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xlsx" ContentType="application/vnd.openxmlformats-officedocument.spreadsheetml.sheet"/>
  <Default Extension="png" ContentType="image/png"/>
  <Default Extension="svg" ContentType="image/svg"/>
  <Override PartName="/docProps/app.xml" ContentType="application/vnd.openxmlformats-officedocument.extended-properties+xml"/>
  <Override PartName="/docProps/core.xml" ContentType="application/vnd.openxmlformats-package.core-properties+xml"/>
  <Override PartName="/ppt/charts/chart1.xml" ContentType="application/vnd.openxmlformats-officedocument.drawingml.chart+xml"/>
  <Override PartName="/ppt/charts/chart2.xml" ContentType="application/vnd.openxmlformats-officedocument.drawingml.chart+xml"/>
  <Override PartName="/ppt/charts/colors1.xml" ContentType="application/vnd.ms-office.chartcolorstyle+xml"/>
  <Override PartName="/ppt/charts/colors2.xml" ContentType="application/vnd.ms-office.chartcolorstyle+xml"/>
  <Override PartName="/ppt/charts/style1.xml" ContentType="application/vnd.ms-office.chartstyle+xml"/>
  <Override PartName="/ppt/charts/style2.xml" ContentType="application/vnd.ms-office.chartstyle+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778" r:id="rId2"/>
  </p:sldMasterIdLst>
  <p:notesMasterIdLst>
    <p:notesMasterId r:id="rId3"/>
  </p:notesMasterIdLst>
  <p:sldIdLst>
    <p:sldId id="256" r:id="rId4"/>
    <p:sldId id="257" r:id="rId5"/>
    <p:sldId id="258" r:id="rId6"/>
    <p:sldId id="694" r:id="rId7"/>
    <p:sldId id="261" r:id="rId8"/>
    <p:sldId id="263" r:id="rId9"/>
    <p:sldId id="674" r:id="rId10"/>
    <p:sldId id="675" r:id="rId11"/>
    <p:sldId id="676" r:id="rId12"/>
    <p:sldId id="678" r:id="rId13"/>
    <p:sldId id="677" r:id="rId14"/>
    <p:sldId id="679" r:id="rId15"/>
    <p:sldId id="680" r:id="rId16"/>
    <p:sldId id="684" r:id="rId17"/>
    <p:sldId id="685" r:id="rId18"/>
    <p:sldId id="689" r:id="rId19"/>
    <p:sldId id="690" r:id="rId20"/>
    <p:sldId id="273" r:id="rId21"/>
    <p:sldId id="691" r:id="rId22"/>
    <p:sldId id="692" r:id="rId23"/>
    <p:sldId id="693" r:id="rId24"/>
  </p:sldIdLst>
  <p:sldSz cx="12192000" cy="6858000"/>
  <p:notesSz cx="6858000" cy="9144000"/>
  <p:custDataLst>
    <p:tags r:id="rId25"/>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p="http://schemas.openxmlformats.org/presentationml/2006/main">
  <p:cmAuthor id="1" name="瓜瓜" initials="瓜瓜" lastIdx="0" clrIdx="0">
    <p:extLst>
      <p:ext uri="{19B8F6BF-5375-455C-9EA6-DF929625EA0E}">
        <p15:presenceInfo xmlns:p15="http://schemas.microsoft.com/office/powerpoint/2012/main" xmlns="" userId="瓜瓜" providerId="None"/>
      </p:ext>
    </p:extLst>
  </p:cmAuthor>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375" autoAdjust="0"/>
    <p:restoredTop sz="94660"/>
  </p:normalViewPr>
  <p:slideViewPr>
    <p:cSldViewPr snapToGrid="0">
      <p:cViewPr varScale="1">
        <p:scale>
          <a:sx n="65" d="100"/>
          <a:sy n="65" d="100"/>
        </p:scale>
        <p:origin x="-990" y="-96"/>
      </p:cViewPr>
      <p:guideLst>
        <p:guide orient="horz" pos="2160"/>
        <p:guide pos="384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tags" Target="tags/tag1.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heme" Target="theme/theme1.xml" /><Relationship Id="rId29"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charts/_rels/chart1.xml.rels>&#65279;<?xml version="1.0" encoding="utf-8" standalone="yes"?><Relationships xmlns="http://schemas.openxmlformats.org/package/2006/relationships"><Relationship Id="rId1" Type="http://schemas.openxmlformats.org/officeDocument/2006/relationships/package" Target="../embeddings/Microsoft_Excel_Worksheet1.xlsx" /><Relationship Id="rId2" Type="http://schemas.microsoft.com/office/2011/relationships/chartColorStyle" Target="colors1.xml" /><Relationship Id="rId3" Type="http://schemas.microsoft.com/office/2011/relationships/chartStyle" Target="style1.xml" /></Relationships>
</file>

<file path=ppt/charts/_rels/chart2.xml.rels>&#65279;<?xml version="1.0" encoding="utf-8" standalone="yes"?><Relationships xmlns="http://schemas.openxmlformats.org/package/2006/relationships"><Relationship Id="rId1" Type="http://schemas.openxmlformats.org/officeDocument/2006/relationships/package" Target="../embeddings/Microsoft_Excel_Worksheet2.xlsx" /><Relationship Id="rId2" Type="http://schemas.microsoft.com/office/2011/relationships/chartColorStyle" Target="colors2.xml" /><Relationship Id="rId3" Type="http://schemas.microsoft.com/office/2011/relationships/chartStyle" Target="style2.xml" /></Relationships>
</file>

<file path=ppt/charts/chart1.xml><?xml version="1.0" encoding="utf-8"?>
<c:chartSpace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c="http://schemas.openxmlformats.org/drawingml/20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defPPr/>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zh-CN" sz="2400">
                <a:latin typeface="方正姚体" panose="02010601030101010101" pitchFamily="2" charset="-122"/>
                <a:ea typeface="方正姚体" panose="02010601030101010101" pitchFamily="2" charset="-122"/>
              </a:rPr>
              <a:t>各国</a:t>
            </a:r>
            <a:r>
              <a:rPr lang="zh-CN" sz="2400" baseline="0">
                <a:solidFill>
                  <a:srgbClr val="FF0000"/>
                </a:solidFill>
                <a:latin typeface="方正姚体" panose="02010601030101010101" pitchFamily="2" charset="-122"/>
                <a:ea typeface="方正姚体" panose="02010601030101010101" pitchFamily="2" charset="-122"/>
              </a:rPr>
              <a:t>工业生产</a:t>
            </a:r>
            <a:r>
              <a:rPr lang="zh-CN" sz="2400">
                <a:latin typeface="方正姚体" panose="02010601030101010101" pitchFamily="2" charset="-122"/>
                <a:ea typeface="方正姚体" panose="02010601030101010101" pitchFamily="2" charset="-122"/>
              </a:rPr>
              <a:t>在资本主义世界中所占的比重</a:t>
            </a:r>
          </a:p>
        </c:rich>
      </c:tx>
      <c:overlay val="0"/>
      <c:spPr>
        <a:noFill/>
        <a:ln>
          <a:noFill/>
        </a:ln>
        <a:effectLst/>
      </c:spPr>
      <c:txPr>
        <a:bodyPr/>
        <a:p>
          <a:pPr>
            <a:defRPr/>
          </a:pPr>
        </a:p>
      </c:txPr>
    </c:title>
    <c:autoTitleDeleted val="0"/>
    <c:view3D>
      <c:rotX val="15"/>
      <c:rotY val="20"/>
      <c:rAngAx val="1"/>
    </c:view3D>
    <c:floor>
      <c:thickness val="0"/>
      <c:spPr>
        <a:noFill/>
        <a:ln>
          <a:noFill/>
        </a:ln>
        <a:effectLst/>
      </c:spPr>
    </c:floor>
    <c:sideWall>
      <c:thickness val="0"/>
      <c:spPr>
        <a:noFill/>
        <a:ln>
          <a:noFill/>
        </a:ln>
        <a:effectLst/>
      </c:spPr>
    </c:sideWall>
    <c:backWall>
      <c:thickness val="0"/>
      <c:spPr>
        <a:noFill/>
        <a:ln>
          <a:noFill/>
        </a:ln>
        <a:effectLst/>
      </c:spPr>
    </c:backWall>
    <c:plotArea>
      <c:bar3DChart>
        <c:barDir val="col"/>
        <c:grouping val="clustered"/>
        <c:varyColors val="0"/>
        <c:ser>
          <c:idx val="0"/>
          <c:order val="0"/>
          <c:tx>
            <c:strRef>
              <c:f>Sheet1!$B$1</c:f>
              <c:strCache>
                <c:ptCount val="1"/>
                <c:pt idx="0">
                  <c:v>1870</c:v>
                </c:pt>
              </c:strCache>
            </c:strRef>
          </c:tx>
          <c:spPr>
            <a:gradFill rotWithShape="1">
              <a:gsLst>
                <a:gs pos="0">
                  <a:schemeClr val="accent6">
                    <a:tint val="98000"/>
                    <a:satMod val="110000"/>
                    <a:lumMod val="104000"/>
                  </a:schemeClr>
                </a:gs>
                <a:gs pos="69000">
                  <a:schemeClr val="accent6">
                    <a:shade val="84000"/>
                    <a:satMod val="130000"/>
                    <a:lumMod val="92000"/>
                  </a:schemeClr>
                </a:gs>
                <a:gs pos="100000">
                  <a:schemeClr val="accent6">
                    <a:shade val="76000"/>
                    <a:satMod val="130000"/>
                    <a:lumMod val="88000"/>
                  </a:schemeClr>
                </a:gs>
              </a:gsLst>
              <a:lin ang="5400000" scaled="0"/>
            </a:gradFill>
            <a:ln>
              <a:noFill/>
            </a:ln>
            <a:effectLst/>
          </c:spPr>
          <c:invertIfNegative val="0"/>
          <c:dLbls>
            <c:dLbl>
              <c:idx val="0"/>
              <c:layout>
                <c:manualLayout>
                  <c:x val="0.013031969778239727"/>
                  <c:y val="-0.015885623171925545"/>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63FB-4ECB-9F9F-2131472EAA39}"/>
                </c:ext>
              </c:extLst>
            </c:dLbl>
            <c:dLbl>
              <c:idx val="1"/>
              <c:layout>
                <c:manualLayout>
                  <c:x val="0.013031969778239727"/>
                  <c:y val="-0.015885623171925545"/>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63FB-4ECB-9F9F-2131472EAA39}"/>
                </c:ext>
              </c:extLst>
            </c:dLbl>
            <c:dLbl>
              <c:idx val="2"/>
              <c:layout>
                <c:manualLayout>
                  <c:x val="-0.0016289962222799659"/>
                  <c:y val="-0.0095313740894198418"/>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63FB-4ECB-9F9F-2131472EAA39}"/>
                </c:ext>
              </c:extLst>
            </c:dLbl>
            <c:dLbl>
              <c:idx val="3"/>
              <c:layout>
                <c:manualLayout>
                  <c:x val="0.0032579924445599318"/>
                  <c:y val="-0.012708499096333981"/>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63FB-4ECB-9F9F-2131472EAA39}"/>
                </c:ext>
              </c:extLst>
            </c:dLbl>
            <c:dLbl>
              <c:idx val="4"/>
              <c:layout>
                <c:manualLayout>
                  <c:x val="0.0030335087794810534"/>
                  <c:y val="-0.015885625034570694"/>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63FB-4ECB-9F9F-2131472EAA39}"/>
                </c:ext>
              </c:extLst>
            </c:dLbl>
            <c:spPr>
              <a:noFill/>
              <a:ln>
                <a:noFill/>
              </a:ln>
              <a:effectLst/>
            </c:spPr>
            <c:txPr>
              <a:bodyPr rot="0" spcFirstLastPara="1" vertOverflow="ellipsis" vert="horz" wrap="square" lIns="38100" tIns="19050" rIns="38100" bIns="19050" anchor="ctr" anchorCtr="1">
                <a:spAutoFit/>
              </a:bodyPr>
              <a:p>
                <a:pPr>
                  <a:defRPr sz="1400" b="1" i="0" u="none" strike="noStrike" kern="1200" baseline="0" smtId="4294967295">
                    <a:solidFill>
                      <a:schemeClr val="lt1">
                        <a:lumMod val="85000"/>
                      </a:schemeClr>
                    </a:solidFill>
                    <a:latin typeface="+mn-lt"/>
                    <a:ea typeface="+mn-ea"/>
                    <a:cs typeface="+mn-cs"/>
                  </a:defRPr>
                </a:pPr>
                <a:endParaRPr sz="1400" b="1" i="0" u="none" strike="noStrike" kern="1200" baseline="0" smtId="4294967295">
                  <a:solidFill>
                    <a:schemeClr val="lt1">
                      <a:lumMod val="85000"/>
                    </a:schemeClr>
                  </a:solidFill>
                  <a:latin typeface="+mn-lt"/>
                  <a:ea typeface="+mn-ea"/>
                  <a:cs typeface="+mn-cs"/>
                </a:endParaRPr>
              </a:p>
            </c:txPr>
            <c:showLegendKey val="0"/>
            <c:showVal val="1"/>
            <c:showCatName val="0"/>
            <c:showSerName val="0"/>
            <c:showPercent val="0"/>
            <c:showBubbleSize val="0"/>
            <c:extLst>
              <c:ext xmlns:c15="http://schemas.microsoft.com/office/drawing/2012/chart" uri="{CE6537A1-D6FC-4f65-9D91-7224C49458BB}">
                <c15:showLeaderLines val="1"/>
                <c15:leaderLines>
                  <c:spPr>
                    <a:ln w="9525">
                      <a:solidFill>
                        <a:schemeClr val="lt1">
                          <a:lumMod val="95000"/>
                          <a:alpha val="54000"/>
                        </a:schemeClr>
                      </a:solidFill>
                    </a:ln>
                  </c:spPr>
                </c15:leaderLines>
              </c:ext>
            </c:extLst>
          </c:dLbls>
          <c:cat>
            <c:strRef>
              <c:f>Sheet1!$A$2:$A$6</c:f>
              <c:strCache>
                <c:ptCount val="5"/>
                <c:pt idx="0">
                  <c:v>英国</c:v>
                </c:pt>
                <c:pt idx="1">
                  <c:v>法国</c:v>
                </c:pt>
                <c:pt idx="2">
                  <c:v>德国</c:v>
                </c:pt>
                <c:pt idx="3">
                  <c:v>美国</c:v>
                </c:pt>
                <c:pt idx="4">
                  <c:v>其他</c:v>
                </c:pt>
              </c:strCache>
            </c:strRef>
          </c:cat>
          <c:val>
            <c:numRef>
              <c:f>Sheet1!$B$2:$B$6</c:f>
              <c:numCache>
                <c:formatCode>0%</c:formatCode>
                <c:ptCount val="5"/>
                <c:pt idx="0">
                  <c:v>0.32</c:v>
                </c:pt>
                <c:pt idx="1">
                  <c:v>0.1</c:v>
                </c:pt>
                <c:pt idx="2">
                  <c:v>0.13</c:v>
                </c:pt>
                <c:pt idx="3">
                  <c:v>0.23</c:v>
                </c:pt>
                <c:pt idx="4">
                  <c:v>0.22</c:v>
                </c:pt>
              </c:numCache>
            </c:numRef>
          </c:val>
          <c:shape/>
          <c:extLst>
            <c:ext xmlns:c16="http://schemas.microsoft.com/office/drawing/2014/chart" uri="{C3380CC4-5D6E-409C-BE32-E72D297353CC}">
              <c16:uniqueId val="{00000000-63FB-4ECB-9F9F-2131472EAA39}"/>
            </c:ext>
          </c:extLst>
        </c:ser>
        <c:ser>
          <c:idx val="1"/>
          <c:order val="1"/>
          <c:tx>
            <c:strRef>
              <c:f>Sheet1!$C$1</c:f>
              <c:strCache>
                <c:ptCount val="1"/>
                <c:pt idx="0">
                  <c:v>1913</c:v>
                </c:pt>
              </c:strCache>
            </c:strRef>
          </c:tx>
          <c:spPr>
            <a:gradFill rotWithShape="1">
              <a:gsLst>
                <a:gs pos="0">
                  <a:schemeClr val="accent5">
                    <a:tint val="98000"/>
                    <a:satMod val="110000"/>
                    <a:lumMod val="104000"/>
                  </a:schemeClr>
                </a:gs>
                <a:gs pos="69000">
                  <a:schemeClr val="accent5">
                    <a:shade val="84000"/>
                    <a:satMod val="130000"/>
                    <a:lumMod val="92000"/>
                  </a:schemeClr>
                </a:gs>
                <a:gs pos="100000">
                  <a:schemeClr val="accent5">
                    <a:shade val="76000"/>
                    <a:satMod val="130000"/>
                    <a:lumMod val="88000"/>
                  </a:schemeClr>
                </a:gs>
              </a:gsLst>
              <a:lin ang="5400000" scaled="0"/>
            </a:gradFill>
            <a:ln>
              <a:noFill/>
            </a:ln>
            <a:effectLst/>
          </c:spPr>
          <c:invertIfNegative val="0"/>
          <c:dLbls>
            <c:dLbl>
              <c:idx val="0"/>
              <c:layout>
                <c:manualLayout>
                  <c:x val="0.0190702136605978"/>
                  <c:y val="-0.0095313750207424164"/>
                </c:manualLayout>
              </c:layout>
              <c:spPr>
                <a:noFill/>
                <a:ln>
                  <a:noFill/>
                </a:ln>
                <a:effectLst/>
              </c:spPr>
              <c:txPr>
                <a:bodyPr rot="0" spcFirstLastPara="1" vertOverflow="ellipsis" vert="horz" wrap="square" lIns="38100" tIns="19050" rIns="38100" bIns="19050" anchor="ctr" anchorCtr="1">
                  <a:spAutoFit/>
                </a:bodyPr>
                <a:p>
                  <a:pPr>
                    <a:defRPr sz="1400" b="1" i="0" u="none" strike="noStrike" kern="1200" baseline="0" smtId="4294967295">
                      <a:solidFill>
                        <a:srgbClr val="FFC000"/>
                      </a:solidFill>
                      <a:latin typeface="+mn-lt"/>
                      <a:ea typeface="+mn-ea"/>
                      <a:cs typeface="+mn-cs"/>
                    </a:defRPr>
                  </a:pPr>
                  <a:endParaRPr sz="1400" b="1" i="0" u="none" strike="noStrike" kern="1200" baseline="0" smtId="4294967295">
                    <a:solidFill>
                      <a:srgbClr val="FFC000"/>
                    </a:solidFill>
                    <a:latin typeface="+mn-lt"/>
                    <a:ea typeface="+mn-ea"/>
                    <a:cs typeface="+mn-cs"/>
                  </a:endParaRPr>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63FB-4ECB-9F9F-2131472EAA39}"/>
                </c:ext>
              </c:extLst>
            </c:dLbl>
            <c:dLbl>
              <c:idx val="1"/>
              <c:layout>
                <c:manualLayout>
                  <c:x val="0.020699260756373405"/>
                  <c:y val="-0.0087320860475301743"/>
                </c:manualLayout>
              </c:layout>
              <c:spPr>
                <a:noFill/>
                <a:ln>
                  <a:noFill/>
                </a:ln>
                <a:effectLst/>
              </c:spPr>
              <c:txPr>
                <a:bodyPr rot="0" spcFirstLastPara="1" vertOverflow="ellipsis" vert="horz" wrap="square" lIns="38100" tIns="19050" rIns="38100" bIns="19050" anchor="ctr" anchorCtr="1">
                  <a:spAutoFit/>
                </a:bodyPr>
                <a:p>
                  <a:pPr>
                    <a:defRPr sz="1400" b="1" i="0" u="none" strike="noStrike" kern="1200" baseline="0" smtId="4294967295">
                      <a:solidFill>
                        <a:srgbClr val="FFC000"/>
                      </a:solidFill>
                      <a:latin typeface="+mn-lt"/>
                      <a:ea typeface="+mn-ea"/>
                      <a:cs typeface="+mn-cs"/>
                    </a:defRPr>
                  </a:pPr>
                  <a:endParaRPr sz="1400" b="1" i="0" u="none" strike="noStrike" kern="1200" baseline="0" smtId="4294967295">
                    <a:solidFill>
                      <a:srgbClr val="FFC000"/>
                    </a:solidFill>
                    <a:latin typeface="+mn-lt"/>
                    <a:ea typeface="+mn-ea"/>
                    <a:cs typeface="+mn-cs"/>
                  </a:endParaRPr>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63FB-4ECB-9F9F-2131472EAA39}"/>
                </c:ext>
              </c:extLst>
            </c:dLbl>
            <c:dLbl>
              <c:idx val="2"/>
              <c:layout>
                <c:manualLayout>
                  <c:x val="0.013031969778239727"/>
                  <c:y val="-0.0095313740894198418"/>
                </c:manualLayout>
              </c:layout>
              <c:spPr>
                <a:noFill/>
                <a:ln>
                  <a:noFill/>
                </a:ln>
                <a:effectLst/>
              </c:spPr>
              <c:txPr>
                <a:bodyPr rot="0" spcFirstLastPara="1" vertOverflow="ellipsis" vert="horz" wrap="square" lIns="38100" tIns="19050" rIns="38100" bIns="19050" anchor="ctr" anchorCtr="1">
                  <a:spAutoFit/>
                </a:bodyPr>
                <a:p>
                  <a:pPr>
                    <a:defRPr sz="1400" b="1" i="0" u="none" strike="noStrike" kern="1200" baseline="0" smtId="4294967295">
                      <a:solidFill>
                        <a:srgbClr val="FFC000"/>
                      </a:solidFill>
                      <a:latin typeface="+mn-lt"/>
                      <a:ea typeface="+mn-ea"/>
                      <a:cs typeface="+mn-cs"/>
                    </a:defRPr>
                  </a:pPr>
                  <a:endParaRPr sz="1400" b="1" i="0" u="none" strike="noStrike" kern="1200" baseline="0" smtId="4294967295">
                    <a:solidFill>
                      <a:srgbClr val="FFC000"/>
                    </a:solidFill>
                    <a:latin typeface="+mn-lt"/>
                    <a:ea typeface="+mn-ea"/>
                    <a:cs typeface="+mn-cs"/>
                  </a:endParaRPr>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63FB-4ECB-9F9F-2131472EAA39}"/>
                </c:ext>
              </c:extLst>
            </c:dLbl>
            <c:dLbl>
              <c:idx val="3"/>
              <c:layout>
                <c:manualLayout>
                  <c:x val="0.011402973905205727"/>
                  <c:y val="-0.0095313740894198418"/>
                </c:manualLayout>
              </c:layout>
              <c:spPr>
                <a:noFill/>
                <a:ln>
                  <a:noFill/>
                </a:ln>
                <a:effectLst/>
              </c:spPr>
              <c:txPr>
                <a:bodyPr rot="0" spcFirstLastPara="1" vertOverflow="ellipsis" vert="horz" wrap="square" lIns="38100" tIns="19050" rIns="38100" bIns="19050" anchor="ctr" anchorCtr="1">
                  <a:spAutoFit/>
                </a:bodyPr>
                <a:p>
                  <a:pPr>
                    <a:defRPr sz="1400" b="1" i="0" u="none" strike="noStrike" kern="1200" baseline="0" smtId="4294967295">
                      <a:solidFill>
                        <a:srgbClr val="FFC000"/>
                      </a:solidFill>
                      <a:latin typeface="+mn-lt"/>
                      <a:ea typeface="+mn-ea"/>
                      <a:cs typeface="+mn-cs"/>
                    </a:defRPr>
                  </a:pPr>
                  <a:endParaRPr sz="1400" b="1" i="0" u="none" strike="noStrike" kern="1200" baseline="0" smtId="4294967295">
                    <a:solidFill>
                      <a:srgbClr val="FFC000"/>
                    </a:solidFill>
                    <a:latin typeface="+mn-lt"/>
                    <a:ea typeface="+mn-ea"/>
                    <a:cs typeface="+mn-cs"/>
                  </a:endParaRPr>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63FB-4ECB-9F9F-2131472EAA39}"/>
                </c:ext>
              </c:extLst>
            </c:dLbl>
            <c:dLbl>
              <c:idx val="4"/>
              <c:layout>
                <c:manualLayout>
                  <c:x val="0.025810785591602325"/>
                  <c:y val="-0.022219842299818993"/>
                </c:manualLayout>
              </c:layout>
              <c:spPr>
                <a:noFill/>
                <a:ln>
                  <a:noFill/>
                </a:ln>
                <a:effectLst/>
              </c:spPr>
              <c:txPr>
                <a:bodyPr rot="0" spcFirstLastPara="1" vertOverflow="ellipsis" vert="horz" wrap="square" lIns="38100" tIns="19050" rIns="38100" bIns="19050" anchor="ctr" anchorCtr="1">
                  <a:spAutoFit/>
                </a:bodyPr>
                <a:p>
                  <a:pPr>
                    <a:defRPr sz="1400" b="1" i="0" u="none" strike="noStrike" kern="1200" baseline="0" smtId="4294967295">
                      <a:solidFill>
                        <a:srgbClr val="FFC000"/>
                      </a:solidFill>
                      <a:latin typeface="+mn-lt"/>
                      <a:ea typeface="+mn-ea"/>
                      <a:cs typeface="+mn-cs"/>
                    </a:defRPr>
                  </a:pPr>
                  <a:endParaRPr sz="1400" b="1" i="0" u="none" strike="noStrike" kern="1200" baseline="0" smtId="4294967295">
                    <a:solidFill>
                      <a:srgbClr val="FFC000"/>
                    </a:solidFill>
                    <a:latin typeface="+mn-lt"/>
                    <a:ea typeface="+mn-ea"/>
                    <a:cs typeface="+mn-cs"/>
                  </a:endParaRPr>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63FB-4ECB-9F9F-2131472EAA39}"/>
                </c:ext>
              </c:extLst>
            </c:dLbl>
            <c:spPr>
              <a:noFill/>
              <a:ln>
                <a:noFill/>
              </a:ln>
              <a:effectLst/>
            </c:spPr>
            <c:txPr>
              <a:bodyPr rot="0" spcFirstLastPara="1" vertOverflow="ellipsis" vert="horz" wrap="square" lIns="38100" tIns="19050" rIns="38100" bIns="19050" anchor="ctr" anchorCtr="1">
                <a:spAutoFit/>
              </a:bodyPr>
              <a:p>
                <a:pPr>
                  <a:defRPr sz="1400" b="1" i="0" u="none" strike="noStrike" kern="1200" baseline="0" smtId="4294967295">
                    <a:solidFill>
                      <a:schemeClr val="lt1">
                        <a:lumMod val="85000"/>
                      </a:schemeClr>
                    </a:solidFill>
                    <a:latin typeface="+mn-lt"/>
                    <a:ea typeface="+mn-ea"/>
                    <a:cs typeface="+mn-cs"/>
                  </a:defRPr>
                </a:pPr>
                <a:endParaRPr sz="1400" b="1" i="0" u="none" strike="noStrike" kern="1200" baseline="0" smtId="4294967295">
                  <a:solidFill>
                    <a:schemeClr val="lt1">
                      <a:lumMod val="85000"/>
                    </a:schemeClr>
                  </a:solidFill>
                  <a:latin typeface="+mn-lt"/>
                  <a:ea typeface="+mn-ea"/>
                  <a:cs typeface="+mn-cs"/>
                </a:endParaRPr>
              </a:p>
            </c:txPr>
            <c:showLegendKey val="0"/>
            <c:showVal val="1"/>
            <c:showCatName val="0"/>
            <c:showSerName val="0"/>
            <c:showPercent val="0"/>
            <c:showBubbleSize val="0"/>
            <c:extLst>
              <c:ext xmlns:c15="http://schemas.microsoft.com/office/drawing/2012/chart" uri="{CE6537A1-D6FC-4f65-9D91-7224C49458BB}">
                <c15:showLeaderLines val="1"/>
                <c15:leaderLines>
                  <c:spPr>
                    <a:ln w="9525">
                      <a:solidFill>
                        <a:schemeClr val="lt1">
                          <a:lumMod val="95000"/>
                          <a:alpha val="54000"/>
                        </a:schemeClr>
                      </a:solidFill>
                    </a:ln>
                  </c:spPr>
                </c15:leaderLines>
              </c:ext>
            </c:extLst>
          </c:dLbls>
          <c:cat>
            <c:strRef>
              <c:f>Sheet1!$A$2:$A$6</c:f>
              <c:strCache>
                <c:ptCount val="5"/>
                <c:pt idx="0">
                  <c:v>英国</c:v>
                </c:pt>
                <c:pt idx="1">
                  <c:v>法国</c:v>
                </c:pt>
                <c:pt idx="2">
                  <c:v>德国</c:v>
                </c:pt>
                <c:pt idx="3">
                  <c:v>美国</c:v>
                </c:pt>
                <c:pt idx="4">
                  <c:v>其他</c:v>
                </c:pt>
              </c:strCache>
            </c:strRef>
          </c:cat>
          <c:val>
            <c:numRef>
              <c:f>Sheet1!$C$2:$C$6</c:f>
              <c:numCache>
                <c:formatCode>0%</c:formatCode>
                <c:ptCount val="5"/>
                <c:pt idx="0">
                  <c:v>0.14</c:v>
                </c:pt>
                <c:pt idx="1">
                  <c:v>0.06</c:v>
                </c:pt>
                <c:pt idx="2">
                  <c:v>0.16</c:v>
                </c:pt>
                <c:pt idx="3">
                  <c:v>0.38</c:v>
                </c:pt>
                <c:pt idx="4">
                  <c:v>0.26</c:v>
                </c:pt>
              </c:numCache>
            </c:numRef>
          </c:val>
          <c:shape/>
          <c:extLst>
            <c:ext xmlns:c16="http://schemas.microsoft.com/office/drawing/2014/chart" uri="{C3380CC4-5D6E-409C-BE32-E72D297353CC}">
              <c16:uniqueId val="{00000001-63FB-4ECB-9F9F-2131472EAA39}"/>
            </c:ext>
          </c:extLst>
        </c:ser>
        <c:dLbls>
          <c:showLegendKey val="0"/>
          <c:showVal val="0"/>
          <c:showCatName val="0"/>
          <c:showSerName val="0"/>
          <c:showPercent val="0"/>
          <c:showBubbleSize val="0"/>
          <c:showLeaderLines val="0"/>
        </c:dLbls>
        <c:gapWidth/>
        <c:gapDepth/>
        <c:shape/>
        <c:axId val="97830400"/>
        <c:axId val="97831936"/>
        <c:axId val="0"/>
      </c:bar3DChart>
      <c:catAx>
        <c:axId val="97830400"/>
        <c:scaling>
          <c:orientation/>
        </c:scaling>
        <c:delete val="0"/>
        <c:axPos val="b"/>
        <c:numFmt formatCode="General" sourceLinked="1"/>
        <c:majorTickMark val="none"/>
        <c:minorTickMark val="none"/>
        <c:spPr>
          <a:noFill/>
          <a:ln>
            <a:noFill/>
          </a:ln>
          <a:effectLst/>
        </c:spPr>
        <c:txPr>
          <a:bodyPr rot="-60000000" spcFirstLastPara="1" vertOverflow="ellipsis" vert="horz" wrap="square" anchor="ctr" anchorCtr="1"/>
          <a:p>
            <a:pPr>
              <a:defRPr sz="1400" b="1" i="0" u="none" strike="noStrike" kern="1200" baseline="0" smtId="4294967295">
                <a:solidFill>
                  <a:schemeClr val="lt1">
                    <a:lumMod val="85000"/>
                  </a:schemeClr>
                </a:solidFill>
                <a:latin typeface="+mn-lt"/>
                <a:ea typeface="+mn-ea"/>
                <a:cs typeface="+mn-cs"/>
              </a:defRPr>
            </a:pPr>
            <a:endParaRPr sz="1400" b="1" i="0" u="none" strike="noStrike" kern="1200" baseline="0" smtId="4294967295">
              <a:solidFill>
                <a:schemeClr val="lt1">
                  <a:lumMod val="85000"/>
                </a:schemeClr>
              </a:solidFill>
              <a:latin typeface="+mn-lt"/>
              <a:ea typeface="+mn-ea"/>
              <a:cs typeface="+mn-cs"/>
            </a:endParaRPr>
          </a:p>
        </c:txPr>
        <c:crossAx val="97831936"/>
        <c:crosses val="autoZero"/>
        <c:auto val="0"/>
        <c:lblAlgn val="ctr"/>
        <c:lblOffset/>
        <c:noMultiLvlLbl val="0"/>
      </c:catAx>
      <c:valAx>
        <c:axId val="97831936"/>
        <c:scaling>
          <c:orientation/>
        </c:scaling>
        <c:delete val="0"/>
        <c:axPos val="l"/>
        <c:majorGridlines>
          <c:spPr>
            <a:ln w="9525" cap="flat" cmpd="sng" algn="ctr">
              <a:solidFill>
                <a:schemeClr val="dk1">
                  <a:lumMod val="50000"/>
                  <a:lumOff val="50000"/>
                </a:schemeClr>
              </a:solidFill>
              <a:round/>
            </a:ln>
            <a:effectLst/>
          </c:spPr>
        </c:majorGridlines>
        <c:numFmt formatCode="0%" sourceLinked="1"/>
        <c:majorTickMark val="none"/>
        <c:minorTickMark val="none"/>
        <c:spPr>
          <a:noFill/>
          <a:ln>
            <a:noFill/>
          </a:ln>
          <a:effectLst/>
        </c:spPr>
        <c:txPr>
          <a:bodyPr rot="-60000000" spcFirstLastPara="1" vertOverflow="ellipsis" vert="horz" wrap="square" anchor="ctr" anchorCtr="1"/>
          <a:p>
            <a:pPr>
              <a:defRPr sz="1197" b="0" i="0" u="none" strike="noStrike" kern="1200" baseline="0" smtId="4294967295">
                <a:solidFill>
                  <a:schemeClr val="lt1">
                    <a:lumMod val="85000"/>
                  </a:schemeClr>
                </a:solidFill>
                <a:latin typeface="+mn-lt"/>
                <a:ea typeface="+mn-ea"/>
                <a:cs typeface="+mn-cs"/>
              </a:defRPr>
            </a:pPr>
            <a:endParaRPr sz="1197" b="0" i="0" u="none" strike="noStrike" kern="1200" baseline="0" smtId="4294967295">
              <a:solidFill>
                <a:schemeClr val="lt1">
                  <a:lumMod val="85000"/>
                </a:schemeClr>
              </a:solidFill>
              <a:latin typeface="+mn-lt"/>
              <a:ea typeface="+mn-ea"/>
              <a:cs typeface="+mn-cs"/>
            </a:endParaRPr>
          </a:p>
        </c:txPr>
        <c:crossAx val="978304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p>
          <a:pPr>
            <a:defRPr sz="2400" b="0" i="0" u="none" strike="noStrike" kern="1200" baseline="0" smtId="4294967295">
              <a:solidFill>
                <a:schemeClr val="lt1">
                  <a:lumMod val="85000"/>
                </a:schemeClr>
              </a:solidFill>
              <a:latin typeface="+mn-lt"/>
              <a:ea typeface="+mn-ea"/>
              <a:cs typeface="+mn-cs"/>
            </a:defRPr>
          </a:pPr>
          <a:endParaRPr sz="2400" b="0" i="0" u="none" strike="noStrike" kern="1200" baseline="0" smtId="4294967295">
            <a:solidFill>
              <a:schemeClr val="lt1">
                <a:lumMod val="85000"/>
              </a:schemeClr>
            </a:solidFill>
            <a:latin typeface="+mn-lt"/>
            <a:ea typeface="+mn-ea"/>
            <a:cs typeface="+mn-cs"/>
          </a:endParaRP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gradFill>
    <a:ln>
      <a:noFill/>
    </a:ln>
    <a:effectLst/>
  </c:spPr>
  <c:txPr>
    <a:bodyPr/>
    <a:p>
      <a:pPr>
        <a:defRPr/>
      </a:pPr>
      <a:endParaRPr lang="zh-CN"/>
    </a:p>
  </c:txPr>
  <c:externalData r:id="rId1">
    <c:autoUpdate val="0"/>
  </c:externalData>
</c:chartSpace>
</file>

<file path=ppt/charts/chart2.xml><?xml version="1.0" encoding="utf-8"?>
<c:chartSpace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c="http://schemas.openxmlformats.org/drawingml/20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defPPr/>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sz="2400">
                <a:latin typeface="方正姚体" panose="02010601030101010101" pitchFamily="2" charset="-122"/>
                <a:ea typeface="方正姚体" panose="02010601030101010101" pitchFamily="2" charset="-122"/>
              </a:rPr>
              <a:t>1913</a:t>
            </a:r>
            <a:r>
              <a:rPr lang="zh-CN" sz="2400">
                <a:latin typeface="方正姚体" panose="02010601030101010101" pitchFamily="2" charset="-122"/>
                <a:ea typeface="方正姚体" panose="02010601030101010101" pitchFamily="2" charset="-122"/>
              </a:rPr>
              <a:t>年英法德美</a:t>
            </a:r>
            <a:r>
              <a:rPr lang="zh-CN" sz="2400">
                <a:solidFill>
                  <a:srgbClr val="FF0000"/>
                </a:solidFill>
                <a:latin typeface="方正姚体" panose="02010601030101010101" pitchFamily="2" charset="-122"/>
                <a:ea typeface="方正姚体" panose="02010601030101010101" pitchFamily="2" charset="-122"/>
              </a:rPr>
              <a:t>所占殖民地</a:t>
            </a:r>
            <a:r>
              <a:rPr lang="zh-CN" sz="2400">
                <a:latin typeface="方正姚体" panose="02010601030101010101" pitchFamily="2" charset="-122"/>
                <a:ea typeface="方正姚体" panose="02010601030101010101" pitchFamily="2" charset="-122"/>
              </a:rPr>
              <a:t>（万平方米）</a:t>
            </a:r>
          </a:p>
        </c:rich>
      </c:tx>
      <c:overlay val="0"/>
      <c:spPr>
        <a:noFill/>
        <a:ln>
          <a:noFill/>
        </a:ln>
        <a:effectLst/>
      </c:spPr>
      <c:txPr>
        <a:bodyPr/>
        <a:p>
          <a:pPr>
            <a:defRPr/>
          </a:pPr>
        </a:p>
      </c:txPr>
    </c:title>
    <c:autoTitleDeleted val="0"/>
    <c:view3D>
      <c:rotX val="15"/>
      <c:rotY val="20"/>
      <c:rAngAx val="1"/>
    </c:view3D>
    <c:floor>
      <c:thickness val="0"/>
      <c:spPr>
        <a:noFill/>
        <a:ln>
          <a:noFill/>
        </a:ln>
        <a:effectLst/>
      </c:spPr>
    </c:floor>
    <c:sideWall>
      <c:thickness val="0"/>
      <c:spPr>
        <a:noFill/>
        <a:ln>
          <a:noFill/>
        </a:ln>
        <a:effectLst/>
      </c:spPr>
    </c:sideWall>
    <c:backWall>
      <c:thickness val="0"/>
      <c:spPr>
        <a:noFill/>
        <a:ln>
          <a:noFill/>
        </a:ln>
        <a:effectLst/>
      </c:spPr>
    </c:backWall>
    <c:plotArea>
      <c:bar3DChart>
        <c:barDir val="col"/>
        <c:grouping val="clustered"/>
        <c:varyColors val="0"/>
        <c:ser>
          <c:idx val="0"/>
          <c:order val="0"/>
          <c:tx>
            <c:strRef>
              <c:f>Sheet1!$B$1</c:f>
              <c:strCache>
                <c:ptCount val="1"/>
                <c:pt idx="0">
                  <c:v>殖民地</c:v>
                </c:pt>
              </c:strCache>
            </c:strRef>
          </c:tx>
          <c:spPr>
            <a:gradFill rotWithShape="1">
              <a:gsLst>
                <a:gs pos="0">
                  <a:schemeClr val="accent1">
                    <a:tint val="98000"/>
                    <a:satMod val="110000"/>
                    <a:lumMod val="104000"/>
                  </a:schemeClr>
                </a:gs>
                <a:gs pos="69000">
                  <a:schemeClr val="accent1">
                    <a:shade val="84000"/>
                    <a:satMod val="130000"/>
                    <a:lumMod val="92000"/>
                  </a:schemeClr>
                </a:gs>
                <a:gs pos="100000">
                  <a:schemeClr val="accent1">
                    <a:shade val="76000"/>
                    <a:satMod val="130000"/>
                    <a:lumMod val="88000"/>
                  </a:schemeClr>
                </a:gs>
              </a:gsLst>
              <a:lin ang="5400000" scaled="0"/>
            </a:gradFill>
            <a:ln>
              <a:noFill/>
            </a:ln>
            <a:effectLst/>
          </c:spPr>
          <c:invertIfNegative val="0"/>
          <c:dLbls>
            <c:dLbl>
              <c:idx val="0"/>
              <c:layout>
                <c:manualLayout>
                  <c:x val="0.019547954201698303"/>
                  <c:y val="-0.025416998192667961"/>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2FD-4FBE-86BF-3A8C1AEA86EC}"/>
                </c:ext>
              </c:extLst>
            </c:dLbl>
            <c:dLbl>
              <c:idx val="1"/>
              <c:layout>
                <c:manualLayout>
                  <c:x val="0.026063939556479454"/>
                  <c:y val="-0.025416998192667961"/>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2FD-4FBE-86BF-3A8C1AEA86EC}"/>
                </c:ext>
              </c:extLst>
            </c:dLbl>
            <c:dLbl>
              <c:idx val="2"/>
              <c:layout>
                <c:manualLayout>
                  <c:x val="0.021176951006054878"/>
                  <c:y val="-0.02223987318575382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D2FD-4FBE-86BF-3A8C1AEA86EC}"/>
                </c:ext>
              </c:extLst>
            </c:dLbl>
            <c:dLbl>
              <c:idx val="3"/>
              <c:layout>
                <c:manualLayout>
                  <c:x val="0.021176951006054878"/>
                  <c:y val="-0.025416998192667961"/>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2FD-4FBE-86BF-3A8C1AEA86EC}"/>
                </c:ext>
              </c:extLst>
            </c:dLbl>
            <c:spPr>
              <a:noFill/>
              <a:ln>
                <a:noFill/>
              </a:ln>
              <a:effectLst/>
            </c:spPr>
            <c:txPr>
              <a:bodyPr rot="0" spcFirstLastPara="1" vertOverflow="ellipsis" vert="horz" wrap="square" lIns="38100" tIns="19050" rIns="38100" bIns="19050" anchor="ctr" anchorCtr="1">
                <a:spAutoFit/>
              </a:bodyPr>
              <a:p>
                <a:pPr>
                  <a:defRPr sz="1197" b="1" i="0" u="none" strike="noStrike" kern="1200" baseline="0" smtId="4294967295">
                    <a:solidFill>
                      <a:schemeClr val="lt1">
                        <a:lumMod val="85000"/>
                      </a:schemeClr>
                    </a:solidFill>
                    <a:latin typeface="+mn-lt"/>
                    <a:ea typeface="+mn-ea"/>
                    <a:cs typeface="+mn-cs"/>
                  </a:defRPr>
                </a:pPr>
                <a:endParaRPr sz="1197" b="1" i="0" u="none" strike="noStrike" kern="1200" baseline="0" smtId="4294967295">
                  <a:solidFill>
                    <a:schemeClr val="lt1">
                      <a:lumMod val="85000"/>
                    </a:schemeClr>
                  </a:solidFill>
                  <a:latin typeface="+mn-lt"/>
                  <a:ea typeface="+mn-ea"/>
                  <a:cs typeface="+mn-cs"/>
                </a:endParaRPr>
              </a:p>
            </c:txPr>
            <c:showLegendKey val="0"/>
            <c:showVal val="1"/>
            <c:showCatName val="0"/>
            <c:showSerName val="0"/>
            <c:showPercent val="0"/>
            <c:showBubbleSize val="0"/>
            <c:extLst>
              <c:ext xmlns:c15="http://schemas.microsoft.com/office/drawing/2012/chart" uri="{CE6537A1-D6FC-4f65-9D91-7224C49458BB}">
                <c15:showLeaderLines val="1"/>
                <c15:leaderLines>
                  <c:spPr>
                    <a:ln w="9525">
                      <a:solidFill>
                        <a:schemeClr val="lt1">
                          <a:lumMod val="95000"/>
                          <a:alpha val="54000"/>
                        </a:schemeClr>
                      </a:solidFill>
                    </a:ln>
                  </c:spPr>
                </c15:leaderLines>
              </c:ext>
            </c:extLst>
          </c:dLbls>
          <c:cat>
            <c:strRef>
              <c:f>Sheet1!$A$2:$A$5</c:f>
              <c:strCache>
                <c:ptCount val="4"/>
                <c:pt idx="0">
                  <c:v>英国</c:v>
                </c:pt>
                <c:pt idx="1">
                  <c:v>法国</c:v>
                </c:pt>
                <c:pt idx="2">
                  <c:v>德国</c:v>
                </c:pt>
                <c:pt idx="3">
                  <c:v>美国</c:v>
                </c:pt>
              </c:strCache>
            </c:strRef>
          </c:cat>
          <c:val>
            <c:numRef>
              <c:f>Sheet1!$B$2:$B$5</c:f>
              <c:numCache>
                <c:formatCode>General</c:formatCode>
                <c:ptCount val="4"/>
                <c:pt idx="0">
                  <c:v>3350</c:v>
                </c:pt>
                <c:pt idx="1">
                  <c:v>1060</c:v>
                </c:pt>
                <c:pt idx="2">
                  <c:v>290</c:v>
                </c:pt>
                <c:pt idx="3">
                  <c:v>30</c:v>
                </c:pt>
              </c:numCache>
            </c:numRef>
          </c:val>
          <c:shape/>
          <c:extLst>
            <c:ext xmlns:c16="http://schemas.microsoft.com/office/drawing/2014/chart" uri="{C3380CC4-5D6E-409C-BE32-E72D297353CC}">
              <c16:uniqueId val="{00000004-D2FD-4FBE-86BF-3A8C1AEA86EC}"/>
            </c:ext>
          </c:extLst>
        </c:ser>
        <c:dLbls>
          <c:showLegendKey val="0"/>
          <c:showVal val="0"/>
          <c:showCatName val="0"/>
          <c:showSerName val="0"/>
          <c:showPercent val="0"/>
          <c:showBubbleSize val="0"/>
          <c:showLeaderLines val="0"/>
        </c:dLbls>
        <c:gapWidth/>
        <c:gapDepth/>
        <c:shape/>
        <c:axId val="98669696"/>
        <c:axId val="98672640"/>
        <c:axId val="0"/>
      </c:bar3DChart>
      <c:catAx>
        <c:axId val="98669696"/>
        <c:scaling>
          <c:orientation/>
        </c:scaling>
        <c:delete val="0"/>
        <c:axPos val="b"/>
        <c:numFmt formatCode="General" sourceLinked="1"/>
        <c:majorTickMark val="none"/>
        <c:minorTickMark val="none"/>
        <c:spPr>
          <a:noFill/>
          <a:ln>
            <a:noFill/>
          </a:ln>
          <a:effectLst/>
        </c:spPr>
        <c:txPr>
          <a:bodyPr rot="-60000000" spcFirstLastPara="1" vertOverflow="ellipsis" vert="horz" wrap="square" anchor="ctr" anchorCtr="1"/>
          <a:p>
            <a:pPr>
              <a:defRPr sz="1400" b="1" i="0" u="none" strike="noStrike" kern="1200" baseline="0" smtId="4294967295">
                <a:solidFill>
                  <a:schemeClr val="lt1">
                    <a:lumMod val="85000"/>
                  </a:schemeClr>
                </a:solidFill>
                <a:latin typeface="+mn-lt"/>
                <a:ea typeface="+mn-ea"/>
                <a:cs typeface="+mn-cs"/>
              </a:defRPr>
            </a:pPr>
            <a:endParaRPr sz="1400" b="1" i="0" u="none" strike="noStrike" kern="1200" baseline="0" smtId="4294967295">
              <a:solidFill>
                <a:schemeClr val="lt1">
                  <a:lumMod val="85000"/>
                </a:schemeClr>
              </a:solidFill>
              <a:latin typeface="+mn-lt"/>
              <a:ea typeface="+mn-ea"/>
              <a:cs typeface="+mn-cs"/>
            </a:endParaRPr>
          </a:p>
        </c:txPr>
        <c:crossAx val="98672640"/>
        <c:crosses val="autoZero"/>
        <c:auto val="0"/>
        <c:lblAlgn val="ctr"/>
        <c:lblOffset/>
        <c:noMultiLvlLbl val="0"/>
      </c:catAx>
      <c:valAx>
        <c:axId val="98672640"/>
        <c:scaling>
          <c:orientation/>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spPr>
          <a:noFill/>
          <a:ln>
            <a:noFill/>
          </a:ln>
          <a:effectLst/>
        </c:spPr>
        <c:txPr>
          <a:bodyPr rot="-60000000" spcFirstLastPara="1" vertOverflow="ellipsis" vert="horz" wrap="square" anchor="ctr" anchorCtr="1"/>
          <a:p>
            <a:pPr>
              <a:defRPr sz="1197" b="1" i="0" u="none" strike="noStrike" kern="1200" baseline="0" smtId="4294967295">
                <a:solidFill>
                  <a:schemeClr val="lt1">
                    <a:lumMod val="85000"/>
                  </a:schemeClr>
                </a:solidFill>
                <a:latin typeface="+mn-lt"/>
                <a:ea typeface="+mn-ea"/>
                <a:cs typeface="+mn-cs"/>
              </a:defRPr>
            </a:pPr>
            <a:endParaRPr sz="1197" b="1" i="0" u="none" strike="noStrike" kern="1200" baseline="0" smtId="4294967295">
              <a:solidFill>
                <a:schemeClr val="lt1">
                  <a:lumMod val="85000"/>
                </a:schemeClr>
              </a:solidFill>
              <a:latin typeface="+mn-lt"/>
              <a:ea typeface="+mn-ea"/>
              <a:cs typeface="+mn-cs"/>
            </a:endParaRPr>
          </a:p>
        </c:txPr>
        <c:crossAx val="986696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p>
          <a:pPr>
            <a:defRPr sz="1800" b="1" i="0" u="none" strike="noStrike" kern="1200" baseline="0" smtId="4294967295">
              <a:solidFill>
                <a:schemeClr val="lt1">
                  <a:lumMod val="85000"/>
                </a:schemeClr>
              </a:solidFill>
              <a:latin typeface="+mn-lt"/>
              <a:ea typeface="+mn-ea"/>
              <a:cs typeface="+mn-cs"/>
            </a:defRPr>
          </a:pPr>
          <a:endParaRPr sz="1800" b="1" i="0" u="none" strike="noStrike" kern="1200" baseline="0" smtId="4294967295">
            <a:solidFill>
              <a:schemeClr val="lt1">
                <a:lumMod val="85000"/>
              </a:schemeClr>
            </a:solidFill>
            <a:latin typeface="+mn-lt"/>
            <a:ea typeface="+mn-ea"/>
            <a:cs typeface="+mn-cs"/>
          </a:endParaRP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gradFill>
    <a:ln>
      <a:noFill/>
    </a:ln>
    <a:effectLst/>
  </c:spPr>
  <c:txPr>
    <a:bodyPr/>
    <a:p>
      <a:pPr>
        <a:defRPr/>
      </a:pPr>
      <a:endParaRPr lang="zh-CN"/>
    </a:p>
  </c:txPr>
  <c:externalData r:id="rId1">
    <c:autoUpdate val="0"/>
  </c:externalData>
</c:chartSpace>
</file>

<file path=ppt/charts/colors1.xml><?xml version="1.0" encoding="utf-8"?>
<cs:colorStyle xmlns:a="http://schemas.openxmlformats.org/drawingml/2006/main" xmlns:cs="http://schemas.microsoft.com/office/drawing/2012/chartStyle"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a="http://schemas.openxmlformats.org/drawingml/2006/main" xmlns:cs="http://schemas.microsoft.com/office/drawing/2012/chartStyle"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a="http://schemas.openxmlformats.org/drawingml/2006/main" xmlns:r="http://schemas.openxmlformats.org/officeDocument/2006/relationships" xmlns:cs="http://schemas.microsoft.com/office/drawing/2012/chartStyle"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2.xml><?xml version="1.0" encoding="utf-8"?>
<cs:chartStyle xmlns:a="http://schemas.openxmlformats.org/drawingml/2006/main" xmlns:r="http://schemas.openxmlformats.org/officeDocument/2006/relationships" xmlns:cs="http://schemas.microsoft.com/office/drawing/2012/chartStyle"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a:defRPr sz="1200"/>
            </a:lvl1pPr>
          </a:lstStyle>
          <a:p>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defPPr/>
            <a:lvl1pPr algn="r">
              <a:defRPr sz="1200"/>
            </a:lvl1pPr>
          </a:lstStyle>
          <a:p>
            <a:pPr/>
            <a:fld id="{5B984DB8-4095-4190-9946-F8FC36638A98}" type="datetimeFigureOut">
              <a:rPr lang="zh-CN" altLang="en-US" smtClean="0"/>
              <a:pPr/>
              <a:t>2020-7-1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defPPr/>
            <a:lvl1pPr algn="l">
              <a:defRPr sz="1200"/>
            </a:lvl1pPr>
          </a:lstStyle>
          <a:p>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defPPr/>
            <a:lvl1pPr algn="r">
              <a:defRPr sz="1200"/>
            </a:lvl1pPr>
          </a:lstStyle>
          <a:p>
            <a:pPr/>
            <a:fld id="{7EFFBAC4-710E-4890-A6A6-97D985EF5632}" type="slidenum">
              <a:rPr lang="zh-CN" altLang="en-US" smtClean="0"/>
              <a:pPr/>
              <a:t>‹#›</a:t>
            </a:fld>
            <a:endParaRPr lang="zh-CN" altLang="en-US"/>
          </a:p>
        </p:txBody>
      </p:sp>
    </p:spTree>
    <p:extLst>
      <p:ext uri="{BB962C8B-B14F-4D97-AF65-F5344CB8AC3E}">
        <p14:creationId xmlns:p14="http://schemas.microsoft.com/office/powerpoint/2010/main" val="2769015063"/>
      </p:ext>
    </p:extLst>
  </p:cSld>
  <p:clrMap bg1="lt1" tx1="dk1" bg2="lt2" tx2="dk2" accent1="accent1" accent2="accent2" accent3="accent3" accent4="accent4" accent5="accent5" accent6="accent6" hlink="hlink" folHlink="folHlink"/>
  <p:notesStyl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7EFFBAC4-710E-4890-A6A6-97D985EF5632}" type="slidenum">
              <a:rPr lang="zh-CN" altLang="en-US" smtClean="0"/>
              <a:pPr/>
              <a:t>1</a:t>
            </a:fld>
            <a:endParaRPr lang="zh-CN" altLang="en-US"/>
          </a:p>
        </p:txBody>
      </p:sp>
    </p:spTree>
    <p:extLst>
      <p:ext uri="{BB962C8B-B14F-4D97-AF65-F5344CB8AC3E}">
        <p14:creationId xmlns:p14="http://schemas.microsoft.com/office/powerpoint/2010/main" val="2681598918"/>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1C871492-3404-4224-B68F-083207EC14EA}" type="slidenum">
              <a:rPr lang="zh-CN" altLang="en-US" smtClean="0"/>
              <a:pPr/>
              <a:t>7</a:t>
            </a:fld>
            <a:endParaRPr lang="zh-CN" altLang="en-US"/>
          </a:p>
        </p:txBody>
      </p:sp>
    </p:spTree>
    <p:extLst>
      <p:ext uri="{BB962C8B-B14F-4D97-AF65-F5344CB8AC3E}">
        <p14:creationId xmlns:p14="http://schemas.microsoft.com/office/powerpoint/2010/main" val="2892009737"/>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p:txBody>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p:txBody>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zh-CN" altLang="en-US"/>
              <a:t>单击此处编辑母版标题样式</a:t>
            </a:r>
            <a:endParaRPr lang="en-US"/>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4" name="Date Placeholder 3"/>
          <p:cNvSpPr>
            <a:spLocks noGrp="1"/>
          </p:cNvSpPr>
          <p:nvPr>
            <p:ph type="dt" sz="half" idx="10"/>
          </p:nvPr>
        </p:nvSpPr>
        <p:spPr/>
        <p:txBody>
          <a:bodyPr/>
          <a:lstStyle>
            <a:defPPr/>
          </a:lstStyle>
          <a:p>
            <a:pPr/>
            <a:fld id="{E558C316-8978-4B24-9CBC-8B71E0A5962B}" type="datetimeFigureOut">
              <a:rPr lang="zh-CN" altLang="en-US" smtClean="0"/>
              <a:pPr/>
              <a:t>2020-7-1</a:t>
            </a:fld>
            <a:endParaRPr lang="zh-CN" altLang="en-US"/>
          </a:p>
        </p:txBody>
      </p:sp>
      <p:sp>
        <p:nvSpPr>
          <p:cNvPr id="5" name="Footer Placeholder 4"/>
          <p:cNvSpPr>
            <a:spLocks noGrp="1"/>
          </p:cNvSpPr>
          <p:nvPr>
            <p:ph type="ftr" sz="quarter" idx="11"/>
          </p:nvPr>
        </p:nvSpPr>
        <p:spPr/>
        <p:txBody>
          <a:bodyPr/>
          <a:lstStyle>
            <a:defPPr/>
          </a:lstStyle>
          <a:p>
            <a:pPr/>
            <a:endParaRPr lang="zh-CN" altLang="en-US"/>
          </a:p>
        </p:txBody>
      </p:sp>
      <p:sp>
        <p:nvSpPr>
          <p:cNvPr id="6" name="Slide Number Placeholder 5"/>
          <p:cNvSpPr>
            <a:spLocks noGrp="1"/>
          </p:cNvSpPr>
          <p:nvPr>
            <p:ph type="sldNum" sz="quarter" idx="12"/>
          </p:nvPr>
        </p:nvSpPr>
        <p:spPr/>
        <p:txBody>
          <a:bodyPr rIns="45720"/>
          <a:lstStyle>
            <a:defPPr/>
          </a:lstStyle>
          <a:p>
            <a:pPr/>
            <a:fld id="{A988A428-1015-4660-93BA-A00515B9D1E3}" type="slidenum">
              <a:rPr lang="zh-CN" altLang="en-US" smtClean="0"/>
              <a:pPr/>
              <a:t>‹#›</a:t>
            </a:fld>
            <a:endParaRPr lang="zh-CN" altLang="en-US"/>
          </a:p>
        </p:txBody>
      </p:sp>
      <p:sp>
        <p:nvSpPr>
          <p:cNvPr id="13" name="TextBox 12"/>
          <p:cNvSpPr txBox="1"/>
          <p:nvPr/>
        </p:nvSpPr>
        <p:spPr>
          <a:xfrm>
            <a:off x="2191282" y="3262852"/>
            <a:ext cx="415636" cy="461665"/>
          </a:xfrm>
          <a:prstGeom prst="rect">
            <a:avLst/>
          </a:prstGeom>
          <a:noFill/>
        </p:spPr>
        <p:txBody>
          <a:bodyPr wrap="square" rtlCol="0">
            <a:spAutoFit/>
          </a:bodyPr>
          <a:lstStyle>
            <a:defPPr/>
          </a:lstStyle>
          <a:p>
            <a:pPr algn="r"/>
            <a:r>
              <a:rPr lang="en-US" sz="2400">
                <a:solidFill>
                  <a:schemeClr val="accent6"/>
                </a:solidFill>
                <a:latin typeface="Wingdings 3" panose="05040102010807070707" pitchFamily="18" charset="2"/>
              </a:rPr>
              <a:t>z</a:t>
            </a:r>
            <a:endParaRPr lang="en-US" sz="24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445369686"/>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2" name="Title 1"/>
          <p:cNvSpPr>
            <a:spLocks noGrp="1"/>
          </p:cNvSpPr>
          <p:nvPr>
            <p:ph type="title"/>
          </p:nvPr>
        </p:nvSpPr>
        <p:spPr/>
        <p:txBody>
          <a:bodyPr/>
          <a:lstStyle>
            <a:defPPr/>
          </a:lstStyle>
          <a:p>
            <a:pPr/>
            <a:r>
              <a:rPr lang="zh-CN" altLang="en-US"/>
              <a:t>单击此处编辑母版标题样式</a:t>
            </a:r>
            <a:endParaRPr lang="en-US"/>
          </a:p>
        </p:txBody>
      </p:sp>
      <p:sp>
        <p:nvSpPr>
          <p:cNvPr id="3" name="Content Placeholder 2"/>
          <p:cNvSpPr>
            <a:spLocks noGrp="1"/>
          </p:cNvSpPr>
          <p:nvPr>
            <p:ph idx="1"/>
          </p:nvPr>
        </p:nvSpPr>
        <p:spPr/>
        <p:txBody>
          <a:bodyPr anchor="ct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defPPr/>
          </a:lstStyle>
          <a:p>
            <a:pPr/>
            <a:fld id="{E558C316-8978-4B24-9CBC-8B71E0A5962B}" type="datetimeFigureOut">
              <a:rPr lang="zh-CN" altLang="en-US" smtClean="0"/>
              <a:pPr/>
              <a:t>2020-7-1</a:t>
            </a:fld>
            <a:endParaRPr lang="zh-CN" altLang="en-US"/>
          </a:p>
        </p:txBody>
      </p:sp>
      <p:sp>
        <p:nvSpPr>
          <p:cNvPr id="5" name="Footer Placeholder 4"/>
          <p:cNvSpPr>
            <a:spLocks noGrp="1"/>
          </p:cNvSpPr>
          <p:nvPr>
            <p:ph type="ftr" sz="quarter" idx="11"/>
          </p:nvPr>
        </p:nvSpPr>
        <p:spPr/>
        <p:txBody>
          <a:bodyPr/>
          <a:lstStyle>
            <a:defPPr/>
          </a:lstStyle>
          <a:p>
            <a:pPr/>
            <a:endParaRPr lang="zh-CN" altLang="en-US"/>
          </a:p>
        </p:txBody>
      </p:sp>
      <p:sp>
        <p:nvSpPr>
          <p:cNvPr id="6" name="Slide Number Placeholder 5"/>
          <p:cNvSpPr>
            <a:spLocks noGrp="1"/>
          </p:cNvSpPr>
          <p:nvPr>
            <p:ph type="sldNum" sz="quarter" idx="12"/>
          </p:nvPr>
        </p:nvSpPr>
        <p:spPr/>
        <p:txBody>
          <a:bodyPr/>
          <a:lstStyle>
            <a:defPPr/>
          </a:lstStyle>
          <a:p>
            <a:pPr/>
            <a:fld id="{A988A428-1015-4660-93BA-A00515B9D1E3}" type="slidenum">
              <a:rPr lang="zh-CN" altLang="en-US" smtClean="0"/>
              <a:pPr/>
              <a:t>‹#›</a:t>
            </a:fld>
            <a:endParaRPr lang="zh-CN" altLang="en-US"/>
          </a:p>
        </p:txBody>
      </p:sp>
      <p:sp>
        <p:nvSpPr>
          <p:cNvPr id="7" name="TextBox 6"/>
          <p:cNvSpPr txBox="1"/>
          <p:nvPr/>
        </p:nvSpPr>
        <p:spPr>
          <a:xfrm>
            <a:off x="2194943" y="641225"/>
            <a:ext cx="415636" cy="369332"/>
          </a:xfrm>
          <a:prstGeom prst="rect">
            <a:avLst/>
          </a:prstGeom>
          <a:noFill/>
        </p:spPr>
        <p:txBody>
          <a:bodyPr wrap="square" rtlCol="0">
            <a:spAutoFit/>
          </a:bodyPr>
          <a:lstStyle>
            <a:defP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49548796"/>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11" name="TextBox 10"/>
          <p:cNvSpPr txBox="1"/>
          <p:nvPr/>
        </p:nvSpPr>
        <p:spPr>
          <a:xfrm>
            <a:off x="2191843" y="2962586"/>
            <a:ext cx="415636" cy="369332"/>
          </a:xfrm>
          <a:prstGeom prst="rect">
            <a:avLst/>
          </a:prstGeom>
          <a:noFill/>
        </p:spPr>
        <p:txBody>
          <a:bodyPr wrap="square" rtlCol="0">
            <a:spAutoFit/>
          </a:bodyPr>
          <a:lstStyle>
            <a:defP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zh-CN" altLang="en-US"/>
              <a:t>单击此处编辑母版标题样式</a:t>
            </a:r>
            <a:endParaRPr lang="en-US"/>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defPPr/>
          </a:lstStyle>
          <a:p>
            <a:pPr/>
            <a:fld id="{E558C316-8978-4B24-9CBC-8B71E0A5962B}" type="datetimeFigureOut">
              <a:rPr lang="zh-CN" altLang="en-US" smtClean="0"/>
              <a:pPr/>
              <a:t>2020-7-1</a:t>
            </a:fld>
            <a:endParaRPr lang="zh-CN" altLang="en-US"/>
          </a:p>
        </p:txBody>
      </p:sp>
      <p:sp>
        <p:nvSpPr>
          <p:cNvPr id="5" name="Footer Placeholder 4"/>
          <p:cNvSpPr>
            <a:spLocks noGrp="1"/>
          </p:cNvSpPr>
          <p:nvPr>
            <p:ph type="ftr" sz="quarter" idx="11"/>
          </p:nvPr>
        </p:nvSpPr>
        <p:spPr/>
        <p:txBody>
          <a:bodyPr/>
          <a:lstStyle>
            <a:defPPr/>
          </a:lstStyle>
          <a:p>
            <a:pPr/>
            <a:endParaRPr lang="zh-CN" altLang="en-US"/>
          </a:p>
        </p:txBody>
      </p:sp>
      <p:sp>
        <p:nvSpPr>
          <p:cNvPr id="6" name="Slide Number Placeholder 5"/>
          <p:cNvSpPr>
            <a:spLocks noGrp="1"/>
          </p:cNvSpPr>
          <p:nvPr>
            <p:ph type="sldNum" sz="quarter" idx="12"/>
          </p:nvPr>
        </p:nvSpPr>
        <p:spPr/>
        <p:txBody>
          <a:bodyPr/>
          <a:lstStyle>
            <a:defPPr/>
          </a:lstStyle>
          <a:p>
            <a:pPr/>
            <a:fld id="{A988A428-1015-4660-93BA-A00515B9D1E3}" type="slidenum">
              <a:rPr lang="zh-CN" altLang="en-US" smtClean="0"/>
              <a:pPr/>
              <a:t>‹#›</a:t>
            </a:fld>
            <a:endParaRPr lang="zh-CN" altLang="en-US"/>
          </a:p>
        </p:txBody>
      </p:sp>
    </p:spTree>
    <p:extLst>
      <p:ext uri="{BB962C8B-B14F-4D97-AF65-F5344CB8AC3E}">
        <p14:creationId xmlns:p14="http://schemas.microsoft.com/office/powerpoint/2010/main" val="956405357"/>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2" name="Title 1"/>
          <p:cNvSpPr>
            <a:spLocks noGrp="1"/>
          </p:cNvSpPr>
          <p:nvPr>
            <p:ph type="title"/>
          </p:nvPr>
        </p:nvSpPr>
        <p:spPr>
          <a:xfrm>
            <a:off x="2609873" y="805817"/>
            <a:ext cx="7950984" cy="1081705"/>
          </a:xfrm>
        </p:spPr>
        <p:txBody>
          <a:bodyPr/>
          <a:lstStyle>
            <a:defPPr/>
          </a:lstStyle>
          <a:p>
            <a:pPr/>
            <a:r>
              <a:rPr lang="zh-CN" altLang="en-US"/>
              <a:t>单击此处编辑母版标题样式</a:t>
            </a:r>
            <a:endParaRPr lang="en-US"/>
          </a:p>
        </p:txBody>
      </p:sp>
      <p:sp>
        <p:nvSpPr>
          <p:cNvPr id="3" name="Content Placeholder 2"/>
          <p:cNvSpPr>
            <a:spLocks noGrp="1"/>
          </p:cNvSpPr>
          <p:nvPr>
            <p:ph sz="half" idx="1"/>
          </p:nvPr>
        </p:nvSpPr>
        <p:spPr>
          <a:xfrm>
            <a:off x="2605374" y="2052116"/>
            <a:ext cx="3891960" cy="3997828"/>
          </a:xfrm>
        </p:spPr>
        <p:txBody>
          <a:bodyP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Content Placeholder 3"/>
          <p:cNvSpPr>
            <a:spLocks noGrp="1"/>
          </p:cNvSpPr>
          <p:nvPr>
            <p:ph sz="half" idx="2"/>
          </p:nvPr>
        </p:nvSpPr>
        <p:spPr>
          <a:xfrm>
            <a:off x="6666636" y="2052114"/>
            <a:ext cx="3894222" cy="3997829"/>
          </a:xfrm>
        </p:spPr>
        <p:txBody>
          <a:bodyP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5" name="Date Placeholder 4"/>
          <p:cNvSpPr>
            <a:spLocks noGrp="1"/>
          </p:cNvSpPr>
          <p:nvPr>
            <p:ph type="dt" sz="half" idx="10"/>
          </p:nvPr>
        </p:nvSpPr>
        <p:spPr/>
        <p:txBody>
          <a:bodyPr/>
          <a:lstStyle>
            <a:defPPr/>
          </a:lstStyle>
          <a:p>
            <a:pPr/>
            <a:fld id="{E558C316-8978-4B24-9CBC-8B71E0A5962B}" type="datetimeFigureOut">
              <a:rPr lang="zh-CN" altLang="en-US" smtClean="0"/>
              <a:pPr/>
              <a:t>2020-7-1</a:t>
            </a:fld>
            <a:endParaRPr lang="zh-CN" altLang="en-US"/>
          </a:p>
        </p:txBody>
      </p:sp>
      <p:sp>
        <p:nvSpPr>
          <p:cNvPr id="6" name="Footer Placeholder 5"/>
          <p:cNvSpPr>
            <a:spLocks noGrp="1"/>
          </p:cNvSpPr>
          <p:nvPr>
            <p:ph type="ftr" sz="quarter" idx="11"/>
          </p:nvPr>
        </p:nvSpPr>
        <p:spPr/>
        <p:txBody>
          <a:bodyPr/>
          <a:lstStyle>
            <a:defPPr/>
          </a:lstStyle>
          <a:p>
            <a:pPr/>
            <a:endParaRPr lang="zh-CN" altLang="en-US"/>
          </a:p>
        </p:txBody>
      </p:sp>
      <p:sp>
        <p:nvSpPr>
          <p:cNvPr id="7" name="Slide Number Placeholder 6"/>
          <p:cNvSpPr>
            <a:spLocks noGrp="1"/>
          </p:cNvSpPr>
          <p:nvPr>
            <p:ph type="sldNum" sz="quarter" idx="12"/>
          </p:nvPr>
        </p:nvSpPr>
        <p:spPr/>
        <p:txBody>
          <a:bodyPr/>
          <a:lstStyle>
            <a:defPPr/>
          </a:lstStyle>
          <a:p>
            <a:pPr/>
            <a:fld id="{A988A428-1015-4660-93BA-A00515B9D1E3}" type="slidenum">
              <a:rPr lang="zh-CN" altLang="en-US" smtClean="0"/>
              <a:pPr/>
              <a:t>‹#›</a:t>
            </a:fld>
            <a:endParaRPr lang="zh-CN" altLang="en-US"/>
          </a:p>
        </p:txBody>
      </p:sp>
      <p:sp>
        <p:nvSpPr>
          <p:cNvPr id="10" name="TextBox 9"/>
          <p:cNvSpPr txBox="1"/>
          <p:nvPr/>
        </p:nvSpPr>
        <p:spPr>
          <a:xfrm>
            <a:off x="2196172" y="641223"/>
            <a:ext cx="415636" cy="369332"/>
          </a:xfrm>
          <a:prstGeom prst="rect">
            <a:avLst/>
          </a:prstGeom>
          <a:noFill/>
        </p:spPr>
        <p:txBody>
          <a:bodyPr wrap="square" rtlCol="0">
            <a:spAutoFit/>
          </a:bodyPr>
          <a:lstStyle>
            <a:defP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4124838327"/>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12" name="TextBox 11"/>
          <p:cNvSpPr txBox="1"/>
          <p:nvPr/>
        </p:nvSpPr>
        <p:spPr>
          <a:xfrm>
            <a:off x="2193650" y="636424"/>
            <a:ext cx="415636" cy="369332"/>
          </a:xfrm>
          <a:prstGeom prst="rect">
            <a:avLst/>
          </a:prstGeom>
          <a:noFill/>
        </p:spPr>
        <p:txBody>
          <a:bodyPr wrap="square" rtlCol="0">
            <a:spAutoFit/>
          </a:bodyPr>
          <a:lstStyle>
            <a:defP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defPPr/>
          </a:lstStyle>
          <a:p>
            <a:pPr/>
            <a:r>
              <a:rPr lang="zh-CN" altLang="en-US"/>
              <a:t>单击此处编辑母版标题样式</a:t>
            </a:r>
            <a:endParaRPr lang="en-US"/>
          </a:p>
        </p:txBody>
      </p:sp>
      <p:sp>
        <p:nvSpPr>
          <p:cNvPr id="3" name="Text Placeholder 2"/>
          <p:cNvSpPr>
            <a:spLocks noGrp="1"/>
          </p:cNvSpPr>
          <p:nvPr>
            <p:ph type="body" idx="1"/>
          </p:nvPr>
        </p:nvSpPr>
        <p:spPr>
          <a:xfrm>
            <a:off x="2609285" y="2052115"/>
            <a:ext cx="3896467" cy="713818"/>
          </a:xfrm>
        </p:spPr>
        <p:txBody>
          <a:bodyPr anchor="b">
            <a:noAutofit/>
          </a:bodyPr>
          <a:lstStyle>
            <a:defPPr/>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2609285" y="2851331"/>
            <a:ext cx="3893623" cy="3071434"/>
          </a:xfrm>
        </p:spPr>
        <p:txBody>
          <a:bodyP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5" name="Text Placeholder 4"/>
          <p:cNvSpPr>
            <a:spLocks noGrp="1"/>
          </p:cNvSpPr>
          <p:nvPr>
            <p:ph type="body" sz="quarter" idx="3"/>
          </p:nvPr>
        </p:nvSpPr>
        <p:spPr>
          <a:xfrm>
            <a:off x="6666634" y="2052115"/>
            <a:ext cx="3899798" cy="713818"/>
          </a:xfrm>
        </p:spPr>
        <p:txBody>
          <a:bodyPr anchor="b">
            <a:noAutofit/>
          </a:bodyPr>
          <a:lstStyle>
            <a:defPPr/>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666635" y="2851331"/>
            <a:ext cx="3899798" cy="3071434"/>
          </a:xfrm>
        </p:spPr>
        <p:txBody>
          <a:bodyP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7" name="Date Placeholder 6"/>
          <p:cNvSpPr>
            <a:spLocks noGrp="1"/>
          </p:cNvSpPr>
          <p:nvPr>
            <p:ph type="dt" sz="half" idx="10"/>
          </p:nvPr>
        </p:nvSpPr>
        <p:spPr/>
        <p:txBody>
          <a:bodyPr/>
          <a:lstStyle>
            <a:defPPr/>
          </a:lstStyle>
          <a:p>
            <a:pPr/>
            <a:fld id="{E558C316-8978-4B24-9CBC-8B71E0A5962B}" type="datetimeFigureOut">
              <a:rPr lang="zh-CN" altLang="en-US" smtClean="0"/>
              <a:pPr/>
              <a:t>2020-7-1</a:t>
            </a:fld>
            <a:endParaRPr lang="zh-CN" altLang="en-US"/>
          </a:p>
        </p:txBody>
      </p:sp>
      <p:sp>
        <p:nvSpPr>
          <p:cNvPr id="8" name="Footer Placeholder 7"/>
          <p:cNvSpPr>
            <a:spLocks noGrp="1"/>
          </p:cNvSpPr>
          <p:nvPr>
            <p:ph type="ftr" sz="quarter" idx="11"/>
          </p:nvPr>
        </p:nvSpPr>
        <p:spPr/>
        <p:txBody>
          <a:bodyPr/>
          <a:lstStyle>
            <a:defPPr/>
          </a:lstStyle>
          <a:p>
            <a:pPr/>
            <a:endParaRPr lang="zh-CN" altLang="en-US"/>
          </a:p>
        </p:txBody>
      </p:sp>
      <p:sp>
        <p:nvSpPr>
          <p:cNvPr id="9" name="Slide Number Placeholder 8"/>
          <p:cNvSpPr>
            <a:spLocks noGrp="1"/>
          </p:cNvSpPr>
          <p:nvPr>
            <p:ph type="sldNum" sz="quarter" idx="12"/>
          </p:nvPr>
        </p:nvSpPr>
        <p:spPr/>
        <p:txBody>
          <a:bodyPr/>
          <a:lstStyle>
            <a:defPPr/>
          </a:lstStyle>
          <a:p>
            <a:pPr/>
            <a:fld id="{A988A428-1015-4660-93BA-A00515B9D1E3}" type="slidenum">
              <a:rPr lang="zh-CN" altLang="en-US" smtClean="0"/>
              <a:pPr/>
              <a:t>‹#›</a:t>
            </a:fld>
            <a:endParaRPr lang="zh-CN" altLang="en-US"/>
          </a:p>
        </p:txBody>
      </p:sp>
    </p:spTree>
    <p:extLst>
      <p:ext uri="{BB962C8B-B14F-4D97-AF65-F5344CB8AC3E}">
        <p14:creationId xmlns:p14="http://schemas.microsoft.com/office/powerpoint/2010/main" val="3976121704"/>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2" name="Title 1"/>
          <p:cNvSpPr>
            <a:spLocks noGrp="1"/>
          </p:cNvSpPr>
          <p:nvPr>
            <p:ph type="title"/>
          </p:nvPr>
        </p:nvSpPr>
        <p:spPr/>
        <p:txBody>
          <a:bodyPr/>
          <a:lstStyle>
            <a:defPPr/>
          </a:lstStyle>
          <a:p>
            <a:pPr/>
            <a:r>
              <a:rPr lang="zh-CN" altLang="en-US"/>
              <a:t>单击此处编辑母版标题样式</a:t>
            </a:r>
            <a:endParaRPr lang="en-US"/>
          </a:p>
        </p:txBody>
      </p:sp>
      <p:sp>
        <p:nvSpPr>
          <p:cNvPr id="3" name="Date Placeholder 2"/>
          <p:cNvSpPr>
            <a:spLocks noGrp="1"/>
          </p:cNvSpPr>
          <p:nvPr>
            <p:ph type="dt" sz="half" idx="10"/>
          </p:nvPr>
        </p:nvSpPr>
        <p:spPr/>
        <p:txBody>
          <a:bodyPr/>
          <a:lstStyle>
            <a:defPPr/>
          </a:lstStyle>
          <a:p>
            <a:pPr/>
            <a:fld id="{E558C316-8978-4B24-9CBC-8B71E0A5962B}" type="datetimeFigureOut">
              <a:rPr lang="zh-CN" altLang="en-US" smtClean="0"/>
              <a:pPr/>
              <a:t>2020-7-1</a:t>
            </a:fld>
            <a:endParaRPr lang="zh-CN" altLang="en-US"/>
          </a:p>
        </p:txBody>
      </p:sp>
      <p:sp>
        <p:nvSpPr>
          <p:cNvPr id="4" name="Footer Placeholder 3"/>
          <p:cNvSpPr>
            <a:spLocks noGrp="1"/>
          </p:cNvSpPr>
          <p:nvPr>
            <p:ph type="ftr" sz="quarter" idx="11"/>
          </p:nvPr>
        </p:nvSpPr>
        <p:spPr/>
        <p:txBody>
          <a:bodyPr/>
          <a:lstStyle>
            <a:defPPr/>
          </a:lstStyle>
          <a:p>
            <a:pPr/>
            <a:endParaRPr lang="zh-CN" altLang="en-US"/>
          </a:p>
        </p:txBody>
      </p:sp>
      <p:sp>
        <p:nvSpPr>
          <p:cNvPr id="5" name="Slide Number Placeholder 4"/>
          <p:cNvSpPr>
            <a:spLocks noGrp="1"/>
          </p:cNvSpPr>
          <p:nvPr>
            <p:ph type="sldNum" sz="quarter" idx="12"/>
          </p:nvPr>
        </p:nvSpPr>
        <p:spPr/>
        <p:txBody>
          <a:bodyPr/>
          <a:lstStyle>
            <a:defPPr/>
          </a:lstStyle>
          <a:p>
            <a:pPr/>
            <a:fld id="{A988A428-1015-4660-93BA-A00515B9D1E3}" type="slidenum">
              <a:rPr lang="zh-CN" altLang="en-US" smtClean="0"/>
              <a:pPr/>
              <a:t>‹#›</a:t>
            </a:fld>
            <a:endParaRPr lang="zh-CN" altLang="en-US"/>
          </a:p>
        </p:txBody>
      </p:sp>
      <p:sp>
        <p:nvSpPr>
          <p:cNvPr id="8" name="TextBox 7"/>
          <p:cNvSpPr txBox="1"/>
          <p:nvPr/>
        </p:nvSpPr>
        <p:spPr>
          <a:xfrm>
            <a:off x="2196172" y="641226"/>
            <a:ext cx="415636" cy="369332"/>
          </a:xfrm>
          <a:prstGeom prst="rect">
            <a:avLst/>
          </a:prstGeom>
          <a:noFill/>
        </p:spPr>
        <p:txBody>
          <a:bodyPr wrap="square" rtlCol="0">
            <a:spAutoFit/>
          </a:bodyPr>
          <a:lstStyle>
            <a:defP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923705940"/>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2" name="Date Placeholder 1"/>
          <p:cNvSpPr>
            <a:spLocks noGrp="1"/>
          </p:cNvSpPr>
          <p:nvPr>
            <p:ph type="dt" sz="half" idx="10"/>
          </p:nvPr>
        </p:nvSpPr>
        <p:spPr/>
        <p:txBody>
          <a:bodyPr/>
          <a:lstStyle>
            <a:defPPr/>
          </a:lstStyle>
          <a:p>
            <a:pPr/>
            <a:fld id="{E558C316-8978-4B24-9CBC-8B71E0A5962B}" type="datetimeFigureOut">
              <a:rPr lang="zh-CN" altLang="en-US" smtClean="0"/>
              <a:pPr/>
              <a:t>2020-7-1</a:t>
            </a:fld>
            <a:endParaRPr lang="zh-CN" altLang="en-US"/>
          </a:p>
        </p:txBody>
      </p:sp>
      <p:sp>
        <p:nvSpPr>
          <p:cNvPr id="3" name="Footer Placeholder 2"/>
          <p:cNvSpPr>
            <a:spLocks noGrp="1"/>
          </p:cNvSpPr>
          <p:nvPr>
            <p:ph type="ftr" sz="quarter" idx="11"/>
          </p:nvPr>
        </p:nvSpPr>
        <p:spPr/>
        <p:txBody>
          <a:bodyPr/>
          <a:lstStyle>
            <a:defPPr/>
          </a:lstStyle>
          <a:p>
            <a:pPr/>
            <a:endParaRPr lang="zh-CN" altLang="en-US"/>
          </a:p>
        </p:txBody>
      </p:sp>
      <p:sp>
        <p:nvSpPr>
          <p:cNvPr id="4" name="Slide Number Placeholder 3"/>
          <p:cNvSpPr>
            <a:spLocks noGrp="1"/>
          </p:cNvSpPr>
          <p:nvPr>
            <p:ph type="sldNum" sz="quarter" idx="12"/>
          </p:nvPr>
        </p:nvSpPr>
        <p:spPr/>
        <p:txBody>
          <a:bodyPr/>
          <a:lstStyle>
            <a:defPPr/>
          </a:lstStyle>
          <a:p>
            <a:pPr/>
            <a:fld id="{A988A428-1015-4660-93BA-A00515B9D1E3}" type="slidenum">
              <a:rPr lang="zh-CN" altLang="en-US" smtClean="0"/>
              <a:pPr/>
              <a:t>‹#›</a:t>
            </a:fld>
            <a:endParaRPr lang="zh-CN" altLang="en-US"/>
          </a:p>
        </p:txBody>
      </p:sp>
    </p:spTree>
    <p:extLst>
      <p:ext uri="{BB962C8B-B14F-4D97-AF65-F5344CB8AC3E}">
        <p14:creationId xmlns:p14="http://schemas.microsoft.com/office/powerpoint/2010/main" val="3966113894"/>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10" name="TextBox 9"/>
          <p:cNvSpPr txBox="1"/>
          <p:nvPr/>
        </p:nvSpPr>
        <p:spPr>
          <a:xfrm>
            <a:off x="1554154" y="1127550"/>
            <a:ext cx="415636" cy="369332"/>
          </a:xfrm>
          <a:prstGeom prst="rect">
            <a:avLst/>
          </a:prstGeom>
          <a:noFill/>
        </p:spPr>
        <p:txBody>
          <a:bodyPr wrap="square" rtlCol="0">
            <a:spAutoFit/>
          </a:bodyPr>
          <a:lstStyle>
            <a:defP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zh-CN" altLang="en-US"/>
              <a:t>单击此处编辑母版标题样式</a:t>
            </a:r>
            <a:endParaRPr lang="en-US"/>
          </a:p>
        </p:txBody>
      </p:sp>
      <p:sp>
        <p:nvSpPr>
          <p:cNvPr id="3" name="Content Placeholder 2"/>
          <p:cNvSpPr>
            <a:spLocks noGrp="1"/>
          </p:cNvSpPr>
          <p:nvPr>
            <p:ph idx="1"/>
          </p:nvPr>
        </p:nvSpPr>
        <p:spPr>
          <a:xfrm>
            <a:off x="5120154" y="805818"/>
            <a:ext cx="5446278" cy="5244126"/>
          </a:xfrm>
        </p:spPr>
        <p:txBody>
          <a:bodyPr anchor="ct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Text Placeholder 3"/>
          <p:cNvSpPr>
            <a:spLocks noGrp="1"/>
          </p:cNvSpPr>
          <p:nvPr>
            <p:ph type="body" sz="half" idx="2"/>
          </p:nvPr>
        </p:nvSpPr>
        <p:spPr>
          <a:xfrm>
            <a:off x="1970322" y="3186154"/>
            <a:ext cx="2664361" cy="2386397"/>
          </a:xfrm>
        </p:spPr>
        <p:txBody>
          <a:bodyPr/>
          <a:lstStyle>
            <a:defPPr/>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defPPr/>
          </a:lstStyle>
          <a:p>
            <a:pPr/>
            <a:fld id="{E558C316-8978-4B24-9CBC-8B71E0A5962B}" type="datetimeFigureOut">
              <a:rPr lang="zh-CN" altLang="en-US" smtClean="0"/>
              <a:pPr/>
              <a:t>2020-7-1</a:t>
            </a:fld>
            <a:endParaRPr lang="zh-CN" altLang="en-US"/>
          </a:p>
        </p:txBody>
      </p:sp>
      <p:sp>
        <p:nvSpPr>
          <p:cNvPr id="6" name="Footer Placeholder 5"/>
          <p:cNvSpPr>
            <a:spLocks noGrp="1"/>
          </p:cNvSpPr>
          <p:nvPr>
            <p:ph type="ftr" sz="quarter" idx="11"/>
          </p:nvPr>
        </p:nvSpPr>
        <p:spPr/>
        <p:txBody>
          <a:bodyPr/>
          <a:lstStyle>
            <a:defPPr/>
          </a:lstStyle>
          <a:p>
            <a:pPr/>
            <a:endParaRPr lang="zh-CN" altLang="en-US"/>
          </a:p>
        </p:txBody>
      </p:sp>
      <p:sp>
        <p:nvSpPr>
          <p:cNvPr id="7" name="Slide Number Placeholder 6"/>
          <p:cNvSpPr>
            <a:spLocks noGrp="1"/>
          </p:cNvSpPr>
          <p:nvPr>
            <p:ph type="sldNum" sz="quarter" idx="12"/>
          </p:nvPr>
        </p:nvSpPr>
        <p:spPr/>
        <p:txBody>
          <a:bodyPr/>
          <a:lstStyle>
            <a:defPPr/>
          </a:lstStyle>
          <a:p>
            <a:pPr/>
            <a:fld id="{A988A428-1015-4660-93BA-A00515B9D1E3}" type="slidenum">
              <a:rPr lang="zh-CN" altLang="en-US" smtClean="0"/>
              <a:pPr/>
              <a:t>‹#›</a:t>
            </a:fld>
            <a:endParaRPr lang="zh-CN" altLang="en-US"/>
          </a:p>
        </p:txBody>
      </p:sp>
    </p:spTree>
    <p:extLst>
      <p:ext uri="{BB962C8B-B14F-4D97-AF65-F5344CB8AC3E}">
        <p14:creationId xmlns:p14="http://schemas.microsoft.com/office/powerpoint/2010/main" val="325608829"/>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10" name="TextBox 9"/>
          <p:cNvSpPr txBox="1"/>
          <p:nvPr/>
        </p:nvSpPr>
        <p:spPr>
          <a:xfrm>
            <a:off x="1554686" y="1127550"/>
            <a:ext cx="415636" cy="369332"/>
          </a:xfrm>
          <a:prstGeom prst="rect">
            <a:avLst/>
          </a:prstGeom>
          <a:noFill/>
        </p:spPr>
        <p:txBody>
          <a:bodyPr wrap="square" rtlCol="0">
            <a:spAutoFit/>
          </a:bodyPr>
          <a:lstStyle>
            <a:defP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zh-CN" altLang="en-US"/>
              <a:t>单击此处编辑母版标题样式</a:t>
            </a:r>
            <a:endParaRPr lang="en-US"/>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defPPr/>
          </a:lstStyle>
          <a:p>
            <a:pPr/>
            <a:fld id="{E558C316-8978-4B24-9CBC-8B71E0A5962B}" type="datetimeFigureOut">
              <a:rPr lang="zh-CN" altLang="en-US" smtClean="0"/>
              <a:pPr/>
              <a:t>2020-7-1</a:t>
            </a:fld>
            <a:endParaRPr lang="zh-CN" altLang="en-US"/>
          </a:p>
        </p:txBody>
      </p:sp>
      <p:sp>
        <p:nvSpPr>
          <p:cNvPr id="6" name="Footer Placeholder 5"/>
          <p:cNvSpPr>
            <a:spLocks noGrp="1"/>
          </p:cNvSpPr>
          <p:nvPr>
            <p:ph type="ftr" sz="quarter" idx="11"/>
          </p:nvPr>
        </p:nvSpPr>
        <p:spPr/>
        <p:txBody>
          <a:bodyPr/>
          <a:lstStyle>
            <a:defPPr/>
          </a:lstStyle>
          <a:p>
            <a:pPr/>
            <a:endParaRPr lang="zh-CN" altLang="en-US"/>
          </a:p>
        </p:txBody>
      </p:sp>
      <p:sp>
        <p:nvSpPr>
          <p:cNvPr id="7" name="Slide Number Placeholder 6"/>
          <p:cNvSpPr>
            <a:spLocks noGrp="1"/>
          </p:cNvSpPr>
          <p:nvPr>
            <p:ph type="sldNum" sz="quarter" idx="12"/>
          </p:nvPr>
        </p:nvSpPr>
        <p:spPr/>
        <p:txBody>
          <a:bodyPr/>
          <a:lstStyle>
            <a:defPPr/>
          </a:lstStyle>
          <a:p>
            <a:pPr/>
            <a:fld id="{A988A428-1015-4660-93BA-A00515B9D1E3}" type="slidenum">
              <a:rPr lang="zh-CN" altLang="en-US" smtClean="0"/>
              <a:pPr/>
              <a:t>‹#›</a:t>
            </a:fld>
            <a:endParaRPr lang="zh-CN" altLang="en-US"/>
          </a:p>
        </p:txBody>
      </p:sp>
    </p:spTree>
    <p:extLst>
      <p:ext uri="{BB962C8B-B14F-4D97-AF65-F5344CB8AC3E}">
        <p14:creationId xmlns:p14="http://schemas.microsoft.com/office/powerpoint/2010/main" val="1460431726"/>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9" name="TextBox 8"/>
          <p:cNvSpPr txBox="1"/>
          <p:nvPr/>
        </p:nvSpPr>
        <p:spPr>
          <a:xfrm>
            <a:off x="2194236" y="641225"/>
            <a:ext cx="415636" cy="369332"/>
          </a:xfrm>
          <a:prstGeom prst="rect">
            <a:avLst/>
          </a:prstGeom>
          <a:noFill/>
        </p:spPr>
        <p:txBody>
          <a:bodyPr wrap="square" rtlCol="0">
            <a:spAutoFit/>
          </a:bodyPr>
          <a:lstStyle>
            <a:defP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defPPr/>
          </a:lstStyle>
          <a:p>
            <a:pPr/>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defPPr/>
          </a:lstStyle>
          <a:p>
            <a:pPr/>
            <a:fld id="{E558C316-8978-4B24-9CBC-8B71E0A5962B}" type="datetimeFigureOut">
              <a:rPr lang="zh-CN" altLang="en-US" smtClean="0"/>
              <a:pPr/>
              <a:t>2020-7-1</a:t>
            </a:fld>
            <a:endParaRPr lang="zh-CN" altLang="en-US"/>
          </a:p>
        </p:txBody>
      </p:sp>
      <p:sp>
        <p:nvSpPr>
          <p:cNvPr id="5" name="Footer Placeholder 4"/>
          <p:cNvSpPr>
            <a:spLocks noGrp="1"/>
          </p:cNvSpPr>
          <p:nvPr>
            <p:ph type="ftr" sz="quarter" idx="11"/>
          </p:nvPr>
        </p:nvSpPr>
        <p:spPr/>
        <p:txBody>
          <a:bodyPr/>
          <a:lstStyle>
            <a:defPPr/>
          </a:lstStyle>
          <a:p>
            <a:pPr/>
            <a:endParaRPr lang="zh-CN" altLang="en-US"/>
          </a:p>
        </p:txBody>
      </p:sp>
      <p:sp>
        <p:nvSpPr>
          <p:cNvPr id="6" name="Slide Number Placeholder 5"/>
          <p:cNvSpPr>
            <a:spLocks noGrp="1"/>
          </p:cNvSpPr>
          <p:nvPr>
            <p:ph type="sldNum" sz="quarter" idx="12"/>
          </p:nvPr>
        </p:nvSpPr>
        <p:spPr/>
        <p:txBody>
          <a:bodyPr/>
          <a:lstStyle>
            <a:defPPr/>
          </a:lstStyle>
          <a:p>
            <a:pPr/>
            <a:fld id="{A988A428-1015-4660-93BA-A00515B9D1E3}" type="slidenum">
              <a:rPr lang="zh-CN" altLang="en-US" smtClean="0"/>
              <a:pPr/>
              <a:t>‹#›</a:t>
            </a:fld>
            <a:endParaRPr lang="zh-CN" altLang="en-US"/>
          </a:p>
        </p:txBody>
      </p:sp>
    </p:spTree>
    <p:extLst>
      <p:ext uri="{BB962C8B-B14F-4D97-AF65-F5344CB8AC3E}">
        <p14:creationId xmlns:p14="http://schemas.microsoft.com/office/powerpoint/2010/main" val="723347452"/>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9" name="TextBox 8"/>
          <p:cNvSpPr txBox="1"/>
          <p:nvPr/>
        </p:nvSpPr>
        <p:spPr>
          <a:xfrm rot="5400000">
            <a:off x="10337141" y="416061"/>
            <a:ext cx="415636" cy="369332"/>
          </a:xfrm>
          <a:prstGeom prst="rect">
            <a:avLst/>
          </a:prstGeom>
          <a:noFill/>
        </p:spPr>
        <p:txBody>
          <a:bodyPr wrap="square" rtlCol="0">
            <a:spAutoFit/>
          </a:bodyPr>
          <a:lstStyle>
            <a:defP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defPPr/>
            <a:lvl1pPr algn="l">
              <a:defRPr/>
            </a:lvl1pPr>
          </a:lstStyle>
          <a:p>
            <a:pPr/>
            <a:r>
              <a:rPr lang="zh-CN" altLang="en-US"/>
              <a:t>单击此处编辑母版标题样式</a:t>
            </a:r>
            <a:endParaRPr lang="en-US"/>
          </a:p>
        </p:txBody>
      </p:sp>
      <p:sp>
        <p:nvSpPr>
          <p:cNvPr id="3" name="Vertical Text Placeholder 2"/>
          <p:cNvSpPr>
            <a:spLocks noGrp="1"/>
          </p:cNvSpPr>
          <p:nvPr>
            <p:ph type="body" orient="vert" idx="1"/>
          </p:nvPr>
        </p:nvSpPr>
        <p:spPr>
          <a:xfrm>
            <a:off x="2608751" y="970410"/>
            <a:ext cx="6466903" cy="5079534"/>
          </a:xfrm>
        </p:spPr>
        <p:txBody>
          <a:bodyPr vert="eaVert"/>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defPPr/>
          </a:lstStyle>
          <a:p>
            <a:pPr/>
            <a:fld id="{E558C316-8978-4B24-9CBC-8B71E0A5962B}" type="datetimeFigureOut">
              <a:rPr lang="zh-CN" altLang="en-US" smtClean="0"/>
              <a:pPr/>
              <a:t>2020-7-1</a:t>
            </a:fld>
            <a:endParaRPr lang="zh-CN" altLang="en-US"/>
          </a:p>
        </p:txBody>
      </p:sp>
      <p:sp>
        <p:nvSpPr>
          <p:cNvPr id="5" name="Footer Placeholder 4"/>
          <p:cNvSpPr>
            <a:spLocks noGrp="1"/>
          </p:cNvSpPr>
          <p:nvPr>
            <p:ph type="ftr" sz="quarter" idx="11"/>
          </p:nvPr>
        </p:nvSpPr>
        <p:spPr/>
        <p:txBody>
          <a:bodyPr/>
          <a:lstStyle>
            <a:defPPr/>
          </a:lstStyle>
          <a:p>
            <a:pPr/>
            <a:endParaRPr lang="zh-CN" altLang="en-US"/>
          </a:p>
        </p:txBody>
      </p:sp>
      <p:sp>
        <p:nvSpPr>
          <p:cNvPr id="6" name="Slide Number Placeholder 5"/>
          <p:cNvSpPr>
            <a:spLocks noGrp="1"/>
          </p:cNvSpPr>
          <p:nvPr>
            <p:ph type="sldNum" sz="quarter" idx="12"/>
          </p:nvPr>
        </p:nvSpPr>
        <p:spPr/>
        <p:txBody>
          <a:bodyPr/>
          <a:lstStyle>
            <a:defPPr/>
          </a:lstStyle>
          <a:p>
            <a:pPr/>
            <a:fld id="{A988A428-1015-4660-93BA-A00515B9D1E3}" type="slidenum">
              <a:rPr lang="zh-CN" altLang="en-US" smtClean="0"/>
              <a:pPr/>
              <a:t>‹#›</a:t>
            </a:fld>
            <a:endParaRPr lang="zh-CN" altLang="en-US"/>
          </a:p>
        </p:txBody>
      </p:sp>
    </p:spTree>
    <p:extLst>
      <p:ext uri="{BB962C8B-B14F-4D97-AF65-F5344CB8AC3E}">
        <p14:creationId xmlns:p14="http://schemas.microsoft.com/office/powerpoint/2010/main" val="1087544698"/>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png" /><Relationship Id="rId13" Type="http://schemas.openxmlformats.org/officeDocument/2006/relationships/image" Target="../media/image2.png"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1"/>
      </p:bgRef>
    </p:bg>
    <p:spTree>
      <p:nvGrpSpPr>
        <p:cNvPr id="1" name=""/>
        <p:cNvGrpSpPr/>
        <p:nvPr/>
      </p:nvGrpSpPr>
      <p:grpSpPr>
        <a:xfrm>
          <a:off x="0" y="0"/>
          <a:ext cx="0" cy="0"/>
        </a:xfrm>
      </p:grpSpPr>
      <p:pic>
        <p:nvPicPr>
          <p:cNvPr id="18" name="Picture 1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p:txBody>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defPPr/>
          </a:lstStyle>
          <a:p>
            <a:r>
              <a:rPr lang="zh-CN" altLang="en-US"/>
              <a:t>单击此处编辑母版标题样式</a:t>
            </a:r>
            <a:endParaRPr lang="en-US"/>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defPPr/>
            <a:lvl1pPr algn="r">
              <a:defRPr sz="800">
                <a:solidFill>
                  <a:schemeClr val="tx1">
                    <a:tint val="75000"/>
                  </a:schemeClr>
                </a:solidFill>
                <a:latin typeface="+mn-lt"/>
              </a:defRPr>
            </a:lvl1pPr>
          </a:lstStyle>
          <a:p>
            <a:pPr/>
            <a:fld id="{E558C316-8978-4B24-9CBC-8B71E0A5962B}" type="datetimeFigureOut">
              <a:rPr lang="zh-CN" altLang="en-US" smtClean="0"/>
              <a:pPr/>
              <a:t>2020-7-1</a:t>
            </a:fld>
            <a:endParaRPr lang="zh-CN" altLang="en-US"/>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defPPr/>
            <a:lvl1pPr algn="r">
              <a:defRPr sz="800">
                <a:solidFill>
                  <a:schemeClr val="tx1">
                    <a:tint val="75000"/>
                  </a:schemeClr>
                </a:solidFill>
              </a:defRPr>
            </a:lvl1pPr>
          </a:lstStyle>
          <a:p>
            <a:pPr/>
            <a:endParaRPr lang="zh-CN" altLang="en-US"/>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defPPr/>
            <a:lvl1pPr algn="r">
              <a:defRPr sz="1800">
                <a:solidFill>
                  <a:schemeClr val="tx1">
                    <a:tint val="75000"/>
                  </a:schemeClr>
                </a:solidFill>
              </a:defRPr>
            </a:lvl1pPr>
          </a:lstStyle>
          <a:p>
            <a:pPr/>
            <a:fld id="{A988A428-1015-4660-93BA-A00515B9D1E3}" type="slidenum">
              <a:rPr lang="zh-CN" altLang="en-US" smtClean="0"/>
              <a:pPr/>
              <a:t>‹#›</a:t>
            </a:fld>
            <a:endParaRPr lang="zh-CN" altLang="en-US"/>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p:txBody>
      </p:sp>
    </p:spTree>
    <p:extLst>
      <p:ext uri="{BB962C8B-B14F-4D97-AF65-F5344CB8AC3E}">
        <p14:creationId xmlns:p14="http://schemas.microsoft.com/office/powerpoint/2010/main" val="279815830"/>
      </p:ext>
    </p:extLst>
  </p:cSld>
  <p:clrMap bg1="dk1" tx1="lt1" bg2="dk2" tx2="lt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Lst>
  <p:transition/>
  <p:timing/>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image" Target="../media/image4.png" /><Relationship Id="rId4" Type="http://schemas.openxmlformats.org/officeDocument/2006/relationships/image" Target="../media/image5.png" /><Relationship Id="rId5" Type="http://schemas.openxmlformats.org/officeDocument/2006/relationships/image" Target="../media/image6.jpeg" /><Relationship Id="rId6" Type="http://schemas.openxmlformats.org/officeDocument/2006/relationships/image" Target="../media/image7.jpeg" /><Relationship Id="rId7" Type="http://schemas.openxmlformats.org/officeDocument/2006/relationships/image" Target="../media/image8.jpeg" /><Relationship Id="rId8" Type="http://schemas.openxmlformats.org/officeDocument/2006/relationships/image" Target="../media/image9.jpeg" /><Relationship Id="rId9" Type="http://schemas.openxmlformats.org/officeDocument/2006/relationships/image" Target="../media/image10.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jpeg" /><Relationship Id="rId3" Type="http://schemas.openxmlformats.org/officeDocument/2006/relationships/image" Target="../media/image12.jpeg" /><Relationship Id="rId4" Type="http://schemas.openxmlformats.org/officeDocument/2006/relationships/image" Target="../media/image13.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chart" Target="../charts/chart1.xml" /><Relationship Id="rId3" Type="http://schemas.openxmlformats.org/officeDocument/2006/relationships/chart" Target="../charts/char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 Id="rId3" Type="http://schemas.openxmlformats.org/officeDocument/2006/relationships/image" Target="../media/image15.png" /><Relationship Id="rId4" Type="http://schemas.openxmlformats.org/officeDocument/2006/relationships/image" Target="../media/image16.png" /><Relationship Id="rId5" Type="http://schemas.openxmlformats.org/officeDocument/2006/relationships/image" Target="../media/image17.png" /><Relationship Id="rId6" Type="http://schemas.openxmlformats.org/officeDocument/2006/relationships/image" Target="../media/image18.png" /><Relationship Id="rId7" Type="http://schemas.openxmlformats.org/officeDocument/2006/relationships/image" Target="../media/image19.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27.png" /><Relationship Id="rId11" Type="http://schemas.openxmlformats.org/officeDocument/2006/relationships/image" Target="../media/image28.svg" /><Relationship Id="rId12" Type="http://schemas.openxmlformats.org/officeDocument/2006/relationships/image" Target="../media/image29.png" /><Relationship Id="rId13" Type="http://schemas.openxmlformats.org/officeDocument/2006/relationships/image" Target="../media/image30.svg" /><Relationship Id="rId2" Type="http://schemas.openxmlformats.org/officeDocument/2006/relationships/notesSlide" Target="../notesSlides/notesSlide2.xml" /><Relationship Id="rId3" Type="http://schemas.openxmlformats.org/officeDocument/2006/relationships/image" Target="../media/image20.png" /><Relationship Id="rId4" Type="http://schemas.openxmlformats.org/officeDocument/2006/relationships/image" Target="../media/image21.png" /><Relationship Id="rId5" Type="http://schemas.openxmlformats.org/officeDocument/2006/relationships/image" Target="../media/image22.svg" /><Relationship Id="rId6" Type="http://schemas.openxmlformats.org/officeDocument/2006/relationships/image" Target="../media/image23.png" /><Relationship Id="rId7" Type="http://schemas.openxmlformats.org/officeDocument/2006/relationships/image" Target="../media/image24.svg" /><Relationship Id="rId8" Type="http://schemas.openxmlformats.org/officeDocument/2006/relationships/image" Target="../media/image25.png" /><Relationship Id="rId9" Type="http://schemas.openxmlformats.org/officeDocument/2006/relationships/image" Target="../media/image26.sv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35.png" /><Relationship Id="rId2" Type="http://schemas.openxmlformats.org/officeDocument/2006/relationships/image" Target="../media/image14.png" /><Relationship Id="rId3" Type="http://schemas.openxmlformats.org/officeDocument/2006/relationships/image" Target="../media/image31.png" /><Relationship Id="rId4" Type="http://schemas.openxmlformats.org/officeDocument/2006/relationships/image" Target="../media/image16.png" /><Relationship Id="rId5" Type="http://schemas.openxmlformats.org/officeDocument/2006/relationships/image" Target="../media/image17.png" /><Relationship Id="rId6" Type="http://schemas.openxmlformats.org/officeDocument/2006/relationships/image" Target="../media/image18.png" /><Relationship Id="rId7" Type="http://schemas.openxmlformats.org/officeDocument/2006/relationships/image" Target="../media/image32.png" /><Relationship Id="rId8" Type="http://schemas.openxmlformats.org/officeDocument/2006/relationships/image" Target="../media/image33.png" /><Relationship Id="rId9" Type="http://schemas.openxmlformats.org/officeDocument/2006/relationships/image" Target="../media/image34.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6.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7.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8.jpeg" /><Relationship Id="rId3" Type="http://schemas.openxmlformats.org/officeDocument/2006/relationships/image" Target="../media/image39.jpeg" /><Relationship Id="rId4" Type="http://schemas.openxmlformats.org/officeDocument/2006/relationships/image" Target="../media/image40.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pic>
        <p:nvPicPr>
          <p:cNvPr id="5" name="图片 4" descr="地图的截图&#10;&#10;描述已自动生成">
            <a:extLst>
              <a:ext uri="{FF2B5EF4-FFF2-40B4-BE49-F238E27FC236}">
                <a16:creationId xmlns:a16="http://schemas.microsoft.com/office/drawing/2014/main" xmlns="" id="{EBE8B3B3-619A-40E8-83CD-3D61CB315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文本框 6">
            <a:extLst>
              <a:ext uri="{FF2B5EF4-FFF2-40B4-BE49-F238E27FC236}">
                <a16:creationId xmlns:a16="http://schemas.microsoft.com/office/drawing/2014/main" xmlns="" id="{3F434942-97B9-4207-B20B-56005D910379}"/>
              </a:ext>
            </a:extLst>
          </p:cNvPr>
          <p:cNvSpPr txBox="1"/>
          <p:nvPr/>
        </p:nvSpPr>
        <p:spPr>
          <a:xfrm>
            <a:off x="7253057" y="5656839"/>
            <a:ext cx="1136341" cy="237932"/>
          </a:xfrm>
          <a:prstGeom prst="rect">
            <a:avLst/>
          </a:prstGeom>
          <a:solidFill>
            <a:schemeClr val="tx1"/>
          </a:solidFill>
        </p:spPr>
        <p:txBody>
          <a:bodyPr wrap="square" rtlCol="0">
            <a:spAutoFit/>
          </a:bodyPr>
          <a:lstStyle>
            <a:defPPr/>
          </a:lstStyle>
          <a:p>
            <a:endParaRPr lang="zh-CN" altLang="en-US"/>
          </a:p>
        </p:txBody>
      </p:sp>
      <p:grpSp>
        <p:nvGrpSpPr>
          <p:cNvPr id="3" name="组合 2">
            <a:extLst>
              <a:ext uri="{FF2B5EF4-FFF2-40B4-BE49-F238E27FC236}">
                <a16:creationId xmlns:a16="http://schemas.microsoft.com/office/drawing/2014/main" xmlns="" id="{7482EB6D-B82D-47CB-8B22-7AD9A0E2B68F}"/>
              </a:ext>
            </a:extLst>
          </p:cNvPr>
          <p:cNvGrpSpPr/>
          <p:nvPr/>
        </p:nvGrpSpPr>
        <p:grpSpPr>
          <a:xfrm>
            <a:off x="3584341" y="300982"/>
            <a:ext cx="4762500" cy="4743450"/>
            <a:chOff x="2285443" y="-1897582"/>
            <a:chExt cx="4762500" cy="4743450"/>
          </a:xfrm>
        </p:grpSpPr>
        <p:pic>
          <p:nvPicPr>
            <p:cNvPr id="6" name="图片 5">
              <a:extLst>
                <a:ext uri="{FF2B5EF4-FFF2-40B4-BE49-F238E27FC236}">
                  <a16:creationId xmlns:a16="http://schemas.microsoft.com/office/drawing/2014/main" xmlns="" id="{7DD35C8A-FAE9-4C06-A2E9-4D502C50F4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5443" y="-1897582"/>
              <a:ext cx="4762500" cy="4743450"/>
            </a:xfrm>
            <a:prstGeom prst="rect">
              <a:avLst/>
            </a:prstGeom>
          </p:spPr>
        </p:pic>
        <p:sp>
          <p:nvSpPr>
            <p:cNvPr id="2" name="文本框 1">
              <a:extLst>
                <a:ext uri="{FF2B5EF4-FFF2-40B4-BE49-F238E27FC236}">
                  <a16:creationId xmlns:a16="http://schemas.microsoft.com/office/drawing/2014/main" xmlns="" id="{C301F1CD-D183-4684-82F5-B7C90F2E9935}"/>
                </a:ext>
              </a:extLst>
            </p:cNvPr>
            <p:cNvSpPr txBox="1"/>
            <p:nvPr/>
          </p:nvSpPr>
          <p:spPr>
            <a:xfrm>
              <a:off x="5832629" y="2428710"/>
              <a:ext cx="1207363" cy="417158"/>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wrap="square" rtlCol="0">
              <a:spAutoFit/>
            </a:bodyPr>
            <a:lstStyle>
              <a:defPPr/>
            </a:lstStyle>
            <a:p>
              <a:endParaRPr lang="zh-CN" altLang="en-US"/>
            </a:p>
          </p:txBody>
        </p:sp>
      </p:grpSp>
      <p:pic>
        <p:nvPicPr>
          <p:cNvPr id="57" name="图片 56">
            <a:extLst>
              <a:ext uri="{FF2B5EF4-FFF2-40B4-BE49-F238E27FC236}">
                <a16:creationId xmlns:a16="http://schemas.microsoft.com/office/drawing/2014/main" xmlns="" id="{C54DADB9-243D-464F-8789-B4F3F782E2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19941" y="284766"/>
            <a:ext cx="4272057" cy="2901797"/>
          </a:xfrm>
          <a:prstGeom prst="rect">
            <a:avLst/>
          </a:prstGeom>
        </p:spPr>
      </p:pic>
      <p:sp>
        <p:nvSpPr>
          <p:cNvPr id="62" name="文本框 61">
            <a:extLst>
              <a:ext uri="{FF2B5EF4-FFF2-40B4-BE49-F238E27FC236}">
                <a16:creationId xmlns:a16="http://schemas.microsoft.com/office/drawing/2014/main" xmlns="" id="{3297AC51-1294-44ED-8455-8716F9860A55}"/>
              </a:ext>
            </a:extLst>
          </p:cNvPr>
          <p:cNvSpPr txBox="1"/>
          <p:nvPr/>
        </p:nvSpPr>
        <p:spPr>
          <a:xfrm>
            <a:off x="7933924" y="2845868"/>
            <a:ext cx="4258074" cy="338554"/>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defPPr/>
          </a:lstStyle>
          <a:p>
            <a:r>
              <a:rPr lang="zh-CN" altLang="en-US" sz="1600" b="1">
                <a:latin typeface="方正姚体" panose="02010601030101010101" pitchFamily="2" charset="-122"/>
                <a:ea typeface="方正姚体" panose="02010601030101010101" pitchFamily="2" charset="-122"/>
              </a:rPr>
              <a:t>美国密苏里州堪萨斯城举办和平纪念灯光展</a:t>
            </a:r>
          </a:p>
        </p:txBody>
      </p:sp>
      <p:pic>
        <p:nvPicPr>
          <p:cNvPr id="61" name="图片 60">
            <a:extLst>
              <a:ext uri="{FF2B5EF4-FFF2-40B4-BE49-F238E27FC236}">
                <a16:creationId xmlns:a16="http://schemas.microsoft.com/office/drawing/2014/main" xmlns="" id="{CF606B88-76E1-498C-B904-D580AAAD08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302524"/>
            <a:ext cx="4000226" cy="3115384"/>
          </a:xfrm>
          <a:prstGeom prst="rect">
            <a:avLst/>
          </a:prstGeom>
        </p:spPr>
      </p:pic>
      <p:sp>
        <p:nvSpPr>
          <p:cNvPr id="66" name="文本框 65">
            <a:extLst>
              <a:ext uri="{FF2B5EF4-FFF2-40B4-BE49-F238E27FC236}">
                <a16:creationId xmlns:a16="http://schemas.microsoft.com/office/drawing/2014/main" xmlns="" id="{3AA44642-3623-4219-886D-7A3E86EA2775}"/>
              </a:ext>
            </a:extLst>
          </p:cNvPr>
          <p:cNvSpPr txBox="1"/>
          <p:nvPr/>
        </p:nvSpPr>
        <p:spPr>
          <a:xfrm>
            <a:off x="-1484" y="3016069"/>
            <a:ext cx="4000226" cy="400110"/>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defPPr/>
          </a:lstStyle>
          <a:p>
            <a:r>
              <a:rPr lang="zh-CN" altLang="en-US" sz="2000" b="1">
                <a:latin typeface="方正姚体" panose="02010601030101010101" pitchFamily="2" charset="-122"/>
                <a:ea typeface="方正姚体" panose="02010601030101010101" pitchFamily="2" charset="-122"/>
              </a:rPr>
              <a:t>英国民众在沙滩为死难者画像</a:t>
            </a:r>
          </a:p>
        </p:txBody>
      </p:sp>
      <p:pic>
        <p:nvPicPr>
          <p:cNvPr id="55" name="图片 54">
            <a:extLst>
              <a:ext uri="{FF2B5EF4-FFF2-40B4-BE49-F238E27FC236}">
                <a16:creationId xmlns:a16="http://schemas.microsoft.com/office/drawing/2014/main" xmlns="" id="{44BBEBED-567E-4805-99AA-2EDD1360C62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98742" y="3681487"/>
            <a:ext cx="3919715" cy="2890121"/>
          </a:xfrm>
          <a:prstGeom prst="rect">
            <a:avLst/>
          </a:prstGeom>
        </p:spPr>
      </p:pic>
      <p:sp>
        <p:nvSpPr>
          <p:cNvPr id="65" name="文本框 64">
            <a:extLst>
              <a:ext uri="{FF2B5EF4-FFF2-40B4-BE49-F238E27FC236}">
                <a16:creationId xmlns:a16="http://schemas.microsoft.com/office/drawing/2014/main" xmlns="" id="{41BB08F0-98F7-40F9-A184-696ADB2C85B3}"/>
              </a:ext>
            </a:extLst>
          </p:cNvPr>
          <p:cNvSpPr txBox="1"/>
          <p:nvPr/>
        </p:nvSpPr>
        <p:spPr>
          <a:xfrm>
            <a:off x="3997258" y="6156908"/>
            <a:ext cx="3907781" cy="40011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defPPr/>
          </a:lstStyle>
          <a:p>
            <a:r>
              <a:rPr lang="zh-CN" altLang="en-US" sz="2000" b="1">
                <a:latin typeface="方正姚体" panose="02010601030101010101" pitchFamily="2" charset="-122"/>
                <a:ea typeface="方正姚体" panose="02010601030101010101" pitchFamily="2" charset="-122"/>
              </a:rPr>
              <a:t>巴黎舞蹈演员表演舞蹈纪念停战</a:t>
            </a:r>
          </a:p>
        </p:txBody>
      </p:sp>
      <p:pic>
        <p:nvPicPr>
          <p:cNvPr id="59" name="图片 58">
            <a:extLst>
              <a:ext uri="{FF2B5EF4-FFF2-40B4-BE49-F238E27FC236}">
                <a16:creationId xmlns:a16="http://schemas.microsoft.com/office/drawing/2014/main" xmlns="" id="{9D56AD16-7054-43DD-8C77-721C7C3AF7A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83" y="3422109"/>
            <a:ext cx="4000226" cy="3125176"/>
          </a:xfrm>
          <a:prstGeom prst="rect">
            <a:avLst/>
          </a:prstGeom>
        </p:spPr>
      </p:pic>
      <p:sp>
        <p:nvSpPr>
          <p:cNvPr id="63" name="文本框 62">
            <a:extLst>
              <a:ext uri="{FF2B5EF4-FFF2-40B4-BE49-F238E27FC236}">
                <a16:creationId xmlns:a16="http://schemas.microsoft.com/office/drawing/2014/main" xmlns="" id="{33D25E7D-3A27-488F-98C1-685723A9D2F0}"/>
              </a:ext>
            </a:extLst>
          </p:cNvPr>
          <p:cNvSpPr txBox="1"/>
          <p:nvPr/>
        </p:nvSpPr>
        <p:spPr>
          <a:xfrm>
            <a:off x="-1484" y="6184691"/>
            <a:ext cx="4000226" cy="369332"/>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defPPr/>
          </a:lstStyle>
          <a:p>
            <a:r>
              <a:rPr lang="zh-CN" altLang="en-US">
                <a:latin typeface="方正姚体" panose="02010601030101010101" pitchFamily="2" charset="-122"/>
                <a:ea typeface="方正姚体" panose="02010601030101010101" pitchFamily="2" charset="-122"/>
              </a:rPr>
              <a:t>英国</a:t>
            </a:r>
            <a:r>
              <a:rPr lang="en-US" altLang="zh-CN">
                <a:latin typeface="方正姚体" panose="02010601030101010101" pitchFamily="2" charset="-122"/>
                <a:ea typeface="方正姚体" panose="02010601030101010101" pitchFamily="2" charset="-122"/>
              </a:rPr>
              <a:t>"</a:t>
            </a:r>
            <a:r>
              <a:rPr lang="zh-CN" altLang="en-US">
                <a:latin typeface="方正姚体" panose="02010601030101010101" pitchFamily="2" charset="-122"/>
                <a:ea typeface="方正姚体" panose="02010601030101010101" pitchFamily="2" charset="-122"/>
              </a:rPr>
              <a:t>虞美人花</a:t>
            </a:r>
            <a:r>
              <a:rPr lang="en-US" altLang="zh-CN">
                <a:latin typeface="方正姚体" panose="02010601030101010101" pitchFamily="2" charset="-122"/>
                <a:ea typeface="方正姚体" panose="02010601030101010101" pitchFamily="2" charset="-122"/>
              </a:rPr>
              <a:t>"</a:t>
            </a:r>
            <a:r>
              <a:rPr lang="zh-CN" altLang="en-US">
                <a:latin typeface="方正姚体" panose="02010601030101010101" pitchFamily="2" charset="-122"/>
                <a:ea typeface="方正姚体" panose="02010601030101010101" pitchFamily="2" charset="-122"/>
              </a:rPr>
              <a:t>绽放</a:t>
            </a:r>
            <a:r>
              <a:rPr lang="zh-CN" altLang="en-US" b="1">
                <a:latin typeface="方正姚体" panose="02010601030101010101" pitchFamily="2" charset="-122"/>
                <a:ea typeface="方正姚体" panose="02010601030101010101" pitchFamily="2" charset="-122"/>
              </a:rPr>
              <a:t>圣玛格丽特</a:t>
            </a:r>
            <a:r>
              <a:rPr lang="zh-CN" altLang="en-US">
                <a:latin typeface="方正姚体" panose="02010601030101010101" pitchFamily="2" charset="-122"/>
                <a:ea typeface="方正姚体" panose="02010601030101010101" pitchFamily="2" charset="-122"/>
              </a:rPr>
              <a:t>教堂</a:t>
            </a:r>
          </a:p>
        </p:txBody>
      </p:sp>
      <p:pic>
        <p:nvPicPr>
          <p:cNvPr id="53" name="图片 52">
            <a:extLst>
              <a:ext uri="{FF2B5EF4-FFF2-40B4-BE49-F238E27FC236}">
                <a16:creationId xmlns:a16="http://schemas.microsoft.com/office/drawing/2014/main" xmlns="" id="{AD81BFE9-8C2A-4864-9A14-779B5F3ADD4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919941" y="3193301"/>
            <a:ext cx="4272057" cy="3360722"/>
          </a:xfrm>
          <a:prstGeom prst="rect">
            <a:avLst/>
          </a:prstGeom>
        </p:spPr>
      </p:pic>
      <p:sp>
        <p:nvSpPr>
          <p:cNvPr id="64" name="文本框 63">
            <a:extLst>
              <a:ext uri="{FF2B5EF4-FFF2-40B4-BE49-F238E27FC236}">
                <a16:creationId xmlns:a16="http://schemas.microsoft.com/office/drawing/2014/main" xmlns="" id="{904EECAF-AE81-4194-909C-32D91167A9B3}"/>
              </a:ext>
            </a:extLst>
          </p:cNvPr>
          <p:cNvSpPr txBox="1"/>
          <p:nvPr/>
        </p:nvSpPr>
        <p:spPr>
          <a:xfrm>
            <a:off x="7908520" y="6147394"/>
            <a:ext cx="4292358" cy="40011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defPPr/>
          </a:lstStyle>
          <a:p>
            <a:r>
              <a:rPr lang="zh-CN" altLang="en-US" sz="2000" b="1">
                <a:latin typeface="方正姚体" panose="02010601030101010101" pitchFamily="2" charset="-122"/>
                <a:ea typeface="方正姚体" panose="02010601030101010101" pitchFamily="2" charset="-122"/>
              </a:rPr>
              <a:t>奥克兰博物馆前竖起</a:t>
            </a:r>
            <a:r>
              <a:rPr lang="en-US" altLang="zh-CN" sz="2000" b="1">
                <a:latin typeface="方正姚体" panose="02010601030101010101" pitchFamily="2" charset="-122"/>
                <a:ea typeface="方正姚体" panose="02010601030101010101" pitchFamily="2" charset="-122"/>
              </a:rPr>
              <a:t>18277</a:t>
            </a:r>
            <a:r>
              <a:rPr lang="zh-CN" altLang="en-US" sz="2000" b="1">
                <a:latin typeface="方正姚体" panose="02010601030101010101" pitchFamily="2" charset="-122"/>
                <a:ea typeface="方正姚体" panose="02010601030101010101" pitchFamily="2" charset="-122"/>
              </a:rPr>
              <a:t>个十字架</a:t>
            </a:r>
          </a:p>
        </p:txBody>
      </p:sp>
    </p:spTree>
    <p:extLst>
      <p:ext uri="{BB962C8B-B14F-4D97-AF65-F5344CB8AC3E}">
        <p14:creationId xmlns:p14="http://schemas.microsoft.com/office/powerpoint/2010/main" val="36652324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randombar(horizontal)">
                                      <p:cBhvr>
                                        <p:cTn id="7" dur="500"/>
                                        <p:tgtEl>
                                          <p:spTgt spid="61"/>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6"/>
                                        </p:tgtEl>
                                        <p:attrNameLst>
                                          <p:attrName>style.visibility</p:attrName>
                                        </p:attrNameLst>
                                      </p:cBhvr>
                                      <p:to>
                                        <p:strVal val="visible"/>
                                      </p:to>
                                    </p:set>
                                    <p:animEffect transition="in" filter="randombar(horizontal)">
                                      <p:cBhvr>
                                        <p:cTn id="10" dur="500"/>
                                        <p:tgtEl>
                                          <p:spTgt spid="66"/>
                                        </p:tgtEl>
                                      </p:cBhvr>
                                    </p:animEffect>
                                  </p:childTnLst>
                                </p:cTn>
                              </p:par>
                              <p:par>
                                <p:cTn id="11" presetID="14" presetClass="entr" presetSubtype="10" fill="hold" nodeType="withEffect">
                                  <p:stCondLst>
                                    <p:cond delay="1000"/>
                                  </p:stCondLst>
                                  <p:childTnLst>
                                    <p:set>
                                      <p:cBhvr>
                                        <p:cTn id="12" dur="1" fill="hold">
                                          <p:stCondLst>
                                            <p:cond delay="0"/>
                                          </p:stCondLst>
                                        </p:cTn>
                                        <p:tgtEl>
                                          <p:spTgt spid="59"/>
                                        </p:tgtEl>
                                        <p:attrNameLst>
                                          <p:attrName>style.visibility</p:attrName>
                                        </p:attrNameLst>
                                      </p:cBhvr>
                                      <p:to>
                                        <p:strVal val="visible"/>
                                      </p:to>
                                    </p:set>
                                    <p:animEffect transition="in" filter="randombar(horizontal)">
                                      <p:cBhvr>
                                        <p:cTn id="13" dur="500"/>
                                        <p:tgtEl>
                                          <p:spTgt spid="59"/>
                                        </p:tgtEl>
                                      </p:cBhvr>
                                    </p:animEffect>
                                  </p:childTnLst>
                                </p:cTn>
                              </p:par>
                              <p:par>
                                <p:cTn id="14" presetID="14" presetClass="entr" presetSubtype="10" fill="hold" grpId="0" nodeType="withEffect">
                                  <p:stCondLst>
                                    <p:cond delay="1000"/>
                                  </p:stCondLst>
                                  <p:childTnLst>
                                    <p:set>
                                      <p:cBhvr>
                                        <p:cTn id="15" dur="1" fill="hold">
                                          <p:stCondLst>
                                            <p:cond delay="0"/>
                                          </p:stCondLst>
                                        </p:cTn>
                                        <p:tgtEl>
                                          <p:spTgt spid="63"/>
                                        </p:tgtEl>
                                        <p:attrNameLst>
                                          <p:attrName>style.visibility</p:attrName>
                                        </p:attrNameLst>
                                      </p:cBhvr>
                                      <p:to>
                                        <p:strVal val="visible"/>
                                      </p:to>
                                    </p:set>
                                    <p:animEffect transition="in" filter="randombar(horizontal)">
                                      <p:cBhvr>
                                        <p:cTn id="16" dur="500"/>
                                        <p:tgtEl>
                                          <p:spTgt spid="63"/>
                                        </p:tgtEl>
                                      </p:cBhvr>
                                    </p:animEffect>
                                  </p:childTnLst>
                                </p:cTn>
                              </p:par>
                              <p:par>
                                <p:cTn id="17" presetID="14" presetClass="entr" presetSubtype="10" fill="hold" nodeType="withEffect">
                                  <p:stCondLst>
                                    <p:cond delay="2000"/>
                                  </p:stCondLst>
                                  <p:childTnLst>
                                    <p:set>
                                      <p:cBhvr>
                                        <p:cTn id="18" dur="1" fill="hold">
                                          <p:stCondLst>
                                            <p:cond delay="0"/>
                                          </p:stCondLst>
                                        </p:cTn>
                                        <p:tgtEl>
                                          <p:spTgt spid="55"/>
                                        </p:tgtEl>
                                        <p:attrNameLst>
                                          <p:attrName>style.visibility</p:attrName>
                                        </p:attrNameLst>
                                      </p:cBhvr>
                                      <p:to>
                                        <p:strVal val="visible"/>
                                      </p:to>
                                    </p:set>
                                    <p:animEffect transition="in" filter="randombar(horizontal)">
                                      <p:cBhvr>
                                        <p:cTn id="19" dur="500"/>
                                        <p:tgtEl>
                                          <p:spTgt spid="55"/>
                                        </p:tgtEl>
                                      </p:cBhvr>
                                    </p:animEffect>
                                  </p:childTnLst>
                                </p:cTn>
                              </p:par>
                              <p:par>
                                <p:cTn id="20" presetID="14" presetClass="entr" presetSubtype="10" fill="hold" grpId="0" nodeType="withEffect">
                                  <p:stCondLst>
                                    <p:cond delay="2000"/>
                                  </p:stCondLst>
                                  <p:childTnLst>
                                    <p:set>
                                      <p:cBhvr>
                                        <p:cTn id="21" dur="1" fill="hold">
                                          <p:stCondLst>
                                            <p:cond delay="0"/>
                                          </p:stCondLst>
                                        </p:cTn>
                                        <p:tgtEl>
                                          <p:spTgt spid="65"/>
                                        </p:tgtEl>
                                        <p:attrNameLst>
                                          <p:attrName>style.visibility</p:attrName>
                                        </p:attrNameLst>
                                      </p:cBhvr>
                                      <p:to>
                                        <p:strVal val="visible"/>
                                      </p:to>
                                    </p:set>
                                    <p:animEffect transition="in" filter="randombar(horizontal)">
                                      <p:cBhvr>
                                        <p:cTn id="22" dur="500"/>
                                        <p:tgtEl>
                                          <p:spTgt spid="65"/>
                                        </p:tgtEl>
                                      </p:cBhvr>
                                    </p:animEffect>
                                  </p:childTnLst>
                                </p:cTn>
                              </p:par>
                              <p:par>
                                <p:cTn id="23" presetID="14" presetClass="entr" presetSubtype="10" fill="hold" grpId="0" nodeType="withEffect">
                                  <p:stCondLst>
                                    <p:cond delay="3000"/>
                                  </p:stCondLst>
                                  <p:childTnLst>
                                    <p:set>
                                      <p:cBhvr>
                                        <p:cTn id="24" dur="1" fill="hold">
                                          <p:stCondLst>
                                            <p:cond delay="0"/>
                                          </p:stCondLst>
                                        </p:cTn>
                                        <p:tgtEl>
                                          <p:spTgt spid="64"/>
                                        </p:tgtEl>
                                        <p:attrNameLst>
                                          <p:attrName>style.visibility</p:attrName>
                                        </p:attrNameLst>
                                      </p:cBhvr>
                                      <p:to>
                                        <p:strVal val="visible"/>
                                      </p:to>
                                    </p:set>
                                    <p:animEffect transition="in" filter="randombar(horizontal)">
                                      <p:cBhvr>
                                        <p:cTn id="25" dur="500"/>
                                        <p:tgtEl>
                                          <p:spTgt spid="64"/>
                                        </p:tgtEl>
                                      </p:cBhvr>
                                    </p:animEffect>
                                  </p:childTnLst>
                                </p:cTn>
                              </p:par>
                              <p:par>
                                <p:cTn id="26" presetID="14" presetClass="entr" presetSubtype="10" fill="hold" nodeType="withEffect">
                                  <p:stCondLst>
                                    <p:cond delay="3000"/>
                                  </p:stCondLst>
                                  <p:childTnLst>
                                    <p:set>
                                      <p:cBhvr>
                                        <p:cTn id="27" dur="1" fill="hold">
                                          <p:stCondLst>
                                            <p:cond delay="0"/>
                                          </p:stCondLst>
                                        </p:cTn>
                                        <p:tgtEl>
                                          <p:spTgt spid="53"/>
                                        </p:tgtEl>
                                        <p:attrNameLst>
                                          <p:attrName>style.visibility</p:attrName>
                                        </p:attrNameLst>
                                      </p:cBhvr>
                                      <p:to>
                                        <p:strVal val="visible"/>
                                      </p:to>
                                    </p:set>
                                    <p:animEffect transition="in" filter="randombar(horizontal)">
                                      <p:cBhvr>
                                        <p:cTn id="28" dur="500"/>
                                        <p:tgtEl>
                                          <p:spTgt spid="53"/>
                                        </p:tgtEl>
                                      </p:cBhvr>
                                    </p:animEffect>
                                  </p:childTnLst>
                                </p:cTn>
                              </p:par>
                              <p:par>
                                <p:cTn id="29" presetID="14" presetClass="entr" presetSubtype="10" fill="hold" grpId="0" nodeType="withEffect">
                                  <p:stCondLst>
                                    <p:cond delay="4000"/>
                                  </p:stCondLst>
                                  <p:childTnLst>
                                    <p:set>
                                      <p:cBhvr>
                                        <p:cTn id="30" dur="1" fill="hold">
                                          <p:stCondLst>
                                            <p:cond delay="0"/>
                                          </p:stCondLst>
                                        </p:cTn>
                                        <p:tgtEl>
                                          <p:spTgt spid="62"/>
                                        </p:tgtEl>
                                        <p:attrNameLst>
                                          <p:attrName>style.visibility</p:attrName>
                                        </p:attrNameLst>
                                      </p:cBhvr>
                                      <p:to>
                                        <p:strVal val="visible"/>
                                      </p:to>
                                    </p:set>
                                    <p:animEffect transition="in" filter="randombar(horizontal)">
                                      <p:cBhvr>
                                        <p:cTn id="31" dur="500"/>
                                        <p:tgtEl>
                                          <p:spTgt spid="62"/>
                                        </p:tgtEl>
                                      </p:cBhvr>
                                    </p:animEffect>
                                  </p:childTnLst>
                                </p:cTn>
                              </p:par>
                              <p:par>
                                <p:cTn id="32" presetID="14" presetClass="entr" presetSubtype="10" fill="hold" nodeType="withEffect">
                                  <p:stCondLst>
                                    <p:cond delay="4000"/>
                                  </p:stCondLst>
                                  <p:childTnLst>
                                    <p:set>
                                      <p:cBhvr>
                                        <p:cTn id="33" dur="1" fill="hold">
                                          <p:stCondLst>
                                            <p:cond delay="0"/>
                                          </p:stCondLst>
                                        </p:cTn>
                                        <p:tgtEl>
                                          <p:spTgt spid="57"/>
                                        </p:tgtEl>
                                        <p:attrNameLst>
                                          <p:attrName>style.visibility</p:attrName>
                                        </p:attrNameLst>
                                      </p:cBhvr>
                                      <p:to>
                                        <p:strVal val="visible"/>
                                      </p:to>
                                    </p:set>
                                    <p:animEffect transition="in" filter="randombar(horizontal)">
                                      <p:cBhvr>
                                        <p:cTn id="3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6" grpId="0"/>
      <p:bldP spid="65" grpId="0"/>
      <p:bldP spid="63" grpId="0"/>
      <p:bldP spid="64"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 name="图片 8" descr="地图的截图&#10;&#10;描述已自动生成">
            <a:extLst>
              <a:ext uri="{FF2B5EF4-FFF2-40B4-BE49-F238E27FC236}">
                <a16:creationId xmlns:a16="http://schemas.microsoft.com/office/drawing/2014/main" xmlns="" id="{F08AF851-C452-426E-95B1-DBC006430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矩形 10">
            <a:extLst>
              <a:ext uri="{FF2B5EF4-FFF2-40B4-BE49-F238E27FC236}">
                <a16:creationId xmlns:a16="http://schemas.microsoft.com/office/drawing/2014/main" xmlns="" id="{209135D6-D5FF-4FC1-84B7-518E20950308}"/>
              </a:ext>
            </a:extLst>
          </p:cNvPr>
          <p:cNvSpPr/>
          <p:nvPr/>
        </p:nvSpPr>
        <p:spPr>
          <a:xfrm>
            <a:off x="0" y="-450"/>
            <a:ext cx="12192000" cy="59593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defPPr/>
          </a:lstStyle>
          <a:p>
            <a:pPr>
              <a:lnSpc>
                <a:spcPct val="110000"/>
              </a:lnSpc>
            </a:pPr>
            <a:r>
              <a:rPr lang="zh-CN" altLang="en-US" sz="3200" b="1">
                <a:solidFill>
                  <a:srgbClr val="FF0000"/>
                </a:solidFill>
                <a:latin typeface="Times New Roman" panose="02020603050405020304" pitchFamily="18" charset="0"/>
                <a:ea typeface="方正北魏楷书简体" panose="03000509000000000000" pitchFamily="65" charset="-122"/>
                <a:cs typeface="Times New Roman" panose="02020603050405020304" pitchFamily="18" charset="0"/>
                <a:sym typeface="+mn-ea"/>
              </a:rPr>
              <a:t>普通高中历史教科书（必修）</a:t>
            </a:r>
            <a:r>
              <a:rPr lang="en-US" altLang="zh-CN" sz="3200" b="1">
                <a:solidFill>
                  <a:srgbClr val="FF0000"/>
                </a:solidFill>
                <a:latin typeface="Times New Roman" panose="02020603050405020304" pitchFamily="18" charset="0"/>
                <a:ea typeface="方正北魏楷书简体" panose="03000509000000000000" pitchFamily="65" charset="-122"/>
                <a:cs typeface="Times New Roman" panose="02020603050405020304" pitchFamily="18" charset="0"/>
                <a:sym typeface="+mn-ea"/>
              </a:rPr>
              <a:t>— </a:t>
            </a:r>
            <a:r>
              <a:rPr lang="zh-CN" altLang="en-US" sz="3200" b="1">
                <a:solidFill>
                  <a:srgbClr val="FF0000"/>
                </a:solidFill>
                <a:latin typeface="Times New Roman" panose="02020603050405020304" pitchFamily="18" charset="0"/>
                <a:ea typeface="方正北魏楷书简体" panose="03000509000000000000" pitchFamily="65" charset="-122"/>
                <a:cs typeface="Times New Roman" panose="02020603050405020304" pitchFamily="18" charset="0"/>
                <a:sym typeface="+mn-ea"/>
              </a:rPr>
              <a:t>中外历史纲要（下）</a:t>
            </a:r>
            <a:endParaRPr lang="en-US" altLang="zh-CN" sz="3200" b="1">
              <a:solidFill>
                <a:srgbClr val="FF0000"/>
              </a:solidFill>
              <a:latin typeface="Times New Roman" pitchFamily="18" charset="0"/>
              <a:ea typeface="方正北魏楷书简体" panose="03000509000000000000" pitchFamily="65" charset="-122"/>
              <a:cs typeface="Times New Roman" pitchFamily="18" charset="0"/>
              <a:sym typeface="+mn-ea"/>
            </a:endParaRPr>
          </a:p>
        </p:txBody>
      </p:sp>
      <p:sp>
        <p:nvSpPr>
          <p:cNvPr id="4" name="矩形 3">
            <a:extLst>
              <a:ext uri="{FF2B5EF4-FFF2-40B4-BE49-F238E27FC236}">
                <a16:creationId xmlns:a16="http://schemas.microsoft.com/office/drawing/2014/main" xmlns="" id="{3BD6F2A5-8C3F-4051-9F43-009C3DED2FB3}"/>
              </a:ext>
            </a:extLst>
          </p:cNvPr>
          <p:cNvSpPr/>
          <p:nvPr/>
        </p:nvSpPr>
        <p:spPr>
          <a:xfrm>
            <a:off x="2346031" y="2049055"/>
            <a:ext cx="7579203" cy="1754326"/>
          </a:xfrm>
          <a:prstGeom prst="rect">
            <a:avLst/>
          </a:prstGeom>
          <a:noFill/>
        </p:spPr>
        <p:txBody>
          <a:bodyPr wrap="square" lIns="91440" tIns="45720" rIns="91440" bIns="45720">
            <a:spAutoFit/>
          </a:bodyPr>
          <a:lstStyle>
            <a:defPPr/>
          </a:lstStyle>
          <a:p>
            <a:pPr algn="r"/>
            <a:r>
              <a:rPr lang="zh-CN" altLang="en-US" sz="5400" b="1">
                <a:ln w="12700">
                  <a:solidFill>
                    <a:schemeClr val="accent5"/>
                  </a:solidFill>
                  <a:prstDash val="solid"/>
                </a:ln>
                <a:solidFill>
                  <a:schemeClr val="bg1"/>
                </a:solidFill>
              </a:rPr>
              <a:t>第</a:t>
            </a:r>
            <a:r>
              <a:rPr lang="en-US" altLang="zh-CN" sz="5400" b="1">
                <a:ln w="12700">
                  <a:solidFill>
                    <a:schemeClr val="accent5"/>
                  </a:solidFill>
                  <a:prstDash val="solid"/>
                </a:ln>
                <a:solidFill>
                  <a:schemeClr val="bg1"/>
                </a:solidFill>
              </a:rPr>
              <a:t>14</a:t>
            </a:r>
            <a:r>
              <a:rPr lang="zh-CN" altLang="en-US" sz="5400" b="1">
                <a:ln w="12700">
                  <a:solidFill>
                    <a:schemeClr val="accent5"/>
                  </a:solidFill>
                  <a:prstDash val="solid"/>
                </a:ln>
                <a:solidFill>
                  <a:schemeClr val="bg1"/>
                </a:solidFill>
              </a:rPr>
              <a:t>课  第一次世界大战   与战后国际秩序</a:t>
            </a:r>
          </a:p>
        </p:txBody>
      </p:sp>
    </p:spTree>
    <p:extLst>
      <p:ext uri="{BB962C8B-B14F-4D97-AF65-F5344CB8AC3E}">
        <p14:creationId xmlns:p14="http://schemas.microsoft.com/office/powerpoint/2010/main" val="1514431217"/>
      </p:ext>
    </p:extLst>
  </p:cSld>
  <p:clrMapOvr>
    <a:masterClrMapping/>
  </p:clrMapOvr>
  <p:transition spd="slow">
    <p:wipe/>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descr="地图的截图&#10;&#10;描述已自动生成">
            <a:extLst>
              <a:ext uri="{FF2B5EF4-FFF2-40B4-BE49-F238E27FC236}">
                <a16:creationId xmlns:a16="http://schemas.microsoft.com/office/drawing/2014/main" xmlns="" id="{35FB0A46-627A-40F8-8383-B6866436A4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 name="文本框 11">
            <a:extLst>
              <a:ext uri="{FF2B5EF4-FFF2-40B4-BE49-F238E27FC236}">
                <a16:creationId xmlns:a16="http://schemas.microsoft.com/office/drawing/2014/main" xmlns="" id="{2C402CE1-5459-414D-8A10-6EF0DC55C986}"/>
              </a:ext>
            </a:extLst>
          </p:cNvPr>
          <p:cNvSpPr txBox="1"/>
          <p:nvPr/>
        </p:nvSpPr>
        <p:spPr>
          <a:xfrm>
            <a:off x="0" y="-7204"/>
            <a:ext cx="4305670" cy="6894195"/>
          </a:xfrm>
          <a:prstGeom prst="rect">
            <a:avLst/>
          </a:prstGeom>
          <a:solidFill>
            <a:schemeClr val="bg1">
              <a:lumMod val="75000"/>
              <a:lumOff val="25000"/>
            </a:schemeClr>
          </a:solidFill>
          <a:ln w="38100">
            <a:solidFill>
              <a:schemeClr val="tx1"/>
            </a:solidFill>
          </a:ln>
        </p:spPr>
        <p:txBody>
          <a:bodyPr wrap="square" rtlCol="0" anchor="t">
            <a:spAutoFit/>
          </a:bodyPr>
          <a:lstStyle>
            <a:defPPr/>
          </a:lstStyle>
          <a:p>
            <a:pPr/>
            <a:endParaRPr lang="en-US" altLang="zh-CN" sz="3600">
              <a:latin typeface="华文行楷" pitchFamily="2" charset="-122"/>
              <a:ea typeface="华文行楷" pitchFamily="2" charset="-122"/>
              <a:cs typeface="Times New Roman" pitchFamily="18" charset="0"/>
            </a:endParaRPr>
          </a:p>
          <a:p>
            <a:pPr/>
            <a:endParaRPr lang="en-US" altLang="zh-CN" sz="3600">
              <a:latin typeface="华文行楷" panose="02010800040101010101" pitchFamily="2" charset="-122"/>
              <a:ea typeface="华文行楷" panose="02010800040101010101" pitchFamily="2" charset="-122"/>
              <a:cs typeface="Times New Roman" panose="02020603050405020304" pitchFamily="18" charset="0"/>
            </a:endParaRPr>
          </a:p>
          <a:p>
            <a:pPr/>
            <a:endParaRPr lang="en-US" altLang="zh-CN" sz="3600">
              <a:latin typeface="华文行楷" panose="02010800040101010101" pitchFamily="2" charset="-122"/>
              <a:ea typeface="华文行楷" panose="02010800040101010101" pitchFamily="2" charset="-122"/>
              <a:cs typeface="Times New Roman" panose="02020603050405020304" pitchFamily="18" charset="0"/>
            </a:endParaRPr>
          </a:p>
          <a:p>
            <a:pPr/>
            <a:endParaRPr lang="en-US" altLang="zh-CN" sz="3600">
              <a:latin typeface="华文行楷" panose="02010800040101010101" pitchFamily="2" charset="-122"/>
              <a:ea typeface="华文行楷" panose="02010800040101010101" pitchFamily="2" charset="-122"/>
              <a:cs typeface="Times New Roman" panose="02020603050405020304" pitchFamily="18" charset="0"/>
            </a:endParaRPr>
          </a:p>
          <a:p>
            <a:pPr/>
            <a:r>
              <a:rPr lang="zh-CN" altLang="en-US" sz="3600">
                <a:latin typeface="华文行楷" panose="02010800040101010101" pitchFamily="2" charset="-122"/>
                <a:ea typeface="华文行楷" panose="02010800040101010101" pitchFamily="2" charset="-122"/>
                <a:cs typeface="Times New Roman" panose="02020603050405020304" pitchFamily="18" charset="0"/>
              </a:rPr>
              <a:t>课程标准：</a:t>
            </a:r>
            <a:endParaRPr lang="en-US" altLang="zh-CN" sz="3600">
              <a:latin typeface="华文行楷" panose="02010800040101010101" pitchFamily="2" charset="-122"/>
              <a:ea typeface="华文行楷" panose="02010800040101010101" pitchFamily="2" charset="-122"/>
              <a:cs typeface="Times New Roman" panose="02020603050405020304" pitchFamily="18" charset="0"/>
            </a:endParaRPr>
          </a:p>
          <a:p>
            <a:pPr/>
            <a:r>
              <a:rPr lang="zh-CN" altLang="en-US" sz="3600">
                <a:latin typeface="华文行楷" panose="02010800040101010101" pitchFamily="2" charset="-122"/>
                <a:ea typeface="华文行楷" panose="02010800040101010101" pitchFamily="2" charset="-122"/>
                <a:cs typeface="Times New Roman" panose="02020603050405020304" pitchFamily="18" charset="0"/>
              </a:rPr>
              <a:t>        通过了解第一次世界大战，理解一战后国际秩序的变动。</a:t>
            </a:r>
            <a:endParaRPr lang="en-US" altLang="zh-CN" sz="1400">
              <a:latin typeface="华文行楷" pitchFamily="2" charset="-122"/>
              <a:ea typeface="华文行楷" pitchFamily="2" charset="-122"/>
              <a:cs typeface="Times New Roman" pitchFamily="18" charset="0"/>
            </a:endParaRPr>
          </a:p>
          <a:p>
            <a:pPr/>
            <a:endParaRPr lang="en-US" altLang="zh-CN" sz="1400">
              <a:latin typeface="华文行楷" panose="02010800040101010101" pitchFamily="2" charset="-122"/>
              <a:ea typeface="华文行楷" panose="02010800040101010101" pitchFamily="2" charset="-122"/>
              <a:cs typeface="Times New Roman" panose="02020603050405020304" pitchFamily="18" charset="0"/>
            </a:endParaRPr>
          </a:p>
          <a:p>
            <a:pPr/>
            <a:endParaRPr lang="en-US" altLang="zh-CN" sz="1600">
              <a:latin typeface="华文行楷" pitchFamily="2" charset="-122"/>
              <a:ea typeface="华文行楷" pitchFamily="2" charset="-122"/>
              <a:cs typeface="Times New Roman" pitchFamily="18" charset="0"/>
            </a:endParaRPr>
          </a:p>
          <a:p>
            <a:pPr/>
            <a:endParaRPr lang="en-US" altLang="zh-CN" sz="1600">
              <a:latin typeface="华文行楷" panose="02010800040101010101" pitchFamily="2" charset="-122"/>
              <a:ea typeface="华文行楷" panose="02010800040101010101" pitchFamily="2" charset="-122"/>
              <a:cs typeface="Times New Roman" panose="02020603050405020304" pitchFamily="18" charset="0"/>
            </a:endParaRPr>
          </a:p>
          <a:p>
            <a:pPr/>
            <a:endParaRPr lang="en-US" altLang="zh-CN" sz="3600">
              <a:latin typeface="华文行楷" panose="02010800040101010101" pitchFamily="2" charset="-122"/>
              <a:ea typeface="华文行楷" panose="02010800040101010101" pitchFamily="2" charset="-122"/>
              <a:cs typeface="Times New Roman" panose="02020603050405020304" pitchFamily="18" charset="0"/>
            </a:endParaRPr>
          </a:p>
          <a:p>
            <a:pPr/>
            <a:endParaRPr lang="en-US" altLang="zh-CN" sz="3600">
              <a:latin typeface="华文行楷" panose="02010800040101010101" pitchFamily="2" charset="-122"/>
              <a:ea typeface="华文行楷" panose="02010800040101010101" pitchFamily="2" charset="-122"/>
              <a:cs typeface="Times New Roman" panose="02020603050405020304" pitchFamily="18" charset="0"/>
            </a:endParaRPr>
          </a:p>
          <a:p>
            <a:pPr/>
            <a:endParaRPr lang="zh-CN" altLang="zh-CN" sz="3600">
              <a:latin typeface="华文行楷" pitchFamily="2" charset="-122"/>
              <a:ea typeface="华文行楷" pitchFamily="2" charset="-122"/>
              <a:cs typeface="Times New Roman" pitchFamily="18" charset="0"/>
            </a:endParaRPr>
          </a:p>
        </p:txBody>
      </p:sp>
      <p:sp>
        <p:nvSpPr>
          <p:cNvPr id="8" name="带形: 上凸 7">
            <a:extLst>
              <a:ext uri="{FF2B5EF4-FFF2-40B4-BE49-F238E27FC236}">
                <a16:creationId xmlns:a16="http://schemas.microsoft.com/office/drawing/2014/main" xmlns="" id="{E32A7974-92DC-44B0-BB36-6E96350A057E}"/>
              </a:ext>
            </a:extLst>
          </p:cNvPr>
          <p:cNvSpPr/>
          <p:nvPr/>
        </p:nvSpPr>
        <p:spPr>
          <a:xfrm>
            <a:off x="4484703" y="785782"/>
            <a:ext cx="4620827" cy="827843"/>
          </a:xfrm>
          <a:prstGeom prst="ribbon2">
            <a:avLst/>
          </a:prstGeom>
        </p:spPr>
        <p:style>
          <a:lnRef idx="3">
            <a:schemeClr val="lt1"/>
          </a:lnRef>
          <a:fillRef idx="1">
            <a:schemeClr val="accent5"/>
          </a:fillRef>
          <a:effectRef idx="1">
            <a:schemeClr val="accent5"/>
          </a:effectRef>
          <a:fontRef idx="minor">
            <a:schemeClr val="lt1"/>
          </a:fontRef>
        </p:style>
        <p:txBody>
          <a:bodyPr rtlCol="0" anchor="ctr"/>
          <a:lstStyle>
            <a:defPPr/>
          </a:lstStyle>
          <a:p>
            <a:pPr algn="ctr"/>
            <a:r>
              <a:rPr lang="zh-CN" altLang="en-US" sz="3600">
                <a:solidFill>
                  <a:schemeClr val="bg1"/>
                </a:solidFill>
                <a:latin typeface="华文行楷" panose="02010800040101010101" pitchFamily="2" charset="-122"/>
                <a:ea typeface="华文行楷" panose="02010800040101010101" pitchFamily="2" charset="-122"/>
              </a:rPr>
              <a:t>一战背景</a:t>
            </a:r>
          </a:p>
        </p:txBody>
      </p:sp>
      <p:sp>
        <p:nvSpPr>
          <p:cNvPr id="9" name="带形: 上凸 8">
            <a:extLst>
              <a:ext uri="{FF2B5EF4-FFF2-40B4-BE49-F238E27FC236}">
                <a16:creationId xmlns:a16="http://schemas.microsoft.com/office/drawing/2014/main" xmlns="" id="{6047124B-4714-4564-8C60-D5D9C5E1FCF0}"/>
              </a:ext>
            </a:extLst>
          </p:cNvPr>
          <p:cNvSpPr/>
          <p:nvPr/>
        </p:nvSpPr>
        <p:spPr>
          <a:xfrm>
            <a:off x="5063230" y="2251698"/>
            <a:ext cx="5083946" cy="827843"/>
          </a:xfrm>
          <a:prstGeom prst="ribbon2">
            <a:avLst/>
          </a:prstGeom>
        </p:spPr>
        <p:style>
          <a:lnRef idx="3">
            <a:schemeClr val="lt1"/>
          </a:lnRef>
          <a:fillRef idx="1">
            <a:schemeClr val="accent5"/>
          </a:fillRef>
          <a:effectRef idx="1">
            <a:schemeClr val="accent5"/>
          </a:effectRef>
          <a:fontRef idx="minor">
            <a:schemeClr val="lt1"/>
          </a:fontRef>
        </p:style>
        <p:txBody>
          <a:bodyPr rtlCol="0" anchor="ctr"/>
          <a:lstStyle>
            <a:defPPr/>
          </a:lstStyle>
          <a:p>
            <a:pPr algn="ctr"/>
            <a:r>
              <a:rPr lang="zh-CN" altLang="en-US" sz="3600">
                <a:solidFill>
                  <a:schemeClr val="bg1"/>
                </a:solidFill>
                <a:latin typeface="华文行楷" panose="02010800040101010101" pitchFamily="2" charset="-122"/>
                <a:ea typeface="华文行楷" panose="02010800040101010101" pitchFamily="2" charset="-122"/>
              </a:rPr>
              <a:t>欧罗巴之劫</a:t>
            </a:r>
          </a:p>
        </p:txBody>
      </p:sp>
      <p:sp>
        <p:nvSpPr>
          <p:cNvPr id="10" name="带形: 上凸 9">
            <a:extLst>
              <a:ext uri="{FF2B5EF4-FFF2-40B4-BE49-F238E27FC236}">
                <a16:creationId xmlns:a16="http://schemas.microsoft.com/office/drawing/2014/main" xmlns="" id="{F203517B-76EC-4551-8B70-E14B3EA5290E}"/>
              </a:ext>
            </a:extLst>
          </p:cNvPr>
          <p:cNvSpPr/>
          <p:nvPr/>
        </p:nvSpPr>
        <p:spPr>
          <a:xfrm>
            <a:off x="5938421" y="3787338"/>
            <a:ext cx="4620827" cy="827843"/>
          </a:xfrm>
          <a:prstGeom prst="ribbon2">
            <a:avLst/>
          </a:prstGeom>
        </p:spPr>
        <p:style>
          <a:lnRef idx="3">
            <a:schemeClr val="lt1"/>
          </a:lnRef>
          <a:fillRef idx="1">
            <a:schemeClr val="accent5"/>
          </a:fillRef>
          <a:effectRef idx="1">
            <a:schemeClr val="accent5"/>
          </a:effectRef>
          <a:fontRef idx="minor">
            <a:schemeClr val="lt1"/>
          </a:fontRef>
        </p:style>
        <p:txBody>
          <a:bodyPr rtlCol="0" anchor="ctr"/>
          <a:lstStyle>
            <a:defPPr/>
          </a:lstStyle>
          <a:p>
            <a:pPr algn="ctr"/>
            <a:r>
              <a:rPr lang="zh-CN" altLang="en-US" sz="3600">
                <a:solidFill>
                  <a:schemeClr val="bg1"/>
                </a:solidFill>
                <a:latin typeface="华文行楷" panose="02010800040101010101" pitchFamily="2" charset="-122"/>
                <a:ea typeface="华文行楷" panose="02010800040101010101" pitchFamily="2" charset="-122"/>
              </a:rPr>
              <a:t>危机四伏</a:t>
            </a:r>
          </a:p>
        </p:txBody>
      </p:sp>
      <p:sp>
        <p:nvSpPr>
          <p:cNvPr id="11" name="带形: 上凸 10">
            <a:extLst>
              <a:ext uri="{FF2B5EF4-FFF2-40B4-BE49-F238E27FC236}">
                <a16:creationId xmlns:a16="http://schemas.microsoft.com/office/drawing/2014/main" xmlns="" id="{2DD3E316-E55A-434B-83CE-46D64925538D}"/>
              </a:ext>
            </a:extLst>
          </p:cNvPr>
          <p:cNvSpPr/>
          <p:nvPr/>
        </p:nvSpPr>
        <p:spPr>
          <a:xfrm>
            <a:off x="6662692" y="5340489"/>
            <a:ext cx="4620827" cy="827843"/>
          </a:xfrm>
          <a:prstGeom prst="ribbon2">
            <a:avLst/>
          </a:prstGeom>
        </p:spPr>
        <p:style>
          <a:lnRef idx="3">
            <a:schemeClr val="lt1"/>
          </a:lnRef>
          <a:fillRef idx="1">
            <a:schemeClr val="accent5"/>
          </a:fillRef>
          <a:effectRef idx="1">
            <a:schemeClr val="accent5"/>
          </a:effectRef>
          <a:fontRef idx="minor">
            <a:schemeClr val="lt1"/>
          </a:fontRef>
        </p:style>
        <p:txBody>
          <a:bodyPr rtlCol="0" anchor="ctr"/>
          <a:lstStyle>
            <a:defPPr/>
          </a:lstStyle>
          <a:p>
            <a:pPr algn="ctr"/>
            <a:r>
              <a:rPr lang="zh-CN" altLang="en-US" sz="3600">
                <a:solidFill>
                  <a:schemeClr val="bg1"/>
                </a:solidFill>
                <a:latin typeface="华文行楷" panose="02010800040101010101" pitchFamily="2" charset="-122"/>
                <a:ea typeface="华文行楷" panose="02010800040101010101" pitchFamily="2" charset="-122"/>
              </a:rPr>
              <a:t>世界重启</a:t>
            </a:r>
          </a:p>
        </p:txBody>
      </p:sp>
    </p:spTree>
    <p:extLst>
      <p:ext uri="{BB962C8B-B14F-4D97-AF65-F5344CB8AC3E}">
        <p14:creationId xmlns:p14="http://schemas.microsoft.com/office/powerpoint/2010/main" val="18724942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30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a:extLst>
              <a:ext uri="{FF2B5EF4-FFF2-40B4-BE49-F238E27FC236}">
                <a16:creationId xmlns:a16="http://schemas.microsoft.com/office/drawing/2014/main" xmlns="" id="{B139B6F7-4453-4AF0-BFC2-4B772E97709F}"/>
              </a:ext>
            </a:extLst>
          </p:cNvPr>
          <p:cNvSpPr>
            <a:spLocks noGrp="1"/>
          </p:cNvSpPr>
          <p:nvPr>
            <p:ph type="title"/>
          </p:nvPr>
        </p:nvSpPr>
        <p:spPr>
          <a:xfrm>
            <a:off x="1349407" y="983953"/>
            <a:ext cx="9365942" cy="1077229"/>
          </a:xfrm>
        </p:spPr>
        <p:style>
          <a:lnRef idx="2">
            <a:schemeClr val="accent5"/>
          </a:lnRef>
          <a:fillRef idx="1">
            <a:schemeClr val="lt1"/>
          </a:fillRef>
          <a:effectRef idx="0">
            <a:schemeClr val="accent5"/>
          </a:effectRef>
          <a:fontRef idx="minor">
            <a:schemeClr val="dk1"/>
          </a:fontRef>
        </p:style>
        <p:txBody>
          <a:bodyPr>
            <a:normAutofit/>
          </a:bodyPr>
          <a:lstStyle>
            <a:defPPr/>
          </a:lstStyle>
          <a:p>
            <a:pPr algn="l"/>
            <a:r>
              <a:rPr lang="en-US" altLang="zh-CN">
                <a:latin typeface="方正姚体" panose="02010601030101010101" pitchFamily="2" charset="-122"/>
                <a:ea typeface="方正姚体" panose="02010601030101010101" pitchFamily="2" charset="-122"/>
              </a:rPr>
              <a:t>19</a:t>
            </a:r>
            <a:r>
              <a:rPr lang="zh-CN" altLang="en-US">
                <a:latin typeface="方正姚体" panose="02010601030101010101" pitchFamily="2" charset="-122"/>
                <a:ea typeface="方正姚体" panose="02010601030101010101" pitchFamily="2" charset="-122"/>
              </a:rPr>
              <a:t>世纪晚期至</a:t>
            </a:r>
            <a:r>
              <a:rPr lang="en-US" altLang="zh-CN">
                <a:latin typeface="方正姚体" panose="02010601030101010101" pitchFamily="2" charset="-122"/>
                <a:ea typeface="方正姚体" panose="02010601030101010101" pitchFamily="2" charset="-122"/>
              </a:rPr>
              <a:t>20</a:t>
            </a:r>
            <a:r>
              <a:rPr lang="zh-CN" altLang="en-US">
                <a:latin typeface="方正姚体" panose="02010601030101010101" pitchFamily="2" charset="-122"/>
                <a:ea typeface="方正姚体" panose="02010601030101010101" pitchFamily="2" charset="-122"/>
              </a:rPr>
              <a:t>世纪初，主要资本主义大国发展到帝国主义阶段。</a:t>
            </a:r>
          </a:p>
        </p:txBody>
      </p:sp>
      <p:pic>
        <p:nvPicPr>
          <p:cNvPr id="7" name="图片 6">
            <a:extLst>
              <a:ext uri="{FF2B5EF4-FFF2-40B4-BE49-F238E27FC236}">
                <a16:creationId xmlns:a16="http://schemas.microsoft.com/office/drawing/2014/main" xmlns="" id="{8B8FB55B-C116-4890-BD4D-EA2DCDD940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47243" y="2122191"/>
            <a:ext cx="3766947" cy="2763552"/>
          </a:xfrm>
          <a:prstGeom prst="rect">
            <a:avLst/>
          </a:prstGeom>
        </p:spPr>
      </p:pic>
      <p:pic>
        <p:nvPicPr>
          <p:cNvPr id="9" name="图片 8">
            <a:extLst>
              <a:ext uri="{FF2B5EF4-FFF2-40B4-BE49-F238E27FC236}">
                <a16:creationId xmlns:a16="http://schemas.microsoft.com/office/drawing/2014/main" xmlns="" id="{41E80810-7356-4D3C-A250-C58DF859A7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00152" y="2122191"/>
            <a:ext cx="3275321" cy="2763552"/>
          </a:xfrm>
          <a:prstGeom prst="rect">
            <a:avLst/>
          </a:prstGeom>
        </p:spPr>
      </p:pic>
      <p:pic>
        <p:nvPicPr>
          <p:cNvPr id="11" name="图片 10">
            <a:extLst>
              <a:ext uri="{FF2B5EF4-FFF2-40B4-BE49-F238E27FC236}">
                <a16:creationId xmlns:a16="http://schemas.microsoft.com/office/drawing/2014/main" xmlns="" id="{A17E6860-8151-4367-850B-364E277E80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4924" y="2122191"/>
            <a:ext cx="3386357" cy="2763553"/>
          </a:xfrm>
          <a:prstGeom prst="rect">
            <a:avLst/>
          </a:prstGeom>
        </p:spPr>
      </p:pic>
      <p:sp>
        <p:nvSpPr>
          <p:cNvPr id="12" name="文本框 11">
            <a:extLst>
              <a:ext uri="{FF2B5EF4-FFF2-40B4-BE49-F238E27FC236}">
                <a16:creationId xmlns:a16="http://schemas.microsoft.com/office/drawing/2014/main" xmlns="" id="{C6B7A46C-8B5A-4AB1-BA3A-197499209B81}"/>
              </a:ext>
            </a:extLst>
          </p:cNvPr>
          <p:cNvSpPr txBox="1"/>
          <p:nvPr/>
        </p:nvSpPr>
        <p:spPr>
          <a:xfrm>
            <a:off x="1649263" y="5064251"/>
            <a:ext cx="1837677" cy="830997"/>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defPPr/>
          </a:lstStyle>
          <a:p>
            <a:pPr algn="ctr"/>
            <a:r>
              <a:rPr lang="zh-CN" altLang="en-US" sz="2400">
                <a:latin typeface="方正姚体" panose="02010601030101010101" pitchFamily="2" charset="-122"/>
                <a:ea typeface="方正姚体" panose="02010601030101010101" pitchFamily="2" charset="-122"/>
              </a:rPr>
              <a:t>手工工场</a:t>
            </a:r>
            <a:endParaRPr lang="en-US" altLang="zh-CN" sz="2400">
              <a:latin typeface="方正姚体" pitchFamily="2" charset="-122"/>
              <a:ea typeface="方正姚体" pitchFamily="2" charset="-122"/>
            </a:endParaRPr>
          </a:p>
          <a:p>
            <a:pPr algn="ctr"/>
            <a:r>
              <a:rPr lang="en-US" altLang="zh-CN" sz="2400">
                <a:latin typeface="方正姚体" panose="02010601030101010101" pitchFamily="2" charset="-122"/>
                <a:ea typeface="方正姚体" panose="02010601030101010101" pitchFamily="2" charset="-122"/>
              </a:rPr>
              <a:t>(</a:t>
            </a:r>
            <a:r>
              <a:rPr lang="zh-CN" altLang="en-US" sz="2400">
                <a:latin typeface="方正姚体" panose="02010601030101010101" pitchFamily="2" charset="-122"/>
                <a:ea typeface="方正姚体" panose="02010601030101010101" pitchFamily="2" charset="-122"/>
              </a:rPr>
              <a:t>工业革命前</a:t>
            </a:r>
            <a:r>
              <a:rPr lang="en-US" altLang="zh-CN" sz="2400">
                <a:latin typeface="方正姚体" panose="02010601030101010101" pitchFamily="2" charset="-122"/>
                <a:ea typeface="方正姚体" panose="02010601030101010101" pitchFamily="2" charset="-122"/>
              </a:rPr>
              <a:t>)</a:t>
            </a:r>
            <a:endParaRPr lang="zh-CN" altLang="en-US" sz="2400">
              <a:latin typeface="方正姚体" pitchFamily="2" charset="-122"/>
              <a:ea typeface="方正姚体" pitchFamily="2" charset="-122"/>
            </a:endParaRPr>
          </a:p>
        </p:txBody>
      </p:sp>
      <p:sp>
        <p:nvSpPr>
          <p:cNvPr id="13" name="文本框 12">
            <a:extLst>
              <a:ext uri="{FF2B5EF4-FFF2-40B4-BE49-F238E27FC236}">
                <a16:creationId xmlns:a16="http://schemas.microsoft.com/office/drawing/2014/main" xmlns="" id="{6E10193F-D2CC-4BAE-8754-B32C978A13EC}"/>
              </a:ext>
            </a:extLst>
          </p:cNvPr>
          <p:cNvSpPr txBox="1"/>
          <p:nvPr/>
        </p:nvSpPr>
        <p:spPr>
          <a:xfrm>
            <a:off x="4699318" y="4979237"/>
            <a:ext cx="3062796" cy="1200329"/>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defPPr/>
          </a:lstStyle>
          <a:p>
            <a:pPr algn="ctr"/>
            <a:r>
              <a:rPr lang="zh-CN" altLang="en-US" sz="2400">
                <a:latin typeface="方正姚体" panose="02010601030101010101" pitchFamily="2" charset="-122"/>
                <a:ea typeface="方正姚体" panose="02010601030101010101" pitchFamily="2" charset="-122"/>
              </a:rPr>
              <a:t>工厂制度</a:t>
            </a:r>
            <a:endParaRPr lang="en-US" altLang="zh-CN" sz="2400">
              <a:latin typeface="方正姚体" panose="02010601030101010101" pitchFamily="2" charset="-122"/>
              <a:ea typeface="方正姚体" panose="02010601030101010101" pitchFamily="2" charset="-122"/>
            </a:endParaRPr>
          </a:p>
          <a:p>
            <a:pPr algn="ctr"/>
            <a:r>
              <a:rPr lang="en-US" altLang="zh-CN" sz="2400">
                <a:latin typeface="方正姚体" panose="02010601030101010101" pitchFamily="2" charset="-122"/>
                <a:ea typeface="方正姚体" panose="02010601030101010101" pitchFamily="2" charset="-122"/>
              </a:rPr>
              <a:t>(</a:t>
            </a:r>
            <a:r>
              <a:rPr lang="zh-CN" altLang="en-US" sz="2400">
                <a:latin typeface="方正姚体" panose="02010601030101010101" pitchFamily="2" charset="-122"/>
                <a:ea typeface="方正姚体" panose="02010601030101010101" pitchFamily="2" charset="-122"/>
              </a:rPr>
              <a:t>中小企业为主</a:t>
            </a:r>
            <a:r>
              <a:rPr lang="en-US" altLang="zh-CN" sz="2400">
                <a:latin typeface="方正姚体" panose="02010601030101010101" pitchFamily="2" charset="-122"/>
                <a:ea typeface="方正姚体" panose="02010601030101010101" pitchFamily="2" charset="-122"/>
              </a:rPr>
              <a:t>)</a:t>
            </a:r>
          </a:p>
          <a:p>
            <a:pPr algn="ctr"/>
            <a:r>
              <a:rPr lang="en-US" altLang="zh-CN" sz="2400">
                <a:latin typeface="方正姚体" panose="02010601030101010101" pitchFamily="2" charset="-122"/>
                <a:ea typeface="方正姚体" panose="02010601030101010101" pitchFamily="2" charset="-122"/>
              </a:rPr>
              <a:t>(</a:t>
            </a:r>
            <a:r>
              <a:rPr lang="zh-CN" altLang="en-US" sz="2400">
                <a:latin typeface="方正姚体" panose="02010601030101010101" pitchFamily="2" charset="-122"/>
                <a:ea typeface="方正姚体" panose="02010601030101010101" pitchFamily="2" charset="-122"/>
              </a:rPr>
              <a:t>第一次工业革命时期</a:t>
            </a:r>
            <a:r>
              <a:rPr lang="en-US" altLang="zh-CN" sz="2400">
                <a:latin typeface="方正姚体" panose="02010601030101010101" pitchFamily="2" charset="-122"/>
                <a:ea typeface="方正姚体" panose="02010601030101010101" pitchFamily="2" charset="-122"/>
              </a:rPr>
              <a:t>)</a:t>
            </a:r>
            <a:endParaRPr lang="zh-CN" altLang="en-US" sz="2400">
              <a:latin typeface="方正姚体" panose="02010601030101010101" pitchFamily="2" charset="-122"/>
              <a:ea typeface="方正姚体" panose="02010601030101010101" pitchFamily="2" charset="-122"/>
            </a:endParaRPr>
          </a:p>
        </p:txBody>
      </p:sp>
      <p:sp>
        <p:nvSpPr>
          <p:cNvPr id="14" name="文本框 13">
            <a:extLst>
              <a:ext uri="{FF2B5EF4-FFF2-40B4-BE49-F238E27FC236}">
                <a16:creationId xmlns:a16="http://schemas.microsoft.com/office/drawing/2014/main" xmlns="" id="{33D2F122-E93A-46B5-A785-061E0D432E98}"/>
              </a:ext>
            </a:extLst>
          </p:cNvPr>
          <p:cNvSpPr txBox="1"/>
          <p:nvPr/>
        </p:nvSpPr>
        <p:spPr>
          <a:xfrm>
            <a:off x="8306414" y="4979237"/>
            <a:ext cx="3062796" cy="1200329"/>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defPPr/>
          </a:lstStyle>
          <a:p>
            <a:pPr algn="ctr"/>
            <a:r>
              <a:rPr lang="zh-CN" altLang="en-US" sz="2400">
                <a:latin typeface="方正姚体" panose="02010601030101010101" pitchFamily="2" charset="-122"/>
                <a:ea typeface="方正姚体" panose="02010601030101010101" pitchFamily="2" charset="-122"/>
              </a:rPr>
              <a:t>大企业</a:t>
            </a:r>
            <a:endParaRPr lang="en-US" altLang="zh-CN" sz="2400">
              <a:latin typeface="方正姚体" panose="02010601030101010101" pitchFamily="2" charset="-122"/>
              <a:ea typeface="方正姚体" panose="02010601030101010101" pitchFamily="2" charset="-122"/>
            </a:endParaRPr>
          </a:p>
          <a:p>
            <a:pPr algn="ctr"/>
            <a:r>
              <a:rPr lang="en-US" altLang="zh-CN" sz="2400">
                <a:latin typeface="方正姚体" panose="02010601030101010101" pitchFamily="2" charset="-122"/>
                <a:ea typeface="方正姚体" panose="02010601030101010101" pitchFamily="2" charset="-122"/>
              </a:rPr>
              <a:t>(</a:t>
            </a:r>
            <a:r>
              <a:rPr lang="zh-CN" altLang="en-US" sz="2400">
                <a:latin typeface="方正姚体" panose="02010601030101010101" pitchFamily="2" charset="-122"/>
                <a:ea typeface="方正姚体" panose="02010601030101010101" pitchFamily="2" charset="-122"/>
              </a:rPr>
              <a:t>垄断组织</a:t>
            </a:r>
            <a:r>
              <a:rPr lang="en-US" altLang="zh-CN" sz="2400">
                <a:latin typeface="方正姚体" panose="02010601030101010101" pitchFamily="2" charset="-122"/>
                <a:ea typeface="方正姚体" panose="02010601030101010101" pitchFamily="2" charset="-122"/>
              </a:rPr>
              <a:t>)</a:t>
            </a:r>
          </a:p>
          <a:p>
            <a:pPr algn="ctr"/>
            <a:r>
              <a:rPr lang="en-US" altLang="zh-CN" sz="2400">
                <a:latin typeface="方正姚体" panose="02010601030101010101" pitchFamily="2" charset="-122"/>
                <a:ea typeface="方正姚体" panose="02010601030101010101" pitchFamily="2" charset="-122"/>
              </a:rPr>
              <a:t>(</a:t>
            </a:r>
            <a:r>
              <a:rPr lang="zh-CN" altLang="en-US" sz="2400">
                <a:latin typeface="方正姚体" panose="02010601030101010101" pitchFamily="2" charset="-122"/>
                <a:ea typeface="方正姚体" panose="02010601030101010101" pitchFamily="2" charset="-122"/>
              </a:rPr>
              <a:t>第二次工业革命时期</a:t>
            </a:r>
            <a:r>
              <a:rPr lang="en-US" altLang="zh-CN" sz="2400">
                <a:latin typeface="方正姚体" panose="02010601030101010101" pitchFamily="2" charset="-122"/>
                <a:ea typeface="方正姚体" panose="02010601030101010101" pitchFamily="2" charset="-122"/>
              </a:rPr>
              <a:t>)</a:t>
            </a:r>
            <a:endParaRPr lang="zh-CN" altLang="en-US" sz="2400">
              <a:latin typeface="方正姚体" panose="02010601030101010101" pitchFamily="2" charset="-122"/>
              <a:ea typeface="方正姚体" panose="02010601030101010101" pitchFamily="2" charset="-122"/>
            </a:endParaRPr>
          </a:p>
        </p:txBody>
      </p:sp>
      <p:sp>
        <p:nvSpPr>
          <p:cNvPr id="4" name="文本框 3">
            <a:extLst>
              <a:ext uri="{FF2B5EF4-FFF2-40B4-BE49-F238E27FC236}">
                <a16:creationId xmlns:a16="http://schemas.microsoft.com/office/drawing/2014/main" xmlns="" id="{55931690-33CB-4087-91A4-0F5E9FAF472C}"/>
              </a:ext>
            </a:extLst>
          </p:cNvPr>
          <p:cNvSpPr txBox="1"/>
          <p:nvPr/>
        </p:nvSpPr>
        <p:spPr>
          <a:xfrm>
            <a:off x="1725228" y="2210169"/>
            <a:ext cx="8614300" cy="3216137"/>
          </a:xfrm>
          <a:prstGeom prst="rect">
            <a:avLst/>
          </a:prstGeom>
          <a:solidFill>
            <a:schemeClr val="bg1">
              <a:lumMod val="75000"/>
              <a:lumOff val="25000"/>
            </a:schemeClr>
          </a:solidFill>
          <a:ln w="38100">
            <a:solidFill>
              <a:schemeClr val="tx1"/>
            </a:solidFill>
          </a:ln>
        </p:spPr>
        <p:txBody>
          <a:bodyPr wrap="square" rtlCol="0" anchor="t">
            <a:spAutoFit/>
          </a:bodyPr>
          <a:lstStyle>
            <a:defPPr/>
          </a:lstStyle>
          <a:p>
            <a:pPr>
              <a:lnSpc>
                <a:spcPct val="150000"/>
              </a:lnSpc>
            </a:pPr>
            <a:r>
              <a:rPr lang="zh-CN" altLang="en-US" sz="2800">
                <a:latin typeface="方正姚体" panose="02010601030101010101" pitchFamily="2" charset="-122"/>
                <a:ea typeface="方正姚体" panose="02010601030101010101" pitchFamily="2" charset="-122"/>
              </a:rPr>
              <a:t>        帝国主义是发展到</a:t>
            </a:r>
            <a:r>
              <a:rPr lang="zh-CN" altLang="en-US" sz="2800">
                <a:solidFill>
                  <a:srgbClr val="FF0000"/>
                </a:solidFill>
                <a:latin typeface="方正姚体" panose="02010601030101010101" pitchFamily="2" charset="-122"/>
                <a:ea typeface="方正姚体" panose="02010601030101010101" pitchFamily="2" charset="-122"/>
              </a:rPr>
              <a:t>垄断组织</a:t>
            </a:r>
            <a:r>
              <a:rPr lang="zh-CN" altLang="en-US" sz="2800">
                <a:latin typeface="方正姚体" panose="02010601030101010101" pitchFamily="2" charset="-122"/>
                <a:ea typeface="方正姚体" panose="02010601030101010101" pitchFamily="2" charset="-122"/>
              </a:rPr>
              <a:t>和</a:t>
            </a:r>
            <a:r>
              <a:rPr lang="zh-CN" altLang="en-US" sz="2800">
                <a:solidFill>
                  <a:srgbClr val="FF0000"/>
                </a:solidFill>
                <a:latin typeface="方正姚体" panose="02010601030101010101" pitchFamily="2" charset="-122"/>
                <a:ea typeface="方正姚体" panose="02010601030101010101" pitchFamily="2" charset="-122"/>
              </a:rPr>
              <a:t>金融资本的统治</a:t>
            </a:r>
            <a:r>
              <a:rPr lang="zh-CN" altLang="en-US" sz="2800">
                <a:latin typeface="方正姚体" panose="02010601030101010101" pitchFamily="2" charset="-122"/>
                <a:ea typeface="方正姚体" panose="02010601030101010101" pitchFamily="2" charset="-122"/>
              </a:rPr>
              <a:t>已经确立、</a:t>
            </a:r>
            <a:r>
              <a:rPr lang="zh-CN" altLang="en-US" sz="2800">
                <a:solidFill>
                  <a:srgbClr val="FF0000"/>
                </a:solidFill>
                <a:latin typeface="方正姚体" panose="02010601030101010101" pitchFamily="2" charset="-122"/>
                <a:ea typeface="方正姚体" panose="02010601030101010101" pitchFamily="2" charset="-122"/>
              </a:rPr>
              <a:t>资本输出</a:t>
            </a:r>
            <a:r>
              <a:rPr lang="zh-CN" altLang="en-US" sz="2800">
                <a:latin typeface="方正姚体" panose="02010601030101010101" pitchFamily="2" charset="-122"/>
                <a:ea typeface="方正姚体" panose="02010601030101010101" pitchFamily="2" charset="-122"/>
              </a:rPr>
              <a:t>具有突出意义、国际托拉斯开始</a:t>
            </a:r>
            <a:r>
              <a:rPr lang="zh-CN" altLang="en-US" sz="2800">
                <a:solidFill>
                  <a:srgbClr val="FF0000"/>
                </a:solidFill>
                <a:latin typeface="方正姚体" panose="02010601030101010101" pitchFamily="2" charset="-122"/>
                <a:ea typeface="方正姚体" panose="02010601030101010101" pitchFamily="2" charset="-122"/>
              </a:rPr>
              <a:t>瓜分世界</a:t>
            </a:r>
            <a:r>
              <a:rPr lang="zh-CN" altLang="en-US" sz="2800">
                <a:latin typeface="方正姚体" panose="02010601030101010101" pitchFamily="2" charset="-122"/>
                <a:ea typeface="方正姚体" panose="02010601030101010101" pitchFamily="2" charset="-122"/>
              </a:rPr>
              <a:t>、一些最大的资本主义国家已经把世界全部领土瓜分完毕这一阶段的资本主义。</a:t>
            </a:r>
            <a:endParaRPr lang="en-US" altLang="zh-CN" sz="2800">
              <a:latin typeface="方正姚体" pitchFamily="2" charset="-122"/>
              <a:ea typeface="方正姚体" pitchFamily="2" charset="-122"/>
            </a:endParaRPr>
          </a:p>
          <a:p>
            <a:pPr>
              <a:lnSpc>
                <a:spcPct val="150000"/>
              </a:lnSpc>
            </a:pPr>
            <a:r>
              <a:rPr lang="en-US" altLang="zh-CN" sz="2800">
                <a:latin typeface="方正姚体" panose="02010601030101010101" pitchFamily="2" charset="-122"/>
                <a:ea typeface="方正姚体" panose="02010601030101010101" pitchFamily="2" charset="-122"/>
              </a:rPr>
              <a:t>                ——</a:t>
            </a:r>
            <a:r>
              <a:rPr lang="zh-CN" altLang="en-US" sz="2800">
                <a:latin typeface="方正姚体" panose="02010601030101010101" pitchFamily="2" charset="-122"/>
                <a:ea typeface="方正姚体" panose="02010601030101010101" pitchFamily="2" charset="-122"/>
              </a:rPr>
              <a:t>列宁</a:t>
            </a:r>
            <a:r>
              <a:rPr lang="en-US" altLang="zh-CN" sz="2800">
                <a:latin typeface="方正姚体" panose="02010601030101010101" pitchFamily="2" charset="-122"/>
                <a:ea typeface="方正姚体" panose="02010601030101010101" pitchFamily="2" charset="-122"/>
              </a:rPr>
              <a:t>《</a:t>
            </a:r>
            <a:r>
              <a:rPr lang="zh-CN" altLang="en-US" sz="2800">
                <a:latin typeface="方正姚体" panose="02010601030101010101" pitchFamily="2" charset="-122"/>
                <a:ea typeface="方正姚体" panose="02010601030101010101" pitchFamily="2" charset="-122"/>
              </a:rPr>
              <a:t>帝国主义是资本主义的最高阶段</a:t>
            </a:r>
            <a:r>
              <a:rPr lang="en-US" altLang="zh-CN" sz="2800">
                <a:latin typeface="方正姚体" panose="02010601030101010101" pitchFamily="2" charset="-122"/>
                <a:ea typeface="方正姚体" panose="02010601030101010101" pitchFamily="2" charset="-122"/>
              </a:rPr>
              <a:t>》</a:t>
            </a:r>
          </a:p>
        </p:txBody>
      </p:sp>
      <p:sp>
        <p:nvSpPr>
          <p:cNvPr id="18" name="Text Box 12">
            <a:extLst>
              <a:ext uri="{FF2B5EF4-FFF2-40B4-BE49-F238E27FC236}">
                <a16:creationId xmlns:a16="http://schemas.microsoft.com/office/drawing/2014/main" xmlns="" id="{E4B5D1B0-BFA3-42D5-BE9B-AF7D0AD88419}"/>
              </a:ext>
            </a:extLst>
          </p:cNvPr>
          <p:cNvSpPr txBox="1">
            <a:spLocks noChangeArrowheads="1"/>
          </p:cNvSpPr>
          <p:nvPr/>
        </p:nvSpPr>
        <p:spPr bwMode="auto">
          <a:xfrm>
            <a:off x="-1" y="0"/>
            <a:ext cx="2317073" cy="646331"/>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defPPr/>
          </a:lstStyle>
          <a:p>
            <a:pPr/>
            <a:r>
              <a:rPr lang="zh-CN" altLang="en-US" sz="3600" b="1">
                <a:solidFill>
                  <a:schemeClr val="bg1"/>
                </a:solidFill>
                <a:latin typeface="方正舒体" panose="02010601030101010101" pitchFamily="2" charset="-122"/>
                <a:ea typeface="方正舒体" panose="02010601030101010101" pitchFamily="2" charset="-122"/>
              </a:rPr>
              <a:t>一战</a:t>
            </a:r>
            <a:r>
              <a:rPr lang="zh-CN" altLang="en-US" sz="3600" b="1">
                <a:solidFill>
                  <a:schemeClr val="bg1"/>
                </a:solidFill>
                <a:latin typeface="华文行楷" panose="02010800040101010101" pitchFamily="2" charset="-122"/>
                <a:ea typeface="华文行楷" panose="02010800040101010101" pitchFamily="2" charset="-122"/>
              </a:rPr>
              <a:t>背景</a:t>
            </a:r>
          </a:p>
        </p:txBody>
      </p:sp>
    </p:spTree>
    <p:extLst>
      <p:ext uri="{BB962C8B-B14F-4D97-AF65-F5344CB8AC3E}">
        <p14:creationId xmlns:p14="http://schemas.microsoft.com/office/powerpoint/2010/main" val="379414190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xit" presetSubtype="0" fill="hold"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9"/>
                                        </p:tgtEl>
                                      </p:cBhvr>
                                    </p:animEffect>
                                    <p:set>
                                      <p:cBhvr>
                                        <p:cTn id="13" dur="1" fill="hold">
                                          <p:stCondLst>
                                            <p:cond delay="499"/>
                                          </p:stCondLst>
                                        </p:cTn>
                                        <p:tgtEl>
                                          <p:spTgt spid="9"/>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12"/>
                                        </p:tgtEl>
                                      </p:cBhvr>
                                    </p:animEffect>
                                    <p:set>
                                      <p:cBhvr>
                                        <p:cTn id="16" dur="1" fill="hold">
                                          <p:stCondLst>
                                            <p:cond delay="499"/>
                                          </p:stCondLst>
                                        </p:cTn>
                                        <p:tgtEl>
                                          <p:spTgt spid="12"/>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500"/>
                                        <p:tgtEl>
                                          <p:spTgt spid="14"/>
                                        </p:tgtEl>
                                      </p:cBhvr>
                                    </p:animEffect>
                                    <p:set>
                                      <p:cBhvr>
                                        <p:cTn id="22" dur="1" fill="hold">
                                          <p:stCondLst>
                                            <p:cond delay="499"/>
                                          </p:stCondLst>
                                        </p:cTn>
                                        <p:tgtEl>
                                          <p:spTgt spid="14"/>
                                        </p:tgtEl>
                                        <p:attrNameLst>
                                          <p:attrName>style.visibility</p:attrName>
                                        </p:attrNameLst>
                                      </p:cBhvr>
                                      <p:to>
                                        <p:strVal val="hidden"/>
                                      </p:to>
                                    </p:set>
                                  </p:childTnLst>
                                </p:cTn>
                              </p:par>
                              <p:par>
                                <p:cTn id="23" presetID="14" presetClass="entr" presetSubtype="1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4"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6" name="内容占位符 5">
            <a:extLst>
              <a:ext uri="{FF2B5EF4-FFF2-40B4-BE49-F238E27FC236}">
                <a16:creationId xmlns:a16="http://schemas.microsoft.com/office/drawing/2014/main" xmlns="" id="{67C75E96-C86A-423C-927D-75F3B9ADEE67}"/>
              </a:ext>
            </a:extLst>
          </p:cNvPr>
          <p:cNvGraphicFramePr>
            <a:graphicFrameLocks noGrp="1"/>
          </p:cNvGraphicFramePr>
          <p:nvPr>
            <p:ph idx="1"/>
            <p:extLst>
              <p:ext uri="{D42A27DB-BD31-4B8C-83A1-F6EECF244321}">
                <p14:modId xmlns:p14="http://schemas.microsoft.com/office/powerpoint/2010/main" val="713163122"/>
              </p:ext>
            </p:extLst>
          </p:nvPr>
        </p:nvGraphicFramePr>
        <p:xfrm>
          <a:off x="997168" y="1901577"/>
          <a:ext cx="4986382" cy="4348307"/>
        </p:xfrm>
        <a:graphic>
          <a:graphicData uri="http://schemas.openxmlformats.org/drawingml/2006/chart">
            <c:chart xmlns:c="http://schemas.openxmlformats.org/drawingml/2006/chart" r:id="rId2"/>
          </a:graphicData>
        </a:graphic>
      </p:graphicFrame>
      <p:sp>
        <p:nvSpPr>
          <p:cNvPr id="9" name="矩形 8">
            <a:extLst>
              <a:ext uri="{FF2B5EF4-FFF2-40B4-BE49-F238E27FC236}">
                <a16:creationId xmlns:a16="http://schemas.microsoft.com/office/drawing/2014/main" xmlns="" id="{BF5EC505-2500-47B4-9572-7BB9F98696BA}"/>
              </a:ext>
            </a:extLst>
          </p:cNvPr>
          <p:cNvSpPr/>
          <p:nvPr/>
        </p:nvSpPr>
        <p:spPr>
          <a:xfrm>
            <a:off x="2964300" y="6173951"/>
            <a:ext cx="8629947" cy="645177"/>
          </a:xfrm>
          <a:prstGeom prst="rect">
            <a:avLst/>
          </a:prstGeom>
        </p:spPr>
        <p:txBody>
          <a:bodyPr wrap="square">
            <a:spAutoFit/>
          </a:bodyPr>
          <a:lstStyle>
            <a:defPPr/>
          </a:lstStyle>
          <a:p>
            <a:pPr algn="r">
              <a:lnSpc>
                <a:spcPts val="4800"/>
              </a:lnSpc>
            </a:pPr>
            <a:r>
              <a:rPr lang="en-US" altLang="zh-CN" sz="2800" b="1" kern="10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kern="100">
                <a:latin typeface="Times New Roman" panose="02020603050405020304" pitchFamily="18" charset="0"/>
                <a:ea typeface="宋体" panose="02010600030101010101" pitchFamily="2" charset="-122"/>
                <a:cs typeface="Times New Roman" panose="02020603050405020304" pitchFamily="18" charset="0"/>
              </a:rPr>
              <a:t>吴于廑、齐世荣 《世界史</a:t>
            </a:r>
            <a:r>
              <a:rPr lang="en-US" altLang="zh-CN" sz="2800" b="1" kern="10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kern="100">
                <a:latin typeface="Times New Roman" panose="02020603050405020304" pitchFamily="18" charset="0"/>
                <a:ea typeface="宋体" panose="02010600030101010101" pitchFamily="2" charset="-122"/>
                <a:cs typeface="Times New Roman" panose="02020603050405020304" pitchFamily="18" charset="0"/>
              </a:rPr>
              <a:t>现代编（上册）》</a:t>
            </a:r>
          </a:p>
        </p:txBody>
      </p:sp>
      <p:graphicFrame>
        <p:nvGraphicFramePr>
          <p:cNvPr id="10" name="内容占位符 6">
            <a:extLst>
              <a:ext uri="{FF2B5EF4-FFF2-40B4-BE49-F238E27FC236}">
                <a16:creationId xmlns:a16="http://schemas.microsoft.com/office/drawing/2014/main" xmlns="" id="{3FB00A79-2466-4B5C-9F35-4165B1174226}"/>
              </a:ext>
            </a:extLst>
          </p:cNvPr>
          <p:cNvGraphicFramePr/>
          <p:nvPr>
            <p:extLst>
              <p:ext uri="{D42A27DB-BD31-4B8C-83A1-F6EECF244321}">
                <p14:modId xmlns:p14="http://schemas.microsoft.com/office/powerpoint/2010/main" val="309130969"/>
              </p:ext>
            </p:extLst>
          </p:nvPr>
        </p:nvGraphicFramePr>
        <p:xfrm>
          <a:off x="6301757" y="1901577"/>
          <a:ext cx="5079427" cy="4348307"/>
        </p:xfrm>
        <a:graphic>
          <a:graphicData uri="http://schemas.openxmlformats.org/drawingml/2006/chart">
            <c:chart xmlns:c="http://schemas.openxmlformats.org/drawingml/2006/chart" r:id="rId3"/>
          </a:graphicData>
        </a:graphic>
      </p:graphicFrame>
      <p:sp>
        <p:nvSpPr>
          <p:cNvPr id="11" name="文本框 10">
            <a:extLst>
              <a:ext uri="{FF2B5EF4-FFF2-40B4-BE49-F238E27FC236}">
                <a16:creationId xmlns:a16="http://schemas.microsoft.com/office/drawing/2014/main" xmlns="" id="{BA5C24E5-1F6F-4EE3-9E15-BE4A1395C1D8}"/>
              </a:ext>
            </a:extLst>
          </p:cNvPr>
          <p:cNvSpPr txBox="1"/>
          <p:nvPr/>
        </p:nvSpPr>
        <p:spPr>
          <a:xfrm>
            <a:off x="1096392" y="1039945"/>
            <a:ext cx="8935375" cy="584775"/>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rtlCol="0">
            <a:spAutoFit/>
          </a:bodyPr>
          <a:lstStyle>
            <a:defPPr/>
          </a:lstStyle>
          <a:p>
            <a:pPr/>
            <a:r>
              <a:rPr lang="en-US" altLang="zh-CN" sz="3200" b="1">
                <a:latin typeface="方正姚体" panose="02010601030101010101" pitchFamily="2" charset="-122"/>
                <a:ea typeface="方正姚体" panose="02010601030101010101" pitchFamily="2" charset="-122"/>
              </a:rPr>
              <a:t>1.</a:t>
            </a:r>
            <a:r>
              <a:rPr lang="zh-CN" altLang="en-US" sz="3200" b="1">
                <a:latin typeface="方正姚体" panose="02010601030101010101" pitchFamily="2" charset="-122"/>
                <a:ea typeface="方正姚体" panose="02010601030101010101" pitchFamily="2" charset="-122"/>
              </a:rPr>
              <a:t>根本原因：帝国主义各国经济政治发展不平衡</a:t>
            </a:r>
          </a:p>
        </p:txBody>
      </p:sp>
      <p:sp>
        <p:nvSpPr>
          <p:cNvPr id="13" name="Text Box 12">
            <a:extLst>
              <a:ext uri="{FF2B5EF4-FFF2-40B4-BE49-F238E27FC236}">
                <a16:creationId xmlns:a16="http://schemas.microsoft.com/office/drawing/2014/main" xmlns="" id="{BF8B2A86-1676-4481-AF82-70058ACA46E4}"/>
              </a:ext>
            </a:extLst>
          </p:cNvPr>
          <p:cNvSpPr txBox="1">
            <a:spLocks noChangeArrowheads="1"/>
          </p:cNvSpPr>
          <p:nvPr/>
        </p:nvSpPr>
        <p:spPr bwMode="auto">
          <a:xfrm>
            <a:off x="0" y="0"/>
            <a:ext cx="2317072" cy="646331"/>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defPPr/>
          </a:lstStyle>
          <a:p>
            <a:pPr/>
            <a:r>
              <a:rPr lang="zh-CN" altLang="en-US" sz="3600" b="1">
                <a:solidFill>
                  <a:schemeClr val="bg1"/>
                </a:solidFill>
                <a:latin typeface="方正舒体" panose="02010601030101010101" pitchFamily="2" charset="-122"/>
                <a:ea typeface="方正舒体" panose="02010601030101010101" pitchFamily="2" charset="-122"/>
              </a:rPr>
              <a:t>一战</a:t>
            </a:r>
            <a:r>
              <a:rPr lang="zh-CN" altLang="en-US" sz="3600" b="1">
                <a:solidFill>
                  <a:schemeClr val="bg1"/>
                </a:solidFill>
                <a:latin typeface="华文行楷" panose="02010800040101010101" pitchFamily="2" charset="-122"/>
                <a:ea typeface="华文行楷" panose="02010800040101010101" pitchFamily="2" charset="-122"/>
              </a:rPr>
              <a:t>背景</a:t>
            </a:r>
          </a:p>
        </p:txBody>
      </p:sp>
      <p:sp>
        <p:nvSpPr>
          <p:cNvPr id="14" name="Text Box 12">
            <a:extLst>
              <a:ext uri="{FF2B5EF4-FFF2-40B4-BE49-F238E27FC236}">
                <a16:creationId xmlns:a16="http://schemas.microsoft.com/office/drawing/2014/main" xmlns="" id="{8A197512-DD1E-4A16-A68E-99E1E4230F2A}"/>
              </a:ext>
            </a:extLst>
          </p:cNvPr>
          <p:cNvSpPr txBox="1">
            <a:spLocks noChangeArrowheads="1"/>
          </p:cNvSpPr>
          <p:nvPr/>
        </p:nvSpPr>
        <p:spPr bwMode="auto">
          <a:xfrm>
            <a:off x="201742" y="1901577"/>
            <a:ext cx="550416" cy="1384995"/>
          </a:xfrm>
          <a:prstGeom prst="rect">
            <a:avLst/>
          </a:prstGeom>
          <a:ln>
            <a:solidFill>
              <a:srgbClr val="FFC000"/>
            </a:solidFill>
          </a:ln>
        </p:spPr>
        <p:style>
          <a:lnRef idx="1">
            <a:schemeClr val="accent6"/>
          </a:lnRef>
          <a:fillRef idx="2">
            <a:schemeClr val="accent6"/>
          </a:fillRef>
          <a:effectRef idx="1">
            <a:schemeClr val="accent6"/>
          </a:effectRef>
          <a:fontRef idx="minor">
            <a:schemeClr val="dk1"/>
          </a:fontRef>
        </p:style>
        <p:txBody>
          <a:bodyPr wrap="square">
            <a:spAutoFit/>
          </a:bodyPr>
          <a:lstStyle>
            <a:defPPr/>
          </a:lstStyle>
          <a:p>
            <a:pPr/>
            <a:r>
              <a:rPr lang="zh-CN" altLang="en-US" sz="2800" b="1">
                <a:solidFill>
                  <a:schemeClr val="bg1"/>
                </a:solidFill>
                <a:latin typeface="方正姚体" panose="02010601030101010101" pitchFamily="2" charset="-122"/>
                <a:ea typeface="方正姚体" panose="02010601030101010101" pitchFamily="2" charset="-122"/>
              </a:rPr>
              <a:t>材料一</a:t>
            </a:r>
          </a:p>
        </p:txBody>
      </p:sp>
    </p:spTree>
    <p:extLst>
      <p:ext uri="{BB962C8B-B14F-4D97-AF65-F5344CB8AC3E}">
        <p14:creationId xmlns:p14="http://schemas.microsoft.com/office/powerpoint/2010/main" val="18946141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1)">
                                      <p:cBhvr>
                                        <p:cTn id="13" dur="500"/>
                                        <p:tgtEl>
                                          <p:spTgt spid="10"/>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randombar(horizontal)">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Graphic spid="6" grpId="0">
        <p:bldAsOne/>
      </p:bldGraphic>
      <p:bldGraphic spid="10" grpId="0">
        <p:bldAsOne/>
      </p:bldGraphic>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6" name="图片 45">
            <a:extLst>
              <a:ext uri="{FF2B5EF4-FFF2-40B4-BE49-F238E27FC236}">
                <a16:creationId xmlns:a16="http://schemas.microsoft.com/office/drawing/2014/main" xmlns="" id="{FD4DC4D1-B3F8-40E0-ACA5-CBD725F2A8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842" y="719097"/>
            <a:ext cx="10273375" cy="6142860"/>
          </a:xfrm>
          <a:prstGeom prst="rect">
            <a:avLst/>
          </a:prstGeom>
        </p:spPr>
      </p:pic>
      <p:pic>
        <p:nvPicPr>
          <p:cNvPr id="34" name="图片 33">
            <a:extLst>
              <a:ext uri="{FF2B5EF4-FFF2-40B4-BE49-F238E27FC236}">
                <a16:creationId xmlns:a16="http://schemas.microsoft.com/office/drawing/2014/main" xmlns="" id="{D8282CE3-13E0-486F-B97A-0633736415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4723" y="3697224"/>
            <a:ext cx="1567042" cy="1399153"/>
          </a:xfrm>
          <a:prstGeom prst="rect">
            <a:avLst/>
          </a:prstGeom>
        </p:spPr>
      </p:pic>
      <p:pic>
        <p:nvPicPr>
          <p:cNvPr id="36" name="图片 35">
            <a:extLst>
              <a:ext uri="{FF2B5EF4-FFF2-40B4-BE49-F238E27FC236}">
                <a16:creationId xmlns:a16="http://schemas.microsoft.com/office/drawing/2014/main" xmlns="" id="{9689BF61-13CA-40D3-B670-A995A9111C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7035" y="2108318"/>
            <a:ext cx="2532794" cy="3147603"/>
          </a:xfrm>
          <a:prstGeom prst="rect">
            <a:avLst/>
          </a:prstGeom>
        </p:spPr>
      </p:pic>
      <p:pic>
        <p:nvPicPr>
          <p:cNvPr id="40" name="图片 39">
            <a:extLst>
              <a:ext uri="{FF2B5EF4-FFF2-40B4-BE49-F238E27FC236}">
                <a16:creationId xmlns:a16="http://schemas.microsoft.com/office/drawing/2014/main" xmlns="" id="{2F8ABE4F-185D-43BA-8CDB-5A5FC881C8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75265" y="694509"/>
            <a:ext cx="6439443" cy="5302757"/>
          </a:xfrm>
          <a:prstGeom prst="rect">
            <a:avLst/>
          </a:prstGeom>
        </p:spPr>
      </p:pic>
      <p:pic>
        <p:nvPicPr>
          <p:cNvPr id="44" name="图片 43">
            <a:extLst>
              <a:ext uri="{FF2B5EF4-FFF2-40B4-BE49-F238E27FC236}">
                <a16:creationId xmlns:a16="http://schemas.microsoft.com/office/drawing/2014/main" xmlns="" id="{C53B0798-7A75-4528-9B4E-A351E6B9D2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62388" y="3634512"/>
            <a:ext cx="3205908" cy="1603303"/>
          </a:xfrm>
          <a:prstGeom prst="rect">
            <a:avLst/>
          </a:prstGeom>
        </p:spPr>
      </p:pic>
      <p:pic>
        <p:nvPicPr>
          <p:cNvPr id="50" name="图片 49">
            <a:extLst>
              <a:ext uri="{FF2B5EF4-FFF2-40B4-BE49-F238E27FC236}">
                <a16:creationId xmlns:a16="http://schemas.microsoft.com/office/drawing/2014/main" xmlns="" id="{425FDB72-C8E1-4BC9-A9BF-F13E67C3599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99378" y="2322060"/>
            <a:ext cx="1471163" cy="1474460"/>
          </a:xfrm>
          <a:prstGeom prst="rect">
            <a:avLst/>
          </a:prstGeom>
        </p:spPr>
      </p:pic>
      <p:sp>
        <p:nvSpPr>
          <p:cNvPr id="12" name="文本框 11">
            <a:extLst>
              <a:ext uri="{FF2B5EF4-FFF2-40B4-BE49-F238E27FC236}">
                <a16:creationId xmlns:a16="http://schemas.microsoft.com/office/drawing/2014/main" xmlns="" id="{DA96FBA6-3129-4D09-ABEB-4218D1F9CBF6}"/>
              </a:ext>
            </a:extLst>
          </p:cNvPr>
          <p:cNvSpPr txBox="1"/>
          <p:nvPr/>
        </p:nvSpPr>
        <p:spPr>
          <a:xfrm>
            <a:off x="2606184" y="2846926"/>
            <a:ext cx="808491" cy="461665"/>
          </a:xfrm>
          <a:prstGeom prst="rect">
            <a:avLst/>
          </a:prstGeom>
          <a:noFill/>
        </p:spPr>
        <p:txBody>
          <a:bodyPr wrap="square" rtlCol="0">
            <a:spAutoFit/>
          </a:bodyPr>
          <a:lstStyle>
            <a:defPPr/>
          </a:lstStyle>
          <a:p>
            <a:pPr/>
            <a:r>
              <a:rPr lang="zh-CN" altLang="en-US" sz="2400" b="1">
                <a:solidFill>
                  <a:schemeClr val="bg1"/>
                </a:solidFill>
                <a:latin typeface="方正舒体" panose="02010601030101010101" pitchFamily="2" charset="-122"/>
                <a:ea typeface="方正舒体" panose="02010601030101010101" pitchFamily="2" charset="-122"/>
              </a:rPr>
              <a:t>英国</a:t>
            </a:r>
          </a:p>
        </p:txBody>
      </p:sp>
      <p:sp>
        <p:nvSpPr>
          <p:cNvPr id="9" name="文本框 8">
            <a:extLst>
              <a:ext uri="{FF2B5EF4-FFF2-40B4-BE49-F238E27FC236}">
                <a16:creationId xmlns:a16="http://schemas.microsoft.com/office/drawing/2014/main" xmlns="" id="{0451F49F-4FF1-44A8-AF19-7D3C52F98A15}"/>
              </a:ext>
            </a:extLst>
          </p:cNvPr>
          <p:cNvSpPr txBox="1"/>
          <p:nvPr/>
        </p:nvSpPr>
        <p:spPr>
          <a:xfrm>
            <a:off x="4230195" y="3492378"/>
            <a:ext cx="866660" cy="461665"/>
          </a:xfrm>
          <a:prstGeom prst="rect">
            <a:avLst/>
          </a:prstGeom>
          <a:noFill/>
        </p:spPr>
        <p:txBody>
          <a:bodyPr wrap="square" rtlCol="0">
            <a:spAutoFit/>
          </a:bodyPr>
          <a:lstStyle>
            <a:defPPr/>
          </a:lstStyle>
          <a:p>
            <a:pPr/>
            <a:r>
              <a:rPr lang="zh-CN" altLang="en-US" sz="2400" b="1">
                <a:solidFill>
                  <a:schemeClr val="bg1"/>
                </a:solidFill>
                <a:latin typeface="方正舒体" panose="02010601030101010101" pitchFamily="2" charset="-122"/>
                <a:ea typeface="方正舒体" panose="02010601030101010101" pitchFamily="2" charset="-122"/>
              </a:rPr>
              <a:t>德国</a:t>
            </a:r>
          </a:p>
        </p:txBody>
      </p:sp>
      <p:sp>
        <p:nvSpPr>
          <p:cNvPr id="13" name="文本框 12">
            <a:extLst>
              <a:ext uri="{FF2B5EF4-FFF2-40B4-BE49-F238E27FC236}">
                <a16:creationId xmlns:a16="http://schemas.microsoft.com/office/drawing/2014/main" xmlns="" id="{F86CB2AF-027D-4205-B7D0-0A02A1EC5E1B}"/>
              </a:ext>
            </a:extLst>
          </p:cNvPr>
          <p:cNvSpPr txBox="1"/>
          <p:nvPr/>
        </p:nvSpPr>
        <p:spPr>
          <a:xfrm>
            <a:off x="8061656" y="2846926"/>
            <a:ext cx="866660" cy="461665"/>
          </a:xfrm>
          <a:prstGeom prst="rect">
            <a:avLst/>
          </a:prstGeom>
          <a:noFill/>
        </p:spPr>
        <p:txBody>
          <a:bodyPr wrap="square" rtlCol="0">
            <a:spAutoFit/>
          </a:bodyPr>
          <a:lstStyle>
            <a:defPPr/>
          </a:lstStyle>
          <a:p>
            <a:pPr/>
            <a:r>
              <a:rPr lang="zh-CN" altLang="en-US" sz="2400" b="1">
                <a:solidFill>
                  <a:schemeClr val="bg1"/>
                </a:solidFill>
                <a:latin typeface="方正舒体" panose="02010601030101010101" pitchFamily="2" charset="-122"/>
                <a:ea typeface="方正舒体" panose="02010601030101010101" pitchFamily="2" charset="-122"/>
              </a:rPr>
              <a:t>俄国</a:t>
            </a:r>
          </a:p>
        </p:txBody>
      </p:sp>
      <p:sp>
        <p:nvSpPr>
          <p:cNvPr id="14" name="文本框 13">
            <a:extLst>
              <a:ext uri="{FF2B5EF4-FFF2-40B4-BE49-F238E27FC236}">
                <a16:creationId xmlns:a16="http://schemas.microsoft.com/office/drawing/2014/main" xmlns="" id="{9D4703EA-2D28-4CF4-BEAA-470878B85A60}"/>
              </a:ext>
            </a:extLst>
          </p:cNvPr>
          <p:cNvSpPr txBox="1"/>
          <p:nvPr/>
        </p:nvSpPr>
        <p:spPr>
          <a:xfrm>
            <a:off x="4897098" y="3820260"/>
            <a:ext cx="1567042" cy="461665"/>
          </a:xfrm>
          <a:prstGeom prst="rect">
            <a:avLst/>
          </a:prstGeom>
          <a:noFill/>
        </p:spPr>
        <p:txBody>
          <a:bodyPr wrap="square" rtlCol="0">
            <a:spAutoFit/>
          </a:bodyPr>
          <a:lstStyle>
            <a:defPPr/>
          </a:lstStyle>
          <a:p>
            <a:pPr/>
            <a:r>
              <a:rPr lang="zh-CN" altLang="en-US" sz="2400" b="1">
                <a:solidFill>
                  <a:schemeClr val="bg1"/>
                </a:solidFill>
                <a:latin typeface="方正舒体" panose="02010601030101010101" pitchFamily="2" charset="-122"/>
                <a:ea typeface="方正舒体" panose="02010601030101010101" pitchFamily="2" charset="-122"/>
              </a:rPr>
              <a:t>奥匈帝国</a:t>
            </a:r>
          </a:p>
        </p:txBody>
      </p:sp>
      <p:sp>
        <p:nvSpPr>
          <p:cNvPr id="51" name="文本框 50">
            <a:extLst>
              <a:ext uri="{FF2B5EF4-FFF2-40B4-BE49-F238E27FC236}">
                <a16:creationId xmlns:a16="http://schemas.microsoft.com/office/drawing/2014/main" xmlns="" id="{00245061-10EF-4648-8300-6D2A599DC7B2}"/>
              </a:ext>
            </a:extLst>
          </p:cNvPr>
          <p:cNvSpPr txBox="1"/>
          <p:nvPr/>
        </p:nvSpPr>
        <p:spPr>
          <a:xfrm>
            <a:off x="3272913" y="4341661"/>
            <a:ext cx="866660" cy="461665"/>
          </a:xfrm>
          <a:prstGeom prst="rect">
            <a:avLst/>
          </a:prstGeom>
          <a:noFill/>
        </p:spPr>
        <p:txBody>
          <a:bodyPr wrap="square" rtlCol="0">
            <a:spAutoFit/>
          </a:bodyPr>
          <a:lstStyle>
            <a:defPPr/>
          </a:lstStyle>
          <a:p>
            <a:pPr/>
            <a:r>
              <a:rPr lang="zh-CN" altLang="en-US" sz="2400" b="1">
                <a:solidFill>
                  <a:schemeClr val="bg1"/>
                </a:solidFill>
                <a:latin typeface="方正舒体" panose="02010601030101010101" pitchFamily="2" charset="-122"/>
                <a:ea typeface="方正舒体" panose="02010601030101010101" pitchFamily="2" charset="-122"/>
              </a:rPr>
              <a:t>法国</a:t>
            </a:r>
          </a:p>
        </p:txBody>
      </p:sp>
      <p:sp>
        <p:nvSpPr>
          <p:cNvPr id="15" name="Text Box 12">
            <a:extLst>
              <a:ext uri="{FF2B5EF4-FFF2-40B4-BE49-F238E27FC236}">
                <a16:creationId xmlns:a16="http://schemas.microsoft.com/office/drawing/2014/main" xmlns="" id="{1325CA8A-33BF-46AC-853A-6111B2C2BF14}"/>
              </a:ext>
            </a:extLst>
          </p:cNvPr>
          <p:cNvSpPr txBox="1">
            <a:spLocks noChangeArrowheads="1"/>
          </p:cNvSpPr>
          <p:nvPr/>
        </p:nvSpPr>
        <p:spPr bwMode="auto">
          <a:xfrm>
            <a:off x="202084" y="723323"/>
            <a:ext cx="550416" cy="1384995"/>
          </a:xfrm>
          <a:prstGeom prst="rect">
            <a:avLst/>
          </a:prstGeom>
          <a:ln>
            <a:solidFill>
              <a:srgbClr val="FFC000"/>
            </a:solidFill>
          </a:ln>
        </p:spPr>
        <p:style>
          <a:lnRef idx="1">
            <a:schemeClr val="accent6"/>
          </a:lnRef>
          <a:fillRef idx="2">
            <a:schemeClr val="accent6"/>
          </a:fillRef>
          <a:effectRef idx="1">
            <a:schemeClr val="accent6"/>
          </a:effectRef>
          <a:fontRef idx="minor">
            <a:schemeClr val="dk1"/>
          </a:fontRef>
        </p:style>
        <p:txBody>
          <a:bodyPr wrap="square">
            <a:spAutoFit/>
          </a:bodyPr>
          <a:lstStyle>
            <a:defPPr/>
          </a:lstStyle>
          <a:p>
            <a:pPr/>
            <a:r>
              <a:rPr lang="zh-CN" altLang="en-US" sz="2800" b="1">
                <a:solidFill>
                  <a:schemeClr val="bg1"/>
                </a:solidFill>
                <a:latin typeface="方正姚体" panose="02010601030101010101" pitchFamily="2" charset="-122"/>
                <a:ea typeface="方正姚体" panose="02010601030101010101" pitchFamily="2" charset="-122"/>
              </a:rPr>
              <a:t>材料二</a:t>
            </a:r>
          </a:p>
        </p:txBody>
      </p:sp>
      <p:sp>
        <p:nvSpPr>
          <p:cNvPr id="16" name="Text Box 12">
            <a:extLst>
              <a:ext uri="{FF2B5EF4-FFF2-40B4-BE49-F238E27FC236}">
                <a16:creationId xmlns:a16="http://schemas.microsoft.com/office/drawing/2014/main" xmlns="" id="{A5592756-CB04-4F24-AA19-CE17378DEAA6}"/>
              </a:ext>
            </a:extLst>
          </p:cNvPr>
          <p:cNvSpPr txBox="1">
            <a:spLocks noChangeArrowheads="1"/>
          </p:cNvSpPr>
          <p:nvPr/>
        </p:nvSpPr>
        <p:spPr bwMode="auto">
          <a:xfrm>
            <a:off x="0" y="0"/>
            <a:ext cx="2317072" cy="646331"/>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defPPr/>
          </a:lstStyle>
          <a:p>
            <a:pPr/>
            <a:r>
              <a:rPr lang="zh-CN" altLang="en-US" sz="3600" b="1">
                <a:solidFill>
                  <a:schemeClr val="bg1"/>
                </a:solidFill>
                <a:latin typeface="华文行楷" panose="02010800040101010101" pitchFamily="2" charset="-122"/>
                <a:ea typeface="华文行楷" panose="02010800040101010101" pitchFamily="2" charset="-122"/>
              </a:rPr>
              <a:t>一战背景</a:t>
            </a:r>
          </a:p>
        </p:txBody>
      </p:sp>
    </p:spTree>
    <p:extLst>
      <p:ext uri="{BB962C8B-B14F-4D97-AF65-F5344CB8AC3E}">
        <p14:creationId xmlns:p14="http://schemas.microsoft.com/office/powerpoint/2010/main" val="15062125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6" presetClass="emph" presetSubtype="0" fill="hold" nodeType="clickEffect">
                                  <p:stCondLst>
                                    <p:cond delay="0"/>
                                  </p:stCondLst>
                                  <p:childTnLst>
                                    <p:animEffect transition="out" filter="fade">
                                      <p:cBhvr>
                                        <p:cTn id="6" dur="1000" tmFilter="0, 0; .2, .5; .8, .5; 1, 0"/>
                                        <p:tgtEl>
                                          <p:spTgt spid="36"/>
                                        </p:tgtEl>
                                      </p:cBhvr>
                                    </p:animEffect>
                                    <p:animScale>
                                      <p:cBhvr>
                                        <p:cTn id="7" dur="500" autoRev="1" fill="hold"/>
                                        <p:tgtEl>
                                          <p:spTgt spid="36"/>
                                        </p:tgtEl>
                                      </p:cBhvr>
                                      <p:by x="105000" y="105000"/>
                                    </p:animScale>
                                  </p:childTnLst>
                                </p:cTn>
                              </p:par>
                              <p:par>
                                <p:cTn id="8" presetID="26" presetClass="emph" presetSubtype="0" fill="hold" grpId="0" nodeType="withEffect">
                                  <p:stCondLst>
                                    <p:cond delay="0"/>
                                  </p:stCondLst>
                                  <p:childTnLst>
                                    <p:animEffect transition="out" filter="fade">
                                      <p:cBhvr>
                                        <p:cTn id="9" dur="1000" tmFilter="0, 0; .2, .5; .8, .5; 1, 0"/>
                                        <p:tgtEl>
                                          <p:spTgt spid="9"/>
                                        </p:tgtEl>
                                      </p:cBhvr>
                                    </p:animEffect>
                                    <p:animScale>
                                      <p:cBhvr>
                                        <p:cTn id="10" dur="500" autoRev="1" fill="hold"/>
                                        <p:tgtEl>
                                          <p:spTgt spid="9"/>
                                        </p:tgtEl>
                                      </p:cBhvr>
                                      <p:by x="105000" y="105000"/>
                                    </p:animScale>
                                  </p:childTnLst>
                                </p:cTn>
                              </p:par>
                            </p:childTnLst>
                          </p:cTn>
                        </p:par>
                      </p:childTnLst>
                    </p:cTn>
                  </p:par>
                  <p:par>
                    <p:cTn id="11" fill="hold" nodeType="clickPar">
                      <p:stCondLst>
                        <p:cond delay="indefinite"/>
                      </p:stCondLst>
                      <p:childTnLst>
                        <p:par>
                          <p:cTn id="12" fill="hold" nodeType="afterGroup">
                            <p:stCondLst>
                              <p:cond delay="0"/>
                            </p:stCondLst>
                            <p:childTnLst>
                              <p:par>
                                <p:cTn id="13" presetID="26" presetClass="emph" presetSubtype="0" fill="hold" nodeType="clickEffect">
                                  <p:stCondLst>
                                    <p:cond delay="0"/>
                                  </p:stCondLst>
                                  <p:childTnLst>
                                    <p:animEffect transition="out" filter="fade">
                                      <p:cBhvr>
                                        <p:cTn id="14" dur="1000" tmFilter="0, 0; .2, .5; .8, .5; 1, 0"/>
                                        <p:tgtEl>
                                          <p:spTgt spid="34"/>
                                        </p:tgtEl>
                                      </p:cBhvr>
                                    </p:animEffect>
                                    <p:animScale>
                                      <p:cBhvr>
                                        <p:cTn id="15" dur="500" autoRev="1" fill="hold"/>
                                        <p:tgtEl>
                                          <p:spTgt spid="34"/>
                                        </p:tgtEl>
                                      </p:cBhvr>
                                      <p:by x="105000" y="105000"/>
                                    </p:animScale>
                                  </p:childTnLst>
                                </p:cTn>
                              </p:par>
                              <p:par>
                                <p:cTn id="16" presetID="26" presetClass="emph" presetSubtype="0" fill="hold" grpId="0" nodeType="withEffect">
                                  <p:stCondLst>
                                    <p:cond delay="0"/>
                                  </p:stCondLst>
                                  <p:childTnLst>
                                    <p:animEffect transition="out" filter="fade">
                                      <p:cBhvr>
                                        <p:cTn id="17" dur="1000" tmFilter="0, 0; .2, .5; .8, .5; 1, 0"/>
                                        <p:tgtEl>
                                          <p:spTgt spid="51"/>
                                        </p:tgtEl>
                                      </p:cBhvr>
                                    </p:animEffect>
                                    <p:animScale>
                                      <p:cBhvr>
                                        <p:cTn id="18" dur="500" autoRev="1" fill="hold"/>
                                        <p:tgtEl>
                                          <p:spTgt spid="51"/>
                                        </p:tgtEl>
                                      </p:cBhvr>
                                      <p:by x="105000" y="105000"/>
                                    </p:animScale>
                                  </p:childTnLst>
                                </p:cTn>
                              </p:par>
                            </p:childTnLst>
                          </p:cTn>
                        </p:par>
                      </p:childTnLst>
                    </p:cTn>
                  </p:par>
                  <p:par>
                    <p:cTn id="19" fill="hold" nodeType="clickPar">
                      <p:stCondLst>
                        <p:cond delay="indefinite"/>
                      </p:stCondLst>
                      <p:childTnLst>
                        <p:par>
                          <p:cTn id="20" fill="hold" nodeType="afterGroup">
                            <p:stCondLst>
                              <p:cond delay="0"/>
                            </p:stCondLst>
                            <p:childTnLst>
                              <p:par>
                                <p:cTn id="21" presetID="26" presetClass="emph" presetSubtype="0" fill="hold" nodeType="clickEffect">
                                  <p:stCondLst>
                                    <p:cond delay="0"/>
                                  </p:stCondLst>
                                  <p:childTnLst>
                                    <p:animEffect transition="out" filter="fade">
                                      <p:cBhvr>
                                        <p:cTn id="22" dur="1000" tmFilter="0, 0; .2, .5; .8, .5; 1, 0"/>
                                        <p:tgtEl>
                                          <p:spTgt spid="36"/>
                                        </p:tgtEl>
                                      </p:cBhvr>
                                    </p:animEffect>
                                    <p:animScale>
                                      <p:cBhvr>
                                        <p:cTn id="23" dur="500" autoRev="1" fill="hold"/>
                                        <p:tgtEl>
                                          <p:spTgt spid="36"/>
                                        </p:tgtEl>
                                      </p:cBhvr>
                                      <p:by x="105000" y="105000"/>
                                    </p:animScale>
                                  </p:childTnLst>
                                </p:cTn>
                              </p:par>
                              <p:par>
                                <p:cTn id="24" presetID="26" presetClass="emph" presetSubtype="0" fill="hold" grpId="1" nodeType="withEffect">
                                  <p:stCondLst>
                                    <p:cond delay="0"/>
                                  </p:stCondLst>
                                  <p:childTnLst>
                                    <p:animEffect transition="out" filter="fade">
                                      <p:cBhvr>
                                        <p:cTn id="25" dur="1000" tmFilter="0, 0; .2, .5; .8, .5; 1, 0"/>
                                        <p:tgtEl>
                                          <p:spTgt spid="9"/>
                                        </p:tgtEl>
                                      </p:cBhvr>
                                    </p:animEffect>
                                    <p:animScale>
                                      <p:cBhvr>
                                        <p:cTn id="26" dur="500" autoRev="1" fill="hold"/>
                                        <p:tgtEl>
                                          <p:spTgt spid="9"/>
                                        </p:tgtEl>
                                      </p:cBhvr>
                                      <p:by x="105000" y="105000"/>
                                    </p:animScale>
                                  </p:childTnLst>
                                </p:cTn>
                              </p:par>
                            </p:childTnLst>
                          </p:cTn>
                        </p:par>
                      </p:childTnLst>
                    </p:cTn>
                  </p:par>
                  <p:par>
                    <p:cTn id="27" fill="hold" nodeType="clickPar">
                      <p:stCondLst>
                        <p:cond delay="indefinite"/>
                      </p:stCondLst>
                      <p:childTnLst>
                        <p:par>
                          <p:cTn id="28" fill="hold" nodeType="afterGroup">
                            <p:stCondLst>
                              <p:cond delay="0"/>
                            </p:stCondLst>
                            <p:childTnLst>
                              <p:par>
                                <p:cTn id="29" presetID="26" presetClass="emph" presetSubtype="0" fill="hold" nodeType="clickEffect">
                                  <p:stCondLst>
                                    <p:cond delay="0"/>
                                  </p:stCondLst>
                                  <p:childTnLst>
                                    <p:animEffect transition="out" filter="fade">
                                      <p:cBhvr>
                                        <p:cTn id="30" dur="1000" tmFilter="0, 0; .2, .5; .8, .5; 1, 0"/>
                                        <p:tgtEl>
                                          <p:spTgt spid="50"/>
                                        </p:tgtEl>
                                      </p:cBhvr>
                                    </p:animEffect>
                                    <p:animScale>
                                      <p:cBhvr>
                                        <p:cTn id="31" dur="500" autoRev="1" fill="hold"/>
                                        <p:tgtEl>
                                          <p:spTgt spid="50"/>
                                        </p:tgtEl>
                                      </p:cBhvr>
                                      <p:by x="105000" y="105000"/>
                                    </p:animScale>
                                  </p:childTnLst>
                                </p:cTn>
                              </p:par>
                              <p:par>
                                <p:cTn id="32" presetID="26" presetClass="emph" presetSubtype="0" fill="hold" grpId="0" nodeType="withEffect">
                                  <p:stCondLst>
                                    <p:cond delay="0"/>
                                  </p:stCondLst>
                                  <p:childTnLst>
                                    <p:animEffect transition="out" filter="fade">
                                      <p:cBhvr>
                                        <p:cTn id="33" dur="1000" tmFilter="0, 0; .2, .5; .8, .5; 1, 0"/>
                                        <p:tgtEl>
                                          <p:spTgt spid="12"/>
                                        </p:tgtEl>
                                      </p:cBhvr>
                                    </p:animEffect>
                                    <p:animScale>
                                      <p:cBhvr>
                                        <p:cTn id="34" dur="500" autoRev="1" fill="hold"/>
                                        <p:tgtEl>
                                          <p:spTgt spid="12"/>
                                        </p:tgtEl>
                                      </p:cBhvr>
                                      <p:by x="105000" y="105000"/>
                                    </p:animScale>
                                  </p:childTnLst>
                                </p:cTn>
                              </p:par>
                            </p:childTnLst>
                          </p:cTn>
                        </p:par>
                      </p:childTnLst>
                    </p:cTn>
                  </p:par>
                  <p:par>
                    <p:cTn id="35" fill="hold" nodeType="clickPar">
                      <p:stCondLst>
                        <p:cond delay="indefinite"/>
                      </p:stCondLst>
                      <p:childTnLst>
                        <p:par>
                          <p:cTn id="36" fill="hold" nodeType="afterGroup">
                            <p:stCondLst>
                              <p:cond delay="0"/>
                            </p:stCondLst>
                            <p:childTnLst>
                              <p:par>
                                <p:cTn id="37" presetID="26" presetClass="emph" presetSubtype="0" fill="hold" nodeType="clickEffect">
                                  <p:stCondLst>
                                    <p:cond delay="0"/>
                                  </p:stCondLst>
                                  <p:childTnLst>
                                    <p:animEffect transition="out" filter="fade">
                                      <p:cBhvr>
                                        <p:cTn id="38" dur="1000" tmFilter="0, 0; .2, .5; .8, .5; 1, 0"/>
                                        <p:tgtEl>
                                          <p:spTgt spid="40"/>
                                        </p:tgtEl>
                                      </p:cBhvr>
                                    </p:animEffect>
                                    <p:animScale>
                                      <p:cBhvr>
                                        <p:cTn id="39" dur="500" autoRev="1" fill="hold"/>
                                        <p:tgtEl>
                                          <p:spTgt spid="40"/>
                                        </p:tgtEl>
                                      </p:cBhvr>
                                      <p:by x="105000" y="105000"/>
                                    </p:animScale>
                                  </p:childTnLst>
                                </p:cTn>
                              </p:par>
                              <p:par>
                                <p:cTn id="40" presetID="26" presetClass="emph" presetSubtype="0" fill="hold" grpId="0" nodeType="withEffect">
                                  <p:stCondLst>
                                    <p:cond delay="0"/>
                                  </p:stCondLst>
                                  <p:childTnLst>
                                    <p:animEffect transition="out" filter="fade">
                                      <p:cBhvr>
                                        <p:cTn id="41" dur="1000" tmFilter="0, 0; .2, .5; .8, .5; 1, 0"/>
                                        <p:tgtEl>
                                          <p:spTgt spid="13"/>
                                        </p:tgtEl>
                                      </p:cBhvr>
                                    </p:animEffect>
                                    <p:animScale>
                                      <p:cBhvr>
                                        <p:cTn id="42" dur="500" autoRev="1" fill="hold"/>
                                        <p:tgtEl>
                                          <p:spTgt spid="13"/>
                                        </p:tgtEl>
                                      </p:cBhvr>
                                      <p:by x="105000" y="105000"/>
                                    </p:animScale>
                                  </p:childTnLst>
                                </p:cTn>
                              </p:par>
                            </p:childTnLst>
                          </p:cTn>
                        </p:par>
                      </p:childTnLst>
                    </p:cTn>
                  </p:par>
                  <p:par>
                    <p:cTn id="43" fill="hold" nodeType="clickPar">
                      <p:stCondLst>
                        <p:cond delay="indefinite"/>
                      </p:stCondLst>
                      <p:childTnLst>
                        <p:par>
                          <p:cTn id="44" fill="hold" nodeType="afterGroup">
                            <p:stCondLst>
                              <p:cond delay="0"/>
                            </p:stCondLst>
                            <p:childTnLst>
                              <p:par>
                                <p:cTn id="45" presetID="26" presetClass="emph" presetSubtype="0" fill="hold" nodeType="clickEffect">
                                  <p:stCondLst>
                                    <p:cond delay="0"/>
                                  </p:stCondLst>
                                  <p:childTnLst>
                                    <p:animEffect transition="out" filter="fade">
                                      <p:cBhvr>
                                        <p:cTn id="46" dur="1000" tmFilter="0, 0; .2, .5; .8, .5; 1, 0"/>
                                        <p:tgtEl>
                                          <p:spTgt spid="44"/>
                                        </p:tgtEl>
                                      </p:cBhvr>
                                    </p:animEffect>
                                    <p:animScale>
                                      <p:cBhvr>
                                        <p:cTn id="47" dur="500" autoRev="1" fill="hold"/>
                                        <p:tgtEl>
                                          <p:spTgt spid="44"/>
                                        </p:tgtEl>
                                      </p:cBhvr>
                                      <p:by x="105000" y="105000"/>
                                    </p:animScale>
                                  </p:childTnLst>
                                </p:cTn>
                              </p:par>
                              <p:par>
                                <p:cTn id="48" presetID="26" presetClass="emph" presetSubtype="0" fill="hold" grpId="0" nodeType="withEffect">
                                  <p:stCondLst>
                                    <p:cond delay="0"/>
                                  </p:stCondLst>
                                  <p:childTnLst>
                                    <p:animEffect transition="out" filter="fade">
                                      <p:cBhvr>
                                        <p:cTn id="49" dur="1000" tmFilter="0, 0; .2, .5; .8, .5; 1, 0"/>
                                        <p:tgtEl>
                                          <p:spTgt spid="14"/>
                                        </p:tgtEl>
                                      </p:cBhvr>
                                    </p:animEffect>
                                    <p:animScale>
                                      <p:cBhvr>
                                        <p:cTn id="50" dur="50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9" grpId="0"/>
      <p:bldP spid="9" grpId="1"/>
      <p:bldP spid="13" grpId="0"/>
      <p:bldP spid="14" grpId="0"/>
      <p:bldP spid="51"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a:extLst>
              <a:ext uri="{FF2B5EF4-FFF2-40B4-BE49-F238E27FC236}">
                <a16:creationId xmlns:a16="http://schemas.microsoft.com/office/drawing/2014/main" xmlns="" id="{6A4B8ADE-CB73-41CD-9B9D-77D7343E0DB7}"/>
              </a:ext>
            </a:extLst>
          </p:cNvPr>
          <p:cNvPicPr>
            <a:picLocks noChangeAspect="1"/>
          </p:cNvPicPr>
          <p:nvPr/>
        </p:nvPicPr>
        <p:blipFill>
          <a:blip r:embed="rId3"/>
          <a:stretch>
            <a:fillRect/>
          </a:stretch>
        </p:blipFill>
        <p:spPr>
          <a:xfrm>
            <a:off x="-4644513" y="-7430561"/>
            <a:ext cx="24067202" cy="17354708"/>
          </a:xfrm>
          <a:prstGeom prst="rect">
            <a:avLst/>
          </a:prstGeom>
        </p:spPr>
      </p:pic>
      <p:pic>
        <p:nvPicPr>
          <p:cNvPr id="13" name="图形 12" descr="箭头: 轻微弯曲">
            <a:extLst>
              <a:ext uri="{FF2B5EF4-FFF2-40B4-BE49-F238E27FC236}">
                <a16:creationId xmlns:a16="http://schemas.microsoft.com/office/drawing/2014/main" xmlns="" id="{61C6D3D6-3660-4F3D-A1BF-5DE776E165EC}"/>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260310">
            <a:off x="5052463" y="1926745"/>
            <a:ext cx="2519501" cy="2168854"/>
          </a:xfrm>
          <a:prstGeom prst="rect">
            <a:avLst/>
          </a:prstGeom>
        </p:spPr>
      </p:pic>
      <p:pic>
        <p:nvPicPr>
          <p:cNvPr id="14" name="图形 13" descr="箭头: 轻微弯曲">
            <a:extLst>
              <a:ext uri="{FF2B5EF4-FFF2-40B4-BE49-F238E27FC236}">
                <a16:creationId xmlns:a16="http://schemas.microsoft.com/office/drawing/2014/main" xmlns="" id="{E62A57A9-F8D2-4349-9693-F18B02FAF99E}"/>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rot="18795656" flipH="1">
            <a:off x="6894232" y="2092008"/>
            <a:ext cx="3404682" cy="2081871"/>
          </a:xfrm>
          <a:prstGeom prst="rect">
            <a:avLst/>
          </a:prstGeom>
        </p:spPr>
      </p:pic>
      <p:pic>
        <p:nvPicPr>
          <p:cNvPr id="17" name="图形 16" descr="线箭头: 轻微曲线">
            <a:extLst>
              <a:ext uri="{FF2B5EF4-FFF2-40B4-BE49-F238E27FC236}">
                <a16:creationId xmlns:a16="http://schemas.microsoft.com/office/drawing/2014/main" xmlns="" id="{F12423E4-D129-4695-9E54-AAE8FE2401FA}"/>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rot="783143" flipH="1">
            <a:off x="5647858" y="3567239"/>
            <a:ext cx="1659412" cy="914400"/>
          </a:xfrm>
          <a:prstGeom prst="rect">
            <a:avLst/>
          </a:prstGeom>
        </p:spPr>
      </p:pic>
      <p:pic>
        <p:nvPicPr>
          <p:cNvPr id="18" name="图形 17" descr="线箭头: 轻微曲线">
            <a:extLst>
              <a:ext uri="{FF2B5EF4-FFF2-40B4-BE49-F238E27FC236}">
                <a16:creationId xmlns:a16="http://schemas.microsoft.com/office/drawing/2014/main" xmlns="" id="{A90F968A-976B-46D9-811D-9E671778CA66}"/>
              </a:ext>
            </a:extLst>
          </p:cNvPr>
          <p:cNvPicPr>
            <a:picLocks noChangeAspect="1"/>
          </p:cNvPicPr>
          <p:nvPr/>
        </p:nvPicPr>
        <p:blipFill>
          <a:blip r:embed="rId10">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rot="7291629">
            <a:off x="6174177" y="4165141"/>
            <a:ext cx="1432389" cy="914400"/>
          </a:xfrm>
          <a:prstGeom prst="rect">
            <a:avLst/>
          </a:prstGeom>
        </p:spPr>
      </p:pic>
      <p:sp>
        <p:nvSpPr>
          <p:cNvPr id="20" name="文本框 19">
            <a:extLst>
              <a:ext uri="{FF2B5EF4-FFF2-40B4-BE49-F238E27FC236}">
                <a16:creationId xmlns:a16="http://schemas.microsoft.com/office/drawing/2014/main" xmlns="" id="{5A1B5463-52A0-414C-95B8-6E2FC6B3312E}"/>
              </a:ext>
            </a:extLst>
          </p:cNvPr>
          <p:cNvSpPr txBox="1"/>
          <p:nvPr/>
        </p:nvSpPr>
        <p:spPr>
          <a:xfrm>
            <a:off x="5023758" y="-64455"/>
            <a:ext cx="861774" cy="1665179"/>
          </a:xfrm>
          <a:prstGeom prst="rect">
            <a:avLst/>
          </a:prstGeom>
          <a:noFill/>
        </p:spPr>
        <p:txBody>
          <a:bodyPr vert="eaVert" wrap="square" rtlCol="0" anchor="t">
            <a:spAutoFit/>
          </a:bodyPr>
          <a:lstStyle>
            <a:defPPr/>
          </a:lstStyle>
          <a:p>
            <a:pPr algn="ctr">
              <a:lnSpc>
                <a:spcPct val="110000"/>
              </a:lnSpc>
            </a:pPr>
            <a:r>
              <a:rPr lang="zh-CN" altLang="en-US" sz="4000" spc="600">
                <a:solidFill>
                  <a:schemeClr val="bg1"/>
                </a:solidFill>
                <a:latin typeface="华文琥珀" panose="02010800040101010101" pitchFamily="2" charset="-122"/>
                <a:ea typeface="华文琥珀" panose="02010800040101010101" pitchFamily="2" charset="-122"/>
                <a:cs typeface="楷体" panose="02010609060101010101" charset="-122"/>
                <a:sym typeface="+mn-ea"/>
              </a:rPr>
              <a:t>德国</a:t>
            </a:r>
          </a:p>
        </p:txBody>
      </p:sp>
      <p:sp>
        <p:nvSpPr>
          <p:cNvPr id="21" name="文本框 20">
            <a:extLst>
              <a:ext uri="{FF2B5EF4-FFF2-40B4-BE49-F238E27FC236}">
                <a16:creationId xmlns:a16="http://schemas.microsoft.com/office/drawing/2014/main" xmlns="" id="{45A7E768-8CE3-47D5-9B7E-06C2771CBC92}"/>
              </a:ext>
            </a:extLst>
          </p:cNvPr>
          <p:cNvSpPr txBox="1"/>
          <p:nvPr/>
        </p:nvSpPr>
        <p:spPr>
          <a:xfrm>
            <a:off x="5271987" y="1892703"/>
            <a:ext cx="2603500" cy="739305"/>
          </a:xfrm>
          <a:prstGeom prst="rect">
            <a:avLst/>
          </a:prstGeom>
          <a:noFill/>
        </p:spPr>
        <p:txBody>
          <a:bodyPr wrap="square" rtlCol="0" anchor="t">
            <a:spAutoFit/>
          </a:bodyPr>
          <a:lstStyle>
            <a:defPPr/>
          </a:lstStyle>
          <a:p>
            <a:pPr algn="ctr">
              <a:lnSpc>
                <a:spcPct val="110000"/>
              </a:lnSpc>
            </a:pPr>
            <a:r>
              <a:rPr lang="zh-CN" altLang="en-US" sz="4000">
                <a:solidFill>
                  <a:schemeClr val="bg1"/>
                </a:solidFill>
                <a:latin typeface="华文琥珀" panose="02010800040101010101" pitchFamily="2" charset="-122"/>
                <a:ea typeface="华文琥珀" panose="02010800040101010101" pitchFamily="2" charset="-122"/>
                <a:cs typeface="楷体" panose="02010609060101010101" charset="-122"/>
                <a:sym typeface="+mn-ea"/>
              </a:rPr>
              <a:t>奥匈帝国</a:t>
            </a:r>
          </a:p>
        </p:txBody>
      </p:sp>
      <p:sp>
        <p:nvSpPr>
          <p:cNvPr id="22" name="文本框 21">
            <a:extLst>
              <a:ext uri="{FF2B5EF4-FFF2-40B4-BE49-F238E27FC236}">
                <a16:creationId xmlns:a16="http://schemas.microsoft.com/office/drawing/2014/main" xmlns="" id="{007D4334-29C8-4AA2-B034-B1369A02AD8B}"/>
              </a:ext>
            </a:extLst>
          </p:cNvPr>
          <p:cNvSpPr txBox="1"/>
          <p:nvPr/>
        </p:nvSpPr>
        <p:spPr>
          <a:xfrm rot="335386">
            <a:off x="9126831" y="384748"/>
            <a:ext cx="2603500" cy="739305"/>
          </a:xfrm>
          <a:prstGeom prst="rect">
            <a:avLst/>
          </a:prstGeom>
          <a:noFill/>
        </p:spPr>
        <p:txBody>
          <a:bodyPr wrap="square" rtlCol="0" anchor="t">
            <a:spAutoFit/>
          </a:bodyPr>
          <a:lstStyle>
            <a:defPPr/>
          </a:lstStyle>
          <a:p>
            <a:pPr algn="ctr">
              <a:lnSpc>
                <a:spcPct val="110000"/>
              </a:lnSpc>
            </a:pPr>
            <a:r>
              <a:rPr lang="zh-CN" altLang="en-US" sz="4000" spc="600">
                <a:solidFill>
                  <a:schemeClr val="bg1"/>
                </a:solidFill>
                <a:latin typeface="华文琥珀" panose="02010800040101010101" pitchFamily="2" charset="-122"/>
                <a:ea typeface="华文琥珀" panose="02010800040101010101" pitchFamily="2" charset="-122"/>
                <a:cs typeface="楷体" panose="02010609060101010101" charset="-122"/>
                <a:sym typeface="+mn-ea"/>
              </a:rPr>
              <a:t>俄 国</a:t>
            </a:r>
          </a:p>
        </p:txBody>
      </p:sp>
      <p:sp>
        <p:nvSpPr>
          <p:cNvPr id="24" name="文本框 23">
            <a:extLst>
              <a:ext uri="{FF2B5EF4-FFF2-40B4-BE49-F238E27FC236}">
                <a16:creationId xmlns:a16="http://schemas.microsoft.com/office/drawing/2014/main" xmlns="" id="{F75271DF-B84B-4646-80E8-7CD360AC602D}"/>
              </a:ext>
            </a:extLst>
          </p:cNvPr>
          <p:cNvSpPr txBox="1"/>
          <p:nvPr/>
        </p:nvSpPr>
        <p:spPr>
          <a:xfrm>
            <a:off x="8878726" y="4552739"/>
            <a:ext cx="3063230" cy="739305"/>
          </a:xfrm>
          <a:prstGeom prst="rect">
            <a:avLst/>
          </a:prstGeom>
          <a:noFill/>
        </p:spPr>
        <p:txBody>
          <a:bodyPr wrap="square" rtlCol="0" anchor="t">
            <a:spAutoFit/>
          </a:bodyPr>
          <a:lstStyle>
            <a:defPPr/>
          </a:lstStyle>
          <a:p>
            <a:pPr algn="ctr">
              <a:lnSpc>
                <a:spcPct val="110000"/>
              </a:lnSpc>
            </a:pPr>
            <a:r>
              <a:rPr lang="zh-CN" altLang="en-US" sz="4000">
                <a:solidFill>
                  <a:schemeClr val="bg1"/>
                </a:solidFill>
                <a:latin typeface="华文琥珀" panose="02010800040101010101" pitchFamily="2" charset="-122"/>
                <a:ea typeface="华文琥珀" panose="02010800040101010101" pitchFamily="2" charset="-122"/>
                <a:cs typeface="楷体" panose="02010609060101010101" charset="-122"/>
                <a:sym typeface="+mn-ea"/>
              </a:rPr>
              <a:t>奥斯曼帝国</a:t>
            </a:r>
          </a:p>
        </p:txBody>
      </p:sp>
      <p:pic>
        <p:nvPicPr>
          <p:cNvPr id="30" name="图形 29" descr="线箭头: 轻微曲线">
            <a:extLst>
              <a:ext uri="{FF2B5EF4-FFF2-40B4-BE49-F238E27FC236}">
                <a16:creationId xmlns:a16="http://schemas.microsoft.com/office/drawing/2014/main" xmlns="" id="{17F0FAA8-5A43-4D04-AECC-5C3004365B59}"/>
              </a:ext>
            </a:extLst>
          </p:cNvPr>
          <p:cNvPicPr>
            <a:picLocks noChangeAspect="1"/>
          </p:cNvPicPr>
          <p:nvPr/>
        </p:nvPicPr>
        <p:blipFill>
          <a:blip r:embed="rId12">
            <a:extLst>
              <a:ext uri="{28A0092B-C50C-407E-A947-70E740481C1C}">
                <a14:useLocalDpi xmlns:a14="http://schemas.microsoft.com/office/drawing/2010/main"/>
              </a:ext>
              <a:ext uri="{96DAC541-7B7A-43D3-8B79-37D633B846F1}">
                <asvg:svgBlip xmlns:asvg="http://schemas.microsoft.com/office/drawing/2016/SVG/main" xmlns="" r:embed="rId13"/>
              </a:ext>
            </a:extLst>
          </a:blip>
          <a:stretch>
            <a:fillRect/>
          </a:stretch>
        </p:blipFill>
        <p:spPr>
          <a:xfrm rot="636344">
            <a:off x="7029482" y="3839305"/>
            <a:ext cx="1323071" cy="914400"/>
          </a:xfrm>
          <a:prstGeom prst="rect">
            <a:avLst/>
          </a:prstGeom>
        </p:spPr>
      </p:pic>
      <p:sp>
        <p:nvSpPr>
          <p:cNvPr id="5" name="图形 14" descr="箭头: 轻微弯曲">
            <a:extLst>
              <a:ext uri="{FF2B5EF4-FFF2-40B4-BE49-F238E27FC236}">
                <a16:creationId xmlns:a16="http://schemas.microsoft.com/office/drawing/2014/main" xmlns="" id="{F5DD3A5C-F669-414B-A169-D5DCA1735AF9}"/>
              </a:ext>
            </a:extLst>
          </p:cNvPr>
          <p:cNvSpPr/>
          <p:nvPr/>
        </p:nvSpPr>
        <p:spPr>
          <a:xfrm rot="1140487">
            <a:off x="7084978" y="4371967"/>
            <a:ext cx="4066092" cy="1591697"/>
          </a:xfrm>
          <a:custGeom>
            <a:gdLst>
              <a:gd name="connsiteX0" fmla="*/ 3120959 w 3120958"/>
              <a:gd name="connsiteY0" fmla="*/ 207161 h 414322"/>
              <a:gd name="connsiteX1" fmla="*/ 2269788 w 3120958"/>
              <a:gd name="connsiteY1" fmla="*/ 0 h 414322"/>
              <a:gd name="connsiteX2" fmla="*/ 2269788 w 3120958"/>
              <a:gd name="connsiteY2" fmla="*/ 129476 h 414322"/>
              <a:gd name="connsiteX3" fmla="*/ 0 w 3120958"/>
              <a:gd name="connsiteY3" fmla="*/ 129476 h 414322"/>
              <a:gd name="connsiteX4" fmla="*/ 2269788 w 3120958"/>
              <a:gd name="connsiteY4" fmla="*/ 328005 h 414322"/>
              <a:gd name="connsiteX5" fmla="*/ 2269788 w 3120958"/>
              <a:gd name="connsiteY5" fmla="*/ 414323 h 414322"/>
              <a:gd name="connsiteX6" fmla="*/ 3120959 w 3120958"/>
              <a:gd name="connsiteY6" fmla="*/ 207161 h 414322"/>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20958" h="414322">
                <a:moveTo>
                  <a:pt x="3120959" y="207161"/>
                </a:moveTo>
                <a:cubicBezTo>
                  <a:pt x="3131598" y="207161"/>
                  <a:pt x="2269788" y="0"/>
                  <a:pt x="2269788" y="0"/>
                </a:cubicBezTo>
                <a:lnTo>
                  <a:pt x="2269788" y="129476"/>
                </a:lnTo>
                <a:cubicBezTo>
                  <a:pt x="1705888" y="191624"/>
                  <a:pt x="0" y="129476"/>
                  <a:pt x="0" y="129476"/>
                </a:cubicBezTo>
                <a:cubicBezTo>
                  <a:pt x="0" y="129476"/>
                  <a:pt x="1209371" y="354764"/>
                  <a:pt x="2269788" y="328005"/>
                </a:cubicBezTo>
                <a:lnTo>
                  <a:pt x="2269788" y="414323"/>
                </a:lnTo>
                <a:lnTo>
                  <a:pt x="3120959" y="207161"/>
                </a:lnTo>
                <a:close/>
              </a:path>
            </a:pathLst>
          </a:custGeom>
          <a:solidFill>
            <a:srgbClr val="898944"/>
          </a:solidFill>
          <a:ln w="41275" cap="flat">
            <a:solidFill>
              <a:schemeClr val="bg1"/>
            </a:solidFill>
            <a:prstDash val="sysDash"/>
            <a:miter/>
          </a:ln>
        </p:spPr>
        <p:txBody>
          <a:bodyPr rtlCol="0" anchor="ctr"/>
          <a:lstStyle>
            <a:defPPr/>
          </a:lstStyle>
          <a:p>
            <a:pPr/>
            <a:endParaRPr lang="zh-CN" altLang="en-US"/>
          </a:p>
        </p:txBody>
      </p:sp>
      <p:sp>
        <p:nvSpPr>
          <p:cNvPr id="7" name="矩形 6">
            <a:extLst>
              <a:ext uri="{FF2B5EF4-FFF2-40B4-BE49-F238E27FC236}">
                <a16:creationId xmlns:a16="http://schemas.microsoft.com/office/drawing/2014/main" xmlns="" id="{9C02B661-2E5F-432D-AE3B-5049B33EA3EA}"/>
              </a:ext>
            </a:extLst>
          </p:cNvPr>
          <p:cNvSpPr/>
          <p:nvPr/>
        </p:nvSpPr>
        <p:spPr>
          <a:xfrm>
            <a:off x="6849568" y="3238959"/>
            <a:ext cx="648984" cy="2062103"/>
          </a:xfrm>
          <a:prstGeom prst="rect">
            <a:avLst/>
          </a:prstGeom>
          <a:noFill/>
        </p:spPr>
        <p:txBody>
          <a:bodyPr wrap="square" lIns="91440" tIns="45720" rIns="91440" bIns="45720">
            <a:spAutoFit/>
          </a:bodyPr>
          <a:lstStyle>
            <a:defPPr/>
          </a:lstStyle>
          <a:p>
            <a:pPr algn="ctr"/>
            <a:r>
              <a:rPr lang="zh-CN" altLang="en-US" sz="3200" b="1" cap="none" spc="0">
                <a:ln w="9525">
                  <a:solidFill>
                    <a:schemeClr val="bg1"/>
                  </a:solidFill>
                  <a:prstDash val="solid"/>
                </a:ln>
                <a:solidFill>
                  <a:srgbClr val="FFFF00"/>
                </a:solidFill>
                <a:effectLst>
                  <a:outerShdw blurRad="12700" dist="38100" dir="2700000" algn="tl" rotWithShape="0">
                    <a:schemeClr val="accent5">
                      <a:lumMod val="60000"/>
                      <a:lumOff val="40000"/>
                    </a:schemeClr>
                  </a:outerShdw>
                </a:effectLst>
                <a:latin typeface="华文琥珀" panose="02010800040101010101" pitchFamily="2" charset="-122"/>
                <a:ea typeface="华文琥珀" panose="02010800040101010101" pitchFamily="2" charset="-122"/>
              </a:rPr>
              <a:t>塞尔维亚</a:t>
            </a:r>
          </a:p>
        </p:txBody>
      </p:sp>
      <p:sp>
        <p:nvSpPr>
          <p:cNvPr id="15" name="文本框 14">
            <a:extLst>
              <a:ext uri="{FF2B5EF4-FFF2-40B4-BE49-F238E27FC236}">
                <a16:creationId xmlns:a16="http://schemas.microsoft.com/office/drawing/2014/main" xmlns="" id="{F14BB5B7-C35C-43FC-A039-F69C8F3CF2D3}"/>
              </a:ext>
            </a:extLst>
          </p:cNvPr>
          <p:cNvSpPr txBox="1"/>
          <p:nvPr/>
        </p:nvSpPr>
        <p:spPr>
          <a:xfrm>
            <a:off x="1104455" y="9339372"/>
            <a:ext cx="8700379" cy="584775"/>
          </a:xfrm>
          <a:prstGeom prst="rect">
            <a:avLst/>
          </a:prstGeom>
          <a:solidFill>
            <a:srgbClr val="3399FF"/>
          </a:solidFill>
        </p:spPr>
        <p:txBody>
          <a:bodyPr wrap="square" rtlCol="0">
            <a:spAutoFit/>
          </a:bodyPr>
          <a:lstStyle>
            <a:defPPr/>
          </a:lstStyle>
          <a:p>
            <a:pPr/>
            <a:r>
              <a:rPr lang="en-US" altLang="zh-CN" sz="3200" b="1">
                <a:latin typeface="方正姚体" panose="02010601030101010101" pitchFamily="2" charset="-122"/>
                <a:ea typeface="方正姚体" panose="02010601030101010101" pitchFamily="2" charset="-122"/>
              </a:rPr>
              <a:t>2.</a:t>
            </a:r>
            <a:r>
              <a:rPr lang="zh-CN" altLang="en-US" sz="3200" b="1">
                <a:latin typeface="方正姚体" panose="02010601030101010101" pitchFamily="2" charset="-122"/>
                <a:ea typeface="方正姚体" panose="02010601030101010101" pitchFamily="2" charset="-122"/>
              </a:rPr>
              <a:t>主要原因：列强之间的矛盾日益尖锐</a:t>
            </a:r>
          </a:p>
        </p:txBody>
      </p:sp>
      <p:sp>
        <p:nvSpPr>
          <p:cNvPr id="3" name="爆炸形: 8 pt  2">
            <a:extLst>
              <a:ext uri="{FF2B5EF4-FFF2-40B4-BE49-F238E27FC236}">
                <a16:creationId xmlns:a16="http://schemas.microsoft.com/office/drawing/2014/main" xmlns="" id="{B28FCEDB-9A33-4CD3-B56E-517DEAD8EF79}"/>
              </a:ext>
            </a:extLst>
          </p:cNvPr>
          <p:cNvSpPr/>
          <p:nvPr/>
        </p:nvSpPr>
        <p:spPr>
          <a:xfrm>
            <a:off x="2987644" y="2169239"/>
            <a:ext cx="8627953" cy="2897136"/>
          </a:xfrm>
          <a:prstGeom prst="irregularSeal1">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4800">
                <a:latin typeface="华文琥珀" panose="02010800040101010101" pitchFamily="2" charset="-122"/>
                <a:ea typeface="华文琥珀" panose="02010800040101010101" pitchFamily="2" charset="-122"/>
              </a:rPr>
              <a:t>“欧洲火药桶”</a:t>
            </a:r>
          </a:p>
        </p:txBody>
      </p:sp>
      <p:sp>
        <p:nvSpPr>
          <p:cNvPr id="16" name="文本框 15">
            <a:extLst>
              <a:ext uri="{FF2B5EF4-FFF2-40B4-BE49-F238E27FC236}">
                <a16:creationId xmlns:a16="http://schemas.microsoft.com/office/drawing/2014/main" xmlns="" id="{2CBB6DF1-FA3B-4601-828B-609D33D9531B}"/>
              </a:ext>
            </a:extLst>
          </p:cNvPr>
          <p:cNvSpPr txBox="1"/>
          <p:nvPr/>
        </p:nvSpPr>
        <p:spPr>
          <a:xfrm>
            <a:off x="1493206" y="201929"/>
            <a:ext cx="8935375" cy="584775"/>
          </a:xfrm>
          <a:prstGeom prst="rect">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wrap="square" rtlCol="0">
            <a:spAutoFit/>
          </a:bodyPr>
          <a:lstStyle>
            <a:defPPr/>
          </a:lstStyle>
          <a:p>
            <a:pPr/>
            <a:r>
              <a:rPr lang="en-US" altLang="zh-CN" sz="3200" b="1">
                <a:solidFill>
                  <a:schemeClr val="accent5">
                    <a:lumMod val="75000"/>
                  </a:schemeClr>
                </a:solidFill>
                <a:latin typeface="方正姚体" panose="02010601030101010101" pitchFamily="2" charset="-122"/>
                <a:ea typeface="方正姚体" panose="02010601030101010101" pitchFamily="2" charset="-122"/>
              </a:rPr>
              <a:t>2.</a:t>
            </a:r>
            <a:r>
              <a:rPr lang="zh-CN" altLang="en-US" sz="3200" b="1">
                <a:solidFill>
                  <a:schemeClr val="accent5">
                    <a:lumMod val="75000"/>
                  </a:schemeClr>
                </a:solidFill>
                <a:latin typeface="方正姚体" panose="02010601030101010101" pitchFamily="2" charset="-122"/>
                <a:ea typeface="方正姚体" panose="02010601030101010101" pitchFamily="2" charset="-122"/>
              </a:rPr>
              <a:t>主要原因：列强之间的矛盾日益尖锐</a:t>
            </a:r>
          </a:p>
        </p:txBody>
      </p:sp>
    </p:spTree>
    <p:extLst>
      <p:ext uri="{BB962C8B-B14F-4D97-AF65-F5344CB8AC3E}">
        <p14:creationId xmlns:p14="http://schemas.microsoft.com/office/powerpoint/2010/main" val="42789312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repeatCount="indefinite"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3000"/>
                                        <p:tgtEl>
                                          <p:spTgt spid="5"/>
                                        </p:tgtEl>
                                      </p:cBhvr>
                                    </p:animEffect>
                                  </p:childTnLst>
                                </p:cTn>
                              </p:par>
                              <p:par>
                                <p:cTn id="8" presetID="22" presetClass="entr" presetSubtype="2" repeatCount="indefinite" fill="hold" nodeType="withEffect">
                                  <p:stCondLst>
                                    <p:cond delay="250"/>
                                  </p:stCondLst>
                                  <p:childTnLst>
                                    <p:set>
                                      <p:cBhvr>
                                        <p:cTn id="9" dur="1" fill="hold">
                                          <p:stCondLst>
                                            <p:cond delay="0"/>
                                          </p:stCondLst>
                                        </p:cTn>
                                        <p:tgtEl>
                                          <p:spTgt spid="14"/>
                                        </p:tgtEl>
                                        <p:attrNameLst>
                                          <p:attrName>style.visibility</p:attrName>
                                        </p:attrNameLst>
                                      </p:cBhvr>
                                      <p:to>
                                        <p:strVal val="visible"/>
                                      </p:to>
                                    </p:set>
                                    <p:animEffect transition="in" filter="wipe(right)">
                                      <p:cBhvr>
                                        <p:cTn id="10" dur="3000"/>
                                        <p:tgtEl>
                                          <p:spTgt spid="14"/>
                                        </p:tgtEl>
                                      </p:cBhvr>
                                    </p:animEffect>
                                  </p:childTnLst>
                                </p:cTn>
                              </p:par>
                              <p:par>
                                <p:cTn id="11" presetID="22" presetClass="entr" presetSubtype="8" repeatCount="indefinite" fill="hold" nodeType="withEffect">
                                  <p:stCondLst>
                                    <p:cond delay="25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3000"/>
                                        <p:tgtEl>
                                          <p:spTgt spid="13"/>
                                        </p:tgtEl>
                                      </p:cBhvr>
                                    </p:animEffect>
                                  </p:childTnLst>
                                </p:cTn>
                              </p:par>
                              <p:par>
                                <p:cTn id="14" presetID="22" presetClass="entr" presetSubtype="2" repeatCount="indefinite" fill="hold" nodeType="withEffect">
                                  <p:stCondLst>
                                    <p:cond delay="1250"/>
                                  </p:stCondLst>
                                  <p:childTnLst>
                                    <p:set>
                                      <p:cBhvr>
                                        <p:cTn id="15" dur="1" fill="hold">
                                          <p:stCondLst>
                                            <p:cond delay="0"/>
                                          </p:stCondLst>
                                        </p:cTn>
                                        <p:tgtEl>
                                          <p:spTgt spid="17"/>
                                        </p:tgtEl>
                                        <p:attrNameLst>
                                          <p:attrName>style.visibility</p:attrName>
                                        </p:attrNameLst>
                                      </p:cBhvr>
                                      <p:to>
                                        <p:strVal val="visible"/>
                                      </p:to>
                                    </p:set>
                                    <p:animEffect transition="in" filter="wipe(right)">
                                      <p:cBhvr>
                                        <p:cTn id="16" dur="3000"/>
                                        <p:tgtEl>
                                          <p:spTgt spid="17"/>
                                        </p:tgtEl>
                                      </p:cBhvr>
                                    </p:animEffect>
                                  </p:childTnLst>
                                </p:cTn>
                              </p:par>
                              <p:par>
                                <p:cTn id="17" presetID="22" presetClass="entr" presetSubtype="1" repeatCount="indefinite" fill="hold" nodeType="withEffect">
                                  <p:stCondLst>
                                    <p:cond delay="1250"/>
                                  </p:stCondLst>
                                  <p:childTnLst>
                                    <p:set>
                                      <p:cBhvr>
                                        <p:cTn id="18" dur="1" fill="hold">
                                          <p:stCondLst>
                                            <p:cond delay="0"/>
                                          </p:stCondLst>
                                        </p:cTn>
                                        <p:tgtEl>
                                          <p:spTgt spid="18"/>
                                        </p:tgtEl>
                                        <p:attrNameLst>
                                          <p:attrName>style.visibility</p:attrName>
                                        </p:attrNameLst>
                                      </p:cBhvr>
                                      <p:to>
                                        <p:strVal val="visible"/>
                                      </p:to>
                                    </p:set>
                                    <p:animEffect transition="in" filter="wipe(up)">
                                      <p:cBhvr>
                                        <p:cTn id="19" dur="3000"/>
                                        <p:tgtEl>
                                          <p:spTgt spid="18"/>
                                        </p:tgtEl>
                                      </p:cBhvr>
                                    </p:animEffect>
                                  </p:childTnLst>
                                </p:cTn>
                              </p:par>
                              <p:par>
                                <p:cTn id="20" presetID="22" presetClass="entr" presetSubtype="8" repeatCount="indefinite" fill="hold" nodeType="withEffect">
                                  <p:stCondLst>
                                    <p:cond delay="125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3000"/>
                                        <p:tgtEl>
                                          <p:spTgt spid="3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1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6" name="图片 45">
            <a:extLst>
              <a:ext uri="{FF2B5EF4-FFF2-40B4-BE49-F238E27FC236}">
                <a16:creationId xmlns:a16="http://schemas.microsoft.com/office/drawing/2014/main" xmlns="" id="{FD4DC4D1-B3F8-40E0-ACA5-CBD725F2A8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970" y="745724"/>
            <a:ext cx="10273375" cy="6267634"/>
          </a:xfrm>
          <a:prstGeom prst="rect">
            <a:avLst/>
          </a:prstGeom>
        </p:spPr>
      </p:pic>
      <p:sp>
        <p:nvSpPr>
          <p:cNvPr id="8" name="文本框 7">
            <a:extLst>
              <a:ext uri="{FF2B5EF4-FFF2-40B4-BE49-F238E27FC236}">
                <a16:creationId xmlns:a16="http://schemas.microsoft.com/office/drawing/2014/main" xmlns="" id="{5D951B40-6462-4292-9870-663CD02DBDDC}"/>
              </a:ext>
            </a:extLst>
          </p:cNvPr>
          <p:cNvSpPr txBox="1"/>
          <p:nvPr/>
        </p:nvSpPr>
        <p:spPr>
          <a:xfrm>
            <a:off x="3882291" y="4241101"/>
            <a:ext cx="504938" cy="830997"/>
          </a:xfrm>
          <a:prstGeom prst="rect">
            <a:avLst/>
          </a:prstGeom>
          <a:noFill/>
        </p:spPr>
        <p:txBody>
          <a:bodyPr wrap="square" rtlCol="0">
            <a:spAutoFit/>
          </a:bodyPr>
          <a:lstStyle>
            <a:defPPr/>
          </a:lstStyle>
          <a:p>
            <a:pPr/>
            <a:r>
              <a:rPr lang="zh-CN" altLang="en-US" sz="2400" b="1">
                <a:latin typeface="方正舒体" panose="02010601030101010101" pitchFamily="2" charset="-122"/>
                <a:ea typeface="方正舒体" panose="02010601030101010101" pitchFamily="2" charset="-122"/>
              </a:rPr>
              <a:t>法国</a:t>
            </a:r>
          </a:p>
        </p:txBody>
      </p:sp>
      <p:pic>
        <p:nvPicPr>
          <p:cNvPr id="34" name="图片 33">
            <a:extLst>
              <a:ext uri="{FF2B5EF4-FFF2-40B4-BE49-F238E27FC236}">
                <a16:creationId xmlns:a16="http://schemas.microsoft.com/office/drawing/2014/main" xmlns="" id="{D8282CE3-13E0-486F-B97A-0633736415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9234" y="3760439"/>
            <a:ext cx="1567042" cy="1440934"/>
          </a:xfrm>
          <a:prstGeom prst="rect">
            <a:avLst/>
          </a:prstGeom>
        </p:spPr>
      </p:pic>
      <p:pic>
        <p:nvPicPr>
          <p:cNvPr id="36" name="图片 35">
            <a:extLst>
              <a:ext uri="{FF2B5EF4-FFF2-40B4-BE49-F238E27FC236}">
                <a16:creationId xmlns:a16="http://schemas.microsoft.com/office/drawing/2014/main" xmlns="" id="{9689BF61-13CA-40D3-B670-A995A9111C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3992">
            <a:off x="3520973" y="2150725"/>
            <a:ext cx="2532794" cy="3203779"/>
          </a:xfrm>
          <a:prstGeom prst="rect">
            <a:avLst/>
          </a:prstGeom>
        </p:spPr>
      </p:pic>
      <p:pic>
        <p:nvPicPr>
          <p:cNvPr id="40" name="图片 39">
            <a:extLst>
              <a:ext uri="{FF2B5EF4-FFF2-40B4-BE49-F238E27FC236}">
                <a16:creationId xmlns:a16="http://schemas.microsoft.com/office/drawing/2014/main" xmlns="" id="{2F8ABE4F-185D-43BA-8CDB-5A5FC881C8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84196" y="711663"/>
            <a:ext cx="6447275" cy="5422808"/>
          </a:xfrm>
          <a:prstGeom prst="rect">
            <a:avLst/>
          </a:prstGeom>
        </p:spPr>
      </p:pic>
      <p:pic>
        <p:nvPicPr>
          <p:cNvPr id="44" name="图片 43">
            <a:extLst>
              <a:ext uri="{FF2B5EF4-FFF2-40B4-BE49-F238E27FC236}">
                <a16:creationId xmlns:a16="http://schemas.microsoft.com/office/drawing/2014/main" xmlns="" id="{C53B0798-7A75-4528-9B4E-A351E6B9D2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61588" y="3741005"/>
            <a:ext cx="3205908" cy="1676311"/>
          </a:xfrm>
          <a:prstGeom prst="rect">
            <a:avLst/>
          </a:prstGeom>
        </p:spPr>
      </p:pic>
      <p:pic>
        <p:nvPicPr>
          <p:cNvPr id="50" name="图片 49">
            <a:extLst>
              <a:ext uri="{FF2B5EF4-FFF2-40B4-BE49-F238E27FC236}">
                <a16:creationId xmlns:a16="http://schemas.microsoft.com/office/drawing/2014/main" xmlns="" id="{425FDB72-C8E1-4BC9-A9BF-F13E67C3599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68287" y="2435984"/>
            <a:ext cx="1471163" cy="1605165"/>
          </a:xfrm>
          <a:prstGeom prst="rect">
            <a:avLst/>
          </a:prstGeom>
        </p:spPr>
      </p:pic>
      <p:sp>
        <p:nvSpPr>
          <p:cNvPr id="12" name="文本框 11">
            <a:extLst>
              <a:ext uri="{FF2B5EF4-FFF2-40B4-BE49-F238E27FC236}">
                <a16:creationId xmlns:a16="http://schemas.microsoft.com/office/drawing/2014/main" xmlns="" id="{DA96FBA6-3129-4D09-ABEB-4218D1F9CBF6}"/>
              </a:ext>
            </a:extLst>
          </p:cNvPr>
          <p:cNvSpPr txBox="1"/>
          <p:nvPr/>
        </p:nvSpPr>
        <p:spPr>
          <a:xfrm>
            <a:off x="2640470" y="3199475"/>
            <a:ext cx="808491" cy="461665"/>
          </a:xfrm>
          <a:prstGeom prst="rect">
            <a:avLst/>
          </a:prstGeom>
          <a:noFill/>
          <a:ln w="57150">
            <a:solidFill>
              <a:srgbClr val="C00000"/>
            </a:solidFill>
          </a:ln>
        </p:spPr>
        <p:txBody>
          <a:bodyPr wrap="square" rtlCol="0">
            <a:spAutoFit/>
          </a:bodyPr>
          <a:lstStyle>
            <a:defPPr/>
          </a:lstStyle>
          <a:p>
            <a:pPr/>
            <a:r>
              <a:rPr lang="zh-CN" altLang="en-US" sz="2400" b="1">
                <a:solidFill>
                  <a:schemeClr val="bg1"/>
                </a:solidFill>
                <a:latin typeface="方正舒体" panose="02010601030101010101" pitchFamily="2" charset="-122"/>
                <a:ea typeface="方正舒体" panose="02010601030101010101" pitchFamily="2" charset="-122"/>
              </a:rPr>
              <a:t>英国</a:t>
            </a:r>
          </a:p>
        </p:txBody>
      </p:sp>
      <p:sp>
        <p:nvSpPr>
          <p:cNvPr id="9" name="文本框 8">
            <a:extLst>
              <a:ext uri="{FF2B5EF4-FFF2-40B4-BE49-F238E27FC236}">
                <a16:creationId xmlns:a16="http://schemas.microsoft.com/office/drawing/2014/main" xmlns="" id="{0451F49F-4FF1-44A8-AF19-7D3C52F98A15}"/>
              </a:ext>
            </a:extLst>
          </p:cNvPr>
          <p:cNvSpPr txBox="1"/>
          <p:nvPr/>
        </p:nvSpPr>
        <p:spPr>
          <a:xfrm>
            <a:off x="4278527" y="3411819"/>
            <a:ext cx="505217" cy="850631"/>
          </a:xfrm>
          <a:prstGeom prst="rect">
            <a:avLst/>
          </a:prstGeom>
          <a:noFill/>
          <a:ln w="57150">
            <a:solidFill>
              <a:srgbClr val="0000FF"/>
            </a:solidFill>
          </a:ln>
        </p:spPr>
        <p:txBody>
          <a:bodyPr wrap="square" rtlCol="0">
            <a:spAutoFit/>
          </a:bodyPr>
          <a:lstStyle>
            <a:defPPr/>
          </a:lstStyle>
          <a:p>
            <a:pPr/>
            <a:r>
              <a:rPr lang="zh-CN" altLang="en-US" sz="2400" b="1">
                <a:solidFill>
                  <a:schemeClr val="bg1"/>
                </a:solidFill>
                <a:latin typeface="方正舒体" panose="02010601030101010101" pitchFamily="2" charset="-122"/>
                <a:ea typeface="方正舒体" panose="02010601030101010101" pitchFamily="2" charset="-122"/>
              </a:rPr>
              <a:t>德国</a:t>
            </a:r>
          </a:p>
        </p:txBody>
      </p:sp>
      <p:sp>
        <p:nvSpPr>
          <p:cNvPr id="13" name="文本框 12">
            <a:extLst>
              <a:ext uri="{FF2B5EF4-FFF2-40B4-BE49-F238E27FC236}">
                <a16:creationId xmlns:a16="http://schemas.microsoft.com/office/drawing/2014/main" xmlns="" id="{F86CB2AF-027D-4205-B7D0-0A02A1EC5E1B}"/>
              </a:ext>
            </a:extLst>
          </p:cNvPr>
          <p:cNvSpPr txBox="1"/>
          <p:nvPr/>
        </p:nvSpPr>
        <p:spPr>
          <a:xfrm>
            <a:off x="8655155" y="2369589"/>
            <a:ext cx="866660" cy="461665"/>
          </a:xfrm>
          <a:prstGeom prst="rect">
            <a:avLst/>
          </a:prstGeom>
          <a:noFill/>
          <a:ln w="57150">
            <a:solidFill>
              <a:srgbClr val="C00000"/>
            </a:solidFill>
          </a:ln>
        </p:spPr>
        <p:txBody>
          <a:bodyPr wrap="square" rtlCol="0">
            <a:spAutoFit/>
          </a:bodyPr>
          <a:lstStyle>
            <a:defPPr/>
          </a:lstStyle>
          <a:p>
            <a:pPr/>
            <a:r>
              <a:rPr lang="zh-CN" altLang="en-US" sz="2400" b="1">
                <a:solidFill>
                  <a:schemeClr val="bg1"/>
                </a:solidFill>
                <a:latin typeface="方正舒体" panose="02010601030101010101" pitchFamily="2" charset="-122"/>
                <a:ea typeface="方正舒体" panose="02010601030101010101" pitchFamily="2" charset="-122"/>
              </a:rPr>
              <a:t>俄国</a:t>
            </a:r>
          </a:p>
        </p:txBody>
      </p:sp>
      <p:sp>
        <p:nvSpPr>
          <p:cNvPr id="14" name="文本框 13">
            <a:extLst>
              <a:ext uri="{FF2B5EF4-FFF2-40B4-BE49-F238E27FC236}">
                <a16:creationId xmlns:a16="http://schemas.microsoft.com/office/drawing/2014/main" xmlns="" id="{9D4703EA-2D28-4CF4-BEAA-470878B85A60}"/>
              </a:ext>
            </a:extLst>
          </p:cNvPr>
          <p:cNvSpPr txBox="1"/>
          <p:nvPr/>
        </p:nvSpPr>
        <p:spPr>
          <a:xfrm>
            <a:off x="5518625" y="3945525"/>
            <a:ext cx="813277" cy="830997"/>
          </a:xfrm>
          <a:prstGeom prst="rect">
            <a:avLst/>
          </a:prstGeom>
          <a:noFill/>
          <a:ln w="57150">
            <a:solidFill>
              <a:srgbClr val="0000FF"/>
            </a:solidFill>
          </a:ln>
        </p:spPr>
        <p:txBody>
          <a:bodyPr wrap="square" rtlCol="0">
            <a:spAutoFit/>
          </a:bodyPr>
          <a:lstStyle>
            <a:defPPr/>
          </a:lstStyle>
          <a:p>
            <a:pPr/>
            <a:r>
              <a:rPr lang="zh-CN" altLang="en-US" sz="2400" b="1">
                <a:solidFill>
                  <a:schemeClr val="bg1"/>
                </a:solidFill>
                <a:latin typeface="方正舒体" panose="02010601030101010101" pitchFamily="2" charset="-122"/>
                <a:ea typeface="方正舒体" panose="02010601030101010101" pitchFamily="2" charset="-122"/>
              </a:rPr>
              <a:t>奥匈帝国</a:t>
            </a:r>
          </a:p>
        </p:txBody>
      </p:sp>
      <p:sp>
        <p:nvSpPr>
          <p:cNvPr id="51" name="文本框 50">
            <a:extLst>
              <a:ext uri="{FF2B5EF4-FFF2-40B4-BE49-F238E27FC236}">
                <a16:creationId xmlns:a16="http://schemas.microsoft.com/office/drawing/2014/main" xmlns="" id="{00245061-10EF-4648-8300-6D2A599DC7B2}"/>
              </a:ext>
            </a:extLst>
          </p:cNvPr>
          <p:cNvSpPr txBox="1"/>
          <p:nvPr/>
        </p:nvSpPr>
        <p:spPr>
          <a:xfrm>
            <a:off x="3259754" y="4418889"/>
            <a:ext cx="866660" cy="461665"/>
          </a:xfrm>
          <a:prstGeom prst="rect">
            <a:avLst/>
          </a:prstGeom>
          <a:noFill/>
          <a:ln w="57150">
            <a:solidFill>
              <a:srgbClr val="C00000"/>
            </a:solidFill>
          </a:ln>
        </p:spPr>
        <p:txBody>
          <a:bodyPr wrap="square" rtlCol="0">
            <a:spAutoFit/>
          </a:bodyPr>
          <a:lstStyle>
            <a:defPPr/>
          </a:lstStyle>
          <a:p>
            <a:pPr/>
            <a:r>
              <a:rPr lang="zh-CN" altLang="en-US" sz="2400" b="1">
                <a:solidFill>
                  <a:schemeClr val="bg1"/>
                </a:solidFill>
                <a:latin typeface="方正舒体" panose="02010601030101010101" pitchFamily="2" charset="-122"/>
                <a:ea typeface="方正舒体" panose="02010601030101010101" pitchFamily="2" charset="-122"/>
              </a:rPr>
              <a:t>法国</a:t>
            </a:r>
          </a:p>
        </p:txBody>
      </p:sp>
      <p:pic>
        <p:nvPicPr>
          <p:cNvPr id="3" name="图片 2">
            <a:extLst>
              <a:ext uri="{FF2B5EF4-FFF2-40B4-BE49-F238E27FC236}">
                <a16:creationId xmlns:a16="http://schemas.microsoft.com/office/drawing/2014/main" xmlns="" id="{6169006C-676F-492A-831A-8AB526E9B50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65235" y="4528964"/>
            <a:ext cx="1894438" cy="2042461"/>
          </a:xfrm>
          <a:prstGeom prst="rect">
            <a:avLst/>
          </a:prstGeom>
        </p:spPr>
      </p:pic>
      <p:sp>
        <p:nvSpPr>
          <p:cNvPr id="16" name="文本框 15">
            <a:extLst>
              <a:ext uri="{FF2B5EF4-FFF2-40B4-BE49-F238E27FC236}">
                <a16:creationId xmlns:a16="http://schemas.microsoft.com/office/drawing/2014/main" xmlns="" id="{7F7D6D24-D53F-4E7C-AA9C-77BF7176E468}"/>
              </a:ext>
            </a:extLst>
          </p:cNvPr>
          <p:cNvSpPr txBox="1"/>
          <p:nvPr/>
        </p:nvSpPr>
        <p:spPr>
          <a:xfrm>
            <a:off x="4355529" y="4918684"/>
            <a:ext cx="1190723" cy="461665"/>
          </a:xfrm>
          <a:prstGeom prst="rect">
            <a:avLst/>
          </a:prstGeom>
          <a:noFill/>
          <a:ln w="57150">
            <a:solidFill>
              <a:srgbClr val="0000FF"/>
            </a:solidFill>
          </a:ln>
        </p:spPr>
        <p:txBody>
          <a:bodyPr wrap="square" rtlCol="0">
            <a:spAutoFit/>
          </a:bodyPr>
          <a:lstStyle>
            <a:defPPr/>
          </a:lstStyle>
          <a:p>
            <a:pPr/>
            <a:r>
              <a:rPr lang="zh-CN" altLang="en-US" sz="2400" b="1">
                <a:solidFill>
                  <a:schemeClr val="bg1"/>
                </a:solidFill>
                <a:latin typeface="方正舒体" panose="02010601030101010101" pitchFamily="2" charset="-122"/>
                <a:ea typeface="方正舒体" panose="02010601030101010101" pitchFamily="2" charset="-122"/>
              </a:rPr>
              <a:t>意大利</a:t>
            </a:r>
          </a:p>
        </p:txBody>
      </p:sp>
      <p:pic>
        <p:nvPicPr>
          <p:cNvPr id="25" name="图片 24">
            <a:extLst>
              <a:ext uri="{FF2B5EF4-FFF2-40B4-BE49-F238E27FC236}">
                <a16:creationId xmlns:a16="http://schemas.microsoft.com/office/drawing/2014/main" xmlns="" id="{B495431A-D08A-43B7-934B-8DE439C232CD}"/>
              </a:ext>
            </a:extLst>
          </p:cNvPr>
          <p:cNvPicPr>
            <a:picLocks noChangeAspect="1"/>
          </p:cNvPicPr>
          <p:nvPr/>
        </p:nvPicPr>
        <p:blipFill>
          <a:blip r:embed="rId9"/>
          <a:stretch>
            <a:fillRect/>
          </a:stretch>
        </p:blipFill>
        <p:spPr>
          <a:xfrm rot="19884832">
            <a:off x="4002685" y="3370389"/>
            <a:ext cx="4897242" cy="707197"/>
          </a:xfrm>
          <a:prstGeom prst="rect">
            <a:avLst/>
          </a:prstGeom>
        </p:spPr>
      </p:pic>
      <p:grpSp>
        <p:nvGrpSpPr>
          <p:cNvPr id="26" name="Group 73">
            <a:extLst>
              <a:ext uri="{FF2B5EF4-FFF2-40B4-BE49-F238E27FC236}">
                <a16:creationId xmlns:a16="http://schemas.microsoft.com/office/drawing/2014/main" xmlns="" id="{47057495-4191-42A9-9231-C67DE7A60156}"/>
              </a:ext>
            </a:extLst>
          </p:cNvPr>
          <p:cNvGrpSpPr/>
          <p:nvPr/>
        </p:nvGrpSpPr>
        <p:grpSpPr>
          <a:xfrm rot="20770924">
            <a:off x="3493647" y="2659872"/>
            <a:ext cx="5019602" cy="685800"/>
            <a:chOff x="1152" y="688"/>
            <a:chExt cx="3168" cy="432"/>
          </a:xfrm>
        </p:grpSpPr>
        <p:sp>
          <p:nvSpPr>
            <p:cNvPr id="27" name="Line 74">
              <a:extLst>
                <a:ext uri="{FF2B5EF4-FFF2-40B4-BE49-F238E27FC236}">
                  <a16:creationId xmlns:a16="http://schemas.microsoft.com/office/drawing/2014/main" xmlns="" id="{D30EFF8F-8094-4239-88E8-B04B2DC17A19}"/>
                </a:ext>
              </a:extLst>
            </p:cNvPr>
            <p:cNvSpPr>
              <a:spLocks noChangeShapeType="1"/>
            </p:cNvSpPr>
            <p:nvPr/>
          </p:nvSpPr>
          <p:spPr bwMode="auto">
            <a:xfrm>
              <a:off x="1152" y="688"/>
              <a:ext cx="3168" cy="384"/>
            </a:xfrm>
            <a:prstGeom prst="line">
              <a:avLst/>
            </a:prstGeom>
            <a:noFill/>
            <a:ln w="19050">
              <a:solidFill>
                <a:srgbClr val="CC0000"/>
              </a:solidFill>
              <a:round/>
            </a:ln>
            <a:extLst>
              <a:ext uri="{909E8E84-426E-40DD-AFC4-6F175D3DCCD1}">
                <a14:hiddenFill xmlns:a14="http://schemas.microsoft.com/office/drawing/2010/main">
                  <a:noFill/>
                </a14:hiddenFill>
              </a:ext>
            </a:extLst>
          </p:spPr>
          <p:txBody>
            <a:bodyPr wrap="none" anchor="ctr"/>
            <a:lstStyle>
              <a:defPPr/>
            </a:lstStyle>
            <a:p>
              <a:pPr/>
              <a:endParaRPr lang="zh-CN" altLang="en-US"/>
            </a:p>
          </p:txBody>
        </p:sp>
        <p:sp>
          <p:nvSpPr>
            <p:cNvPr id="28" name="Line 75">
              <a:extLst>
                <a:ext uri="{FF2B5EF4-FFF2-40B4-BE49-F238E27FC236}">
                  <a16:creationId xmlns:a16="http://schemas.microsoft.com/office/drawing/2014/main" xmlns="" id="{1E6BCE21-7DA5-4747-BC61-7581C941983B}"/>
                </a:ext>
              </a:extLst>
            </p:cNvPr>
            <p:cNvSpPr>
              <a:spLocks noChangeShapeType="1"/>
            </p:cNvSpPr>
            <p:nvPr/>
          </p:nvSpPr>
          <p:spPr bwMode="auto">
            <a:xfrm>
              <a:off x="1152" y="736"/>
              <a:ext cx="3168" cy="384"/>
            </a:xfrm>
            <a:prstGeom prst="line">
              <a:avLst/>
            </a:prstGeom>
            <a:noFill/>
            <a:ln w="19050">
              <a:solidFill>
                <a:srgbClr val="CC0000"/>
              </a:solidFill>
              <a:round/>
            </a:ln>
            <a:extLst>
              <a:ext uri="{909E8E84-426E-40DD-AFC4-6F175D3DCCD1}">
                <a14:hiddenFill xmlns:a14="http://schemas.microsoft.com/office/drawing/2010/main">
                  <a:noFill/>
                </a14:hiddenFill>
              </a:ext>
            </a:extLst>
          </p:spPr>
          <p:txBody>
            <a:bodyPr wrap="none" anchor="ctr"/>
            <a:lstStyle>
              <a:defPPr/>
            </a:lstStyle>
            <a:p>
              <a:pPr/>
              <a:endParaRPr lang="zh-CN" altLang="en-US"/>
            </a:p>
          </p:txBody>
        </p:sp>
      </p:grpSp>
      <p:sp>
        <p:nvSpPr>
          <p:cNvPr id="29" name="矩形 28">
            <a:extLst>
              <a:ext uri="{FF2B5EF4-FFF2-40B4-BE49-F238E27FC236}">
                <a16:creationId xmlns:a16="http://schemas.microsoft.com/office/drawing/2014/main" xmlns="" id="{20E17F17-676F-4D47-AFE9-0B64FDEB504C}"/>
              </a:ext>
            </a:extLst>
          </p:cNvPr>
          <p:cNvSpPr/>
          <p:nvPr/>
        </p:nvSpPr>
        <p:spPr>
          <a:xfrm rot="20338114">
            <a:off x="6276011" y="3202615"/>
            <a:ext cx="646331" cy="369332"/>
          </a:xfrm>
          <a:prstGeom prst="rect">
            <a:avLst/>
          </a:prstGeom>
          <a:solidFill>
            <a:schemeClr val="tx1"/>
          </a:solidFill>
          <a:ln w="38100">
            <a:solidFill>
              <a:srgbClr val="C00000"/>
            </a:solidFill>
          </a:ln>
        </p:spPr>
        <p:txBody>
          <a:bodyPr wrap="none">
            <a:spAutoFit/>
          </a:bodyPr>
          <a:lstStyle>
            <a:defPPr/>
          </a:lstStyle>
          <a:p>
            <a:pPr/>
            <a:r>
              <a:rPr lang="en-US" altLang="zh-CN" b="1">
                <a:solidFill>
                  <a:srgbClr val="FF0000"/>
                </a:solidFill>
                <a:latin typeface="Times New Roman" panose="02020603050405020304" pitchFamily="18" charset="0"/>
                <a:cs typeface="Times New Roman" panose="02020603050405020304" pitchFamily="18" charset="0"/>
              </a:rPr>
              <a:t>1892</a:t>
            </a:r>
            <a:endParaRPr lang="zh-CN" altLang="en-US" b="1">
              <a:solidFill>
                <a:srgbClr val="FF0000"/>
              </a:solidFill>
              <a:latin typeface="Times New Roman" pitchFamily="18" charset="0"/>
              <a:cs typeface="Times New Roman" pitchFamily="18" charset="0"/>
            </a:endParaRPr>
          </a:p>
        </p:txBody>
      </p:sp>
      <p:sp>
        <p:nvSpPr>
          <p:cNvPr id="30" name="矩形 29">
            <a:extLst>
              <a:ext uri="{FF2B5EF4-FFF2-40B4-BE49-F238E27FC236}">
                <a16:creationId xmlns:a16="http://schemas.microsoft.com/office/drawing/2014/main" xmlns="" id="{B3ED2B00-A643-4658-BA23-0F4E402BC238}"/>
              </a:ext>
            </a:extLst>
          </p:cNvPr>
          <p:cNvSpPr/>
          <p:nvPr/>
        </p:nvSpPr>
        <p:spPr>
          <a:xfrm rot="3461399">
            <a:off x="3235881" y="3824376"/>
            <a:ext cx="659509" cy="369332"/>
          </a:xfrm>
          <a:prstGeom prst="rect">
            <a:avLst/>
          </a:prstGeom>
          <a:solidFill>
            <a:schemeClr val="tx1"/>
          </a:solidFill>
          <a:ln w="38100">
            <a:solidFill>
              <a:srgbClr val="C00000"/>
            </a:solidFill>
          </a:ln>
        </p:spPr>
        <p:txBody>
          <a:bodyPr wrap="square">
            <a:spAutoFit/>
          </a:bodyPr>
          <a:lstStyle>
            <a:defPPr/>
          </a:lstStyle>
          <a:p>
            <a:pPr/>
            <a:r>
              <a:rPr lang="en-US" altLang="zh-CN" b="1">
                <a:solidFill>
                  <a:srgbClr val="FF0000"/>
                </a:solidFill>
                <a:latin typeface="Times New Roman" panose="02020603050405020304" pitchFamily="18" charset="0"/>
                <a:cs typeface="Times New Roman" panose="02020603050405020304" pitchFamily="18" charset="0"/>
              </a:rPr>
              <a:t>1904</a:t>
            </a:r>
            <a:endParaRPr lang="zh-CN" altLang="en-US" b="1">
              <a:solidFill>
                <a:srgbClr val="FF0000"/>
              </a:solidFill>
              <a:latin typeface="Times New Roman" panose="02020603050405020304" pitchFamily="18" charset="0"/>
              <a:cs typeface="Times New Roman" panose="02020603050405020304" pitchFamily="18" charset="0"/>
            </a:endParaRPr>
          </a:p>
        </p:txBody>
      </p:sp>
      <p:sp>
        <p:nvSpPr>
          <p:cNvPr id="31" name="矩形 30">
            <a:extLst>
              <a:ext uri="{FF2B5EF4-FFF2-40B4-BE49-F238E27FC236}">
                <a16:creationId xmlns:a16="http://schemas.microsoft.com/office/drawing/2014/main" xmlns="" id="{D55DB465-B346-4EF7-A6CD-CAB2AF24DA79}"/>
              </a:ext>
            </a:extLst>
          </p:cNvPr>
          <p:cNvSpPr/>
          <p:nvPr/>
        </p:nvSpPr>
        <p:spPr>
          <a:xfrm rot="21165382">
            <a:off x="5392636" y="2593659"/>
            <a:ext cx="646331" cy="369332"/>
          </a:xfrm>
          <a:prstGeom prst="rect">
            <a:avLst/>
          </a:prstGeom>
          <a:solidFill>
            <a:schemeClr val="tx1"/>
          </a:solidFill>
          <a:ln w="38100">
            <a:solidFill>
              <a:srgbClr val="C00000"/>
            </a:solidFill>
          </a:ln>
        </p:spPr>
        <p:txBody>
          <a:bodyPr wrap="none">
            <a:spAutoFit/>
          </a:bodyPr>
          <a:lstStyle>
            <a:defPPr/>
          </a:lstStyle>
          <a:p>
            <a:pPr/>
            <a:r>
              <a:rPr lang="en-US" altLang="zh-CN" b="1">
                <a:solidFill>
                  <a:srgbClr val="FF0000"/>
                </a:solidFill>
                <a:latin typeface="Times New Roman" panose="02020603050405020304" pitchFamily="18" charset="0"/>
                <a:cs typeface="Times New Roman" panose="02020603050405020304" pitchFamily="18" charset="0"/>
              </a:rPr>
              <a:t>1907</a:t>
            </a:r>
            <a:endParaRPr lang="zh-CN" altLang="en-US" b="1">
              <a:solidFill>
                <a:srgbClr val="FF0000"/>
              </a:solidFill>
              <a:latin typeface="Times New Roman" panose="02020603050405020304" pitchFamily="18" charset="0"/>
              <a:cs typeface="Times New Roman" panose="02020603050405020304" pitchFamily="18" charset="0"/>
            </a:endParaRPr>
          </a:p>
        </p:txBody>
      </p:sp>
      <p:sp>
        <p:nvSpPr>
          <p:cNvPr id="61" name="Line 75">
            <a:extLst>
              <a:ext uri="{FF2B5EF4-FFF2-40B4-BE49-F238E27FC236}">
                <a16:creationId xmlns:a16="http://schemas.microsoft.com/office/drawing/2014/main" xmlns="" id="{CF493BF3-5FA0-4710-8A5A-80E81789DFC0}"/>
              </a:ext>
            </a:extLst>
          </p:cNvPr>
          <p:cNvSpPr>
            <a:spLocks noChangeShapeType="1"/>
          </p:cNvSpPr>
          <p:nvPr/>
        </p:nvSpPr>
        <p:spPr bwMode="auto">
          <a:xfrm rot="16944826" flipH="1">
            <a:off x="3038510" y="3788168"/>
            <a:ext cx="586832" cy="566541"/>
          </a:xfrm>
          <a:prstGeom prst="line">
            <a:avLst/>
          </a:prstGeom>
          <a:noFill/>
          <a:ln w="19050">
            <a:solidFill>
              <a:srgbClr val="CC0000"/>
            </a:solidFill>
            <a:round/>
          </a:ln>
          <a:extLst>
            <a:ext uri="{909E8E84-426E-40DD-AFC4-6F175D3DCCD1}">
              <a14:hiddenFill xmlns:a14="http://schemas.microsoft.com/office/drawing/2010/main">
                <a:noFill/>
              </a14:hiddenFill>
            </a:ext>
          </a:extLst>
        </p:spPr>
        <p:txBody>
          <a:bodyPr wrap="none" anchor="ctr"/>
          <a:lstStyle>
            <a:defPPr/>
          </a:lstStyle>
          <a:p>
            <a:pPr/>
            <a:endParaRPr lang="zh-CN" altLang="en-US"/>
          </a:p>
        </p:txBody>
      </p:sp>
      <p:sp>
        <p:nvSpPr>
          <p:cNvPr id="62" name="Line 75">
            <a:extLst>
              <a:ext uri="{FF2B5EF4-FFF2-40B4-BE49-F238E27FC236}">
                <a16:creationId xmlns:a16="http://schemas.microsoft.com/office/drawing/2014/main" xmlns="" id="{2AC505F4-D110-4D50-90F9-82E7F2A365CC}"/>
              </a:ext>
            </a:extLst>
          </p:cNvPr>
          <p:cNvSpPr>
            <a:spLocks noChangeShapeType="1"/>
          </p:cNvSpPr>
          <p:nvPr/>
        </p:nvSpPr>
        <p:spPr bwMode="auto">
          <a:xfrm rot="16944826" flipH="1">
            <a:off x="2994055" y="3844647"/>
            <a:ext cx="486970" cy="479804"/>
          </a:xfrm>
          <a:prstGeom prst="line">
            <a:avLst/>
          </a:prstGeom>
          <a:noFill/>
          <a:ln w="19050">
            <a:solidFill>
              <a:srgbClr val="CC0000"/>
            </a:solidFill>
            <a:round/>
          </a:ln>
          <a:extLst>
            <a:ext uri="{909E8E84-426E-40DD-AFC4-6F175D3DCCD1}">
              <a14:hiddenFill xmlns:a14="http://schemas.microsoft.com/office/drawing/2010/main">
                <a:noFill/>
              </a14:hiddenFill>
            </a:ext>
          </a:extLst>
        </p:spPr>
        <p:txBody>
          <a:bodyPr wrap="none" anchor="ctr"/>
          <a:lstStyle>
            <a:defPPr/>
          </a:lstStyle>
          <a:p>
            <a:pPr/>
            <a:endParaRPr lang="zh-CN" altLang="en-US"/>
          </a:p>
        </p:txBody>
      </p:sp>
      <p:sp>
        <p:nvSpPr>
          <p:cNvPr id="4" name="卷形: 垂直 3">
            <a:extLst>
              <a:ext uri="{FF2B5EF4-FFF2-40B4-BE49-F238E27FC236}">
                <a16:creationId xmlns:a16="http://schemas.microsoft.com/office/drawing/2014/main" xmlns="" id="{D60C3268-0B3A-4D25-82C5-FEC00DE12512}"/>
              </a:ext>
            </a:extLst>
          </p:cNvPr>
          <p:cNvSpPr/>
          <p:nvPr/>
        </p:nvSpPr>
        <p:spPr>
          <a:xfrm>
            <a:off x="1203318" y="1003177"/>
            <a:ext cx="664036" cy="3083854"/>
          </a:xfrm>
          <a:prstGeom prst="verticalScroll">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4400" b="1">
                <a:latin typeface="方正姚体" panose="02010601030101010101" pitchFamily="2" charset="-122"/>
                <a:ea typeface="方正姚体" panose="02010601030101010101" pitchFamily="2" charset="-122"/>
              </a:rPr>
              <a:t>三国协约</a:t>
            </a:r>
          </a:p>
        </p:txBody>
      </p:sp>
      <p:sp>
        <p:nvSpPr>
          <p:cNvPr id="63" name="矩形 62">
            <a:extLst>
              <a:ext uri="{FF2B5EF4-FFF2-40B4-BE49-F238E27FC236}">
                <a16:creationId xmlns:a16="http://schemas.microsoft.com/office/drawing/2014/main" xmlns="" id="{E6152618-2D96-4953-8A84-8C8031FFCF27}"/>
              </a:ext>
            </a:extLst>
          </p:cNvPr>
          <p:cNvSpPr/>
          <p:nvPr/>
        </p:nvSpPr>
        <p:spPr>
          <a:xfrm rot="1717332">
            <a:off x="4914522" y="3778436"/>
            <a:ext cx="543739" cy="307777"/>
          </a:xfrm>
          <a:prstGeom prst="rect">
            <a:avLst/>
          </a:prstGeom>
          <a:solidFill>
            <a:schemeClr val="tx1"/>
          </a:solidFill>
          <a:ln w="38100">
            <a:solidFill>
              <a:srgbClr val="0000FF"/>
            </a:solidFill>
          </a:ln>
        </p:spPr>
        <p:txBody>
          <a:bodyPr wrap="none">
            <a:spAutoFit/>
          </a:bodyPr>
          <a:lstStyle>
            <a:defPPr/>
          </a:lstStyle>
          <a:p>
            <a:pPr/>
            <a:r>
              <a:rPr lang="en-US" altLang="zh-CN" sz="1400" b="1">
                <a:solidFill>
                  <a:srgbClr val="0000FF"/>
                </a:solidFill>
                <a:latin typeface="Times New Roman" panose="02020603050405020304" pitchFamily="18" charset="0"/>
                <a:cs typeface="Times New Roman" panose="02020603050405020304" pitchFamily="18" charset="0"/>
              </a:rPr>
              <a:t>1879</a:t>
            </a:r>
            <a:endParaRPr lang="zh-CN" altLang="en-US" sz="1400" b="1">
              <a:solidFill>
                <a:srgbClr val="0000FF"/>
              </a:solidFill>
              <a:latin typeface="Times New Roman" pitchFamily="18" charset="0"/>
              <a:cs typeface="Times New Roman" pitchFamily="18" charset="0"/>
            </a:endParaRPr>
          </a:p>
        </p:txBody>
      </p:sp>
      <p:pic>
        <p:nvPicPr>
          <p:cNvPr id="64" name="图片 63">
            <a:extLst>
              <a:ext uri="{FF2B5EF4-FFF2-40B4-BE49-F238E27FC236}">
                <a16:creationId xmlns:a16="http://schemas.microsoft.com/office/drawing/2014/main" xmlns="" id="{A4EFEDC5-67DB-4280-B808-25C0BC991011}"/>
              </a:ext>
            </a:extLst>
          </p:cNvPr>
          <p:cNvPicPr>
            <a:picLocks noChangeAspect="1"/>
          </p:cNvPicPr>
          <p:nvPr/>
        </p:nvPicPr>
        <p:blipFill>
          <a:blip r:embed="rId10"/>
          <a:stretch>
            <a:fillRect/>
          </a:stretch>
        </p:blipFill>
        <p:spPr>
          <a:xfrm rot="15478433">
            <a:off x="5051884" y="4413943"/>
            <a:ext cx="347502" cy="484469"/>
          </a:xfrm>
          <a:prstGeom prst="rect">
            <a:avLst/>
          </a:prstGeom>
        </p:spPr>
      </p:pic>
      <p:sp>
        <p:nvSpPr>
          <p:cNvPr id="72" name="Line 40">
            <a:extLst>
              <a:ext uri="{FF2B5EF4-FFF2-40B4-BE49-F238E27FC236}">
                <a16:creationId xmlns:a16="http://schemas.microsoft.com/office/drawing/2014/main" xmlns="" id="{97EC49BA-F3CA-4572-A26B-6A47F25C824F}"/>
              </a:ext>
            </a:extLst>
          </p:cNvPr>
          <p:cNvSpPr>
            <a:spLocks noChangeShapeType="1"/>
          </p:cNvSpPr>
          <p:nvPr/>
        </p:nvSpPr>
        <p:spPr bwMode="auto">
          <a:xfrm>
            <a:off x="4896895" y="3984639"/>
            <a:ext cx="583505" cy="333108"/>
          </a:xfrm>
          <a:prstGeom prst="line">
            <a:avLst/>
          </a:prstGeom>
          <a:noFill/>
          <a:ln w="19050">
            <a:solidFill>
              <a:srgbClr val="0000FF"/>
            </a:solidFill>
            <a:round/>
          </a:ln>
          <a:extLst>
            <a:ext uri="{909E8E84-426E-40DD-AFC4-6F175D3DCCD1}">
              <a14:hiddenFill xmlns:a14="http://schemas.microsoft.com/office/drawing/2010/main">
                <a:noFill/>
              </a14:hiddenFill>
            </a:ext>
          </a:extLst>
        </p:spPr>
        <p:txBody>
          <a:bodyPr wrap="none" anchor="ctr"/>
          <a:lstStyle>
            <a:defPPr/>
          </a:lstStyle>
          <a:p>
            <a:pPr/>
            <a:endParaRPr lang="zh-CN" altLang="en-US"/>
          </a:p>
        </p:txBody>
      </p:sp>
      <p:sp>
        <p:nvSpPr>
          <p:cNvPr id="73" name="Line 40">
            <a:extLst>
              <a:ext uri="{FF2B5EF4-FFF2-40B4-BE49-F238E27FC236}">
                <a16:creationId xmlns:a16="http://schemas.microsoft.com/office/drawing/2014/main" xmlns="" id="{84333327-DC05-4DDD-8B04-0750DCB6FAE9}"/>
              </a:ext>
            </a:extLst>
          </p:cNvPr>
          <p:cNvSpPr>
            <a:spLocks noChangeShapeType="1"/>
          </p:cNvSpPr>
          <p:nvPr/>
        </p:nvSpPr>
        <p:spPr bwMode="auto">
          <a:xfrm>
            <a:off x="4898372" y="4072614"/>
            <a:ext cx="545724" cy="325938"/>
          </a:xfrm>
          <a:prstGeom prst="line">
            <a:avLst/>
          </a:prstGeom>
          <a:noFill/>
          <a:ln w="19050">
            <a:solidFill>
              <a:srgbClr val="0000FF"/>
            </a:solidFill>
            <a:round/>
          </a:ln>
          <a:extLst>
            <a:ext uri="{909E8E84-426E-40DD-AFC4-6F175D3DCCD1}">
              <a14:hiddenFill xmlns:a14="http://schemas.microsoft.com/office/drawing/2010/main">
                <a:noFill/>
              </a14:hiddenFill>
            </a:ext>
          </a:extLst>
        </p:spPr>
        <p:txBody>
          <a:bodyPr wrap="none" anchor="ctr"/>
          <a:lstStyle>
            <a:defPPr/>
          </a:lstStyle>
          <a:p>
            <a:pPr/>
            <a:endParaRPr lang="zh-CN" altLang="en-US"/>
          </a:p>
        </p:txBody>
      </p:sp>
      <p:pic>
        <p:nvPicPr>
          <p:cNvPr id="74" name="图片 73">
            <a:extLst>
              <a:ext uri="{FF2B5EF4-FFF2-40B4-BE49-F238E27FC236}">
                <a16:creationId xmlns:a16="http://schemas.microsoft.com/office/drawing/2014/main" xmlns="" id="{2C015E5B-ABE4-46ED-A895-9308CFA64229}"/>
              </a:ext>
            </a:extLst>
          </p:cNvPr>
          <p:cNvPicPr>
            <a:picLocks noChangeAspect="1"/>
          </p:cNvPicPr>
          <p:nvPr/>
        </p:nvPicPr>
        <p:blipFill>
          <a:blip r:embed="rId10"/>
          <a:stretch>
            <a:fillRect/>
          </a:stretch>
        </p:blipFill>
        <p:spPr>
          <a:xfrm rot="21138712">
            <a:off x="4583333" y="4282709"/>
            <a:ext cx="347502" cy="664137"/>
          </a:xfrm>
          <a:prstGeom prst="rect">
            <a:avLst/>
          </a:prstGeom>
        </p:spPr>
      </p:pic>
      <p:sp>
        <p:nvSpPr>
          <p:cNvPr id="75" name="矩形 74">
            <a:extLst>
              <a:ext uri="{FF2B5EF4-FFF2-40B4-BE49-F238E27FC236}">
                <a16:creationId xmlns:a16="http://schemas.microsoft.com/office/drawing/2014/main" xmlns="" id="{3B36A39C-3575-4092-A363-E88107F9C1D0}"/>
              </a:ext>
            </a:extLst>
          </p:cNvPr>
          <p:cNvSpPr/>
          <p:nvPr/>
        </p:nvSpPr>
        <p:spPr>
          <a:xfrm>
            <a:off x="4416617" y="5375838"/>
            <a:ext cx="1082348" cy="307777"/>
          </a:xfrm>
          <a:prstGeom prst="rect">
            <a:avLst/>
          </a:prstGeom>
          <a:solidFill>
            <a:schemeClr val="tx1"/>
          </a:solidFill>
          <a:ln w="38100">
            <a:solidFill>
              <a:srgbClr val="0000FF"/>
            </a:solidFill>
          </a:ln>
        </p:spPr>
        <p:txBody>
          <a:bodyPr wrap="none">
            <a:spAutoFit/>
          </a:bodyPr>
          <a:lstStyle>
            <a:defPPr/>
          </a:lstStyle>
          <a:p>
            <a:pPr/>
            <a:r>
              <a:rPr lang="en-US" altLang="zh-CN" sz="1400" b="1">
                <a:solidFill>
                  <a:srgbClr val="0000FF"/>
                </a:solidFill>
                <a:latin typeface="Times New Roman" panose="02020603050405020304" pitchFamily="18" charset="0"/>
                <a:cs typeface="Times New Roman" panose="02020603050405020304" pitchFamily="18" charset="0"/>
              </a:rPr>
              <a:t>1882</a:t>
            </a:r>
            <a:r>
              <a:rPr lang="zh-CN" altLang="en-US" sz="1400" b="1">
                <a:solidFill>
                  <a:srgbClr val="0000FF"/>
                </a:solidFill>
                <a:latin typeface="Times New Roman" panose="02020603050405020304" pitchFamily="18" charset="0"/>
                <a:cs typeface="Times New Roman" panose="02020603050405020304" pitchFamily="18" charset="0"/>
              </a:rPr>
              <a:t>年加入</a:t>
            </a:r>
          </a:p>
        </p:txBody>
      </p:sp>
      <p:sp>
        <p:nvSpPr>
          <p:cNvPr id="76" name="卷形: 垂直 75">
            <a:extLst>
              <a:ext uri="{FF2B5EF4-FFF2-40B4-BE49-F238E27FC236}">
                <a16:creationId xmlns:a16="http://schemas.microsoft.com/office/drawing/2014/main" xmlns="" id="{1D69F6FD-C92C-458F-A84F-276CA28E7F96}"/>
              </a:ext>
            </a:extLst>
          </p:cNvPr>
          <p:cNvSpPr/>
          <p:nvPr/>
        </p:nvSpPr>
        <p:spPr>
          <a:xfrm>
            <a:off x="9404019" y="3152957"/>
            <a:ext cx="664036" cy="3083854"/>
          </a:xfrm>
          <a:prstGeom prst="verticalScroll">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4400" b="1">
                <a:latin typeface="方正姚体" panose="02010601030101010101" pitchFamily="2" charset="-122"/>
                <a:ea typeface="方正姚体" panose="02010601030101010101" pitchFamily="2" charset="-122"/>
              </a:rPr>
              <a:t>三国同盟</a:t>
            </a:r>
          </a:p>
        </p:txBody>
      </p:sp>
      <p:sp>
        <p:nvSpPr>
          <p:cNvPr id="38" name="文本框 37">
            <a:extLst>
              <a:ext uri="{FF2B5EF4-FFF2-40B4-BE49-F238E27FC236}">
                <a16:creationId xmlns:a16="http://schemas.microsoft.com/office/drawing/2014/main" xmlns="" id="{9DD33885-ABF8-4951-9D41-4DA202F2D11A}"/>
              </a:ext>
            </a:extLst>
          </p:cNvPr>
          <p:cNvSpPr txBox="1"/>
          <p:nvPr/>
        </p:nvSpPr>
        <p:spPr>
          <a:xfrm>
            <a:off x="1056970" y="123982"/>
            <a:ext cx="8700379" cy="584775"/>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rtlCol="0">
            <a:spAutoFit/>
          </a:bodyPr>
          <a:lstStyle>
            <a:defPPr/>
          </a:lstStyle>
          <a:p>
            <a:pPr/>
            <a:r>
              <a:rPr lang="en-US" altLang="zh-CN" sz="3200" b="1">
                <a:latin typeface="方正姚体" panose="02010601030101010101" pitchFamily="2" charset="-122"/>
                <a:ea typeface="方正姚体" panose="02010601030101010101" pitchFamily="2" charset="-122"/>
              </a:rPr>
              <a:t>3.</a:t>
            </a:r>
            <a:r>
              <a:rPr lang="zh-CN" altLang="en-US" sz="3200" b="1">
                <a:latin typeface="方正姚体" panose="02010601030101010101" pitchFamily="2" charset="-122"/>
                <a:ea typeface="方正姚体" panose="02010601030101010101" pitchFamily="2" charset="-122"/>
              </a:rPr>
              <a:t>军事因素：两大帝国主义军事集团的形成</a:t>
            </a:r>
          </a:p>
        </p:txBody>
      </p:sp>
      <p:sp>
        <p:nvSpPr>
          <p:cNvPr id="39" name="Text Box 12">
            <a:extLst>
              <a:ext uri="{FF2B5EF4-FFF2-40B4-BE49-F238E27FC236}">
                <a16:creationId xmlns:a16="http://schemas.microsoft.com/office/drawing/2014/main" xmlns="" id="{C6AAE844-F259-4AA0-9643-31D95AF633E8}"/>
              </a:ext>
            </a:extLst>
          </p:cNvPr>
          <p:cNvSpPr txBox="1">
            <a:spLocks noChangeArrowheads="1"/>
          </p:cNvSpPr>
          <p:nvPr/>
        </p:nvSpPr>
        <p:spPr bwMode="auto">
          <a:xfrm>
            <a:off x="213635" y="1677091"/>
            <a:ext cx="550416" cy="1384995"/>
          </a:xfrm>
          <a:prstGeom prst="rect">
            <a:avLst/>
          </a:prstGeom>
          <a:ln>
            <a:solidFill>
              <a:srgbClr val="FFC000"/>
            </a:solidFill>
          </a:ln>
        </p:spPr>
        <p:style>
          <a:lnRef idx="1">
            <a:schemeClr val="accent6"/>
          </a:lnRef>
          <a:fillRef idx="2">
            <a:schemeClr val="accent6"/>
          </a:fillRef>
          <a:effectRef idx="1">
            <a:schemeClr val="accent6"/>
          </a:effectRef>
          <a:fontRef idx="minor">
            <a:schemeClr val="dk1"/>
          </a:fontRef>
        </p:style>
        <p:txBody>
          <a:bodyPr wrap="square">
            <a:spAutoFit/>
          </a:bodyPr>
          <a:lstStyle>
            <a:defPPr/>
          </a:lstStyle>
          <a:p>
            <a:pPr/>
            <a:r>
              <a:rPr lang="zh-CN" altLang="en-US" sz="2800" b="1">
                <a:solidFill>
                  <a:schemeClr val="bg1"/>
                </a:solidFill>
                <a:latin typeface="方正姚体" panose="02010601030101010101" pitchFamily="2" charset="-122"/>
                <a:ea typeface="方正姚体" panose="02010601030101010101" pitchFamily="2" charset="-122"/>
              </a:rPr>
              <a:t>材料三</a:t>
            </a:r>
          </a:p>
        </p:txBody>
      </p:sp>
    </p:spTree>
    <p:extLst>
      <p:ext uri="{BB962C8B-B14F-4D97-AF65-F5344CB8AC3E}">
        <p14:creationId xmlns:p14="http://schemas.microsoft.com/office/powerpoint/2010/main" val="399443051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500"/>
                                        <p:tgtEl>
                                          <p:spTgt spid="63"/>
                                        </p:tgtEl>
                                      </p:cBhvr>
                                    </p:animEffect>
                                    <p:anim calcmode="lin" valueType="num">
                                      <p:cBhvr>
                                        <p:cTn id="8" dur="500" fill="hold"/>
                                        <p:tgtEl>
                                          <p:spTgt spid="63"/>
                                        </p:tgtEl>
                                        <p:attrNameLst>
                                          <p:attrName>ppt_x</p:attrName>
                                        </p:attrNameLst>
                                      </p:cBhvr>
                                      <p:tavLst>
                                        <p:tav tm="0">
                                          <p:val>
                                            <p:strVal val="#ppt_x"/>
                                          </p:val>
                                        </p:tav>
                                        <p:tav tm="100000">
                                          <p:val>
                                            <p:strVal val="#ppt_x"/>
                                          </p:val>
                                        </p:tav>
                                      </p:tavLst>
                                    </p:anim>
                                    <p:anim calcmode="lin" valueType="num">
                                      <p:cBhvr>
                                        <p:cTn id="9" dur="500" fill="hold"/>
                                        <p:tgtEl>
                                          <p:spTgt spid="63"/>
                                        </p:tgtEl>
                                        <p:attrNameLst>
                                          <p:attrName>ppt_y</p:attrName>
                                        </p:attrNameLst>
                                      </p:cBhvr>
                                      <p:tavLst>
                                        <p:tav tm="0">
                                          <p:val>
                                            <p:strVal val="#ppt_y+.1"/>
                                          </p:val>
                                        </p:tav>
                                        <p:tav tm="100000">
                                          <p:val>
                                            <p:strVal val="#ppt_y"/>
                                          </p:val>
                                        </p:tav>
                                      </p:tavLst>
                                    </p:anim>
                                  </p:childTnLst>
                                </p:cTn>
                              </p:par>
                              <p:par>
                                <p:cTn id="10" presetID="1" presetClass="entr" presetSubtype="0" fill="hold" grpId="0" nodeType="withEffect">
                                  <p:stCondLst>
                                    <p:cond delay="0"/>
                                  </p:stCondLst>
                                  <p:childTnLst>
                                    <p:set>
                                      <p:cBhvr>
                                        <p:cTn id="11" dur="1" fill="hold">
                                          <p:stCondLst>
                                            <p:cond delay="0"/>
                                          </p:stCondLst>
                                        </p:cTn>
                                        <p:tgtEl>
                                          <p:spTgt spid="73"/>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72"/>
                                        </p:tgtEl>
                                        <p:attrNameLst>
                                          <p:attrName>style.visibility</p:attrName>
                                        </p:attrNameLst>
                                      </p:cBhvr>
                                      <p:to>
                                        <p:strVal val="visible"/>
                                      </p:to>
                                    </p:set>
                                  </p:childTnLst>
                                </p:cTn>
                              </p:par>
                              <p:par>
                                <p:cTn id="14" presetID="22" presetClass="entr" presetSubtype="2" fill="hold" nodeType="withEffect">
                                  <p:stCondLst>
                                    <p:cond delay="0"/>
                                  </p:stCondLst>
                                  <p:childTnLst>
                                    <p:set>
                                      <p:cBhvr>
                                        <p:cTn id="15" dur="1" fill="hold">
                                          <p:stCondLst>
                                            <p:cond delay="0"/>
                                          </p:stCondLst>
                                        </p:cTn>
                                        <p:tgtEl>
                                          <p:spTgt spid="64"/>
                                        </p:tgtEl>
                                        <p:attrNameLst>
                                          <p:attrName>style.visibility</p:attrName>
                                        </p:attrNameLst>
                                      </p:cBhvr>
                                      <p:to>
                                        <p:strVal val="visible"/>
                                      </p:to>
                                    </p:set>
                                    <p:animEffect transition="in" filter="wipe(right)">
                                      <p:cBhvr>
                                        <p:cTn id="16" dur="500"/>
                                        <p:tgtEl>
                                          <p:spTgt spid="64"/>
                                        </p:tgtEl>
                                      </p:cBhvr>
                                    </p:animEffect>
                                  </p:childTnLst>
                                </p:cTn>
                              </p:par>
                              <p:par>
                                <p:cTn id="17" presetID="22" presetClass="entr" presetSubtype="2" fill="hold" nodeType="withEffect">
                                  <p:stCondLst>
                                    <p:cond delay="0"/>
                                  </p:stCondLst>
                                  <p:childTnLst>
                                    <p:set>
                                      <p:cBhvr>
                                        <p:cTn id="18" dur="1" fill="hold">
                                          <p:stCondLst>
                                            <p:cond delay="0"/>
                                          </p:stCondLst>
                                        </p:cTn>
                                        <p:tgtEl>
                                          <p:spTgt spid="74"/>
                                        </p:tgtEl>
                                        <p:attrNameLst>
                                          <p:attrName>style.visibility</p:attrName>
                                        </p:attrNameLst>
                                      </p:cBhvr>
                                      <p:to>
                                        <p:strVal val="visible"/>
                                      </p:to>
                                    </p:set>
                                    <p:animEffect transition="in" filter="wipe(right)">
                                      <p:cBhvr>
                                        <p:cTn id="19" dur="500"/>
                                        <p:tgtEl>
                                          <p:spTgt spid="7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75"/>
                                        </p:tgtEl>
                                        <p:attrNameLst>
                                          <p:attrName>style.visibility</p:attrName>
                                        </p:attrNameLst>
                                      </p:cBhvr>
                                      <p:to>
                                        <p:strVal val="visible"/>
                                      </p:to>
                                    </p:set>
                                    <p:animEffect transition="in" filter="fade">
                                      <p:cBhvr>
                                        <p:cTn id="31" dur="500"/>
                                        <p:tgtEl>
                                          <p:spTgt spid="75"/>
                                        </p:tgtEl>
                                      </p:cBhvr>
                                    </p:animEffect>
                                    <p:anim calcmode="lin" valueType="num">
                                      <p:cBhvr>
                                        <p:cTn id="32" dur="500" fill="hold"/>
                                        <p:tgtEl>
                                          <p:spTgt spid="75"/>
                                        </p:tgtEl>
                                        <p:attrNameLst>
                                          <p:attrName>ppt_x</p:attrName>
                                        </p:attrNameLst>
                                      </p:cBhvr>
                                      <p:tavLst>
                                        <p:tav tm="0">
                                          <p:val>
                                            <p:strVal val="#ppt_x"/>
                                          </p:val>
                                        </p:tav>
                                        <p:tav tm="100000">
                                          <p:val>
                                            <p:strVal val="#ppt_x"/>
                                          </p:val>
                                        </p:tav>
                                      </p:tavLst>
                                    </p:anim>
                                    <p:anim calcmode="lin" valueType="num">
                                      <p:cBhvr>
                                        <p:cTn id="33" dur="500" fill="hold"/>
                                        <p:tgtEl>
                                          <p:spTgt spid="75"/>
                                        </p:tgtEl>
                                        <p:attrNameLst>
                                          <p:attrName>ppt_y</p:attrName>
                                        </p:attrNameLst>
                                      </p:cBhvr>
                                      <p:tavLst>
                                        <p:tav tm="0">
                                          <p:val>
                                            <p:strVal val="#ppt_y+.1"/>
                                          </p:val>
                                        </p:tav>
                                        <p:tav tm="100000">
                                          <p:val>
                                            <p:strVal val="#ppt_y"/>
                                          </p:val>
                                        </p:tav>
                                      </p:tavLst>
                                    </p:anim>
                                  </p:childTnLst>
                                </p:cTn>
                              </p:par>
                              <p:par>
                                <p:cTn id="34" presetID="14" presetClass="entr" presetSubtype="10" fill="hold" grpId="0" nodeType="withEffect">
                                  <p:stCondLst>
                                    <p:cond delay="0"/>
                                  </p:stCondLst>
                                  <p:childTnLst>
                                    <p:set>
                                      <p:cBhvr>
                                        <p:cTn id="35" dur="1" fill="hold">
                                          <p:stCondLst>
                                            <p:cond delay="0"/>
                                          </p:stCondLst>
                                        </p:cTn>
                                        <p:tgtEl>
                                          <p:spTgt spid="76"/>
                                        </p:tgtEl>
                                        <p:attrNameLst>
                                          <p:attrName>style.visibility</p:attrName>
                                        </p:attrNameLst>
                                      </p:cBhvr>
                                      <p:to>
                                        <p:strVal val="visible"/>
                                      </p:to>
                                    </p:set>
                                    <p:animEffect transition="in" filter="randombar(horizontal)">
                                      <p:cBhvr>
                                        <p:cTn id="36" dur="500"/>
                                        <p:tgtEl>
                                          <p:spTgt spid="76"/>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10" presetClass="entr" presetSubtype="0" fill="hold" nodeType="click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6" presetClass="entr" presetSubtype="16"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circle(in)">
                                      <p:cBhvr>
                                        <p:cTn id="44" dur="500"/>
                                        <p:tgtEl>
                                          <p:spTgt spid="2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par>
                                <p:cTn id="48" presetID="1" presetClass="entr" presetSubtype="0" fill="hold" grpId="0" nodeType="withEffect">
                                  <p:stCondLst>
                                    <p:cond delay="0"/>
                                  </p:stCondLst>
                                  <p:childTnLst>
                                    <p:set>
                                      <p:cBhvr>
                                        <p:cTn id="49" dur="1" fill="hold">
                                          <p:stCondLst>
                                            <p:cond delay="0"/>
                                          </p:stCondLst>
                                        </p:cTn>
                                        <p:tgtEl>
                                          <p:spTgt spid="62"/>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61"/>
                                        </p:tgtEl>
                                        <p:attrNameLst>
                                          <p:attrName>style.visibility</p:attrName>
                                        </p:attrNameLst>
                                      </p:cBhvr>
                                      <p:to>
                                        <p:strVal val="visible"/>
                                      </p:to>
                                    </p:set>
                                  </p:childTnLst>
                                </p:cTn>
                              </p:par>
                              <p:par>
                                <p:cTn id="52" presetID="22" presetClass="entr" presetSubtype="8" fill="hold" nodeType="with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wipe(left)">
                                      <p:cBhvr>
                                        <p:cTn id="54" dur="500"/>
                                        <p:tgtEl>
                                          <p:spTgt spid="2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500"/>
                                        <p:tgtEl>
                                          <p:spTgt spid="12"/>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fade">
                                      <p:cBhvr>
                                        <p:cTn id="63" dur="500"/>
                                        <p:tgtEl>
                                          <p:spTgt spid="51"/>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fade">
                                      <p:cBhvr>
                                        <p:cTn id="66" dur="500"/>
                                        <p:tgtEl>
                                          <p:spTgt spid="31"/>
                                        </p:tgtEl>
                                      </p:cBhvr>
                                    </p:animEffect>
                                  </p:childTnLst>
                                </p:cTn>
                              </p:par>
                              <p:par>
                                <p:cTn id="67" presetID="14" presetClass="entr" presetSubtype="10" fill="hold" grpId="0"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randombar(horizontal)">
                                      <p:cBhvr>
                                        <p:cTn id="69" dur="500"/>
                                        <p:tgtEl>
                                          <p:spTgt spid="4"/>
                                        </p:tgtEl>
                                      </p:cBhvr>
                                    </p:animEffect>
                                  </p:childTnLst>
                                </p:cTn>
                              </p:par>
                            </p:childTnLst>
                          </p:cTn>
                        </p:par>
                      </p:childTnLst>
                    </p:cTn>
                  </p:par>
                  <p:par>
                    <p:cTn id="70" fill="hold" nodeType="clickPar">
                      <p:stCondLst>
                        <p:cond delay="indefinite"/>
                      </p:stCondLst>
                      <p:childTnLst>
                        <p:par>
                          <p:cTn id="71" fill="hold" nodeType="afterGroup">
                            <p:stCondLst>
                              <p:cond delay="0"/>
                            </p:stCondLst>
                            <p:childTnLst>
                              <p:par>
                                <p:cTn id="72" presetID="14" presetClass="entr" presetSubtype="10" fill="hold" grpId="0" nodeType="click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randombar(horizontal)">
                                      <p:cBhvr>
                                        <p:cTn id="7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9" grpId="0"/>
      <p:bldP spid="13" grpId="0"/>
      <p:bldP spid="14" grpId="0"/>
      <p:bldP spid="51" grpId="0"/>
      <p:bldP spid="16" grpId="0"/>
      <p:bldP spid="29" grpId="0"/>
      <p:bldP spid="30" grpId="0"/>
      <p:bldP spid="31" grpId="0"/>
      <p:bldP spid="61" grpId="0"/>
      <p:bldP spid="62" grpId="0"/>
      <p:bldP spid="4" grpId="0"/>
      <p:bldP spid="63" grpId="0"/>
      <p:bldP spid="72" grpId="0"/>
      <p:bldP spid="73" grpId="0"/>
      <p:bldP spid="75" grpId="0"/>
      <p:bldP spid="76" grpId="0"/>
      <p:bldP spid="3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a:extLst>
              <a:ext uri="{FF2B5EF4-FFF2-40B4-BE49-F238E27FC236}">
                <a16:creationId xmlns:a16="http://schemas.microsoft.com/office/drawing/2014/main" xmlns="" id="{75CE8E45-ED00-4E56-A1F9-19DAC60026D1}"/>
              </a:ext>
            </a:extLst>
          </p:cNvPr>
          <p:cNvSpPr txBox="1"/>
          <p:nvPr/>
        </p:nvSpPr>
        <p:spPr>
          <a:xfrm>
            <a:off x="1196464" y="2296666"/>
            <a:ext cx="9799072" cy="3539430"/>
          </a:xfrm>
          <a:prstGeom prst="rect">
            <a:avLst/>
          </a:prstGeom>
          <a:solidFill>
            <a:schemeClr val="bg1">
              <a:lumMod val="75000"/>
              <a:lumOff val="25000"/>
            </a:schemeClr>
          </a:solidFill>
          <a:ln w="38100">
            <a:solidFill>
              <a:schemeClr val="tx1"/>
            </a:solidFill>
          </a:ln>
        </p:spPr>
        <p:txBody>
          <a:bodyPr wrap="square" rtlCol="0" anchor="t">
            <a:spAutoFit/>
          </a:bodyPr>
          <a:lstStyle>
            <a:defPPr/>
          </a:lstStyle>
          <a:p>
            <a:pPr/>
            <a:r>
              <a:rPr lang="en-US" altLang="zh-CN" sz="3200" b="1" kern="100">
                <a:latin typeface="Times New Roman" panose="02020603050405020304" pitchFamily="18" charset="0"/>
                <a:ea typeface="黑体" panose="02010609060101010101" pitchFamily="49" charset="-122"/>
                <a:cs typeface="Times New Roman" panose="02020603050405020304" pitchFamily="18" charset="0"/>
              </a:rPr>
              <a:t>        </a:t>
            </a:r>
            <a:r>
              <a:rPr lang="zh-CN" altLang="zh-CN" sz="3200" b="1" kern="100">
                <a:latin typeface="Times New Roman" panose="02020603050405020304" pitchFamily="18" charset="0"/>
                <a:ea typeface="楷体" panose="02010609060101010101" pitchFamily="49" charset="-122"/>
                <a:cs typeface="Times New Roman" panose="02020603050405020304" pitchFamily="18" charset="0"/>
              </a:rPr>
              <a:t>最后一个背景原因是欧洲诸从属少数民族的</a:t>
            </a:r>
            <a:r>
              <a:rPr lang="zh-CN" altLang="zh-CN" sz="3200" b="1" kern="10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不断高涨的民族主义</a:t>
            </a:r>
            <a:r>
              <a:rPr lang="zh-CN" altLang="zh-CN" sz="3200" b="1" kern="100">
                <a:latin typeface="Times New Roman" panose="02020603050405020304" pitchFamily="18" charset="0"/>
                <a:ea typeface="楷体" panose="02010609060101010101" pitchFamily="49" charset="-122"/>
                <a:cs typeface="Times New Roman" panose="02020603050405020304" pitchFamily="18" charset="0"/>
              </a:rPr>
              <a:t>愿望。这种愿望</a:t>
            </a:r>
            <a:r>
              <a:rPr lang="en-US" altLang="zh-CN" sz="3200" b="1" kern="100">
                <a:latin typeface="Times New Roman" panose="02020603050405020304" pitchFamily="18" charset="0"/>
                <a:ea typeface="楷体" panose="02010609060101010101" pitchFamily="49" charset="-122"/>
                <a:cs typeface="Times New Roman" panose="02020603050405020304" pitchFamily="18" charset="0"/>
              </a:rPr>
              <a:t>……</a:t>
            </a:r>
            <a:r>
              <a:rPr lang="zh-CN" altLang="zh-CN" sz="3200" b="1" kern="100">
                <a:latin typeface="Times New Roman" panose="02020603050405020304" pitchFamily="18" charset="0"/>
                <a:ea typeface="楷体" panose="02010609060101010101" pitchFamily="49" charset="-122"/>
                <a:cs typeface="Times New Roman" panose="02020603050405020304" pitchFamily="18" charset="0"/>
              </a:rPr>
              <a:t>是</a:t>
            </a:r>
            <a:r>
              <a:rPr lang="zh-CN" altLang="zh-CN" sz="3200" b="1" kern="10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难以对付</a:t>
            </a:r>
            <a:r>
              <a:rPr lang="zh-CN" altLang="zh-CN" sz="3200" b="1" kern="100">
                <a:latin typeface="Times New Roman" panose="02020603050405020304" pitchFamily="18" charset="0"/>
                <a:ea typeface="楷体" panose="02010609060101010101" pitchFamily="49" charset="-122"/>
                <a:cs typeface="Times New Roman" panose="02020603050405020304" pitchFamily="18" charset="0"/>
              </a:rPr>
              <a:t>的</a:t>
            </a:r>
            <a:r>
              <a:rPr lang="en-US" altLang="zh-CN" sz="3200" b="1" kern="100">
                <a:latin typeface="Times New Roman" panose="02020603050405020304" pitchFamily="18" charset="0"/>
                <a:ea typeface="楷体" panose="02010609060101010101" pitchFamily="49" charset="-122"/>
                <a:cs typeface="Times New Roman" panose="02020603050405020304" pitchFamily="18" charset="0"/>
              </a:rPr>
              <a:t>……</a:t>
            </a:r>
            <a:r>
              <a:rPr lang="zh-CN" altLang="en-US" sz="3200" b="1" kern="100">
                <a:latin typeface="Times New Roman" panose="02020603050405020304" pitchFamily="18" charset="0"/>
                <a:ea typeface="楷体" panose="02010609060101010101" pitchFamily="49" charset="-122"/>
                <a:cs typeface="Times New Roman" panose="02020603050405020304" pitchFamily="18" charset="0"/>
              </a:rPr>
              <a:t>但</a:t>
            </a:r>
            <a:r>
              <a:rPr lang="zh-CN" altLang="zh-CN" sz="3200" b="1" kern="100">
                <a:latin typeface="Times New Roman" panose="02020603050405020304" pitchFamily="18" charset="0"/>
                <a:ea typeface="楷体" panose="02010609060101010101" pitchFamily="49" charset="-122"/>
                <a:cs typeface="Times New Roman" panose="02020603050405020304" pitchFamily="18" charset="0"/>
              </a:rPr>
              <a:t>在中欧和东欧，它却是一场</a:t>
            </a:r>
            <a:r>
              <a:rPr lang="zh-CN" altLang="zh-CN" sz="3200" b="1" kern="10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恶梦</a:t>
            </a:r>
            <a:r>
              <a:rPr lang="zh-CN" altLang="zh-CN" sz="3200" b="1" kern="100">
                <a:latin typeface="Times New Roman" panose="02020603050405020304" pitchFamily="18" charset="0"/>
                <a:ea typeface="楷体" panose="02010609060101010101" pitchFamily="49" charset="-122"/>
                <a:cs typeface="Times New Roman" panose="02020603050405020304" pitchFamily="18" charset="0"/>
              </a:rPr>
              <a:t>，由于对民族自决的要求日益增长，那里多民族的帝国正处于差不多被撕成碎片的危险之中。</a:t>
            </a:r>
            <a:r>
              <a:rPr lang="en-US" altLang="zh-CN" sz="3200" b="1" kern="100">
                <a:latin typeface="Times New Roman" panose="02020603050405020304" pitchFamily="18" charset="0"/>
                <a:ea typeface="楷体" panose="02010609060101010101" pitchFamily="49" charset="-122"/>
                <a:cs typeface="Times New Roman" panose="02020603050405020304" pitchFamily="18" charset="0"/>
              </a:rPr>
              <a:t> ……</a:t>
            </a:r>
            <a:r>
              <a:rPr lang="zh-CN" altLang="en-US" sz="3200" b="1" kern="100">
                <a:latin typeface="Times New Roman" panose="02020603050405020304" pitchFamily="18" charset="0"/>
                <a:ea typeface="楷体" panose="02010609060101010101" pitchFamily="49" charset="-122"/>
                <a:cs typeface="Times New Roman" panose="02020603050405020304" pitchFamily="18" charset="0"/>
              </a:rPr>
              <a:t>因而，</a:t>
            </a:r>
            <a:r>
              <a:rPr lang="zh-CN" altLang="en-US" sz="3200" b="1" kern="10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民族自决</a:t>
            </a:r>
            <a:r>
              <a:rPr lang="zh-CN" altLang="en-US" sz="3200" b="1" kern="100">
                <a:latin typeface="Times New Roman" panose="02020603050405020304" pitchFamily="18" charset="0"/>
                <a:ea typeface="楷体" panose="02010609060101010101" pitchFamily="49" charset="-122"/>
                <a:cs typeface="Times New Roman" panose="02020603050405020304" pitchFamily="18" charset="0"/>
              </a:rPr>
              <a:t>与相互冲突的联盟体系的结合使欧洲陷入大决战之中。</a:t>
            </a:r>
            <a:endParaRPr lang="en-US" altLang="zh-CN" sz="3200" b="1" kern="100">
              <a:latin typeface="Times New Roman" pitchFamily="18" charset="0"/>
              <a:ea typeface="楷体" pitchFamily="49" charset="-122"/>
              <a:cs typeface="Times New Roman" pitchFamily="18" charset="0"/>
            </a:endParaRPr>
          </a:p>
          <a:p>
            <a:pPr algn="r"/>
            <a:r>
              <a:rPr lang="en-US" altLang="zh-CN" sz="3200" b="1">
                <a:latin typeface="Times New Roman" panose="02020603050405020304" pitchFamily="18" charset="0"/>
                <a:cs typeface="Times New Roman" panose="02020603050405020304" pitchFamily="18" charset="0"/>
              </a:rPr>
              <a:t>——</a:t>
            </a:r>
            <a:r>
              <a:rPr lang="zh-CN" altLang="zh-CN" sz="3200" b="1">
                <a:latin typeface="Times New Roman" panose="02020603050405020304" pitchFamily="18" charset="0"/>
                <a:cs typeface="Times New Roman" panose="02020603050405020304" pitchFamily="18" charset="0"/>
              </a:rPr>
              <a:t>斯塔夫里阿诺斯《全球通史》</a:t>
            </a:r>
            <a:r>
              <a:rPr lang="en-US" altLang="zh-CN" sz="3200" b="1">
                <a:latin typeface="Times New Roman" panose="02020603050405020304" pitchFamily="18" charset="0"/>
                <a:cs typeface="Times New Roman" panose="02020603050405020304" pitchFamily="18" charset="0"/>
              </a:rPr>
              <a:t> </a:t>
            </a:r>
            <a:endParaRPr lang="zh-CN" altLang="zh-CN" sz="3200" b="1">
              <a:latin typeface="Times New Roman" pitchFamily="18" charset="0"/>
              <a:cs typeface="Times New Roman" pitchFamily="18" charset="0"/>
            </a:endParaRPr>
          </a:p>
        </p:txBody>
      </p:sp>
      <p:sp>
        <p:nvSpPr>
          <p:cNvPr id="8" name="文本框 7">
            <a:extLst>
              <a:ext uri="{FF2B5EF4-FFF2-40B4-BE49-F238E27FC236}">
                <a16:creationId xmlns:a16="http://schemas.microsoft.com/office/drawing/2014/main" xmlns="" id="{EEB53BC4-593E-4E66-AE4B-AE4A1DF7DF02}"/>
              </a:ext>
            </a:extLst>
          </p:cNvPr>
          <p:cNvSpPr txBox="1"/>
          <p:nvPr/>
        </p:nvSpPr>
        <p:spPr>
          <a:xfrm>
            <a:off x="1196464" y="1213644"/>
            <a:ext cx="8700379" cy="584775"/>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rtlCol="0">
            <a:spAutoFit/>
          </a:bodyPr>
          <a:lstStyle>
            <a:defPPr/>
          </a:lstStyle>
          <a:p>
            <a:pPr/>
            <a:r>
              <a:rPr lang="en-US" altLang="zh-CN" sz="3200" b="1">
                <a:latin typeface="方正姚体" panose="02010601030101010101" pitchFamily="2" charset="-122"/>
                <a:ea typeface="方正姚体" panose="02010601030101010101" pitchFamily="2" charset="-122"/>
              </a:rPr>
              <a:t>4.</a:t>
            </a:r>
            <a:r>
              <a:rPr lang="zh-CN" altLang="en-US" sz="3200" b="1">
                <a:latin typeface="方正姚体" panose="02010601030101010101" pitchFamily="2" charset="-122"/>
                <a:ea typeface="方正姚体" panose="02010601030101010101" pitchFamily="2" charset="-122"/>
              </a:rPr>
              <a:t>推动因素：民族主义的推动</a:t>
            </a:r>
          </a:p>
        </p:txBody>
      </p:sp>
      <p:sp>
        <p:nvSpPr>
          <p:cNvPr id="11" name="Text Box 12">
            <a:extLst>
              <a:ext uri="{FF2B5EF4-FFF2-40B4-BE49-F238E27FC236}">
                <a16:creationId xmlns:a16="http://schemas.microsoft.com/office/drawing/2014/main" xmlns="" id="{F6363ADA-4ECA-497D-A3CC-B9BBB9ED3FD0}"/>
              </a:ext>
            </a:extLst>
          </p:cNvPr>
          <p:cNvSpPr txBox="1">
            <a:spLocks noChangeArrowheads="1"/>
          </p:cNvSpPr>
          <p:nvPr/>
        </p:nvSpPr>
        <p:spPr bwMode="auto">
          <a:xfrm>
            <a:off x="0" y="0"/>
            <a:ext cx="2317072" cy="646331"/>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defPPr/>
          </a:lstStyle>
          <a:p>
            <a:pPr/>
            <a:r>
              <a:rPr lang="zh-CN" altLang="en-US" sz="3600" b="1">
                <a:solidFill>
                  <a:schemeClr val="bg1"/>
                </a:solidFill>
                <a:latin typeface="华文行楷" panose="02010800040101010101" pitchFamily="2" charset="-122"/>
                <a:ea typeface="华文行楷" panose="02010800040101010101" pitchFamily="2" charset="-122"/>
              </a:rPr>
              <a:t>一战背景</a:t>
            </a:r>
          </a:p>
        </p:txBody>
      </p:sp>
      <p:sp>
        <p:nvSpPr>
          <p:cNvPr id="7" name="Text Box 12">
            <a:extLst>
              <a:ext uri="{FF2B5EF4-FFF2-40B4-BE49-F238E27FC236}">
                <a16:creationId xmlns:a16="http://schemas.microsoft.com/office/drawing/2014/main" xmlns="" id="{B41CD3BD-5536-4D44-9E1A-EDE3571472D2}"/>
              </a:ext>
            </a:extLst>
          </p:cNvPr>
          <p:cNvSpPr txBox="1">
            <a:spLocks noChangeArrowheads="1"/>
          </p:cNvSpPr>
          <p:nvPr/>
        </p:nvSpPr>
        <p:spPr bwMode="auto">
          <a:xfrm>
            <a:off x="213635" y="2296666"/>
            <a:ext cx="550416" cy="1384995"/>
          </a:xfrm>
          <a:prstGeom prst="rect">
            <a:avLst/>
          </a:prstGeom>
          <a:ln>
            <a:solidFill>
              <a:srgbClr val="FFC000"/>
            </a:solidFill>
          </a:ln>
        </p:spPr>
        <p:style>
          <a:lnRef idx="1">
            <a:schemeClr val="accent6"/>
          </a:lnRef>
          <a:fillRef idx="2">
            <a:schemeClr val="accent6"/>
          </a:fillRef>
          <a:effectRef idx="1">
            <a:schemeClr val="accent6"/>
          </a:effectRef>
          <a:fontRef idx="minor">
            <a:schemeClr val="dk1"/>
          </a:fontRef>
        </p:style>
        <p:txBody>
          <a:bodyPr wrap="square">
            <a:spAutoFit/>
          </a:bodyPr>
          <a:lstStyle>
            <a:defPPr/>
          </a:lstStyle>
          <a:p>
            <a:pPr/>
            <a:r>
              <a:rPr lang="zh-CN" altLang="en-US" sz="2800" b="1">
                <a:solidFill>
                  <a:schemeClr val="bg1"/>
                </a:solidFill>
                <a:latin typeface="方正姚体" panose="02010601030101010101" pitchFamily="2" charset="-122"/>
                <a:ea typeface="方正姚体" panose="02010601030101010101" pitchFamily="2" charset="-122"/>
              </a:rPr>
              <a:t>材料四</a:t>
            </a:r>
          </a:p>
        </p:txBody>
      </p:sp>
    </p:spTree>
    <p:extLst>
      <p:ext uri="{BB962C8B-B14F-4D97-AF65-F5344CB8AC3E}">
        <p14:creationId xmlns:p14="http://schemas.microsoft.com/office/powerpoint/2010/main" val="2232857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 name="图片 8">
            <a:extLst>
              <a:ext uri="{FF2B5EF4-FFF2-40B4-BE49-F238E27FC236}">
                <a16:creationId xmlns:a16="http://schemas.microsoft.com/office/drawing/2014/main" xmlns="" id="{DDCF2F41-D3E9-4E0A-9467-5B8F9C66C3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0806" y="1504950"/>
            <a:ext cx="9907942" cy="5353050"/>
          </a:xfrm>
          <a:prstGeom prst="rect">
            <a:avLst/>
          </a:prstGeom>
        </p:spPr>
      </p:pic>
      <p:sp>
        <p:nvSpPr>
          <p:cNvPr id="7" name="文本框 6">
            <a:extLst>
              <a:ext uri="{FF2B5EF4-FFF2-40B4-BE49-F238E27FC236}">
                <a16:creationId xmlns:a16="http://schemas.microsoft.com/office/drawing/2014/main" xmlns="" id="{99A65887-AC12-4E13-B5B5-0E7B908F1E81}"/>
              </a:ext>
            </a:extLst>
          </p:cNvPr>
          <p:cNvSpPr txBox="1"/>
          <p:nvPr/>
        </p:nvSpPr>
        <p:spPr>
          <a:xfrm>
            <a:off x="1230806" y="915644"/>
            <a:ext cx="6915705" cy="584775"/>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rtlCol="0">
            <a:spAutoFit/>
          </a:bodyPr>
          <a:lstStyle>
            <a:defPPr/>
          </a:lstStyle>
          <a:p>
            <a:pPr/>
            <a:r>
              <a:rPr lang="en-US" altLang="zh-CN" sz="3200" b="1">
                <a:latin typeface="方正姚体" panose="02010601030101010101" pitchFamily="2" charset="-122"/>
                <a:ea typeface="方正姚体" panose="02010601030101010101" pitchFamily="2" charset="-122"/>
              </a:rPr>
              <a:t>5.</a:t>
            </a:r>
            <a:r>
              <a:rPr lang="zh-CN" altLang="en-US" sz="3200" b="1">
                <a:latin typeface="方正姚体" panose="02010601030101010101" pitchFamily="2" charset="-122"/>
                <a:ea typeface="方正姚体" panose="02010601030101010101" pitchFamily="2" charset="-122"/>
              </a:rPr>
              <a:t>导火索：萨拉热窝事件</a:t>
            </a:r>
          </a:p>
        </p:txBody>
      </p:sp>
      <p:sp>
        <p:nvSpPr>
          <p:cNvPr id="5" name="Text Box 12">
            <a:extLst>
              <a:ext uri="{FF2B5EF4-FFF2-40B4-BE49-F238E27FC236}">
                <a16:creationId xmlns:a16="http://schemas.microsoft.com/office/drawing/2014/main" xmlns="" id="{C6CD9197-2E59-4C0F-8464-F5F3ACAEF126}"/>
              </a:ext>
            </a:extLst>
          </p:cNvPr>
          <p:cNvSpPr txBox="1">
            <a:spLocks noChangeArrowheads="1"/>
          </p:cNvSpPr>
          <p:nvPr/>
        </p:nvSpPr>
        <p:spPr bwMode="auto">
          <a:xfrm>
            <a:off x="0" y="0"/>
            <a:ext cx="2317072" cy="646331"/>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defPPr/>
          </a:lstStyle>
          <a:p>
            <a:pPr/>
            <a:r>
              <a:rPr lang="zh-CN" altLang="en-US" sz="3600" b="1">
                <a:solidFill>
                  <a:schemeClr val="bg1"/>
                </a:solidFill>
                <a:latin typeface="华文行楷" panose="02010800040101010101" pitchFamily="2" charset="-122"/>
                <a:ea typeface="华文行楷" panose="02010800040101010101" pitchFamily="2" charset="-122"/>
              </a:rPr>
              <a:t>一战背景</a:t>
            </a:r>
          </a:p>
        </p:txBody>
      </p:sp>
    </p:spTree>
    <p:extLst>
      <p:ext uri="{BB962C8B-B14F-4D97-AF65-F5344CB8AC3E}">
        <p14:creationId xmlns:p14="http://schemas.microsoft.com/office/powerpoint/2010/main" val="46603235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带形: 上凸 4">
            <a:extLst>
              <a:ext uri="{FF2B5EF4-FFF2-40B4-BE49-F238E27FC236}">
                <a16:creationId xmlns:a16="http://schemas.microsoft.com/office/drawing/2014/main" xmlns="" id="{02EAA5B8-93B3-473B-B71B-705073C0564C}"/>
              </a:ext>
            </a:extLst>
          </p:cNvPr>
          <p:cNvSpPr/>
          <p:nvPr/>
        </p:nvSpPr>
        <p:spPr>
          <a:xfrm>
            <a:off x="1695635" y="2269453"/>
            <a:ext cx="8664605" cy="1459168"/>
          </a:xfrm>
          <a:prstGeom prst="ribbon2">
            <a:avLst/>
          </a:prstGeom>
        </p:spPr>
        <p:style>
          <a:lnRef idx="3">
            <a:schemeClr val="lt1"/>
          </a:lnRef>
          <a:fillRef idx="1">
            <a:schemeClr val="accent5"/>
          </a:fillRef>
          <a:effectRef idx="1">
            <a:schemeClr val="accent5"/>
          </a:effectRef>
          <a:fontRef idx="minor">
            <a:schemeClr val="lt1"/>
          </a:fontRef>
        </p:style>
        <p:txBody>
          <a:bodyPr rtlCol="0" anchor="ctr"/>
          <a:lstStyle>
            <a:defPPr/>
          </a:lstStyle>
          <a:p>
            <a:pPr algn="ctr"/>
            <a:r>
              <a:rPr lang="zh-CN" altLang="en-US" sz="5400">
                <a:solidFill>
                  <a:schemeClr val="bg1"/>
                </a:solidFill>
                <a:latin typeface="华文行楷" panose="02010800040101010101" pitchFamily="2" charset="-122"/>
                <a:ea typeface="华文行楷" panose="02010800040101010101" pitchFamily="2" charset="-122"/>
              </a:rPr>
              <a:t>欧罗巴之劫</a:t>
            </a:r>
          </a:p>
        </p:txBody>
      </p:sp>
    </p:spTree>
    <p:extLst>
      <p:ext uri="{BB962C8B-B14F-4D97-AF65-F5344CB8AC3E}">
        <p14:creationId xmlns:p14="http://schemas.microsoft.com/office/powerpoint/2010/main" val="4209487984"/>
      </p:ext>
    </p:extLst>
  </p:cSld>
  <p:clrMapOvr>
    <a:masterClrMapping/>
  </p:clrMapOvr>
  <p:transition spd="slow">
    <p:fade/>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a:extLst>
              <a:ext uri="{FF2B5EF4-FFF2-40B4-BE49-F238E27FC236}">
                <a16:creationId xmlns:a16="http://schemas.microsoft.com/office/drawing/2014/main" xmlns="" id="{B05FC27D-5F37-4A7F-A463-25B78EC919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5079" y="8787"/>
            <a:ext cx="6596109" cy="4408869"/>
          </a:xfrm>
          <a:prstGeom prst="rect">
            <a:avLst/>
          </a:prstGeom>
        </p:spPr>
      </p:pic>
      <p:sp>
        <p:nvSpPr>
          <p:cNvPr id="10" name="任意多边形: 形状 9">
            <a:extLst>
              <a:ext uri="{FF2B5EF4-FFF2-40B4-BE49-F238E27FC236}">
                <a16:creationId xmlns:a16="http://schemas.microsoft.com/office/drawing/2014/main" xmlns="" id="{18D142A8-02DE-41A8-8AB9-901DA84B25FF}"/>
              </a:ext>
            </a:extLst>
          </p:cNvPr>
          <p:cNvSpPr/>
          <p:nvPr/>
        </p:nvSpPr>
        <p:spPr>
          <a:xfrm rot="21291460">
            <a:off x="8249093" y="1045704"/>
            <a:ext cx="1006181" cy="2316811"/>
          </a:xfrm>
          <a:custGeom>
            <a:gdLst>
              <a:gd name="connsiteX0" fmla="*/ 355107 w 1580225"/>
              <a:gd name="connsiteY0" fmla="*/ 0 h 2494626"/>
              <a:gd name="connsiteX1" fmla="*/ 390618 w 1580225"/>
              <a:gd name="connsiteY1" fmla="*/ 44389 h 2494626"/>
              <a:gd name="connsiteX2" fmla="*/ 426128 w 1580225"/>
              <a:gd name="connsiteY2" fmla="*/ 337352 h 2494626"/>
              <a:gd name="connsiteX3" fmla="*/ 417251 w 1580225"/>
              <a:gd name="connsiteY3" fmla="*/ 532661 h 2494626"/>
              <a:gd name="connsiteX4" fmla="*/ 399495 w 1580225"/>
              <a:gd name="connsiteY4" fmla="*/ 550416 h 2494626"/>
              <a:gd name="connsiteX5" fmla="*/ 390618 w 1580225"/>
              <a:gd name="connsiteY5" fmla="*/ 577049 h 2494626"/>
              <a:gd name="connsiteX6" fmla="*/ 337352 w 1580225"/>
              <a:gd name="connsiteY6" fmla="*/ 612560 h 2494626"/>
              <a:gd name="connsiteX7" fmla="*/ 310719 w 1580225"/>
              <a:gd name="connsiteY7" fmla="*/ 639193 h 2494626"/>
              <a:gd name="connsiteX8" fmla="*/ 257453 w 1580225"/>
              <a:gd name="connsiteY8" fmla="*/ 656948 h 2494626"/>
              <a:gd name="connsiteX9" fmla="*/ 177553 w 1580225"/>
              <a:gd name="connsiteY9" fmla="*/ 692459 h 2494626"/>
              <a:gd name="connsiteX10" fmla="*/ 142043 w 1580225"/>
              <a:gd name="connsiteY10" fmla="*/ 710214 h 2494626"/>
              <a:gd name="connsiteX11" fmla="*/ 115410 w 1580225"/>
              <a:gd name="connsiteY11" fmla="*/ 736847 h 2494626"/>
              <a:gd name="connsiteX12" fmla="*/ 88777 w 1580225"/>
              <a:gd name="connsiteY12" fmla="*/ 754602 h 2494626"/>
              <a:gd name="connsiteX13" fmla="*/ 71021 w 1580225"/>
              <a:gd name="connsiteY13" fmla="*/ 790113 h 2494626"/>
              <a:gd name="connsiteX14" fmla="*/ 53266 w 1580225"/>
              <a:gd name="connsiteY14" fmla="*/ 816746 h 2494626"/>
              <a:gd name="connsiteX15" fmla="*/ 44388 w 1580225"/>
              <a:gd name="connsiteY15" fmla="*/ 843379 h 2494626"/>
              <a:gd name="connsiteX16" fmla="*/ 26633 w 1580225"/>
              <a:gd name="connsiteY16" fmla="*/ 870012 h 2494626"/>
              <a:gd name="connsiteX17" fmla="*/ 8878 w 1580225"/>
              <a:gd name="connsiteY17" fmla="*/ 923278 h 2494626"/>
              <a:gd name="connsiteX18" fmla="*/ 0 w 1580225"/>
              <a:gd name="connsiteY18" fmla="*/ 949911 h 2494626"/>
              <a:gd name="connsiteX19" fmla="*/ 17755 w 1580225"/>
              <a:gd name="connsiteY19" fmla="*/ 1065321 h 2494626"/>
              <a:gd name="connsiteX20" fmla="*/ 44388 w 1580225"/>
              <a:gd name="connsiteY20" fmla="*/ 1091954 h 2494626"/>
              <a:gd name="connsiteX21" fmla="*/ 88777 w 1580225"/>
              <a:gd name="connsiteY21" fmla="*/ 1154098 h 2494626"/>
              <a:gd name="connsiteX22" fmla="*/ 115410 w 1580225"/>
              <a:gd name="connsiteY22" fmla="*/ 1171853 h 2494626"/>
              <a:gd name="connsiteX23" fmla="*/ 133165 w 1580225"/>
              <a:gd name="connsiteY23" fmla="*/ 1198486 h 2494626"/>
              <a:gd name="connsiteX24" fmla="*/ 186431 w 1580225"/>
              <a:gd name="connsiteY24" fmla="*/ 1216241 h 2494626"/>
              <a:gd name="connsiteX25" fmla="*/ 843379 w 1580225"/>
              <a:gd name="connsiteY25" fmla="*/ 1242874 h 2494626"/>
              <a:gd name="connsiteX26" fmla="*/ 878889 w 1580225"/>
              <a:gd name="connsiteY26" fmla="*/ 1251752 h 2494626"/>
              <a:gd name="connsiteX27" fmla="*/ 941033 w 1580225"/>
              <a:gd name="connsiteY27" fmla="*/ 1269507 h 2494626"/>
              <a:gd name="connsiteX28" fmla="*/ 967666 w 1580225"/>
              <a:gd name="connsiteY28" fmla="*/ 1287263 h 2494626"/>
              <a:gd name="connsiteX29" fmla="*/ 1012054 w 1580225"/>
              <a:gd name="connsiteY29" fmla="*/ 1349406 h 2494626"/>
              <a:gd name="connsiteX30" fmla="*/ 1029810 w 1580225"/>
              <a:gd name="connsiteY30" fmla="*/ 1420428 h 2494626"/>
              <a:gd name="connsiteX31" fmla="*/ 1038687 w 1580225"/>
              <a:gd name="connsiteY31" fmla="*/ 1482571 h 2494626"/>
              <a:gd name="connsiteX32" fmla="*/ 1056443 w 1580225"/>
              <a:gd name="connsiteY32" fmla="*/ 1509204 h 2494626"/>
              <a:gd name="connsiteX33" fmla="*/ 1074198 w 1580225"/>
              <a:gd name="connsiteY33" fmla="*/ 1571348 h 2494626"/>
              <a:gd name="connsiteX34" fmla="*/ 1083076 w 1580225"/>
              <a:gd name="connsiteY34" fmla="*/ 1615736 h 2494626"/>
              <a:gd name="connsiteX35" fmla="*/ 1100831 w 1580225"/>
              <a:gd name="connsiteY35" fmla="*/ 1660125 h 2494626"/>
              <a:gd name="connsiteX36" fmla="*/ 1091953 w 1580225"/>
              <a:gd name="connsiteY36" fmla="*/ 1793290 h 2494626"/>
              <a:gd name="connsiteX37" fmla="*/ 1083076 w 1580225"/>
              <a:gd name="connsiteY37" fmla="*/ 1846556 h 2494626"/>
              <a:gd name="connsiteX38" fmla="*/ 1100831 w 1580225"/>
              <a:gd name="connsiteY38" fmla="*/ 2077375 h 2494626"/>
              <a:gd name="connsiteX39" fmla="*/ 1109709 w 1580225"/>
              <a:gd name="connsiteY39" fmla="*/ 2104008 h 2494626"/>
              <a:gd name="connsiteX40" fmla="*/ 1136342 w 1580225"/>
              <a:gd name="connsiteY40" fmla="*/ 2201663 h 2494626"/>
              <a:gd name="connsiteX41" fmla="*/ 1154097 w 1580225"/>
              <a:gd name="connsiteY41" fmla="*/ 2228296 h 2494626"/>
              <a:gd name="connsiteX42" fmla="*/ 1198486 w 1580225"/>
              <a:gd name="connsiteY42" fmla="*/ 2272684 h 2494626"/>
              <a:gd name="connsiteX43" fmla="*/ 1242874 w 1580225"/>
              <a:gd name="connsiteY43" fmla="*/ 2317072 h 2494626"/>
              <a:gd name="connsiteX44" fmla="*/ 1260629 w 1580225"/>
              <a:gd name="connsiteY44" fmla="*/ 2334828 h 2494626"/>
              <a:gd name="connsiteX45" fmla="*/ 1313895 w 1580225"/>
              <a:gd name="connsiteY45" fmla="*/ 2370338 h 2494626"/>
              <a:gd name="connsiteX46" fmla="*/ 1340528 w 1580225"/>
              <a:gd name="connsiteY46" fmla="*/ 2388094 h 2494626"/>
              <a:gd name="connsiteX47" fmla="*/ 1367161 w 1580225"/>
              <a:gd name="connsiteY47" fmla="*/ 2405849 h 2494626"/>
              <a:gd name="connsiteX48" fmla="*/ 1447060 w 1580225"/>
              <a:gd name="connsiteY48" fmla="*/ 2450237 h 2494626"/>
              <a:gd name="connsiteX49" fmla="*/ 1518082 w 1580225"/>
              <a:gd name="connsiteY49" fmla="*/ 2476870 h 2494626"/>
              <a:gd name="connsiteX50" fmla="*/ 1553592 w 1580225"/>
              <a:gd name="connsiteY50" fmla="*/ 2485748 h 2494626"/>
              <a:gd name="connsiteX51" fmla="*/ 1580225 w 1580225"/>
              <a:gd name="connsiteY51" fmla="*/ 2494626 h 2494626"/>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580225" h="2494626">
                <a:moveTo>
                  <a:pt x="355107" y="0"/>
                </a:moveTo>
                <a:cubicBezTo>
                  <a:pt x="366944" y="14796"/>
                  <a:pt x="384912" y="26320"/>
                  <a:pt x="390618" y="44389"/>
                </a:cubicBezTo>
                <a:cubicBezTo>
                  <a:pt x="400783" y="76577"/>
                  <a:pt x="425047" y="327084"/>
                  <a:pt x="426128" y="337352"/>
                </a:cubicBezTo>
                <a:cubicBezTo>
                  <a:pt x="423169" y="402455"/>
                  <a:pt x="425334" y="467994"/>
                  <a:pt x="417251" y="532661"/>
                </a:cubicBezTo>
                <a:cubicBezTo>
                  <a:pt x="416213" y="540966"/>
                  <a:pt x="403801" y="543239"/>
                  <a:pt x="399495" y="550416"/>
                </a:cubicBezTo>
                <a:cubicBezTo>
                  <a:pt x="394680" y="558440"/>
                  <a:pt x="395809" y="569263"/>
                  <a:pt x="390618" y="577049"/>
                </a:cubicBezTo>
                <a:cubicBezTo>
                  <a:pt x="371619" y="605549"/>
                  <a:pt x="365274" y="603252"/>
                  <a:pt x="337352" y="612560"/>
                </a:cubicBezTo>
                <a:cubicBezTo>
                  <a:pt x="328474" y="621438"/>
                  <a:pt x="321694" y="633096"/>
                  <a:pt x="310719" y="639193"/>
                </a:cubicBezTo>
                <a:cubicBezTo>
                  <a:pt x="294358" y="648282"/>
                  <a:pt x="273026" y="646567"/>
                  <a:pt x="257453" y="656948"/>
                </a:cubicBezTo>
                <a:cubicBezTo>
                  <a:pt x="179103" y="709178"/>
                  <a:pt x="304339" y="629066"/>
                  <a:pt x="177553" y="692459"/>
                </a:cubicBezTo>
                <a:cubicBezTo>
                  <a:pt x="165716" y="698377"/>
                  <a:pt x="152812" y="702522"/>
                  <a:pt x="142043" y="710214"/>
                </a:cubicBezTo>
                <a:cubicBezTo>
                  <a:pt x="131827" y="717511"/>
                  <a:pt x="125055" y="728810"/>
                  <a:pt x="115410" y="736847"/>
                </a:cubicBezTo>
                <a:cubicBezTo>
                  <a:pt x="107213" y="743677"/>
                  <a:pt x="97655" y="748684"/>
                  <a:pt x="88777" y="754602"/>
                </a:cubicBezTo>
                <a:cubicBezTo>
                  <a:pt x="82858" y="766439"/>
                  <a:pt x="77587" y="778622"/>
                  <a:pt x="71021" y="790113"/>
                </a:cubicBezTo>
                <a:cubicBezTo>
                  <a:pt x="65727" y="799377"/>
                  <a:pt x="58038" y="807203"/>
                  <a:pt x="53266" y="816746"/>
                </a:cubicBezTo>
                <a:cubicBezTo>
                  <a:pt x="49081" y="825116"/>
                  <a:pt x="48573" y="835009"/>
                  <a:pt x="44388" y="843379"/>
                </a:cubicBezTo>
                <a:cubicBezTo>
                  <a:pt x="39616" y="852922"/>
                  <a:pt x="30966" y="860262"/>
                  <a:pt x="26633" y="870012"/>
                </a:cubicBezTo>
                <a:cubicBezTo>
                  <a:pt x="19032" y="887115"/>
                  <a:pt x="14796" y="905523"/>
                  <a:pt x="8878" y="923278"/>
                </a:cubicBezTo>
                <a:lnTo>
                  <a:pt x="0" y="949911"/>
                </a:lnTo>
                <a:cubicBezTo>
                  <a:pt x="5918" y="988381"/>
                  <a:pt x="6145" y="1028170"/>
                  <a:pt x="17755" y="1065321"/>
                </a:cubicBezTo>
                <a:cubicBezTo>
                  <a:pt x="21500" y="1077304"/>
                  <a:pt x="36350" y="1082309"/>
                  <a:pt x="44388" y="1091954"/>
                </a:cubicBezTo>
                <a:cubicBezTo>
                  <a:pt x="69588" y="1122193"/>
                  <a:pt x="56802" y="1122123"/>
                  <a:pt x="88777" y="1154098"/>
                </a:cubicBezTo>
                <a:cubicBezTo>
                  <a:pt x="96322" y="1161643"/>
                  <a:pt x="106532" y="1165935"/>
                  <a:pt x="115410" y="1171853"/>
                </a:cubicBezTo>
                <a:cubicBezTo>
                  <a:pt x="121328" y="1180731"/>
                  <a:pt x="124117" y="1192831"/>
                  <a:pt x="133165" y="1198486"/>
                </a:cubicBezTo>
                <a:cubicBezTo>
                  <a:pt x="149036" y="1208405"/>
                  <a:pt x="186431" y="1216241"/>
                  <a:pt x="186431" y="1216241"/>
                </a:cubicBezTo>
                <a:cubicBezTo>
                  <a:pt x="388537" y="1350983"/>
                  <a:pt x="189794" y="1225445"/>
                  <a:pt x="843379" y="1242874"/>
                </a:cubicBezTo>
                <a:cubicBezTo>
                  <a:pt x="855576" y="1243199"/>
                  <a:pt x="867118" y="1248542"/>
                  <a:pt x="878889" y="1251752"/>
                </a:cubicBezTo>
                <a:cubicBezTo>
                  <a:pt x="899673" y="1257420"/>
                  <a:pt x="920318" y="1263589"/>
                  <a:pt x="941033" y="1269507"/>
                </a:cubicBezTo>
                <a:cubicBezTo>
                  <a:pt x="949911" y="1275426"/>
                  <a:pt x="960121" y="1279718"/>
                  <a:pt x="967666" y="1287263"/>
                </a:cubicBezTo>
                <a:cubicBezTo>
                  <a:pt x="978680" y="1298277"/>
                  <a:pt x="1001971" y="1334281"/>
                  <a:pt x="1012054" y="1349406"/>
                </a:cubicBezTo>
                <a:cubicBezTo>
                  <a:pt x="1017973" y="1373080"/>
                  <a:pt x="1026359" y="1396271"/>
                  <a:pt x="1029810" y="1420428"/>
                </a:cubicBezTo>
                <a:cubicBezTo>
                  <a:pt x="1032769" y="1441142"/>
                  <a:pt x="1032674" y="1462529"/>
                  <a:pt x="1038687" y="1482571"/>
                </a:cubicBezTo>
                <a:cubicBezTo>
                  <a:pt x="1041753" y="1492791"/>
                  <a:pt x="1050524" y="1500326"/>
                  <a:pt x="1056443" y="1509204"/>
                </a:cubicBezTo>
                <a:cubicBezTo>
                  <a:pt x="1066328" y="1538861"/>
                  <a:pt x="1066767" y="1537909"/>
                  <a:pt x="1074198" y="1571348"/>
                </a:cubicBezTo>
                <a:cubicBezTo>
                  <a:pt x="1077471" y="1586078"/>
                  <a:pt x="1078740" y="1601283"/>
                  <a:pt x="1083076" y="1615736"/>
                </a:cubicBezTo>
                <a:cubicBezTo>
                  <a:pt x="1087655" y="1631000"/>
                  <a:pt x="1094913" y="1645329"/>
                  <a:pt x="1100831" y="1660125"/>
                </a:cubicBezTo>
                <a:cubicBezTo>
                  <a:pt x="1097872" y="1704513"/>
                  <a:pt x="1096171" y="1749004"/>
                  <a:pt x="1091953" y="1793290"/>
                </a:cubicBezTo>
                <a:cubicBezTo>
                  <a:pt x="1090246" y="1811209"/>
                  <a:pt x="1083076" y="1828556"/>
                  <a:pt x="1083076" y="1846556"/>
                </a:cubicBezTo>
                <a:cubicBezTo>
                  <a:pt x="1083076" y="1906151"/>
                  <a:pt x="1085180" y="2006949"/>
                  <a:pt x="1100831" y="2077375"/>
                </a:cubicBezTo>
                <a:cubicBezTo>
                  <a:pt x="1102861" y="2086510"/>
                  <a:pt x="1107439" y="2094929"/>
                  <a:pt x="1109709" y="2104008"/>
                </a:cubicBezTo>
                <a:cubicBezTo>
                  <a:pt x="1116380" y="2130694"/>
                  <a:pt x="1121102" y="2178803"/>
                  <a:pt x="1136342" y="2201663"/>
                </a:cubicBezTo>
                <a:cubicBezTo>
                  <a:pt x="1142260" y="2210541"/>
                  <a:pt x="1147071" y="2220266"/>
                  <a:pt x="1154097" y="2228296"/>
                </a:cubicBezTo>
                <a:cubicBezTo>
                  <a:pt x="1167876" y="2244044"/>
                  <a:pt x="1198486" y="2272684"/>
                  <a:pt x="1198486" y="2272684"/>
                </a:cubicBezTo>
                <a:cubicBezTo>
                  <a:pt x="1230983" y="2337680"/>
                  <a:pt x="1196221" y="2289080"/>
                  <a:pt x="1242874" y="2317072"/>
                </a:cubicBezTo>
                <a:cubicBezTo>
                  <a:pt x="1250051" y="2321378"/>
                  <a:pt x="1253933" y="2329806"/>
                  <a:pt x="1260629" y="2334828"/>
                </a:cubicBezTo>
                <a:cubicBezTo>
                  <a:pt x="1277700" y="2347632"/>
                  <a:pt x="1296140" y="2358501"/>
                  <a:pt x="1313895" y="2370338"/>
                </a:cubicBezTo>
                <a:lnTo>
                  <a:pt x="1340528" y="2388094"/>
                </a:lnTo>
                <a:cubicBezTo>
                  <a:pt x="1349406" y="2394012"/>
                  <a:pt x="1357039" y="2402475"/>
                  <a:pt x="1367161" y="2405849"/>
                </a:cubicBezTo>
                <a:cubicBezTo>
                  <a:pt x="1414037" y="2421475"/>
                  <a:pt x="1386010" y="2409537"/>
                  <a:pt x="1447060" y="2450237"/>
                </a:cubicBezTo>
                <a:cubicBezTo>
                  <a:pt x="1488191" y="2477657"/>
                  <a:pt x="1460483" y="2464070"/>
                  <a:pt x="1518082" y="2476870"/>
                </a:cubicBezTo>
                <a:cubicBezTo>
                  <a:pt x="1529992" y="2479517"/>
                  <a:pt x="1541860" y="2482396"/>
                  <a:pt x="1553592" y="2485748"/>
                </a:cubicBezTo>
                <a:cubicBezTo>
                  <a:pt x="1562590" y="2488319"/>
                  <a:pt x="1580225" y="2494626"/>
                  <a:pt x="1580225" y="2494626"/>
                </a:cubicBezTo>
              </a:path>
            </a:pathLst>
          </a:custGeom>
          <a:noFill/>
          <a:ln w="57150">
            <a:solidFill>
              <a:srgbClr val="1E0D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1" name="任意多边形: 形状 10">
            <a:extLst>
              <a:ext uri="{FF2B5EF4-FFF2-40B4-BE49-F238E27FC236}">
                <a16:creationId xmlns:a16="http://schemas.microsoft.com/office/drawing/2014/main" xmlns="" id="{448AB6BB-76B6-4825-8AF4-3352DD48AC2C}"/>
              </a:ext>
            </a:extLst>
          </p:cNvPr>
          <p:cNvSpPr/>
          <p:nvPr/>
        </p:nvSpPr>
        <p:spPr>
          <a:xfrm rot="21287354">
            <a:off x="6350760" y="1708261"/>
            <a:ext cx="244793" cy="854781"/>
          </a:xfrm>
          <a:custGeom>
            <a:gdLst>
              <a:gd name="connsiteX0" fmla="*/ 142398 w 284440"/>
              <a:gd name="connsiteY0" fmla="*/ 1244 h 693702"/>
              <a:gd name="connsiteX1" fmla="*/ 18110 w 284440"/>
              <a:gd name="connsiteY1" fmla="*/ 27877 h 693702"/>
              <a:gd name="connsiteX2" fmla="*/ 9233 w 284440"/>
              <a:gd name="connsiteY2" fmla="*/ 54510 h 693702"/>
              <a:gd name="connsiteX3" fmla="*/ 9233 w 284440"/>
              <a:gd name="connsiteY3" fmla="*/ 187675 h 693702"/>
              <a:gd name="connsiteX4" fmla="*/ 18110 w 284440"/>
              <a:gd name="connsiteY4" fmla="*/ 214308 h 693702"/>
              <a:gd name="connsiteX5" fmla="*/ 80254 w 284440"/>
              <a:gd name="connsiteY5" fmla="*/ 258696 h 693702"/>
              <a:gd name="connsiteX6" fmla="*/ 106887 w 284440"/>
              <a:gd name="connsiteY6" fmla="*/ 285329 h 693702"/>
              <a:gd name="connsiteX7" fmla="*/ 133520 w 284440"/>
              <a:gd name="connsiteY7" fmla="*/ 294207 h 693702"/>
              <a:gd name="connsiteX8" fmla="*/ 177908 w 284440"/>
              <a:gd name="connsiteY8" fmla="*/ 329718 h 693702"/>
              <a:gd name="connsiteX9" fmla="*/ 195664 w 284440"/>
              <a:gd name="connsiteY9" fmla="*/ 356351 h 693702"/>
              <a:gd name="connsiteX10" fmla="*/ 213419 w 284440"/>
              <a:gd name="connsiteY10" fmla="*/ 409617 h 693702"/>
              <a:gd name="connsiteX11" fmla="*/ 222297 w 284440"/>
              <a:gd name="connsiteY11" fmla="*/ 436250 h 693702"/>
              <a:gd name="connsiteX12" fmla="*/ 240052 w 284440"/>
              <a:gd name="connsiteY12" fmla="*/ 462883 h 693702"/>
              <a:gd name="connsiteX13" fmla="*/ 248930 w 284440"/>
              <a:gd name="connsiteY13" fmla="*/ 498393 h 693702"/>
              <a:gd name="connsiteX14" fmla="*/ 266685 w 284440"/>
              <a:gd name="connsiteY14" fmla="*/ 516149 h 693702"/>
              <a:gd name="connsiteX15" fmla="*/ 275563 w 284440"/>
              <a:gd name="connsiteY15" fmla="*/ 658191 h 693702"/>
              <a:gd name="connsiteX16" fmla="*/ 284440 w 284440"/>
              <a:gd name="connsiteY16" fmla="*/ 693702 h 693702"/>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4440" h="693702">
                <a:moveTo>
                  <a:pt x="142398" y="1244"/>
                </a:moveTo>
                <a:cubicBezTo>
                  <a:pt x="104519" y="4400"/>
                  <a:pt x="42977" y="-13569"/>
                  <a:pt x="18110" y="27877"/>
                </a:cubicBezTo>
                <a:cubicBezTo>
                  <a:pt x="13295" y="35901"/>
                  <a:pt x="12192" y="45632"/>
                  <a:pt x="9233" y="54510"/>
                </a:cubicBezTo>
                <a:cubicBezTo>
                  <a:pt x="924" y="137596"/>
                  <a:pt x="-6528" y="124629"/>
                  <a:pt x="9233" y="187675"/>
                </a:cubicBezTo>
                <a:cubicBezTo>
                  <a:pt x="11503" y="196753"/>
                  <a:pt x="12119" y="207119"/>
                  <a:pt x="18110" y="214308"/>
                </a:cubicBezTo>
                <a:cubicBezTo>
                  <a:pt x="32648" y="231754"/>
                  <a:pt x="62588" y="243975"/>
                  <a:pt x="80254" y="258696"/>
                </a:cubicBezTo>
                <a:cubicBezTo>
                  <a:pt x="89899" y="266733"/>
                  <a:pt x="96441" y="278365"/>
                  <a:pt x="106887" y="285329"/>
                </a:cubicBezTo>
                <a:cubicBezTo>
                  <a:pt x="114673" y="290520"/>
                  <a:pt x="125150" y="290022"/>
                  <a:pt x="133520" y="294207"/>
                </a:cubicBezTo>
                <a:cubicBezTo>
                  <a:pt x="148904" y="301899"/>
                  <a:pt x="166897" y="315954"/>
                  <a:pt x="177908" y="329718"/>
                </a:cubicBezTo>
                <a:cubicBezTo>
                  <a:pt x="184573" y="338050"/>
                  <a:pt x="189745" y="347473"/>
                  <a:pt x="195664" y="356351"/>
                </a:cubicBezTo>
                <a:lnTo>
                  <a:pt x="213419" y="409617"/>
                </a:lnTo>
                <a:cubicBezTo>
                  <a:pt x="216378" y="418495"/>
                  <a:pt x="217106" y="428464"/>
                  <a:pt x="222297" y="436250"/>
                </a:cubicBezTo>
                <a:lnTo>
                  <a:pt x="240052" y="462883"/>
                </a:lnTo>
                <a:cubicBezTo>
                  <a:pt x="243011" y="474720"/>
                  <a:pt x="243474" y="487480"/>
                  <a:pt x="248930" y="498393"/>
                </a:cubicBezTo>
                <a:cubicBezTo>
                  <a:pt x="252673" y="505879"/>
                  <a:pt x="265309" y="507893"/>
                  <a:pt x="266685" y="516149"/>
                </a:cubicBezTo>
                <a:cubicBezTo>
                  <a:pt x="274484" y="562943"/>
                  <a:pt x="270843" y="610987"/>
                  <a:pt x="275563" y="658191"/>
                </a:cubicBezTo>
                <a:cubicBezTo>
                  <a:pt x="276777" y="670332"/>
                  <a:pt x="284440" y="693702"/>
                  <a:pt x="284440" y="693702"/>
                </a:cubicBezTo>
              </a:path>
            </a:pathLst>
          </a:custGeom>
          <a:noFill/>
          <a:ln w="57150">
            <a:solidFill>
              <a:srgbClr val="1E0D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4" name="任意多边形: 形状 13">
            <a:extLst>
              <a:ext uri="{FF2B5EF4-FFF2-40B4-BE49-F238E27FC236}">
                <a16:creationId xmlns:a16="http://schemas.microsoft.com/office/drawing/2014/main" xmlns="" id="{490829FF-B870-46B6-A187-610003DE5F49}"/>
              </a:ext>
            </a:extLst>
          </p:cNvPr>
          <p:cNvSpPr/>
          <p:nvPr/>
        </p:nvSpPr>
        <p:spPr>
          <a:xfrm>
            <a:off x="8083133" y="3701706"/>
            <a:ext cx="674703" cy="152075"/>
          </a:xfrm>
          <a:custGeom>
            <a:gdLst>
              <a:gd name="connsiteX0" fmla="*/ 0 w 674703"/>
              <a:gd name="connsiteY0" fmla="*/ 152075 h 152075"/>
              <a:gd name="connsiteX1" fmla="*/ 44388 w 674703"/>
              <a:gd name="connsiteY1" fmla="*/ 116564 h 152075"/>
              <a:gd name="connsiteX2" fmla="*/ 62144 w 674703"/>
              <a:gd name="connsiteY2" fmla="*/ 98809 h 152075"/>
              <a:gd name="connsiteX3" fmla="*/ 115410 w 674703"/>
              <a:gd name="connsiteY3" fmla="*/ 81053 h 152075"/>
              <a:gd name="connsiteX4" fmla="*/ 168676 w 674703"/>
              <a:gd name="connsiteY4" fmla="*/ 54420 h 152075"/>
              <a:gd name="connsiteX5" fmla="*/ 204186 w 674703"/>
              <a:gd name="connsiteY5" fmla="*/ 36665 h 152075"/>
              <a:gd name="connsiteX6" fmla="*/ 275208 w 674703"/>
              <a:gd name="connsiteY6" fmla="*/ 18910 h 152075"/>
              <a:gd name="connsiteX7" fmla="*/ 355107 w 674703"/>
              <a:gd name="connsiteY7" fmla="*/ 1154 h 152075"/>
              <a:gd name="connsiteX8" fmla="*/ 674703 w 674703"/>
              <a:gd name="connsiteY8" fmla="*/ 1154 h 15207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4703" h="152075">
                <a:moveTo>
                  <a:pt x="0" y="152075"/>
                </a:moveTo>
                <a:cubicBezTo>
                  <a:pt x="14796" y="140238"/>
                  <a:pt x="30001" y="128895"/>
                  <a:pt x="44388" y="116564"/>
                </a:cubicBezTo>
                <a:cubicBezTo>
                  <a:pt x="50743" y="111117"/>
                  <a:pt x="54658" y="102552"/>
                  <a:pt x="62144" y="98809"/>
                </a:cubicBezTo>
                <a:cubicBezTo>
                  <a:pt x="78884" y="90439"/>
                  <a:pt x="99837" y="91435"/>
                  <a:pt x="115410" y="81053"/>
                </a:cubicBezTo>
                <a:cubicBezTo>
                  <a:pt x="166592" y="46932"/>
                  <a:pt x="117219" y="76473"/>
                  <a:pt x="168676" y="54420"/>
                </a:cubicBezTo>
                <a:cubicBezTo>
                  <a:pt x="180840" y="49207"/>
                  <a:pt x="191631" y="40850"/>
                  <a:pt x="204186" y="36665"/>
                </a:cubicBezTo>
                <a:cubicBezTo>
                  <a:pt x="227336" y="28948"/>
                  <a:pt x="251534" y="24828"/>
                  <a:pt x="275208" y="18910"/>
                </a:cubicBezTo>
                <a:cubicBezTo>
                  <a:pt x="289889" y="15240"/>
                  <a:pt x="342618" y="1459"/>
                  <a:pt x="355107" y="1154"/>
                </a:cubicBezTo>
                <a:cubicBezTo>
                  <a:pt x="461607" y="-1444"/>
                  <a:pt x="568171" y="1154"/>
                  <a:pt x="674703" y="1154"/>
                </a:cubicBezTo>
              </a:path>
            </a:pathLst>
          </a:custGeom>
          <a:noFill/>
          <a:ln w="57150">
            <a:solidFill>
              <a:srgbClr val="1E0D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grpSp>
        <p:nvGrpSpPr>
          <p:cNvPr id="20" name="组合 19">
            <a:extLst>
              <a:ext uri="{FF2B5EF4-FFF2-40B4-BE49-F238E27FC236}">
                <a16:creationId xmlns:a16="http://schemas.microsoft.com/office/drawing/2014/main" xmlns="" id="{C6517396-8334-42BC-9F19-36E8A9C94EE9}"/>
              </a:ext>
            </a:extLst>
          </p:cNvPr>
          <p:cNvGrpSpPr/>
          <p:nvPr/>
        </p:nvGrpSpPr>
        <p:grpSpPr>
          <a:xfrm>
            <a:off x="4636488" y="4505974"/>
            <a:ext cx="3591464" cy="1620991"/>
            <a:chOff x="3151481" y="4254624"/>
            <a:chExt cx="3591464" cy="1620991"/>
          </a:xfrm>
        </p:grpSpPr>
        <p:sp>
          <p:nvSpPr>
            <p:cNvPr id="21" name="文本框 20">
              <a:extLst>
                <a:ext uri="{FF2B5EF4-FFF2-40B4-BE49-F238E27FC236}">
                  <a16:creationId xmlns:a16="http://schemas.microsoft.com/office/drawing/2014/main" xmlns="" id="{E6557D98-B52B-4778-A4FB-A4B6807170F1}"/>
                </a:ext>
              </a:extLst>
            </p:cNvPr>
            <p:cNvSpPr txBox="1"/>
            <p:nvPr/>
          </p:nvSpPr>
          <p:spPr>
            <a:xfrm>
              <a:off x="3151481" y="4896920"/>
              <a:ext cx="184731" cy="584775"/>
            </a:xfrm>
            <a:prstGeom prst="rect">
              <a:avLst/>
            </a:prstGeom>
            <a:noFill/>
          </p:spPr>
          <p:txBody>
            <a:bodyPr wrap="none" rtlCol="0">
              <a:spAutoFit/>
            </a:bodyPr>
            <a:lstStyle>
              <a:defPPr/>
            </a:lstStyle>
            <a:p>
              <a:pPr algn="ctr">
                <a:buNone/>
              </a:pPr>
              <a:endParaRPr lang="zh-CN" altLang="en-US" sz="3200" b="1">
                <a:latin typeface="Times New Roman" pitchFamily="18" charset="0"/>
                <a:ea typeface="楷体" pitchFamily="49" charset="-122"/>
                <a:cs typeface="Times New Roman" pitchFamily="18" charset="0"/>
              </a:endParaRPr>
            </a:p>
          </p:txBody>
        </p:sp>
        <p:sp>
          <p:nvSpPr>
            <p:cNvPr id="22" name="文本框 21">
              <a:extLst>
                <a:ext uri="{FF2B5EF4-FFF2-40B4-BE49-F238E27FC236}">
                  <a16:creationId xmlns:a16="http://schemas.microsoft.com/office/drawing/2014/main" xmlns="" id="{1E37595B-6D49-43DC-A159-5C3E47EA6B4C}"/>
                </a:ext>
              </a:extLst>
            </p:cNvPr>
            <p:cNvSpPr txBox="1"/>
            <p:nvPr/>
          </p:nvSpPr>
          <p:spPr>
            <a:xfrm>
              <a:off x="6516493" y="4254624"/>
              <a:ext cx="184730" cy="584775"/>
            </a:xfrm>
            <a:prstGeom prst="rect">
              <a:avLst/>
            </a:prstGeom>
            <a:noFill/>
          </p:spPr>
          <p:txBody>
            <a:bodyPr wrap="none" rtlCol="0">
              <a:spAutoFit/>
            </a:bodyPr>
            <a:lstStyle>
              <a:defPPr/>
            </a:lstStyle>
            <a:p>
              <a:pPr algn="ctr">
                <a:buNone/>
              </a:pPr>
              <a:endParaRPr lang="zh-CN" altLang="en-US" sz="3200" b="1">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3" name="文本框 22">
              <a:extLst>
                <a:ext uri="{FF2B5EF4-FFF2-40B4-BE49-F238E27FC236}">
                  <a16:creationId xmlns:a16="http://schemas.microsoft.com/office/drawing/2014/main" xmlns="" id="{3F85BFC2-963E-48F5-87D1-86851D1635AF}"/>
                </a:ext>
              </a:extLst>
            </p:cNvPr>
            <p:cNvSpPr txBox="1"/>
            <p:nvPr/>
          </p:nvSpPr>
          <p:spPr>
            <a:xfrm>
              <a:off x="6558215" y="5290840"/>
              <a:ext cx="184730" cy="584775"/>
            </a:xfrm>
            <a:prstGeom prst="rect">
              <a:avLst/>
            </a:prstGeom>
            <a:noFill/>
          </p:spPr>
          <p:txBody>
            <a:bodyPr wrap="none" rtlCol="0">
              <a:spAutoFit/>
            </a:bodyPr>
            <a:lstStyle>
              <a:defPPr/>
            </a:lstStyle>
            <a:p>
              <a:pPr algn="ctr">
                <a:buNone/>
              </a:pPr>
              <a:endParaRPr lang="zh-CN" altLang="en-US" sz="3200" b="1">
                <a:latin typeface="Times New Roman" panose="02020603050405020304" pitchFamily="18" charset="0"/>
                <a:ea typeface="楷体" panose="02010609060101010101" pitchFamily="49" charset="-122"/>
                <a:cs typeface="Times New Roman" panose="02020603050405020304" pitchFamily="18" charset="0"/>
              </a:endParaRPr>
            </a:p>
          </p:txBody>
        </p:sp>
      </p:grpSp>
      <p:graphicFrame>
        <p:nvGraphicFramePr>
          <p:cNvPr id="27" name="表格 27">
            <a:extLst>
              <a:ext uri="{FF2B5EF4-FFF2-40B4-BE49-F238E27FC236}">
                <a16:creationId xmlns:a16="http://schemas.microsoft.com/office/drawing/2014/main" xmlns="" id="{608ED73F-615E-4484-BFAC-B1C9DAE4EE8C}"/>
              </a:ext>
            </a:extLst>
          </p:cNvPr>
          <p:cNvGraphicFramePr>
            <a:graphicFrameLocks noGrp="1"/>
          </p:cNvGraphicFramePr>
          <p:nvPr>
            <p:extLst>
              <p:ext uri="{D42A27DB-BD31-4B8C-83A1-F6EECF244321}">
                <p14:modId xmlns:p14="http://schemas.microsoft.com/office/powerpoint/2010/main" val="151017337"/>
              </p:ext>
            </p:extLst>
          </p:nvPr>
        </p:nvGraphicFramePr>
        <p:xfrm>
          <a:off x="1064880" y="4749692"/>
          <a:ext cx="8223512" cy="1920240"/>
        </p:xfrm>
        <a:graphic>
          <a:graphicData uri="http://schemas.openxmlformats.org/drawingml/2006/table">
            <a:tbl>
              <a:tblPr firstRow="1" bandRow="1">
                <a:tableStyleId>{5C22544A-7EE6-4342-B048-85BDC9FD1C3A}</a:tableStyleId>
              </a:tblPr>
              <a:tblGrid>
                <a:gridCol w="878889">
                  <a:extLst>
                    <a:ext uri="{9D8B030D-6E8A-4147-A177-3AD203B41FA5}">
                      <a16:colId xmlns:a16="http://schemas.microsoft.com/office/drawing/2014/main" xmlns="" val="1566201763"/>
                    </a:ext>
                  </a:extLst>
                </a:gridCol>
                <a:gridCol w="1943622">
                  <a:extLst>
                    <a:ext uri="{9D8B030D-6E8A-4147-A177-3AD203B41FA5}">
                      <a16:colId xmlns:a16="http://schemas.microsoft.com/office/drawing/2014/main" xmlns="" val="2655292585"/>
                    </a:ext>
                  </a:extLst>
                </a:gridCol>
                <a:gridCol w="5401001">
                  <a:extLst>
                    <a:ext uri="{9D8B030D-6E8A-4147-A177-3AD203B41FA5}">
                      <a16:colId xmlns:a16="http://schemas.microsoft.com/office/drawing/2014/main" xmlns="" val="1294630899"/>
                    </a:ext>
                  </a:extLst>
                </a:gridCol>
              </a:tblGrid>
              <a:tr h="370840">
                <a:tc rowSpan="3">
                  <a:txBody>
                    <a:bodyPr vert="horz" wrap="square"/>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ltLang="zh-CN" sz="1800" b="1">
                        <a:solidFill>
                          <a:schemeClr val="bg1"/>
                        </a:solidFill>
                        <a:latin typeface="方正姚体" pitchFamily="2" charset="-122"/>
                        <a:ea typeface="方正姚体" pitchFamily="2" charset="-122"/>
                      </a:endParaRPr>
                    </a:p>
                    <a:p>
                      <a:pPr marL="0" marR="0" lvl="0" indent="0" algn="l" defTabSz="914400" rtl="0" eaLnBrk="1" fontAlgn="auto" latinLnBrk="0" hangingPunct="1">
                        <a:lnSpc>
                          <a:spcPct val="100000"/>
                        </a:lnSpc>
                        <a:spcBef>
                          <a:spcPct val="0"/>
                        </a:spcBef>
                        <a:spcAft>
                          <a:spcPct val="0"/>
                        </a:spcAft>
                        <a:buClrTx/>
                        <a:buSzTx/>
                        <a:buFontTx/>
                        <a:buNone/>
                        <a:defRPr/>
                      </a:pPr>
                      <a:r>
                        <a:rPr lang="zh-CN" altLang="en-US" sz="1800" b="1">
                          <a:solidFill>
                            <a:schemeClr val="bg1"/>
                          </a:solidFill>
                          <a:latin typeface="方正姚体" panose="02010601030101010101" pitchFamily="2" charset="-122"/>
                          <a:ea typeface="方正姚体" panose="02010601030101010101" pitchFamily="2" charset="-122"/>
                        </a:rPr>
                        <a:t>战争阶段与重大战役</a:t>
                      </a:r>
                    </a:p>
                    <a:p>
                      <a:pPr/>
                      <a:endParaRPr lang="zh-CN" altLang="en-US" b="1">
                        <a:solidFill>
                          <a:schemeClr val="bg1"/>
                        </a:solidFill>
                        <a:latin typeface="方正姚体" panose="02010601030101010101" pitchFamily="2" charset="-122"/>
                        <a:ea typeface="方正姚体" panose="02010601030101010101" pitchFamily="2" charset="-122"/>
                      </a:endParaRPr>
                    </a:p>
                  </a:txBody>
                  <a:tcPr/>
                </a:tc>
                <a:tc>
                  <a:txBody>
                    <a:bodyPr vert="horz" wrap="square"/>
                    <a:lstStyle>
                      <a:defPPr/>
                    </a:lstStyle>
                    <a:p>
                      <a:pPr algn="ctr">
                        <a:buNone/>
                      </a:pPr>
                      <a:r>
                        <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第一阶段</a:t>
                      </a:r>
                      <a:endPar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endParaRPr>
                    </a:p>
                    <a:p>
                      <a:pPr algn="ctr">
                        <a:buNone/>
                      </a:pPr>
                      <a:r>
                        <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a:t>
                      </a:r>
                      <a:r>
                        <a:rPr lang="en-US" altLang="zh-CN"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1914</a:t>
                      </a:r>
                      <a:r>
                        <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年）</a:t>
                      </a:r>
                      <a:endParaRPr lang="zh-CN" altLang="en-US" b="1">
                        <a:solidFill>
                          <a:schemeClr val="bg1"/>
                        </a:solidFill>
                        <a:latin typeface="方正姚体" pitchFamily="2" charset="-122"/>
                        <a:ea typeface="方正姚体" pitchFamily="2" charset="-122"/>
                      </a:endParaRPr>
                    </a:p>
                  </a:txBody>
                  <a:tcPr/>
                </a:tc>
                <a:tc>
                  <a:txBody>
                    <a:bodyPr vert="horz" wrap="square"/>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endParaRPr>
                    </a:p>
                  </a:txBody>
                  <a:tcPr/>
                </a:tc>
                <a:extLst>
                  <a:ext uri="{0D108BD9-81ED-4DB2-BD59-A6C34878D82A}">
                    <a16:rowId xmlns:a16="http://schemas.microsoft.com/office/drawing/2014/main" xmlns="" val="1389096474"/>
                  </a:ext>
                </a:extLst>
              </a:tr>
              <a:tr h="370840">
                <a:tc vMerge="1">
                  <a:txBody>
                    <a:bodyPr vert="horz" wrap="square"/>
                    <a:lstStyle>
                      <a:defPPr/>
                    </a:lstStyle>
                    <a:p>
                      <a:pPr/>
                      <a:endParaRPr lang="zh-CN" altLang="en-US"/>
                    </a:p>
                  </a:txBody>
                  <a:tcPr/>
                </a:tc>
                <a:tc>
                  <a:txBody>
                    <a:bodyPr vert="horz" wrap="square"/>
                    <a:lstStyle>
                      <a:defPPr/>
                    </a:lstStyle>
                    <a:p>
                      <a:pPr algn="ctr">
                        <a:buNone/>
                      </a:pPr>
                      <a:r>
                        <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第二阶段</a:t>
                      </a:r>
                      <a:endPar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endParaRPr>
                    </a:p>
                    <a:p>
                      <a:pPr algn="ctr">
                        <a:buNone/>
                      </a:pPr>
                      <a:r>
                        <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a:t>
                      </a:r>
                      <a:r>
                        <a:rPr lang="en-US" altLang="zh-CN"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1915-1916</a:t>
                      </a:r>
                      <a:r>
                        <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年）</a:t>
                      </a:r>
                      <a:endPar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endParaRPr>
                    </a:p>
                  </a:txBody>
                  <a:tcPr/>
                </a:tc>
                <a:tc>
                  <a:txBody>
                    <a:bodyPr vert="horz" wrap="square"/>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endParaRPr>
                    </a:p>
                  </a:txBody>
                  <a:tcPr/>
                </a:tc>
                <a:extLst>
                  <a:ext uri="{0D108BD9-81ED-4DB2-BD59-A6C34878D82A}">
                    <a16:rowId xmlns:a16="http://schemas.microsoft.com/office/drawing/2014/main" xmlns="" val="4199455426"/>
                  </a:ext>
                </a:extLst>
              </a:tr>
              <a:tr h="370840">
                <a:tc vMerge="1">
                  <a:txBody>
                    <a:bodyPr vert="horz" wrap="square"/>
                    <a:lstStyle>
                      <a:defPPr/>
                    </a:lstStyle>
                    <a:p>
                      <a:pPr/>
                      <a:endParaRPr lang="zh-CN" altLang="en-US"/>
                    </a:p>
                  </a:txBody>
                  <a:tcPr/>
                </a:tc>
                <a:tc>
                  <a:txBody>
                    <a:bodyPr vert="horz" wrap="square"/>
                    <a:lstStyle>
                      <a:defPPr/>
                    </a:lstStyle>
                    <a:p>
                      <a:pPr algn="ctr">
                        <a:buNone/>
                      </a:pPr>
                      <a:r>
                        <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第三阶段</a:t>
                      </a:r>
                      <a:endParaRPr lang="zh-CN" altLang="en-US" sz="1800" b="1">
                        <a:solidFill>
                          <a:schemeClr val="bg1"/>
                        </a:solidFill>
                        <a:latin typeface="方正姚体" pitchFamily="2" charset="-122"/>
                        <a:ea typeface="方正姚体" pitchFamily="2" charset="-122"/>
                        <a:cs typeface="Times New Roman" pitchFamily="18" charset="0"/>
                      </a:endParaRPr>
                    </a:p>
                    <a:p>
                      <a:pPr algn="ctr">
                        <a:buNone/>
                      </a:pPr>
                      <a:r>
                        <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a:t>
                      </a:r>
                      <a:r>
                        <a:rPr lang="en-US" altLang="zh-CN"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1917-1918</a:t>
                      </a:r>
                      <a:r>
                        <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年）</a:t>
                      </a:r>
                      <a:endParaRPr lang="zh-CN" altLang="en-US" sz="18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endParaRPr>
                    </a:p>
                  </a:txBody>
                  <a:tcPr/>
                </a:tc>
                <a:tc>
                  <a:txBody>
                    <a:bodyPr vert="horz" wrap="square"/>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lang="zh-CN" altLang="en-US" sz="1800" b="1">
                        <a:solidFill>
                          <a:schemeClr val="bg1"/>
                        </a:solidFill>
                        <a:latin typeface="方正姚体" pitchFamily="2" charset="-122"/>
                        <a:ea typeface="方正姚体" pitchFamily="2" charset="-122"/>
                        <a:cs typeface="Times New Roman" pitchFamily="18" charset="0"/>
                        <a:sym typeface="+mn-ea"/>
                      </a:endParaRPr>
                    </a:p>
                  </a:txBody>
                  <a:tcPr/>
                </a:tc>
                <a:extLst>
                  <a:ext uri="{0D108BD9-81ED-4DB2-BD59-A6C34878D82A}">
                    <a16:rowId xmlns:a16="http://schemas.microsoft.com/office/drawing/2014/main" xmlns="" val="3451769617"/>
                  </a:ext>
                </a:extLst>
              </a:tr>
            </a:tbl>
          </a:graphicData>
        </a:graphic>
      </p:graphicFrame>
      <p:graphicFrame>
        <p:nvGraphicFramePr>
          <p:cNvPr id="29" name="表格 29">
            <a:extLst>
              <a:ext uri="{FF2B5EF4-FFF2-40B4-BE49-F238E27FC236}">
                <a16:creationId xmlns:a16="http://schemas.microsoft.com/office/drawing/2014/main" xmlns="" id="{5732232C-9186-4B7E-8E0A-95422D531387}"/>
              </a:ext>
            </a:extLst>
          </p:cNvPr>
          <p:cNvGraphicFramePr>
            <a:graphicFrameLocks noGrp="1"/>
          </p:cNvGraphicFramePr>
          <p:nvPr>
            <p:extLst>
              <p:ext uri="{D42A27DB-BD31-4B8C-83A1-F6EECF244321}">
                <p14:modId xmlns:p14="http://schemas.microsoft.com/office/powerpoint/2010/main" val="3965531377"/>
              </p:ext>
            </p:extLst>
          </p:nvPr>
        </p:nvGraphicFramePr>
        <p:xfrm>
          <a:off x="1032580" y="2079930"/>
          <a:ext cx="3675357" cy="1584960"/>
        </p:xfrm>
        <a:graphic>
          <a:graphicData uri="http://schemas.openxmlformats.org/drawingml/2006/table">
            <a:tbl>
              <a:tblPr firstRow="1" bandRow="1">
                <a:tableStyleId>{5C22544A-7EE6-4342-B048-85BDC9FD1C3A}</a:tableStyleId>
              </a:tblPr>
              <a:tblGrid>
                <a:gridCol w="813958">
                  <a:extLst>
                    <a:ext uri="{9D8B030D-6E8A-4147-A177-3AD203B41FA5}">
                      <a16:colId xmlns:a16="http://schemas.microsoft.com/office/drawing/2014/main" xmlns="" val="2004897179"/>
                    </a:ext>
                  </a:extLst>
                </a:gridCol>
                <a:gridCol w="914400">
                  <a:extLst>
                    <a:ext uri="{9D8B030D-6E8A-4147-A177-3AD203B41FA5}">
                      <a16:colId xmlns:a16="http://schemas.microsoft.com/office/drawing/2014/main" xmlns="" val="2199036353"/>
                    </a:ext>
                  </a:extLst>
                </a:gridCol>
                <a:gridCol w="1946999">
                  <a:extLst>
                    <a:ext uri="{9D8B030D-6E8A-4147-A177-3AD203B41FA5}">
                      <a16:colId xmlns:a16="http://schemas.microsoft.com/office/drawing/2014/main" xmlns="" val="1044742495"/>
                    </a:ext>
                  </a:extLst>
                </a:gridCol>
              </a:tblGrid>
              <a:tr h="370840">
                <a:tc>
                  <a:txBody>
                    <a:bodyPr vert="horz" wrap="square"/>
                    <a:lstStyle>
                      <a:defPPr/>
                    </a:lstStyle>
                    <a:p>
                      <a:pPr algn="ctr">
                        <a:buNone/>
                      </a:pPr>
                      <a:r>
                        <a:rPr lang="zh-CN" altLang="en-US" sz="2000" b="1">
                          <a:solidFill>
                            <a:schemeClr val="bg1"/>
                          </a:solidFill>
                          <a:latin typeface="方正姚体" panose="02010601030101010101" pitchFamily="2" charset="-122"/>
                          <a:ea typeface="方正姚体" panose="02010601030101010101" pitchFamily="2" charset="-122"/>
                        </a:rPr>
                        <a:t>时间</a:t>
                      </a:r>
                    </a:p>
                  </a:txBody>
                  <a:tcPr/>
                </a:tc>
                <a:tc gridSpan="2">
                  <a:txBody>
                    <a:bodyPr vert="horz" wrap="square"/>
                    <a:lstStyle>
                      <a:defPPr/>
                    </a:lstStyle>
                    <a:p>
                      <a:pPr algn="ctr"/>
                      <a:endParaRPr lang="zh-CN" altLang="en-US" sz="2000" b="1">
                        <a:solidFill>
                          <a:schemeClr val="bg1"/>
                        </a:solidFill>
                        <a:latin typeface="方正姚体" panose="02010601030101010101" pitchFamily="2" charset="-122"/>
                        <a:ea typeface="方正姚体" panose="02010601030101010101" pitchFamily="2" charset="-122"/>
                      </a:endParaRPr>
                    </a:p>
                  </a:txBody>
                  <a:tcPr/>
                </a:tc>
                <a:tc hMerge="1">
                  <a:txBody>
                    <a:bodyPr vert="horz" wrap="square"/>
                    <a:lstStyle>
                      <a:defPPr/>
                    </a:lstStyle>
                    <a:p>
                      <a:pPr/>
                      <a:endParaRPr lang="zh-CN" altLang="en-US"/>
                    </a:p>
                  </a:txBody>
                  <a:tcPr/>
                </a:tc>
                <a:extLst>
                  <a:ext uri="{0D108BD9-81ED-4DB2-BD59-A6C34878D82A}">
                    <a16:rowId xmlns:a16="http://schemas.microsoft.com/office/drawing/2014/main" xmlns="" val="3817041941"/>
                  </a:ext>
                </a:extLst>
              </a:tr>
              <a:tr h="370840">
                <a:tc rowSpan="3">
                  <a:txBody>
                    <a:bodyPr vert="horz" wrap="square"/>
                    <a:lstStyle>
                      <a:defPPr/>
                    </a:lstStyle>
                    <a:p>
                      <a:pPr algn="ctr">
                        <a:buNone/>
                      </a:pPr>
                      <a:endParaRPr lang="en-US" altLang="zh-CN" sz="2000" b="1">
                        <a:solidFill>
                          <a:schemeClr val="bg1"/>
                        </a:solidFill>
                        <a:latin typeface="方正姚体" pitchFamily="2" charset="-122"/>
                        <a:ea typeface="方正姚体" pitchFamily="2" charset="-122"/>
                        <a:sym typeface="+mn-ea"/>
                      </a:endParaRPr>
                    </a:p>
                    <a:p>
                      <a:pPr algn="ctr">
                        <a:buNone/>
                      </a:pPr>
                      <a:r>
                        <a:rPr lang="zh-CN" altLang="en-US" sz="2000" b="1">
                          <a:solidFill>
                            <a:schemeClr val="bg1"/>
                          </a:solidFill>
                          <a:latin typeface="方正姚体" panose="02010601030101010101" pitchFamily="2" charset="-122"/>
                          <a:ea typeface="方正姚体" panose="02010601030101010101" pitchFamily="2" charset="-122"/>
                          <a:sym typeface="+mn-ea"/>
                        </a:rPr>
                        <a:t>战线</a:t>
                      </a:r>
                    </a:p>
                  </a:txBody>
                  <a:tcPr/>
                </a:tc>
                <a:tc>
                  <a:txBody>
                    <a:bodyPr vert="horz" wrap="square"/>
                    <a:lstStyle>
                      <a:defPPr/>
                    </a:lstStyle>
                    <a:p>
                      <a:pPr/>
                      <a:endParaRPr lang="zh-CN" altLang="en-US" sz="2000" b="1">
                        <a:solidFill>
                          <a:schemeClr val="bg1"/>
                        </a:solidFill>
                        <a:latin typeface="方正姚体" panose="02010601030101010101" pitchFamily="2" charset="-122"/>
                        <a:ea typeface="方正姚体" panose="02010601030101010101" pitchFamily="2" charset="-122"/>
                      </a:endParaRPr>
                    </a:p>
                  </a:txBody>
                  <a:tcPr/>
                </a:tc>
                <a:tc>
                  <a:txBody>
                    <a:bodyPr vert="horz" wrap="square"/>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lang="zh-CN" altLang="en-US"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endParaRPr>
                    </a:p>
                  </a:txBody>
                  <a:tcPr/>
                </a:tc>
                <a:extLst>
                  <a:ext uri="{0D108BD9-81ED-4DB2-BD59-A6C34878D82A}">
                    <a16:rowId xmlns:a16="http://schemas.microsoft.com/office/drawing/2014/main" xmlns="" val="3655192947"/>
                  </a:ext>
                </a:extLst>
              </a:tr>
              <a:tr h="370840">
                <a:tc vMerge="1">
                  <a:txBody>
                    <a:bodyPr vert="horz" wrap="square"/>
                    <a:lstStyle>
                      <a:defPPr/>
                    </a:lstStyle>
                    <a:p>
                      <a:pPr/>
                      <a:endParaRPr lang="zh-CN"/>
                    </a:p>
                  </a:txBody>
                  <a:tcPr/>
                </a:tc>
                <a:tc>
                  <a:txBody>
                    <a:bodyPr vert="horz" wrap="square"/>
                    <a:lstStyle>
                      <a:defPPr/>
                    </a:lstStyle>
                    <a:p>
                      <a:pPr/>
                      <a:endParaRPr lang="zh-CN" altLang="en-US" sz="2000" b="1">
                        <a:solidFill>
                          <a:schemeClr val="bg1"/>
                        </a:solidFill>
                        <a:latin typeface="方正姚体" panose="02010601030101010101" pitchFamily="2" charset="-122"/>
                        <a:ea typeface="方正姚体" panose="02010601030101010101" pitchFamily="2" charset="-122"/>
                      </a:endParaRPr>
                    </a:p>
                  </a:txBody>
                  <a:tcPr/>
                </a:tc>
                <a:tc>
                  <a:txBody>
                    <a:bodyPr vert="horz" wrap="square"/>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lang="zh-CN" altLang="en-US" sz="2000" b="1">
                        <a:solidFill>
                          <a:schemeClr val="bg1"/>
                        </a:solidFill>
                        <a:latin typeface="方正姚体" panose="02010601030101010101" pitchFamily="2" charset="-122"/>
                        <a:ea typeface="方正姚体" panose="02010601030101010101" pitchFamily="2" charset="-122"/>
                      </a:endParaRPr>
                    </a:p>
                  </a:txBody>
                  <a:tcPr/>
                </a:tc>
                <a:extLst>
                  <a:ext uri="{0D108BD9-81ED-4DB2-BD59-A6C34878D82A}">
                    <a16:rowId xmlns:a16="http://schemas.microsoft.com/office/drawing/2014/main" xmlns="" val="4244650406"/>
                  </a:ext>
                </a:extLst>
              </a:tr>
              <a:tr h="370840">
                <a:tc vMerge="1">
                  <a:txBody>
                    <a:bodyPr vert="horz" wrap="square"/>
                    <a:lstStyle>
                      <a:defPPr/>
                    </a:lstStyle>
                    <a:p>
                      <a:pPr/>
                      <a:endParaRPr lang="zh-CN"/>
                    </a:p>
                  </a:txBody>
                  <a:tcPr/>
                </a:tc>
                <a:tc>
                  <a:txBody>
                    <a:bodyPr vert="horz" wrap="square"/>
                    <a:lstStyle>
                      <a:defPPr/>
                    </a:lstStyle>
                    <a:p>
                      <a:pPr/>
                      <a:endParaRPr lang="zh-CN" altLang="en-US" sz="2000" b="1">
                        <a:solidFill>
                          <a:schemeClr val="bg1"/>
                        </a:solidFill>
                        <a:latin typeface="方正姚体" pitchFamily="2" charset="-122"/>
                        <a:ea typeface="方正姚体" pitchFamily="2" charset="-122"/>
                      </a:endParaRPr>
                    </a:p>
                  </a:txBody>
                  <a:tcPr/>
                </a:tc>
                <a:tc>
                  <a:txBody>
                    <a:bodyPr vert="horz" wrap="square"/>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lang="zh-CN" altLang="en-US" sz="2000" b="1">
                        <a:solidFill>
                          <a:schemeClr val="bg1"/>
                        </a:solidFill>
                        <a:latin typeface="方正姚体" pitchFamily="2" charset="-122"/>
                        <a:ea typeface="方正姚体" pitchFamily="2" charset="-122"/>
                        <a:cs typeface="Times New Roman" pitchFamily="18" charset="0"/>
                      </a:endParaRPr>
                    </a:p>
                  </a:txBody>
                  <a:tcPr/>
                </a:tc>
                <a:extLst>
                  <a:ext uri="{0D108BD9-81ED-4DB2-BD59-A6C34878D82A}">
                    <a16:rowId xmlns:a16="http://schemas.microsoft.com/office/drawing/2014/main" xmlns="" val="1777228731"/>
                  </a:ext>
                </a:extLst>
              </a:tr>
            </a:tbl>
          </a:graphicData>
        </a:graphic>
      </p:graphicFrame>
      <p:sp>
        <p:nvSpPr>
          <p:cNvPr id="2" name="文本框 1">
            <a:extLst>
              <a:ext uri="{FF2B5EF4-FFF2-40B4-BE49-F238E27FC236}">
                <a16:creationId xmlns:a16="http://schemas.microsoft.com/office/drawing/2014/main" xmlns="" id="{DA1BAB7E-ABEB-4D05-886C-6517BAE57B5C}"/>
              </a:ext>
            </a:extLst>
          </p:cNvPr>
          <p:cNvSpPr txBox="1"/>
          <p:nvPr/>
        </p:nvSpPr>
        <p:spPr>
          <a:xfrm>
            <a:off x="1032580" y="1129082"/>
            <a:ext cx="1639599" cy="523220"/>
          </a:xfrm>
          <a:prstGeom prst="rect">
            <a:avLst/>
          </a:prstGeom>
          <a:solidFill>
            <a:schemeClr val="accent1">
              <a:lumMod val="75000"/>
            </a:schemeClr>
          </a:solidFill>
          <a:ln>
            <a:solidFill>
              <a:schemeClr val="accent1">
                <a:lumMod val="40000"/>
                <a:lumOff val="60000"/>
              </a:schemeClr>
            </a:solidFill>
          </a:ln>
        </p:spPr>
        <p:txBody>
          <a:bodyPr wrap="square" rtlCol="0">
            <a:spAutoFit/>
          </a:bodyPr>
          <a:lstStyle>
            <a:defPPr/>
          </a:lstStyle>
          <a:p>
            <a:pPr/>
            <a:r>
              <a:rPr lang="zh-CN" altLang="en-US" sz="2800">
                <a:solidFill>
                  <a:schemeClr val="bg1"/>
                </a:solidFill>
                <a:latin typeface="方正姚体" panose="02010601030101010101" pitchFamily="2" charset="-122"/>
                <a:ea typeface="方正姚体" panose="02010601030101010101" pitchFamily="2" charset="-122"/>
              </a:rPr>
              <a:t>大战概况</a:t>
            </a:r>
          </a:p>
        </p:txBody>
      </p:sp>
      <p:sp>
        <p:nvSpPr>
          <p:cNvPr id="3" name="文本框 2">
            <a:extLst>
              <a:ext uri="{FF2B5EF4-FFF2-40B4-BE49-F238E27FC236}">
                <a16:creationId xmlns:a16="http://schemas.microsoft.com/office/drawing/2014/main" xmlns="" id="{8D7B9421-2DC4-4513-A4C1-04C27C964EFF}"/>
              </a:ext>
            </a:extLst>
          </p:cNvPr>
          <p:cNvSpPr txBox="1"/>
          <p:nvPr/>
        </p:nvSpPr>
        <p:spPr>
          <a:xfrm>
            <a:off x="2176258" y="2067617"/>
            <a:ext cx="1855433" cy="369332"/>
          </a:xfrm>
          <a:prstGeom prst="rect">
            <a:avLst/>
          </a:prstGeom>
          <a:noFill/>
        </p:spPr>
        <p:txBody>
          <a:bodyPr wrap="square" rtlCol="0">
            <a:spAutoFit/>
          </a:bodyPr>
          <a:lstStyle>
            <a:defPPr/>
          </a:lstStyle>
          <a:p>
            <a:pPr algn="ctr"/>
            <a:r>
              <a:rPr lang="en-US" altLang="zh-CN" b="1">
                <a:solidFill>
                  <a:schemeClr val="bg1"/>
                </a:solidFill>
                <a:latin typeface="方正姚体" panose="02010601030101010101" pitchFamily="2" charset="-122"/>
                <a:ea typeface="方正姚体" panose="02010601030101010101" pitchFamily="2" charset="-122"/>
              </a:rPr>
              <a:t>1914.7-1918.11</a:t>
            </a:r>
            <a:endParaRPr lang="zh-CN" altLang="en-US" b="1">
              <a:solidFill>
                <a:schemeClr val="bg1"/>
              </a:solidFill>
              <a:latin typeface="方正姚体" panose="02010601030101010101" pitchFamily="2" charset="-122"/>
              <a:ea typeface="方正姚体" panose="02010601030101010101" pitchFamily="2" charset="-122"/>
            </a:endParaRPr>
          </a:p>
        </p:txBody>
      </p:sp>
      <p:sp>
        <p:nvSpPr>
          <p:cNvPr id="4" name="文本框 3">
            <a:extLst>
              <a:ext uri="{FF2B5EF4-FFF2-40B4-BE49-F238E27FC236}">
                <a16:creationId xmlns:a16="http://schemas.microsoft.com/office/drawing/2014/main" xmlns="" id="{033DEEC8-2686-4C49-A67A-57696410247A}"/>
              </a:ext>
            </a:extLst>
          </p:cNvPr>
          <p:cNvSpPr txBox="1"/>
          <p:nvPr/>
        </p:nvSpPr>
        <p:spPr>
          <a:xfrm>
            <a:off x="1964736" y="2406240"/>
            <a:ext cx="796233" cy="1292662"/>
          </a:xfrm>
          <a:prstGeom prst="rect">
            <a:avLst/>
          </a:prstGeom>
          <a:noFill/>
        </p:spPr>
        <p:txBody>
          <a:bodyPr wrap="square" rtlCol="0">
            <a:spAutoFit/>
          </a:bodyPr>
          <a:lstStyle>
            <a:defPPr/>
          </a:lstStyle>
          <a:p>
            <a:pPr fontAlgn="t">
              <a:lnSpc>
                <a:spcPct val="130000"/>
              </a:lnSpc>
            </a:pPr>
            <a:r>
              <a:rPr lang="zh-CN" altLang="zh-CN" sz="2000" b="1">
                <a:solidFill>
                  <a:schemeClr val="bg1"/>
                </a:solidFill>
                <a:latin typeface="方正姚体" panose="02010601030101010101" pitchFamily="2" charset="-122"/>
                <a:ea typeface="方正姚体" panose="02010601030101010101" pitchFamily="2" charset="-122"/>
              </a:rPr>
              <a:t>西线</a:t>
            </a:r>
          </a:p>
          <a:p>
            <a:pPr fontAlgn="t">
              <a:lnSpc>
                <a:spcPct val="130000"/>
              </a:lnSpc>
            </a:pPr>
            <a:r>
              <a:rPr lang="zh-CN" altLang="zh-CN" sz="2000" b="1">
                <a:solidFill>
                  <a:schemeClr val="bg1"/>
                </a:solidFill>
                <a:latin typeface="方正姚体" panose="02010601030101010101" pitchFamily="2" charset="-122"/>
                <a:ea typeface="方正姚体" panose="02010601030101010101" pitchFamily="2" charset="-122"/>
              </a:rPr>
              <a:t>东线</a:t>
            </a:r>
          </a:p>
          <a:p>
            <a:pPr fontAlgn="t">
              <a:lnSpc>
                <a:spcPct val="130000"/>
              </a:lnSpc>
            </a:pPr>
            <a:r>
              <a:rPr lang="zh-CN" altLang="zh-CN" sz="2000" b="1">
                <a:solidFill>
                  <a:schemeClr val="bg1"/>
                </a:solidFill>
                <a:latin typeface="方正姚体" panose="02010601030101010101" pitchFamily="2" charset="-122"/>
                <a:ea typeface="方正姚体" panose="02010601030101010101" pitchFamily="2" charset="-122"/>
              </a:rPr>
              <a:t>南线</a:t>
            </a:r>
            <a:endParaRPr lang="zh-CN" altLang="en-US"/>
          </a:p>
        </p:txBody>
      </p:sp>
      <p:sp>
        <p:nvSpPr>
          <p:cNvPr id="5" name="文本框 4">
            <a:extLst>
              <a:ext uri="{FF2B5EF4-FFF2-40B4-BE49-F238E27FC236}">
                <a16:creationId xmlns:a16="http://schemas.microsoft.com/office/drawing/2014/main" xmlns="" id="{4F684F94-AF2F-4F2C-8985-01AFB982A1EB}"/>
              </a:ext>
            </a:extLst>
          </p:cNvPr>
          <p:cNvSpPr txBox="1"/>
          <p:nvPr/>
        </p:nvSpPr>
        <p:spPr>
          <a:xfrm>
            <a:off x="2769847" y="2476024"/>
            <a:ext cx="1339299" cy="400110"/>
          </a:xfrm>
          <a:prstGeom prst="rect">
            <a:avLst/>
          </a:prstGeom>
          <a:noFill/>
        </p:spPr>
        <p:txBody>
          <a:bodyPr wrap="square" rtlCol="0">
            <a:spAutoFit/>
          </a:bodyPr>
          <a:lstStyle>
            <a:defPPr/>
          </a:lstStyle>
          <a:p>
            <a:pPr/>
            <a:r>
              <a:rPr lang="zh-CN" altLang="en-US"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英法</a:t>
            </a:r>
            <a:r>
              <a:rPr lang="en-US" altLang="zh-CN"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a:t>
            </a:r>
            <a:r>
              <a:rPr lang="zh-CN" altLang="en-US"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德</a:t>
            </a:r>
            <a:endParaRPr lang="zh-CN" altLang="en-US"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endParaRPr>
          </a:p>
        </p:txBody>
      </p:sp>
      <p:sp>
        <p:nvSpPr>
          <p:cNvPr id="16" name="文本框 15">
            <a:extLst>
              <a:ext uri="{FF2B5EF4-FFF2-40B4-BE49-F238E27FC236}">
                <a16:creationId xmlns:a16="http://schemas.microsoft.com/office/drawing/2014/main" xmlns="" id="{665AB17B-3DE3-40F5-99F7-F54205FD9D87}"/>
              </a:ext>
            </a:extLst>
          </p:cNvPr>
          <p:cNvSpPr txBox="1"/>
          <p:nvPr/>
        </p:nvSpPr>
        <p:spPr>
          <a:xfrm>
            <a:off x="2787602" y="2882347"/>
            <a:ext cx="1339299" cy="400110"/>
          </a:xfrm>
          <a:prstGeom prst="rect">
            <a:avLst/>
          </a:prstGeom>
          <a:noFill/>
        </p:spPr>
        <p:txBody>
          <a:bodyPr wrap="square" rtlCol="0">
            <a:spAutoFit/>
          </a:bodyPr>
          <a:lstStyle>
            <a:defPPr/>
          </a:lstStyle>
          <a:p>
            <a:pPr lvl="0" defTabSz="914400">
              <a:defRPr/>
            </a:pPr>
            <a:r>
              <a:rPr lang="zh-CN" altLang="en-US"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俄</a:t>
            </a:r>
            <a:r>
              <a:rPr lang="en-US" altLang="zh-CN"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a:t>
            </a:r>
            <a:r>
              <a:rPr lang="zh-CN" altLang="en-US"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德奥</a:t>
            </a:r>
            <a:endParaRPr lang="zh-CN" altLang="en-US" sz="2000" b="1">
              <a:solidFill>
                <a:schemeClr val="bg1"/>
              </a:solidFill>
              <a:latin typeface="方正姚体" panose="02010601030101010101" pitchFamily="2" charset="-122"/>
              <a:ea typeface="方正姚体" panose="02010601030101010101" pitchFamily="2" charset="-122"/>
            </a:endParaRPr>
          </a:p>
        </p:txBody>
      </p:sp>
      <p:sp>
        <p:nvSpPr>
          <p:cNvPr id="17" name="文本框 16">
            <a:extLst>
              <a:ext uri="{FF2B5EF4-FFF2-40B4-BE49-F238E27FC236}">
                <a16:creationId xmlns:a16="http://schemas.microsoft.com/office/drawing/2014/main" xmlns="" id="{3D172EEA-4C60-4F87-8CAD-397187BCA9BD}"/>
              </a:ext>
            </a:extLst>
          </p:cNvPr>
          <p:cNvSpPr txBox="1"/>
          <p:nvPr/>
        </p:nvSpPr>
        <p:spPr>
          <a:xfrm>
            <a:off x="2799435" y="3255942"/>
            <a:ext cx="1339299" cy="400110"/>
          </a:xfrm>
          <a:prstGeom prst="rect">
            <a:avLst/>
          </a:prstGeom>
          <a:noFill/>
        </p:spPr>
        <p:txBody>
          <a:bodyPr wrap="square" rtlCol="0">
            <a:spAutoFit/>
          </a:bodyPr>
          <a:lstStyle>
            <a:defPPr/>
          </a:lstStyle>
          <a:p>
            <a:pPr lvl="0" defTabSz="914400">
              <a:defRPr/>
            </a:pPr>
            <a:r>
              <a:rPr lang="zh-CN" altLang="en-US"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俄</a:t>
            </a:r>
            <a:r>
              <a:rPr lang="en-US" altLang="zh-CN"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a:t>
            </a:r>
            <a:r>
              <a:rPr lang="zh-CN" altLang="en-US"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奥</a:t>
            </a:r>
            <a:endParaRPr lang="zh-CN" altLang="en-US"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endParaRPr>
          </a:p>
        </p:txBody>
      </p:sp>
      <p:sp>
        <p:nvSpPr>
          <p:cNvPr id="6" name="爆炸形: 8 pt  5">
            <a:extLst>
              <a:ext uri="{FF2B5EF4-FFF2-40B4-BE49-F238E27FC236}">
                <a16:creationId xmlns:a16="http://schemas.microsoft.com/office/drawing/2014/main" xmlns="" id="{F923C3EA-F068-4149-A5EB-F190CC89D9F9}"/>
              </a:ext>
            </a:extLst>
          </p:cNvPr>
          <p:cNvSpPr/>
          <p:nvPr/>
        </p:nvSpPr>
        <p:spPr>
          <a:xfrm>
            <a:off x="6162844" y="2021976"/>
            <a:ext cx="290004" cy="275208"/>
          </a:xfrm>
          <a:prstGeom prst="irregularSeal1">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24" name="文本框 23">
            <a:extLst>
              <a:ext uri="{FF2B5EF4-FFF2-40B4-BE49-F238E27FC236}">
                <a16:creationId xmlns:a16="http://schemas.microsoft.com/office/drawing/2014/main" xmlns="" id="{64E6B430-E963-47CD-87AD-72A06879A8B6}"/>
              </a:ext>
            </a:extLst>
          </p:cNvPr>
          <p:cNvSpPr txBox="1"/>
          <p:nvPr/>
        </p:nvSpPr>
        <p:spPr>
          <a:xfrm>
            <a:off x="3939454" y="4862993"/>
            <a:ext cx="1691250" cy="400110"/>
          </a:xfrm>
          <a:prstGeom prst="rect">
            <a:avLst/>
          </a:prstGeom>
          <a:noFill/>
        </p:spPr>
        <p:txBody>
          <a:bodyPr wrap="square" rtlCol="0">
            <a:spAutoFit/>
          </a:bodyPr>
          <a:lstStyle>
            <a:defPPr/>
          </a:lstStyle>
          <a:p>
            <a:pPr lvl="0" defTabSz="914400">
              <a:defRPr/>
            </a:pPr>
            <a:r>
              <a:rPr lang="zh-CN" altLang="en-US"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马恩河战役</a:t>
            </a:r>
          </a:p>
        </p:txBody>
      </p:sp>
      <p:sp>
        <p:nvSpPr>
          <p:cNvPr id="25" name="文本框 24">
            <a:extLst>
              <a:ext uri="{FF2B5EF4-FFF2-40B4-BE49-F238E27FC236}">
                <a16:creationId xmlns:a16="http://schemas.microsoft.com/office/drawing/2014/main" xmlns="" id="{E221FEC1-B984-4EAB-AC66-1946E35F1960}"/>
              </a:ext>
            </a:extLst>
          </p:cNvPr>
          <p:cNvSpPr txBox="1"/>
          <p:nvPr/>
        </p:nvSpPr>
        <p:spPr>
          <a:xfrm>
            <a:off x="3939454" y="5520734"/>
            <a:ext cx="4632916" cy="400110"/>
          </a:xfrm>
          <a:prstGeom prst="rect">
            <a:avLst/>
          </a:prstGeom>
          <a:noFill/>
        </p:spPr>
        <p:txBody>
          <a:bodyPr wrap="square" rtlCol="0">
            <a:spAutoFit/>
          </a:bodyPr>
          <a:lstStyle>
            <a:defPPr/>
          </a:lstStyle>
          <a:p>
            <a:pPr lvl="0" defTabSz="914400">
              <a:defRPr/>
            </a:pPr>
            <a:r>
              <a:rPr lang="zh-CN" altLang="en-US"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凡尔登战役、索姆河战役、日德兰海战</a:t>
            </a:r>
          </a:p>
        </p:txBody>
      </p:sp>
      <p:sp>
        <p:nvSpPr>
          <p:cNvPr id="26" name="文本框 25">
            <a:extLst>
              <a:ext uri="{FF2B5EF4-FFF2-40B4-BE49-F238E27FC236}">
                <a16:creationId xmlns:a16="http://schemas.microsoft.com/office/drawing/2014/main" xmlns="" id="{471645A2-F041-45B1-BE3C-49204A64C950}"/>
              </a:ext>
            </a:extLst>
          </p:cNvPr>
          <p:cNvSpPr txBox="1"/>
          <p:nvPr/>
        </p:nvSpPr>
        <p:spPr>
          <a:xfrm>
            <a:off x="3939453" y="6128273"/>
            <a:ext cx="5348939" cy="400110"/>
          </a:xfrm>
          <a:prstGeom prst="rect">
            <a:avLst/>
          </a:prstGeom>
          <a:noFill/>
        </p:spPr>
        <p:txBody>
          <a:bodyPr wrap="square" rtlCol="0">
            <a:spAutoFit/>
          </a:bodyPr>
          <a:lstStyle>
            <a:defPPr/>
          </a:lstStyle>
          <a:p>
            <a:pPr lvl="0" defTabSz="914400">
              <a:defRPr/>
            </a:pPr>
            <a:r>
              <a:rPr lang="zh-CN" altLang="en-US" sz="2000" b="1">
                <a:solidFill>
                  <a:schemeClr val="bg1"/>
                </a:solidFill>
                <a:latin typeface="方正姚体" panose="02010601030101010101" pitchFamily="2" charset="-122"/>
                <a:ea typeface="方正姚体" panose="02010601030101010101" pitchFamily="2" charset="-122"/>
                <a:cs typeface="Times New Roman" panose="02020603050405020304" pitchFamily="18" charset="0"/>
                <a:sym typeface="+mn-ea"/>
              </a:rPr>
              <a:t>美国、中国参战，俄国退出战争，同盟国战败</a:t>
            </a:r>
          </a:p>
        </p:txBody>
      </p:sp>
      <p:sp>
        <p:nvSpPr>
          <p:cNvPr id="28" name="爆炸形: 8 pt  27">
            <a:extLst>
              <a:ext uri="{FF2B5EF4-FFF2-40B4-BE49-F238E27FC236}">
                <a16:creationId xmlns:a16="http://schemas.microsoft.com/office/drawing/2014/main" xmlns="" id="{1457A98C-AA59-47BE-8D6B-DBC2E8825017}"/>
              </a:ext>
            </a:extLst>
          </p:cNvPr>
          <p:cNvSpPr/>
          <p:nvPr/>
        </p:nvSpPr>
        <p:spPr>
          <a:xfrm>
            <a:off x="6312450" y="2336259"/>
            <a:ext cx="290004" cy="275208"/>
          </a:xfrm>
          <a:prstGeom prst="irregularSeal1">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30" name="爆炸形: 8 pt  29">
            <a:extLst>
              <a:ext uri="{FF2B5EF4-FFF2-40B4-BE49-F238E27FC236}">
                <a16:creationId xmlns:a16="http://schemas.microsoft.com/office/drawing/2014/main" xmlns="" id="{A76C3A27-8701-4EE2-8322-40F38BC9C363}"/>
              </a:ext>
            </a:extLst>
          </p:cNvPr>
          <p:cNvSpPr/>
          <p:nvPr/>
        </p:nvSpPr>
        <p:spPr>
          <a:xfrm>
            <a:off x="6468920" y="520357"/>
            <a:ext cx="290004" cy="275208"/>
          </a:xfrm>
          <a:prstGeom prst="irregularSeal1">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31" name="爆炸形: 8 pt  30">
            <a:extLst>
              <a:ext uri="{FF2B5EF4-FFF2-40B4-BE49-F238E27FC236}">
                <a16:creationId xmlns:a16="http://schemas.microsoft.com/office/drawing/2014/main" xmlns="" id="{EBBA887C-8CF4-4329-AA15-ED2B9487B168}"/>
              </a:ext>
            </a:extLst>
          </p:cNvPr>
          <p:cNvSpPr/>
          <p:nvPr/>
        </p:nvSpPr>
        <p:spPr>
          <a:xfrm>
            <a:off x="5924019" y="1704103"/>
            <a:ext cx="290004" cy="275208"/>
          </a:xfrm>
          <a:prstGeom prst="irregularSeal1">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33" name="Text Box 12">
            <a:extLst>
              <a:ext uri="{FF2B5EF4-FFF2-40B4-BE49-F238E27FC236}">
                <a16:creationId xmlns:a16="http://schemas.microsoft.com/office/drawing/2014/main" xmlns="" id="{6CB38167-D2EC-44CB-8A2F-CD4297593ABF}"/>
              </a:ext>
            </a:extLst>
          </p:cNvPr>
          <p:cNvSpPr txBox="1">
            <a:spLocks noChangeArrowheads="1"/>
          </p:cNvSpPr>
          <p:nvPr/>
        </p:nvSpPr>
        <p:spPr bwMode="auto">
          <a:xfrm>
            <a:off x="0" y="0"/>
            <a:ext cx="2317072" cy="646331"/>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defPPr/>
          </a:lstStyle>
          <a:p>
            <a:pPr/>
            <a:r>
              <a:rPr lang="zh-CN" altLang="en-US" sz="3600" b="1">
                <a:solidFill>
                  <a:schemeClr val="bg1"/>
                </a:solidFill>
                <a:latin typeface="华文行楷" panose="02010800040101010101" pitchFamily="2" charset="-122"/>
                <a:ea typeface="华文行楷" panose="02010800040101010101" pitchFamily="2" charset="-122"/>
              </a:rPr>
              <a:t>一战过程</a:t>
            </a:r>
          </a:p>
        </p:txBody>
      </p:sp>
    </p:spTree>
    <p:extLst>
      <p:ext uri="{BB962C8B-B14F-4D97-AF65-F5344CB8AC3E}">
        <p14:creationId xmlns:p14="http://schemas.microsoft.com/office/powerpoint/2010/main" val="329974206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par>
                                <p:cTn id="18" presetID="16" presetClass="entr" presetSubtype="37"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outVertical)">
                                      <p:cBhvr>
                                        <p:cTn id="20" dur="500"/>
                                        <p:tgtEl>
                                          <p:spTgt spid="5"/>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500"/>
                                        <p:tgtEl>
                                          <p:spTgt spid="10"/>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6" presetClass="entr" presetSubtype="37"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outVertical)">
                                      <p:cBhvr>
                                        <p:cTn id="33" dur="500"/>
                                        <p:tgtEl>
                                          <p:spTgt spid="14"/>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barn(inVertical)">
                                      <p:cBhvr>
                                        <p:cTn id="36" dur="500"/>
                                        <p:tgtEl>
                                          <p:spTgt spid="17"/>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53" presetClass="entr" presetSubtype="0"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fltVal val="0"/>
                                          </p:val>
                                        </p:tav>
                                        <p:tav tm="100000">
                                          <p:val>
                                            <p:strVal val="#ppt_w"/>
                                          </p:val>
                                        </p:tav>
                                      </p:tavLst>
                                    </p:anim>
                                    <p:anim calcmode="lin" valueType="num">
                                      <p:cBhvr>
                                        <p:cTn id="42" dur="500" fill="hold"/>
                                        <p:tgtEl>
                                          <p:spTgt spid="24"/>
                                        </p:tgtEl>
                                        <p:attrNameLst>
                                          <p:attrName>ppt_h</p:attrName>
                                        </p:attrNameLst>
                                      </p:cBhvr>
                                      <p:tavLst>
                                        <p:tav tm="0">
                                          <p:val>
                                            <p:fltVal val="0"/>
                                          </p:val>
                                        </p:tav>
                                        <p:tav tm="100000">
                                          <p:val>
                                            <p:strVal val="#ppt_h"/>
                                          </p:val>
                                        </p:tav>
                                      </p:tavLst>
                                    </p:anim>
                                    <p:animEffect transition="in" filter="fade">
                                      <p:cBhvr>
                                        <p:cTn id="43" dur="500"/>
                                        <p:tgtEl>
                                          <p:spTgt spid="24"/>
                                        </p:tgtEl>
                                      </p:cBhvr>
                                    </p:animEffect>
                                  </p:childTnLst>
                                </p:cTn>
                              </p:par>
                              <p:par>
                                <p:cTn id="44" presetID="53" presetClass="entr" presetSubtype="0"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Effect transition="in" filter="fade">
                                      <p:cBhvr>
                                        <p:cTn id="48" dur="500"/>
                                        <p:tgtEl>
                                          <p:spTgt spid="6"/>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500"/>
                                        <p:tgtEl>
                                          <p:spTgt spid="25"/>
                                        </p:tgtEl>
                                      </p:cBhvr>
                                    </p:animEffect>
                                  </p:childTnLst>
                                </p:cTn>
                              </p:par>
                              <p:par>
                                <p:cTn id="54" presetID="53" presetClass="entr" presetSubtype="0" fill="hold" grpId="0" nodeType="with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p:cTn id="56" dur="500" fill="hold"/>
                                        <p:tgtEl>
                                          <p:spTgt spid="28"/>
                                        </p:tgtEl>
                                        <p:attrNameLst>
                                          <p:attrName>ppt_w</p:attrName>
                                        </p:attrNameLst>
                                      </p:cBhvr>
                                      <p:tavLst>
                                        <p:tav tm="0">
                                          <p:val>
                                            <p:fltVal val="0"/>
                                          </p:val>
                                        </p:tav>
                                        <p:tav tm="100000">
                                          <p:val>
                                            <p:strVal val="#ppt_w"/>
                                          </p:val>
                                        </p:tav>
                                      </p:tavLst>
                                    </p:anim>
                                    <p:anim calcmode="lin" valueType="num">
                                      <p:cBhvr>
                                        <p:cTn id="57" dur="500" fill="hold"/>
                                        <p:tgtEl>
                                          <p:spTgt spid="28"/>
                                        </p:tgtEl>
                                        <p:attrNameLst>
                                          <p:attrName>ppt_h</p:attrName>
                                        </p:attrNameLst>
                                      </p:cBhvr>
                                      <p:tavLst>
                                        <p:tav tm="0">
                                          <p:val>
                                            <p:fltVal val="0"/>
                                          </p:val>
                                        </p:tav>
                                        <p:tav tm="100000">
                                          <p:val>
                                            <p:strVal val="#ppt_h"/>
                                          </p:val>
                                        </p:tav>
                                      </p:tavLst>
                                    </p:anim>
                                    <p:animEffect transition="in" filter="fade">
                                      <p:cBhvr>
                                        <p:cTn id="58" dur="500"/>
                                        <p:tgtEl>
                                          <p:spTgt spid="28"/>
                                        </p:tgtEl>
                                      </p:cBhvr>
                                    </p:animEffect>
                                  </p:childTnLst>
                                </p:cTn>
                              </p:par>
                              <p:par>
                                <p:cTn id="59" presetID="53" presetClass="entr" presetSubtype="0" fill="hold" grpId="0" nodeType="withEffect">
                                  <p:stCondLst>
                                    <p:cond delay="250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par>
                                <p:cTn id="64" presetID="53" presetClass="entr" presetSubtype="0" fill="hold" grpId="0" nodeType="withEffect">
                                  <p:stCondLst>
                                    <p:cond delay="1250"/>
                                  </p:stCondLst>
                                  <p:childTnLst>
                                    <p:set>
                                      <p:cBhvr>
                                        <p:cTn id="65" dur="1" fill="hold">
                                          <p:stCondLst>
                                            <p:cond delay="0"/>
                                          </p:stCondLst>
                                        </p:cTn>
                                        <p:tgtEl>
                                          <p:spTgt spid="31"/>
                                        </p:tgtEl>
                                        <p:attrNameLst>
                                          <p:attrName>style.visibility</p:attrName>
                                        </p:attrNameLst>
                                      </p:cBhvr>
                                      <p:to>
                                        <p:strVal val="visible"/>
                                      </p:to>
                                    </p:set>
                                    <p:anim calcmode="lin" valueType="num">
                                      <p:cBhvr>
                                        <p:cTn id="66" dur="500" fill="hold"/>
                                        <p:tgtEl>
                                          <p:spTgt spid="31"/>
                                        </p:tgtEl>
                                        <p:attrNameLst>
                                          <p:attrName>ppt_w</p:attrName>
                                        </p:attrNameLst>
                                      </p:cBhvr>
                                      <p:tavLst>
                                        <p:tav tm="0">
                                          <p:val>
                                            <p:fltVal val="0"/>
                                          </p:val>
                                        </p:tav>
                                        <p:tav tm="100000">
                                          <p:val>
                                            <p:strVal val="#ppt_w"/>
                                          </p:val>
                                        </p:tav>
                                      </p:tavLst>
                                    </p:anim>
                                    <p:anim calcmode="lin" valueType="num">
                                      <p:cBhvr>
                                        <p:cTn id="67" dur="500" fill="hold"/>
                                        <p:tgtEl>
                                          <p:spTgt spid="31"/>
                                        </p:tgtEl>
                                        <p:attrNameLst>
                                          <p:attrName>ppt_h</p:attrName>
                                        </p:attrNameLst>
                                      </p:cBhvr>
                                      <p:tavLst>
                                        <p:tav tm="0">
                                          <p:val>
                                            <p:fltVal val="0"/>
                                          </p:val>
                                        </p:tav>
                                        <p:tav tm="100000">
                                          <p:val>
                                            <p:strVal val="#ppt_h"/>
                                          </p:val>
                                        </p:tav>
                                      </p:tavLst>
                                    </p:anim>
                                    <p:animEffect transition="in" filter="fade">
                                      <p:cBhvr>
                                        <p:cTn id="68" dur="500"/>
                                        <p:tgtEl>
                                          <p:spTgt spid="31"/>
                                        </p:tgtEl>
                                      </p:cBhvr>
                                    </p:animEffect>
                                  </p:childTnLst>
                                </p:cTn>
                              </p:par>
                            </p:childTnLst>
                          </p:cTn>
                        </p:par>
                      </p:childTnLst>
                    </p:cTn>
                  </p:par>
                  <p:par>
                    <p:cTn id="69" fill="hold" nodeType="clickPar">
                      <p:stCondLst>
                        <p:cond delay="indefinite"/>
                      </p:stCondLst>
                      <p:childTnLst>
                        <p:par>
                          <p:cTn id="70" fill="hold" nodeType="afterGroup">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4" grpId="0"/>
      <p:bldP spid="4" grpId="0"/>
      <p:bldP spid="5" grpId="0"/>
      <p:bldP spid="16" grpId="0"/>
      <p:bldP spid="17" grpId="0"/>
      <p:bldP spid="6" grpId="0"/>
      <p:bldP spid="24" grpId="0"/>
      <p:bldP spid="25" grpId="0"/>
      <p:bldP spid="26" grpId="0"/>
      <p:bldP spid="28" grpId="0"/>
      <p:bldP spid="30" grpId="0"/>
      <p:bldP spid="31"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a:extLst>
              <a:ext uri="{FF2B5EF4-FFF2-40B4-BE49-F238E27FC236}">
                <a16:creationId xmlns:a16="http://schemas.microsoft.com/office/drawing/2014/main" xmlns="" id="{C576401D-27B6-4306-834D-ED0461312BE7}"/>
              </a:ext>
            </a:extLst>
          </p:cNvPr>
          <p:cNvSpPr txBox="1"/>
          <p:nvPr/>
        </p:nvSpPr>
        <p:spPr>
          <a:xfrm>
            <a:off x="1347384" y="1228397"/>
            <a:ext cx="9799072" cy="4401205"/>
          </a:xfrm>
          <a:prstGeom prst="rect">
            <a:avLst/>
          </a:prstGeom>
          <a:solidFill>
            <a:schemeClr val="bg1">
              <a:lumMod val="75000"/>
              <a:lumOff val="25000"/>
            </a:schemeClr>
          </a:solidFill>
          <a:ln w="38100">
            <a:solidFill>
              <a:schemeClr val="tx1"/>
            </a:solidFill>
          </a:ln>
        </p:spPr>
        <p:txBody>
          <a:bodyPr wrap="square" rtlCol="0" anchor="t">
            <a:spAutoFit/>
          </a:bodyPr>
          <a:lstStyle>
            <a:defPPr/>
          </a:lstStyle>
          <a:p>
            <a:pPr/>
            <a:r>
              <a:rPr lang="zh-CN" altLang="en-US" sz="2800" b="1" kern="100">
                <a:latin typeface="Times New Roman" panose="02020603050405020304" pitchFamily="18" charset="0"/>
                <a:ea typeface="楷体" panose="02010609060101010101" pitchFamily="49" charset="-122"/>
                <a:cs typeface="Times New Roman" panose="02020603050405020304" pitchFamily="18" charset="0"/>
              </a:rPr>
              <a:t>        虽然当时很多人预见到了战争的发生，但形势的发展还是</a:t>
            </a:r>
            <a:r>
              <a:rPr lang="zh-CN" altLang="en-US" sz="2800" b="1" kern="10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完全超出了各国政治家和军事家的预料</a:t>
            </a:r>
            <a:r>
              <a:rPr lang="zh-CN" altLang="en-US" sz="2800" b="1" kern="100">
                <a:latin typeface="Times New Roman" panose="02020603050405020304" pitchFamily="18" charset="0"/>
                <a:ea typeface="楷体" panose="02010609060101010101" pitchFamily="49" charset="-122"/>
                <a:cs typeface="Times New Roman" panose="02020603050405020304" pitchFamily="18" charset="0"/>
              </a:rPr>
              <a:t>，</a:t>
            </a:r>
            <a:r>
              <a:rPr lang="en-US" altLang="zh-CN" sz="2800" b="1" kern="100">
                <a:latin typeface="Times New Roman" panose="02020603050405020304" pitchFamily="18" charset="0"/>
                <a:ea typeface="楷体" panose="02010609060101010101" pitchFamily="49" charset="-122"/>
                <a:cs typeface="Times New Roman" panose="02020603050405020304" pitchFamily="18" charset="0"/>
              </a:rPr>
              <a:t>3000</a:t>
            </a:r>
            <a:r>
              <a:rPr lang="zh-CN" altLang="en-US" sz="2800" b="1" kern="100">
                <a:latin typeface="Times New Roman" panose="02020603050405020304" pitchFamily="18" charset="0"/>
                <a:ea typeface="楷体" panose="02010609060101010101" pitchFamily="49" charset="-122"/>
                <a:cs typeface="Times New Roman" panose="02020603050405020304" pitchFamily="18" charset="0"/>
              </a:rPr>
              <a:t>多万人伤亡的</a:t>
            </a:r>
            <a:r>
              <a:rPr lang="zh-CN" altLang="en-US" sz="2800" b="1" kern="10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空前代价也是之前无法估量的</a:t>
            </a:r>
            <a:r>
              <a:rPr lang="zh-CN" altLang="en-US" sz="2800" b="1" kern="100">
                <a:latin typeface="Times New Roman" panose="02020603050405020304" pitchFamily="18" charset="0"/>
                <a:ea typeface="楷体" panose="02010609060101010101" pitchFamily="49" charset="-122"/>
                <a:cs typeface="Times New Roman" panose="02020603050405020304" pitchFamily="18" charset="0"/>
              </a:rPr>
              <a:t>。</a:t>
            </a:r>
            <a:r>
              <a:rPr lang="zh-CN" altLang="zh-CN" sz="2800" b="1" kern="100">
                <a:latin typeface="Times New Roman" panose="02020603050405020304" pitchFamily="18" charset="0"/>
                <a:ea typeface="楷体" panose="02010609060101010101" pitchFamily="49" charset="-122"/>
                <a:cs typeface="Times New Roman" panose="02020603050405020304" pitchFamily="18" charset="0"/>
              </a:rPr>
              <a:t>大战爆发之初，各国政府</a:t>
            </a:r>
            <a:r>
              <a:rPr lang="zh-CN" altLang="en-US" sz="2800" b="1" kern="100">
                <a:latin typeface="Times New Roman" panose="02020603050405020304" pitchFamily="18" charset="0"/>
                <a:ea typeface="楷体" panose="02010609060101010101" pitchFamily="49" charset="-122"/>
                <a:cs typeface="Times New Roman" panose="02020603050405020304" pitchFamily="18" charset="0"/>
              </a:rPr>
              <a:t>在政治方面考虑的是</a:t>
            </a:r>
            <a:r>
              <a:rPr lang="zh-CN" altLang="zh-CN" sz="2800" b="1" kern="100">
                <a:latin typeface="Times New Roman" panose="02020603050405020304" pitchFamily="18" charset="0"/>
                <a:ea typeface="楷体" panose="02010609060101010101" pitchFamily="49" charset="-122"/>
                <a:cs typeface="Times New Roman" panose="02020603050405020304" pitchFamily="18" charset="0"/>
              </a:rPr>
              <a:t>如何及时应战……</a:t>
            </a:r>
            <a:r>
              <a:rPr lang="zh-CN" altLang="en-US" sz="2800" b="1" kern="100">
                <a:latin typeface="Times New Roman" panose="02020603050405020304" pitchFamily="18" charset="0"/>
                <a:ea typeface="楷体" panose="02010609060101010101" pitchFamily="49" charset="-122"/>
                <a:cs typeface="Times New Roman" panose="02020603050405020304" pitchFamily="18" charset="0"/>
              </a:rPr>
              <a:t>军事方面</a:t>
            </a:r>
            <a:r>
              <a:rPr lang="zh-CN" altLang="zh-CN" sz="2800" b="1" kern="100">
                <a:latin typeface="Times New Roman" panose="02020603050405020304" pitchFamily="18" charset="0"/>
                <a:ea typeface="楷体" panose="02010609060101010101" pitchFamily="49" charset="-122"/>
                <a:cs typeface="Times New Roman" panose="02020603050405020304" pitchFamily="18" charset="0"/>
              </a:rPr>
              <a:t>仍设想通过一场</a:t>
            </a:r>
            <a:r>
              <a:rPr lang="zh-CN" altLang="en-US" sz="2800" b="1" kern="100">
                <a:latin typeface="Times New Roman" panose="02020603050405020304" pitchFamily="18" charset="0"/>
                <a:ea typeface="楷体" panose="02010609060101010101" pitchFamily="49" charset="-122"/>
                <a:cs typeface="Times New Roman" panose="02020603050405020304" pitchFamily="18" charset="0"/>
              </a:rPr>
              <a:t>类似于</a:t>
            </a:r>
            <a:r>
              <a:rPr lang="zh-CN" altLang="zh-CN" sz="2800" b="1" kern="100">
                <a:latin typeface="Times New Roman" panose="02020603050405020304" pitchFamily="18" charset="0"/>
                <a:ea typeface="楷体" panose="02010609060101010101" pitchFamily="49" charset="-122"/>
                <a:cs typeface="Times New Roman" panose="02020603050405020304" pitchFamily="18" charset="0"/>
              </a:rPr>
              <a:t>拿破仑式的战争或普法战争，即靠一</a:t>
            </a:r>
            <a:r>
              <a:rPr lang="zh-CN" altLang="en-US" sz="2800" b="1" kern="100">
                <a:latin typeface="Times New Roman" panose="02020603050405020304" pitchFamily="18" charset="0"/>
                <a:ea typeface="楷体" panose="02010609060101010101" pitchFamily="49" charset="-122"/>
                <a:cs typeface="Times New Roman" panose="02020603050405020304" pitchFamily="18" charset="0"/>
              </a:rPr>
              <a:t>、</a:t>
            </a:r>
            <a:r>
              <a:rPr lang="zh-CN" altLang="zh-CN" sz="2800" b="1" kern="100">
                <a:latin typeface="Times New Roman" panose="02020603050405020304" pitchFamily="18" charset="0"/>
                <a:ea typeface="楷体" panose="02010609060101010101" pitchFamily="49" charset="-122"/>
                <a:cs typeface="Times New Roman" panose="02020603050405020304" pitchFamily="18" charset="0"/>
              </a:rPr>
              <a:t>两次大的战役便见分晓</a:t>
            </a:r>
            <a:r>
              <a:rPr lang="zh-CN" altLang="en-US" sz="2800" b="1" kern="100">
                <a:latin typeface="Times New Roman" panose="02020603050405020304" pitchFamily="18" charset="0"/>
                <a:ea typeface="楷体" panose="02010609060101010101" pitchFamily="49" charset="-122"/>
                <a:cs typeface="Times New Roman" panose="02020603050405020304" pitchFamily="18" charset="0"/>
              </a:rPr>
              <a:t>。他们没有意识到，</a:t>
            </a:r>
            <a:r>
              <a:rPr lang="zh-CN" altLang="zh-CN" sz="2800" b="1" kern="100">
                <a:latin typeface="Times New Roman" panose="02020603050405020304" pitchFamily="18" charset="0"/>
                <a:ea typeface="楷体" panose="02010609060101010101" pitchFamily="49" charset="-122"/>
                <a:cs typeface="Times New Roman" panose="02020603050405020304" pitchFamily="18" charset="0"/>
              </a:rPr>
              <a:t>战争的进程</a:t>
            </a:r>
            <a:r>
              <a:rPr lang="zh-CN" altLang="zh-CN" sz="2800" b="1" kern="100">
                <a:solidFill>
                  <a:srgbClr val="92D050"/>
                </a:solidFill>
                <a:latin typeface="Times New Roman" panose="02020603050405020304" pitchFamily="18" charset="0"/>
                <a:ea typeface="楷体" panose="02010609060101010101" pitchFamily="49" charset="-122"/>
                <a:cs typeface="Times New Roman" panose="02020603050405020304" pitchFamily="18" charset="0"/>
              </a:rPr>
              <a:t>完全走向</a:t>
            </a:r>
            <a:r>
              <a:rPr lang="zh-CN" altLang="en-US" sz="2800" b="1" kern="100">
                <a:solidFill>
                  <a:srgbClr val="92D050"/>
                </a:solidFill>
                <a:latin typeface="Times New Roman" panose="02020603050405020304" pitchFamily="18" charset="0"/>
                <a:ea typeface="楷体" panose="02010609060101010101" pitchFamily="49" charset="-122"/>
                <a:cs typeface="Times New Roman" panose="02020603050405020304" pitchFamily="18" charset="0"/>
              </a:rPr>
              <a:t>了</a:t>
            </a:r>
            <a:r>
              <a:rPr lang="zh-CN" altLang="zh-CN" sz="2800" b="1" kern="100">
                <a:solidFill>
                  <a:srgbClr val="92D050"/>
                </a:solidFill>
                <a:latin typeface="Times New Roman" panose="02020603050405020304" pitchFamily="18" charset="0"/>
                <a:ea typeface="楷体" panose="02010609060101010101" pitchFamily="49" charset="-122"/>
                <a:cs typeface="Times New Roman" panose="02020603050405020304" pitchFamily="18" charset="0"/>
              </a:rPr>
              <a:t>大国决策者</a:t>
            </a:r>
            <a:r>
              <a:rPr lang="zh-CN" altLang="en-US" sz="2800" b="1" kern="100">
                <a:solidFill>
                  <a:srgbClr val="92D050"/>
                </a:solidFill>
                <a:latin typeface="Times New Roman" panose="02020603050405020304" pitchFamily="18" charset="0"/>
                <a:ea typeface="楷体" panose="02010609060101010101" pitchFamily="49" charset="-122"/>
                <a:cs typeface="Times New Roman" panose="02020603050405020304" pitchFamily="18" charset="0"/>
              </a:rPr>
              <a:t>主观意志</a:t>
            </a:r>
            <a:r>
              <a:rPr lang="zh-CN" altLang="zh-CN" sz="2800" b="1" kern="100">
                <a:solidFill>
                  <a:srgbClr val="92D050"/>
                </a:solidFill>
                <a:latin typeface="Times New Roman" panose="02020603050405020304" pitchFamily="18" charset="0"/>
                <a:ea typeface="楷体" panose="02010609060101010101" pitchFamily="49" charset="-122"/>
                <a:cs typeface="Times New Roman" panose="02020603050405020304" pitchFamily="18" charset="0"/>
              </a:rPr>
              <a:t>的反面</a:t>
            </a:r>
            <a:r>
              <a:rPr lang="zh-CN" altLang="zh-CN" sz="2800" b="1" kern="100">
                <a:latin typeface="Times New Roman" panose="02020603050405020304" pitchFamily="18" charset="0"/>
                <a:ea typeface="楷体" panose="02010609060101010101" pitchFamily="49" charset="-122"/>
                <a:cs typeface="Times New Roman" panose="02020603050405020304" pitchFamily="18" charset="0"/>
              </a:rPr>
              <a:t>：本以为是单纯的军事较量，却变成了倾注全部国力的</a:t>
            </a:r>
            <a:r>
              <a:rPr lang="zh-CN" altLang="zh-CN" sz="2800" b="1" kern="10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长期消耗的总体战</a:t>
            </a:r>
            <a:r>
              <a:rPr lang="zh-CN" altLang="zh-CN" sz="2800" b="1" kern="100">
                <a:latin typeface="Times New Roman" panose="02020603050405020304" pitchFamily="18" charset="0"/>
                <a:ea typeface="楷体" panose="02010609060101010101" pitchFamily="49" charset="-122"/>
                <a:cs typeface="Times New Roman" panose="02020603050405020304" pitchFamily="18" charset="0"/>
              </a:rPr>
              <a:t>…… </a:t>
            </a:r>
          </a:p>
          <a:p>
            <a:pPr algn="r">
              <a:spcAft>
                <a:spcPct val="0"/>
              </a:spcAft>
            </a:pPr>
            <a:r>
              <a:rPr lang="en-US" altLang="zh-CN" sz="2800" b="1">
                <a:latin typeface="Times New Roman" panose="02020603050405020304" pitchFamily="18" charset="0"/>
                <a:cs typeface="Times New Roman" panose="02020603050405020304" pitchFamily="18" charset="0"/>
              </a:rPr>
              <a:t>——《</a:t>
            </a:r>
            <a:r>
              <a:rPr lang="zh-CN" altLang="en-US" sz="2800" b="1">
                <a:latin typeface="Times New Roman" panose="02020603050405020304" pitchFamily="18" charset="0"/>
                <a:cs typeface="Times New Roman" panose="02020603050405020304" pitchFamily="18" charset="0"/>
              </a:rPr>
              <a:t>一战非“正义之战”，更不是“民主的胜利”</a:t>
            </a:r>
            <a:r>
              <a:rPr lang="en-US" altLang="zh-CN" sz="2800" b="1">
                <a:latin typeface="Times New Roman" panose="02020603050405020304" pitchFamily="18" charset="0"/>
                <a:cs typeface="Times New Roman" panose="02020603050405020304" pitchFamily="18" charset="0"/>
              </a:rPr>
              <a:t>》</a:t>
            </a:r>
            <a:r>
              <a:rPr lang="zh-CN" altLang="en-US" sz="2800" b="1">
                <a:latin typeface="Times New Roman" panose="02020603050405020304" pitchFamily="18" charset="0"/>
                <a:cs typeface="Times New Roman" panose="02020603050405020304" pitchFamily="18" charset="0"/>
              </a:rPr>
              <a:t>专访英国剑桥大学中国近代史教授：方德万</a:t>
            </a:r>
            <a:r>
              <a:rPr lang="en-US" altLang="zh-CN" sz="2800" b="1">
                <a:latin typeface="Times New Roman" panose="02020603050405020304" pitchFamily="18" charset="0"/>
                <a:cs typeface="Times New Roman" panose="02020603050405020304" pitchFamily="18" charset="0"/>
              </a:rPr>
              <a:t>(Hans J</a:t>
            </a:r>
            <a:r>
              <a:rPr lang="en-US" altLang="zh-CN" sz="2800" err="1">
                <a:latin typeface="Times New Roman" panose="02020603050405020304" pitchFamily="18" charset="0"/>
                <a:cs typeface="Times New Roman" panose="02020603050405020304" pitchFamily="18" charset="0"/>
              </a:rPr>
              <a:t>·van de Ven</a:t>
            </a:r>
            <a:r>
              <a:rPr lang="en-US" altLang="zh-CN" sz="2800" b="1">
                <a:latin typeface="Times New Roman" panose="02020603050405020304" pitchFamily="18" charset="0"/>
                <a:cs typeface="Times New Roman" panose="02020603050405020304" pitchFamily="18" charset="0"/>
              </a:rPr>
              <a:t>)</a:t>
            </a:r>
            <a:endParaRPr lang="zh-CN" altLang="zh-CN" sz="2800" b="1">
              <a:latin typeface="Times New Roman" pitchFamily="18" charset="0"/>
              <a:cs typeface="Times New Roman" pitchFamily="18" charset="0"/>
            </a:endParaRPr>
          </a:p>
        </p:txBody>
      </p:sp>
      <p:sp>
        <p:nvSpPr>
          <p:cNvPr id="2" name="文本框 1">
            <a:extLst>
              <a:ext uri="{FF2B5EF4-FFF2-40B4-BE49-F238E27FC236}">
                <a16:creationId xmlns:a16="http://schemas.microsoft.com/office/drawing/2014/main" xmlns="" id="{48B04ED8-145C-475C-9C33-2D98092F9367}"/>
              </a:ext>
            </a:extLst>
          </p:cNvPr>
          <p:cNvSpPr txBox="1"/>
          <p:nvPr/>
        </p:nvSpPr>
        <p:spPr>
          <a:xfrm>
            <a:off x="4243527" y="5805996"/>
            <a:ext cx="3462291" cy="646331"/>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defPPr/>
          </a:lstStyle>
          <a:p>
            <a:pPr/>
            <a:r>
              <a:rPr lang="zh-CN" altLang="en-US" sz="3600" b="1">
                <a:solidFill>
                  <a:schemeClr val="bg1"/>
                </a:solidFill>
                <a:latin typeface="方正姚体" panose="02010601030101010101" pitchFamily="2" charset="-122"/>
                <a:ea typeface="方正姚体" panose="02010601030101010101" pitchFamily="2" charset="-122"/>
              </a:rPr>
              <a:t>战争的不可控性</a:t>
            </a:r>
          </a:p>
        </p:txBody>
      </p:sp>
      <p:sp>
        <p:nvSpPr>
          <p:cNvPr id="7" name="Text Box 12">
            <a:extLst>
              <a:ext uri="{FF2B5EF4-FFF2-40B4-BE49-F238E27FC236}">
                <a16:creationId xmlns:a16="http://schemas.microsoft.com/office/drawing/2014/main" xmlns="" id="{66A5FC93-5CFF-4BDB-B80B-408F8021CD25}"/>
              </a:ext>
            </a:extLst>
          </p:cNvPr>
          <p:cNvSpPr txBox="1">
            <a:spLocks noChangeArrowheads="1"/>
          </p:cNvSpPr>
          <p:nvPr/>
        </p:nvSpPr>
        <p:spPr bwMode="auto">
          <a:xfrm>
            <a:off x="0" y="0"/>
            <a:ext cx="2317072" cy="646331"/>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defPPr/>
          </a:lstStyle>
          <a:p>
            <a:pPr/>
            <a:r>
              <a:rPr lang="zh-CN" altLang="en-US" sz="3600" b="1">
                <a:solidFill>
                  <a:schemeClr val="bg1"/>
                </a:solidFill>
                <a:latin typeface="华文行楷" panose="02010800040101010101" pitchFamily="2" charset="-122"/>
                <a:ea typeface="华文行楷" panose="02010800040101010101" pitchFamily="2" charset="-122"/>
              </a:rPr>
              <a:t>一战过程</a:t>
            </a:r>
          </a:p>
        </p:txBody>
      </p:sp>
      <p:sp>
        <p:nvSpPr>
          <p:cNvPr id="8" name="Text Box 12">
            <a:extLst>
              <a:ext uri="{FF2B5EF4-FFF2-40B4-BE49-F238E27FC236}">
                <a16:creationId xmlns:a16="http://schemas.microsoft.com/office/drawing/2014/main" xmlns="" id="{2913697B-9810-4B5A-A55E-15625BAC8F2F}"/>
              </a:ext>
            </a:extLst>
          </p:cNvPr>
          <p:cNvSpPr txBox="1">
            <a:spLocks noChangeArrowheads="1"/>
          </p:cNvSpPr>
          <p:nvPr/>
        </p:nvSpPr>
        <p:spPr bwMode="auto">
          <a:xfrm>
            <a:off x="213635" y="1228397"/>
            <a:ext cx="550416" cy="1384995"/>
          </a:xfrm>
          <a:prstGeom prst="rect">
            <a:avLst/>
          </a:prstGeom>
          <a:ln>
            <a:solidFill>
              <a:srgbClr val="FFC000"/>
            </a:solidFill>
          </a:ln>
        </p:spPr>
        <p:style>
          <a:lnRef idx="1">
            <a:schemeClr val="accent6"/>
          </a:lnRef>
          <a:fillRef idx="2">
            <a:schemeClr val="accent6"/>
          </a:fillRef>
          <a:effectRef idx="1">
            <a:schemeClr val="accent6"/>
          </a:effectRef>
          <a:fontRef idx="minor">
            <a:schemeClr val="dk1"/>
          </a:fontRef>
        </p:style>
        <p:txBody>
          <a:bodyPr wrap="square">
            <a:spAutoFit/>
          </a:bodyPr>
          <a:lstStyle>
            <a:defPPr/>
          </a:lstStyle>
          <a:p>
            <a:pPr/>
            <a:r>
              <a:rPr lang="zh-CN" altLang="en-US" sz="2800" b="1">
                <a:solidFill>
                  <a:schemeClr val="bg1"/>
                </a:solidFill>
                <a:latin typeface="方正姚体" panose="02010601030101010101" pitchFamily="2" charset="-122"/>
                <a:ea typeface="方正姚体" panose="02010601030101010101" pitchFamily="2" charset="-122"/>
              </a:rPr>
              <a:t>材料五</a:t>
            </a:r>
          </a:p>
        </p:txBody>
      </p:sp>
    </p:spTree>
    <p:extLst>
      <p:ext uri="{BB962C8B-B14F-4D97-AF65-F5344CB8AC3E}">
        <p14:creationId xmlns:p14="http://schemas.microsoft.com/office/powerpoint/2010/main" val="76061332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带形: 上凸 6">
            <a:extLst>
              <a:ext uri="{FF2B5EF4-FFF2-40B4-BE49-F238E27FC236}">
                <a16:creationId xmlns:a16="http://schemas.microsoft.com/office/drawing/2014/main" xmlns="" id="{69EB0F6D-6D2B-4F43-BDC8-B2A30D76D678}"/>
              </a:ext>
            </a:extLst>
          </p:cNvPr>
          <p:cNvSpPr/>
          <p:nvPr/>
        </p:nvSpPr>
        <p:spPr>
          <a:xfrm>
            <a:off x="1695635" y="2269453"/>
            <a:ext cx="8664605" cy="1459168"/>
          </a:xfrm>
          <a:prstGeom prst="ribbon2">
            <a:avLst/>
          </a:prstGeom>
        </p:spPr>
        <p:style>
          <a:lnRef idx="3">
            <a:schemeClr val="lt1"/>
          </a:lnRef>
          <a:fillRef idx="1">
            <a:schemeClr val="accent5"/>
          </a:fillRef>
          <a:effectRef idx="1">
            <a:schemeClr val="accent5"/>
          </a:effectRef>
          <a:fontRef idx="minor">
            <a:schemeClr val="lt1"/>
          </a:fontRef>
        </p:style>
        <p:txBody>
          <a:bodyPr rtlCol="0" anchor="ctr"/>
          <a:lstStyle>
            <a:defPPr/>
          </a:lstStyle>
          <a:p>
            <a:pPr algn="ctr"/>
            <a:r>
              <a:rPr lang="zh-CN" altLang="en-US" sz="5400">
                <a:solidFill>
                  <a:schemeClr val="bg1"/>
                </a:solidFill>
                <a:latin typeface="华文行楷" panose="02010800040101010101" pitchFamily="2" charset="-122"/>
                <a:ea typeface="华文行楷" panose="02010800040101010101" pitchFamily="2" charset="-122"/>
              </a:rPr>
              <a:t>危机四伏</a:t>
            </a:r>
          </a:p>
        </p:txBody>
      </p:sp>
    </p:spTree>
    <p:extLst>
      <p:ext uri="{BB962C8B-B14F-4D97-AF65-F5344CB8AC3E}">
        <p14:creationId xmlns:p14="http://schemas.microsoft.com/office/powerpoint/2010/main" val="3473779785"/>
      </p:ext>
    </p:extLst>
  </p:cSld>
  <p:clrMapOvr>
    <a:masterClrMapping/>
  </p:clrMapOvr>
  <p:transition spd="slow">
    <p:fade/>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a:extLst>
              <a:ext uri="{FF2B5EF4-FFF2-40B4-BE49-F238E27FC236}">
                <a16:creationId xmlns:a16="http://schemas.microsoft.com/office/drawing/2014/main" xmlns="" id="{0EFE5887-20E3-4B8C-969D-BF5C6763CC7B}"/>
              </a:ext>
            </a:extLst>
          </p:cNvPr>
          <p:cNvSpPr txBox="1"/>
          <p:nvPr/>
        </p:nvSpPr>
        <p:spPr>
          <a:xfrm>
            <a:off x="1023504" y="2621707"/>
            <a:ext cx="3498823"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3600" b="1">
                <a:latin typeface="方正姚体" panose="02010601030101010101" pitchFamily="2" charset="-122"/>
                <a:ea typeface="方正姚体" panose="02010601030101010101" pitchFamily="2" charset="-122"/>
              </a:rPr>
              <a:t>一战后国际秩序</a:t>
            </a:r>
          </a:p>
        </p:txBody>
      </p:sp>
      <p:sp>
        <p:nvSpPr>
          <p:cNvPr id="4" name="文本框 3">
            <a:extLst>
              <a:ext uri="{FF2B5EF4-FFF2-40B4-BE49-F238E27FC236}">
                <a16:creationId xmlns:a16="http://schemas.microsoft.com/office/drawing/2014/main" xmlns="" id="{B0A5606C-AEDE-4828-89F8-FC1D955FDB23}"/>
              </a:ext>
            </a:extLst>
          </p:cNvPr>
          <p:cNvSpPr txBox="1"/>
          <p:nvPr/>
        </p:nvSpPr>
        <p:spPr>
          <a:xfrm>
            <a:off x="5035607" y="1544489"/>
            <a:ext cx="2258809"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3600" b="1">
                <a:latin typeface="方正姚体" panose="02010601030101010101" pitchFamily="2" charset="-122"/>
                <a:ea typeface="方正姚体" panose="02010601030101010101" pitchFamily="2" charset="-122"/>
              </a:rPr>
              <a:t>巴黎和会</a:t>
            </a:r>
            <a:r>
              <a:rPr lang="en-US" altLang="zh-CN" sz="3600" b="1">
                <a:latin typeface="方正姚体" panose="02010601030101010101" pitchFamily="2" charset="-122"/>
                <a:ea typeface="方正姚体" panose="02010601030101010101" pitchFamily="2" charset="-122"/>
              </a:rPr>
              <a:t>(1919)</a:t>
            </a:r>
            <a:endParaRPr lang="zh-CN" altLang="en-US" sz="3600" b="1">
              <a:latin typeface="方正姚体" pitchFamily="2" charset="-122"/>
              <a:ea typeface="方正姚体" pitchFamily="2" charset="-122"/>
            </a:endParaRPr>
          </a:p>
        </p:txBody>
      </p:sp>
      <p:sp>
        <p:nvSpPr>
          <p:cNvPr id="6" name="文本框 5">
            <a:extLst>
              <a:ext uri="{FF2B5EF4-FFF2-40B4-BE49-F238E27FC236}">
                <a16:creationId xmlns:a16="http://schemas.microsoft.com/office/drawing/2014/main" xmlns="" id="{43C40362-15B0-44AF-B29B-3802C110E05F}"/>
              </a:ext>
            </a:extLst>
          </p:cNvPr>
          <p:cNvSpPr txBox="1"/>
          <p:nvPr/>
        </p:nvSpPr>
        <p:spPr>
          <a:xfrm>
            <a:off x="5024498" y="3515552"/>
            <a:ext cx="2730970"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3600" b="1">
                <a:latin typeface="方正姚体" panose="02010601030101010101" pitchFamily="2" charset="-122"/>
                <a:ea typeface="方正姚体" panose="02010601030101010101" pitchFamily="2" charset="-122"/>
              </a:rPr>
              <a:t>华盛顿会议</a:t>
            </a:r>
            <a:r>
              <a:rPr lang="en-US" altLang="zh-CN" sz="3600" b="1">
                <a:latin typeface="方正姚体" panose="02010601030101010101" pitchFamily="2" charset="-122"/>
                <a:ea typeface="方正姚体" panose="02010601030101010101" pitchFamily="2" charset="-122"/>
              </a:rPr>
              <a:t>(1921-1922)</a:t>
            </a:r>
            <a:endParaRPr lang="zh-CN" altLang="en-US" sz="3600" b="1">
              <a:latin typeface="方正姚体" panose="02010601030101010101" pitchFamily="2" charset="-122"/>
              <a:ea typeface="方正姚体" panose="02010601030101010101" pitchFamily="2" charset="-122"/>
            </a:endParaRPr>
          </a:p>
        </p:txBody>
      </p:sp>
      <p:sp>
        <p:nvSpPr>
          <p:cNvPr id="7" name="文本框 6">
            <a:extLst>
              <a:ext uri="{FF2B5EF4-FFF2-40B4-BE49-F238E27FC236}">
                <a16:creationId xmlns:a16="http://schemas.microsoft.com/office/drawing/2014/main" xmlns="" id="{5BD6EEA2-2CC9-4D8E-8E6F-BE9E1269A30D}"/>
              </a:ext>
            </a:extLst>
          </p:cNvPr>
          <p:cNvSpPr txBox="1"/>
          <p:nvPr/>
        </p:nvSpPr>
        <p:spPr>
          <a:xfrm>
            <a:off x="8253690" y="1714628"/>
            <a:ext cx="3164185"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en-US" altLang="zh-CN" sz="3600" b="1">
                <a:latin typeface="方正姚体" panose="02010601030101010101" pitchFamily="2" charset="-122"/>
                <a:ea typeface="方正姚体" panose="02010601030101010101" pitchFamily="2" charset="-122"/>
              </a:rPr>
              <a:t>《</a:t>
            </a:r>
            <a:r>
              <a:rPr lang="zh-CN" altLang="en-US" sz="3600" b="1">
                <a:latin typeface="方正姚体" panose="02010601030101010101" pitchFamily="2" charset="-122"/>
                <a:ea typeface="方正姚体" panose="02010601030101010101" pitchFamily="2" charset="-122"/>
              </a:rPr>
              <a:t>凡尔赛和约</a:t>
            </a:r>
            <a:r>
              <a:rPr lang="en-US" altLang="zh-CN" sz="3600" b="1">
                <a:latin typeface="方正姚体" panose="02010601030101010101" pitchFamily="2" charset="-122"/>
                <a:ea typeface="方正姚体" panose="02010601030101010101" pitchFamily="2" charset="-122"/>
              </a:rPr>
              <a:t>》</a:t>
            </a:r>
            <a:endParaRPr lang="zh-CN" altLang="en-US" sz="3600" b="1">
              <a:latin typeface="方正姚体" panose="02010601030101010101" pitchFamily="2" charset="-122"/>
              <a:ea typeface="方正姚体" panose="02010601030101010101" pitchFamily="2" charset="-122"/>
            </a:endParaRPr>
          </a:p>
        </p:txBody>
      </p:sp>
      <p:sp>
        <p:nvSpPr>
          <p:cNvPr id="8" name="文本框 7">
            <a:extLst>
              <a:ext uri="{FF2B5EF4-FFF2-40B4-BE49-F238E27FC236}">
                <a16:creationId xmlns:a16="http://schemas.microsoft.com/office/drawing/2014/main" xmlns="" id="{FF42052C-1A98-4C9B-BFF9-FEE620A4294D}"/>
              </a:ext>
            </a:extLst>
          </p:cNvPr>
          <p:cNvSpPr txBox="1"/>
          <p:nvPr/>
        </p:nvSpPr>
        <p:spPr>
          <a:xfrm>
            <a:off x="8253689" y="3787152"/>
            <a:ext cx="3164185"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en-US" altLang="zh-CN" sz="3600" b="1">
                <a:latin typeface="方正姚体" panose="02010601030101010101" pitchFamily="2" charset="-122"/>
                <a:ea typeface="方正姚体" panose="02010601030101010101" pitchFamily="2" charset="-122"/>
              </a:rPr>
              <a:t>《</a:t>
            </a:r>
            <a:r>
              <a:rPr lang="zh-CN" altLang="en-US" sz="3600" b="1">
                <a:latin typeface="方正姚体" panose="02010601030101010101" pitchFamily="2" charset="-122"/>
                <a:ea typeface="方正姚体" panose="02010601030101010101" pitchFamily="2" charset="-122"/>
              </a:rPr>
              <a:t>五国条约</a:t>
            </a:r>
            <a:r>
              <a:rPr lang="en-US" altLang="zh-CN" sz="3600" b="1">
                <a:latin typeface="方正姚体" panose="02010601030101010101" pitchFamily="2" charset="-122"/>
                <a:ea typeface="方正姚体" panose="02010601030101010101" pitchFamily="2" charset="-122"/>
              </a:rPr>
              <a:t>》</a:t>
            </a:r>
            <a:endParaRPr lang="zh-CN" altLang="en-US" sz="3600" b="1">
              <a:latin typeface="方正姚体" panose="02010601030101010101" pitchFamily="2" charset="-122"/>
              <a:ea typeface="方正姚体" panose="02010601030101010101" pitchFamily="2" charset="-122"/>
            </a:endParaRPr>
          </a:p>
        </p:txBody>
      </p:sp>
      <p:sp>
        <p:nvSpPr>
          <p:cNvPr id="9" name="文本框 8">
            <a:extLst>
              <a:ext uri="{FF2B5EF4-FFF2-40B4-BE49-F238E27FC236}">
                <a16:creationId xmlns:a16="http://schemas.microsoft.com/office/drawing/2014/main" xmlns="" id="{AEECFDB1-5CA7-4EAA-899B-3FFE5B902FCB}"/>
              </a:ext>
            </a:extLst>
          </p:cNvPr>
          <p:cNvSpPr txBox="1"/>
          <p:nvPr/>
        </p:nvSpPr>
        <p:spPr>
          <a:xfrm>
            <a:off x="8253689" y="4843111"/>
            <a:ext cx="3164185"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en-US" altLang="zh-CN" sz="3600" b="1">
                <a:latin typeface="方正姚体" panose="02010601030101010101" pitchFamily="2" charset="-122"/>
                <a:ea typeface="方正姚体" panose="02010601030101010101" pitchFamily="2" charset="-122"/>
              </a:rPr>
              <a:t>《</a:t>
            </a:r>
            <a:r>
              <a:rPr lang="zh-CN" altLang="en-US" sz="3600" b="1">
                <a:latin typeface="方正姚体" panose="02010601030101010101" pitchFamily="2" charset="-122"/>
                <a:ea typeface="方正姚体" panose="02010601030101010101" pitchFamily="2" charset="-122"/>
              </a:rPr>
              <a:t>九国公约</a:t>
            </a:r>
            <a:r>
              <a:rPr lang="en-US" altLang="zh-CN" sz="3600" b="1">
                <a:latin typeface="方正姚体" panose="02010601030101010101" pitchFamily="2" charset="-122"/>
                <a:ea typeface="方正姚体" panose="02010601030101010101" pitchFamily="2" charset="-122"/>
              </a:rPr>
              <a:t>》</a:t>
            </a:r>
            <a:endParaRPr lang="zh-CN" altLang="en-US" sz="3600" b="1">
              <a:latin typeface="方正姚体" panose="02010601030101010101" pitchFamily="2" charset="-122"/>
              <a:ea typeface="方正姚体" panose="02010601030101010101" pitchFamily="2" charset="-122"/>
            </a:endParaRPr>
          </a:p>
        </p:txBody>
      </p:sp>
      <p:sp>
        <p:nvSpPr>
          <p:cNvPr id="10" name="文本框 9">
            <a:extLst>
              <a:ext uri="{FF2B5EF4-FFF2-40B4-BE49-F238E27FC236}">
                <a16:creationId xmlns:a16="http://schemas.microsoft.com/office/drawing/2014/main" xmlns="" id="{05BE3CD5-7188-420A-9BA0-FE4F8631ECAE}"/>
              </a:ext>
            </a:extLst>
          </p:cNvPr>
          <p:cNvSpPr txBox="1"/>
          <p:nvPr/>
        </p:nvSpPr>
        <p:spPr>
          <a:xfrm>
            <a:off x="8253689" y="2649230"/>
            <a:ext cx="3164185"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en-US" altLang="zh-CN" sz="3600" b="1">
                <a:latin typeface="方正姚体" panose="02010601030101010101" pitchFamily="2" charset="-122"/>
                <a:ea typeface="方正姚体" panose="02010601030101010101" pitchFamily="2" charset="-122"/>
              </a:rPr>
              <a:t>《</a:t>
            </a:r>
            <a:r>
              <a:rPr lang="zh-CN" altLang="en-US" sz="3600" b="1">
                <a:latin typeface="方正姚体" panose="02010601030101010101" pitchFamily="2" charset="-122"/>
                <a:ea typeface="方正姚体" panose="02010601030101010101" pitchFamily="2" charset="-122"/>
              </a:rPr>
              <a:t>四国公约</a:t>
            </a:r>
            <a:r>
              <a:rPr lang="en-US" altLang="zh-CN" sz="3600" b="1">
                <a:latin typeface="方正姚体" panose="02010601030101010101" pitchFamily="2" charset="-122"/>
                <a:ea typeface="方正姚体" panose="02010601030101010101" pitchFamily="2" charset="-122"/>
              </a:rPr>
              <a:t>》</a:t>
            </a:r>
            <a:endParaRPr lang="zh-CN" altLang="en-US" sz="3600" b="1">
              <a:latin typeface="方正姚体" panose="02010601030101010101" pitchFamily="2" charset="-122"/>
              <a:ea typeface="方正姚体" panose="02010601030101010101" pitchFamily="2" charset="-122"/>
            </a:endParaRPr>
          </a:p>
        </p:txBody>
      </p:sp>
      <p:sp>
        <p:nvSpPr>
          <p:cNvPr id="2" name="左大括号 1">
            <a:extLst>
              <a:ext uri="{FF2B5EF4-FFF2-40B4-BE49-F238E27FC236}">
                <a16:creationId xmlns:a16="http://schemas.microsoft.com/office/drawing/2014/main" xmlns="" id="{7DD41643-FA4E-4C70-AE35-C34301FB1CC8}"/>
              </a:ext>
            </a:extLst>
          </p:cNvPr>
          <p:cNvSpPr/>
          <p:nvPr/>
        </p:nvSpPr>
        <p:spPr>
          <a:xfrm>
            <a:off x="4673688" y="1840226"/>
            <a:ext cx="361919" cy="2147735"/>
          </a:xfrm>
          <a:prstGeom prst="leftBrace">
            <a:avLst/>
          </a:prstGeom>
          <a:solidFill>
            <a:schemeClr val="tx1">
              <a:lumMod val="50000"/>
            </a:schemeClr>
          </a:solidFill>
        </p:spPr>
        <p:style>
          <a:lnRef idx="3">
            <a:schemeClr val="accent1"/>
          </a:lnRef>
          <a:fillRef idx="0">
            <a:schemeClr val="accent1"/>
          </a:fillRef>
          <a:effectRef idx="2">
            <a:schemeClr val="accent1"/>
          </a:effectRef>
          <a:fontRef idx="minor">
            <a:schemeClr val="tx1"/>
          </a:fontRef>
        </p:style>
        <p:txBody>
          <a:bodyPr rtlCol="0" anchor="ctr"/>
          <a:lstStyle>
            <a:defPPr/>
          </a:lstStyle>
          <a:p>
            <a:pPr algn="ctr"/>
            <a:endParaRPr lang="zh-CN" altLang="en-US"/>
          </a:p>
        </p:txBody>
      </p:sp>
      <p:sp>
        <p:nvSpPr>
          <p:cNvPr id="12" name="左大括号 11">
            <a:extLst>
              <a:ext uri="{FF2B5EF4-FFF2-40B4-BE49-F238E27FC236}">
                <a16:creationId xmlns:a16="http://schemas.microsoft.com/office/drawing/2014/main" xmlns="" id="{42B01A78-4C60-41C9-8078-14D1F1D4D4BE}"/>
              </a:ext>
            </a:extLst>
          </p:cNvPr>
          <p:cNvSpPr/>
          <p:nvPr/>
        </p:nvSpPr>
        <p:spPr>
          <a:xfrm>
            <a:off x="7755467" y="3005671"/>
            <a:ext cx="361919" cy="2147735"/>
          </a:xfrm>
          <a:prstGeom prst="leftBrace">
            <a:avLst/>
          </a:prstGeom>
          <a:solidFill>
            <a:schemeClr val="tx1">
              <a:lumMod val="50000"/>
            </a:schemeClr>
          </a:solidFill>
        </p:spPr>
        <p:style>
          <a:lnRef idx="3">
            <a:schemeClr val="accent1"/>
          </a:lnRef>
          <a:fillRef idx="0">
            <a:schemeClr val="accent1"/>
          </a:fillRef>
          <a:effectRef idx="2">
            <a:schemeClr val="accent1"/>
          </a:effectRef>
          <a:fontRef idx="minor">
            <a:schemeClr val="tx1"/>
          </a:fontRef>
        </p:style>
        <p:txBody>
          <a:bodyPr rtlCol="0" anchor="ctr"/>
          <a:lstStyle>
            <a:defPPr/>
          </a:lstStyle>
          <a:p>
            <a:pPr algn="ctr"/>
            <a:r>
              <a:rPr lang="en-US" altLang="zh-CN"/>
              <a:t>           </a:t>
            </a:r>
            <a:endParaRPr lang="zh-CN" altLang="en-US"/>
          </a:p>
        </p:txBody>
      </p:sp>
      <p:sp>
        <p:nvSpPr>
          <p:cNvPr id="13" name="减号 12">
            <a:extLst>
              <a:ext uri="{FF2B5EF4-FFF2-40B4-BE49-F238E27FC236}">
                <a16:creationId xmlns:a16="http://schemas.microsoft.com/office/drawing/2014/main" xmlns="" id="{CF401E04-8734-4E81-BCDC-CD7B7B88D220}"/>
              </a:ext>
            </a:extLst>
          </p:cNvPr>
          <p:cNvSpPr/>
          <p:nvPr/>
        </p:nvSpPr>
        <p:spPr>
          <a:xfrm>
            <a:off x="7412843" y="2007015"/>
            <a:ext cx="861628" cy="8906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5" name="文本框 4">
            <a:extLst>
              <a:ext uri="{FF2B5EF4-FFF2-40B4-BE49-F238E27FC236}">
                <a16:creationId xmlns:a16="http://schemas.microsoft.com/office/drawing/2014/main" xmlns="" id="{83FFF619-140E-42D6-BB41-411DDC4CAA0C}"/>
              </a:ext>
            </a:extLst>
          </p:cNvPr>
          <p:cNvSpPr txBox="1"/>
          <p:nvPr/>
        </p:nvSpPr>
        <p:spPr>
          <a:xfrm>
            <a:off x="2735802" y="1783533"/>
            <a:ext cx="6720396" cy="2554545"/>
          </a:xfrm>
          <a:prstGeom prst="rect">
            <a:avLst/>
          </a:prstGeom>
          <a:solidFill>
            <a:schemeClr val="bg1">
              <a:lumMod val="75000"/>
              <a:lumOff val="25000"/>
            </a:schemeClr>
          </a:solidFill>
          <a:ln w="38100">
            <a:solidFill>
              <a:schemeClr val="tx1"/>
            </a:solidFill>
          </a:ln>
        </p:spPr>
        <p:txBody>
          <a:bodyPr wrap="square" rtlCol="0" anchor="t">
            <a:spAutoFit/>
          </a:bodyPr>
          <a:lstStyle>
            <a:defPPr/>
          </a:lstStyle>
          <a:p>
            <a:pPr/>
            <a:r>
              <a:rPr lang="en-US" altLang="zh-CN" sz="3200" b="1" kern="100">
                <a:latin typeface="Times New Roman" panose="02020603050405020304" pitchFamily="18" charset="0"/>
                <a:ea typeface="黑体" panose="02010609060101010101" pitchFamily="49" charset="-122"/>
                <a:cs typeface="Times New Roman" panose="02020603050405020304" pitchFamily="18" charset="0"/>
              </a:rPr>
              <a:t> </a:t>
            </a:r>
            <a:r>
              <a:rPr lang="en-US" altLang="zh-CN" sz="4000" b="1">
                <a:latin typeface="方正姚体" panose="02010601030101010101" pitchFamily="2" charset="-122"/>
                <a:ea typeface="方正姚体" panose="02010601030101010101" pitchFamily="2" charset="-122"/>
                <a:cs typeface="Times New Roman" panose="02020603050405020304" pitchFamily="18" charset="0"/>
              </a:rPr>
              <a:t>“</a:t>
            </a:r>
            <a:r>
              <a:rPr lang="zh-CN" altLang="en-US" sz="4000" b="1">
                <a:latin typeface="方正姚体" panose="02010601030101010101" pitchFamily="2" charset="-122"/>
                <a:ea typeface="方正姚体" panose="02010601030101010101" pitchFamily="2" charset="-122"/>
                <a:cs typeface="Times New Roman" panose="02020603050405020304" pitchFamily="18" charset="0"/>
              </a:rPr>
              <a:t>靠</a:t>
            </a:r>
            <a:r>
              <a:rPr lang="en-US" altLang="zh-CN" sz="4000" b="1">
                <a:latin typeface="方正姚体" panose="02010601030101010101" pitchFamily="2" charset="-122"/>
                <a:ea typeface="方正姚体" panose="02010601030101010101" pitchFamily="2" charset="-122"/>
                <a:cs typeface="Times New Roman" panose="02020603050405020304" pitchFamily="18" charset="0"/>
              </a:rPr>
              <a:t>《</a:t>
            </a:r>
            <a:r>
              <a:rPr lang="zh-CN" altLang="en-US" sz="4000" b="1">
                <a:latin typeface="方正姚体" panose="02010601030101010101" pitchFamily="2" charset="-122"/>
                <a:ea typeface="方正姚体" panose="02010601030101010101" pitchFamily="2" charset="-122"/>
                <a:cs typeface="Times New Roman" panose="02020603050405020304" pitchFamily="18" charset="0"/>
              </a:rPr>
              <a:t>凡尔赛和约</a:t>
            </a:r>
            <a:r>
              <a:rPr lang="en-US" altLang="zh-CN" sz="4000" b="1">
                <a:latin typeface="方正姚体" panose="02010601030101010101" pitchFamily="2" charset="-122"/>
                <a:ea typeface="方正姚体" panose="02010601030101010101" pitchFamily="2" charset="-122"/>
                <a:cs typeface="Times New Roman" panose="02020603050405020304" pitchFamily="18" charset="0"/>
              </a:rPr>
              <a:t>》</a:t>
            </a:r>
            <a:r>
              <a:rPr lang="zh-CN" altLang="en-US" sz="4000" b="1">
                <a:latin typeface="方正姚体" panose="02010601030101010101" pitchFamily="2" charset="-122"/>
                <a:ea typeface="方正姚体" panose="02010601030101010101" pitchFamily="2" charset="-122"/>
                <a:cs typeface="Times New Roman" panose="02020603050405020304" pitchFamily="18" charset="0"/>
              </a:rPr>
              <a:t>来维系的整个国际体系、国际秩序是建立在火山上的</a:t>
            </a:r>
            <a:r>
              <a:rPr lang="en-US" altLang="zh-CN" sz="4000" b="1">
                <a:latin typeface="方正姚体" panose="02010601030101010101" pitchFamily="2" charset="-122"/>
                <a:ea typeface="方正姚体" panose="02010601030101010101" pitchFamily="2" charset="-122"/>
                <a:cs typeface="Times New Roman" panose="02020603050405020304" pitchFamily="18" charset="0"/>
              </a:rPr>
              <a:t>……</a:t>
            </a:r>
            <a:r>
              <a:rPr lang="zh-CN" altLang="en-US" sz="4000" b="1">
                <a:latin typeface="方正姚体" panose="02010601030101010101" pitchFamily="2" charset="-122"/>
                <a:ea typeface="方正姚体" panose="02010601030101010101" pitchFamily="2" charset="-122"/>
                <a:cs typeface="Times New Roman" panose="02020603050405020304" pitchFamily="18" charset="0"/>
              </a:rPr>
              <a:t>”</a:t>
            </a:r>
            <a:endParaRPr lang="en-US" altLang="zh-CN" sz="4000" b="1">
              <a:latin typeface="方正姚体" pitchFamily="2" charset="-122"/>
              <a:ea typeface="方正姚体" pitchFamily="2" charset="-122"/>
              <a:cs typeface="Times New Roman" pitchFamily="18" charset="0"/>
            </a:endParaRPr>
          </a:p>
          <a:p>
            <a:pPr/>
            <a:r>
              <a:rPr lang="en-US" altLang="zh-CN" sz="4000" b="1">
                <a:latin typeface="方正姚体" panose="02010601030101010101" pitchFamily="2" charset="-122"/>
                <a:ea typeface="方正姚体" panose="02010601030101010101" pitchFamily="2" charset="-122"/>
                <a:cs typeface="Times New Roman" panose="02020603050405020304" pitchFamily="18" charset="0"/>
              </a:rPr>
              <a:t>                           ——[</a:t>
            </a:r>
            <a:r>
              <a:rPr lang="zh-CN" altLang="en-US" sz="4000" b="1">
                <a:latin typeface="方正姚体" panose="02010601030101010101" pitchFamily="2" charset="-122"/>
                <a:ea typeface="方正姚体" panose="02010601030101010101" pitchFamily="2" charset="-122"/>
                <a:cs typeface="Times New Roman" panose="02020603050405020304" pitchFamily="18" charset="0"/>
              </a:rPr>
              <a:t>苏</a:t>
            </a:r>
            <a:r>
              <a:rPr lang="en-US" altLang="zh-CN" sz="4000" b="1">
                <a:latin typeface="方正姚体" panose="02010601030101010101" pitchFamily="2" charset="-122"/>
                <a:ea typeface="方正姚体" panose="02010601030101010101" pitchFamily="2" charset="-122"/>
                <a:cs typeface="Times New Roman" panose="02020603050405020304" pitchFamily="18" charset="0"/>
              </a:rPr>
              <a:t>]</a:t>
            </a:r>
            <a:r>
              <a:rPr lang="zh-CN" altLang="en-US" sz="4000" b="1">
                <a:latin typeface="方正姚体" panose="02010601030101010101" pitchFamily="2" charset="-122"/>
                <a:ea typeface="方正姚体" panose="02010601030101010101" pitchFamily="2" charset="-122"/>
                <a:cs typeface="Times New Roman" panose="02020603050405020304" pitchFamily="18" charset="0"/>
              </a:rPr>
              <a:t>列宁</a:t>
            </a:r>
            <a:endParaRPr lang="zh-CN" altLang="zh-CN" sz="4000" b="1">
              <a:latin typeface="方正姚体" pitchFamily="2" charset="-122"/>
              <a:ea typeface="方正姚体" pitchFamily="2" charset="-122"/>
              <a:cs typeface="Times New Roman" pitchFamily="18" charset="0"/>
            </a:endParaRPr>
          </a:p>
        </p:txBody>
      </p:sp>
      <p:sp>
        <p:nvSpPr>
          <p:cNvPr id="14" name="Text Box 12">
            <a:extLst>
              <a:ext uri="{FF2B5EF4-FFF2-40B4-BE49-F238E27FC236}">
                <a16:creationId xmlns:a16="http://schemas.microsoft.com/office/drawing/2014/main" xmlns="" id="{EB2462ED-13F7-4D7B-B821-077F28E88F45}"/>
              </a:ext>
            </a:extLst>
          </p:cNvPr>
          <p:cNvSpPr txBox="1">
            <a:spLocks noChangeArrowheads="1"/>
          </p:cNvSpPr>
          <p:nvPr/>
        </p:nvSpPr>
        <p:spPr bwMode="auto">
          <a:xfrm>
            <a:off x="0" y="0"/>
            <a:ext cx="2317072" cy="646331"/>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defPPr/>
          </a:lstStyle>
          <a:p>
            <a:pPr/>
            <a:r>
              <a:rPr lang="zh-CN" altLang="en-US" sz="3600" b="1">
                <a:solidFill>
                  <a:schemeClr val="bg1"/>
                </a:solidFill>
                <a:latin typeface="华文行楷" panose="02010800040101010101" pitchFamily="2" charset="-122"/>
                <a:ea typeface="华文行楷" panose="02010800040101010101" pitchFamily="2" charset="-122"/>
              </a:rPr>
              <a:t>凡</a:t>
            </a:r>
            <a:r>
              <a:rPr lang="en-US" altLang="zh-CN" sz="3600" b="1">
                <a:solidFill>
                  <a:schemeClr val="bg1"/>
                </a:solidFill>
                <a:latin typeface="华文行楷" panose="02010800040101010101" pitchFamily="2" charset="-122"/>
                <a:ea typeface="华文行楷" panose="02010800040101010101" pitchFamily="2" charset="-122"/>
              </a:rPr>
              <a:t>-</a:t>
            </a:r>
            <a:r>
              <a:rPr lang="zh-CN" altLang="en-US" sz="3600" b="1">
                <a:solidFill>
                  <a:schemeClr val="bg1"/>
                </a:solidFill>
                <a:latin typeface="华文行楷" panose="02010800040101010101" pitchFamily="2" charset="-122"/>
                <a:ea typeface="华文行楷" panose="02010800040101010101" pitchFamily="2" charset="-122"/>
              </a:rPr>
              <a:t>华体系</a:t>
            </a:r>
          </a:p>
        </p:txBody>
      </p:sp>
    </p:spTree>
    <p:extLst>
      <p:ext uri="{BB962C8B-B14F-4D97-AF65-F5344CB8AC3E}">
        <p14:creationId xmlns:p14="http://schemas.microsoft.com/office/powerpoint/2010/main" val="219976287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a:extLst>
              <a:ext uri="{FF2B5EF4-FFF2-40B4-BE49-F238E27FC236}">
                <a16:creationId xmlns:a16="http://schemas.microsoft.com/office/drawing/2014/main" xmlns="" id="{115DCAD8-754C-4AD0-8385-C834C21B86FF}"/>
              </a:ext>
            </a:extLst>
          </p:cNvPr>
          <p:cNvSpPr txBox="1"/>
          <p:nvPr/>
        </p:nvSpPr>
        <p:spPr>
          <a:xfrm>
            <a:off x="1600547" y="143827"/>
            <a:ext cx="3291048"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rPr>
              <a:t>割地赔款、裁减军备</a:t>
            </a:r>
          </a:p>
        </p:txBody>
      </p:sp>
      <p:sp>
        <p:nvSpPr>
          <p:cNvPr id="5" name="文本框 4">
            <a:extLst>
              <a:ext uri="{FF2B5EF4-FFF2-40B4-BE49-F238E27FC236}">
                <a16:creationId xmlns:a16="http://schemas.microsoft.com/office/drawing/2014/main" xmlns="" id="{4D74886A-58BF-41EE-A3D8-6015FBE4FB3D}"/>
              </a:ext>
            </a:extLst>
          </p:cNvPr>
          <p:cNvSpPr txBox="1"/>
          <p:nvPr/>
        </p:nvSpPr>
        <p:spPr>
          <a:xfrm>
            <a:off x="1594808" y="676553"/>
            <a:ext cx="3291050"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rPr>
              <a:t>海外殖民地被战胜国瓜分</a:t>
            </a:r>
          </a:p>
        </p:txBody>
      </p:sp>
      <p:sp>
        <p:nvSpPr>
          <p:cNvPr id="6" name="文本框 5">
            <a:extLst>
              <a:ext uri="{FF2B5EF4-FFF2-40B4-BE49-F238E27FC236}">
                <a16:creationId xmlns:a16="http://schemas.microsoft.com/office/drawing/2014/main" xmlns="" id="{13829D70-C423-4F93-A08B-63021F0AAAFC}"/>
              </a:ext>
            </a:extLst>
          </p:cNvPr>
          <p:cNvSpPr txBox="1"/>
          <p:nvPr/>
        </p:nvSpPr>
        <p:spPr>
          <a:xfrm>
            <a:off x="1594808" y="1589672"/>
            <a:ext cx="3291050"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rPr>
              <a:t>承认波兰复国，承认捷克斯洛伐克和南斯拉夫等国独立</a:t>
            </a:r>
          </a:p>
        </p:txBody>
      </p:sp>
      <p:sp>
        <p:nvSpPr>
          <p:cNvPr id="7" name="文本框 6">
            <a:extLst>
              <a:ext uri="{FF2B5EF4-FFF2-40B4-BE49-F238E27FC236}">
                <a16:creationId xmlns:a16="http://schemas.microsoft.com/office/drawing/2014/main" xmlns="" id="{EF1E71C5-0B5E-4C01-A840-6BAE26361CF8}"/>
              </a:ext>
            </a:extLst>
          </p:cNvPr>
          <p:cNvSpPr txBox="1"/>
          <p:nvPr/>
        </p:nvSpPr>
        <p:spPr>
          <a:xfrm>
            <a:off x="1594808" y="2935434"/>
            <a:ext cx="3291050"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rPr>
              <a:t>日本保留了在山东的诸多特权；</a:t>
            </a:r>
          </a:p>
        </p:txBody>
      </p:sp>
      <p:sp>
        <p:nvSpPr>
          <p:cNvPr id="8" name="文本框 7">
            <a:extLst>
              <a:ext uri="{FF2B5EF4-FFF2-40B4-BE49-F238E27FC236}">
                <a16:creationId xmlns:a16="http://schemas.microsoft.com/office/drawing/2014/main" xmlns="" id="{93246D5D-C9BE-4725-B8C4-F5FD6F6AAFB1}"/>
              </a:ext>
            </a:extLst>
          </p:cNvPr>
          <p:cNvSpPr txBox="1"/>
          <p:nvPr/>
        </p:nvSpPr>
        <p:spPr>
          <a:xfrm>
            <a:off x="1604995" y="3874207"/>
            <a:ext cx="3291051"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rPr>
              <a:t>列强同意将“门户开放”“机会均等”作为侵略中国的共同原则</a:t>
            </a:r>
          </a:p>
        </p:txBody>
      </p:sp>
      <p:sp>
        <p:nvSpPr>
          <p:cNvPr id="10" name="流程图: 预定义过程 9">
            <a:extLst>
              <a:ext uri="{FF2B5EF4-FFF2-40B4-BE49-F238E27FC236}">
                <a16:creationId xmlns:a16="http://schemas.microsoft.com/office/drawing/2014/main" xmlns="" id="{EBD23E91-0694-4DFC-B89E-F1C14DD20531}"/>
              </a:ext>
            </a:extLst>
          </p:cNvPr>
          <p:cNvSpPr/>
          <p:nvPr/>
        </p:nvSpPr>
        <p:spPr>
          <a:xfrm>
            <a:off x="906060" y="710117"/>
            <a:ext cx="561315" cy="1633544"/>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3600" b="1">
                <a:solidFill>
                  <a:schemeClr val="bg1"/>
                </a:solidFill>
                <a:latin typeface="方正姚体" panose="02010601030101010101" pitchFamily="2" charset="-122"/>
                <a:ea typeface="方正姚体" panose="02010601030101010101" pitchFamily="2" charset="-122"/>
              </a:rPr>
              <a:t>德国</a:t>
            </a:r>
          </a:p>
        </p:txBody>
      </p:sp>
      <p:sp>
        <p:nvSpPr>
          <p:cNvPr id="11" name="流程图: 预定义过程 10">
            <a:extLst>
              <a:ext uri="{FF2B5EF4-FFF2-40B4-BE49-F238E27FC236}">
                <a16:creationId xmlns:a16="http://schemas.microsoft.com/office/drawing/2014/main" xmlns="" id="{A627F73E-41AA-414A-92B2-556EA4915BD8}"/>
              </a:ext>
            </a:extLst>
          </p:cNvPr>
          <p:cNvSpPr/>
          <p:nvPr/>
        </p:nvSpPr>
        <p:spPr>
          <a:xfrm>
            <a:off x="906060" y="3239191"/>
            <a:ext cx="561315" cy="1633544"/>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3600" b="1">
                <a:solidFill>
                  <a:schemeClr val="bg1"/>
                </a:solidFill>
                <a:latin typeface="方正姚体" panose="02010601030101010101" pitchFamily="2" charset="-122"/>
                <a:ea typeface="方正姚体" panose="02010601030101010101" pitchFamily="2" charset="-122"/>
              </a:rPr>
              <a:t>中国</a:t>
            </a:r>
          </a:p>
        </p:txBody>
      </p:sp>
      <p:sp>
        <p:nvSpPr>
          <p:cNvPr id="12" name="文本框 11">
            <a:extLst>
              <a:ext uri="{FF2B5EF4-FFF2-40B4-BE49-F238E27FC236}">
                <a16:creationId xmlns:a16="http://schemas.microsoft.com/office/drawing/2014/main" xmlns="" id="{57B8F69D-C663-432D-9EB8-901278293D0D}"/>
              </a:ext>
            </a:extLst>
          </p:cNvPr>
          <p:cNvSpPr txBox="1"/>
          <p:nvPr/>
        </p:nvSpPr>
        <p:spPr>
          <a:xfrm>
            <a:off x="1594808" y="5199364"/>
            <a:ext cx="3291050"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rPr>
              <a:t>限制美国、英国、日本等国的海军军备</a:t>
            </a:r>
          </a:p>
        </p:txBody>
      </p:sp>
      <p:sp>
        <p:nvSpPr>
          <p:cNvPr id="20" name="流程图: 预定义过程 19">
            <a:extLst>
              <a:ext uri="{FF2B5EF4-FFF2-40B4-BE49-F238E27FC236}">
                <a16:creationId xmlns:a16="http://schemas.microsoft.com/office/drawing/2014/main" xmlns="" id="{8F8D8D13-4776-4927-85F8-76EFCF651A2E}"/>
              </a:ext>
            </a:extLst>
          </p:cNvPr>
          <p:cNvSpPr/>
          <p:nvPr/>
        </p:nvSpPr>
        <p:spPr>
          <a:xfrm>
            <a:off x="0" y="2337851"/>
            <a:ext cx="561315" cy="2405849"/>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3600" b="1">
                <a:solidFill>
                  <a:schemeClr val="bg1"/>
                </a:solidFill>
                <a:latin typeface="方正姚体" panose="02010601030101010101" pitchFamily="2" charset="-122"/>
                <a:ea typeface="方正姚体" panose="02010601030101010101" pitchFamily="2" charset="-122"/>
              </a:rPr>
              <a:t>凡华体系</a:t>
            </a:r>
          </a:p>
        </p:txBody>
      </p:sp>
      <p:pic>
        <p:nvPicPr>
          <p:cNvPr id="23" name="图片 22">
            <a:extLst>
              <a:ext uri="{FF2B5EF4-FFF2-40B4-BE49-F238E27FC236}">
                <a16:creationId xmlns:a16="http://schemas.microsoft.com/office/drawing/2014/main" xmlns="" id="{EAF4EED8-5B4A-4113-9277-DDFA05B7F5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4763" y="143827"/>
            <a:ext cx="6975675" cy="5907525"/>
          </a:xfrm>
          <a:prstGeom prst="rect">
            <a:avLst/>
          </a:prstGeom>
        </p:spPr>
      </p:pic>
      <p:sp>
        <p:nvSpPr>
          <p:cNvPr id="24" name="左大括号 23">
            <a:extLst>
              <a:ext uri="{FF2B5EF4-FFF2-40B4-BE49-F238E27FC236}">
                <a16:creationId xmlns:a16="http://schemas.microsoft.com/office/drawing/2014/main" xmlns="" id="{F9B5BA45-7955-4BB3-8A2A-9549AA96D7EE}"/>
              </a:ext>
            </a:extLst>
          </p:cNvPr>
          <p:cNvSpPr/>
          <p:nvPr/>
        </p:nvSpPr>
        <p:spPr>
          <a:xfrm>
            <a:off x="1467378" y="470517"/>
            <a:ext cx="133166" cy="2166151"/>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defPPr/>
          </a:lstStyle>
          <a:p>
            <a:pPr algn="ctr"/>
            <a:endParaRPr lang="zh-CN" altLang="en-US"/>
          </a:p>
        </p:txBody>
      </p:sp>
      <p:sp>
        <p:nvSpPr>
          <p:cNvPr id="25" name="左大括号 24">
            <a:extLst>
              <a:ext uri="{FF2B5EF4-FFF2-40B4-BE49-F238E27FC236}">
                <a16:creationId xmlns:a16="http://schemas.microsoft.com/office/drawing/2014/main" xmlns="" id="{B3CEA980-F48C-48FB-A606-FAB08284B277}"/>
              </a:ext>
            </a:extLst>
          </p:cNvPr>
          <p:cNvSpPr/>
          <p:nvPr/>
        </p:nvSpPr>
        <p:spPr>
          <a:xfrm>
            <a:off x="1468020" y="3099359"/>
            <a:ext cx="131881" cy="1778437"/>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defPPr/>
          </a:lstStyle>
          <a:p>
            <a:pPr algn="ctr"/>
            <a:endParaRPr lang="zh-CN" altLang="en-US"/>
          </a:p>
        </p:txBody>
      </p:sp>
      <p:sp>
        <p:nvSpPr>
          <p:cNvPr id="26" name="文本框 25">
            <a:extLst>
              <a:ext uri="{FF2B5EF4-FFF2-40B4-BE49-F238E27FC236}">
                <a16:creationId xmlns:a16="http://schemas.microsoft.com/office/drawing/2014/main" xmlns="" id="{46FDB3DC-78DC-4223-934B-2AB4C98182AB}"/>
              </a:ext>
            </a:extLst>
          </p:cNvPr>
          <p:cNvSpPr txBox="1"/>
          <p:nvPr/>
        </p:nvSpPr>
        <p:spPr>
          <a:xfrm>
            <a:off x="1594808" y="249247"/>
            <a:ext cx="10466477" cy="5655202"/>
          </a:xfrm>
          <a:prstGeom prst="rect">
            <a:avLst/>
          </a:prstGeom>
          <a:solidFill>
            <a:schemeClr val="bg1">
              <a:lumMod val="75000"/>
              <a:lumOff val="25000"/>
            </a:schemeClr>
          </a:solidFill>
          <a:ln w="38100">
            <a:solidFill>
              <a:schemeClr val="tx1"/>
            </a:solidFill>
          </a:ln>
        </p:spPr>
        <p:txBody>
          <a:bodyPr wrap="square" rtlCol="0" anchor="t">
            <a:spAutoFit/>
          </a:bodyPr>
          <a:lstStyle>
            <a:defPPr/>
          </a:lstStyle>
          <a:p>
            <a:pPr lvl="0" algn="just">
              <a:lnSpc>
                <a:spcPts val="4400"/>
              </a:lnSpc>
            </a:pPr>
            <a:r>
              <a:rPr lang="en-US" altLang="zh-CN" sz="3200" b="1" kern="100">
                <a:latin typeface="Times New Roman" panose="02020603050405020304" pitchFamily="18" charset="0"/>
                <a:ea typeface="黑体" panose="02010609060101010101" pitchFamily="49" charset="-122"/>
                <a:cs typeface="Times New Roman" panose="02020603050405020304" pitchFamily="18" charset="0"/>
              </a:rPr>
              <a:t> </a:t>
            </a:r>
            <a:r>
              <a:rPr kumimoji="1" lang="zh-CN" altLang="en-US" sz="4000" b="1">
                <a:solidFill>
                  <a:prstClr val="black"/>
                </a:solidFill>
                <a:latin typeface="楷体" panose="02010609060101010101" pitchFamily="49" charset="-122"/>
                <a:ea typeface="楷体" panose="02010609060101010101" pitchFamily="49" charset="-122"/>
              </a:rPr>
              <a:t> </a:t>
            </a:r>
            <a:r>
              <a:rPr kumimoji="1" lang="en-US" altLang="zh-CN" sz="3200" b="1">
                <a:latin typeface="方正姚体" panose="02010601030101010101" pitchFamily="2" charset="-122"/>
                <a:ea typeface="方正姚体" panose="02010601030101010101" pitchFamily="2" charset="-122"/>
              </a:rPr>
              <a:t>——</a:t>
            </a:r>
            <a:r>
              <a:rPr kumimoji="1" lang="zh-CN" altLang="en-US" sz="3200" b="1">
                <a:solidFill>
                  <a:srgbClr val="FF0000"/>
                </a:solidFill>
                <a:latin typeface="方正姚体" panose="02010601030101010101" pitchFamily="2" charset="-122"/>
                <a:ea typeface="方正姚体" panose="02010601030101010101" pitchFamily="2" charset="-122"/>
              </a:rPr>
              <a:t>军人</a:t>
            </a:r>
            <a:r>
              <a:rPr kumimoji="1" lang="zh-CN" altLang="en-US" sz="3200" b="1">
                <a:latin typeface="方正姚体" panose="02010601030101010101" pitchFamily="2" charset="-122"/>
                <a:ea typeface="方正姚体" panose="02010601030101010101" pitchFamily="2" charset="-122"/>
              </a:rPr>
              <a:t>：“我放下武器是为了赢得体面的和平，败军不可辱。但</a:t>
            </a:r>
            <a:r>
              <a:rPr kumimoji="1" lang="en-US" altLang="zh-CN" sz="3200" b="1">
                <a:latin typeface="方正姚体" panose="02010601030101010101" pitchFamily="2" charset="-122"/>
                <a:ea typeface="方正姚体" panose="02010601030101010101" pitchFamily="2" charset="-122"/>
              </a:rPr>
              <a:t>《</a:t>
            </a:r>
            <a:r>
              <a:rPr kumimoji="1" lang="zh-CN" altLang="en-US" sz="3200" b="1">
                <a:latin typeface="方正姚体" panose="02010601030101010101" pitchFamily="2" charset="-122"/>
                <a:ea typeface="方正姚体" panose="02010601030101010101" pitchFamily="2" charset="-122"/>
              </a:rPr>
              <a:t>凡尔赛和约</a:t>
            </a:r>
            <a:r>
              <a:rPr kumimoji="1" lang="en-US" altLang="zh-CN" sz="3200" b="1">
                <a:latin typeface="方正姚体" panose="02010601030101010101" pitchFamily="2" charset="-122"/>
                <a:ea typeface="方正姚体" panose="02010601030101010101" pitchFamily="2" charset="-122"/>
              </a:rPr>
              <a:t>》</a:t>
            </a:r>
            <a:r>
              <a:rPr kumimoji="1" lang="zh-CN" altLang="en-US" sz="3200" b="1">
                <a:solidFill>
                  <a:srgbClr val="FF0000"/>
                </a:solidFill>
                <a:latin typeface="方正姚体" panose="02010601030101010101" pitchFamily="2" charset="-122"/>
                <a:ea typeface="方正姚体" panose="02010601030101010101" pitchFamily="2" charset="-122"/>
              </a:rPr>
              <a:t>侮辱</a:t>
            </a:r>
            <a:r>
              <a:rPr kumimoji="1" lang="zh-CN" altLang="en-US" sz="3200" b="1">
                <a:latin typeface="方正姚体" panose="02010601030101010101" pitchFamily="2" charset="-122"/>
                <a:ea typeface="方正姚体" panose="02010601030101010101" pitchFamily="2" charset="-122"/>
              </a:rPr>
              <a:t>了军人的尊严，如果可能的话，我将继续战斗。”</a:t>
            </a:r>
          </a:p>
          <a:p>
            <a:pPr lvl="0" algn="just" eaLnBrk="0" hangingPunct="0">
              <a:lnSpc>
                <a:spcPts val="4400"/>
              </a:lnSpc>
            </a:pPr>
            <a:r>
              <a:rPr kumimoji="1" lang="zh-CN" altLang="en-US" sz="3200" b="1">
                <a:latin typeface="方正姚体" panose="02010601030101010101" pitchFamily="2" charset="-122"/>
                <a:ea typeface="方正姚体" panose="02010601030101010101" pitchFamily="2" charset="-122"/>
              </a:rPr>
              <a:t>    </a:t>
            </a:r>
            <a:r>
              <a:rPr kumimoji="1" lang="en-US" altLang="zh-CN" sz="3200" b="1">
                <a:latin typeface="方正姚体" panose="02010601030101010101" pitchFamily="2" charset="-122"/>
                <a:ea typeface="方正姚体" panose="02010601030101010101" pitchFamily="2" charset="-122"/>
              </a:rPr>
              <a:t>——</a:t>
            </a:r>
            <a:r>
              <a:rPr kumimoji="1" lang="zh-CN" altLang="en-US" sz="3200" b="1">
                <a:solidFill>
                  <a:srgbClr val="FF0000"/>
                </a:solidFill>
                <a:latin typeface="方正姚体" panose="02010601030101010101" pitchFamily="2" charset="-122"/>
                <a:ea typeface="方正姚体" panose="02010601030101010101" pitchFamily="2" charset="-122"/>
              </a:rPr>
              <a:t>政府官员</a:t>
            </a:r>
            <a:r>
              <a:rPr kumimoji="1" lang="zh-CN" altLang="en-US" sz="3200" b="1">
                <a:latin typeface="方正姚体" panose="02010601030101010101" pitchFamily="2" charset="-122"/>
                <a:ea typeface="方正姚体" panose="02010601030101010101" pitchFamily="2" charset="-122"/>
              </a:rPr>
              <a:t>：“我们接受停战和进行谈判，是为了给新德国带来和平，但是，实际上我们给新德国的第一个礼物竟然是一个被强加的</a:t>
            </a:r>
            <a:r>
              <a:rPr kumimoji="1" lang="zh-CN" altLang="en-US" sz="3200" b="1">
                <a:solidFill>
                  <a:srgbClr val="FF0000"/>
                </a:solidFill>
                <a:latin typeface="方正姚体" panose="02010601030101010101" pitchFamily="2" charset="-122"/>
                <a:ea typeface="方正姚体" panose="02010601030101010101" pitchFamily="2" charset="-122"/>
              </a:rPr>
              <a:t>屈辱</a:t>
            </a:r>
            <a:r>
              <a:rPr kumimoji="1" lang="zh-CN" altLang="en-US" sz="3200" b="1">
                <a:latin typeface="方正姚体" panose="02010601030101010101" pitchFamily="2" charset="-122"/>
                <a:ea typeface="方正姚体" panose="02010601030101010101" pitchFamily="2" charset="-122"/>
              </a:rPr>
              <a:t>和约。”</a:t>
            </a:r>
          </a:p>
          <a:p>
            <a:pPr lvl="0" algn="just" eaLnBrk="0" hangingPunct="0">
              <a:lnSpc>
                <a:spcPts val="4400"/>
              </a:lnSpc>
            </a:pPr>
            <a:r>
              <a:rPr kumimoji="1" lang="en-US" altLang="zh-CN" sz="3200" b="1">
                <a:latin typeface="方正姚体" panose="02010601030101010101" pitchFamily="2" charset="-122"/>
                <a:ea typeface="方正姚体" panose="02010601030101010101" pitchFamily="2" charset="-122"/>
              </a:rPr>
              <a:t>    ——</a:t>
            </a:r>
            <a:r>
              <a:rPr kumimoji="1" lang="zh-CN" altLang="en-US" sz="3200" b="1">
                <a:solidFill>
                  <a:srgbClr val="FF0000"/>
                </a:solidFill>
                <a:latin typeface="方正姚体" panose="02010601030101010101" pitchFamily="2" charset="-122"/>
                <a:ea typeface="方正姚体" panose="02010601030101010101" pitchFamily="2" charset="-122"/>
              </a:rPr>
              <a:t>工人</a:t>
            </a:r>
            <a:r>
              <a:rPr kumimoji="1" lang="zh-CN" altLang="en-US" sz="3200" b="1">
                <a:latin typeface="方正姚体" panose="02010601030101010101" pitchFamily="2" charset="-122"/>
                <a:ea typeface="方正姚体" panose="02010601030101010101" pitchFamily="2" charset="-122"/>
              </a:rPr>
              <a:t>：“我期待着战争的结束，我盼望着过上和平和安定的生活，但是和约毁灭了我的愿望，它迫使我为巨额的赔款而工作，难道这就是我为和平而必须付出的</a:t>
            </a:r>
            <a:r>
              <a:rPr kumimoji="1" lang="zh-CN" altLang="en-US" sz="3200" b="1">
                <a:solidFill>
                  <a:srgbClr val="FF0000"/>
                </a:solidFill>
                <a:latin typeface="方正姚体" panose="02010601030101010101" pitchFamily="2" charset="-122"/>
                <a:ea typeface="方正姚体" panose="02010601030101010101" pitchFamily="2" charset="-122"/>
              </a:rPr>
              <a:t>代价</a:t>
            </a:r>
            <a:r>
              <a:rPr kumimoji="1" lang="zh-CN" altLang="en-US" sz="3200" b="1">
                <a:latin typeface="方正姚体" panose="02010601030101010101" pitchFamily="2" charset="-122"/>
                <a:ea typeface="方正姚体" panose="02010601030101010101" pitchFamily="2" charset="-122"/>
              </a:rPr>
              <a:t>吗？” </a:t>
            </a:r>
            <a:endParaRPr lang="zh-CN" altLang="zh-CN" sz="3200" b="1">
              <a:latin typeface="方正姚体" pitchFamily="2" charset="-122"/>
              <a:ea typeface="方正姚体" pitchFamily="2" charset="-122"/>
              <a:cs typeface="Times New Roman" pitchFamily="18" charset="0"/>
            </a:endParaRPr>
          </a:p>
        </p:txBody>
      </p:sp>
      <p:pic>
        <p:nvPicPr>
          <p:cNvPr id="27" name="图片 26">
            <a:extLst>
              <a:ext uri="{FF2B5EF4-FFF2-40B4-BE49-F238E27FC236}">
                <a16:creationId xmlns:a16="http://schemas.microsoft.com/office/drawing/2014/main" xmlns="" id="{1623A0BF-D3D3-4234-9966-EBAE73D4E6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6235" y="1362947"/>
            <a:ext cx="7078329" cy="4723917"/>
          </a:xfrm>
          <a:prstGeom prst="rect">
            <a:avLst/>
          </a:prstGeom>
        </p:spPr>
      </p:pic>
      <p:sp>
        <p:nvSpPr>
          <p:cNvPr id="28" name="文本框 27">
            <a:extLst>
              <a:ext uri="{FF2B5EF4-FFF2-40B4-BE49-F238E27FC236}">
                <a16:creationId xmlns:a16="http://schemas.microsoft.com/office/drawing/2014/main" xmlns="" id="{B598736D-E3B4-4F53-B235-78042FEEFF5E}"/>
              </a:ext>
            </a:extLst>
          </p:cNvPr>
          <p:cNvSpPr txBox="1"/>
          <p:nvPr/>
        </p:nvSpPr>
        <p:spPr>
          <a:xfrm>
            <a:off x="4891594" y="1630097"/>
            <a:ext cx="7300406" cy="5016758"/>
          </a:xfrm>
          <a:prstGeom prst="rect">
            <a:avLst/>
          </a:prstGeom>
          <a:solidFill>
            <a:schemeClr val="bg1">
              <a:lumMod val="75000"/>
              <a:lumOff val="25000"/>
            </a:schemeClr>
          </a:solidFill>
          <a:ln w="38100">
            <a:solidFill>
              <a:schemeClr val="tx1"/>
            </a:solidFill>
          </a:ln>
        </p:spPr>
        <p:txBody>
          <a:bodyPr wrap="square" rtlCol="0" anchor="t">
            <a:spAutoFit/>
          </a:bodyPr>
          <a:lstStyle>
            <a:defPPr/>
          </a:lstStyle>
          <a:p>
            <a:pPr/>
            <a:r>
              <a:rPr lang="en-US" altLang="zh-CN" sz="3200">
                <a:latin typeface="方正姚体" panose="02010601030101010101" pitchFamily="2" charset="-122"/>
                <a:ea typeface="方正姚体" panose="02010601030101010101" pitchFamily="2" charset="-122"/>
              </a:rPr>
              <a:t>《</a:t>
            </a:r>
            <a:r>
              <a:rPr lang="zh-CN" altLang="en-US" sz="3200">
                <a:latin typeface="方正姚体" panose="02010601030101010101" pitchFamily="2" charset="-122"/>
                <a:ea typeface="方正姚体" panose="02010601030101010101" pitchFamily="2" charset="-122"/>
              </a:rPr>
              <a:t>五国条约</a:t>
            </a:r>
            <a:r>
              <a:rPr lang="en-US" altLang="zh-CN" sz="3200">
                <a:latin typeface="方正姚体" panose="02010601030101010101" pitchFamily="2" charset="-122"/>
                <a:ea typeface="方正姚体" panose="02010601030101010101" pitchFamily="2" charset="-122"/>
              </a:rPr>
              <a:t>》</a:t>
            </a:r>
          </a:p>
          <a:p>
            <a:pPr/>
            <a:r>
              <a:rPr lang="zh-CN" altLang="en-US" sz="3200">
                <a:latin typeface="方正姚体" panose="02010601030101010101" pitchFamily="2" charset="-122"/>
                <a:ea typeface="方正姚体" panose="02010601030101010101" pitchFamily="2" charset="-122"/>
              </a:rPr>
              <a:t>第四条</a:t>
            </a:r>
            <a:endParaRPr lang="en-US" altLang="zh-CN" sz="3200">
              <a:latin typeface="方正姚体" pitchFamily="2" charset="-122"/>
              <a:ea typeface="方正姚体" pitchFamily="2" charset="-122"/>
            </a:endParaRPr>
          </a:p>
          <a:p>
            <a:pPr/>
            <a:r>
              <a:rPr lang="zh-CN" altLang="en-US" sz="3200">
                <a:latin typeface="方正姚体" panose="02010601030101010101" pitchFamily="2" charset="-122"/>
                <a:ea typeface="方正姚体" panose="02010601030101010101" pitchFamily="2" charset="-122"/>
              </a:rPr>
              <a:t>        各签约国的主力舰吨位不能超过本条所规定的水平：美国，</a:t>
            </a:r>
            <a:r>
              <a:rPr lang="en-US" altLang="zh-CN" sz="3200">
                <a:solidFill>
                  <a:srgbClr val="FF0000"/>
                </a:solidFill>
                <a:latin typeface="方正姚体" panose="02010601030101010101" pitchFamily="2" charset="-122"/>
                <a:ea typeface="方正姚体" panose="02010601030101010101" pitchFamily="2" charset="-122"/>
              </a:rPr>
              <a:t>525,000</a:t>
            </a:r>
            <a:r>
              <a:rPr lang="zh-CN" altLang="en-US" sz="3200">
                <a:solidFill>
                  <a:srgbClr val="FF0000"/>
                </a:solidFill>
                <a:latin typeface="方正姚体" panose="02010601030101010101" pitchFamily="2" charset="-122"/>
                <a:ea typeface="方正姚体" panose="02010601030101010101" pitchFamily="2" charset="-122"/>
              </a:rPr>
              <a:t>吨</a:t>
            </a:r>
            <a:r>
              <a:rPr lang="zh-CN" altLang="en-US" sz="3200">
                <a:latin typeface="方正姚体" panose="02010601030101010101" pitchFamily="2" charset="-122"/>
                <a:ea typeface="方正姚体" panose="02010601030101010101" pitchFamily="2" charset="-122"/>
              </a:rPr>
              <a:t>；大英帝国，</a:t>
            </a:r>
            <a:r>
              <a:rPr lang="en-US" altLang="zh-CN" sz="3200">
                <a:solidFill>
                  <a:srgbClr val="FF0000"/>
                </a:solidFill>
                <a:latin typeface="方正姚体" panose="02010601030101010101" pitchFamily="2" charset="-122"/>
                <a:ea typeface="方正姚体" panose="02010601030101010101" pitchFamily="2" charset="-122"/>
              </a:rPr>
              <a:t>525,000</a:t>
            </a:r>
            <a:r>
              <a:rPr lang="zh-CN" altLang="en-US" sz="3200">
                <a:solidFill>
                  <a:srgbClr val="FF0000"/>
                </a:solidFill>
                <a:latin typeface="方正姚体" panose="02010601030101010101" pitchFamily="2" charset="-122"/>
                <a:ea typeface="方正姚体" panose="02010601030101010101" pitchFamily="2" charset="-122"/>
              </a:rPr>
              <a:t>吨</a:t>
            </a:r>
            <a:r>
              <a:rPr lang="zh-CN" altLang="en-US" sz="3200">
                <a:latin typeface="方正姚体" panose="02010601030101010101" pitchFamily="2" charset="-122"/>
                <a:ea typeface="方正姚体" panose="02010601030101010101" pitchFamily="2" charset="-122"/>
              </a:rPr>
              <a:t>；</a:t>
            </a:r>
            <a:r>
              <a:rPr lang="en-US" altLang="zh-CN" sz="3200">
                <a:latin typeface="方正姚体" panose="02010601030101010101" pitchFamily="2" charset="-122"/>
                <a:ea typeface="方正姚体" panose="02010601030101010101" pitchFamily="2" charset="-122"/>
              </a:rPr>
              <a:t>……</a:t>
            </a:r>
            <a:r>
              <a:rPr lang="zh-CN" altLang="en-US" sz="3200">
                <a:latin typeface="方正姚体" panose="02010601030101010101" pitchFamily="2" charset="-122"/>
                <a:ea typeface="方正姚体" panose="02010601030101010101" pitchFamily="2" charset="-122"/>
              </a:rPr>
              <a:t>日本，</a:t>
            </a:r>
            <a:r>
              <a:rPr lang="en-US" altLang="zh-CN" sz="3200">
                <a:solidFill>
                  <a:srgbClr val="FF0000"/>
                </a:solidFill>
                <a:latin typeface="方正姚体" panose="02010601030101010101" pitchFamily="2" charset="-122"/>
                <a:ea typeface="方正姚体" panose="02010601030101010101" pitchFamily="2" charset="-122"/>
              </a:rPr>
              <a:t>315,000</a:t>
            </a:r>
            <a:r>
              <a:rPr lang="zh-CN" altLang="en-US" sz="3200">
                <a:solidFill>
                  <a:srgbClr val="FF0000"/>
                </a:solidFill>
                <a:latin typeface="方正姚体" panose="02010601030101010101" pitchFamily="2" charset="-122"/>
                <a:ea typeface="方正姚体" panose="02010601030101010101" pitchFamily="2" charset="-122"/>
              </a:rPr>
              <a:t>吨</a:t>
            </a:r>
            <a:r>
              <a:rPr lang="zh-CN" altLang="en-US" sz="3200">
                <a:latin typeface="方正姚体" panose="02010601030101010101" pitchFamily="2" charset="-122"/>
                <a:ea typeface="方正姚体" panose="02010601030101010101" pitchFamily="2" charset="-122"/>
              </a:rPr>
              <a:t>。</a:t>
            </a:r>
          </a:p>
          <a:p>
            <a:pPr/>
            <a:r>
              <a:rPr lang="zh-CN" altLang="en-US" sz="3200">
                <a:latin typeface="方正姚体" panose="02010601030101010101" pitchFamily="2" charset="-122"/>
                <a:ea typeface="方正姚体" panose="02010601030101010101" pitchFamily="2" charset="-122"/>
              </a:rPr>
              <a:t>第五条</a:t>
            </a:r>
            <a:endParaRPr lang="en-US" altLang="zh-CN" sz="3200">
              <a:latin typeface="方正姚体" panose="02010601030101010101" pitchFamily="2" charset="-122"/>
              <a:ea typeface="方正姚体" panose="02010601030101010101" pitchFamily="2" charset="-122"/>
            </a:endParaRPr>
          </a:p>
          <a:p>
            <a:pPr/>
            <a:r>
              <a:rPr lang="zh-CN" altLang="en-US" sz="3200">
                <a:latin typeface="方正姚体" panose="02010601030101010101" pitchFamily="2" charset="-122"/>
                <a:ea typeface="方正姚体" panose="02010601030101010101" pitchFamily="2" charset="-122"/>
              </a:rPr>
              <a:t>       各签约国不得建造、获取、或为本条约其它签约国建造超过</a:t>
            </a:r>
            <a:r>
              <a:rPr lang="en-US" altLang="zh-CN" sz="3200">
                <a:latin typeface="方正姚体" panose="02010601030101010101" pitchFamily="2" charset="-122"/>
                <a:ea typeface="方正姚体" panose="02010601030101010101" pitchFamily="2" charset="-122"/>
              </a:rPr>
              <a:t>35000</a:t>
            </a:r>
            <a:r>
              <a:rPr lang="zh-CN" altLang="en-US" sz="3200">
                <a:latin typeface="方正姚体" panose="02010601030101010101" pitchFamily="2" charset="-122"/>
                <a:ea typeface="方正姚体" panose="02010601030101010101" pitchFamily="2" charset="-122"/>
              </a:rPr>
              <a:t>吨（</a:t>
            </a:r>
            <a:r>
              <a:rPr lang="en-US" altLang="zh-CN" sz="3200">
                <a:latin typeface="方正姚体" panose="02010601030101010101" pitchFamily="2" charset="-122"/>
                <a:ea typeface="方正姚体" panose="02010601030101010101" pitchFamily="2" charset="-122"/>
              </a:rPr>
              <a:t>35560 </a:t>
            </a:r>
            <a:r>
              <a:rPr lang="zh-CN" altLang="en-US" sz="3200">
                <a:latin typeface="方正姚体" panose="02010601030101010101" pitchFamily="2" charset="-122"/>
                <a:ea typeface="方正姚体" panose="02010601030101010101" pitchFamily="2" charset="-122"/>
              </a:rPr>
              <a:t>公吨）的主力舰。</a:t>
            </a:r>
          </a:p>
        </p:txBody>
      </p:sp>
      <p:sp>
        <p:nvSpPr>
          <p:cNvPr id="31" name="文本框 30">
            <a:extLst>
              <a:ext uri="{FF2B5EF4-FFF2-40B4-BE49-F238E27FC236}">
                <a16:creationId xmlns:a16="http://schemas.microsoft.com/office/drawing/2014/main" xmlns="" id="{22EE174F-1436-478E-A4BF-D19197FE5E60}"/>
              </a:ext>
            </a:extLst>
          </p:cNvPr>
          <p:cNvSpPr txBox="1"/>
          <p:nvPr/>
        </p:nvSpPr>
        <p:spPr>
          <a:xfrm>
            <a:off x="1604995" y="6193919"/>
            <a:ext cx="1518821"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lgn="ctr"/>
            <a:r>
              <a:rPr lang="zh-CN" altLang="en-US" sz="2400" b="1">
                <a:latin typeface="方正姚体" panose="02010601030101010101" pitchFamily="2" charset="-122"/>
                <a:ea typeface="方正姚体" panose="02010601030101010101" pitchFamily="2" charset="-122"/>
              </a:rPr>
              <a:t>国际联盟</a:t>
            </a:r>
          </a:p>
        </p:txBody>
      </p:sp>
      <p:pic>
        <p:nvPicPr>
          <p:cNvPr id="33" name="图片 32">
            <a:extLst>
              <a:ext uri="{FF2B5EF4-FFF2-40B4-BE49-F238E27FC236}">
                <a16:creationId xmlns:a16="http://schemas.microsoft.com/office/drawing/2014/main" xmlns="" id="{3013A1E5-965E-402E-B5E9-AE04181BEC55}"/>
              </a:ext>
            </a:extLst>
          </p:cNvPr>
          <p:cNvPicPr>
            <a:picLocks noChangeAspect="1"/>
          </p:cNvPicPr>
          <p:nvPr/>
        </p:nvPicPr>
        <p:blipFill>
          <a:blip r:embed="rId4"/>
          <a:stretch>
            <a:fillRect/>
          </a:stretch>
        </p:blipFill>
        <p:spPr>
          <a:xfrm>
            <a:off x="4840312" y="1044307"/>
            <a:ext cx="7354318" cy="5806843"/>
          </a:xfrm>
          <a:prstGeom prst="rect">
            <a:avLst/>
          </a:prstGeom>
        </p:spPr>
      </p:pic>
      <p:sp>
        <p:nvSpPr>
          <p:cNvPr id="34" name="圆角矩形标注 5">
            <a:extLst>
              <a:ext uri="{FF2B5EF4-FFF2-40B4-BE49-F238E27FC236}">
                <a16:creationId xmlns:a16="http://schemas.microsoft.com/office/drawing/2014/main" xmlns="" id="{D3F2CE74-7CBF-435A-A8B2-0F24DF2B916B}"/>
              </a:ext>
            </a:extLst>
          </p:cNvPr>
          <p:cNvSpPr/>
          <p:nvPr/>
        </p:nvSpPr>
        <p:spPr>
          <a:xfrm>
            <a:off x="8546186" y="4644427"/>
            <a:ext cx="3713019" cy="2179853"/>
          </a:xfrm>
          <a:prstGeom prst="wedgeRoundRectCallout">
            <a:avLst>
              <a:gd name="adj1" fmla="val -62311"/>
              <a:gd name="adj2" fmla="val -60838"/>
              <a:gd name="adj3" fmla="val 16667"/>
            </a:avLst>
          </a:prstGeom>
        </p:spPr>
        <p:style>
          <a:lnRef idx="1">
            <a:schemeClr val="accent1"/>
          </a:lnRef>
          <a:fillRef idx="2">
            <a:schemeClr val="accent1"/>
          </a:fillRef>
          <a:effectRef idx="1">
            <a:schemeClr val="accent1"/>
          </a:effectRef>
          <a:fontRef idx="minor">
            <a:schemeClr val="dk1"/>
          </a:fontRef>
        </p:style>
        <p:txBody>
          <a:bodyPr rtlCol="0" anchor="ctr"/>
          <a:lstStyle>
            <a:defPPr/>
          </a:lstStyle>
          <a:p>
            <a:pPr algn="ctr"/>
            <a:r>
              <a:rPr kumimoji="1" lang="zh-CN" altLang="en-US" sz="3200" b="1">
                <a:solidFill>
                  <a:srgbClr val="0000FF"/>
                </a:solidFill>
                <a:latin typeface="方正姚体" panose="02010601030101010101" pitchFamily="2" charset="-122"/>
                <a:ea typeface="方正姚体" panose="02010601030101010101" pitchFamily="2" charset="-122"/>
              </a:rPr>
              <a:t>兔子说：“我没有实际的进攻装备，我只能以我双眼的力量来震慑它。”</a:t>
            </a:r>
            <a:endParaRPr lang="zh-CN" altLang="en-US" sz="3200" b="1">
              <a:latin typeface="方正姚体" pitchFamily="2" charset="-122"/>
              <a:ea typeface="方正姚体" pitchFamily="2" charset="-122"/>
            </a:endParaRPr>
          </a:p>
        </p:txBody>
      </p:sp>
      <p:sp>
        <p:nvSpPr>
          <p:cNvPr id="37" name="文本框 36">
            <a:extLst>
              <a:ext uri="{FF2B5EF4-FFF2-40B4-BE49-F238E27FC236}">
                <a16:creationId xmlns:a16="http://schemas.microsoft.com/office/drawing/2014/main" xmlns="" id="{0EA2DF1C-A653-4D13-B4A5-9251849D5116}"/>
              </a:ext>
            </a:extLst>
          </p:cNvPr>
          <p:cNvSpPr txBox="1"/>
          <p:nvPr/>
        </p:nvSpPr>
        <p:spPr>
          <a:xfrm>
            <a:off x="4835978" y="2671077"/>
            <a:ext cx="6621840" cy="1077218"/>
          </a:xfrm>
          <a:prstGeom prst="rect">
            <a:avLst/>
          </a:prstGeom>
          <a:solidFill>
            <a:schemeClr val="bg1">
              <a:lumMod val="75000"/>
              <a:lumOff val="25000"/>
            </a:schemeClr>
          </a:solidFill>
          <a:ln w="38100">
            <a:solidFill>
              <a:schemeClr val="tx1"/>
            </a:solidFill>
          </a:ln>
        </p:spPr>
        <p:txBody>
          <a:bodyPr wrap="square" rtlCol="0" anchor="t">
            <a:spAutoFit/>
          </a:bodyPr>
          <a:lstStyle>
            <a:defPPr/>
          </a:lstStyle>
          <a:p>
            <a:pPr/>
            <a:r>
              <a:rPr lang="en-US" altLang="zh-CN" sz="3200" b="1">
                <a:latin typeface="方正姚体" panose="02010601030101010101" pitchFamily="2" charset="-122"/>
                <a:ea typeface="方正姚体" panose="02010601030101010101" pitchFamily="2" charset="-122"/>
              </a:rPr>
              <a:t>“</a:t>
            </a:r>
            <a:r>
              <a:rPr lang="zh-CN" altLang="zh-CN" sz="3200" b="1">
                <a:latin typeface="方正姚体" panose="02010601030101010101" pitchFamily="2" charset="-122"/>
                <a:ea typeface="方正姚体" panose="02010601030101010101" pitchFamily="2" charset="-122"/>
                <a:cs typeface="Arial" panose="020b0604020202020204" pitchFamily="34" charset="0"/>
              </a:rPr>
              <a:t>这不是和平，这是</a:t>
            </a:r>
            <a:r>
              <a:rPr lang="en-US" altLang="zh-CN" sz="3200" b="1">
                <a:latin typeface="方正姚体" panose="02010601030101010101" pitchFamily="2" charset="-122"/>
                <a:ea typeface="方正姚体" panose="02010601030101010101" pitchFamily="2" charset="-122"/>
              </a:rPr>
              <a:t>20</a:t>
            </a:r>
            <a:r>
              <a:rPr lang="zh-CN" altLang="zh-CN" sz="3200" b="1">
                <a:latin typeface="方正姚体" panose="02010601030101010101" pitchFamily="2" charset="-122"/>
                <a:ea typeface="方正姚体" panose="02010601030101010101" pitchFamily="2" charset="-122"/>
                <a:cs typeface="Arial" panose="020b0604020202020204" pitchFamily="34" charset="0"/>
              </a:rPr>
              <a:t>年的休战。</a:t>
            </a:r>
            <a:r>
              <a:rPr lang="en-US" altLang="zh-CN" sz="3200" b="1">
                <a:latin typeface="方正姚体" panose="02010601030101010101" pitchFamily="2" charset="-122"/>
                <a:ea typeface="方正姚体" panose="02010601030101010101" pitchFamily="2" charset="-122"/>
              </a:rPr>
              <a:t>”</a:t>
            </a:r>
          </a:p>
          <a:p>
            <a:pPr/>
            <a:r>
              <a:rPr lang="en-US" altLang="zh-CN" sz="3200" b="1">
                <a:latin typeface="方正姚体" panose="02010601030101010101" pitchFamily="2" charset="-122"/>
                <a:ea typeface="方正姚体" panose="02010601030101010101" pitchFamily="2" charset="-122"/>
              </a:rPr>
              <a:t>                          ——</a:t>
            </a:r>
            <a:r>
              <a:rPr lang="zh-CN" altLang="zh-CN" sz="3200" b="1">
                <a:latin typeface="方正姚体" panose="02010601030101010101" pitchFamily="2" charset="-122"/>
                <a:ea typeface="方正姚体" panose="02010601030101010101" pitchFamily="2" charset="-122"/>
                <a:cs typeface="Arial" panose="020b0604020202020204" pitchFamily="34" charset="0"/>
              </a:rPr>
              <a:t>法军元帅福煦</a:t>
            </a:r>
            <a:endParaRPr lang="zh-CN" altLang="en-US" sz="3200" b="1">
              <a:latin typeface="方正姚体" panose="02010601030101010101" pitchFamily="2" charset="-122"/>
              <a:ea typeface="方正姚体" panose="02010601030101010101" pitchFamily="2" charset="-122"/>
            </a:endParaRPr>
          </a:p>
        </p:txBody>
      </p:sp>
      <p:sp>
        <p:nvSpPr>
          <p:cNvPr id="21" name="左大括号 20">
            <a:extLst>
              <a:ext uri="{FF2B5EF4-FFF2-40B4-BE49-F238E27FC236}">
                <a16:creationId xmlns:a16="http://schemas.microsoft.com/office/drawing/2014/main" xmlns="" id="{C3EE4317-0D4F-4AF0-BB9C-65615A5D1705}"/>
              </a:ext>
            </a:extLst>
          </p:cNvPr>
          <p:cNvSpPr/>
          <p:nvPr/>
        </p:nvSpPr>
        <p:spPr>
          <a:xfrm>
            <a:off x="645212" y="1890586"/>
            <a:ext cx="225770" cy="4472507"/>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defPPr/>
          </a:lstStyle>
          <a:p>
            <a:pPr algn="ctr"/>
            <a:endParaRPr lang="zh-CN" altLang="en-US"/>
          </a:p>
        </p:txBody>
      </p:sp>
    </p:spTree>
    <p:extLst>
      <p:ext uri="{BB962C8B-B14F-4D97-AF65-F5344CB8AC3E}">
        <p14:creationId xmlns:p14="http://schemas.microsoft.com/office/powerpoint/2010/main" val="55033847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left)">
                                      <p:cBhvr>
                                        <p:cTn id="10" dur="500"/>
                                        <p:tgtEl>
                                          <p:spTgt spid="24"/>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10"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ppt_x"/>
                                          </p:val>
                                        </p:tav>
                                        <p:tav tm="100000">
                                          <p:val>
                                            <p:strVal val="#ppt_x"/>
                                          </p:val>
                                        </p:tav>
                                      </p:tavLst>
                                    </p:anim>
                                    <p:anim calcmode="lin" valueType="num">
                                      <p:cBhvr additive="base">
                                        <p:cTn id="28"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left)">
                                      <p:cBhvr>
                                        <p:cTn id="33" dur="500"/>
                                        <p:tgtEl>
                                          <p:spTgt spid="1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left)">
                                      <p:cBhvr>
                                        <p:cTn id="39" dur="500"/>
                                        <p:tgtEl>
                                          <p:spTgt spid="7"/>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left)">
                                      <p:cBhvr>
                                        <p:cTn id="42" dur="500"/>
                                        <p:tgtEl>
                                          <p:spTgt spid="8"/>
                                        </p:tgtEl>
                                      </p:cBhvr>
                                    </p:animEffect>
                                  </p:childTnLst>
                                </p:cTn>
                              </p:par>
                              <p:par>
                                <p:cTn id="43" presetID="14" presetClass="exit" presetSubtype="10" fill="hold" nodeType="withEffect">
                                  <p:stCondLst>
                                    <p:cond delay="0"/>
                                  </p:stCondLst>
                                  <p:childTnLst>
                                    <p:animEffect transition="out" filter="randombar(horizontal)">
                                      <p:cBhvr>
                                        <p:cTn id="44" dur="500"/>
                                        <p:tgtEl>
                                          <p:spTgt spid="23"/>
                                        </p:tgtEl>
                                      </p:cBhvr>
                                    </p:animEffect>
                                    <p:set>
                                      <p:cBhvr>
                                        <p:cTn id="45" dur="1" fill="hold">
                                          <p:stCondLst>
                                            <p:cond delay="499"/>
                                          </p:stCondLst>
                                        </p:cTn>
                                        <p:tgtEl>
                                          <p:spTgt spid="23"/>
                                        </p:tgtEl>
                                        <p:attrNameLst>
                                          <p:attrName>style.visibility</p:attrName>
                                        </p:attrNameLst>
                                      </p:cBhvr>
                                      <p:to>
                                        <p:strVal val="hidden"/>
                                      </p:to>
                                    </p:set>
                                  </p:childTnLst>
                                </p:cTn>
                              </p:par>
                              <p:par>
                                <p:cTn id="46" presetID="14" presetClass="exit" presetSubtype="10" fill="hold" grpId="1" nodeType="withEffect">
                                  <p:stCondLst>
                                    <p:cond delay="0"/>
                                  </p:stCondLst>
                                  <p:childTnLst>
                                    <p:animEffect transition="out" filter="randombar(horizontal)">
                                      <p:cBhvr>
                                        <p:cTn id="47" dur="500"/>
                                        <p:tgtEl>
                                          <p:spTgt spid="26"/>
                                        </p:tgtEl>
                                      </p:cBhvr>
                                    </p:animEffect>
                                    <p:set>
                                      <p:cBhvr>
                                        <p:cTn id="48" dur="1" fill="hold">
                                          <p:stCondLst>
                                            <p:cond delay="499"/>
                                          </p:stCondLst>
                                        </p:cTn>
                                        <p:tgtEl>
                                          <p:spTgt spid="26"/>
                                        </p:tgtEl>
                                        <p:attrNameLst>
                                          <p:attrName>style.visibility</p:attrName>
                                        </p:attrNameLst>
                                      </p:cBhvr>
                                      <p:to>
                                        <p:strVal val="hidden"/>
                                      </p:to>
                                    </p:set>
                                  </p:childTnLst>
                                </p:cTn>
                              </p:par>
                            </p:childTnLst>
                          </p:cTn>
                        </p:par>
                      </p:childTnLst>
                    </p:cTn>
                  </p:par>
                  <p:par>
                    <p:cTn id="49" fill="hold" nodeType="clickPar">
                      <p:stCondLst>
                        <p:cond delay="indefinite"/>
                      </p:stCondLst>
                      <p:childTnLst>
                        <p:par>
                          <p:cTn id="50" fill="hold" nodeType="afterGroup">
                            <p:stCondLst>
                              <p:cond delay="0"/>
                            </p:stCondLst>
                            <p:childTnLst>
                              <p:par>
                                <p:cTn id="51" presetID="16" presetClass="entr" presetSubtype="21" fill="hold" nodeType="click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barn(inVertical)">
                                      <p:cBhvr>
                                        <p:cTn id="53" dur="500"/>
                                        <p:tgtEl>
                                          <p:spTgt spid="27"/>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wipe(left)">
                                      <p:cBhvr>
                                        <p:cTn id="58" dur="500"/>
                                        <p:tgtEl>
                                          <p:spTgt spid="12"/>
                                        </p:tgtEl>
                                      </p:cBhvr>
                                    </p:animEffect>
                                  </p:childTnLst>
                                </p:cTn>
                              </p:par>
                              <p:par>
                                <p:cTn id="59" presetID="10" presetClass="exit" presetSubtype="0" fill="hold" nodeType="withEffect">
                                  <p:stCondLst>
                                    <p:cond delay="0"/>
                                  </p:stCondLst>
                                  <p:childTnLst>
                                    <p:animEffect transition="out" filter="fade">
                                      <p:cBhvr>
                                        <p:cTn id="60" dur="500"/>
                                        <p:tgtEl>
                                          <p:spTgt spid="27"/>
                                        </p:tgtEl>
                                      </p:cBhvr>
                                    </p:animEffect>
                                    <p:set>
                                      <p:cBhvr>
                                        <p:cTn id="61" dur="1" fill="hold">
                                          <p:stCondLst>
                                            <p:cond delay="499"/>
                                          </p:stCondLst>
                                        </p:cTn>
                                        <p:tgtEl>
                                          <p:spTgt spid="27"/>
                                        </p:tgtEl>
                                        <p:attrNameLst>
                                          <p:attrName>style.visibility</p:attrName>
                                        </p:attrNameLst>
                                      </p:cBhvr>
                                      <p:to>
                                        <p:strVal val="hidden"/>
                                      </p:to>
                                    </p:set>
                                  </p:childTnLst>
                                </p:cTn>
                              </p:par>
                            </p:childTnLst>
                          </p:cTn>
                        </p:par>
                      </p:childTnLst>
                    </p:cTn>
                  </p:par>
                  <p:par>
                    <p:cTn id="62" fill="hold" nodeType="clickPar">
                      <p:stCondLst>
                        <p:cond delay="indefinite"/>
                      </p:stCondLst>
                      <p:childTnLst>
                        <p:par>
                          <p:cTn id="63" fill="hold" nodeType="afterGroup">
                            <p:stCondLst>
                              <p:cond delay="0"/>
                            </p:stCondLst>
                            <p:childTnLst>
                              <p:par>
                                <p:cTn id="64" presetID="2" presetClass="entr" presetSubtype="1" fill="hold" grpId="0" nodeType="click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500" fill="hold"/>
                                        <p:tgtEl>
                                          <p:spTgt spid="28"/>
                                        </p:tgtEl>
                                        <p:attrNameLst>
                                          <p:attrName>ppt_x</p:attrName>
                                        </p:attrNameLst>
                                      </p:cBhvr>
                                      <p:tavLst>
                                        <p:tav tm="0">
                                          <p:val>
                                            <p:strVal val="#ppt_x"/>
                                          </p:val>
                                        </p:tav>
                                        <p:tav tm="100000">
                                          <p:val>
                                            <p:strVal val="#ppt_x"/>
                                          </p:val>
                                        </p:tav>
                                      </p:tavLst>
                                    </p:anim>
                                    <p:anim calcmode="lin" valueType="num">
                                      <p:cBhvr additive="base">
                                        <p:cTn id="67"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par>
                    <p:cTn id="68" fill="hold" nodeType="clickPar">
                      <p:stCondLst>
                        <p:cond delay="indefinite"/>
                      </p:stCondLst>
                      <p:childTnLst>
                        <p:par>
                          <p:cTn id="69" fill="hold" nodeType="after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500"/>
                                        <p:tgtEl>
                                          <p:spTgt spid="31"/>
                                        </p:tgtEl>
                                      </p:cBhvr>
                                    </p:animEffect>
                                  </p:childTnLst>
                                </p:cTn>
                              </p:par>
                              <p:par>
                                <p:cTn id="73" presetID="14" presetClass="exit" presetSubtype="10" fill="hold" grpId="1" nodeType="withEffect">
                                  <p:stCondLst>
                                    <p:cond delay="0"/>
                                  </p:stCondLst>
                                  <p:childTnLst>
                                    <p:animEffect transition="out" filter="randombar(horizontal)">
                                      <p:cBhvr>
                                        <p:cTn id="74" dur="500"/>
                                        <p:tgtEl>
                                          <p:spTgt spid="28"/>
                                        </p:tgtEl>
                                      </p:cBhvr>
                                    </p:animEffect>
                                    <p:set>
                                      <p:cBhvr>
                                        <p:cTn id="75" dur="1" fill="hold">
                                          <p:stCondLst>
                                            <p:cond delay="499"/>
                                          </p:stCondLst>
                                        </p:cTn>
                                        <p:tgtEl>
                                          <p:spTgt spid="28"/>
                                        </p:tgtEl>
                                        <p:attrNameLst>
                                          <p:attrName>style.visibility</p:attrName>
                                        </p:attrNameLst>
                                      </p:cBhvr>
                                      <p:to>
                                        <p:strVal val="hidden"/>
                                      </p:to>
                                    </p:set>
                                  </p:childTnLst>
                                </p:cTn>
                              </p:par>
                            </p:childTnLst>
                          </p:cTn>
                        </p:par>
                      </p:childTnLst>
                    </p:cTn>
                  </p:par>
                  <p:par>
                    <p:cTn id="76" fill="hold" nodeType="clickPar">
                      <p:stCondLst>
                        <p:cond delay="indefinite"/>
                      </p:stCondLst>
                      <p:childTnLst>
                        <p:par>
                          <p:cTn id="77" fill="hold" nodeType="afterGroup">
                            <p:stCondLst>
                              <p:cond delay="0"/>
                            </p:stCondLst>
                            <p:childTnLst>
                              <p:par>
                                <p:cTn id="78" presetID="10" presetClass="entr" presetSubtype="0" fill="hold" nodeType="click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fade">
                                      <p:cBhvr>
                                        <p:cTn id="80" dur="500"/>
                                        <p:tgtEl>
                                          <p:spTgt spid="3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500"/>
                                        <p:tgtEl>
                                          <p:spTgt spid="34"/>
                                        </p:tgtEl>
                                      </p:cBhvr>
                                    </p:animEffect>
                                  </p:childTnLst>
                                </p:cTn>
                              </p:par>
                            </p:childTnLst>
                          </p:cTn>
                        </p:par>
                      </p:childTnLst>
                    </p:cTn>
                  </p:par>
                  <p:par>
                    <p:cTn id="84" fill="hold" nodeType="clickPar">
                      <p:stCondLst>
                        <p:cond delay="indefinite"/>
                      </p:stCondLst>
                      <p:childTnLst>
                        <p:par>
                          <p:cTn id="85" fill="hold" nodeType="afterGroup">
                            <p:stCondLst>
                              <p:cond delay="0"/>
                            </p:stCondLst>
                            <p:childTnLst>
                              <p:par>
                                <p:cTn id="86" presetID="10" presetClass="exit" presetSubtype="0" fill="hold" nodeType="clickEffect">
                                  <p:stCondLst>
                                    <p:cond delay="0"/>
                                  </p:stCondLst>
                                  <p:childTnLst>
                                    <p:animEffect transition="out" filter="fade">
                                      <p:cBhvr>
                                        <p:cTn id="87" dur="500"/>
                                        <p:tgtEl>
                                          <p:spTgt spid="33"/>
                                        </p:tgtEl>
                                      </p:cBhvr>
                                    </p:animEffect>
                                    <p:set>
                                      <p:cBhvr>
                                        <p:cTn id="88" dur="1" fill="hold">
                                          <p:stCondLst>
                                            <p:cond delay="499"/>
                                          </p:stCondLst>
                                        </p:cTn>
                                        <p:tgtEl>
                                          <p:spTgt spid="33"/>
                                        </p:tgtEl>
                                        <p:attrNameLst>
                                          <p:attrName>style.visibility</p:attrName>
                                        </p:attrNameLst>
                                      </p:cBhvr>
                                      <p:to>
                                        <p:strVal val="hidden"/>
                                      </p:to>
                                    </p:set>
                                  </p:childTnLst>
                                </p:cTn>
                              </p:par>
                              <p:par>
                                <p:cTn id="89" presetID="10" presetClass="exit" presetSubtype="0" fill="hold" grpId="1" nodeType="withEffect">
                                  <p:stCondLst>
                                    <p:cond delay="0"/>
                                  </p:stCondLst>
                                  <p:childTnLst>
                                    <p:animEffect transition="out" filter="fade">
                                      <p:cBhvr>
                                        <p:cTn id="90" dur="500"/>
                                        <p:tgtEl>
                                          <p:spTgt spid="34"/>
                                        </p:tgtEl>
                                      </p:cBhvr>
                                    </p:animEffect>
                                    <p:set>
                                      <p:cBhvr>
                                        <p:cTn id="91" dur="1" fill="hold">
                                          <p:stCondLst>
                                            <p:cond delay="499"/>
                                          </p:stCondLst>
                                        </p:cTn>
                                        <p:tgtEl>
                                          <p:spTgt spid="34"/>
                                        </p:tgtEl>
                                        <p:attrNameLst>
                                          <p:attrName>style.visibility</p:attrName>
                                        </p:attrNameLst>
                                      </p:cBhvr>
                                      <p:to>
                                        <p:strVal val="hidden"/>
                                      </p:to>
                                    </p:set>
                                  </p:childTnLst>
                                </p:cTn>
                              </p:par>
                            </p:childTnLst>
                          </p:cTn>
                        </p:par>
                      </p:childTnLst>
                    </p:cTn>
                  </p:par>
                  <p:par>
                    <p:cTn id="92" fill="hold" nodeType="clickPar">
                      <p:stCondLst>
                        <p:cond delay="indefinite"/>
                      </p:stCondLst>
                      <p:childTnLst>
                        <p:par>
                          <p:cTn id="93" fill="hold" nodeType="afterGroup">
                            <p:stCondLst>
                              <p:cond delay="0"/>
                            </p:stCondLst>
                            <p:childTnLst>
                              <p:par>
                                <p:cTn id="94" presetID="2" presetClass="entr" presetSubtype="1" fill="hold" grpId="0" nodeType="clickEffect">
                                  <p:stCondLst>
                                    <p:cond delay="0"/>
                                  </p:stCondLst>
                                  <p:childTnLst>
                                    <p:set>
                                      <p:cBhvr>
                                        <p:cTn id="95" dur="1" fill="hold">
                                          <p:stCondLst>
                                            <p:cond delay="0"/>
                                          </p:stCondLst>
                                        </p:cTn>
                                        <p:tgtEl>
                                          <p:spTgt spid="37"/>
                                        </p:tgtEl>
                                        <p:attrNameLst>
                                          <p:attrName>style.visibility</p:attrName>
                                        </p:attrNameLst>
                                      </p:cBhvr>
                                      <p:to>
                                        <p:strVal val="visible"/>
                                      </p:to>
                                    </p:set>
                                    <p:anim calcmode="lin" valueType="num">
                                      <p:cBhvr additive="base">
                                        <p:cTn id="96" dur="500" fill="hold"/>
                                        <p:tgtEl>
                                          <p:spTgt spid="37"/>
                                        </p:tgtEl>
                                        <p:attrNameLst>
                                          <p:attrName>ppt_x</p:attrName>
                                        </p:attrNameLst>
                                      </p:cBhvr>
                                      <p:tavLst>
                                        <p:tav tm="0">
                                          <p:val>
                                            <p:strVal val="#ppt_x"/>
                                          </p:val>
                                        </p:tav>
                                        <p:tav tm="100000">
                                          <p:val>
                                            <p:strVal val="#ppt_x"/>
                                          </p:val>
                                        </p:tav>
                                      </p:tavLst>
                                    </p:anim>
                                    <p:anim calcmode="lin" valueType="num">
                                      <p:cBhvr additive="base">
                                        <p:cTn id="97" dur="500" fill="hold"/>
                                        <p:tgtEl>
                                          <p:spTgt spid="3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10" grpId="0"/>
      <p:bldP spid="11" grpId="0"/>
      <p:bldP spid="12" grpId="0"/>
      <p:bldP spid="24" grpId="0"/>
      <p:bldP spid="25" grpId="0"/>
      <p:bldP spid="26" grpId="0"/>
      <p:bldP spid="26" grpId="1"/>
      <p:bldP spid="28" grpId="0"/>
      <p:bldP spid="28" grpId="1"/>
      <p:bldP spid="31" grpId="0"/>
      <p:bldP spid="34" grpId="0"/>
      <p:bldP spid="34" grpId="1"/>
      <p:bldP spid="37"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带形: 上凸 4">
            <a:extLst>
              <a:ext uri="{FF2B5EF4-FFF2-40B4-BE49-F238E27FC236}">
                <a16:creationId xmlns:a16="http://schemas.microsoft.com/office/drawing/2014/main" xmlns="" id="{EA3A4C99-02A0-4116-8D34-BF5978122B76}"/>
              </a:ext>
            </a:extLst>
          </p:cNvPr>
          <p:cNvSpPr/>
          <p:nvPr/>
        </p:nvSpPr>
        <p:spPr>
          <a:xfrm>
            <a:off x="1695635" y="2269453"/>
            <a:ext cx="8664605" cy="1459168"/>
          </a:xfrm>
          <a:prstGeom prst="ribbon2">
            <a:avLst/>
          </a:prstGeom>
        </p:spPr>
        <p:style>
          <a:lnRef idx="3">
            <a:schemeClr val="lt1"/>
          </a:lnRef>
          <a:fillRef idx="1">
            <a:schemeClr val="accent5"/>
          </a:fillRef>
          <a:effectRef idx="1">
            <a:schemeClr val="accent5"/>
          </a:effectRef>
          <a:fontRef idx="minor">
            <a:schemeClr val="lt1"/>
          </a:fontRef>
        </p:style>
        <p:txBody>
          <a:bodyPr rtlCol="0" anchor="ctr"/>
          <a:lstStyle>
            <a:defPPr/>
          </a:lstStyle>
          <a:p>
            <a:pPr algn="ctr"/>
            <a:r>
              <a:rPr lang="zh-CN" altLang="en-US" sz="5400">
                <a:solidFill>
                  <a:schemeClr val="bg1"/>
                </a:solidFill>
                <a:latin typeface="华文行楷" panose="02010800040101010101" pitchFamily="2" charset="-122"/>
                <a:ea typeface="华文行楷" panose="02010800040101010101" pitchFamily="2" charset="-122"/>
              </a:rPr>
              <a:t>世界重启</a:t>
            </a:r>
          </a:p>
        </p:txBody>
      </p:sp>
    </p:spTree>
    <p:extLst>
      <p:ext uri="{BB962C8B-B14F-4D97-AF65-F5344CB8AC3E}">
        <p14:creationId xmlns:p14="http://schemas.microsoft.com/office/powerpoint/2010/main" val="1559976644"/>
      </p:ext>
    </p:extLst>
  </p:cSld>
  <p:clrMapOvr>
    <a:masterClrMapping/>
  </p:clrMapOvr>
  <p:transition spd="slow">
    <p:fade/>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7" name="Group 2">
            <a:extLst>
              <a:ext uri="{FF2B5EF4-FFF2-40B4-BE49-F238E27FC236}">
                <a16:creationId xmlns:a16="http://schemas.microsoft.com/office/drawing/2014/main" xmlns="" id="{EEDC3060-2B70-4C49-B2DE-F7DCCB384FE1}"/>
              </a:ext>
            </a:extLst>
          </p:cNvPr>
          <p:cNvGraphicFramePr>
            <a:graphicFrameLocks noGrp="1"/>
          </p:cNvGraphicFramePr>
          <p:nvPr>
            <p:extLst>
              <p:ext uri="{D42A27DB-BD31-4B8C-83A1-F6EECF244321}">
                <p14:modId xmlns:p14="http://schemas.microsoft.com/office/powerpoint/2010/main" val="2492952221"/>
              </p:ext>
            </p:extLst>
          </p:nvPr>
        </p:nvGraphicFramePr>
        <p:xfrm>
          <a:off x="2655202" y="2102120"/>
          <a:ext cx="6553835" cy="4607560"/>
        </p:xfrm>
        <a:graphic>
          <a:graphicData uri="http://schemas.openxmlformats.org/drawingml/2006/table">
            <a:tbl>
              <a:tblPr/>
              <a:tblGrid>
                <a:gridCol w="1569085">
                  <a:extLst>
                    <a:ext uri="{9D8B030D-6E8A-4147-A177-3AD203B41FA5}">
                      <a16:colId xmlns:a16="http://schemas.microsoft.com/office/drawing/2014/main" xmlns="" val="20000"/>
                    </a:ext>
                  </a:extLst>
                </a:gridCol>
                <a:gridCol w="4984750">
                  <a:extLst>
                    <a:ext uri="{9D8B030D-6E8A-4147-A177-3AD203B41FA5}">
                      <a16:colId xmlns:a16="http://schemas.microsoft.com/office/drawing/2014/main" xmlns="" val="20001"/>
                    </a:ext>
                  </a:extLst>
                </a:gridCol>
              </a:tblGrid>
              <a:tr h="571500">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effectLst/>
                          <a:latin typeface="黑体" panose="02010609060101010101" charset="-122"/>
                          <a:ea typeface="黑体" panose="02010609060101010101" charset="-122"/>
                        </a:rPr>
                        <a:t>战争历时</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a:ln>
                            <a:noFill/>
                          </a:ln>
                          <a:effectLst/>
                          <a:latin typeface="黑体" panose="02010609060101010101" charset="-122"/>
                          <a:ea typeface="黑体" panose="02010609060101010101" charset="-122"/>
                        </a:rPr>
                        <a:t>4</a:t>
                      </a:r>
                      <a:r>
                        <a:rPr kumimoji="0" lang="zh-CN" altLang="en-US" sz="2400" b="1" i="0" u="none" strike="noStrike" cap="none" normalizeH="0" baseline="0">
                          <a:ln>
                            <a:noFill/>
                          </a:ln>
                          <a:effectLst/>
                          <a:latin typeface="黑体" panose="02010609060101010101" charset="-122"/>
                          <a:ea typeface="黑体" panose="02010609060101010101" charset="-122"/>
                        </a:rPr>
                        <a:t>年零</a:t>
                      </a:r>
                      <a:r>
                        <a:rPr kumimoji="0" lang="en-US" altLang="zh-CN" sz="2400" b="1" i="0" u="none" strike="noStrike" cap="none" normalizeH="0" baseline="0">
                          <a:ln>
                            <a:noFill/>
                          </a:ln>
                          <a:effectLst/>
                          <a:latin typeface="黑体" panose="02010609060101010101" charset="-122"/>
                          <a:ea typeface="黑体" panose="02010609060101010101" charset="-122"/>
                        </a:rPr>
                        <a:t>3</a:t>
                      </a:r>
                      <a:r>
                        <a:rPr kumimoji="0" lang="zh-CN" altLang="en-US" sz="2400" b="1" i="0" u="none" strike="noStrike" cap="none" normalizeH="0" baseline="0">
                          <a:ln>
                            <a:noFill/>
                          </a:ln>
                          <a:effectLst/>
                          <a:latin typeface="黑体" panose="02010609060101010101" charset="-122"/>
                          <a:ea typeface="黑体" panose="02010609060101010101" charset="-122"/>
                        </a:rPr>
                        <a:t>个月（</a:t>
                      </a:r>
                      <a:r>
                        <a:rPr kumimoji="0" lang="en-US" altLang="zh-CN" sz="2400" b="1" i="0" u="none" strike="noStrike" cap="none" normalizeH="0" baseline="0">
                          <a:ln>
                            <a:noFill/>
                          </a:ln>
                          <a:effectLst/>
                          <a:latin typeface="黑体" panose="02010609060101010101" charset="-122"/>
                          <a:ea typeface="黑体" panose="02010609060101010101" charset="-122"/>
                        </a:rPr>
                        <a:t>1914.7</a:t>
                      </a:r>
                      <a:r>
                        <a:rPr kumimoji="0" lang="en-US" altLang="zh-CN" sz="2400" b="1" i="0" u="none" strike="noStrike" cap="none" normalizeH="0" baseline="0">
                          <a:ln>
                            <a:noFill/>
                          </a:ln>
                          <a:effectLst/>
                          <a:latin typeface="Arial"/>
                          <a:ea typeface="黑体" panose="02010609060101010101" charset="-122"/>
                        </a:rPr>
                        <a:t>—</a:t>
                      </a:r>
                      <a:r>
                        <a:rPr kumimoji="0" lang="en-US" altLang="zh-CN" sz="2400" b="1" i="0" u="none" strike="noStrike" cap="none" normalizeH="0" baseline="0">
                          <a:ln>
                            <a:noFill/>
                          </a:ln>
                          <a:effectLst/>
                          <a:latin typeface="黑体" panose="02010609060101010101" charset="-122"/>
                          <a:ea typeface="黑体" panose="02010609060101010101" charset="-122"/>
                        </a:rPr>
                        <a:t>1918.11.11</a:t>
                      </a:r>
                      <a:r>
                        <a:rPr kumimoji="0" lang="zh-CN" altLang="en-US" sz="2400" b="1" i="0" u="none" strike="noStrike" cap="none" normalizeH="0" baseline="0">
                          <a:ln>
                            <a:noFill/>
                          </a:ln>
                          <a:effectLst/>
                          <a:latin typeface="黑体" panose="02010609060101010101" charset="-122"/>
                          <a:ea typeface="黑体" panose="02010609060101010101" charset="-122"/>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638175">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effectLst/>
                          <a:latin typeface="黑体" panose="02010609060101010101" charset="-122"/>
                          <a:ea typeface="黑体" panose="02010609060101010101" charset="-122"/>
                        </a:rPr>
                        <a:t>参战国家</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effectLst/>
                          <a:latin typeface="黑体" panose="02010609060101010101" charset="-122"/>
                          <a:ea typeface="黑体" panose="02010609060101010101" charset="-122"/>
                        </a:rPr>
                        <a:t>三十多个国家</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581025">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effectLst/>
                          <a:latin typeface="黑体" panose="02010609060101010101" charset="-122"/>
                          <a:ea typeface="黑体" panose="02010609060101010101" charset="-122"/>
                        </a:rPr>
                        <a:t>战争范围</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a:ln>
                            <a:noFill/>
                          </a:ln>
                          <a:effectLst/>
                          <a:latin typeface="黑体" panose="02010609060101010101" charset="-122"/>
                          <a:ea typeface="黑体" panose="02010609060101010101" charset="-122"/>
                        </a:rPr>
                        <a:t>14</a:t>
                      </a:r>
                      <a:r>
                        <a:rPr kumimoji="0" lang="zh-CN" altLang="en-US" sz="2400" b="1" i="0" u="none" strike="noStrike" cap="none" normalizeH="0" baseline="0">
                          <a:ln>
                            <a:noFill/>
                          </a:ln>
                          <a:effectLst/>
                          <a:latin typeface="黑体" panose="02010609060101010101" charset="-122"/>
                          <a:ea typeface="黑体" panose="02010609060101010101" charset="-122"/>
                        </a:rPr>
                        <a:t>个国家的</a:t>
                      </a:r>
                      <a:r>
                        <a:rPr kumimoji="0" lang="en-US" altLang="zh-CN" sz="2400" b="1" i="0" u="none" strike="noStrike" cap="none" normalizeH="0" baseline="0">
                          <a:ln>
                            <a:noFill/>
                          </a:ln>
                          <a:effectLst/>
                          <a:latin typeface="黑体" panose="02010609060101010101" charset="-122"/>
                          <a:ea typeface="黑体" panose="02010609060101010101" charset="-122"/>
                        </a:rPr>
                        <a:t>400</a:t>
                      </a:r>
                      <a:r>
                        <a:rPr kumimoji="0" lang="zh-CN" altLang="en-US" sz="2400" b="1" i="0" u="none" strike="noStrike" cap="none" normalizeH="0" baseline="0">
                          <a:ln>
                            <a:noFill/>
                          </a:ln>
                          <a:effectLst/>
                          <a:latin typeface="黑体" panose="02010609060101010101" charset="-122"/>
                          <a:ea typeface="黑体" panose="02010609060101010101" charset="-122"/>
                        </a:rPr>
                        <a:t>万平方千米以上土地</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580390">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effectLst/>
                          <a:latin typeface="黑体" panose="02010609060101010101" charset="-122"/>
                          <a:ea typeface="黑体" panose="02010609060101010101" charset="-122"/>
                        </a:rPr>
                        <a:t>卷入人口</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effectLst/>
                          <a:latin typeface="黑体" panose="02010609060101010101" charset="-122"/>
                          <a:ea typeface="黑体" panose="02010609060101010101" charset="-122"/>
                        </a:rPr>
                        <a:t>超过</a:t>
                      </a:r>
                      <a:r>
                        <a:rPr kumimoji="0" lang="en-US" altLang="zh-CN" sz="2400" b="1" i="0" u="none" strike="noStrike" cap="none" normalizeH="0" baseline="0">
                          <a:ln>
                            <a:noFill/>
                          </a:ln>
                          <a:effectLst/>
                          <a:latin typeface="黑体" panose="02010609060101010101" charset="-122"/>
                          <a:ea typeface="黑体" panose="02010609060101010101" charset="-122"/>
                        </a:rPr>
                        <a:t>15</a:t>
                      </a:r>
                      <a:r>
                        <a:rPr kumimoji="0" lang="zh-CN" altLang="en-US" sz="2400" b="1" i="0" u="none" strike="noStrike" cap="none" normalizeH="0" baseline="0">
                          <a:ln>
                            <a:noFill/>
                          </a:ln>
                          <a:effectLst/>
                          <a:latin typeface="黑体" panose="02010609060101010101" charset="-122"/>
                          <a:ea typeface="黑体" panose="02010609060101010101" charset="-122"/>
                        </a:rPr>
                        <a:t>亿</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581025">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effectLst/>
                          <a:latin typeface="黑体" panose="02010609060101010101" charset="-122"/>
                          <a:ea typeface="黑体" panose="02010609060101010101" charset="-122"/>
                        </a:rPr>
                        <a:t>参战人员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a:ln>
                            <a:noFill/>
                          </a:ln>
                          <a:effectLst/>
                          <a:latin typeface="黑体" panose="02010609060101010101" charset="-122"/>
                          <a:ea typeface="黑体" panose="02010609060101010101" charset="-122"/>
                        </a:rPr>
                        <a:t>7000</a:t>
                      </a:r>
                      <a:r>
                        <a:rPr kumimoji="0" lang="zh-CN" altLang="en-US" sz="2400" b="1" i="0" u="none" strike="noStrike" cap="none" normalizeH="0" baseline="0">
                          <a:ln>
                            <a:noFill/>
                          </a:ln>
                          <a:effectLst/>
                          <a:latin typeface="黑体" panose="02010609060101010101" charset="-122"/>
                          <a:ea typeface="黑体" panose="02010609060101010101" charset="-122"/>
                        </a:rPr>
                        <a:t>多万</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579755">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effectLst/>
                          <a:latin typeface="黑体" panose="02010609060101010101" charset="-122"/>
                          <a:ea typeface="黑体" panose="02010609060101010101" charset="-122"/>
                        </a:rPr>
                        <a:t>伤亡人员</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a:ln>
                            <a:noFill/>
                          </a:ln>
                          <a:effectLst/>
                          <a:latin typeface="黑体" panose="02010609060101010101" charset="-122"/>
                          <a:ea typeface="黑体" panose="02010609060101010101" charset="-122"/>
                        </a:rPr>
                        <a:t>3000</a:t>
                      </a:r>
                      <a:r>
                        <a:rPr kumimoji="0" lang="zh-CN" altLang="en-US" sz="2400" b="1" i="0" u="none" strike="noStrike" cap="none" normalizeH="0" baseline="0">
                          <a:ln>
                            <a:noFill/>
                          </a:ln>
                          <a:effectLst/>
                          <a:latin typeface="黑体" panose="02010609060101010101" charset="-122"/>
                          <a:ea typeface="黑体" panose="02010609060101010101" charset="-122"/>
                        </a:rPr>
                        <a:t>多万，另有</a:t>
                      </a:r>
                      <a:r>
                        <a:rPr kumimoji="0" lang="en-US" altLang="zh-CN" sz="2400" b="1" i="0" u="none" strike="noStrike" cap="none" normalizeH="0" baseline="0">
                          <a:ln>
                            <a:noFill/>
                          </a:ln>
                          <a:effectLst/>
                          <a:latin typeface="黑体" panose="02010609060101010101" charset="-122"/>
                          <a:ea typeface="黑体" panose="02010609060101010101" charset="-122"/>
                        </a:rPr>
                        <a:t>1000</a:t>
                      </a:r>
                      <a:r>
                        <a:rPr kumimoji="0" lang="zh-CN" altLang="en-US" sz="2400" b="1" i="0" u="none" strike="noStrike" cap="none" normalizeH="0" baseline="0">
                          <a:ln>
                            <a:noFill/>
                          </a:ln>
                          <a:effectLst/>
                          <a:latin typeface="黑体" panose="02010609060101010101" charset="-122"/>
                          <a:ea typeface="黑体" panose="02010609060101010101" charset="-122"/>
                        </a:rPr>
                        <a:t>万人因饥饿和瘟疫死去</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581025">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a:ln>
                            <a:noFill/>
                          </a:ln>
                          <a:effectLst/>
                          <a:latin typeface="黑体" panose="02010609060101010101" charset="-122"/>
                          <a:ea typeface="黑体" panose="02010609060101010101" charset="-122"/>
                        </a:rPr>
                        <a:t>经济损失</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a:ln>
                            <a:noFill/>
                          </a:ln>
                          <a:effectLst/>
                          <a:latin typeface="黑体" panose="02010609060101010101" charset="-122"/>
                          <a:ea typeface="黑体" panose="02010609060101010101" charset="-122"/>
                        </a:rPr>
                        <a:t>3400</a:t>
                      </a:r>
                      <a:r>
                        <a:rPr kumimoji="0" lang="zh-CN" altLang="en-US" sz="2400" b="1" i="0" u="none" strike="noStrike" cap="none" normalizeH="0" baseline="0">
                          <a:ln>
                            <a:noFill/>
                          </a:ln>
                          <a:effectLst/>
                          <a:latin typeface="黑体" panose="02010609060101010101" charset="-122"/>
                          <a:ea typeface="黑体" panose="02010609060101010101" charset="-122"/>
                        </a:rPr>
                        <a:t>多亿美元</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bl>
          </a:graphicData>
        </a:graphic>
      </p:graphicFrame>
      <p:sp>
        <p:nvSpPr>
          <p:cNvPr id="21" name="文本框 20">
            <a:extLst>
              <a:ext uri="{FF2B5EF4-FFF2-40B4-BE49-F238E27FC236}">
                <a16:creationId xmlns:a16="http://schemas.microsoft.com/office/drawing/2014/main" xmlns="" id="{79694109-093B-478F-9153-619EFFD2D50D}"/>
              </a:ext>
            </a:extLst>
          </p:cNvPr>
          <p:cNvSpPr txBox="1"/>
          <p:nvPr/>
        </p:nvSpPr>
        <p:spPr>
          <a:xfrm>
            <a:off x="1861650" y="1144044"/>
            <a:ext cx="8140941" cy="584775"/>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rtlCol="0">
            <a:spAutoFit/>
          </a:bodyPr>
          <a:lstStyle>
            <a:defPPr/>
          </a:lstStyle>
          <a:p>
            <a:pPr lvl="0" indent="266700" eaLnBrk="0" fontAlgn="base" hangingPunct="0">
              <a:spcBef>
                <a:spcPct val="0"/>
              </a:spcBef>
              <a:spcAft>
                <a:spcPct val="0"/>
              </a:spcAft>
            </a:pPr>
            <a:r>
              <a:rPr lang="en-US" altLang="zh-CN" sz="3200" b="1">
                <a:latin typeface="方正姚体" panose="02010601030101010101" pitchFamily="2" charset="-122"/>
                <a:ea typeface="方正姚体" panose="02010601030101010101" pitchFamily="2" charset="-122"/>
                <a:cs typeface="Times New Roman" panose="02020603050405020304" pitchFamily="18" charset="0"/>
                <a:sym typeface="+mn-ea"/>
              </a:rPr>
              <a:t>1.</a:t>
            </a:r>
            <a:r>
              <a:rPr lang="zh-CN" altLang="zh-CN" sz="3200" b="1">
                <a:latin typeface="方正姚体" panose="02010601030101010101" pitchFamily="2" charset="-122"/>
                <a:ea typeface="方正姚体" panose="02010601030101010101" pitchFamily="2" charset="-122"/>
                <a:cs typeface="Times New Roman" panose="02020603050405020304" pitchFamily="18" charset="0"/>
                <a:sym typeface="+mn-ea"/>
              </a:rPr>
              <a:t>一战给人类社会造成了</a:t>
            </a:r>
            <a:r>
              <a:rPr lang="zh-CN" altLang="en-US" sz="3200" b="1">
                <a:latin typeface="方正姚体" panose="02010601030101010101" pitchFamily="2" charset="-122"/>
                <a:ea typeface="方正姚体" panose="02010601030101010101" pitchFamily="2" charset="-122"/>
                <a:cs typeface="Times New Roman" panose="02020603050405020304" pitchFamily="18" charset="0"/>
                <a:sym typeface="+mn-ea"/>
              </a:rPr>
              <a:t>深重</a:t>
            </a:r>
            <a:r>
              <a:rPr lang="zh-CN" altLang="zh-CN" sz="3200" b="1">
                <a:latin typeface="方正姚体" panose="02010601030101010101" pitchFamily="2" charset="-122"/>
                <a:ea typeface="方正姚体" panose="02010601030101010101" pitchFamily="2" charset="-122"/>
                <a:cs typeface="Times New Roman" panose="02020603050405020304" pitchFamily="18" charset="0"/>
                <a:sym typeface="+mn-ea"/>
              </a:rPr>
              <a:t>的灾难</a:t>
            </a:r>
            <a:r>
              <a:rPr lang="zh-CN" altLang="en-US" sz="3200" b="1">
                <a:latin typeface="方正姚体" panose="02010601030101010101" pitchFamily="2" charset="-122"/>
                <a:ea typeface="方正姚体" panose="02010601030101010101" pitchFamily="2" charset="-122"/>
                <a:cs typeface="Times New Roman" panose="02020603050405020304" pitchFamily="18" charset="0"/>
                <a:sym typeface="+mn-ea"/>
              </a:rPr>
              <a:t>。</a:t>
            </a:r>
          </a:p>
        </p:txBody>
      </p:sp>
      <p:sp>
        <p:nvSpPr>
          <p:cNvPr id="7" name="Text Box 12">
            <a:extLst>
              <a:ext uri="{FF2B5EF4-FFF2-40B4-BE49-F238E27FC236}">
                <a16:creationId xmlns:a16="http://schemas.microsoft.com/office/drawing/2014/main" xmlns="" id="{D86ED677-7841-4798-9D4E-DFB9B119EE46}"/>
              </a:ext>
            </a:extLst>
          </p:cNvPr>
          <p:cNvSpPr txBox="1">
            <a:spLocks noChangeArrowheads="1"/>
          </p:cNvSpPr>
          <p:nvPr/>
        </p:nvSpPr>
        <p:spPr bwMode="auto">
          <a:xfrm>
            <a:off x="0" y="0"/>
            <a:ext cx="2317072" cy="646331"/>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defPPr/>
          </a:lstStyle>
          <a:p>
            <a:pPr/>
            <a:r>
              <a:rPr lang="zh-CN" altLang="en-US" sz="3600" b="1">
                <a:solidFill>
                  <a:schemeClr val="bg1"/>
                </a:solidFill>
                <a:latin typeface="华文行楷" panose="02010800040101010101" pitchFamily="2" charset="-122"/>
                <a:ea typeface="华文行楷" panose="02010800040101010101" pitchFamily="2" charset="-122"/>
              </a:rPr>
              <a:t>一战影响</a:t>
            </a:r>
          </a:p>
        </p:txBody>
      </p:sp>
      <p:sp>
        <p:nvSpPr>
          <p:cNvPr id="6" name="Text Box 12">
            <a:extLst>
              <a:ext uri="{FF2B5EF4-FFF2-40B4-BE49-F238E27FC236}">
                <a16:creationId xmlns:a16="http://schemas.microsoft.com/office/drawing/2014/main" xmlns="" id="{2851140A-89AA-4759-9653-2B59A88A8096}"/>
              </a:ext>
            </a:extLst>
          </p:cNvPr>
          <p:cNvSpPr txBox="1">
            <a:spLocks noChangeArrowheads="1"/>
          </p:cNvSpPr>
          <p:nvPr/>
        </p:nvSpPr>
        <p:spPr bwMode="auto">
          <a:xfrm>
            <a:off x="204757" y="2102120"/>
            <a:ext cx="550416" cy="1384995"/>
          </a:xfrm>
          <a:prstGeom prst="rect">
            <a:avLst/>
          </a:prstGeom>
          <a:ln>
            <a:solidFill>
              <a:srgbClr val="FFC000"/>
            </a:solidFill>
          </a:ln>
        </p:spPr>
        <p:style>
          <a:lnRef idx="1">
            <a:schemeClr val="accent6"/>
          </a:lnRef>
          <a:fillRef idx="2">
            <a:schemeClr val="accent6"/>
          </a:fillRef>
          <a:effectRef idx="1">
            <a:schemeClr val="accent6"/>
          </a:effectRef>
          <a:fontRef idx="minor">
            <a:schemeClr val="dk1"/>
          </a:fontRef>
        </p:style>
        <p:txBody>
          <a:bodyPr wrap="square">
            <a:spAutoFit/>
          </a:bodyPr>
          <a:lstStyle>
            <a:defPPr/>
          </a:lstStyle>
          <a:p>
            <a:pPr/>
            <a:r>
              <a:rPr lang="zh-CN" altLang="en-US" sz="2800" b="1">
                <a:solidFill>
                  <a:schemeClr val="bg1"/>
                </a:solidFill>
                <a:latin typeface="方正姚体" panose="02010601030101010101" pitchFamily="2" charset="-122"/>
                <a:ea typeface="方正姚体" panose="02010601030101010101" pitchFamily="2" charset="-122"/>
              </a:rPr>
              <a:t>材料六</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a:extLst>
              <a:ext uri="{FF2B5EF4-FFF2-40B4-BE49-F238E27FC236}">
                <a16:creationId xmlns:a16="http://schemas.microsoft.com/office/drawing/2014/main" xmlns="" id="{BAD40541-DEF8-46C2-A96A-5D298B1BEBE9}"/>
              </a:ext>
            </a:extLst>
          </p:cNvPr>
          <p:cNvSpPr txBox="1"/>
          <p:nvPr/>
        </p:nvSpPr>
        <p:spPr>
          <a:xfrm>
            <a:off x="1347384" y="2275962"/>
            <a:ext cx="9799072" cy="3539430"/>
          </a:xfrm>
          <a:prstGeom prst="rect">
            <a:avLst/>
          </a:prstGeom>
          <a:solidFill>
            <a:schemeClr val="bg1">
              <a:lumMod val="75000"/>
              <a:lumOff val="25000"/>
            </a:schemeClr>
          </a:solidFill>
          <a:ln w="38100">
            <a:solidFill>
              <a:schemeClr val="tx1"/>
            </a:solidFill>
          </a:ln>
        </p:spPr>
        <p:txBody>
          <a:bodyPr wrap="square" rtlCol="0" anchor="t">
            <a:spAutoFit/>
          </a:bodyPr>
          <a:lstStyle>
            <a:defPPr/>
          </a:lstStyle>
          <a:p>
            <a:pPr/>
            <a:r>
              <a:rPr lang="zh-CN" altLang="en-US" sz="2800" b="1">
                <a:latin typeface="Times New Roman" panose="02020603050405020304" pitchFamily="18" charset="0"/>
                <a:ea typeface="楷体" panose="02010609060101010101" pitchFamily="49" charset="-122"/>
                <a:cs typeface="Times New Roman" panose="02020603050405020304" pitchFamily="18" charset="0"/>
              </a:rPr>
              <a:t>大战结束时，全世界进出口总额减少了</a:t>
            </a:r>
            <a:r>
              <a:rPr lang="en-US" altLang="zh-CN" sz="2800" b="1">
                <a:latin typeface="Times New Roman" panose="02020603050405020304" pitchFamily="18" charset="0"/>
                <a:ea typeface="楷体" panose="02010609060101010101" pitchFamily="49" charset="-122"/>
                <a:cs typeface="Times New Roman" panose="02020603050405020304" pitchFamily="18" charset="0"/>
              </a:rPr>
              <a:t>40%</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，而</a:t>
            </a:r>
            <a:r>
              <a:rPr lang="zh-CN" altLang="en-US" sz="2800"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美国</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却猛烈扩大。到</a:t>
            </a:r>
            <a:r>
              <a:rPr lang="en-US" altLang="zh-CN" sz="2800" b="1">
                <a:latin typeface="Times New Roman" panose="02020603050405020304" pitchFamily="18" charset="0"/>
                <a:ea typeface="楷体" panose="02010609060101010101" pitchFamily="49" charset="-122"/>
                <a:cs typeface="Times New Roman" panose="02020603050405020304" pitchFamily="18" charset="0"/>
              </a:rPr>
              <a:t>1919</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年，协约国欠美国债务约</a:t>
            </a:r>
            <a:r>
              <a:rPr lang="en-US" altLang="zh-CN" sz="2800"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100</a:t>
            </a:r>
            <a:r>
              <a:rPr lang="zh-CN" altLang="en-US" sz="2800"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亿</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美元。世界黄金储备</a:t>
            </a:r>
            <a:r>
              <a:rPr lang="en-US" altLang="zh-CN" sz="2800"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40%</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在美国手中。 </a:t>
            </a:r>
            <a:r>
              <a:rPr lang="zh-CN" altLang="en-US" sz="2800"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日本</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趁火打劫</a:t>
            </a:r>
            <a:r>
              <a:rPr lang="en-US" altLang="zh-CN" sz="2800" b="1">
                <a:latin typeface="Times New Roman" panose="02020603050405020304" pitchFamily="18" charset="0"/>
                <a:ea typeface="楷体" panose="02010609060101010101" pitchFamily="49" charset="-122"/>
                <a:cs typeface="Times New Roman" panose="02020603050405020304" pitchFamily="18" charset="0"/>
              </a:rPr>
              <a:t>……</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基本上</a:t>
            </a:r>
            <a:r>
              <a:rPr lang="zh-CN" altLang="en-US" sz="2800"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工业国</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和</a:t>
            </a:r>
            <a:r>
              <a:rPr lang="zh-CN" altLang="en-US" sz="2800"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债权国</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 </a:t>
            </a:r>
            <a:r>
              <a:rPr lang="zh-CN" altLang="en-US" sz="2800" b="1">
                <a:solidFill>
                  <a:srgbClr val="00B050"/>
                </a:solidFill>
                <a:latin typeface="Times New Roman" panose="02020603050405020304" pitchFamily="18" charset="0"/>
                <a:ea typeface="楷体" panose="02010609060101010101" pitchFamily="49" charset="-122"/>
                <a:cs typeface="Times New Roman" panose="02020603050405020304" pitchFamily="18" charset="0"/>
              </a:rPr>
              <a:t>英国</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的对外贸易联系破坏了</a:t>
            </a:r>
            <a:r>
              <a:rPr lang="en-US" altLang="zh-CN" sz="2800" b="1">
                <a:latin typeface="Times New Roman" panose="02020603050405020304" pitchFamily="18" charset="0"/>
                <a:ea typeface="楷体" panose="02010609060101010101" pitchFamily="49" charset="-122"/>
                <a:cs typeface="Times New Roman" panose="02020603050405020304" pitchFamily="18" charset="0"/>
              </a:rPr>
              <a:t>……</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沿着盛及而衰的下坡路</a:t>
            </a:r>
            <a:r>
              <a:rPr lang="zh-CN" altLang="en-US" sz="2800" b="1">
                <a:solidFill>
                  <a:srgbClr val="00B050"/>
                </a:solidFill>
                <a:latin typeface="Times New Roman" panose="02020603050405020304" pitchFamily="18" charset="0"/>
                <a:ea typeface="楷体" panose="02010609060101010101" pitchFamily="49" charset="-122"/>
                <a:cs typeface="Times New Roman" panose="02020603050405020304" pitchFamily="18" charset="0"/>
              </a:rPr>
              <a:t>跌落</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下去。 </a:t>
            </a:r>
            <a:r>
              <a:rPr lang="zh-CN" altLang="en-US" sz="2800" b="1">
                <a:solidFill>
                  <a:srgbClr val="00B050"/>
                </a:solidFill>
                <a:latin typeface="Times New Roman" panose="02020603050405020304" pitchFamily="18" charset="0"/>
                <a:ea typeface="楷体" panose="02010609060101010101" pitchFamily="49" charset="-122"/>
                <a:cs typeface="Times New Roman" panose="02020603050405020304" pitchFamily="18" charset="0"/>
              </a:rPr>
              <a:t>法国</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被德军占领了经济发达的</a:t>
            </a:r>
            <a:r>
              <a:rPr lang="en-US" altLang="zh-CN" sz="2800" b="1">
                <a:latin typeface="Times New Roman" panose="02020603050405020304" pitchFamily="18" charset="0"/>
                <a:ea typeface="楷体" panose="02010609060101010101" pitchFamily="49" charset="-122"/>
                <a:cs typeface="Times New Roman" panose="02020603050405020304" pitchFamily="18" charset="0"/>
              </a:rPr>
              <a:t>10</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个省，工农业生产 </a:t>
            </a:r>
            <a:r>
              <a:rPr lang="zh-CN" altLang="en-US" sz="2800" b="1">
                <a:solidFill>
                  <a:srgbClr val="00B050"/>
                </a:solidFill>
                <a:latin typeface="Times New Roman" panose="02020603050405020304" pitchFamily="18" charset="0"/>
                <a:ea typeface="楷体" panose="02010609060101010101" pitchFamily="49" charset="-122"/>
                <a:cs typeface="Times New Roman" panose="02020603050405020304" pitchFamily="18" charset="0"/>
              </a:rPr>
              <a:t>损失严重</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 沙皇</a:t>
            </a:r>
            <a:r>
              <a:rPr lang="zh-CN" altLang="en-US" sz="2800" b="1">
                <a:solidFill>
                  <a:srgbClr val="00B050"/>
                </a:solidFill>
                <a:latin typeface="Times New Roman" panose="02020603050405020304" pitchFamily="18" charset="0"/>
                <a:ea typeface="楷体" panose="02010609060101010101" pitchFamily="49" charset="-122"/>
                <a:cs typeface="Times New Roman" panose="02020603050405020304" pitchFamily="18" charset="0"/>
              </a:rPr>
              <a:t>俄国</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永远从帝国主义列强的名单中</a:t>
            </a:r>
            <a:r>
              <a:rPr lang="zh-CN" altLang="en-US" sz="2800" b="1">
                <a:solidFill>
                  <a:srgbClr val="00B050"/>
                </a:solidFill>
                <a:latin typeface="Times New Roman" panose="02020603050405020304" pitchFamily="18" charset="0"/>
                <a:ea typeface="楷体" panose="02010609060101010101" pitchFamily="49" charset="-122"/>
                <a:cs typeface="Times New Roman" panose="02020603050405020304" pitchFamily="18" charset="0"/>
              </a:rPr>
              <a:t>勾销</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了。 </a:t>
            </a:r>
            <a:r>
              <a:rPr lang="zh-CN" altLang="en-US" sz="2800" b="1">
                <a:solidFill>
                  <a:srgbClr val="00B050"/>
                </a:solidFill>
                <a:latin typeface="Times New Roman" panose="02020603050405020304" pitchFamily="18" charset="0"/>
                <a:ea typeface="楷体" panose="02010609060101010101" pitchFamily="49" charset="-122"/>
                <a:cs typeface="Times New Roman" panose="02020603050405020304" pitchFamily="18" charset="0"/>
              </a:rPr>
              <a:t>德国</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战败，削弱比英法更甚，</a:t>
            </a:r>
            <a:r>
              <a:rPr lang="zh-CN" altLang="en-US" sz="2800" b="1">
                <a:solidFill>
                  <a:srgbClr val="00B050"/>
                </a:solidFill>
                <a:latin typeface="Times New Roman" panose="02020603050405020304" pitchFamily="18" charset="0"/>
                <a:ea typeface="楷体" panose="02010609060101010101" pitchFamily="49" charset="-122"/>
                <a:cs typeface="Times New Roman" panose="02020603050405020304" pitchFamily="18" charset="0"/>
              </a:rPr>
              <a:t>陷入经济困境</a:t>
            </a:r>
            <a:r>
              <a:rPr lang="zh-CN" altLang="en-US" sz="2800" b="1">
                <a:latin typeface="Times New Roman" panose="02020603050405020304" pitchFamily="18" charset="0"/>
                <a:ea typeface="楷体" panose="02010609060101010101" pitchFamily="49" charset="-122"/>
                <a:cs typeface="Times New Roman" panose="02020603050405020304" pitchFamily="18" charset="0"/>
              </a:rPr>
              <a:t>。</a:t>
            </a:r>
            <a:endParaRPr lang="en-US" altLang="zh-CN" sz="2800" b="1">
              <a:latin typeface="Times New Roman" pitchFamily="18" charset="0"/>
              <a:ea typeface="楷体" pitchFamily="49" charset="-122"/>
              <a:cs typeface="Times New Roman" pitchFamily="18" charset="0"/>
            </a:endParaRPr>
          </a:p>
          <a:p>
            <a:pPr algn="r"/>
            <a:r>
              <a:rPr lang="en-US" altLang="zh-CN" sz="2800" b="1">
                <a:latin typeface="宋体" panose="02010600030101010101" pitchFamily="2" charset="-122"/>
                <a:cs typeface="Times New Roman" panose="02020603050405020304" pitchFamily="18" charset="0"/>
              </a:rPr>
              <a:t>  </a:t>
            </a:r>
            <a:r>
              <a:rPr lang="en-US" altLang="zh-CN" sz="2800" b="1">
                <a:latin typeface="Times New Roman" panose="02020603050405020304" pitchFamily="18" charset="0"/>
                <a:cs typeface="Times New Roman" panose="02020603050405020304" pitchFamily="18" charset="0"/>
              </a:rPr>
              <a:t>——</a:t>
            </a:r>
            <a:r>
              <a:rPr lang="zh-CN" altLang="en-US" sz="2800" b="1">
                <a:latin typeface="Times New Roman" panose="02020603050405020304" pitchFamily="18" charset="0"/>
                <a:cs typeface="Times New Roman" panose="02020603050405020304" pitchFamily="18" charset="0"/>
              </a:rPr>
              <a:t>宋则行、樊亢</a:t>
            </a:r>
            <a:r>
              <a:rPr lang="en-US" altLang="zh-CN" sz="2800" b="1">
                <a:latin typeface="Times New Roman" panose="02020603050405020304" pitchFamily="18" charset="0"/>
                <a:cs typeface="Times New Roman" panose="02020603050405020304" pitchFamily="18" charset="0"/>
              </a:rPr>
              <a:t>《</a:t>
            </a:r>
            <a:r>
              <a:rPr lang="zh-CN" altLang="en-US" sz="2800" b="1">
                <a:latin typeface="Times New Roman" panose="02020603050405020304" pitchFamily="18" charset="0"/>
                <a:cs typeface="Times New Roman" panose="02020603050405020304" pitchFamily="18" charset="0"/>
              </a:rPr>
              <a:t>世界经济史</a:t>
            </a:r>
            <a:r>
              <a:rPr lang="en-US" altLang="zh-CN" sz="2800" b="1">
                <a:latin typeface="Times New Roman" panose="02020603050405020304" pitchFamily="18" charset="0"/>
                <a:cs typeface="Times New Roman" panose="02020603050405020304" pitchFamily="18" charset="0"/>
              </a:rPr>
              <a:t>》</a:t>
            </a:r>
            <a:endParaRPr lang="zh-CN" altLang="zh-CN" sz="2800" b="1">
              <a:latin typeface="Times New Roman" panose="02020603050405020304" pitchFamily="18" charset="0"/>
              <a:cs typeface="Times New Roman" panose="02020603050405020304" pitchFamily="18" charset="0"/>
            </a:endParaRPr>
          </a:p>
        </p:txBody>
      </p:sp>
      <p:sp>
        <p:nvSpPr>
          <p:cNvPr id="6" name="文本框 5">
            <a:extLst>
              <a:ext uri="{FF2B5EF4-FFF2-40B4-BE49-F238E27FC236}">
                <a16:creationId xmlns:a16="http://schemas.microsoft.com/office/drawing/2014/main" xmlns="" id="{71C503D6-C07B-43EE-9B70-392835A43D16}"/>
              </a:ext>
            </a:extLst>
          </p:cNvPr>
          <p:cNvSpPr txBox="1"/>
          <p:nvPr/>
        </p:nvSpPr>
        <p:spPr>
          <a:xfrm>
            <a:off x="1712128" y="1042608"/>
            <a:ext cx="9069584" cy="1077218"/>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rtlCol="0">
            <a:spAutoFit/>
          </a:bodyPr>
          <a:lstStyle>
            <a:defPPr/>
          </a:lstStyle>
          <a:p>
            <a:pPr lvl="0" indent="266700" eaLnBrk="0" fontAlgn="base" hangingPunct="0">
              <a:spcBef>
                <a:spcPct val="0"/>
              </a:spcBef>
              <a:spcAft>
                <a:spcPct val="0"/>
              </a:spcAft>
            </a:pPr>
            <a:r>
              <a:rPr lang="en-US" altLang="zh-CN" sz="3200" b="1">
                <a:latin typeface="方正姚体" panose="02010601030101010101" pitchFamily="2" charset="-122"/>
                <a:ea typeface="方正姚体" panose="02010601030101010101" pitchFamily="2" charset="-122"/>
                <a:cs typeface="Times New Roman" panose="02020603050405020304" pitchFamily="18" charset="0"/>
                <a:sym typeface="+mn-ea"/>
              </a:rPr>
              <a:t>2.</a:t>
            </a:r>
            <a:r>
              <a:rPr lang="zh-CN" altLang="en-US" sz="3200" b="1">
                <a:latin typeface="方正姚体" panose="02010601030101010101" pitchFamily="2" charset="-122"/>
                <a:ea typeface="方正姚体" panose="02010601030101010101" pitchFamily="2" charset="-122"/>
                <a:cs typeface="Times New Roman" panose="02020603050405020304" pitchFamily="18" charset="0"/>
                <a:sym typeface="+mn-ea"/>
              </a:rPr>
              <a:t>改变</a:t>
            </a:r>
            <a:r>
              <a:rPr lang="zh-CN" altLang="zh-CN" sz="3200" b="1">
                <a:latin typeface="方正姚体" panose="02010601030101010101" pitchFamily="2" charset="-122"/>
                <a:ea typeface="方正姚体" panose="02010601030101010101" pitchFamily="2" charset="-122"/>
                <a:cs typeface="Times New Roman" panose="02020603050405020304" pitchFamily="18" charset="0"/>
                <a:sym typeface="+mn-ea"/>
              </a:rPr>
              <a:t>帝国主义力量</a:t>
            </a:r>
            <a:r>
              <a:rPr lang="zh-CN" altLang="en-US" sz="3200" b="1">
                <a:latin typeface="方正姚体" panose="02010601030101010101" pitchFamily="2" charset="-122"/>
                <a:ea typeface="方正姚体" panose="02010601030101010101" pitchFamily="2" charset="-122"/>
                <a:cs typeface="Times New Roman" panose="02020603050405020304" pitchFamily="18" charset="0"/>
                <a:sym typeface="+mn-ea"/>
              </a:rPr>
              <a:t>对比</a:t>
            </a:r>
            <a:r>
              <a:rPr lang="zh-CN" altLang="zh-CN" sz="3200" b="1">
                <a:latin typeface="方正姚体" panose="02010601030101010101" pitchFamily="2" charset="-122"/>
                <a:ea typeface="方正姚体" panose="02010601030101010101" pitchFamily="2" charset="-122"/>
                <a:cs typeface="Times New Roman" panose="02020603050405020304" pitchFamily="18" charset="0"/>
                <a:sym typeface="+mn-ea"/>
              </a:rPr>
              <a:t>，美</a:t>
            </a:r>
            <a:r>
              <a:rPr lang="zh-CN" altLang="en-US" sz="3200" b="1">
                <a:latin typeface="方正姚体" panose="02010601030101010101" pitchFamily="2" charset="-122"/>
                <a:ea typeface="方正姚体" panose="02010601030101010101" pitchFamily="2" charset="-122"/>
                <a:cs typeface="Times New Roman" panose="02020603050405020304" pitchFamily="18" charset="0"/>
                <a:sym typeface="+mn-ea"/>
              </a:rPr>
              <a:t>日</a:t>
            </a:r>
            <a:r>
              <a:rPr lang="zh-CN" altLang="zh-CN" sz="3200" b="1">
                <a:latin typeface="方正姚体" panose="02010601030101010101" pitchFamily="2" charset="-122"/>
                <a:ea typeface="方正姚体" panose="02010601030101010101" pitchFamily="2" charset="-122"/>
                <a:cs typeface="Times New Roman" panose="02020603050405020304" pitchFamily="18" charset="0"/>
                <a:sym typeface="+mn-ea"/>
              </a:rPr>
              <a:t>实力增强，以欧洲为中心的国际格局开始改变。</a:t>
            </a:r>
            <a:endParaRPr lang="zh-CN" altLang="en-US" sz="3200" b="1">
              <a:latin typeface="方正姚体" pitchFamily="2" charset="-122"/>
              <a:ea typeface="方正姚体" pitchFamily="2" charset="-122"/>
              <a:cs typeface="Times New Roman" pitchFamily="18" charset="0"/>
              <a:sym typeface="+mn-ea"/>
            </a:endParaRPr>
          </a:p>
        </p:txBody>
      </p:sp>
      <p:sp>
        <p:nvSpPr>
          <p:cNvPr id="5" name="Text Box 12">
            <a:extLst>
              <a:ext uri="{FF2B5EF4-FFF2-40B4-BE49-F238E27FC236}">
                <a16:creationId xmlns:a16="http://schemas.microsoft.com/office/drawing/2014/main" xmlns="" id="{1F389A7F-BED0-4E6C-A310-CBA99266B937}"/>
              </a:ext>
            </a:extLst>
          </p:cNvPr>
          <p:cNvSpPr txBox="1">
            <a:spLocks noChangeArrowheads="1"/>
          </p:cNvSpPr>
          <p:nvPr/>
        </p:nvSpPr>
        <p:spPr bwMode="auto">
          <a:xfrm>
            <a:off x="195880" y="2275962"/>
            <a:ext cx="550416" cy="1384995"/>
          </a:xfrm>
          <a:prstGeom prst="rect">
            <a:avLst/>
          </a:prstGeom>
          <a:ln>
            <a:solidFill>
              <a:srgbClr val="FFC000"/>
            </a:solidFill>
          </a:ln>
        </p:spPr>
        <p:style>
          <a:lnRef idx="1">
            <a:schemeClr val="accent6"/>
          </a:lnRef>
          <a:fillRef idx="2">
            <a:schemeClr val="accent6"/>
          </a:fillRef>
          <a:effectRef idx="1">
            <a:schemeClr val="accent6"/>
          </a:effectRef>
          <a:fontRef idx="minor">
            <a:schemeClr val="dk1"/>
          </a:fontRef>
        </p:style>
        <p:txBody>
          <a:bodyPr wrap="square">
            <a:spAutoFit/>
          </a:bodyPr>
          <a:lstStyle>
            <a:defPPr/>
          </a:lstStyle>
          <a:p>
            <a:pPr/>
            <a:r>
              <a:rPr lang="zh-CN" altLang="en-US" sz="2800" b="1">
                <a:solidFill>
                  <a:schemeClr val="bg1"/>
                </a:solidFill>
                <a:latin typeface="方正姚体" panose="02010601030101010101" pitchFamily="2" charset="-122"/>
                <a:ea typeface="方正姚体" panose="02010601030101010101" pitchFamily="2" charset="-122"/>
              </a:rPr>
              <a:t>材料七</a:t>
            </a:r>
          </a:p>
        </p:txBody>
      </p:sp>
    </p:spTree>
    <p:extLst>
      <p:ext uri="{BB962C8B-B14F-4D97-AF65-F5344CB8AC3E}">
        <p14:creationId xmlns:p14="http://schemas.microsoft.com/office/powerpoint/2010/main" val="70460449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a:extLst>
              <a:ext uri="{FF2B5EF4-FFF2-40B4-BE49-F238E27FC236}">
                <a16:creationId xmlns:a16="http://schemas.microsoft.com/office/drawing/2014/main" xmlns="" id="{23000D83-6446-4593-99EB-77AFB333FF75}"/>
              </a:ext>
            </a:extLst>
          </p:cNvPr>
          <p:cNvSpPr txBox="1"/>
          <p:nvPr/>
        </p:nvSpPr>
        <p:spPr>
          <a:xfrm>
            <a:off x="1484051" y="2060979"/>
            <a:ext cx="9223898" cy="4142481"/>
          </a:xfrm>
          <a:prstGeom prst="rect">
            <a:avLst/>
          </a:prstGeom>
          <a:solidFill>
            <a:schemeClr val="bg1">
              <a:lumMod val="75000"/>
              <a:lumOff val="25000"/>
            </a:schemeClr>
          </a:solidFill>
          <a:ln w="38100">
            <a:solidFill>
              <a:schemeClr val="tx1"/>
            </a:solidFill>
          </a:ln>
        </p:spPr>
        <p:txBody>
          <a:bodyPr wrap="square" rtlCol="0" anchor="t">
            <a:spAutoFit/>
          </a:bodyPr>
          <a:lstStyle>
            <a:defPPr/>
          </a:lstStyle>
          <a:p>
            <a:pPr>
              <a:lnSpc>
                <a:spcPct val="120000"/>
              </a:lnSpc>
            </a:pPr>
            <a:r>
              <a:rPr lang="zh-CN" altLang="en-US" sz="3200" b="1">
                <a:latin typeface="方正姚体" panose="02010601030101010101" pitchFamily="2" charset="-122"/>
                <a:ea typeface="方正姚体" panose="02010601030101010101" pitchFamily="2" charset="-122"/>
              </a:rPr>
              <a:t>        白人不再被认为几乎是天命注定的统治有色人种的人了。……印度几个师在西线和美索不达米亚作战；许多身着法军制服的非洲人在法国北部作战；大批的中国人和印度支那人在后方的劳动营里服劳役。不用说，有过如此经历后返回家园的殖民地居民对欧洲领主不可能再象以前那样恭顺。</a:t>
            </a:r>
          </a:p>
          <a:p>
            <a:pPr>
              <a:lnSpc>
                <a:spcPct val="120000"/>
              </a:lnSpc>
            </a:pPr>
            <a:r>
              <a:rPr lang="zh-CN" altLang="en-US" sz="3200" b="1">
                <a:latin typeface="方正姚体" panose="02010601030101010101" pitchFamily="2" charset="-122"/>
                <a:ea typeface="方正姚体" panose="02010601030101010101" pitchFamily="2" charset="-122"/>
              </a:rPr>
              <a:t>              ——[美] 斯塔夫里阿诺斯《全球通史》</a:t>
            </a:r>
            <a:endParaRPr lang="zh-CN" altLang="zh-CN" sz="3200" b="1">
              <a:latin typeface="方正姚体" panose="02010601030101010101" pitchFamily="2" charset="-122"/>
              <a:ea typeface="方正姚体" panose="02010601030101010101" pitchFamily="2" charset="-122"/>
              <a:cs typeface="Times New Roman" panose="02020603050405020304" pitchFamily="18" charset="0"/>
            </a:endParaRPr>
          </a:p>
        </p:txBody>
      </p:sp>
      <p:sp>
        <p:nvSpPr>
          <p:cNvPr id="6" name="文本框 5">
            <a:extLst>
              <a:ext uri="{FF2B5EF4-FFF2-40B4-BE49-F238E27FC236}">
                <a16:creationId xmlns:a16="http://schemas.microsoft.com/office/drawing/2014/main" xmlns="" id="{36CF8B2A-C03E-4775-B514-8622A44003F1}"/>
              </a:ext>
            </a:extLst>
          </p:cNvPr>
          <p:cNvSpPr txBox="1"/>
          <p:nvPr/>
        </p:nvSpPr>
        <p:spPr>
          <a:xfrm>
            <a:off x="1541189" y="814338"/>
            <a:ext cx="9109622" cy="1077218"/>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rtlCol="0">
            <a:spAutoFit/>
          </a:bodyPr>
          <a:lstStyle>
            <a:defPPr/>
          </a:lstStyle>
          <a:p>
            <a:pPr lvl="0" indent="266700" eaLnBrk="0" fontAlgn="base" hangingPunct="0">
              <a:spcBef>
                <a:spcPct val="0"/>
              </a:spcBef>
              <a:spcAft>
                <a:spcPct val="0"/>
              </a:spcAft>
            </a:pPr>
            <a:r>
              <a:rPr lang="en-US" altLang="zh-CN" sz="3200" b="1">
                <a:latin typeface="方正姚体" panose="02010601030101010101" pitchFamily="2" charset="-122"/>
                <a:ea typeface="方正姚体" panose="02010601030101010101" pitchFamily="2" charset="-122"/>
                <a:cs typeface="Times New Roman" panose="02020603050405020304" pitchFamily="18" charset="0"/>
                <a:sym typeface="+mn-ea"/>
              </a:rPr>
              <a:t>3.</a:t>
            </a:r>
            <a:r>
              <a:rPr lang="zh-CN" altLang="en-US" sz="3200" b="1">
                <a:latin typeface="方正姚体" panose="02010601030101010101" pitchFamily="2" charset="-122"/>
                <a:ea typeface="方正姚体" panose="02010601030101010101" pitchFamily="2" charset="-122"/>
                <a:cs typeface="Times New Roman" panose="02020603050405020304" pitchFamily="18" charset="0"/>
                <a:sym typeface="+mn-ea"/>
              </a:rPr>
              <a:t>促进了殖民地半殖民地人民的觉醒，推动了民族解放运动的发展。</a:t>
            </a:r>
          </a:p>
        </p:txBody>
      </p:sp>
      <p:sp>
        <p:nvSpPr>
          <p:cNvPr id="5" name="Text Box 12">
            <a:extLst>
              <a:ext uri="{FF2B5EF4-FFF2-40B4-BE49-F238E27FC236}">
                <a16:creationId xmlns:a16="http://schemas.microsoft.com/office/drawing/2014/main" xmlns="" id="{9817DAE6-7657-40C7-9477-72FEFAF3EACF}"/>
              </a:ext>
            </a:extLst>
          </p:cNvPr>
          <p:cNvSpPr txBox="1">
            <a:spLocks noChangeArrowheads="1"/>
          </p:cNvSpPr>
          <p:nvPr/>
        </p:nvSpPr>
        <p:spPr bwMode="auto">
          <a:xfrm>
            <a:off x="213636" y="2060979"/>
            <a:ext cx="550416" cy="1384995"/>
          </a:xfrm>
          <a:prstGeom prst="rect">
            <a:avLst/>
          </a:prstGeom>
          <a:ln>
            <a:solidFill>
              <a:srgbClr val="FFC000"/>
            </a:solidFill>
          </a:ln>
        </p:spPr>
        <p:style>
          <a:lnRef idx="1">
            <a:schemeClr val="accent6"/>
          </a:lnRef>
          <a:fillRef idx="2">
            <a:schemeClr val="accent6"/>
          </a:fillRef>
          <a:effectRef idx="1">
            <a:schemeClr val="accent6"/>
          </a:effectRef>
          <a:fontRef idx="minor">
            <a:schemeClr val="dk1"/>
          </a:fontRef>
        </p:style>
        <p:txBody>
          <a:bodyPr wrap="square">
            <a:spAutoFit/>
          </a:bodyPr>
          <a:lstStyle>
            <a:defPPr/>
          </a:lstStyle>
          <a:p>
            <a:pPr/>
            <a:r>
              <a:rPr lang="zh-CN" altLang="en-US" sz="2800" b="1">
                <a:solidFill>
                  <a:schemeClr val="bg1"/>
                </a:solidFill>
                <a:latin typeface="方正姚体" panose="02010601030101010101" pitchFamily="2" charset="-122"/>
                <a:ea typeface="方正姚体" panose="02010601030101010101" pitchFamily="2" charset="-122"/>
              </a:rPr>
              <a:t>材料八</a:t>
            </a:r>
          </a:p>
        </p:txBody>
      </p:sp>
    </p:spTree>
    <p:extLst>
      <p:ext uri="{BB962C8B-B14F-4D97-AF65-F5344CB8AC3E}">
        <p14:creationId xmlns:p14="http://schemas.microsoft.com/office/powerpoint/2010/main" val="32864720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流程图: 预定义过程 4">
            <a:extLst>
              <a:ext uri="{FF2B5EF4-FFF2-40B4-BE49-F238E27FC236}">
                <a16:creationId xmlns:a16="http://schemas.microsoft.com/office/drawing/2014/main" xmlns="" id="{2646ED94-9EE4-4227-A2C6-7B3465CA90EF}"/>
              </a:ext>
            </a:extLst>
          </p:cNvPr>
          <p:cNvSpPr/>
          <p:nvPr/>
        </p:nvSpPr>
        <p:spPr>
          <a:xfrm>
            <a:off x="0" y="210717"/>
            <a:ext cx="2711455" cy="595932"/>
          </a:xfrm>
          <a:prstGeom prst="flowChartPredefinedProcess">
            <a:avLst/>
          </a:prstGeom>
          <a:ln>
            <a:solidFill>
              <a:schemeClr val="bg1"/>
            </a:solidFill>
          </a:ln>
        </p:spPr>
        <p:style>
          <a:lnRef idx="3">
            <a:schemeClr val="lt1"/>
          </a:lnRef>
          <a:fillRef idx="1">
            <a:schemeClr val="accent5"/>
          </a:fillRef>
          <a:effectRef idx="1">
            <a:schemeClr val="accent5"/>
          </a:effectRef>
          <a:fontRef idx="minor">
            <a:schemeClr val="lt1"/>
          </a:fontRef>
        </p:style>
        <p:txBody>
          <a:bodyPr rtlCol="0" anchor="ctr"/>
          <a:lstStyle>
            <a:defPPr/>
          </a:lstStyle>
          <a:p>
            <a:pPr algn="ctr"/>
            <a:r>
              <a:rPr lang="zh-CN" altLang="en-US" sz="3600" b="1">
                <a:solidFill>
                  <a:schemeClr val="bg1"/>
                </a:solidFill>
                <a:latin typeface="方正姚体" panose="02010601030101010101" pitchFamily="2" charset="-122"/>
                <a:ea typeface="方正姚体" panose="02010601030101010101" pitchFamily="2" charset="-122"/>
              </a:rPr>
              <a:t>课堂小结</a:t>
            </a:r>
          </a:p>
        </p:txBody>
      </p:sp>
      <p:sp>
        <p:nvSpPr>
          <p:cNvPr id="6" name="文本框 5">
            <a:extLst>
              <a:ext uri="{FF2B5EF4-FFF2-40B4-BE49-F238E27FC236}">
                <a16:creationId xmlns:a16="http://schemas.microsoft.com/office/drawing/2014/main" xmlns="" id="{D51C29B5-127B-4F06-942C-DB89CBEC4E4B}"/>
              </a:ext>
            </a:extLst>
          </p:cNvPr>
          <p:cNvSpPr txBox="1"/>
          <p:nvPr/>
        </p:nvSpPr>
        <p:spPr>
          <a:xfrm>
            <a:off x="970241" y="1686067"/>
            <a:ext cx="2048170"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3600" b="1">
                <a:latin typeface="方正姚体" panose="02010601030101010101" pitchFamily="2" charset="-122"/>
                <a:ea typeface="方正姚体" panose="02010601030101010101" pitchFamily="2" charset="-122"/>
              </a:rPr>
              <a:t>一战背景</a:t>
            </a:r>
          </a:p>
        </p:txBody>
      </p:sp>
      <p:sp>
        <p:nvSpPr>
          <p:cNvPr id="7" name="文本框 6">
            <a:extLst>
              <a:ext uri="{FF2B5EF4-FFF2-40B4-BE49-F238E27FC236}">
                <a16:creationId xmlns:a16="http://schemas.microsoft.com/office/drawing/2014/main" xmlns="" id="{2578E354-EEC1-4751-8664-D0A88273DC58}"/>
              </a:ext>
            </a:extLst>
          </p:cNvPr>
          <p:cNvSpPr txBox="1"/>
          <p:nvPr/>
        </p:nvSpPr>
        <p:spPr>
          <a:xfrm>
            <a:off x="970241" y="3023756"/>
            <a:ext cx="2048170"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3600" b="1">
                <a:latin typeface="方正姚体" panose="02010601030101010101" pitchFamily="2" charset="-122"/>
                <a:ea typeface="方正姚体" panose="02010601030101010101" pitchFamily="2" charset="-122"/>
              </a:rPr>
              <a:t>一战过程</a:t>
            </a:r>
          </a:p>
        </p:txBody>
      </p:sp>
      <p:sp>
        <p:nvSpPr>
          <p:cNvPr id="8" name="文本框 7">
            <a:extLst>
              <a:ext uri="{FF2B5EF4-FFF2-40B4-BE49-F238E27FC236}">
                <a16:creationId xmlns:a16="http://schemas.microsoft.com/office/drawing/2014/main" xmlns="" id="{F5C12426-5D8B-4400-BA0A-DD8704E3F4A4}"/>
              </a:ext>
            </a:extLst>
          </p:cNvPr>
          <p:cNvSpPr txBox="1"/>
          <p:nvPr/>
        </p:nvSpPr>
        <p:spPr>
          <a:xfrm>
            <a:off x="970241" y="4023325"/>
            <a:ext cx="2048170"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3600" b="1">
                <a:latin typeface="方正姚体" panose="02010601030101010101" pitchFamily="2" charset="-122"/>
                <a:ea typeface="方正姚体" panose="02010601030101010101" pitchFamily="2" charset="-122"/>
              </a:rPr>
              <a:t>战后秩序</a:t>
            </a:r>
          </a:p>
        </p:txBody>
      </p:sp>
      <p:sp>
        <p:nvSpPr>
          <p:cNvPr id="9" name="文本框 8">
            <a:extLst>
              <a:ext uri="{FF2B5EF4-FFF2-40B4-BE49-F238E27FC236}">
                <a16:creationId xmlns:a16="http://schemas.microsoft.com/office/drawing/2014/main" xmlns="" id="{C15443EB-D3C3-4045-A3A4-181032637EC2}"/>
              </a:ext>
            </a:extLst>
          </p:cNvPr>
          <p:cNvSpPr txBox="1"/>
          <p:nvPr/>
        </p:nvSpPr>
        <p:spPr>
          <a:xfrm>
            <a:off x="970241" y="5405020"/>
            <a:ext cx="2048170"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3600" b="1">
                <a:latin typeface="方正姚体" panose="02010601030101010101" pitchFamily="2" charset="-122"/>
                <a:ea typeface="方正姚体" panose="02010601030101010101" pitchFamily="2" charset="-122"/>
              </a:rPr>
              <a:t>一战影响</a:t>
            </a:r>
          </a:p>
        </p:txBody>
      </p:sp>
      <p:sp>
        <p:nvSpPr>
          <p:cNvPr id="10" name="文本框 9">
            <a:extLst>
              <a:ext uri="{FF2B5EF4-FFF2-40B4-BE49-F238E27FC236}">
                <a16:creationId xmlns:a16="http://schemas.microsoft.com/office/drawing/2014/main" xmlns="" id="{653F022F-2896-457B-AE05-DDE21B62A2F8}"/>
              </a:ext>
            </a:extLst>
          </p:cNvPr>
          <p:cNvSpPr txBox="1"/>
          <p:nvPr/>
        </p:nvSpPr>
        <p:spPr>
          <a:xfrm>
            <a:off x="3609867" y="4856423"/>
            <a:ext cx="6254703"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zh-CN" sz="2400" b="1">
                <a:latin typeface="方正姚体" panose="02010601030101010101" pitchFamily="2" charset="-122"/>
                <a:ea typeface="方正姚体" panose="02010601030101010101" pitchFamily="2" charset="-122"/>
                <a:cs typeface="Times New Roman" panose="02020603050405020304" pitchFamily="18" charset="0"/>
                <a:sym typeface="+mn-ea"/>
              </a:rPr>
              <a:t>给人类社会造成</a:t>
            </a:r>
            <a:r>
              <a:rPr lang="zh-CN" altLang="en-US" sz="2400" b="1">
                <a:latin typeface="方正姚体" panose="02010601030101010101" pitchFamily="2" charset="-122"/>
                <a:ea typeface="方正姚体" panose="02010601030101010101" pitchFamily="2" charset="-122"/>
                <a:cs typeface="Times New Roman" panose="02020603050405020304" pitchFamily="18" charset="0"/>
                <a:sym typeface="+mn-ea"/>
              </a:rPr>
              <a:t>深重</a:t>
            </a:r>
            <a:r>
              <a:rPr lang="zh-CN" altLang="zh-CN" sz="2400" b="1">
                <a:latin typeface="方正姚体" panose="02010601030101010101" pitchFamily="2" charset="-122"/>
                <a:ea typeface="方正姚体" panose="02010601030101010101" pitchFamily="2" charset="-122"/>
                <a:cs typeface="Times New Roman" panose="02020603050405020304" pitchFamily="18" charset="0"/>
                <a:sym typeface="+mn-ea"/>
              </a:rPr>
              <a:t>的灾难</a:t>
            </a:r>
            <a:endParaRPr lang="zh-CN" altLang="en-US" sz="2400" b="1">
              <a:latin typeface="方正姚体" pitchFamily="2" charset="-122"/>
              <a:ea typeface="方正姚体" pitchFamily="2" charset="-122"/>
            </a:endParaRPr>
          </a:p>
        </p:txBody>
      </p:sp>
      <p:sp>
        <p:nvSpPr>
          <p:cNvPr id="12" name="文本框 11">
            <a:extLst>
              <a:ext uri="{FF2B5EF4-FFF2-40B4-BE49-F238E27FC236}">
                <a16:creationId xmlns:a16="http://schemas.microsoft.com/office/drawing/2014/main" xmlns="" id="{9EA37A28-FD07-438F-8EBB-B3CB5D20AA20}"/>
              </a:ext>
            </a:extLst>
          </p:cNvPr>
          <p:cNvSpPr txBox="1"/>
          <p:nvPr/>
        </p:nvSpPr>
        <p:spPr>
          <a:xfrm>
            <a:off x="3609866" y="5497354"/>
            <a:ext cx="6254703"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cs typeface="Times New Roman" panose="02020603050405020304" pitchFamily="18" charset="0"/>
                <a:sym typeface="+mn-ea"/>
              </a:rPr>
              <a:t>改变世界格局</a:t>
            </a:r>
            <a:endParaRPr lang="zh-CN" altLang="en-US" sz="2400" b="1">
              <a:latin typeface="方正姚体" panose="02010601030101010101" pitchFamily="2" charset="-122"/>
              <a:ea typeface="方正姚体" panose="02010601030101010101" pitchFamily="2" charset="-122"/>
            </a:endParaRPr>
          </a:p>
        </p:txBody>
      </p:sp>
      <p:sp>
        <p:nvSpPr>
          <p:cNvPr id="13" name="文本框 12">
            <a:extLst>
              <a:ext uri="{FF2B5EF4-FFF2-40B4-BE49-F238E27FC236}">
                <a16:creationId xmlns:a16="http://schemas.microsoft.com/office/drawing/2014/main" xmlns="" id="{2C68E42B-79FF-48E8-BC44-0FE0296F6A4F}"/>
              </a:ext>
            </a:extLst>
          </p:cNvPr>
          <p:cNvSpPr txBox="1"/>
          <p:nvPr/>
        </p:nvSpPr>
        <p:spPr>
          <a:xfrm>
            <a:off x="3609865" y="6138285"/>
            <a:ext cx="6254703"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cs typeface="Times New Roman" panose="02020603050405020304" pitchFamily="18" charset="0"/>
                <a:sym typeface="+mn-ea"/>
              </a:rPr>
              <a:t>推动民族解放运动的发展</a:t>
            </a:r>
            <a:endParaRPr lang="zh-CN" altLang="en-US" sz="2400" b="1">
              <a:latin typeface="方正姚体" panose="02010601030101010101" pitchFamily="2" charset="-122"/>
              <a:ea typeface="方正姚体" panose="02010601030101010101" pitchFamily="2" charset="-122"/>
            </a:endParaRPr>
          </a:p>
        </p:txBody>
      </p:sp>
      <p:sp>
        <p:nvSpPr>
          <p:cNvPr id="14" name="文本框 13">
            <a:extLst>
              <a:ext uri="{FF2B5EF4-FFF2-40B4-BE49-F238E27FC236}">
                <a16:creationId xmlns:a16="http://schemas.microsoft.com/office/drawing/2014/main" xmlns="" id="{C91238AA-F3EF-42AA-9858-6FE501ECDD25}"/>
              </a:ext>
            </a:extLst>
          </p:cNvPr>
          <p:cNvSpPr txBox="1"/>
          <p:nvPr/>
        </p:nvSpPr>
        <p:spPr>
          <a:xfrm>
            <a:off x="3609865" y="4098364"/>
            <a:ext cx="6254703"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cs typeface="Times New Roman" panose="02020603050405020304" pitchFamily="18" charset="0"/>
                <a:sym typeface="+mn-ea"/>
              </a:rPr>
              <a:t>凡尔赛</a:t>
            </a:r>
            <a:r>
              <a:rPr lang="en-US" altLang="zh-CN" sz="2400" b="1">
                <a:latin typeface="方正姚体" panose="02010601030101010101" pitchFamily="2" charset="-122"/>
                <a:ea typeface="方正姚体" panose="02010601030101010101" pitchFamily="2" charset="-122"/>
                <a:cs typeface="Times New Roman" panose="02020603050405020304" pitchFamily="18" charset="0"/>
                <a:sym typeface="+mn-ea"/>
              </a:rPr>
              <a:t>-</a:t>
            </a:r>
            <a:r>
              <a:rPr lang="zh-CN" altLang="en-US" sz="2400" b="1">
                <a:latin typeface="方正姚体" panose="02010601030101010101" pitchFamily="2" charset="-122"/>
                <a:ea typeface="方正姚体" panose="02010601030101010101" pitchFamily="2" charset="-122"/>
                <a:cs typeface="Times New Roman" panose="02020603050405020304" pitchFamily="18" charset="0"/>
                <a:sym typeface="+mn-ea"/>
              </a:rPr>
              <a:t>华盛顿体系</a:t>
            </a:r>
            <a:endParaRPr lang="zh-CN" altLang="en-US" sz="2400" b="1">
              <a:latin typeface="方正姚体" panose="02010601030101010101" pitchFamily="2" charset="-122"/>
              <a:ea typeface="方正姚体" panose="02010601030101010101" pitchFamily="2" charset="-122"/>
            </a:endParaRPr>
          </a:p>
        </p:txBody>
      </p:sp>
      <p:sp>
        <p:nvSpPr>
          <p:cNvPr id="15" name="文本框 14">
            <a:extLst>
              <a:ext uri="{FF2B5EF4-FFF2-40B4-BE49-F238E27FC236}">
                <a16:creationId xmlns:a16="http://schemas.microsoft.com/office/drawing/2014/main" xmlns="" id="{85594C93-5CD2-4A42-B4DC-D627E5BE6A94}"/>
              </a:ext>
            </a:extLst>
          </p:cNvPr>
          <p:cNvSpPr txBox="1"/>
          <p:nvPr/>
        </p:nvSpPr>
        <p:spPr>
          <a:xfrm>
            <a:off x="3609868" y="871387"/>
            <a:ext cx="6555064"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rPr>
              <a:t>根本原因：帝国主义各国经济政治发展不平衡</a:t>
            </a:r>
          </a:p>
        </p:txBody>
      </p:sp>
      <p:sp>
        <p:nvSpPr>
          <p:cNvPr id="17" name="文本框 16">
            <a:extLst>
              <a:ext uri="{FF2B5EF4-FFF2-40B4-BE49-F238E27FC236}">
                <a16:creationId xmlns:a16="http://schemas.microsoft.com/office/drawing/2014/main" xmlns="" id="{37C0A77B-3AE1-4F37-9905-82045876A176}"/>
              </a:ext>
            </a:extLst>
          </p:cNvPr>
          <p:cNvSpPr txBox="1"/>
          <p:nvPr/>
        </p:nvSpPr>
        <p:spPr>
          <a:xfrm>
            <a:off x="3609868" y="1359028"/>
            <a:ext cx="6555064"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rPr>
              <a:t>主要原因：列强之间的矛盾日益尖锐</a:t>
            </a:r>
            <a:endParaRPr lang="zh-CN" altLang="en-US" sz="2400"/>
          </a:p>
        </p:txBody>
      </p:sp>
      <p:sp>
        <p:nvSpPr>
          <p:cNvPr id="18" name="文本框 17">
            <a:extLst>
              <a:ext uri="{FF2B5EF4-FFF2-40B4-BE49-F238E27FC236}">
                <a16:creationId xmlns:a16="http://schemas.microsoft.com/office/drawing/2014/main" xmlns="" id="{7CE12DBB-36E8-4A05-AF44-075F9C3F9847}"/>
              </a:ext>
            </a:extLst>
          </p:cNvPr>
          <p:cNvSpPr txBox="1"/>
          <p:nvPr/>
        </p:nvSpPr>
        <p:spPr>
          <a:xfrm>
            <a:off x="3609867" y="1849846"/>
            <a:ext cx="6555064"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rPr>
              <a:t>军事因素：两大帝国主义军事集团的形成</a:t>
            </a:r>
            <a:endParaRPr lang="zh-CN" altLang="en-US" sz="2400"/>
          </a:p>
        </p:txBody>
      </p:sp>
      <p:sp>
        <p:nvSpPr>
          <p:cNvPr id="19" name="文本框 18">
            <a:extLst>
              <a:ext uri="{FF2B5EF4-FFF2-40B4-BE49-F238E27FC236}">
                <a16:creationId xmlns:a16="http://schemas.microsoft.com/office/drawing/2014/main" xmlns="" id="{FC1D3404-138B-4DD3-94D3-8B83E476C2AD}"/>
              </a:ext>
            </a:extLst>
          </p:cNvPr>
          <p:cNvSpPr txBox="1"/>
          <p:nvPr/>
        </p:nvSpPr>
        <p:spPr>
          <a:xfrm>
            <a:off x="3609867" y="2345279"/>
            <a:ext cx="6555064"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rPr>
              <a:t>推动因素：民族主义的推动</a:t>
            </a:r>
          </a:p>
        </p:txBody>
      </p:sp>
      <p:sp>
        <p:nvSpPr>
          <p:cNvPr id="20" name="左大括号 19">
            <a:extLst>
              <a:ext uri="{FF2B5EF4-FFF2-40B4-BE49-F238E27FC236}">
                <a16:creationId xmlns:a16="http://schemas.microsoft.com/office/drawing/2014/main" xmlns="" id="{89A93051-3B4E-4581-9D4B-5033C17A2890}"/>
              </a:ext>
            </a:extLst>
          </p:cNvPr>
          <p:cNvSpPr/>
          <p:nvPr/>
        </p:nvSpPr>
        <p:spPr>
          <a:xfrm>
            <a:off x="3119863" y="1093308"/>
            <a:ext cx="270514" cy="1906366"/>
          </a:xfrm>
          <a:prstGeom prst="leftBrace">
            <a:avLst>
              <a:gd name="adj1" fmla="val 8333"/>
              <a:gd name="adj2" fmla="val 50000"/>
            </a:avLst>
          </a:prstGeom>
          <a:solidFill>
            <a:schemeClr val="tx1">
              <a:lumMod val="50000"/>
            </a:schemeClr>
          </a:solidFill>
        </p:spPr>
        <p:style>
          <a:lnRef idx="3">
            <a:schemeClr val="accent1"/>
          </a:lnRef>
          <a:fillRef idx="0">
            <a:schemeClr val="accent1"/>
          </a:fillRef>
          <a:effectRef idx="2">
            <a:schemeClr val="accent1"/>
          </a:effectRef>
          <a:fontRef idx="minor">
            <a:schemeClr val="tx1"/>
          </a:fontRef>
        </p:style>
        <p:txBody>
          <a:bodyPr rtlCol="0" anchor="ctr"/>
          <a:lstStyle>
            <a:defPPr/>
          </a:lstStyle>
          <a:p>
            <a:pPr algn="ctr"/>
            <a:r>
              <a:rPr lang="en-US" altLang="zh-CN"/>
              <a:t>             </a:t>
            </a:r>
            <a:endParaRPr lang="zh-CN" altLang="en-US"/>
          </a:p>
        </p:txBody>
      </p:sp>
      <p:sp>
        <p:nvSpPr>
          <p:cNvPr id="21" name="左大括号 20">
            <a:extLst>
              <a:ext uri="{FF2B5EF4-FFF2-40B4-BE49-F238E27FC236}">
                <a16:creationId xmlns:a16="http://schemas.microsoft.com/office/drawing/2014/main" xmlns="" id="{46555DA8-F451-4E9A-8543-E541CE6DF93B}"/>
              </a:ext>
            </a:extLst>
          </p:cNvPr>
          <p:cNvSpPr/>
          <p:nvPr/>
        </p:nvSpPr>
        <p:spPr>
          <a:xfrm>
            <a:off x="3127428" y="5069146"/>
            <a:ext cx="262949" cy="1409741"/>
          </a:xfrm>
          <a:prstGeom prst="leftBrace">
            <a:avLst/>
          </a:prstGeom>
          <a:solidFill>
            <a:schemeClr val="tx1">
              <a:lumMod val="50000"/>
            </a:schemeClr>
          </a:solidFill>
        </p:spPr>
        <p:style>
          <a:lnRef idx="3">
            <a:schemeClr val="accent1"/>
          </a:lnRef>
          <a:fillRef idx="0">
            <a:schemeClr val="accent1"/>
          </a:fillRef>
          <a:effectRef idx="2">
            <a:schemeClr val="accent1"/>
          </a:effectRef>
          <a:fontRef idx="minor">
            <a:schemeClr val="tx1"/>
          </a:fontRef>
        </p:style>
        <p:txBody>
          <a:bodyPr rtlCol="0" anchor="ctr"/>
          <a:lstStyle>
            <a:defPPr/>
          </a:lstStyle>
          <a:p>
            <a:pPr algn="ctr"/>
            <a:endParaRPr lang="zh-CN" altLang="en-US"/>
          </a:p>
        </p:txBody>
      </p:sp>
      <p:sp>
        <p:nvSpPr>
          <p:cNvPr id="22" name="减号 21">
            <a:extLst>
              <a:ext uri="{FF2B5EF4-FFF2-40B4-BE49-F238E27FC236}">
                <a16:creationId xmlns:a16="http://schemas.microsoft.com/office/drawing/2014/main" xmlns="" id="{C3E99928-B687-46BF-BF47-8E74D8FA077E}"/>
              </a:ext>
            </a:extLst>
          </p:cNvPr>
          <p:cNvSpPr/>
          <p:nvPr/>
        </p:nvSpPr>
        <p:spPr>
          <a:xfrm>
            <a:off x="2965144" y="4329212"/>
            <a:ext cx="627795" cy="64464"/>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23" name="文本框 22">
            <a:extLst>
              <a:ext uri="{FF2B5EF4-FFF2-40B4-BE49-F238E27FC236}">
                <a16:creationId xmlns:a16="http://schemas.microsoft.com/office/drawing/2014/main" xmlns="" id="{F1FB4ED9-9200-4C5B-A438-8A61ED114954}"/>
              </a:ext>
            </a:extLst>
          </p:cNvPr>
          <p:cNvSpPr txBox="1"/>
          <p:nvPr/>
        </p:nvSpPr>
        <p:spPr>
          <a:xfrm>
            <a:off x="3609867" y="2847012"/>
            <a:ext cx="6555064"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defPPr/>
          </a:lstStyle>
          <a:p>
            <a:pPr/>
            <a:r>
              <a:rPr lang="zh-CN" altLang="en-US" sz="2400" b="1">
                <a:latin typeface="方正姚体" panose="02010601030101010101" pitchFamily="2" charset="-122"/>
                <a:ea typeface="方正姚体" panose="02010601030101010101" pitchFamily="2" charset="-122"/>
              </a:rPr>
              <a:t>导火索：萨拉热窝事件</a:t>
            </a:r>
          </a:p>
        </p:txBody>
      </p:sp>
      <p:pic>
        <p:nvPicPr>
          <p:cNvPr id="24" name="New picture" hidden="1"/>
          <p:cNvPicPr/>
          <p:nvPr/>
        </p:nvPicPr>
        <p:blipFill>
          <a:blip r:embed="rId2"/>
          <a:stretch>
            <a:fillRect/>
          </a:stretch>
        </p:blipFill>
        <p:spPr>
          <a:xfrm>
            <a:off x="12598400" y="10236200"/>
            <a:ext cx="381000" cy="457200"/>
          </a:xfrm>
          <a:prstGeom prst="cube">
            <a:avLst/>
          </a:prstGeom>
        </p:spPr>
      </p:pic>
    </p:spTree>
    <p:extLst>
      <p:ext uri="{BB962C8B-B14F-4D97-AF65-F5344CB8AC3E}">
        <p14:creationId xmlns:p14="http://schemas.microsoft.com/office/powerpoint/2010/main" val="3540278612"/>
      </p:ext>
    </p:extLst>
  </p:cSld>
  <p:clrMapOvr>
    <a:masterClrMapping/>
  </p:clrMapOvr>
  <p:transition spd="med">
    <p:pull/>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_rels/theme1.xml.rels>&#65279;<?xml version="1.0" encoding="utf-8" standalone="yes"?><Relationships xmlns="http://schemas.openxmlformats.org/package/2006/relationships"><Relationship Id="rId1" Type="http://schemas.openxmlformats.org/officeDocument/2006/relationships/image" Target="../media/image3.jpeg" /></Relationships>
</file>

<file path=ppt/theme/theme1.xml><?xml version="1.0" encoding="utf-8"?>
<a:theme xmlns:r="http://schemas.openxmlformats.org/officeDocument/2006/relationships" xmlns:a="http://schemas.openxmlformats.org/drawingml/2006/main" name="麦迪逊">
  <a:themeElements>
    <a:clrScheme name="麦迪逊">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麦迪逊">
      <a:majorFont>
        <a:latin typeface="Arial"/>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麦迪逊">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r:embed="rId1"/>
          <a:stretch>
            <a:fillRect/>
          </a:stretch>
        </a:blipFill>
      </a:bgFillStyleLst>
    </a:fmtScheme>
  </a:themeElements>
  <a:objectDefaults/>
  <a:extLst>
    <a:ext uri="{05A4C25C-085E-4340-85A3-A5531E510DB2}">
      <thm15:themeFamily xmlns:thm15="http://schemas.microsoft.com/office/thememl/2012/main" xmlns="" name="Madison" id="{025CB5FB-2DD3-45EE-B6F0-CC461540EB19}" vid="{6AC10936-2DFC-4054-9ADF-B5E2C5F86190}"/>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TM16401375[[fn=麦迪逊]]</Template>
  <Company/>
  <PresentationFormat>自定义</PresentationFormat>
  <Paragraphs>145</Paragraphs>
  <Slides>21</Slides>
  <Notes>2</Notes>
  <TotalTime>3791</TotalTime>
  <HiddenSlides>0</HiddenSlides>
  <MMClips>0</MMClips>
  <ScaleCrop>0</ScaleCrop>
  <HeadingPairs>
    <vt:vector baseType="variant" size="6">
      <vt:variant>
        <vt:lpstr>Fonts used</vt:lpstr>
      </vt:variant>
      <vt:variant>
        <vt:i4>15</vt:i4>
      </vt:variant>
      <vt:variant>
        <vt:lpstr>Theme</vt:lpstr>
      </vt:variant>
      <vt:variant>
        <vt:i4>1</vt:i4>
      </vt:variant>
      <vt:variant>
        <vt:lpstr>Slide Titles</vt:lpstr>
      </vt:variant>
      <vt:variant>
        <vt:i4>21</vt:i4>
      </vt:variant>
    </vt:vector>
  </HeadingPairs>
  <TitlesOfParts>
    <vt:vector baseType="lpstr" size="37">
      <vt:lpstr>Arial</vt:lpstr>
      <vt:lpstr>Wingdings</vt:lpstr>
      <vt:lpstr>Wingdings 3</vt:lpstr>
      <vt:lpstr>MS Shell Dlg 2</vt:lpstr>
      <vt:lpstr>等线 Light</vt:lpstr>
      <vt:lpstr>等线</vt:lpstr>
      <vt:lpstr>方正姚体</vt:lpstr>
      <vt:lpstr>Times New Roman</vt:lpstr>
      <vt:lpstr>方正北魏楷书简体</vt:lpstr>
      <vt:lpstr>华文行楷</vt:lpstr>
      <vt:lpstr>方正舒体</vt:lpstr>
      <vt:lpstr>宋体</vt:lpstr>
      <vt:lpstr>华文琥珀</vt:lpstr>
      <vt:lpstr>楷体</vt:lpstr>
      <vt:lpstr>黑体</vt:lpstr>
      <vt:lpstr>麦迪逊</vt:lpstr>
      <vt:lpstr>PowerPoint Presentation</vt:lpstr>
      <vt:lpstr>PowerPoint Presentation</vt:lpstr>
      <vt:lpstr>PowerPoint Presentation</vt:lpstr>
      <vt:lpstr>19世纪晚期至20世纪初，主要资本主义大国发展到帝国主义阶段。</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张 倩</dc:creator>
  <cp:lastModifiedBy>User</cp:lastModifiedBy>
  <cp:revision>135</cp:revision>
  <dcterms:created xsi:type="dcterms:W3CDTF">2020-02-17T01:55:11Z</dcterms:created>
  <dcterms:modified xsi:type="dcterms:W3CDTF">2020-07-01T07:59:27Z</dcterms:modified>
</cp:coreProperties>
</file>