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8" r:id="rId3"/>
    <p:sldId id="430" r:id="rId4"/>
    <p:sldId id="302" r:id="rId5"/>
    <p:sldId id="451" r:id="rId6"/>
    <p:sldId id="452" r:id="rId7"/>
    <p:sldId id="453" r:id="rId8"/>
    <p:sldId id="462" r:id="rId9"/>
    <p:sldId id="466" r:id="rId10"/>
    <p:sldId id="457" r:id="rId11"/>
    <p:sldId id="458" r:id="rId12"/>
    <p:sldId id="459" r:id="rId13"/>
    <p:sldId id="491" r:id="rId14"/>
    <p:sldId id="468" r:id="rId15"/>
    <p:sldId id="444" r:id="rId16"/>
    <p:sldId id="445" r:id="rId17"/>
    <p:sldId id="446" r:id="rId18"/>
    <p:sldId id="447" r:id="rId19"/>
    <p:sldId id="448" r:id="rId20"/>
    <p:sldId id="449" r:id="rId21"/>
    <p:sldId id="441" r:id="rId22"/>
    <p:sldId id="490" r:id="rId23"/>
    <p:sldId id="424" r:id="rId24"/>
    <p:sldId id="474" r:id="rId25"/>
    <p:sldId id="475" r:id="rId26"/>
    <p:sldId id="479" r:id="rId27"/>
    <p:sldId id="482" r:id="rId28"/>
    <p:sldId id="481" r:id="rId29"/>
    <p:sldId id="492" r:id="rId30"/>
    <p:sldId id="496" r:id="rId31"/>
    <p:sldId id="501" r:id="rId32"/>
    <p:sldId id="504" r:id="rId33"/>
    <p:sldId id="499" r:id="rId34"/>
  </p:sldIdLst>
  <p:sldSz cx="9144000" cy="6858000" type="screen4x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215" autoAdjust="0"/>
  </p:normalViewPr>
  <p:slideViewPr>
    <p:cSldViewPr>
      <p:cViewPr varScale="1">
        <p:scale>
          <a:sx n="57" d="100"/>
          <a:sy n="57" d="100"/>
        </p:scale>
        <p:origin x="-1746" y="-120"/>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tags" Target="tags/tag1.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heme" Target="theme/theme1.xml" /><Relationship Id="rId39"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55DD40-2107-4638-94D9-7A44DE9906B6}"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5152A4-10A9-4725-9922-D8F56B9F399B}"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一起探寻近代西方大国崛起的法律和宗教方面因素</a:t>
            </a:r>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首先明确大时空，近代史所处的位置，近代史的主要特征。</a:t>
            </a:r>
            <a:endParaRPr lang="en-US" altLang="zh-CN" smtClean="0"/>
          </a:p>
          <a:p>
            <a:r>
              <a:rPr lang="zh-CN" altLang="en-US" smtClean="0"/>
              <a:t>近代西方法律的历史渊源</a:t>
            </a:r>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200" b="1" smtClean="0"/>
              <a:t>对于近代西方法律，有人曾这样评价：“当一个熟悉罗马法术语的英国律师去学习法国或德国的实用法律书籍时，他会发现这一切并不陌生，毫无疑问，其他国家的法律著作也同样如此。”</a:t>
            </a:r>
            <a:endParaRPr lang="en-US" altLang="zh-CN" sz="1200" b="1"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b="1" smtClean="0">
                <a:solidFill>
                  <a:srgbClr val="CC6600"/>
                </a:solidFill>
              </a:rPr>
              <a:t>物法在私法体系中占有极其重要的地位，是罗马法的主体和核心，对后世资产阶级民法的影响最大</a:t>
            </a:r>
            <a:r>
              <a:rPr lang="zh-CN" altLang="en-US" smtClean="0"/>
              <a:t>。物法由</a:t>
            </a:r>
            <a:r>
              <a:rPr lang="zh-CN" altLang="en-US" smtClean="0">
                <a:solidFill>
                  <a:srgbClr val="C00000"/>
                </a:solidFill>
              </a:rPr>
              <a:t>物权、继承和债</a:t>
            </a:r>
            <a:r>
              <a:rPr lang="zh-CN" altLang="en-US" smtClean="0"/>
              <a:t>三部分构成。</a:t>
            </a:r>
            <a:r>
              <a:rPr lang="zh-CN" altLang="en-US" sz="1200" b="1" smtClean="0"/>
              <a:t>最后法官判定洗衣人要依照承揽之诉承担责任</a:t>
            </a:r>
            <a:endParaRPr lang="en-US" altLang="zh-CN" sz="1200" b="1"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所有权是所有人对物权的最完全的支配权以及关于占有、使用、收益、处分各种权能的理论，直接被归纳到拿破仑法典的第</a:t>
            </a:r>
            <a:r>
              <a:rPr lang="en-US" altLang="zh-CN" smtClean="0"/>
              <a:t>544</a:t>
            </a:r>
            <a:r>
              <a:rPr lang="zh-CN" altLang="en-US" smtClean="0"/>
              <a:t>条中，</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mtClean="0"/>
          </a:p>
          <a:p>
            <a:endParaRPr lang="en-US" altLang="zh-CN" sz="1200" b="1" smtClean="0"/>
          </a:p>
          <a:p>
            <a:r>
              <a:rPr lang="zh-CN" altLang="en-US" sz="1200" b="1" smtClean="0"/>
              <a:t>    </a:t>
            </a:r>
            <a:endParaRPr lang="zh-CN" altLang="en-US" sz="1200" b="1"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5</a:t>
            </a:fld>
            <a:endParaRPr lang="zh-CN" alt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200" b="1" smtClean="0"/>
              <a:t>对于近代西方法律，有人曾这样评价：“当一个熟悉罗马法术语的英国律师去学习法国或德国的实用法律书籍时，他会发现这一切并不陌生，毫无疑问，其他国家的法律著作也同样如此。”</a:t>
            </a:r>
            <a:endParaRPr lang="en-US" altLang="zh-CN" sz="1200" b="1"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b="1" smtClean="0">
                <a:solidFill>
                  <a:srgbClr val="CC6600"/>
                </a:solidFill>
              </a:rPr>
              <a:t>物法在私法体系中占有极其重要的地位，是罗马法的主体和核心，对后世资产阶级民法的影响最大</a:t>
            </a:r>
            <a:r>
              <a:rPr lang="zh-CN" altLang="en-US" smtClean="0"/>
              <a:t>。物法由</a:t>
            </a:r>
            <a:r>
              <a:rPr lang="zh-CN" altLang="en-US" smtClean="0">
                <a:solidFill>
                  <a:srgbClr val="C00000"/>
                </a:solidFill>
              </a:rPr>
              <a:t>物权、继承和债</a:t>
            </a:r>
            <a:r>
              <a:rPr lang="zh-CN" altLang="en-US" smtClean="0"/>
              <a:t>三部分构成。</a:t>
            </a:r>
            <a:r>
              <a:rPr lang="zh-CN" altLang="en-US" sz="1200" b="1" smtClean="0"/>
              <a:t>最后法官判定洗衣人要依照承揽之诉承担责任</a:t>
            </a:r>
            <a:endParaRPr lang="en-US" altLang="zh-CN" sz="1200" b="1"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所有权是所有人对物权的最完全的支配权以及关于占有、使用、收益、处分各种权能的理论，直接被归纳到拿破仑法典的第</a:t>
            </a:r>
            <a:r>
              <a:rPr lang="en-US" altLang="zh-CN" smtClean="0"/>
              <a:t>544</a:t>
            </a:r>
            <a:r>
              <a:rPr lang="zh-CN" altLang="en-US" smtClean="0"/>
              <a:t>条中，</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mtClean="0"/>
          </a:p>
          <a:p>
            <a:endParaRPr lang="en-US" altLang="zh-CN" sz="1200" b="1" smtClean="0"/>
          </a:p>
          <a:p>
            <a:r>
              <a:rPr lang="zh-CN" altLang="en-US" sz="1200" b="1" smtClean="0"/>
              <a:t>    </a:t>
            </a:r>
            <a:endParaRPr lang="zh-CN" altLang="en-US" sz="1200" b="1"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7</a:t>
            </a:fld>
            <a:endParaRPr lang="zh-CN" alt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教会法随着基督教地位的变化而得以产生，发展起来。 </a:t>
            </a:r>
            <a:r>
              <a:rPr lang="en-US" altLang="zh-CN" smtClean="0"/>
              <a:t>(3)</a:t>
            </a:r>
            <a:r>
              <a:rPr lang="zh-CN" altLang="en-US" smtClean="0"/>
              <a:t>影响： 教会法的许多原则和制度被西欧近代法律所吸收和改造，成为其国家法律制度的最重要的渊源之一</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在西欧中世纪，天主教会是封建制度的社会支柱和国际中心，占有其势力范围内</a:t>
            </a:r>
            <a:r>
              <a:rPr lang="en-US" altLang="zh-CN" smtClean="0"/>
              <a:t>1/3</a:t>
            </a:r>
            <a:r>
              <a:rPr lang="zh-CN" altLang="en-US" smtClean="0"/>
              <a:t>的土地，在经济上、政治上和思想上形成巨大的统治力量。教会与世俗政权之间经常发生权力之争，但又互相配合，以维护封建统治。</a:t>
            </a:r>
            <a:r>
              <a:rPr lang="zh-CN" altLang="en-US" sz="1200" b="1" smtClean="0"/>
              <a:t>随着教会地位的提高和权力的扩大，教会法演变成一种超越国界的，带有综合性，普遍适用性的法律体系，形成于</a:t>
            </a:r>
            <a:r>
              <a:rPr lang="en-US" altLang="zh-CN" sz="1200" b="1" smtClean="0"/>
              <a:t>11</a:t>
            </a:r>
            <a:r>
              <a:rPr lang="zh-CN" altLang="en-US" sz="1200" b="1" smtClean="0"/>
              <a:t>世纪晚期，</a:t>
            </a:r>
            <a:r>
              <a:rPr lang="en-US" altLang="zh-CN" sz="1200" b="1" smtClean="0"/>
              <a:t>12</a:t>
            </a:r>
            <a:r>
              <a:rPr lang="zh-CN" altLang="en-US" sz="1200" b="1" smtClean="0"/>
              <a:t>世纪末和</a:t>
            </a:r>
            <a:r>
              <a:rPr lang="en-US" altLang="zh-CN" sz="1200" b="1" smtClean="0"/>
              <a:t>13</a:t>
            </a:r>
            <a:r>
              <a:rPr lang="zh-CN" altLang="en-US" sz="1200" b="1" smtClean="0"/>
              <a:t>世纪初。但是教会法作为一个法律体系仍然继续存在。并且</a:t>
            </a:r>
            <a:r>
              <a:rPr lang="en-US" altLang="zh-CN" sz="1200" b="1" smtClean="0"/>
              <a:t>,</a:t>
            </a:r>
            <a:r>
              <a:rPr lang="zh-CN" altLang="en-US" sz="1200" b="1" smtClean="0"/>
              <a:t>教会法在婚姻，家庭，继承方面的某些规定仍然是西欧各国立法的重要渊源。</a:t>
            </a:r>
            <a:r>
              <a:rPr lang="en-US" altLang="zh-CN" sz="1200" b="0" i="0" kern="1200" smtClean="0">
                <a:solidFill>
                  <a:schemeClr val="tx1"/>
                </a:solidFill>
                <a:effectLst/>
                <a:latin typeface="+mn-lt"/>
                <a:ea typeface="+mn-ea"/>
                <a:cs typeface="+mn-cs"/>
              </a:rPr>
              <a:t>380</a:t>
            </a:r>
            <a:r>
              <a:rPr lang="zh-CN" altLang="en-US" sz="1200" b="0" i="0" kern="1200" smtClean="0">
                <a:solidFill>
                  <a:schemeClr val="tx1"/>
                </a:solidFill>
                <a:effectLst/>
                <a:latin typeface="+mn-lt"/>
                <a:ea typeface="+mn-ea"/>
                <a:cs typeface="+mn-cs"/>
              </a:rPr>
              <a:t>年，罗马皇帝狄奥多西颁发敕令宣布基督教为罗马帝国的国教。到中世纪，基督教成为欧洲封建社会的精神支柱。教会法渗透到世俗法的各个领域，对后世法律的影响是多方面的。其中有观念层的，包括法价值观念，法思想观念，法思维观念，法信仰观念，权利义务观念等</a:t>
            </a:r>
            <a:r>
              <a:rPr lang="en-US" altLang="zh-CN" sz="1200" b="0" i="0" kern="1200" smtClean="0">
                <a:solidFill>
                  <a:schemeClr val="tx1"/>
                </a:solidFill>
                <a:effectLst/>
                <a:latin typeface="+mn-lt"/>
                <a:ea typeface="+mn-ea"/>
                <a:cs typeface="+mn-cs"/>
              </a:rPr>
              <a:t>;</a:t>
            </a:r>
            <a:r>
              <a:rPr lang="zh-CN" altLang="en-US" sz="1200" b="0" i="0" kern="1200" smtClean="0">
                <a:solidFill>
                  <a:schemeClr val="tx1"/>
                </a:solidFill>
                <a:effectLst/>
                <a:latin typeface="+mn-lt"/>
                <a:ea typeface="+mn-ea"/>
                <a:cs typeface="+mn-cs"/>
              </a:rPr>
              <a:t>也有制度的结构和形式方面的，如法律体系，成文法的结构</a:t>
            </a:r>
            <a:r>
              <a:rPr lang="en-US" altLang="zh-CN" sz="1200" b="0" i="0" kern="1200" smtClean="0">
                <a:solidFill>
                  <a:schemeClr val="tx1"/>
                </a:solidFill>
                <a:effectLst/>
                <a:latin typeface="+mn-lt"/>
                <a:ea typeface="+mn-ea"/>
                <a:cs typeface="+mn-cs"/>
              </a:rPr>
              <a:t>;</a:t>
            </a:r>
            <a:r>
              <a:rPr lang="zh-CN" altLang="en-US" sz="1200" b="0" i="0" kern="1200" smtClean="0">
                <a:solidFill>
                  <a:schemeClr val="tx1"/>
                </a:solidFill>
                <a:effectLst/>
                <a:latin typeface="+mn-lt"/>
                <a:ea typeface="+mn-ea"/>
                <a:cs typeface="+mn-cs"/>
              </a:rPr>
              <a:t>还有法律制度内容方面的，如结婚的宗教仪式。</a:t>
            </a:r>
            <a:endParaRPr lang="en-US" altLang="zh-CN" sz="1200" b="0" i="0" kern="1200" smtClean="0">
              <a:solidFill>
                <a:schemeClr val="tx1"/>
              </a:solidFill>
              <a:effectLst/>
              <a:latin typeface="+mn-lt"/>
              <a:ea typeface="+mn-ea"/>
              <a:cs typeface="+mn-cs"/>
            </a:endParaRPr>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教会法关于婚姻家庭关系方面的法律原则和制度，长期制约着西方国家婚姻家庭立法的发展。</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z="1200" b="1"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8</a:t>
            </a:fld>
            <a:endParaRPr lang="zh-CN" alt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1" smtClean="0"/>
              <a:t>错综复杂地相互并存、结合或竞争。日耳曼法，是日耳曼人入侵西罗马帝国建立早期封建王国后所颁布的法律的总称。公元</a:t>
            </a:r>
            <a:r>
              <a:rPr lang="en-US" altLang="zh-CN" sz="1200" b="1" smtClean="0"/>
              <a:t>5~15</a:t>
            </a:r>
            <a:r>
              <a:rPr lang="zh-CN" altLang="en-US" sz="1200" b="1" smtClean="0"/>
              <a:t>世纪在西欧起过重大作用，对后世资本主义法律也有影响，对英国法的影响尤为显著。由于英国法所包含的日耳曼法因素比大陆各国都多，恩格斯曾把英国法称为</a:t>
            </a:r>
            <a:r>
              <a:rPr lang="en-US" altLang="zh-CN" sz="1200" b="1" smtClean="0"/>
              <a:t>"</a:t>
            </a:r>
            <a:r>
              <a:rPr lang="zh-CN" altLang="en-US" sz="1200" b="1" smtClean="0"/>
              <a:t>唯一的日耳曼法</a:t>
            </a:r>
            <a:r>
              <a:rPr lang="en-US" altLang="zh-CN" sz="1200" b="1" smtClean="0"/>
              <a:t>"(《</a:t>
            </a:r>
            <a:r>
              <a:rPr lang="zh-CN" altLang="en-US" sz="1200" b="1" smtClean="0"/>
              <a:t>马克思恩格斯选集</a:t>
            </a:r>
            <a:r>
              <a:rPr lang="en-US" altLang="zh-CN" sz="1200" b="1" smtClean="0"/>
              <a:t>》</a:t>
            </a:r>
            <a:endParaRPr lang="en-US" altLang="zh-CN" sz="1200" b="1" smtClean="0"/>
          </a:p>
          <a:p>
            <a:endParaRPr lang="en-US" altLang="zh-CN" sz="1200" b="1"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9</a:t>
            </a:fld>
            <a:endParaRPr lang="zh-CN" alt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上议院曾经是实际上的最高法院。到今天为止，英国都没有一部成文的宪法，它是</a:t>
            </a:r>
            <a:r>
              <a:rPr lang="en-US" altLang="zh-CN" smtClean="0"/>
              <a:t>700</a:t>
            </a:r>
            <a:r>
              <a:rPr lang="zh-CN" altLang="en-US" smtClean="0"/>
              <a:t>年来习惯法的总和，最早就追溯到</a:t>
            </a:r>
            <a:r>
              <a:rPr lang="en-US" altLang="zh-CN" smtClean="0"/>
              <a:t>《</a:t>
            </a:r>
            <a:r>
              <a:rPr lang="zh-CN" altLang="en-US" smtClean="0"/>
              <a:t>自由大宪章</a:t>
            </a:r>
            <a:r>
              <a:rPr lang="en-US" altLang="zh-CN" smtClean="0"/>
              <a:t>》</a:t>
            </a:r>
            <a:r>
              <a:rPr lang="zh-CN" altLang="en-US" smtClean="0"/>
              <a:t>。自由大宪章是对王权的限定，国王如违背之，由</a:t>
            </a:r>
            <a:r>
              <a:rPr lang="en-US" altLang="zh-CN" smtClean="0"/>
              <a:t>25</a:t>
            </a:r>
            <a:r>
              <a:rPr lang="zh-CN" altLang="en-US" smtClean="0"/>
              <a:t>名贵族组成委员会有权对国王使用武力。自由大宪章后来成为近代资产阶级建立法治的重要依据之一。标志着英国宪法产生的宪法性法律</a:t>
            </a:r>
            <a:r>
              <a:rPr lang="en-US" altLang="zh-CN" smtClean="0"/>
              <a:t>:</a:t>
            </a:r>
            <a:endParaRPr lang="zh-CN" altLang="en-US" smtClean="0"/>
          </a:p>
          <a:p>
            <a:endParaRPr lang="zh-CN" altLang="en-US" smtClean="0"/>
          </a:p>
          <a:p>
            <a:r>
              <a:rPr lang="en-US" altLang="zh-CN" smtClean="0"/>
              <a:t>2009</a:t>
            </a:r>
            <a:r>
              <a:rPr lang="zh-CN" altLang="en-US" smtClean="0"/>
              <a:t>年成立英国最高法院</a:t>
            </a:r>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10</a:t>
            </a:fld>
            <a:endParaRPr lang="zh-CN" alt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天赋人权学说。宣言继承并发展了洛克的天赋人权学说，把人们追求幸福的权利明确写入。宣言指出</a:t>
            </a:r>
            <a:r>
              <a:rPr lang="en-US" altLang="zh-CN" smtClean="0"/>
              <a:t>:"</a:t>
            </a:r>
            <a:r>
              <a:rPr lang="zh-CN" altLang="en-US" smtClean="0"/>
              <a:t>人人生而平等，他们都被他们的造物主赋予了某些不可转让的权利，其中包括生命权、自由权和追求幸福的权利。</a:t>
            </a:r>
            <a:r>
              <a:rPr lang="en-US" altLang="zh-CN" smtClean="0"/>
              <a:t>"</a:t>
            </a:r>
            <a:r>
              <a:rPr lang="zh-CN" altLang="en-US" smtClean="0"/>
              <a:t>这一观点提高了人民的地位，承认了个人的尊严，从理论上摧毁了封建专制主义存在的基础。，把促进人民的幸福当成是政府的主要目的，它打破了否定现世生活而把希望寄托在天堂或来世的中世纪宗教观念，这是现代政治理论上的一次重要革命。</a:t>
            </a:r>
            <a:endParaRPr lang="zh-CN" altLang="en-US" smtClean="0"/>
          </a:p>
          <a:p>
            <a:r>
              <a:rPr lang="zh-CN" altLang="en-US" smtClean="0"/>
              <a:t>第三，主权在民学说。宣言指出</a:t>
            </a:r>
            <a:r>
              <a:rPr lang="en-US" altLang="zh-CN" smtClean="0"/>
              <a:t>:</a:t>
            </a:r>
            <a:r>
              <a:rPr lang="zh-CN" altLang="en-US" smtClean="0"/>
              <a:t>人民是主权者，政府的一切权利来自人民，政府是服从人民意志的，是为了人民幸福和保障人民权利而存在的，即政府的正当权力，系得自被统治者的同意</a:t>
            </a:r>
            <a:endParaRPr lang="zh-CN" altLang="en-US" smtClean="0"/>
          </a:p>
          <a:p>
            <a:r>
              <a:rPr lang="en-US" altLang="zh-CN" smtClean="0"/>
              <a:t>《</a:t>
            </a:r>
            <a:r>
              <a:rPr lang="zh-CN" altLang="en-US" smtClean="0"/>
              <a:t>独立宣言</a:t>
            </a:r>
            <a:r>
              <a:rPr lang="en-US" altLang="zh-CN" smtClean="0"/>
              <a:t>》</a:t>
            </a:r>
            <a:r>
              <a:rPr lang="zh-CN" altLang="en-US" smtClean="0"/>
              <a:t>是</a:t>
            </a:r>
            <a:r>
              <a:rPr lang="en-US" altLang="zh-CN" smtClean="0"/>
              <a:t>"</a:t>
            </a:r>
            <a:r>
              <a:rPr lang="zh-CN" altLang="en-US" smtClean="0"/>
              <a:t>吁请世界的裁判</a:t>
            </a:r>
            <a:r>
              <a:rPr lang="en-US" altLang="zh-CN" smtClean="0"/>
              <a:t>"</a:t>
            </a:r>
            <a:r>
              <a:rPr lang="zh-CN" altLang="en-US" smtClean="0"/>
              <a:t>。自</a:t>
            </a:r>
            <a:r>
              <a:rPr lang="en-US" altLang="zh-CN" smtClean="0"/>
              <a:t>1776</a:t>
            </a:r>
            <a:r>
              <a:rPr lang="zh-CN" altLang="en-US" smtClean="0"/>
              <a:t>年以来，</a:t>
            </a:r>
            <a:r>
              <a:rPr lang="en-US" altLang="zh-CN" smtClean="0"/>
              <a:t>《</a:t>
            </a:r>
            <a:r>
              <a:rPr lang="zh-CN" altLang="en-US" smtClean="0"/>
              <a:t>独立宣言</a:t>
            </a:r>
            <a:r>
              <a:rPr lang="en-US" altLang="zh-CN" smtClean="0"/>
              <a:t>》</a:t>
            </a:r>
            <a:r>
              <a:rPr lang="zh-CN" altLang="en-US" smtClean="0"/>
              <a:t>中所体现的原则就一直在全世界为人传诵。美国的改革家们，不论是出于什么动机，不论是为了废除奴隶制，禁止种族隔离或是要提高妇女的权利，都要向公众提到</a:t>
            </a:r>
            <a:r>
              <a:rPr lang="en-US" altLang="zh-CN" smtClean="0"/>
              <a:t>"</a:t>
            </a:r>
            <a:r>
              <a:rPr lang="zh-CN" altLang="en-US" smtClean="0"/>
              <a:t>人人生而平等</a:t>
            </a:r>
            <a:r>
              <a:rPr lang="en-US" altLang="zh-CN" smtClean="0"/>
              <a:t>"</a:t>
            </a:r>
            <a:r>
              <a:rPr lang="zh-CN" altLang="en-US" smtClean="0"/>
              <a:t>。不论在什么地方，当人民向不民主的统治作斗争时，他们就使用杰斐逊的话来争辩道，政府的</a:t>
            </a:r>
            <a:r>
              <a:rPr lang="en-US" altLang="zh-CN" smtClean="0"/>
              <a:t>"</a:t>
            </a:r>
            <a:r>
              <a:rPr lang="zh-CN" altLang="en-US" smtClean="0"/>
              <a:t>正当权力是经被统治者同意所授予的</a:t>
            </a:r>
            <a:r>
              <a:rPr lang="en-US" altLang="zh-CN" smtClean="0"/>
              <a:t>"</a:t>
            </a:r>
            <a:r>
              <a:rPr lang="zh-CN" altLang="en-US" smtClean="0"/>
              <a:t>。</a:t>
            </a:r>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14</a:t>
            </a:fld>
            <a:endParaRPr lang="zh-CN" alt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个人权利</a:t>
            </a:r>
            <a:r>
              <a:rPr lang="en-US" altLang="zh-CN" smtClean="0"/>
              <a:t>--</a:t>
            </a:r>
            <a:r>
              <a:rPr lang="zh-CN" altLang="en-US" smtClean="0"/>
              <a:t>是美国宪法中的一个真正的重点。它允许人民有言论自由和新闻自由等。所有的个人权利都写在权利法案中</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16</a:t>
            </a:fld>
            <a:endParaRPr lang="zh-CN" alt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陪审制被过奖为</a:t>
            </a:r>
            <a:r>
              <a:rPr lang="en-US" altLang="zh-CN" smtClean="0"/>
              <a:t>"</a:t>
            </a:r>
            <a:r>
              <a:rPr lang="zh-CN" altLang="en-US" smtClean="0"/>
              <a:t>英国人生命的守护</a:t>
            </a:r>
            <a:r>
              <a:rPr lang="en-US" altLang="zh-CN" smtClean="0"/>
              <a:t>"</a:t>
            </a:r>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17</a:t>
            </a:fld>
            <a:endParaRPr lang="zh-CN" altLang="en-US">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这部法典是资本主义国家最早的一部民法法典。破除了封建的立法原则，成为欧美各国资产阶级的立法规范，推动了资本主义的发展。</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solidFill>
                  <a:prstClr val="black"/>
                </a:solidFill>
              </a:rPr>
              <a:t>19</a:t>
            </a:fld>
            <a:endParaRPr lang="zh-CN" alt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20</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资本主义的政治制度保护的是资产阶级的权利</a:t>
            </a:r>
            <a:endParaRPr lang="zh-CN" altLang="en-US" smtClean="0"/>
          </a:p>
          <a:p>
            <a:r>
              <a:rPr lang="zh-CN" altLang="en-US" smtClean="0"/>
              <a:t>资本主义法律制度保障的是富人的权利</a:t>
            </a:r>
            <a:endParaRPr lang="zh-CN" altLang="en-US" smtClean="0"/>
          </a:p>
          <a:p>
            <a:endParaRPr lang="zh-CN" altLang="en-US" smtClean="0"/>
          </a:p>
          <a:p>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21</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逻辑、语法、修辞、数学、几何、天文、音乐，世称</a:t>
            </a:r>
            <a:r>
              <a:rPr lang="en-US" altLang="zh-CN" smtClean="0"/>
              <a:t>"</a:t>
            </a:r>
            <a:r>
              <a:rPr lang="zh-CN" altLang="en-US" smtClean="0"/>
              <a:t>七艺</a:t>
            </a:r>
            <a:r>
              <a:rPr lang="en-US" altLang="zh-CN" smtClean="0"/>
              <a:t>"</a:t>
            </a:r>
            <a:endParaRPr lang="zh-CN" altLang="en-US" smtClean="0"/>
          </a:p>
          <a:p>
            <a:r>
              <a:rPr lang="zh-CN" altLang="en-US" smtClean="0"/>
              <a:t>马克思：宗教市人民的鸦片</a:t>
            </a:r>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23</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宗教裁判所是西欧天主教会于</a:t>
            </a:r>
            <a:r>
              <a:rPr lang="en-US" altLang="zh-CN" smtClean="0"/>
              <a:t>13</a:t>
            </a:r>
            <a:r>
              <a:rPr lang="zh-CN" altLang="en-US" smtClean="0"/>
              <a:t>世纪专设的特别刑事法庭。用以维护天主教的正统性，以残酷手段惩罚异端。</a:t>
            </a:r>
            <a:endParaRPr lang="en-US" altLang="zh-CN" smtClean="0"/>
          </a:p>
          <a:p>
            <a:r>
              <a:rPr lang="zh-CN" altLang="en-US" smtClean="0"/>
              <a:t>过渡：资本主义兴起和发展  思想要求反封建 反压迫  反教皇和教会</a:t>
            </a:r>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24</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逻辑、语法、修辞、数学、几何、天文、音乐，世称</a:t>
            </a:r>
            <a:r>
              <a:rPr lang="en-US" altLang="zh-CN" smtClean="0"/>
              <a:t>"</a:t>
            </a:r>
            <a:r>
              <a:rPr lang="zh-CN" altLang="en-US" smtClean="0"/>
              <a:t>七艺</a:t>
            </a:r>
            <a:r>
              <a:rPr lang="en-US" altLang="zh-CN" smtClean="0"/>
              <a:t>“</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传播了资产阶级的意识形</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打破了天主教会精神垄断，使人们的思想得到解放，发展了人文主义。</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r>
              <a:rPr lang="en-US" altLang="zh-CN" smtClean="0"/>
              <a:t>B</a:t>
            </a:r>
            <a:r>
              <a:rPr lang="zh-CN" altLang="en-US" smtClean="0"/>
              <a:t>发展本民族文化，各国普遍重视教育，兴办学校，增加包括自然科学在内的学习科目，促进了西欧各国民族文化和教育事业的发展。</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r>
              <a:rPr lang="en-US" altLang="zh-CN" smtClean="0"/>
              <a:t>C</a:t>
            </a:r>
            <a:r>
              <a:rPr lang="zh-CN" altLang="en-US" smtClean="0"/>
              <a:t>传播了资产阶级的意识形态，为早期资产阶级革命提供了旗帜</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25</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所以 </a:t>
            </a:r>
            <a:r>
              <a:rPr lang="en-US" altLang="zh-CN" smtClean="0"/>
              <a:t>,</a:t>
            </a:r>
            <a:r>
              <a:rPr lang="zh-CN" altLang="en-US" smtClean="0"/>
              <a:t>资本主义</a:t>
            </a:r>
            <a:endParaRPr lang="zh-CN" altLang="en-US" smtClean="0"/>
          </a:p>
          <a:p>
            <a:r>
              <a:rPr lang="zh-CN" altLang="en-US" smtClean="0"/>
              <a:t>生产方式的兴起才是宗教改革得以发生和发展的</a:t>
            </a:r>
            <a:endParaRPr lang="zh-CN" altLang="en-US" smtClean="0"/>
          </a:p>
          <a:p>
            <a:r>
              <a:rPr lang="zh-CN" altLang="en-US" smtClean="0"/>
              <a:t>根本原因</a:t>
            </a:r>
            <a:r>
              <a:rPr lang="en-US" altLang="zh-CN" smtClean="0"/>
              <a:t>,</a:t>
            </a:r>
            <a:r>
              <a:rPr lang="zh-CN" altLang="en-US" smtClean="0"/>
              <a:t>宗教改革则只是为资产阶级的阶级统</a:t>
            </a:r>
            <a:endParaRPr lang="zh-CN" altLang="en-US" smtClean="0"/>
          </a:p>
          <a:p>
            <a:r>
              <a:rPr lang="zh-CN" altLang="en-US" smtClean="0"/>
              <a:t>治起了思想先导的作用 </a:t>
            </a:r>
            <a:r>
              <a:rPr lang="en-US" altLang="zh-CN" smtClean="0"/>
              <a:t>,</a:t>
            </a:r>
            <a:r>
              <a:rPr lang="zh-CN" altLang="en-US" smtClean="0"/>
              <a:t>而不是资本主义生产方</a:t>
            </a:r>
            <a:endParaRPr lang="zh-CN" altLang="en-US" smtClean="0"/>
          </a:p>
          <a:p>
            <a:r>
              <a:rPr lang="zh-CN" altLang="en-US" smtClean="0"/>
              <a:t>式赖以兴起的原因</a:t>
            </a:r>
            <a:endParaRPr lang="en-US" altLang="zh-CN" smtClean="0"/>
          </a:p>
          <a:p>
            <a:r>
              <a:rPr lang="zh-CN" altLang="en-US" smtClean="0"/>
              <a:t>们在坚持资本主义生产方式的兴起是宗</a:t>
            </a:r>
            <a:endParaRPr lang="zh-CN" altLang="en-US" smtClean="0"/>
          </a:p>
          <a:p>
            <a:r>
              <a:rPr lang="zh-CN" altLang="en-US" smtClean="0"/>
              <a:t>教改革得以发生的根本原因的同时</a:t>
            </a:r>
            <a:r>
              <a:rPr lang="en-US" altLang="zh-CN" smtClean="0"/>
              <a:t>, </a:t>
            </a:r>
            <a:r>
              <a:rPr lang="zh-CN" altLang="en-US" smtClean="0"/>
              <a:t>也充分地肯定了宗教改革运动及新教伦理对近代资本主义的兴起和发展所产生的积极的社会历史作用 </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26</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制度作为人类行为的模式或规则，必然体现人的思想观念和价值观。任</a:t>
            </a:r>
            <a:endParaRPr lang="zh-CN" altLang="en-US" smtClean="0"/>
          </a:p>
          <a:p>
            <a:r>
              <a:rPr lang="zh-CN" altLang="en-US" smtClean="0"/>
              <a:t>何一种制度的形成都无法脱离文化，文化对制度的形成具有重大影响，观念</a:t>
            </a:r>
            <a:endParaRPr lang="zh-CN" altLang="en-US" smtClean="0"/>
          </a:p>
          <a:p>
            <a:r>
              <a:rPr lang="zh-CN" altLang="en-US" smtClean="0"/>
              <a:t>是制度的直接依据。文化是制度之母 ，制度是文化的主要载体，。文化观念的形成和积淀根源于人类的社会生产实践。</a:t>
            </a:r>
            <a:endParaRPr lang="en-US" altLang="zh-CN" smtClean="0"/>
          </a:p>
          <a:p>
            <a:r>
              <a:rPr lang="zh-CN" altLang="en-US" smtClean="0"/>
              <a:t>一书在分析西方资本主义的起源时，充分考虑了文化因素的作用和人的“精神气质”心态的转变问题。</a:t>
            </a:r>
            <a:endParaRPr lang="en-US" altLang="zh-CN" smtClean="0"/>
          </a:p>
          <a:p>
            <a:r>
              <a:rPr lang="zh-CN" altLang="en-US" smtClean="0"/>
              <a:t>西欧</a:t>
            </a:r>
            <a:endParaRPr lang="zh-CN" altLang="en-US" smtClean="0"/>
          </a:p>
          <a:p>
            <a:r>
              <a:rPr lang="zh-CN" altLang="en-US" smtClean="0"/>
              <a:t>传统观点：近代的宗教改革是实质上资本主义萌芽发展到一定程度，</a:t>
            </a:r>
            <a:endParaRPr lang="zh-CN" altLang="en-US" smtClean="0"/>
          </a:p>
          <a:p>
            <a:r>
              <a:rPr lang="zh-CN" altLang="en-US" smtClean="0"/>
              <a:t>资产阶级的反封建斗争，它为西欧资本主义因素的进一步</a:t>
            </a:r>
            <a:endParaRPr lang="zh-CN" altLang="en-US" smtClean="0"/>
          </a:p>
          <a:p>
            <a:r>
              <a:rPr lang="zh-CN" altLang="en-US" smtClean="0"/>
              <a:t>发展开辟了道路。因此，西欧近代宗教改革不是资本主义</a:t>
            </a:r>
            <a:endParaRPr lang="zh-CN" altLang="en-US" smtClean="0"/>
          </a:p>
          <a:p>
            <a:r>
              <a:rPr lang="zh-CN" altLang="en-US" smtClean="0"/>
              <a:t>发展的因，而是资本主义萌芽发展产生的果</a:t>
            </a:r>
            <a:endParaRPr lang="en-US" altLang="zh-CN" smtClean="0"/>
          </a:p>
          <a:p>
            <a:r>
              <a:rPr lang="zh-CN" altLang="en-US" smtClean="0"/>
              <a:t>恩格斯所言“加尔文的信条适合当时资产阶级中最勇敢的人的要求”</a:t>
            </a:r>
            <a:endParaRPr lang="en-US" altLang="zh-CN" smtClean="0"/>
          </a:p>
          <a:p>
            <a:r>
              <a:rPr lang="zh-CN" altLang="en-US" smtClean="0"/>
              <a:t>西欧近代的宗教改革产生了新教伦理，新教伦理衍生了资本主义精神，近代西欧社会正是在这种精神的</a:t>
            </a:r>
            <a:endParaRPr lang="zh-CN" altLang="en-US" smtClean="0"/>
          </a:p>
          <a:p>
            <a:r>
              <a:rPr lang="zh-CN" altLang="en-US" smtClean="0"/>
              <a:t>弥漫下，产生了资本主义并且获得空前的发展</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27</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文化对制度的形成具有重大影响，观念</a:t>
            </a:r>
            <a:endParaRPr lang="zh-CN" altLang="en-US" smtClean="0"/>
          </a:p>
          <a:p>
            <a:r>
              <a:rPr lang="zh-CN" altLang="en-US" smtClean="0"/>
              <a:t>是制度的直接依据。文化是制度之母 ，制度是文化的主要载体，。文化观念的形成和积淀根源于人类的社会生产实践。</a:t>
            </a:r>
            <a:endParaRPr lang="zh-CN" altLang="en-US" smtClean="0"/>
          </a:p>
          <a:p>
            <a:r>
              <a:rPr lang="zh-CN" altLang="en-US" smtClean="0"/>
              <a:t>一书在分析西方资本主义的起源时，充分考虑了文化因素的作用和人的“精神气质”心态的转变问题。</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28</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逻辑、语法、修辞、数学、几何、天文、音乐，世称</a:t>
            </a:r>
            <a:r>
              <a:rPr lang="en-US" altLang="zh-CN" smtClean="0"/>
              <a:t>"</a:t>
            </a:r>
            <a:r>
              <a:rPr lang="zh-CN" altLang="en-US" smtClean="0"/>
              <a:t>七艺</a:t>
            </a:r>
            <a:r>
              <a:rPr lang="en-US" altLang="zh-CN" smtClean="0"/>
              <a:t>“</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传播了资产阶级的意识形</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打破了天主教会精神垄断，使人们的思想得到解放，发展了人文主义。</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r>
              <a:rPr lang="en-US" altLang="zh-CN" smtClean="0"/>
              <a:t>B</a:t>
            </a:r>
            <a:r>
              <a:rPr lang="zh-CN" altLang="en-US" smtClean="0"/>
              <a:t>发展本民族文化，各国普遍重视教育，兴办学校，增加包括自然科学在内的学习科目，促进了西欧各国民族文化和教育事业的发展。</a:t>
            </a: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mtClean="0"/>
          </a:p>
          <a:p>
            <a:pPr marL="0" marR="0" indent="0" algn="l" defTabSz="914400" rtl="0" eaLnBrk="1" fontAlgn="auto" latinLnBrk="0" hangingPunct="1">
              <a:lnSpc>
                <a:spcPct val="100000"/>
              </a:lnSpc>
              <a:spcBef>
                <a:spcPct val="0"/>
              </a:spcBef>
              <a:spcAft>
                <a:spcPct val="0"/>
              </a:spcAft>
              <a:buClrTx/>
              <a:buSzTx/>
              <a:buFontTx/>
              <a:buNone/>
              <a:defRPr/>
            </a:pPr>
            <a:r>
              <a:rPr lang="en-US" altLang="zh-CN" smtClean="0"/>
              <a:t>C</a:t>
            </a:r>
            <a:r>
              <a:rPr lang="zh-CN" altLang="en-US" smtClean="0"/>
              <a:t>传播了资产阶级的意识形态，为早期资产阶级革命提供了旗帜</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29</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在国际事务中表现为极端民族利己主义。所以</a:t>
            </a:r>
            <a:r>
              <a:rPr lang="en-US" altLang="zh-CN" smtClean="0"/>
              <a:t>,</a:t>
            </a:r>
            <a:r>
              <a:rPr lang="zh-CN" altLang="en-US" smtClean="0"/>
              <a:t>西方资本主义国家一切打着“人权”的幌子在国内侵犯人权、在国际上践踏其他国家主权的行为</a:t>
            </a:r>
            <a:r>
              <a:rPr lang="en-US" altLang="zh-CN" smtClean="0"/>
              <a:t>,</a:t>
            </a:r>
            <a:endParaRPr lang="en-US" altLang="zh-CN" smtClean="0"/>
          </a:p>
          <a:p>
            <a:r>
              <a:rPr lang="zh-CN" altLang="en-US" smtClean="0"/>
              <a:t>历史上</a:t>
            </a:r>
            <a:r>
              <a:rPr lang="en-US" altLang="zh-CN" smtClean="0"/>
              <a:t>,</a:t>
            </a:r>
            <a:r>
              <a:rPr lang="zh-CN" altLang="en-US" smtClean="0"/>
              <a:t>人权是资产阶级革命的旗帜</a:t>
            </a:r>
            <a:r>
              <a:rPr lang="en-US" altLang="zh-CN" smtClean="0"/>
              <a:t>;</a:t>
            </a:r>
            <a:r>
              <a:rPr lang="zh-CN" altLang="en-US" smtClean="0"/>
              <a:t>当今国际舞台上</a:t>
            </a:r>
            <a:r>
              <a:rPr lang="en-US" altLang="zh-CN" smtClean="0"/>
              <a:t>,</a:t>
            </a:r>
            <a:r>
              <a:rPr lang="zh-CN" altLang="en-US" smtClean="0"/>
              <a:t>人权成了西方发达资本主义国家推行霸权主义、干涉别国内政的借口。</a:t>
            </a:r>
            <a:endParaRPr lang="zh-CN" altLang="en-US" smtClean="0"/>
          </a:p>
          <a:p>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31</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人权是法律权利的内容和来源</a:t>
            </a:r>
            <a:endParaRPr lang="zh-CN" altLang="en-US" smtClean="0"/>
          </a:p>
          <a:p>
            <a:r>
              <a:rPr lang="zh-CN" altLang="en-US" smtClean="0"/>
              <a:t>法律对人权的确认和保障。人权只有以法律权利的形式存在，才有实际意义，否则，他将经常面临受侵害的危险而无法救济。</a:t>
            </a:r>
            <a:endParaRPr lang="zh-CN" altLang="en-US" smtClean="0"/>
          </a:p>
          <a:p>
            <a:r>
              <a:rPr lang="zh-CN" altLang="en-US" smtClean="0"/>
              <a:t>人如果没有这些权也就不能称之为人。</a:t>
            </a:r>
            <a:endParaRPr lang="zh-CN" altLang="en-US" smtClean="0"/>
          </a:p>
          <a:p>
            <a:r>
              <a:rPr lang="zh-CN" altLang="en-US" smtClean="0"/>
              <a:t>人类制定法律是为了调整社会关系，维护社会秩序，保护人的合法权益，最终是为了人类的生存和发展。</a:t>
            </a:r>
            <a:endParaRPr lang="zh-CN" altLang="en-US" smtClean="0"/>
          </a:p>
          <a:p>
            <a:r>
              <a:rPr lang="zh-CN" altLang="en-US" smtClean="0"/>
              <a:t>人权的法律保护啊是人权得以实现的最直接、也是最有效的手段。</a:t>
            </a:r>
            <a:endParaRPr lang="zh-CN" altLang="en-US" smtClean="0"/>
          </a:p>
          <a:p>
            <a:endParaRPr lang="zh-CN" altLang="en-US"/>
          </a:p>
        </p:txBody>
      </p:sp>
      <p:sp>
        <p:nvSpPr>
          <p:cNvPr id="4" name="灯片编号占位符 3"/>
          <p:cNvSpPr>
            <a:spLocks noGrp="1"/>
          </p:cNvSpPr>
          <p:nvPr>
            <p:ph type="sldNum" sz="quarter" idx="10"/>
          </p:nvPr>
        </p:nvSpPr>
        <p:spPr/>
        <p:txBody>
          <a:bodyPr/>
          <a:lstStyle/>
          <a:p>
            <a:fld id="{1B5152A4-10A9-4725-9922-D8F56B9F399B}" type="slidenum">
              <a:rPr lang="zh-CN" altLang="en-US" smtClean="0"/>
              <a:t>32</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3.png" /><Relationship Id="rId4" Type="http://schemas.openxmlformats.org/officeDocument/2006/relationships/image" Target="../media/image4.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5.png" /><Relationship Id="rId4" Type="http://schemas.openxmlformats.org/officeDocument/2006/relationships/image" Target="../media/image4.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4.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4.jpeg" /><Relationship Id="rId4" Type="http://schemas.openxmlformats.org/officeDocument/2006/relationships/image" Target="../media/image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4.jpeg" /><Relationship Id="rId4" Type="http://schemas.openxmlformats.org/officeDocument/2006/relationships/image" Target="../media/image8.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4.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10.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 Id="rId3" Type="http://schemas.openxmlformats.org/officeDocument/2006/relationships/image" Target="../media/image4.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1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 Id="rId3" Type="http://schemas.openxmlformats.org/officeDocument/2006/relationships/image" Target="../media/image4.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 Id="rId3" Type="http://schemas.openxmlformats.org/officeDocument/2006/relationships/image" Target="../media/image13.png" /><Relationship Id="rId4" Type="http://schemas.microsoft.com/office/2007/relationships/hdphoto" Target="../media/image14.wdp"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 Id="rId3" Type="http://schemas.openxmlformats.org/officeDocument/2006/relationships/image" Target="../media/image15.png" /><Relationship Id="rId4" Type="http://schemas.openxmlformats.org/officeDocument/2006/relationships/image" Target="../media/image16.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8.xml" /><Relationship Id="rId3" Type="http://schemas.openxmlformats.org/officeDocument/2006/relationships/image" Target="../media/image17.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 Id="rId3" Type="http://schemas.openxmlformats.org/officeDocument/2006/relationships/image" Target="../media/image18.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2.xml"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 Id="rId6" Type="http://schemas.openxmlformats.org/officeDocument/2006/relationships/image" Target="../media/image22.png" /><Relationship Id="rId7" Type="http://schemas.openxmlformats.org/officeDocument/2006/relationships/image" Target="../media/image23.png" /><Relationship Id="rId8" Type="http://schemas.openxmlformats.org/officeDocument/2006/relationships/image" Target="../media/image24.png" /><Relationship Id="rId9" Type="http://schemas.openxmlformats.org/officeDocument/2006/relationships/image" Target="../media/image25.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3.xml" /><Relationship Id="rId3" Type="http://schemas.openxmlformats.org/officeDocument/2006/relationships/image" Target="../media/image26.png" /><Relationship Id="rId4" Type="http://schemas.openxmlformats.org/officeDocument/2006/relationships/image" Target="../media/image2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578" y="0"/>
            <a:ext cx="9144000" cy="6915208"/>
          </a:xfrm>
          <a:prstGeom prst="rect">
            <a:avLst/>
          </a:prstGeom>
          <a:noFill/>
          <a:ln>
            <a:noFill/>
          </a:ln>
          <a:effectLst>
            <a:glow>
              <a:schemeClr val="accent1">
                <a:alpha val="86000"/>
              </a:schemeClr>
            </a:glow>
            <a:outerShdw dist="35921" dir="2700000" algn="ctr" rotWithShape="0">
              <a:schemeClr val="bg2"/>
            </a:outerShdw>
            <a:softEdge rad="3937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51520" y="260047"/>
            <a:ext cx="7200800" cy="461665"/>
          </a:xfrm>
          <a:prstGeom prst="rect">
            <a:avLst/>
          </a:prstGeom>
          <a:noFill/>
        </p:spPr>
        <p:txBody>
          <a:bodyPr wrap="square" rtlCol="0">
            <a:spAutoFit/>
          </a:bodyPr>
          <a:lstStyle/>
          <a:p>
            <a:r>
              <a:rPr lang="zh-CN" altLang="en-US" sz="2400" b="1" smtClean="0"/>
              <a:t>选择性必修</a:t>
            </a:r>
            <a:r>
              <a:rPr lang="en-US" altLang="zh-CN" sz="2400" b="1" smtClean="0"/>
              <a:t>1      </a:t>
            </a:r>
            <a:r>
              <a:rPr lang="zh-CN" altLang="en-US" sz="2400" b="1" smtClean="0"/>
              <a:t>国家制度与社会治理</a:t>
            </a:r>
            <a:endParaRPr lang="zh-CN" altLang="en-US" sz="2400" b="1"/>
          </a:p>
        </p:txBody>
      </p:sp>
      <p:sp>
        <p:nvSpPr>
          <p:cNvPr id="3" name="TextBox 2"/>
          <p:cNvSpPr txBox="1"/>
          <p:nvPr/>
        </p:nvSpPr>
        <p:spPr>
          <a:xfrm>
            <a:off x="944409" y="980728"/>
            <a:ext cx="7236026" cy="645160"/>
          </a:xfrm>
          <a:prstGeom prst="rect">
            <a:avLst/>
          </a:prstGeom>
          <a:noFill/>
        </p:spPr>
        <p:txBody>
          <a:bodyPr wrap="square" rtlCol="0">
            <a:spAutoFit/>
          </a:bodyPr>
          <a:lstStyle/>
          <a:p>
            <a:r>
              <a:rPr lang="zh-CN" altLang="en-US" sz="3600" b="1" smtClean="0"/>
              <a:t>第</a:t>
            </a:r>
            <a:r>
              <a:rPr lang="en-US" altLang="zh-CN" sz="3600" b="1" smtClean="0"/>
              <a:t>8</a:t>
            </a:r>
            <a:r>
              <a:rPr lang="zh-CN" altLang="en-US" sz="3600" b="1" smtClean="0"/>
              <a:t>课      近代西方的法律与教化</a:t>
            </a:r>
            <a:endParaRPr lang="zh-CN" altLang="en-US" sz="3600" b="1"/>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l="10096" t="5" r="248" b="6848"/>
          <a:stretch>
            <a:fillRect/>
          </a:stretch>
        </p:blipFill>
        <p:spPr bwMode="auto">
          <a:xfrm>
            <a:off x="0" y="0"/>
            <a:ext cx="9144000" cy="6858000"/>
          </a:xfrm>
          <a:prstGeom prst="rect">
            <a:avLst/>
          </a:prstGeom>
          <a:solidFill>
            <a:schemeClr val="bg1"/>
          </a:solidFill>
          <a:ln>
            <a:noFill/>
          </a:ln>
          <a:effectLst/>
        </p:spPr>
      </p:pic>
      <p:sp>
        <p:nvSpPr>
          <p:cNvPr id="2" name="TextBox 1"/>
          <p:cNvSpPr txBox="1"/>
          <p:nvPr/>
        </p:nvSpPr>
        <p:spPr>
          <a:xfrm>
            <a:off x="3189531" y="993151"/>
            <a:ext cx="1331640" cy="2677656"/>
          </a:xfrm>
          <a:prstGeom prst="rect">
            <a:avLst/>
          </a:prstGeom>
          <a:blipFill dpi="0" rotWithShape="1">
            <a:blip r:embed="rId4">
              <a:alphaModFix amt="77000"/>
            </a:blip>
            <a:tile tx="0" ty="0" sx="100000" sy="100000" flip="none" algn="tl"/>
          </a:blipFill>
          <a:effectLst>
            <a:glow rad="1574800">
              <a:schemeClr val="accent1">
                <a:alpha val="3000"/>
              </a:schemeClr>
            </a:glow>
            <a:outerShdw blurRad="50800" dist="50800" dir="5400000" algn="ctr" rotWithShape="0">
              <a:schemeClr val="bg1">
                <a:alpha val="10000"/>
              </a:schemeClr>
            </a:outerShdw>
            <a:softEdge rad="0"/>
          </a:effectLst>
        </p:spPr>
        <p:txBody>
          <a:bodyPr wrap="square" rtlCol="0">
            <a:spAutoFit/>
          </a:bodyPr>
          <a:lstStyle/>
          <a:p>
            <a:r>
              <a:rPr lang="zh-CN" altLang="en-US" sz="2800" b="1" smtClean="0"/>
              <a:t>葡萄牙</a:t>
            </a:r>
            <a:endParaRPr lang="en-US" altLang="zh-CN" sz="2800" b="1" smtClean="0"/>
          </a:p>
          <a:p>
            <a:r>
              <a:rPr lang="zh-CN" altLang="en-US" sz="2800" b="1" smtClean="0"/>
              <a:t>西班牙</a:t>
            </a:r>
            <a:endParaRPr lang="en-US" altLang="zh-CN" sz="2800" b="1" smtClean="0"/>
          </a:p>
          <a:p>
            <a:r>
              <a:rPr lang="zh-CN" altLang="en-US" sz="2800" b="1" smtClean="0"/>
              <a:t>荷兰</a:t>
            </a:r>
            <a:endParaRPr lang="en-US" altLang="zh-CN" sz="2800" b="1" smtClean="0"/>
          </a:p>
          <a:p>
            <a:r>
              <a:rPr lang="zh-CN" altLang="en-US" sz="2800" b="1" smtClean="0"/>
              <a:t>英国</a:t>
            </a:r>
            <a:endParaRPr lang="en-US" altLang="zh-CN" sz="2800" b="1" smtClean="0"/>
          </a:p>
          <a:p>
            <a:r>
              <a:rPr lang="zh-CN" altLang="en-US" sz="2800" b="1" smtClean="0"/>
              <a:t>法国</a:t>
            </a:r>
            <a:endParaRPr lang="en-US" altLang="zh-CN" sz="2800" b="1" smtClean="0"/>
          </a:p>
          <a:p>
            <a:r>
              <a:rPr lang="zh-CN" altLang="en-US" sz="2800" b="1" smtClean="0"/>
              <a:t>德国</a:t>
            </a:r>
            <a:endParaRPr lang="en-US" altLang="zh-CN" sz="2800" b="1" smtClean="0"/>
          </a:p>
        </p:txBody>
      </p:sp>
      <p:sp>
        <p:nvSpPr>
          <p:cNvPr id="7" name="TextBox 6"/>
          <p:cNvSpPr txBox="1"/>
          <p:nvPr/>
        </p:nvSpPr>
        <p:spPr>
          <a:xfrm>
            <a:off x="7230885" y="2451518"/>
            <a:ext cx="472153" cy="954107"/>
          </a:xfrm>
          <a:prstGeom prst="rect">
            <a:avLst/>
          </a:prstGeom>
          <a:blipFill dpi="0" rotWithShape="1">
            <a:blip r:embed="rId4">
              <a:alphaModFix amt="77000"/>
            </a:blip>
            <a:tile tx="0" ty="0" sx="100000" sy="100000" flip="none" algn="tl"/>
          </a:blipFill>
          <a:effectLst>
            <a:glow rad="1574800">
              <a:schemeClr val="accent1">
                <a:alpha val="3000"/>
              </a:schemeClr>
            </a:glow>
            <a:outerShdw blurRad="50800" dist="50800" dir="5400000" algn="ctr" rotWithShape="0">
              <a:schemeClr val="bg1">
                <a:alpha val="10000"/>
              </a:schemeClr>
            </a:outerShdw>
            <a:softEdge rad="0"/>
          </a:effectLst>
        </p:spPr>
        <p:txBody>
          <a:bodyPr wrap="square" rtlCol="0">
            <a:spAutoFit/>
          </a:bodyPr>
          <a:lstStyle/>
          <a:p>
            <a:r>
              <a:rPr lang="zh-CN" altLang="en-US" sz="2800" b="1" smtClean="0"/>
              <a:t>日本</a:t>
            </a:r>
            <a:endParaRPr lang="en-US" altLang="zh-CN" sz="2800" b="1" smtClean="0"/>
          </a:p>
        </p:txBody>
      </p:sp>
      <p:sp>
        <p:nvSpPr>
          <p:cNvPr id="8" name="TextBox 7"/>
          <p:cNvSpPr txBox="1"/>
          <p:nvPr/>
        </p:nvSpPr>
        <p:spPr>
          <a:xfrm>
            <a:off x="6372200" y="922284"/>
            <a:ext cx="1331640" cy="523220"/>
          </a:xfrm>
          <a:prstGeom prst="rect">
            <a:avLst/>
          </a:prstGeom>
          <a:blipFill dpi="0" rotWithShape="1">
            <a:blip r:embed="rId4">
              <a:alphaModFix amt="77000"/>
            </a:blip>
            <a:tile tx="0" ty="0" sx="100000" sy="100000" flip="none" algn="tl"/>
          </a:blipFill>
          <a:effectLst>
            <a:glow rad="1574800">
              <a:schemeClr val="accent1">
                <a:alpha val="3000"/>
              </a:schemeClr>
            </a:glow>
            <a:outerShdw blurRad="50800" dist="50800" dir="5400000" algn="ctr" rotWithShape="0">
              <a:schemeClr val="bg1">
                <a:alpha val="10000"/>
              </a:schemeClr>
            </a:outerShdw>
            <a:softEdge rad="0"/>
          </a:effectLst>
        </p:spPr>
        <p:txBody>
          <a:bodyPr wrap="square" rtlCol="0">
            <a:spAutoFit/>
          </a:bodyPr>
          <a:lstStyle/>
          <a:p>
            <a:r>
              <a:rPr lang="zh-CN" altLang="en-US" sz="2800" b="1"/>
              <a:t>俄罗斯</a:t>
            </a:r>
            <a:endParaRPr lang="en-US" altLang="zh-CN" sz="2800" b="1" smtClean="0"/>
          </a:p>
        </p:txBody>
      </p:sp>
      <p:sp>
        <p:nvSpPr>
          <p:cNvPr id="9" name="TextBox 8"/>
          <p:cNvSpPr txBox="1"/>
          <p:nvPr/>
        </p:nvSpPr>
        <p:spPr>
          <a:xfrm>
            <a:off x="47796" y="1529844"/>
            <a:ext cx="1331640" cy="523220"/>
          </a:xfrm>
          <a:prstGeom prst="rect">
            <a:avLst/>
          </a:prstGeom>
          <a:blipFill dpi="0" rotWithShape="1">
            <a:blip r:embed="rId4">
              <a:alphaModFix amt="77000"/>
            </a:blip>
            <a:tile tx="0" ty="0" sx="100000" sy="100000" flip="none" algn="tl"/>
          </a:blipFill>
          <a:effectLst>
            <a:glow rad="1574800">
              <a:schemeClr val="accent1">
                <a:alpha val="3000"/>
              </a:schemeClr>
            </a:glow>
            <a:outerShdw blurRad="50800" dist="50800" dir="5400000" algn="ctr" rotWithShape="0">
              <a:schemeClr val="bg1">
                <a:alpha val="10000"/>
              </a:schemeClr>
            </a:outerShdw>
            <a:softEdge rad="0"/>
          </a:effectLst>
        </p:spPr>
        <p:txBody>
          <a:bodyPr wrap="square" rtlCol="0">
            <a:spAutoFit/>
          </a:bodyPr>
          <a:lstStyle/>
          <a:p>
            <a:r>
              <a:rPr lang="zh-CN" altLang="en-US" sz="2800" b="1"/>
              <a:t>美国</a:t>
            </a:r>
            <a:endParaRPr lang="en-US" altLang="zh-CN" sz="2800" b="1" smtClean="0"/>
          </a:p>
        </p:txBody>
      </p:sp>
      <p:sp>
        <p:nvSpPr>
          <p:cNvPr id="10" name="矩形 9"/>
          <p:cNvSpPr/>
          <p:nvPr/>
        </p:nvSpPr>
        <p:spPr>
          <a:xfrm>
            <a:off x="669413" y="4293096"/>
            <a:ext cx="8280920" cy="2246769"/>
          </a:xfrm>
          <a:prstGeom prst="rect">
            <a:avLst/>
          </a:prstGeom>
          <a:blipFill dpi="0" rotWithShape="1">
            <a:blip r:embed="rId4">
              <a:alphaModFix amt="60000"/>
            </a:blip>
            <a:tile tx="0" ty="0" sx="100000" sy="100000" flip="none" algn="tl"/>
          </a:blipFill>
        </p:spPr>
        <p:txBody>
          <a:bodyPr wrap="square">
            <a:spAutoFit/>
          </a:bodyPr>
          <a:lstStyle/>
          <a:p>
            <a:r>
              <a:rPr lang="zh-CN" altLang="en-US" sz="2800" b="1" smtClean="0"/>
              <a:t>    美国</a:t>
            </a:r>
            <a:r>
              <a:rPr lang="zh-CN" altLang="en-US" sz="2800" b="1"/>
              <a:t>成功的秘密不在于华盛顿，也不在于硅谷；不在于空军，也不在于海军；不在于言论自由，也不在于自由市场，真正的秘密</a:t>
            </a:r>
            <a:r>
              <a:rPr lang="zh-CN" altLang="en-US" sz="2800" b="1" smtClean="0"/>
              <a:t>在于长盛不衰的法治及其背后的制度。</a:t>
            </a:r>
            <a:endParaRPr lang="en-US" altLang="zh-CN" sz="2800" b="1" smtClean="0"/>
          </a:p>
          <a:p>
            <a:r>
              <a:rPr lang="en-US" altLang="zh-CN" sz="2800" b="1"/>
              <a:t> </a:t>
            </a:r>
            <a:r>
              <a:rPr lang="en-US" altLang="zh-CN" sz="2800" b="1" smtClean="0"/>
              <a:t>       ——《</a:t>
            </a:r>
            <a:r>
              <a:rPr lang="zh-CN" altLang="en-US" sz="2800" b="1"/>
              <a:t>纽约时报</a:t>
            </a:r>
            <a:r>
              <a:rPr lang="en-US" altLang="zh-CN" sz="2800" b="1"/>
              <a:t>》</a:t>
            </a:r>
            <a:r>
              <a:rPr lang="zh-CN" altLang="en-US" sz="2800" b="1"/>
              <a:t>著名评论家托马斯</a:t>
            </a:r>
            <a:r>
              <a:rPr lang="en-US" altLang="zh-CN" sz="2800" b="1"/>
              <a:t>.</a:t>
            </a:r>
            <a:r>
              <a:rPr lang="zh-CN" altLang="en-US" sz="2800" b="1"/>
              <a:t>弗里德曼</a:t>
            </a:r>
            <a:endParaRPr lang="zh-CN" altLang="en-US" sz="2800" b="1"/>
          </a:p>
        </p:txBody>
      </p:sp>
      <p:sp>
        <p:nvSpPr>
          <p:cNvPr id="4" name="矩形 3"/>
          <p:cNvSpPr/>
          <p:nvPr/>
        </p:nvSpPr>
        <p:spPr>
          <a:xfrm>
            <a:off x="713616" y="46089"/>
            <a:ext cx="7615111" cy="830997"/>
          </a:xfrm>
          <a:prstGeom prst="rect">
            <a:avLst/>
          </a:prstGeom>
          <a:solidFill>
            <a:schemeClr val="lt1">
              <a:alpha val="74000"/>
            </a:schemeClr>
          </a:solidFill>
          <a:ln>
            <a:noFill/>
          </a:ln>
        </p:spPr>
        <p:style>
          <a:lnRef idx="2">
            <a:schemeClr val="accent6"/>
          </a:lnRef>
          <a:fillRef idx="1">
            <a:schemeClr val="lt1"/>
          </a:fillRef>
          <a:effectRef idx="0">
            <a:schemeClr val="accent6"/>
          </a:effectRef>
          <a:fontRef idx="minor">
            <a:schemeClr val="dk1"/>
          </a:fontRef>
        </p:style>
        <p:txBody>
          <a:bodyPr wrap="square" lIns="91440" tIns="45720" rIns="91440" bIns="45720">
            <a:spAutoFit/>
          </a:bodyPr>
          <a:lstStyle/>
          <a:p>
            <a:pPr algn="ctr"/>
            <a:r>
              <a:rPr lang="zh-CN" altLang="en-US"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rPr>
              <a:t>近代</a:t>
            </a:r>
            <a:r>
              <a:rPr lang="zh-CN" altLang="en-US" sz="48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rPr>
              <a:t>西方大国崛起的秘诀</a:t>
            </a:r>
            <a:endParaRPr lang="zh-CN" altLang="en-US"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085" name="Group 13"/>
          <p:cNvGrpSpPr/>
          <p:nvPr/>
        </p:nvGrpSpPr>
        <p:grpSpPr>
          <a:xfrm>
            <a:off x="27844" y="1315358"/>
            <a:ext cx="7752221" cy="1885518"/>
            <a:chOff x="-82" y="329"/>
            <a:chExt cx="4844" cy="859"/>
          </a:xfrm>
        </p:grpSpPr>
        <p:grpSp>
          <p:nvGrpSpPr>
            <p:cNvPr id="3086" name="Group 14"/>
            <p:cNvGrpSpPr/>
            <p:nvPr/>
          </p:nvGrpSpPr>
          <p:grpSpPr>
            <a:xfrm>
              <a:off x="1156" y="845"/>
              <a:ext cx="3448" cy="203"/>
              <a:chOff x="1156" y="845"/>
              <a:chExt cx="3448" cy="203"/>
            </a:xfrm>
          </p:grpSpPr>
          <p:sp>
            <p:nvSpPr>
              <p:cNvPr id="3087" name="Text Box 15"/>
              <p:cNvSpPr txBox="1">
                <a:spLocks noChangeArrowheads="1"/>
              </p:cNvSpPr>
              <p:nvPr/>
            </p:nvSpPr>
            <p:spPr bwMode="auto">
              <a:xfrm>
                <a:off x="1156" y="867"/>
                <a:ext cx="1144" cy="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kumimoji="1" lang="zh-CN" altLang="en-US" sz="2000" b="1">
                  <a:latin typeface="宋体" pitchFamily="2" charset="-122"/>
                </a:endParaRPr>
              </a:p>
            </p:txBody>
          </p:sp>
          <p:sp>
            <p:nvSpPr>
              <p:cNvPr id="3088" name="Text Box 16"/>
              <p:cNvSpPr txBox="1">
                <a:spLocks noChangeArrowheads="1"/>
              </p:cNvSpPr>
              <p:nvPr/>
            </p:nvSpPr>
            <p:spPr bwMode="auto">
              <a:xfrm>
                <a:off x="3470" y="845"/>
                <a:ext cx="1134" cy="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kumimoji="1" lang="zh-CN" altLang="en-US" sz="2000" b="1">
                  <a:latin typeface="宋体" panose="02010600030101010101" pitchFamily="2" charset="-122"/>
                </a:endParaRPr>
              </a:p>
            </p:txBody>
          </p:sp>
        </p:grpSp>
        <p:grpSp>
          <p:nvGrpSpPr>
            <p:cNvPr id="3094" name="Group 22"/>
            <p:cNvGrpSpPr/>
            <p:nvPr/>
          </p:nvGrpSpPr>
          <p:grpSpPr>
            <a:xfrm>
              <a:off x="42" y="889"/>
              <a:ext cx="1318" cy="299"/>
              <a:chOff x="88" y="1781"/>
              <a:chExt cx="1318" cy="299"/>
            </a:xfrm>
          </p:grpSpPr>
          <p:sp>
            <p:nvSpPr>
              <p:cNvPr id="3095" name="Text Box 23"/>
              <p:cNvSpPr txBox="1">
                <a:spLocks noChangeArrowheads="1"/>
              </p:cNvSpPr>
              <p:nvPr/>
            </p:nvSpPr>
            <p:spPr bwMode="auto">
              <a:xfrm>
                <a:off x="1000" y="1781"/>
                <a:ext cx="406" cy="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kumimoji="1" lang="en-US" altLang="zh-CN" sz="2400" b="1" smtClean="0">
                    <a:latin typeface="Times New Roman" panose="02020603050405020304" pitchFamily="18" charset="0"/>
                    <a:ea typeface="楷体_GB2312" pitchFamily="49" charset="-122"/>
                  </a:rPr>
                  <a:t>476</a:t>
                </a:r>
                <a:endParaRPr kumimoji="1" lang="zh-CN" altLang="en-US" sz="2400" b="1">
                  <a:latin typeface="Times New Roman" pitchFamily="18" charset="0"/>
                  <a:ea typeface="楷体_GB2312" pitchFamily="49" charset="-122"/>
                </a:endParaRPr>
              </a:p>
            </p:txBody>
          </p:sp>
          <p:sp>
            <p:nvSpPr>
              <p:cNvPr id="3096" name="Text Box 24"/>
              <p:cNvSpPr txBox="1">
                <a:spLocks noChangeArrowheads="1"/>
              </p:cNvSpPr>
              <p:nvPr/>
            </p:nvSpPr>
            <p:spPr bwMode="auto">
              <a:xfrm>
                <a:off x="88" y="1814"/>
                <a:ext cx="906" cy="266"/>
              </a:xfrm>
              <a:prstGeom prst="rect">
                <a:avLst/>
              </a:prstGeom>
              <a:solidFill>
                <a:schemeClr val="bg1"/>
              </a:solidFill>
              <a:ln>
                <a:noFill/>
              </a:ln>
              <a:effectLst>
                <a:outerShdw dist="35921" dir="2700000" algn="ctr" rotWithShape="0">
                  <a:schemeClr val="bg2"/>
                </a:outerShdw>
                <a:softEdge rad="63500"/>
              </a:effectLst>
              <a:extLs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eaLnBrk="1" hangingPunct="1">
                  <a:spcBef>
                    <a:spcPct val="50000"/>
                  </a:spcBef>
                </a:pPr>
                <a:r>
                  <a:rPr kumimoji="1" lang="zh-CN" altLang="en-US" sz="3200" b="1">
                    <a:solidFill>
                      <a:srgbClr val="FF0000"/>
                    </a:solidFill>
                    <a:latin typeface="Times New Roman" panose="02020603050405020304" pitchFamily="18" charset="0"/>
                    <a:ea typeface="楷体_GB2312" pitchFamily="49" charset="-122"/>
                  </a:rPr>
                  <a:t>上古史</a:t>
                </a:r>
                <a:endParaRPr kumimoji="1" lang="zh-CN" altLang="en-US" sz="3200" b="1">
                  <a:solidFill>
                    <a:srgbClr val="FF0000"/>
                  </a:solidFill>
                  <a:latin typeface="Times New Roman" pitchFamily="18" charset="0"/>
                  <a:ea typeface="楷体_GB2312" pitchFamily="49" charset="-122"/>
                </a:endParaRPr>
              </a:p>
            </p:txBody>
          </p:sp>
        </p:grpSp>
        <p:sp>
          <p:nvSpPr>
            <p:cNvPr id="3098" name="Text Box 26"/>
            <p:cNvSpPr txBox="1">
              <a:spLocks noChangeArrowheads="1"/>
            </p:cNvSpPr>
            <p:nvPr/>
          </p:nvSpPr>
          <p:spPr bwMode="auto">
            <a:xfrm>
              <a:off x="2491" y="888"/>
              <a:ext cx="1044" cy="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smtClean="0">
                  <a:latin typeface="Times New Roman" panose="02020603050405020304" pitchFamily="18" charset="0"/>
                  <a:ea typeface="楷体_GB2312" pitchFamily="49" charset="-122"/>
                </a:rPr>
                <a:t>1500</a:t>
              </a:r>
              <a:endParaRPr kumimoji="1" lang="zh-CN" altLang="en-US" sz="2400" b="1">
                <a:latin typeface="Times New Roman" panose="02020603050405020304" pitchFamily="18" charset="0"/>
                <a:ea typeface="楷体_GB2312" pitchFamily="49" charset="-122"/>
              </a:endParaRPr>
            </a:p>
          </p:txBody>
        </p:sp>
        <p:sp>
          <p:nvSpPr>
            <p:cNvPr id="3101" name="Text Box 29"/>
            <p:cNvSpPr txBox="1">
              <a:spLocks noChangeArrowheads="1"/>
            </p:cNvSpPr>
            <p:nvPr/>
          </p:nvSpPr>
          <p:spPr bwMode="auto">
            <a:xfrm>
              <a:off x="3810" y="892"/>
              <a:ext cx="952" cy="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smtClean="0">
                  <a:latin typeface="Times New Roman" panose="02020603050405020304" pitchFamily="18" charset="0"/>
                  <a:ea typeface="楷体_GB2312" pitchFamily="49" charset="-122"/>
                </a:rPr>
                <a:t>1917</a:t>
              </a:r>
              <a:endParaRPr kumimoji="1" lang="zh-CN" altLang="en-US" sz="2400" b="1">
                <a:latin typeface="Times New Roman" panose="02020603050405020304" pitchFamily="18" charset="0"/>
                <a:ea typeface="楷体_GB2312" pitchFamily="49" charset="-122"/>
              </a:endParaRPr>
            </a:p>
          </p:txBody>
        </p:sp>
        <p:sp>
          <p:nvSpPr>
            <p:cNvPr id="3103" name="Text Box 31"/>
            <p:cNvSpPr txBox="1">
              <a:spLocks noChangeArrowheads="1"/>
            </p:cNvSpPr>
            <p:nvPr/>
          </p:nvSpPr>
          <p:spPr bwMode="auto">
            <a:xfrm>
              <a:off x="-82" y="329"/>
              <a:ext cx="1154" cy="435"/>
            </a:xfrm>
            <a:prstGeom prst="rect">
              <a:avLst/>
            </a:prstGeom>
            <a:solidFill>
              <a:schemeClr val="bg1"/>
            </a:solidFill>
            <a:ln>
              <a:noFill/>
            </a:ln>
            <a:effectLst>
              <a:outerShdw dist="35921" dir="2700000" algn="ctr" rotWithShape="0">
                <a:schemeClr val="bg2"/>
              </a:outerShdw>
              <a:softEdge rad="38100"/>
            </a:effectLst>
            <a:extLs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kumimoji="1" lang="zh-CN" altLang="en-US" sz="2800" b="1">
                  <a:solidFill>
                    <a:schemeClr val="tx2"/>
                  </a:solidFill>
                  <a:latin typeface="+mn-ea"/>
                </a:rPr>
                <a:t>原始社会</a:t>
              </a:r>
              <a:endParaRPr kumimoji="1" lang="en-US" altLang="zh-CN" sz="2800" b="1">
                <a:solidFill>
                  <a:schemeClr val="tx2"/>
                </a:solidFill>
                <a:latin typeface="+mn-ea"/>
              </a:endParaRPr>
            </a:p>
            <a:p>
              <a:r>
                <a:rPr kumimoji="1" lang="zh-CN" altLang="en-US" sz="2800" b="1">
                  <a:solidFill>
                    <a:schemeClr val="tx2"/>
                  </a:solidFill>
                  <a:latin typeface="+mn-ea"/>
                </a:rPr>
                <a:t>奴隶社会</a:t>
              </a:r>
              <a:endParaRPr kumimoji="1" lang="zh-CN" altLang="en-US" sz="2800" b="1">
                <a:solidFill>
                  <a:schemeClr val="tx2"/>
                </a:solidFill>
                <a:latin typeface="+mn-ea"/>
              </a:endParaRPr>
            </a:p>
          </p:txBody>
        </p:sp>
      </p:grpSp>
      <p:sp>
        <p:nvSpPr>
          <p:cNvPr id="24" name="Line 21"/>
          <p:cNvSpPr>
            <a:spLocks noChangeShapeType="1"/>
          </p:cNvSpPr>
          <p:nvPr/>
        </p:nvSpPr>
        <p:spPr bwMode="auto">
          <a:xfrm flipH="1">
            <a:off x="2010252" y="1792435"/>
            <a:ext cx="0" cy="575094"/>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Line 21"/>
          <p:cNvSpPr>
            <a:spLocks noChangeShapeType="1"/>
          </p:cNvSpPr>
          <p:nvPr/>
        </p:nvSpPr>
        <p:spPr bwMode="auto">
          <a:xfrm flipH="1">
            <a:off x="4695828" y="1797923"/>
            <a:ext cx="0" cy="575094"/>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Line 21"/>
          <p:cNvSpPr>
            <a:spLocks noChangeShapeType="1"/>
          </p:cNvSpPr>
          <p:nvPr/>
        </p:nvSpPr>
        <p:spPr bwMode="auto">
          <a:xfrm flipH="1">
            <a:off x="6572495" y="1786948"/>
            <a:ext cx="0" cy="575094"/>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右箭头 1"/>
          <p:cNvSpPr/>
          <p:nvPr/>
        </p:nvSpPr>
        <p:spPr>
          <a:xfrm>
            <a:off x="69226" y="2270331"/>
            <a:ext cx="9074774" cy="23714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Text Box 31"/>
          <p:cNvSpPr txBox="1">
            <a:spLocks noChangeArrowheads="1"/>
          </p:cNvSpPr>
          <p:nvPr/>
        </p:nvSpPr>
        <p:spPr bwMode="auto">
          <a:xfrm>
            <a:off x="2468761" y="1141092"/>
            <a:ext cx="1732406" cy="1169551"/>
          </a:xfrm>
          <a:prstGeom prst="rect">
            <a:avLst/>
          </a:prstGeom>
          <a:solidFill>
            <a:schemeClr val="bg1"/>
          </a:solidFill>
          <a:ln>
            <a:noFill/>
          </a:ln>
          <a:effectLst>
            <a:outerShdw dist="35921" dir="2700000" algn="ctr" rotWithShape="0">
              <a:schemeClr val="bg2"/>
            </a:outerShdw>
            <a:softEdge rad="38100"/>
          </a:effectLst>
        </p:spPr>
        <p:txBody>
          <a:bodyPr wrap="square">
            <a:spAutoFit/>
          </a:bodyPr>
          <a:lstStyle/>
          <a:p>
            <a:pPr eaLnBrk="1" hangingPunct="1">
              <a:spcBef>
                <a:spcPct val="50000"/>
              </a:spcBef>
            </a:pPr>
            <a:r>
              <a:rPr kumimoji="1" lang="zh-CN" altLang="en-US" sz="2800" b="1" smtClean="0">
                <a:solidFill>
                  <a:schemeClr val="tx2"/>
                </a:solidFill>
                <a:latin typeface="+mn-ea"/>
              </a:rPr>
              <a:t>封建社会</a:t>
            </a:r>
            <a:endParaRPr kumimoji="1" lang="en-US" altLang="zh-CN" sz="2800" b="1" smtClean="0">
              <a:solidFill>
                <a:schemeClr val="tx2"/>
              </a:solidFill>
              <a:latin typeface="+mn-ea"/>
            </a:endParaRPr>
          </a:p>
          <a:p>
            <a:pPr eaLnBrk="1" hangingPunct="1">
              <a:spcBef>
                <a:spcPct val="50000"/>
              </a:spcBef>
            </a:pPr>
            <a:r>
              <a:rPr kumimoji="1" lang="zh-CN" altLang="en-US" sz="2800" b="1">
                <a:solidFill>
                  <a:schemeClr val="tx2"/>
                </a:solidFill>
                <a:latin typeface="+mn-ea"/>
              </a:rPr>
              <a:t>中世纪</a:t>
            </a:r>
            <a:endParaRPr kumimoji="1" lang="zh-CN" altLang="en-US" sz="2800" b="1">
              <a:solidFill>
                <a:schemeClr val="tx2"/>
              </a:solidFill>
              <a:latin typeface="+mn-ea"/>
            </a:endParaRPr>
          </a:p>
        </p:txBody>
      </p:sp>
      <p:sp>
        <p:nvSpPr>
          <p:cNvPr id="81" name="Text Box 31"/>
          <p:cNvSpPr txBox="1">
            <a:spLocks noChangeArrowheads="1"/>
          </p:cNvSpPr>
          <p:nvPr/>
        </p:nvSpPr>
        <p:spPr bwMode="auto">
          <a:xfrm>
            <a:off x="4914330" y="1293542"/>
            <a:ext cx="1440222" cy="954107"/>
          </a:xfrm>
          <a:prstGeom prst="rect">
            <a:avLst/>
          </a:prstGeom>
          <a:solidFill>
            <a:schemeClr val="bg1"/>
          </a:solidFill>
          <a:ln>
            <a:noFill/>
          </a:ln>
          <a:effectLst>
            <a:outerShdw dist="35921" dir="2700000" algn="ctr" rotWithShape="0">
              <a:schemeClr val="bg2"/>
            </a:outerShdw>
            <a:softEdge rad="38100"/>
          </a:effectLst>
        </p:spPr>
        <p:txBody>
          <a:bodyPr wrap="square">
            <a:spAutoFit/>
          </a:bodyPr>
          <a:lstStyle/>
          <a:p>
            <a:pPr eaLnBrk="1" hangingPunct="1"/>
            <a:r>
              <a:rPr kumimoji="1" lang="zh-CN" altLang="en-US" sz="2800" b="1" smtClean="0">
                <a:solidFill>
                  <a:schemeClr val="tx2"/>
                </a:solidFill>
                <a:latin typeface="+mn-ea"/>
              </a:rPr>
              <a:t>资本主</a:t>
            </a:r>
            <a:endParaRPr kumimoji="1" lang="en-US" altLang="zh-CN" sz="2800" b="1" smtClean="0">
              <a:solidFill>
                <a:schemeClr val="tx2"/>
              </a:solidFill>
              <a:latin typeface="+mn-ea"/>
            </a:endParaRPr>
          </a:p>
          <a:p>
            <a:pPr eaLnBrk="1" hangingPunct="1"/>
            <a:r>
              <a:rPr kumimoji="1" lang="zh-CN" altLang="en-US" sz="2800" b="1" smtClean="0">
                <a:solidFill>
                  <a:schemeClr val="tx2"/>
                </a:solidFill>
                <a:latin typeface="+mn-ea"/>
              </a:rPr>
              <a:t>义社会</a:t>
            </a:r>
            <a:endParaRPr kumimoji="1" lang="en-US" altLang="zh-CN" sz="2800" b="1">
              <a:solidFill>
                <a:schemeClr val="tx2"/>
              </a:solidFill>
              <a:latin typeface="+mn-ea"/>
            </a:endParaRPr>
          </a:p>
        </p:txBody>
      </p:sp>
      <p:sp>
        <p:nvSpPr>
          <p:cNvPr id="82" name="Text Box 31"/>
          <p:cNvSpPr txBox="1">
            <a:spLocks noChangeArrowheads="1"/>
          </p:cNvSpPr>
          <p:nvPr/>
        </p:nvSpPr>
        <p:spPr bwMode="auto">
          <a:xfrm>
            <a:off x="6741219" y="1243562"/>
            <a:ext cx="2342538" cy="954107"/>
          </a:xfrm>
          <a:prstGeom prst="rect">
            <a:avLst/>
          </a:prstGeom>
          <a:solidFill>
            <a:schemeClr val="bg1"/>
          </a:solidFill>
          <a:ln>
            <a:noFill/>
          </a:ln>
          <a:effectLst>
            <a:outerShdw dist="35921" dir="2700000" algn="ctr" rotWithShape="0">
              <a:schemeClr val="bg2"/>
            </a:outerShdw>
            <a:softEdge rad="38100"/>
          </a:effectLst>
        </p:spPr>
        <p:txBody>
          <a:bodyPr wrap="square">
            <a:spAutoFit/>
          </a:bodyPr>
          <a:lstStyle/>
          <a:p>
            <a:pPr eaLnBrk="1" hangingPunct="1">
              <a:spcBef>
                <a:spcPct val="50000"/>
              </a:spcBef>
            </a:pPr>
            <a:r>
              <a:rPr kumimoji="1" lang="zh-CN" altLang="en-US" sz="2800" b="1" smtClean="0">
                <a:solidFill>
                  <a:schemeClr val="tx2"/>
                </a:solidFill>
                <a:latin typeface="+mn-ea"/>
              </a:rPr>
              <a:t>资本主义社会社会主义社会</a:t>
            </a:r>
            <a:endParaRPr kumimoji="1" lang="zh-CN" altLang="en-US" sz="2800" b="1">
              <a:solidFill>
                <a:schemeClr val="tx2"/>
              </a:solidFill>
              <a:latin typeface="+mn-ea"/>
            </a:endParaRPr>
          </a:p>
        </p:txBody>
      </p:sp>
      <p:sp>
        <p:nvSpPr>
          <p:cNvPr id="83" name="Text Box 24"/>
          <p:cNvSpPr txBox="1">
            <a:spLocks noChangeArrowheads="1"/>
          </p:cNvSpPr>
          <p:nvPr/>
        </p:nvSpPr>
        <p:spPr bwMode="auto">
          <a:xfrm>
            <a:off x="2609994" y="2622062"/>
            <a:ext cx="1449940" cy="583874"/>
          </a:xfrm>
          <a:prstGeom prst="rect">
            <a:avLst/>
          </a:prstGeom>
          <a:solidFill>
            <a:schemeClr val="bg1"/>
          </a:solidFill>
          <a:ln>
            <a:noFill/>
          </a:ln>
          <a:effectLst>
            <a:outerShdw dist="35921" dir="2700000" algn="ctr" rotWithShape="0">
              <a:schemeClr val="bg2"/>
            </a:outerShdw>
            <a:softEdge rad="63500"/>
          </a:effectLst>
          <a:extLs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eaLnBrk="1" hangingPunct="1">
              <a:spcBef>
                <a:spcPct val="50000"/>
              </a:spcBef>
            </a:pPr>
            <a:r>
              <a:rPr kumimoji="1" lang="zh-CN" altLang="en-US" sz="3200" b="1" smtClean="0">
                <a:solidFill>
                  <a:srgbClr val="FF0000"/>
                </a:solidFill>
                <a:latin typeface="Times New Roman" panose="02020603050405020304" pitchFamily="18" charset="0"/>
                <a:ea typeface="楷体_GB2312" pitchFamily="49" charset="-122"/>
              </a:rPr>
              <a:t>中古</a:t>
            </a:r>
            <a:r>
              <a:rPr kumimoji="1" lang="zh-CN" altLang="en-US" sz="3200" b="1">
                <a:solidFill>
                  <a:srgbClr val="FF0000"/>
                </a:solidFill>
                <a:latin typeface="Times New Roman" panose="02020603050405020304" pitchFamily="18" charset="0"/>
                <a:ea typeface="楷体_GB2312" pitchFamily="49" charset="-122"/>
              </a:rPr>
              <a:t>史</a:t>
            </a:r>
            <a:endParaRPr kumimoji="1" lang="zh-CN" altLang="en-US" sz="3200" b="1">
              <a:solidFill>
                <a:srgbClr val="FF0000"/>
              </a:solidFill>
              <a:latin typeface="Times New Roman" panose="02020603050405020304" pitchFamily="18" charset="0"/>
              <a:ea typeface="楷体_GB2312" pitchFamily="49" charset="-122"/>
            </a:endParaRPr>
          </a:p>
        </p:txBody>
      </p:sp>
      <p:sp>
        <p:nvSpPr>
          <p:cNvPr id="84" name="Text Box 24"/>
          <p:cNvSpPr txBox="1">
            <a:spLocks noChangeArrowheads="1"/>
          </p:cNvSpPr>
          <p:nvPr/>
        </p:nvSpPr>
        <p:spPr bwMode="auto">
          <a:xfrm>
            <a:off x="4904612" y="2622062"/>
            <a:ext cx="1449940" cy="583874"/>
          </a:xfrm>
          <a:prstGeom prst="rect">
            <a:avLst/>
          </a:prstGeom>
          <a:solidFill>
            <a:schemeClr val="bg1">
              <a:alpha val="95000"/>
            </a:schemeClr>
          </a:solidFill>
          <a:ln>
            <a:noFill/>
          </a:ln>
          <a:effectLst>
            <a:softEdge rad="63500"/>
          </a:effectLst>
        </p:spPr>
        <p:txBody>
          <a:bodyPr wrap="square">
            <a:spAutoFit/>
          </a:bodyPr>
          <a:lstStyle/>
          <a:p>
            <a:pPr eaLnBrk="1" hangingPunct="1">
              <a:spcBef>
                <a:spcPct val="50000"/>
              </a:spcBef>
            </a:pPr>
            <a:r>
              <a:rPr kumimoji="1" lang="zh-CN" altLang="en-US" sz="3200" b="1">
                <a:solidFill>
                  <a:srgbClr val="FF0000"/>
                </a:solidFill>
                <a:latin typeface="Times New Roman" panose="02020603050405020304" pitchFamily="18" charset="0"/>
                <a:ea typeface="楷体_GB2312" pitchFamily="49" charset="-122"/>
              </a:rPr>
              <a:t>近代</a:t>
            </a:r>
            <a:r>
              <a:rPr kumimoji="1" lang="zh-CN" altLang="en-US" sz="3200" b="1" smtClean="0">
                <a:solidFill>
                  <a:srgbClr val="FF0000"/>
                </a:solidFill>
                <a:latin typeface="Times New Roman" panose="02020603050405020304" pitchFamily="18" charset="0"/>
                <a:ea typeface="楷体_GB2312" pitchFamily="49" charset="-122"/>
              </a:rPr>
              <a:t>史</a:t>
            </a:r>
            <a:endParaRPr kumimoji="1" lang="zh-CN" altLang="en-US" sz="3200" b="1">
              <a:solidFill>
                <a:srgbClr val="FF0000"/>
              </a:solidFill>
              <a:latin typeface="Times New Roman" panose="02020603050405020304" pitchFamily="18" charset="0"/>
              <a:ea typeface="楷体_GB2312" pitchFamily="49" charset="-122"/>
            </a:endParaRPr>
          </a:p>
        </p:txBody>
      </p:sp>
      <p:sp>
        <p:nvSpPr>
          <p:cNvPr id="85" name="Text Box 24"/>
          <p:cNvSpPr txBox="1">
            <a:spLocks noChangeArrowheads="1"/>
          </p:cNvSpPr>
          <p:nvPr/>
        </p:nvSpPr>
        <p:spPr bwMode="auto">
          <a:xfrm>
            <a:off x="7192319" y="2622666"/>
            <a:ext cx="1449940" cy="583874"/>
          </a:xfrm>
          <a:prstGeom prst="rect">
            <a:avLst/>
          </a:prstGeom>
          <a:solidFill>
            <a:schemeClr val="bg1">
              <a:alpha val="95000"/>
            </a:schemeClr>
          </a:solidFill>
          <a:ln>
            <a:noFill/>
          </a:ln>
          <a:effectLst>
            <a:softEdge rad="63500"/>
          </a:effectLst>
        </p:spPr>
        <p:txBody>
          <a:bodyPr wrap="square">
            <a:spAutoFit/>
          </a:bodyPr>
          <a:lstStyle/>
          <a:p>
            <a:pPr eaLnBrk="1" hangingPunct="1">
              <a:spcBef>
                <a:spcPct val="50000"/>
              </a:spcBef>
            </a:pPr>
            <a:r>
              <a:rPr kumimoji="1" lang="zh-CN" altLang="en-US" sz="3200" b="1">
                <a:solidFill>
                  <a:srgbClr val="FF0000"/>
                </a:solidFill>
                <a:latin typeface="Times New Roman" panose="02020603050405020304" pitchFamily="18" charset="0"/>
                <a:ea typeface="楷体_GB2312" pitchFamily="49" charset="-122"/>
              </a:rPr>
              <a:t>现代</a:t>
            </a:r>
            <a:r>
              <a:rPr kumimoji="1" lang="zh-CN" altLang="en-US" sz="3200" b="1" smtClean="0">
                <a:solidFill>
                  <a:srgbClr val="FF0000"/>
                </a:solidFill>
                <a:latin typeface="Times New Roman" panose="02020603050405020304" pitchFamily="18" charset="0"/>
                <a:ea typeface="楷体_GB2312" pitchFamily="49" charset="-122"/>
              </a:rPr>
              <a:t>史</a:t>
            </a:r>
            <a:endParaRPr kumimoji="1" lang="zh-CN" altLang="en-US" sz="3200" b="1">
              <a:solidFill>
                <a:srgbClr val="FF0000"/>
              </a:solidFill>
              <a:latin typeface="Times New Roman" panose="02020603050405020304" pitchFamily="18" charset="0"/>
              <a:ea typeface="楷体_GB2312" pitchFamily="49" charset="-122"/>
            </a:endParaRPr>
          </a:p>
        </p:txBody>
      </p:sp>
      <p:sp>
        <p:nvSpPr>
          <p:cNvPr id="3" name="TextBox 2"/>
          <p:cNvSpPr txBox="1"/>
          <p:nvPr/>
        </p:nvSpPr>
        <p:spPr>
          <a:xfrm>
            <a:off x="26027" y="4463726"/>
            <a:ext cx="9160721" cy="954107"/>
          </a:xfrm>
          <a:prstGeom prst="rect">
            <a:avLst/>
          </a:prstGeom>
          <a:solidFill>
            <a:schemeClr val="bg1"/>
          </a:solidFill>
          <a:ln>
            <a:solidFill>
              <a:srgbClr val="C00000"/>
            </a:solidFill>
          </a:ln>
        </p:spPr>
        <p:txBody>
          <a:bodyPr wrap="square" rtlCol="0">
            <a:spAutoFit/>
          </a:bodyPr>
          <a:lstStyle/>
          <a:p>
            <a:r>
              <a:rPr lang="zh-CN" altLang="en-US" smtClean="0"/>
              <a:t> </a:t>
            </a:r>
            <a:r>
              <a:rPr lang="zh-CN" altLang="en-US" sz="2800" b="1" smtClean="0"/>
              <a:t>世界</a:t>
            </a:r>
            <a:r>
              <a:rPr lang="zh-CN" altLang="en-US" sz="2800" b="1"/>
              <a:t>近代史主要是</a:t>
            </a:r>
            <a:r>
              <a:rPr lang="zh-CN" altLang="en-US" sz="2800" b="1" smtClean="0"/>
              <a:t>资本主义兴起、发展</a:t>
            </a:r>
            <a:r>
              <a:rPr lang="zh-CN" altLang="en-US" sz="2800" b="1"/>
              <a:t>的历史时期</a:t>
            </a:r>
            <a:r>
              <a:rPr lang="zh-CN" altLang="en-US" sz="2800" b="1" smtClean="0"/>
              <a:t>。</a:t>
            </a:r>
            <a:endParaRPr lang="en-US" altLang="zh-CN" sz="2800" b="1" smtClean="0"/>
          </a:p>
          <a:p>
            <a:r>
              <a:rPr lang="zh-CN" altLang="en-US" sz="2800" b="1"/>
              <a:t>近代</a:t>
            </a:r>
            <a:r>
              <a:rPr lang="zh-CN" altLang="en-US" sz="2800" b="1" smtClean="0"/>
              <a:t>西方法律与教化主要是资本主义的法律和宗教伦理。</a:t>
            </a:r>
            <a:endParaRPr lang="zh-CN" altLang="en-US" sz="2800" b="1"/>
          </a:p>
        </p:txBody>
      </p:sp>
      <p:sp>
        <p:nvSpPr>
          <p:cNvPr id="25" name="TextBox 24"/>
          <p:cNvSpPr txBox="1"/>
          <p:nvPr/>
        </p:nvSpPr>
        <p:spPr>
          <a:xfrm>
            <a:off x="798625" y="3343470"/>
            <a:ext cx="1670136" cy="584775"/>
          </a:xfrm>
          <a:prstGeom prst="rect">
            <a:avLst/>
          </a:prstGeom>
          <a:blipFill>
            <a:blip r:embed="rId3"/>
            <a:tile tx="0" ty="0" sx="100000" sy="100000" flip="none" algn="tl"/>
          </a:blipFill>
        </p:spPr>
        <p:txBody>
          <a:bodyPr wrap="square" rtlCol="0">
            <a:spAutoFit/>
          </a:bodyPr>
          <a:lstStyle/>
          <a:p>
            <a:r>
              <a:rPr lang="zh-CN" altLang="en-US" sz="3200" b="1" smtClean="0">
                <a:solidFill>
                  <a:prstClr val="black"/>
                </a:solidFill>
              </a:rPr>
              <a:t>罗马法</a:t>
            </a:r>
            <a:endParaRPr lang="zh-CN" altLang="en-US" sz="3200" b="1">
              <a:solidFill>
                <a:prstClr val="black"/>
              </a:solidFill>
            </a:endParaRPr>
          </a:p>
        </p:txBody>
      </p:sp>
      <p:sp>
        <p:nvSpPr>
          <p:cNvPr id="26" name="TextBox 25"/>
          <p:cNvSpPr txBox="1"/>
          <p:nvPr/>
        </p:nvSpPr>
        <p:spPr>
          <a:xfrm>
            <a:off x="2765730" y="3386508"/>
            <a:ext cx="1930098" cy="1077218"/>
          </a:xfrm>
          <a:prstGeom prst="rect">
            <a:avLst/>
          </a:prstGeom>
          <a:blipFill>
            <a:blip r:embed="rId3"/>
            <a:tile tx="0" ty="0" sx="100000" sy="100000" flip="none" algn="tl"/>
          </a:blipFill>
        </p:spPr>
        <p:txBody>
          <a:bodyPr wrap="square" rtlCol="0">
            <a:spAutoFit/>
          </a:bodyPr>
          <a:lstStyle/>
          <a:p>
            <a:r>
              <a:rPr lang="zh-CN" altLang="en-US" sz="3200" b="1" smtClean="0">
                <a:solidFill>
                  <a:prstClr val="black"/>
                </a:solidFill>
              </a:rPr>
              <a:t>日耳曼法</a:t>
            </a:r>
            <a:endParaRPr lang="en-US" altLang="zh-CN" sz="3200" b="1" smtClean="0">
              <a:solidFill>
                <a:prstClr val="black"/>
              </a:solidFill>
            </a:endParaRPr>
          </a:p>
          <a:p>
            <a:r>
              <a:rPr lang="zh-CN" altLang="en-US" sz="3200" b="1">
                <a:solidFill>
                  <a:prstClr val="black"/>
                </a:solidFill>
              </a:rPr>
              <a:t>教会</a:t>
            </a:r>
            <a:r>
              <a:rPr lang="zh-CN" altLang="en-US" sz="3200" b="1" smtClean="0">
                <a:solidFill>
                  <a:prstClr val="black"/>
                </a:solidFill>
              </a:rPr>
              <a:t>法</a:t>
            </a:r>
            <a:endParaRPr lang="en-US" altLang="zh-CN" sz="3200" b="1" smtClean="0">
              <a:solidFill>
                <a:prstClr val="black"/>
              </a:solidFill>
            </a:endParaRPr>
          </a:p>
        </p:txBody>
      </p:sp>
      <p:sp>
        <p:nvSpPr>
          <p:cNvPr id="27" name="TextBox 26"/>
          <p:cNvSpPr txBox="1"/>
          <p:nvPr/>
        </p:nvSpPr>
        <p:spPr>
          <a:xfrm>
            <a:off x="5167090" y="3386508"/>
            <a:ext cx="2032503" cy="1077218"/>
          </a:xfrm>
          <a:prstGeom prst="rect">
            <a:avLst/>
          </a:prstGeom>
          <a:blipFill>
            <a:blip r:embed="rId3"/>
            <a:tile tx="0" ty="0" sx="100000" sy="100000" flip="none" algn="tl"/>
          </a:blipFill>
        </p:spPr>
        <p:txBody>
          <a:bodyPr wrap="square" rtlCol="0">
            <a:spAutoFit/>
          </a:bodyPr>
          <a:lstStyle/>
          <a:p>
            <a:r>
              <a:rPr lang="zh-CN" altLang="en-US" sz="3200" b="1" smtClean="0">
                <a:solidFill>
                  <a:prstClr val="black"/>
                </a:solidFill>
              </a:rPr>
              <a:t>英美法系</a:t>
            </a:r>
            <a:endParaRPr lang="en-US" altLang="zh-CN" sz="3200" b="1" smtClean="0">
              <a:solidFill>
                <a:prstClr val="black"/>
              </a:solidFill>
            </a:endParaRPr>
          </a:p>
          <a:p>
            <a:r>
              <a:rPr lang="zh-CN" altLang="en-US" sz="3200" b="1" smtClean="0">
                <a:solidFill>
                  <a:prstClr val="black"/>
                </a:solidFill>
              </a:rPr>
              <a:t>大陆法系</a:t>
            </a:r>
            <a:endParaRPr lang="zh-CN" altLang="en-US" sz="3200" b="1">
              <a:solidFill>
                <a:prstClr val="black"/>
              </a:solidFill>
            </a:endParaRPr>
          </a:p>
        </p:txBody>
      </p:sp>
      <p:sp>
        <p:nvSpPr>
          <p:cNvPr id="32" name="Text Box 31"/>
          <p:cNvSpPr txBox="1">
            <a:spLocks noChangeArrowheads="1"/>
          </p:cNvSpPr>
          <p:nvPr/>
        </p:nvSpPr>
        <p:spPr bwMode="auto">
          <a:xfrm>
            <a:off x="27844" y="5417833"/>
            <a:ext cx="9110477" cy="1569660"/>
          </a:xfrm>
          <a:prstGeom prst="rect">
            <a:avLst/>
          </a:prstGeom>
          <a:solidFill>
            <a:srgbClr val="CC6600"/>
          </a:solidFill>
          <a:ln>
            <a:solidFill>
              <a:srgbClr val="C00000"/>
            </a:solidFill>
          </a:ln>
          <a:effectLst>
            <a:outerShdw dist="35921" dir="2700000" algn="ctr" rotWithShape="0">
              <a:schemeClr val="bg2"/>
            </a:outerShdw>
            <a:softEdge rad="0"/>
          </a:effectLst>
        </p:spPr>
        <p:txBody>
          <a:bodyPr wrap="square">
            <a:spAutoFit/>
          </a:bodyPr>
          <a:lstStyle/>
          <a:p>
            <a:r>
              <a:rPr kumimoji="1" lang="zh-CN" altLang="en-US" sz="3200" b="1" smtClean="0">
                <a:solidFill>
                  <a:schemeClr val="bg1"/>
                </a:solidFill>
                <a:latin typeface="+mn-ea"/>
              </a:rPr>
              <a:t>探究一：</a:t>
            </a:r>
            <a:endParaRPr kumimoji="1" lang="zh-CN" altLang="en-US" sz="3200" b="1">
              <a:solidFill>
                <a:schemeClr val="bg1"/>
              </a:solidFill>
              <a:latin typeface="+mn-ea"/>
            </a:endParaRPr>
          </a:p>
          <a:p>
            <a:r>
              <a:rPr kumimoji="1" lang="zh-CN" altLang="en-US" sz="3200" b="1" smtClean="0">
                <a:solidFill>
                  <a:schemeClr val="bg1"/>
                </a:solidFill>
                <a:latin typeface="+mn-ea"/>
              </a:rPr>
              <a:t>这些法律的基本内涵是什么，与近代西方法律有何联系？</a:t>
            </a:r>
            <a:endParaRPr kumimoji="1" lang="zh-CN" altLang="en-US" sz="3200" b="1">
              <a:solidFill>
                <a:schemeClr val="bg1"/>
              </a:solidFill>
              <a:latin typeface="+mn-ea"/>
            </a:endParaRPr>
          </a:p>
        </p:txBody>
      </p:sp>
      <p:sp>
        <p:nvSpPr>
          <p:cNvPr id="4" name="矩形 3"/>
          <p:cNvSpPr/>
          <p:nvPr/>
        </p:nvSpPr>
        <p:spPr>
          <a:xfrm>
            <a:off x="-58884" y="0"/>
            <a:ext cx="2659702" cy="830997"/>
          </a:xfrm>
          <a:prstGeom prst="rect">
            <a:avLst/>
          </a:prstGeom>
          <a:noFill/>
        </p:spPr>
        <p:txBody>
          <a:bodyPr wrap="none" lIns="91440" tIns="45720" rIns="91440" bIns="45720">
            <a:spAutoFit/>
          </a:bodyPr>
          <a:lstStyle/>
          <a:p>
            <a:pPr algn="ctr"/>
            <a:r>
              <a:rPr lang="zh-CN" altLang="en-US" sz="48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历史分期</a:t>
            </a:r>
            <a:endParaRPr lang="zh-CN" altLang="en-US" sz="48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Box 5"/>
          <p:cNvSpPr txBox="1"/>
          <p:nvPr/>
        </p:nvSpPr>
        <p:spPr>
          <a:xfrm>
            <a:off x="0" y="663754"/>
            <a:ext cx="1835696" cy="523220"/>
          </a:xfrm>
          <a:prstGeom prst="rect">
            <a:avLst/>
          </a:prstGeom>
          <a:solidFill>
            <a:srgbClr val="CC6600"/>
          </a:solidFill>
          <a:ln>
            <a:solidFill>
              <a:srgbClr val="C00000"/>
            </a:solidFill>
          </a:ln>
        </p:spPr>
        <p:txBody>
          <a:bodyPr wrap="square" rtlCol="0">
            <a:spAutoFit/>
          </a:bodyPr>
          <a:lstStyle/>
          <a:p>
            <a:r>
              <a:rPr lang="zh-CN" altLang="en-US" sz="2800" b="1" smtClean="0">
                <a:solidFill>
                  <a:prstClr val="white"/>
                </a:solidFill>
              </a:rPr>
              <a:t>（</a:t>
            </a:r>
            <a:r>
              <a:rPr lang="en-US" altLang="zh-CN" sz="2800" b="1" smtClean="0">
                <a:solidFill>
                  <a:prstClr val="white"/>
                </a:solidFill>
              </a:rPr>
              <a:t>1</a:t>
            </a:r>
            <a:r>
              <a:rPr lang="zh-CN" altLang="en-US" sz="2800" b="1" smtClean="0">
                <a:solidFill>
                  <a:prstClr val="white"/>
                </a:solidFill>
              </a:rPr>
              <a:t>）概念</a:t>
            </a:r>
            <a:endParaRPr lang="zh-CN" altLang="en-US" sz="2800" b="1">
              <a:solidFill>
                <a:prstClr val="white"/>
              </a:solidFill>
            </a:endParaRPr>
          </a:p>
        </p:txBody>
      </p:sp>
      <p:sp>
        <p:nvSpPr>
          <p:cNvPr id="5" name="矩形 4"/>
          <p:cNvSpPr/>
          <p:nvPr/>
        </p:nvSpPr>
        <p:spPr>
          <a:xfrm>
            <a:off x="179512" y="1340768"/>
            <a:ext cx="8640960" cy="2246769"/>
          </a:xfrm>
          <a:prstGeom prst="rect">
            <a:avLst/>
          </a:prstGeom>
          <a:solidFill>
            <a:schemeClr val="bg1"/>
          </a:solidFill>
          <a:ln>
            <a:solidFill>
              <a:srgbClr val="CC6600"/>
            </a:solidFill>
          </a:ln>
        </p:spPr>
        <p:txBody>
          <a:bodyPr wrap="square">
            <a:spAutoFit/>
          </a:bodyPr>
          <a:lstStyle/>
          <a:p>
            <a:pPr>
              <a:spcBef>
                <a:spcPct val="20000"/>
              </a:spcBef>
            </a:pPr>
            <a:r>
              <a:rPr lang="en-US" altLang="zh-CN" sz="2800" b="1">
                <a:solidFill>
                  <a:prstClr val="black"/>
                </a:solidFill>
              </a:rPr>
              <a:t> </a:t>
            </a:r>
            <a:r>
              <a:rPr lang="en-US" altLang="zh-CN" sz="2800" b="1" smtClean="0">
                <a:solidFill>
                  <a:prstClr val="black"/>
                </a:solidFill>
              </a:rPr>
              <a:t>   </a:t>
            </a:r>
            <a:r>
              <a:rPr lang="zh-CN" altLang="en-US" sz="2800" b="1" smtClean="0">
                <a:solidFill>
                  <a:prstClr val="black"/>
                </a:solidFill>
                <a:latin typeface="宋体" panose="02010600030101010101" pitchFamily="2" charset="-122"/>
              </a:rPr>
              <a:t>罗马法</a:t>
            </a:r>
            <a:r>
              <a:rPr lang="zh-CN" altLang="en-US" sz="2800" b="1">
                <a:solidFill>
                  <a:prstClr val="black"/>
                </a:solidFill>
                <a:latin typeface="宋体" panose="02010600030101010101" pitchFamily="2" charset="-122"/>
              </a:rPr>
              <a:t>是指公元前6世纪末至公元</a:t>
            </a:r>
            <a:r>
              <a:rPr lang="en-US" altLang="zh-CN" sz="2800" b="1">
                <a:solidFill>
                  <a:prstClr val="black"/>
                </a:solidFill>
                <a:latin typeface="宋体" panose="02010600030101010101" pitchFamily="2" charset="-122"/>
              </a:rPr>
              <a:t>6</a:t>
            </a:r>
            <a:r>
              <a:rPr lang="zh-CN" altLang="en-US" sz="2800" b="1">
                <a:solidFill>
                  <a:prstClr val="black"/>
                </a:solidFill>
                <a:latin typeface="宋体" panose="02010600030101010101" pitchFamily="2" charset="-122"/>
              </a:rPr>
              <a:t>世纪古代罗马制定和实施的全部法律制度的总称。包括皇帝的命令、元老院的告示、成文法和一些习惯法。标志其开端的是公元前</a:t>
            </a:r>
            <a:r>
              <a:rPr lang="en-US" altLang="zh-CN" sz="2800" b="1">
                <a:solidFill>
                  <a:prstClr val="black"/>
                </a:solidFill>
                <a:latin typeface="宋体" panose="02010600030101010101" pitchFamily="2" charset="-122"/>
              </a:rPr>
              <a:t>450</a:t>
            </a:r>
            <a:r>
              <a:rPr lang="zh-CN" altLang="en-US" sz="2800" b="1">
                <a:solidFill>
                  <a:prstClr val="black"/>
                </a:solidFill>
                <a:latin typeface="宋体" panose="02010600030101010101" pitchFamily="2" charset="-122"/>
              </a:rPr>
              <a:t>年</a:t>
            </a:r>
            <a:r>
              <a:rPr lang="en-US" altLang="zh-CN" sz="2800" b="1">
                <a:solidFill>
                  <a:prstClr val="black"/>
                </a:solidFill>
                <a:latin typeface="宋体" panose="02010600030101010101" pitchFamily="2" charset="-122"/>
              </a:rPr>
              <a:t>《</a:t>
            </a:r>
            <a:r>
              <a:rPr lang="zh-CN" altLang="en-US" sz="2800" b="1">
                <a:solidFill>
                  <a:prstClr val="black"/>
                </a:solidFill>
                <a:latin typeface="宋体" panose="02010600030101010101" pitchFamily="2" charset="-122"/>
              </a:rPr>
              <a:t>十二铜表法</a:t>
            </a:r>
            <a:r>
              <a:rPr lang="en-US" altLang="zh-CN" sz="2800" b="1">
                <a:solidFill>
                  <a:prstClr val="black"/>
                </a:solidFill>
                <a:latin typeface="宋体" panose="02010600030101010101" pitchFamily="2" charset="-122"/>
              </a:rPr>
              <a:t>》</a:t>
            </a:r>
            <a:r>
              <a:rPr lang="zh-CN" altLang="en-US" sz="2800" b="1">
                <a:solidFill>
                  <a:prstClr val="black"/>
                </a:solidFill>
                <a:latin typeface="宋体" panose="02010600030101010101" pitchFamily="2" charset="-122"/>
              </a:rPr>
              <a:t>，标志其完备的是公元</a:t>
            </a:r>
            <a:r>
              <a:rPr lang="en-US" altLang="zh-CN" sz="2800" b="1">
                <a:solidFill>
                  <a:prstClr val="black"/>
                </a:solidFill>
                <a:latin typeface="宋体" panose="02010600030101010101" pitchFamily="2" charset="-122"/>
              </a:rPr>
              <a:t>6</a:t>
            </a:r>
            <a:r>
              <a:rPr lang="zh-CN" altLang="en-US" sz="2800" b="1">
                <a:solidFill>
                  <a:prstClr val="black"/>
                </a:solidFill>
                <a:latin typeface="宋体" panose="02010600030101010101" pitchFamily="2" charset="-122"/>
              </a:rPr>
              <a:t>世纪的</a:t>
            </a:r>
            <a:r>
              <a:rPr lang="en-US" altLang="zh-CN" sz="2800" b="1">
                <a:solidFill>
                  <a:prstClr val="black"/>
                </a:solidFill>
                <a:latin typeface="宋体" panose="02010600030101010101" pitchFamily="2" charset="-122"/>
              </a:rPr>
              <a:t>《</a:t>
            </a:r>
            <a:r>
              <a:rPr lang="zh-CN" altLang="en-US" sz="2800" b="1">
                <a:solidFill>
                  <a:prstClr val="black"/>
                </a:solidFill>
                <a:latin typeface="宋体" panose="02010600030101010101" pitchFamily="2" charset="-122"/>
              </a:rPr>
              <a:t>查士丁尼民法大全</a:t>
            </a:r>
            <a:r>
              <a:rPr lang="en-US" altLang="zh-CN" sz="2800" b="1">
                <a:solidFill>
                  <a:prstClr val="black"/>
                </a:solidFill>
                <a:latin typeface="宋体" panose="02010600030101010101" pitchFamily="2" charset="-122"/>
              </a:rPr>
              <a:t>》</a:t>
            </a:r>
            <a:r>
              <a:rPr lang="zh-CN" altLang="en-US" sz="2800" b="1" smtClean="0">
                <a:solidFill>
                  <a:prstClr val="black"/>
                </a:solidFill>
                <a:latin typeface="宋体" panose="02010600030101010101" pitchFamily="2" charset="-122"/>
              </a:rPr>
              <a:t>。</a:t>
            </a:r>
            <a:endParaRPr lang="zh-CN" altLang="en-US" sz="2800" b="1">
              <a:solidFill>
                <a:prstClr val="black"/>
              </a:solidFill>
              <a:latin typeface="宋体" pitchFamily="2" charset="-122"/>
            </a:endParaRPr>
          </a:p>
        </p:txBody>
      </p:sp>
      <p:sp>
        <p:nvSpPr>
          <p:cNvPr id="7" name="Text Box 31"/>
          <p:cNvSpPr txBox="1">
            <a:spLocks noChangeArrowheads="1"/>
          </p:cNvSpPr>
          <p:nvPr/>
        </p:nvSpPr>
        <p:spPr bwMode="auto">
          <a:xfrm>
            <a:off x="0" y="0"/>
            <a:ext cx="7956376"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a:t>
            </a:r>
            <a:r>
              <a:rPr lang="en-US" altLang="zh-CN" sz="3200" b="1">
                <a:solidFill>
                  <a:prstClr val="white"/>
                </a:solidFill>
              </a:rPr>
              <a:t>1.</a:t>
            </a:r>
            <a:r>
              <a:rPr lang="zh-CN" altLang="en-US" sz="3200" b="1">
                <a:solidFill>
                  <a:prstClr val="white"/>
                </a:solidFill>
              </a:rPr>
              <a:t>罗马法 </a:t>
            </a:r>
            <a:endParaRPr kumimoji="1" lang="en-US" altLang="zh-CN" sz="3200" b="1">
              <a:solidFill>
                <a:prstClr val="white"/>
              </a:solidFill>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323528" y="5061441"/>
            <a:ext cx="8208912" cy="523220"/>
          </a:xfrm>
          <a:prstGeom prst="rect">
            <a:avLst/>
          </a:prstGeom>
          <a:noFill/>
        </p:spPr>
        <p:txBody>
          <a:bodyPr wrap="square" rtlCol="0">
            <a:spAutoFit/>
          </a:bodyPr>
          <a:lstStyle/>
          <a:p>
            <a:r>
              <a:rPr lang="zh-CN" altLang="en-US" sz="2800" b="1" smtClean="0">
                <a:solidFill>
                  <a:prstClr val="black"/>
                </a:solidFill>
              </a:rPr>
              <a:t>    </a:t>
            </a:r>
            <a:endParaRPr lang="zh-CN" altLang="en-US" sz="2800" b="1">
              <a:solidFill>
                <a:prstClr val="black"/>
              </a:solidFill>
            </a:endParaRPr>
          </a:p>
        </p:txBody>
      </p:sp>
      <p:sp>
        <p:nvSpPr>
          <p:cNvPr id="7" name="矩形 6"/>
          <p:cNvSpPr/>
          <p:nvPr/>
        </p:nvSpPr>
        <p:spPr>
          <a:xfrm>
            <a:off x="512422" y="1272663"/>
            <a:ext cx="8280920" cy="3108543"/>
          </a:xfrm>
          <a:prstGeom prst="rect">
            <a:avLst/>
          </a:prstGeom>
          <a:solidFill>
            <a:schemeClr val="bg1"/>
          </a:solidFill>
          <a:ln>
            <a:solidFill>
              <a:srgbClr val="C00000"/>
            </a:solidFill>
          </a:ln>
        </p:spPr>
        <p:txBody>
          <a:bodyPr wrap="square">
            <a:spAutoFit/>
          </a:bodyPr>
          <a:lstStyle/>
          <a:p>
            <a:r>
              <a:rPr lang="zh-CN" altLang="en-US" sz="2800" b="1" smtClean="0">
                <a:solidFill>
                  <a:prstClr val="black"/>
                </a:solidFill>
              </a:rPr>
              <a:t>    一</a:t>
            </a:r>
            <a:r>
              <a:rPr lang="zh-CN" altLang="en-US" sz="2800" b="1">
                <a:solidFill>
                  <a:prstClr val="black"/>
                </a:solidFill>
              </a:rPr>
              <a:t>人把洗衣人告上法庭，要求他赔偿自己被老鼠咬破的衣服的损失。原告说：“按照约定，衣服洗好后你应该妥善保管，事先考虑到各种可能出现的问题。你应使用鼠夹和鼠药来预防鼠害，可是在你的店里甚至连一只猫都没有”</a:t>
            </a:r>
            <a:r>
              <a:rPr lang="zh-CN" altLang="en-US" sz="2800" b="1" smtClean="0">
                <a:solidFill>
                  <a:prstClr val="black"/>
                </a:solidFill>
              </a:rPr>
              <a:t>。</a:t>
            </a:r>
            <a:endParaRPr lang="en-US" altLang="zh-CN" sz="2800" b="1" smtClean="0">
              <a:solidFill>
                <a:prstClr val="black"/>
              </a:solidFill>
            </a:endParaRPr>
          </a:p>
          <a:p>
            <a:r>
              <a:rPr lang="en-US" altLang="zh-CN" sz="2800" b="1">
                <a:solidFill>
                  <a:prstClr val="black"/>
                </a:solidFill>
              </a:rPr>
              <a:t> </a:t>
            </a:r>
            <a:r>
              <a:rPr lang="en-US" altLang="zh-CN" sz="2800" b="1" smtClean="0">
                <a:solidFill>
                  <a:prstClr val="black"/>
                </a:solidFill>
              </a:rPr>
              <a:t>                                       ——</a:t>
            </a:r>
            <a:r>
              <a:rPr lang="zh-CN" altLang="en-US" sz="2800" b="1" smtClean="0">
                <a:solidFill>
                  <a:prstClr val="black"/>
                </a:solidFill>
              </a:rPr>
              <a:t>罗马法</a:t>
            </a:r>
            <a:r>
              <a:rPr lang="en-US" altLang="zh-CN" sz="2800" b="1">
                <a:solidFill>
                  <a:prstClr val="black"/>
                </a:solidFill>
              </a:rPr>
              <a:t>《</a:t>
            </a:r>
            <a:r>
              <a:rPr lang="zh-CN" altLang="en-US" sz="2800" b="1">
                <a:solidFill>
                  <a:prstClr val="black"/>
                </a:solidFill>
              </a:rPr>
              <a:t>学说汇纂</a:t>
            </a:r>
            <a:r>
              <a:rPr lang="en-US" altLang="zh-CN" sz="2800" b="1" smtClean="0">
                <a:solidFill>
                  <a:prstClr val="black"/>
                </a:solidFill>
              </a:rPr>
              <a:t>》</a:t>
            </a:r>
            <a:endParaRPr lang="en-US" altLang="zh-CN" sz="2800" b="1" smtClean="0">
              <a:solidFill>
                <a:prstClr val="black"/>
              </a:solidFill>
            </a:endParaRPr>
          </a:p>
          <a:p>
            <a:r>
              <a:rPr lang="zh-CN" altLang="en-US" sz="2800" b="1">
                <a:solidFill>
                  <a:prstClr val="black"/>
                </a:solidFill>
              </a:rPr>
              <a:t>你</a:t>
            </a:r>
            <a:r>
              <a:rPr lang="zh-CN" altLang="en-US" sz="2800" b="1" smtClean="0">
                <a:solidFill>
                  <a:prstClr val="black"/>
                </a:solidFill>
              </a:rPr>
              <a:t>认为法庭会如何审判？</a:t>
            </a:r>
            <a:endParaRPr lang="zh-CN" altLang="en-US" sz="2800" b="1">
              <a:solidFill>
                <a:prstClr val="black"/>
              </a:solidFill>
            </a:endParaRPr>
          </a:p>
        </p:txBody>
      </p:sp>
      <p:sp>
        <p:nvSpPr>
          <p:cNvPr id="2" name="TextBox 1"/>
          <p:cNvSpPr txBox="1"/>
          <p:nvPr/>
        </p:nvSpPr>
        <p:spPr>
          <a:xfrm>
            <a:off x="1" y="663754"/>
            <a:ext cx="2555776" cy="523220"/>
          </a:xfrm>
          <a:prstGeom prst="rect">
            <a:avLst/>
          </a:prstGeom>
          <a:solidFill>
            <a:srgbClr val="CC6600"/>
          </a:solidFill>
          <a:ln>
            <a:solidFill>
              <a:srgbClr val="C00000"/>
            </a:solidFill>
          </a:ln>
        </p:spPr>
        <p:txBody>
          <a:bodyPr wrap="square" rtlCol="0">
            <a:spAutoFit/>
          </a:bodyPr>
          <a:lstStyle/>
          <a:p>
            <a:r>
              <a:rPr lang="zh-CN" altLang="en-US" sz="2800" b="1" smtClean="0">
                <a:solidFill>
                  <a:prstClr val="white"/>
                </a:solidFill>
              </a:rPr>
              <a:t>（</a:t>
            </a:r>
            <a:r>
              <a:rPr lang="en-US" altLang="zh-CN" sz="2800" b="1" smtClean="0">
                <a:solidFill>
                  <a:prstClr val="white"/>
                </a:solidFill>
              </a:rPr>
              <a:t>2</a:t>
            </a:r>
            <a:r>
              <a:rPr lang="zh-CN" altLang="en-US" sz="2800" b="1" smtClean="0">
                <a:solidFill>
                  <a:prstClr val="white"/>
                </a:solidFill>
              </a:rPr>
              <a:t>）</a:t>
            </a:r>
            <a:r>
              <a:rPr lang="zh-CN" altLang="en-US" sz="2800" b="1">
                <a:solidFill>
                  <a:prstClr val="white"/>
                </a:solidFill>
              </a:rPr>
              <a:t>核心内容</a:t>
            </a:r>
            <a:endParaRPr lang="zh-CN" altLang="en-US" sz="2800" b="1">
              <a:solidFill>
                <a:prstClr val="white"/>
              </a:solidFill>
            </a:endParaRPr>
          </a:p>
        </p:txBody>
      </p:sp>
      <p:sp>
        <p:nvSpPr>
          <p:cNvPr id="10" name="矩形 9"/>
          <p:cNvSpPr/>
          <p:nvPr/>
        </p:nvSpPr>
        <p:spPr>
          <a:xfrm>
            <a:off x="423347" y="4368944"/>
            <a:ext cx="8459070" cy="954107"/>
          </a:xfrm>
          <a:prstGeom prst="rect">
            <a:avLst/>
          </a:prstGeom>
          <a:blipFill>
            <a:blip r:embed="rId3"/>
            <a:tile tx="0" ty="0" sx="100000" sy="100000" flip="none" algn="tl"/>
          </a:blipFill>
        </p:spPr>
        <p:txBody>
          <a:bodyPr wrap="square">
            <a:spAutoFit/>
          </a:bodyPr>
          <a:lstStyle/>
          <a:p>
            <a:r>
              <a:rPr lang="en-US" altLang="zh-CN" sz="2800">
                <a:solidFill>
                  <a:prstClr val="black"/>
                </a:solidFill>
                <a:latin typeface="黑体" panose="02010609060101010101" pitchFamily="49" charset="-122"/>
                <a:ea typeface="黑体" panose="02010609060101010101" pitchFamily="49" charset="-122"/>
              </a:rPr>
              <a:t>《</a:t>
            </a:r>
            <a:r>
              <a:rPr lang="zh-CN" altLang="en-US" sz="2800">
                <a:solidFill>
                  <a:prstClr val="black"/>
                </a:solidFill>
                <a:latin typeface="黑体" panose="02010609060101010101" pitchFamily="49" charset="-122"/>
                <a:ea typeface="黑体" panose="02010609060101010101" pitchFamily="49" charset="-122"/>
              </a:rPr>
              <a:t>十二铜表法</a:t>
            </a:r>
            <a:r>
              <a:rPr lang="en-US" altLang="zh-CN" sz="2800">
                <a:solidFill>
                  <a:prstClr val="black"/>
                </a:solidFill>
                <a:latin typeface="黑体" panose="02010609060101010101" pitchFamily="49" charset="-122"/>
                <a:ea typeface="黑体" panose="02010609060101010101" pitchFamily="49" charset="-122"/>
              </a:rPr>
              <a:t>》</a:t>
            </a:r>
            <a:r>
              <a:rPr lang="zh-CN" altLang="en-US" sz="2800" b="1" smtClean="0">
                <a:solidFill>
                  <a:prstClr val="black"/>
                </a:solidFill>
              </a:rPr>
              <a:t>第</a:t>
            </a:r>
            <a:r>
              <a:rPr lang="en-US" altLang="zh-CN" sz="2800" b="1">
                <a:solidFill>
                  <a:prstClr val="black"/>
                </a:solidFill>
              </a:rPr>
              <a:t>5</a:t>
            </a:r>
            <a:r>
              <a:rPr lang="zh-CN" altLang="en-US" sz="2800" b="1">
                <a:solidFill>
                  <a:prstClr val="black"/>
                </a:solidFill>
              </a:rPr>
              <a:t>表：凡以遗嘱处分自己的财产，或对其家属指定监护人的，具有法律上的效力。</a:t>
            </a:r>
            <a:endParaRPr lang="zh-CN" altLang="en-US" sz="2800" b="1">
              <a:solidFill>
                <a:prstClr val="black"/>
              </a:solidFill>
            </a:endParaRPr>
          </a:p>
        </p:txBody>
      </p:sp>
      <p:sp>
        <p:nvSpPr>
          <p:cNvPr id="11" name="Text Box 2"/>
          <p:cNvSpPr txBox="1">
            <a:spLocks noChangeArrowheads="1"/>
          </p:cNvSpPr>
          <p:nvPr/>
        </p:nvSpPr>
        <p:spPr bwMode="auto">
          <a:xfrm>
            <a:off x="432348" y="5323051"/>
            <a:ext cx="8459071" cy="954107"/>
          </a:xfrm>
          <a:prstGeom prst="rect">
            <a:avLst/>
          </a:prstGeom>
          <a:blipFill>
            <a:blip r:embed="rId3"/>
            <a:tile tx="0" ty="0" sx="100000" sy="100000" flip="none" algn="tl"/>
          </a:blipFill>
          <a:ln w="9525">
            <a:no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kumimoji="0" lang="zh-CN" altLang="en-US" sz="2800" smtClean="0">
                <a:solidFill>
                  <a:prstClr val="black"/>
                </a:solidFill>
                <a:latin typeface="宋体" panose="02010600030101010101" pitchFamily="2" charset="-122"/>
                <a:ea typeface="宋体" panose="02010600030101010101" pitchFamily="2" charset="-122"/>
              </a:rPr>
              <a:t>第</a:t>
            </a:r>
            <a:r>
              <a:rPr kumimoji="0" lang="en-US" altLang="zh-CN" sz="2800" smtClean="0">
                <a:solidFill>
                  <a:prstClr val="black"/>
                </a:solidFill>
                <a:latin typeface="宋体" panose="02010600030101010101" pitchFamily="2" charset="-122"/>
                <a:ea typeface="宋体" panose="02010600030101010101" pitchFamily="2" charset="-122"/>
              </a:rPr>
              <a:t>3</a:t>
            </a:r>
            <a:r>
              <a:rPr kumimoji="0" lang="zh-CN" altLang="en-US" sz="2800" smtClean="0">
                <a:solidFill>
                  <a:prstClr val="black"/>
                </a:solidFill>
                <a:latin typeface="宋体" panose="02010600030101010101" pitchFamily="2" charset="-122"/>
                <a:ea typeface="宋体" panose="02010600030101010101" pitchFamily="2" charset="-122"/>
              </a:rPr>
              <a:t>表</a:t>
            </a:r>
            <a:r>
              <a:rPr kumimoji="0" lang="en-US" altLang="zh-CN" sz="2800" smtClean="0">
                <a:solidFill>
                  <a:prstClr val="black"/>
                </a:solidFill>
                <a:latin typeface="宋体" panose="02010600030101010101" pitchFamily="2" charset="-122"/>
                <a:ea typeface="宋体" panose="02010600030101010101" pitchFamily="2" charset="-122"/>
              </a:rPr>
              <a:t>:</a:t>
            </a:r>
            <a:r>
              <a:rPr kumimoji="0" lang="zh-CN" altLang="en-US" sz="2800" smtClean="0">
                <a:solidFill>
                  <a:prstClr val="black"/>
                </a:solidFill>
                <a:latin typeface="宋体" panose="02010600030101010101" pitchFamily="2" charset="-122"/>
                <a:ea typeface="宋体" panose="02010600030101010101" pitchFamily="2" charset="-122"/>
              </a:rPr>
              <a:t>债权人可将无力偿还的债务人，交付法庭判决，甚至将其戴上足枷、手铐，甚至杀死或卖之为奴。</a:t>
            </a:r>
            <a:endParaRPr kumimoji="0" lang="en-US" altLang="zh-CN" sz="2800">
              <a:solidFill>
                <a:prstClr val="black"/>
              </a:solidFill>
              <a:latin typeface="宋体" pitchFamily="2" charset="-122"/>
              <a:ea typeface="宋体" pitchFamily="2" charset="-122"/>
            </a:endParaRPr>
          </a:p>
        </p:txBody>
      </p:sp>
      <p:sp>
        <p:nvSpPr>
          <p:cNvPr id="3" name="TextBox 2"/>
          <p:cNvSpPr txBox="1"/>
          <p:nvPr/>
        </p:nvSpPr>
        <p:spPr>
          <a:xfrm>
            <a:off x="4438148" y="665533"/>
            <a:ext cx="4705852" cy="523220"/>
          </a:xfrm>
          <a:prstGeom prst="rect">
            <a:avLst/>
          </a:prstGeom>
          <a:noFill/>
        </p:spPr>
        <p:txBody>
          <a:bodyPr wrap="square" rtlCol="0">
            <a:spAutoFit/>
          </a:bodyPr>
          <a:lstStyle/>
          <a:p>
            <a:r>
              <a:rPr lang="zh-CN" altLang="en-US" sz="2800" b="1" smtClean="0">
                <a:solidFill>
                  <a:prstClr val="black"/>
                </a:solidFill>
              </a:rPr>
              <a:t>物法：物权、继承和债务</a:t>
            </a:r>
            <a:endParaRPr lang="zh-CN" altLang="en-US" sz="2800" b="1">
              <a:solidFill>
                <a:prstClr val="black"/>
              </a:solidFill>
            </a:endParaRPr>
          </a:p>
        </p:txBody>
      </p:sp>
      <p:sp>
        <p:nvSpPr>
          <p:cNvPr id="12" name="Text Box 31"/>
          <p:cNvSpPr txBox="1">
            <a:spLocks noChangeArrowheads="1"/>
          </p:cNvSpPr>
          <p:nvPr/>
        </p:nvSpPr>
        <p:spPr bwMode="auto">
          <a:xfrm>
            <a:off x="0" y="0"/>
            <a:ext cx="8172400"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a:t>
            </a:r>
            <a:r>
              <a:rPr lang="en-US" altLang="zh-CN" sz="3200" b="1">
                <a:solidFill>
                  <a:prstClr val="white"/>
                </a:solidFill>
              </a:rPr>
              <a:t>1.</a:t>
            </a:r>
            <a:r>
              <a:rPr lang="zh-CN" altLang="en-US" sz="3200" b="1">
                <a:solidFill>
                  <a:prstClr val="white"/>
                </a:solidFill>
              </a:rPr>
              <a:t>罗马法 </a:t>
            </a:r>
            <a:endParaRPr kumimoji="1" lang="en-US" altLang="zh-CN" sz="3200" b="1">
              <a:solidFill>
                <a:prstClr val="white"/>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45959" y="1370947"/>
            <a:ext cx="8908063" cy="2862322"/>
          </a:xfrm>
          <a:prstGeom prst="rect">
            <a:avLst/>
          </a:prstGeom>
          <a:noFill/>
          <a:ln>
            <a:noFill/>
          </a:ln>
        </p:spPr>
        <p:txBody>
          <a:bodyPr wrap="square">
            <a:spAutoFit/>
          </a:bodyPr>
          <a:lstStyle/>
          <a:p>
            <a:r>
              <a:rPr lang="zh-CN" altLang="en-US" sz="2800" b="1" smtClean="0">
                <a:solidFill>
                  <a:srgbClr val="CC6600"/>
                </a:solidFill>
              </a:rPr>
              <a:t>①罗马法的私法</a:t>
            </a:r>
            <a:r>
              <a:rPr lang="zh-CN" altLang="en-US" sz="2800" b="1">
                <a:solidFill>
                  <a:srgbClr val="CC6600"/>
                </a:solidFill>
              </a:rPr>
              <a:t>体系，被西欧大陆资产阶级民事立法成功地借鉴与发展</a:t>
            </a:r>
            <a:r>
              <a:rPr lang="zh-CN" altLang="en-US" sz="2800" b="1" smtClean="0">
                <a:solidFill>
                  <a:srgbClr val="CC6600"/>
                </a:solidFill>
              </a:rPr>
              <a:t>。</a:t>
            </a:r>
            <a:r>
              <a:rPr lang="zh-CN" altLang="en-US" sz="2400" b="1" smtClean="0">
                <a:solidFill>
                  <a:prstClr val="black"/>
                </a:solidFill>
              </a:rPr>
              <a:t>如</a:t>
            </a:r>
            <a:r>
              <a:rPr lang="en-US" altLang="zh-CN" sz="2400" b="1">
                <a:solidFill>
                  <a:prstClr val="black"/>
                </a:solidFill>
              </a:rPr>
              <a:t>1804</a:t>
            </a:r>
            <a:r>
              <a:rPr lang="zh-CN" altLang="en-US" sz="2400" b="1">
                <a:solidFill>
                  <a:prstClr val="black"/>
                </a:solidFill>
              </a:rPr>
              <a:t>年制定的</a:t>
            </a:r>
            <a:r>
              <a:rPr lang="en-US" altLang="zh-CN" sz="2400" b="1">
                <a:solidFill>
                  <a:prstClr val="black"/>
                </a:solidFill>
              </a:rPr>
              <a:t>《</a:t>
            </a:r>
            <a:r>
              <a:rPr lang="zh-CN" altLang="en-US" sz="2400" b="1">
                <a:solidFill>
                  <a:prstClr val="black"/>
                </a:solidFill>
              </a:rPr>
              <a:t>法国民法典</a:t>
            </a:r>
            <a:r>
              <a:rPr lang="en-US" altLang="zh-CN" sz="2400" b="1">
                <a:solidFill>
                  <a:prstClr val="black"/>
                </a:solidFill>
              </a:rPr>
              <a:t>》</a:t>
            </a:r>
            <a:r>
              <a:rPr lang="zh-CN" altLang="en-US" sz="2400" b="1">
                <a:solidFill>
                  <a:prstClr val="black"/>
                </a:solidFill>
              </a:rPr>
              <a:t>，就继承</a:t>
            </a:r>
            <a:r>
              <a:rPr lang="zh-CN" altLang="en-US" sz="2400" b="1" smtClean="0">
                <a:solidFill>
                  <a:prstClr val="black"/>
                </a:solidFill>
              </a:rPr>
              <a:t>了</a:t>
            </a:r>
            <a:r>
              <a:rPr lang="zh-CN" altLang="en-US" sz="2400" b="1">
                <a:solidFill>
                  <a:prstClr val="black"/>
                </a:solidFill>
              </a:rPr>
              <a:t>罗马法</a:t>
            </a:r>
            <a:r>
              <a:rPr lang="zh-CN" altLang="en-US" sz="2400" b="1" smtClean="0">
                <a:solidFill>
                  <a:prstClr val="black"/>
                </a:solidFill>
              </a:rPr>
              <a:t>的</a:t>
            </a:r>
            <a:r>
              <a:rPr lang="zh-CN" altLang="en-US" sz="2400" b="1">
                <a:solidFill>
                  <a:prstClr val="black"/>
                </a:solidFill>
              </a:rPr>
              <a:t>人法、物法、诉讼法的体例；而</a:t>
            </a:r>
            <a:r>
              <a:rPr lang="en-US" altLang="zh-CN" sz="2400" b="1">
                <a:solidFill>
                  <a:prstClr val="black"/>
                </a:solidFill>
              </a:rPr>
              <a:t>1900</a:t>
            </a:r>
            <a:r>
              <a:rPr lang="zh-CN" altLang="en-US" sz="2400" b="1">
                <a:solidFill>
                  <a:prstClr val="black"/>
                </a:solidFill>
              </a:rPr>
              <a:t>年实施的</a:t>
            </a:r>
            <a:r>
              <a:rPr lang="en-US" altLang="zh-CN" sz="2400" b="1">
                <a:solidFill>
                  <a:prstClr val="black"/>
                </a:solidFill>
              </a:rPr>
              <a:t>《</a:t>
            </a:r>
            <a:r>
              <a:rPr lang="zh-CN" altLang="en-US" sz="2400" b="1">
                <a:solidFill>
                  <a:prstClr val="black"/>
                </a:solidFill>
              </a:rPr>
              <a:t>德国民法典</a:t>
            </a:r>
            <a:r>
              <a:rPr lang="en-US" altLang="zh-CN" sz="2400" b="1" smtClean="0">
                <a:solidFill>
                  <a:prstClr val="black"/>
                </a:solidFill>
              </a:rPr>
              <a:t>》</a:t>
            </a:r>
            <a:r>
              <a:rPr lang="zh-CN" altLang="en-US" sz="2400" b="1" smtClean="0">
                <a:solidFill>
                  <a:prstClr val="black"/>
                </a:solidFill>
              </a:rPr>
              <a:t>根据罗马法形成</a:t>
            </a:r>
            <a:r>
              <a:rPr lang="zh-CN" altLang="en-US" sz="2400" b="1">
                <a:solidFill>
                  <a:prstClr val="black"/>
                </a:solidFill>
              </a:rPr>
              <a:t>了总则、债法、物法、亲属法、继承法</a:t>
            </a:r>
            <a:r>
              <a:rPr lang="zh-CN" altLang="en-US" sz="2400" b="1" smtClean="0">
                <a:solidFill>
                  <a:prstClr val="black"/>
                </a:solidFill>
              </a:rPr>
              <a:t>。</a:t>
            </a:r>
            <a:endParaRPr lang="en-US" altLang="zh-CN" sz="2400" b="1">
              <a:solidFill>
                <a:prstClr val="black"/>
              </a:solidFill>
            </a:endParaRPr>
          </a:p>
          <a:p>
            <a:r>
              <a:rPr lang="zh-CN" altLang="en-US" sz="2800" b="1" smtClean="0">
                <a:solidFill>
                  <a:srgbClr val="CC6600"/>
                </a:solidFill>
              </a:rPr>
              <a:t>②</a:t>
            </a:r>
            <a:r>
              <a:rPr lang="zh-CN" altLang="en-US" sz="2800" b="1">
                <a:solidFill>
                  <a:srgbClr val="CC6600"/>
                </a:solidFill>
              </a:rPr>
              <a:t>罗马法中许多原则和制度，也被</a:t>
            </a:r>
            <a:r>
              <a:rPr lang="zh-CN" altLang="en-US" sz="2800" b="1" smtClean="0">
                <a:solidFill>
                  <a:srgbClr val="CC6600"/>
                </a:solidFill>
              </a:rPr>
              <a:t>近代法制</a:t>
            </a:r>
            <a:r>
              <a:rPr lang="zh-CN" altLang="en-US" sz="2800" b="1">
                <a:solidFill>
                  <a:srgbClr val="CC6600"/>
                </a:solidFill>
              </a:rPr>
              <a:t>所采用</a:t>
            </a:r>
            <a:r>
              <a:rPr lang="zh-CN" altLang="en-US" sz="2800" b="1">
                <a:solidFill>
                  <a:prstClr val="black"/>
                </a:solidFill>
              </a:rPr>
              <a:t>，</a:t>
            </a:r>
            <a:r>
              <a:rPr lang="zh-CN" altLang="en-US" sz="2400" b="1" smtClean="0">
                <a:solidFill>
                  <a:prstClr val="black"/>
                </a:solidFill>
              </a:rPr>
              <a:t>如遗嘱</a:t>
            </a:r>
            <a:r>
              <a:rPr lang="zh-CN" altLang="en-US" sz="2400" b="1">
                <a:solidFill>
                  <a:prstClr val="black"/>
                </a:solidFill>
              </a:rPr>
              <a:t>自由原则、</a:t>
            </a:r>
            <a:r>
              <a:rPr lang="zh-CN" altLang="en-US" sz="2400" b="1" smtClean="0">
                <a:solidFill>
                  <a:prstClr val="black"/>
                </a:solidFill>
              </a:rPr>
              <a:t>“不告不理”原则，法人</a:t>
            </a:r>
            <a:r>
              <a:rPr lang="zh-CN" altLang="en-US" sz="2400" b="1">
                <a:solidFill>
                  <a:prstClr val="black"/>
                </a:solidFill>
              </a:rPr>
              <a:t>制度、物权</a:t>
            </a:r>
            <a:r>
              <a:rPr lang="zh-CN" altLang="en-US" sz="2400" b="1" smtClean="0">
                <a:solidFill>
                  <a:prstClr val="black"/>
                </a:solidFill>
              </a:rPr>
              <a:t>制度、</a:t>
            </a:r>
            <a:r>
              <a:rPr lang="zh-CN" altLang="en-US" sz="2400" b="1">
                <a:solidFill>
                  <a:prstClr val="black"/>
                </a:solidFill>
              </a:rPr>
              <a:t>陪审制度、律师制度等</a:t>
            </a:r>
            <a:r>
              <a:rPr lang="zh-CN" altLang="en-US" sz="2400" b="1" smtClean="0">
                <a:solidFill>
                  <a:prstClr val="black"/>
                </a:solidFill>
              </a:rPr>
              <a:t>。</a:t>
            </a:r>
            <a:endParaRPr lang="zh-CN" altLang="en-US" sz="2400" b="1">
              <a:solidFill>
                <a:prstClr val="black"/>
              </a:solidFill>
            </a:endParaRPr>
          </a:p>
        </p:txBody>
      </p:sp>
      <p:sp>
        <p:nvSpPr>
          <p:cNvPr id="6" name="TextBox 5"/>
          <p:cNvSpPr txBox="1"/>
          <p:nvPr/>
        </p:nvSpPr>
        <p:spPr>
          <a:xfrm>
            <a:off x="1" y="663754"/>
            <a:ext cx="2627784" cy="523220"/>
          </a:xfrm>
          <a:prstGeom prst="rect">
            <a:avLst/>
          </a:prstGeom>
          <a:solidFill>
            <a:srgbClr val="CC6600"/>
          </a:solidFill>
          <a:ln>
            <a:solidFill>
              <a:srgbClr val="C00000"/>
            </a:solidFill>
          </a:ln>
        </p:spPr>
        <p:txBody>
          <a:bodyPr wrap="square" rtlCol="0">
            <a:spAutoFit/>
          </a:bodyPr>
          <a:lstStyle/>
          <a:p>
            <a:r>
              <a:rPr lang="zh-CN" altLang="en-US" sz="2800" b="1" smtClean="0">
                <a:solidFill>
                  <a:prstClr val="white"/>
                </a:solidFill>
              </a:rPr>
              <a:t>（</a:t>
            </a:r>
            <a:r>
              <a:rPr lang="en-US" altLang="zh-CN" sz="2800" b="1" smtClean="0">
                <a:solidFill>
                  <a:prstClr val="white"/>
                </a:solidFill>
              </a:rPr>
              <a:t>3</a:t>
            </a:r>
            <a:r>
              <a:rPr lang="zh-CN" altLang="en-US" sz="2800" b="1" smtClean="0">
                <a:solidFill>
                  <a:prstClr val="white"/>
                </a:solidFill>
              </a:rPr>
              <a:t>）历史影响</a:t>
            </a:r>
            <a:endParaRPr lang="zh-CN" altLang="en-US" sz="2800" b="1">
              <a:solidFill>
                <a:prstClr val="white"/>
              </a:solidFill>
            </a:endParaRPr>
          </a:p>
        </p:txBody>
      </p:sp>
      <p:sp>
        <p:nvSpPr>
          <p:cNvPr id="7" name="Text Box 31"/>
          <p:cNvSpPr txBox="1">
            <a:spLocks noChangeArrowheads="1"/>
          </p:cNvSpPr>
          <p:nvPr/>
        </p:nvSpPr>
        <p:spPr bwMode="auto">
          <a:xfrm>
            <a:off x="9088" y="0"/>
            <a:ext cx="794728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a:t>
            </a:r>
            <a:r>
              <a:rPr lang="en-US" altLang="zh-CN" sz="3200" b="1">
                <a:solidFill>
                  <a:prstClr val="white"/>
                </a:solidFill>
              </a:rPr>
              <a:t>1.</a:t>
            </a:r>
            <a:r>
              <a:rPr lang="zh-CN" altLang="en-US" sz="3200" b="1">
                <a:solidFill>
                  <a:prstClr val="white"/>
                </a:solidFill>
              </a:rPr>
              <a:t>罗马法 </a:t>
            </a:r>
            <a:endParaRPr kumimoji="1" lang="en-US" altLang="zh-CN" sz="3200" b="1">
              <a:solidFill>
                <a:prstClr val="white"/>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323528" y="5061441"/>
            <a:ext cx="8208912" cy="523220"/>
          </a:xfrm>
          <a:prstGeom prst="rect">
            <a:avLst/>
          </a:prstGeom>
          <a:noFill/>
        </p:spPr>
        <p:txBody>
          <a:bodyPr wrap="square" rtlCol="0">
            <a:spAutoFit/>
          </a:bodyPr>
          <a:lstStyle/>
          <a:p>
            <a:r>
              <a:rPr lang="zh-CN" altLang="en-US" sz="2800" b="1" smtClean="0">
                <a:solidFill>
                  <a:prstClr val="black"/>
                </a:solidFill>
              </a:rPr>
              <a:t>    </a:t>
            </a:r>
            <a:endParaRPr lang="zh-CN" altLang="en-US" sz="2800" b="1">
              <a:solidFill>
                <a:prstClr val="black"/>
              </a:solidFill>
            </a:endParaRPr>
          </a:p>
        </p:txBody>
      </p:sp>
      <p:sp>
        <p:nvSpPr>
          <p:cNvPr id="6" name="Text Box 31"/>
          <p:cNvSpPr txBox="1">
            <a:spLocks noChangeArrowheads="1"/>
          </p:cNvSpPr>
          <p:nvPr/>
        </p:nvSpPr>
        <p:spPr bwMode="auto">
          <a:xfrm>
            <a:off x="0" y="0"/>
            <a:ext cx="8172400"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 </a:t>
            </a:r>
            <a:r>
              <a:rPr lang="en-US" altLang="zh-CN" sz="3200" b="1" smtClean="0">
                <a:solidFill>
                  <a:prstClr val="white"/>
                </a:solidFill>
              </a:rPr>
              <a:t>1</a:t>
            </a:r>
            <a:r>
              <a:rPr lang="en-US" altLang="zh-CN" sz="3200" b="1">
                <a:solidFill>
                  <a:prstClr val="white"/>
                </a:solidFill>
              </a:rPr>
              <a:t>.</a:t>
            </a:r>
            <a:r>
              <a:rPr lang="zh-CN" altLang="en-US" sz="3200" b="1">
                <a:solidFill>
                  <a:prstClr val="white"/>
                </a:solidFill>
              </a:rPr>
              <a:t>罗马法 </a:t>
            </a:r>
            <a:endParaRPr kumimoji="1" lang="en-US" altLang="zh-CN" sz="3200" b="1">
              <a:solidFill>
                <a:prstClr val="white"/>
              </a:solidFill>
              <a:latin typeface="宋体" panose="02010600030101010101" pitchFamily="2" charset="-122"/>
            </a:endParaRPr>
          </a:p>
        </p:txBody>
      </p:sp>
      <p:sp>
        <p:nvSpPr>
          <p:cNvPr id="3" name="矩形 2"/>
          <p:cNvSpPr/>
          <p:nvPr/>
        </p:nvSpPr>
        <p:spPr>
          <a:xfrm>
            <a:off x="2425974" y="668236"/>
            <a:ext cx="4004020" cy="646331"/>
          </a:xfrm>
          <a:prstGeom prst="rect">
            <a:avLst/>
          </a:prstGeom>
          <a:noFill/>
        </p:spPr>
        <p:txBody>
          <a:bodyPr wrap="square" lIns="91440" tIns="45720" rIns="91440" bIns="45720">
            <a:spAutoFit/>
          </a:bodyPr>
          <a:lstStyle/>
          <a:p>
            <a:pPr algn="ctr"/>
            <a:r>
              <a:rPr lang="zh-CN" altLang="en-US" sz="36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历史评价</a:t>
            </a:r>
            <a:endParaRPr lang="zh-CN" altLang="en-US" sz="36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矩形 7"/>
          <p:cNvSpPr/>
          <p:nvPr/>
        </p:nvSpPr>
        <p:spPr>
          <a:xfrm>
            <a:off x="78568" y="1370947"/>
            <a:ext cx="8875454" cy="4401205"/>
          </a:xfrm>
          <a:prstGeom prst="rect">
            <a:avLst/>
          </a:prstGeom>
          <a:solidFill>
            <a:schemeClr val="bg1"/>
          </a:solidFill>
          <a:ln>
            <a:solidFill>
              <a:srgbClr val="CC6600"/>
            </a:solidFill>
          </a:ln>
        </p:spPr>
        <p:txBody>
          <a:bodyPr wrap="square">
            <a:spAutoFit/>
          </a:bodyPr>
          <a:lstStyle/>
          <a:p>
            <a:r>
              <a:rPr lang="zh-CN" altLang="en-US" sz="2800" b="1" smtClean="0">
                <a:solidFill>
                  <a:prstClr val="black"/>
                </a:solidFill>
              </a:rPr>
              <a:t>    恩格斯说：</a:t>
            </a:r>
            <a:r>
              <a:rPr lang="zh-CN" altLang="en-US" sz="2800" b="1">
                <a:solidFill>
                  <a:prstClr val="black"/>
                </a:solidFill>
              </a:rPr>
              <a:t>“罗马法是商品生产者社会的第一个世界性</a:t>
            </a:r>
            <a:r>
              <a:rPr lang="zh-CN" altLang="en-US" sz="2800" b="1" smtClean="0">
                <a:solidFill>
                  <a:prstClr val="black"/>
                </a:solidFill>
              </a:rPr>
              <a:t>法律</a:t>
            </a:r>
            <a:r>
              <a:rPr lang="en-US" altLang="zh-CN" sz="2800" b="1" smtClean="0">
                <a:solidFill>
                  <a:prstClr val="black"/>
                </a:solidFill>
              </a:rPr>
              <a:t>……</a:t>
            </a:r>
            <a:r>
              <a:rPr lang="zh-CN" altLang="en-US" sz="2800" b="1" smtClean="0">
                <a:solidFill>
                  <a:prstClr val="black"/>
                </a:solidFill>
              </a:rPr>
              <a:t>是对简单商品经济所有者的一切本质的法律关系所作的无比明确的规定。”</a:t>
            </a:r>
            <a:endParaRPr lang="en-US" altLang="zh-CN" sz="2800" b="1" smtClean="0">
              <a:solidFill>
                <a:prstClr val="black"/>
              </a:solidFill>
            </a:endParaRPr>
          </a:p>
          <a:p>
            <a:r>
              <a:rPr lang="zh-CN" altLang="en-US" sz="2800" b="1" smtClean="0">
                <a:solidFill>
                  <a:prstClr val="black"/>
                </a:solidFill>
              </a:rPr>
              <a:t>    德国</a:t>
            </a:r>
            <a:r>
              <a:rPr lang="zh-CN" altLang="en-US" sz="2800" b="1">
                <a:solidFill>
                  <a:prstClr val="black"/>
                </a:solidFill>
              </a:rPr>
              <a:t>著名法学家耶林在其著名著作</a:t>
            </a:r>
            <a:r>
              <a:rPr lang="en-US" altLang="zh-CN" sz="2800" b="1">
                <a:solidFill>
                  <a:prstClr val="black"/>
                </a:solidFill>
              </a:rPr>
              <a:t>《</a:t>
            </a:r>
            <a:r>
              <a:rPr lang="zh-CN" altLang="en-US" sz="2800" b="1">
                <a:solidFill>
                  <a:prstClr val="black"/>
                </a:solidFill>
              </a:rPr>
              <a:t>罗马法的精神</a:t>
            </a:r>
            <a:r>
              <a:rPr lang="en-US" altLang="zh-CN" sz="2800" b="1">
                <a:solidFill>
                  <a:prstClr val="black"/>
                </a:solidFill>
              </a:rPr>
              <a:t>》</a:t>
            </a:r>
            <a:r>
              <a:rPr lang="zh-CN" altLang="en-US" sz="2800" b="1">
                <a:solidFill>
                  <a:prstClr val="black"/>
                </a:solidFill>
              </a:rPr>
              <a:t>中说：“罗马帝国曾经三次征服世界，第一次以武力，第二次以宗教（天主教），第三次以法律，武力因罗马帝国的灭亡而消失，宗教随着人民思想觉悟的提高、科学的发展而缩小了影响，唯有法律征服世界是最为持久的征服。”</a:t>
            </a:r>
            <a:endParaRPr lang="zh-CN" altLang="en-US" sz="2800" b="1">
              <a:solidFill>
                <a:prstClr val="black"/>
              </a:solidFill>
            </a:endParaRPr>
          </a:p>
          <a:p>
            <a:endParaRPr lang="zh-CN" altLang="en-US" sz="2800" b="1">
              <a:solidFill>
                <a:prstClr val="blac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矩形 11"/>
          <p:cNvSpPr/>
          <p:nvPr/>
        </p:nvSpPr>
        <p:spPr>
          <a:xfrm>
            <a:off x="9324528" y="4191470"/>
            <a:ext cx="6408712" cy="923330"/>
          </a:xfrm>
          <a:prstGeom prst="rect">
            <a:avLst/>
          </a:prstGeom>
        </p:spPr>
        <p:txBody>
          <a:bodyPr wrap="square">
            <a:spAutoFit/>
          </a:bodyPr>
          <a:lstStyle/>
          <a:p>
            <a:endParaRPr lang="en-US" altLang="zh-CN">
              <a:solidFill>
                <a:prstClr val="black"/>
              </a:solidFill>
            </a:endParaRPr>
          </a:p>
          <a:p>
            <a:endParaRPr lang="zh-CN" altLang="en-US">
              <a:solidFill>
                <a:prstClr val="black"/>
              </a:solidFill>
            </a:endParaRPr>
          </a:p>
          <a:p>
            <a:endParaRPr lang="zh-CN" altLang="en-US">
              <a:solidFill>
                <a:prstClr val="black"/>
              </a:solidFill>
            </a:endParaRPr>
          </a:p>
        </p:txBody>
      </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8605" y="910748"/>
            <a:ext cx="4349597" cy="3378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矩形 8"/>
          <p:cNvSpPr/>
          <p:nvPr/>
        </p:nvSpPr>
        <p:spPr>
          <a:xfrm>
            <a:off x="313195" y="4628271"/>
            <a:ext cx="8830805" cy="1815882"/>
          </a:xfrm>
          <a:prstGeom prst="rect">
            <a:avLst/>
          </a:prstGeom>
          <a:blipFill>
            <a:blip r:embed="rId4"/>
            <a:tile tx="0" ty="0" sx="100000" sy="100000" flip="none" algn="tl"/>
          </a:blipFill>
          <a:ln>
            <a:solidFill>
              <a:schemeClr val="tx1"/>
            </a:solidFill>
          </a:ln>
        </p:spPr>
        <p:txBody>
          <a:bodyPr wrap="square">
            <a:spAutoFit/>
          </a:bodyPr>
          <a:lstStyle/>
          <a:p>
            <a:r>
              <a:rPr lang="zh-CN" altLang="en-US" sz="2800" b="1" smtClean="0">
                <a:solidFill>
                  <a:prstClr val="black"/>
                </a:solidFill>
              </a:rPr>
              <a:t>（</a:t>
            </a:r>
            <a:r>
              <a:rPr lang="en-US" altLang="zh-CN" sz="2800" b="1" smtClean="0">
                <a:solidFill>
                  <a:prstClr val="black"/>
                </a:solidFill>
              </a:rPr>
              <a:t>1</a:t>
            </a:r>
            <a:r>
              <a:rPr lang="zh-CN" altLang="en-US" sz="2800" b="1" smtClean="0">
                <a:solidFill>
                  <a:prstClr val="black"/>
                </a:solidFill>
              </a:rPr>
              <a:t>）概念：专指</a:t>
            </a:r>
            <a:r>
              <a:rPr lang="zh-CN" altLang="en-US" sz="2800" b="1">
                <a:solidFill>
                  <a:prstClr val="black"/>
                </a:solidFill>
              </a:rPr>
              <a:t>中世纪罗马天主教的</a:t>
            </a:r>
            <a:r>
              <a:rPr lang="zh-CN" altLang="en-US" sz="2800" b="1" smtClean="0">
                <a:solidFill>
                  <a:prstClr val="black"/>
                </a:solidFill>
              </a:rPr>
              <a:t>法律。</a:t>
            </a:r>
            <a:endParaRPr lang="en-US" altLang="zh-CN" sz="2800" b="1" smtClean="0">
              <a:solidFill>
                <a:prstClr val="black"/>
              </a:solidFill>
            </a:endParaRPr>
          </a:p>
          <a:p>
            <a:r>
              <a:rPr lang="zh-CN" altLang="en-US" sz="2800" b="1">
                <a:solidFill>
                  <a:prstClr val="black"/>
                </a:solidFill>
              </a:rPr>
              <a:t>（</a:t>
            </a:r>
            <a:r>
              <a:rPr lang="en-US" altLang="zh-CN" sz="2800" b="1">
                <a:solidFill>
                  <a:prstClr val="black"/>
                </a:solidFill>
              </a:rPr>
              <a:t>2</a:t>
            </a:r>
            <a:r>
              <a:rPr lang="zh-CN" altLang="en-US" sz="2800" b="1">
                <a:solidFill>
                  <a:prstClr val="black"/>
                </a:solidFill>
              </a:rPr>
              <a:t>）典型内容：</a:t>
            </a:r>
            <a:endParaRPr lang="zh-CN" altLang="en-US" sz="2800" b="1">
              <a:solidFill>
                <a:prstClr val="black"/>
              </a:solidFill>
            </a:endParaRPr>
          </a:p>
          <a:p>
            <a:r>
              <a:rPr lang="zh-CN" altLang="en-US" sz="2800" b="1">
                <a:solidFill>
                  <a:prstClr val="black"/>
                </a:solidFill>
              </a:rPr>
              <a:t>确立了“一夫一妻”和“永不离异”的原则；</a:t>
            </a:r>
            <a:endParaRPr lang="zh-CN" altLang="en-US" sz="2800" b="1">
              <a:solidFill>
                <a:prstClr val="black"/>
              </a:solidFill>
            </a:endParaRPr>
          </a:p>
          <a:p>
            <a:r>
              <a:rPr lang="zh-CN" altLang="en-US" sz="2800" b="1">
                <a:solidFill>
                  <a:prstClr val="black"/>
                </a:solidFill>
              </a:rPr>
              <a:t>规定</a:t>
            </a:r>
            <a:r>
              <a:rPr lang="en-US" altLang="zh-CN" sz="2800" b="1">
                <a:solidFill>
                  <a:prstClr val="black"/>
                </a:solidFill>
              </a:rPr>
              <a:t>"</a:t>
            </a:r>
            <a:r>
              <a:rPr lang="zh-CN" altLang="en-US" sz="2800" b="1">
                <a:solidFill>
                  <a:prstClr val="black"/>
                </a:solidFill>
              </a:rPr>
              <a:t>双方合意为建立婚姻关系的必备条件</a:t>
            </a:r>
            <a:r>
              <a:rPr lang="en-US" altLang="zh-CN" sz="2800" b="1" smtClean="0">
                <a:solidFill>
                  <a:prstClr val="black"/>
                </a:solidFill>
              </a:rPr>
              <a:t>"</a:t>
            </a:r>
            <a:endParaRPr lang="en-US" altLang="zh-CN" sz="2800" b="1">
              <a:solidFill>
                <a:prstClr val="black"/>
              </a:solidFill>
            </a:endParaRPr>
          </a:p>
        </p:txBody>
      </p:sp>
      <p:sp>
        <p:nvSpPr>
          <p:cNvPr id="10" name="Text Box 31"/>
          <p:cNvSpPr txBox="1">
            <a:spLocks noChangeArrowheads="1"/>
          </p:cNvSpPr>
          <p:nvPr/>
        </p:nvSpPr>
        <p:spPr bwMode="auto">
          <a:xfrm>
            <a:off x="0" y="0"/>
            <a:ext cx="8172400"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a:t>
            </a:r>
            <a:r>
              <a:rPr lang="en-US" altLang="zh-CN" sz="3200" b="1">
                <a:solidFill>
                  <a:prstClr val="white"/>
                </a:solidFill>
              </a:rPr>
              <a:t> </a:t>
            </a:r>
            <a:r>
              <a:rPr lang="en-US" altLang="zh-CN" sz="3200" b="1" smtClean="0">
                <a:solidFill>
                  <a:prstClr val="white"/>
                </a:solidFill>
              </a:rPr>
              <a:t> 2.</a:t>
            </a:r>
            <a:r>
              <a:rPr lang="zh-CN" altLang="en-US" sz="3200" b="1" smtClean="0">
                <a:solidFill>
                  <a:prstClr val="white"/>
                </a:solidFill>
              </a:rPr>
              <a:t>教会法 </a:t>
            </a:r>
            <a:endParaRPr kumimoji="1" lang="en-US" altLang="zh-CN" sz="3200" b="1">
              <a:solidFill>
                <a:prstClr val="white"/>
              </a:solidFill>
              <a:latin typeface="宋体" panose="02010600030101010101" pitchFamily="2" charset="-122"/>
            </a:endParaRPr>
          </a:p>
        </p:txBody>
      </p:sp>
      <p:sp>
        <p:nvSpPr>
          <p:cNvPr id="11" name="矩形 10"/>
          <p:cNvSpPr/>
          <p:nvPr/>
        </p:nvSpPr>
        <p:spPr>
          <a:xfrm>
            <a:off x="4557919" y="1045569"/>
            <a:ext cx="4557919" cy="3108543"/>
          </a:xfrm>
          <a:prstGeom prst="rect">
            <a:avLst/>
          </a:prstGeom>
          <a:solidFill>
            <a:schemeClr val="bg1"/>
          </a:solidFill>
          <a:ln>
            <a:solidFill>
              <a:srgbClr val="CC6600"/>
            </a:solidFill>
          </a:ln>
        </p:spPr>
        <p:txBody>
          <a:bodyPr wrap="square">
            <a:spAutoFit/>
          </a:bodyPr>
          <a:lstStyle/>
          <a:p>
            <a:r>
              <a:rPr lang="en-US" altLang="zh-CN" sz="2800" b="1">
                <a:solidFill>
                  <a:prstClr val="black"/>
                </a:solidFill>
              </a:rPr>
              <a:t> </a:t>
            </a:r>
            <a:r>
              <a:rPr lang="en-US" altLang="zh-CN" sz="2800" b="1" smtClean="0">
                <a:solidFill>
                  <a:prstClr val="black"/>
                </a:solidFill>
              </a:rPr>
              <a:t>   </a:t>
            </a:r>
            <a:r>
              <a:rPr lang="en-US" altLang="zh-CN" sz="2800" b="1">
                <a:solidFill>
                  <a:prstClr val="black"/>
                </a:solidFill>
              </a:rPr>
              <a:t>476</a:t>
            </a:r>
            <a:r>
              <a:rPr lang="zh-CN" altLang="en-US" sz="2800" b="1">
                <a:solidFill>
                  <a:prstClr val="black"/>
                </a:solidFill>
              </a:rPr>
              <a:t>年，西罗马帝国被日耳曼人所灭，西欧进入中世纪，基督教在经济上、政治上和思想上形成巨大的统治力量。</a:t>
            </a:r>
            <a:endParaRPr lang="zh-CN" altLang="en-US" sz="2800" b="1">
              <a:solidFill>
                <a:prstClr val="black"/>
              </a:solidFill>
            </a:endParaRPr>
          </a:p>
          <a:p>
            <a:endParaRPr lang="zh-CN" altLang="en-US" sz="2800" b="1">
              <a:solidFill>
                <a:prstClr val="black"/>
              </a:solidFill>
            </a:endParaRPr>
          </a:p>
          <a:p>
            <a:endParaRPr lang="zh-CN" altLang="en-US" sz="2800" b="1">
              <a:solidFill>
                <a:prstClr val="black"/>
              </a:solidFill>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73427" y="1338441"/>
            <a:ext cx="8510905" cy="2523768"/>
          </a:xfrm>
          <a:prstGeom prst="rect">
            <a:avLst/>
          </a:prstGeom>
          <a:blipFill>
            <a:blip r:embed="rId3"/>
            <a:tile tx="0" ty="0" sx="100000" sy="100000" flip="none" algn="tl"/>
          </a:blipFill>
          <a:ln>
            <a:noFill/>
          </a:ln>
          <a:effectLst>
            <a:softEdge rad="0"/>
          </a:effectLst>
        </p:spPr>
        <p:txBody>
          <a:bodyPr wrap="square">
            <a:spAutoFit/>
          </a:bodyPr>
          <a:lstStyle/>
          <a:p>
            <a:r>
              <a:rPr lang="zh-CN" altLang="en-US" sz="2400" b="1" smtClean="0">
                <a:solidFill>
                  <a:prstClr val="black"/>
                </a:solidFill>
              </a:rPr>
              <a:t>    </a:t>
            </a:r>
            <a:r>
              <a:rPr lang="zh-CN" altLang="en-US" sz="2800" b="1" smtClean="0">
                <a:solidFill>
                  <a:prstClr val="black"/>
                </a:solidFill>
              </a:rPr>
              <a:t>日耳曼</a:t>
            </a:r>
            <a:r>
              <a:rPr lang="zh-CN" altLang="en-US" sz="2800" b="1">
                <a:solidFill>
                  <a:prstClr val="black"/>
                </a:solidFill>
              </a:rPr>
              <a:t>法，是日耳曼人入侵西罗马帝国建立早期封建王国后所颁布的法律的总称</a:t>
            </a:r>
            <a:r>
              <a:rPr lang="zh-CN" altLang="en-US" sz="2800" b="1" smtClean="0">
                <a:solidFill>
                  <a:prstClr val="black"/>
                </a:solidFill>
              </a:rPr>
              <a:t>。</a:t>
            </a:r>
            <a:r>
              <a:rPr lang="zh-CN" altLang="en-US" sz="2800" smtClean="0"/>
              <a:t>公元</a:t>
            </a:r>
            <a:r>
              <a:rPr lang="en-US" altLang="zh-CN" sz="2800"/>
              <a:t>5</a:t>
            </a:r>
            <a:r>
              <a:rPr lang="zh-CN" altLang="en-US" sz="2800"/>
              <a:t>世纪将过去的不成文的习惯法编纂为成文</a:t>
            </a:r>
            <a:r>
              <a:rPr lang="zh-CN" altLang="en-US" sz="2800" smtClean="0"/>
              <a:t>法典，在</a:t>
            </a:r>
            <a:r>
              <a:rPr lang="en-US" altLang="zh-CN" sz="2800" b="1" smtClean="0">
                <a:solidFill>
                  <a:prstClr val="black"/>
                </a:solidFill>
              </a:rPr>
              <a:t>5~15</a:t>
            </a:r>
            <a:r>
              <a:rPr lang="zh-CN" altLang="en-US" sz="2800" b="1" smtClean="0">
                <a:solidFill>
                  <a:prstClr val="black"/>
                </a:solidFill>
              </a:rPr>
              <a:t>世纪的西欧</a:t>
            </a:r>
            <a:r>
              <a:rPr lang="zh-CN" altLang="en-US" sz="2800" b="1">
                <a:solidFill>
                  <a:prstClr val="black"/>
                </a:solidFill>
              </a:rPr>
              <a:t>起过重大作用，对后世资本主义法律也有影响，对英国法的影响尤为显著</a:t>
            </a:r>
            <a:r>
              <a:rPr lang="zh-CN" altLang="en-US" sz="2800" b="1" smtClean="0">
                <a:solidFill>
                  <a:prstClr val="black"/>
                </a:solidFill>
              </a:rPr>
              <a:t>。</a:t>
            </a:r>
            <a:endParaRPr lang="zh-CN" altLang="en-US" sz="2800" b="1">
              <a:solidFill>
                <a:srgbClr val="CC6600"/>
              </a:solidFill>
            </a:endParaRPr>
          </a:p>
          <a:p>
            <a:endParaRPr lang="zh-CN" altLang="en-US">
              <a:solidFill>
                <a:prstClr val="black"/>
              </a:solidFill>
            </a:endParaRPr>
          </a:p>
        </p:txBody>
      </p:sp>
      <p:sp>
        <p:nvSpPr>
          <p:cNvPr id="6" name="矩形 5"/>
          <p:cNvSpPr/>
          <p:nvPr/>
        </p:nvSpPr>
        <p:spPr>
          <a:xfrm>
            <a:off x="447508" y="4077072"/>
            <a:ext cx="8362741" cy="523220"/>
          </a:xfrm>
          <a:prstGeom prst="rect">
            <a:avLst/>
          </a:prstGeom>
        </p:spPr>
        <p:txBody>
          <a:bodyPr wrap="square">
            <a:spAutoFit/>
          </a:bodyPr>
          <a:lstStyle/>
          <a:p>
            <a:r>
              <a:rPr lang="en-US" altLang="zh-CN" sz="2800" b="1">
                <a:solidFill>
                  <a:prstClr val="black"/>
                </a:solidFill>
              </a:rPr>
              <a:t> </a:t>
            </a:r>
            <a:r>
              <a:rPr lang="en-US" altLang="zh-CN" sz="2800" b="1" smtClean="0">
                <a:solidFill>
                  <a:prstClr val="black"/>
                </a:solidFill>
              </a:rPr>
              <a:t> </a:t>
            </a:r>
            <a:endParaRPr lang="zh-CN" altLang="en-US" sz="2800" b="1">
              <a:solidFill>
                <a:prstClr val="black"/>
              </a:solidFill>
            </a:endParaRPr>
          </a:p>
        </p:txBody>
      </p:sp>
      <p:sp>
        <p:nvSpPr>
          <p:cNvPr id="9" name="矩形 8"/>
          <p:cNvSpPr/>
          <p:nvPr/>
        </p:nvSpPr>
        <p:spPr>
          <a:xfrm>
            <a:off x="327195" y="4153759"/>
            <a:ext cx="8788643" cy="954107"/>
          </a:xfrm>
          <a:prstGeom prst="rect">
            <a:avLst/>
          </a:prstGeom>
          <a:solidFill>
            <a:schemeClr val="bg1"/>
          </a:solidFill>
          <a:ln>
            <a:solidFill>
              <a:srgbClr val="CC6600"/>
            </a:solidFill>
          </a:ln>
        </p:spPr>
        <p:txBody>
          <a:bodyPr wrap="square">
            <a:spAutoFit/>
          </a:bodyPr>
          <a:lstStyle/>
          <a:p>
            <a:r>
              <a:rPr lang="zh-CN" altLang="en-US" sz="2800" b="1">
                <a:solidFill>
                  <a:prstClr val="black"/>
                </a:solidFill>
              </a:rPr>
              <a:t>此外，在中世纪，欧洲还有各式各样的地方法（封建法）、城市法、商法以及国王的口令等</a:t>
            </a:r>
            <a:r>
              <a:rPr lang="zh-CN" altLang="en-US" sz="2800" b="1" smtClean="0">
                <a:solidFill>
                  <a:prstClr val="black"/>
                </a:solidFill>
              </a:rPr>
              <a:t>。</a:t>
            </a:r>
            <a:endParaRPr lang="zh-CN" altLang="en-US" sz="2800" b="1">
              <a:solidFill>
                <a:prstClr val="black"/>
              </a:solidFill>
            </a:endParaRPr>
          </a:p>
        </p:txBody>
      </p:sp>
      <p:sp>
        <p:nvSpPr>
          <p:cNvPr id="10" name="Text Box 31"/>
          <p:cNvSpPr txBox="1">
            <a:spLocks noChangeArrowheads="1"/>
          </p:cNvSpPr>
          <p:nvPr/>
        </p:nvSpPr>
        <p:spPr bwMode="auto">
          <a:xfrm>
            <a:off x="0" y="0"/>
            <a:ext cx="8460432"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a:t>
            </a:r>
            <a:r>
              <a:rPr lang="en-US" altLang="zh-CN" sz="3200" b="1">
                <a:solidFill>
                  <a:prstClr val="white"/>
                </a:solidFill>
              </a:rPr>
              <a:t> </a:t>
            </a:r>
            <a:r>
              <a:rPr lang="en-US" altLang="zh-CN" sz="3200" b="1" smtClean="0">
                <a:solidFill>
                  <a:prstClr val="white"/>
                </a:solidFill>
              </a:rPr>
              <a:t> 3.</a:t>
            </a:r>
            <a:r>
              <a:rPr lang="zh-CN" altLang="en-US" sz="3200" b="1" smtClean="0">
                <a:solidFill>
                  <a:prstClr val="white"/>
                </a:solidFill>
              </a:rPr>
              <a:t>日耳曼法 </a:t>
            </a:r>
            <a:endParaRPr kumimoji="1" lang="en-US" altLang="zh-CN" sz="3200" b="1">
              <a:solidFill>
                <a:prstClr val="white"/>
              </a:solidFill>
              <a:latin typeface="宋体" panose="02010600030101010101" pitchFamily="2" charset="-122"/>
            </a:endParaRPr>
          </a:p>
        </p:txBody>
      </p:sp>
      <p:sp>
        <p:nvSpPr>
          <p:cNvPr id="2" name="矩形 1"/>
          <p:cNvSpPr/>
          <p:nvPr/>
        </p:nvSpPr>
        <p:spPr>
          <a:xfrm>
            <a:off x="160492" y="5377427"/>
            <a:ext cx="8794853" cy="523220"/>
          </a:xfrm>
          <a:prstGeom prst="rect">
            <a:avLst/>
          </a:prstGeom>
        </p:spPr>
        <p:txBody>
          <a:bodyPr wrap="square">
            <a:spAutoFit/>
          </a:bodyPr>
          <a:lstStyle/>
          <a:p>
            <a:pPr lvl="0"/>
            <a:r>
              <a:rPr lang="zh-CN" altLang="en-US" sz="2800" b="1">
                <a:solidFill>
                  <a:srgbClr val="CC6600"/>
                </a:solidFill>
              </a:rPr>
              <a:t>欧洲中世纪三大法律支柱：</a:t>
            </a:r>
            <a:r>
              <a:rPr lang="zh-CN" altLang="en-US" sz="2800" b="1">
                <a:solidFill>
                  <a:prstClr val="black"/>
                </a:solidFill>
              </a:rPr>
              <a:t>罗马法、日耳曼法、教会法</a:t>
            </a:r>
            <a:endParaRPr lang="en-US" altLang="zh-CN" sz="2800" b="1">
              <a:solidFill>
                <a:prstClr val="blac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23528" y="2391310"/>
            <a:ext cx="4320480" cy="2246769"/>
          </a:xfrm>
          <a:prstGeom prst="rect">
            <a:avLst/>
          </a:prstGeom>
          <a:blipFill>
            <a:blip r:embed="rId3"/>
            <a:tile tx="0" ty="0" sx="100000" sy="100000" flip="none" algn="tl"/>
          </a:blipFill>
        </p:spPr>
        <p:txBody>
          <a:bodyPr wrap="square">
            <a:spAutoFit/>
          </a:bodyPr>
          <a:lstStyle/>
          <a:p>
            <a:r>
              <a:rPr lang="zh-CN" altLang="en-US" sz="2800" b="1" smtClean="0">
                <a:solidFill>
                  <a:prstClr val="black"/>
                </a:solidFill>
              </a:rPr>
              <a:t>是</a:t>
            </a:r>
            <a:r>
              <a:rPr lang="zh-CN" altLang="en-US" sz="2800" b="1">
                <a:solidFill>
                  <a:prstClr val="black"/>
                </a:solidFill>
              </a:rPr>
              <a:t>法官在地方习惯法的基础上，归纳总结而形成</a:t>
            </a:r>
            <a:r>
              <a:rPr lang="zh-CN" altLang="en-US" sz="2800" b="1" smtClean="0">
                <a:solidFill>
                  <a:prstClr val="black"/>
                </a:solidFill>
              </a:rPr>
              <a:t>的法律体系。以</a:t>
            </a:r>
            <a:r>
              <a:rPr lang="zh-CN" altLang="en-US" sz="2800" b="1" smtClean="0">
                <a:solidFill>
                  <a:srgbClr val="CC6600"/>
                </a:solidFill>
              </a:rPr>
              <a:t>传统</a:t>
            </a:r>
            <a:r>
              <a:rPr lang="zh-CN" altLang="en-US" sz="2800" b="1">
                <a:solidFill>
                  <a:srgbClr val="CC6600"/>
                </a:solidFill>
              </a:rPr>
              <a:t>、判例和习惯</a:t>
            </a:r>
            <a:r>
              <a:rPr lang="zh-CN" altLang="en-US" sz="2800" b="1">
                <a:solidFill>
                  <a:prstClr val="black"/>
                </a:solidFill>
              </a:rPr>
              <a:t>为判案</a:t>
            </a:r>
            <a:r>
              <a:rPr lang="zh-CN" altLang="en-US" sz="2800" b="1" smtClean="0">
                <a:solidFill>
                  <a:prstClr val="black"/>
                </a:solidFill>
              </a:rPr>
              <a:t>依据，但是</a:t>
            </a:r>
            <a:r>
              <a:rPr lang="en-US" altLang="zh-CN" sz="2800" b="1" smtClean="0">
                <a:solidFill>
                  <a:prstClr val="black"/>
                </a:solidFill>
              </a:rPr>
              <a:t>"</a:t>
            </a:r>
            <a:r>
              <a:rPr lang="zh-CN" altLang="en-US" sz="2800" b="1">
                <a:solidFill>
                  <a:srgbClr val="CC6600"/>
                </a:solidFill>
              </a:rPr>
              <a:t>普遍</a:t>
            </a:r>
            <a:r>
              <a:rPr lang="en-US" altLang="zh-CN" sz="2800" b="1">
                <a:solidFill>
                  <a:srgbClr val="CC6600"/>
                </a:solidFill>
              </a:rPr>
              <a:t>"</a:t>
            </a:r>
            <a:r>
              <a:rPr lang="zh-CN" altLang="en-US" sz="2800" b="1">
                <a:solidFill>
                  <a:srgbClr val="CC6600"/>
                </a:solidFill>
              </a:rPr>
              <a:t>、</a:t>
            </a:r>
            <a:r>
              <a:rPr lang="en-US" altLang="zh-CN" sz="2800" b="1">
                <a:solidFill>
                  <a:srgbClr val="CC6600"/>
                </a:solidFill>
              </a:rPr>
              <a:t>"</a:t>
            </a:r>
            <a:r>
              <a:rPr lang="zh-CN" altLang="en-US" sz="2800" b="1">
                <a:solidFill>
                  <a:srgbClr val="CC6600"/>
                </a:solidFill>
              </a:rPr>
              <a:t>通行于全国</a:t>
            </a:r>
            <a:r>
              <a:rPr lang="en-US" altLang="zh-CN" sz="2800" b="1" smtClean="0">
                <a:solidFill>
                  <a:srgbClr val="CC6600"/>
                </a:solidFill>
              </a:rPr>
              <a:t>"</a:t>
            </a:r>
            <a:r>
              <a:rPr lang="zh-CN" altLang="en-US" sz="2800" b="1" smtClean="0">
                <a:solidFill>
                  <a:srgbClr val="CC6600"/>
                </a:solidFill>
              </a:rPr>
              <a:t>。</a:t>
            </a:r>
            <a:endParaRPr lang="zh-CN" altLang="en-US" sz="2800" b="1">
              <a:solidFill>
                <a:srgbClr val="CC6600"/>
              </a:solidFill>
            </a:endParaRPr>
          </a:p>
        </p:txBody>
      </p:sp>
      <p:sp>
        <p:nvSpPr>
          <p:cNvPr id="8" name="TextBox 7"/>
          <p:cNvSpPr txBox="1"/>
          <p:nvPr/>
        </p:nvSpPr>
        <p:spPr>
          <a:xfrm>
            <a:off x="-180528" y="1160263"/>
            <a:ext cx="8263154" cy="1231106"/>
          </a:xfrm>
          <a:prstGeom prst="rect">
            <a:avLst/>
          </a:prstGeom>
          <a:noFill/>
        </p:spPr>
        <p:txBody>
          <a:bodyPr wrap="square" rtlCol="0">
            <a:spAutoFit/>
          </a:bodyPr>
          <a:lstStyle/>
          <a:p>
            <a:r>
              <a:rPr lang="zh-CN" altLang="en-US" sz="2800" b="1" smtClean="0">
                <a:solidFill>
                  <a:prstClr val="black"/>
                </a:solidFill>
              </a:rPr>
              <a:t>（</a:t>
            </a:r>
            <a:r>
              <a:rPr lang="en-US" altLang="zh-CN" sz="2800" b="1">
                <a:solidFill>
                  <a:prstClr val="black"/>
                </a:solidFill>
              </a:rPr>
              <a:t>1</a:t>
            </a:r>
            <a:r>
              <a:rPr lang="zh-CN" altLang="en-US" sz="2800" b="1" smtClean="0">
                <a:solidFill>
                  <a:prstClr val="black"/>
                </a:solidFill>
              </a:rPr>
              <a:t>）兴起：</a:t>
            </a:r>
            <a:r>
              <a:rPr lang="en-US" altLang="zh-CN" sz="2800" b="1" smtClean="0">
                <a:solidFill>
                  <a:prstClr val="black"/>
                </a:solidFill>
              </a:rPr>
              <a:t>11</a:t>
            </a:r>
            <a:r>
              <a:rPr lang="zh-CN" altLang="en-US" sz="2800" b="1" smtClean="0">
                <a:solidFill>
                  <a:prstClr val="black"/>
                </a:solidFill>
              </a:rPr>
              <a:t>世纪，王室派法官到各地巡回审判。</a:t>
            </a:r>
            <a:endParaRPr lang="en-US" altLang="zh-CN" sz="2800" b="1" smtClean="0">
              <a:solidFill>
                <a:prstClr val="black"/>
              </a:solidFill>
            </a:endParaRPr>
          </a:p>
          <a:p>
            <a:r>
              <a:rPr lang="zh-CN" altLang="en-US" sz="2800" b="1" smtClean="0">
                <a:solidFill>
                  <a:prstClr val="black"/>
                </a:solidFill>
              </a:rPr>
              <a:t>（</a:t>
            </a:r>
            <a:r>
              <a:rPr lang="en-US" altLang="zh-CN" sz="2800" b="1" smtClean="0">
                <a:solidFill>
                  <a:prstClr val="black"/>
                </a:solidFill>
              </a:rPr>
              <a:t>2</a:t>
            </a:r>
            <a:r>
              <a:rPr lang="zh-CN" altLang="en-US" sz="2800" b="1" smtClean="0">
                <a:solidFill>
                  <a:prstClr val="black"/>
                </a:solidFill>
              </a:rPr>
              <a:t>）形成：</a:t>
            </a:r>
            <a:r>
              <a:rPr lang="en-US" altLang="zh-CN" sz="2800" b="1" smtClean="0">
                <a:solidFill>
                  <a:prstClr val="black"/>
                </a:solidFill>
              </a:rPr>
              <a:t>12</a:t>
            </a:r>
            <a:r>
              <a:rPr lang="zh-CN" altLang="en-US" sz="2800" b="1" smtClean="0">
                <a:solidFill>
                  <a:prstClr val="black"/>
                </a:solidFill>
              </a:rPr>
              <a:t>世纪，形成</a:t>
            </a:r>
            <a:r>
              <a:rPr lang="zh-CN" altLang="en-US" sz="2800" b="1" smtClean="0">
                <a:solidFill>
                  <a:srgbClr val="CC6600"/>
                </a:solidFill>
              </a:rPr>
              <a:t>普通法</a:t>
            </a:r>
            <a:endParaRPr lang="en-US" altLang="zh-CN" sz="2800" b="1" smtClean="0">
              <a:solidFill>
                <a:srgbClr val="CC6600"/>
              </a:solidFill>
            </a:endParaRPr>
          </a:p>
          <a:p>
            <a:endParaRPr lang="zh-CN" altLang="en-US">
              <a:solidFill>
                <a:prstClr val="black"/>
              </a:solidFill>
            </a:endParaRPr>
          </a:p>
        </p:txBody>
      </p:sp>
      <p:sp>
        <p:nvSpPr>
          <p:cNvPr id="9" name="矩形 8"/>
          <p:cNvSpPr/>
          <p:nvPr/>
        </p:nvSpPr>
        <p:spPr>
          <a:xfrm>
            <a:off x="-6693" y="5473005"/>
            <a:ext cx="8964488" cy="1384995"/>
          </a:xfrm>
          <a:prstGeom prst="rect">
            <a:avLst/>
          </a:prstGeom>
        </p:spPr>
        <p:txBody>
          <a:bodyPr wrap="square">
            <a:spAutoFit/>
          </a:bodyPr>
          <a:lstStyle/>
          <a:p>
            <a:r>
              <a:rPr lang="zh-CN" altLang="en-US" sz="2800" b="1" smtClean="0">
                <a:solidFill>
                  <a:prstClr val="black"/>
                </a:solidFill>
              </a:rPr>
              <a:t>（</a:t>
            </a:r>
            <a:r>
              <a:rPr lang="en-US" altLang="zh-CN" sz="2800" b="1" smtClean="0">
                <a:solidFill>
                  <a:prstClr val="black"/>
                </a:solidFill>
              </a:rPr>
              <a:t>3</a:t>
            </a:r>
            <a:r>
              <a:rPr lang="zh-CN" altLang="en-US" sz="2800" b="1" smtClean="0">
                <a:solidFill>
                  <a:prstClr val="black"/>
                </a:solidFill>
              </a:rPr>
              <a:t>）发展：</a:t>
            </a:r>
            <a:r>
              <a:rPr lang="en-US" altLang="zh-CN" sz="2800" b="1" smtClean="0">
                <a:solidFill>
                  <a:prstClr val="black"/>
                </a:solidFill>
              </a:rPr>
              <a:t>13</a:t>
            </a:r>
            <a:r>
              <a:rPr lang="zh-CN" altLang="en-US" sz="2800" b="1" smtClean="0">
                <a:solidFill>
                  <a:prstClr val="black"/>
                </a:solidFill>
              </a:rPr>
              <a:t>世纪</a:t>
            </a:r>
            <a:r>
              <a:rPr lang="en-US" altLang="zh-CN" sz="2800" b="1">
                <a:solidFill>
                  <a:prstClr val="black"/>
                </a:solidFill>
              </a:rPr>
              <a:t>《</a:t>
            </a:r>
            <a:r>
              <a:rPr lang="zh-CN" altLang="en-US" sz="2800" b="1" smtClean="0">
                <a:solidFill>
                  <a:prstClr val="black"/>
                </a:solidFill>
              </a:rPr>
              <a:t>大宪章</a:t>
            </a:r>
            <a:r>
              <a:rPr lang="en-US" altLang="zh-CN" sz="2800" b="1" smtClean="0">
                <a:solidFill>
                  <a:prstClr val="black"/>
                </a:solidFill>
              </a:rPr>
              <a:t>》</a:t>
            </a:r>
            <a:r>
              <a:rPr lang="zh-CN" altLang="en-US" sz="2800" b="1" smtClean="0">
                <a:solidFill>
                  <a:prstClr val="black"/>
                </a:solidFill>
              </a:rPr>
              <a:t>以</a:t>
            </a:r>
            <a:r>
              <a:rPr lang="zh-CN" altLang="en-US" sz="2800" b="1">
                <a:solidFill>
                  <a:prstClr val="black"/>
                </a:solidFill>
              </a:rPr>
              <a:t>法律限制王权的开始</a:t>
            </a:r>
            <a:r>
              <a:rPr lang="zh-CN" altLang="en-US" sz="2800" b="1" smtClean="0">
                <a:solidFill>
                  <a:prstClr val="black"/>
                </a:solidFill>
              </a:rPr>
              <a:t>。</a:t>
            </a:r>
            <a:r>
              <a:rPr lang="en-US" altLang="zh-CN" sz="2800" b="1" smtClean="0">
                <a:solidFill>
                  <a:prstClr val="black"/>
                </a:solidFill>
              </a:rPr>
              <a:t>1689</a:t>
            </a:r>
            <a:r>
              <a:rPr lang="en-US" altLang="zh-CN" sz="2800" b="1">
                <a:solidFill>
                  <a:prstClr val="black"/>
                </a:solidFill>
              </a:rPr>
              <a:t>《</a:t>
            </a:r>
            <a:r>
              <a:rPr lang="zh-CN" altLang="en-US" sz="2800" b="1">
                <a:solidFill>
                  <a:prstClr val="black"/>
                </a:solidFill>
              </a:rPr>
              <a:t>权利法案</a:t>
            </a:r>
            <a:r>
              <a:rPr lang="en-US" altLang="zh-CN" sz="2800" b="1">
                <a:solidFill>
                  <a:prstClr val="black"/>
                </a:solidFill>
              </a:rPr>
              <a:t>》</a:t>
            </a:r>
            <a:r>
              <a:rPr lang="zh-CN" altLang="en-US" sz="2800" b="1">
                <a:solidFill>
                  <a:prstClr val="black"/>
                </a:solidFill>
              </a:rPr>
              <a:t>确立了限制王权，确立议会至上的资产阶级宪法原则。</a:t>
            </a:r>
            <a:endParaRPr lang="zh-CN" altLang="en-US" sz="2800" b="1">
              <a:solidFill>
                <a:prstClr val="black"/>
              </a:solidFil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475551" y="2002526"/>
            <a:ext cx="4202423" cy="3024336"/>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矩形 3"/>
          <p:cNvSpPr/>
          <p:nvPr/>
        </p:nvSpPr>
        <p:spPr>
          <a:xfrm>
            <a:off x="4475551" y="4955108"/>
            <a:ext cx="4003019" cy="400110"/>
          </a:xfrm>
          <a:prstGeom prst="rect">
            <a:avLst/>
          </a:prstGeom>
        </p:spPr>
        <p:txBody>
          <a:bodyPr wrap="none">
            <a:spAutoFit/>
          </a:bodyPr>
          <a:lstStyle/>
          <a:p>
            <a:r>
              <a:rPr lang="zh-CN" altLang="en-US" sz="2000" b="1">
                <a:solidFill>
                  <a:prstClr val="black"/>
                </a:solidFill>
              </a:rPr>
              <a:t>陪审制</a:t>
            </a:r>
            <a:r>
              <a:rPr lang="zh-CN" altLang="en-US" sz="2000" b="1" smtClean="0">
                <a:solidFill>
                  <a:prstClr val="black"/>
                </a:solidFill>
              </a:rPr>
              <a:t>被</a:t>
            </a:r>
            <a:r>
              <a:rPr lang="zh-CN" altLang="en-US" sz="2000" b="1">
                <a:solidFill>
                  <a:prstClr val="black"/>
                </a:solidFill>
              </a:rPr>
              <a:t>成为</a:t>
            </a:r>
            <a:r>
              <a:rPr lang="en-US" altLang="zh-CN" sz="2000" b="1" smtClean="0">
                <a:solidFill>
                  <a:prstClr val="black"/>
                </a:solidFill>
              </a:rPr>
              <a:t>"</a:t>
            </a:r>
            <a:r>
              <a:rPr lang="zh-CN" altLang="en-US" sz="2000" b="1">
                <a:solidFill>
                  <a:prstClr val="black"/>
                </a:solidFill>
              </a:rPr>
              <a:t>英国人生命的守护</a:t>
            </a:r>
            <a:r>
              <a:rPr lang="en-US" altLang="zh-CN">
                <a:solidFill>
                  <a:prstClr val="black"/>
                </a:solidFill>
              </a:rPr>
              <a:t>"</a:t>
            </a:r>
            <a:endParaRPr lang="en-US" altLang="zh-CN">
              <a:solidFill>
                <a:prstClr val="black"/>
              </a:solidFill>
            </a:endParaRPr>
          </a:p>
        </p:txBody>
      </p:sp>
      <p:sp>
        <p:nvSpPr>
          <p:cNvPr id="11" name="Text Box 31"/>
          <p:cNvSpPr txBox="1">
            <a:spLocks noChangeArrowheads="1"/>
          </p:cNvSpPr>
          <p:nvPr/>
        </p:nvSpPr>
        <p:spPr bwMode="auto">
          <a:xfrm>
            <a:off x="0" y="0"/>
            <a:ext cx="8478570"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a:t>
            </a:r>
            <a:r>
              <a:rPr lang="en-US" altLang="zh-CN" sz="3200" b="1">
                <a:solidFill>
                  <a:prstClr val="white"/>
                </a:solidFill>
              </a:rPr>
              <a:t> </a:t>
            </a:r>
            <a:r>
              <a:rPr lang="en-US" altLang="zh-CN" sz="3200" b="1" smtClean="0">
                <a:solidFill>
                  <a:prstClr val="white"/>
                </a:solidFill>
              </a:rPr>
              <a:t> 4.</a:t>
            </a:r>
            <a:r>
              <a:rPr lang="zh-CN" altLang="en-US" sz="3200" b="1" smtClean="0">
                <a:solidFill>
                  <a:prstClr val="white"/>
                </a:solidFill>
              </a:rPr>
              <a:t>英美法系 </a:t>
            </a:r>
            <a:endParaRPr kumimoji="1" lang="en-US" altLang="zh-CN" sz="3200" b="1">
              <a:solidFill>
                <a:prstClr val="white"/>
              </a:solidFill>
              <a:latin typeface="宋体" panose="02010600030101010101" pitchFamily="2"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4821" y="1268760"/>
            <a:ext cx="8172400" cy="544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 </a:t>
            </a:r>
            <a:endParaRPr kumimoji="1" lang="en-US" altLang="zh-CN" sz="3200" b="1">
              <a:solidFill>
                <a:prstClr val="white"/>
              </a:solidFill>
              <a:latin typeface="宋体" panose="02010600030101010101" pitchFamily="2" charset="-122"/>
            </a:endParaRPr>
          </a:p>
        </p:txBody>
      </p:sp>
      <p:sp>
        <p:nvSpPr>
          <p:cNvPr id="2" name="TextBox 1"/>
          <p:cNvSpPr txBox="1"/>
          <p:nvPr/>
        </p:nvSpPr>
        <p:spPr>
          <a:xfrm>
            <a:off x="1907704" y="764704"/>
            <a:ext cx="5256584" cy="523220"/>
          </a:xfrm>
          <a:prstGeom prst="rect">
            <a:avLst/>
          </a:prstGeom>
          <a:noFill/>
        </p:spPr>
        <p:txBody>
          <a:bodyPr wrap="square" rtlCol="0">
            <a:spAutoFit/>
          </a:bodyPr>
          <a:lstStyle/>
          <a:p>
            <a:r>
              <a:rPr lang="zh-CN" altLang="en-US" sz="2800" b="1" smtClean="0"/>
              <a:t>英美法系和大陆法系使用地区</a:t>
            </a:r>
            <a:endParaRPr lang="zh-CN" altLang="en-US" sz="2800" b="1"/>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ext Box 31"/>
          <p:cNvSpPr txBox="1">
            <a:spLocks noChangeArrowheads="1"/>
          </p:cNvSpPr>
          <p:nvPr/>
        </p:nvSpPr>
        <p:spPr bwMode="auto">
          <a:xfrm>
            <a:off x="0" y="0"/>
            <a:ext cx="860444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prstClr val="white"/>
                </a:solidFill>
                <a:latin typeface="宋体" panose="02010600030101010101" pitchFamily="2" charset="-122"/>
              </a:rPr>
              <a:t>一、近代西方法律制度的历史渊源 </a:t>
            </a:r>
            <a:r>
              <a:rPr kumimoji="1" lang="en-US" altLang="zh-CN" sz="3200" b="1" smtClean="0">
                <a:solidFill>
                  <a:prstClr val="white"/>
                </a:solidFill>
                <a:latin typeface="宋体" panose="02010600030101010101" pitchFamily="2" charset="-122"/>
              </a:rPr>
              <a:t>5.</a:t>
            </a:r>
            <a:r>
              <a:rPr kumimoji="1" lang="zh-CN" altLang="en-US" sz="3200" b="1" smtClean="0">
                <a:solidFill>
                  <a:prstClr val="white"/>
                </a:solidFill>
                <a:latin typeface="宋体" panose="02010600030101010101" pitchFamily="2" charset="-122"/>
              </a:rPr>
              <a:t>大陆法系</a:t>
            </a:r>
            <a:endParaRPr kumimoji="1" lang="en-US" altLang="zh-CN" sz="3200" b="1">
              <a:solidFill>
                <a:prstClr val="white"/>
              </a:solidFill>
              <a:latin typeface="宋体" panose="02010600030101010101" pitchFamily="2" charset="-122"/>
            </a:endParaRPr>
          </a:p>
        </p:txBody>
      </p:sp>
      <p:graphicFrame>
        <p:nvGraphicFramePr>
          <p:cNvPr id="7" name="表格 6"/>
          <p:cNvGraphicFramePr>
            <a:graphicFrameLocks noGrp="1"/>
          </p:cNvGraphicFramePr>
          <p:nvPr/>
        </p:nvGraphicFramePr>
        <p:xfrm>
          <a:off x="539552" y="1124744"/>
          <a:ext cx="8352929" cy="4325672"/>
        </p:xfrm>
        <a:graphic>
          <a:graphicData uri="http://schemas.openxmlformats.org/drawingml/2006/table">
            <a:tbl>
              <a:tblPr firstRow="1" bandRow="1">
                <a:tableStyleId>{5C22544A-7EE6-4342-B048-85BDC9FD1C3A}</a:tableStyleId>
              </a:tblPr>
              <a:tblGrid>
                <a:gridCol w="1609280"/>
                <a:gridCol w="3215256"/>
                <a:gridCol w="3528393"/>
              </a:tblGrid>
              <a:tr h="477511">
                <a:tc>
                  <a:txBody>
                    <a:bodyPr vert="horz" wrap="square"/>
                    <a:lstStyle/>
                    <a:p>
                      <a:endParaRPr lang="zh-CN" altLang="en-US" sz="2400" b="1"/>
                    </a:p>
                  </a:txBody>
                  <a:tcPr/>
                </a:tc>
                <a:tc>
                  <a:txBody>
                    <a:bodyPr vert="horz" wrap="square"/>
                    <a:lstStyle/>
                    <a:p>
                      <a:r>
                        <a:rPr lang="zh-CN" altLang="en-US" sz="2800" b="1" smtClean="0"/>
                        <a:t>英美法系</a:t>
                      </a:r>
                      <a:endParaRPr lang="zh-CN" altLang="en-US" sz="2800" b="1"/>
                    </a:p>
                  </a:txBody>
                  <a:tcPr/>
                </a:tc>
                <a:tc>
                  <a:txBody>
                    <a:bodyPr vert="horz" wrap="square"/>
                    <a:lstStyle/>
                    <a:p>
                      <a:r>
                        <a:rPr lang="zh-CN" altLang="en-US" sz="2800" b="1" smtClean="0"/>
                        <a:t>大陆法系</a:t>
                      </a:r>
                      <a:endParaRPr lang="zh-CN" altLang="en-US" sz="2800" b="1"/>
                    </a:p>
                  </a:txBody>
                  <a:tcPr/>
                </a:tc>
              </a:tr>
              <a:tr h="919845">
                <a:tc>
                  <a:txBody>
                    <a:bodyPr vert="horz" wrap="square"/>
                    <a:lstStyle/>
                    <a:p>
                      <a:r>
                        <a:rPr lang="zh-CN" altLang="en-US" sz="2400" b="1" smtClean="0"/>
                        <a:t>又称</a:t>
                      </a:r>
                      <a:endParaRPr lang="zh-CN" altLang="en-US" sz="2400" b="1"/>
                    </a:p>
                  </a:txBody>
                  <a:tcPr/>
                </a:tc>
                <a:tc>
                  <a:txBody>
                    <a:bodyPr vert="horz" wrap="square"/>
                    <a:lstStyle/>
                    <a:p>
                      <a:r>
                        <a:rPr lang="zh-CN" altLang="en-US" sz="2800" b="1" smtClean="0"/>
                        <a:t>海洋法系、普通法系、判例法系</a:t>
                      </a:r>
                      <a:endParaRPr lang="zh-CN" altLang="en-US" sz="2800" b="1"/>
                    </a:p>
                  </a:txBody>
                  <a:tcPr/>
                </a:tc>
                <a:tc>
                  <a:txBody>
                    <a:bodyPr vert="horz" wrap="square"/>
                    <a:lstStyle/>
                    <a:p>
                      <a:r>
                        <a:rPr lang="zh-CN" altLang="en-US" sz="2800" b="1" smtClean="0"/>
                        <a:t>民法法系、罗马</a:t>
                      </a:r>
                      <a:r>
                        <a:rPr lang="en-US" altLang="zh-CN" sz="2800" b="1" smtClean="0"/>
                        <a:t>-</a:t>
                      </a:r>
                      <a:r>
                        <a:rPr lang="zh-CN" altLang="en-US" sz="2800" b="1" smtClean="0"/>
                        <a:t>日耳曼法系、成文法系</a:t>
                      </a:r>
                      <a:endParaRPr lang="zh-CN" altLang="en-US" sz="2800" b="1"/>
                    </a:p>
                  </a:txBody>
                  <a:tcPr/>
                </a:tc>
              </a:tr>
              <a:tr h="546152">
                <a:tc>
                  <a:txBody>
                    <a:bodyPr vert="horz" wrap="square"/>
                    <a:lstStyle/>
                    <a:p>
                      <a:r>
                        <a:rPr lang="zh-CN" altLang="en-US" sz="2400" b="1" smtClean="0"/>
                        <a:t>形成时间</a:t>
                      </a:r>
                      <a:endParaRPr lang="zh-CN" altLang="en-US" sz="2400" b="1"/>
                    </a:p>
                  </a:txBody>
                  <a:tcPr/>
                </a:tc>
                <a:tc>
                  <a:txBody>
                    <a:bodyPr vert="horz" wrap="square"/>
                    <a:lstStyle/>
                    <a:p>
                      <a:r>
                        <a:rPr lang="en-US" altLang="zh-CN" sz="2800" b="1" smtClean="0"/>
                        <a:t>12</a:t>
                      </a:r>
                      <a:r>
                        <a:rPr lang="zh-CN" altLang="en-US" sz="2800" b="1" smtClean="0"/>
                        <a:t>世纪</a:t>
                      </a:r>
                      <a:endParaRPr lang="zh-CN" altLang="en-US" sz="2800" b="1"/>
                    </a:p>
                  </a:txBody>
                  <a:tcPr/>
                </a:tc>
                <a:tc>
                  <a:txBody>
                    <a:bodyPr vert="horz" wrap="square"/>
                    <a:lstStyle/>
                    <a:p>
                      <a:r>
                        <a:rPr lang="en-US" altLang="zh-CN" sz="2800" b="1" smtClean="0"/>
                        <a:t>19</a:t>
                      </a:r>
                      <a:r>
                        <a:rPr lang="zh-CN" altLang="en-US" sz="2800" b="1" smtClean="0"/>
                        <a:t>世纪</a:t>
                      </a:r>
                      <a:endParaRPr lang="zh-CN" altLang="en-US" sz="2800" b="1"/>
                    </a:p>
                  </a:txBody>
                  <a:tcPr/>
                </a:tc>
              </a:tr>
              <a:tr h="1190813">
                <a:tc>
                  <a:txBody>
                    <a:bodyPr vert="horz" wrap="square"/>
                    <a:lstStyle/>
                    <a:p>
                      <a:endParaRPr lang="en-US" altLang="zh-CN" sz="2400" b="1" smtClean="0"/>
                    </a:p>
                    <a:p>
                      <a:r>
                        <a:rPr lang="zh-CN" altLang="en-US" sz="2400" b="1" smtClean="0"/>
                        <a:t>法律渊源</a:t>
                      </a:r>
                      <a:endParaRPr lang="en-US" altLang="zh-CN" sz="2400" b="1" smtClean="0"/>
                    </a:p>
                  </a:txBody>
                  <a:tcPr/>
                </a:tc>
                <a:tc>
                  <a:txBody>
                    <a:bodyPr vert="horz" wrap="square"/>
                    <a:lstStyle/>
                    <a:p>
                      <a:r>
                        <a:rPr lang="zh-CN" altLang="en-US" sz="2800" b="1" smtClean="0"/>
                        <a:t>普通法（判例法）</a:t>
                      </a:r>
                      <a:endParaRPr lang="zh-CN" altLang="en-US" sz="2800" b="1"/>
                    </a:p>
                  </a:txBody>
                  <a:tcPr/>
                </a:tc>
                <a:tc>
                  <a:txBody>
                    <a:bodyPr vert="horz" wrap="square"/>
                    <a:lstStyle/>
                    <a:p>
                      <a:r>
                        <a:rPr lang="zh-CN" altLang="en-US" sz="2800" b="1" smtClean="0"/>
                        <a:t>成文法</a:t>
                      </a:r>
                      <a:endParaRPr lang="en-US" altLang="zh-CN" sz="2800" b="1" smtClean="0"/>
                    </a:p>
                    <a:p>
                      <a:r>
                        <a:rPr lang="zh-CN" altLang="en-US" sz="2800" b="1" smtClean="0"/>
                        <a:t>代表：</a:t>
                      </a:r>
                      <a:r>
                        <a:rPr lang="en-US" altLang="zh-CN" sz="2800" b="1" smtClean="0"/>
                        <a:t>《</a:t>
                      </a:r>
                      <a:r>
                        <a:rPr lang="zh-CN" altLang="en-US" sz="2800" b="1" smtClean="0"/>
                        <a:t>法国民法典</a:t>
                      </a:r>
                      <a:r>
                        <a:rPr lang="en-US" altLang="zh-CN" sz="2800" b="1" smtClean="0"/>
                        <a:t>》《</a:t>
                      </a:r>
                      <a:r>
                        <a:rPr lang="zh-CN" altLang="en-US" sz="2800" b="1" smtClean="0"/>
                        <a:t>德国民法典</a:t>
                      </a:r>
                      <a:r>
                        <a:rPr lang="en-US" altLang="zh-CN" sz="2800" b="1" smtClean="0"/>
                        <a:t>》</a:t>
                      </a:r>
                      <a:endParaRPr lang="zh-CN" altLang="en-US" sz="2800" b="1"/>
                    </a:p>
                  </a:txBody>
                  <a:tcPr/>
                </a:tc>
              </a:tr>
              <a:tr h="824409">
                <a:tc>
                  <a:txBody>
                    <a:bodyPr vert="horz" wrap="square"/>
                    <a:lstStyle/>
                    <a:p>
                      <a:r>
                        <a:rPr lang="zh-CN" altLang="en-US" sz="2400" b="1" smtClean="0"/>
                        <a:t>法官地位</a:t>
                      </a:r>
                      <a:endParaRPr lang="en-US" altLang="zh-CN" sz="2400" b="1" smtClean="0"/>
                    </a:p>
                  </a:txBody>
                  <a:tcPr/>
                </a:tc>
                <a:tc>
                  <a:txBody>
                    <a:bodyPr vert="horz" wrap="square"/>
                    <a:lstStyle/>
                    <a:p>
                      <a:r>
                        <a:rPr lang="zh-CN" altLang="en-US" sz="2800" b="1" smtClean="0"/>
                        <a:t>法官可以创立先例</a:t>
                      </a:r>
                      <a:endParaRPr lang="en-US" altLang="zh-CN" sz="2800" b="1" smtClean="0"/>
                    </a:p>
                    <a:p>
                      <a:r>
                        <a:rPr lang="zh-CN" altLang="en-US" sz="2800" b="1" smtClean="0"/>
                        <a:t>“法官制定的法律”</a:t>
                      </a:r>
                      <a:endParaRPr lang="zh-CN" altLang="en-US" sz="2800" b="1"/>
                    </a:p>
                  </a:txBody>
                  <a:tcPr/>
                </a:tc>
                <a:tc>
                  <a:txBody>
                    <a:bodyPr vert="horz" wrap="square"/>
                    <a:lstStyle/>
                    <a:p>
                      <a:r>
                        <a:rPr lang="zh-CN" altLang="en-US" sz="2800" b="1" smtClean="0"/>
                        <a:t>法官作用不突出</a:t>
                      </a:r>
                      <a:endParaRPr lang="zh-CN" altLang="en-US" sz="2800" b="1"/>
                    </a:p>
                  </a:txBody>
                  <a:tcPr/>
                </a:tc>
              </a:tr>
            </a:tbl>
          </a:graphicData>
        </a:graphic>
      </p:graphicFrame>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09382" y="244118"/>
            <a:ext cx="5385916" cy="584775"/>
          </a:xfrm>
          <a:prstGeom prst="rect">
            <a:avLst/>
          </a:prstGeom>
        </p:spPr>
        <p:txBody>
          <a:bodyPr wrap="square">
            <a:spAutoFit/>
          </a:bodyPr>
          <a:lstStyle/>
          <a:p>
            <a:pPr lvl="0"/>
            <a:r>
              <a:rPr lang="zh-CN" altLang="en-US" sz="3200" b="1">
                <a:solidFill>
                  <a:prstClr val="black"/>
                </a:solidFill>
              </a:rPr>
              <a:t>近代西方资本主义法律代表：</a:t>
            </a:r>
            <a:endParaRPr lang="en-US" altLang="zh-CN" sz="3200" b="1">
              <a:solidFill>
                <a:prstClr val="black"/>
              </a:solidFill>
            </a:endParaRPr>
          </a:p>
        </p:txBody>
      </p:sp>
      <p:sp>
        <p:nvSpPr>
          <p:cNvPr id="5" name="矩形 4"/>
          <p:cNvSpPr/>
          <p:nvPr/>
        </p:nvSpPr>
        <p:spPr>
          <a:xfrm>
            <a:off x="309382" y="1046926"/>
            <a:ext cx="8079042" cy="4401205"/>
          </a:xfrm>
          <a:prstGeom prst="rect">
            <a:avLst/>
          </a:prstGeom>
          <a:solidFill>
            <a:schemeClr val="bg1"/>
          </a:solidFill>
          <a:ln>
            <a:solidFill>
              <a:srgbClr val="CC6600"/>
            </a:solidFill>
          </a:ln>
        </p:spPr>
        <p:txBody>
          <a:bodyPr wrap="square">
            <a:spAutoFit/>
          </a:bodyPr>
          <a:lstStyle/>
          <a:p>
            <a:r>
              <a:rPr lang="zh-CN" altLang="en-US" sz="2800" b="1">
                <a:solidFill>
                  <a:prstClr val="black"/>
                </a:solidFill>
              </a:rPr>
              <a:t>英国</a:t>
            </a:r>
            <a:r>
              <a:rPr lang="en-US" altLang="zh-CN" sz="2800" b="1">
                <a:solidFill>
                  <a:prstClr val="black"/>
                </a:solidFill>
              </a:rPr>
              <a:t>1689《</a:t>
            </a:r>
            <a:r>
              <a:rPr lang="zh-CN" altLang="en-US" sz="2800" b="1">
                <a:solidFill>
                  <a:prstClr val="black"/>
                </a:solidFill>
              </a:rPr>
              <a:t>权利法案</a:t>
            </a:r>
            <a:r>
              <a:rPr lang="en-US" altLang="zh-CN" sz="2800" b="1">
                <a:solidFill>
                  <a:prstClr val="black"/>
                </a:solidFill>
              </a:rPr>
              <a:t>》</a:t>
            </a:r>
            <a:endParaRPr lang="en-US" altLang="zh-CN" sz="2800" b="1">
              <a:solidFill>
                <a:prstClr val="black"/>
              </a:solidFill>
            </a:endParaRPr>
          </a:p>
          <a:p>
            <a:r>
              <a:rPr lang="zh-CN" altLang="en-US" sz="2800" b="1">
                <a:solidFill>
                  <a:prstClr val="black"/>
                </a:solidFill>
              </a:rPr>
              <a:t>美国</a:t>
            </a:r>
            <a:r>
              <a:rPr lang="en-US" altLang="zh-CN" sz="2800" b="1">
                <a:solidFill>
                  <a:prstClr val="black"/>
                </a:solidFill>
              </a:rPr>
              <a:t>1776《</a:t>
            </a:r>
            <a:r>
              <a:rPr lang="zh-CN" altLang="en-US" sz="2800" b="1">
                <a:solidFill>
                  <a:prstClr val="black"/>
                </a:solidFill>
              </a:rPr>
              <a:t>独立宣言</a:t>
            </a:r>
            <a:r>
              <a:rPr lang="en-US" altLang="zh-CN" sz="2800" b="1">
                <a:solidFill>
                  <a:prstClr val="black"/>
                </a:solidFill>
              </a:rPr>
              <a:t>》  </a:t>
            </a:r>
            <a:endParaRPr lang="en-US" altLang="zh-CN" sz="2800" b="1">
              <a:solidFill>
                <a:prstClr val="black"/>
              </a:solidFill>
            </a:endParaRPr>
          </a:p>
          <a:p>
            <a:r>
              <a:rPr lang="en-US" altLang="zh-CN" sz="2800" b="1">
                <a:solidFill>
                  <a:prstClr val="black"/>
                </a:solidFill>
              </a:rPr>
              <a:t>1787</a:t>
            </a:r>
            <a:r>
              <a:rPr lang="zh-CN" altLang="en-US" sz="2800" b="1">
                <a:solidFill>
                  <a:prstClr val="black"/>
                </a:solidFill>
              </a:rPr>
              <a:t>美国宪法</a:t>
            </a:r>
            <a:endParaRPr lang="zh-CN" altLang="en-US" sz="2800" b="1">
              <a:solidFill>
                <a:prstClr val="black"/>
              </a:solidFill>
            </a:endParaRPr>
          </a:p>
          <a:p>
            <a:r>
              <a:rPr lang="zh-CN" altLang="en-US" sz="2800" b="1">
                <a:solidFill>
                  <a:prstClr val="black"/>
                </a:solidFill>
              </a:rPr>
              <a:t>法国</a:t>
            </a:r>
            <a:r>
              <a:rPr lang="en-US" altLang="zh-CN" sz="2800" b="1">
                <a:solidFill>
                  <a:prstClr val="black"/>
                </a:solidFill>
              </a:rPr>
              <a:t>1789《</a:t>
            </a:r>
            <a:r>
              <a:rPr lang="zh-CN" altLang="en-US" sz="2800" b="1">
                <a:solidFill>
                  <a:prstClr val="black"/>
                </a:solidFill>
              </a:rPr>
              <a:t>人权宣言</a:t>
            </a:r>
            <a:r>
              <a:rPr lang="en-US" altLang="zh-CN" sz="2800" b="1">
                <a:solidFill>
                  <a:prstClr val="black"/>
                </a:solidFill>
              </a:rPr>
              <a:t>》</a:t>
            </a:r>
            <a:endParaRPr lang="en-US" altLang="zh-CN" sz="2800" b="1">
              <a:solidFill>
                <a:prstClr val="black"/>
              </a:solidFill>
            </a:endParaRPr>
          </a:p>
          <a:p>
            <a:r>
              <a:rPr lang="en-US" altLang="zh-CN" sz="2800" b="1">
                <a:solidFill>
                  <a:prstClr val="black"/>
                </a:solidFill>
              </a:rPr>
              <a:t>1804《</a:t>
            </a:r>
            <a:r>
              <a:rPr lang="zh-CN" altLang="en-US" sz="2800" b="1">
                <a:solidFill>
                  <a:prstClr val="black"/>
                </a:solidFill>
              </a:rPr>
              <a:t>法国民法典</a:t>
            </a:r>
            <a:r>
              <a:rPr lang="en-US" altLang="zh-CN" sz="2800" b="1">
                <a:solidFill>
                  <a:prstClr val="black"/>
                </a:solidFill>
              </a:rPr>
              <a:t>》</a:t>
            </a:r>
            <a:endParaRPr lang="en-US" altLang="zh-CN" sz="2800" b="1">
              <a:solidFill>
                <a:prstClr val="black"/>
              </a:solidFill>
            </a:endParaRPr>
          </a:p>
          <a:p>
            <a:r>
              <a:rPr lang="en-US" altLang="zh-CN" sz="2800" b="1">
                <a:solidFill>
                  <a:prstClr val="black"/>
                </a:solidFill>
              </a:rPr>
              <a:t>1875《</a:t>
            </a:r>
            <a:r>
              <a:rPr lang="zh-CN" altLang="en-US" sz="2800" b="1">
                <a:solidFill>
                  <a:prstClr val="black"/>
                </a:solidFill>
              </a:rPr>
              <a:t>法兰西第三共和国宪法</a:t>
            </a:r>
            <a:r>
              <a:rPr lang="en-US" altLang="zh-CN" sz="2800" b="1">
                <a:solidFill>
                  <a:prstClr val="black"/>
                </a:solidFill>
              </a:rPr>
              <a:t>》</a:t>
            </a:r>
            <a:endParaRPr lang="en-US" altLang="zh-CN" sz="2800" b="1">
              <a:solidFill>
                <a:prstClr val="black"/>
              </a:solidFill>
            </a:endParaRPr>
          </a:p>
          <a:p>
            <a:r>
              <a:rPr lang="en-US" altLang="zh-CN" sz="2800" b="1">
                <a:solidFill>
                  <a:prstClr val="black"/>
                </a:solidFill>
              </a:rPr>
              <a:t>1817《</a:t>
            </a:r>
            <a:r>
              <a:rPr lang="zh-CN" altLang="en-US" sz="2800" b="1">
                <a:solidFill>
                  <a:prstClr val="black"/>
                </a:solidFill>
              </a:rPr>
              <a:t>奥地利民法典</a:t>
            </a:r>
            <a:r>
              <a:rPr lang="en-US" altLang="zh-CN" sz="2800" b="1">
                <a:solidFill>
                  <a:prstClr val="black"/>
                </a:solidFill>
              </a:rPr>
              <a:t>》</a:t>
            </a:r>
            <a:endParaRPr lang="en-US" altLang="zh-CN" sz="2800" b="1">
              <a:solidFill>
                <a:prstClr val="black"/>
              </a:solidFill>
            </a:endParaRPr>
          </a:p>
          <a:p>
            <a:r>
              <a:rPr lang="en-US" altLang="zh-CN" sz="2800" b="1">
                <a:solidFill>
                  <a:prstClr val="black"/>
                </a:solidFill>
              </a:rPr>
              <a:t>1878</a:t>
            </a:r>
            <a:r>
              <a:rPr lang="zh-CN" altLang="en-US" sz="2800" b="1">
                <a:solidFill>
                  <a:prstClr val="black"/>
                </a:solidFill>
              </a:rPr>
              <a:t>德国</a:t>
            </a:r>
            <a:r>
              <a:rPr lang="en-US" altLang="zh-CN" sz="2800" b="1">
                <a:solidFill>
                  <a:prstClr val="black"/>
                </a:solidFill>
              </a:rPr>
              <a:t>《</a:t>
            </a:r>
            <a:r>
              <a:rPr lang="zh-CN" altLang="en-US" sz="2800" b="1">
                <a:solidFill>
                  <a:prstClr val="black"/>
                </a:solidFill>
              </a:rPr>
              <a:t>国家律师法</a:t>
            </a:r>
            <a:r>
              <a:rPr lang="en-US" altLang="zh-CN" sz="2800" b="1">
                <a:solidFill>
                  <a:prstClr val="black"/>
                </a:solidFill>
              </a:rPr>
              <a:t>》</a:t>
            </a:r>
            <a:endParaRPr lang="en-US" altLang="zh-CN" sz="2800" b="1">
              <a:solidFill>
                <a:prstClr val="black"/>
              </a:solidFill>
            </a:endParaRPr>
          </a:p>
          <a:p>
            <a:r>
              <a:rPr lang="en-US" altLang="zh-CN" sz="2800" b="1">
                <a:solidFill>
                  <a:prstClr val="black"/>
                </a:solidFill>
              </a:rPr>
              <a:t>1896《</a:t>
            </a:r>
            <a:r>
              <a:rPr lang="zh-CN" altLang="en-US" sz="2800" b="1">
                <a:solidFill>
                  <a:prstClr val="black"/>
                </a:solidFill>
              </a:rPr>
              <a:t>德国民法典</a:t>
            </a:r>
            <a:r>
              <a:rPr lang="en-US" altLang="zh-CN" sz="2800" b="1">
                <a:solidFill>
                  <a:prstClr val="black"/>
                </a:solidFill>
              </a:rPr>
              <a:t>》</a:t>
            </a:r>
            <a:endParaRPr lang="en-US" altLang="zh-CN" sz="2800" b="1">
              <a:solidFill>
                <a:prstClr val="black"/>
              </a:solidFill>
            </a:endParaRPr>
          </a:p>
          <a:p>
            <a:r>
              <a:rPr lang="en-US" altLang="zh-CN" sz="2800" b="1">
                <a:solidFill>
                  <a:prstClr val="black"/>
                </a:solidFill>
              </a:rPr>
              <a:t>……</a:t>
            </a:r>
            <a:endParaRPr lang="en-US" altLang="zh-CN" sz="2800" b="1">
              <a:solidFill>
                <a:prstClr val="black"/>
              </a:solidFill>
            </a:endParaRPr>
          </a:p>
        </p:txBody>
      </p:sp>
      <p:sp>
        <p:nvSpPr>
          <p:cNvPr id="3" name="Text Box 31"/>
          <p:cNvSpPr txBox="1">
            <a:spLocks noChangeArrowheads="1"/>
          </p:cNvSpPr>
          <p:nvPr/>
        </p:nvSpPr>
        <p:spPr bwMode="auto">
          <a:xfrm>
            <a:off x="309382" y="5589240"/>
            <a:ext cx="7992888" cy="1077218"/>
          </a:xfrm>
          <a:prstGeom prst="rect">
            <a:avLst/>
          </a:prstGeom>
          <a:solidFill>
            <a:srgbClr val="CC6600"/>
          </a:solidFill>
          <a:ln>
            <a:solidFill>
              <a:srgbClr val="C00000"/>
            </a:solidFill>
          </a:ln>
          <a:effectLst>
            <a:outerShdw dist="35921" dir="2700000" algn="ctr" rotWithShape="0">
              <a:schemeClr val="bg2"/>
            </a:outerShdw>
            <a:softEdge rad="0"/>
          </a:effectLst>
        </p:spPr>
        <p:txBody>
          <a:bodyPr wrap="square">
            <a:spAutoFit/>
          </a:bodyPr>
          <a:lstStyle/>
          <a:p>
            <a:r>
              <a:rPr kumimoji="1" lang="zh-CN" altLang="en-US" sz="3200" b="1" smtClean="0">
                <a:solidFill>
                  <a:schemeClr val="bg1"/>
                </a:solidFill>
                <a:latin typeface="+mn-ea"/>
              </a:rPr>
              <a:t>探究二：</a:t>
            </a:r>
            <a:endParaRPr kumimoji="1" lang="zh-CN" altLang="en-US" sz="3200" b="1">
              <a:solidFill>
                <a:schemeClr val="bg1"/>
              </a:solidFill>
              <a:latin typeface="+mn-ea"/>
            </a:endParaRPr>
          </a:p>
          <a:p>
            <a:r>
              <a:rPr kumimoji="1" lang="zh-CN" altLang="en-US" sz="3200" b="1" smtClean="0">
                <a:solidFill>
                  <a:schemeClr val="bg1"/>
                </a:solidFill>
                <a:latin typeface="+mn-ea"/>
              </a:rPr>
              <a:t>近代</a:t>
            </a:r>
            <a:r>
              <a:rPr kumimoji="1" lang="zh-CN" altLang="en-US" sz="3200" b="1">
                <a:solidFill>
                  <a:schemeClr val="bg1"/>
                </a:solidFill>
                <a:latin typeface="+mn-ea"/>
              </a:rPr>
              <a:t>西方资本主义</a:t>
            </a:r>
            <a:r>
              <a:rPr kumimoji="1" lang="zh-CN" altLang="en-US" sz="3200" b="1" smtClean="0">
                <a:solidFill>
                  <a:schemeClr val="bg1"/>
                </a:solidFill>
                <a:latin typeface="+mn-ea"/>
              </a:rPr>
              <a:t>法律</a:t>
            </a:r>
            <a:r>
              <a:rPr kumimoji="1" lang="zh-CN" altLang="en-US" sz="3200" b="1">
                <a:solidFill>
                  <a:schemeClr val="bg1"/>
                </a:solidFill>
                <a:latin typeface="+mn-ea"/>
              </a:rPr>
              <a:t>的</a:t>
            </a:r>
            <a:r>
              <a:rPr kumimoji="1" lang="zh-CN" altLang="en-US" sz="3200" b="1" smtClean="0">
                <a:solidFill>
                  <a:schemeClr val="bg1"/>
                </a:solidFill>
                <a:latin typeface="+mn-ea"/>
              </a:rPr>
              <a:t>基本特征有哪些？</a:t>
            </a:r>
            <a:endParaRPr kumimoji="1" lang="zh-CN" altLang="en-US" sz="3200" b="1">
              <a:solidFill>
                <a:schemeClr val="bg1"/>
              </a:solidFill>
              <a:latin typeface="+mn-ea"/>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20544" y="1164487"/>
            <a:ext cx="5724127" cy="1815882"/>
          </a:xfrm>
          <a:prstGeom prst="rect">
            <a:avLst/>
          </a:prstGeom>
          <a:blipFill>
            <a:blip r:embed="rId3"/>
            <a:tile tx="0" ty="0" sx="100000" sy="100000" flip="none" algn="tl"/>
          </a:blipFill>
        </p:spPr>
        <p:txBody>
          <a:bodyPr wrap="square">
            <a:spAutoFit/>
          </a:bodyPr>
          <a:lstStyle/>
          <a:p>
            <a:r>
              <a:rPr lang="zh-CN" altLang="en-US" sz="2800" b="1" smtClean="0">
                <a:solidFill>
                  <a:prstClr val="black"/>
                </a:solidFill>
              </a:rPr>
              <a:t>        人</a:t>
            </a:r>
            <a:r>
              <a:rPr lang="zh-CN" altLang="en-US" sz="2800" b="1">
                <a:solidFill>
                  <a:prstClr val="black"/>
                </a:solidFill>
              </a:rPr>
              <a:t>人生而平等，造物者赋予他们若干不可剥夺的权利，其中包括生命权、自由权和追求幸福</a:t>
            </a:r>
            <a:r>
              <a:rPr lang="zh-CN" altLang="en-US" sz="2800" b="1" smtClean="0">
                <a:solidFill>
                  <a:prstClr val="black"/>
                </a:solidFill>
              </a:rPr>
              <a:t>的权利。</a:t>
            </a:r>
            <a:endParaRPr lang="en-US" altLang="zh-CN" sz="2800" b="1" smtClean="0">
              <a:solidFill>
                <a:prstClr val="black"/>
              </a:solidFill>
            </a:endParaRPr>
          </a:p>
          <a:p>
            <a:endParaRPr lang="en-US" altLang="zh-CN" sz="2800" b="1" smtClean="0">
              <a:solidFill>
                <a:prstClr val="black"/>
              </a:solidFill>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r="30098"/>
          <a:stretch>
            <a:fillRect/>
          </a:stretch>
        </p:blipFill>
        <p:spPr bwMode="auto">
          <a:xfrm>
            <a:off x="5697847" y="1164487"/>
            <a:ext cx="3521383" cy="3621790"/>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214116" y="611108"/>
            <a:ext cx="4752528" cy="523220"/>
          </a:xfrm>
          <a:prstGeom prst="rect">
            <a:avLst/>
          </a:prstGeom>
        </p:spPr>
        <p:txBody>
          <a:bodyPr wrap="square">
            <a:spAutoFit/>
          </a:bodyPr>
          <a:lstStyle/>
          <a:p>
            <a:r>
              <a:rPr lang="en-US" altLang="zh-CN" sz="2800" b="1" smtClean="0">
                <a:solidFill>
                  <a:prstClr val="black"/>
                </a:solidFill>
              </a:rPr>
              <a:t>1776</a:t>
            </a:r>
            <a:r>
              <a:rPr lang="zh-CN" altLang="en-US" sz="2800" b="1" smtClean="0">
                <a:solidFill>
                  <a:prstClr val="black"/>
                </a:solidFill>
              </a:rPr>
              <a:t>美国</a:t>
            </a:r>
            <a:r>
              <a:rPr lang="en-US" altLang="zh-CN" sz="2800" b="1" smtClean="0">
                <a:solidFill>
                  <a:prstClr val="black"/>
                </a:solidFill>
              </a:rPr>
              <a:t>《</a:t>
            </a:r>
            <a:r>
              <a:rPr lang="zh-CN" altLang="en-US" sz="2800" b="1">
                <a:solidFill>
                  <a:prstClr val="black"/>
                </a:solidFill>
              </a:rPr>
              <a:t>独立宣言</a:t>
            </a:r>
            <a:r>
              <a:rPr lang="en-US" altLang="zh-CN" sz="2800" b="1" smtClean="0">
                <a:solidFill>
                  <a:prstClr val="black"/>
                </a:solidFill>
              </a:rPr>
              <a:t>》</a:t>
            </a:r>
            <a:r>
              <a:rPr lang="zh-CN" altLang="en-US" sz="2800" b="1" smtClean="0">
                <a:solidFill>
                  <a:prstClr val="black"/>
                </a:solidFill>
              </a:rPr>
              <a:t>节选</a:t>
            </a:r>
            <a:endParaRPr lang="zh-CN" altLang="en-US" sz="2800" b="1">
              <a:solidFill>
                <a:prstClr val="black"/>
              </a:solidFill>
            </a:endParaRPr>
          </a:p>
        </p:txBody>
      </p:sp>
      <p:sp>
        <p:nvSpPr>
          <p:cNvPr id="7" name="矩形 6"/>
          <p:cNvSpPr/>
          <p:nvPr/>
        </p:nvSpPr>
        <p:spPr>
          <a:xfrm>
            <a:off x="-46762" y="4786277"/>
            <a:ext cx="9107237" cy="954107"/>
          </a:xfrm>
          <a:prstGeom prst="rect">
            <a:avLst/>
          </a:prstGeom>
          <a:blipFill>
            <a:blip r:embed="rId3"/>
            <a:tile tx="0" ty="0" sx="100000" sy="100000" flip="none" algn="tl"/>
          </a:blipFill>
        </p:spPr>
        <p:txBody>
          <a:bodyPr wrap="square">
            <a:spAutoFit/>
          </a:bodyPr>
          <a:lstStyle/>
          <a:p>
            <a:r>
              <a:rPr lang="zh-CN" altLang="en-US" sz="2800" b="1" smtClean="0">
                <a:solidFill>
                  <a:prstClr val="black"/>
                </a:solidFill>
              </a:rPr>
              <a:t>    当任何形式的政府对这些目标具破坏作用时，人民便有权力改变或废除它，以建立一个新的政府</a:t>
            </a:r>
            <a:r>
              <a:rPr lang="zh-CN" altLang="en-US" sz="2800" b="1">
                <a:solidFill>
                  <a:prstClr val="black"/>
                </a:solidFill>
              </a:rPr>
              <a:t>。</a:t>
            </a:r>
            <a:r>
              <a:rPr lang="zh-CN" altLang="en-US" sz="2800" b="1" smtClean="0">
                <a:solidFill>
                  <a:prstClr val="black"/>
                </a:solidFill>
              </a:rPr>
              <a:t> </a:t>
            </a:r>
            <a:endParaRPr lang="zh-CN" altLang="en-US" sz="2800" b="1">
              <a:solidFill>
                <a:prstClr val="black"/>
              </a:solidFill>
            </a:endParaRPr>
          </a:p>
        </p:txBody>
      </p:sp>
      <p:sp>
        <p:nvSpPr>
          <p:cNvPr id="8" name="矩形 7"/>
          <p:cNvSpPr/>
          <p:nvPr/>
        </p:nvSpPr>
        <p:spPr>
          <a:xfrm>
            <a:off x="-46762" y="2970583"/>
            <a:ext cx="5724127" cy="1815882"/>
          </a:xfrm>
          <a:prstGeom prst="rect">
            <a:avLst/>
          </a:prstGeom>
          <a:blipFill>
            <a:blip r:embed="rId3"/>
            <a:tile tx="0" ty="0" sx="100000" sy="100000" flip="none" algn="tl"/>
          </a:blipFill>
        </p:spPr>
        <p:txBody>
          <a:bodyPr wrap="square">
            <a:spAutoFit/>
          </a:bodyPr>
          <a:lstStyle/>
          <a:p>
            <a:r>
              <a:rPr lang="zh-CN" altLang="en-US" sz="2800" b="1" smtClean="0">
                <a:solidFill>
                  <a:prstClr val="black"/>
                </a:solidFill>
              </a:rPr>
              <a:t>    为了保障这些权利，人类才在他们之间建立政府，而政府之正当权力，是经被治理者的同意而产生的。</a:t>
            </a:r>
            <a:endParaRPr lang="en-US" altLang="zh-CN" sz="2800" b="1">
              <a:solidFill>
                <a:prstClr val="black"/>
              </a:solidFill>
            </a:endParaRPr>
          </a:p>
          <a:p>
            <a:r>
              <a:rPr lang="zh-CN" altLang="en-US" sz="2800" b="1" smtClean="0">
                <a:solidFill>
                  <a:prstClr val="black"/>
                </a:solidFill>
              </a:rPr>
              <a:t>       </a:t>
            </a:r>
            <a:endParaRPr lang="zh-CN" altLang="en-US" sz="2800" b="1">
              <a:solidFill>
                <a:prstClr val="black"/>
              </a:solidFill>
            </a:endParaRPr>
          </a:p>
        </p:txBody>
      </p:sp>
      <p:sp>
        <p:nvSpPr>
          <p:cNvPr id="9" name="TextBox 8"/>
          <p:cNvSpPr txBox="1"/>
          <p:nvPr/>
        </p:nvSpPr>
        <p:spPr>
          <a:xfrm>
            <a:off x="1839527" y="2447363"/>
            <a:ext cx="3635646" cy="523220"/>
          </a:xfrm>
          <a:prstGeom prst="rect">
            <a:avLst/>
          </a:prstGeom>
          <a:solidFill>
            <a:srgbClr val="CC3300"/>
          </a:solidFill>
          <a:effectLst>
            <a:softEdge rad="12700"/>
          </a:effectLst>
        </p:spPr>
        <p:txBody>
          <a:bodyPr wrap="square" rtlCol="0">
            <a:spAutoFit/>
          </a:bodyPr>
          <a:lstStyle/>
          <a:p>
            <a:r>
              <a:rPr lang="zh-CN" altLang="en-US" sz="2800" b="1">
                <a:solidFill>
                  <a:prstClr val="white"/>
                </a:solidFill>
              </a:rPr>
              <a:t>生而</a:t>
            </a:r>
            <a:r>
              <a:rPr lang="zh-CN" altLang="en-US" sz="2800" b="1" smtClean="0">
                <a:solidFill>
                  <a:prstClr val="white"/>
                </a:solidFill>
              </a:rPr>
              <a:t>平等、天赋人权</a:t>
            </a:r>
            <a:endParaRPr lang="zh-CN" altLang="en-US" sz="2800" b="1">
              <a:solidFill>
                <a:prstClr val="white"/>
              </a:solidFill>
            </a:endParaRPr>
          </a:p>
        </p:txBody>
      </p:sp>
      <p:sp>
        <p:nvSpPr>
          <p:cNvPr id="10" name="TextBox 9"/>
          <p:cNvSpPr txBox="1"/>
          <p:nvPr/>
        </p:nvSpPr>
        <p:spPr>
          <a:xfrm>
            <a:off x="2041719" y="4263057"/>
            <a:ext cx="1817823" cy="523220"/>
          </a:xfrm>
          <a:prstGeom prst="rect">
            <a:avLst/>
          </a:prstGeom>
          <a:solidFill>
            <a:srgbClr val="CC3300"/>
          </a:solidFill>
          <a:effectLst>
            <a:softEdge rad="0"/>
          </a:effectLst>
        </p:spPr>
        <p:txBody>
          <a:bodyPr wrap="square" rtlCol="0">
            <a:spAutoFit/>
          </a:bodyPr>
          <a:lstStyle/>
          <a:p>
            <a:r>
              <a:rPr lang="zh-CN" altLang="en-US" sz="2800" b="1" smtClean="0">
                <a:solidFill>
                  <a:prstClr val="white"/>
                </a:solidFill>
              </a:rPr>
              <a:t>主权在民</a:t>
            </a:r>
            <a:endParaRPr lang="zh-CN" altLang="en-US" sz="2800" b="1">
              <a:solidFill>
                <a:prstClr val="white"/>
              </a:solidFill>
            </a:endParaRPr>
          </a:p>
        </p:txBody>
      </p:sp>
      <p:sp>
        <p:nvSpPr>
          <p:cNvPr id="11" name="TextBox 10"/>
          <p:cNvSpPr txBox="1"/>
          <p:nvPr/>
        </p:nvSpPr>
        <p:spPr>
          <a:xfrm>
            <a:off x="7242652" y="5276029"/>
            <a:ext cx="1817823" cy="523220"/>
          </a:xfrm>
          <a:prstGeom prst="rect">
            <a:avLst/>
          </a:prstGeom>
          <a:solidFill>
            <a:srgbClr val="CC3300"/>
          </a:solidFill>
          <a:effectLst>
            <a:softEdge rad="0"/>
          </a:effectLst>
        </p:spPr>
        <p:txBody>
          <a:bodyPr wrap="square" rtlCol="0">
            <a:spAutoFit/>
          </a:bodyPr>
          <a:lstStyle/>
          <a:p>
            <a:r>
              <a:rPr lang="zh-CN" altLang="en-US" sz="2800" b="1" smtClean="0">
                <a:solidFill>
                  <a:prstClr val="white"/>
                </a:solidFill>
              </a:rPr>
              <a:t>社会契约</a:t>
            </a:r>
            <a:endParaRPr lang="zh-CN" altLang="en-US" sz="2800" b="1">
              <a:solidFill>
                <a:prstClr val="white"/>
              </a:solidFill>
            </a:endParaRPr>
          </a:p>
        </p:txBody>
      </p:sp>
      <p:sp>
        <p:nvSpPr>
          <p:cNvPr id="13" name="矩形 12"/>
          <p:cNvSpPr/>
          <p:nvPr/>
        </p:nvSpPr>
        <p:spPr>
          <a:xfrm>
            <a:off x="5856627" y="611108"/>
            <a:ext cx="3203848" cy="523220"/>
          </a:xfrm>
          <a:prstGeom prst="rect">
            <a:avLst/>
          </a:prstGeom>
          <a:solidFill>
            <a:schemeClr val="bg1"/>
          </a:solidFill>
          <a:ln>
            <a:solidFill>
              <a:srgbClr val="C00000"/>
            </a:solidFill>
          </a:ln>
        </p:spPr>
        <p:txBody>
          <a:bodyPr wrap="square">
            <a:spAutoFit/>
          </a:bodyPr>
          <a:lstStyle/>
          <a:p>
            <a:r>
              <a:rPr lang="zh-CN" altLang="en-US" sz="2800" b="1" smtClean="0">
                <a:solidFill>
                  <a:prstClr val="black"/>
                </a:solidFill>
              </a:rPr>
              <a:t>“第一个人权宣言”</a:t>
            </a:r>
            <a:endParaRPr lang="zh-CN" altLang="en-US" sz="2800" b="1">
              <a:solidFill>
                <a:prstClr val="black"/>
              </a:solidFill>
            </a:endParaRPr>
          </a:p>
        </p:txBody>
      </p:sp>
      <p:sp>
        <p:nvSpPr>
          <p:cNvPr id="14" name="矩形 13"/>
          <p:cNvSpPr/>
          <p:nvPr/>
        </p:nvSpPr>
        <p:spPr>
          <a:xfrm>
            <a:off x="627434" y="5799249"/>
            <a:ext cx="7184926" cy="523220"/>
          </a:xfrm>
          <a:prstGeom prst="rect">
            <a:avLst/>
          </a:prstGeom>
          <a:solidFill>
            <a:schemeClr val="bg1"/>
          </a:solidFill>
          <a:ln>
            <a:solidFill>
              <a:srgbClr val="CC6600"/>
            </a:solidFill>
          </a:ln>
        </p:spPr>
        <p:txBody>
          <a:bodyPr wrap="square">
            <a:spAutoFit/>
          </a:bodyPr>
          <a:lstStyle/>
          <a:p>
            <a:r>
              <a:rPr lang="en-US" altLang="zh-CN" sz="2800" b="1" smtClean="0">
                <a:solidFill>
                  <a:prstClr val="black"/>
                </a:solidFill>
              </a:rPr>
              <a:t>《</a:t>
            </a:r>
            <a:r>
              <a:rPr lang="zh-CN" altLang="en-US" sz="2800" b="1" smtClean="0">
                <a:solidFill>
                  <a:prstClr val="black"/>
                </a:solidFill>
              </a:rPr>
              <a:t>独立宣言</a:t>
            </a:r>
            <a:r>
              <a:rPr lang="en-US" altLang="zh-CN" sz="2800" b="1" smtClean="0">
                <a:solidFill>
                  <a:prstClr val="black"/>
                </a:solidFill>
              </a:rPr>
              <a:t>》</a:t>
            </a:r>
            <a:r>
              <a:rPr lang="zh-CN" altLang="en-US" sz="2800" b="1" smtClean="0">
                <a:solidFill>
                  <a:prstClr val="black"/>
                </a:solidFill>
              </a:rPr>
              <a:t>体现了</a:t>
            </a:r>
            <a:r>
              <a:rPr lang="zh-CN" altLang="en-US" sz="2800" b="1">
                <a:solidFill>
                  <a:prstClr val="black"/>
                </a:solidFill>
              </a:rPr>
              <a:t>资产阶级</a:t>
            </a:r>
            <a:r>
              <a:rPr lang="zh-CN" altLang="en-US" sz="2800" b="1" smtClean="0">
                <a:solidFill>
                  <a:prstClr val="black"/>
                </a:solidFill>
              </a:rPr>
              <a:t>什么要求？</a:t>
            </a:r>
            <a:endParaRPr lang="zh-CN" altLang="en-US" sz="2800" b="1">
              <a:solidFill>
                <a:prstClr val="black"/>
              </a:solidFill>
            </a:endParaRPr>
          </a:p>
        </p:txBody>
      </p:sp>
      <p:sp>
        <p:nvSpPr>
          <p:cNvPr id="15"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prstClr val="white"/>
                </a:solidFill>
                <a:latin typeface="宋体" panose="02010600030101010101" pitchFamily="2" charset="-122"/>
              </a:rPr>
              <a:t>二、近代西方法律制度的基本</a:t>
            </a:r>
            <a:r>
              <a:rPr kumimoji="1" lang="zh-CN" altLang="en-US" sz="3200" b="1" smtClean="0">
                <a:solidFill>
                  <a:prstClr val="white"/>
                </a:solidFill>
                <a:latin typeface="宋体" panose="02010600030101010101" pitchFamily="2" charset="-122"/>
              </a:rPr>
              <a:t>特征</a:t>
            </a:r>
            <a:endParaRPr kumimoji="1" lang="en-US" altLang="zh-CN" sz="3200" b="1">
              <a:solidFill>
                <a:prstClr val="white"/>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7544" y="1039573"/>
            <a:ext cx="8555202" cy="5373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2987824" y="568338"/>
            <a:ext cx="4229439" cy="523220"/>
          </a:xfrm>
          <a:prstGeom prst="rect">
            <a:avLst/>
          </a:prstGeom>
        </p:spPr>
        <p:txBody>
          <a:bodyPr wrap="square">
            <a:spAutoFit/>
          </a:bodyPr>
          <a:lstStyle/>
          <a:p>
            <a:r>
              <a:rPr lang="en-US" altLang="zh-CN" sz="2800" b="1" smtClean="0">
                <a:solidFill>
                  <a:prstClr val="black"/>
                </a:solidFill>
              </a:rPr>
              <a:t>1787</a:t>
            </a:r>
            <a:r>
              <a:rPr lang="zh-CN" altLang="en-US" sz="2800" b="1" smtClean="0">
                <a:solidFill>
                  <a:prstClr val="black"/>
                </a:solidFill>
              </a:rPr>
              <a:t>美国宪法</a:t>
            </a:r>
            <a:endParaRPr lang="zh-CN" altLang="en-US" sz="2800" b="1">
              <a:solidFill>
                <a:prstClr val="black"/>
              </a:solidFill>
            </a:endParaRPr>
          </a:p>
        </p:txBody>
      </p:sp>
      <p:sp>
        <p:nvSpPr>
          <p:cNvPr id="2" name="TextBox 1"/>
          <p:cNvSpPr txBox="1"/>
          <p:nvPr/>
        </p:nvSpPr>
        <p:spPr>
          <a:xfrm>
            <a:off x="3845045" y="2984093"/>
            <a:ext cx="1800200" cy="646331"/>
          </a:xfrm>
          <a:prstGeom prst="rect">
            <a:avLst/>
          </a:prstGeom>
          <a:solidFill>
            <a:srgbClr val="009900"/>
          </a:solidFill>
        </p:spPr>
        <p:txBody>
          <a:bodyPr wrap="square" rtlCol="0">
            <a:spAutoFit/>
          </a:bodyPr>
          <a:lstStyle/>
          <a:p>
            <a:r>
              <a:rPr lang="zh-CN" altLang="en-US" b="1" smtClean="0">
                <a:solidFill>
                  <a:prstClr val="white"/>
                </a:solidFill>
              </a:rPr>
              <a:t>总统内阁</a:t>
            </a:r>
            <a:endParaRPr lang="en-US" altLang="zh-CN" b="1" smtClean="0">
              <a:solidFill>
                <a:prstClr val="white"/>
              </a:solidFill>
            </a:endParaRPr>
          </a:p>
          <a:p>
            <a:r>
              <a:rPr lang="zh-CN" altLang="en-US" b="1">
                <a:solidFill>
                  <a:prstClr val="white"/>
                </a:solidFill>
              </a:rPr>
              <a:t>行政</a:t>
            </a:r>
            <a:endParaRPr lang="zh-CN" altLang="en-US" b="1">
              <a:solidFill>
                <a:prstClr val="white"/>
              </a:solidFill>
            </a:endParaRPr>
          </a:p>
        </p:txBody>
      </p:sp>
      <p:sp>
        <p:nvSpPr>
          <p:cNvPr id="6" name="TextBox 5"/>
          <p:cNvSpPr txBox="1"/>
          <p:nvPr/>
        </p:nvSpPr>
        <p:spPr>
          <a:xfrm>
            <a:off x="611560" y="5793590"/>
            <a:ext cx="1800200" cy="646331"/>
          </a:xfrm>
          <a:prstGeom prst="rect">
            <a:avLst/>
          </a:prstGeom>
          <a:solidFill>
            <a:srgbClr val="009900"/>
          </a:solidFill>
        </p:spPr>
        <p:txBody>
          <a:bodyPr wrap="square" rtlCol="0">
            <a:spAutoFit/>
          </a:bodyPr>
          <a:lstStyle/>
          <a:p>
            <a:r>
              <a:rPr lang="zh-CN" altLang="en-US" b="1" smtClean="0">
                <a:solidFill>
                  <a:prstClr val="white"/>
                </a:solidFill>
              </a:rPr>
              <a:t>参议院和众议院</a:t>
            </a:r>
            <a:endParaRPr lang="en-US" altLang="zh-CN" b="1" smtClean="0">
              <a:solidFill>
                <a:prstClr val="white"/>
              </a:solidFill>
            </a:endParaRPr>
          </a:p>
          <a:p>
            <a:r>
              <a:rPr lang="zh-CN" altLang="en-US" b="1" smtClean="0">
                <a:solidFill>
                  <a:prstClr val="white"/>
                </a:solidFill>
              </a:rPr>
              <a:t>立法</a:t>
            </a:r>
            <a:endParaRPr lang="zh-CN" altLang="en-US" b="1">
              <a:solidFill>
                <a:prstClr val="white"/>
              </a:solidFill>
            </a:endParaRPr>
          </a:p>
        </p:txBody>
      </p:sp>
      <p:sp>
        <p:nvSpPr>
          <p:cNvPr id="7" name="TextBox 6"/>
          <p:cNvSpPr txBox="1"/>
          <p:nvPr/>
        </p:nvSpPr>
        <p:spPr>
          <a:xfrm>
            <a:off x="7020272" y="5766978"/>
            <a:ext cx="2002474" cy="646331"/>
          </a:xfrm>
          <a:prstGeom prst="rect">
            <a:avLst/>
          </a:prstGeom>
          <a:solidFill>
            <a:srgbClr val="009900"/>
          </a:solidFill>
        </p:spPr>
        <p:txBody>
          <a:bodyPr wrap="square" rtlCol="0">
            <a:spAutoFit/>
          </a:bodyPr>
          <a:lstStyle/>
          <a:p>
            <a:r>
              <a:rPr lang="zh-CN" altLang="en-US" b="1" smtClean="0">
                <a:solidFill>
                  <a:prstClr val="white"/>
                </a:solidFill>
              </a:rPr>
              <a:t>最高法院</a:t>
            </a:r>
            <a:endParaRPr lang="en-US" altLang="zh-CN" b="1" smtClean="0">
              <a:solidFill>
                <a:prstClr val="white"/>
              </a:solidFill>
            </a:endParaRPr>
          </a:p>
          <a:p>
            <a:r>
              <a:rPr lang="zh-CN" altLang="en-US" b="1">
                <a:solidFill>
                  <a:prstClr val="white"/>
                </a:solidFill>
              </a:rPr>
              <a:t>司法</a:t>
            </a:r>
            <a:endParaRPr lang="zh-CN" altLang="en-US" b="1">
              <a:solidFill>
                <a:prstClr val="white"/>
              </a:solidFill>
            </a:endParaRPr>
          </a:p>
        </p:txBody>
      </p:sp>
      <p:sp>
        <p:nvSpPr>
          <p:cNvPr id="9" name="TextBox 8"/>
          <p:cNvSpPr txBox="1"/>
          <p:nvPr/>
        </p:nvSpPr>
        <p:spPr>
          <a:xfrm>
            <a:off x="3827422" y="3762690"/>
            <a:ext cx="1817823" cy="523220"/>
          </a:xfrm>
          <a:prstGeom prst="rect">
            <a:avLst/>
          </a:prstGeom>
          <a:solidFill>
            <a:srgbClr val="CC3300"/>
          </a:solidFill>
          <a:effectLst>
            <a:softEdge rad="0"/>
          </a:effectLst>
        </p:spPr>
        <p:txBody>
          <a:bodyPr wrap="square" rtlCol="0">
            <a:spAutoFit/>
          </a:bodyPr>
          <a:lstStyle/>
          <a:p>
            <a:r>
              <a:rPr lang="zh-CN" altLang="en-US" sz="2800" b="1" smtClean="0">
                <a:solidFill>
                  <a:prstClr val="white"/>
                </a:solidFill>
              </a:rPr>
              <a:t>分权制衡</a:t>
            </a:r>
            <a:endParaRPr lang="zh-CN" altLang="en-US" sz="2800" b="1">
              <a:solidFill>
                <a:prstClr val="white"/>
              </a:solidFill>
            </a:endParaRPr>
          </a:p>
        </p:txBody>
      </p:sp>
      <p:sp>
        <p:nvSpPr>
          <p:cNvPr id="11" name="矩形 10"/>
          <p:cNvSpPr/>
          <p:nvPr/>
        </p:nvSpPr>
        <p:spPr>
          <a:xfrm>
            <a:off x="467544" y="1039573"/>
            <a:ext cx="5828099" cy="523220"/>
          </a:xfrm>
          <a:prstGeom prst="rect">
            <a:avLst/>
          </a:prstGeom>
          <a:solidFill>
            <a:schemeClr val="bg1"/>
          </a:solidFill>
          <a:ln>
            <a:solidFill>
              <a:srgbClr val="CC6600"/>
            </a:solidFill>
          </a:ln>
        </p:spPr>
        <p:txBody>
          <a:bodyPr wrap="square">
            <a:spAutoFit/>
          </a:bodyPr>
          <a:lstStyle/>
          <a:p>
            <a:r>
              <a:rPr lang="en-US" altLang="zh-CN" sz="2800" b="1" smtClean="0">
                <a:solidFill>
                  <a:prstClr val="black"/>
                </a:solidFill>
              </a:rPr>
              <a:t>1787</a:t>
            </a:r>
            <a:r>
              <a:rPr lang="zh-CN" altLang="en-US" sz="2800" b="1" smtClean="0">
                <a:solidFill>
                  <a:prstClr val="black"/>
                </a:solidFill>
              </a:rPr>
              <a:t>美国宪法体现了什么原则？</a:t>
            </a:r>
            <a:endParaRPr lang="zh-CN" altLang="en-US" sz="2800" b="1">
              <a:solidFill>
                <a:prstClr val="black"/>
              </a:solidFill>
            </a:endParaRPr>
          </a:p>
        </p:txBody>
      </p:sp>
      <p:sp>
        <p:nvSpPr>
          <p:cNvPr id="12"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prstClr val="white"/>
                </a:solidFill>
                <a:latin typeface="宋体" panose="02010600030101010101" pitchFamily="2" charset="-122"/>
              </a:rPr>
              <a:t>二、近代西方法律制度的基本</a:t>
            </a:r>
            <a:r>
              <a:rPr kumimoji="1" lang="zh-CN" altLang="en-US" sz="3200" b="1" smtClean="0">
                <a:solidFill>
                  <a:prstClr val="white"/>
                </a:solidFill>
                <a:latin typeface="宋体" panose="02010600030101010101" pitchFamily="2" charset="-122"/>
              </a:rPr>
              <a:t>特征</a:t>
            </a:r>
            <a:endParaRPr kumimoji="1" lang="en-US" altLang="zh-CN" sz="3200" b="1">
              <a:solidFill>
                <a:prstClr val="white"/>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68819" y="1175905"/>
            <a:ext cx="7560840" cy="3970318"/>
          </a:xfrm>
          <a:prstGeom prst="rect">
            <a:avLst/>
          </a:prstGeom>
          <a:blipFill>
            <a:blip r:embed="rId3"/>
            <a:tile tx="0" ty="0" sx="100000" sy="100000" flip="none" algn="tl"/>
          </a:blipFill>
        </p:spPr>
        <p:txBody>
          <a:bodyPr wrap="square">
            <a:spAutoFit/>
          </a:bodyPr>
          <a:lstStyle/>
          <a:p>
            <a:r>
              <a:rPr lang="en-US" altLang="zh-CN" sz="2800" b="1" smtClean="0">
                <a:solidFill>
                  <a:prstClr val="black"/>
                </a:solidFill>
              </a:rPr>
              <a:t>1</a:t>
            </a:r>
            <a:r>
              <a:rPr lang="en-US" altLang="zh-CN" sz="2800" b="1">
                <a:solidFill>
                  <a:prstClr val="black"/>
                </a:solidFill>
              </a:rPr>
              <a:t>.</a:t>
            </a:r>
            <a:r>
              <a:rPr lang="zh-CN" altLang="en-US" sz="2800" b="1" smtClean="0">
                <a:solidFill>
                  <a:prstClr val="black"/>
                </a:solidFill>
              </a:rPr>
              <a:t>信仰</a:t>
            </a:r>
            <a:r>
              <a:rPr lang="zh-CN" altLang="en-US" sz="2800" b="1">
                <a:solidFill>
                  <a:prstClr val="black"/>
                </a:solidFill>
              </a:rPr>
              <a:t>、出版、集会、示威</a:t>
            </a:r>
            <a:r>
              <a:rPr lang="zh-CN" altLang="en-US" sz="2800" b="1" smtClean="0">
                <a:solidFill>
                  <a:prstClr val="black"/>
                </a:solidFill>
              </a:rPr>
              <a:t>自由</a:t>
            </a:r>
            <a:endParaRPr lang="en-US" altLang="zh-CN" sz="2800" b="1" smtClean="0">
              <a:solidFill>
                <a:prstClr val="black"/>
              </a:solidFill>
            </a:endParaRPr>
          </a:p>
          <a:p>
            <a:r>
              <a:rPr lang="en-US" altLang="zh-CN" sz="2800" b="1" smtClean="0">
                <a:solidFill>
                  <a:prstClr val="black"/>
                </a:solidFill>
              </a:rPr>
              <a:t>2.</a:t>
            </a:r>
            <a:r>
              <a:rPr lang="zh-CN" altLang="en-US" sz="2800" b="1" smtClean="0">
                <a:solidFill>
                  <a:prstClr val="black"/>
                </a:solidFill>
              </a:rPr>
              <a:t>携带</a:t>
            </a:r>
            <a:r>
              <a:rPr lang="zh-CN" altLang="en-US" sz="2800" b="1">
                <a:solidFill>
                  <a:prstClr val="black"/>
                </a:solidFill>
              </a:rPr>
              <a:t>武器的自由</a:t>
            </a:r>
            <a:endParaRPr lang="zh-CN" altLang="en-US" sz="2800" b="1">
              <a:solidFill>
                <a:prstClr val="black"/>
              </a:solidFill>
            </a:endParaRPr>
          </a:p>
          <a:p>
            <a:r>
              <a:rPr lang="en-US" altLang="zh-CN" sz="2800" b="1" smtClean="0">
                <a:solidFill>
                  <a:prstClr val="black"/>
                </a:solidFill>
              </a:rPr>
              <a:t>3.</a:t>
            </a:r>
            <a:r>
              <a:rPr lang="zh-CN" altLang="en-US" sz="2800" b="1" smtClean="0">
                <a:solidFill>
                  <a:prstClr val="black"/>
                </a:solidFill>
              </a:rPr>
              <a:t>军队</a:t>
            </a:r>
            <a:r>
              <a:rPr lang="zh-CN" altLang="en-US" sz="2800" b="1">
                <a:solidFill>
                  <a:prstClr val="black"/>
                </a:solidFill>
              </a:rPr>
              <a:t>不得进入民房</a:t>
            </a:r>
            <a:endParaRPr lang="zh-CN" altLang="en-US" sz="2800" b="1">
              <a:solidFill>
                <a:prstClr val="black"/>
              </a:solidFill>
            </a:endParaRPr>
          </a:p>
          <a:p>
            <a:r>
              <a:rPr lang="en-US" altLang="zh-CN" sz="2800" b="1" smtClean="0">
                <a:solidFill>
                  <a:prstClr val="black"/>
                </a:solidFill>
              </a:rPr>
              <a:t>4.</a:t>
            </a:r>
            <a:r>
              <a:rPr lang="zh-CN" altLang="en-US" sz="2800" b="1" smtClean="0">
                <a:solidFill>
                  <a:prstClr val="black"/>
                </a:solidFill>
              </a:rPr>
              <a:t>免于</a:t>
            </a:r>
            <a:r>
              <a:rPr lang="zh-CN" altLang="en-US" sz="2800" b="1">
                <a:solidFill>
                  <a:prstClr val="black"/>
                </a:solidFill>
              </a:rPr>
              <a:t>不合理的搜查与扣押</a:t>
            </a:r>
            <a:endParaRPr lang="zh-CN" altLang="en-US" sz="2800" b="1">
              <a:solidFill>
                <a:prstClr val="black"/>
              </a:solidFill>
            </a:endParaRPr>
          </a:p>
          <a:p>
            <a:r>
              <a:rPr lang="en-US" altLang="zh-CN" sz="2800" b="1" smtClean="0">
                <a:solidFill>
                  <a:prstClr val="black"/>
                </a:solidFill>
              </a:rPr>
              <a:t>5.</a:t>
            </a:r>
            <a:r>
              <a:rPr lang="zh-CN" altLang="en-US" sz="2800" b="1" smtClean="0">
                <a:solidFill>
                  <a:prstClr val="black"/>
                </a:solidFill>
              </a:rPr>
              <a:t>正当</a:t>
            </a:r>
            <a:r>
              <a:rPr lang="zh-CN" altLang="en-US" sz="2800" b="1">
                <a:solidFill>
                  <a:prstClr val="black"/>
                </a:solidFill>
              </a:rPr>
              <a:t>审判程序、一事不再理、无罪推定、征用私产需赔偿</a:t>
            </a:r>
            <a:endParaRPr lang="zh-CN" altLang="en-US" sz="2800" b="1">
              <a:solidFill>
                <a:prstClr val="black"/>
              </a:solidFill>
            </a:endParaRPr>
          </a:p>
          <a:p>
            <a:r>
              <a:rPr lang="en-US" altLang="zh-CN" sz="2800" b="1" smtClean="0">
                <a:solidFill>
                  <a:prstClr val="black"/>
                </a:solidFill>
              </a:rPr>
              <a:t>6.</a:t>
            </a:r>
            <a:r>
              <a:rPr lang="zh-CN" altLang="en-US" sz="2800" b="1" smtClean="0">
                <a:solidFill>
                  <a:prstClr val="black"/>
                </a:solidFill>
              </a:rPr>
              <a:t>刑事</a:t>
            </a:r>
            <a:r>
              <a:rPr lang="zh-CN" altLang="en-US" sz="2800" b="1">
                <a:solidFill>
                  <a:prstClr val="black"/>
                </a:solidFill>
              </a:rPr>
              <a:t>案件接受陪审团审判的权利</a:t>
            </a:r>
            <a:endParaRPr lang="zh-CN" altLang="en-US" sz="2800" b="1">
              <a:solidFill>
                <a:prstClr val="black"/>
              </a:solidFill>
            </a:endParaRPr>
          </a:p>
          <a:p>
            <a:r>
              <a:rPr lang="en-US" altLang="zh-CN" sz="2800" b="1" smtClean="0">
                <a:solidFill>
                  <a:prstClr val="black"/>
                </a:solidFill>
              </a:rPr>
              <a:t>7.</a:t>
            </a:r>
            <a:r>
              <a:rPr lang="zh-CN" altLang="en-US" sz="2800" b="1" smtClean="0">
                <a:solidFill>
                  <a:prstClr val="black"/>
                </a:solidFill>
              </a:rPr>
              <a:t>民事</a:t>
            </a:r>
            <a:r>
              <a:rPr lang="zh-CN" altLang="en-US" sz="2800" b="1">
                <a:solidFill>
                  <a:prstClr val="black"/>
                </a:solidFill>
              </a:rPr>
              <a:t>案件接受陪审团审判的</a:t>
            </a:r>
            <a:r>
              <a:rPr lang="zh-CN" altLang="en-US" sz="2800" b="1" smtClean="0">
                <a:solidFill>
                  <a:prstClr val="black"/>
                </a:solidFill>
              </a:rPr>
              <a:t>权利</a:t>
            </a:r>
            <a:endParaRPr lang="en-US" altLang="zh-CN" sz="2800" b="1" smtClean="0">
              <a:solidFill>
                <a:prstClr val="black"/>
              </a:solidFill>
            </a:endParaRPr>
          </a:p>
          <a:p>
            <a:r>
              <a:rPr lang="en-US" altLang="zh-CN" sz="2800" b="1" smtClean="0">
                <a:solidFill>
                  <a:prstClr val="black"/>
                </a:solidFill>
              </a:rPr>
              <a:t>……</a:t>
            </a:r>
            <a:endParaRPr lang="zh-CN" altLang="en-US" sz="2800" b="1">
              <a:solidFill>
                <a:prstClr val="black"/>
              </a:solidFill>
            </a:endParaRPr>
          </a:p>
        </p:txBody>
      </p:sp>
      <p:sp>
        <p:nvSpPr>
          <p:cNvPr id="4" name="矩形 3"/>
          <p:cNvSpPr/>
          <p:nvPr/>
        </p:nvSpPr>
        <p:spPr>
          <a:xfrm>
            <a:off x="1935761" y="666641"/>
            <a:ext cx="5156052" cy="954107"/>
          </a:xfrm>
          <a:prstGeom prst="rect">
            <a:avLst/>
          </a:prstGeom>
        </p:spPr>
        <p:txBody>
          <a:bodyPr wrap="square">
            <a:spAutoFit/>
          </a:bodyPr>
          <a:lstStyle/>
          <a:p>
            <a:r>
              <a:rPr lang="en-US" altLang="zh-CN" sz="2800" b="1">
                <a:solidFill>
                  <a:prstClr val="black"/>
                </a:solidFill>
              </a:rPr>
              <a:t>1791</a:t>
            </a:r>
            <a:r>
              <a:rPr lang="zh-CN" altLang="en-US" sz="2800" b="1" smtClean="0">
                <a:solidFill>
                  <a:prstClr val="black"/>
                </a:solidFill>
              </a:rPr>
              <a:t>美国</a:t>
            </a:r>
            <a:r>
              <a:rPr lang="zh-CN" altLang="en-US" sz="2800" b="1">
                <a:solidFill>
                  <a:prstClr val="black"/>
                </a:solidFill>
              </a:rPr>
              <a:t>宪法的前十条</a:t>
            </a:r>
            <a:r>
              <a:rPr lang="zh-CN" altLang="en-US" sz="2800" b="1" smtClean="0">
                <a:solidFill>
                  <a:prstClr val="black"/>
                </a:solidFill>
              </a:rPr>
              <a:t>修正案</a:t>
            </a:r>
            <a:endParaRPr lang="en-US" altLang="zh-CN" sz="2800" b="1" smtClean="0">
              <a:solidFill>
                <a:prstClr val="black"/>
              </a:solidFill>
            </a:endParaRPr>
          </a:p>
          <a:p>
            <a:r>
              <a:rPr lang="zh-CN" altLang="en-US" sz="2800" b="1">
                <a:solidFill>
                  <a:prstClr val="black"/>
                </a:solidFill>
              </a:rPr>
              <a:t>	</a:t>
            </a:r>
            <a:endParaRPr lang="zh-CN" altLang="en-US" sz="2800" b="1">
              <a:solidFill>
                <a:prstClr val="black"/>
              </a:solidFill>
            </a:endParaRPr>
          </a:p>
        </p:txBody>
      </p:sp>
      <p:sp>
        <p:nvSpPr>
          <p:cNvPr id="6" name="TextBox 5"/>
          <p:cNvSpPr txBox="1"/>
          <p:nvPr/>
        </p:nvSpPr>
        <p:spPr>
          <a:xfrm>
            <a:off x="6188913" y="1283536"/>
            <a:ext cx="2627784" cy="523220"/>
          </a:xfrm>
          <a:prstGeom prst="rect">
            <a:avLst/>
          </a:prstGeom>
          <a:solidFill>
            <a:srgbClr val="CC3300"/>
          </a:solidFill>
          <a:effectLst>
            <a:softEdge rad="0"/>
          </a:effectLst>
        </p:spPr>
        <p:txBody>
          <a:bodyPr wrap="square" rtlCol="0">
            <a:spAutoFit/>
          </a:bodyPr>
          <a:lstStyle/>
          <a:p>
            <a:r>
              <a:rPr lang="zh-CN" altLang="en-US" sz="2800" b="1">
                <a:solidFill>
                  <a:prstClr val="white"/>
                </a:solidFill>
              </a:rPr>
              <a:t>保障个人权利</a:t>
            </a:r>
            <a:endParaRPr lang="zh-CN" altLang="en-US" sz="2800" b="1">
              <a:solidFill>
                <a:prstClr val="white"/>
              </a:solidFill>
            </a:endParaRPr>
          </a:p>
        </p:txBody>
      </p:sp>
      <p:sp>
        <p:nvSpPr>
          <p:cNvPr id="7" name="TextBox 6"/>
          <p:cNvSpPr txBox="1"/>
          <p:nvPr/>
        </p:nvSpPr>
        <p:spPr>
          <a:xfrm>
            <a:off x="5906288" y="2839055"/>
            <a:ext cx="1623447" cy="523220"/>
          </a:xfrm>
          <a:prstGeom prst="rect">
            <a:avLst/>
          </a:prstGeom>
          <a:solidFill>
            <a:srgbClr val="CC3300"/>
          </a:solidFill>
          <a:effectLst>
            <a:softEdge rad="0"/>
          </a:effectLst>
        </p:spPr>
        <p:txBody>
          <a:bodyPr wrap="square" rtlCol="0">
            <a:spAutoFit/>
          </a:bodyPr>
          <a:lstStyle/>
          <a:p>
            <a:r>
              <a:rPr lang="zh-CN" altLang="en-US" sz="2800" b="1">
                <a:solidFill>
                  <a:prstClr val="white"/>
                </a:solidFill>
              </a:rPr>
              <a:t>无罪推定</a:t>
            </a:r>
            <a:endParaRPr lang="zh-CN" altLang="en-US" sz="2800" b="1">
              <a:solidFill>
                <a:prstClr val="white"/>
              </a:solidFill>
            </a:endParaRPr>
          </a:p>
        </p:txBody>
      </p:sp>
      <p:sp>
        <p:nvSpPr>
          <p:cNvPr id="8" name="TextBox 7"/>
          <p:cNvSpPr txBox="1"/>
          <p:nvPr/>
        </p:nvSpPr>
        <p:spPr>
          <a:xfrm>
            <a:off x="6511643" y="3996735"/>
            <a:ext cx="1623447" cy="523220"/>
          </a:xfrm>
          <a:prstGeom prst="rect">
            <a:avLst/>
          </a:prstGeom>
          <a:solidFill>
            <a:srgbClr val="CC3300"/>
          </a:solidFill>
          <a:effectLst>
            <a:softEdge rad="0"/>
          </a:effectLst>
        </p:spPr>
        <p:txBody>
          <a:bodyPr wrap="square" rtlCol="0">
            <a:spAutoFit/>
          </a:bodyPr>
          <a:lstStyle/>
          <a:p>
            <a:r>
              <a:rPr lang="zh-CN" altLang="en-US" sz="2800" b="1" smtClean="0">
                <a:solidFill>
                  <a:prstClr val="white"/>
                </a:solidFill>
              </a:rPr>
              <a:t>陪审团</a:t>
            </a:r>
            <a:endParaRPr lang="zh-CN" altLang="en-US" sz="2800" b="1">
              <a:solidFill>
                <a:prstClr val="white"/>
              </a:solidFill>
            </a:endParaRPr>
          </a:p>
        </p:txBody>
      </p:sp>
      <p:sp>
        <p:nvSpPr>
          <p:cNvPr id="9" name="矩形 8"/>
          <p:cNvSpPr/>
          <p:nvPr/>
        </p:nvSpPr>
        <p:spPr>
          <a:xfrm>
            <a:off x="868819" y="5276029"/>
            <a:ext cx="5828099" cy="954107"/>
          </a:xfrm>
          <a:prstGeom prst="rect">
            <a:avLst/>
          </a:prstGeom>
          <a:solidFill>
            <a:schemeClr val="bg1"/>
          </a:solidFill>
          <a:ln>
            <a:solidFill>
              <a:srgbClr val="CC6600"/>
            </a:solidFill>
          </a:ln>
        </p:spPr>
        <p:txBody>
          <a:bodyPr wrap="square">
            <a:spAutoFit/>
          </a:bodyPr>
          <a:lstStyle/>
          <a:p>
            <a:r>
              <a:rPr lang="zh-CN" altLang="en-US" sz="2800" b="1" smtClean="0">
                <a:solidFill>
                  <a:prstClr val="black"/>
                </a:solidFill>
              </a:rPr>
              <a:t>修正案在司法程序上有哪些新举措？</a:t>
            </a:r>
            <a:endParaRPr lang="en-US" altLang="zh-CN" sz="2800" b="1" smtClean="0">
              <a:solidFill>
                <a:prstClr val="black"/>
              </a:solidFill>
            </a:endParaRPr>
          </a:p>
          <a:p>
            <a:r>
              <a:rPr lang="zh-CN" altLang="en-US" sz="2800" b="1" smtClean="0">
                <a:solidFill>
                  <a:prstClr val="black"/>
                </a:solidFill>
              </a:rPr>
              <a:t>修正案重在保护什么？</a:t>
            </a:r>
            <a:endParaRPr lang="zh-CN" altLang="en-US" sz="2800" b="1">
              <a:solidFill>
                <a:prstClr val="black"/>
              </a:solidFill>
            </a:endParaRPr>
          </a:p>
        </p:txBody>
      </p:sp>
      <p:sp>
        <p:nvSpPr>
          <p:cNvPr id="11"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prstClr val="white"/>
                </a:solidFill>
                <a:latin typeface="宋体" panose="02010600030101010101" pitchFamily="2" charset="-122"/>
              </a:rPr>
              <a:t>二、近代西方法律制度的基本</a:t>
            </a:r>
            <a:r>
              <a:rPr kumimoji="1" lang="zh-CN" altLang="en-US" sz="3200" b="1" smtClean="0">
                <a:solidFill>
                  <a:prstClr val="white"/>
                </a:solidFill>
                <a:latin typeface="宋体" panose="02010600030101010101" pitchFamily="2" charset="-122"/>
              </a:rPr>
              <a:t>特征</a:t>
            </a:r>
            <a:endParaRPr kumimoji="1" lang="en-US" altLang="zh-CN" sz="3200" b="1">
              <a:solidFill>
                <a:prstClr val="white"/>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64876" y="812812"/>
            <a:ext cx="7920880" cy="1015663"/>
          </a:xfrm>
          <a:prstGeom prst="rect">
            <a:avLst/>
          </a:prstGeom>
          <a:solidFill>
            <a:schemeClr val="bg1"/>
          </a:solidFill>
          <a:ln>
            <a:solidFill>
              <a:srgbClr val="C00000"/>
            </a:solidFill>
          </a:ln>
        </p:spPr>
        <p:txBody>
          <a:bodyPr wrap="square">
            <a:spAutoFit/>
          </a:bodyPr>
          <a:lstStyle/>
          <a:p>
            <a:r>
              <a:rPr lang="zh-CN" altLang="en-US" sz="3200" b="1" smtClean="0">
                <a:solidFill>
                  <a:srgbClr val="CC6600"/>
                </a:solidFill>
              </a:rPr>
              <a:t>无罪推定原则</a:t>
            </a:r>
            <a:r>
              <a:rPr lang="zh-CN" altLang="en-US" sz="3200" b="1" smtClean="0">
                <a:solidFill>
                  <a:prstClr val="black"/>
                </a:solidFill>
              </a:rPr>
              <a:t>：</a:t>
            </a:r>
            <a:r>
              <a:rPr lang="zh-CN" altLang="en-US" sz="2800" b="1" smtClean="0">
                <a:solidFill>
                  <a:prstClr val="black"/>
                </a:solidFill>
              </a:rPr>
              <a:t>指所有被审判者在判决之前都是无罪的。</a:t>
            </a:r>
            <a:endParaRPr lang="zh-CN" altLang="en-US" sz="2800" b="1">
              <a:solidFill>
                <a:prstClr val="black"/>
              </a:solidFill>
            </a:endParaRPr>
          </a:p>
        </p:txBody>
      </p:sp>
      <p:sp>
        <p:nvSpPr>
          <p:cNvPr id="4" name="矩形 3"/>
          <p:cNvSpPr/>
          <p:nvPr/>
        </p:nvSpPr>
        <p:spPr>
          <a:xfrm>
            <a:off x="564876" y="2340391"/>
            <a:ext cx="4254358" cy="1877437"/>
          </a:xfrm>
          <a:prstGeom prst="rect">
            <a:avLst/>
          </a:prstGeom>
          <a:solidFill>
            <a:schemeClr val="bg1"/>
          </a:solidFill>
          <a:ln>
            <a:solidFill>
              <a:srgbClr val="C00000"/>
            </a:solidFill>
          </a:ln>
        </p:spPr>
        <p:txBody>
          <a:bodyPr wrap="square">
            <a:spAutoFit/>
          </a:bodyPr>
          <a:lstStyle/>
          <a:p>
            <a:r>
              <a:rPr lang="zh-CN" altLang="en-US" sz="3200" b="1" smtClean="0">
                <a:solidFill>
                  <a:srgbClr val="CC6600"/>
                </a:solidFill>
              </a:rPr>
              <a:t>陪审团制度</a:t>
            </a:r>
            <a:r>
              <a:rPr lang="zh-CN" altLang="en-US" sz="2800" b="1" smtClean="0">
                <a:solidFill>
                  <a:prstClr val="black"/>
                </a:solidFill>
              </a:rPr>
              <a:t>：从普通民众中产生陪审团，参与案件审理和裁决，使民众能够直接参与法律事务。</a:t>
            </a:r>
            <a:endParaRPr lang="zh-CN" altLang="en-US" sz="2800" b="1">
              <a:solidFill>
                <a:prstClr val="black"/>
              </a:solidFill>
            </a:endParaRPr>
          </a:p>
        </p:txBody>
      </p:sp>
      <p:sp>
        <p:nvSpPr>
          <p:cNvPr id="5" name="矩形 4"/>
          <p:cNvSpPr/>
          <p:nvPr/>
        </p:nvSpPr>
        <p:spPr>
          <a:xfrm>
            <a:off x="550721" y="4797152"/>
            <a:ext cx="8362592" cy="1446550"/>
          </a:xfrm>
          <a:prstGeom prst="rect">
            <a:avLst/>
          </a:prstGeom>
          <a:solidFill>
            <a:schemeClr val="bg1"/>
          </a:solidFill>
          <a:ln>
            <a:solidFill>
              <a:srgbClr val="C00000"/>
            </a:solidFill>
          </a:ln>
        </p:spPr>
        <p:txBody>
          <a:bodyPr wrap="square">
            <a:spAutoFit/>
          </a:bodyPr>
          <a:lstStyle/>
          <a:p>
            <a:r>
              <a:rPr lang="zh-CN" altLang="en-US" sz="3200" b="1" smtClean="0">
                <a:solidFill>
                  <a:srgbClr val="CC6600"/>
                </a:solidFill>
              </a:rPr>
              <a:t>律师制度</a:t>
            </a:r>
            <a:r>
              <a:rPr lang="zh-CN" altLang="en-US" sz="2800" b="1" smtClean="0">
                <a:solidFill>
                  <a:prstClr val="black"/>
                </a:solidFill>
              </a:rPr>
              <a:t>：独立、专业的律师为被审判者提供辩护。</a:t>
            </a:r>
            <a:endParaRPr lang="en-US" altLang="zh-CN" sz="2800" b="1" smtClean="0">
              <a:solidFill>
                <a:prstClr val="black"/>
              </a:solidFill>
            </a:endParaRPr>
          </a:p>
          <a:p>
            <a:r>
              <a:rPr lang="en-US" altLang="zh-CN" sz="2800" b="1" smtClean="0">
                <a:solidFill>
                  <a:prstClr val="black"/>
                </a:solidFill>
              </a:rPr>
              <a:t>1878</a:t>
            </a:r>
            <a:r>
              <a:rPr lang="zh-CN" altLang="en-US" sz="2800" b="1" smtClean="0">
                <a:solidFill>
                  <a:prstClr val="black"/>
                </a:solidFill>
              </a:rPr>
              <a:t>年德国</a:t>
            </a:r>
            <a:r>
              <a:rPr lang="en-US" altLang="zh-CN" sz="2800" b="1" smtClean="0">
                <a:solidFill>
                  <a:prstClr val="black"/>
                </a:solidFill>
              </a:rPr>
              <a:t>《</a:t>
            </a:r>
            <a:r>
              <a:rPr lang="zh-CN" altLang="en-US" sz="2800" b="1" smtClean="0">
                <a:solidFill>
                  <a:prstClr val="black"/>
                </a:solidFill>
              </a:rPr>
              <a:t>国家律师法</a:t>
            </a:r>
            <a:r>
              <a:rPr lang="en-US" altLang="zh-CN" sz="2800" b="1" smtClean="0">
                <a:solidFill>
                  <a:prstClr val="black"/>
                </a:solidFill>
              </a:rPr>
              <a:t>》</a:t>
            </a:r>
            <a:r>
              <a:rPr lang="zh-CN" altLang="en-US" sz="2800" b="1" smtClean="0">
                <a:solidFill>
                  <a:prstClr val="black"/>
                </a:solidFill>
              </a:rPr>
              <a:t>，奠定了近代律师制度的基础。</a:t>
            </a:r>
            <a:endParaRPr lang="zh-CN" altLang="en-US" sz="2800" b="1">
              <a:solidFill>
                <a:prstClr val="black"/>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91926" y="1868348"/>
            <a:ext cx="4139952" cy="2759968"/>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prstClr val="white"/>
                </a:solidFill>
                <a:latin typeface="宋体" panose="02010600030101010101" pitchFamily="2" charset="-122"/>
              </a:rPr>
              <a:t>二、近代西方法律制度的基本</a:t>
            </a:r>
            <a:r>
              <a:rPr kumimoji="1" lang="zh-CN" altLang="en-US" sz="3200" b="1" smtClean="0">
                <a:solidFill>
                  <a:prstClr val="white"/>
                </a:solidFill>
                <a:latin typeface="宋体" panose="02010600030101010101" pitchFamily="2" charset="-122"/>
              </a:rPr>
              <a:t>特征</a:t>
            </a:r>
            <a:endParaRPr kumimoji="1" lang="en-US" altLang="zh-CN" sz="3200" b="1">
              <a:solidFill>
                <a:prstClr val="white"/>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2594" y="1489212"/>
            <a:ext cx="3019286" cy="3715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107504" y="868380"/>
            <a:ext cx="4207470" cy="523220"/>
          </a:xfrm>
          <a:prstGeom prst="rect">
            <a:avLst/>
          </a:prstGeom>
          <a:ln>
            <a:solidFill>
              <a:schemeClr val="bg2"/>
            </a:solidFill>
          </a:ln>
        </p:spPr>
        <p:txBody>
          <a:bodyPr wrap="square">
            <a:spAutoFit/>
          </a:bodyPr>
          <a:lstStyle/>
          <a:p>
            <a:pPr algn="ctr"/>
            <a:r>
              <a:rPr lang="en-US" altLang="zh-CN" sz="2800" b="1" smtClean="0">
                <a:solidFill>
                  <a:prstClr val="black"/>
                </a:solidFill>
              </a:rPr>
              <a:t>1789</a:t>
            </a:r>
            <a:r>
              <a:rPr lang="zh-CN" altLang="en-US" sz="2800" b="1">
                <a:solidFill>
                  <a:prstClr val="black"/>
                </a:solidFill>
              </a:rPr>
              <a:t>法国</a:t>
            </a:r>
            <a:r>
              <a:rPr lang="en-US" altLang="zh-CN" sz="2800" b="1" smtClean="0">
                <a:solidFill>
                  <a:prstClr val="black"/>
                </a:solidFill>
              </a:rPr>
              <a:t>《</a:t>
            </a:r>
            <a:r>
              <a:rPr lang="zh-CN" altLang="en-US" sz="2800" b="1">
                <a:solidFill>
                  <a:prstClr val="black"/>
                </a:solidFill>
              </a:rPr>
              <a:t>人权宣言</a:t>
            </a:r>
            <a:r>
              <a:rPr lang="en-US" altLang="zh-CN" sz="2800" b="1">
                <a:solidFill>
                  <a:prstClr val="black"/>
                </a:solidFill>
              </a:rPr>
              <a:t>》</a:t>
            </a:r>
            <a:endParaRPr lang="en-US" altLang="zh-CN" sz="2800" b="1">
              <a:solidFill>
                <a:prstClr val="black"/>
              </a:solidFill>
            </a:endParaRPr>
          </a:p>
        </p:txBody>
      </p:sp>
      <p:sp>
        <p:nvSpPr>
          <p:cNvPr id="5" name="矩形 4"/>
          <p:cNvSpPr/>
          <p:nvPr/>
        </p:nvSpPr>
        <p:spPr>
          <a:xfrm>
            <a:off x="4106490" y="868380"/>
            <a:ext cx="4716524" cy="4524315"/>
          </a:xfrm>
          <a:prstGeom prst="rect">
            <a:avLst/>
          </a:prstGeom>
          <a:blipFill>
            <a:blip r:embed="rId3"/>
            <a:tile tx="0" ty="0" sx="100000" sy="100000" flip="none" algn="tl"/>
          </a:blipFill>
        </p:spPr>
        <p:txBody>
          <a:bodyPr wrap="square">
            <a:spAutoFit/>
          </a:bodyPr>
          <a:lstStyle/>
          <a:p>
            <a:r>
              <a:rPr lang="zh-CN" altLang="en-US" sz="2400" b="1" smtClean="0">
                <a:solidFill>
                  <a:prstClr val="black"/>
                </a:solidFill>
              </a:rPr>
              <a:t>第一</a:t>
            </a:r>
            <a:r>
              <a:rPr lang="zh-CN" altLang="en-US" sz="2400" b="1">
                <a:solidFill>
                  <a:prstClr val="black"/>
                </a:solidFill>
              </a:rPr>
              <a:t>条 </a:t>
            </a:r>
            <a:r>
              <a:rPr lang="zh-CN" altLang="en-US" sz="2400" b="1" smtClean="0">
                <a:solidFill>
                  <a:prstClr val="black"/>
                </a:solidFill>
              </a:rPr>
              <a:t> 在</a:t>
            </a:r>
            <a:r>
              <a:rPr lang="zh-CN" altLang="en-US" sz="2400" b="1">
                <a:solidFill>
                  <a:prstClr val="black"/>
                </a:solidFill>
              </a:rPr>
              <a:t>权利方面，人们生来是而且始终是自由平等的</a:t>
            </a:r>
            <a:r>
              <a:rPr lang="zh-CN" altLang="en-US" sz="2400" b="1" smtClean="0">
                <a:solidFill>
                  <a:prstClr val="black"/>
                </a:solidFill>
              </a:rPr>
              <a:t>。</a:t>
            </a:r>
            <a:endParaRPr lang="zh-CN" altLang="en-US" sz="2400" b="1">
              <a:solidFill>
                <a:prstClr val="black"/>
              </a:solidFill>
            </a:endParaRPr>
          </a:p>
          <a:p>
            <a:r>
              <a:rPr lang="zh-CN" altLang="en-US" sz="2400" b="1">
                <a:solidFill>
                  <a:prstClr val="black"/>
                </a:solidFill>
              </a:rPr>
              <a:t>第二条 </a:t>
            </a:r>
            <a:r>
              <a:rPr lang="zh-CN" altLang="en-US" sz="2400" b="1" smtClean="0">
                <a:solidFill>
                  <a:prstClr val="black"/>
                </a:solidFill>
              </a:rPr>
              <a:t> 任何</a:t>
            </a:r>
            <a:r>
              <a:rPr lang="zh-CN" altLang="en-US" sz="2400" b="1">
                <a:solidFill>
                  <a:prstClr val="black"/>
                </a:solidFill>
              </a:rPr>
              <a:t>政治结合的目的都在于保存人的自然</a:t>
            </a:r>
            <a:r>
              <a:rPr lang="zh-CN" altLang="en-US" sz="2400" b="1" smtClean="0">
                <a:solidFill>
                  <a:prstClr val="black"/>
                </a:solidFill>
              </a:rPr>
              <a:t>的不可</a:t>
            </a:r>
            <a:r>
              <a:rPr lang="zh-CN" altLang="en-US" sz="2400" b="1">
                <a:solidFill>
                  <a:prstClr val="black"/>
                </a:solidFill>
              </a:rPr>
              <a:t>动摇的权利。这些权利就是自由、财产、安全和反抗压迫。</a:t>
            </a:r>
            <a:endParaRPr lang="en-US" altLang="zh-CN" sz="2400" b="1">
              <a:solidFill>
                <a:prstClr val="black"/>
              </a:solidFill>
            </a:endParaRPr>
          </a:p>
          <a:p>
            <a:r>
              <a:rPr lang="zh-CN" altLang="en-US" sz="2400" b="1">
                <a:solidFill>
                  <a:prstClr val="black"/>
                </a:solidFill>
              </a:rPr>
              <a:t>第三条 整个主权的本原主要是寄托于国民</a:t>
            </a:r>
            <a:r>
              <a:rPr lang="zh-CN" altLang="en-US" sz="2400" b="1" smtClean="0">
                <a:solidFill>
                  <a:prstClr val="black"/>
                </a:solidFill>
              </a:rPr>
              <a:t>。</a:t>
            </a:r>
            <a:endParaRPr lang="en-US" altLang="zh-CN" sz="2400" b="1" smtClean="0">
              <a:solidFill>
                <a:prstClr val="black"/>
              </a:solidFill>
            </a:endParaRPr>
          </a:p>
          <a:p>
            <a:r>
              <a:rPr lang="en-US" altLang="zh-CN" sz="2400" b="1" smtClean="0">
                <a:solidFill>
                  <a:prstClr val="black"/>
                </a:solidFill>
              </a:rPr>
              <a:t>……</a:t>
            </a:r>
            <a:endParaRPr lang="zh-CN" altLang="en-US" sz="2400" b="1">
              <a:solidFill>
                <a:prstClr val="black"/>
              </a:solidFill>
            </a:endParaRPr>
          </a:p>
          <a:p>
            <a:r>
              <a:rPr lang="zh-CN" altLang="en-US" sz="2400" b="1">
                <a:solidFill>
                  <a:prstClr val="black"/>
                </a:solidFill>
              </a:rPr>
              <a:t>第九条  任何人在其未被宣告为犯罪以前应被推定为无罪，即使认为必须予以逮捕</a:t>
            </a:r>
            <a:r>
              <a:rPr lang="zh-CN" altLang="en-US" sz="2400" b="1" smtClean="0">
                <a:solidFill>
                  <a:prstClr val="black"/>
                </a:solidFill>
              </a:rPr>
              <a:t>。</a:t>
            </a:r>
            <a:endParaRPr lang="en-US" altLang="zh-CN" sz="2400" b="1">
              <a:solidFill>
                <a:prstClr val="black"/>
              </a:solidFill>
            </a:endParaRPr>
          </a:p>
        </p:txBody>
      </p:sp>
      <p:sp>
        <p:nvSpPr>
          <p:cNvPr id="6" name="矩形 5"/>
          <p:cNvSpPr/>
          <p:nvPr/>
        </p:nvSpPr>
        <p:spPr>
          <a:xfrm>
            <a:off x="-2976" y="5445224"/>
            <a:ext cx="9146976" cy="1384995"/>
          </a:xfrm>
          <a:prstGeom prst="rect">
            <a:avLst/>
          </a:prstGeom>
          <a:ln>
            <a:solidFill>
              <a:srgbClr val="CC6600"/>
            </a:solidFill>
          </a:ln>
        </p:spPr>
        <p:txBody>
          <a:bodyPr wrap="square">
            <a:spAutoFit/>
          </a:bodyPr>
          <a:lstStyle/>
          <a:p>
            <a:r>
              <a:rPr lang="en-US" altLang="zh-CN" sz="2800" b="1" smtClean="0">
                <a:solidFill>
                  <a:prstClr val="black"/>
                </a:solidFill>
              </a:rPr>
              <a:t>《</a:t>
            </a:r>
            <a:r>
              <a:rPr lang="zh-CN" altLang="en-US" sz="2800" b="1" smtClean="0">
                <a:solidFill>
                  <a:prstClr val="black"/>
                </a:solidFill>
              </a:rPr>
              <a:t>人权宣言</a:t>
            </a:r>
            <a:r>
              <a:rPr lang="en-US" altLang="zh-CN" sz="2800" b="1" smtClean="0">
                <a:solidFill>
                  <a:prstClr val="black"/>
                </a:solidFill>
              </a:rPr>
              <a:t>》</a:t>
            </a:r>
            <a:r>
              <a:rPr lang="zh-CN" altLang="en-US" sz="2800" b="1" smtClean="0">
                <a:solidFill>
                  <a:prstClr val="black"/>
                </a:solidFill>
              </a:rPr>
              <a:t>共</a:t>
            </a:r>
            <a:r>
              <a:rPr lang="en-US" altLang="zh-CN" sz="2800" b="1" smtClean="0">
                <a:solidFill>
                  <a:prstClr val="black"/>
                </a:solidFill>
              </a:rPr>
              <a:t>17</a:t>
            </a:r>
            <a:r>
              <a:rPr lang="zh-CN" altLang="en-US" sz="2800" b="1" smtClean="0">
                <a:solidFill>
                  <a:prstClr val="black"/>
                </a:solidFill>
              </a:rPr>
              <a:t>条，一方面</a:t>
            </a:r>
            <a:r>
              <a:rPr lang="zh-CN" altLang="en-US" sz="2800" b="1" smtClean="0">
                <a:solidFill>
                  <a:srgbClr val="CC6600"/>
                </a:solidFill>
              </a:rPr>
              <a:t>规范人权，保障人权</a:t>
            </a:r>
            <a:r>
              <a:rPr lang="zh-CN" altLang="en-US" sz="2800" b="1" smtClean="0">
                <a:solidFill>
                  <a:prstClr val="black"/>
                </a:solidFill>
              </a:rPr>
              <a:t>；另一方面以</a:t>
            </a:r>
            <a:r>
              <a:rPr lang="zh-CN" altLang="en-US" sz="2800" b="1">
                <a:solidFill>
                  <a:prstClr val="black"/>
                </a:solidFill>
              </a:rPr>
              <a:t>人民主权、分权和法治基本原则来</a:t>
            </a:r>
            <a:r>
              <a:rPr lang="zh-CN" altLang="en-US" sz="2800" b="1">
                <a:solidFill>
                  <a:srgbClr val="CC6600"/>
                </a:solidFill>
              </a:rPr>
              <a:t>制约国家权力</a:t>
            </a:r>
            <a:r>
              <a:rPr lang="zh-CN" altLang="en-US" sz="2800" b="1">
                <a:solidFill>
                  <a:prstClr val="black"/>
                </a:solidFill>
              </a:rPr>
              <a:t>，从而奠定了近代宪法的思想基础。</a:t>
            </a:r>
            <a:endParaRPr lang="zh-CN" altLang="en-US" sz="2800" b="1">
              <a:solidFill>
                <a:prstClr val="black"/>
              </a:solidFill>
            </a:endParaRPr>
          </a:p>
        </p:txBody>
      </p:sp>
      <p:sp>
        <p:nvSpPr>
          <p:cNvPr id="7"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prstClr val="white"/>
                </a:solidFill>
                <a:latin typeface="宋体" panose="02010600030101010101" pitchFamily="2" charset="-122"/>
              </a:rPr>
              <a:t>二、近代西方法律制度的基本</a:t>
            </a:r>
            <a:r>
              <a:rPr kumimoji="1" lang="zh-CN" altLang="en-US" sz="3200" b="1" smtClean="0">
                <a:solidFill>
                  <a:prstClr val="white"/>
                </a:solidFill>
                <a:latin typeface="宋体" panose="02010600030101010101" pitchFamily="2" charset="-122"/>
              </a:rPr>
              <a:t>特征</a:t>
            </a:r>
            <a:endParaRPr kumimoji="1" lang="en-US" altLang="zh-CN" sz="3200" b="1">
              <a:solidFill>
                <a:prstClr val="white"/>
              </a:solidFill>
              <a:latin typeface="宋体" panose="02010600030101010101"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348080" y="1412776"/>
            <a:ext cx="4605536" cy="3539430"/>
          </a:xfrm>
          <a:prstGeom prst="rect">
            <a:avLst/>
          </a:prstGeom>
          <a:ln>
            <a:solidFill>
              <a:srgbClr val="CC6600"/>
            </a:solidFill>
          </a:ln>
        </p:spPr>
        <p:txBody>
          <a:bodyPr wrap="square">
            <a:spAutoFit/>
          </a:bodyPr>
          <a:lstStyle/>
          <a:p>
            <a:r>
              <a:rPr lang="en-US" altLang="zh-CN" sz="2800" b="1" smtClean="0">
                <a:solidFill>
                  <a:prstClr val="black"/>
                </a:solidFill>
              </a:rPr>
              <a:t>   </a:t>
            </a:r>
            <a:r>
              <a:rPr lang="zh-CN" altLang="en-US" sz="2800" b="1" smtClean="0">
                <a:solidFill>
                  <a:prstClr val="black"/>
                </a:solidFill>
              </a:rPr>
              <a:t>又</a:t>
            </a:r>
            <a:r>
              <a:rPr lang="zh-CN" altLang="en-US" sz="2800" b="1">
                <a:solidFill>
                  <a:prstClr val="black"/>
                </a:solidFill>
              </a:rPr>
              <a:t>称</a:t>
            </a:r>
            <a:r>
              <a:rPr lang="en-US" altLang="zh-CN" sz="2800" b="1">
                <a:solidFill>
                  <a:prstClr val="black"/>
                </a:solidFill>
              </a:rPr>
              <a:t>《</a:t>
            </a:r>
            <a:r>
              <a:rPr lang="zh-CN" altLang="en-US" sz="2800" b="1">
                <a:solidFill>
                  <a:prstClr val="black"/>
                </a:solidFill>
              </a:rPr>
              <a:t>拿破仑法典</a:t>
            </a:r>
            <a:r>
              <a:rPr lang="en-US" altLang="zh-CN" sz="2800" b="1" smtClean="0">
                <a:solidFill>
                  <a:prstClr val="black"/>
                </a:solidFill>
              </a:rPr>
              <a:t>》</a:t>
            </a:r>
            <a:r>
              <a:rPr lang="zh-CN" altLang="en-US" sz="2800" b="1" smtClean="0">
                <a:solidFill>
                  <a:prstClr val="black"/>
                </a:solidFill>
              </a:rPr>
              <a:t>或</a:t>
            </a:r>
            <a:r>
              <a:rPr lang="en-US" altLang="zh-CN" sz="2800" b="1">
                <a:solidFill>
                  <a:prstClr val="black"/>
                </a:solidFill>
              </a:rPr>
              <a:t>《</a:t>
            </a:r>
            <a:r>
              <a:rPr lang="zh-CN" altLang="en-US" sz="2800" b="1">
                <a:solidFill>
                  <a:prstClr val="black"/>
                </a:solidFill>
              </a:rPr>
              <a:t>民</a:t>
            </a:r>
            <a:r>
              <a:rPr lang="zh-CN" altLang="en-US" sz="2800" b="1" smtClean="0">
                <a:solidFill>
                  <a:prstClr val="black"/>
                </a:solidFill>
              </a:rPr>
              <a:t>法典</a:t>
            </a:r>
            <a:r>
              <a:rPr lang="en-US" altLang="zh-CN" sz="2800" b="1" smtClean="0">
                <a:solidFill>
                  <a:prstClr val="black"/>
                </a:solidFill>
              </a:rPr>
              <a:t>》</a:t>
            </a:r>
            <a:r>
              <a:rPr lang="zh-CN" altLang="en-US" sz="2800" b="1" smtClean="0">
                <a:solidFill>
                  <a:prstClr val="black"/>
                </a:solidFill>
              </a:rPr>
              <a:t>。总共</a:t>
            </a:r>
            <a:r>
              <a:rPr lang="zh-CN" altLang="en-US" sz="2800" b="1">
                <a:solidFill>
                  <a:prstClr val="black"/>
                </a:solidFill>
              </a:rPr>
              <a:t>分为三大部分人</a:t>
            </a:r>
            <a:r>
              <a:rPr lang="zh-CN" altLang="en-US" sz="2800" b="1" smtClean="0">
                <a:solidFill>
                  <a:prstClr val="black"/>
                </a:solidFill>
              </a:rPr>
              <a:t>法，物</a:t>
            </a:r>
            <a:r>
              <a:rPr lang="zh-CN" altLang="en-US" sz="2800" b="1">
                <a:solidFill>
                  <a:prstClr val="black"/>
                </a:solidFill>
              </a:rPr>
              <a:t>法</a:t>
            </a:r>
            <a:r>
              <a:rPr lang="zh-CN" altLang="en-US" sz="2800" b="1" smtClean="0">
                <a:solidFill>
                  <a:prstClr val="black"/>
                </a:solidFill>
              </a:rPr>
              <a:t>，获取</a:t>
            </a:r>
            <a:r>
              <a:rPr lang="zh-CN" altLang="en-US" sz="2800" b="1">
                <a:solidFill>
                  <a:prstClr val="black"/>
                </a:solidFill>
              </a:rPr>
              <a:t>各类所有权的方法的</a:t>
            </a:r>
            <a:r>
              <a:rPr lang="zh-CN" altLang="en-US" sz="2800" b="1" smtClean="0">
                <a:solidFill>
                  <a:prstClr val="black"/>
                </a:solidFill>
              </a:rPr>
              <a:t>规定，</a:t>
            </a:r>
            <a:r>
              <a:rPr lang="en-US" altLang="zh-CN" sz="2800" b="1">
                <a:solidFill>
                  <a:prstClr val="black"/>
                </a:solidFill>
              </a:rPr>
              <a:t>2281</a:t>
            </a:r>
            <a:r>
              <a:rPr lang="zh-CN" altLang="en-US" sz="2800" b="1">
                <a:solidFill>
                  <a:prstClr val="black"/>
                </a:solidFill>
              </a:rPr>
              <a:t>条法律条文。几乎有</a:t>
            </a:r>
            <a:r>
              <a:rPr lang="en-US" altLang="zh-CN" sz="2800" b="1">
                <a:solidFill>
                  <a:prstClr val="black"/>
                </a:solidFill>
              </a:rPr>
              <a:t>1/3</a:t>
            </a:r>
            <a:r>
              <a:rPr lang="zh-CN" altLang="en-US" sz="2800" b="1">
                <a:solidFill>
                  <a:prstClr val="black"/>
                </a:solidFill>
              </a:rPr>
              <a:t>的</a:t>
            </a:r>
            <a:r>
              <a:rPr lang="zh-CN" altLang="en-US" sz="2800" b="1" smtClean="0">
                <a:solidFill>
                  <a:prstClr val="black"/>
                </a:solidFill>
              </a:rPr>
              <a:t>条文，</a:t>
            </a:r>
            <a:r>
              <a:rPr lang="zh-CN" altLang="en-US" sz="2800" b="1">
                <a:solidFill>
                  <a:prstClr val="black"/>
                </a:solidFill>
              </a:rPr>
              <a:t>从不同的角度</a:t>
            </a:r>
            <a:r>
              <a:rPr lang="zh-CN" altLang="en-US" sz="2800" b="1">
                <a:solidFill>
                  <a:srgbClr val="CC6600"/>
                </a:solidFill>
              </a:rPr>
              <a:t>保护私有制</a:t>
            </a:r>
            <a:r>
              <a:rPr lang="zh-CN" altLang="en-US" sz="2800" b="1">
                <a:solidFill>
                  <a:prstClr val="black"/>
                </a:solidFill>
              </a:rPr>
              <a:t>的不可侵犯</a:t>
            </a:r>
            <a:r>
              <a:rPr lang="zh-CN" altLang="en-US" sz="2800" b="1" smtClean="0">
                <a:solidFill>
                  <a:prstClr val="black"/>
                </a:solidFill>
              </a:rPr>
              <a:t>性。</a:t>
            </a:r>
            <a:r>
              <a:rPr lang="zh-CN" altLang="en-US" sz="2800" b="1">
                <a:solidFill>
                  <a:prstClr val="black"/>
                </a:solidFill>
              </a:rPr>
              <a:t>还确认了</a:t>
            </a:r>
            <a:r>
              <a:rPr lang="zh-CN" altLang="en-US" sz="2800" b="1">
                <a:solidFill>
                  <a:srgbClr val="CC6600"/>
                </a:solidFill>
              </a:rPr>
              <a:t>自由、平等</a:t>
            </a:r>
            <a:r>
              <a:rPr lang="zh-CN" altLang="en-US" sz="2800" b="1">
                <a:solidFill>
                  <a:prstClr val="black"/>
                </a:solidFill>
              </a:rPr>
              <a:t>的原则。</a:t>
            </a:r>
            <a:endParaRPr lang="zh-CN" altLang="en-US" sz="2800" b="1">
              <a:solidFill>
                <a:prstClr val="black"/>
              </a:solidFill>
            </a:endParaRPr>
          </a:p>
        </p:txBody>
      </p:sp>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0140" y="1412776"/>
            <a:ext cx="4320480" cy="3748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658670" y="664032"/>
            <a:ext cx="3520132" cy="523220"/>
          </a:xfrm>
          <a:prstGeom prst="rect">
            <a:avLst/>
          </a:prstGeom>
        </p:spPr>
        <p:txBody>
          <a:bodyPr wrap="square">
            <a:spAutoFit/>
          </a:bodyPr>
          <a:lstStyle/>
          <a:p>
            <a:r>
              <a:rPr lang="en-US" altLang="zh-CN" sz="2800" b="1">
                <a:solidFill>
                  <a:prstClr val="black"/>
                </a:solidFill>
              </a:rPr>
              <a:t>1804</a:t>
            </a:r>
            <a:r>
              <a:rPr lang="zh-CN" altLang="en-US" sz="2800" b="1">
                <a:solidFill>
                  <a:prstClr val="black"/>
                </a:solidFill>
              </a:rPr>
              <a:t>年</a:t>
            </a:r>
            <a:r>
              <a:rPr lang="en-US" altLang="zh-CN" sz="2800" b="1">
                <a:solidFill>
                  <a:prstClr val="black"/>
                </a:solidFill>
              </a:rPr>
              <a:t>《</a:t>
            </a:r>
            <a:r>
              <a:rPr lang="zh-CN" altLang="en-US" sz="2800" b="1">
                <a:solidFill>
                  <a:prstClr val="black"/>
                </a:solidFill>
              </a:rPr>
              <a:t>法国民法典</a:t>
            </a:r>
            <a:r>
              <a:rPr lang="en-US" altLang="zh-CN" sz="2800" b="1">
                <a:solidFill>
                  <a:prstClr val="black"/>
                </a:solidFill>
              </a:rPr>
              <a:t>》</a:t>
            </a:r>
            <a:endParaRPr lang="zh-CN" altLang="en-US">
              <a:solidFill>
                <a:prstClr val="black"/>
              </a:solidFill>
            </a:endParaRPr>
          </a:p>
        </p:txBody>
      </p:sp>
      <p:sp>
        <p:nvSpPr>
          <p:cNvPr id="8"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prstClr val="white"/>
                </a:solidFill>
                <a:latin typeface="宋体" panose="02010600030101010101" pitchFamily="2" charset="-122"/>
              </a:rPr>
              <a:t>二、近代西方法律制度的基本</a:t>
            </a:r>
            <a:r>
              <a:rPr kumimoji="1" lang="zh-CN" altLang="en-US" sz="3200" b="1" smtClean="0">
                <a:solidFill>
                  <a:prstClr val="white"/>
                </a:solidFill>
                <a:latin typeface="宋体" panose="02010600030101010101" pitchFamily="2" charset="-122"/>
              </a:rPr>
              <a:t>特征</a:t>
            </a:r>
            <a:endParaRPr kumimoji="1" lang="en-US" altLang="zh-CN" sz="3200" b="1">
              <a:solidFill>
                <a:prstClr val="white"/>
              </a:solidFill>
              <a:latin typeface="宋体" panose="02010600030101010101" pitchFamily="2"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TextBox 7"/>
          <p:cNvSpPr txBox="1"/>
          <p:nvPr/>
        </p:nvSpPr>
        <p:spPr>
          <a:xfrm>
            <a:off x="3505432" y="3359079"/>
            <a:ext cx="5100285" cy="1384995"/>
          </a:xfrm>
          <a:prstGeom prst="rect">
            <a:avLst/>
          </a:prstGeom>
          <a:noFill/>
        </p:spPr>
        <p:txBody>
          <a:bodyPr wrap="square" rtlCol="0">
            <a:spAutoFit/>
          </a:bodyPr>
          <a:lstStyle/>
          <a:p>
            <a:r>
              <a:rPr lang="zh-CN" altLang="en-US" sz="2800" b="1" smtClean="0"/>
              <a:t>保护个人权利，生命权、自由权、财产权</a:t>
            </a:r>
            <a:r>
              <a:rPr lang="zh-CN" altLang="en-US" sz="2800" b="1"/>
              <a:t>；</a:t>
            </a:r>
            <a:r>
              <a:rPr lang="zh-CN" altLang="en-US" sz="2800" b="1" smtClean="0"/>
              <a:t>天赋人权，自由平等。</a:t>
            </a:r>
            <a:endParaRPr lang="en-US" altLang="zh-CN" sz="2800" b="1" smtClean="0"/>
          </a:p>
        </p:txBody>
      </p:sp>
      <p:sp>
        <p:nvSpPr>
          <p:cNvPr id="9" name="矩形 8"/>
          <p:cNvSpPr/>
          <p:nvPr/>
        </p:nvSpPr>
        <p:spPr>
          <a:xfrm>
            <a:off x="3552308" y="5525328"/>
            <a:ext cx="4068960" cy="954107"/>
          </a:xfrm>
          <a:prstGeom prst="rect">
            <a:avLst/>
          </a:prstGeom>
        </p:spPr>
        <p:txBody>
          <a:bodyPr wrap="square">
            <a:spAutoFit/>
          </a:bodyPr>
          <a:lstStyle/>
          <a:p>
            <a:pPr lvl="0"/>
            <a:r>
              <a:rPr lang="zh-CN" altLang="en-US" sz="2800" b="1" smtClean="0">
                <a:solidFill>
                  <a:prstClr val="black"/>
                </a:solidFill>
              </a:rPr>
              <a:t>程序公正，无罪推定；律师制，陪审团制</a:t>
            </a:r>
            <a:endParaRPr lang="en-US" altLang="zh-CN" sz="2800" b="1">
              <a:solidFill>
                <a:prstClr val="black"/>
              </a:solidFill>
            </a:endParaRPr>
          </a:p>
        </p:txBody>
      </p:sp>
      <p:sp>
        <p:nvSpPr>
          <p:cNvPr id="10" name="TextBox 9"/>
          <p:cNvSpPr txBox="1"/>
          <p:nvPr/>
        </p:nvSpPr>
        <p:spPr>
          <a:xfrm>
            <a:off x="3552308" y="1757180"/>
            <a:ext cx="7278528" cy="523220"/>
          </a:xfrm>
          <a:prstGeom prst="rect">
            <a:avLst/>
          </a:prstGeom>
          <a:noFill/>
        </p:spPr>
        <p:txBody>
          <a:bodyPr wrap="square" rtlCol="0">
            <a:spAutoFit/>
          </a:bodyPr>
          <a:lstStyle/>
          <a:p>
            <a:r>
              <a:rPr lang="zh-CN" altLang="en-US" sz="2800" b="1" smtClean="0"/>
              <a:t>三权分立，权力制衡</a:t>
            </a:r>
            <a:endParaRPr lang="en-US" altLang="zh-CN" sz="2800" b="1" smtClean="0"/>
          </a:p>
        </p:txBody>
      </p:sp>
      <p:sp>
        <p:nvSpPr>
          <p:cNvPr id="11" name="TextBox 10"/>
          <p:cNvSpPr txBox="1"/>
          <p:nvPr/>
        </p:nvSpPr>
        <p:spPr>
          <a:xfrm>
            <a:off x="839024" y="764704"/>
            <a:ext cx="5400600" cy="523220"/>
          </a:xfrm>
          <a:prstGeom prst="rect">
            <a:avLst/>
          </a:prstGeom>
          <a:noFill/>
        </p:spPr>
        <p:txBody>
          <a:bodyPr wrap="square" rtlCol="0">
            <a:spAutoFit/>
          </a:bodyPr>
          <a:lstStyle/>
          <a:p>
            <a:r>
              <a:rPr lang="zh-CN" altLang="en-US" sz="2800" b="1" smtClean="0"/>
              <a:t>近代西方法律制度的基本特征：</a:t>
            </a:r>
            <a:endParaRPr lang="en-US" altLang="zh-CN" sz="2800" b="1" smtClean="0"/>
          </a:p>
        </p:txBody>
      </p:sp>
      <p:sp>
        <p:nvSpPr>
          <p:cNvPr id="7" name="Text Box 31"/>
          <p:cNvSpPr txBox="1">
            <a:spLocks noChangeArrowheads="1"/>
          </p:cNvSpPr>
          <p:nvPr/>
        </p:nvSpPr>
        <p:spPr bwMode="auto">
          <a:xfrm>
            <a:off x="0" y="0"/>
            <a:ext cx="6444208"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prstClr val="white"/>
                </a:solidFill>
                <a:latin typeface="宋体" panose="02010600030101010101" pitchFamily="2" charset="-122"/>
              </a:rPr>
              <a:t>二、近代西方法律制度的基本</a:t>
            </a:r>
            <a:r>
              <a:rPr kumimoji="1" lang="zh-CN" altLang="en-US" sz="3200" b="1" smtClean="0">
                <a:solidFill>
                  <a:prstClr val="white"/>
                </a:solidFill>
                <a:latin typeface="宋体" panose="02010600030101010101" pitchFamily="2" charset="-122"/>
              </a:rPr>
              <a:t>特征</a:t>
            </a:r>
            <a:endParaRPr kumimoji="1" lang="en-US" altLang="zh-CN" sz="3200" b="1">
              <a:solidFill>
                <a:prstClr val="white"/>
              </a:solidFill>
              <a:latin typeface="宋体" panose="02010600030101010101" pitchFamily="2" charset="-122"/>
            </a:endParaRPr>
          </a:p>
        </p:txBody>
      </p:sp>
      <p:sp>
        <p:nvSpPr>
          <p:cNvPr id="2" name="椭圆 1"/>
          <p:cNvSpPr/>
          <p:nvPr/>
        </p:nvSpPr>
        <p:spPr>
          <a:xfrm>
            <a:off x="963315" y="3592172"/>
            <a:ext cx="1852775" cy="916947"/>
          </a:xfrm>
          <a:prstGeom prst="ellipse">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smtClean="0"/>
              <a:t>个人</a:t>
            </a:r>
            <a:endParaRPr lang="zh-CN" altLang="en-US" sz="4400" b="1"/>
          </a:p>
        </p:txBody>
      </p:sp>
      <p:sp>
        <p:nvSpPr>
          <p:cNvPr id="12" name="椭圆 11"/>
          <p:cNvSpPr/>
          <p:nvPr/>
        </p:nvSpPr>
        <p:spPr>
          <a:xfrm>
            <a:off x="642493" y="1374222"/>
            <a:ext cx="2494418" cy="1334698"/>
          </a:xfrm>
          <a:prstGeom prst="ellipse">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a:t>国家权力结构</a:t>
            </a:r>
            <a:endParaRPr lang="zh-CN" altLang="en-US" sz="4000" b="1"/>
          </a:p>
        </p:txBody>
      </p:sp>
      <p:sp>
        <p:nvSpPr>
          <p:cNvPr id="13" name="椭圆 12"/>
          <p:cNvSpPr/>
          <p:nvPr/>
        </p:nvSpPr>
        <p:spPr>
          <a:xfrm>
            <a:off x="691881" y="5377365"/>
            <a:ext cx="2241483" cy="1250035"/>
          </a:xfrm>
          <a:prstGeom prst="ellipse">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smtClean="0"/>
              <a:t>司法</a:t>
            </a:r>
            <a:endParaRPr lang="en-US" altLang="zh-CN" sz="4000" b="1" smtClean="0"/>
          </a:p>
          <a:p>
            <a:pPr algn="ctr"/>
            <a:r>
              <a:rPr lang="zh-CN" altLang="en-US" sz="4000" b="1" smtClean="0"/>
              <a:t>程序</a:t>
            </a:r>
            <a:endParaRPr lang="zh-CN" altLang="en-US" sz="4000" b="1"/>
          </a:p>
        </p:txBody>
      </p:sp>
      <p:sp>
        <p:nvSpPr>
          <p:cNvPr id="14" name="下箭头 13"/>
          <p:cNvSpPr/>
          <p:nvPr/>
        </p:nvSpPr>
        <p:spPr>
          <a:xfrm>
            <a:off x="1670584" y="2708921"/>
            <a:ext cx="438238" cy="788952"/>
          </a:xfrm>
          <a:prstGeom prst="downArrow">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下箭头 14"/>
          <p:cNvSpPr/>
          <p:nvPr/>
        </p:nvSpPr>
        <p:spPr>
          <a:xfrm flipV="1">
            <a:off x="1697801" y="4684867"/>
            <a:ext cx="383803" cy="692498"/>
          </a:xfrm>
          <a:prstGeom prst="downArrow">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4" grpId="0"/>
      <p:bldP spid="15"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同心圆 6"/>
          <p:cNvSpPr/>
          <p:nvPr/>
        </p:nvSpPr>
        <p:spPr>
          <a:xfrm>
            <a:off x="24967" y="814513"/>
            <a:ext cx="4098714" cy="4058966"/>
          </a:xfrm>
          <a:prstGeom prst="donut">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TextBox 7"/>
          <p:cNvSpPr txBox="1"/>
          <p:nvPr/>
        </p:nvSpPr>
        <p:spPr>
          <a:xfrm>
            <a:off x="1547663" y="1186605"/>
            <a:ext cx="1751179" cy="584775"/>
          </a:xfrm>
          <a:prstGeom prst="rect">
            <a:avLst/>
          </a:prstGeom>
          <a:noFill/>
        </p:spPr>
        <p:txBody>
          <a:bodyPr wrap="square" rtlCol="0">
            <a:spAutoFit/>
          </a:bodyPr>
          <a:lstStyle/>
          <a:p>
            <a:r>
              <a:rPr lang="zh-CN" altLang="en-US" sz="3200" b="1" smtClean="0">
                <a:solidFill>
                  <a:schemeClr val="bg1"/>
                </a:solidFill>
              </a:rPr>
              <a:t>人权</a:t>
            </a:r>
            <a:endParaRPr lang="zh-CN" altLang="en-US" sz="3200" b="1">
              <a:solidFill>
                <a:schemeClr val="bg1"/>
              </a:solidFill>
            </a:endParaRPr>
          </a:p>
        </p:txBody>
      </p:sp>
      <p:sp>
        <p:nvSpPr>
          <p:cNvPr id="10" name="TextBox 9"/>
          <p:cNvSpPr txBox="1"/>
          <p:nvPr/>
        </p:nvSpPr>
        <p:spPr>
          <a:xfrm>
            <a:off x="2959480" y="2553567"/>
            <a:ext cx="1139234" cy="1569660"/>
          </a:xfrm>
          <a:prstGeom prst="rect">
            <a:avLst/>
          </a:prstGeom>
          <a:noFill/>
        </p:spPr>
        <p:txBody>
          <a:bodyPr wrap="square" rtlCol="0">
            <a:spAutoFit/>
          </a:bodyPr>
          <a:lstStyle/>
          <a:p>
            <a:r>
              <a:rPr lang="zh-CN" altLang="en-US" sz="3200" b="1">
                <a:solidFill>
                  <a:schemeClr val="bg1"/>
                </a:solidFill>
              </a:rPr>
              <a:t>资产阶级革命</a:t>
            </a:r>
            <a:endParaRPr lang="zh-CN" altLang="en-US" sz="3200" b="1">
              <a:solidFill>
                <a:schemeClr val="bg1"/>
              </a:solidFill>
            </a:endParaRPr>
          </a:p>
        </p:txBody>
      </p:sp>
      <p:sp>
        <p:nvSpPr>
          <p:cNvPr id="11" name="TextBox 10"/>
          <p:cNvSpPr txBox="1"/>
          <p:nvPr/>
        </p:nvSpPr>
        <p:spPr>
          <a:xfrm>
            <a:off x="33914" y="2407501"/>
            <a:ext cx="1119595" cy="1569660"/>
          </a:xfrm>
          <a:prstGeom prst="rect">
            <a:avLst/>
          </a:prstGeom>
          <a:noFill/>
        </p:spPr>
        <p:txBody>
          <a:bodyPr wrap="square" rtlCol="0">
            <a:spAutoFit/>
          </a:bodyPr>
          <a:lstStyle/>
          <a:p>
            <a:pPr algn="ctr"/>
            <a:r>
              <a:rPr lang="zh-CN" altLang="en-US" sz="3200" b="1" smtClean="0">
                <a:solidFill>
                  <a:schemeClr val="bg1"/>
                </a:solidFill>
              </a:rPr>
              <a:t>资本主义立法</a:t>
            </a:r>
            <a:endParaRPr lang="zh-CN" altLang="en-US" sz="3200" b="1">
              <a:solidFill>
                <a:schemeClr val="bg1"/>
              </a:solidFill>
            </a:endParaRPr>
          </a:p>
        </p:txBody>
      </p:sp>
      <p:sp>
        <p:nvSpPr>
          <p:cNvPr id="12" name="TextBox 11"/>
          <p:cNvSpPr txBox="1"/>
          <p:nvPr/>
        </p:nvSpPr>
        <p:spPr>
          <a:xfrm>
            <a:off x="1130258" y="2479381"/>
            <a:ext cx="1888132" cy="1077218"/>
          </a:xfrm>
          <a:prstGeom prst="rect">
            <a:avLst/>
          </a:prstGeom>
          <a:noFill/>
        </p:spPr>
        <p:txBody>
          <a:bodyPr wrap="square" rtlCol="0">
            <a:spAutoFit/>
          </a:bodyPr>
          <a:lstStyle/>
          <a:p>
            <a:pPr algn="ctr"/>
            <a:r>
              <a:rPr lang="zh-CN" altLang="en-US" sz="3200" b="1" smtClean="0">
                <a:solidFill>
                  <a:srgbClr val="CC6600"/>
                </a:solidFill>
              </a:rPr>
              <a:t>资本主义统治</a:t>
            </a:r>
            <a:endParaRPr lang="zh-CN" altLang="en-US" sz="3200" b="1">
              <a:solidFill>
                <a:srgbClr val="CC6600"/>
              </a:solidFill>
            </a:endParaRPr>
          </a:p>
        </p:txBody>
      </p:sp>
      <p:sp>
        <p:nvSpPr>
          <p:cNvPr id="19" name="环形箭头 18"/>
          <p:cNvSpPr/>
          <p:nvPr/>
        </p:nvSpPr>
        <p:spPr>
          <a:xfrm rot="2748225">
            <a:off x="2345311" y="1563070"/>
            <a:ext cx="1331405" cy="1078107"/>
          </a:xfrm>
          <a:prstGeom prst="circularArrow">
            <a:avLst>
              <a:gd name="adj1" fmla="val 12500"/>
              <a:gd name="adj2" fmla="val 1142319"/>
              <a:gd name="adj3" fmla="val 20457681"/>
              <a:gd name="adj4" fmla="val 11498599"/>
              <a:gd name="adj5" fmla="val 125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环形箭头 19"/>
          <p:cNvSpPr/>
          <p:nvPr/>
        </p:nvSpPr>
        <p:spPr>
          <a:xfrm rot="17537322">
            <a:off x="387851" y="1548215"/>
            <a:ext cx="1788556" cy="1500992"/>
          </a:xfrm>
          <a:prstGeom prst="circularArrow">
            <a:avLst>
              <a:gd name="adj1" fmla="val 12500"/>
              <a:gd name="adj2" fmla="val 1142319"/>
              <a:gd name="adj3" fmla="val 20457681"/>
              <a:gd name="adj4" fmla="val 14386993"/>
              <a:gd name="adj5" fmla="val 125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环形箭头 20"/>
          <p:cNvSpPr/>
          <p:nvPr/>
        </p:nvSpPr>
        <p:spPr>
          <a:xfrm rot="10800000">
            <a:off x="1298356" y="3476497"/>
            <a:ext cx="1724212" cy="1293459"/>
          </a:xfrm>
          <a:prstGeom prst="circularArrow">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TextBox 21"/>
          <p:cNvSpPr txBox="1"/>
          <p:nvPr/>
        </p:nvSpPr>
        <p:spPr>
          <a:xfrm>
            <a:off x="33914" y="291293"/>
            <a:ext cx="5400600" cy="523220"/>
          </a:xfrm>
          <a:prstGeom prst="rect">
            <a:avLst/>
          </a:prstGeom>
          <a:noFill/>
        </p:spPr>
        <p:txBody>
          <a:bodyPr wrap="square" rtlCol="0">
            <a:spAutoFit/>
          </a:bodyPr>
          <a:lstStyle/>
          <a:p>
            <a:r>
              <a:rPr lang="zh-CN" altLang="en-US" sz="2800" b="1" smtClean="0"/>
              <a:t>近代西方法律制度的</a:t>
            </a:r>
            <a:r>
              <a:rPr lang="zh-CN" altLang="en-US" sz="2800" b="1"/>
              <a:t>评价</a:t>
            </a:r>
            <a:endParaRPr lang="en-US" altLang="zh-CN" sz="2800" b="1" smtClean="0"/>
          </a:p>
        </p:txBody>
      </p:sp>
      <p:sp>
        <p:nvSpPr>
          <p:cNvPr id="23" name="矩形 22"/>
          <p:cNvSpPr/>
          <p:nvPr/>
        </p:nvSpPr>
        <p:spPr>
          <a:xfrm>
            <a:off x="4226372" y="668849"/>
            <a:ext cx="4666108" cy="3539430"/>
          </a:xfrm>
          <a:prstGeom prst="rect">
            <a:avLst/>
          </a:prstGeom>
          <a:solidFill>
            <a:schemeClr val="bg1"/>
          </a:solidFill>
          <a:ln>
            <a:solidFill>
              <a:srgbClr val="CC6600"/>
            </a:solidFill>
          </a:ln>
        </p:spPr>
        <p:txBody>
          <a:bodyPr wrap="square">
            <a:spAutoFit/>
          </a:bodyPr>
          <a:lstStyle/>
          <a:p>
            <a:r>
              <a:rPr lang="zh-CN" altLang="en-US" sz="2800" b="1" smtClean="0"/>
              <a:t>美国：</a:t>
            </a:r>
            <a:endParaRPr lang="en-US" altLang="zh-CN" sz="2800" b="1" smtClean="0"/>
          </a:p>
          <a:p>
            <a:r>
              <a:rPr lang="en-US" altLang="zh-CN" sz="2800" b="1" smtClean="0"/>
              <a:t>1776</a:t>
            </a:r>
            <a:r>
              <a:rPr lang="zh-CN" altLang="en-US" sz="2800" b="1" smtClean="0"/>
              <a:t>年，人</a:t>
            </a:r>
            <a:r>
              <a:rPr lang="zh-CN" altLang="en-US" sz="2800" b="1"/>
              <a:t>人生而平等</a:t>
            </a:r>
            <a:endParaRPr lang="zh-CN" altLang="en-US" sz="2800" b="1"/>
          </a:p>
          <a:p>
            <a:r>
              <a:rPr lang="en-US" altLang="zh-CN" sz="2800" b="1">
                <a:solidFill>
                  <a:srgbClr val="CC6600"/>
                </a:solidFill>
              </a:rPr>
              <a:t>144</a:t>
            </a:r>
            <a:r>
              <a:rPr lang="zh-CN" altLang="en-US" sz="2800" b="1">
                <a:solidFill>
                  <a:srgbClr val="CC6600"/>
                </a:solidFill>
              </a:rPr>
              <a:t>年</a:t>
            </a:r>
            <a:r>
              <a:rPr lang="zh-CN" altLang="en-US" sz="2800" b="1" smtClean="0">
                <a:solidFill>
                  <a:srgbClr val="CC6600"/>
                </a:solidFill>
              </a:rPr>
              <a:t>后</a:t>
            </a:r>
            <a:r>
              <a:rPr lang="zh-CN" altLang="en-US" sz="2800" b="1" smtClean="0"/>
              <a:t>，公民</a:t>
            </a:r>
            <a:r>
              <a:rPr lang="zh-CN" altLang="en-US" sz="2800" b="1"/>
              <a:t>的选举权不</a:t>
            </a:r>
            <a:r>
              <a:rPr lang="zh-CN" altLang="en-US" sz="2800" b="1" smtClean="0"/>
              <a:t>因  性别</a:t>
            </a:r>
            <a:r>
              <a:rPr lang="zh-CN" altLang="en-US" sz="2800" b="1"/>
              <a:t>而受限，女性选举权</a:t>
            </a:r>
            <a:endParaRPr lang="zh-CN" altLang="en-US" sz="2800" b="1"/>
          </a:p>
          <a:p>
            <a:r>
              <a:rPr lang="en-US" altLang="zh-CN" sz="2800" b="1">
                <a:solidFill>
                  <a:srgbClr val="CC6600"/>
                </a:solidFill>
              </a:rPr>
              <a:t>188</a:t>
            </a:r>
            <a:r>
              <a:rPr lang="zh-CN" altLang="en-US" sz="2800" b="1">
                <a:solidFill>
                  <a:srgbClr val="CC6600"/>
                </a:solidFill>
              </a:rPr>
              <a:t>年后 </a:t>
            </a:r>
            <a:r>
              <a:rPr lang="zh-CN" altLang="en-US" sz="2800" b="1" smtClean="0"/>
              <a:t>，选举权</a:t>
            </a:r>
            <a:r>
              <a:rPr lang="zh-CN" altLang="en-US" sz="2800" b="1"/>
              <a:t>不受税收限制</a:t>
            </a:r>
            <a:endParaRPr lang="zh-CN" altLang="en-US" sz="2800" b="1"/>
          </a:p>
          <a:p>
            <a:r>
              <a:rPr lang="en-US" altLang="zh-CN" sz="2800" b="1">
                <a:solidFill>
                  <a:srgbClr val="CC6600"/>
                </a:solidFill>
              </a:rPr>
              <a:t>195</a:t>
            </a:r>
            <a:r>
              <a:rPr lang="zh-CN" altLang="en-US" sz="2800" b="1">
                <a:solidFill>
                  <a:srgbClr val="CC6600"/>
                </a:solidFill>
              </a:rPr>
              <a:t>年</a:t>
            </a:r>
            <a:r>
              <a:rPr lang="zh-CN" altLang="en-US" sz="2800" b="1" smtClean="0">
                <a:solidFill>
                  <a:srgbClr val="CC6600"/>
                </a:solidFill>
              </a:rPr>
              <a:t>后</a:t>
            </a:r>
            <a:r>
              <a:rPr lang="zh-CN" altLang="en-US" sz="2800" b="1" smtClean="0"/>
              <a:t>，保护</a:t>
            </a:r>
            <a:r>
              <a:rPr lang="en-US" altLang="zh-CN" sz="2800" b="1"/>
              <a:t>18</a:t>
            </a:r>
            <a:r>
              <a:rPr lang="zh-CN" altLang="en-US" sz="2800" b="1"/>
              <a:t>岁以上公民选举权</a:t>
            </a:r>
            <a:endParaRPr lang="zh-CN" altLang="en-US" sz="2800" b="1"/>
          </a:p>
        </p:txBody>
      </p:sp>
      <p:sp>
        <p:nvSpPr>
          <p:cNvPr id="24" name="矩形 23"/>
          <p:cNvSpPr/>
          <p:nvPr/>
        </p:nvSpPr>
        <p:spPr>
          <a:xfrm>
            <a:off x="231263" y="4892325"/>
            <a:ext cx="8568952" cy="1815882"/>
          </a:xfrm>
          <a:prstGeom prst="rect">
            <a:avLst/>
          </a:prstGeom>
          <a:solidFill>
            <a:schemeClr val="bg1"/>
          </a:solidFill>
          <a:ln>
            <a:solidFill>
              <a:srgbClr val="CC6600"/>
            </a:solidFill>
          </a:ln>
        </p:spPr>
        <p:txBody>
          <a:bodyPr wrap="square">
            <a:spAutoFit/>
          </a:bodyPr>
          <a:lstStyle/>
          <a:p>
            <a:r>
              <a:rPr lang="zh-CN" altLang="en-US" sz="2800" b="1" smtClean="0"/>
              <a:t>任何一种所谓人权都没有超出利己主义的人。</a:t>
            </a:r>
            <a:endParaRPr lang="en-US" altLang="zh-CN" sz="2800" b="1" smtClean="0"/>
          </a:p>
          <a:p>
            <a:r>
              <a:rPr lang="zh-CN" altLang="en-US" sz="2800" b="1" smtClean="0"/>
              <a:t>法律压迫穷人</a:t>
            </a:r>
            <a:r>
              <a:rPr lang="en-US" altLang="zh-CN" sz="2800" b="1" smtClean="0"/>
              <a:t>, </a:t>
            </a:r>
            <a:r>
              <a:rPr lang="zh-CN" altLang="en-US" sz="2800" b="1" smtClean="0"/>
              <a:t>富人管理法律。</a:t>
            </a:r>
            <a:endParaRPr lang="en-US" altLang="zh-CN" sz="2800" b="1" smtClean="0"/>
          </a:p>
          <a:p>
            <a:r>
              <a:rPr lang="zh-CN" altLang="en-US" sz="2800" b="1" smtClean="0"/>
              <a:t>现代国家承认人权同古代国家承认奴隶制是一个意思。</a:t>
            </a:r>
            <a:endParaRPr lang="zh-CN" altLang="en-US" sz="2800" smtClean="0"/>
          </a:p>
          <a:p>
            <a:r>
              <a:rPr lang="en-US" altLang="zh-CN" sz="2800" b="1" smtClean="0">
                <a:solidFill>
                  <a:prstClr val="black"/>
                </a:solidFill>
              </a:rPr>
              <a:t>——《</a:t>
            </a:r>
            <a:r>
              <a:rPr lang="zh-CN" altLang="en-US" sz="2800" b="1" smtClean="0">
                <a:solidFill>
                  <a:prstClr val="black"/>
                </a:solidFill>
              </a:rPr>
              <a:t>马克思恩格斯全集</a:t>
            </a:r>
            <a:r>
              <a:rPr lang="en-US" altLang="zh-CN" sz="2800" b="1" smtClean="0">
                <a:solidFill>
                  <a:prstClr val="black"/>
                </a:solidFill>
              </a:rPr>
              <a:t>》</a:t>
            </a:r>
            <a:endParaRPr lang="zh-CN" altLang="en-US" sz="2800" b="1">
              <a:solidFill>
                <a:prstClr val="black"/>
              </a:solidFill>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085" name="Group 13"/>
          <p:cNvGrpSpPr/>
          <p:nvPr/>
        </p:nvGrpSpPr>
        <p:grpSpPr>
          <a:xfrm>
            <a:off x="27844" y="2236166"/>
            <a:ext cx="7752221" cy="1758207"/>
            <a:chOff x="-82" y="329"/>
            <a:chExt cx="4844" cy="801"/>
          </a:xfrm>
        </p:grpSpPr>
        <p:grpSp>
          <p:nvGrpSpPr>
            <p:cNvPr id="3086" name="Group 14"/>
            <p:cNvGrpSpPr/>
            <p:nvPr/>
          </p:nvGrpSpPr>
          <p:grpSpPr>
            <a:xfrm>
              <a:off x="1156" y="845"/>
              <a:ext cx="3448" cy="203"/>
              <a:chOff x="1156" y="845"/>
              <a:chExt cx="3448" cy="203"/>
            </a:xfrm>
          </p:grpSpPr>
          <p:sp>
            <p:nvSpPr>
              <p:cNvPr id="3087" name="Text Box 15"/>
              <p:cNvSpPr txBox="1">
                <a:spLocks noChangeArrowheads="1"/>
              </p:cNvSpPr>
              <p:nvPr/>
            </p:nvSpPr>
            <p:spPr bwMode="auto">
              <a:xfrm>
                <a:off x="1156" y="867"/>
                <a:ext cx="1144" cy="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kumimoji="1" lang="zh-CN" altLang="en-US" sz="2000" b="1">
                  <a:latin typeface="宋体" panose="02010600030101010101" pitchFamily="2" charset="-122"/>
                </a:endParaRPr>
              </a:p>
            </p:txBody>
          </p:sp>
          <p:sp>
            <p:nvSpPr>
              <p:cNvPr id="3088" name="Text Box 16"/>
              <p:cNvSpPr txBox="1">
                <a:spLocks noChangeArrowheads="1"/>
              </p:cNvSpPr>
              <p:nvPr/>
            </p:nvSpPr>
            <p:spPr bwMode="auto">
              <a:xfrm>
                <a:off x="3470" y="845"/>
                <a:ext cx="1134" cy="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kumimoji="1" lang="zh-CN" altLang="en-US" sz="2000" b="1">
                  <a:latin typeface="宋体" panose="02010600030101010101" pitchFamily="2" charset="-122"/>
                </a:endParaRPr>
              </a:p>
            </p:txBody>
          </p:sp>
        </p:grpSp>
        <p:grpSp>
          <p:nvGrpSpPr>
            <p:cNvPr id="3094" name="Group 22"/>
            <p:cNvGrpSpPr/>
            <p:nvPr/>
          </p:nvGrpSpPr>
          <p:grpSpPr>
            <a:xfrm>
              <a:off x="68" y="864"/>
              <a:ext cx="1292" cy="266"/>
              <a:chOff x="114" y="1756"/>
              <a:chExt cx="1292" cy="266"/>
            </a:xfrm>
          </p:grpSpPr>
          <p:sp>
            <p:nvSpPr>
              <p:cNvPr id="3095" name="Text Box 23"/>
              <p:cNvSpPr txBox="1">
                <a:spLocks noChangeArrowheads="1"/>
              </p:cNvSpPr>
              <p:nvPr/>
            </p:nvSpPr>
            <p:spPr bwMode="auto">
              <a:xfrm>
                <a:off x="1000" y="1781"/>
                <a:ext cx="406" cy="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kumimoji="1" lang="en-US" altLang="zh-CN" sz="2400" b="1" smtClean="0">
                    <a:latin typeface="Times New Roman" panose="02020603050405020304" pitchFamily="18" charset="0"/>
                    <a:ea typeface="楷体_GB2312" pitchFamily="49" charset="-122"/>
                  </a:rPr>
                  <a:t>476</a:t>
                </a:r>
                <a:endParaRPr kumimoji="1" lang="zh-CN" altLang="en-US" sz="2400" b="1">
                  <a:latin typeface="Times New Roman" panose="02020603050405020304" pitchFamily="18" charset="0"/>
                  <a:ea typeface="楷体_GB2312" pitchFamily="49" charset="-122"/>
                </a:endParaRPr>
              </a:p>
            </p:txBody>
          </p:sp>
          <p:sp>
            <p:nvSpPr>
              <p:cNvPr id="3096" name="Text Box 24"/>
              <p:cNvSpPr txBox="1">
                <a:spLocks noChangeArrowheads="1"/>
              </p:cNvSpPr>
              <p:nvPr/>
            </p:nvSpPr>
            <p:spPr bwMode="auto">
              <a:xfrm>
                <a:off x="114" y="1756"/>
                <a:ext cx="906" cy="266"/>
              </a:xfrm>
              <a:prstGeom prst="rect">
                <a:avLst/>
              </a:prstGeom>
              <a:solidFill>
                <a:schemeClr val="bg1"/>
              </a:solidFill>
              <a:ln>
                <a:noFill/>
              </a:ln>
              <a:effectLst>
                <a:outerShdw dist="35921" dir="2700000" algn="ctr" rotWithShape="0">
                  <a:schemeClr val="bg2"/>
                </a:outerShdw>
                <a:softEdge rad="63500"/>
              </a:effectLst>
              <a:extLs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eaLnBrk="1" hangingPunct="1">
                  <a:spcBef>
                    <a:spcPct val="50000"/>
                  </a:spcBef>
                </a:pPr>
                <a:r>
                  <a:rPr kumimoji="1" lang="zh-CN" altLang="en-US" sz="3200" b="1">
                    <a:solidFill>
                      <a:srgbClr val="FF0000"/>
                    </a:solidFill>
                    <a:latin typeface="Times New Roman" panose="02020603050405020304" pitchFamily="18" charset="0"/>
                    <a:ea typeface="楷体_GB2312" pitchFamily="49" charset="-122"/>
                  </a:rPr>
                  <a:t>上古史</a:t>
                </a:r>
                <a:endParaRPr kumimoji="1" lang="zh-CN" altLang="en-US" sz="3200" b="1">
                  <a:solidFill>
                    <a:srgbClr val="FF0000"/>
                  </a:solidFill>
                  <a:latin typeface="Times New Roman" panose="02020603050405020304" pitchFamily="18" charset="0"/>
                  <a:ea typeface="楷体_GB2312" pitchFamily="49" charset="-122"/>
                </a:endParaRPr>
              </a:p>
            </p:txBody>
          </p:sp>
        </p:grpSp>
        <p:sp>
          <p:nvSpPr>
            <p:cNvPr id="3098" name="Text Box 26"/>
            <p:cNvSpPr txBox="1">
              <a:spLocks noChangeArrowheads="1"/>
            </p:cNvSpPr>
            <p:nvPr/>
          </p:nvSpPr>
          <p:spPr bwMode="auto">
            <a:xfrm>
              <a:off x="2491" y="888"/>
              <a:ext cx="1044" cy="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smtClean="0">
                  <a:latin typeface="Times New Roman" panose="02020603050405020304" pitchFamily="18" charset="0"/>
                  <a:ea typeface="楷体_GB2312" pitchFamily="49" charset="-122"/>
                </a:rPr>
                <a:t>1500</a:t>
              </a:r>
              <a:endParaRPr kumimoji="1" lang="zh-CN" altLang="en-US" sz="2400" b="1">
                <a:latin typeface="Times New Roman" panose="02020603050405020304" pitchFamily="18" charset="0"/>
                <a:ea typeface="楷体_GB2312" pitchFamily="49" charset="-122"/>
              </a:endParaRPr>
            </a:p>
          </p:txBody>
        </p:sp>
        <p:sp>
          <p:nvSpPr>
            <p:cNvPr id="3101" name="Text Box 29"/>
            <p:cNvSpPr txBox="1">
              <a:spLocks noChangeArrowheads="1"/>
            </p:cNvSpPr>
            <p:nvPr/>
          </p:nvSpPr>
          <p:spPr bwMode="auto">
            <a:xfrm>
              <a:off x="3810" y="892"/>
              <a:ext cx="952" cy="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smtClean="0">
                  <a:latin typeface="Times New Roman" panose="02020603050405020304" pitchFamily="18" charset="0"/>
                  <a:ea typeface="楷体_GB2312" pitchFamily="49" charset="-122"/>
                </a:rPr>
                <a:t>1917</a:t>
              </a:r>
              <a:endParaRPr kumimoji="1" lang="zh-CN" altLang="en-US" sz="2400" b="1">
                <a:latin typeface="Times New Roman" panose="02020603050405020304" pitchFamily="18" charset="0"/>
                <a:ea typeface="楷体_GB2312" pitchFamily="49" charset="-122"/>
              </a:endParaRPr>
            </a:p>
          </p:txBody>
        </p:sp>
        <p:sp>
          <p:nvSpPr>
            <p:cNvPr id="3103" name="Text Box 31"/>
            <p:cNvSpPr txBox="1">
              <a:spLocks noChangeArrowheads="1"/>
            </p:cNvSpPr>
            <p:nvPr/>
          </p:nvSpPr>
          <p:spPr bwMode="auto">
            <a:xfrm>
              <a:off x="-82" y="329"/>
              <a:ext cx="1154" cy="435"/>
            </a:xfrm>
            <a:prstGeom prst="rect">
              <a:avLst/>
            </a:prstGeom>
            <a:solidFill>
              <a:schemeClr val="bg1"/>
            </a:solidFill>
            <a:ln>
              <a:noFill/>
            </a:ln>
            <a:effectLst>
              <a:outerShdw dist="35921" dir="2700000" algn="ctr" rotWithShape="0">
                <a:schemeClr val="bg2"/>
              </a:outerShdw>
              <a:softEdge rad="38100"/>
            </a:effectLst>
            <a:extLs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r>
                <a:rPr kumimoji="1" lang="zh-CN" altLang="en-US" sz="2800" b="1">
                  <a:solidFill>
                    <a:schemeClr val="tx2"/>
                  </a:solidFill>
                  <a:latin typeface="+mn-ea"/>
                </a:rPr>
                <a:t>原始社会</a:t>
              </a:r>
              <a:endParaRPr kumimoji="1" lang="en-US" altLang="zh-CN" sz="2800" b="1">
                <a:solidFill>
                  <a:schemeClr val="tx2"/>
                </a:solidFill>
                <a:latin typeface="+mn-ea"/>
              </a:endParaRPr>
            </a:p>
            <a:p>
              <a:r>
                <a:rPr kumimoji="1" lang="zh-CN" altLang="en-US" sz="2800" b="1">
                  <a:solidFill>
                    <a:schemeClr val="tx2"/>
                  </a:solidFill>
                  <a:latin typeface="+mn-ea"/>
                </a:rPr>
                <a:t>奴隶社会</a:t>
              </a:r>
              <a:endParaRPr kumimoji="1" lang="zh-CN" altLang="en-US" sz="2800" b="1">
                <a:solidFill>
                  <a:schemeClr val="tx2"/>
                </a:solidFill>
                <a:latin typeface="+mn-ea"/>
              </a:endParaRPr>
            </a:p>
          </p:txBody>
        </p:sp>
      </p:grpSp>
      <p:sp>
        <p:nvSpPr>
          <p:cNvPr id="24" name="Line 21"/>
          <p:cNvSpPr>
            <a:spLocks noChangeShapeType="1"/>
          </p:cNvSpPr>
          <p:nvPr/>
        </p:nvSpPr>
        <p:spPr bwMode="auto">
          <a:xfrm flipH="1">
            <a:off x="2010252" y="2713243"/>
            <a:ext cx="0" cy="575094"/>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Line 21"/>
          <p:cNvSpPr>
            <a:spLocks noChangeShapeType="1"/>
          </p:cNvSpPr>
          <p:nvPr/>
        </p:nvSpPr>
        <p:spPr bwMode="auto">
          <a:xfrm flipH="1">
            <a:off x="4695828" y="2718731"/>
            <a:ext cx="0" cy="575094"/>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Line 21"/>
          <p:cNvSpPr>
            <a:spLocks noChangeShapeType="1"/>
          </p:cNvSpPr>
          <p:nvPr/>
        </p:nvSpPr>
        <p:spPr bwMode="auto">
          <a:xfrm flipH="1">
            <a:off x="6572495" y="2707756"/>
            <a:ext cx="0" cy="575094"/>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右箭头 1"/>
          <p:cNvSpPr/>
          <p:nvPr/>
        </p:nvSpPr>
        <p:spPr>
          <a:xfrm>
            <a:off x="69226" y="3191139"/>
            <a:ext cx="9074774" cy="23714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Text Box 31"/>
          <p:cNvSpPr txBox="1">
            <a:spLocks noChangeArrowheads="1"/>
          </p:cNvSpPr>
          <p:nvPr/>
        </p:nvSpPr>
        <p:spPr bwMode="auto">
          <a:xfrm>
            <a:off x="2486800" y="2667778"/>
            <a:ext cx="1732406" cy="523220"/>
          </a:xfrm>
          <a:prstGeom prst="rect">
            <a:avLst/>
          </a:prstGeom>
          <a:solidFill>
            <a:schemeClr val="bg1"/>
          </a:solidFill>
          <a:ln>
            <a:noFill/>
          </a:ln>
          <a:effectLst>
            <a:outerShdw dist="35921" dir="2700000" algn="ctr" rotWithShape="0">
              <a:schemeClr val="bg2"/>
            </a:outerShdw>
            <a:softEdge rad="38100"/>
          </a:effectLst>
        </p:spPr>
        <p:txBody>
          <a:bodyPr wrap="square">
            <a:spAutoFit/>
          </a:bodyPr>
          <a:lstStyle/>
          <a:p>
            <a:pPr eaLnBrk="1" hangingPunct="1">
              <a:spcBef>
                <a:spcPct val="50000"/>
              </a:spcBef>
            </a:pPr>
            <a:r>
              <a:rPr kumimoji="1" lang="zh-CN" altLang="en-US" sz="2800" b="1" smtClean="0">
                <a:solidFill>
                  <a:schemeClr val="tx2"/>
                </a:solidFill>
                <a:latin typeface="+mn-ea"/>
              </a:rPr>
              <a:t>封建社会</a:t>
            </a:r>
            <a:endParaRPr kumimoji="1" lang="zh-CN" altLang="en-US" sz="2800" b="1">
              <a:solidFill>
                <a:schemeClr val="tx2"/>
              </a:solidFill>
              <a:latin typeface="+mn-ea"/>
            </a:endParaRPr>
          </a:p>
        </p:txBody>
      </p:sp>
      <p:sp>
        <p:nvSpPr>
          <p:cNvPr id="81" name="Text Box 31"/>
          <p:cNvSpPr txBox="1">
            <a:spLocks noChangeArrowheads="1"/>
          </p:cNvSpPr>
          <p:nvPr/>
        </p:nvSpPr>
        <p:spPr bwMode="auto">
          <a:xfrm>
            <a:off x="4890721" y="2190724"/>
            <a:ext cx="1440222" cy="954107"/>
          </a:xfrm>
          <a:prstGeom prst="rect">
            <a:avLst/>
          </a:prstGeom>
          <a:solidFill>
            <a:schemeClr val="bg1"/>
          </a:solidFill>
          <a:ln>
            <a:noFill/>
          </a:ln>
          <a:effectLst>
            <a:outerShdw dist="35921" dir="2700000" algn="ctr" rotWithShape="0">
              <a:schemeClr val="bg2"/>
            </a:outerShdw>
            <a:softEdge rad="38100"/>
          </a:effectLst>
        </p:spPr>
        <p:txBody>
          <a:bodyPr wrap="square">
            <a:spAutoFit/>
          </a:bodyPr>
          <a:lstStyle/>
          <a:p>
            <a:pPr eaLnBrk="1" hangingPunct="1"/>
            <a:r>
              <a:rPr kumimoji="1" lang="zh-CN" altLang="en-US" sz="2800" b="1" smtClean="0">
                <a:solidFill>
                  <a:schemeClr val="tx2"/>
                </a:solidFill>
                <a:latin typeface="+mn-ea"/>
              </a:rPr>
              <a:t>资本主</a:t>
            </a:r>
            <a:endParaRPr kumimoji="1" lang="en-US" altLang="zh-CN" sz="2800" b="1" smtClean="0">
              <a:solidFill>
                <a:schemeClr val="tx2"/>
              </a:solidFill>
              <a:latin typeface="+mn-ea"/>
            </a:endParaRPr>
          </a:p>
          <a:p>
            <a:pPr eaLnBrk="1" hangingPunct="1"/>
            <a:r>
              <a:rPr kumimoji="1" lang="zh-CN" altLang="en-US" sz="2800" b="1" smtClean="0">
                <a:solidFill>
                  <a:schemeClr val="tx2"/>
                </a:solidFill>
                <a:latin typeface="+mn-ea"/>
              </a:rPr>
              <a:t>义社会</a:t>
            </a:r>
            <a:endParaRPr kumimoji="1" lang="en-US" altLang="zh-CN" sz="2800" b="1">
              <a:solidFill>
                <a:schemeClr val="tx2"/>
              </a:solidFill>
              <a:latin typeface="+mn-ea"/>
            </a:endParaRPr>
          </a:p>
        </p:txBody>
      </p:sp>
      <p:sp>
        <p:nvSpPr>
          <p:cNvPr id="82" name="Text Box 31"/>
          <p:cNvSpPr txBox="1">
            <a:spLocks noChangeArrowheads="1"/>
          </p:cNvSpPr>
          <p:nvPr/>
        </p:nvSpPr>
        <p:spPr bwMode="auto">
          <a:xfrm>
            <a:off x="6719587" y="2282206"/>
            <a:ext cx="2342538" cy="954107"/>
          </a:xfrm>
          <a:prstGeom prst="rect">
            <a:avLst/>
          </a:prstGeom>
          <a:solidFill>
            <a:schemeClr val="bg1"/>
          </a:solidFill>
          <a:ln>
            <a:noFill/>
          </a:ln>
          <a:effectLst>
            <a:outerShdw dist="35921" dir="2700000" algn="ctr" rotWithShape="0">
              <a:schemeClr val="bg2"/>
            </a:outerShdw>
            <a:softEdge rad="38100"/>
          </a:effectLst>
        </p:spPr>
        <p:txBody>
          <a:bodyPr wrap="square">
            <a:spAutoFit/>
          </a:bodyPr>
          <a:lstStyle/>
          <a:p>
            <a:pPr eaLnBrk="1" hangingPunct="1">
              <a:spcBef>
                <a:spcPct val="50000"/>
              </a:spcBef>
            </a:pPr>
            <a:r>
              <a:rPr kumimoji="1" lang="zh-CN" altLang="en-US" sz="2800" b="1" smtClean="0">
                <a:solidFill>
                  <a:schemeClr val="tx2"/>
                </a:solidFill>
                <a:latin typeface="+mn-ea"/>
              </a:rPr>
              <a:t>资本主义社会社会主义社会</a:t>
            </a:r>
            <a:endParaRPr kumimoji="1" lang="zh-CN" altLang="en-US" sz="2800" b="1">
              <a:solidFill>
                <a:schemeClr val="tx2"/>
              </a:solidFill>
              <a:latin typeface="+mn-ea"/>
            </a:endParaRPr>
          </a:p>
        </p:txBody>
      </p:sp>
      <p:sp>
        <p:nvSpPr>
          <p:cNvPr id="83" name="Text Box 24"/>
          <p:cNvSpPr txBox="1">
            <a:spLocks noChangeArrowheads="1"/>
          </p:cNvSpPr>
          <p:nvPr/>
        </p:nvSpPr>
        <p:spPr bwMode="auto">
          <a:xfrm>
            <a:off x="2649006" y="3337092"/>
            <a:ext cx="1449940" cy="583874"/>
          </a:xfrm>
          <a:prstGeom prst="rect">
            <a:avLst/>
          </a:prstGeom>
          <a:solidFill>
            <a:schemeClr val="bg1"/>
          </a:solidFill>
          <a:ln>
            <a:noFill/>
          </a:ln>
          <a:effectLst>
            <a:outerShdw dist="35921" dir="2700000" algn="ctr" rotWithShape="0">
              <a:schemeClr val="bg2"/>
            </a:outerShdw>
            <a:softEdge rad="63500"/>
          </a:effectLst>
          <a:extLs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eaLnBrk="1" hangingPunct="1">
              <a:spcBef>
                <a:spcPct val="50000"/>
              </a:spcBef>
            </a:pPr>
            <a:r>
              <a:rPr kumimoji="1" lang="zh-CN" altLang="en-US" sz="3200" b="1" smtClean="0">
                <a:solidFill>
                  <a:srgbClr val="FF0000"/>
                </a:solidFill>
                <a:latin typeface="Times New Roman" panose="02020603050405020304" pitchFamily="18" charset="0"/>
                <a:ea typeface="楷体_GB2312" pitchFamily="49" charset="-122"/>
              </a:rPr>
              <a:t>中古</a:t>
            </a:r>
            <a:r>
              <a:rPr kumimoji="1" lang="zh-CN" altLang="en-US" sz="3200" b="1">
                <a:solidFill>
                  <a:srgbClr val="FF0000"/>
                </a:solidFill>
                <a:latin typeface="Times New Roman" panose="02020603050405020304" pitchFamily="18" charset="0"/>
                <a:ea typeface="楷体_GB2312" pitchFamily="49" charset="-122"/>
              </a:rPr>
              <a:t>史</a:t>
            </a:r>
            <a:endParaRPr kumimoji="1" lang="zh-CN" altLang="en-US" sz="3200" b="1">
              <a:solidFill>
                <a:srgbClr val="FF0000"/>
              </a:solidFill>
              <a:latin typeface="Times New Roman" panose="02020603050405020304" pitchFamily="18" charset="0"/>
              <a:ea typeface="楷体_GB2312" pitchFamily="49" charset="-122"/>
            </a:endParaRPr>
          </a:p>
        </p:txBody>
      </p:sp>
      <p:sp>
        <p:nvSpPr>
          <p:cNvPr id="84" name="Text Box 24"/>
          <p:cNvSpPr txBox="1">
            <a:spLocks noChangeArrowheads="1"/>
          </p:cNvSpPr>
          <p:nvPr/>
        </p:nvSpPr>
        <p:spPr bwMode="auto">
          <a:xfrm>
            <a:off x="4977294" y="3417084"/>
            <a:ext cx="1449940" cy="583874"/>
          </a:xfrm>
          <a:prstGeom prst="rect">
            <a:avLst/>
          </a:prstGeom>
          <a:solidFill>
            <a:schemeClr val="bg1">
              <a:alpha val="95000"/>
            </a:schemeClr>
          </a:solidFill>
          <a:ln>
            <a:noFill/>
          </a:ln>
          <a:effectLst>
            <a:softEdge rad="63500"/>
          </a:effectLst>
        </p:spPr>
        <p:txBody>
          <a:bodyPr wrap="square">
            <a:spAutoFit/>
          </a:bodyPr>
          <a:lstStyle/>
          <a:p>
            <a:pPr eaLnBrk="1" hangingPunct="1">
              <a:spcBef>
                <a:spcPct val="50000"/>
              </a:spcBef>
            </a:pPr>
            <a:r>
              <a:rPr kumimoji="1" lang="zh-CN" altLang="en-US" sz="3200" b="1">
                <a:solidFill>
                  <a:srgbClr val="FF0000"/>
                </a:solidFill>
                <a:latin typeface="Times New Roman" panose="02020603050405020304" pitchFamily="18" charset="0"/>
                <a:ea typeface="楷体_GB2312" pitchFamily="49" charset="-122"/>
              </a:rPr>
              <a:t>近代</a:t>
            </a:r>
            <a:r>
              <a:rPr kumimoji="1" lang="zh-CN" altLang="en-US" sz="3200" b="1" smtClean="0">
                <a:solidFill>
                  <a:srgbClr val="FF0000"/>
                </a:solidFill>
                <a:latin typeface="Times New Roman" panose="02020603050405020304" pitchFamily="18" charset="0"/>
                <a:ea typeface="楷体_GB2312" pitchFamily="49" charset="-122"/>
              </a:rPr>
              <a:t>史</a:t>
            </a:r>
            <a:endParaRPr kumimoji="1" lang="zh-CN" altLang="en-US" sz="3200" b="1">
              <a:solidFill>
                <a:srgbClr val="FF0000"/>
              </a:solidFill>
              <a:latin typeface="Times New Roman" panose="02020603050405020304" pitchFamily="18" charset="0"/>
              <a:ea typeface="楷体_GB2312" pitchFamily="49" charset="-122"/>
            </a:endParaRPr>
          </a:p>
        </p:txBody>
      </p:sp>
      <p:sp>
        <p:nvSpPr>
          <p:cNvPr id="85" name="Text Box 24"/>
          <p:cNvSpPr txBox="1">
            <a:spLocks noChangeArrowheads="1"/>
          </p:cNvSpPr>
          <p:nvPr/>
        </p:nvSpPr>
        <p:spPr bwMode="auto">
          <a:xfrm>
            <a:off x="7165886" y="3428287"/>
            <a:ext cx="1449940" cy="583874"/>
          </a:xfrm>
          <a:prstGeom prst="rect">
            <a:avLst/>
          </a:prstGeom>
          <a:solidFill>
            <a:schemeClr val="bg1">
              <a:alpha val="95000"/>
            </a:schemeClr>
          </a:solidFill>
          <a:ln>
            <a:noFill/>
          </a:ln>
          <a:effectLst>
            <a:softEdge rad="63500"/>
          </a:effectLst>
        </p:spPr>
        <p:txBody>
          <a:bodyPr wrap="square">
            <a:spAutoFit/>
          </a:bodyPr>
          <a:lstStyle/>
          <a:p>
            <a:pPr eaLnBrk="1" hangingPunct="1">
              <a:spcBef>
                <a:spcPct val="50000"/>
              </a:spcBef>
            </a:pPr>
            <a:r>
              <a:rPr kumimoji="1" lang="zh-CN" altLang="en-US" sz="3200" b="1">
                <a:solidFill>
                  <a:srgbClr val="FF0000"/>
                </a:solidFill>
                <a:latin typeface="Times New Roman" panose="02020603050405020304" pitchFamily="18" charset="0"/>
                <a:ea typeface="楷体_GB2312" pitchFamily="49" charset="-122"/>
              </a:rPr>
              <a:t>现代</a:t>
            </a:r>
            <a:r>
              <a:rPr kumimoji="1" lang="zh-CN" altLang="en-US" sz="3200" b="1" smtClean="0">
                <a:solidFill>
                  <a:srgbClr val="FF0000"/>
                </a:solidFill>
                <a:latin typeface="Times New Roman" panose="02020603050405020304" pitchFamily="18" charset="0"/>
                <a:ea typeface="楷体_GB2312" pitchFamily="49" charset="-122"/>
              </a:rPr>
              <a:t>史</a:t>
            </a:r>
            <a:endParaRPr kumimoji="1" lang="zh-CN" altLang="en-US" sz="3200" b="1">
              <a:solidFill>
                <a:srgbClr val="FF0000"/>
              </a:solidFill>
              <a:latin typeface="Times New Roman" panose="02020603050405020304" pitchFamily="18" charset="0"/>
              <a:ea typeface="楷体_GB2312" pitchFamily="49" charset="-122"/>
            </a:endParaRPr>
          </a:p>
        </p:txBody>
      </p:sp>
      <p:sp>
        <p:nvSpPr>
          <p:cNvPr id="3" name="线形标注 2 2"/>
          <p:cNvSpPr/>
          <p:nvPr/>
        </p:nvSpPr>
        <p:spPr>
          <a:xfrm>
            <a:off x="2765615" y="31233"/>
            <a:ext cx="6407733" cy="2157540"/>
          </a:xfrm>
          <a:prstGeom prst="borderCallout2">
            <a:avLst>
              <a:gd name="adj1" fmla="val 70379"/>
              <a:gd name="adj2" fmla="val -1587"/>
              <a:gd name="adj3" fmla="val 109677"/>
              <a:gd name="adj4" fmla="val -8365"/>
              <a:gd name="adj5" fmla="val 128683"/>
              <a:gd name="adj6" fmla="val -8267"/>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sz="2400" b="1">
                <a:solidFill>
                  <a:schemeClr val="tx1"/>
                </a:solidFill>
              </a:rPr>
              <a:t>天主教会在中世纪</a:t>
            </a:r>
            <a:r>
              <a:rPr lang="zh-CN" altLang="en-US" sz="2400" b="1" smtClean="0">
                <a:solidFill>
                  <a:schemeClr val="tx1"/>
                </a:solidFill>
              </a:rPr>
              <a:t>经历 教</a:t>
            </a:r>
            <a:r>
              <a:rPr lang="zh-CN" altLang="en-US" sz="2400" b="1">
                <a:solidFill>
                  <a:schemeClr val="tx1"/>
                </a:solidFill>
              </a:rPr>
              <a:t>权与王权之争</a:t>
            </a:r>
            <a:r>
              <a:rPr lang="zh-CN" altLang="en-US" sz="2400" b="1" smtClean="0">
                <a:solidFill>
                  <a:schemeClr val="tx1"/>
                </a:solidFill>
              </a:rPr>
              <a:t>。</a:t>
            </a:r>
            <a:endParaRPr lang="en-US" altLang="zh-CN" sz="2400" b="1" smtClean="0">
              <a:solidFill>
                <a:schemeClr val="tx1"/>
              </a:solidFill>
            </a:endParaRPr>
          </a:p>
          <a:p>
            <a:pPr lvl="0"/>
            <a:r>
              <a:rPr lang="en-US" altLang="zh-CN" sz="2400" b="1" smtClean="0">
                <a:solidFill>
                  <a:schemeClr val="tx1"/>
                </a:solidFill>
              </a:rPr>
              <a:t>13</a:t>
            </a:r>
            <a:r>
              <a:rPr lang="zh-CN" altLang="en-US" sz="2400" b="1">
                <a:solidFill>
                  <a:schemeClr val="tx1"/>
                </a:solidFill>
              </a:rPr>
              <a:t>世纪，教会</a:t>
            </a:r>
            <a:r>
              <a:rPr lang="zh-CN" altLang="en-US" sz="2400" b="1" smtClean="0">
                <a:solidFill>
                  <a:schemeClr val="tx1"/>
                </a:solidFill>
              </a:rPr>
              <a:t>权力达到鼎盛</a:t>
            </a:r>
            <a:r>
              <a:rPr lang="zh-CN" altLang="en-US" sz="2400" b="1">
                <a:solidFill>
                  <a:schemeClr val="tx1"/>
                </a:solidFill>
              </a:rPr>
              <a:t>，形成以罗马为中心、跨越国界的西欧天主教世界</a:t>
            </a:r>
            <a:r>
              <a:rPr lang="zh-CN" altLang="en-US" sz="2400" b="1" smtClean="0">
                <a:solidFill>
                  <a:schemeClr val="tx1"/>
                </a:solidFill>
              </a:rPr>
              <a:t>。</a:t>
            </a:r>
            <a:endParaRPr lang="en-US" altLang="zh-CN" sz="2400" b="1" smtClean="0">
              <a:solidFill>
                <a:schemeClr val="tx1"/>
              </a:solidFill>
            </a:endParaRPr>
          </a:p>
          <a:p>
            <a:pPr lvl="0"/>
            <a:r>
              <a:rPr lang="en-US" altLang="zh-CN" sz="2400" b="1" smtClean="0">
                <a:solidFill>
                  <a:schemeClr val="tx1"/>
                </a:solidFill>
              </a:rPr>
              <a:t>1054</a:t>
            </a:r>
            <a:r>
              <a:rPr lang="zh-CN" altLang="en-US" sz="2400" b="1">
                <a:solidFill>
                  <a:schemeClr val="tx1"/>
                </a:solidFill>
              </a:rPr>
              <a:t>年，正式分裂为罗马公教（天主教）和希腊正教（东正教）</a:t>
            </a:r>
            <a:endParaRPr lang="zh-CN" altLang="en-US" sz="2400" b="1">
              <a:solidFill>
                <a:schemeClr val="tx1"/>
              </a:solidFill>
            </a:endParaRPr>
          </a:p>
          <a:p>
            <a:pPr algn="ctr"/>
            <a:endParaRPr lang="zh-CN" altLang="en-US">
              <a:solidFill>
                <a:schemeClr val="tx1"/>
              </a:solidFill>
            </a:endParaRPr>
          </a:p>
        </p:txBody>
      </p:sp>
      <p:sp>
        <p:nvSpPr>
          <p:cNvPr id="38" name="线形标注 2 37"/>
          <p:cNvSpPr/>
          <p:nvPr/>
        </p:nvSpPr>
        <p:spPr>
          <a:xfrm>
            <a:off x="1" y="4386425"/>
            <a:ext cx="3203866" cy="2157540"/>
          </a:xfrm>
          <a:prstGeom prst="borderCallout2">
            <a:avLst>
              <a:gd name="adj1" fmla="val -2054"/>
              <a:gd name="adj2" fmla="val 8792"/>
              <a:gd name="adj3" fmla="val -23633"/>
              <a:gd name="adj4" fmla="val 5127"/>
              <a:gd name="adj5" fmla="val -37761"/>
              <a:gd name="adj6" fmla="val 8857"/>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400" b="1">
                <a:solidFill>
                  <a:schemeClr val="tx1"/>
                </a:solidFill>
              </a:rPr>
              <a:t>1</a:t>
            </a:r>
            <a:r>
              <a:rPr lang="zh-CN" altLang="en-US" sz="2400" b="1">
                <a:solidFill>
                  <a:schemeClr val="tx1"/>
                </a:solidFill>
              </a:rPr>
              <a:t>世纪诞生</a:t>
            </a:r>
            <a:endParaRPr lang="zh-CN" altLang="en-US" sz="2400" b="1">
              <a:solidFill>
                <a:schemeClr val="tx1"/>
              </a:solidFill>
            </a:endParaRPr>
          </a:p>
          <a:p>
            <a:pPr lvl="0"/>
            <a:r>
              <a:rPr lang="en-US" altLang="zh-CN" sz="2400" b="1">
                <a:solidFill>
                  <a:schemeClr val="tx1"/>
                </a:solidFill>
              </a:rPr>
              <a:t>392</a:t>
            </a:r>
            <a:r>
              <a:rPr lang="zh-CN" altLang="en-US" sz="2400" b="1">
                <a:solidFill>
                  <a:schemeClr val="tx1"/>
                </a:solidFill>
              </a:rPr>
              <a:t>年被</a:t>
            </a:r>
            <a:r>
              <a:rPr lang="zh-CN" altLang="en-US" sz="2400" b="1" smtClean="0">
                <a:solidFill>
                  <a:schemeClr val="tx1"/>
                </a:solidFill>
              </a:rPr>
              <a:t>定为罗马国教</a:t>
            </a:r>
            <a:endParaRPr lang="zh-CN" altLang="en-US" sz="2400" b="1">
              <a:solidFill>
                <a:schemeClr val="tx1"/>
              </a:solidFill>
            </a:endParaRPr>
          </a:p>
          <a:p>
            <a:pPr lvl="0"/>
            <a:r>
              <a:rPr lang="en-US" altLang="zh-CN" sz="2400" b="1">
                <a:solidFill>
                  <a:schemeClr val="tx1"/>
                </a:solidFill>
              </a:rPr>
              <a:t>395</a:t>
            </a:r>
            <a:r>
              <a:rPr lang="zh-CN" altLang="en-US" sz="2400" b="1">
                <a:solidFill>
                  <a:schemeClr val="tx1"/>
                </a:solidFill>
              </a:rPr>
              <a:t>年西派教会形成天主教传统，东派教会形成正教</a:t>
            </a:r>
            <a:r>
              <a:rPr lang="zh-CN" altLang="en-US" sz="2400" b="1" smtClean="0">
                <a:solidFill>
                  <a:schemeClr val="tx1"/>
                </a:solidFill>
              </a:rPr>
              <a:t>传统</a:t>
            </a:r>
            <a:endParaRPr lang="zh-CN" altLang="en-US" sz="2400" b="1">
              <a:solidFill>
                <a:schemeClr val="tx1"/>
              </a:solidFill>
            </a:endParaRPr>
          </a:p>
          <a:p>
            <a:pPr algn="ctr"/>
            <a:endParaRPr lang="zh-CN" altLang="en-US">
              <a:solidFill>
                <a:schemeClr val="tx1"/>
              </a:solidFill>
            </a:endParaRPr>
          </a:p>
        </p:txBody>
      </p:sp>
      <p:sp>
        <p:nvSpPr>
          <p:cNvPr id="39" name="线形标注 2 38"/>
          <p:cNvSpPr/>
          <p:nvPr/>
        </p:nvSpPr>
        <p:spPr>
          <a:xfrm>
            <a:off x="5433294" y="4386425"/>
            <a:ext cx="3203866" cy="2157540"/>
          </a:xfrm>
          <a:prstGeom prst="borderCallout2">
            <a:avLst>
              <a:gd name="adj1" fmla="val -4366"/>
              <a:gd name="adj2" fmla="val 24878"/>
              <a:gd name="adj3" fmla="val -20550"/>
              <a:gd name="adj4" fmla="val 28998"/>
              <a:gd name="adj5" fmla="val -38532"/>
              <a:gd name="adj6" fmla="val 28576"/>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400" b="1">
                <a:solidFill>
                  <a:schemeClr val="tx1"/>
                </a:solidFill>
              </a:rPr>
              <a:t>16</a:t>
            </a:r>
            <a:r>
              <a:rPr lang="zh-CN" altLang="en-US" sz="2400" b="1">
                <a:solidFill>
                  <a:schemeClr val="tx1"/>
                </a:solidFill>
              </a:rPr>
              <a:t>世纪</a:t>
            </a:r>
            <a:endParaRPr lang="zh-CN" altLang="en-US" sz="2400" b="1">
              <a:solidFill>
                <a:schemeClr val="tx1"/>
              </a:solidFill>
            </a:endParaRPr>
          </a:p>
          <a:p>
            <a:pPr lvl="0"/>
            <a:r>
              <a:rPr lang="zh-CN" altLang="en-US" sz="2400" b="1">
                <a:solidFill>
                  <a:schemeClr val="tx1"/>
                </a:solidFill>
              </a:rPr>
              <a:t>宗教改革</a:t>
            </a:r>
            <a:endParaRPr lang="zh-CN" altLang="en-US" sz="2400" b="1">
              <a:solidFill>
                <a:schemeClr val="tx1"/>
              </a:solidFill>
            </a:endParaRPr>
          </a:p>
          <a:p>
            <a:pPr lvl="0"/>
            <a:r>
              <a:rPr lang="zh-CN" altLang="en-US" sz="2400" b="1">
                <a:solidFill>
                  <a:schemeClr val="tx1"/>
                </a:solidFill>
              </a:rPr>
              <a:t>西欧天主教分裂为新教和旧教</a:t>
            </a:r>
            <a:endParaRPr lang="zh-CN" altLang="en-US" sz="2400" b="1">
              <a:solidFill>
                <a:schemeClr val="tx1"/>
              </a:solidFill>
            </a:endParaRPr>
          </a:p>
          <a:p>
            <a:pPr algn="ctr"/>
            <a:endParaRPr lang="zh-CN" altLang="en-US">
              <a:solidFill>
                <a:schemeClr val="tx1"/>
              </a:solidFill>
            </a:endParaRPr>
          </a:p>
        </p:txBody>
      </p:sp>
      <p:sp>
        <p:nvSpPr>
          <p:cNvPr id="4" name="矩形 3"/>
          <p:cNvSpPr/>
          <p:nvPr/>
        </p:nvSpPr>
        <p:spPr>
          <a:xfrm>
            <a:off x="-499703" y="55869"/>
            <a:ext cx="3703570" cy="1323439"/>
          </a:xfrm>
          <a:prstGeom prst="rect">
            <a:avLst/>
          </a:prstGeom>
          <a:noFill/>
        </p:spPr>
        <p:txBody>
          <a:bodyPr wrap="square" lIns="91440" tIns="45720" rIns="91440" bIns="45720">
            <a:spAutoFit/>
          </a:bodyPr>
          <a:lstStyle/>
          <a:p>
            <a:pPr algn="ctr"/>
            <a:r>
              <a:rPr lang="zh-CN" altLang="en-US" sz="40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基督教发展</a:t>
            </a:r>
            <a:endParaRPr lang="en-US" altLang="zh-CN" sz="40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40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简史</a:t>
            </a:r>
            <a:endParaRPr lang="zh-CN" altLang="en-US" sz="40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extBox 4"/>
          <p:cNvSpPr txBox="1"/>
          <p:nvPr/>
        </p:nvSpPr>
        <p:spPr>
          <a:xfrm>
            <a:off x="263922" y="4491540"/>
            <a:ext cx="2400627" cy="1815882"/>
          </a:xfrm>
          <a:prstGeom prst="rect">
            <a:avLst/>
          </a:prstGeom>
          <a:noFill/>
        </p:spPr>
        <p:txBody>
          <a:bodyPr wrap="square" rtlCol="0">
            <a:spAutoFit/>
          </a:bodyPr>
          <a:lstStyle/>
          <a:p>
            <a:r>
              <a:rPr lang="zh-CN" altLang="en-US" sz="2800" b="1" smtClean="0">
                <a:solidFill>
                  <a:srgbClr val="CC6600"/>
                </a:solidFill>
              </a:rPr>
              <a:t>（</a:t>
            </a:r>
            <a:r>
              <a:rPr lang="en-US" altLang="zh-CN" sz="2800" b="1" smtClean="0">
                <a:solidFill>
                  <a:srgbClr val="CC6600"/>
                </a:solidFill>
              </a:rPr>
              <a:t>1</a:t>
            </a:r>
            <a:r>
              <a:rPr lang="zh-CN" altLang="en-US" sz="2800" b="1" smtClean="0">
                <a:solidFill>
                  <a:srgbClr val="CC6600"/>
                </a:solidFill>
              </a:rPr>
              <a:t>）积极：</a:t>
            </a:r>
            <a:endParaRPr lang="en-US" altLang="zh-CN" sz="2800" b="1" smtClean="0">
              <a:solidFill>
                <a:srgbClr val="CC6600"/>
              </a:solidFill>
            </a:endParaRPr>
          </a:p>
          <a:p>
            <a:r>
              <a:rPr lang="en-US" altLang="zh-CN" sz="2800" b="1" smtClean="0">
                <a:solidFill>
                  <a:srgbClr val="CC6600"/>
                </a:solidFill>
              </a:rPr>
              <a:t>①</a:t>
            </a:r>
            <a:r>
              <a:rPr lang="zh-CN" altLang="en-US" sz="2800" b="1" smtClean="0">
                <a:solidFill>
                  <a:srgbClr val="CC6600"/>
                </a:solidFill>
              </a:rPr>
              <a:t>文化：</a:t>
            </a:r>
            <a:endParaRPr lang="en-US" altLang="zh-CN" sz="2800" b="1" smtClean="0">
              <a:solidFill>
                <a:srgbClr val="CC6600"/>
              </a:solidFill>
            </a:endParaRPr>
          </a:p>
          <a:p>
            <a:r>
              <a:rPr lang="en-US" altLang="zh-CN" sz="2800" b="1" smtClean="0">
                <a:solidFill>
                  <a:srgbClr val="CC6600"/>
                </a:solidFill>
              </a:rPr>
              <a:t>②</a:t>
            </a:r>
            <a:r>
              <a:rPr lang="zh-CN" altLang="en-US" sz="2800" b="1" smtClean="0">
                <a:solidFill>
                  <a:srgbClr val="CC6600"/>
                </a:solidFill>
              </a:rPr>
              <a:t>教育：</a:t>
            </a:r>
            <a:endParaRPr lang="en-US" altLang="zh-CN" sz="2800" b="1" smtClean="0">
              <a:solidFill>
                <a:srgbClr val="CC6600"/>
              </a:solidFill>
            </a:endParaRPr>
          </a:p>
          <a:p>
            <a:r>
              <a:rPr lang="en-US" altLang="zh-CN" sz="2800" b="1" smtClean="0">
                <a:solidFill>
                  <a:srgbClr val="CC6600"/>
                </a:solidFill>
              </a:rPr>
              <a:t>③</a:t>
            </a:r>
            <a:r>
              <a:rPr lang="zh-CN" altLang="en-US" sz="2800" b="1" smtClean="0">
                <a:solidFill>
                  <a:srgbClr val="CC6600"/>
                </a:solidFill>
              </a:rPr>
              <a:t>社会道德：</a:t>
            </a:r>
            <a:endParaRPr lang="en-US" altLang="zh-CN" sz="2800" b="1" smtClean="0">
              <a:solidFill>
                <a:srgbClr val="CC6600"/>
              </a:solidFill>
            </a:endParaRPr>
          </a:p>
        </p:txBody>
      </p:sp>
      <p:sp>
        <p:nvSpPr>
          <p:cNvPr id="9" name="TextBox 8"/>
          <p:cNvSpPr txBox="1"/>
          <p:nvPr/>
        </p:nvSpPr>
        <p:spPr>
          <a:xfrm>
            <a:off x="2411760" y="4941166"/>
            <a:ext cx="9001000" cy="2246769"/>
          </a:xfrm>
          <a:prstGeom prst="rect">
            <a:avLst/>
          </a:prstGeom>
          <a:noFill/>
        </p:spPr>
        <p:txBody>
          <a:bodyPr wrap="square" rtlCol="0">
            <a:spAutoFit/>
          </a:bodyPr>
          <a:lstStyle/>
          <a:p>
            <a:r>
              <a:rPr lang="zh-CN" altLang="en-US" sz="2800" b="1" smtClean="0"/>
              <a:t>保存和传播古典文化</a:t>
            </a:r>
            <a:endParaRPr lang="en-US" altLang="zh-CN" sz="2800" b="1" smtClean="0"/>
          </a:p>
          <a:p>
            <a:r>
              <a:rPr lang="zh-CN" altLang="en-US" sz="2800" b="1" smtClean="0"/>
              <a:t>创办教会学校和世俗学校，促进教育发展</a:t>
            </a:r>
            <a:endParaRPr lang="en-US" altLang="zh-CN" sz="2800" b="1"/>
          </a:p>
          <a:p>
            <a:r>
              <a:rPr lang="zh-CN" altLang="en-US" sz="2800" b="1" smtClean="0"/>
              <a:t>宣传教义</a:t>
            </a:r>
            <a:r>
              <a:rPr lang="en-US" altLang="zh-CN" sz="2800" b="1" smtClean="0"/>
              <a:t>,</a:t>
            </a:r>
            <a:r>
              <a:rPr lang="zh-CN" altLang="en-US" sz="2800" b="1" smtClean="0"/>
              <a:t>宣扬道德教化</a:t>
            </a:r>
            <a:endParaRPr lang="en-US" altLang="zh-CN" sz="2800" b="1"/>
          </a:p>
          <a:p>
            <a:endParaRPr lang="en-US" altLang="zh-CN" sz="2800" b="1" smtClean="0"/>
          </a:p>
          <a:p>
            <a:endParaRPr lang="zh-CN" altLang="en-US" sz="2800" b="1"/>
          </a:p>
        </p:txBody>
      </p:sp>
      <p:sp>
        <p:nvSpPr>
          <p:cNvPr id="12" name="矩形 11"/>
          <p:cNvSpPr/>
          <p:nvPr/>
        </p:nvSpPr>
        <p:spPr>
          <a:xfrm>
            <a:off x="251520" y="790364"/>
            <a:ext cx="8219456" cy="3539430"/>
          </a:xfrm>
          <a:prstGeom prst="rect">
            <a:avLst/>
          </a:prstGeom>
          <a:blipFill>
            <a:blip r:embed="rId3"/>
            <a:tile tx="0" ty="0" sx="100000" sy="100000" flip="none" algn="tl"/>
          </a:blipFill>
        </p:spPr>
        <p:txBody>
          <a:bodyPr wrap="square">
            <a:spAutoFit/>
          </a:bodyPr>
          <a:lstStyle/>
          <a:p>
            <a:r>
              <a:rPr lang="zh-CN" altLang="en-US" sz="2800" b="1" smtClean="0"/>
              <a:t>第五</a:t>
            </a:r>
            <a:r>
              <a:rPr lang="zh-CN" altLang="en-US" sz="2800" b="1"/>
              <a:t>条</a:t>
            </a:r>
            <a:r>
              <a:rPr lang="en-US" altLang="zh-CN" sz="2800" b="1" smtClean="0"/>
              <a:t>:</a:t>
            </a:r>
            <a:r>
              <a:rPr lang="zh-CN" altLang="en-US" sz="2800" b="1" smtClean="0"/>
              <a:t>当</a:t>
            </a:r>
            <a:r>
              <a:rPr lang="zh-CN" altLang="en-US" sz="2800" b="1"/>
              <a:t>孝敬</a:t>
            </a:r>
            <a:r>
              <a:rPr lang="zh-CN" altLang="en-US" sz="2800" b="1" smtClean="0"/>
              <a:t>父母。</a:t>
            </a:r>
            <a:endParaRPr lang="en-US" altLang="zh-CN" sz="2800" b="1" smtClean="0"/>
          </a:p>
          <a:p>
            <a:r>
              <a:rPr lang="zh-CN" altLang="en-US" sz="2800" b="1" smtClean="0"/>
              <a:t>第六</a:t>
            </a:r>
            <a:r>
              <a:rPr lang="zh-CN" altLang="en-US" sz="2800" b="1"/>
              <a:t>条</a:t>
            </a:r>
            <a:r>
              <a:rPr lang="en-US" altLang="zh-CN" sz="2800" b="1" smtClean="0"/>
              <a:t>:</a:t>
            </a:r>
            <a:r>
              <a:rPr lang="zh-CN" altLang="en-US" sz="2800" b="1" smtClean="0"/>
              <a:t>不可杀人。</a:t>
            </a:r>
            <a:endParaRPr lang="en-US" altLang="zh-CN" sz="2800" b="1" smtClean="0"/>
          </a:p>
          <a:p>
            <a:r>
              <a:rPr lang="zh-CN" altLang="en-US" sz="2800" b="1" smtClean="0"/>
              <a:t>第七</a:t>
            </a:r>
            <a:r>
              <a:rPr lang="zh-CN" altLang="en-US" sz="2800" b="1"/>
              <a:t>条</a:t>
            </a:r>
            <a:r>
              <a:rPr lang="en-US" altLang="zh-CN" sz="2800" b="1" smtClean="0"/>
              <a:t>:</a:t>
            </a:r>
            <a:r>
              <a:rPr lang="zh-CN" altLang="en-US" sz="2800" b="1" smtClean="0"/>
              <a:t>不可奸淫。</a:t>
            </a:r>
            <a:endParaRPr lang="en-US" altLang="zh-CN" sz="2800" b="1" smtClean="0"/>
          </a:p>
          <a:p>
            <a:r>
              <a:rPr lang="zh-CN" altLang="en-US" sz="2800" b="1" smtClean="0"/>
              <a:t>第八</a:t>
            </a:r>
            <a:r>
              <a:rPr lang="zh-CN" altLang="en-US" sz="2800" b="1"/>
              <a:t>条</a:t>
            </a:r>
            <a:r>
              <a:rPr lang="en-US" altLang="zh-CN" sz="2800" b="1" smtClean="0"/>
              <a:t>:</a:t>
            </a:r>
            <a:r>
              <a:rPr lang="zh-CN" altLang="en-US" sz="2800" b="1" smtClean="0"/>
              <a:t>不可</a:t>
            </a:r>
            <a:r>
              <a:rPr lang="zh-CN" altLang="en-US" sz="2800" b="1"/>
              <a:t>偷盗</a:t>
            </a:r>
            <a:r>
              <a:rPr lang="zh-CN" altLang="en-US" sz="2800" b="1" smtClean="0"/>
              <a:t>。</a:t>
            </a:r>
            <a:endParaRPr lang="en-US" altLang="zh-CN" sz="2800" b="1" smtClean="0"/>
          </a:p>
          <a:p>
            <a:r>
              <a:rPr lang="zh-CN" altLang="en-US" sz="2800" b="1" smtClean="0"/>
              <a:t>第九</a:t>
            </a:r>
            <a:r>
              <a:rPr lang="zh-CN" altLang="en-US" sz="2800" b="1"/>
              <a:t>条</a:t>
            </a:r>
            <a:r>
              <a:rPr lang="en-US" altLang="zh-CN" sz="2800" b="1" smtClean="0"/>
              <a:t>:</a:t>
            </a:r>
            <a:r>
              <a:rPr lang="zh-CN" altLang="en-US" sz="2800" b="1" smtClean="0"/>
              <a:t>不可</a:t>
            </a:r>
            <a:r>
              <a:rPr lang="zh-CN" altLang="en-US" sz="2800" b="1"/>
              <a:t>做假见证陷害人</a:t>
            </a:r>
            <a:r>
              <a:rPr lang="zh-CN" altLang="en-US" sz="2800" b="1" smtClean="0"/>
              <a:t>。</a:t>
            </a:r>
            <a:endParaRPr lang="en-US" altLang="zh-CN" sz="2800" b="1" smtClean="0"/>
          </a:p>
          <a:p>
            <a:r>
              <a:rPr lang="zh-CN" altLang="en-US" sz="2800" b="1" smtClean="0"/>
              <a:t>第十</a:t>
            </a:r>
            <a:r>
              <a:rPr lang="zh-CN" altLang="en-US" sz="2800" b="1"/>
              <a:t>条</a:t>
            </a:r>
            <a:r>
              <a:rPr lang="en-US" altLang="zh-CN" sz="2800" b="1" smtClean="0"/>
              <a:t>:</a:t>
            </a:r>
            <a:r>
              <a:rPr lang="zh-CN" altLang="en-US" sz="2800" b="1" smtClean="0"/>
              <a:t>不可</a:t>
            </a:r>
            <a:r>
              <a:rPr lang="zh-CN" altLang="en-US" sz="2800" b="1"/>
              <a:t>贪恋他人的房屋</a:t>
            </a:r>
            <a:r>
              <a:rPr lang="en-US" altLang="zh-CN" sz="2800" b="1"/>
              <a:t>;</a:t>
            </a:r>
            <a:r>
              <a:rPr lang="zh-CN" altLang="en-US" sz="2800" b="1"/>
              <a:t>也不可贪恋他人的妻子、仆婢、牛驴，并他一切所有的</a:t>
            </a:r>
            <a:r>
              <a:rPr lang="zh-CN" altLang="en-US" sz="2800" b="1" smtClean="0"/>
              <a:t>。</a:t>
            </a:r>
            <a:endParaRPr lang="zh-CN" altLang="en-US" sz="2800" b="1"/>
          </a:p>
          <a:p>
            <a:r>
              <a:rPr lang="zh-CN" altLang="en-US" sz="2800" b="1"/>
              <a:t>　　</a:t>
            </a:r>
            <a:r>
              <a:rPr lang="zh-CN" altLang="en-US" sz="2800" b="1" smtClean="0"/>
              <a:t>         </a:t>
            </a:r>
            <a:r>
              <a:rPr lang="en-US" altLang="zh-CN" sz="2800" b="1" smtClean="0"/>
              <a:t>——《</a:t>
            </a:r>
            <a:r>
              <a:rPr lang="zh-CN" altLang="en-US" sz="2800" b="1"/>
              <a:t>旧约</a:t>
            </a:r>
            <a:r>
              <a:rPr lang="en-US" altLang="zh-CN" sz="2800" b="1"/>
              <a:t>》</a:t>
            </a:r>
            <a:r>
              <a:rPr lang="zh-CN" altLang="en-US" sz="2800" b="1"/>
              <a:t>中的“摩西十诫</a:t>
            </a:r>
            <a:r>
              <a:rPr lang="zh-CN" altLang="en-US" sz="2800" b="1" smtClean="0"/>
              <a:t>”</a:t>
            </a:r>
            <a:endParaRPr lang="en-US" altLang="zh-CN" sz="2800" b="1"/>
          </a:p>
        </p:txBody>
      </p:sp>
      <p:sp>
        <p:nvSpPr>
          <p:cNvPr id="6" name="Text Box 31"/>
          <p:cNvSpPr txBox="1">
            <a:spLocks noChangeArrowheads="1"/>
          </p:cNvSpPr>
          <p:nvPr/>
        </p:nvSpPr>
        <p:spPr bwMode="auto">
          <a:xfrm>
            <a:off x="0" y="0"/>
            <a:ext cx="8028384"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三</a:t>
            </a:r>
            <a:r>
              <a:rPr kumimoji="1" lang="zh-CN" altLang="en-US" sz="3200" b="1" smtClean="0">
                <a:solidFill>
                  <a:schemeClr val="bg1"/>
                </a:solidFill>
                <a:latin typeface="+mn-ea"/>
              </a:rPr>
              <a:t>、宗教伦理与教化  </a:t>
            </a:r>
            <a:r>
              <a:rPr kumimoji="1" lang="en-US" altLang="zh-CN" sz="3200" b="1" smtClean="0">
                <a:solidFill>
                  <a:schemeClr val="bg1"/>
                </a:solidFill>
                <a:latin typeface="+mn-ea"/>
              </a:rPr>
              <a:t>1</a:t>
            </a:r>
            <a:r>
              <a:rPr kumimoji="1" lang="en-US" altLang="zh-CN" sz="3200" b="1">
                <a:solidFill>
                  <a:schemeClr val="bg1"/>
                </a:solidFill>
                <a:latin typeface="+mn-ea"/>
              </a:rPr>
              <a:t>.</a:t>
            </a:r>
            <a:r>
              <a:rPr kumimoji="1" lang="zh-CN" altLang="en-US" sz="3200" b="1">
                <a:solidFill>
                  <a:schemeClr val="bg1"/>
                </a:solidFill>
                <a:latin typeface="+mn-ea"/>
              </a:rPr>
              <a:t>中世纪</a:t>
            </a:r>
            <a:r>
              <a:rPr kumimoji="1" lang="zh-CN" altLang="en-US" sz="3200" b="1" smtClean="0">
                <a:solidFill>
                  <a:schemeClr val="bg1"/>
                </a:solidFill>
                <a:latin typeface="+mn-ea"/>
              </a:rPr>
              <a:t>基督教影响</a:t>
            </a:r>
            <a:endParaRPr kumimoji="1" lang="zh-CN" altLang="en-US" sz="3200" b="1">
              <a:solidFill>
                <a:schemeClr val="bg1"/>
              </a:solidFill>
              <a:latin typeface="+mn-ea"/>
            </a:endParaRPr>
          </a:p>
        </p:txBody>
      </p:sp>
      <p:sp>
        <p:nvSpPr>
          <p:cNvPr id="8" name="矩形 7"/>
          <p:cNvSpPr/>
          <p:nvPr/>
        </p:nvSpPr>
        <p:spPr>
          <a:xfrm>
            <a:off x="5474857" y="763755"/>
            <a:ext cx="3703570" cy="707886"/>
          </a:xfrm>
          <a:prstGeom prst="rect">
            <a:avLst/>
          </a:prstGeom>
          <a:noFill/>
        </p:spPr>
        <p:txBody>
          <a:bodyPr wrap="square" lIns="91440" tIns="45720" rIns="91440" bIns="45720">
            <a:spAutoFit/>
          </a:bodyPr>
          <a:lstStyle/>
          <a:p>
            <a:pPr algn="ctr"/>
            <a:r>
              <a:rPr lang="zh-CN" altLang="en-US" sz="40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自主学习</a:t>
            </a:r>
            <a:endParaRPr lang="zh-CN" altLang="en-US" sz="40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4460807" y="4434829"/>
            <a:ext cx="4955102" cy="1200329"/>
          </a:xfrm>
          <a:prstGeom prst="rect">
            <a:avLst/>
          </a:prstGeom>
        </p:spPr>
        <p:txBody>
          <a:bodyPr wrap="square">
            <a:spAutoFit/>
          </a:bodyPr>
          <a:lstStyle/>
          <a:p>
            <a:r>
              <a:rPr lang="zh-CN" altLang="en-US" sz="2400" b="1" smtClean="0"/>
              <a:t>从</a:t>
            </a:r>
            <a:r>
              <a:rPr lang="en-US" altLang="zh-CN" sz="2400" b="1"/>
              <a:t>1483</a:t>
            </a:r>
            <a:r>
              <a:rPr lang="zh-CN" altLang="en-US" sz="2400" b="1"/>
              <a:t>年至</a:t>
            </a:r>
            <a:r>
              <a:rPr lang="en-US" altLang="zh-CN" sz="2400" b="1"/>
              <a:t>1820</a:t>
            </a:r>
            <a:r>
              <a:rPr lang="zh-CN" altLang="en-US" sz="2400" b="1"/>
              <a:t>年，共有</a:t>
            </a:r>
            <a:r>
              <a:rPr lang="en-US" altLang="zh-CN" sz="2400" b="1"/>
              <a:t>38</a:t>
            </a:r>
            <a:r>
              <a:rPr lang="zh-CN" altLang="en-US" sz="2400" b="1"/>
              <a:t>万人被裁定成异端，被火刑处死的人约</a:t>
            </a:r>
            <a:r>
              <a:rPr lang="en-US" altLang="zh-CN" sz="2400" b="1"/>
              <a:t>10</a:t>
            </a:r>
            <a:r>
              <a:rPr lang="zh-CN" altLang="en-US" sz="2400" b="1"/>
              <a:t>万人</a:t>
            </a:r>
            <a:r>
              <a:rPr lang="zh-CN" altLang="en-US" sz="2400" b="1" smtClean="0"/>
              <a:t>。</a:t>
            </a:r>
            <a:endParaRPr lang="zh-CN" altLang="en-US" sz="2400" b="1"/>
          </a:p>
        </p:txBody>
      </p:sp>
      <p:pic>
        <p:nvPicPr>
          <p:cNvPr id="1026" name="Picture 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11000"/>
                    </a14:imgEffect>
                  </a14:imgLayer>
                </a14:imgProps>
              </a:ext>
              <a:ext uri="{28A0092B-C50C-407E-A947-70E740481C1C}">
                <a14:useLocalDpi xmlns:a14="http://schemas.microsoft.com/office/drawing/2010/main" val="0"/>
              </a:ext>
            </a:extLst>
          </a:blip>
          <a:stretch>
            <a:fillRect/>
          </a:stretch>
        </p:blipFill>
        <p:spPr bwMode="auto">
          <a:xfrm>
            <a:off x="4739276" y="725449"/>
            <a:ext cx="4081196" cy="3665142"/>
          </a:xfrm>
          <a:prstGeom prst="rect">
            <a:avLst/>
          </a:prstGeom>
          <a:noFill/>
          <a:ln>
            <a:noFill/>
          </a:ln>
          <a:effectLst>
            <a:outerShdw dist="35921" dir="2700000" algn="ctr" rotWithShape="0">
              <a:schemeClr val="bg2"/>
            </a:outerShdw>
            <a:softEdge rad="1397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143000" y="5903893"/>
            <a:ext cx="9001000" cy="954107"/>
          </a:xfrm>
          <a:prstGeom prst="rect">
            <a:avLst/>
          </a:prstGeom>
          <a:noFill/>
        </p:spPr>
        <p:txBody>
          <a:bodyPr wrap="square" rtlCol="0">
            <a:spAutoFit/>
          </a:bodyPr>
          <a:lstStyle/>
          <a:p>
            <a:r>
              <a:rPr lang="zh-CN" altLang="en-US" sz="2800" b="1" smtClean="0">
                <a:solidFill>
                  <a:srgbClr val="CC6600"/>
                </a:solidFill>
              </a:rPr>
              <a:t>（</a:t>
            </a:r>
            <a:r>
              <a:rPr lang="en-US" altLang="zh-CN" sz="2800" b="1" smtClean="0">
                <a:solidFill>
                  <a:srgbClr val="CC6600"/>
                </a:solidFill>
              </a:rPr>
              <a:t>2</a:t>
            </a:r>
            <a:r>
              <a:rPr lang="zh-CN" altLang="en-US" sz="2800" b="1" smtClean="0">
                <a:solidFill>
                  <a:srgbClr val="CC6600"/>
                </a:solidFill>
              </a:rPr>
              <a:t>）消极：</a:t>
            </a:r>
            <a:r>
              <a:rPr lang="zh-CN" altLang="en-US" sz="2800" b="1" smtClean="0"/>
              <a:t>加强对人们思想控制，压制人性</a:t>
            </a:r>
            <a:endParaRPr lang="en-US" altLang="zh-CN" sz="2800" b="1" smtClean="0"/>
          </a:p>
          <a:p>
            <a:endParaRPr lang="zh-CN" altLang="en-US" sz="2800" b="1"/>
          </a:p>
        </p:txBody>
      </p:sp>
      <p:sp>
        <p:nvSpPr>
          <p:cNvPr id="11" name="Text Box 2"/>
          <p:cNvSpPr txBox="1">
            <a:spLocks noChangeArrowheads="1"/>
          </p:cNvSpPr>
          <p:nvPr/>
        </p:nvSpPr>
        <p:spPr bwMode="auto">
          <a:xfrm>
            <a:off x="46659" y="788305"/>
            <a:ext cx="4414148" cy="3539430"/>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algn="ctr"/>
            <a:r>
              <a:rPr lang="zh-CN" altLang="en-US" sz="2800" smtClean="0"/>
              <a:t>原罪说</a:t>
            </a:r>
            <a:endParaRPr lang="en-US" altLang="zh-CN" sz="2800" smtClean="0"/>
          </a:p>
          <a:p>
            <a:r>
              <a:rPr lang="zh-CN" altLang="en-US" sz="2800"/>
              <a:t> </a:t>
            </a:r>
            <a:r>
              <a:rPr lang="zh-CN" altLang="en-US" sz="2800" smtClean="0"/>
              <a:t>   认为</a:t>
            </a:r>
            <a:r>
              <a:rPr lang="zh-CN" altLang="en-US" sz="2800"/>
              <a:t>任何人天生即是有罪的，他们的罪先天的来自其祖先</a:t>
            </a:r>
            <a:r>
              <a:rPr lang="en-US" altLang="zh-CN" sz="2800"/>
              <a:t>——</a:t>
            </a:r>
            <a:r>
              <a:rPr lang="zh-CN" altLang="en-US" sz="2800"/>
              <a:t>亚当与夏娃。他们违背与上帝的约定，偷吃禁果。任何人都没有能力解除这一罪恶，只有靠上帝的救赎</a:t>
            </a:r>
            <a:r>
              <a:rPr lang="zh-CN" altLang="en-US" sz="2800" smtClean="0"/>
              <a:t>。</a:t>
            </a:r>
            <a:endParaRPr lang="zh-CN" altLang="en-US" sz="2800"/>
          </a:p>
        </p:txBody>
      </p:sp>
      <p:sp>
        <p:nvSpPr>
          <p:cNvPr id="12" name="Text Box 2"/>
          <p:cNvSpPr txBox="1">
            <a:spLocks noChangeArrowheads="1"/>
          </p:cNvSpPr>
          <p:nvPr/>
        </p:nvSpPr>
        <p:spPr bwMode="auto">
          <a:xfrm>
            <a:off x="46659" y="4400090"/>
            <a:ext cx="4414148" cy="1384995"/>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800" smtClean="0"/>
              <a:t>恩格斯： 中世纪</a:t>
            </a:r>
            <a:r>
              <a:rPr lang="zh-CN" altLang="en-US" sz="2800"/>
              <a:t>只知道一种意识形态，</a:t>
            </a:r>
            <a:r>
              <a:rPr lang="zh-CN" altLang="en-US" sz="2800" smtClean="0"/>
              <a:t>即“宗教和神学”。</a:t>
            </a:r>
            <a:endParaRPr lang="zh-CN" altLang="en-US" sz="2400"/>
          </a:p>
        </p:txBody>
      </p:sp>
      <p:sp>
        <p:nvSpPr>
          <p:cNvPr id="13" name="Text Box 31"/>
          <p:cNvSpPr txBox="1">
            <a:spLocks noChangeArrowheads="1"/>
          </p:cNvSpPr>
          <p:nvPr/>
        </p:nvSpPr>
        <p:spPr bwMode="auto">
          <a:xfrm>
            <a:off x="0" y="0"/>
            <a:ext cx="8028384"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三</a:t>
            </a:r>
            <a:r>
              <a:rPr kumimoji="1" lang="zh-CN" altLang="en-US" sz="3200" b="1" smtClean="0">
                <a:solidFill>
                  <a:schemeClr val="bg1"/>
                </a:solidFill>
                <a:latin typeface="+mn-ea"/>
              </a:rPr>
              <a:t>、宗教伦理与教化  </a:t>
            </a:r>
            <a:r>
              <a:rPr kumimoji="1" lang="en-US" altLang="zh-CN" sz="3200" b="1" smtClean="0">
                <a:solidFill>
                  <a:schemeClr val="bg1"/>
                </a:solidFill>
                <a:latin typeface="+mn-ea"/>
              </a:rPr>
              <a:t>1</a:t>
            </a:r>
            <a:r>
              <a:rPr kumimoji="1" lang="en-US" altLang="zh-CN" sz="3200" b="1">
                <a:solidFill>
                  <a:schemeClr val="bg1"/>
                </a:solidFill>
                <a:latin typeface="+mn-ea"/>
              </a:rPr>
              <a:t>.</a:t>
            </a:r>
            <a:r>
              <a:rPr kumimoji="1" lang="zh-CN" altLang="en-US" sz="3200" b="1">
                <a:solidFill>
                  <a:schemeClr val="bg1"/>
                </a:solidFill>
                <a:latin typeface="+mn-ea"/>
              </a:rPr>
              <a:t>中世纪</a:t>
            </a:r>
            <a:r>
              <a:rPr kumimoji="1" lang="zh-CN" altLang="en-US" sz="3200" b="1" smtClean="0">
                <a:solidFill>
                  <a:schemeClr val="bg1"/>
                </a:solidFill>
                <a:latin typeface="+mn-ea"/>
              </a:rPr>
              <a:t>基督教影响</a:t>
            </a:r>
            <a:endParaRPr kumimoji="1" lang="zh-CN" altLang="en-US" sz="3200" b="1">
              <a:solidFill>
                <a:schemeClr val="bg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2"/>
          <p:cNvSpPr txBox="1">
            <a:spLocks noChangeArrowheads="1"/>
          </p:cNvSpPr>
          <p:nvPr/>
        </p:nvSpPr>
        <p:spPr bwMode="auto">
          <a:xfrm>
            <a:off x="425351" y="3645024"/>
            <a:ext cx="8085240" cy="584775"/>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lvl="0"/>
            <a:r>
              <a:rPr kumimoji="0" lang="zh-CN" altLang="en-US" sz="3200" smtClean="0">
                <a:latin typeface="+mn-ea"/>
                <a:ea typeface="+mn-ea"/>
              </a:rPr>
              <a:t>结合教材和所学，</a:t>
            </a:r>
            <a:r>
              <a:rPr kumimoji="0" lang="zh-CN" altLang="en-US" sz="3200">
                <a:latin typeface="+mn-ea"/>
                <a:ea typeface="+mn-ea"/>
              </a:rPr>
              <a:t>归纳</a:t>
            </a:r>
            <a:r>
              <a:rPr kumimoji="0" lang="zh-CN" altLang="en-US" sz="3200" smtClean="0">
                <a:latin typeface="+mn-ea"/>
                <a:ea typeface="+mn-ea"/>
              </a:rPr>
              <a:t>宗教改革基本主张</a:t>
            </a:r>
            <a:endParaRPr kumimoji="0" lang="zh-CN" altLang="en-US" sz="3200">
              <a:latin typeface="+mn-ea"/>
              <a:ea typeface="+mn-ea"/>
            </a:endParaRPr>
          </a:p>
        </p:txBody>
      </p:sp>
      <p:sp>
        <p:nvSpPr>
          <p:cNvPr id="10" name="TextBox 9"/>
          <p:cNvSpPr txBox="1"/>
          <p:nvPr/>
        </p:nvSpPr>
        <p:spPr>
          <a:xfrm>
            <a:off x="417020" y="4322192"/>
            <a:ext cx="8241421" cy="1815882"/>
          </a:xfrm>
          <a:prstGeom prst="rect">
            <a:avLst/>
          </a:prstGeom>
          <a:noFill/>
        </p:spPr>
        <p:txBody>
          <a:bodyPr wrap="square" rtlCol="0">
            <a:spAutoFit/>
          </a:bodyPr>
          <a:lstStyle/>
          <a:p>
            <a:r>
              <a:rPr lang="zh-CN" altLang="en-US" sz="2800" b="1" smtClean="0"/>
              <a:t>①信仰</a:t>
            </a:r>
            <a:r>
              <a:rPr lang="zh-CN" altLang="en-US" sz="2800" b="1"/>
              <a:t>即可得救，每个人都可以和上帝直接</a:t>
            </a:r>
            <a:r>
              <a:rPr lang="zh-CN" altLang="en-US" sz="2800" b="1" smtClean="0"/>
              <a:t>沟通</a:t>
            </a:r>
            <a:endParaRPr lang="en-US" altLang="zh-CN" sz="2800" b="1" smtClean="0"/>
          </a:p>
          <a:p>
            <a:r>
              <a:rPr lang="zh-CN" altLang="en-US" sz="2800" b="1" smtClean="0"/>
              <a:t>②信徒可自己读</a:t>
            </a:r>
            <a:r>
              <a:rPr lang="en-US" altLang="zh-CN" sz="2800" b="1" smtClean="0"/>
              <a:t>《</a:t>
            </a:r>
            <a:r>
              <a:rPr lang="zh-CN" altLang="en-US" sz="2800" b="1" smtClean="0"/>
              <a:t>圣经</a:t>
            </a:r>
            <a:r>
              <a:rPr lang="en-US" altLang="zh-CN" sz="2800" b="1" smtClean="0"/>
              <a:t>》</a:t>
            </a:r>
            <a:endParaRPr lang="en-US" altLang="zh-CN" sz="2800" b="1" smtClean="0"/>
          </a:p>
          <a:p>
            <a:r>
              <a:rPr lang="zh-CN" altLang="en-US" sz="2800" b="1"/>
              <a:t>③</a:t>
            </a:r>
            <a:r>
              <a:rPr lang="zh-CN" altLang="en-US" sz="2800" b="1" smtClean="0"/>
              <a:t>提倡节俭</a:t>
            </a:r>
            <a:endParaRPr lang="en-US" altLang="zh-CN" sz="2800" b="1" smtClean="0"/>
          </a:p>
          <a:p>
            <a:r>
              <a:rPr lang="zh-CN" altLang="en-US" sz="2800" b="1"/>
              <a:t>④先</a:t>
            </a:r>
            <a:r>
              <a:rPr lang="zh-CN" altLang="en-US" sz="2800" b="1" smtClean="0"/>
              <a:t>定论，提倡积极入世</a:t>
            </a:r>
            <a:endParaRPr lang="zh-CN" altLang="en-US" sz="2800" b="1"/>
          </a:p>
        </p:txBody>
      </p:sp>
      <p:sp>
        <p:nvSpPr>
          <p:cNvPr id="18" name="Text Box 31"/>
          <p:cNvSpPr txBox="1">
            <a:spLocks noChangeArrowheads="1"/>
          </p:cNvSpPr>
          <p:nvPr/>
        </p:nvSpPr>
        <p:spPr bwMode="auto">
          <a:xfrm>
            <a:off x="-1" y="0"/>
            <a:ext cx="6300193"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三</a:t>
            </a:r>
            <a:r>
              <a:rPr kumimoji="1" lang="zh-CN" altLang="en-US" sz="3200" b="1" smtClean="0">
                <a:solidFill>
                  <a:schemeClr val="bg1"/>
                </a:solidFill>
                <a:latin typeface="+mn-ea"/>
              </a:rPr>
              <a:t>、宗教伦理与教化 </a:t>
            </a:r>
            <a:r>
              <a:rPr kumimoji="1" lang="en-US" altLang="zh-CN" sz="3200" b="1" smtClean="0">
                <a:solidFill>
                  <a:schemeClr val="bg1"/>
                </a:solidFill>
                <a:latin typeface="+mn-ea"/>
              </a:rPr>
              <a:t>2.</a:t>
            </a:r>
            <a:r>
              <a:rPr kumimoji="1" lang="zh-CN" altLang="en-US" sz="3200" b="1" smtClean="0">
                <a:solidFill>
                  <a:schemeClr val="bg1"/>
                </a:solidFill>
                <a:latin typeface="+mn-ea"/>
              </a:rPr>
              <a:t>新教影响</a:t>
            </a:r>
            <a:endParaRPr kumimoji="1" lang="zh-CN" altLang="en-US" sz="3200" b="1">
              <a:solidFill>
                <a:schemeClr val="bg1"/>
              </a:solidFill>
              <a:latin typeface="+mn-ea"/>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67764" y="799893"/>
            <a:ext cx="2880320" cy="2845131"/>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537731" y="754805"/>
            <a:ext cx="2736304" cy="2890219"/>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28675" y="1052736"/>
            <a:ext cx="1024281" cy="2246769"/>
          </a:xfrm>
          <a:prstGeom prst="rect">
            <a:avLst/>
          </a:prstGeom>
          <a:noFill/>
        </p:spPr>
        <p:txBody>
          <a:bodyPr wrap="square" rtlCol="0">
            <a:spAutoFit/>
          </a:bodyPr>
          <a:lstStyle/>
          <a:p>
            <a:r>
              <a:rPr lang="en-US" altLang="zh-CN" sz="2800" b="1" smtClean="0"/>
              <a:t>1517</a:t>
            </a:r>
            <a:endParaRPr lang="en-US" altLang="zh-CN" sz="2800" b="1" smtClean="0"/>
          </a:p>
          <a:p>
            <a:r>
              <a:rPr lang="zh-CN" altLang="en-US" sz="2800" b="1" smtClean="0"/>
              <a:t>马丁</a:t>
            </a:r>
            <a:endParaRPr lang="en-US" altLang="zh-CN" sz="2800" b="1" smtClean="0"/>
          </a:p>
          <a:p>
            <a:r>
              <a:rPr lang="zh-CN" altLang="en-US" sz="2800" b="1" smtClean="0"/>
              <a:t>路德</a:t>
            </a:r>
            <a:endParaRPr lang="en-US" altLang="zh-CN" sz="2800" b="1" smtClean="0"/>
          </a:p>
          <a:p>
            <a:r>
              <a:rPr lang="zh-CN" altLang="en-US" sz="2800" b="1" smtClean="0"/>
              <a:t>宗教</a:t>
            </a:r>
            <a:endParaRPr lang="en-US" altLang="zh-CN" sz="2800" b="1" smtClean="0"/>
          </a:p>
          <a:p>
            <a:r>
              <a:rPr lang="zh-CN" altLang="en-US" sz="2800" b="1" smtClean="0"/>
              <a:t>改革</a:t>
            </a:r>
            <a:endParaRPr lang="zh-CN" altLang="en-US" sz="2800" b="1"/>
          </a:p>
        </p:txBody>
      </p:sp>
      <p:sp>
        <p:nvSpPr>
          <p:cNvPr id="19" name="TextBox 18"/>
          <p:cNvSpPr txBox="1"/>
          <p:nvPr/>
        </p:nvSpPr>
        <p:spPr>
          <a:xfrm>
            <a:off x="7380312" y="1268179"/>
            <a:ext cx="1509839" cy="1815882"/>
          </a:xfrm>
          <a:prstGeom prst="rect">
            <a:avLst/>
          </a:prstGeom>
          <a:noFill/>
        </p:spPr>
        <p:txBody>
          <a:bodyPr wrap="square" rtlCol="0">
            <a:spAutoFit/>
          </a:bodyPr>
          <a:lstStyle/>
          <a:p>
            <a:r>
              <a:rPr lang="en-US" altLang="zh-CN" sz="2800" b="1" smtClean="0"/>
              <a:t>1536</a:t>
            </a:r>
            <a:endParaRPr lang="en-US" altLang="zh-CN" sz="2800" b="1" smtClean="0"/>
          </a:p>
          <a:p>
            <a:r>
              <a:rPr lang="zh-CN" altLang="en-US" sz="2800" b="1" smtClean="0"/>
              <a:t>加尔文宗教</a:t>
            </a:r>
            <a:endParaRPr lang="en-US" altLang="zh-CN" sz="2800" b="1" smtClean="0"/>
          </a:p>
          <a:p>
            <a:r>
              <a:rPr lang="zh-CN" altLang="en-US" sz="2800" b="1" smtClean="0"/>
              <a:t>改革</a:t>
            </a:r>
            <a:endParaRPr lang="zh-CN" altLang="en-US" sz="2800" b="1"/>
          </a:p>
        </p:txBody>
      </p:sp>
      <p:sp>
        <p:nvSpPr>
          <p:cNvPr id="20" name="Text Box 31"/>
          <p:cNvSpPr txBox="1">
            <a:spLocks noChangeArrowheads="1"/>
          </p:cNvSpPr>
          <p:nvPr/>
        </p:nvSpPr>
        <p:spPr bwMode="auto">
          <a:xfrm>
            <a:off x="353400" y="5579526"/>
            <a:ext cx="8229141" cy="1077218"/>
          </a:xfrm>
          <a:prstGeom prst="rect">
            <a:avLst/>
          </a:prstGeom>
          <a:solidFill>
            <a:srgbClr val="CC6600"/>
          </a:solidFill>
          <a:ln>
            <a:solidFill>
              <a:srgbClr val="C00000"/>
            </a:solidFill>
          </a:ln>
          <a:effectLst>
            <a:outerShdw dist="35921" dir="2700000" algn="ctr" rotWithShape="0">
              <a:schemeClr val="bg2"/>
            </a:outerShdw>
            <a:softEdge rad="0"/>
          </a:effectLst>
        </p:spPr>
        <p:txBody>
          <a:bodyPr wrap="square">
            <a:spAutoFit/>
          </a:bodyPr>
          <a:lstStyle/>
          <a:p>
            <a:r>
              <a:rPr kumimoji="1" lang="zh-CN" altLang="en-US" sz="3200" b="1" smtClean="0">
                <a:solidFill>
                  <a:schemeClr val="bg1"/>
                </a:solidFill>
                <a:latin typeface="+mn-ea"/>
              </a:rPr>
              <a:t>探究三：</a:t>
            </a:r>
            <a:endParaRPr kumimoji="1" lang="zh-CN" altLang="en-US" sz="3200" b="1">
              <a:solidFill>
                <a:schemeClr val="bg1"/>
              </a:solidFill>
              <a:latin typeface="+mn-ea"/>
            </a:endParaRPr>
          </a:p>
          <a:p>
            <a:r>
              <a:rPr kumimoji="1" lang="zh-CN" altLang="en-US" sz="3200" b="1" smtClean="0">
                <a:solidFill>
                  <a:schemeClr val="bg1"/>
                </a:solidFill>
                <a:latin typeface="+mn-ea"/>
              </a:rPr>
              <a:t>宗教改革后新教对资本主义社会推动作用？</a:t>
            </a:r>
            <a:endParaRPr kumimoji="1" lang="zh-CN" altLang="en-US" sz="3200" b="1">
              <a:solidFill>
                <a:schemeClr val="bg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 Box 2"/>
          <p:cNvSpPr txBox="1">
            <a:spLocks noChangeArrowheads="1"/>
          </p:cNvSpPr>
          <p:nvPr/>
        </p:nvSpPr>
        <p:spPr bwMode="auto">
          <a:xfrm>
            <a:off x="3635896" y="1181771"/>
            <a:ext cx="5169238" cy="3970318"/>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800" smtClean="0"/>
              <a:t>    正是</a:t>
            </a:r>
            <a:r>
              <a:rPr lang="zh-CN" altLang="en-US" sz="2800"/>
              <a:t>路德等巨人 “给资产阶级的现代统治打下基础 ”</a:t>
            </a:r>
            <a:r>
              <a:rPr lang="zh-CN" altLang="en-US" sz="2800" smtClean="0"/>
              <a:t>。</a:t>
            </a:r>
            <a:endParaRPr lang="en-US" altLang="zh-CN" sz="2800"/>
          </a:p>
          <a:p>
            <a:r>
              <a:rPr lang="en-US" altLang="zh-CN" sz="2800" smtClean="0"/>
              <a:t>    </a:t>
            </a:r>
            <a:r>
              <a:rPr lang="zh-CN" altLang="en-US" sz="2800" smtClean="0"/>
              <a:t>加尔文的信条正适合当时资产阶级中最果敢大胆的分子的要求。</a:t>
            </a:r>
            <a:endParaRPr lang="en-US" altLang="zh-CN" sz="2800" smtClean="0"/>
          </a:p>
          <a:p>
            <a:r>
              <a:rPr lang="en-US" altLang="zh-CN" sz="2800" smtClean="0"/>
              <a:t>    1689</a:t>
            </a:r>
            <a:r>
              <a:rPr lang="zh-CN" altLang="en-US" sz="2800"/>
              <a:t>年的“光荣革命 ”及其</a:t>
            </a:r>
            <a:r>
              <a:rPr lang="zh-CN" altLang="en-US" sz="2800" smtClean="0"/>
              <a:t>之前</a:t>
            </a:r>
            <a:r>
              <a:rPr lang="zh-CN" altLang="en-US" sz="2800"/>
              <a:t>的革命起义</a:t>
            </a:r>
            <a:r>
              <a:rPr lang="en-US" altLang="zh-CN" sz="2800"/>
              <a:t>, </a:t>
            </a:r>
            <a:r>
              <a:rPr lang="zh-CN" altLang="en-US" sz="2800"/>
              <a:t>其中均把加尔文教当作 “现成的战斗理论 ”。</a:t>
            </a:r>
            <a:endParaRPr lang="zh-CN" altLang="en-US" sz="2800"/>
          </a:p>
          <a:p>
            <a:endParaRPr lang="zh-CN" altLang="en-US" sz="280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3528" y="1216048"/>
            <a:ext cx="3037807" cy="3949150"/>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1140754" y="5183614"/>
            <a:ext cx="1403354" cy="523220"/>
          </a:xfrm>
          <a:prstGeom prst="rect">
            <a:avLst/>
          </a:prstGeom>
          <a:noFill/>
        </p:spPr>
        <p:txBody>
          <a:bodyPr wrap="square" rtlCol="0">
            <a:spAutoFit/>
          </a:bodyPr>
          <a:lstStyle/>
          <a:p>
            <a:r>
              <a:rPr lang="zh-CN" altLang="en-US" sz="2800" b="1" smtClean="0"/>
              <a:t>恩格斯</a:t>
            </a:r>
            <a:endParaRPr lang="zh-CN" altLang="en-US" sz="2800" b="1"/>
          </a:p>
        </p:txBody>
      </p:sp>
      <p:sp>
        <p:nvSpPr>
          <p:cNvPr id="7" name="Text Box 31"/>
          <p:cNvSpPr txBox="1">
            <a:spLocks noChangeArrowheads="1"/>
          </p:cNvSpPr>
          <p:nvPr/>
        </p:nvSpPr>
        <p:spPr bwMode="auto">
          <a:xfrm>
            <a:off x="-1" y="0"/>
            <a:ext cx="6444209"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三</a:t>
            </a:r>
            <a:r>
              <a:rPr kumimoji="1" lang="zh-CN" altLang="en-US" sz="3200" b="1" smtClean="0">
                <a:solidFill>
                  <a:schemeClr val="bg1"/>
                </a:solidFill>
                <a:latin typeface="+mn-ea"/>
              </a:rPr>
              <a:t>、宗教伦理与教化 </a:t>
            </a:r>
            <a:r>
              <a:rPr kumimoji="1" lang="en-US" altLang="zh-CN" sz="3200" b="1" smtClean="0">
                <a:solidFill>
                  <a:schemeClr val="bg1"/>
                </a:solidFill>
                <a:latin typeface="+mn-ea"/>
              </a:rPr>
              <a:t>2.</a:t>
            </a:r>
            <a:r>
              <a:rPr kumimoji="1" lang="zh-CN" altLang="en-US" sz="3200" b="1" smtClean="0">
                <a:solidFill>
                  <a:schemeClr val="bg1"/>
                </a:solidFill>
                <a:latin typeface="+mn-ea"/>
              </a:rPr>
              <a:t>新教影响</a:t>
            </a:r>
            <a:endParaRPr kumimoji="1" lang="zh-CN" altLang="en-US" sz="3200" b="1">
              <a:solidFill>
                <a:schemeClr val="bg1"/>
              </a:solidFill>
              <a:latin typeface="+mn-ea"/>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788024" y="908721"/>
            <a:ext cx="4572000" cy="369332"/>
          </a:xfrm>
          <a:prstGeom prst="rect">
            <a:avLst/>
          </a:prstGeom>
        </p:spPr>
        <p:txBody>
          <a:bodyPr>
            <a:spAutoFit/>
          </a:bodyPr>
          <a:lstStyle/>
          <a:p>
            <a:r>
              <a:rPr lang="zh-CN" altLang="en-US"/>
              <a:t> </a:t>
            </a:r>
            <a:endParaRPr lang="zh-CN" altLang="en-US"/>
          </a:p>
        </p:txBody>
      </p:sp>
      <p:sp>
        <p:nvSpPr>
          <p:cNvPr id="7" name="Text Box 2"/>
          <p:cNvSpPr txBox="1">
            <a:spLocks noChangeArrowheads="1"/>
          </p:cNvSpPr>
          <p:nvPr/>
        </p:nvSpPr>
        <p:spPr bwMode="auto">
          <a:xfrm>
            <a:off x="3684554" y="2339902"/>
            <a:ext cx="5233416" cy="1384995"/>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lvl="0"/>
            <a:r>
              <a:rPr lang="zh-CN" altLang="en-US" sz="2800">
                <a:solidFill>
                  <a:srgbClr val="CC6600"/>
                </a:solidFill>
                <a:latin typeface="宋体" panose="02010600030101010101" pitchFamily="2" charset="-122"/>
                <a:ea typeface="宋体" panose="02010600030101010101" pitchFamily="2" charset="-122"/>
              </a:rPr>
              <a:t>资本主义</a:t>
            </a:r>
            <a:r>
              <a:rPr lang="zh-CN" altLang="en-US" sz="2800" smtClean="0">
                <a:solidFill>
                  <a:srgbClr val="CC6600"/>
                </a:solidFill>
                <a:latin typeface="宋体" panose="02010600030101010101" pitchFamily="2" charset="-122"/>
                <a:ea typeface="宋体" panose="02010600030101010101" pitchFamily="2" charset="-122"/>
              </a:rPr>
              <a:t>精神：</a:t>
            </a:r>
            <a:r>
              <a:rPr lang="zh-CN" altLang="en-US" sz="2800" smtClean="0">
                <a:solidFill>
                  <a:prstClr val="black"/>
                </a:solidFill>
                <a:latin typeface="宋体" panose="02010600030101010101" pitchFamily="2" charset="-122"/>
                <a:ea typeface="宋体" panose="02010600030101010101" pitchFamily="2" charset="-122"/>
              </a:rPr>
              <a:t>讲</a:t>
            </a:r>
            <a:r>
              <a:rPr lang="zh-CN" altLang="en-US" sz="2800">
                <a:solidFill>
                  <a:prstClr val="black"/>
                </a:solidFill>
                <a:latin typeface="宋体" panose="02010600030101010101" pitchFamily="2" charset="-122"/>
                <a:ea typeface="宋体" panose="02010600030101010101" pitchFamily="2" charset="-122"/>
              </a:rPr>
              <a:t>信用</a:t>
            </a:r>
            <a:r>
              <a:rPr lang="en-US" altLang="zh-CN" sz="2800" smtClean="0">
                <a:solidFill>
                  <a:prstClr val="black"/>
                </a:solidFill>
                <a:latin typeface="宋体" panose="02010600030101010101" pitchFamily="2" charset="-122"/>
                <a:ea typeface="宋体" panose="02010600030101010101" pitchFamily="2" charset="-122"/>
              </a:rPr>
              <a:t>﹑</a:t>
            </a:r>
            <a:r>
              <a:rPr lang="zh-CN" altLang="en-US" sz="2800">
                <a:solidFill>
                  <a:prstClr val="black"/>
                </a:solidFill>
                <a:latin typeface="宋体" panose="02010600030101010101" pitchFamily="2" charset="-122"/>
                <a:ea typeface="宋体" panose="02010600030101010101" pitchFamily="2" charset="-122"/>
              </a:rPr>
              <a:t>赚钱</a:t>
            </a:r>
            <a:r>
              <a:rPr lang="en-US" altLang="zh-CN" sz="2800" smtClean="0">
                <a:solidFill>
                  <a:prstClr val="black"/>
                </a:solidFill>
                <a:latin typeface="宋体" panose="02010600030101010101" pitchFamily="2" charset="-122"/>
                <a:ea typeface="宋体" panose="02010600030101010101" pitchFamily="2" charset="-122"/>
              </a:rPr>
              <a:t>﹑</a:t>
            </a:r>
            <a:r>
              <a:rPr lang="zh-CN" altLang="en-US" sz="2800">
                <a:solidFill>
                  <a:prstClr val="black"/>
                </a:solidFill>
                <a:latin typeface="宋体" panose="02010600030101010101" pitchFamily="2" charset="-122"/>
                <a:ea typeface="宋体" panose="02010600030101010101" pitchFamily="2" charset="-122"/>
              </a:rPr>
              <a:t>勤劳</a:t>
            </a:r>
            <a:r>
              <a:rPr lang="en-US" altLang="zh-CN" sz="2800" smtClean="0">
                <a:solidFill>
                  <a:prstClr val="black"/>
                </a:solidFill>
                <a:latin typeface="宋体" panose="02010600030101010101" pitchFamily="2" charset="-122"/>
                <a:ea typeface="宋体" panose="02010600030101010101" pitchFamily="2" charset="-122"/>
              </a:rPr>
              <a:t>﹑</a:t>
            </a:r>
            <a:r>
              <a:rPr lang="zh-CN" altLang="en-US" sz="2800" smtClean="0">
                <a:solidFill>
                  <a:prstClr val="black"/>
                </a:solidFill>
                <a:latin typeface="宋体" panose="02010600030101010101" pitchFamily="2" charset="-122"/>
                <a:ea typeface="宋体" panose="02010600030101010101" pitchFamily="2" charset="-122"/>
              </a:rPr>
              <a:t>节约</a:t>
            </a:r>
            <a:r>
              <a:rPr lang="en-US" altLang="zh-CN" sz="2800">
                <a:solidFill>
                  <a:prstClr val="black"/>
                </a:solidFill>
                <a:latin typeface="宋体" panose="02010600030101010101" pitchFamily="2" charset="-122"/>
                <a:ea typeface="宋体" panose="02010600030101010101" pitchFamily="2" charset="-122"/>
              </a:rPr>
              <a:t>﹑</a:t>
            </a:r>
            <a:r>
              <a:rPr lang="zh-CN" altLang="en-US" sz="2800">
                <a:solidFill>
                  <a:prstClr val="black"/>
                </a:solidFill>
                <a:latin typeface="宋体" panose="02010600030101010101" pitchFamily="2" charset="-122"/>
                <a:ea typeface="宋体" panose="02010600030101010101" pitchFamily="2" charset="-122"/>
              </a:rPr>
              <a:t>守时</a:t>
            </a:r>
            <a:r>
              <a:rPr lang="en-US" altLang="zh-CN" sz="2800">
                <a:solidFill>
                  <a:prstClr val="black"/>
                </a:solidFill>
                <a:latin typeface="宋体" panose="02010600030101010101" pitchFamily="2" charset="-122"/>
                <a:ea typeface="宋体" panose="02010600030101010101" pitchFamily="2" charset="-122"/>
              </a:rPr>
              <a:t>﹑</a:t>
            </a:r>
            <a:r>
              <a:rPr lang="zh-CN" altLang="en-US" sz="2800">
                <a:solidFill>
                  <a:prstClr val="black"/>
                </a:solidFill>
                <a:latin typeface="宋体" panose="02010600030101010101" pitchFamily="2" charset="-122"/>
                <a:ea typeface="宋体" panose="02010600030101010101" pitchFamily="2" charset="-122"/>
              </a:rPr>
              <a:t>公正</a:t>
            </a:r>
            <a:r>
              <a:rPr lang="en-US" altLang="zh-CN" sz="2800">
                <a:solidFill>
                  <a:prstClr val="black"/>
                </a:solidFill>
                <a:latin typeface="宋体" panose="02010600030101010101" pitchFamily="2" charset="-122"/>
                <a:ea typeface="宋体" panose="02010600030101010101" pitchFamily="2" charset="-122"/>
              </a:rPr>
              <a:t>﹑</a:t>
            </a:r>
            <a:r>
              <a:rPr lang="zh-CN" altLang="en-US" sz="2800">
                <a:solidFill>
                  <a:prstClr val="black"/>
                </a:solidFill>
                <a:latin typeface="宋体" panose="02010600030101010101" pitchFamily="2" charset="-122"/>
                <a:ea typeface="宋体" panose="02010600030101010101" pitchFamily="2" charset="-122"/>
              </a:rPr>
              <a:t>谨慎</a:t>
            </a:r>
            <a:r>
              <a:rPr lang="en-US" altLang="zh-CN" sz="2800">
                <a:solidFill>
                  <a:prstClr val="black"/>
                </a:solidFill>
                <a:latin typeface="宋体" panose="02010600030101010101" pitchFamily="2" charset="-122"/>
                <a:ea typeface="宋体" panose="02010600030101010101" pitchFamily="2" charset="-122"/>
              </a:rPr>
              <a:t>﹑</a:t>
            </a:r>
            <a:r>
              <a:rPr lang="zh-CN" altLang="en-US" sz="2800">
                <a:solidFill>
                  <a:prstClr val="black"/>
                </a:solidFill>
                <a:latin typeface="宋体" panose="02010600030101010101" pitchFamily="2" charset="-122"/>
                <a:ea typeface="宋体" panose="02010600030101010101" pitchFamily="2" charset="-122"/>
              </a:rPr>
              <a:t>诚实</a:t>
            </a:r>
            <a:endParaRPr lang="zh-CN" altLang="en-US" sz="2800">
              <a:solidFill>
                <a:prstClr val="black"/>
              </a:solidFill>
              <a:latin typeface="宋体" pitchFamily="2" charset="-122"/>
              <a:ea typeface="宋体" pitchFamily="2" charset="-122"/>
            </a:endParaRPr>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9512" y="818987"/>
            <a:ext cx="3096344" cy="4438093"/>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 Box 2"/>
          <p:cNvSpPr txBox="1">
            <a:spLocks noChangeArrowheads="1"/>
          </p:cNvSpPr>
          <p:nvPr/>
        </p:nvSpPr>
        <p:spPr bwMode="auto">
          <a:xfrm>
            <a:off x="3585255" y="796042"/>
            <a:ext cx="5429662" cy="95410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lvl="0"/>
            <a:r>
              <a:rPr lang="zh-CN" altLang="en-US" sz="2800" smtClean="0">
                <a:solidFill>
                  <a:srgbClr val="CC6600"/>
                </a:solidFill>
                <a:latin typeface="宋体" panose="02010600030101010101" pitchFamily="2" charset="-122"/>
                <a:ea typeface="宋体" panose="02010600030101010101" pitchFamily="2" charset="-122"/>
              </a:rPr>
              <a:t>新教伦理</a:t>
            </a:r>
            <a:r>
              <a:rPr lang="zh-CN" altLang="en-US" sz="2800" smtClean="0">
                <a:solidFill>
                  <a:prstClr val="black"/>
                </a:solidFill>
                <a:latin typeface="宋体" panose="02010600030101010101" pitchFamily="2" charset="-122"/>
                <a:ea typeface="宋体" panose="02010600030101010101" pitchFamily="2" charset="-122"/>
              </a:rPr>
              <a:t>：劳动是一种天职</a:t>
            </a:r>
            <a:r>
              <a:rPr lang="zh-CN" altLang="en-US" sz="2800">
                <a:solidFill>
                  <a:prstClr val="black"/>
                </a:solidFill>
                <a:latin typeface="宋体" panose="02010600030101010101" pitchFamily="2" charset="-122"/>
                <a:ea typeface="宋体" panose="02010600030101010101" pitchFamily="2" charset="-122"/>
              </a:rPr>
              <a:t>，</a:t>
            </a:r>
            <a:r>
              <a:rPr lang="zh-CN" altLang="en-US" sz="2800" smtClean="0">
                <a:solidFill>
                  <a:prstClr val="black"/>
                </a:solidFill>
                <a:latin typeface="宋体" panose="02010600030101010101" pitchFamily="2" charset="-122"/>
                <a:ea typeface="宋体" panose="02010600030101010101" pitchFamily="2" charset="-122"/>
              </a:rPr>
              <a:t>入世禁欲主义</a:t>
            </a:r>
            <a:endParaRPr lang="zh-CN" altLang="en-US" sz="2800">
              <a:solidFill>
                <a:prstClr val="black"/>
              </a:solidFill>
              <a:latin typeface="宋体" panose="02010600030101010101" pitchFamily="2" charset="-122"/>
              <a:ea typeface="宋体" panose="02010600030101010101" pitchFamily="2" charset="-122"/>
            </a:endParaRPr>
          </a:p>
        </p:txBody>
      </p:sp>
      <p:sp>
        <p:nvSpPr>
          <p:cNvPr id="9" name="Text Box 2"/>
          <p:cNvSpPr txBox="1">
            <a:spLocks noChangeArrowheads="1"/>
          </p:cNvSpPr>
          <p:nvPr/>
        </p:nvSpPr>
        <p:spPr bwMode="auto">
          <a:xfrm>
            <a:off x="3611476" y="4290183"/>
            <a:ext cx="5233416" cy="95410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800" smtClean="0">
                <a:solidFill>
                  <a:srgbClr val="CC6600"/>
                </a:solidFill>
                <a:latin typeface="宋体" panose="02010600030101010101" pitchFamily="2" charset="-122"/>
                <a:ea typeface="宋体" panose="02010600030101010101" pitchFamily="2" charset="-122"/>
              </a:rPr>
              <a:t>资本主义产生和发展：</a:t>
            </a:r>
            <a:r>
              <a:rPr lang="zh-CN" altLang="en-US" sz="2800" smtClean="0">
                <a:latin typeface="宋体" panose="02010600030101010101" pitchFamily="2" charset="-122"/>
                <a:ea typeface="宋体" panose="02010600030101010101" pitchFamily="2" charset="-122"/>
              </a:rPr>
              <a:t>资本家扩大并积累财富；劳动者辛勤工作</a:t>
            </a:r>
            <a:endParaRPr lang="en-US" altLang="zh-CN" sz="2800" smtClean="0">
              <a:latin typeface="宋体" pitchFamily="2" charset="-122"/>
              <a:ea typeface="宋体" pitchFamily="2" charset="-122"/>
            </a:endParaRPr>
          </a:p>
        </p:txBody>
      </p:sp>
      <p:sp>
        <p:nvSpPr>
          <p:cNvPr id="4" name="下箭头 3"/>
          <p:cNvSpPr/>
          <p:nvPr/>
        </p:nvSpPr>
        <p:spPr>
          <a:xfrm>
            <a:off x="6106723" y="1809133"/>
            <a:ext cx="278754" cy="530769"/>
          </a:xfrm>
          <a:prstGeom prst="downArrow">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下箭头 10"/>
          <p:cNvSpPr/>
          <p:nvPr/>
        </p:nvSpPr>
        <p:spPr>
          <a:xfrm>
            <a:off x="6070888" y="3724897"/>
            <a:ext cx="314589" cy="565286"/>
          </a:xfrm>
          <a:prstGeom prst="downArrow">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512422" y="5271287"/>
            <a:ext cx="2430524" cy="523220"/>
          </a:xfrm>
          <a:prstGeom prst="rect">
            <a:avLst/>
          </a:prstGeom>
          <a:noFill/>
        </p:spPr>
        <p:txBody>
          <a:bodyPr wrap="square" rtlCol="0">
            <a:spAutoFit/>
          </a:bodyPr>
          <a:lstStyle/>
          <a:p>
            <a:r>
              <a:rPr lang="zh-CN" altLang="en-US" sz="2800" b="1"/>
              <a:t>马克斯</a:t>
            </a:r>
            <a:r>
              <a:rPr lang="en-US" altLang="zh-CN" sz="2800" b="1"/>
              <a:t>·</a:t>
            </a:r>
            <a:r>
              <a:rPr lang="zh-CN" altLang="en-US" sz="2800" b="1"/>
              <a:t>韦伯</a:t>
            </a:r>
            <a:endParaRPr lang="zh-CN" altLang="en-US" sz="2800" b="1"/>
          </a:p>
        </p:txBody>
      </p:sp>
      <p:sp>
        <p:nvSpPr>
          <p:cNvPr id="13" name="Text Box 31"/>
          <p:cNvSpPr txBox="1">
            <a:spLocks noChangeArrowheads="1"/>
          </p:cNvSpPr>
          <p:nvPr/>
        </p:nvSpPr>
        <p:spPr bwMode="auto">
          <a:xfrm>
            <a:off x="-1" y="0"/>
            <a:ext cx="6444209"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三</a:t>
            </a:r>
            <a:r>
              <a:rPr kumimoji="1" lang="zh-CN" altLang="en-US" sz="3200" b="1" smtClean="0">
                <a:solidFill>
                  <a:schemeClr val="bg1"/>
                </a:solidFill>
                <a:latin typeface="+mn-ea"/>
              </a:rPr>
              <a:t>、宗教伦理与教化 </a:t>
            </a:r>
            <a:r>
              <a:rPr kumimoji="1" lang="en-US" altLang="zh-CN" sz="3200" b="1" smtClean="0">
                <a:solidFill>
                  <a:schemeClr val="bg1"/>
                </a:solidFill>
                <a:latin typeface="+mn-ea"/>
              </a:rPr>
              <a:t>2.</a:t>
            </a:r>
            <a:r>
              <a:rPr kumimoji="1" lang="zh-CN" altLang="en-US" sz="3200" b="1" smtClean="0">
                <a:solidFill>
                  <a:schemeClr val="bg1"/>
                </a:solidFill>
                <a:latin typeface="+mn-ea"/>
              </a:rPr>
              <a:t>新教影响</a:t>
            </a:r>
            <a:endParaRPr kumimoji="1" lang="zh-CN" altLang="en-US" sz="3200" b="1">
              <a:solidFill>
                <a:schemeClr val="bg1"/>
              </a:solidFill>
              <a:latin typeface="+mn-ea"/>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TextBox 4"/>
          <p:cNvSpPr txBox="1"/>
          <p:nvPr/>
        </p:nvSpPr>
        <p:spPr>
          <a:xfrm>
            <a:off x="190727" y="1052736"/>
            <a:ext cx="8773761" cy="4247317"/>
          </a:xfrm>
          <a:prstGeom prst="rect">
            <a:avLst/>
          </a:prstGeom>
          <a:noFill/>
        </p:spPr>
        <p:txBody>
          <a:bodyPr wrap="square" rtlCol="0">
            <a:spAutoFit/>
          </a:bodyPr>
          <a:lstStyle/>
          <a:p>
            <a:r>
              <a:rPr lang="zh-CN" altLang="en-US" sz="2800" b="1" smtClean="0">
                <a:solidFill>
                  <a:srgbClr val="CC6600"/>
                </a:solidFill>
              </a:rPr>
              <a:t>相同点：</a:t>
            </a:r>
            <a:r>
              <a:rPr lang="zh-CN" altLang="en-US" sz="2800" b="1" smtClean="0"/>
              <a:t>都承认宗教改革对资本主义发展起到推动作用</a:t>
            </a:r>
            <a:endParaRPr lang="en-US" altLang="zh-CN" sz="2800" b="1" smtClean="0"/>
          </a:p>
          <a:p>
            <a:r>
              <a:rPr lang="zh-CN" altLang="en-US" sz="2800" b="1" smtClean="0">
                <a:solidFill>
                  <a:srgbClr val="CC6600"/>
                </a:solidFill>
              </a:rPr>
              <a:t>不同点：</a:t>
            </a:r>
            <a:endParaRPr lang="en-US" altLang="zh-CN" sz="2800" b="1" smtClean="0">
              <a:solidFill>
                <a:srgbClr val="CC6600"/>
              </a:solidFill>
            </a:endParaRPr>
          </a:p>
          <a:p>
            <a:r>
              <a:rPr lang="zh-CN" altLang="en-US" sz="2800" b="1" smtClean="0">
                <a:solidFill>
                  <a:srgbClr val="CC6600"/>
                </a:solidFill>
              </a:rPr>
              <a:t>马克思主义</a:t>
            </a:r>
            <a:r>
              <a:rPr lang="zh-CN" altLang="en-US" sz="2800" b="1" smtClean="0"/>
              <a:t>认为资本主义生产方式</a:t>
            </a:r>
            <a:r>
              <a:rPr lang="zh-CN" altLang="en-US" sz="2800" b="1"/>
              <a:t>的兴起才是宗教改革得以发生和发展</a:t>
            </a:r>
            <a:r>
              <a:rPr lang="zh-CN" altLang="en-US" sz="2800" b="1" smtClean="0"/>
              <a:t>的根本</a:t>
            </a:r>
            <a:r>
              <a:rPr lang="zh-CN" altLang="en-US" sz="2800" b="1"/>
              <a:t>原因</a:t>
            </a:r>
            <a:r>
              <a:rPr lang="en-US" altLang="zh-CN" sz="2800" b="1"/>
              <a:t>,</a:t>
            </a:r>
            <a:r>
              <a:rPr lang="zh-CN" altLang="en-US" sz="2800" b="1"/>
              <a:t>宗教改革则只是为资产阶级的阶级</a:t>
            </a:r>
            <a:r>
              <a:rPr lang="zh-CN" altLang="en-US" sz="2800" b="1" smtClean="0"/>
              <a:t>统治</a:t>
            </a:r>
            <a:r>
              <a:rPr lang="zh-CN" altLang="en-US" sz="2800" b="1"/>
              <a:t>起了思想先导的作用 </a:t>
            </a:r>
            <a:r>
              <a:rPr lang="en-US" altLang="zh-CN" sz="2800" b="1"/>
              <a:t>,</a:t>
            </a:r>
            <a:r>
              <a:rPr lang="zh-CN" altLang="en-US" sz="2800" b="1"/>
              <a:t>而不是资本主义</a:t>
            </a:r>
            <a:r>
              <a:rPr lang="zh-CN" altLang="en-US" sz="2800" b="1" smtClean="0"/>
              <a:t>生产方式</a:t>
            </a:r>
            <a:r>
              <a:rPr lang="zh-CN" altLang="en-US" sz="2800" b="1"/>
              <a:t>赖以兴起的</a:t>
            </a:r>
            <a:r>
              <a:rPr lang="zh-CN" altLang="en-US" sz="2800" b="1" smtClean="0"/>
              <a:t>原因。</a:t>
            </a:r>
            <a:endParaRPr lang="en-US" altLang="zh-CN" sz="2800" b="1" smtClean="0"/>
          </a:p>
          <a:p>
            <a:r>
              <a:rPr lang="zh-CN" altLang="en-US" sz="2800" b="1" smtClean="0">
                <a:solidFill>
                  <a:srgbClr val="CC6600"/>
                </a:solidFill>
              </a:rPr>
              <a:t>马克斯</a:t>
            </a:r>
            <a:r>
              <a:rPr lang="en-US" altLang="zh-CN" sz="2800" b="1">
                <a:solidFill>
                  <a:srgbClr val="CC6600"/>
                </a:solidFill>
              </a:rPr>
              <a:t>·</a:t>
            </a:r>
            <a:r>
              <a:rPr lang="zh-CN" altLang="en-US" sz="2800" b="1" smtClean="0">
                <a:solidFill>
                  <a:srgbClr val="CC6600"/>
                </a:solidFill>
              </a:rPr>
              <a:t>韦伯</a:t>
            </a:r>
            <a:r>
              <a:rPr lang="zh-CN" altLang="en-US" sz="2800" b="1" smtClean="0"/>
              <a:t>认为西欧</a:t>
            </a:r>
            <a:r>
              <a:rPr lang="zh-CN" altLang="en-US" sz="2800" b="1"/>
              <a:t>近代的宗教改革产生了新教伦理，新教伦理衍生了资本主义精神，近代西欧社会正是在这种精神</a:t>
            </a:r>
            <a:r>
              <a:rPr lang="zh-CN" altLang="en-US" sz="2800" b="1" smtClean="0"/>
              <a:t>的弥漫</a:t>
            </a:r>
            <a:r>
              <a:rPr lang="zh-CN" altLang="en-US" sz="2800" b="1"/>
              <a:t>下，产生了资本主义并且获得空前的</a:t>
            </a:r>
            <a:r>
              <a:rPr lang="zh-CN" altLang="en-US" sz="2800" b="1" smtClean="0"/>
              <a:t>发展。</a:t>
            </a:r>
            <a:endParaRPr lang="zh-CN" altLang="en-US" sz="2800" b="1"/>
          </a:p>
          <a:p>
            <a:endParaRPr lang="zh-CN" altLang="en-US"/>
          </a:p>
        </p:txBody>
      </p:sp>
      <p:sp>
        <p:nvSpPr>
          <p:cNvPr id="7" name="矩形 6"/>
          <p:cNvSpPr/>
          <p:nvPr/>
        </p:nvSpPr>
        <p:spPr>
          <a:xfrm>
            <a:off x="1619672" y="5291432"/>
            <a:ext cx="5054589" cy="923330"/>
          </a:xfrm>
          <a:prstGeom prst="rect">
            <a:avLst/>
          </a:prstGeom>
          <a:noFill/>
        </p:spPr>
        <p:txBody>
          <a:bodyPr wrap="none" lIns="91440" tIns="45720" rIns="91440" bIns="45720">
            <a:spAutoFit/>
          </a:bodyPr>
          <a:lstStyle/>
          <a:p>
            <a:pPr algn="ctr"/>
            <a:r>
              <a:rPr lang="zh-CN" altLang="en-US" sz="54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生产方式决定论</a:t>
            </a:r>
            <a:endParaRPr lang="zh-CN" altLang="en-US" sz="5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Text Box 31"/>
          <p:cNvSpPr txBox="1">
            <a:spLocks noChangeArrowheads="1"/>
          </p:cNvSpPr>
          <p:nvPr/>
        </p:nvSpPr>
        <p:spPr bwMode="auto">
          <a:xfrm>
            <a:off x="-1" y="0"/>
            <a:ext cx="6444209"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三</a:t>
            </a:r>
            <a:r>
              <a:rPr kumimoji="1" lang="zh-CN" altLang="en-US" sz="3200" b="1" smtClean="0">
                <a:solidFill>
                  <a:schemeClr val="bg1"/>
                </a:solidFill>
                <a:latin typeface="+mn-ea"/>
              </a:rPr>
              <a:t>、宗教伦理与教化 </a:t>
            </a:r>
            <a:r>
              <a:rPr kumimoji="1" lang="en-US" altLang="zh-CN" sz="3200" b="1" smtClean="0">
                <a:solidFill>
                  <a:schemeClr val="bg1"/>
                </a:solidFill>
                <a:latin typeface="+mn-ea"/>
              </a:rPr>
              <a:t>2.</a:t>
            </a:r>
            <a:r>
              <a:rPr kumimoji="1" lang="zh-CN" altLang="en-US" sz="3200" b="1" smtClean="0">
                <a:solidFill>
                  <a:schemeClr val="bg1"/>
                </a:solidFill>
                <a:latin typeface="+mn-ea"/>
              </a:rPr>
              <a:t>新教影响</a:t>
            </a:r>
            <a:endParaRPr kumimoji="1" lang="zh-CN" altLang="en-US" sz="3200" b="1">
              <a:solidFill>
                <a:schemeClr val="bg1"/>
              </a:solidFill>
              <a:latin typeface="+mn-ea"/>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TextBox 9"/>
          <p:cNvSpPr txBox="1"/>
          <p:nvPr/>
        </p:nvSpPr>
        <p:spPr>
          <a:xfrm>
            <a:off x="323528" y="1199168"/>
            <a:ext cx="8241421" cy="3416320"/>
          </a:xfrm>
          <a:prstGeom prst="rect">
            <a:avLst/>
          </a:prstGeom>
          <a:noFill/>
        </p:spPr>
        <p:txBody>
          <a:bodyPr wrap="square" rtlCol="0">
            <a:spAutoFit/>
          </a:bodyPr>
          <a:lstStyle/>
          <a:p>
            <a:r>
              <a:rPr lang="zh-CN" altLang="en-US" sz="2400" b="1" smtClean="0"/>
              <a:t>信仰</a:t>
            </a:r>
            <a:r>
              <a:rPr lang="zh-CN" altLang="en-US" sz="2400" b="1"/>
              <a:t>即可得救，每个人都可以和上帝直接</a:t>
            </a:r>
            <a:r>
              <a:rPr lang="zh-CN" altLang="en-US" sz="2400" b="1" smtClean="0"/>
              <a:t>沟通</a:t>
            </a:r>
            <a:endParaRPr lang="en-US" altLang="zh-CN" sz="2400" b="1" smtClean="0"/>
          </a:p>
          <a:p>
            <a:endParaRPr lang="en-US" altLang="zh-CN" sz="2400" b="1"/>
          </a:p>
          <a:p>
            <a:endParaRPr lang="en-US" altLang="zh-CN" sz="2400" b="1" smtClean="0"/>
          </a:p>
          <a:p>
            <a:endParaRPr lang="en-US" altLang="zh-CN" sz="2400" b="1" smtClean="0"/>
          </a:p>
          <a:p>
            <a:r>
              <a:rPr lang="zh-CN" altLang="en-US" sz="2400" b="1" smtClean="0"/>
              <a:t>信徒可自己读</a:t>
            </a:r>
            <a:r>
              <a:rPr lang="en-US" altLang="zh-CN" sz="2400" b="1" smtClean="0"/>
              <a:t>《</a:t>
            </a:r>
            <a:r>
              <a:rPr lang="zh-CN" altLang="en-US" sz="2400" b="1" smtClean="0"/>
              <a:t>圣经</a:t>
            </a:r>
            <a:r>
              <a:rPr lang="en-US" altLang="zh-CN" sz="2400" b="1" smtClean="0"/>
              <a:t>》</a:t>
            </a:r>
            <a:endParaRPr lang="en-US" altLang="zh-CN" sz="2400" b="1" smtClean="0"/>
          </a:p>
          <a:p>
            <a:endParaRPr lang="en-US" altLang="zh-CN" sz="2400" b="1" smtClean="0"/>
          </a:p>
          <a:p>
            <a:r>
              <a:rPr lang="zh-CN" altLang="en-US" sz="2400" b="1" smtClean="0"/>
              <a:t>提倡节俭</a:t>
            </a:r>
            <a:endParaRPr lang="en-US" altLang="zh-CN" sz="2400" b="1" smtClean="0"/>
          </a:p>
          <a:p>
            <a:endParaRPr lang="en-US" altLang="zh-CN" sz="2400" b="1" smtClean="0"/>
          </a:p>
          <a:p>
            <a:r>
              <a:rPr lang="zh-CN" altLang="en-US" sz="2400" b="1" smtClean="0"/>
              <a:t>先定论，提倡积极入世</a:t>
            </a:r>
            <a:endParaRPr lang="zh-CN" altLang="en-US" sz="2400" b="1"/>
          </a:p>
        </p:txBody>
      </p:sp>
      <p:sp>
        <p:nvSpPr>
          <p:cNvPr id="2" name="右箭头 1"/>
          <p:cNvSpPr/>
          <p:nvPr/>
        </p:nvSpPr>
        <p:spPr>
          <a:xfrm>
            <a:off x="817692" y="1789937"/>
            <a:ext cx="953852" cy="432048"/>
          </a:xfrm>
          <a:prstGeom prst="rightArrow">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969095" y="1711244"/>
            <a:ext cx="7030109" cy="954107"/>
          </a:xfrm>
          <a:prstGeom prst="rect">
            <a:avLst/>
          </a:prstGeom>
          <a:noFill/>
        </p:spPr>
        <p:txBody>
          <a:bodyPr wrap="square" rtlCol="0">
            <a:spAutoFit/>
          </a:bodyPr>
          <a:lstStyle/>
          <a:p>
            <a:r>
              <a:rPr lang="zh-CN" altLang="en-US" sz="2800" b="1"/>
              <a:t>①</a:t>
            </a:r>
            <a:r>
              <a:rPr lang="zh-CN" altLang="en-US" sz="2800" b="1" smtClean="0">
                <a:solidFill>
                  <a:schemeClr val="accent6">
                    <a:lumMod val="50000"/>
                  </a:schemeClr>
                </a:solidFill>
              </a:rPr>
              <a:t>反对</a:t>
            </a:r>
            <a:r>
              <a:rPr lang="zh-CN" altLang="en-US" sz="2800" b="1">
                <a:solidFill>
                  <a:schemeClr val="accent6">
                    <a:lumMod val="50000"/>
                  </a:schemeClr>
                </a:solidFill>
              </a:rPr>
              <a:t>教皇</a:t>
            </a:r>
            <a:r>
              <a:rPr lang="zh-CN" altLang="en-US" sz="2800" b="1" smtClean="0">
                <a:solidFill>
                  <a:schemeClr val="accent6">
                    <a:lumMod val="50000"/>
                  </a:schemeClr>
                </a:solidFill>
              </a:rPr>
              <a:t>权威，打破天主教</a:t>
            </a:r>
            <a:r>
              <a:rPr lang="zh-CN" altLang="en-US" sz="2800" b="1">
                <a:solidFill>
                  <a:schemeClr val="accent6">
                    <a:lumMod val="50000"/>
                  </a:schemeClr>
                </a:solidFill>
              </a:rPr>
              <a:t>会精神垄断</a:t>
            </a:r>
            <a:r>
              <a:rPr lang="zh-CN" altLang="en-US" sz="2800" b="1" smtClean="0">
                <a:solidFill>
                  <a:schemeClr val="accent6">
                    <a:lumMod val="50000"/>
                  </a:schemeClr>
                </a:solidFill>
              </a:rPr>
              <a:t>，</a:t>
            </a:r>
            <a:r>
              <a:rPr lang="zh-CN" altLang="en-US" sz="2800" b="1">
                <a:solidFill>
                  <a:schemeClr val="accent6">
                    <a:lumMod val="50000"/>
                  </a:schemeClr>
                </a:solidFill>
              </a:rPr>
              <a:t>促进</a:t>
            </a:r>
            <a:r>
              <a:rPr lang="zh-CN" altLang="en-US" sz="2800" b="1" smtClean="0">
                <a:solidFill>
                  <a:schemeClr val="accent6">
                    <a:lumMod val="50000"/>
                  </a:schemeClr>
                </a:solidFill>
              </a:rPr>
              <a:t>思想解放</a:t>
            </a:r>
            <a:r>
              <a:rPr lang="zh-CN" altLang="en-US" sz="2800" b="1">
                <a:solidFill>
                  <a:schemeClr val="accent6">
                    <a:lumMod val="50000"/>
                  </a:schemeClr>
                </a:solidFill>
              </a:rPr>
              <a:t>，发展了人文主义</a:t>
            </a:r>
            <a:r>
              <a:rPr lang="zh-CN" altLang="en-US" sz="2800" b="1" smtClean="0">
                <a:solidFill>
                  <a:schemeClr val="accent6">
                    <a:lumMod val="50000"/>
                  </a:schemeClr>
                </a:solidFill>
              </a:rPr>
              <a:t>。</a:t>
            </a:r>
            <a:endParaRPr lang="zh-CN" altLang="en-US" sz="2800" b="1">
              <a:solidFill>
                <a:schemeClr val="accent6">
                  <a:lumMod val="50000"/>
                </a:schemeClr>
              </a:solidFill>
            </a:endParaRPr>
          </a:p>
        </p:txBody>
      </p:sp>
      <p:sp>
        <p:nvSpPr>
          <p:cNvPr id="12" name="TextBox 11"/>
          <p:cNvSpPr txBox="1"/>
          <p:nvPr/>
        </p:nvSpPr>
        <p:spPr>
          <a:xfrm>
            <a:off x="4814520" y="2469674"/>
            <a:ext cx="4641021" cy="738664"/>
          </a:xfrm>
          <a:prstGeom prst="rect">
            <a:avLst/>
          </a:prstGeom>
          <a:noFill/>
        </p:spPr>
        <p:txBody>
          <a:bodyPr wrap="square" rtlCol="0">
            <a:spAutoFit/>
          </a:bodyPr>
          <a:lstStyle/>
          <a:p>
            <a:pPr>
              <a:lnSpc>
                <a:spcPct val="150000"/>
              </a:lnSpc>
            </a:pPr>
            <a:r>
              <a:rPr lang="zh-CN" altLang="en-US" sz="2800" b="1"/>
              <a:t>②</a:t>
            </a:r>
            <a:r>
              <a:rPr lang="zh-CN" altLang="en-US" sz="2800" b="1" smtClean="0">
                <a:solidFill>
                  <a:schemeClr val="accent6">
                    <a:lumMod val="50000"/>
                  </a:schemeClr>
                </a:solidFill>
              </a:rPr>
              <a:t>促进文化普及</a:t>
            </a:r>
            <a:endParaRPr lang="en-US" altLang="zh-CN" sz="2800" b="1" smtClean="0">
              <a:solidFill>
                <a:schemeClr val="accent6">
                  <a:lumMod val="50000"/>
                </a:schemeClr>
              </a:solidFill>
            </a:endParaRPr>
          </a:p>
        </p:txBody>
      </p:sp>
      <p:sp>
        <p:nvSpPr>
          <p:cNvPr id="13" name="TextBox 12"/>
          <p:cNvSpPr txBox="1"/>
          <p:nvPr/>
        </p:nvSpPr>
        <p:spPr>
          <a:xfrm>
            <a:off x="3387363" y="3337021"/>
            <a:ext cx="4641021" cy="738664"/>
          </a:xfrm>
          <a:prstGeom prst="rect">
            <a:avLst/>
          </a:prstGeom>
          <a:noFill/>
        </p:spPr>
        <p:txBody>
          <a:bodyPr wrap="square" rtlCol="0">
            <a:spAutoFit/>
          </a:bodyPr>
          <a:lstStyle/>
          <a:p>
            <a:pPr>
              <a:lnSpc>
                <a:spcPct val="150000"/>
              </a:lnSpc>
            </a:pPr>
            <a:r>
              <a:rPr lang="zh-CN" altLang="en-US" sz="2800" b="1"/>
              <a:t>③</a:t>
            </a:r>
            <a:r>
              <a:rPr lang="zh-CN" altLang="en-US" sz="2800" b="1" smtClean="0">
                <a:solidFill>
                  <a:schemeClr val="accent6">
                    <a:lumMod val="50000"/>
                  </a:schemeClr>
                </a:solidFill>
              </a:rPr>
              <a:t>推动了资本的积累</a:t>
            </a:r>
            <a:endParaRPr lang="en-US" altLang="zh-CN" sz="2800" b="1" smtClean="0">
              <a:solidFill>
                <a:schemeClr val="accent6">
                  <a:lumMod val="50000"/>
                </a:schemeClr>
              </a:solidFill>
            </a:endParaRPr>
          </a:p>
        </p:txBody>
      </p:sp>
      <p:sp>
        <p:nvSpPr>
          <p:cNvPr id="14" name="TextBox 13"/>
          <p:cNvSpPr txBox="1"/>
          <p:nvPr/>
        </p:nvSpPr>
        <p:spPr>
          <a:xfrm>
            <a:off x="4853113" y="4019000"/>
            <a:ext cx="6000186" cy="738664"/>
          </a:xfrm>
          <a:prstGeom prst="rect">
            <a:avLst/>
          </a:prstGeom>
          <a:noFill/>
        </p:spPr>
        <p:txBody>
          <a:bodyPr wrap="square" rtlCol="0">
            <a:spAutoFit/>
          </a:bodyPr>
          <a:lstStyle/>
          <a:p>
            <a:pPr>
              <a:lnSpc>
                <a:spcPct val="150000"/>
              </a:lnSpc>
            </a:pPr>
            <a:r>
              <a:rPr lang="zh-CN" altLang="en-US" sz="2800" b="1"/>
              <a:t>④</a:t>
            </a:r>
            <a:r>
              <a:rPr lang="zh-CN" altLang="en-US" sz="2800" b="1" smtClean="0">
                <a:solidFill>
                  <a:schemeClr val="accent6">
                    <a:lumMod val="50000"/>
                  </a:schemeClr>
                </a:solidFill>
              </a:rPr>
              <a:t>激发人们发财致富</a:t>
            </a:r>
            <a:endParaRPr lang="en-US" altLang="zh-CN" sz="2800" b="1" smtClean="0">
              <a:solidFill>
                <a:schemeClr val="accent6">
                  <a:lumMod val="50000"/>
                </a:schemeClr>
              </a:solidFill>
            </a:endParaRPr>
          </a:p>
        </p:txBody>
      </p:sp>
      <p:sp>
        <p:nvSpPr>
          <p:cNvPr id="15" name="右箭头 14"/>
          <p:cNvSpPr/>
          <p:nvPr/>
        </p:nvSpPr>
        <p:spPr>
          <a:xfrm>
            <a:off x="3860668" y="2589576"/>
            <a:ext cx="953852" cy="432048"/>
          </a:xfrm>
          <a:prstGeom prst="rightArrow">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右箭头 15"/>
          <p:cNvSpPr/>
          <p:nvPr/>
        </p:nvSpPr>
        <p:spPr>
          <a:xfrm>
            <a:off x="2161318" y="3456923"/>
            <a:ext cx="953852" cy="432048"/>
          </a:xfrm>
          <a:prstGeom prst="rightArrow">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右箭头 16"/>
          <p:cNvSpPr/>
          <p:nvPr/>
        </p:nvSpPr>
        <p:spPr>
          <a:xfrm>
            <a:off x="3701353" y="4172308"/>
            <a:ext cx="953852" cy="432048"/>
          </a:xfrm>
          <a:prstGeom prst="rightArrow">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 Box 2"/>
          <p:cNvSpPr txBox="1">
            <a:spLocks noChangeArrowheads="1"/>
          </p:cNvSpPr>
          <p:nvPr/>
        </p:nvSpPr>
        <p:spPr bwMode="auto">
          <a:xfrm>
            <a:off x="71334" y="4806262"/>
            <a:ext cx="8832872" cy="1384995"/>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800" smtClean="0">
                <a:latin typeface="宋体" panose="02010600030101010101" pitchFamily="2" charset="-122"/>
                <a:ea typeface="宋体" panose="02010600030101010101" pitchFamily="2" charset="-122"/>
              </a:rPr>
              <a:t>宗教是人民的鸦片。</a:t>
            </a:r>
            <a:endParaRPr lang="en-US" altLang="zh-CN" sz="2800">
              <a:latin typeface="宋体" pitchFamily="2" charset="-122"/>
              <a:ea typeface="宋体" pitchFamily="2" charset="-122"/>
            </a:endParaRPr>
          </a:p>
          <a:p>
            <a:r>
              <a:rPr lang="zh-CN" altLang="en-US" sz="2800" smtClean="0">
                <a:latin typeface="宋体" panose="02010600030101010101" pitchFamily="2" charset="-122"/>
                <a:ea typeface="宋体" panose="02010600030101010101" pitchFamily="2" charset="-122"/>
              </a:rPr>
              <a:t>现代所有宗教和教会，都是资产阶级反动派用来捍卫剥削制度、麻醉工人阶级的机构。</a:t>
            </a:r>
            <a:r>
              <a:rPr lang="en-US" altLang="zh-CN" sz="2800" smtClean="0">
                <a:latin typeface="宋体" panose="02010600030101010101" pitchFamily="2" charset="-122"/>
                <a:ea typeface="宋体" panose="02010600030101010101" pitchFamily="2" charset="-122"/>
              </a:rPr>
              <a:t>——</a:t>
            </a:r>
            <a:r>
              <a:rPr lang="zh-CN" altLang="en-US" sz="2800" smtClean="0">
                <a:latin typeface="宋体" panose="02010600030101010101" pitchFamily="2" charset="-122"/>
                <a:ea typeface="宋体" panose="02010600030101010101" pitchFamily="2" charset="-122"/>
              </a:rPr>
              <a:t>马克思</a:t>
            </a:r>
            <a:endParaRPr lang="zh-CN" altLang="en-US" sz="2800">
              <a:latin typeface="宋体" pitchFamily="2" charset="-122"/>
              <a:ea typeface="宋体" pitchFamily="2" charset="-122"/>
            </a:endParaRPr>
          </a:p>
        </p:txBody>
      </p:sp>
      <p:sp>
        <p:nvSpPr>
          <p:cNvPr id="21" name="Text Box 31"/>
          <p:cNvSpPr txBox="1">
            <a:spLocks noChangeArrowheads="1"/>
          </p:cNvSpPr>
          <p:nvPr/>
        </p:nvSpPr>
        <p:spPr bwMode="auto">
          <a:xfrm>
            <a:off x="-1" y="0"/>
            <a:ext cx="6444209"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三</a:t>
            </a:r>
            <a:r>
              <a:rPr kumimoji="1" lang="zh-CN" altLang="en-US" sz="3200" b="1" smtClean="0">
                <a:solidFill>
                  <a:schemeClr val="bg1"/>
                </a:solidFill>
                <a:latin typeface="+mn-ea"/>
              </a:rPr>
              <a:t>、宗教伦理与教化 </a:t>
            </a:r>
            <a:r>
              <a:rPr kumimoji="1" lang="en-US" altLang="zh-CN" sz="3200" b="1" smtClean="0">
                <a:solidFill>
                  <a:schemeClr val="bg1"/>
                </a:solidFill>
                <a:latin typeface="+mn-ea"/>
              </a:rPr>
              <a:t>2.</a:t>
            </a:r>
            <a:r>
              <a:rPr kumimoji="1" lang="zh-CN" altLang="en-US" sz="3200" b="1" smtClean="0">
                <a:solidFill>
                  <a:schemeClr val="bg1"/>
                </a:solidFill>
                <a:latin typeface="+mn-ea"/>
              </a:rPr>
              <a:t>新教影响</a:t>
            </a:r>
            <a:endParaRPr kumimoji="1" lang="zh-CN" altLang="en-US" sz="3200" b="1">
              <a:solidFill>
                <a:schemeClr val="bg1"/>
              </a:solidFill>
              <a:latin typeface="+mn-ea"/>
            </a:endParaRPr>
          </a:p>
        </p:txBody>
      </p:sp>
      <p:sp>
        <p:nvSpPr>
          <p:cNvPr id="18" name="Text Box 31"/>
          <p:cNvSpPr txBox="1">
            <a:spLocks noChangeArrowheads="1"/>
          </p:cNvSpPr>
          <p:nvPr/>
        </p:nvSpPr>
        <p:spPr bwMode="auto">
          <a:xfrm>
            <a:off x="434194" y="5085184"/>
            <a:ext cx="2104306" cy="1077218"/>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schemeClr val="bg1"/>
                </a:solidFill>
                <a:latin typeface="+mn-ea"/>
              </a:rPr>
              <a:t>中世纪</a:t>
            </a:r>
            <a:endParaRPr kumimoji="1" lang="en-US" altLang="zh-CN" sz="3200" b="1" smtClean="0">
              <a:solidFill>
                <a:schemeClr val="bg1"/>
              </a:solidFill>
              <a:latin typeface="+mn-ea"/>
            </a:endParaRPr>
          </a:p>
          <a:p>
            <a:r>
              <a:rPr kumimoji="1" lang="zh-CN" altLang="en-US" sz="3200" b="1">
                <a:solidFill>
                  <a:schemeClr val="bg1"/>
                </a:solidFill>
                <a:latin typeface="+mn-ea"/>
              </a:rPr>
              <a:t>压抑人性</a:t>
            </a:r>
            <a:endParaRPr kumimoji="1" lang="zh-CN" altLang="en-US" sz="3200" b="1">
              <a:solidFill>
                <a:schemeClr val="bg1"/>
              </a:solidFill>
              <a:latin typeface="+mn-ea"/>
            </a:endParaRPr>
          </a:p>
        </p:txBody>
      </p:sp>
      <p:sp>
        <p:nvSpPr>
          <p:cNvPr id="19" name="Text Box 31"/>
          <p:cNvSpPr txBox="1">
            <a:spLocks noChangeArrowheads="1"/>
          </p:cNvSpPr>
          <p:nvPr/>
        </p:nvSpPr>
        <p:spPr bwMode="auto">
          <a:xfrm>
            <a:off x="4681881" y="5068530"/>
            <a:ext cx="2104306" cy="1077218"/>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schemeClr val="bg1"/>
                </a:solidFill>
                <a:latin typeface="+mn-ea"/>
              </a:rPr>
              <a:t>宗教改革</a:t>
            </a:r>
            <a:endParaRPr kumimoji="1" lang="en-US" altLang="zh-CN" sz="3200" b="1" smtClean="0">
              <a:solidFill>
                <a:schemeClr val="bg1"/>
              </a:solidFill>
              <a:latin typeface="+mn-ea"/>
            </a:endParaRPr>
          </a:p>
          <a:p>
            <a:r>
              <a:rPr kumimoji="1" lang="zh-CN" altLang="en-US" sz="3200" b="1" smtClean="0">
                <a:solidFill>
                  <a:schemeClr val="bg1"/>
                </a:solidFill>
                <a:latin typeface="+mn-ea"/>
              </a:rPr>
              <a:t>解放人性</a:t>
            </a:r>
            <a:endParaRPr kumimoji="1" lang="zh-CN" altLang="en-US" sz="3200" b="1">
              <a:solidFill>
                <a:schemeClr val="bg1"/>
              </a:solidFill>
              <a:latin typeface="+mn-ea"/>
            </a:endParaRPr>
          </a:p>
        </p:txBody>
      </p:sp>
      <p:sp>
        <p:nvSpPr>
          <p:cNvPr id="22" name="右箭头 21"/>
          <p:cNvSpPr/>
          <p:nvPr/>
        </p:nvSpPr>
        <p:spPr>
          <a:xfrm>
            <a:off x="3115170" y="5391115"/>
            <a:ext cx="953852" cy="432048"/>
          </a:xfrm>
          <a:prstGeom prst="rightArrow">
            <a:avLst/>
          </a:prstGeom>
          <a:solidFill>
            <a:srgbClr val="CC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par>
                          <p:cTn id="13" fill="hold" nodeType="afterGroup">
                            <p:stCondLst>
                              <p:cond delay="1"/>
                            </p:stCondLst>
                            <p:childTnLst>
                              <p:par>
                                <p:cTn id="14" presetID="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childTnLst>
                                </p:cTn>
                              </p:par>
                            </p:childTnLst>
                          </p:cTn>
                        </p:par>
                        <p:par>
                          <p:cTn id="22" fill="hold" nodeType="afterGroup">
                            <p:stCondLst>
                              <p:cond delay="1"/>
                            </p:stCondLst>
                            <p:childTnLst>
                              <p:par>
                                <p:cTn id="23" presetID="2" presetClass="entr" presetSubtype="4"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par>
                          <p:cTn id="31" fill="hold" nodeType="afterGroup">
                            <p:stCondLst>
                              <p:cond delay="1"/>
                            </p:stCondLst>
                            <p:childTnLst>
                              <p:par>
                                <p:cTn id="32" presetID="2" presetClass="entr" presetSubtype="4"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childTnLst>
                                </p:cTn>
                              </p:par>
                            </p:childTnLst>
                          </p:cTn>
                        </p:par>
                        <p:par>
                          <p:cTn id="40" fill="hold" nodeType="afterGroup">
                            <p:stCondLst>
                              <p:cond delay="1"/>
                            </p:stCondLst>
                            <p:childTnLst>
                              <p:par>
                                <p:cTn id="41" presetID="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after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ppt_x"/>
                                          </p:val>
                                        </p:tav>
                                        <p:tav tm="100000">
                                          <p:val>
                                            <p:strVal val="#ppt_x"/>
                                          </p:val>
                                        </p:tav>
                                      </p:tavLst>
                                    </p:anim>
                                    <p:anim calcmode="lin" valueType="num">
                                      <p:cBhvr additive="base">
                                        <p:cTn id="6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P spid="11" grpId="0"/>
      <p:bldP spid="12" grpId="0"/>
      <p:bldP spid="13" grpId="0"/>
      <p:bldP spid="14" grpId="0"/>
      <p:bldP spid="15" grpId="0"/>
      <p:bldP spid="16" grpId="0"/>
      <p:bldP spid="17" grpId="0"/>
      <p:bldP spid="20" grpId="0"/>
      <p:bldP spid="18" grpId="0"/>
      <p:bldP spid="19" grpId="0"/>
      <p:bldP spid="22"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 name="Line 21"/>
          <p:cNvSpPr>
            <a:spLocks noChangeShapeType="1"/>
          </p:cNvSpPr>
          <p:nvPr/>
        </p:nvSpPr>
        <p:spPr bwMode="auto">
          <a:xfrm flipH="1">
            <a:off x="3348826" y="2635239"/>
            <a:ext cx="0" cy="1040926"/>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Line 21"/>
          <p:cNvSpPr>
            <a:spLocks noChangeShapeType="1"/>
          </p:cNvSpPr>
          <p:nvPr/>
        </p:nvSpPr>
        <p:spPr bwMode="auto">
          <a:xfrm flipH="1">
            <a:off x="4834959" y="2656889"/>
            <a:ext cx="0" cy="1040926"/>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21"/>
          <p:cNvSpPr>
            <a:spLocks noChangeShapeType="1"/>
          </p:cNvSpPr>
          <p:nvPr/>
        </p:nvSpPr>
        <p:spPr bwMode="auto">
          <a:xfrm flipH="1">
            <a:off x="6894316" y="2635239"/>
            <a:ext cx="0" cy="1040926"/>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 name="Line 21"/>
          <p:cNvSpPr>
            <a:spLocks noChangeShapeType="1"/>
          </p:cNvSpPr>
          <p:nvPr/>
        </p:nvSpPr>
        <p:spPr bwMode="auto">
          <a:xfrm flipH="1">
            <a:off x="1619672" y="2656889"/>
            <a:ext cx="0" cy="1040926"/>
          </a:xfrm>
          <a:prstGeom prst="line">
            <a:avLst/>
          </a:prstGeom>
          <a:noFill/>
          <a:ln w="857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右箭头 5"/>
          <p:cNvSpPr/>
          <p:nvPr/>
        </p:nvSpPr>
        <p:spPr>
          <a:xfrm>
            <a:off x="33999" y="2742992"/>
            <a:ext cx="9074774" cy="868721"/>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33999" y="2880388"/>
            <a:ext cx="1124918" cy="584775"/>
          </a:xfrm>
          <a:prstGeom prst="rect">
            <a:avLst/>
          </a:prstGeom>
          <a:noFill/>
        </p:spPr>
        <p:txBody>
          <a:bodyPr wrap="square" rtlCol="0">
            <a:spAutoFit/>
          </a:bodyPr>
          <a:lstStyle/>
          <a:p>
            <a:r>
              <a:rPr lang="en-US" altLang="zh-CN" sz="3200" b="1" smtClean="0">
                <a:solidFill>
                  <a:schemeClr val="bg1"/>
                </a:solidFill>
              </a:rPr>
              <a:t>1500</a:t>
            </a:r>
            <a:endParaRPr lang="zh-CN" altLang="en-US" sz="3200" b="1">
              <a:solidFill>
                <a:schemeClr val="bg1"/>
              </a:solidFill>
            </a:endParaRPr>
          </a:p>
        </p:txBody>
      </p:sp>
      <p:sp>
        <p:nvSpPr>
          <p:cNvPr id="10" name="Text Box 2"/>
          <p:cNvSpPr txBox="1">
            <a:spLocks noChangeArrowheads="1"/>
          </p:cNvSpPr>
          <p:nvPr/>
        </p:nvSpPr>
        <p:spPr bwMode="auto">
          <a:xfrm>
            <a:off x="581955" y="1898414"/>
            <a:ext cx="1475656"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400" smtClean="0">
                <a:latin typeface="宋体" panose="02010600030101010101" pitchFamily="2" charset="-122"/>
                <a:ea typeface="宋体" panose="02010600030101010101" pitchFamily="2" charset="-122"/>
              </a:rPr>
              <a:t>加尔文</a:t>
            </a:r>
            <a:endParaRPr lang="en-US" altLang="zh-CN" sz="2400" smtClean="0">
              <a:latin typeface="宋体" pitchFamily="2" charset="-122"/>
              <a:ea typeface="宋体" pitchFamily="2" charset="-122"/>
            </a:endParaRPr>
          </a:p>
          <a:p>
            <a:r>
              <a:rPr lang="zh-CN" altLang="en-US" sz="2400" smtClean="0">
                <a:latin typeface="宋体" panose="02010600030101010101" pitchFamily="2" charset="-122"/>
                <a:ea typeface="宋体" panose="02010600030101010101" pitchFamily="2" charset="-122"/>
              </a:rPr>
              <a:t>宗教改革</a:t>
            </a:r>
            <a:endParaRPr lang="zh-CN" altLang="en-US" sz="2400">
              <a:latin typeface="宋体" pitchFamily="2" charset="-122"/>
              <a:ea typeface="宋体" pitchFamily="2" charset="-122"/>
            </a:endParaRPr>
          </a:p>
        </p:txBody>
      </p:sp>
      <p:sp>
        <p:nvSpPr>
          <p:cNvPr id="11" name="TextBox 10"/>
          <p:cNvSpPr txBox="1"/>
          <p:nvPr/>
        </p:nvSpPr>
        <p:spPr>
          <a:xfrm>
            <a:off x="2786367" y="2863315"/>
            <a:ext cx="1124918" cy="584775"/>
          </a:xfrm>
          <a:prstGeom prst="rect">
            <a:avLst/>
          </a:prstGeom>
          <a:noFill/>
        </p:spPr>
        <p:txBody>
          <a:bodyPr wrap="square" rtlCol="0">
            <a:spAutoFit/>
          </a:bodyPr>
          <a:lstStyle/>
          <a:p>
            <a:r>
              <a:rPr lang="en-US" altLang="zh-CN" sz="3200" b="1" smtClean="0">
                <a:solidFill>
                  <a:schemeClr val="bg1"/>
                </a:solidFill>
              </a:rPr>
              <a:t>1689</a:t>
            </a:r>
            <a:endParaRPr lang="zh-CN" altLang="en-US" sz="3200" b="1">
              <a:solidFill>
                <a:schemeClr val="bg1"/>
              </a:solidFill>
            </a:endParaRPr>
          </a:p>
        </p:txBody>
      </p:sp>
      <p:sp>
        <p:nvSpPr>
          <p:cNvPr id="12" name="TextBox 11"/>
          <p:cNvSpPr txBox="1"/>
          <p:nvPr/>
        </p:nvSpPr>
        <p:spPr>
          <a:xfrm>
            <a:off x="4332240" y="2880836"/>
            <a:ext cx="1124918" cy="584775"/>
          </a:xfrm>
          <a:prstGeom prst="rect">
            <a:avLst/>
          </a:prstGeom>
          <a:noFill/>
        </p:spPr>
        <p:txBody>
          <a:bodyPr wrap="square" rtlCol="0">
            <a:spAutoFit/>
          </a:bodyPr>
          <a:lstStyle/>
          <a:p>
            <a:r>
              <a:rPr lang="en-US" altLang="zh-CN" sz="3200" b="1" smtClean="0">
                <a:solidFill>
                  <a:schemeClr val="bg1"/>
                </a:solidFill>
              </a:rPr>
              <a:t>1776</a:t>
            </a:r>
            <a:endParaRPr lang="zh-CN" altLang="en-US" sz="3200" b="1">
              <a:solidFill>
                <a:schemeClr val="bg1"/>
              </a:solidFill>
            </a:endParaRPr>
          </a:p>
        </p:txBody>
      </p:sp>
      <p:sp>
        <p:nvSpPr>
          <p:cNvPr id="14" name="TextBox 13"/>
          <p:cNvSpPr txBox="1"/>
          <p:nvPr/>
        </p:nvSpPr>
        <p:spPr>
          <a:xfrm>
            <a:off x="7740352" y="2884964"/>
            <a:ext cx="1124918" cy="584775"/>
          </a:xfrm>
          <a:prstGeom prst="rect">
            <a:avLst/>
          </a:prstGeom>
          <a:noFill/>
        </p:spPr>
        <p:txBody>
          <a:bodyPr wrap="square" rtlCol="0">
            <a:spAutoFit/>
          </a:bodyPr>
          <a:lstStyle/>
          <a:p>
            <a:r>
              <a:rPr lang="en-US" altLang="zh-CN" sz="3200" b="1" smtClean="0">
                <a:solidFill>
                  <a:schemeClr val="bg1"/>
                </a:solidFill>
              </a:rPr>
              <a:t>1917</a:t>
            </a:r>
            <a:endParaRPr lang="zh-CN" altLang="en-US" sz="3200" b="1">
              <a:solidFill>
                <a:schemeClr val="bg1"/>
              </a:solidFill>
            </a:endParaRPr>
          </a:p>
        </p:txBody>
      </p:sp>
      <p:sp>
        <p:nvSpPr>
          <p:cNvPr id="18" name="TextBox 17"/>
          <p:cNvSpPr txBox="1"/>
          <p:nvPr/>
        </p:nvSpPr>
        <p:spPr>
          <a:xfrm>
            <a:off x="6372200" y="2881284"/>
            <a:ext cx="1124918" cy="584775"/>
          </a:xfrm>
          <a:prstGeom prst="rect">
            <a:avLst/>
          </a:prstGeom>
          <a:noFill/>
        </p:spPr>
        <p:txBody>
          <a:bodyPr wrap="square" rtlCol="0">
            <a:spAutoFit/>
          </a:bodyPr>
          <a:lstStyle/>
          <a:p>
            <a:r>
              <a:rPr lang="en-US" altLang="zh-CN" sz="3200" b="1" smtClean="0">
                <a:solidFill>
                  <a:schemeClr val="bg1"/>
                </a:solidFill>
              </a:rPr>
              <a:t>1789</a:t>
            </a:r>
            <a:endParaRPr lang="zh-CN" altLang="en-US" sz="3200" b="1">
              <a:solidFill>
                <a:schemeClr val="bg1"/>
              </a:solidFill>
            </a:endParaRPr>
          </a:p>
        </p:txBody>
      </p:sp>
      <p:sp>
        <p:nvSpPr>
          <p:cNvPr id="19" name="TextBox 18"/>
          <p:cNvSpPr txBox="1"/>
          <p:nvPr/>
        </p:nvSpPr>
        <p:spPr>
          <a:xfrm>
            <a:off x="1171319" y="2863763"/>
            <a:ext cx="1124918" cy="584775"/>
          </a:xfrm>
          <a:prstGeom prst="rect">
            <a:avLst/>
          </a:prstGeom>
          <a:noFill/>
        </p:spPr>
        <p:txBody>
          <a:bodyPr wrap="square" rtlCol="0">
            <a:spAutoFit/>
          </a:bodyPr>
          <a:lstStyle/>
          <a:p>
            <a:r>
              <a:rPr lang="en-US" altLang="zh-CN" sz="3200" b="1" smtClean="0">
                <a:solidFill>
                  <a:schemeClr val="bg1"/>
                </a:solidFill>
              </a:rPr>
              <a:t>1536</a:t>
            </a:r>
            <a:endParaRPr lang="zh-CN" altLang="en-US" sz="3200" b="1">
              <a:solidFill>
                <a:schemeClr val="bg1"/>
              </a:solidFill>
            </a:endParaRPr>
          </a:p>
        </p:txBody>
      </p:sp>
      <p:sp>
        <p:nvSpPr>
          <p:cNvPr id="24" name="Text Box 2"/>
          <p:cNvSpPr txBox="1">
            <a:spLocks noChangeArrowheads="1"/>
          </p:cNvSpPr>
          <p:nvPr/>
        </p:nvSpPr>
        <p:spPr bwMode="auto">
          <a:xfrm>
            <a:off x="919584" y="3707839"/>
            <a:ext cx="1138027"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400" smtClean="0">
                <a:latin typeface="宋体" panose="02010600030101010101" pitchFamily="2" charset="-122"/>
                <a:ea typeface="宋体" panose="02010600030101010101" pitchFamily="2" charset="-122"/>
              </a:rPr>
              <a:t>明嘉靖</a:t>
            </a:r>
            <a:endParaRPr lang="en-US" altLang="zh-CN" sz="2400" smtClean="0">
              <a:latin typeface="宋体" panose="02010600030101010101" pitchFamily="2" charset="-122"/>
              <a:ea typeface="宋体" panose="02010600030101010101" pitchFamily="2" charset="-122"/>
            </a:endParaRPr>
          </a:p>
          <a:p>
            <a:r>
              <a:rPr lang="zh-CN" altLang="en-US" sz="2400" smtClean="0">
                <a:latin typeface="宋体" panose="02010600030101010101" pitchFamily="2" charset="-122"/>
                <a:ea typeface="宋体" panose="02010600030101010101" pitchFamily="2" charset="-122"/>
              </a:rPr>
              <a:t>十五年</a:t>
            </a:r>
            <a:endParaRPr lang="zh-CN" altLang="en-US" sz="2400">
              <a:latin typeface="宋体" panose="02010600030101010101" pitchFamily="2" charset="-122"/>
              <a:ea typeface="宋体" panose="02010600030101010101" pitchFamily="2" charset="-122"/>
            </a:endParaRPr>
          </a:p>
        </p:txBody>
      </p:sp>
      <p:sp>
        <p:nvSpPr>
          <p:cNvPr id="25" name="Text Box 2"/>
          <p:cNvSpPr txBox="1">
            <a:spLocks noChangeArrowheads="1"/>
          </p:cNvSpPr>
          <p:nvPr/>
        </p:nvSpPr>
        <p:spPr bwMode="auto">
          <a:xfrm>
            <a:off x="2267289" y="1912131"/>
            <a:ext cx="1813380"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algn="ctr"/>
            <a:r>
              <a:rPr lang="zh-CN" altLang="en-US" sz="2400" smtClean="0">
                <a:latin typeface="宋体" panose="02010600030101010101" pitchFamily="2" charset="-122"/>
                <a:ea typeface="宋体" panose="02010600030101010101" pitchFamily="2" charset="-122"/>
              </a:rPr>
              <a:t>英国</a:t>
            </a:r>
            <a:endParaRPr lang="en-US" altLang="zh-CN" sz="2400" smtClean="0">
              <a:latin typeface="宋体" panose="02010600030101010101" pitchFamily="2" charset="-122"/>
              <a:ea typeface="宋体" panose="02010600030101010101" pitchFamily="2" charset="-122"/>
            </a:endParaRPr>
          </a:p>
          <a:p>
            <a:r>
              <a:rPr lang="en-US" altLang="zh-CN" sz="2400" smtClean="0">
                <a:latin typeface="宋体" panose="02010600030101010101" pitchFamily="2" charset="-122"/>
                <a:ea typeface="宋体" panose="02010600030101010101" pitchFamily="2" charset="-122"/>
              </a:rPr>
              <a:t>《</a:t>
            </a:r>
            <a:r>
              <a:rPr lang="zh-CN" altLang="en-US" sz="2400" smtClean="0">
                <a:latin typeface="宋体" panose="02010600030101010101" pitchFamily="2" charset="-122"/>
                <a:ea typeface="宋体" panose="02010600030101010101" pitchFamily="2" charset="-122"/>
              </a:rPr>
              <a:t>权利法案</a:t>
            </a:r>
            <a:r>
              <a:rPr lang="en-US" altLang="zh-CN" sz="2400" smtClean="0">
                <a:latin typeface="宋体" panose="02010600030101010101" pitchFamily="2" charset="-122"/>
                <a:ea typeface="宋体" panose="02010600030101010101" pitchFamily="2" charset="-122"/>
              </a:rPr>
              <a:t>》</a:t>
            </a:r>
            <a:endParaRPr lang="zh-CN" altLang="en-US" sz="2400">
              <a:latin typeface="宋体" panose="02010600030101010101" pitchFamily="2" charset="-122"/>
              <a:ea typeface="宋体" panose="02010600030101010101" pitchFamily="2" charset="-122"/>
            </a:endParaRPr>
          </a:p>
        </p:txBody>
      </p:sp>
      <p:sp>
        <p:nvSpPr>
          <p:cNvPr id="26" name="Text Box 2"/>
          <p:cNvSpPr txBox="1">
            <a:spLocks noChangeArrowheads="1"/>
          </p:cNvSpPr>
          <p:nvPr/>
        </p:nvSpPr>
        <p:spPr bwMode="auto">
          <a:xfrm>
            <a:off x="2296237" y="3706232"/>
            <a:ext cx="1813380"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algn="ctr"/>
            <a:r>
              <a:rPr lang="zh-CN" altLang="en-US" sz="2400" smtClean="0">
                <a:latin typeface="宋体" panose="02010600030101010101" pitchFamily="2" charset="-122"/>
                <a:ea typeface="宋体" panose="02010600030101010101" pitchFamily="2" charset="-122"/>
              </a:rPr>
              <a:t>康熙</a:t>
            </a:r>
            <a:endParaRPr lang="en-US" altLang="zh-CN" sz="2400">
              <a:latin typeface="宋体" pitchFamily="2" charset="-122"/>
              <a:ea typeface="宋体" pitchFamily="2" charset="-122"/>
            </a:endParaRPr>
          </a:p>
          <a:p>
            <a:pPr algn="ctr"/>
            <a:r>
              <a:rPr lang="zh-CN" altLang="en-US" sz="2400" smtClean="0">
                <a:latin typeface="宋体" panose="02010600030101010101" pitchFamily="2" charset="-122"/>
                <a:ea typeface="宋体" panose="02010600030101010101" pitchFamily="2" charset="-122"/>
              </a:rPr>
              <a:t>二十八年</a:t>
            </a:r>
            <a:endParaRPr lang="zh-CN" altLang="en-US" sz="2400">
              <a:latin typeface="宋体" panose="02010600030101010101" pitchFamily="2" charset="-122"/>
              <a:ea typeface="宋体" panose="02010600030101010101" pitchFamily="2" charset="-122"/>
            </a:endParaRPr>
          </a:p>
        </p:txBody>
      </p:sp>
      <p:sp>
        <p:nvSpPr>
          <p:cNvPr id="27" name="Text Box 2"/>
          <p:cNvSpPr txBox="1">
            <a:spLocks noChangeArrowheads="1"/>
          </p:cNvSpPr>
          <p:nvPr/>
        </p:nvSpPr>
        <p:spPr bwMode="auto">
          <a:xfrm>
            <a:off x="4142333" y="1912131"/>
            <a:ext cx="1813380"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algn="ctr"/>
            <a:r>
              <a:rPr lang="zh-CN" altLang="en-US" sz="2400" smtClean="0">
                <a:latin typeface="宋体" panose="02010600030101010101" pitchFamily="2" charset="-122"/>
                <a:ea typeface="宋体" panose="02010600030101010101" pitchFamily="2" charset="-122"/>
              </a:rPr>
              <a:t>美国</a:t>
            </a:r>
            <a:endParaRPr lang="en-US" altLang="zh-CN" sz="2400" smtClean="0">
              <a:latin typeface="宋体" panose="02010600030101010101" pitchFamily="2" charset="-122"/>
              <a:ea typeface="宋体" panose="02010600030101010101" pitchFamily="2" charset="-122"/>
            </a:endParaRPr>
          </a:p>
          <a:p>
            <a:r>
              <a:rPr lang="en-US" altLang="zh-CN" sz="2400" smtClean="0">
                <a:latin typeface="宋体" panose="02010600030101010101" pitchFamily="2" charset="-122"/>
                <a:ea typeface="宋体" panose="02010600030101010101" pitchFamily="2" charset="-122"/>
              </a:rPr>
              <a:t>《</a:t>
            </a:r>
            <a:r>
              <a:rPr lang="zh-CN" altLang="en-US" sz="2400">
                <a:latin typeface="宋体" panose="02010600030101010101" pitchFamily="2" charset="-122"/>
                <a:ea typeface="宋体" panose="02010600030101010101" pitchFamily="2" charset="-122"/>
              </a:rPr>
              <a:t>独立宣言</a:t>
            </a:r>
            <a:r>
              <a:rPr lang="en-US" altLang="zh-CN" sz="2400" smtClean="0">
                <a:latin typeface="宋体" panose="02010600030101010101" pitchFamily="2" charset="-122"/>
                <a:ea typeface="宋体" panose="02010600030101010101" pitchFamily="2" charset="-122"/>
              </a:rPr>
              <a:t>》</a:t>
            </a:r>
            <a:endParaRPr lang="zh-CN" altLang="en-US" sz="2400">
              <a:latin typeface="宋体" panose="02010600030101010101" pitchFamily="2" charset="-122"/>
              <a:ea typeface="宋体" panose="02010600030101010101" pitchFamily="2" charset="-122"/>
            </a:endParaRPr>
          </a:p>
        </p:txBody>
      </p:sp>
      <p:sp>
        <p:nvSpPr>
          <p:cNvPr id="28" name="Text Box 2"/>
          <p:cNvSpPr txBox="1">
            <a:spLocks noChangeArrowheads="1"/>
          </p:cNvSpPr>
          <p:nvPr/>
        </p:nvSpPr>
        <p:spPr bwMode="auto">
          <a:xfrm>
            <a:off x="4262017" y="3707839"/>
            <a:ext cx="1813380"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algn="ctr"/>
            <a:r>
              <a:rPr lang="zh-CN" altLang="en-US" sz="2400" smtClean="0">
                <a:latin typeface="宋体" panose="02010600030101010101" pitchFamily="2" charset="-122"/>
                <a:ea typeface="宋体" panose="02010600030101010101" pitchFamily="2" charset="-122"/>
              </a:rPr>
              <a:t>乾隆</a:t>
            </a:r>
            <a:endParaRPr lang="en-US" altLang="zh-CN" sz="2400" smtClean="0">
              <a:latin typeface="宋体" panose="02010600030101010101" pitchFamily="2" charset="-122"/>
              <a:ea typeface="宋体" panose="02010600030101010101" pitchFamily="2" charset="-122"/>
            </a:endParaRPr>
          </a:p>
          <a:p>
            <a:pPr algn="ctr"/>
            <a:r>
              <a:rPr lang="zh-CN" altLang="en-US" sz="2400" smtClean="0">
                <a:latin typeface="宋体" panose="02010600030101010101" pitchFamily="2" charset="-122"/>
                <a:ea typeface="宋体" panose="02010600030101010101" pitchFamily="2" charset="-122"/>
              </a:rPr>
              <a:t>四十一年</a:t>
            </a:r>
            <a:endParaRPr lang="zh-CN" altLang="en-US" sz="2400">
              <a:latin typeface="宋体" panose="02010600030101010101" pitchFamily="2" charset="-122"/>
              <a:ea typeface="宋体" panose="02010600030101010101" pitchFamily="2" charset="-122"/>
            </a:endParaRPr>
          </a:p>
        </p:txBody>
      </p:sp>
      <p:sp>
        <p:nvSpPr>
          <p:cNvPr id="29" name="Text Box 2"/>
          <p:cNvSpPr txBox="1">
            <a:spLocks noChangeArrowheads="1"/>
          </p:cNvSpPr>
          <p:nvPr/>
        </p:nvSpPr>
        <p:spPr bwMode="auto">
          <a:xfrm>
            <a:off x="6064981" y="1882963"/>
            <a:ext cx="1813380"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algn="ctr"/>
            <a:r>
              <a:rPr lang="zh-CN" altLang="en-US" sz="2400">
                <a:latin typeface="宋体" panose="02010600030101010101" pitchFamily="2" charset="-122"/>
                <a:ea typeface="宋体" panose="02010600030101010101" pitchFamily="2" charset="-122"/>
              </a:rPr>
              <a:t>法</a:t>
            </a:r>
            <a:r>
              <a:rPr lang="zh-CN" altLang="en-US" sz="2400" smtClean="0">
                <a:latin typeface="宋体" panose="02010600030101010101" pitchFamily="2" charset="-122"/>
                <a:ea typeface="宋体" panose="02010600030101010101" pitchFamily="2" charset="-122"/>
              </a:rPr>
              <a:t>国</a:t>
            </a:r>
            <a:endParaRPr lang="en-US" altLang="zh-CN" sz="2400" smtClean="0">
              <a:latin typeface="宋体" panose="02010600030101010101" pitchFamily="2" charset="-122"/>
              <a:ea typeface="宋体" panose="02010600030101010101" pitchFamily="2" charset="-122"/>
            </a:endParaRPr>
          </a:p>
          <a:p>
            <a:r>
              <a:rPr lang="en-US" altLang="zh-CN" sz="2400" smtClean="0">
                <a:latin typeface="宋体" panose="02010600030101010101" pitchFamily="2" charset="-122"/>
                <a:ea typeface="宋体" panose="02010600030101010101" pitchFamily="2" charset="-122"/>
              </a:rPr>
              <a:t>《</a:t>
            </a:r>
            <a:r>
              <a:rPr lang="zh-CN" altLang="en-US" sz="2400">
                <a:latin typeface="宋体" panose="02010600030101010101" pitchFamily="2" charset="-122"/>
                <a:ea typeface="宋体" panose="02010600030101010101" pitchFamily="2" charset="-122"/>
              </a:rPr>
              <a:t>人权宣言</a:t>
            </a:r>
            <a:r>
              <a:rPr lang="en-US" altLang="zh-CN" sz="2400" smtClean="0">
                <a:latin typeface="宋体" panose="02010600030101010101" pitchFamily="2" charset="-122"/>
                <a:ea typeface="宋体" panose="02010600030101010101" pitchFamily="2" charset="-122"/>
              </a:rPr>
              <a:t>》</a:t>
            </a:r>
            <a:endParaRPr lang="zh-CN" altLang="en-US" sz="2400">
              <a:latin typeface="宋体" panose="02010600030101010101" pitchFamily="2" charset="-122"/>
              <a:ea typeface="宋体" panose="02010600030101010101" pitchFamily="2" charset="-122"/>
            </a:endParaRPr>
          </a:p>
        </p:txBody>
      </p:sp>
      <p:sp>
        <p:nvSpPr>
          <p:cNvPr id="30" name="Text Box 2"/>
          <p:cNvSpPr txBox="1">
            <a:spLocks noChangeArrowheads="1"/>
          </p:cNvSpPr>
          <p:nvPr/>
        </p:nvSpPr>
        <p:spPr bwMode="auto">
          <a:xfrm>
            <a:off x="6372200" y="3676165"/>
            <a:ext cx="1813380" cy="830997"/>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pPr algn="ctr"/>
            <a:r>
              <a:rPr lang="zh-CN" altLang="en-US" sz="2400" smtClean="0">
                <a:latin typeface="宋体" panose="02010600030101010101" pitchFamily="2" charset="-122"/>
                <a:ea typeface="宋体" panose="02010600030101010101" pitchFamily="2" charset="-122"/>
              </a:rPr>
              <a:t>乾隆</a:t>
            </a:r>
            <a:endParaRPr lang="en-US" altLang="zh-CN" sz="2400" smtClean="0">
              <a:latin typeface="宋体" panose="02010600030101010101" pitchFamily="2" charset="-122"/>
              <a:ea typeface="宋体" panose="02010600030101010101" pitchFamily="2" charset="-122"/>
            </a:endParaRPr>
          </a:p>
          <a:p>
            <a:pPr algn="ctr"/>
            <a:r>
              <a:rPr lang="zh-CN" altLang="en-US" sz="2400" smtClean="0">
                <a:latin typeface="宋体" panose="02010600030101010101" pitchFamily="2" charset="-122"/>
                <a:ea typeface="宋体" panose="02010600030101010101" pitchFamily="2" charset="-122"/>
              </a:rPr>
              <a:t>五十四年</a:t>
            </a:r>
            <a:endParaRPr lang="zh-CN" altLang="en-US" sz="2400">
              <a:latin typeface="宋体" panose="02010600030101010101" pitchFamily="2" charset="-122"/>
              <a:ea typeface="宋体" panose="02010600030101010101" pitchFamily="2" charset="-122"/>
            </a:endParaRPr>
          </a:p>
        </p:txBody>
      </p:sp>
      <p:sp>
        <p:nvSpPr>
          <p:cNvPr id="31" name="矩形 30"/>
          <p:cNvSpPr/>
          <p:nvPr/>
        </p:nvSpPr>
        <p:spPr>
          <a:xfrm>
            <a:off x="0" y="-61369"/>
            <a:ext cx="3786614" cy="707886"/>
          </a:xfrm>
          <a:prstGeom prst="rect">
            <a:avLst/>
          </a:prstGeom>
          <a:noFill/>
          <a:ln>
            <a:noFill/>
          </a:ln>
        </p:spPr>
        <p:txBody>
          <a:bodyPr wrap="none" lIns="91440" tIns="45720" rIns="91440" bIns="45720">
            <a:spAutoFit/>
          </a:bodyPr>
          <a:lstStyle/>
          <a:p>
            <a:pPr algn="ctr"/>
            <a:r>
              <a:rPr lang="zh-CN" altLang="en-US" sz="40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回到当时看历史</a:t>
            </a:r>
            <a:endParaRPr lang="zh-CN" altLang="en-US" sz="40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3" name="Text Box 31"/>
          <p:cNvSpPr txBox="1">
            <a:spLocks noChangeArrowheads="1"/>
          </p:cNvSpPr>
          <p:nvPr/>
        </p:nvSpPr>
        <p:spPr bwMode="auto">
          <a:xfrm>
            <a:off x="1023250" y="653004"/>
            <a:ext cx="3157398" cy="1077218"/>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a:solidFill>
                  <a:schemeClr val="bg1"/>
                </a:solidFill>
                <a:latin typeface="+mn-ea"/>
              </a:rPr>
              <a:t>制度：保护人权</a:t>
            </a:r>
            <a:endParaRPr kumimoji="1" lang="zh-CN" altLang="en-US" sz="3200" b="1">
              <a:solidFill>
                <a:schemeClr val="bg1"/>
              </a:solidFill>
              <a:latin typeface="+mn-ea"/>
            </a:endParaRPr>
          </a:p>
          <a:p>
            <a:r>
              <a:rPr kumimoji="1" lang="zh-CN" altLang="en-US" sz="3200" b="1" smtClean="0">
                <a:solidFill>
                  <a:schemeClr val="bg1"/>
                </a:solidFill>
                <a:latin typeface="+mn-ea"/>
              </a:rPr>
              <a:t>文化：</a:t>
            </a:r>
            <a:r>
              <a:rPr kumimoji="1" lang="zh-CN" altLang="en-US" sz="3200" b="1">
                <a:solidFill>
                  <a:schemeClr val="bg1"/>
                </a:solidFill>
                <a:latin typeface="+mn-ea"/>
              </a:rPr>
              <a:t>解放</a:t>
            </a:r>
            <a:r>
              <a:rPr kumimoji="1" lang="zh-CN" altLang="en-US" sz="3200" b="1" smtClean="0">
                <a:solidFill>
                  <a:schemeClr val="bg1"/>
                </a:solidFill>
                <a:latin typeface="+mn-ea"/>
              </a:rPr>
              <a:t>人性</a:t>
            </a:r>
            <a:endParaRPr kumimoji="1" lang="zh-CN" altLang="en-US" sz="3200" b="1">
              <a:solidFill>
                <a:schemeClr val="bg1"/>
              </a:solidFill>
              <a:latin typeface="+mn-ea"/>
            </a:endParaRPr>
          </a:p>
        </p:txBody>
      </p:sp>
      <p:sp>
        <p:nvSpPr>
          <p:cNvPr id="34" name="右箭头 33"/>
          <p:cNvSpPr/>
          <p:nvPr/>
        </p:nvSpPr>
        <p:spPr>
          <a:xfrm>
            <a:off x="4294654" y="1030657"/>
            <a:ext cx="953852" cy="432048"/>
          </a:xfrm>
          <a:prstGeom prst="rightArrow">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 Box 31"/>
          <p:cNvSpPr txBox="1">
            <a:spLocks noChangeArrowheads="1"/>
          </p:cNvSpPr>
          <p:nvPr/>
        </p:nvSpPr>
        <p:spPr bwMode="auto">
          <a:xfrm>
            <a:off x="5390563" y="899226"/>
            <a:ext cx="1963273"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schemeClr val="bg1"/>
                </a:solidFill>
                <a:latin typeface="+mn-ea"/>
              </a:rPr>
              <a:t>大国崛起</a:t>
            </a:r>
            <a:endParaRPr kumimoji="1" lang="zh-CN" altLang="en-US" sz="3200" b="1">
              <a:solidFill>
                <a:schemeClr val="bg1"/>
              </a:solidFill>
              <a:latin typeface="+mn-ea"/>
            </a:endParaRPr>
          </a:p>
        </p:txBody>
      </p:sp>
      <p:sp>
        <p:nvSpPr>
          <p:cNvPr id="36" name="Text Box 31"/>
          <p:cNvSpPr txBox="1">
            <a:spLocks noChangeArrowheads="1"/>
          </p:cNvSpPr>
          <p:nvPr/>
        </p:nvSpPr>
        <p:spPr bwMode="auto">
          <a:xfrm>
            <a:off x="923272" y="4797152"/>
            <a:ext cx="3219062" cy="1077218"/>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schemeClr val="bg1"/>
                </a:solidFill>
                <a:latin typeface="+mn-ea"/>
              </a:rPr>
              <a:t>制度：专制集权</a:t>
            </a:r>
            <a:endParaRPr kumimoji="1" lang="en-US" altLang="zh-CN" sz="3200" b="1" smtClean="0">
              <a:solidFill>
                <a:schemeClr val="bg1"/>
              </a:solidFill>
              <a:latin typeface="+mn-ea"/>
            </a:endParaRPr>
          </a:p>
          <a:p>
            <a:r>
              <a:rPr kumimoji="1" lang="zh-CN" altLang="en-US" sz="3200" b="1" smtClean="0">
                <a:solidFill>
                  <a:schemeClr val="bg1"/>
                </a:solidFill>
                <a:latin typeface="+mn-ea"/>
              </a:rPr>
              <a:t>文化：八股取士</a:t>
            </a:r>
            <a:endParaRPr kumimoji="1" lang="en-US" altLang="zh-CN" sz="3200" b="1" smtClean="0">
              <a:solidFill>
                <a:schemeClr val="bg1"/>
              </a:solidFill>
              <a:latin typeface="+mn-ea"/>
            </a:endParaRPr>
          </a:p>
        </p:txBody>
      </p:sp>
      <p:sp>
        <p:nvSpPr>
          <p:cNvPr id="37" name="右箭头 36"/>
          <p:cNvSpPr/>
          <p:nvPr/>
        </p:nvSpPr>
        <p:spPr>
          <a:xfrm>
            <a:off x="4294654" y="5119737"/>
            <a:ext cx="953852" cy="432048"/>
          </a:xfrm>
          <a:prstGeom prst="rightArrow">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 Box 31"/>
          <p:cNvSpPr txBox="1">
            <a:spLocks noChangeArrowheads="1"/>
          </p:cNvSpPr>
          <p:nvPr/>
        </p:nvSpPr>
        <p:spPr bwMode="auto">
          <a:xfrm>
            <a:off x="5533845" y="5043373"/>
            <a:ext cx="1963273" cy="584775"/>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schemeClr val="bg1"/>
                </a:solidFill>
                <a:latin typeface="+mn-ea"/>
              </a:rPr>
              <a:t>中西易位</a:t>
            </a:r>
            <a:endParaRPr kumimoji="1" lang="zh-CN" altLang="en-US" sz="3200" b="1">
              <a:solidFill>
                <a:schemeClr val="bg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nodeType="afterGroup">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par>
                          <p:cTn id="11" fill="hold" nodeType="afterGroup">
                            <p:stCondLst>
                              <p:cond delay="501"/>
                            </p:stCondLst>
                            <p:childTnLst>
                              <p:par>
                                <p:cTn id="12" presetID="1" presetClass="entr" presetSubtype="0"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6"/>
                                        </p:tgtEl>
                                        <p:attrNameLst>
                                          <p:attrName>style.visibility</p:attrName>
                                        </p:attrNameLst>
                                      </p:cBhvr>
                                      <p:to>
                                        <p:strVal val="visible"/>
                                      </p:to>
                                    </p:set>
                                  </p:childTnLst>
                                </p:cTn>
                              </p:par>
                            </p:childTnLst>
                          </p:cTn>
                        </p:par>
                        <p:par>
                          <p:cTn id="18" fill="hold" nodeType="afterGroup">
                            <p:stCondLst>
                              <p:cond delay="1"/>
                            </p:stCondLst>
                            <p:childTnLst>
                              <p:par>
                                <p:cTn id="19" presetID="1" presetClass="entr" presetSubtype="0"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par>
                          <p:cTn id="21" fill="hold" nodeType="afterGroup">
                            <p:stCondLst>
                              <p:cond delay="2"/>
                            </p:stCondLst>
                            <p:childTnLst>
                              <p:par>
                                <p:cTn id="22" presetID="1" presetClass="entr" presetSubtype="0"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右箭头 5"/>
          <p:cNvSpPr/>
          <p:nvPr/>
        </p:nvSpPr>
        <p:spPr>
          <a:xfrm>
            <a:off x="0" y="3523363"/>
            <a:ext cx="9191188" cy="531354"/>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0" y="0"/>
            <a:ext cx="3786614" cy="707886"/>
          </a:xfrm>
          <a:prstGeom prst="rect">
            <a:avLst/>
          </a:prstGeom>
          <a:noFill/>
        </p:spPr>
        <p:txBody>
          <a:bodyPr wrap="none" lIns="91440" tIns="45720" rIns="91440" bIns="45720">
            <a:spAutoFit/>
          </a:bodyPr>
          <a:lstStyle/>
          <a:p>
            <a:pPr algn="ctr"/>
            <a:r>
              <a:rPr lang="zh-CN" altLang="en-US" sz="40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站在今天思历史</a:t>
            </a:r>
            <a:endParaRPr lang="zh-CN" altLang="en-US" sz="40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99992" y="8539"/>
            <a:ext cx="3960440" cy="3614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786614" y="-6451"/>
            <a:ext cx="4961850" cy="3795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820720" y="8539"/>
            <a:ext cx="4927744" cy="3614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 name="Picture 4"/>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786613" y="8538"/>
            <a:ext cx="4841097" cy="37805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 name="Text Box 2"/>
          <p:cNvSpPr txBox="1">
            <a:spLocks noChangeArrowheads="1"/>
          </p:cNvSpPr>
          <p:nvPr/>
        </p:nvSpPr>
        <p:spPr bwMode="auto">
          <a:xfrm>
            <a:off x="233172" y="1030748"/>
            <a:ext cx="3320269" cy="1569660"/>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400" smtClean="0">
                <a:latin typeface="宋体" panose="02010600030101010101" pitchFamily="2" charset="-122"/>
                <a:ea typeface="宋体" panose="02010600030101010101" pitchFamily="2" charset="-122"/>
              </a:rPr>
              <a:t>国际践踏他国人权</a:t>
            </a:r>
            <a:endParaRPr lang="en-US" altLang="zh-CN" sz="2400" smtClean="0">
              <a:latin typeface="宋体" panose="02010600030101010101" pitchFamily="2" charset="-122"/>
              <a:ea typeface="宋体" panose="02010600030101010101" pitchFamily="2" charset="-122"/>
            </a:endParaRPr>
          </a:p>
          <a:p>
            <a:r>
              <a:rPr lang="zh-CN" altLang="en-US" sz="2400" smtClean="0">
                <a:latin typeface="宋体" panose="02010600030101010101" pitchFamily="2" charset="-122"/>
                <a:ea typeface="宋体" panose="02010600030101010101" pitchFamily="2" charset="-122"/>
              </a:rPr>
              <a:t>欧洲“拒收”难民</a:t>
            </a:r>
            <a:endParaRPr lang="en-US" altLang="zh-CN" sz="2400" smtClean="0">
              <a:latin typeface="宋体" panose="02010600030101010101" pitchFamily="2" charset="-122"/>
              <a:ea typeface="宋体" panose="02010600030101010101" pitchFamily="2" charset="-122"/>
            </a:endParaRPr>
          </a:p>
          <a:p>
            <a:r>
              <a:rPr lang="zh-CN" altLang="en-US" sz="2400" smtClean="0">
                <a:latin typeface="宋体" panose="02010600030101010101" pitchFamily="2" charset="-122"/>
                <a:ea typeface="宋体" panose="02010600030101010101" pitchFamily="2" charset="-122"/>
              </a:rPr>
              <a:t>男女不同工同酬</a:t>
            </a:r>
            <a:endParaRPr lang="en-US" altLang="zh-CN" sz="2400" smtClean="0">
              <a:latin typeface="宋体" panose="02010600030101010101" pitchFamily="2" charset="-122"/>
              <a:ea typeface="宋体" panose="02010600030101010101" pitchFamily="2" charset="-122"/>
            </a:endParaRPr>
          </a:p>
          <a:p>
            <a:r>
              <a:rPr lang="zh-CN" altLang="en-US" sz="2400" smtClean="0">
                <a:latin typeface="宋体" panose="02010600030101010101" pitchFamily="2" charset="-122"/>
                <a:ea typeface="宋体" panose="02010600030101010101" pitchFamily="2" charset="-122"/>
              </a:rPr>
              <a:t>退出联合国人权理事会</a:t>
            </a:r>
            <a:endParaRPr lang="zh-CN" altLang="en-US" sz="2400">
              <a:latin typeface="宋体" panose="02010600030101010101" pitchFamily="2" charset="-122"/>
              <a:ea typeface="宋体" panose="02010600030101010101" pitchFamily="2" charset="-122"/>
            </a:endParaRPr>
          </a:p>
        </p:txBody>
      </p:sp>
      <p:sp>
        <p:nvSpPr>
          <p:cNvPr id="42" name="Text Box 2"/>
          <p:cNvSpPr txBox="1">
            <a:spLocks noChangeArrowheads="1"/>
          </p:cNvSpPr>
          <p:nvPr/>
        </p:nvSpPr>
        <p:spPr bwMode="auto">
          <a:xfrm>
            <a:off x="5428195" y="4535618"/>
            <a:ext cx="3320269" cy="1200329"/>
          </a:xfrm>
          <a:prstGeom prst="rect">
            <a:avLst/>
          </a:prstGeom>
          <a:solidFill>
            <a:srgbClr val="FFFFFF"/>
          </a:solidFill>
          <a:ln w="9525">
            <a:solidFill>
              <a:srgbClr val="CC6600"/>
            </a:solidFill>
            <a:miter lim="800000"/>
          </a:ln>
          <a:effectLst/>
        </p:spPr>
        <p:txBody>
          <a:bodyPr wrap="square">
            <a:spAutoFit/>
          </a:bodyPr>
          <a:lstStyle>
            <a:lvl1pPr>
              <a:defRPr kumimoji="1" sz="1400" b="1">
                <a:solidFill>
                  <a:schemeClr val="tx1"/>
                </a:solidFill>
                <a:latin typeface="Times New Roman" panose="02020603050405020304" pitchFamily="18" charset="0"/>
                <a:ea typeface="宋体" panose="02010600030101010101" pitchFamily="2" charset="-122"/>
              </a:defRPr>
            </a:lvl1pPr>
            <a:lvl2pPr marL="742950" indent="-285750">
              <a:defRPr kumimoji="1" sz="1400" b="1">
                <a:solidFill>
                  <a:schemeClr val="tx1"/>
                </a:solidFill>
                <a:latin typeface="Times New Roman" panose="02020603050405020304" pitchFamily="18" charset="0"/>
                <a:ea typeface="宋体" panose="02010600030101010101" pitchFamily="2" charset="-122"/>
              </a:defRPr>
            </a:lvl2pPr>
            <a:lvl3pPr marL="1143000" indent="-228600">
              <a:defRPr kumimoji="1" sz="1400" b="1">
                <a:solidFill>
                  <a:schemeClr val="tx1"/>
                </a:solidFill>
                <a:latin typeface="Times New Roman" panose="02020603050405020304" pitchFamily="18" charset="0"/>
                <a:ea typeface="宋体" panose="02010600030101010101" pitchFamily="2" charset="-122"/>
              </a:defRPr>
            </a:lvl3pPr>
            <a:lvl4pPr marL="1600200" indent="-228600">
              <a:defRPr kumimoji="1" sz="1400" b="1">
                <a:solidFill>
                  <a:schemeClr val="tx1"/>
                </a:solidFill>
                <a:latin typeface="Times New Roman" panose="02020603050405020304" pitchFamily="18" charset="0"/>
                <a:ea typeface="宋体" panose="02010600030101010101" pitchFamily="2" charset="-122"/>
              </a:defRPr>
            </a:lvl4pPr>
            <a:lvl5pPr marL="2057400" indent="-228600">
              <a:defRPr kumimoji="1" sz="1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1400" b="1">
                <a:solidFill>
                  <a:schemeClr val="tx1"/>
                </a:solidFill>
                <a:latin typeface="Times New Roman" panose="02020603050405020304" pitchFamily="18" charset="0"/>
                <a:ea typeface="宋体" panose="02010600030101010101" pitchFamily="2" charset="-122"/>
              </a:defRPr>
            </a:lvl9pPr>
          </a:lstStyle>
          <a:p>
            <a:r>
              <a:rPr lang="zh-CN" altLang="en-US" sz="2400" smtClean="0">
                <a:latin typeface="宋体" panose="02010600030101010101" pitchFamily="2" charset="-122"/>
                <a:ea typeface="宋体" panose="02010600030101010101" pitchFamily="2" charset="-122"/>
              </a:rPr>
              <a:t>中国特色人权法律体系</a:t>
            </a:r>
            <a:endParaRPr lang="en-US" altLang="zh-CN" sz="2400" smtClean="0">
              <a:latin typeface="宋体" panose="02010600030101010101" pitchFamily="2" charset="-122"/>
              <a:ea typeface="宋体" panose="02010600030101010101" pitchFamily="2" charset="-122"/>
            </a:endParaRPr>
          </a:p>
          <a:p>
            <a:r>
              <a:rPr lang="zh-CN" altLang="en-US" sz="2400">
                <a:latin typeface="宋体" panose="02010600030101010101" pitchFamily="2" charset="-122"/>
                <a:ea typeface="宋体" panose="02010600030101010101" pitchFamily="2" charset="-122"/>
              </a:rPr>
              <a:t>积极</a:t>
            </a:r>
            <a:r>
              <a:rPr lang="zh-CN" altLang="en-US" sz="2400" smtClean="0">
                <a:latin typeface="宋体" panose="02010600030101010101" pitchFamily="2" charset="-122"/>
                <a:ea typeface="宋体" panose="02010600030101010101" pitchFamily="2" charset="-122"/>
              </a:rPr>
              <a:t>开展国际人权交流</a:t>
            </a:r>
            <a:r>
              <a:rPr lang="en-US" altLang="zh-CN" sz="2400">
                <a:latin typeface="宋体" panose="02010600030101010101" pitchFamily="2" charset="-122"/>
                <a:ea typeface="宋体" panose="02010600030101010101" pitchFamily="2" charset="-122"/>
              </a:rPr>
              <a:t>7</a:t>
            </a:r>
            <a:r>
              <a:rPr lang="zh-CN" altLang="en-US" sz="2400">
                <a:latin typeface="宋体" panose="02010600030101010101" pitchFamily="2" charset="-122"/>
                <a:ea typeface="宋体" panose="02010600030101010101" pitchFamily="2" charset="-122"/>
              </a:rPr>
              <a:t>亿人成功</a:t>
            </a:r>
            <a:r>
              <a:rPr lang="zh-CN" altLang="en-US" sz="2400" smtClean="0">
                <a:latin typeface="宋体" panose="02010600030101010101" pitchFamily="2" charset="-122"/>
                <a:ea typeface="宋体" panose="02010600030101010101" pitchFamily="2" charset="-122"/>
              </a:rPr>
              <a:t>脱贫</a:t>
            </a:r>
            <a:endParaRPr lang="en-US" altLang="zh-CN" sz="2400">
              <a:latin typeface="宋体" panose="02010600030101010101" pitchFamily="2" charset="-122"/>
              <a:ea typeface="宋体" panose="02010600030101010101" pitchFamily="2" charset="-122"/>
            </a:endParaRPr>
          </a:p>
        </p:txBody>
      </p:sp>
      <p:pic>
        <p:nvPicPr>
          <p:cNvPr id="2059" name="Picture 11"/>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21694" y="3252375"/>
            <a:ext cx="2943225" cy="360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222267" y="3796372"/>
            <a:ext cx="4840287" cy="3061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222266" y="3622617"/>
            <a:ext cx="4840287" cy="3395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additive="base">
                                        <p:cTn id="7" dur="500" fill="hold"/>
                                        <p:tgtEl>
                                          <p:spTgt spid="2054"/>
                                        </p:tgtEl>
                                        <p:attrNameLst>
                                          <p:attrName>ppt_x</p:attrName>
                                        </p:attrNameLst>
                                      </p:cBhvr>
                                      <p:tavLst>
                                        <p:tav tm="0">
                                          <p:val>
                                            <p:strVal val="#ppt_x"/>
                                          </p:val>
                                        </p:tav>
                                        <p:tav tm="100000">
                                          <p:val>
                                            <p:strVal val="#ppt_x"/>
                                          </p:val>
                                        </p:tav>
                                      </p:tavLst>
                                    </p:anim>
                                    <p:anim calcmode="lin" valueType="num">
                                      <p:cBhvr additive="base">
                                        <p:cTn id="8" dur="500" fill="hold"/>
                                        <p:tgtEl>
                                          <p:spTgt spid="205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additive="base">
                                        <p:cTn id="13" dur="500" fill="hold"/>
                                        <p:tgtEl>
                                          <p:spTgt spid="2051"/>
                                        </p:tgtEl>
                                        <p:attrNameLst>
                                          <p:attrName>ppt_x</p:attrName>
                                        </p:attrNameLst>
                                      </p:cBhvr>
                                      <p:tavLst>
                                        <p:tav tm="0">
                                          <p:val>
                                            <p:strVal val="#ppt_x"/>
                                          </p:val>
                                        </p:tav>
                                        <p:tav tm="100000">
                                          <p:val>
                                            <p:strVal val="#ppt_x"/>
                                          </p:val>
                                        </p:tav>
                                      </p:tavLst>
                                    </p:anim>
                                    <p:anim calcmode="lin" valueType="num">
                                      <p:cBhvr additive="base">
                                        <p:cTn id="14"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ppt_x"/>
                                          </p:val>
                                        </p:tav>
                                        <p:tav tm="100000">
                                          <p:val>
                                            <p:strVal val="#ppt_x"/>
                                          </p:val>
                                        </p:tav>
                                      </p:tavLst>
                                    </p:anim>
                                    <p:anim calcmode="lin" valueType="num">
                                      <p:cBhvr additive="base">
                                        <p:cTn id="20"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059"/>
                                        </p:tgtEl>
                                        <p:attrNameLst>
                                          <p:attrName>style.visibility</p:attrName>
                                        </p:attrNameLst>
                                      </p:cBhvr>
                                      <p:to>
                                        <p:strVal val="visible"/>
                                      </p:to>
                                    </p:set>
                                    <p:anim calcmode="lin" valueType="num">
                                      <p:cBhvr additive="base">
                                        <p:cTn id="25" dur="500" fill="hold"/>
                                        <p:tgtEl>
                                          <p:spTgt spid="2059"/>
                                        </p:tgtEl>
                                        <p:attrNameLst>
                                          <p:attrName>ppt_x</p:attrName>
                                        </p:attrNameLst>
                                      </p:cBhvr>
                                      <p:tavLst>
                                        <p:tav tm="0">
                                          <p:val>
                                            <p:strVal val="#ppt_x"/>
                                          </p:val>
                                        </p:tav>
                                        <p:tav tm="100000">
                                          <p:val>
                                            <p:strVal val="#ppt_x"/>
                                          </p:val>
                                        </p:tav>
                                      </p:tavLst>
                                    </p:anim>
                                    <p:anim calcmode="lin" valueType="num">
                                      <p:cBhvr additive="base">
                                        <p:cTn id="26" dur="500" fill="hold"/>
                                        <p:tgtEl>
                                          <p:spTgt spid="205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058"/>
                                        </p:tgtEl>
                                        <p:attrNameLst>
                                          <p:attrName>style.visibility</p:attrName>
                                        </p:attrNameLst>
                                      </p:cBhvr>
                                      <p:to>
                                        <p:strVal val="visible"/>
                                      </p:to>
                                    </p:set>
                                    <p:anim calcmode="lin" valueType="num">
                                      <p:cBhvr additive="base">
                                        <p:cTn id="31" dur="500" fill="hold"/>
                                        <p:tgtEl>
                                          <p:spTgt spid="2058"/>
                                        </p:tgtEl>
                                        <p:attrNameLst>
                                          <p:attrName>ppt_x</p:attrName>
                                        </p:attrNameLst>
                                      </p:cBhvr>
                                      <p:tavLst>
                                        <p:tav tm="0">
                                          <p:val>
                                            <p:strVal val="#ppt_x"/>
                                          </p:val>
                                        </p:tav>
                                        <p:tav tm="100000">
                                          <p:val>
                                            <p:strVal val="#ppt_x"/>
                                          </p:val>
                                        </p:tav>
                                      </p:tavLst>
                                    </p:anim>
                                    <p:anim calcmode="lin" valueType="num">
                                      <p:cBhvr additive="base">
                                        <p:cTn id="32" dur="500" fill="hold"/>
                                        <p:tgtEl>
                                          <p:spTgt spid="205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057"/>
                                        </p:tgtEl>
                                        <p:attrNameLst>
                                          <p:attrName>style.visibility</p:attrName>
                                        </p:attrNameLst>
                                      </p:cBhvr>
                                      <p:to>
                                        <p:strVal val="visible"/>
                                      </p:to>
                                    </p:set>
                                    <p:anim calcmode="lin" valueType="num">
                                      <p:cBhvr additive="base">
                                        <p:cTn id="37" dur="500" fill="hold"/>
                                        <p:tgtEl>
                                          <p:spTgt spid="2057"/>
                                        </p:tgtEl>
                                        <p:attrNameLst>
                                          <p:attrName>ppt_x</p:attrName>
                                        </p:attrNameLst>
                                      </p:cBhvr>
                                      <p:tavLst>
                                        <p:tav tm="0">
                                          <p:val>
                                            <p:strVal val="#ppt_x"/>
                                          </p:val>
                                        </p:tav>
                                        <p:tav tm="100000">
                                          <p:val>
                                            <p:strVal val="#ppt_x"/>
                                          </p:val>
                                        </p:tav>
                                      </p:tavLst>
                                    </p:anim>
                                    <p:anim calcmode="lin" valueType="num">
                                      <p:cBhvr additive="base">
                                        <p:cTn id="38" dur="500" fill="hold"/>
                                        <p:tgtEl>
                                          <p:spTgt spid="20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465" y="0"/>
            <a:ext cx="4145687" cy="769441"/>
          </a:xfrm>
          <a:prstGeom prst="rect">
            <a:avLst/>
          </a:prstGeom>
          <a:noFill/>
        </p:spPr>
        <p:txBody>
          <a:bodyPr wrap="none" lIns="91440" tIns="45720" rIns="91440" bIns="45720">
            <a:spAutoFit/>
          </a:bodyPr>
          <a:lstStyle/>
          <a:p>
            <a:pPr algn="ctr"/>
            <a:r>
              <a:rPr lang="zh-CN" altLang="en-US" sz="44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透过历史望明天</a:t>
            </a:r>
            <a:endParaRPr lang="zh-CN" altLang="en-US" sz="4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01715" y="946243"/>
            <a:ext cx="3933871" cy="2920899"/>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485611" y="4132530"/>
            <a:ext cx="3540459" cy="830997"/>
          </a:xfrm>
          <a:prstGeom prst="rect">
            <a:avLst/>
          </a:prstGeom>
          <a:noFill/>
        </p:spPr>
        <p:txBody>
          <a:bodyPr wrap="square" rtlCol="0">
            <a:spAutoFit/>
          </a:bodyPr>
          <a:lstStyle/>
          <a:p>
            <a:pPr algn="ctr"/>
            <a:r>
              <a:rPr lang="zh-CN" altLang="en-US" sz="2400" b="1" smtClean="0"/>
              <a:t>人类命运共同体</a:t>
            </a:r>
            <a:endParaRPr lang="en-US" altLang="zh-CN" sz="2400" b="1" smtClean="0"/>
          </a:p>
          <a:p>
            <a:r>
              <a:rPr lang="zh-CN" altLang="en-US" sz="2400" b="1" smtClean="0"/>
              <a:t>被写入联合国人权决议</a:t>
            </a:r>
            <a:endParaRPr lang="zh-CN" altLang="en-US" sz="2400" b="1"/>
          </a:p>
        </p:txBody>
      </p:sp>
      <p:sp>
        <p:nvSpPr>
          <p:cNvPr id="9" name="Text Box 31"/>
          <p:cNvSpPr txBox="1">
            <a:spLocks noChangeArrowheads="1"/>
          </p:cNvSpPr>
          <p:nvPr/>
        </p:nvSpPr>
        <p:spPr bwMode="auto">
          <a:xfrm>
            <a:off x="153157" y="946243"/>
            <a:ext cx="4752528" cy="3539430"/>
          </a:xfrm>
          <a:prstGeom prst="rect">
            <a:avLst/>
          </a:prstGeom>
          <a:solidFill>
            <a:srgbClr val="CC6600"/>
          </a:solidFill>
          <a:ln>
            <a:solidFill>
              <a:schemeClr val="bg1"/>
            </a:solidFill>
          </a:ln>
          <a:effectLst>
            <a:glow rad="63500">
              <a:schemeClr val="accent6">
                <a:satMod val="175000"/>
                <a:alpha val="40000"/>
              </a:schemeClr>
            </a:glow>
            <a:outerShdw blurRad="44450" dist="27940" dir="5400000" algn="ctr">
              <a:srgbClr val="000000">
                <a:alpha val="32000"/>
              </a:srgbClr>
            </a:outerShdw>
            <a:softEdge rad="0"/>
          </a:effectLst>
          <a:scene3d>
            <a:camera prst="orthographicFront">
              <a:rot lat="0" lon="0" rev="0"/>
            </a:camera>
            <a:lightRig rig="balanced" dir="t">
              <a:rot lat="0" lon="0" rev="8700000"/>
            </a:lightRig>
          </a:scene3d>
          <a:sp3d>
            <a:bevelT w="190500" h="38100"/>
          </a:sp3d>
        </p:spPr>
        <p:txBody>
          <a:bodyPr wrap="square">
            <a:spAutoFit/>
          </a:bodyPr>
          <a:lstStyle/>
          <a:p>
            <a:r>
              <a:rPr kumimoji="1" lang="zh-CN" altLang="en-US" sz="3200" b="1" smtClean="0">
                <a:solidFill>
                  <a:schemeClr val="bg1"/>
                </a:solidFill>
                <a:latin typeface="+mn-ea"/>
              </a:rPr>
              <a:t>法律</a:t>
            </a:r>
            <a:r>
              <a:rPr kumimoji="1" lang="en-US" altLang="zh-CN" sz="3200" b="1" smtClean="0">
                <a:solidFill>
                  <a:schemeClr val="bg1"/>
                </a:solidFill>
                <a:latin typeface="+mn-ea"/>
              </a:rPr>
              <a:t>——</a:t>
            </a:r>
            <a:endParaRPr kumimoji="1" lang="en-US" altLang="zh-CN" sz="3200" b="1" smtClean="0">
              <a:solidFill>
                <a:schemeClr val="bg1"/>
              </a:solidFill>
              <a:latin typeface="+mn-ea"/>
            </a:endParaRPr>
          </a:p>
          <a:p>
            <a:r>
              <a:rPr kumimoji="1" lang="zh-CN" altLang="en-US" sz="3200" b="1" smtClean="0">
                <a:solidFill>
                  <a:schemeClr val="bg1"/>
                </a:solidFill>
                <a:latin typeface="+mn-ea"/>
              </a:rPr>
              <a:t>统治阶级意志</a:t>
            </a:r>
            <a:r>
              <a:rPr kumimoji="1" lang="en-US" altLang="zh-CN" sz="3200" b="1" smtClean="0">
                <a:solidFill>
                  <a:schemeClr val="bg1"/>
                </a:solidFill>
                <a:latin typeface="+mn-ea"/>
              </a:rPr>
              <a:t>?</a:t>
            </a:r>
            <a:r>
              <a:rPr kumimoji="1" lang="zh-CN" altLang="en-US" sz="3200" b="1" smtClean="0">
                <a:solidFill>
                  <a:schemeClr val="bg1"/>
                </a:solidFill>
                <a:latin typeface="+mn-ea"/>
              </a:rPr>
              <a:t>人民</a:t>
            </a:r>
            <a:r>
              <a:rPr kumimoji="1" lang="zh-CN" altLang="en-US" sz="3200" b="1">
                <a:solidFill>
                  <a:schemeClr val="bg1"/>
                </a:solidFill>
                <a:latin typeface="+mn-ea"/>
              </a:rPr>
              <a:t>权益？</a:t>
            </a:r>
            <a:endParaRPr kumimoji="1" lang="zh-CN" altLang="en-US" sz="3200" b="1">
              <a:solidFill>
                <a:schemeClr val="bg1"/>
              </a:solidFill>
              <a:latin typeface="+mn-ea"/>
            </a:endParaRPr>
          </a:p>
          <a:p>
            <a:r>
              <a:rPr kumimoji="1" lang="zh-CN" altLang="en-US" sz="3200" b="1" smtClean="0">
                <a:solidFill>
                  <a:schemeClr val="bg1"/>
                </a:solidFill>
                <a:latin typeface="+mn-ea"/>
              </a:rPr>
              <a:t>人权</a:t>
            </a:r>
            <a:r>
              <a:rPr kumimoji="1" lang="en-US" altLang="zh-CN" sz="3200" b="1" smtClean="0">
                <a:solidFill>
                  <a:schemeClr val="bg1"/>
                </a:solidFill>
                <a:latin typeface="+mn-ea"/>
              </a:rPr>
              <a:t>——</a:t>
            </a:r>
            <a:endParaRPr kumimoji="1" lang="en-US" altLang="zh-CN" sz="3200" b="1" smtClean="0">
              <a:solidFill>
                <a:schemeClr val="bg1"/>
              </a:solidFill>
              <a:latin typeface="+mn-ea"/>
            </a:endParaRPr>
          </a:p>
          <a:p>
            <a:r>
              <a:rPr kumimoji="1" lang="zh-CN" altLang="en-US" sz="3200" b="1" smtClean="0">
                <a:solidFill>
                  <a:schemeClr val="bg1"/>
                </a:solidFill>
                <a:latin typeface="+mn-ea"/>
              </a:rPr>
              <a:t>超越</a:t>
            </a:r>
            <a:r>
              <a:rPr kumimoji="1" lang="zh-CN" altLang="en-US" sz="3200" b="1">
                <a:solidFill>
                  <a:schemeClr val="bg1"/>
                </a:solidFill>
                <a:latin typeface="+mn-ea"/>
              </a:rPr>
              <a:t>国界？</a:t>
            </a:r>
            <a:endParaRPr kumimoji="1" lang="zh-CN" altLang="en-US" sz="3200" b="1">
              <a:solidFill>
                <a:schemeClr val="bg1"/>
              </a:solidFill>
              <a:latin typeface="+mn-ea"/>
            </a:endParaRPr>
          </a:p>
          <a:p>
            <a:r>
              <a:rPr kumimoji="1" lang="zh-CN" altLang="en-US" sz="3200" b="1">
                <a:solidFill>
                  <a:schemeClr val="bg1"/>
                </a:solidFill>
                <a:latin typeface="+mn-ea"/>
              </a:rPr>
              <a:t>国家制度与社会</a:t>
            </a:r>
            <a:r>
              <a:rPr kumimoji="1" lang="zh-CN" altLang="en-US" sz="3200" b="1" smtClean="0">
                <a:solidFill>
                  <a:schemeClr val="bg1"/>
                </a:solidFill>
                <a:latin typeface="+mn-ea"/>
              </a:rPr>
              <a:t>治理</a:t>
            </a:r>
            <a:r>
              <a:rPr kumimoji="1" lang="en-US" altLang="zh-CN" sz="3200" b="1" smtClean="0">
                <a:solidFill>
                  <a:schemeClr val="bg1"/>
                </a:solidFill>
                <a:latin typeface="+mn-ea"/>
              </a:rPr>
              <a:t>——</a:t>
            </a:r>
            <a:r>
              <a:rPr kumimoji="1" lang="zh-CN" altLang="en-US" sz="3200" b="1" smtClean="0">
                <a:solidFill>
                  <a:schemeClr val="bg1"/>
                </a:solidFill>
                <a:latin typeface="+mn-ea"/>
              </a:rPr>
              <a:t>大</a:t>
            </a:r>
            <a:r>
              <a:rPr kumimoji="1" lang="zh-CN" altLang="en-US" sz="3200" b="1">
                <a:solidFill>
                  <a:schemeClr val="bg1"/>
                </a:solidFill>
                <a:latin typeface="+mn-ea"/>
              </a:rPr>
              <a:t>变局</a:t>
            </a:r>
            <a:r>
              <a:rPr kumimoji="1" lang="zh-CN" altLang="en-US" sz="3200" b="1" smtClean="0">
                <a:solidFill>
                  <a:schemeClr val="bg1"/>
                </a:solidFill>
                <a:latin typeface="+mn-ea"/>
              </a:rPr>
              <a:t>中如何完善？</a:t>
            </a:r>
            <a:endParaRPr kumimoji="1" lang="zh-CN" altLang="en-US" sz="3200" b="1">
              <a:solidFill>
                <a:schemeClr val="bg1"/>
              </a:solidFill>
              <a:latin typeface="+mn-ea"/>
            </a:endParaRPr>
          </a:p>
          <a:p>
            <a:r>
              <a:rPr kumimoji="1" lang="en-US" altLang="zh-CN" sz="3200" b="1">
                <a:solidFill>
                  <a:schemeClr val="bg1"/>
                </a:solidFill>
                <a:latin typeface="+mn-ea"/>
              </a:rPr>
              <a:t>……</a:t>
            </a:r>
            <a:endParaRPr kumimoji="1" lang="en-US" altLang="zh-CN" sz="3200" b="1">
              <a:solidFill>
                <a:schemeClr val="bg1"/>
              </a:solidFill>
              <a:latin typeface="+mn-ea"/>
            </a:endParaRPr>
          </a:p>
        </p:txBody>
      </p:sp>
      <p:pic>
        <p:nvPicPr>
          <p:cNvPr id="5123" name="New picture" hidden="1"/>
          <p:cNvPicPr/>
          <p:nvPr/>
        </p:nvPicPr>
        <p:blipFill>
          <a:blip r:embed="rId4"/>
          <a:stretch>
            <a:fillRect/>
          </a:stretch>
        </p:blipFill>
        <p:spPr>
          <a:xfrm>
            <a:off x="12115800" y="11023600"/>
            <a:ext cx="292100" cy="3810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307</Paragraphs>
  <Slides>32</Slides>
  <Notes>23</Notes>
  <TotalTime>0</TotalTime>
  <HiddenSlides>0</HiddenSlides>
  <MMClips>0</MMClips>
  <ScaleCrop>0</ScaleCrop>
  <HeadingPairs>
    <vt:vector baseType="variant" size="6">
      <vt:variant>
        <vt:lpstr>Fonts used</vt:lpstr>
      </vt:variant>
      <vt:variant>
        <vt:i4>6</vt:i4>
      </vt:variant>
      <vt:variant>
        <vt:lpstr>Theme</vt:lpstr>
      </vt:variant>
      <vt:variant>
        <vt:i4>1</vt:i4>
      </vt:variant>
      <vt:variant>
        <vt:lpstr>Slide Titles</vt:lpstr>
      </vt:variant>
      <vt:variant>
        <vt:i4>32</vt:i4>
      </vt:variant>
    </vt:vector>
  </HeadingPairs>
  <TitlesOfParts>
    <vt:vector baseType="lpstr" size="39">
      <vt:lpstr>Arial</vt:lpstr>
      <vt:lpstr>Calibri</vt:lpstr>
      <vt:lpstr>宋体</vt:lpstr>
      <vt:lpstr>Times New Roman</vt:lpstr>
      <vt:lpstr>楷体_GB2312</vt:lpstr>
      <vt:lpstr>黑体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2018-12-18T06:55:00Z</dcterms:created>
  <dcterms:modified xsi:type="dcterms:W3CDTF">2020-07-02T08:59:38Z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