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1468" r:id="rId3"/>
    <p:sldId id="276" r:id="rId4"/>
    <p:sldId id="368" r:id="rId5"/>
    <p:sldId id="369" r:id="rId6"/>
    <p:sldId id="339" r:id="rId7"/>
    <p:sldId id="340" r:id="rId8"/>
    <p:sldId id="370" r:id="rId9"/>
    <p:sldId id="343" r:id="rId10"/>
    <p:sldId id="344" r:id="rId11"/>
    <p:sldId id="345" r:id="rId12"/>
    <p:sldId id="347" r:id="rId13"/>
    <p:sldId id="349" r:id="rId14"/>
    <p:sldId id="380" r:id="rId15"/>
    <p:sldId id="373" r:id="rId16"/>
    <p:sldId id="374" r:id="rId17"/>
    <p:sldId id="375" r:id="rId18"/>
    <p:sldId id="377" r:id="rId19"/>
    <p:sldId id="378" r:id="rId20"/>
    <p:sldId id="379" r:id="rId21"/>
  </p:sldIdLst>
  <p:sldSz cx="12192000" cy="6858000"/>
  <p:notesSz cx="6858000" cy="9144000"/>
  <p:custDataLst>
    <p:tags r:id="rId22"/>
  </p:custDataLst>
  <p:defaultTextStyle>
    <a:defPPr>
      <a:defRPr lang="en-US"/>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
          <p15:clr>
            <a:srgbClr val="A4A3A4"/>
          </p15:clr>
        </p15:guide>
        <p15:guide id="2" pos="767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FFFFFF"/>
    <a:srgbClr val="FF00FF"/>
    <a:srgbClr val="0426B8"/>
    <a:srgbClr val="CC3300"/>
    <a:srgbClr val="A644D2"/>
    <a:srgbClr val="A86BAB"/>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lastCol>
    <a:firstCol>
      <a:tcTxStyle b="on"/>
    </a:firstCol>
    <a:lastRow>
      <a:tcTxStyle b="on"/>
      <a:tcStyle>
        <a:tcBdr>
          <a:top>
            <a:ln w="25400" cmpd="sng">
              <a:solidFill>
                <a:schemeClr val="accent1"/>
              </a:solidFill>
            </a:ln>
          </a:top>
        </a:tcBdr>
        <a:fill>
          <a:solidFill>
            <a:schemeClr val="accent1">
              <a:tint val="20000"/>
            </a:schemeClr>
          </a:solidFill>
        </a:fill>
      </a:tcStyle>
    </a:lastRow>
    <a:firstRow>
      <a:tcTxStyle b="on"/>
      <a:tcStyle>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82"/>
  </p:normalViewPr>
  <p:slideViewPr>
    <p:cSldViewPr showGuides="1">
      <p:cViewPr varScale="1">
        <p:scale>
          <a:sx n="63" d="100"/>
          <a:sy n="63" d="100"/>
        </p:scale>
        <p:origin x="780" y="48"/>
      </p:cViewPr>
      <p:guideLst>
        <p:guide orient="horz" pos="21"/>
        <p:guide pos="7679"/>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tags" Target="tags/tag1.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heme" Target="theme/theme1.xml" /><Relationship Id="rId26"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3077" name="备注占位符 4"/>
          <p:cNvSpPr>
            <a:spLocks noGrp="1"/>
          </p:cNvSpPr>
          <p:nvPr>
            <p:ph type="body" sz="quarter" idx="6"/>
          </p:nvPr>
        </p:nvSpPr>
        <p:spPr>
          <a:xfrm>
            <a:off x="685800" y="4343400"/>
            <a:ext cx="5486400" cy="4114800"/>
          </a:xfrm>
          <a:prstGeom prst="rect">
            <a:avLst/>
          </a:prstGeom>
          <a:noFill/>
          <a:ln w="9525">
            <a:noFill/>
          </a:ln>
        </p:spPr>
        <p:txBody>
          <a:bodyPr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zh-CN" altLang="en-US" sz="12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p>
            <a:pPr lvl="0" algn="r" eaLnBrk="1" fontAlgn="base" hangingPunct="1"/>
            <a:fld id="{9A0DB2DC-4C9A-4742-B13C-FB6460FD3503}" type="slidenum">
              <a:rPr lang="zh-CN" altLang="en-US" sz="1200" strike="noStrike" noProof="1">
                <a:latin typeface="Times New Roman" pitchFamily="18" charset="0"/>
                <a:ea typeface="宋体" panose="02010600030101010101" pitchFamily="2" charset="-122"/>
                <a:cs typeface="+mn-cs"/>
              </a:rPr>
              <a:t>‹#›</a:t>
            </a:fld>
            <a:endParaRPr lang="zh-CN" altLang="en-US" sz="1200" strike="noStrike" noProof="1"/>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10241" name="Rectangle 2"/>
          <p:cNvSpPr>
            <a:spLocks noGrp="1" noRot="1" noChangeAspect="1" noTextEdit="1"/>
          </p:cNvSpPr>
          <p:nvPr>
            <p:ph type="sldImg"/>
          </p:nvPr>
        </p:nvSpPr>
        <p:spPr>
          <a:ln>
            <a:solidFill>
              <a:srgbClr val="000000"/>
            </a:solidFill>
            <a:miter/>
          </a:ln>
        </p:spPr>
      </p:sp>
      <p:sp>
        <p:nvSpPr>
          <p:cNvPr id="10242" name="Rectangle 3"/>
          <p:cNvSpPr>
            <a:spLocks noGrp="1"/>
          </p:cNvSpPr>
          <p:nvPr>
            <p:ph type="body" idx="1"/>
          </p:nvPr>
        </p:nvSpPr>
        <p:spPr/>
        <p:txBody>
          <a:bodyPr wrap="square" lIns="91440" tIns="45720" rIns="91440" bIns="45720" anchor="t"/>
          <a:lstStyle/>
          <a:p>
            <a:pPr lvl="0" eaLnBrk="1" hangingPunct="1">
              <a:spcBef>
                <a:spcPct val="0"/>
              </a:spcBef>
            </a:pPr>
            <a:endParaRPr lang="zh-CN" altLang="en-US" b="1">
              <a:ea typeface="宋体" panose="02010600030101010101"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bg>
      <p:bgPr>
        <a:solidFill>
          <a:srgbClr val="F8F8F8"/>
        </a:solidFill>
        <a:effectLst/>
      </p:bgPr>
    </p:bg>
    <p:spTree>
      <p:nvGrpSpPr>
        <p:cNvPr id="1" name=""/>
        <p:cNvGrpSpPr/>
        <p:nvPr/>
      </p:nvGrpSpPr>
      <p:grpSpPr>
        <a:xfrm>
          <a:off x="0" y="0"/>
          <a:ext cx="0" cy="0"/>
        </a:xfrm>
      </p:grpSpPr>
      <p:sp>
        <p:nvSpPr>
          <p:cNvPr id="15362" name="Rectangle 2"/>
          <p:cNvSpPr>
            <a:spLocks noGrp="1" noChangeArrowheads="1"/>
          </p:cNvSpPr>
          <p:nvPr>
            <p:ph type="ctrTitle" sz="quarter"/>
          </p:nvPr>
        </p:nvSpPr>
        <p:spPr>
          <a:xfrm>
            <a:off x="4775200" y="685800"/>
            <a:ext cx="7414684" cy="3352800"/>
          </a:xfrm>
        </p:spPr>
        <p:txBody>
          <a:bodyPr/>
          <a:lstStyle>
            <a:lvl1pPr>
              <a:defRPr>
                <a:solidFill>
                  <a:schemeClr val="bg2"/>
                </a:solidFill>
                <a:effectLst>
                  <a:outerShdw blurRad="38100" dist="38100" dir="2700000" algn="tl">
                    <a:srgbClr val="C0C0C0"/>
                  </a:outerShdw>
                </a:effectLst>
              </a:defRPr>
            </a:lvl1pPr>
          </a:lstStyle>
          <a:p>
            <a:pPr fontAlgn="base"/>
            <a:r>
              <a:rPr lang="zh-CN" altLang="en-US" strike="noStrike" noProof="1"/>
              <a:t>单击此处编辑母版标题样式</a:t>
            </a:r>
          </a:p>
        </p:txBody>
      </p:sp>
      <p:sp>
        <p:nvSpPr>
          <p:cNvPr id="15363" name="Rectangle 3"/>
          <p:cNvSpPr>
            <a:spLocks noGrp="1" noChangeArrowheads="1"/>
          </p:cNvSpPr>
          <p:nvPr>
            <p:ph type="subTitle" sz="quarter" idx="1"/>
          </p:nvPr>
        </p:nvSpPr>
        <p:spPr>
          <a:xfrm>
            <a:off x="6908800" y="4038600"/>
            <a:ext cx="5281084" cy="1752600"/>
          </a:xfrm>
          <a:ln w="9525"/>
        </p:spPr>
        <p:txBody>
          <a:bodyPr lIns="92075" tIns="46038" rIns="92075" bIns="46038" anchor="ctr"/>
          <a:lstStyle>
            <a:lvl1pPr marL="0" indent="0" algn="ctr">
              <a:buFont typeface="Wingdings" panose="05000000000000000000" pitchFamily="2" charset="2"/>
              <a:buNone/>
              <a:defRPr>
                <a:solidFill>
                  <a:schemeClr val="bg2"/>
                </a:solidFill>
              </a:defRPr>
            </a:lvl1pPr>
          </a:lstStyle>
          <a:p>
            <a:pPr fontAlgn="base"/>
            <a:r>
              <a:rPr lang="zh-CN" altLang="en-US" strike="noStrike" noProof="1"/>
              <a:t>单击此处编辑母版副标题样式</a:t>
            </a:r>
          </a:p>
        </p:txBody>
      </p:sp>
      <p:sp>
        <p:nvSpPr>
          <p:cNvPr id="7" name="Rectangle 4"/>
          <p:cNvSpPr>
            <a:spLocks noGrp="1" noChangeArrowheads="1"/>
          </p:cNvSpPr>
          <p:nvPr>
            <p:ph type="dt" sz="quarter" idx="2"/>
          </p:nvPr>
        </p:nvSpPr>
        <p:spPr bwMode="auto">
          <a:xfrm>
            <a:off x="914400" y="6248400"/>
            <a:ext cx="2540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lstStyle>
            <a:lvl1pPr>
              <a:defRPr>
                <a:solidFill>
                  <a:srgbClr val="EAEAEA"/>
                </a:solidFill>
              </a:defRPr>
            </a:lvl1p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rgbClr val="EAEAEA"/>
              </a:solidFill>
              <a:effectLst/>
              <a:uLnTx/>
              <a:uFillTx/>
              <a:latin typeface="Times New Roman" pitchFamily="18" charset="0"/>
              <a:ea typeface="宋体" panose="02010600030101010101" pitchFamily="2" charset="-122"/>
              <a:cs typeface="+mn-cs"/>
            </a:endParaRPr>
          </a:p>
        </p:txBody>
      </p:sp>
      <p:sp>
        <p:nvSpPr>
          <p:cNvPr id="8" name="Rectangle 5"/>
          <p:cNvSpPr>
            <a:spLocks noGrp="1" noChangeArrowheads="1"/>
          </p:cNvSpPr>
          <p:nvPr>
            <p:ph type="ftr" sz="quarter" idx="3"/>
          </p:nvPr>
        </p:nvSpPr>
        <p:spPr bwMode="auto">
          <a:xfrm>
            <a:off x="4165600" y="6248400"/>
            <a:ext cx="38608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lstStyle>
            <a:lvl1pPr>
              <a:defRPr>
                <a:solidFill>
                  <a:srgbClr val="EAEAEA"/>
                </a:solidFill>
              </a:defRPr>
            </a:lvl1p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rgbClr val="EAEAEA"/>
              </a:solidFill>
              <a:effectLst/>
              <a:uLnTx/>
              <a:uFillTx/>
              <a:latin typeface="Times New Roman" pitchFamily="18" charset="0"/>
              <a:ea typeface="宋体" panose="02010600030101010101" pitchFamily="2" charset="-122"/>
              <a:cs typeface="+mn-cs"/>
            </a:endParaRPr>
          </a:p>
        </p:txBody>
      </p:sp>
      <p:sp>
        <p:nvSpPr>
          <p:cNvPr id="9" name="Rectangle 6"/>
          <p:cNvSpPr>
            <a:spLocks noGrp="1" noChangeArrowheads="1"/>
          </p:cNvSpPr>
          <p:nvPr>
            <p:ph type="sldNum" sz="quarter" idx="4"/>
          </p:nvPr>
        </p:nvSpPr>
        <p:spPr bwMode="auto">
          <a:xfrm>
            <a:off x="8737600" y="6248400"/>
            <a:ext cx="2540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lstStyle/>
          <a:p>
            <a:pPr algn="r" fontAlgn="base">
              <a:spcBef>
                <a:spcPct val="50000"/>
              </a:spcBef>
            </a:pPr>
            <a:fld id="{9A0DB2DC-4C9A-4742-B13C-FB6460FD3503}" type="slidenum">
              <a:rPr lang="zh-CN" altLang="en-US" strike="noStrike" noProof="1">
                <a:solidFill>
                  <a:srgbClr val="EAEAEA"/>
                </a:solidFill>
                <a:latin typeface="Times New Roman" pitchFamily="18" charset="0"/>
                <a:ea typeface="宋体" panose="02010600030101010101" pitchFamily="2" charset="-122"/>
                <a:cs typeface="+mn-cs"/>
              </a:rPr>
              <a:t>‹#›</a:t>
            </a:fld>
            <a:endParaRPr lang="zh-CN" altLang="en-US" strike="noStrike" noProof="1">
              <a:solidFill>
                <a:srgbClr val="EAEAEA"/>
              </a:solidFill>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idx="1"/>
          </p:nvPr>
        </p:nvSpPr>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内容占位符 2"/>
          <p:cNvSpPr>
            <a:spLocks noGrp="1"/>
          </p:cNvSpPr>
          <p:nvPr>
            <p:ph sz="half" idx="1"/>
          </p:nvPr>
        </p:nvSpPr>
        <p:spPr>
          <a:xfrm>
            <a:off x="1828800" y="1981200"/>
            <a:ext cx="4978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内容占位符 3"/>
          <p:cNvSpPr>
            <a:spLocks noGrp="1"/>
          </p:cNvSpPr>
          <p:nvPr>
            <p:ph sz="half" idx="2"/>
          </p:nvPr>
        </p:nvSpPr>
        <p:spPr>
          <a:xfrm>
            <a:off x="7010400" y="1981200"/>
            <a:ext cx="4978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lvl1pPr>
              <a:defRPr/>
            </a:lvl1pPr>
          </a:lstStyle>
          <a:p>
            <a:pPr fontAlgn="base"/>
            <a:r>
              <a:rPr lang="zh-CN" altLang="en-US" strike="noStrike" noProof="1"/>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a:t>单击此处编辑母版文本样式</a:t>
            </a:r>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a:t>单击此处编辑母版标题样式</a:t>
            </a:r>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a:t>单击此处编辑母版标题样式</a:t>
            </a:r>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tx2"/>
              </a:buClr>
              <a:buSzTx/>
              <a:buFont typeface="Wingdings" panose="05000000000000000000" pitchFamily="2" charset="2"/>
              <a:buNone/>
              <a:defRPr/>
            </a:pPr>
            <a:endParaRPr kumimoji="1"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9448800" y="533400"/>
            <a:ext cx="2540000" cy="5562600"/>
          </a:xfrm>
        </p:spPr>
        <p:txBody>
          <a:bodyPr vert="eaVert"/>
          <a:lstStyle/>
          <a:p>
            <a:pPr fontAlgn="base"/>
            <a:r>
              <a:rPr lang="zh-CN" altLang="en-US" strike="noStrike" noProof="1"/>
              <a:t>单击此处编辑母版标题样式</a:t>
            </a:r>
          </a:p>
        </p:txBody>
      </p:sp>
      <p:sp>
        <p:nvSpPr>
          <p:cNvPr id="3" name="竖排文字占位符 2"/>
          <p:cNvSpPr>
            <a:spLocks noGrp="1"/>
          </p:cNvSpPr>
          <p:nvPr>
            <p:ph type="body" orient="vert" idx="1"/>
          </p:nvPr>
        </p:nvSpPr>
        <p:spPr>
          <a:xfrm>
            <a:off x="1828800" y="533400"/>
            <a:ext cx="7416800" cy="5562600"/>
          </a:xfrm>
        </p:spPr>
        <p:txBody>
          <a:bodyPr vert="eaVert"/>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1828800" y="533400"/>
            <a:ext cx="10160000" cy="5562600"/>
          </a:xfrm>
        </p:spPr>
        <p:txBody>
          <a:bodyPr/>
          <a:lstStyle/>
          <a:p>
            <a:pPr lvl="0" fontAlgn="base"/>
            <a:r>
              <a:rPr lang="zh-CN" altLang="en-US" strike="noStrike" noProof="1"/>
              <a:t>单击此处编辑母版文本样式</a:t>
            </a:r>
          </a:p>
          <a:p>
            <a:pPr lvl="1" fontAlgn="base"/>
            <a:r>
              <a:rPr lang="zh-CN" altLang="en-US" strike="noStrike" noProof="1"/>
              <a:t>第二级</a:t>
            </a:r>
          </a:p>
          <a:p>
            <a:pPr lvl="2" fontAlgn="base"/>
            <a:r>
              <a:rPr lang="zh-CN" altLang="en-US" strike="noStrike" noProof="1"/>
              <a:t>第三级</a:t>
            </a:r>
          </a:p>
          <a:p>
            <a:pPr lvl="3" fontAlgn="base"/>
            <a:r>
              <a:rPr lang="zh-CN" altLang="en-US" strike="noStrike" noProof="1"/>
              <a:t>第四级</a:t>
            </a:r>
          </a:p>
          <a:p>
            <a:pPr lvl="4" fontAlgn="base"/>
            <a:r>
              <a:rPr lang="zh-CN" altLang="en-US" strike="noStrike" noProof="1"/>
              <a:t>第五级</a:t>
            </a:r>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8F8F8"/>
        </a:solidFill>
        <a:effectLst/>
      </p:bgPr>
    </p:bg>
    <p:spTree>
      <p:nvGrpSpPr>
        <p:cNvPr id="1" name=""/>
        <p:cNvGrpSpPr/>
        <p:nvPr/>
      </p:nvGrpSpPr>
      <p:grpSpPr>
        <a:xfrm>
          <a:off x="0" y="0"/>
          <a:ext cx="0" cy="0"/>
        </a:xfrm>
      </p:grpSpPr>
      <p:sp>
        <p:nvSpPr>
          <p:cNvPr id="1026" name="Rectangle 2"/>
          <p:cNvSpPr>
            <a:spLocks noGrp="1"/>
          </p:cNvSpPr>
          <p:nvPr>
            <p:ph type="title"/>
          </p:nvPr>
        </p:nvSpPr>
        <p:spPr>
          <a:xfrm>
            <a:off x="1828800" y="533400"/>
            <a:ext cx="10058400" cy="1143000"/>
          </a:xfrm>
          <a:prstGeom prst="rect">
            <a:avLst/>
          </a:prstGeom>
          <a:noFill/>
          <a:ln w="9525">
            <a:noFill/>
          </a:ln>
        </p:spPr>
        <p:txBody>
          <a:bodyPr lIns="92075" tIns="46038" rIns="92075" bIns="46038" anchor="ctr"/>
          <a:lstStyle/>
          <a:p>
            <a:pPr lvl="0"/>
            <a:r>
              <a:rPr lang="zh-CN" altLang="en-US"/>
              <a:t>单击此处编辑母版标题样式</a:t>
            </a:r>
          </a:p>
        </p:txBody>
      </p:sp>
      <p:sp>
        <p:nvSpPr>
          <p:cNvPr id="14339" name="Rectangle 3"/>
          <p:cNvSpPr>
            <a:spLocks noGrp="1" noChangeArrowheads="1"/>
          </p:cNvSpPr>
          <p:nvPr>
            <p:ph type="dt" sz="half" idx="2"/>
          </p:nvPr>
        </p:nvSpPr>
        <p:spPr bwMode="auto">
          <a:xfrm>
            <a:off x="1828800" y="6248400"/>
            <a:ext cx="22352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lstStyle>
            <a:lvl1pPr>
              <a:spcBef>
                <a:spcPct val="50000"/>
              </a:spcBef>
              <a:defRPr kumimoji="0" sz="1400"/>
            </a:lvl1pPr>
          </a:lstStyle>
          <a:p>
            <a:pPr marL="0" marR="0" lvl="0" indent="0" algn="l"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14340" name="Rectangle 4"/>
          <p:cNvSpPr>
            <a:spLocks noGrp="1" noChangeArrowheads="1"/>
          </p:cNvSpPr>
          <p:nvPr>
            <p:ph type="ftr" sz="quarter" idx="3"/>
          </p:nvPr>
        </p:nvSpPr>
        <p:spPr bwMode="auto">
          <a:xfrm>
            <a:off x="4572000" y="6248400"/>
            <a:ext cx="4572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lstStyle>
            <a:lvl1pPr algn="ctr">
              <a:spcBef>
                <a:spcPct val="50000"/>
              </a:spcBef>
              <a:defRPr kumimoji="0" sz="1400"/>
            </a:lvl1pPr>
          </a:lstStyle>
          <a:p>
            <a:pPr marL="0" marR="0" lvl="0" indent="0" algn="ctr" defTabSz="914400" rtl="0" eaLnBrk="1" fontAlgn="base" latinLnBrk="0" hangingPunct="1">
              <a:lnSpc>
                <a:spcPct val="100000"/>
              </a:lnSpc>
              <a:spcBef>
                <a:spcPct val="5000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Times New Roman" pitchFamily="18" charset="0"/>
              <a:ea typeface="宋体" panose="02010600030101010101" pitchFamily="2" charset="-122"/>
              <a:cs typeface="+mn-cs"/>
            </a:endParaRPr>
          </a:p>
        </p:txBody>
      </p:sp>
      <p:sp>
        <p:nvSpPr>
          <p:cNvPr id="14341" name="Rectangle 5"/>
          <p:cNvSpPr>
            <a:spLocks noGrp="1" noChangeArrowheads="1"/>
          </p:cNvSpPr>
          <p:nvPr>
            <p:ph type="sldNum" sz="quarter" idx="4"/>
          </p:nvPr>
        </p:nvSpPr>
        <p:spPr bwMode="auto">
          <a:xfrm>
            <a:off x="9652000" y="6248400"/>
            <a:ext cx="2540000" cy="457200"/>
          </a:xfrm>
          <a:prstGeom prst="rect">
            <a:avLst/>
          </a:prstGeom>
          <a:noFill/>
          <a:ln w="12700" cap="sq">
            <a:noFill/>
            <a:miter lim="800000"/>
            <a:headEnd type="none" w="sm" len="sm"/>
            <a:tailEnd type="none" w="sm" len="sm"/>
          </a:ln>
          <a:effectLst/>
        </p:spPr>
        <p:txBody>
          <a:bodyPr vert="horz" wrap="square" lIns="91440" tIns="45720" rIns="91440" bIns="45720" numCol="1" anchor="t" anchorCtr="0" compatLnSpc="1"/>
          <a:lstStyle>
            <a:lvl1pPr algn="r">
              <a:defRPr sz="1400"/>
            </a:lvl1pPr>
          </a:lstStyle>
          <a:p>
            <a:pPr lvl="0" eaLnBrk="1" fontAlgn="base" hangingPunct="1">
              <a:spcBef>
                <a:spcPct val="50000"/>
              </a:spcBef>
            </a:pPr>
            <a:fld id="{9A0DB2DC-4C9A-4742-B13C-FB6460FD3503}" type="slidenum">
              <a:rPr lang="zh-CN" altLang="en-US" strike="noStrike" noProof="1">
                <a:latin typeface="Times New Roman" pitchFamily="18" charset="0"/>
                <a:ea typeface="宋体" panose="02010600030101010101" pitchFamily="2" charset="-122"/>
                <a:cs typeface="+mn-cs"/>
              </a:rPr>
              <a:t>‹#›</a:t>
            </a:fld>
            <a:endParaRPr lang="zh-CN" altLang="en-US" strike="noStrike" noProof="1">
              <a:latin typeface="Times New Roman" pitchFamily="18" charset="0"/>
            </a:endParaRPr>
          </a:p>
        </p:txBody>
      </p:sp>
      <p:sp>
        <p:nvSpPr>
          <p:cNvPr id="1030" name="Rectangle 7"/>
          <p:cNvSpPr>
            <a:spLocks noGrp="1"/>
          </p:cNvSpPr>
          <p:nvPr>
            <p:ph type="body" idx="5"/>
          </p:nvPr>
        </p:nvSpPr>
        <p:spPr>
          <a:xfrm>
            <a:off x="1828800" y="1981200"/>
            <a:ext cx="10160000" cy="4114800"/>
          </a:xfrm>
          <a:prstGeom prst="rect">
            <a:avLst/>
          </a:prstGeom>
          <a:noFill/>
          <a:ln w="12700">
            <a:noFill/>
          </a:ln>
        </p:spPr>
        <p:txBody>
          <a:bodyPr anchor="t"/>
          <a:lstStyle/>
          <a:p>
            <a:pPr lvl="0" indent="-34290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宋体" panose="02010600030101010101"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宋体" panose="02010600030101010101"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宋体" panose="02010600030101010101"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itchFamily="18"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tx2"/>
        </a:buClr>
        <a:buFont typeface="Wingdings" panose="05000000000000000000" pitchFamily="2" charset="2"/>
        <a:buChar char="w"/>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SzPct val="95000"/>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jpeg" /><Relationship Id="rId3" Type="http://schemas.openxmlformats.org/officeDocument/2006/relationships/image" Target="../media/image4.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2.xml" TargetMode="Internal" /><Relationship Id="rId3" Type="http://schemas.openxmlformats.org/officeDocument/2006/relationships/image" Target="../media/image8.jpeg" /><Relationship Id="rId4" Type="http://schemas.openxmlformats.org/officeDocument/2006/relationships/image" Target="../media/image9.jpeg" /><Relationship Id="rId5" Type="http://schemas.openxmlformats.org/officeDocument/2006/relationships/image" Target="../media/image1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 Id="rId3" Type="http://schemas.openxmlformats.org/officeDocument/2006/relationships/image" Target="../media/image16.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png" /><Relationship Id="rId3" Type="http://schemas.openxmlformats.org/officeDocument/2006/relationships/image" Target="../media/image18.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8674" name="文本框 3">
            <a:extLst>
              <a:ext uri="{FF2B5EF4-FFF2-40B4-BE49-F238E27FC236}">
                <a16:creationId xmlns:a16="http://schemas.microsoft.com/office/drawing/2014/main" id="{5380D5EE-CF0B-40A6-9032-E597B754C503}"/>
              </a:ext>
            </a:extLst>
          </p:cNvPr>
          <p:cNvSpPr txBox="1">
            <a:spLocks noChangeArrowheads="1"/>
          </p:cNvSpPr>
          <p:nvPr/>
        </p:nvSpPr>
        <p:spPr bwMode="auto">
          <a:xfrm>
            <a:off x="1531938" y="1122363"/>
            <a:ext cx="91281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itchFamily="34" charset="0"/>
              </a:defRPr>
            </a:lvl9pPr>
          </a:lstStyle>
          <a:p>
            <a:pPr>
              <a:lnSpc>
                <a:spcPct val="100000"/>
              </a:lnSpc>
              <a:spcBef>
                <a:spcPct val="0"/>
              </a:spcBef>
              <a:buFontTx/>
              <a:buNone/>
            </a:pPr>
            <a:r>
              <a:rPr lang="zh-CN" altLang="zh-CN" sz="3200" b="1"/>
              <a:t>第三单元      第一次世界大战和战后初期的世界</a:t>
            </a:r>
          </a:p>
        </p:txBody>
      </p:sp>
      <p:graphicFrame>
        <p:nvGraphicFramePr>
          <p:cNvPr id="5" name="表格 5">
            <a:extLst>
              <a:ext uri="{FF2B5EF4-FFF2-40B4-BE49-F238E27FC236}">
                <a16:creationId xmlns:a16="http://schemas.microsoft.com/office/drawing/2014/main" id="{929C184A-FF9D-4804-BE8B-FF8BC4712EA7}"/>
              </a:ext>
            </a:extLst>
          </p:cNvPr>
          <p:cNvGraphicFramePr>
            <a:graphicFrameLocks noGrp="1"/>
          </p:cNvGraphicFramePr>
          <p:nvPr>
            <p:extLst>
              <p:ext uri="{D42A27DB-BD31-4B8C-83A1-F6EECF244321}">
                <p14:modId xmlns:p14="http://schemas.microsoft.com/office/powerpoint/2010/main" val="1878669495"/>
              </p:ext>
            </p:extLst>
          </p:nvPr>
        </p:nvGraphicFramePr>
        <p:xfrm>
          <a:off x="2117725" y="2568575"/>
          <a:ext cx="8756650" cy="2895600"/>
        </p:xfrm>
        <a:graphic>
          <a:graphicData uri="http://schemas.openxmlformats.org/drawingml/2006/table">
            <a:tbl>
              <a:tblPr firstRow="1" bandRow="1">
                <a:tableStyleId>{69CF1AB2-1976-4502-BF36-3FF5EA218861}</a:tableStyleId>
              </a:tblPr>
              <a:tblGrid>
                <a:gridCol w="1823162">
                  <a:extLst>
                    <a:ext uri="{9D8B030D-6E8A-4147-A177-3AD203B41FA5}">
                      <a16:colId xmlns:a16="http://schemas.microsoft.com/office/drawing/2014/main" val="20000"/>
                    </a:ext>
                  </a:extLst>
                </a:gridCol>
                <a:gridCol w="6933488">
                  <a:extLst>
                    <a:ext uri="{9D8B030D-6E8A-4147-A177-3AD203B41FA5}">
                      <a16:colId xmlns:a16="http://schemas.microsoft.com/office/drawing/2014/main" val="20001"/>
                    </a:ext>
                  </a:extLst>
                </a:gridCol>
              </a:tblGrid>
              <a:tr h="443103">
                <a:tc>
                  <a:txBody>
                    <a:bodyPr/>
                    <a:lstStyle/>
                    <a:p>
                      <a:r>
                        <a:rPr lang="zh-CN" altLang="en-US" sz="3200">
                          <a:solidFill>
                            <a:schemeClr val="tx1"/>
                          </a:solidFill>
                        </a:rPr>
                        <a:t>第</a:t>
                      </a:r>
                      <a:r>
                        <a:rPr lang="en-US" altLang="zh-CN" sz="3200">
                          <a:solidFill>
                            <a:schemeClr val="tx1"/>
                          </a:solidFill>
                        </a:rPr>
                        <a:t>8</a:t>
                      </a:r>
                      <a:r>
                        <a:rPr lang="zh-CN" altLang="en-US" sz="3200">
                          <a:solidFill>
                            <a:schemeClr val="tx1"/>
                          </a:solidFill>
                        </a:rPr>
                        <a:t>课</a:t>
                      </a:r>
                    </a:p>
                  </a:txBody>
                  <a:tcPr/>
                </a:tc>
                <a:tc>
                  <a:txBody>
                    <a:bodyPr/>
                    <a:lstStyle/>
                    <a:p>
                      <a:r>
                        <a:rPr lang="zh-CN" altLang="en-US" sz="3200">
                          <a:solidFill>
                            <a:schemeClr val="tx1"/>
                          </a:solidFill>
                        </a:rPr>
                        <a:t>第一次世界大战</a:t>
                      </a:r>
                    </a:p>
                  </a:txBody>
                  <a:tcPr/>
                </a:tc>
                <a:extLst>
                  <a:ext uri="{0D108BD9-81ED-4DB2-BD59-A6C34878D82A}">
                    <a16:rowId xmlns:a16="http://schemas.microsoft.com/office/drawing/2014/main" val="10000"/>
                  </a:ext>
                </a:extLst>
              </a:tr>
              <a:tr h="443103">
                <a:tc>
                  <a:txBody>
                    <a:bodyPr/>
                    <a:lstStyle/>
                    <a:p>
                      <a:r>
                        <a:rPr lang="zh-CN" altLang="en-US" sz="3200" b="1">
                          <a:solidFill>
                            <a:schemeClr val="tx1"/>
                          </a:solidFill>
                        </a:rPr>
                        <a:t>第</a:t>
                      </a:r>
                      <a:r>
                        <a:rPr lang="en-US" altLang="zh-CN" sz="3200" b="1">
                          <a:solidFill>
                            <a:schemeClr val="tx1"/>
                          </a:solidFill>
                        </a:rPr>
                        <a:t>9</a:t>
                      </a:r>
                      <a:r>
                        <a:rPr lang="zh-CN" altLang="en-US" sz="3200" b="1">
                          <a:solidFill>
                            <a:schemeClr val="tx1"/>
                          </a:solidFill>
                        </a:rPr>
                        <a:t>课</a:t>
                      </a:r>
                    </a:p>
                  </a:txBody>
                  <a:tcPr/>
                </a:tc>
                <a:tc>
                  <a:txBody>
                    <a:bodyPr/>
                    <a:lstStyle/>
                    <a:p>
                      <a:r>
                        <a:rPr lang="zh-CN" altLang="en-US" sz="3200" b="1">
                          <a:solidFill>
                            <a:schemeClr val="tx1"/>
                          </a:solidFill>
                        </a:rPr>
                        <a:t>列宁与十月革命</a:t>
                      </a:r>
                    </a:p>
                  </a:txBody>
                  <a:tcPr/>
                </a:tc>
                <a:extLst>
                  <a:ext uri="{0D108BD9-81ED-4DB2-BD59-A6C34878D82A}">
                    <a16:rowId xmlns:a16="http://schemas.microsoft.com/office/drawing/2014/main" val="10001"/>
                  </a:ext>
                </a:extLst>
              </a:tr>
              <a:tr h="443103">
                <a:tc>
                  <a:txBody>
                    <a:bodyPr/>
                    <a:lstStyle/>
                    <a:p>
                      <a:r>
                        <a:rPr lang="zh-CN" altLang="en-US" sz="3200" b="1">
                          <a:solidFill>
                            <a:schemeClr val="tx1"/>
                          </a:solidFill>
                        </a:rPr>
                        <a:t>第</a:t>
                      </a:r>
                      <a:r>
                        <a:rPr lang="en-US" altLang="zh-CN" sz="3200" b="1">
                          <a:solidFill>
                            <a:schemeClr val="tx1"/>
                          </a:solidFill>
                        </a:rPr>
                        <a:t>10</a:t>
                      </a:r>
                      <a:r>
                        <a:rPr lang="zh-CN" altLang="en-US" sz="3200" b="1">
                          <a:solidFill>
                            <a:schemeClr val="tx1"/>
                          </a:solidFill>
                        </a:rPr>
                        <a:t>课</a:t>
                      </a:r>
                    </a:p>
                  </a:txBody>
                  <a:tcPr/>
                </a:tc>
                <a:tc>
                  <a:txBody>
                    <a:bodyPr/>
                    <a:lstStyle/>
                    <a:p>
                      <a:r>
                        <a:rPr lang="en-US" altLang="zh-CN" sz="3200" b="1">
                          <a:solidFill>
                            <a:schemeClr val="tx1"/>
                          </a:solidFill>
                        </a:rPr>
                        <a:t>《</a:t>
                      </a:r>
                      <a:r>
                        <a:rPr lang="zh-CN" altLang="en-US" sz="3200" b="1">
                          <a:solidFill>
                            <a:schemeClr val="tx1"/>
                          </a:solidFill>
                        </a:rPr>
                        <a:t>凡尔赛条约</a:t>
                      </a:r>
                      <a:r>
                        <a:rPr lang="en-US" altLang="zh-CN" sz="3200" b="1">
                          <a:solidFill>
                            <a:schemeClr val="tx1"/>
                          </a:solidFill>
                        </a:rPr>
                        <a:t>》</a:t>
                      </a:r>
                      <a:r>
                        <a:rPr lang="zh-CN" altLang="en-US" sz="3200" b="1">
                          <a:solidFill>
                            <a:schemeClr val="tx1"/>
                          </a:solidFill>
                        </a:rPr>
                        <a:t>和</a:t>
                      </a:r>
                      <a:r>
                        <a:rPr lang="en-US" altLang="zh-CN" sz="3200" b="1">
                          <a:solidFill>
                            <a:schemeClr val="tx1"/>
                          </a:solidFill>
                        </a:rPr>
                        <a:t>《</a:t>
                      </a:r>
                      <a:r>
                        <a:rPr lang="zh-CN" altLang="en-US" sz="3200" b="1">
                          <a:solidFill>
                            <a:schemeClr val="tx1"/>
                          </a:solidFill>
                        </a:rPr>
                        <a:t>九国公约</a:t>
                      </a:r>
                      <a:r>
                        <a:rPr lang="en-US" altLang="zh-CN" sz="3200" b="1">
                          <a:solidFill>
                            <a:schemeClr val="tx1"/>
                          </a:solidFill>
                        </a:rPr>
                        <a:t>》</a:t>
                      </a:r>
                      <a:endParaRPr lang="zh-CN" altLang="en-US" sz="3200" b="1">
                        <a:solidFill>
                          <a:schemeClr val="tx1"/>
                        </a:solidFill>
                      </a:endParaRPr>
                    </a:p>
                  </a:txBody>
                  <a:tcPr/>
                </a:tc>
                <a:extLst>
                  <a:ext uri="{0D108BD9-81ED-4DB2-BD59-A6C34878D82A}">
                    <a16:rowId xmlns:a16="http://schemas.microsoft.com/office/drawing/2014/main" val="10002"/>
                  </a:ext>
                </a:extLst>
              </a:tr>
              <a:tr h="443103">
                <a:tc>
                  <a:txBody>
                    <a:bodyPr/>
                    <a:lstStyle/>
                    <a:p>
                      <a:r>
                        <a:rPr lang="zh-CN" altLang="en-US" sz="3200" b="1">
                          <a:solidFill>
                            <a:srgbClr val="FF0000"/>
                          </a:solidFill>
                        </a:rPr>
                        <a:t>第</a:t>
                      </a:r>
                      <a:r>
                        <a:rPr lang="en-US" altLang="zh-CN" sz="3200" b="1">
                          <a:solidFill>
                            <a:srgbClr val="FF0000"/>
                          </a:solidFill>
                        </a:rPr>
                        <a:t>11</a:t>
                      </a:r>
                      <a:r>
                        <a:rPr lang="zh-CN" altLang="en-US" sz="3200" b="1">
                          <a:solidFill>
                            <a:srgbClr val="FF0000"/>
                          </a:solidFill>
                        </a:rPr>
                        <a:t>课</a:t>
                      </a:r>
                    </a:p>
                  </a:txBody>
                  <a:tcPr/>
                </a:tc>
                <a:tc>
                  <a:txBody>
                    <a:bodyPr/>
                    <a:lstStyle/>
                    <a:p>
                      <a:r>
                        <a:rPr lang="zh-CN" altLang="en-US" sz="3200" b="1">
                          <a:solidFill>
                            <a:srgbClr val="FF0000"/>
                          </a:solidFill>
                        </a:rPr>
                        <a:t>苏联的社会主义建设</a:t>
                      </a:r>
                    </a:p>
                  </a:txBody>
                  <a:tcPr/>
                </a:tc>
                <a:extLst>
                  <a:ext uri="{0D108BD9-81ED-4DB2-BD59-A6C34878D82A}">
                    <a16:rowId xmlns:a16="http://schemas.microsoft.com/office/drawing/2014/main" val="10003"/>
                  </a:ext>
                </a:extLst>
              </a:tr>
              <a:tr h="443103">
                <a:tc>
                  <a:txBody>
                    <a:bodyPr/>
                    <a:lstStyle/>
                    <a:p>
                      <a:r>
                        <a:rPr lang="zh-CN" altLang="en-US" sz="3200"/>
                        <a:t>第</a:t>
                      </a:r>
                      <a:r>
                        <a:rPr lang="en-US" altLang="zh-CN" sz="3200"/>
                        <a:t>12</a:t>
                      </a:r>
                      <a:r>
                        <a:rPr lang="zh-CN" altLang="en-US" sz="3200"/>
                        <a:t>课</a:t>
                      </a:r>
                    </a:p>
                  </a:txBody>
                  <a:tcPr/>
                </a:tc>
                <a:tc>
                  <a:txBody>
                    <a:bodyPr/>
                    <a:lstStyle/>
                    <a:p>
                      <a:r>
                        <a:rPr lang="zh-CN" altLang="en-US" sz="3200"/>
                        <a:t>亚非拉民族民主运动的高涨</a:t>
                      </a:r>
                    </a:p>
                  </a:txBody>
                  <a:tcPr/>
                </a:tc>
                <a:extLst>
                  <a:ext uri="{0D108BD9-81ED-4DB2-BD59-A6C34878D82A}">
                    <a16:rowId xmlns:a16="http://schemas.microsoft.com/office/drawing/2014/main" val="10004"/>
                  </a:ext>
                </a:extLst>
              </a:tr>
            </a:tbl>
          </a:graphicData>
        </a:graphic>
      </p:graphicFrame>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242" name="矩形"/>
          <p:cNvSpPr/>
          <p:nvPr/>
        </p:nvSpPr>
        <p:spPr>
          <a:xfrm>
            <a:off x="698183" y="414338"/>
            <a:ext cx="7450137" cy="438150"/>
          </a:xfrm>
          <a:prstGeom prst="rect">
            <a:avLst/>
          </a:prstGeom>
          <a:noFill/>
          <a:ln w="9525">
            <a:noFill/>
          </a:ln>
        </p:spPr>
        <p:txBody>
          <a:bodyPr lIns="68580" tIns="34290" rIns="68580" bIns="34290">
            <a:spAutoFit/>
          </a:bodyPr>
          <a:lstStyle/>
          <a:p>
            <a:pPr eaLnBrk="0" hangingPunct="0"/>
            <a:r>
              <a:rPr lang="zh-CN" altLang="en-US" sz="2400" b="1">
                <a:solidFill>
                  <a:srgbClr val="002060"/>
                </a:solidFill>
                <a:latin typeface="宋体" pitchFamily="2" charset="-122"/>
                <a:ea typeface="微软雅黑" panose="020b0503020204020204" pitchFamily="34" charset="-122"/>
                <a:sym typeface="Arial" panose="020b0604020202020204" pitchFamily="34" charset="0"/>
              </a:rPr>
              <a:t>第三单元  第一次世界大战和战后初期的世界</a:t>
            </a:r>
          </a:p>
        </p:txBody>
      </p:sp>
      <p:sp>
        <p:nvSpPr>
          <p:cNvPr id="10243" name="矩形"/>
          <p:cNvSpPr/>
          <p:nvPr/>
        </p:nvSpPr>
        <p:spPr>
          <a:xfrm>
            <a:off x="2135560" y="1124744"/>
            <a:ext cx="8172450" cy="760730"/>
          </a:xfrm>
          <a:prstGeom prst="rect">
            <a:avLst/>
          </a:prstGeom>
          <a:noFill/>
          <a:ln w="9525">
            <a:noFill/>
          </a:ln>
        </p:spPr>
        <p:txBody>
          <a:bodyPr wrap="square" lIns="68580" tIns="34290" rIns="68580" bIns="34290" anchor="ctr">
            <a:spAutoFit/>
          </a:bodyPr>
          <a:lstStyle/>
          <a:p>
            <a:pPr algn="ctr" eaLnBrk="0" hangingPunct="0"/>
            <a:r>
              <a:rPr lang="zh-CN" altLang="en-US" sz="4500" b="1">
                <a:latin typeface="宋体" pitchFamily="2" charset="-122"/>
                <a:ea typeface="微软雅黑" panose="020b0503020204020204" pitchFamily="34" charset="-122"/>
                <a:sym typeface="Arial" panose="020b0604020202020204" pitchFamily="34" charset="0"/>
              </a:rPr>
              <a:t>第</a:t>
            </a:r>
            <a:r>
              <a:rPr lang="en-US" altLang="zh-CN" sz="4500" b="1">
                <a:latin typeface="宋体" pitchFamily="2" charset="-122"/>
                <a:ea typeface="微软雅黑" panose="020b0503020204020204" pitchFamily="34" charset="-122"/>
                <a:sym typeface="Arial" panose="020b0604020202020204" pitchFamily="34" charset="0"/>
              </a:rPr>
              <a:t>11</a:t>
            </a:r>
            <a:r>
              <a:rPr lang="zh-CN" altLang="en-US" sz="4500" b="1">
                <a:latin typeface="宋体" pitchFamily="2" charset="-122"/>
                <a:ea typeface="微软雅黑" panose="020b0503020204020204" pitchFamily="34" charset="-122"/>
                <a:sym typeface="Arial" panose="020b0604020202020204" pitchFamily="34" charset="0"/>
              </a:rPr>
              <a:t>课  苏联的社会主义建设</a:t>
            </a:r>
          </a:p>
        </p:txBody>
      </p:sp>
      <p:pic>
        <p:nvPicPr>
          <p:cNvPr id="5" name="Picture 19" descr="sao9">
            <a:extLst>
              <a:ext uri="{FF2B5EF4-FFF2-40B4-BE49-F238E27FC236}">
                <a16:creationId xmlns:a16="http://schemas.microsoft.com/office/drawing/2014/main" id="{6287DD62-7A3F-443D-87AC-DC8D901F0BC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1344" y="1913146"/>
            <a:ext cx="4536504" cy="4178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a:extLst>
              <a:ext uri="{FF2B5EF4-FFF2-40B4-BE49-F238E27FC236}">
                <a16:creationId xmlns:a16="http://schemas.microsoft.com/office/drawing/2014/main" id="{45769188-02FE-4257-9C89-1D83EFB8D4D9}"/>
              </a:ext>
            </a:extLst>
          </p:cNvPr>
          <p:cNvSpPr txBox="1"/>
          <p:nvPr/>
        </p:nvSpPr>
        <p:spPr>
          <a:xfrm>
            <a:off x="5303912" y="2708920"/>
            <a:ext cx="6408712" cy="3046988"/>
          </a:xfrm>
          <a:prstGeom prst="rect">
            <a:avLst/>
          </a:prstGeom>
          <a:noFill/>
        </p:spPr>
        <p:txBody>
          <a:bodyPr wrap="square" rtlCol="0">
            <a:spAutoFit/>
          </a:bodyPr>
          <a:lstStyle/>
          <a:p>
            <a:r>
              <a:rPr lang="en-US" altLang="zh-CN"/>
              <a:t>          </a:t>
            </a:r>
            <a:r>
              <a:rPr lang="en-US" altLang="zh-CN" sz="3200"/>
              <a:t>1920</a:t>
            </a:r>
            <a:r>
              <a:rPr lang="zh-CN" altLang="en-US" sz="3200"/>
              <a:t>年年底，苏维埃俄国国内战争逐渐平息。但是，工厂停工，农业产量急剧下降，饥荒严重。面对严重的危机，政府必须调整政策。苏联是如何建立的？苏联的社会主义建设道路是怎样的？</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文本框 3"/>
          <p:cNvSpPr txBox="1"/>
          <p:nvPr/>
        </p:nvSpPr>
        <p:spPr>
          <a:xfrm>
            <a:off x="560705" y="1316355"/>
            <a:ext cx="11360785" cy="1383665"/>
          </a:xfrm>
          <a:prstGeom prst="rect">
            <a:avLst/>
          </a:prstGeom>
          <a:noFill/>
        </p:spPr>
        <p:txBody>
          <a:bodyPr wrap="square" rtlCol="0" anchor="t">
            <a:spAutoFit/>
          </a:bodyPr>
          <a:lstStyle/>
          <a:p>
            <a:r>
              <a:rPr lang="zh-CN" altLang="en-US" sz="2800" b="1">
                <a:latin typeface="楷体" panose="02010609060101010101" charset="-122"/>
                <a:ea typeface="楷体" panose="02010609060101010101" charset="-122"/>
                <a:cs typeface="楷体" panose="02010609060101010101" charset="-122"/>
                <a:sym typeface="黑体" panose="02010609060101010101" pitchFamily="49" charset="-122"/>
              </a:rPr>
              <a:t>材料一</a:t>
            </a:r>
            <a:r>
              <a:rPr lang="zh-CN" altLang="en-US" sz="2800">
                <a:latin typeface="楷体" panose="02010609060101010101" charset="-122"/>
                <a:ea typeface="楷体" panose="02010609060101010101" charset="-122"/>
                <a:cs typeface="楷体" panose="02010609060101010101" charset="-122"/>
                <a:sym typeface="黑体" panose="02010609060101010101" pitchFamily="49" charset="-122"/>
              </a:rPr>
              <a:t>  </a:t>
            </a:r>
            <a:r>
              <a:rPr lang="en-US" altLang="zh-CN" sz="2800">
                <a:solidFill>
                  <a:srgbClr val="FF0000"/>
                </a:solidFill>
                <a:latin typeface="楷体" panose="02010609060101010101" charset="-122"/>
                <a:ea typeface="楷体" panose="02010609060101010101" charset="-122"/>
                <a:cs typeface="楷体" panose="02010609060101010101" charset="-122"/>
                <a:sym typeface="+mn-ea"/>
              </a:rPr>
              <a:t>1920</a:t>
            </a:r>
            <a:r>
              <a:rPr lang="zh-CN" altLang="en-US" sz="2800">
                <a:solidFill>
                  <a:srgbClr val="FF0000"/>
                </a:solidFill>
                <a:latin typeface="楷体" panose="02010609060101010101" charset="-122"/>
                <a:ea typeface="楷体" panose="02010609060101010101" charset="-122"/>
                <a:cs typeface="楷体" panose="02010609060101010101" charset="-122"/>
                <a:sym typeface="黑体" panose="02010609060101010101" pitchFamily="49" charset="-122"/>
              </a:rPr>
              <a:t>年底</a:t>
            </a:r>
            <a:r>
              <a:rPr lang="zh-CN" altLang="en-US" sz="2800">
                <a:latin typeface="楷体" panose="02010609060101010101" charset="-122"/>
                <a:ea typeface="楷体" panose="02010609060101010101" charset="-122"/>
                <a:cs typeface="楷体" panose="02010609060101010101" charset="-122"/>
                <a:sym typeface="黑体" panose="02010609060101010101" pitchFamily="49" charset="-122"/>
              </a:rPr>
              <a:t>，苏俄</a:t>
            </a:r>
            <a:r>
              <a:rPr lang="zh-CN" altLang="en-US" sz="2800">
                <a:solidFill>
                  <a:srgbClr val="FF0000"/>
                </a:solidFill>
                <a:latin typeface="楷体" panose="02010609060101010101" charset="-122"/>
                <a:ea typeface="楷体" panose="02010609060101010101" charset="-122"/>
                <a:cs typeface="楷体" panose="02010609060101010101" charset="-122"/>
                <a:sym typeface="黑体" panose="02010609060101010101" pitchFamily="49" charset="-122"/>
              </a:rPr>
              <a:t>农民</a:t>
            </a:r>
            <a:r>
              <a:rPr lang="zh-CN" altLang="en-US" sz="2800">
                <a:latin typeface="楷体" panose="02010609060101010101" charset="-122"/>
                <a:ea typeface="楷体" panose="02010609060101010101" charset="-122"/>
                <a:cs typeface="楷体" panose="02010609060101010101" charset="-122"/>
                <a:sym typeface="黑体" panose="02010609060101010101" pitchFamily="49" charset="-122"/>
              </a:rPr>
              <a:t>中流传这样的说法：“土地属于我们，面包却属于你们；水属于我们，鱼却属于你们；森林属于我们，木材却属于你们。”</a:t>
            </a:r>
            <a:endParaRPr lang="zh-CN" altLang="en-US" sz="280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560705" y="3173095"/>
            <a:ext cx="11360785" cy="1383665"/>
          </a:xfrm>
          <a:prstGeom prst="rect">
            <a:avLst/>
          </a:prstGeom>
          <a:noFill/>
        </p:spPr>
        <p:txBody>
          <a:bodyPr wrap="square" rtlCol="0" anchor="t">
            <a:spAutoFit/>
          </a:bodyPr>
          <a:lstStyle/>
          <a:p>
            <a:r>
              <a:rPr lang="zh-CN" altLang="en-US" sz="2800" b="1">
                <a:solidFill>
                  <a:schemeClr val="tx1"/>
                </a:solidFill>
                <a:latin typeface="楷体" panose="02010609060101010101" charset="-122"/>
                <a:ea typeface="楷体" panose="02010609060101010101" charset="-122"/>
                <a:cs typeface="楷体" panose="02010609060101010101" charset="-122"/>
                <a:sym typeface="+mn-ea"/>
              </a:rPr>
              <a:t>材料二</a:t>
            </a:r>
            <a:r>
              <a:rPr lang="zh-CN" altLang="en-US" sz="2800">
                <a:latin typeface="楷体" panose="02010609060101010101" charset="-122"/>
                <a:ea typeface="楷体" panose="02010609060101010101" charset="-122"/>
                <a:cs typeface="楷体" panose="02010609060101010101" charset="-122"/>
                <a:sym typeface="+mn-ea"/>
              </a:rPr>
              <a:t>  小说</a:t>
            </a:r>
            <a:r>
              <a:rPr lang="en-US" altLang="zh-CN" sz="2800">
                <a:latin typeface="楷体" panose="02010609060101010101" charset="-122"/>
                <a:ea typeface="楷体" panose="02010609060101010101" charset="-122"/>
                <a:cs typeface="楷体" panose="02010609060101010101" charset="-122"/>
                <a:sym typeface="+mn-ea"/>
              </a:rPr>
              <a:t>《</a:t>
            </a:r>
            <a:r>
              <a:rPr lang="zh-CN" altLang="en-US" sz="2800">
                <a:latin typeface="楷体" panose="02010609060101010101" charset="-122"/>
                <a:ea typeface="楷体" panose="02010609060101010101" charset="-122"/>
                <a:cs typeface="楷体" panose="02010609060101010101" charset="-122"/>
                <a:sym typeface="+mn-ea"/>
              </a:rPr>
              <a:t>静静的顿河</a:t>
            </a:r>
            <a:r>
              <a:rPr lang="en-US" altLang="zh-CN" sz="2800">
                <a:latin typeface="楷体" panose="02010609060101010101" charset="-122"/>
                <a:ea typeface="楷体" panose="02010609060101010101" charset="-122"/>
                <a:cs typeface="楷体" panose="02010609060101010101" charset="-122"/>
                <a:sym typeface="+mn-ea"/>
              </a:rPr>
              <a:t>》</a:t>
            </a:r>
            <a:r>
              <a:rPr lang="zh-CN" altLang="en-US" sz="2800">
                <a:latin typeface="楷体" panose="02010609060101010101" charset="-122"/>
                <a:ea typeface="楷体" panose="02010609060101010101" charset="-122"/>
                <a:cs typeface="楷体" panose="02010609060101010101" charset="-122"/>
                <a:sym typeface="+mn-ea"/>
              </a:rPr>
              <a:t>中的一位</a:t>
            </a:r>
            <a:r>
              <a:rPr lang="zh-CN" altLang="en-US" sz="2800">
                <a:solidFill>
                  <a:srgbClr val="FF0000"/>
                </a:solidFill>
                <a:latin typeface="楷体" panose="02010609060101010101" charset="-122"/>
                <a:ea typeface="楷体" panose="02010609060101010101" charset="-122"/>
                <a:cs typeface="楷体" panose="02010609060101010101" charset="-122"/>
                <a:sym typeface="+mn-ea"/>
              </a:rPr>
              <a:t>暴动士兵</a:t>
            </a:r>
            <a:r>
              <a:rPr lang="zh-CN" altLang="en-US" sz="2800">
                <a:latin typeface="楷体" panose="02010609060101010101" charset="-122"/>
                <a:ea typeface="楷体" panose="02010609060101010101" charset="-122"/>
                <a:cs typeface="楷体" panose="02010609060101010101" charset="-122"/>
                <a:sym typeface="+mn-ea"/>
              </a:rPr>
              <a:t>说：“青天白日里就进行疯狂的抢劫！把我们家的粮食全搞走啦，连小石磨都抬走啦，法令上是说这样为劳动人民吗？”</a:t>
            </a:r>
            <a:endParaRPr lang="zh-CN" altLang="en-US" sz="2800">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191344" y="694372"/>
            <a:ext cx="9617710" cy="460375"/>
          </a:xfrm>
          <a:prstGeom prst="rect">
            <a:avLst/>
          </a:prstGeom>
          <a:noFill/>
        </p:spPr>
        <p:txBody>
          <a:bodyPr wrap="square" rtlCol="0">
            <a:spAutoFit/>
          </a:bodyPr>
          <a:lstStyle/>
          <a:p>
            <a:r>
              <a:rPr lang="zh-CN" altLang="en-US" sz="2400" b="1">
                <a:latin typeface="宋体" pitchFamily="2" charset="-122"/>
                <a:ea typeface="宋体" panose="02010600030101010101" pitchFamily="2" charset="-122"/>
              </a:rPr>
              <a:t>阅读以下两则材料，指出三年国内战争结束后苏俄当时所面临的问题：</a:t>
            </a:r>
          </a:p>
        </p:txBody>
      </p:sp>
      <p:sp>
        <p:nvSpPr>
          <p:cNvPr id="6" name="文本框 5"/>
          <p:cNvSpPr txBox="1"/>
          <p:nvPr/>
        </p:nvSpPr>
        <p:spPr>
          <a:xfrm>
            <a:off x="407368" y="5278824"/>
            <a:ext cx="11665296" cy="1092607"/>
          </a:xfrm>
          <a:prstGeom prst="rect">
            <a:avLst/>
          </a:prstGeom>
          <a:noFill/>
        </p:spPr>
        <p:txBody>
          <a:bodyPr wrap="square" rtlCol="0" anchor="t">
            <a:spAutoFit/>
          </a:bodyPr>
          <a:lstStyle/>
          <a:p>
            <a:pPr algn="l" fontAlgn="auto">
              <a:lnSpc>
                <a:spcPts val="3860"/>
              </a:lnSpc>
              <a:spcBef>
                <a:spcPct val="0"/>
              </a:spcBef>
            </a:pPr>
            <a:r>
              <a:rPr lang="en-US" altLang="zh-CN" sz="3600" b="1" noProof="0">
                <a:solidFill>
                  <a:sysClr val="windowText" lastClr="000000"/>
                </a:solidFill>
                <a:latin typeface="宋体" pitchFamily="2" charset="-122"/>
                <a:cs typeface="宋体" panose="02010600030101010101" pitchFamily="2" charset="-122"/>
                <a:sym typeface="宋体" pitchFamily="2" charset="-122"/>
              </a:rPr>
              <a:t> 1</a:t>
            </a:r>
            <a:r>
              <a:rPr lang="zh-CN" altLang="en-US" sz="3600" b="1" noProof="0">
                <a:solidFill>
                  <a:sysClr val="windowText" lastClr="000000"/>
                </a:solidFill>
                <a:latin typeface="宋体" pitchFamily="2" charset="-122"/>
                <a:cs typeface="宋体" panose="02010600030101010101" pitchFamily="2" charset="-122"/>
                <a:sym typeface="宋体" pitchFamily="2" charset="-122"/>
              </a:rPr>
              <a:t>、背景：</a:t>
            </a:r>
            <a:r>
              <a:rPr lang="en-US" altLang="zh-CN" sz="3600" b="1" noProof="0">
                <a:solidFill>
                  <a:sysClr val="windowText" lastClr="000000"/>
                </a:solidFill>
                <a:latin typeface="宋体" pitchFamily="2" charset="-122"/>
                <a:cs typeface="宋体" panose="02010600030101010101" pitchFamily="2" charset="-122"/>
                <a:sym typeface="宋体" pitchFamily="2" charset="-122"/>
              </a:rPr>
              <a:t> </a:t>
            </a:r>
            <a:r>
              <a:rPr lang="zh-CN" altLang="en-US" sz="3600" b="1" noProof="0">
                <a:solidFill>
                  <a:sysClr val="windowText" lastClr="000000"/>
                </a:solidFill>
                <a:latin typeface="宋体" pitchFamily="2" charset="-122"/>
                <a:cs typeface="宋体" panose="02010600030101010101" pitchFamily="2" charset="-122"/>
                <a:sym typeface="宋体" pitchFamily="2" charset="-122"/>
              </a:rPr>
              <a:t>经历战争的苏俄，经济困难，社会矛盾加剧。</a:t>
            </a:r>
            <a:r>
              <a:rPr lang="zh-CN" altLang="en-US" sz="3600" b="1">
                <a:solidFill>
                  <a:srgbClr val="C00000"/>
                </a:solidFill>
                <a:latin typeface="宋体" pitchFamily="2" charset="-122"/>
                <a:cs typeface="宋体" panose="02010600030101010101" pitchFamily="2" charset="-122"/>
                <a:sym typeface="宋体" pitchFamily="2" charset="-122"/>
              </a:rPr>
              <a:t>战时共产主义政策已不适应经济发展的要求。</a:t>
            </a:r>
            <a:endParaRPr lang="zh-CN" altLang="en-US" sz="3600"/>
          </a:p>
        </p:txBody>
      </p:sp>
      <p:sp>
        <p:nvSpPr>
          <p:cNvPr id="7" name="Rectangle 8">
            <a:extLst>
              <a:ext uri="{FF2B5EF4-FFF2-40B4-BE49-F238E27FC236}">
                <a16:creationId xmlns:a16="http://schemas.microsoft.com/office/drawing/2014/main" id="{595F72DB-62F1-4749-B79A-E515CD2D8546}"/>
              </a:ext>
            </a:extLst>
          </p:cNvPr>
          <p:cNvSpPr/>
          <p:nvPr/>
        </p:nvSpPr>
        <p:spPr>
          <a:xfrm>
            <a:off x="-96688" y="38893"/>
            <a:ext cx="5472113" cy="574675"/>
          </a:xfrm>
          <a:prstGeom prst="rect">
            <a:avLst/>
          </a:prstGeom>
          <a:noFill/>
          <a:ln w="12700">
            <a:noFill/>
          </a:ln>
        </p:spPr>
        <p:txBody>
          <a:bodyPr anchor="t"/>
          <a:lstStyle/>
          <a:p>
            <a:pPr marL="342900" indent="-342900">
              <a:spcBef>
                <a:spcPct val="20000"/>
              </a:spcBef>
              <a:buClr>
                <a:schemeClr val="tx2"/>
              </a:buClr>
              <a:buFont typeface="Wingdings" panose="05000000000000000000" pitchFamily="2" charset="2"/>
              <a:buNone/>
            </a:pPr>
            <a:r>
              <a:rPr lang="zh-CN" altLang="en-US" sz="3200" b="1">
                <a:solidFill>
                  <a:srgbClr val="0000FF"/>
                </a:solidFill>
                <a:latin typeface="宋体" pitchFamily="2" charset="-122"/>
              </a:rPr>
              <a:t>（一）新经济政策背景：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169" name="矩形 7169"/>
          <p:cNvSpPr/>
          <p:nvPr/>
        </p:nvSpPr>
        <p:spPr>
          <a:xfrm>
            <a:off x="3953510" y="894715"/>
            <a:ext cx="7642860" cy="1814830"/>
          </a:xfrm>
          <a:prstGeom prst="rect">
            <a:avLst/>
          </a:prstGeom>
          <a:noFill/>
          <a:ln w="9525">
            <a:noFill/>
          </a:ln>
        </p:spPr>
        <p:txBody>
          <a:bodyPr wrap="square" anchor="ctr">
            <a:spAutoFit/>
          </a:bodyPr>
          <a:lstStyle/>
          <a:p>
            <a:r>
              <a:rPr lang="en-US" altLang="zh-CN" sz="2800">
                <a:latin typeface="楷体" panose="02010609060101010101" charset="-122"/>
                <a:ea typeface="楷体" panose="02010609060101010101" charset="-122"/>
                <a:cs typeface="楷体" panose="02010609060101010101" charset="-122"/>
              </a:rPr>
              <a:t>    </a:t>
            </a:r>
            <a:r>
              <a:rPr lang="zh-CN" altLang="en-US" sz="2800">
                <a:solidFill>
                  <a:srgbClr val="000000"/>
                </a:solidFill>
                <a:latin typeface="楷体" panose="02010609060101010101" charset="-122"/>
                <a:ea typeface="楷体" panose="02010609060101010101" charset="-122"/>
                <a:cs typeface="楷体" panose="02010609060101010101" charset="-122"/>
              </a:rPr>
              <a:t>我们计划</a:t>
            </a:r>
            <a:r>
              <a:rPr lang="en-US" altLang="zh-CN" sz="2800">
                <a:solidFill>
                  <a:srgbClr val="000000"/>
                </a:solidFill>
                <a:latin typeface="楷体" panose="02010609060101010101" charset="-122"/>
                <a:ea typeface="楷体" panose="02010609060101010101" charset="-122"/>
                <a:cs typeface="楷体" panose="02010609060101010101" charset="-122"/>
              </a:rPr>
              <a:t>……</a:t>
            </a:r>
            <a:r>
              <a:rPr lang="zh-CN" altLang="en-US" sz="2800">
                <a:solidFill>
                  <a:srgbClr val="000000"/>
                </a:solidFill>
                <a:latin typeface="楷体" panose="02010609060101010101" charset="-122"/>
                <a:ea typeface="楷体" panose="02010609060101010101" charset="-122"/>
                <a:cs typeface="楷体" panose="02010609060101010101" charset="-122"/>
              </a:rPr>
              <a:t>用无产阶级国家直接下命令的办法在一个小农国家里按共产主义原则来调整国家的产品生产和分配。现实生活说明我们错了。      </a:t>
            </a:r>
            <a:r>
              <a:rPr lang="en-US" altLang="zh-CN" sz="2800">
                <a:solidFill>
                  <a:srgbClr val="000000"/>
                </a:solidFill>
                <a:latin typeface="楷体" panose="02010609060101010101" charset="-122"/>
                <a:ea typeface="楷体" panose="02010609060101010101" charset="-122"/>
                <a:cs typeface="楷体" panose="02010609060101010101" charset="-122"/>
              </a:rPr>
              <a:t>——</a:t>
            </a:r>
            <a:r>
              <a:rPr lang="zh-CN" altLang="en-US" sz="2800">
                <a:solidFill>
                  <a:srgbClr val="000000"/>
                </a:solidFill>
                <a:latin typeface="楷体" panose="02010609060101010101" charset="-122"/>
                <a:ea typeface="楷体" panose="02010609060101010101" charset="-122"/>
                <a:cs typeface="楷体" panose="02010609060101010101" charset="-122"/>
              </a:rPr>
              <a:t>列宁    </a:t>
            </a:r>
          </a:p>
        </p:txBody>
      </p:sp>
      <p:sp>
        <p:nvSpPr>
          <p:cNvPr id="13315" name="矩形 2"/>
          <p:cNvSpPr/>
          <p:nvPr/>
        </p:nvSpPr>
        <p:spPr>
          <a:xfrm>
            <a:off x="2292985" y="3768408"/>
            <a:ext cx="8315325" cy="646112"/>
          </a:xfrm>
          <a:prstGeom prst="rect">
            <a:avLst/>
          </a:prstGeom>
          <a:noFill/>
          <a:ln w="9525">
            <a:noFill/>
          </a:ln>
        </p:spPr>
        <p:txBody>
          <a:bodyPr>
            <a:spAutoFit/>
          </a:bodyPr>
          <a:lstStyle/>
          <a:p>
            <a:pPr algn="ctr"/>
            <a:r>
              <a:rPr lang="zh-CN" altLang="en-US" sz="3600" b="1">
                <a:latin typeface="宋体" pitchFamily="2" charset="-122"/>
              </a:rPr>
              <a:t>针对这种形势，列宁做出了</a:t>
            </a:r>
            <a:r>
              <a:rPr lang="zh-CN" altLang="en-US" sz="3600" b="1">
                <a:solidFill>
                  <a:srgbClr val="FF0000"/>
                </a:solidFill>
                <a:latin typeface="宋体" pitchFamily="2" charset="-122"/>
              </a:rPr>
              <a:t>怎样的探索</a:t>
            </a:r>
            <a:r>
              <a:rPr lang="zh-CN" altLang="en-US" sz="3600" b="1">
                <a:latin typeface="宋体" pitchFamily="2" charset="-122"/>
              </a:rPr>
              <a:t>？</a:t>
            </a:r>
          </a:p>
        </p:txBody>
      </p:sp>
      <p:pic>
        <p:nvPicPr>
          <p:cNvPr id="95235" name="Picture 7" descr="列宁"/>
          <p:cNvPicPr>
            <a:picLocks noChangeAspect="1"/>
          </p:cNvPicPr>
          <p:nvPr/>
        </p:nvPicPr>
        <p:blipFill>
          <a:blip r:embed="rId2"/>
          <a:stretch>
            <a:fillRect/>
          </a:stretch>
        </p:blipFill>
        <p:spPr>
          <a:xfrm>
            <a:off x="534035" y="672147"/>
            <a:ext cx="2408555" cy="2907030"/>
          </a:xfrm>
          <a:prstGeom prst="rect">
            <a:avLst/>
          </a:prstGeom>
          <a:noFill/>
          <a:ln w="9525">
            <a:noFill/>
          </a:ln>
        </p:spPr>
      </p:pic>
      <p:sp>
        <p:nvSpPr>
          <p:cNvPr id="4" name="矩形 3"/>
          <p:cNvSpPr/>
          <p:nvPr/>
        </p:nvSpPr>
        <p:spPr>
          <a:xfrm>
            <a:off x="1738313" y="5485448"/>
            <a:ext cx="8642350" cy="768350"/>
          </a:xfrm>
          <a:prstGeom prst="rect">
            <a:avLst/>
          </a:prstGeom>
          <a:noFill/>
          <a:ln w="9525">
            <a:noFill/>
          </a:ln>
        </p:spPr>
        <p:txBody>
          <a:bodyPr anchor="ctr">
            <a:spAutoFit/>
          </a:bodyPr>
          <a:lstStyle/>
          <a:p>
            <a:pPr indent="304800" algn="ctr"/>
            <a:r>
              <a:rPr lang="en-US" altLang="zh-CN" sz="4000" b="1">
                <a:solidFill>
                  <a:srgbClr val="FF0000"/>
                </a:solidFill>
                <a:latin typeface="华文新魏" pitchFamily="2" charset="-122"/>
                <a:ea typeface="华文新魏" pitchFamily="2" charset="-122"/>
              </a:rPr>
              <a:t>1921</a:t>
            </a:r>
            <a:r>
              <a:rPr lang="zh-CN" altLang="en-US" sz="4000" b="1">
                <a:solidFill>
                  <a:srgbClr val="FF0000"/>
                </a:solidFill>
                <a:latin typeface="华文新魏" pitchFamily="2" charset="-122"/>
                <a:ea typeface="华文新魏" pitchFamily="2" charset="-122"/>
              </a:rPr>
              <a:t>年春</a:t>
            </a:r>
            <a:r>
              <a:rPr lang="zh-CN" altLang="en-US" sz="4000" b="1">
                <a:latin typeface="华文新魏" pitchFamily="2" charset="-122"/>
                <a:ea typeface="华文新魏" pitchFamily="2" charset="-122"/>
              </a:rPr>
              <a:t>开始实施</a:t>
            </a:r>
            <a:r>
              <a:rPr lang="zh-CN" altLang="en-US" sz="4400" b="1">
                <a:solidFill>
                  <a:srgbClr val="FF0000"/>
                </a:solidFill>
                <a:latin typeface="华文新魏" pitchFamily="2" charset="-122"/>
                <a:ea typeface="华文新魏" pitchFamily="2" charset="-122"/>
              </a:rPr>
              <a:t>新经济政策</a:t>
            </a:r>
            <a:r>
              <a:rPr lang="zh-CN" altLang="en-US" sz="4000" b="1">
                <a:solidFill>
                  <a:srgbClr val="EEECE1"/>
                </a:solidFill>
                <a:latin typeface="华文新魏" pitchFamily="2" charset="-122"/>
                <a:ea typeface="华文新魏" pitchFamily="2" charset="-122"/>
              </a:rPr>
              <a:t>。</a:t>
            </a:r>
          </a:p>
        </p:txBody>
      </p:sp>
      <p:sp>
        <p:nvSpPr>
          <p:cNvPr id="16387" name="下箭头 3"/>
          <p:cNvSpPr/>
          <p:nvPr/>
        </p:nvSpPr>
        <p:spPr>
          <a:xfrm>
            <a:off x="5238750" y="4859655"/>
            <a:ext cx="617855" cy="654685"/>
          </a:xfrm>
          <a:prstGeom prst="downArrow">
            <a:avLst>
              <a:gd name="adj1" fmla="val 50000"/>
              <a:gd name="adj2" fmla="val 40587"/>
            </a:avLst>
          </a:prstGeom>
          <a:solidFill>
            <a:srgbClr val="4F81BD"/>
          </a:solidFill>
          <a:ln w="9525" cap="flat" cmpd="sng">
            <a:solidFill>
              <a:sysClr val="windowText" lastClr="000000"/>
            </a:solidFill>
            <a:prstDash val="solid"/>
            <a:miter/>
            <a:headEnd type="none" w="med" len="med"/>
            <a:tailEnd type="none" w="med" len="med"/>
          </a:ln>
        </p:spPr>
        <p:txBody>
          <a:bodyPr anchor="t"/>
          <a:lstStyle/>
          <a:p>
            <a:endParaRPr lang="zh-CN" altLang="en-US">
              <a:latin typeface="Arial" panose="020b0604020202020204" pitchFamily="34" charset="0"/>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blinds(horizontal)">
                                      <p:cBhvr>
                                        <p:cTn id="7" dur="500"/>
                                        <p:tgtEl>
                                          <p:spTgt spid="1331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2" nodeType="clickEffect">
                                  <p:stCondLst>
                                    <p:cond delay="0"/>
                                  </p:stCondLst>
                                  <p:childTnLst>
                                    <p:set>
                                      <p:cBhvr>
                                        <p:cTn id="12" dur="1" fill="hold">
                                          <p:stCondLst>
                                            <p:cond delay="0"/>
                                          </p:stCondLst>
                                        </p:cTn>
                                        <p:tgtEl>
                                          <p:spTgt spid="16387"/>
                                        </p:tgtEl>
                                        <p:attrNameLst>
                                          <p:attrName>style.visibility</p:attrName>
                                        </p:attrNameLst>
                                      </p:cBhvr>
                                      <p:to>
                                        <p:strVal val="visible"/>
                                      </p:to>
                                    </p:set>
                                    <p:animEffect transition="in" filter="blinds(horizontal)">
                                      <p:cBhvr>
                                        <p:cTn id="13" dur="500"/>
                                        <p:tgtEl>
                                          <p:spTgt spid="1638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 presetClass="entr" presetSubtype="4" fill="hold" grpId="1"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ppt_x</p:attrName>
                                        </p:attrNameLst>
                                      </p:cBhvr>
                                      <p:tavLst>
                                        <p:tav tm="0">
                                          <p:val>
                                            <p:strVal val="#ppt_x"/>
                                          </p:val>
                                        </p:tav>
                                        <p:tav tm="100000">
                                          <p:val>
                                            <p:strVal val="#ppt_x"/>
                                          </p:val>
                                        </p:tav>
                                      </p:tavLst>
                                    </p:anim>
                                    <p:anim calcmode="lin" valueType="num">
                                      <p:cBhvr>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4" grpId="1"/>
      <p:bldP spid="16387" grpId="2"/>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8193" name="Rectangle 20"/>
          <p:cNvSpPr/>
          <p:nvPr/>
        </p:nvSpPr>
        <p:spPr>
          <a:xfrm>
            <a:off x="807085" y="33338"/>
            <a:ext cx="9144000" cy="768350"/>
          </a:xfrm>
          <a:prstGeom prst="rect">
            <a:avLst/>
          </a:prstGeom>
          <a:noFill/>
          <a:ln w="12700">
            <a:noFill/>
          </a:ln>
        </p:spPr>
        <p:txBody>
          <a:bodyPr anchor="t">
            <a:spAutoFit/>
          </a:bodyPr>
          <a:lstStyle/>
          <a:p>
            <a:r>
              <a:rPr lang="zh-CN" altLang="en-US" sz="4400" b="1">
                <a:solidFill>
                  <a:srgbClr val="0426B8"/>
                </a:solidFill>
                <a:latin typeface="宋体" pitchFamily="2" charset="-122"/>
              </a:rPr>
              <a:t>一、列宁对社会主义道路的探索</a:t>
            </a:r>
          </a:p>
        </p:txBody>
      </p:sp>
      <p:sp>
        <p:nvSpPr>
          <p:cNvPr id="8194" name="Rectangle 8"/>
          <p:cNvSpPr/>
          <p:nvPr/>
        </p:nvSpPr>
        <p:spPr>
          <a:xfrm>
            <a:off x="436245" y="974725"/>
            <a:ext cx="5472113" cy="574675"/>
          </a:xfrm>
          <a:prstGeom prst="rect">
            <a:avLst/>
          </a:prstGeom>
          <a:noFill/>
          <a:ln w="12700">
            <a:noFill/>
          </a:ln>
        </p:spPr>
        <p:txBody>
          <a:bodyPr anchor="t"/>
          <a:lstStyle/>
          <a:p>
            <a:pPr marL="342900" indent="-342900">
              <a:spcBef>
                <a:spcPct val="20000"/>
              </a:spcBef>
              <a:buClr>
                <a:schemeClr val="tx2"/>
              </a:buClr>
              <a:buFont typeface="Wingdings" panose="05000000000000000000" pitchFamily="2" charset="2"/>
              <a:buNone/>
            </a:pPr>
            <a:r>
              <a:rPr lang="zh-CN" altLang="en-US" sz="3200" b="1">
                <a:solidFill>
                  <a:srgbClr val="0000FF"/>
                </a:solidFill>
                <a:latin typeface="宋体" pitchFamily="2" charset="-122"/>
              </a:rPr>
              <a:t>（一）经济：新经济政策</a:t>
            </a:r>
          </a:p>
        </p:txBody>
      </p:sp>
      <p:sp>
        <p:nvSpPr>
          <p:cNvPr id="5" name="Text Box 11"/>
          <p:cNvSpPr txBox="1"/>
          <p:nvPr/>
        </p:nvSpPr>
        <p:spPr>
          <a:xfrm>
            <a:off x="3011805" y="1549400"/>
            <a:ext cx="8891270" cy="953135"/>
          </a:xfrm>
          <a:prstGeom prst="rect">
            <a:avLst/>
          </a:prstGeom>
          <a:noFill/>
          <a:ln w="9525">
            <a:noFill/>
          </a:ln>
        </p:spPr>
        <p:txBody>
          <a:bodyPr wrap="square" anchor="t">
            <a:spAutoFit/>
          </a:bodyPr>
          <a:lstStyle/>
          <a:p>
            <a:r>
              <a:rPr lang="zh-CN" altLang="en-US" sz="2800" b="1">
                <a:solidFill>
                  <a:srgbClr val="C00000"/>
                </a:solidFill>
                <a:latin typeface="Arial" panose="020b0604020202020204" pitchFamily="34" charset="0"/>
              </a:rPr>
              <a:t>经历战争的苏俄，经济困难，社会矛盾加剧。战时共产主义政策已不适应经济发展的要求。</a:t>
            </a:r>
          </a:p>
        </p:txBody>
      </p:sp>
      <p:sp>
        <p:nvSpPr>
          <p:cNvPr id="7" name="Text Box 14"/>
          <p:cNvSpPr txBox="1"/>
          <p:nvPr/>
        </p:nvSpPr>
        <p:spPr>
          <a:xfrm>
            <a:off x="3828733" y="2635250"/>
            <a:ext cx="3095625" cy="521970"/>
          </a:xfrm>
          <a:prstGeom prst="rect">
            <a:avLst/>
          </a:prstGeom>
          <a:noFill/>
          <a:ln w="9525">
            <a:noFill/>
          </a:ln>
        </p:spPr>
        <p:txBody>
          <a:bodyPr anchor="t">
            <a:spAutoFit/>
          </a:bodyPr>
          <a:lstStyle/>
          <a:p>
            <a:pPr>
              <a:spcBef>
                <a:spcPct val="50000"/>
              </a:spcBef>
            </a:pPr>
            <a:r>
              <a:rPr lang="en-US" altLang="zh-CN" sz="2800" b="1">
                <a:solidFill>
                  <a:srgbClr val="C00000"/>
                </a:solidFill>
                <a:latin typeface="宋体" pitchFamily="2" charset="-122"/>
                <a:cs typeface="宋体" panose="02010600030101010101" pitchFamily="2" charset="-122"/>
              </a:rPr>
              <a:t>1921</a:t>
            </a:r>
            <a:r>
              <a:rPr lang="zh-CN" altLang="en-US" sz="2800" b="1">
                <a:solidFill>
                  <a:srgbClr val="C00000"/>
                </a:solidFill>
                <a:latin typeface="宋体" pitchFamily="2" charset="-122"/>
                <a:cs typeface="宋体" panose="02010600030101010101" pitchFamily="2" charset="-122"/>
              </a:rPr>
              <a:t>年</a:t>
            </a:r>
          </a:p>
        </p:txBody>
      </p:sp>
      <p:sp>
        <p:nvSpPr>
          <p:cNvPr id="8202" name="Text Box 13"/>
          <p:cNvSpPr txBox="1"/>
          <p:nvPr/>
        </p:nvSpPr>
        <p:spPr>
          <a:xfrm>
            <a:off x="1380808" y="2635250"/>
            <a:ext cx="2667000" cy="521970"/>
          </a:xfrm>
          <a:prstGeom prst="rect">
            <a:avLst/>
          </a:prstGeom>
          <a:noFill/>
          <a:ln w="9525">
            <a:noFill/>
          </a:ln>
        </p:spPr>
        <p:txBody>
          <a:bodyPr anchor="t">
            <a:spAutoFit/>
          </a:bodyPr>
          <a:lstStyle/>
          <a:p>
            <a:r>
              <a:rPr lang="en-US" altLang="zh-CN" sz="2800" b="1">
                <a:latin typeface="宋体" pitchFamily="2" charset="-122"/>
                <a:cs typeface="宋体" panose="02010600030101010101" pitchFamily="2" charset="-122"/>
              </a:rPr>
              <a:t>2.</a:t>
            </a:r>
            <a:r>
              <a:rPr lang="zh-CN" altLang="en-US" sz="2800" b="1">
                <a:latin typeface="宋体" pitchFamily="2" charset="-122"/>
                <a:cs typeface="宋体" panose="02010600030101010101" pitchFamily="2" charset="-122"/>
              </a:rPr>
              <a:t>开始时间：</a:t>
            </a:r>
          </a:p>
        </p:txBody>
      </p:sp>
      <p:sp>
        <p:nvSpPr>
          <p:cNvPr id="8203" name="Text Box 15"/>
          <p:cNvSpPr txBox="1"/>
          <p:nvPr/>
        </p:nvSpPr>
        <p:spPr>
          <a:xfrm>
            <a:off x="1380808" y="3722688"/>
            <a:ext cx="2447925" cy="521970"/>
          </a:xfrm>
          <a:prstGeom prst="rect">
            <a:avLst/>
          </a:prstGeom>
          <a:noFill/>
          <a:ln w="9525">
            <a:noFill/>
          </a:ln>
        </p:spPr>
        <p:txBody>
          <a:bodyPr anchor="t">
            <a:spAutoFit/>
          </a:bodyPr>
          <a:lstStyle/>
          <a:p>
            <a:pPr>
              <a:spcBef>
                <a:spcPct val="50000"/>
              </a:spcBef>
            </a:pPr>
            <a:r>
              <a:rPr lang="en-US" altLang="zh-CN" sz="2800" b="1">
                <a:latin typeface="宋体" pitchFamily="2" charset="-122"/>
                <a:cs typeface="宋体" panose="02010600030101010101" pitchFamily="2" charset="-122"/>
              </a:rPr>
              <a:t>3.</a:t>
            </a:r>
            <a:r>
              <a:rPr lang="zh-CN" altLang="en-US" sz="2800" b="1">
                <a:latin typeface="宋体" pitchFamily="2" charset="-122"/>
                <a:cs typeface="宋体" panose="02010600030101010101" pitchFamily="2" charset="-122"/>
              </a:rPr>
              <a:t>内容</a:t>
            </a:r>
          </a:p>
        </p:txBody>
      </p:sp>
      <p:sp>
        <p:nvSpPr>
          <p:cNvPr id="8205" name="Text Box 22"/>
          <p:cNvSpPr txBox="1"/>
          <p:nvPr/>
        </p:nvSpPr>
        <p:spPr>
          <a:xfrm>
            <a:off x="1380808" y="1609725"/>
            <a:ext cx="1763712" cy="521970"/>
          </a:xfrm>
          <a:prstGeom prst="rect">
            <a:avLst/>
          </a:prstGeom>
          <a:noFill/>
          <a:ln w="9525">
            <a:noFill/>
          </a:ln>
        </p:spPr>
        <p:txBody>
          <a:bodyPr anchor="t">
            <a:spAutoFit/>
          </a:bodyPr>
          <a:lstStyle/>
          <a:p>
            <a:pPr>
              <a:spcBef>
                <a:spcPct val="50000"/>
              </a:spcBef>
            </a:pPr>
            <a:r>
              <a:rPr lang="en-US" altLang="zh-CN" sz="2800" b="1">
                <a:latin typeface="宋体" pitchFamily="2" charset="-122"/>
                <a:cs typeface="宋体" panose="02010600030101010101" pitchFamily="2" charset="-122"/>
              </a:rPr>
              <a:t>1.</a:t>
            </a:r>
            <a:r>
              <a:rPr lang="zh-CN" altLang="en-US" sz="2800" b="1">
                <a:latin typeface="宋体" pitchFamily="2" charset="-122"/>
                <a:cs typeface="宋体" panose="02010600030101010101" pitchFamily="2" charset="-122"/>
              </a:rPr>
              <a:t>背景：</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393218" name="Group 2"/>
          <p:cNvGraphicFramePr>
            <a:graphicFrameLocks noGrp="1"/>
          </p:cNvGraphicFramePr>
          <p:nvPr/>
        </p:nvGraphicFramePr>
        <p:xfrm>
          <a:off x="1703388" y="188913"/>
          <a:ext cx="8785225" cy="2160240"/>
        </p:xfrm>
        <a:graphic>
          <a:graphicData uri="http://schemas.openxmlformats.org/drawingml/2006/table">
            <a:tbl>
              <a:tblPr/>
              <a:tblGrid>
                <a:gridCol w="1141095">
                  <a:extLst>
                    <a:ext uri="{9D8B030D-6E8A-4147-A177-3AD203B41FA5}">
                      <a16:colId xmlns:a16="http://schemas.microsoft.com/office/drawing/2014/main" val="20000"/>
                    </a:ext>
                  </a:extLst>
                </a:gridCol>
                <a:gridCol w="3044190">
                  <a:extLst>
                    <a:ext uri="{9D8B030D-6E8A-4147-A177-3AD203B41FA5}">
                      <a16:colId xmlns:a16="http://schemas.microsoft.com/office/drawing/2014/main" val="20001"/>
                    </a:ext>
                  </a:extLst>
                </a:gridCol>
                <a:gridCol w="4599940">
                  <a:extLst>
                    <a:ext uri="{9D8B030D-6E8A-4147-A177-3AD203B41FA5}">
                      <a16:colId xmlns:a16="http://schemas.microsoft.com/office/drawing/2014/main" val="20002"/>
                    </a:ext>
                  </a:extLst>
                </a:gridCol>
              </a:tblGrid>
              <a:tr h="556949">
                <a:tc>
                  <a:txBody>
                    <a:bodyPr/>
                    <a:lstStyle/>
                    <a:p>
                      <a:pPr marL="0" marR="0" lvl="0" indent="0" algn="l" defTabSz="914400" rtl="0" eaLnBrk="1" fontAlgn="t"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pPr>
                      <a:r>
                        <a:rPr kumimoji="0" lang="zh-CN" altLang="en-US" sz="2600" b="1" i="0" u="none" strike="noStrike" cap="none" normalizeH="0" baseline="0">
                          <a:ln>
                            <a:noFill/>
                          </a:ln>
                          <a:solidFill>
                            <a:schemeClr val="tx2"/>
                          </a:solidFill>
                          <a:effectLst/>
                          <a:latin typeface="Arial" panose="020b0604020202020204" pitchFamily="34" charset="0"/>
                          <a:ea typeface="黑体" panose="02010609060101010101" pitchFamily="49" charset="-122"/>
                        </a:rPr>
                        <a:t>战时共产主义政策</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t" latinLnBrk="0" hangingPunct="1">
                        <a:lnSpc>
                          <a:spcPct val="100000"/>
                        </a:lnSpc>
                        <a:spcBef>
                          <a:spcPct val="20000"/>
                        </a:spcBef>
                        <a:spcAft>
                          <a:spcPct val="0"/>
                        </a:spcAft>
                        <a:buClrTx/>
                        <a:buSzTx/>
                        <a:buFontTx/>
                        <a:buNone/>
                      </a:pPr>
                      <a:r>
                        <a:rPr kumimoji="0" lang="zh-CN" altLang="en-US" sz="2600" b="1" i="0" u="none" strike="noStrike" cap="none" normalizeH="0" baseline="0">
                          <a:ln>
                            <a:noFill/>
                          </a:ln>
                          <a:solidFill>
                            <a:schemeClr val="tx2"/>
                          </a:solidFill>
                          <a:effectLst/>
                          <a:latin typeface="Arial" panose="020b0604020202020204" pitchFamily="34" charset="0"/>
                          <a:ea typeface="黑体" panose="02010609060101010101" pitchFamily="49" charset="-122"/>
                        </a:rPr>
                        <a:t>新经济政策</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603291">
                <a:tc>
                  <a:txBody>
                    <a:bodyPr/>
                    <a:lstStyle/>
                    <a:p>
                      <a:pPr marL="0" marR="0" lvl="0" indent="0" algn="l"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2"/>
                          </a:solidFill>
                          <a:effectLst/>
                          <a:latin typeface="Arial" panose="020b0604020202020204" pitchFamily="34" charset="0"/>
                          <a:ea typeface="黑体" panose="02010609060101010101" pitchFamily="49" charset="-122"/>
                        </a:rPr>
                        <a:t>农业方面</a:t>
                      </a:r>
                    </a:p>
                  </a:txBody>
                  <a:tcPr anchor="ctr" anchorCtr="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20000"/>
                        </a:spcBef>
                        <a:spcAft>
                          <a:spcPct val="0"/>
                        </a:spcAft>
                        <a:buClrTx/>
                        <a:buSzTx/>
                        <a:buFontTx/>
                        <a:buNone/>
                      </a:pPr>
                      <a:endParaRPr kumimoji="0" lang="zh-CN" altLang="en-US" sz="2800" b="1" i="0" u="none" strike="noStrike" cap="none" normalizeH="0" baseline="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1"/>
                          </a:solidFill>
                          <a:effectLst/>
                          <a:latin typeface="Arial" panose="020b0604020202020204" pitchFamily="34" charset="0"/>
                          <a:ea typeface="仿宋_GB2312" pitchFamily="49" charset="-122"/>
                        </a:rPr>
                        <a:t> </a:t>
                      </a:r>
                      <a:endParaRPr kumimoji="0" lang="zh-CN" altLang="en-US" sz="2800" b="1" i="0" u="none" strike="noStrike" cap="none" normalizeH="0" baseline="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graphicFrame>
        <p:nvGraphicFramePr>
          <p:cNvPr id="393232" name="Group 16"/>
          <p:cNvGraphicFramePr>
            <a:graphicFrameLocks noGrp="1"/>
          </p:cNvGraphicFramePr>
          <p:nvPr/>
        </p:nvGraphicFramePr>
        <p:xfrm>
          <a:off x="1703705" y="2348865"/>
          <a:ext cx="8785225" cy="2204085"/>
        </p:xfrm>
        <a:graphic>
          <a:graphicData uri="http://schemas.openxmlformats.org/drawingml/2006/table">
            <a:tbl>
              <a:tblPr/>
              <a:tblGrid>
                <a:gridCol w="1141095">
                  <a:extLst>
                    <a:ext uri="{9D8B030D-6E8A-4147-A177-3AD203B41FA5}">
                      <a16:colId xmlns:a16="http://schemas.microsoft.com/office/drawing/2014/main" val="20000"/>
                    </a:ext>
                  </a:extLst>
                </a:gridCol>
                <a:gridCol w="3044190">
                  <a:extLst>
                    <a:ext uri="{9D8B030D-6E8A-4147-A177-3AD203B41FA5}">
                      <a16:colId xmlns:a16="http://schemas.microsoft.com/office/drawing/2014/main" val="20001"/>
                    </a:ext>
                  </a:extLst>
                </a:gridCol>
                <a:gridCol w="4599940">
                  <a:extLst>
                    <a:ext uri="{9D8B030D-6E8A-4147-A177-3AD203B41FA5}">
                      <a16:colId xmlns:a16="http://schemas.microsoft.com/office/drawing/2014/main" val="20002"/>
                    </a:ext>
                  </a:extLst>
                </a:gridCol>
              </a:tblGrid>
              <a:tr h="2204085">
                <a:tc>
                  <a:txBody>
                    <a:bodyPr/>
                    <a:lstStyle/>
                    <a:p>
                      <a:pPr marL="0" marR="0" lvl="0" indent="0" algn="l" defTabSz="914400" rtl="0" eaLnBrk="1" fontAlgn="t"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p>
                      <a:pPr marL="0" marR="0" lvl="0" indent="0" algn="ctr"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2"/>
                          </a:solidFill>
                          <a:effectLst/>
                          <a:latin typeface="Arial" panose="020b0604020202020204" pitchFamily="34" charset="0"/>
                          <a:ea typeface="黑体" panose="02010609060101010101" pitchFamily="49" charset="-122"/>
                        </a:rPr>
                        <a:t>工业方面</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1"/>
                          </a:solidFill>
                          <a:effectLst/>
                          <a:latin typeface="Arial" panose="020b0604020202020204" pitchFamily="34" charset="0"/>
                          <a:ea typeface="仿宋_GB2312" pitchFamily="49" charset="-122"/>
                        </a:rPr>
                        <a:t>   </a:t>
                      </a:r>
                      <a:endParaRPr kumimoji="0" lang="zh-CN" altLang="en-US" sz="2800" b="1" i="0" u="none" strike="noStrike" cap="none" normalizeH="0" baseline="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1"/>
                          </a:solidFill>
                          <a:effectLst/>
                          <a:latin typeface="Arial" panose="020b0604020202020204" pitchFamily="34" charset="0"/>
                          <a:ea typeface="仿宋_GB2312" pitchFamily="49" charset="-122"/>
                        </a:rPr>
                        <a:t>       </a:t>
                      </a:r>
                      <a:endParaRPr kumimoji="0" lang="zh-CN" altLang="en-US" sz="2800" b="1" i="0" u="none" strike="noStrike" cap="none" normalizeH="0" baseline="0">
                        <a:ln>
                          <a:noFill/>
                        </a:ln>
                        <a:solidFill>
                          <a:srgbClr val="FF0066"/>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graphicFrame>
        <p:nvGraphicFramePr>
          <p:cNvPr id="393242" name="Group 26"/>
          <p:cNvGraphicFramePr>
            <a:graphicFrameLocks noGrp="1"/>
          </p:cNvGraphicFramePr>
          <p:nvPr/>
        </p:nvGraphicFramePr>
        <p:xfrm>
          <a:off x="1703705" y="4553585"/>
          <a:ext cx="8785225" cy="1614805"/>
        </p:xfrm>
        <a:graphic>
          <a:graphicData uri="http://schemas.openxmlformats.org/drawingml/2006/table">
            <a:tbl>
              <a:tblPr/>
              <a:tblGrid>
                <a:gridCol w="1141095">
                  <a:extLst>
                    <a:ext uri="{9D8B030D-6E8A-4147-A177-3AD203B41FA5}">
                      <a16:colId xmlns:a16="http://schemas.microsoft.com/office/drawing/2014/main" val="20000"/>
                    </a:ext>
                  </a:extLst>
                </a:gridCol>
                <a:gridCol w="3044190">
                  <a:extLst>
                    <a:ext uri="{9D8B030D-6E8A-4147-A177-3AD203B41FA5}">
                      <a16:colId xmlns:a16="http://schemas.microsoft.com/office/drawing/2014/main" val="20001"/>
                    </a:ext>
                  </a:extLst>
                </a:gridCol>
                <a:gridCol w="4599940">
                  <a:extLst>
                    <a:ext uri="{9D8B030D-6E8A-4147-A177-3AD203B41FA5}">
                      <a16:colId xmlns:a16="http://schemas.microsoft.com/office/drawing/2014/main" val="20002"/>
                    </a:ext>
                  </a:extLst>
                </a:gridCol>
              </a:tblGrid>
              <a:tr h="1614805">
                <a:tc>
                  <a:txBody>
                    <a:bodyPr/>
                    <a:lstStyle/>
                    <a:p>
                      <a:pPr marL="0" marR="0" lvl="0" indent="0" algn="l" defTabSz="914400" rtl="0" eaLnBrk="1" fontAlgn="t"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p>
                      <a:pPr marL="0" marR="0" lvl="0" indent="0" algn="ctr"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2"/>
                          </a:solidFill>
                          <a:effectLst/>
                          <a:latin typeface="Arial" panose="020b0604020202020204" pitchFamily="34" charset="0"/>
                          <a:ea typeface="黑体" panose="02010609060101010101" pitchFamily="49" charset="-122"/>
                        </a:rPr>
                        <a:t>商业方面</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1"/>
                          </a:solidFill>
                          <a:effectLst/>
                          <a:latin typeface="Arial" panose="020b0604020202020204" pitchFamily="34" charset="0"/>
                          <a:ea typeface="仿宋_GB2312" pitchFamily="49" charset="-122"/>
                        </a:rPr>
                        <a:t>       </a:t>
                      </a:r>
                    </a:p>
                    <a:p>
                      <a:pPr marL="0" marR="0" lvl="0" indent="0" algn="l" defTabSz="914400" rtl="0" eaLnBrk="1" fontAlgn="t" latinLnBrk="0" hangingPunct="1">
                        <a:lnSpc>
                          <a:spcPct val="100000"/>
                        </a:lnSpc>
                        <a:spcBef>
                          <a:spcPct val="20000"/>
                        </a:spcBef>
                        <a:spcAft>
                          <a:spcPct val="0"/>
                        </a:spcAft>
                        <a:buClrTx/>
                        <a:buSzTx/>
                        <a:buFontTx/>
                        <a:buNone/>
                      </a:pPr>
                      <a:endParaRPr kumimoji="0" lang="zh-CN" altLang="en-US" sz="2800" b="1" i="0" u="none" strike="noStrike" cap="none" normalizeH="0" baseline="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t" latinLnBrk="0" hangingPunct="1">
                        <a:lnSpc>
                          <a:spcPct val="100000"/>
                        </a:lnSpc>
                        <a:spcBef>
                          <a:spcPct val="20000"/>
                        </a:spcBef>
                        <a:spcAft>
                          <a:spcPct val="0"/>
                        </a:spcAft>
                        <a:buClrTx/>
                        <a:buSzTx/>
                        <a:buFontTx/>
                        <a:buNone/>
                      </a:pPr>
                      <a:r>
                        <a:rPr kumimoji="0" lang="zh-CN" altLang="en-US" sz="2800" b="0" i="0" u="none" strike="noStrike" cap="none" normalizeH="0" baseline="0">
                          <a:ln>
                            <a:noFill/>
                          </a:ln>
                          <a:solidFill>
                            <a:schemeClr val="tx1"/>
                          </a:solidFill>
                          <a:effectLst/>
                          <a:latin typeface="Arial" panose="020b0604020202020204" pitchFamily="34" charset="0"/>
                          <a:ea typeface="仿宋_GB2312" pitchFamily="49" charset="-122"/>
                        </a:rPr>
                        <a:t>       </a:t>
                      </a:r>
                      <a:endParaRPr kumimoji="0" lang="zh-CN" altLang="en-US" sz="2800" b="1" i="0" u="none" strike="noStrike" cap="none" normalizeH="0" baseline="0">
                        <a:ln>
                          <a:noFill/>
                        </a:ln>
                        <a:solidFill>
                          <a:srgbClr val="FF0066"/>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
        <p:nvSpPr>
          <p:cNvPr id="9251" name="Text Box 36"/>
          <p:cNvSpPr txBox="1"/>
          <p:nvPr/>
        </p:nvSpPr>
        <p:spPr>
          <a:xfrm>
            <a:off x="2855278" y="1181100"/>
            <a:ext cx="2952750" cy="491490"/>
          </a:xfrm>
          <a:prstGeom prst="rect">
            <a:avLst/>
          </a:prstGeom>
          <a:noFill/>
          <a:ln w="9525">
            <a:noFill/>
          </a:ln>
        </p:spPr>
        <p:txBody>
          <a:bodyPr anchor="t">
            <a:spAutoFit/>
          </a:bodyPr>
          <a:lstStyle/>
          <a:p>
            <a:pPr>
              <a:spcBef>
                <a:spcPct val="50000"/>
              </a:spcBef>
            </a:pPr>
            <a:r>
              <a:rPr lang="zh-CN" altLang="en-US" sz="2600" b="1">
                <a:latin typeface="宋体" pitchFamily="2" charset="-122"/>
              </a:rPr>
              <a:t>实行</a:t>
            </a:r>
            <a:r>
              <a:rPr lang="zh-CN" altLang="en-US" sz="2600" b="1">
                <a:solidFill>
                  <a:srgbClr val="FF00FF"/>
                </a:solidFill>
                <a:latin typeface="宋体" pitchFamily="2" charset="-122"/>
              </a:rPr>
              <a:t>余粮征集</a:t>
            </a:r>
            <a:r>
              <a:rPr lang="zh-CN" altLang="en-US" sz="2600" b="1">
                <a:latin typeface="宋体" pitchFamily="2" charset="-122"/>
              </a:rPr>
              <a:t>制</a:t>
            </a:r>
          </a:p>
        </p:txBody>
      </p:sp>
      <p:sp>
        <p:nvSpPr>
          <p:cNvPr id="9252" name="Text Box 37"/>
          <p:cNvSpPr txBox="1"/>
          <p:nvPr/>
        </p:nvSpPr>
        <p:spPr>
          <a:xfrm>
            <a:off x="6149340" y="818515"/>
            <a:ext cx="4392613" cy="891540"/>
          </a:xfrm>
          <a:prstGeom prst="rect">
            <a:avLst/>
          </a:prstGeom>
          <a:noFill/>
          <a:ln w="9525">
            <a:noFill/>
          </a:ln>
        </p:spPr>
        <p:txBody>
          <a:bodyPr anchor="t">
            <a:spAutoFit/>
          </a:bodyPr>
          <a:lstStyle/>
          <a:p>
            <a:r>
              <a:rPr lang="zh-CN" altLang="en-US" sz="2600" b="1">
                <a:solidFill>
                  <a:schemeClr val="tx1"/>
                </a:solidFill>
                <a:latin typeface="宋体" pitchFamily="2" charset="-122"/>
              </a:rPr>
              <a:t>用</a:t>
            </a:r>
            <a:r>
              <a:rPr lang="zh-CN" altLang="en-US" sz="2600" b="1">
                <a:solidFill>
                  <a:srgbClr val="FF0000"/>
                </a:solidFill>
                <a:latin typeface="宋体" pitchFamily="2" charset="-122"/>
              </a:rPr>
              <a:t>粮食税</a:t>
            </a:r>
            <a:r>
              <a:rPr lang="zh-CN" altLang="en-US" sz="2600" b="1">
                <a:solidFill>
                  <a:schemeClr val="tx1"/>
                </a:solidFill>
                <a:latin typeface="宋体" pitchFamily="2" charset="-122"/>
              </a:rPr>
              <a:t>代替余粮征集制；允许雇佣劳动力和出租土地</a:t>
            </a:r>
          </a:p>
        </p:txBody>
      </p:sp>
      <p:sp>
        <p:nvSpPr>
          <p:cNvPr id="9253" name="Text Box 38"/>
          <p:cNvSpPr txBox="1"/>
          <p:nvPr/>
        </p:nvSpPr>
        <p:spPr>
          <a:xfrm>
            <a:off x="2922905" y="3069590"/>
            <a:ext cx="2885440" cy="491490"/>
          </a:xfrm>
          <a:prstGeom prst="rect">
            <a:avLst/>
          </a:prstGeom>
          <a:noFill/>
          <a:ln w="9525">
            <a:noFill/>
          </a:ln>
        </p:spPr>
        <p:txBody>
          <a:bodyPr wrap="square" anchor="t">
            <a:spAutoFit/>
          </a:bodyPr>
          <a:lstStyle/>
          <a:p>
            <a:pPr>
              <a:spcBef>
                <a:spcPct val="50000"/>
              </a:spcBef>
            </a:pPr>
            <a:r>
              <a:rPr lang="zh-CN" altLang="en-US" sz="2600" b="1">
                <a:latin typeface="宋体" pitchFamily="2" charset="-122"/>
              </a:rPr>
              <a:t>中小型企业</a:t>
            </a:r>
            <a:r>
              <a:rPr lang="zh-CN" altLang="en-US" sz="2600" b="1">
                <a:solidFill>
                  <a:srgbClr val="FF00FF"/>
                </a:solidFill>
                <a:latin typeface="宋体" pitchFamily="2" charset="-122"/>
              </a:rPr>
              <a:t>国有</a:t>
            </a:r>
            <a:r>
              <a:rPr lang="zh-CN" altLang="en-US" sz="2600" b="1">
                <a:latin typeface="宋体" pitchFamily="2" charset="-122"/>
              </a:rPr>
              <a:t>化</a:t>
            </a:r>
          </a:p>
        </p:txBody>
      </p:sp>
      <p:sp>
        <p:nvSpPr>
          <p:cNvPr id="9254" name="Text Box 39"/>
          <p:cNvSpPr txBox="1"/>
          <p:nvPr/>
        </p:nvSpPr>
        <p:spPr>
          <a:xfrm>
            <a:off x="6311900" y="2525395"/>
            <a:ext cx="3504565" cy="891540"/>
          </a:xfrm>
          <a:prstGeom prst="rect">
            <a:avLst/>
          </a:prstGeom>
          <a:noFill/>
          <a:ln w="9525">
            <a:noFill/>
          </a:ln>
        </p:spPr>
        <p:txBody>
          <a:bodyPr wrap="square" anchor="t">
            <a:spAutoFit/>
          </a:bodyPr>
          <a:lstStyle/>
          <a:p>
            <a:pPr>
              <a:spcBef>
                <a:spcPct val="50000"/>
              </a:spcBef>
            </a:pPr>
            <a:r>
              <a:rPr lang="zh-CN" altLang="en-US" sz="2600" b="1">
                <a:solidFill>
                  <a:schemeClr val="tx1"/>
                </a:solidFill>
                <a:latin typeface="宋体" pitchFamily="2" charset="-122"/>
              </a:rPr>
              <a:t>允许</a:t>
            </a:r>
            <a:r>
              <a:rPr lang="zh-CN" altLang="en-US" sz="2600" b="1">
                <a:solidFill>
                  <a:srgbClr val="FF0000"/>
                </a:solidFill>
                <a:latin typeface="宋体" pitchFamily="2" charset="-122"/>
              </a:rPr>
              <a:t>私人经营</a:t>
            </a:r>
            <a:r>
              <a:rPr lang="zh-CN" altLang="en-US" sz="2600" b="1">
                <a:solidFill>
                  <a:schemeClr val="tx1"/>
                </a:solidFill>
                <a:latin typeface="宋体" pitchFamily="2" charset="-122"/>
              </a:rPr>
              <a:t>中小企业；按劳取酬</a:t>
            </a:r>
          </a:p>
        </p:txBody>
      </p:sp>
      <p:sp>
        <p:nvSpPr>
          <p:cNvPr id="9255" name="Text Box 40"/>
          <p:cNvSpPr txBox="1"/>
          <p:nvPr/>
        </p:nvSpPr>
        <p:spPr>
          <a:xfrm>
            <a:off x="2922905" y="4688840"/>
            <a:ext cx="2885440" cy="1291590"/>
          </a:xfrm>
          <a:prstGeom prst="rect">
            <a:avLst/>
          </a:prstGeom>
          <a:noFill/>
          <a:ln w="9525">
            <a:noFill/>
          </a:ln>
        </p:spPr>
        <p:txBody>
          <a:bodyPr wrap="square" anchor="t">
            <a:spAutoFit/>
          </a:bodyPr>
          <a:lstStyle/>
          <a:p>
            <a:r>
              <a:rPr lang="zh-CN" altLang="en-US" sz="2600" b="1">
                <a:latin typeface="宋体" pitchFamily="2" charset="-122"/>
              </a:rPr>
              <a:t>取消自由贸易，由国家</a:t>
            </a:r>
            <a:r>
              <a:rPr lang="zh-CN" altLang="en-US" sz="2600" b="1">
                <a:solidFill>
                  <a:srgbClr val="FF00FF"/>
                </a:solidFill>
                <a:latin typeface="宋体" pitchFamily="2" charset="-122"/>
              </a:rPr>
              <a:t>集中分配</a:t>
            </a:r>
            <a:r>
              <a:rPr lang="zh-CN" altLang="en-US" sz="2600" b="1">
                <a:latin typeface="宋体" pitchFamily="2" charset="-122"/>
              </a:rPr>
              <a:t>一切生活必须品和食品。</a:t>
            </a:r>
          </a:p>
        </p:txBody>
      </p:sp>
      <p:sp>
        <p:nvSpPr>
          <p:cNvPr id="9256" name="Text Box 41"/>
          <p:cNvSpPr txBox="1"/>
          <p:nvPr/>
        </p:nvSpPr>
        <p:spPr>
          <a:xfrm>
            <a:off x="6202363" y="4654550"/>
            <a:ext cx="4286250" cy="891540"/>
          </a:xfrm>
          <a:prstGeom prst="rect">
            <a:avLst/>
          </a:prstGeom>
          <a:noFill/>
          <a:ln w="9525">
            <a:noFill/>
          </a:ln>
        </p:spPr>
        <p:txBody>
          <a:bodyPr anchor="t">
            <a:spAutoFit/>
          </a:bodyPr>
          <a:lstStyle/>
          <a:p>
            <a:pPr>
              <a:spcBef>
                <a:spcPct val="50000"/>
              </a:spcBef>
            </a:pPr>
            <a:r>
              <a:rPr lang="zh-CN" altLang="en-US" sz="2600" b="1">
                <a:solidFill>
                  <a:schemeClr val="tx1"/>
                </a:solidFill>
                <a:latin typeface="宋体" pitchFamily="2" charset="-122"/>
                <a:cs typeface="宋体" panose="02010600030101010101" pitchFamily="2" charset="-122"/>
              </a:rPr>
              <a:t>废除生活必需品的配给制</a:t>
            </a:r>
            <a:r>
              <a:rPr lang="en-US" altLang="zh-CN" sz="2600" b="1">
                <a:solidFill>
                  <a:schemeClr val="tx1"/>
                </a:solidFill>
                <a:latin typeface="宋体" pitchFamily="2" charset="-122"/>
                <a:cs typeface="宋体" panose="02010600030101010101" pitchFamily="2" charset="-122"/>
              </a:rPr>
              <a:t>,</a:t>
            </a:r>
            <a:r>
              <a:rPr lang="zh-CN" altLang="en-US" sz="2600" b="1">
                <a:solidFill>
                  <a:schemeClr val="tx1"/>
                </a:solidFill>
                <a:latin typeface="宋体" pitchFamily="2" charset="-122"/>
                <a:cs typeface="宋体" panose="02010600030101010101" pitchFamily="2" charset="-122"/>
              </a:rPr>
              <a:t>恢复</a:t>
            </a:r>
            <a:r>
              <a:rPr lang="zh-CN" altLang="en-US" sz="2600" b="1">
                <a:solidFill>
                  <a:srgbClr val="FF0000"/>
                </a:solidFill>
                <a:latin typeface="宋体" pitchFamily="2" charset="-122"/>
                <a:cs typeface="宋体" panose="02010600030101010101" pitchFamily="2" charset="-122"/>
              </a:rPr>
              <a:t>自由贸易</a:t>
            </a:r>
          </a:p>
        </p:txBody>
      </p:sp>
      <p:sp>
        <p:nvSpPr>
          <p:cNvPr id="9257" name="文本框 25633"/>
          <p:cNvSpPr txBox="1"/>
          <p:nvPr/>
        </p:nvSpPr>
        <p:spPr>
          <a:xfrm>
            <a:off x="6311900" y="5662930"/>
            <a:ext cx="3792855" cy="398780"/>
          </a:xfrm>
          <a:prstGeom prst="rect">
            <a:avLst/>
          </a:prstGeom>
          <a:noFill/>
          <a:ln w="50800">
            <a:noFill/>
          </a:ln>
        </p:spPr>
        <p:txBody>
          <a:bodyPr wrap="square" anchor="t">
            <a:spAutoFit/>
          </a:bodyPr>
          <a:lstStyle/>
          <a:p>
            <a:r>
              <a:rPr lang="zh-CN" altLang="en-US" sz="2000" b="1">
                <a:solidFill>
                  <a:srgbClr val="0426B8"/>
                </a:solidFill>
                <a:latin typeface="Times New Roman" pitchFamily="18" charset="0"/>
                <a:ea typeface="黑体" panose="02010609060101010101" pitchFamily="49" charset="-122"/>
              </a:rPr>
              <a:t>（利用市场和商品发展经济）</a:t>
            </a:r>
          </a:p>
        </p:txBody>
      </p:sp>
      <p:sp>
        <p:nvSpPr>
          <p:cNvPr id="9258" name="文本框 25632"/>
          <p:cNvSpPr txBox="1"/>
          <p:nvPr/>
        </p:nvSpPr>
        <p:spPr>
          <a:xfrm>
            <a:off x="6024563" y="3487420"/>
            <a:ext cx="4464050" cy="706755"/>
          </a:xfrm>
          <a:prstGeom prst="rect">
            <a:avLst/>
          </a:prstGeom>
          <a:noFill/>
          <a:ln w="63500">
            <a:noFill/>
          </a:ln>
        </p:spPr>
        <p:txBody>
          <a:bodyPr anchor="t">
            <a:spAutoFit/>
          </a:bodyPr>
          <a:lstStyle/>
          <a:p>
            <a:r>
              <a:rPr lang="zh-CN" altLang="en-US" sz="2000" b="1">
                <a:solidFill>
                  <a:srgbClr val="0426B8"/>
                </a:solidFill>
                <a:latin typeface="Times New Roman" pitchFamily="18" charset="0"/>
                <a:ea typeface="黑体" panose="02010609060101010101" pitchFamily="49" charset="-122"/>
              </a:rPr>
              <a:t>（提高了企业积极性，在一定限度内发展资本主义）</a:t>
            </a:r>
          </a:p>
        </p:txBody>
      </p:sp>
      <p:sp>
        <p:nvSpPr>
          <p:cNvPr id="9259" name="文本框 25631"/>
          <p:cNvSpPr txBox="1"/>
          <p:nvPr/>
        </p:nvSpPr>
        <p:spPr>
          <a:xfrm>
            <a:off x="5880100" y="1853565"/>
            <a:ext cx="4643438" cy="398780"/>
          </a:xfrm>
          <a:prstGeom prst="rect">
            <a:avLst/>
          </a:prstGeom>
          <a:noFill/>
          <a:ln w="63500">
            <a:noFill/>
          </a:ln>
        </p:spPr>
        <p:txBody>
          <a:bodyPr anchor="t">
            <a:spAutoFit/>
          </a:bodyPr>
          <a:lstStyle/>
          <a:p>
            <a:r>
              <a:rPr lang="zh-CN" altLang="en-US" sz="2000" b="1">
                <a:solidFill>
                  <a:srgbClr val="0426B8"/>
                </a:solidFill>
                <a:latin typeface="Times New Roman" pitchFamily="18" charset="0"/>
                <a:ea typeface="黑体" panose="02010609060101010101" pitchFamily="49" charset="-122"/>
              </a:rPr>
              <a:t>（减轻了农民负担，提高了生产积极性）</a:t>
            </a:r>
          </a:p>
        </p:txBody>
      </p:sp>
      <p:sp>
        <p:nvSpPr>
          <p:cNvPr id="2" name="文本框 1"/>
          <p:cNvSpPr txBox="1"/>
          <p:nvPr/>
        </p:nvSpPr>
        <p:spPr>
          <a:xfrm>
            <a:off x="1703705" y="6271260"/>
            <a:ext cx="1101090" cy="460375"/>
          </a:xfrm>
          <a:prstGeom prst="rect">
            <a:avLst/>
          </a:prstGeom>
          <a:noFill/>
        </p:spPr>
        <p:txBody>
          <a:bodyPr wrap="none" rtlCol="0" anchor="t">
            <a:spAutoFit/>
          </a:bodyPr>
          <a:lstStyle/>
          <a:p>
            <a:r>
              <a:rPr lang="zh-CN" altLang="en-US" b="1">
                <a:latin typeface="黑体" panose="02010609060101010101" pitchFamily="49" charset="-122"/>
                <a:ea typeface="黑体" panose="02010609060101010101" pitchFamily="49" charset="-122"/>
                <a:sym typeface="+mn-ea"/>
              </a:rPr>
              <a:t>特点：</a:t>
            </a:r>
            <a:endParaRPr lang="zh-CN" altLang="en-US"/>
          </a:p>
        </p:txBody>
      </p:sp>
      <p:sp>
        <p:nvSpPr>
          <p:cNvPr id="3" name="文本框 2"/>
          <p:cNvSpPr txBox="1"/>
          <p:nvPr/>
        </p:nvSpPr>
        <p:spPr>
          <a:xfrm>
            <a:off x="2855595" y="6209665"/>
            <a:ext cx="6975475" cy="521970"/>
          </a:xfrm>
          <a:prstGeom prst="rect">
            <a:avLst/>
          </a:prstGeom>
          <a:noFill/>
        </p:spPr>
        <p:txBody>
          <a:bodyPr wrap="none" rtlCol="0" anchor="t">
            <a:spAutoFit/>
          </a:bodyPr>
          <a:lstStyle/>
          <a:p>
            <a:r>
              <a:rPr lang="zh-CN" altLang="en-US" sz="2800" b="1">
                <a:solidFill>
                  <a:srgbClr val="FF0000"/>
                </a:solidFill>
                <a:latin typeface="黑体" panose="02010609060101010101" pitchFamily="49" charset="-122"/>
                <a:ea typeface="黑体" panose="02010609060101010101" pitchFamily="49" charset="-122"/>
                <a:cs typeface="+mn-ea"/>
                <a:sym typeface="+mn-ea"/>
              </a:rPr>
              <a:t>允许多种经济成分并存，大力发展商品经济</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52"/>
                                        </p:tgtEl>
                                        <p:attrNameLst>
                                          <p:attrName>style.visibility</p:attrName>
                                        </p:attrNameLst>
                                      </p:cBhvr>
                                      <p:to>
                                        <p:strVal val="visible"/>
                                      </p:to>
                                    </p:set>
                                    <p:animEffect transition="in" filter="blinds(horizontal)">
                                      <p:cBhvr>
                                        <p:cTn id="7" dur="500"/>
                                        <p:tgtEl>
                                          <p:spTgt spid="925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5" nodeType="clickEffect">
                                  <p:stCondLst>
                                    <p:cond delay="0"/>
                                  </p:stCondLst>
                                  <p:childTnLst>
                                    <p:set>
                                      <p:cBhvr>
                                        <p:cTn id="12" dur="1" fill="hold">
                                          <p:stCondLst>
                                            <p:cond delay="0"/>
                                          </p:stCondLst>
                                        </p:cTn>
                                        <p:tgtEl>
                                          <p:spTgt spid="9259"/>
                                        </p:tgtEl>
                                        <p:attrNameLst>
                                          <p:attrName>style.visibility</p:attrName>
                                        </p:attrNameLst>
                                      </p:cBhvr>
                                      <p:to>
                                        <p:strVal val="visible"/>
                                      </p:to>
                                    </p:set>
                                    <p:animEffect transition="in" filter="blinds(horizontal)">
                                      <p:cBhvr>
                                        <p:cTn id="13" dur="500"/>
                                        <p:tgtEl>
                                          <p:spTgt spid="925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p:cTn id="18" dur="1" fill="hold">
                                          <p:stCondLst>
                                            <p:cond delay="0"/>
                                          </p:stCondLst>
                                        </p:cTn>
                                        <p:tgtEl>
                                          <p:spTgt spid="9254"/>
                                        </p:tgtEl>
                                        <p:attrNameLst>
                                          <p:attrName>style.visibility</p:attrName>
                                        </p:attrNameLst>
                                      </p:cBhvr>
                                      <p:to>
                                        <p:strVal val="visible"/>
                                      </p:to>
                                    </p:set>
                                    <p:animEffect transition="in" filter="blinds(horizontal)">
                                      <p:cBhvr>
                                        <p:cTn id="19" dur="500"/>
                                        <p:tgtEl>
                                          <p:spTgt spid="9254"/>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4" nodeType="clickEffect">
                                  <p:stCondLst>
                                    <p:cond delay="0"/>
                                  </p:stCondLst>
                                  <p:childTnLst>
                                    <p:set>
                                      <p:cBhvr>
                                        <p:cTn id="24" dur="1" fill="hold">
                                          <p:stCondLst>
                                            <p:cond delay="0"/>
                                          </p:stCondLst>
                                        </p:cTn>
                                        <p:tgtEl>
                                          <p:spTgt spid="9258"/>
                                        </p:tgtEl>
                                        <p:attrNameLst>
                                          <p:attrName>style.visibility</p:attrName>
                                        </p:attrNameLst>
                                      </p:cBhvr>
                                      <p:to>
                                        <p:strVal val="visible"/>
                                      </p:to>
                                    </p:set>
                                    <p:animEffect transition="in" filter="blinds(horizontal)">
                                      <p:cBhvr>
                                        <p:cTn id="25" dur="500"/>
                                        <p:tgtEl>
                                          <p:spTgt spid="9258"/>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2" nodeType="clickEffect">
                                  <p:stCondLst>
                                    <p:cond delay="0"/>
                                  </p:stCondLst>
                                  <p:childTnLst>
                                    <p:set>
                                      <p:cBhvr>
                                        <p:cTn id="30" dur="1" fill="hold">
                                          <p:stCondLst>
                                            <p:cond delay="0"/>
                                          </p:stCondLst>
                                        </p:cTn>
                                        <p:tgtEl>
                                          <p:spTgt spid="9256"/>
                                        </p:tgtEl>
                                        <p:attrNameLst>
                                          <p:attrName>style.visibility</p:attrName>
                                        </p:attrNameLst>
                                      </p:cBhvr>
                                      <p:to>
                                        <p:strVal val="visible"/>
                                      </p:to>
                                    </p:set>
                                    <p:animEffect transition="in" filter="blinds(horizontal)">
                                      <p:cBhvr>
                                        <p:cTn id="31" dur="500"/>
                                        <p:tgtEl>
                                          <p:spTgt spid="9256"/>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p:cTn id="36" dur="1" fill="hold">
                                          <p:stCondLst>
                                            <p:cond delay="0"/>
                                          </p:stCondLst>
                                        </p:cTn>
                                        <p:tgtEl>
                                          <p:spTgt spid="9257"/>
                                        </p:tgtEl>
                                        <p:attrNameLst>
                                          <p:attrName>style.visibility</p:attrName>
                                        </p:attrNameLst>
                                      </p:cBhvr>
                                      <p:to>
                                        <p:strVal val="visible"/>
                                      </p:to>
                                    </p:set>
                                    <p:animEffect transition="in" filter="blinds(horizontal)">
                                      <p:cBhvr>
                                        <p:cTn id="37" dur="500"/>
                                        <p:tgtEl>
                                          <p:spTgt spid="9257"/>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6"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blinds(horizontal)">
                                      <p:cBhvr>
                                        <p:cTn id="43" dur="500"/>
                                        <p:tgtEl>
                                          <p:spTgt spid="2"/>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7" nodeType="click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horizontal)">
                                      <p:cBhvr>
                                        <p:cTn id="4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52" grpId="0"/>
      <p:bldP spid="9254" grpId="1"/>
      <p:bldP spid="9256" grpId="2"/>
      <p:bldP spid="9257" grpId="3"/>
      <p:bldP spid="9258" grpId="4"/>
      <p:bldP spid="9259" grpId="5"/>
      <p:bldP spid="2" grpId="6"/>
      <p:bldP spid="3" grpId="7"/>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 name="Text Box 15"/>
          <p:cNvSpPr txBox="1"/>
          <p:nvPr/>
        </p:nvSpPr>
        <p:spPr>
          <a:xfrm>
            <a:off x="2629218" y="5665788"/>
            <a:ext cx="8186737" cy="521970"/>
          </a:xfrm>
          <a:prstGeom prst="rect">
            <a:avLst/>
          </a:prstGeom>
          <a:noFill/>
          <a:ln w="9525">
            <a:noFill/>
          </a:ln>
        </p:spPr>
        <p:txBody>
          <a:bodyPr anchor="t">
            <a:spAutoFit/>
          </a:bodyPr>
          <a:lstStyle/>
          <a:p>
            <a:pPr>
              <a:spcBef>
                <a:spcPct val="50000"/>
              </a:spcBef>
            </a:pPr>
            <a:r>
              <a:rPr lang="zh-CN" altLang="en-US" sz="2800" b="1">
                <a:solidFill>
                  <a:srgbClr val="C00000"/>
                </a:solidFill>
                <a:latin typeface="Arial" panose="020b0604020202020204" pitchFamily="34" charset="0"/>
              </a:rPr>
              <a:t>根据国情制定政策，一切从实际出发。</a:t>
            </a:r>
          </a:p>
        </p:txBody>
      </p:sp>
      <p:sp>
        <p:nvSpPr>
          <p:cNvPr id="8204" name="Text Box 20"/>
          <p:cNvSpPr txBox="1"/>
          <p:nvPr/>
        </p:nvSpPr>
        <p:spPr>
          <a:xfrm>
            <a:off x="924878" y="3607753"/>
            <a:ext cx="2663825" cy="521970"/>
          </a:xfrm>
          <a:prstGeom prst="rect">
            <a:avLst/>
          </a:prstGeom>
          <a:noFill/>
          <a:ln w="9525">
            <a:noFill/>
          </a:ln>
        </p:spPr>
        <p:txBody>
          <a:bodyPr anchor="t">
            <a:spAutoFit/>
          </a:bodyPr>
          <a:lstStyle/>
          <a:p>
            <a:pPr>
              <a:spcBef>
                <a:spcPct val="50000"/>
              </a:spcBef>
            </a:pPr>
            <a:r>
              <a:rPr lang="en-US" altLang="zh-CN" sz="2800" b="1">
                <a:latin typeface="宋体" pitchFamily="2" charset="-122"/>
                <a:cs typeface="宋体" panose="02010600030101010101" pitchFamily="2" charset="-122"/>
              </a:rPr>
              <a:t>4.</a:t>
            </a:r>
            <a:r>
              <a:rPr lang="zh-CN" altLang="en-US" sz="2800" b="1">
                <a:latin typeface="宋体" pitchFamily="2" charset="-122"/>
                <a:cs typeface="宋体" panose="02010600030101010101" pitchFamily="2" charset="-122"/>
              </a:rPr>
              <a:t>作用：</a:t>
            </a:r>
          </a:p>
        </p:txBody>
      </p:sp>
      <p:sp>
        <p:nvSpPr>
          <p:cNvPr id="8206" name="Text Box 14"/>
          <p:cNvSpPr txBox="1"/>
          <p:nvPr/>
        </p:nvSpPr>
        <p:spPr>
          <a:xfrm>
            <a:off x="924878" y="5665788"/>
            <a:ext cx="2087562" cy="521970"/>
          </a:xfrm>
          <a:prstGeom prst="rect">
            <a:avLst/>
          </a:prstGeom>
          <a:noFill/>
          <a:ln w="9525">
            <a:noFill/>
          </a:ln>
        </p:spPr>
        <p:txBody>
          <a:bodyPr anchor="t">
            <a:spAutoFit/>
          </a:bodyPr>
          <a:lstStyle/>
          <a:p>
            <a:pPr>
              <a:spcBef>
                <a:spcPct val="50000"/>
              </a:spcBef>
            </a:pPr>
            <a:r>
              <a:rPr lang="en-US" altLang="zh-CN" sz="2800">
                <a:latin typeface="黑体" panose="02010609060101010101" pitchFamily="49" charset="-122"/>
                <a:ea typeface="黑体" panose="02010609060101010101" pitchFamily="49" charset="-122"/>
              </a:rPr>
              <a:t>5.</a:t>
            </a:r>
            <a:r>
              <a:rPr lang="zh-CN" altLang="en-US" sz="2800">
                <a:latin typeface="黑体" panose="02010609060101010101" pitchFamily="49" charset="-122"/>
                <a:ea typeface="黑体" panose="02010609060101010101" pitchFamily="49" charset="-122"/>
              </a:rPr>
              <a:t>认识：</a:t>
            </a:r>
          </a:p>
        </p:txBody>
      </p:sp>
      <p:pic>
        <p:nvPicPr>
          <p:cNvPr id="20483" name="Picture 4" descr="http://p1.so.qhimgs1.com/bdr/_240_/t01419a0a7f14763a1d.jpg"/>
          <p:cNvPicPr>
            <a:picLocks noChangeAspect="1"/>
          </p:cNvPicPr>
          <p:nvPr/>
        </p:nvPicPr>
        <p:blipFill>
          <a:blip r:embed="rId2"/>
          <a:stretch>
            <a:fillRect/>
          </a:stretch>
        </p:blipFill>
        <p:spPr>
          <a:xfrm>
            <a:off x="925195" y="291465"/>
            <a:ext cx="3860800" cy="2309495"/>
          </a:xfrm>
          <a:prstGeom prst="rect">
            <a:avLst/>
          </a:prstGeom>
          <a:noFill/>
          <a:ln w="9525">
            <a:noFill/>
          </a:ln>
        </p:spPr>
      </p:pic>
      <p:sp>
        <p:nvSpPr>
          <p:cNvPr id="20484" name="文本框 2"/>
          <p:cNvSpPr txBox="1"/>
          <p:nvPr/>
        </p:nvSpPr>
        <p:spPr>
          <a:xfrm>
            <a:off x="848360" y="2752090"/>
            <a:ext cx="4256405" cy="460375"/>
          </a:xfrm>
          <a:prstGeom prst="rect">
            <a:avLst/>
          </a:prstGeom>
          <a:noFill/>
          <a:ln w="9525">
            <a:noFill/>
          </a:ln>
        </p:spPr>
        <p:txBody>
          <a:bodyPr wrap="square" anchor="t">
            <a:spAutoFit/>
          </a:bodyPr>
          <a:lstStyle/>
          <a:p>
            <a:pPr defTabSz="914400">
              <a:buFont typeface="Arial" panose="020b0604020202020204" pitchFamily="34" charset="0"/>
            </a:pPr>
            <a:r>
              <a:rPr lang="zh-CN" altLang="en-US" b="1">
                <a:latin typeface="楷体" panose="02010609060101010101" charset="-122"/>
                <a:ea typeface="楷体" panose="02010609060101010101" charset="-122"/>
                <a:cs typeface="楷体" panose="02010609060101010101" charset="-122"/>
                <a:sym typeface="宋体" pitchFamily="2" charset="-122"/>
              </a:rPr>
              <a:t>农民踊跃交纳粮食（</a:t>
            </a:r>
            <a:r>
              <a:rPr lang="en-US" altLang="zh-CN" b="1">
                <a:latin typeface="楷体" panose="02010609060101010101" charset="-122"/>
                <a:ea typeface="楷体" panose="02010609060101010101" charset="-122"/>
                <a:cs typeface="楷体" panose="02010609060101010101" charset="-122"/>
                <a:sym typeface="宋体" pitchFamily="2" charset="-122"/>
              </a:rPr>
              <a:t>1922</a:t>
            </a:r>
            <a:r>
              <a:rPr lang="zh-CN" altLang="en-US" b="1">
                <a:latin typeface="楷体" panose="02010609060101010101" charset="-122"/>
                <a:ea typeface="楷体" panose="02010609060101010101" charset="-122"/>
                <a:cs typeface="楷体" panose="02010609060101010101" charset="-122"/>
                <a:sym typeface="宋体" pitchFamily="2" charset="-122"/>
              </a:rPr>
              <a:t>年）</a:t>
            </a:r>
          </a:p>
        </p:txBody>
      </p:sp>
      <p:sp>
        <p:nvSpPr>
          <p:cNvPr id="2" name="矩形 1"/>
          <p:cNvSpPr/>
          <p:nvPr/>
        </p:nvSpPr>
        <p:spPr>
          <a:xfrm>
            <a:off x="2629535" y="3608070"/>
            <a:ext cx="7727315" cy="1383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r>
              <a:rPr lang="zh-CN" altLang="zh-CN" sz="2800" b="1">
                <a:solidFill>
                  <a:srgbClr val="FF0000"/>
                </a:solidFill>
                <a:ea typeface="宋体" panose="02010600030101010101" pitchFamily="2" charset="-122"/>
              </a:rPr>
              <a:t>新经济政策从苏俄的国情出发，调动了生产者的积极性，迅速缓解了危机，巩固了工农联盟，促使国民经济稳步发展。</a:t>
            </a:r>
            <a:endParaRPr lang="zh-CN" altLang="zh-CN" sz="2800" b="1">
              <a:solidFill>
                <a:srgbClr val="FF0000"/>
              </a:solidFill>
              <a:latin typeface="黑体" panose="02010609060101010101" pitchFamily="49" charset="-122"/>
              <a:ea typeface="黑体" panose="02010609060101010101" pitchFamily="49" charset="-122"/>
            </a:endParaRPr>
          </a:p>
        </p:txBody>
      </p:sp>
      <p:pic>
        <p:nvPicPr>
          <p:cNvPr id="11266" name="Picture 1" descr="C:\Users\Administrator\AppData\Roaming\Tencent\Users\767753884\QQ\WinTemp\RichOle\9Z`1FBHD]XDDO{V8[`3DC2A.png"/>
          <p:cNvPicPr>
            <a:picLocks noChangeAspect="1"/>
          </p:cNvPicPr>
          <p:nvPr/>
        </p:nvPicPr>
        <p:blipFill>
          <a:blip r:embed="rId3"/>
          <a:stretch>
            <a:fillRect/>
          </a:stretch>
        </p:blipFill>
        <p:spPr>
          <a:xfrm>
            <a:off x="6009640" y="290830"/>
            <a:ext cx="4792980" cy="292227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3" presetClass="entr" presetSubtype="10" fill="hold" grpId="1" nodeType="clickEffect">
                                  <p:stCondLst>
                                    <p:cond delay="0"/>
                                  </p:stCondLst>
                                  <p:childTnLst>
                                    <p:set>
                                      <p:cBhvr>
                                        <p:cTn id="13" dur="1" fill="hold">
                                          <p:stCondLst>
                                            <p:cond delay="0"/>
                                          </p:stCondLst>
                                        </p:cTn>
                                        <p:tgtEl>
                                          <p:spTgt spid="8206"/>
                                        </p:tgtEl>
                                        <p:attrNameLst>
                                          <p:attrName>style.visibility</p:attrName>
                                        </p:attrNameLst>
                                      </p:cBhvr>
                                      <p:to>
                                        <p:strVal val="visible"/>
                                      </p:to>
                                    </p:set>
                                    <p:animEffect transition="in" filter="blinds(horizontal)">
                                      <p:cBhvr>
                                        <p:cTn id="14" dur="500"/>
                                        <p:tgtEl>
                                          <p:spTgt spid="8206"/>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blinds(horizontal)">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8206" grpId="1"/>
      <p:bldP spid="2" grpId="2"/>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2289" name="Rectangle 20"/>
          <p:cNvSpPr/>
          <p:nvPr/>
        </p:nvSpPr>
        <p:spPr>
          <a:xfrm>
            <a:off x="577850" y="62548"/>
            <a:ext cx="9144000" cy="768350"/>
          </a:xfrm>
          <a:prstGeom prst="rect">
            <a:avLst/>
          </a:prstGeom>
          <a:noFill/>
          <a:ln w="12700">
            <a:noFill/>
          </a:ln>
        </p:spPr>
        <p:txBody>
          <a:bodyPr anchor="t">
            <a:spAutoFit/>
          </a:bodyPr>
          <a:lstStyle/>
          <a:p>
            <a:r>
              <a:rPr lang="zh-CN" altLang="en-US" sz="4400" b="1">
                <a:solidFill>
                  <a:srgbClr val="0426B8"/>
                </a:solidFill>
                <a:latin typeface="Times New Roman" pitchFamily="18" charset="0"/>
                <a:ea typeface="黑体" panose="02010609060101010101" pitchFamily="49" charset="-122"/>
              </a:rPr>
              <a:t>一、列宁对社会主义道路的探索</a:t>
            </a:r>
          </a:p>
        </p:txBody>
      </p:sp>
      <p:sp>
        <p:nvSpPr>
          <p:cNvPr id="12290" name="Rectangle 8"/>
          <p:cNvSpPr/>
          <p:nvPr/>
        </p:nvSpPr>
        <p:spPr>
          <a:xfrm>
            <a:off x="577850" y="932815"/>
            <a:ext cx="5472113" cy="574675"/>
          </a:xfrm>
          <a:prstGeom prst="rect">
            <a:avLst/>
          </a:prstGeom>
          <a:noFill/>
          <a:ln w="12700">
            <a:noFill/>
          </a:ln>
        </p:spPr>
        <p:txBody>
          <a:bodyPr anchor="t"/>
          <a:lstStyle/>
          <a:p>
            <a:pPr marL="342900" indent="-342900">
              <a:spcBef>
                <a:spcPct val="20000"/>
              </a:spcBef>
              <a:buClr>
                <a:schemeClr val="tx2"/>
              </a:buClr>
              <a:buFont typeface="Wingdings" panose="05000000000000000000" pitchFamily="2" charset="2"/>
              <a:buNone/>
            </a:pPr>
            <a:r>
              <a:rPr lang="zh-CN" altLang="en-US" sz="3200" b="1">
                <a:solidFill>
                  <a:srgbClr val="0000FF"/>
                </a:solidFill>
                <a:latin typeface="黑体" panose="02010609060101010101" pitchFamily="49" charset="-122"/>
                <a:ea typeface="黑体" panose="02010609060101010101" pitchFamily="49" charset="-122"/>
              </a:rPr>
              <a:t>（二）政治：苏联的成立</a:t>
            </a:r>
          </a:p>
        </p:txBody>
      </p:sp>
      <p:sp>
        <p:nvSpPr>
          <p:cNvPr id="18" name="Rectangle 9"/>
          <p:cNvSpPr/>
          <p:nvPr/>
        </p:nvSpPr>
        <p:spPr>
          <a:xfrm>
            <a:off x="949960" y="1608455"/>
            <a:ext cx="10443210" cy="521970"/>
          </a:xfrm>
          <a:prstGeom prst="rect">
            <a:avLst/>
          </a:prstGeom>
          <a:noFill/>
          <a:ln w="12700">
            <a:noFill/>
          </a:ln>
        </p:spPr>
        <p:txBody>
          <a:bodyPr wrap="square" anchor="t">
            <a:spAutoFit/>
          </a:bodyPr>
          <a:lstStyle/>
          <a:p>
            <a:r>
              <a:rPr lang="en-US" altLang="zh-CN" sz="2800" b="1">
                <a:solidFill>
                  <a:srgbClr val="FF0000"/>
                </a:solidFill>
                <a:latin typeface="Times New Roman" pitchFamily="18" charset="0"/>
              </a:rPr>
              <a:t>1922</a:t>
            </a:r>
            <a:r>
              <a:rPr lang="zh-CN" altLang="en-US" sz="2800" b="1">
                <a:solidFill>
                  <a:srgbClr val="FF0000"/>
                </a:solidFill>
                <a:latin typeface="Times New Roman" pitchFamily="18" charset="0"/>
              </a:rPr>
              <a:t>年</a:t>
            </a:r>
            <a:r>
              <a:rPr lang="zh-CN" altLang="en-US" sz="2800" b="1">
                <a:latin typeface="Times New Roman" pitchFamily="18" charset="0"/>
              </a:rPr>
              <a:t>，</a:t>
            </a:r>
            <a:r>
              <a:rPr lang="zh-CN" altLang="en-US" sz="2800" b="1">
                <a:solidFill>
                  <a:srgbClr val="FF0000"/>
                </a:solidFill>
                <a:latin typeface="Times New Roman" pitchFamily="18" charset="0"/>
              </a:rPr>
              <a:t>苏维埃社会主义共和国联盟</a:t>
            </a:r>
            <a:r>
              <a:rPr lang="zh-CN" altLang="en-US" sz="2800" b="1">
                <a:latin typeface="Times New Roman" pitchFamily="18" charset="0"/>
              </a:rPr>
              <a:t>成立，简称“苏联” 。</a:t>
            </a:r>
          </a:p>
        </p:txBody>
      </p:sp>
      <p:pic>
        <p:nvPicPr>
          <p:cNvPr id="8" name="Picture 5" descr="14f1776fee04948a80cb4a52">
            <a:extLst>
              <a:ext uri="{FF2B5EF4-FFF2-40B4-BE49-F238E27FC236}">
                <a16:creationId xmlns:a16="http://schemas.microsoft.com/office/drawing/2014/main" id="{B31221EC-788B-4724-B751-530D0705F1A4}"/>
              </a:ext>
            </a:extLst>
          </p:cNvPr>
          <p:cNvPicPr>
            <a:picLocks noChangeAspect="1"/>
          </p:cNvPicPr>
          <p:nvPr/>
        </p:nvPicPr>
        <p:blipFill>
          <a:blip r:embed="rId2"/>
          <a:stretch>
            <a:fillRect/>
          </a:stretch>
        </p:blipFill>
        <p:spPr>
          <a:xfrm>
            <a:off x="9043586" y="2130424"/>
            <a:ext cx="3096344" cy="2270125"/>
          </a:xfrm>
          <a:prstGeom prst="rect">
            <a:avLst/>
          </a:prstGeom>
          <a:noFill/>
          <a:ln w="9525">
            <a:noFill/>
          </a:ln>
        </p:spPr>
      </p:pic>
      <p:pic>
        <p:nvPicPr>
          <p:cNvPr id="9" name="Picture 2" descr="苏联国旗">
            <a:extLst>
              <a:ext uri="{FF2B5EF4-FFF2-40B4-BE49-F238E27FC236}">
                <a16:creationId xmlns:a16="http://schemas.microsoft.com/office/drawing/2014/main" id="{C6474E99-7F7A-4B3A-9489-D48024776AB2}"/>
              </a:ext>
            </a:extLst>
          </p:cNvPr>
          <p:cNvPicPr>
            <a:picLocks noChangeAspect="1"/>
          </p:cNvPicPr>
          <p:nvPr/>
        </p:nvPicPr>
        <p:blipFill>
          <a:blip r:embed="rId3"/>
          <a:srcRect r="28729" b="7571"/>
          <a:stretch>
            <a:fillRect/>
          </a:stretch>
        </p:blipFill>
        <p:spPr>
          <a:xfrm>
            <a:off x="9043586" y="4653135"/>
            <a:ext cx="2887304" cy="2004075"/>
          </a:xfrm>
          <a:prstGeom prst="rect">
            <a:avLst/>
          </a:prstGeom>
          <a:noFill/>
          <a:ln w="9525">
            <a:noFill/>
          </a:ln>
        </p:spPr>
      </p:pic>
      <p:pic>
        <p:nvPicPr>
          <p:cNvPr id="3" name="图片 2">
            <a:extLst>
              <a:ext uri="{FF2B5EF4-FFF2-40B4-BE49-F238E27FC236}">
                <a16:creationId xmlns:a16="http://schemas.microsoft.com/office/drawing/2014/main" id="{949A9B05-798C-4DD4-A0AF-3DF1D8A934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830" y="2204865"/>
            <a:ext cx="8973756" cy="4526787"/>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3313" name="Rectangle 4"/>
          <p:cNvSpPr/>
          <p:nvPr/>
        </p:nvSpPr>
        <p:spPr>
          <a:xfrm>
            <a:off x="263358" y="1103342"/>
            <a:ext cx="11665287" cy="2062103"/>
          </a:xfrm>
          <a:prstGeom prst="rect">
            <a:avLst/>
          </a:prstGeom>
          <a:noFill/>
          <a:ln w="9525">
            <a:noFill/>
          </a:ln>
        </p:spPr>
        <p:txBody>
          <a:bodyPr wrap="square" anchor="ctr">
            <a:spAutoFit/>
          </a:bodyPr>
          <a:lstStyle/>
          <a:p>
            <a:pPr indent="304800"/>
            <a:r>
              <a:rPr lang="en-US" altLang="zh-CN" sz="3200" b="1">
                <a:solidFill>
                  <a:srgbClr val="000000"/>
                </a:solidFill>
                <a:latin typeface="宋体" pitchFamily="2" charset="-122"/>
                <a:cs typeface="宋体" panose="02010600030101010101" pitchFamily="2" charset="-122"/>
              </a:rPr>
              <a:t>   1917</a:t>
            </a:r>
            <a:r>
              <a:rPr lang="zh-CN" altLang="en-US" sz="3200" b="1">
                <a:solidFill>
                  <a:srgbClr val="000000"/>
                </a:solidFill>
                <a:latin typeface="宋体" pitchFamily="2" charset="-122"/>
                <a:cs typeface="宋体" panose="02010600030101010101" pitchFamily="2" charset="-122"/>
              </a:rPr>
              <a:t>年 二月革命以前，沙皇统治下的俄国简称“</a:t>
            </a:r>
            <a:r>
              <a:rPr lang="zh-CN" altLang="en-US" sz="3200" b="1">
                <a:solidFill>
                  <a:srgbClr val="FF0000"/>
                </a:solidFill>
                <a:latin typeface="宋体" pitchFamily="2" charset="-122"/>
                <a:cs typeface="宋体" panose="02010600030101010101" pitchFamily="2" charset="-122"/>
              </a:rPr>
              <a:t>沙俄</a:t>
            </a:r>
            <a:r>
              <a:rPr lang="zh-CN" altLang="en-US" sz="3200" b="1">
                <a:solidFill>
                  <a:srgbClr val="000000"/>
                </a:solidFill>
                <a:latin typeface="宋体" pitchFamily="2" charset="-122"/>
                <a:cs typeface="宋体" panose="02010600030101010101" pitchFamily="2" charset="-122"/>
              </a:rPr>
              <a:t>”。</a:t>
            </a:r>
            <a:r>
              <a:rPr lang="en-US" altLang="zh-CN" sz="3200" b="1">
                <a:solidFill>
                  <a:srgbClr val="000000"/>
                </a:solidFill>
                <a:latin typeface="宋体" pitchFamily="2" charset="-122"/>
                <a:cs typeface="宋体" panose="02010600030101010101" pitchFamily="2" charset="-122"/>
              </a:rPr>
              <a:t>1917</a:t>
            </a:r>
            <a:r>
              <a:rPr lang="zh-CN" altLang="en-US" sz="3200" b="1">
                <a:solidFill>
                  <a:srgbClr val="000000"/>
                </a:solidFill>
                <a:latin typeface="宋体" pitchFamily="2" charset="-122"/>
                <a:cs typeface="宋体" panose="02010600030101010101" pitchFamily="2" charset="-122"/>
              </a:rPr>
              <a:t>年十月革命胜利到</a:t>
            </a:r>
            <a:r>
              <a:rPr lang="en-US" altLang="zh-CN" sz="3200" b="1">
                <a:solidFill>
                  <a:srgbClr val="000000"/>
                </a:solidFill>
                <a:latin typeface="宋体" pitchFamily="2" charset="-122"/>
                <a:cs typeface="宋体" panose="02010600030101010101" pitchFamily="2" charset="-122"/>
              </a:rPr>
              <a:t>1922</a:t>
            </a:r>
            <a:r>
              <a:rPr lang="zh-CN" altLang="en-US" sz="3200" b="1">
                <a:solidFill>
                  <a:srgbClr val="000000"/>
                </a:solidFill>
                <a:latin typeface="宋体" pitchFamily="2" charset="-122"/>
                <a:cs typeface="宋体" panose="02010600030101010101" pitchFamily="2" charset="-122"/>
              </a:rPr>
              <a:t>年底苏联成立前的苏维埃俄国简称“</a:t>
            </a:r>
            <a:r>
              <a:rPr lang="zh-CN" altLang="en-US" sz="3200" b="1">
                <a:solidFill>
                  <a:srgbClr val="FF0000"/>
                </a:solidFill>
                <a:latin typeface="宋体" pitchFamily="2" charset="-122"/>
                <a:cs typeface="宋体" panose="02010600030101010101" pitchFamily="2" charset="-122"/>
              </a:rPr>
              <a:t>苏俄</a:t>
            </a:r>
            <a:r>
              <a:rPr lang="zh-CN" altLang="en-US" sz="3200" b="1">
                <a:solidFill>
                  <a:srgbClr val="000000"/>
                </a:solidFill>
                <a:latin typeface="宋体" pitchFamily="2" charset="-122"/>
                <a:cs typeface="宋体" panose="02010600030101010101" pitchFamily="2" charset="-122"/>
              </a:rPr>
              <a:t>”。“</a:t>
            </a:r>
            <a:r>
              <a:rPr lang="zh-CN" altLang="en-US" sz="3200" b="1">
                <a:solidFill>
                  <a:srgbClr val="FF0000"/>
                </a:solidFill>
                <a:latin typeface="宋体" pitchFamily="2" charset="-122"/>
                <a:cs typeface="宋体" panose="02010600030101010101" pitchFamily="2" charset="-122"/>
              </a:rPr>
              <a:t>苏联</a:t>
            </a:r>
            <a:r>
              <a:rPr lang="zh-CN" altLang="en-US" sz="3200" b="1">
                <a:solidFill>
                  <a:srgbClr val="000000"/>
                </a:solidFill>
                <a:latin typeface="宋体" pitchFamily="2" charset="-122"/>
                <a:cs typeface="宋体" panose="02010600030101010101" pitchFamily="2" charset="-122"/>
              </a:rPr>
              <a:t>”全称“</a:t>
            </a:r>
            <a:r>
              <a:rPr lang="zh-CN" altLang="en-US" sz="3200" b="1">
                <a:solidFill>
                  <a:srgbClr val="FF0000"/>
                </a:solidFill>
                <a:latin typeface="宋体" pitchFamily="2" charset="-122"/>
                <a:cs typeface="宋体" panose="02010600030101010101" pitchFamily="2" charset="-122"/>
              </a:rPr>
              <a:t>苏维埃社会主义共和国联盟</a:t>
            </a:r>
            <a:r>
              <a:rPr lang="zh-CN" altLang="en-US" sz="3200" b="1">
                <a:solidFill>
                  <a:srgbClr val="000000"/>
                </a:solidFill>
                <a:latin typeface="宋体" pitchFamily="2" charset="-122"/>
                <a:cs typeface="宋体" panose="02010600030101010101" pitchFamily="2" charset="-122"/>
              </a:rPr>
              <a:t>”，到</a:t>
            </a:r>
            <a:r>
              <a:rPr lang="en-US" altLang="zh-CN" sz="3200" b="1">
                <a:solidFill>
                  <a:srgbClr val="000000"/>
                </a:solidFill>
                <a:latin typeface="宋体" pitchFamily="2" charset="-122"/>
                <a:cs typeface="宋体" panose="02010600030101010101" pitchFamily="2" charset="-122"/>
              </a:rPr>
              <a:t>1991</a:t>
            </a:r>
            <a:r>
              <a:rPr lang="zh-CN" altLang="en-US" sz="3200" b="1">
                <a:solidFill>
                  <a:srgbClr val="000000"/>
                </a:solidFill>
                <a:latin typeface="宋体" pitchFamily="2" charset="-122"/>
                <a:cs typeface="宋体" panose="02010600030101010101" pitchFamily="2" charset="-122"/>
              </a:rPr>
              <a:t>年解体，苏联成为历史名词。</a:t>
            </a:r>
          </a:p>
        </p:txBody>
      </p:sp>
      <p:sp>
        <p:nvSpPr>
          <p:cNvPr id="13314" name="TextBox 6"/>
          <p:cNvSpPr txBox="1"/>
          <p:nvPr/>
        </p:nvSpPr>
        <p:spPr>
          <a:xfrm>
            <a:off x="344964" y="129221"/>
            <a:ext cx="9144000" cy="706755"/>
          </a:xfrm>
          <a:prstGeom prst="rect">
            <a:avLst/>
          </a:prstGeom>
          <a:noFill/>
          <a:ln w="9525">
            <a:noFill/>
          </a:ln>
        </p:spPr>
        <p:txBody>
          <a:bodyPr anchor="t">
            <a:spAutoFit/>
          </a:bodyPr>
          <a:lstStyle/>
          <a:p>
            <a:r>
              <a:rPr lang="zh-CN" altLang="en-US" sz="4000" b="1">
                <a:solidFill>
                  <a:srgbClr val="FF0000"/>
                </a:solidFill>
                <a:latin typeface="宋体" pitchFamily="2" charset="-122"/>
                <a:cs typeface="宋体" panose="02010600030101010101" pitchFamily="2" charset="-122"/>
              </a:rPr>
              <a:t>区分：“沙俄”、“苏俄”、“苏联”</a:t>
            </a:r>
          </a:p>
        </p:txBody>
      </p:sp>
      <p:sp>
        <p:nvSpPr>
          <p:cNvPr id="13315" name="Line 8"/>
          <p:cNvSpPr/>
          <p:nvPr/>
        </p:nvSpPr>
        <p:spPr>
          <a:xfrm flipV="1">
            <a:off x="2024063" y="4357688"/>
            <a:ext cx="7920037" cy="0"/>
          </a:xfrm>
          <a:prstGeom prst="line">
            <a:avLst/>
          </a:prstGeom>
          <a:ln w="50800" cap="flat" cmpd="sng">
            <a:solidFill>
              <a:srgbClr val="000000"/>
            </a:solidFill>
            <a:prstDash val="solid"/>
            <a:round/>
            <a:headEnd type="none" w="med" len="med"/>
            <a:tailEnd type="none" w="med" len="med"/>
          </a:ln>
        </p:spPr>
        <p:txBody>
          <a:bodyPr/>
          <a:lstStyle/>
          <a:p/>
        </p:txBody>
      </p:sp>
      <p:sp>
        <p:nvSpPr>
          <p:cNvPr id="7" name="Text Box 18"/>
          <p:cNvSpPr txBox="1"/>
          <p:nvPr/>
        </p:nvSpPr>
        <p:spPr>
          <a:xfrm>
            <a:off x="2309813" y="3714750"/>
            <a:ext cx="1439862" cy="583565"/>
          </a:xfrm>
          <a:prstGeom prst="rect">
            <a:avLst/>
          </a:prstGeom>
          <a:noFill/>
          <a:ln w="9525">
            <a:noFill/>
          </a:ln>
        </p:spPr>
        <p:txBody>
          <a:bodyPr anchor="t">
            <a:spAutoFit/>
          </a:bodyPr>
          <a:lstStyle/>
          <a:p>
            <a:pPr>
              <a:spcBef>
                <a:spcPct val="50000"/>
              </a:spcBef>
            </a:pPr>
            <a:r>
              <a:rPr lang="zh-CN" altLang="en-US" sz="3200" b="1">
                <a:solidFill>
                  <a:srgbClr val="000000"/>
                </a:solidFill>
                <a:latin typeface="Arial" panose="020b0604020202020204" pitchFamily="34" charset="0"/>
                <a:ea typeface="楷体_GB2312" charset="-122"/>
              </a:rPr>
              <a:t>沙俄</a:t>
            </a:r>
          </a:p>
        </p:txBody>
      </p:sp>
      <p:sp>
        <p:nvSpPr>
          <p:cNvPr id="8" name="Text Box 19"/>
          <p:cNvSpPr txBox="1"/>
          <p:nvPr/>
        </p:nvSpPr>
        <p:spPr>
          <a:xfrm>
            <a:off x="3881438" y="3714750"/>
            <a:ext cx="1439862" cy="583565"/>
          </a:xfrm>
          <a:prstGeom prst="rect">
            <a:avLst/>
          </a:prstGeom>
          <a:noFill/>
          <a:ln w="9525">
            <a:noFill/>
          </a:ln>
        </p:spPr>
        <p:txBody>
          <a:bodyPr anchor="t">
            <a:spAutoFit/>
          </a:bodyPr>
          <a:lstStyle/>
          <a:p>
            <a:pPr algn="ctr">
              <a:spcBef>
                <a:spcPct val="50000"/>
              </a:spcBef>
            </a:pPr>
            <a:r>
              <a:rPr lang="zh-CN" altLang="en-US" sz="3200" b="1">
                <a:solidFill>
                  <a:srgbClr val="000000"/>
                </a:solidFill>
                <a:latin typeface="Arial" panose="020b0604020202020204" pitchFamily="34" charset="0"/>
                <a:ea typeface="楷体_GB2312" charset="-122"/>
              </a:rPr>
              <a:t>苏俄</a:t>
            </a:r>
          </a:p>
        </p:txBody>
      </p:sp>
      <p:sp>
        <p:nvSpPr>
          <p:cNvPr id="9" name="Text Box 20"/>
          <p:cNvSpPr txBox="1"/>
          <p:nvPr/>
        </p:nvSpPr>
        <p:spPr>
          <a:xfrm>
            <a:off x="6667500" y="3786188"/>
            <a:ext cx="2159000" cy="583565"/>
          </a:xfrm>
          <a:prstGeom prst="rect">
            <a:avLst/>
          </a:prstGeom>
          <a:noFill/>
          <a:ln w="9525">
            <a:noFill/>
          </a:ln>
        </p:spPr>
        <p:txBody>
          <a:bodyPr anchor="t">
            <a:spAutoFit/>
          </a:bodyPr>
          <a:lstStyle/>
          <a:p>
            <a:pPr>
              <a:spcBef>
                <a:spcPct val="50000"/>
              </a:spcBef>
            </a:pPr>
            <a:r>
              <a:rPr lang="zh-CN" altLang="en-US" sz="3200" b="1">
                <a:solidFill>
                  <a:srgbClr val="000000"/>
                </a:solidFill>
                <a:latin typeface="Arial" panose="020b0604020202020204" pitchFamily="34" charset="0"/>
                <a:ea typeface="楷体_GB2312" charset="-122"/>
              </a:rPr>
              <a:t>苏　　联</a:t>
            </a:r>
          </a:p>
        </p:txBody>
      </p:sp>
      <p:sp>
        <p:nvSpPr>
          <p:cNvPr id="10" name="Text Box 15"/>
          <p:cNvSpPr txBox="1"/>
          <p:nvPr/>
        </p:nvSpPr>
        <p:spPr>
          <a:xfrm>
            <a:off x="3000693" y="4827588"/>
            <a:ext cx="1044575" cy="1779587"/>
          </a:xfrm>
          <a:prstGeom prst="rect">
            <a:avLst/>
          </a:prstGeom>
          <a:noFill/>
          <a:ln w="9525">
            <a:noFill/>
          </a:ln>
        </p:spPr>
        <p:txBody>
          <a:bodyPr vert="eaVert" wrap="square" anchor="t">
            <a:spAutoFit/>
          </a:bodyPr>
          <a:lstStyle/>
          <a:p>
            <a:pPr>
              <a:spcBef>
                <a:spcPct val="50000"/>
              </a:spcBef>
            </a:pPr>
            <a:r>
              <a:rPr lang="zh-CN" altLang="en-US" sz="2800" b="1">
                <a:solidFill>
                  <a:srgbClr val="0426B8"/>
                </a:solidFill>
                <a:latin typeface="Arial" panose="020b0604020202020204" pitchFamily="34" charset="0"/>
                <a:ea typeface="黑体" panose="02010609060101010101" pitchFamily="49" charset="-122"/>
              </a:rPr>
              <a:t>十月革命二月革命</a:t>
            </a:r>
          </a:p>
        </p:txBody>
      </p:sp>
      <p:sp>
        <p:nvSpPr>
          <p:cNvPr id="11" name="Text Box 16"/>
          <p:cNvSpPr txBox="1"/>
          <p:nvPr/>
        </p:nvSpPr>
        <p:spPr>
          <a:xfrm>
            <a:off x="5003800" y="4777105"/>
            <a:ext cx="613410" cy="1733550"/>
          </a:xfrm>
          <a:prstGeom prst="rect">
            <a:avLst/>
          </a:prstGeom>
          <a:noFill/>
          <a:ln w="9525">
            <a:noFill/>
          </a:ln>
        </p:spPr>
        <p:txBody>
          <a:bodyPr vert="eaVert" anchor="t">
            <a:spAutoFit/>
          </a:bodyPr>
          <a:lstStyle/>
          <a:p>
            <a:pPr>
              <a:spcBef>
                <a:spcPct val="50000"/>
              </a:spcBef>
            </a:pPr>
            <a:r>
              <a:rPr lang="zh-CN" altLang="en-US" sz="2800" b="1">
                <a:solidFill>
                  <a:srgbClr val="0426B8"/>
                </a:solidFill>
                <a:latin typeface="Arial" panose="020b0604020202020204" pitchFamily="34" charset="0"/>
                <a:ea typeface="黑体" panose="02010609060101010101" pitchFamily="49" charset="-122"/>
              </a:rPr>
              <a:t>苏联成立</a:t>
            </a:r>
          </a:p>
        </p:txBody>
      </p:sp>
      <p:sp>
        <p:nvSpPr>
          <p:cNvPr id="12" name="Text Box 17"/>
          <p:cNvSpPr txBox="1"/>
          <p:nvPr/>
        </p:nvSpPr>
        <p:spPr>
          <a:xfrm>
            <a:off x="9098915" y="4786313"/>
            <a:ext cx="613410" cy="1714500"/>
          </a:xfrm>
          <a:prstGeom prst="rect">
            <a:avLst/>
          </a:prstGeom>
          <a:noFill/>
          <a:ln w="9525">
            <a:noFill/>
          </a:ln>
        </p:spPr>
        <p:txBody>
          <a:bodyPr vert="eaVert" anchor="t">
            <a:spAutoFit/>
          </a:bodyPr>
          <a:lstStyle/>
          <a:p>
            <a:pPr>
              <a:spcBef>
                <a:spcPct val="50000"/>
              </a:spcBef>
            </a:pPr>
            <a:r>
              <a:rPr lang="zh-CN" altLang="en-US" sz="2800" b="1">
                <a:solidFill>
                  <a:srgbClr val="0426B8"/>
                </a:solidFill>
                <a:latin typeface="Arial" panose="020b0604020202020204" pitchFamily="34" charset="0"/>
                <a:ea typeface="黑体" panose="02010609060101010101" pitchFamily="49" charset="-122"/>
              </a:rPr>
              <a:t>苏联解体</a:t>
            </a:r>
          </a:p>
        </p:txBody>
      </p:sp>
      <p:sp>
        <p:nvSpPr>
          <p:cNvPr id="13323" name="Text Box 12"/>
          <p:cNvSpPr txBox="1"/>
          <p:nvPr/>
        </p:nvSpPr>
        <p:spPr>
          <a:xfrm>
            <a:off x="3167063" y="4357688"/>
            <a:ext cx="1152525" cy="398780"/>
          </a:xfrm>
          <a:prstGeom prst="rect">
            <a:avLst/>
          </a:prstGeom>
          <a:noFill/>
          <a:ln w="9525">
            <a:noFill/>
          </a:ln>
        </p:spPr>
        <p:txBody>
          <a:bodyPr anchor="t">
            <a:spAutoFit/>
          </a:bodyPr>
          <a:lstStyle/>
          <a:p>
            <a:pPr>
              <a:spcBef>
                <a:spcPct val="50000"/>
              </a:spcBef>
            </a:pPr>
            <a:r>
              <a:rPr lang="en-US" altLang="zh-CN" sz="2000" b="1">
                <a:solidFill>
                  <a:srgbClr val="00B050"/>
                </a:solidFill>
                <a:latin typeface="Arial" panose="020b0604020202020204" pitchFamily="34" charset="0"/>
                <a:ea typeface="楷体_GB2312" charset="-122"/>
              </a:rPr>
              <a:t>1917</a:t>
            </a:r>
            <a:r>
              <a:rPr lang="zh-CN" altLang="en-US" sz="2000" b="1">
                <a:solidFill>
                  <a:srgbClr val="00B050"/>
                </a:solidFill>
                <a:latin typeface="Arial" panose="020b0604020202020204" pitchFamily="34" charset="0"/>
                <a:ea typeface="楷体_GB2312" charset="-122"/>
              </a:rPr>
              <a:t>年</a:t>
            </a:r>
          </a:p>
        </p:txBody>
      </p:sp>
      <p:sp>
        <p:nvSpPr>
          <p:cNvPr id="13324" name="Text Box 13"/>
          <p:cNvSpPr txBox="1"/>
          <p:nvPr/>
        </p:nvSpPr>
        <p:spPr>
          <a:xfrm>
            <a:off x="4810125" y="4357688"/>
            <a:ext cx="1368425" cy="398780"/>
          </a:xfrm>
          <a:prstGeom prst="rect">
            <a:avLst/>
          </a:prstGeom>
          <a:noFill/>
          <a:ln w="9525">
            <a:noFill/>
          </a:ln>
        </p:spPr>
        <p:txBody>
          <a:bodyPr anchor="t">
            <a:spAutoFit/>
          </a:bodyPr>
          <a:lstStyle/>
          <a:p>
            <a:pPr>
              <a:spcBef>
                <a:spcPct val="50000"/>
              </a:spcBef>
            </a:pPr>
            <a:r>
              <a:rPr lang="en-US" altLang="zh-CN" sz="2000" b="1">
                <a:solidFill>
                  <a:srgbClr val="00B050"/>
                </a:solidFill>
                <a:latin typeface="Arial" panose="020b0604020202020204" pitchFamily="34" charset="0"/>
                <a:ea typeface="楷体_GB2312" charset="-122"/>
              </a:rPr>
              <a:t>1922</a:t>
            </a:r>
            <a:r>
              <a:rPr lang="zh-CN" altLang="en-US" sz="2000" b="1">
                <a:solidFill>
                  <a:srgbClr val="00B050"/>
                </a:solidFill>
                <a:latin typeface="Arial" panose="020b0604020202020204" pitchFamily="34" charset="0"/>
                <a:ea typeface="楷体_GB2312" charset="-122"/>
              </a:rPr>
              <a:t>年</a:t>
            </a:r>
          </a:p>
        </p:txBody>
      </p:sp>
      <p:sp>
        <p:nvSpPr>
          <p:cNvPr id="13325" name="Text Box 14"/>
          <p:cNvSpPr txBox="1"/>
          <p:nvPr/>
        </p:nvSpPr>
        <p:spPr>
          <a:xfrm>
            <a:off x="8953500" y="4429125"/>
            <a:ext cx="1150938" cy="398780"/>
          </a:xfrm>
          <a:prstGeom prst="rect">
            <a:avLst/>
          </a:prstGeom>
          <a:noFill/>
          <a:ln w="9525">
            <a:noFill/>
          </a:ln>
        </p:spPr>
        <p:txBody>
          <a:bodyPr anchor="t">
            <a:spAutoFit/>
          </a:bodyPr>
          <a:lstStyle/>
          <a:p>
            <a:pPr>
              <a:spcBef>
                <a:spcPct val="50000"/>
              </a:spcBef>
            </a:pPr>
            <a:r>
              <a:rPr lang="en-US" altLang="zh-CN" sz="2000" b="1">
                <a:solidFill>
                  <a:srgbClr val="00B050"/>
                </a:solidFill>
                <a:latin typeface="Arial" panose="020b0604020202020204" pitchFamily="34" charset="0"/>
                <a:ea typeface="楷体_GB2312" charset="-122"/>
              </a:rPr>
              <a:t>1991</a:t>
            </a:r>
            <a:r>
              <a:rPr lang="zh-CN" altLang="en-US" sz="2000" b="1">
                <a:solidFill>
                  <a:srgbClr val="00B050"/>
                </a:solidFill>
                <a:latin typeface="Arial" panose="020b0604020202020204" pitchFamily="34" charset="0"/>
                <a:ea typeface="楷体_GB2312" charset="-122"/>
              </a:rPr>
              <a:t>年</a:t>
            </a:r>
          </a:p>
        </p:txBody>
      </p:sp>
      <p:sp>
        <p:nvSpPr>
          <p:cNvPr id="13326" name="Line 9"/>
          <p:cNvSpPr/>
          <p:nvPr/>
        </p:nvSpPr>
        <p:spPr>
          <a:xfrm flipH="1" flipV="1">
            <a:off x="9453563" y="4000500"/>
            <a:ext cx="0" cy="360363"/>
          </a:xfrm>
          <a:prstGeom prst="line">
            <a:avLst/>
          </a:prstGeom>
          <a:ln w="50800" cap="flat" cmpd="sng">
            <a:solidFill>
              <a:srgbClr val="000000"/>
            </a:solidFill>
            <a:prstDash val="solid"/>
            <a:round/>
            <a:headEnd type="none" w="med" len="med"/>
            <a:tailEnd type="none" w="med" len="med"/>
          </a:ln>
        </p:spPr>
        <p:txBody>
          <a:bodyPr/>
          <a:lstStyle/>
          <a:p/>
        </p:txBody>
      </p:sp>
      <p:sp>
        <p:nvSpPr>
          <p:cNvPr id="13327" name="Line 10"/>
          <p:cNvSpPr/>
          <p:nvPr/>
        </p:nvSpPr>
        <p:spPr>
          <a:xfrm flipH="1" flipV="1">
            <a:off x="3738563" y="4071938"/>
            <a:ext cx="0" cy="288925"/>
          </a:xfrm>
          <a:prstGeom prst="line">
            <a:avLst/>
          </a:prstGeom>
          <a:ln w="50800" cap="flat" cmpd="sng">
            <a:solidFill>
              <a:srgbClr val="000000"/>
            </a:solidFill>
            <a:prstDash val="solid"/>
            <a:round/>
            <a:headEnd type="none" w="med" len="med"/>
            <a:tailEnd type="none" w="med" len="med"/>
          </a:ln>
        </p:spPr>
        <p:txBody>
          <a:bodyPr/>
          <a:lstStyle/>
          <a:p/>
        </p:txBody>
      </p:sp>
      <p:sp>
        <p:nvSpPr>
          <p:cNvPr id="13328" name="Line 11"/>
          <p:cNvSpPr/>
          <p:nvPr/>
        </p:nvSpPr>
        <p:spPr>
          <a:xfrm flipH="1" flipV="1">
            <a:off x="5310188" y="4071938"/>
            <a:ext cx="0" cy="288925"/>
          </a:xfrm>
          <a:prstGeom prst="line">
            <a:avLst/>
          </a:prstGeom>
          <a:ln w="50800" cap="flat" cmpd="sng">
            <a:solidFill>
              <a:srgbClr val="000000"/>
            </a:solidFill>
            <a:prstDash val="solid"/>
            <a:round/>
            <a:headEnd type="none" w="med" len="med"/>
            <a:tailEnd type="none" w="med" len="med"/>
          </a:ln>
        </p:spPr>
        <p:txBody>
          <a:bodyPr/>
          <a:lstStyle/>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1000"/>
                                        <p:tgtEl>
                                          <p:spTgt spid="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1" presetClass="entr" presetSubtype="4" fill="hold" grpId="1"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heel(4)">
                                      <p:cBhvr>
                                        <p:cTn id="13" dur="1000"/>
                                        <p:tgtEl>
                                          <p:spTgt spid="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1" presetClass="entr" presetSubtype="4" fill="hold" grpId="2"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4)">
                                      <p:cBhvr>
                                        <p:cTn id="19" dur="1000"/>
                                        <p:tgtEl>
                                          <p:spTgt spid="9"/>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2" presetClass="entr" presetSubtype="4" fill="hold" grpId="3"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lide(fromBottom)">
                                      <p:cBhvr>
                                        <p:cTn id="25" dur="500"/>
                                        <p:tgtEl>
                                          <p:spTgt spid="10"/>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2" presetClass="entr" presetSubtype="4" fill="hold" grpId="4"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slide(fromBottom)">
                                      <p:cBhvr>
                                        <p:cTn id="31" dur="500"/>
                                        <p:tgtEl>
                                          <p:spTgt spid="11"/>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2" presetClass="entr" presetSubtype="4" fill="hold" grpId="5"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slide(fromBottom)">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1"/>
      <p:bldP spid="9" grpId="2"/>
      <p:bldP spid="10" grpId="3"/>
      <p:bldP spid="11" grpId="4"/>
      <p:bldP spid="12" grpId="5"/>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88102" name="Rectangle 6"/>
          <p:cNvSpPr/>
          <p:nvPr/>
        </p:nvSpPr>
        <p:spPr>
          <a:xfrm>
            <a:off x="1487488" y="5595938"/>
            <a:ext cx="9001125" cy="645160"/>
          </a:xfrm>
          <a:prstGeom prst="rect">
            <a:avLst/>
          </a:prstGeom>
          <a:noFill/>
          <a:ln w="9525">
            <a:noFill/>
          </a:ln>
        </p:spPr>
        <p:txBody>
          <a:bodyPr anchor="t">
            <a:spAutoFit/>
          </a:bodyPr>
          <a:lstStyle/>
          <a:p>
            <a:r>
              <a:rPr lang="en-US" altLang="zh-CN" sz="3600" b="1">
                <a:latin typeface="Times New Roman" pitchFamily="18" charset="0"/>
                <a:ea typeface="微软雅黑" panose="020b0503020204020204" pitchFamily="34" charset="-122"/>
              </a:rPr>
              <a:t>1924</a:t>
            </a:r>
            <a:r>
              <a:rPr lang="zh-CN" altLang="en-US" sz="3600" b="1">
                <a:latin typeface="Times New Roman" pitchFamily="18" charset="0"/>
                <a:ea typeface="微软雅黑" panose="020b0503020204020204" pitchFamily="34" charset="-122"/>
              </a:rPr>
              <a:t>年</a:t>
            </a:r>
            <a:r>
              <a:rPr lang="en-US" altLang="zh-CN" sz="3600" b="1">
                <a:latin typeface="Times New Roman" pitchFamily="18" charset="0"/>
                <a:ea typeface="微软雅黑" panose="020b0503020204020204" pitchFamily="34" charset="-122"/>
              </a:rPr>
              <a:t>1</a:t>
            </a:r>
            <a:r>
              <a:rPr lang="zh-CN" altLang="en-US" sz="3600" b="1">
                <a:latin typeface="Times New Roman" pitchFamily="18" charset="0"/>
                <a:ea typeface="微软雅黑" panose="020b0503020204020204" pitchFamily="34" charset="-122"/>
              </a:rPr>
              <a:t>月列宁逝世，</a:t>
            </a:r>
            <a:r>
              <a:rPr lang="en-US" altLang="zh-CN" sz="3600" b="1">
                <a:latin typeface="Times New Roman" pitchFamily="18" charset="0"/>
                <a:ea typeface="微软雅黑" panose="020b0503020204020204" pitchFamily="34" charset="-122"/>
              </a:rPr>
              <a:t> </a:t>
            </a:r>
            <a:r>
              <a:rPr lang="zh-CN" altLang="en-US" sz="3600" b="1">
                <a:latin typeface="Times New Roman" pitchFamily="18" charset="0"/>
                <a:ea typeface="微软雅黑" panose="020b0503020204020204" pitchFamily="34" charset="-122"/>
              </a:rPr>
              <a:t>苏联进入斯大林时代。</a:t>
            </a:r>
            <a:endParaRPr lang="en-US" altLang="zh-CN" sz="3600" b="1">
              <a:latin typeface="Times New Roman" pitchFamily="18" charset="0"/>
              <a:ea typeface="微软雅黑" panose="020b0503020204020204" pitchFamily="34" charset="-122"/>
            </a:endParaRPr>
          </a:p>
        </p:txBody>
      </p:sp>
      <p:sp>
        <p:nvSpPr>
          <p:cNvPr id="14338" name="Text Box 9"/>
          <p:cNvSpPr txBox="1"/>
          <p:nvPr/>
        </p:nvSpPr>
        <p:spPr>
          <a:xfrm>
            <a:off x="1558925" y="593725"/>
            <a:ext cx="5219700" cy="521970"/>
          </a:xfrm>
          <a:prstGeom prst="rect">
            <a:avLst/>
          </a:prstGeom>
          <a:noFill/>
          <a:ln w="9525">
            <a:noFill/>
          </a:ln>
        </p:spPr>
        <p:txBody>
          <a:bodyPr anchor="t">
            <a:spAutoFit/>
          </a:bodyPr>
          <a:lstStyle/>
          <a:p>
            <a:r>
              <a:rPr lang="zh-CN" altLang="en-US" sz="2800" b="1">
                <a:solidFill>
                  <a:srgbClr val="0426B8"/>
                </a:solidFill>
                <a:latin typeface="Arial" panose="020b0604020202020204" pitchFamily="34" charset="0"/>
                <a:ea typeface="微软雅黑" panose="020b0503020204020204" pitchFamily="34" charset="-122"/>
              </a:rPr>
              <a:t>列宁对社会主义建设道路的探索</a:t>
            </a:r>
          </a:p>
        </p:txBody>
      </p:sp>
      <p:sp>
        <p:nvSpPr>
          <p:cNvPr id="388106" name="Rectangle 10">
            <a:hlinkClick action="ppaction://noaction"/>
          </p:cNvPr>
          <p:cNvSpPr/>
          <p:nvPr/>
        </p:nvSpPr>
        <p:spPr>
          <a:xfrm>
            <a:off x="6889750" y="404813"/>
            <a:ext cx="3816350" cy="460375"/>
          </a:xfrm>
          <a:prstGeom prst="rect">
            <a:avLst/>
          </a:prstGeom>
          <a:noFill/>
          <a:ln w="9525">
            <a:noFill/>
          </a:ln>
        </p:spPr>
        <p:txBody>
          <a:bodyPr anchor="t">
            <a:spAutoFit/>
          </a:bodyPr>
          <a:lstStyle/>
          <a:p>
            <a:r>
              <a:rPr lang="zh-CN" altLang="en-US" b="1">
                <a:solidFill>
                  <a:srgbClr val="FF0000"/>
                </a:solidFill>
                <a:latin typeface="Arial" panose="020b0604020202020204" pitchFamily="34" charset="0"/>
                <a:ea typeface="黑体" panose="02010609060101010101" pitchFamily="49" charset="-122"/>
              </a:rPr>
              <a:t>经济上</a:t>
            </a:r>
            <a:r>
              <a:rPr lang="en-US" altLang="zh-CN" b="1">
                <a:solidFill>
                  <a:srgbClr val="FF0000"/>
                </a:solidFill>
                <a:latin typeface="Arial" panose="020b0604020202020204" pitchFamily="34" charset="0"/>
                <a:ea typeface="黑体" panose="02010609060101010101" pitchFamily="49" charset="-122"/>
              </a:rPr>
              <a:t>—“</a:t>
            </a:r>
            <a:r>
              <a:rPr lang="zh-CN" altLang="en-US" b="1">
                <a:solidFill>
                  <a:srgbClr val="FF0000"/>
                </a:solidFill>
                <a:latin typeface="Arial" panose="020b0604020202020204" pitchFamily="34" charset="0"/>
                <a:ea typeface="黑体" panose="02010609060101010101" pitchFamily="49" charset="-122"/>
              </a:rPr>
              <a:t>新经济政策”</a:t>
            </a:r>
          </a:p>
        </p:txBody>
      </p:sp>
      <p:sp>
        <p:nvSpPr>
          <p:cNvPr id="388107" name="Rectangle 11">
            <a:hlinkClick r:id="rId2" action="ppaction://hlinksldjump"/>
          </p:cNvPr>
          <p:cNvSpPr/>
          <p:nvPr/>
        </p:nvSpPr>
        <p:spPr>
          <a:xfrm>
            <a:off x="6889750" y="1096963"/>
            <a:ext cx="3600450" cy="460375"/>
          </a:xfrm>
          <a:prstGeom prst="rect">
            <a:avLst/>
          </a:prstGeom>
          <a:noFill/>
          <a:ln w="9525">
            <a:noFill/>
          </a:ln>
        </p:spPr>
        <p:txBody>
          <a:bodyPr anchor="t">
            <a:spAutoFit/>
          </a:bodyPr>
          <a:lstStyle/>
          <a:p>
            <a:r>
              <a:rPr lang="zh-CN" altLang="en-US" b="1">
                <a:solidFill>
                  <a:srgbClr val="FF0000"/>
                </a:solidFill>
                <a:latin typeface="Arial" panose="020b0604020202020204" pitchFamily="34" charset="0"/>
                <a:ea typeface="黑体" panose="02010609060101010101" pitchFamily="49" charset="-122"/>
              </a:rPr>
              <a:t>政治上</a:t>
            </a:r>
            <a:r>
              <a:rPr lang="en-US" altLang="zh-CN" b="1">
                <a:solidFill>
                  <a:srgbClr val="FF0000"/>
                </a:solidFill>
                <a:latin typeface="Arial" panose="020b0604020202020204" pitchFamily="34" charset="0"/>
                <a:ea typeface="黑体" panose="02010609060101010101" pitchFamily="49" charset="-122"/>
              </a:rPr>
              <a:t>—</a:t>
            </a:r>
            <a:r>
              <a:rPr lang="zh-CN" altLang="en-US" b="1">
                <a:solidFill>
                  <a:srgbClr val="FF0000"/>
                </a:solidFill>
                <a:latin typeface="Arial" panose="020b0604020202020204" pitchFamily="34" charset="0"/>
                <a:ea typeface="黑体" panose="02010609060101010101" pitchFamily="49" charset="-122"/>
              </a:rPr>
              <a:t>成立“苏联”</a:t>
            </a:r>
          </a:p>
        </p:txBody>
      </p:sp>
      <p:sp>
        <p:nvSpPr>
          <p:cNvPr id="14341" name="AutoShape 12"/>
          <p:cNvSpPr/>
          <p:nvPr/>
        </p:nvSpPr>
        <p:spPr>
          <a:xfrm>
            <a:off x="6816725" y="404813"/>
            <a:ext cx="152400" cy="1295400"/>
          </a:xfrm>
          <a:prstGeom prst="leftBrace">
            <a:avLst>
              <a:gd name="adj1" fmla="val 70793"/>
              <a:gd name="adj2" fmla="val 50000"/>
            </a:avLst>
          </a:prstGeom>
          <a:noFill/>
          <a:ln w="9525" cap="flat" cmpd="sng">
            <a:solidFill>
              <a:schemeClr val="tx1"/>
            </a:solidFill>
            <a:prstDash val="solid"/>
            <a:round/>
            <a:headEnd type="none" w="med" len="med"/>
            <a:tailEnd type="none" w="med" len="med"/>
          </a:ln>
        </p:spPr>
        <p:txBody>
          <a:bodyPr wrap="none" anchor="ctr"/>
          <a:lstStyle/>
          <a:p>
            <a:endParaRPr lang="zh-CN" altLang="en-US">
              <a:latin typeface="Times New Roman" pitchFamily="18" charset="0"/>
            </a:endParaRPr>
          </a:p>
        </p:txBody>
      </p:sp>
      <p:grpSp>
        <p:nvGrpSpPr>
          <p:cNvPr id="2" name="组合 12"/>
          <p:cNvGrpSpPr/>
          <p:nvPr/>
        </p:nvGrpSpPr>
        <p:grpSpPr>
          <a:xfrm>
            <a:off x="1703388" y="2276475"/>
            <a:ext cx="8713787" cy="3024188"/>
            <a:chOff x="179512" y="2060848"/>
            <a:chExt cx="8712968" cy="3024336"/>
          </a:xfrm>
        </p:grpSpPr>
        <p:pic>
          <p:nvPicPr>
            <p:cNvPr id="14343" name="Picture 15" descr="u=2952019589,1892443617&amp;fm=23&amp;gp=0"/>
            <p:cNvPicPr>
              <a:picLocks noChangeAspect="1"/>
            </p:cNvPicPr>
            <p:nvPr/>
          </p:nvPicPr>
          <p:blipFill>
            <a:blip r:embed="rId3"/>
            <a:stretch>
              <a:fillRect/>
            </a:stretch>
          </p:blipFill>
          <p:spPr>
            <a:xfrm>
              <a:off x="2775500" y="2132385"/>
              <a:ext cx="3671830" cy="2952799"/>
            </a:xfrm>
            <a:prstGeom prst="rect">
              <a:avLst/>
            </a:prstGeom>
            <a:noFill/>
            <a:ln w="9525">
              <a:noFill/>
            </a:ln>
          </p:spPr>
        </p:pic>
        <p:pic>
          <p:nvPicPr>
            <p:cNvPr id="14344" name="Picture 17" descr="dbb44aed2e738bd40ec5d3cba18b87d6267ff960"/>
            <p:cNvPicPr>
              <a:picLocks noChangeAspect="1"/>
            </p:cNvPicPr>
            <p:nvPr/>
          </p:nvPicPr>
          <p:blipFill>
            <a:blip r:embed="rId4"/>
            <a:stretch>
              <a:fillRect/>
            </a:stretch>
          </p:blipFill>
          <p:spPr>
            <a:xfrm>
              <a:off x="6447908" y="2060848"/>
              <a:ext cx="2444572" cy="3024336"/>
            </a:xfrm>
            <a:prstGeom prst="rect">
              <a:avLst/>
            </a:prstGeom>
            <a:noFill/>
            <a:ln w="9525">
              <a:noFill/>
            </a:ln>
          </p:spPr>
        </p:pic>
        <p:pic>
          <p:nvPicPr>
            <p:cNvPr id="14345" name="Picture 19" descr="u=2348359713,1135131374&amp;fm=23&amp;gp=0"/>
            <p:cNvPicPr>
              <a:picLocks noChangeAspect="1"/>
            </p:cNvPicPr>
            <p:nvPr/>
          </p:nvPicPr>
          <p:blipFill>
            <a:blip r:embed="rId5"/>
            <a:stretch>
              <a:fillRect/>
            </a:stretch>
          </p:blipFill>
          <p:spPr>
            <a:xfrm>
              <a:off x="179512" y="2118708"/>
              <a:ext cx="2636545" cy="2966476"/>
            </a:xfrm>
            <a:prstGeom prst="rect">
              <a:avLst/>
            </a:prstGeom>
            <a:noFill/>
            <a:ln w="9525">
              <a:noFill/>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388106"/>
                                        </p:tgtEl>
                                        <p:attrNameLst>
                                          <p:attrName>style.visibility</p:attrName>
                                        </p:attrNameLst>
                                      </p:cBhvr>
                                      <p:to>
                                        <p:strVal val="visible"/>
                                      </p:to>
                                    </p:set>
                                    <p:anim calcmode="lin" valueType="num">
                                      <p:cBhvr additive="base">
                                        <p:cTn id="7" dur="500" fill="hold"/>
                                        <p:tgtEl>
                                          <p:spTgt spid="388106"/>
                                        </p:tgtEl>
                                        <p:attrNameLst>
                                          <p:attrName>ppt_x</p:attrName>
                                        </p:attrNameLst>
                                      </p:cBhvr>
                                      <p:tavLst>
                                        <p:tav tm="0">
                                          <p:val>
                                            <p:strVal val="#ppt_x"/>
                                          </p:val>
                                        </p:tav>
                                        <p:tav tm="100000">
                                          <p:val>
                                            <p:strVal val="#ppt_x"/>
                                          </p:val>
                                        </p:tav>
                                      </p:tavLst>
                                    </p:anim>
                                    <p:anim calcmode="lin" valueType="num">
                                      <p:cBhvr additive="base">
                                        <p:cTn id="8" dur="500" fill="hold"/>
                                        <p:tgtEl>
                                          <p:spTgt spid="38810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2" nodeType="clickEffect">
                                  <p:stCondLst>
                                    <p:cond delay="0"/>
                                  </p:stCondLst>
                                  <p:childTnLst>
                                    <p:set>
                                      <p:cBhvr>
                                        <p:cTn id="13" dur="1" fill="hold">
                                          <p:stCondLst>
                                            <p:cond delay="0"/>
                                          </p:stCondLst>
                                        </p:cTn>
                                        <p:tgtEl>
                                          <p:spTgt spid="388107"/>
                                        </p:tgtEl>
                                        <p:attrNameLst>
                                          <p:attrName>style.visibility</p:attrName>
                                        </p:attrNameLst>
                                      </p:cBhvr>
                                      <p:to>
                                        <p:strVal val="visible"/>
                                      </p:to>
                                    </p:set>
                                    <p:anim calcmode="lin" valueType="num">
                                      <p:cBhvr additive="base">
                                        <p:cTn id="14" dur="500" fill="hold"/>
                                        <p:tgtEl>
                                          <p:spTgt spid="388107"/>
                                        </p:tgtEl>
                                        <p:attrNameLst>
                                          <p:attrName>ppt_x</p:attrName>
                                        </p:attrNameLst>
                                      </p:cBhvr>
                                      <p:tavLst>
                                        <p:tav tm="0">
                                          <p:val>
                                            <p:strVal val="#ppt_x"/>
                                          </p:val>
                                        </p:tav>
                                        <p:tav tm="100000">
                                          <p:val>
                                            <p:strVal val="#ppt_x"/>
                                          </p:val>
                                        </p:tav>
                                      </p:tavLst>
                                    </p:anim>
                                    <p:anim calcmode="lin" valueType="num">
                                      <p:cBhvr additive="base">
                                        <p:cTn id="15" dur="500" fill="hold"/>
                                        <p:tgtEl>
                                          <p:spTgt spid="388107"/>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881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8102" grpId="0"/>
      <p:bldP spid="388106" grpId="1"/>
      <p:bldP spid="388107" grpId="2"/>
    </p:bld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6385" name="内容占位符 2"/>
          <p:cNvSpPr>
            <a:spLocks noGrp="1"/>
          </p:cNvSpPr>
          <p:nvPr>
            <p:ph idx="1"/>
          </p:nvPr>
        </p:nvSpPr>
        <p:spPr>
          <a:xfrm>
            <a:off x="191344" y="1362710"/>
            <a:ext cx="11881320" cy="4226530"/>
          </a:xfrm>
        </p:spPr>
        <p:txBody>
          <a:bodyPr wrap="square" lIns="91440" tIns="45720" rIns="91440" bIns="45720" anchor="t"/>
          <a:lstStyle/>
          <a:p>
            <a:pPr marL="0" indent="0">
              <a:lnSpc>
                <a:spcPct val="120000"/>
              </a:lnSpc>
              <a:buNone/>
            </a:pPr>
            <a:r>
              <a:rPr lang="zh-CN" altLang="en-US" sz="2800" b="1">
                <a:latin typeface="楷体" panose="02010609060101010101" charset="-122"/>
                <a:ea typeface="楷体" panose="02010609060101010101" charset="-122"/>
                <a:cs typeface="楷体" panose="02010609060101010101" charset="-122"/>
                <a:sym typeface="Arial" panose="020b0604020202020204" pitchFamily="34" charset="0"/>
              </a:rPr>
              <a:t>材料一：虽然新经济政策使苏联得到复苏，但直到</a:t>
            </a:r>
            <a:r>
              <a:rPr lang="en-US" altLang="zh-CN" sz="2800" b="1">
                <a:latin typeface="楷体" panose="02010609060101010101" charset="-122"/>
                <a:ea typeface="楷体" panose="02010609060101010101" charset="-122"/>
                <a:cs typeface="楷体" panose="02010609060101010101" charset="-122"/>
                <a:sym typeface="Arial" panose="020b0604020202020204" pitchFamily="34" charset="0"/>
              </a:rPr>
              <a:t>1928</a:t>
            </a:r>
            <a:r>
              <a:rPr lang="zh-CN" altLang="en-US" sz="2800" b="1">
                <a:latin typeface="楷体" panose="02010609060101010101" charset="-122"/>
                <a:ea typeface="楷体" panose="02010609060101010101" charset="-122"/>
                <a:cs typeface="楷体" panose="02010609060101010101" charset="-122"/>
                <a:sym typeface="Arial" panose="020b0604020202020204" pitchFamily="34" charset="0"/>
              </a:rPr>
              <a:t>年，苏联的工业产值还不到德国的一半，美国的八分之一。全国只有不到三万辆拖拉机，</a:t>
            </a:r>
            <a:r>
              <a:rPr lang="en-US" altLang="zh-CN" sz="2800" b="1">
                <a:solidFill>
                  <a:srgbClr val="FF0000"/>
                </a:solidFill>
                <a:latin typeface="楷体" panose="02010609060101010101" charset="-122"/>
                <a:ea typeface="楷体" panose="02010609060101010101" charset="-122"/>
                <a:cs typeface="楷体" panose="02010609060101010101" charset="-122"/>
                <a:sym typeface="Arial" panose="020b0604020202020204" pitchFamily="34" charset="0"/>
              </a:rPr>
              <a:t>99</a:t>
            </a:r>
            <a:r>
              <a:rPr lang="zh-CN" altLang="en-US" sz="2800" b="1">
                <a:solidFill>
                  <a:srgbClr val="FF0000"/>
                </a:solidFill>
                <a:latin typeface="楷体" panose="02010609060101010101" charset="-122"/>
                <a:ea typeface="楷体" panose="02010609060101010101" charset="-122"/>
                <a:cs typeface="楷体" panose="02010609060101010101" charset="-122"/>
                <a:sym typeface="Arial" panose="020b0604020202020204" pitchFamily="34" charset="0"/>
              </a:rPr>
              <a:t>％的耕种靠畜力、人力完成</a:t>
            </a:r>
            <a:r>
              <a:rPr lang="zh-CN" altLang="en-US" sz="2800" b="1">
                <a:latin typeface="楷体" panose="02010609060101010101" charset="-122"/>
                <a:ea typeface="楷体" panose="02010609060101010101" charset="-122"/>
                <a:cs typeface="楷体" panose="02010609060101010101" charset="-122"/>
                <a:sym typeface="Arial" panose="020b0604020202020204" pitchFamily="34" charset="0"/>
              </a:rPr>
              <a:t>。</a:t>
            </a:r>
          </a:p>
          <a:p>
            <a:pPr marL="0" indent="0">
              <a:lnSpc>
                <a:spcPct val="120000"/>
              </a:lnSpc>
              <a:buNone/>
            </a:pPr>
            <a:r>
              <a:rPr lang="zh-CN" altLang="en-US" sz="2800" b="1">
                <a:latin typeface="楷体" panose="02010609060101010101" charset="-122"/>
                <a:ea typeface="楷体" panose="02010609060101010101" charset="-122"/>
                <a:cs typeface="楷体" panose="02010609060101010101" charset="-122"/>
                <a:sym typeface="Arial" panose="020b0604020202020204" pitchFamily="34" charset="0"/>
              </a:rPr>
              <a:t>材料二： 由于苏联是</a:t>
            </a:r>
            <a:r>
              <a:rPr lang="zh-CN" altLang="en-US" sz="2800" b="1">
                <a:solidFill>
                  <a:srgbClr val="FF0000"/>
                </a:solidFill>
                <a:latin typeface="楷体" panose="02010609060101010101" charset="-122"/>
                <a:ea typeface="楷体" panose="02010609060101010101" charset="-122"/>
                <a:cs typeface="楷体" panose="02010609060101010101" charset="-122"/>
                <a:sym typeface="Arial" panose="020b0604020202020204" pitchFamily="34" charset="0"/>
              </a:rPr>
              <a:t>唯一的社会主义国家，处于敌对的资本主义包围之中</a:t>
            </a:r>
            <a:r>
              <a:rPr lang="zh-CN" altLang="en-US" sz="2800" b="1">
                <a:latin typeface="楷体" panose="02010609060101010101" charset="-122"/>
                <a:ea typeface="楷体" panose="02010609060101010101" charset="-122"/>
                <a:cs typeface="楷体" panose="02010609060101010101" charset="-122"/>
                <a:sym typeface="Arial" panose="020b0604020202020204" pitchFamily="34" charset="0"/>
              </a:rPr>
              <a:t>。苏联经济技术十分落后，而周围的资本主义国家技术先进，工业发达。如果苏联不能在短时期消灭这种落后性，不发展工业，不建立军事工业，不迅速巩固国防，帝国主义随时可能发动军事干涉和侵略，</a:t>
            </a:r>
            <a:r>
              <a:rPr lang="zh-CN" altLang="en-US" sz="2800" b="1">
                <a:solidFill>
                  <a:srgbClr val="FF0000"/>
                </a:solidFill>
                <a:latin typeface="楷体" panose="02010609060101010101" charset="-122"/>
                <a:ea typeface="楷体" panose="02010609060101010101" charset="-122"/>
                <a:cs typeface="楷体" panose="02010609060101010101" charset="-122"/>
                <a:sym typeface="Arial" panose="020b0604020202020204" pitchFamily="34" charset="0"/>
              </a:rPr>
              <a:t>扼杀苏维埃政权。</a:t>
            </a:r>
          </a:p>
        </p:txBody>
      </p:sp>
      <p:sp>
        <p:nvSpPr>
          <p:cNvPr id="2" name="文本框 1"/>
          <p:cNvSpPr txBox="1"/>
          <p:nvPr/>
        </p:nvSpPr>
        <p:spPr>
          <a:xfrm>
            <a:off x="916305" y="385445"/>
            <a:ext cx="6617970" cy="521970"/>
          </a:xfrm>
          <a:prstGeom prst="rect">
            <a:avLst/>
          </a:prstGeom>
          <a:noFill/>
        </p:spPr>
        <p:txBody>
          <a:bodyPr wrap="none" rtlCol="0" anchor="t">
            <a:spAutoFit/>
          </a:bodyPr>
          <a:lstStyle/>
          <a:p>
            <a:r>
              <a:rPr lang="zh-CN" altLang="en-US" sz="2800" b="1">
                <a:latin typeface="宋体" pitchFamily="2" charset="-122"/>
                <a:sym typeface="+mn-ea"/>
              </a:rPr>
              <a:t>思考斯大林接手的苏联，面临哪些问题？</a:t>
            </a:r>
          </a:p>
        </p:txBody>
      </p:sp>
      <p:sp>
        <p:nvSpPr>
          <p:cNvPr id="178180" name="Text Box 4"/>
          <p:cNvSpPr txBox="1">
            <a:spLocks noChangeArrowheads="1"/>
          </p:cNvSpPr>
          <p:nvPr/>
        </p:nvSpPr>
        <p:spPr bwMode="auto">
          <a:xfrm>
            <a:off x="335360" y="5976461"/>
            <a:ext cx="6704330" cy="509270"/>
          </a:xfrm>
          <a:prstGeom prst="rect">
            <a:avLst/>
          </a:prstGeom>
          <a:noFill/>
          <a:ln w="9525">
            <a:noFill/>
            <a:miter lim="800000"/>
          </a:ln>
          <a:effectLst/>
        </p:spPr>
        <p:txBody>
          <a:bodyPr wrap="square">
            <a:spAutoFit/>
          </a:bodyPr>
          <a:lstStyle/>
          <a:p>
            <a:pPr marR="0" algn="ctr" defTabSz="914400" eaLnBrk="1" hangingPunct="1">
              <a:lnSpc>
                <a:spcPct val="85000"/>
              </a:lnSpc>
              <a:spcBef>
                <a:spcPct val="50000"/>
              </a:spcBef>
              <a:buClrTx/>
              <a:buSzTx/>
              <a:buFontTx/>
              <a:buNone/>
              <a:defRPr/>
            </a:pPr>
            <a:r>
              <a:rPr lang="zh-CN" altLang="en-US" sz="3200" b="1" noProof="0">
                <a:solidFill>
                  <a:srgbClr val="0000CC"/>
                </a:solidFill>
                <a:latin typeface="微软雅黑" panose="020b0503020204020204" pitchFamily="34" charset="-122"/>
                <a:ea typeface="微软雅黑" panose="020b0503020204020204" pitchFamily="34" charset="-122"/>
                <a:cs typeface="+mn-ea"/>
                <a:sym typeface="+mn-ea"/>
              </a:rPr>
              <a:t>工业落后；</a:t>
            </a:r>
            <a:r>
              <a:rPr lang="zh-CN" altLang="en-US" sz="3200" b="1" noProof="0">
                <a:solidFill>
                  <a:srgbClr val="0000CC"/>
                </a:solidFill>
                <a:latin typeface="微软雅黑" panose="020b0503020204020204" pitchFamily="34" charset="-122"/>
                <a:ea typeface="微软雅黑" panose="020b0503020204020204" pitchFamily="34" charset="-122"/>
                <a:sym typeface="黑体" panose="02010609060101010101" pitchFamily="49" charset="-122"/>
              </a:rPr>
              <a:t>受帝国主义的威胁</a:t>
            </a:r>
            <a:endParaRPr kumimoji="0" lang="zh-CN" altLang="en-US" sz="3200" b="1" kern="1200" cap="none" spc="0" normalizeH="0" baseline="0" noProof="0">
              <a:solidFill>
                <a:srgbClr val="0000CC"/>
              </a:solidFill>
              <a:effectLst>
                <a:outerShdw blurRad="38100" dist="38100" dir="2700000" algn="tl">
                  <a:srgbClr val="000000"/>
                </a:outerShdw>
              </a:effectLst>
              <a:latin typeface="微软雅黑" panose="020b0503020204020204" pitchFamily="34" charset="-122"/>
              <a:ea typeface="微软雅黑" panose="020b0503020204020204" pitchFamily="34" charset="-122"/>
              <a:cs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178180"/>
                                        </p:tgtEl>
                                        <p:attrNameLst>
                                          <p:attrName>style.visibility</p:attrName>
                                        </p:attrNameLst>
                                      </p:cBhvr>
                                      <p:to>
                                        <p:strVal val="visible"/>
                                      </p:to>
                                    </p:set>
                                    <p:animEffect transition="in" filter="dissolve">
                                      <p:cBhvr>
                                        <p:cTn id="7" dur="500"/>
                                        <p:tgtEl>
                                          <p:spTgt spid="178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7409" name="Rectangle 20"/>
          <p:cNvSpPr/>
          <p:nvPr/>
        </p:nvSpPr>
        <p:spPr>
          <a:xfrm>
            <a:off x="119336" y="149225"/>
            <a:ext cx="10521315" cy="646331"/>
          </a:xfrm>
          <a:prstGeom prst="rect">
            <a:avLst/>
          </a:prstGeom>
          <a:noFill/>
          <a:ln w="12700">
            <a:noFill/>
          </a:ln>
        </p:spPr>
        <p:txBody>
          <a:bodyPr wrap="square" anchor="t">
            <a:spAutoFit/>
          </a:bodyPr>
          <a:lstStyle/>
          <a:p>
            <a:r>
              <a:rPr lang="zh-CN" altLang="en-US" sz="3600" b="1">
                <a:latin typeface="宋体" pitchFamily="2" charset="-122"/>
                <a:cs typeface="宋体" panose="02010600030101010101" pitchFamily="2" charset="-122"/>
              </a:rPr>
              <a:t>二、苏联的社会主义建设</a:t>
            </a:r>
            <a:r>
              <a:rPr lang="en-US" altLang="zh-CN" b="1">
                <a:latin typeface="宋体" pitchFamily="2" charset="-122"/>
                <a:cs typeface="宋体" panose="02010600030101010101" pitchFamily="2" charset="-122"/>
              </a:rPr>
              <a:t>——</a:t>
            </a:r>
            <a:r>
              <a:rPr lang="zh-CN" altLang="en-US" b="1">
                <a:latin typeface="宋体" pitchFamily="2" charset="-122"/>
                <a:cs typeface="宋体" panose="02010600030101010101" pitchFamily="2" charset="-122"/>
              </a:rPr>
              <a:t>斯大林时期的探索</a:t>
            </a:r>
          </a:p>
        </p:txBody>
      </p:sp>
      <p:sp>
        <p:nvSpPr>
          <p:cNvPr id="4" name="Text Box 33"/>
          <p:cNvSpPr txBox="1"/>
          <p:nvPr/>
        </p:nvSpPr>
        <p:spPr>
          <a:xfrm>
            <a:off x="1858366" y="1407895"/>
            <a:ext cx="10066049" cy="830997"/>
          </a:xfrm>
          <a:prstGeom prst="rect">
            <a:avLst/>
          </a:prstGeom>
          <a:noFill/>
          <a:ln w="9525" cap="flat" cmpd="sng">
            <a:solidFill>
              <a:schemeClr val="accent2"/>
            </a:solidFill>
            <a:prstDash val="solid"/>
            <a:miter/>
            <a:headEnd type="none" w="med" len="med"/>
            <a:tailEnd type="none" w="med" len="med"/>
          </a:ln>
        </p:spPr>
        <p:txBody>
          <a:bodyPr wrap="square" anchor="t">
            <a:spAutoFit/>
          </a:bodyPr>
          <a:lstStyle/>
          <a:p>
            <a:r>
              <a:rPr lang="en-US" altLang="zh-CN" b="1">
                <a:solidFill>
                  <a:schemeClr val="tx1"/>
                </a:solidFill>
                <a:latin typeface="黑体" panose="02010609060101010101" pitchFamily="49" charset="-122"/>
                <a:ea typeface="黑体" panose="02010609060101010101" pitchFamily="49" charset="-122"/>
              </a:rPr>
              <a:t>1928—1937</a:t>
            </a:r>
            <a:r>
              <a:rPr lang="zh-CN" altLang="en-US" b="1">
                <a:solidFill>
                  <a:schemeClr val="tx1"/>
                </a:solidFill>
                <a:latin typeface="黑体" panose="02010609060101010101" pitchFamily="49" charset="-122"/>
                <a:ea typeface="黑体" panose="02010609060101010101" pitchFamily="49" charset="-122"/>
              </a:rPr>
              <a:t>年</a:t>
            </a:r>
            <a:r>
              <a:rPr lang="zh-CN" altLang="en-US" b="1">
                <a:latin typeface="黑体" panose="02010609060101010101" pitchFamily="49" charset="-122"/>
                <a:ea typeface="黑体" panose="02010609060101010101" pitchFamily="49" charset="-122"/>
              </a:rPr>
              <a:t>，完成</a:t>
            </a:r>
            <a:r>
              <a:rPr lang="zh-CN" altLang="en-US" b="1">
                <a:solidFill>
                  <a:srgbClr val="FF0000"/>
                </a:solidFill>
                <a:latin typeface="黑体" panose="02010609060101010101" pitchFamily="49" charset="-122"/>
                <a:ea typeface="黑体" panose="02010609060101010101" pitchFamily="49" charset="-122"/>
              </a:rPr>
              <a:t>第一、第二个五年计划</a:t>
            </a:r>
            <a:r>
              <a:rPr lang="zh-CN" altLang="en-US" b="1">
                <a:latin typeface="黑体" panose="02010609060101010101" pitchFamily="49" charset="-122"/>
                <a:ea typeface="黑体" panose="02010609060101010101" pitchFamily="49" charset="-122"/>
              </a:rPr>
              <a:t>，重点发展</a:t>
            </a:r>
            <a:r>
              <a:rPr lang="zh-CN" altLang="en-US" b="1">
                <a:solidFill>
                  <a:srgbClr val="FF0000"/>
                </a:solidFill>
                <a:latin typeface="黑体" panose="02010609060101010101" pitchFamily="49" charset="-122"/>
                <a:ea typeface="黑体" panose="02010609060101010101" pitchFamily="49" charset="-122"/>
              </a:rPr>
              <a:t>重工业</a:t>
            </a:r>
            <a:r>
              <a:rPr lang="zh-CN" altLang="en-US" b="1">
                <a:latin typeface="黑体" panose="02010609060101010101" pitchFamily="49" charset="-122"/>
                <a:ea typeface="黑体" panose="02010609060101010101" pitchFamily="49" charset="-122"/>
              </a:rPr>
              <a:t>。</a:t>
            </a:r>
            <a:r>
              <a:rPr lang="zh-CN" altLang="zh-CN" b="1">
                <a:solidFill>
                  <a:srgbClr val="FF0000"/>
                </a:solidFill>
                <a:latin typeface="黑体" panose="02010609060101010101" pitchFamily="49" charset="-122"/>
                <a:ea typeface="黑体" panose="02010609060101010101" pitchFamily="49" charset="-122"/>
              </a:rPr>
              <a:t>苏联由落后的农业国成为了先进的工业国。</a:t>
            </a:r>
            <a:r>
              <a:rPr lang="en-US" altLang="zh-CN" b="1">
                <a:latin typeface="黑体" panose="02010609060101010101" pitchFamily="49" charset="-122"/>
                <a:ea typeface="黑体" panose="02010609060101010101" pitchFamily="49" charset="-122"/>
              </a:rPr>
              <a:t>    </a:t>
            </a:r>
            <a:endParaRPr lang="zh-CN" altLang="en-US" b="1">
              <a:latin typeface="黑体" panose="02010609060101010101" pitchFamily="49" charset="-122"/>
              <a:ea typeface="黑体" panose="02010609060101010101" pitchFamily="49" charset="-122"/>
            </a:endParaRPr>
          </a:p>
        </p:txBody>
      </p:sp>
      <p:sp>
        <p:nvSpPr>
          <p:cNvPr id="17411" name="Text Box 35"/>
          <p:cNvSpPr txBox="1"/>
          <p:nvPr/>
        </p:nvSpPr>
        <p:spPr>
          <a:xfrm>
            <a:off x="-168696" y="698992"/>
            <a:ext cx="7524750" cy="646331"/>
          </a:xfrm>
          <a:prstGeom prst="rect">
            <a:avLst/>
          </a:prstGeom>
          <a:noFill/>
          <a:ln w="12700">
            <a:noFill/>
          </a:ln>
        </p:spPr>
        <p:txBody>
          <a:bodyPr anchor="t">
            <a:spAutoFit/>
          </a:bodyPr>
          <a:lstStyle/>
          <a:p>
            <a:pPr>
              <a:spcBef>
                <a:spcPct val="50000"/>
              </a:spcBef>
            </a:pPr>
            <a:r>
              <a:rPr lang="zh-CN" altLang="en-US" sz="3600" b="1">
                <a:solidFill>
                  <a:srgbClr val="0000FF"/>
                </a:solidFill>
                <a:latin typeface="宋体" pitchFamily="2" charset="-122"/>
              </a:rPr>
              <a:t>（一）苏联的工业化</a:t>
            </a:r>
          </a:p>
        </p:txBody>
      </p:sp>
      <p:sp>
        <p:nvSpPr>
          <p:cNvPr id="6" name="Text Box 10"/>
          <p:cNvSpPr txBox="1">
            <a:spLocks noChangeArrowheads="1"/>
          </p:cNvSpPr>
          <p:nvPr/>
        </p:nvSpPr>
        <p:spPr bwMode="auto">
          <a:xfrm>
            <a:off x="263353" y="1373594"/>
            <a:ext cx="1296670" cy="52197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2800" b="1" kern="1200" cap="none" spc="0" normalizeH="0" baseline="0" noProof="0">
                <a:effectLst/>
                <a:latin typeface="宋体" pitchFamily="2" charset="-122"/>
                <a:cs typeface="宋体" panose="02010600030101010101" pitchFamily="2" charset="-122"/>
              </a:rPr>
              <a:t>1.</a:t>
            </a:r>
            <a:r>
              <a:rPr kumimoji="1" lang="zh-CN" altLang="en-US" sz="2800" b="1" kern="1200" cap="none" spc="0" normalizeH="0" baseline="0" noProof="0">
                <a:effectLst/>
                <a:latin typeface="宋体" pitchFamily="2" charset="-122"/>
                <a:cs typeface="宋体" panose="02010600030101010101" pitchFamily="2" charset="-122"/>
              </a:rPr>
              <a:t>措施：</a:t>
            </a:r>
          </a:p>
        </p:txBody>
      </p:sp>
      <p:sp>
        <p:nvSpPr>
          <p:cNvPr id="10" name="文本框 16387">
            <a:extLst>
              <a:ext uri="{FF2B5EF4-FFF2-40B4-BE49-F238E27FC236}">
                <a16:creationId xmlns:a16="http://schemas.microsoft.com/office/drawing/2014/main" id="{0B8CECD0-DB33-461C-8AD8-AF98C2B25488}"/>
              </a:ext>
            </a:extLst>
          </p:cNvPr>
          <p:cNvSpPr txBox="1">
            <a:spLocks noChangeArrowheads="1"/>
          </p:cNvSpPr>
          <p:nvPr/>
        </p:nvSpPr>
        <p:spPr bwMode="auto">
          <a:xfrm>
            <a:off x="233686" y="2419211"/>
            <a:ext cx="7200800" cy="4260782"/>
          </a:xfrm>
          <a:prstGeom prst="rect">
            <a:avLst/>
          </a:prstGeom>
          <a:solidFill>
            <a:schemeClr val="tx2">
              <a:lumMod val="20000"/>
              <a:lumOff val="80000"/>
            </a:schemeClr>
          </a:solidFill>
          <a:ln w="9525">
            <a:solidFill>
              <a:schemeClr val="tx2"/>
            </a:solidFill>
            <a:miter lim="800000"/>
          </a:ln>
        </p:spPr>
        <p:txBody>
          <a:bodyPr wrap="square">
            <a:spAutoFit/>
          </a:bodyPr>
          <a:lstStyle/>
          <a:p>
            <a:pPr>
              <a:lnSpc>
                <a:spcPct val="125000"/>
              </a:lnSpc>
              <a:spcBef>
                <a:spcPct val="50000"/>
              </a:spcBef>
            </a:pPr>
            <a:r>
              <a:rPr lang="en-US" altLang="zh-CN" sz="2800" b="1">
                <a:solidFill>
                  <a:srgbClr val="0000CC"/>
                </a:solidFill>
              </a:rPr>
              <a:t>        </a:t>
            </a:r>
            <a:r>
              <a:rPr lang="zh-CN" altLang="en-US" sz="2800" b="1">
                <a:solidFill>
                  <a:srgbClr val="0000CC"/>
                </a:solidFill>
              </a:rPr>
              <a:t>相关史事：</a:t>
            </a:r>
            <a:r>
              <a:rPr lang="zh-CN" altLang="en-US" b="1">
                <a:latin typeface="黑体" panose="02010609060101010101" pitchFamily="49" charset="-122"/>
                <a:ea typeface="黑体" panose="02010609060101010101" pitchFamily="49" charset="-122"/>
              </a:rPr>
              <a:t>斯大林等苏联领导人认为，苏联经济远比西方资本主义国家的经济落后，苏联应该摒弃资本主义国家走过的工业化道路，</a:t>
            </a:r>
            <a:r>
              <a:rPr lang="zh-CN" altLang="en-US" b="1">
                <a:solidFill>
                  <a:srgbClr val="FF0000"/>
                </a:solidFill>
                <a:latin typeface="黑体" panose="02010609060101010101" pitchFamily="49" charset="-122"/>
                <a:ea typeface="黑体" panose="02010609060101010101" pitchFamily="49" charset="-122"/>
              </a:rPr>
              <a:t>优先发展重工业。</a:t>
            </a:r>
            <a:r>
              <a:rPr lang="zh-CN" altLang="en-US" b="1">
                <a:latin typeface="黑体" panose="02010609060101010101" pitchFamily="49" charset="-122"/>
                <a:ea typeface="黑体" panose="02010609060101010101" pitchFamily="49" charset="-122"/>
              </a:rPr>
              <a:t>两个五年计划期间，苏联建成</a:t>
            </a:r>
            <a:r>
              <a:rPr lang="en-US" altLang="zh-CN" b="1">
                <a:latin typeface="黑体" panose="02010609060101010101" pitchFamily="49" charset="-122"/>
                <a:ea typeface="黑体" panose="02010609060101010101" pitchFamily="49" charset="-122"/>
              </a:rPr>
              <a:t>6000</a:t>
            </a:r>
            <a:r>
              <a:rPr lang="zh-CN" altLang="en-US" b="1">
                <a:latin typeface="黑体" panose="02010609060101010101" pitchFamily="49" charset="-122"/>
                <a:ea typeface="黑体" panose="02010609060101010101" pitchFamily="49" charset="-122"/>
              </a:rPr>
              <a:t>多个大企业，建立了拖拉机、汽车、飞机制造以及化工、电力等部门，修建了几千千米铁路，兴建了钢铁煤炭基地和石油基地。两个五年计划完成后，据苏联统计，苏联的工业总产值已跃居</a:t>
            </a:r>
            <a:r>
              <a:rPr lang="zh-CN" altLang="en-US" b="1">
                <a:solidFill>
                  <a:srgbClr val="FF0000"/>
                </a:solidFill>
                <a:latin typeface="黑体" panose="02010609060101010101" pitchFamily="49" charset="-122"/>
                <a:ea typeface="黑体" panose="02010609060101010101" pitchFamily="49" charset="-122"/>
              </a:rPr>
              <a:t>欧洲第一位，世界第二位</a:t>
            </a:r>
            <a:r>
              <a:rPr lang="zh-CN" altLang="en-US" b="1">
                <a:latin typeface="黑体" panose="02010609060101010101" pitchFamily="49" charset="-122"/>
                <a:ea typeface="黑体" panose="02010609060101010101" pitchFamily="49" charset="-122"/>
              </a:rPr>
              <a:t>。苏联的工业化速度引起全世界的关注。</a:t>
            </a:r>
          </a:p>
        </p:txBody>
      </p:sp>
      <p:pic>
        <p:nvPicPr>
          <p:cNvPr id="11" name="Picture 3" descr="1292545910O0-44130">
            <a:extLst>
              <a:ext uri="{FF2B5EF4-FFF2-40B4-BE49-F238E27FC236}">
                <a16:creationId xmlns:a16="http://schemas.microsoft.com/office/drawing/2014/main" id="{DAB462B9-AAC1-44FF-AFF0-8BC1B59D10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6412"/>
          <a:stretch>
            <a:fillRect/>
          </a:stretch>
        </p:blipFill>
        <p:spPr bwMode="auto">
          <a:xfrm>
            <a:off x="8150499" y="2492896"/>
            <a:ext cx="3240359" cy="3606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矩形 1">
            <a:extLst>
              <a:ext uri="{FF2B5EF4-FFF2-40B4-BE49-F238E27FC236}">
                <a16:creationId xmlns:a16="http://schemas.microsoft.com/office/drawing/2014/main" id="{462635ED-D9BC-4850-BAE0-B3A60CA8C042}"/>
              </a:ext>
            </a:extLst>
          </p:cNvPr>
          <p:cNvSpPr>
            <a:spLocks noChangeArrowheads="1"/>
          </p:cNvSpPr>
          <p:nvPr/>
        </p:nvSpPr>
        <p:spPr bwMode="auto">
          <a:xfrm>
            <a:off x="8150499" y="6209779"/>
            <a:ext cx="3595856" cy="523220"/>
          </a:xfrm>
          <a:prstGeom prst="rect">
            <a:avLst/>
          </a:prstGeom>
          <a:solidFill>
            <a:srgbClr val="FFFFFF"/>
          </a:solidFill>
          <a:ln>
            <a:noFill/>
          </a:ln>
        </p:spPr>
        <p:txBody>
          <a:bodyPr wrap="none">
            <a:spAutoFit/>
          </a:bodyPr>
          <a:lstStyle/>
          <a:p>
            <a:r>
              <a:rPr lang="zh-CN" altLang="en-US" sz="2800">
                <a:latin typeface="黑体" panose="02010609060101010101" pitchFamily="49" charset="-122"/>
                <a:ea typeface="黑体" panose="02010609060101010101" pitchFamily="49" charset="-122"/>
              </a:rPr>
              <a:t>斯大林（</a:t>
            </a:r>
            <a:r>
              <a:rPr lang="en-US" altLang="zh-CN" sz="2800">
                <a:latin typeface="黑体" panose="02010609060101010101" pitchFamily="49" charset="-122"/>
                <a:ea typeface="黑体" panose="02010609060101010101" pitchFamily="49" charset="-122"/>
              </a:rPr>
              <a:t>1879-1953</a:t>
            </a:r>
            <a:r>
              <a:rPr lang="zh-CN" altLang="en-US" sz="2800">
                <a:latin typeface="黑体" panose="02010609060101010101" pitchFamily="49" charset="-122"/>
                <a:ea typeface="黑体" panose="02010609060101010101" pitchFamily="49" charset="-122"/>
              </a:rPr>
              <a:t>）</a:t>
            </a:r>
            <a:endParaRPr lang="zh-CN" altLang="en-US" sz="2800">
              <a:latin typeface="Calibri"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 presetClass="entr" presetSubtype="0" fill="hold" grpId="1" nodeType="click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1"/>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12293">
            <a:extLst>
              <a:ext uri="{FF2B5EF4-FFF2-40B4-BE49-F238E27FC236}">
                <a16:creationId xmlns:a16="http://schemas.microsoft.com/office/drawing/2014/main" id="{262CF707-65B2-4B3E-8AE2-05F9C9A38E2F}"/>
              </a:ext>
            </a:extLst>
          </p:cNvPr>
          <p:cNvSpPr txBox="1"/>
          <p:nvPr/>
        </p:nvSpPr>
        <p:spPr>
          <a:xfrm>
            <a:off x="1985328" y="746246"/>
            <a:ext cx="3826896" cy="1471172"/>
          </a:xfrm>
          <a:prstGeom prst="rect">
            <a:avLst/>
          </a:prstGeom>
          <a:noFill/>
          <a:ln w="9525">
            <a:noFill/>
          </a:ln>
        </p:spPr>
        <p:txBody>
          <a:bodyPr wrap="square" anchor="t">
            <a:spAutoFit/>
          </a:bodyPr>
          <a:lstStyle/>
          <a:p>
            <a:pPr>
              <a:lnSpc>
                <a:spcPct val="90000"/>
              </a:lnSpc>
              <a:spcBef>
                <a:spcPct val="50000"/>
              </a:spcBef>
            </a:pPr>
            <a:r>
              <a:rPr lang="zh-CN" altLang="en-US" sz="2800" b="1">
                <a:solidFill>
                  <a:srgbClr val="FF0000"/>
                </a:solidFill>
                <a:latin typeface="黑体" panose="02010609060101010101" pitchFamily="49" charset="-122"/>
                <a:ea typeface="黑体" panose="02010609060101010101" pitchFamily="49" charset="-122"/>
                <a:sym typeface="宋体" pitchFamily="2" charset="-122"/>
              </a:rPr>
              <a:t>①</a:t>
            </a:r>
            <a:r>
              <a:rPr lang="zh-CN" altLang="en-US" sz="2800" b="1">
                <a:solidFill>
                  <a:srgbClr val="FF0000"/>
                </a:solidFill>
                <a:latin typeface="黑体" panose="02010609060101010101" pitchFamily="49" charset="-122"/>
                <a:ea typeface="黑体" panose="02010609060101010101" pitchFamily="49" charset="-122"/>
              </a:rPr>
              <a:t>优先发展重工业；</a:t>
            </a:r>
          </a:p>
          <a:p>
            <a:pPr>
              <a:lnSpc>
                <a:spcPct val="90000"/>
              </a:lnSpc>
              <a:spcBef>
                <a:spcPct val="50000"/>
              </a:spcBef>
            </a:pPr>
            <a:r>
              <a:rPr lang="zh-CN" altLang="en-US" sz="2800" b="1">
                <a:solidFill>
                  <a:srgbClr val="FF0000"/>
                </a:solidFill>
                <a:latin typeface="黑体" panose="02010609060101010101" pitchFamily="49" charset="-122"/>
                <a:ea typeface="黑体" panose="02010609060101010101" pitchFamily="49" charset="-122"/>
                <a:sym typeface="宋体" pitchFamily="2" charset="-122"/>
              </a:rPr>
              <a:t>②</a:t>
            </a:r>
            <a:r>
              <a:rPr lang="zh-CN" altLang="en-US" sz="2800" b="1">
                <a:solidFill>
                  <a:srgbClr val="FF0000"/>
                </a:solidFill>
                <a:latin typeface="黑体" panose="02010609060101010101" pitchFamily="49" charset="-122"/>
                <a:ea typeface="黑体" panose="02010609060101010101" pitchFamily="49" charset="-122"/>
              </a:rPr>
              <a:t>在高度集中的指令性计划下完成；</a:t>
            </a:r>
          </a:p>
        </p:txBody>
      </p:sp>
      <p:sp>
        <p:nvSpPr>
          <p:cNvPr id="4" name="文本框 4">
            <a:extLst>
              <a:ext uri="{FF2B5EF4-FFF2-40B4-BE49-F238E27FC236}">
                <a16:creationId xmlns:a16="http://schemas.microsoft.com/office/drawing/2014/main" id="{DD9A4EBE-6525-4F69-B500-4EEEED47CDC5}"/>
              </a:ext>
            </a:extLst>
          </p:cNvPr>
          <p:cNvSpPr txBox="1"/>
          <p:nvPr/>
        </p:nvSpPr>
        <p:spPr>
          <a:xfrm>
            <a:off x="243840" y="610553"/>
            <a:ext cx="1741488" cy="521970"/>
          </a:xfrm>
          <a:prstGeom prst="rect">
            <a:avLst/>
          </a:prstGeom>
          <a:noFill/>
          <a:ln w="9525">
            <a:noFill/>
          </a:ln>
        </p:spPr>
        <p:txBody>
          <a:bodyPr wrap="square" anchor="t">
            <a:spAutoFit/>
          </a:bodyPr>
          <a:lstStyle/>
          <a:p>
            <a:r>
              <a:rPr lang="en-US" altLang="zh-CN" sz="2800" b="1">
                <a:solidFill>
                  <a:schemeClr val="tx1"/>
                </a:solidFill>
                <a:latin typeface="黑体" panose="02010609060101010101" pitchFamily="49" charset="-122"/>
                <a:ea typeface="黑体" panose="02010609060101010101" pitchFamily="49" charset="-122"/>
              </a:rPr>
              <a:t>2</a:t>
            </a:r>
            <a:r>
              <a:rPr lang="zh-CN" altLang="en-US" sz="2800" b="1">
                <a:solidFill>
                  <a:schemeClr val="tx1"/>
                </a:solidFill>
                <a:latin typeface="黑体" panose="02010609060101010101" pitchFamily="49" charset="-122"/>
                <a:ea typeface="黑体" panose="02010609060101010101" pitchFamily="49" charset="-122"/>
              </a:rPr>
              <a:t>、特点：</a:t>
            </a:r>
          </a:p>
        </p:txBody>
      </p:sp>
      <p:sp>
        <p:nvSpPr>
          <p:cNvPr id="5" name="文本框 1">
            <a:extLst>
              <a:ext uri="{FF2B5EF4-FFF2-40B4-BE49-F238E27FC236}">
                <a16:creationId xmlns:a16="http://schemas.microsoft.com/office/drawing/2014/main" id="{65BB2F76-345D-4E45-8CDC-1A6624EFEE88}"/>
              </a:ext>
            </a:extLst>
          </p:cNvPr>
          <p:cNvSpPr txBox="1"/>
          <p:nvPr/>
        </p:nvSpPr>
        <p:spPr>
          <a:xfrm>
            <a:off x="208216" y="2339083"/>
            <a:ext cx="2215376" cy="584775"/>
          </a:xfrm>
          <a:prstGeom prst="rect">
            <a:avLst/>
          </a:prstGeom>
          <a:noFill/>
        </p:spPr>
        <p:txBody>
          <a:bodyPr wrap="square" rtlCol="0" anchor="t">
            <a:spAutoFit/>
          </a:bodyPr>
          <a:lstStyle/>
          <a:p>
            <a:pPr indent="12700" eaLnBrk="0" hangingPunct="0"/>
            <a:r>
              <a:rPr lang="en-US" altLang="zh-CN" sz="3200" b="1" noProof="1">
                <a:effectLst/>
                <a:latin typeface="宋体" pitchFamily="2" charset="-122"/>
                <a:cs typeface="+mn-cs"/>
                <a:sym typeface="+mn-ea"/>
              </a:rPr>
              <a:t>3</a:t>
            </a:r>
            <a:r>
              <a:rPr lang="zh-CN" altLang="en-US" sz="3200" b="1" noProof="1">
                <a:effectLst/>
                <a:latin typeface="宋体" pitchFamily="2" charset="-122"/>
                <a:cs typeface="+mn-cs"/>
                <a:sym typeface="+mn-ea"/>
              </a:rPr>
              <a:t>、评价：</a:t>
            </a:r>
          </a:p>
        </p:txBody>
      </p:sp>
      <p:sp>
        <p:nvSpPr>
          <p:cNvPr id="6" name="文本框 5">
            <a:extLst>
              <a:ext uri="{FF2B5EF4-FFF2-40B4-BE49-F238E27FC236}">
                <a16:creationId xmlns:a16="http://schemas.microsoft.com/office/drawing/2014/main" id="{58196B31-F2AA-49E6-8676-65F9D0D061A3}"/>
              </a:ext>
            </a:extLst>
          </p:cNvPr>
          <p:cNvSpPr txBox="1"/>
          <p:nvPr/>
        </p:nvSpPr>
        <p:spPr>
          <a:xfrm>
            <a:off x="73472" y="3074763"/>
            <a:ext cx="5878512" cy="3031920"/>
          </a:xfrm>
          <a:prstGeom prst="rect">
            <a:avLst/>
          </a:prstGeom>
          <a:noFill/>
          <a:ln w="9525">
            <a:noFill/>
          </a:ln>
        </p:spPr>
        <p:txBody>
          <a:bodyPr wrap="square" anchor="t">
            <a:spAutoFit/>
          </a:bodyPr>
          <a:lstStyle/>
          <a:p>
            <a:pPr fontAlgn="auto">
              <a:lnSpc>
                <a:spcPts val="3760"/>
              </a:lnSpc>
              <a:spcBef>
                <a:spcPts val="300"/>
              </a:spcBef>
              <a:spcAft>
                <a:spcPts val="300"/>
              </a:spcAft>
            </a:pPr>
            <a:r>
              <a:rPr lang="zh-CN" altLang="zh-CN"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zh-CN" sz="2800" b="1">
                <a:latin typeface="黑体" panose="02010609060101010101" pitchFamily="49" charset="-122"/>
                <a:ea typeface="黑体" panose="02010609060101010101" pitchFamily="49" charset="-122"/>
              </a:rPr>
              <a:t>）积极作用：</a:t>
            </a:r>
            <a:r>
              <a:rPr lang="zh-CN" altLang="zh-CN" sz="2800" b="1">
                <a:solidFill>
                  <a:srgbClr val="FF0000"/>
                </a:solidFill>
                <a:latin typeface="黑体" panose="02010609060101010101" pitchFamily="49" charset="-122"/>
                <a:ea typeface="黑体" panose="02010609060101010101" pitchFamily="49" charset="-122"/>
              </a:rPr>
              <a:t>能够在短时期内，集中全国的人力、物力和财力实现工业化</a:t>
            </a:r>
            <a:r>
              <a:rPr lang="zh-CN" altLang="en-US" sz="2800" b="1">
                <a:solidFill>
                  <a:srgbClr val="FF0000"/>
                </a:solidFill>
                <a:latin typeface="黑体" panose="02010609060101010101" pitchFamily="49" charset="-122"/>
                <a:ea typeface="黑体" panose="02010609060101010101" pitchFamily="49" charset="-122"/>
              </a:rPr>
              <a:t>。</a:t>
            </a:r>
            <a:endParaRPr lang="zh-CN" altLang="zh-CN" sz="2800" b="1">
              <a:solidFill>
                <a:srgbClr val="C00000"/>
              </a:solidFill>
              <a:latin typeface="黑体" panose="02010609060101010101" pitchFamily="49" charset="-122"/>
              <a:ea typeface="黑体" panose="02010609060101010101" pitchFamily="49" charset="-122"/>
            </a:endParaRPr>
          </a:p>
          <a:p>
            <a:pPr fontAlgn="auto">
              <a:lnSpc>
                <a:spcPts val="3760"/>
              </a:lnSpc>
              <a:spcBef>
                <a:spcPts val="300"/>
              </a:spcBef>
              <a:spcAft>
                <a:spcPts val="300"/>
              </a:spcAft>
            </a:pPr>
            <a:r>
              <a:rPr lang="zh-CN" altLang="zh-CN" sz="2800" b="1">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zh-CN" sz="2800" b="1">
                <a:latin typeface="黑体" panose="02010609060101010101" pitchFamily="49" charset="-122"/>
                <a:ea typeface="黑体" panose="02010609060101010101" pitchFamily="49" charset="-122"/>
              </a:rPr>
              <a:t>）危害：</a:t>
            </a:r>
            <a:r>
              <a:rPr lang="zh-CN" altLang="zh-CN" sz="2800" b="1">
                <a:solidFill>
                  <a:srgbClr val="FF0000"/>
                </a:solidFill>
                <a:latin typeface="黑体" panose="02010609060101010101" pitchFamily="49" charset="-122"/>
                <a:ea typeface="黑体" panose="02010609060101010101" pitchFamily="49" charset="-122"/>
              </a:rPr>
              <a:t>这种排斥市场和商品经济的发展模式被固定下来，致使苏联经济日益僵化。</a:t>
            </a:r>
          </a:p>
        </p:txBody>
      </p:sp>
      <p:pic>
        <p:nvPicPr>
          <p:cNvPr id="8" name="Picture 2" descr="苏联第一个五年计划的重点项目之一——第聂伯河上的大坝">
            <a:extLst>
              <a:ext uri="{FF2B5EF4-FFF2-40B4-BE49-F238E27FC236}">
                <a16:creationId xmlns:a16="http://schemas.microsoft.com/office/drawing/2014/main" id="{7544E023-273A-4491-9D94-3B49401293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900" r="900" b="1840"/>
          <a:stretch>
            <a:fillRect/>
          </a:stretch>
        </p:blipFill>
        <p:spPr bwMode="auto">
          <a:xfrm>
            <a:off x="5951984" y="1150621"/>
            <a:ext cx="6240016" cy="3349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a:extLst>
              <a:ext uri="{FF2B5EF4-FFF2-40B4-BE49-F238E27FC236}">
                <a16:creationId xmlns:a16="http://schemas.microsoft.com/office/drawing/2014/main" id="{91F8AA48-4AA3-4C58-9639-DBFE21391A16}"/>
              </a:ext>
            </a:extLst>
          </p:cNvPr>
          <p:cNvSpPr txBox="1"/>
          <p:nvPr/>
        </p:nvSpPr>
        <p:spPr>
          <a:xfrm>
            <a:off x="5851803" y="4450929"/>
            <a:ext cx="6340197" cy="400110"/>
          </a:xfrm>
          <a:prstGeom prst="rect">
            <a:avLst/>
          </a:prstGeom>
          <a:solidFill>
            <a:srgbClr val="FFFFFF"/>
          </a:solidFill>
        </p:spPr>
        <p:txBody>
          <a:bodyPr wrap="none" rtlCol="0">
            <a:spAutoFit/>
          </a:bodyPr>
          <a:lstStyle/>
          <a:p>
            <a:r>
              <a:rPr lang="zh-CN" altLang="en-US" sz="2000" b="1"/>
              <a:t>第一个五年计划期间，苏联在第聂伯河上修建的水电站</a:t>
            </a:r>
          </a:p>
        </p:txBody>
      </p:sp>
    </p:spTree>
    <p:extLst>
      <p:ext uri="{BB962C8B-B14F-4D97-AF65-F5344CB8AC3E}">
        <p14:creationId xmlns:p14="http://schemas.microsoft.com/office/powerpoint/2010/main" val="14550882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
                                        </p:tgtEl>
                                        <p:attrNameLst>
                                          <p:attrName>style.visibility</p:attrName>
                                        </p:attrNameLst>
                                      </p:cBhvr>
                                      <p:to>
                                        <p:strVal val="visible"/>
                                      </p:to>
                                    </p:set>
                                    <p:anim calcmode="discrete" valueType="clr">
                                      <p:cBhvr override="childStyle">
                                        <p:cTn id="7" dur="8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gtEl>
                                        <p:attrNameLst>
                                          <p:attrName>fillcolor</p:attrName>
                                        </p:attrNameLst>
                                      </p:cBhvr>
                                      <p:tavLst>
                                        <p:tav tm="0">
                                          <p:val>
                                            <p:clrVal>
                                              <a:schemeClr val="accent2"/>
                                            </p:clrVal>
                                          </p:val>
                                        </p:tav>
                                        <p:tav tm="50000">
                                          <p:val>
                                            <p:clrVal>
                                              <a:schemeClr val="hlink"/>
                                            </p:clrVal>
                                          </p:val>
                                        </p:tav>
                                      </p:tavLst>
                                    </p:anim>
                                    <p:set>
                                      <p:cBhvr>
                                        <p:cTn id="9" dur="80"/>
                                        <p:tgtEl>
                                          <p:spTgt spid="3"/>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12" presetClass="entr" presetSubtype="4" fill="hold" grpId="1"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p:tgtEl>
                                          <p:spTgt spid="5"/>
                                        </p:tgtEl>
                                        <p:attrNameLst>
                                          <p:attrName>ppt_y</p:attrName>
                                        </p:attrNameLst>
                                      </p:cBhvr>
                                      <p:tavLst>
                                        <p:tav tm="0">
                                          <p:val>
                                            <p:strVal val="#ppt_y+#ppt_h*1.125000"/>
                                          </p:val>
                                        </p:tav>
                                        <p:tav tm="100000">
                                          <p:val>
                                            <p:strVal val="#ppt_y"/>
                                          </p:val>
                                        </p:tav>
                                      </p:tavLst>
                                    </p:anim>
                                    <p:animEffect transition="in" filter="wipe(up)">
                                      <p:cBhvr>
                                        <p:cTn id="16" dur="500"/>
                                        <p:tgtEl>
                                          <p:spTgt spid="5"/>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grpId="2"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1"/>
      <p:bldP spid="6" grpId="2"/>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Text Box 10"/>
          <p:cNvSpPr txBox="1">
            <a:spLocks noChangeArrowheads="1"/>
          </p:cNvSpPr>
          <p:nvPr/>
        </p:nvSpPr>
        <p:spPr bwMode="auto">
          <a:xfrm>
            <a:off x="299438" y="1244612"/>
            <a:ext cx="1407160" cy="52197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2800" b="1" kern="1200" cap="none" spc="0" normalizeH="0" baseline="0" noProof="0">
                <a:effectLst/>
                <a:latin typeface="宋体" pitchFamily="2" charset="-122"/>
                <a:cs typeface="宋体" panose="02010600030101010101" pitchFamily="2" charset="-122"/>
              </a:rPr>
              <a:t>1.</a:t>
            </a:r>
            <a:r>
              <a:rPr kumimoji="1" lang="zh-CN" altLang="en-US" sz="2800" b="1" kern="1200" cap="none" spc="0" normalizeH="0" baseline="0" noProof="0">
                <a:effectLst/>
                <a:latin typeface="宋体" pitchFamily="2" charset="-122"/>
                <a:cs typeface="宋体" panose="02010600030101010101" pitchFamily="2" charset="-122"/>
              </a:rPr>
              <a:t>背景：</a:t>
            </a:r>
          </a:p>
        </p:txBody>
      </p:sp>
      <p:sp>
        <p:nvSpPr>
          <p:cNvPr id="7" name="Text Box 35"/>
          <p:cNvSpPr txBox="1"/>
          <p:nvPr/>
        </p:nvSpPr>
        <p:spPr>
          <a:xfrm>
            <a:off x="-96688" y="263882"/>
            <a:ext cx="7524750" cy="646331"/>
          </a:xfrm>
          <a:prstGeom prst="rect">
            <a:avLst/>
          </a:prstGeom>
          <a:noFill/>
          <a:ln w="12700">
            <a:noFill/>
          </a:ln>
        </p:spPr>
        <p:txBody>
          <a:bodyPr anchor="t">
            <a:spAutoFit/>
          </a:bodyPr>
          <a:lstStyle/>
          <a:p>
            <a:pPr>
              <a:spcBef>
                <a:spcPct val="50000"/>
              </a:spcBef>
            </a:pPr>
            <a:r>
              <a:rPr lang="zh-CN" altLang="en-US" sz="3600" b="1">
                <a:solidFill>
                  <a:srgbClr val="0000FF"/>
                </a:solidFill>
                <a:latin typeface="宋体" pitchFamily="2" charset="-122"/>
              </a:rPr>
              <a:t>（二）苏联的农业集体化</a:t>
            </a:r>
          </a:p>
        </p:txBody>
      </p:sp>
      <p:sp>
        <p:nvSpPr>
          <p:cNvPr id="8" name="文本框 7"/>
          <p:cNvSpPr txBox="1"/>
          <p:nvPr/>
        </p:nvSpPr>
        <p:spPr>
          <a:xfrm>
            <a:off x="1559497" y="2622952"/>
            <a:ext cx="5112568" cy="3970318"/>
          </a:xfrm>
          <a:prstGeom prst="rect">
            <a:avLst/>
          </a:prstGeom>
          <a:noFill/>
        </p:spPr>
        <p:txBody>
          <a:bodyPr wrap="square" rtlCol="0" anchor="t">
            <a:spAutoFit/>
          </a:bodyPr>
          <a:lstStyle/>
          <a:p>
            <a:pPr fontAlgn="auto">
              <a:lnSpc>
                <a:spcPct val="100000"/>
              </a:lnSpc>
            </a:pPr>
            <a:r>
              <a:rPr lang="en-US" altLang="zh-CN" sz="2800" b="1">
                <a:solidFill>
                  <a:srgbClr val="000000"/>
                </a:solidFill>
                <a:latin typeface="宋体" pitchFamily="2" charset="-122"/>
                <a:cs typeface="宋体" panose="02010600030101010101" pitchFamily="2" charset="-122"/>
                <a:sym typeface="+mn-ea"/>
              </a:rPr>
              <a:t>    </a:t>
            </a:r>
            <a:r>
              <a:rPr lang="en-US" altLang="zh-CN" sz="2800" b="1">
                <a:solidFill>
                  <a:srgbClr val="FF0000"/>
                </a:solidFill>
                <a:latin typeface="宋体" pitchFamily="2" charset="-122"/>
                <a:cs typeface="宋体" panose="02010600030101010101" pitchFamily="2" charset="-122"/>
                <a:sym typeface="+mn-ea"/>
              </a:rPr>
              <a:t>20</a:t>
            </a:r>
            <a:r>
              <a:rPr lang="zh-CN" altLang="zh-CN" sz="2800" b="1">
                <a:solidFill>
                  <a:srgbClr val="FF0000"/>
                </a:solidFill>
                <a:latin typeface="宋体" pitchFamily="2" charset="-122"/>
                <a:cs typeface="宋体" panose="02010600030101010101" pitchFamily="2" charset="-122"/>
                <a:sym typeface="黑体" panose="02010609060101010101" pitchFamily="49" charset="-122"/>
              </a:rPr>
              <a:t>世纪</a:t>
            </a:r>
            <a:r>
              <a:rPr lang="en-US" altLang="zh-CN" sz="2800" b="1">
                <a:solidFill>
                  <a:srgbClr val="FF0000"/>
                </a:solidFill>
                <a:latin typeface="宋体" pitchFamily="2" charset="-122"/>
                <a:cs typeface="宋体" panose="02010600030101010101" pitchFamily="2" charset="-122"/>
                <a:sym typeface="+mn-ea"/>
              </a:rPr>
              <a:t>30</a:t>
            </a:r>
            <a:r>
              <a:rPr lang="zh-CN" altLang="zh-CN" sz="2800" b="1">
                <a:solidFill>
                  <a:srgbClr val="FF0000"/>
                </a:solidFill>
                <a:latin typeface="宋体" pitchFamily="2" charset="-122"/>
                <a:cs typeface="宋体" panose="02010600030101010101" pitchFamily="2" charset="-122"/>
                <a:sym typeface="黑体" panose="02010609060101010101" pitchFamily="49" charset="-122"/>
              </a:rPr>
              <a:t>年代初起</a:t>
            </a:r>
            <a:r>
              <a:rPr lang="zh-CN" altLang="zh-CN" sz="2800" b="1">
                <a:solidFill>
                  <a:srgbClr val="000000"/>
                </a:solidFill>
                <a:latin typeface="宋体" pitchFamily="2" charset="-122"/>
                <a:cs typeface="宋体" panose="02010600030101010101" pitchFamily="2" charset="-122"/>
                <a:sym typeface="黑体" panose="02010609060101010101" pitchFamily="49" charset="-122"/>
              </a:rPr>
              <a:t>，苏联开始进行大规模的农业集体化运动，土地由私有变成</a:t>
            </a:r>
            <a:r>
              <a:rPr lang="zh-CN" altLang="zh-CN" sz="2800" b="1">
                <a:solidFill>
                  <a:srgbClr val="FF0000"/>
                </a:solidFill>
                <a:latin typeface="宋体" pitchFamily="2" charset="-122"/>
                <a:cs typeface="宋体" panose="02010600030101010101" pitchFamily="2" charset="-122"/>
                <a:sym typeface="黑体" panose="02010609060101010101" pitchFamily="49" charset="-122"/>
              </a:rPr>
              <a:t>公有制</a:t>
            </a:r>
            <a:r>
              <a:rPr lang="zh-CN" altLang="zh-CN" sz="2800" b="1">
                <a:solidFill>
                  <a:srgbClr val="000000"/>
                </a:solidFill>
                <a:latin typeface="宋体" pitchFamily="2" charset="-122"/>
                <a:cs typeface="宋体" panose="02010600030101010101" pitchFamily="2" charset="-122"/>
                <a:sym typeface="黑体" panose="02010609060101010101" pitchFamily="49" charset="-122"/>
              </a:rPr>
              <a:t>，新经济政策被停止。</a:t>
            </a:r>
            <a:endParaRPr lang="zh-CN" altLang="zh-CN" sz="2800" b="1">
              <a:solidFill>
                <a:srgbClr val="000000"/>
              </a:solidFill>
              <a:latin typeface="宋体" pitchFamily="2" charset="-122"/>
              <a:cs typeface="宋体" panose="02010600030101010101" pitchFamily="2" charset="-122"/>
            </a:endParaRPr>
          </a:p>
          <a:p>
            <a:pPr fontAlgn="auto">
              <a:lnSpc>
                <a:spcPct val="100000"/>
              </a:lnSpc>
            </a:pPr>
            <a:r>
              <a:rPr lang="zh-CN" altLang="zh-CN" sz="2800" b="1">
                <a:solidFill>
                  <a:srgbClr val="000000"/>
                </a:solidFill>
                <a:latin typeface="宋体" pitchFamily="2" charset="-122"/>
                <a:cs typeface="宋体" panose="02010600030101010101" pitchFamily="2" charset="-122"/>
                <a:sym typeface="黑体" panose="02010609060101010101" pitchFamily="49" charset="-122"/>
              </a:rPr>
              <a:t>    苏联开展</a:t>
            </a:r>
            <a:r>
              <a:rPr lang="zh-CN" altLang="zh-CN" sz="2800" b="1">
                <a:solidFill>
                  <a:srgbClr val="FF0000"/>
                </a:solidFill>
                <a:latin typeface="宋体" pitchFamily="2" charset="-122"/>
                <a:cs typeface="宋体" panose="02010600030101010101" pitchFamily="2" charset="-122"/>
                <a:sym typeface="黑体" panose="02010609060101010101" pitchFamily="49" charset="-122"/>
              </a:rPr>
              <a:t>消灭富农</a:t>
            </a:r>
            <a:r>
              <a:rPr lang="zh-CN" altLang="zh-CN" sz="2800" b="1">
                <a:solidFill>
                  <a:srgbClr val="000000"/>
                </a:solidFill>
                <a:latin typeface="宋体" pitchFamily="2" charset="-122"/>
                <a:cs typeface="宋体" panose="02010600030101010101" pitchFamily="2" charset="-122"/>
                <a:sym typeface="黑体" panose="02010609060101010101" pitchFamily="49" charset="-122"/>
              </a:rPr>
              <a:t>运动；政府支持</a:t>
            </a:r>
            <a:r>
              <a:rPr lang="zh-CN" altLang="zh-CN" sz="2800" b="1">
                <a:solidFill>
                  <a:srgbClr val="FF0000"/>
                </a:solidFill>
                <a:latin typeface="宋体" pitchFamily="2" charset="-122"/>
                <a:cs typeface="宋体" panose="02010600030101010101" pitchFamily="2" charset="-122"/>
                <a:sym typeface="黑体" panose="02010609060101010101" pitchFamily="49" charset="-122"/>
              </a:rPr>
              <a:t>集体农庄</a:t>
            </a:r>
            <a:r>
              <a:rPr lang="zh-CN" altLang="zh-CN" sz="2800" b="1">
                <a:solidFill>
                  <a:srgbClr val="000000"/>
                </a:solidFill>
                <a:latin typeface="宋体" pitchFamily="2" charset="-122"/>
                <a:cs typeface="宋体" panose="02010600030101010101" pitchFamily="2" charset="-122"/>
                <a:sym typeface="黑体" panose="02010609060101010101" pitchFamily="49" charset="-122"/>
              </a:rPr>
              <a:t>建设，组建拖拉机站，为农庄提供机械服务，监督农庄执行国家的生产计划。</a:t>
            </a:r>
          </a:p>
        </p:txBody>
      </p:sp>
      <p:sp>
        <p:nvSpPr>
          <p:cNvPr id="32773" name="文本框 14342"/>
          <p:cNvSpPr txBox="1"/>
          <p:nvPr/>
        </p:nvSpPr>
        <p:spPr>
          <a:xfrm>
            <a:off x="1968064" y="1150028"/>
            <a:ext cx="9865096" cy="954107"/>
          </a:xfrm>
          <a:prstGeom prst="rect">
            <a:avLst/>
          </a:prstGeom>
          <a:noFill/>
          <a:ln w="9525">
            <a:noFill/>
          </a:ln>
        </p:spPr>
        <p:txBody>
          <a:bodyPr wrap="square" anchor="t">
            <a:spAutoFit/>
          </a:bodyPr>
          <a:lstStyle/>
          <a:p>
            <a:pPr>
              <a:spcBef>
                <a:spcPts val="1200"/>
              </a:spcBef>
            </a:pPr>
            <a:r>
              <a:rPr lang="en-US" altLang="zh-CN" b="1">
                <a:latin typeface="宋体" pitchFamily="2" charset="-122"/>
                <a:ea typeface="宋体" panose="02010600030101010101" pitchFamily="2" charset="-122"/>
              </a:rPr>
              <a:t>  </a:t>
            </a:r>
            <a:r>
              <a:rPr lang="en-US" altLang="zh-CN" sz="2800" b="1">
                <a:latin typeface="宋体" pitchFamily="2" charset="-122"/>
                <a:ea typeface="宋体" panose="02010600030101010101" pitchFamily="2" charset="-122"/>
              </a:rPr>
              <a:t>1927</a:t>
            </a:r>
            <a:r>
              <a:rPr lang="zh-CN" altLang="en-US" sz="2800" b="1">
                <a:latin typeface="宋体" pitchFamily="2" charset="-122"/>
                <a:ea typeface="宋体" panose="02010600030101010101" pitchFamily="2" charset="-122"/>
              </a:rPr>
              <a:t>年底</a:t>
            </a:r>
            <a:r>
              <a:rPr lang="en-US" altLang="zh-CN" sz="2800" b="1">
                <a:latin typeface="宋体" pitchFamily="2" charset="-122"/>
                <a:ea typeface="宋体" panose="02010600030101010101" pitchFamily="2" charset="-122"/>
              </a:rPr>
              <a:t>-1928</a:t>
            </a:r>
            <a:r>
              <a:rPr lang="zh-CN" altLang="en-US" sz="2800" b="1">
                <a:latin typeface="宋体" pitchFamily="2" charset="-122"/>
                <a:ea typeface="宋体" panose="02010600030101010101" pitchFamily="2" charset="-122"/>
              </a:rPr>
              <a:t>年初，苏联发生了</a:t>
            </a:r>
            <a:r>
              <a:rPr lang="zh-CN" altLang="en-US" sz="2800" b="1">
                <a:solidFill>
                  <a:sysClr val="windowText" lastClr="000000"/>
                </a:solidFill>
                <a:latin typeface="宋体" pitchFamily="2" charset="-122"/>
                <a:ea typeface="宋体" panose="02010600030101010101" pitchFamily="2" charset="-122"/>
              </a:rPr>
              <a:t>严重的粮食收购危机。斯大林决心用行政手段加快农业集体化进程，解决粮食问题。</a:t>
            </a:r>
            <a:endParaRPr lang="zh-CN" altLang="en-US" b="1">
              <a:solidFill>
                <a:sysClr val="windowText" lastClr="000000"/>
              </a:solidFill>
              <a:latin typeface="宋体" pitchFamily="2" charset="-122"/>
              <a:ea typeface="宋体" panose="02010600030101010101" pitchFamily="2" charset="-122"/>
            </a:endParaRPr>
          </a:p>
        </p:txBody>
      </p:sp>
      <p:sp>
        <p:nvSpPr>
          <p:cNvPr id="10" name="Text Box 10"/>
          <p:cNvSpPr txBox="1">
            <a:spLocks noChangeArrowheads="1"/>
          </p:cNvSpPr>
          <p:nvPr/>
        </p:nvSpPr>
        <p:spPr bwMode="auto">
          <a:xfrm>
            <a:off x="309022" y="2557340"/>
            <a:ext cx="1407160" cy="52197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2800" b="1" kern="1200" cap="none" spc="0" normalizeH="0" baseline="0" noProof="0">
                <a:effectLst/>
                <a:latin typeface="宋体" pitchFamily="2" charset="-122"/>
                <a:cs typeface="宋体" panose="02010600030101010101" pitchFamily="2" charset="-122"/>
              </a:rPr>
              <a:t>2.</a:t>
            </a:r>
            <a:r>
              <a:rPr kumimoji="1" lang="zh-CN" altLang="en-US" sz="2800" b="1" kern="1200" cap="none" spc="0" normalizeH="0" baseline="0" noProof="0">
                <a:effectLst/>
                <a:latin typeface="宋体" pitchFamily="2" charset="-122"/>
                <a:cs typeface="宋体" panose="02010600030101010101" pitchFamily="2" charset="-122"/>
              </a:rPr>
              <a:t>过程：</a:t>
            </a:r>
          </a:p>
        </p:txBody>
      </p:sp>
      <p:pic>
        <p:nvPicPr>
          <p:cNvPr id="12" name="Picture 2" descr="农民加入集体农庄">
            <a:extLst>
              <a:ext uri="{FF2B5EF4-FFF2-40B4-BE49-F238E27FC236}">
                <a16:creationId xmlns:a16="http://schemas.microsoft.com/office/drawing/2014/main" id="{A086C285-8CAF-444A-888D-DC80B811D8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645" b="2946"/>
          <a:stretch>
            <a:fillRect/>
          </a:stretch>
        </p:blipFill>
        <p:spPr bwMode="auto">
          <a:xfrm>
            <a:off x="6900612" y="2343951"/>
            <a:ext cx="5007559" cy="410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3">
            <a:extLst>
              <a:ext uri="{FF2B5EF4-FFF2-40B4-BE49-F238E27FC236}">
                <a16:creationId xmlns:a16="http://schemas.microsoft.com/office/drawing/2014/main" id="{270055D2-42DE-4FF6-9547-080E6126EA7D}"/>
              </a:ext>
            </a:extLst>
          </p:cNvPr>
          <p:cNvSpPr>
            <a:spLocks noChangeArrowheads="1"/>
          </p:cNvSpPr>
          <p:nvPr/>
        </p:nvSpPr>
        <p:spPr bwMode="auto">
          <a:xfrm>
            <a:off x="7505129" y="6251887"/>
            <a:ext cx="34804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sz="3200" b="1">
                <a:effectLst>
                  <a:outerShdw blurRad="38100" dist="38100" dir="2700000" algn="tl">
                    <a:srgbClr val="000000">
                      <a:alpha val="43137"/>
                    </a:srgbClr>
                  </a:outerShdw>
                </a:effectLst>
                <a:latin typeface="Times New Roman" pitchFamily="18" charset="0"/>
                <a:ea typeface="黑体" pitchFamily="2" charset="-122"/>
              </a:rPr>
              <a:t>农民加入集体农庄</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2" nodeType="clickEffect">
                                  <p:stCondLst>
                                    <p:cond delay="0"/>
                                  </p:stCondLst>
                                  <p:childTnLst>
                                    <p:set>
                                      <p:cBhvr>
                                        <p:cTn id="12" dur="1" fill="hold">
                                          <p:stCondLst>
                                            <p:cond delay="0"/>
                                          </p:stCondLst>
                                        </p:cTn>
                                        <p:tgtEl>
                                          <p:spTgt spid="32773"/>
                                        </p:tgtEl>
                                        <p:attrNameLst>
                                          <p:attrName>style.visibility</p:attrName>
                                        </p:attrNameLst>
                                      </p:cBhvr>
                                      <p:to>
                                        <p:strVal val="visible"/>
                                      </p:to>
                                    </p:set>
                                    <p:animEffect transition="in" filter="blinds(horizontal)">
                                      <p:cBhvr>
                                        <p:cTn id="13" dur="500"/>
                                        <p:tgtEl>
                                          <p:spTgt spid="32773"/>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3"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500"/>
                                        <p:tgtEl>
                                          <p:spTgt spid="10"/>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1"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horizontal)">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1"/>
      <p:bldP spid="32773" grpId="2"/>
      <p:bldP spid="10" grpId="3"/>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8676" name="Text Box 4"/>
          <p:cNvSpPr txBox="1"/>
          <p:nvPr/>
        </p:nvSpPr>
        <p:spPr>
          <a:xfrm>
            <a:off x="263352" y="1172319"/>
            <a:ext cx="6552728" cy="4031873"/>
          </a:xfrm>
          <a:prstGeom prst="rect">
            <a:avLst/>
          </a:prstGeom>
          <a:noFill/>
          <a:ln w="9525">
            <a:noFill/>
          </a:ln>
        </p:spPr>
        <p:txBody>
          <a:bodyPr wrap="square">
            <a:spAutoFit/>
          </a:bodyPr>
          <a:lstStyle/>
          <a:p>
            <a:r>
              <a:rPr lang="zh-CN" altLang="en-US" sz="3200" b="1">
                <a:solidFill>
                  <a:srgbClr val="0000CC"/>
                </a:solidFill>
                <a:latin typeface="楷体" panose="02010609060101010101" charset="-122"/>
                <a:ea typeface="楷体" panose="02010609060101010101" charset="-122"/>
              </a:rPr>
              <a:t>   相关史事：</a:t>
            </a:r>
            <a:r>
              <a:rPr lang="zh-CN" altLang="en-US" sz="2800" b="1">
                <a:solidFill>
                  <a:srgbClr val="000000"/>
                </a:solidFill>
                <a:latin typeface="楷体" panose="02010609060101010101" charset="-122"/>
                <a:ea typeface="楷体" panose="02010609060101010101" charset="-122"/>
              </a:rPr>
              <a:t>斯大林认为，为了实现社会主义工业化，农民必须要作出</a:t>
            </a:r>
            <a:r>
              <a:rPr lang="zh-CN" altLang="en-US" sz="2800" b="1">
                <a:solidFill>
                  <a:srgbClr val="FF0000"/>
                </a:solidFill>
                <a:latin typeface="楷体" panose="02010609060101010101" charset="-122"/>
                <a:ea typeface="楷体" panose="02010609060101010101" charset="-122"/>
              </a:rPr>
              <a:t>牺牲</a:t>
            </a:r>
            <a:r>
              <a:rPr lang="zh-CN" altLang="en-US" sz="2800" b="1">
                <a:solidFill>
                  <a:srgbClr val="000000"/>
                </a:solidFill>
                <a:latin typeface="楷体" panose="02010609060101010101" charset="-122"/>
                <a:ea typeface="楷体" panose="02010609060101010101" charset="-122"/>
              </a:rPr>
              <a:t>。农业集体化就是把农民的土地和其他主要</a:t>
            </a:r>
            <a:r>
              <a:rPr lang="zh-CN" altLang="en-US" sz="2800" b="1">
                <a:solidFill>
                  <a:srgbClr val="FF0000"/>
                </a:solidFill>
                <a:latin typeface="楷体" panose="02010609060101010101" charset="-122"/>
                <a:ea typeface="楷体" panose="02010609060101010101" charset="-122"/>
              </a:rPr>
              <a:t>生产资料公有化</a:t>
            </a:r>
            <a:r>
              <a:rPr lang="zh-CN" altLang="en-US" sz="2800" b="1">
                <a:solidFill>
                  <a:srgbClr val="000000"/>
                </a:solidFill>
                <a:latin typeface="楷体" panose="02010609060101010101" charset="-122"/>
                <a:ea typeface="楷体" panose="02010609060101010101" charset="-122"/>
              </a:rPr>
              <a:t>。在农业集体化的浪潮中，新经济政策被终止，农民都要加入集体化农庄。农民的住宅、家禽、小家畜等一律公有化。在农业集体化过程中，农民的利益受到严重</a:t>
            </a:r>
            <a:r>
              <a:rPr lang="zh-CN" altLang="en-US" sz="2800" b="1">
                <a:solidFill>
                  <a:srgbClr val="FF0000"/>
                </a:solidFill>
                <a:latin typeface="楷体" panose="02010609060101010101" charset="-122"/>
                <a:ea typeface="楷体" panose="02010609060101010101" charset="-122"/>
              </a:rPr>
              <a:t>损害</a:t>
            </a:r>
            <a:r>
              <a:rPr lang="zh-CN" altLang="en-US" sz="2800" b="1">
                <a:solidFill>
                  <a:srgbClr val="000000"/>
                </a:solidFill>
                <a:latin typeface="楷体" panose="02010609060101010101" charset="-122"/>
                <a:ea typeface="楷体" panose="02010609060101010101" charset="-122"/>
              </a:rPr>
              <a:t>，致使苏联农业生产长期</a:t>
            </a:r>
            <a:r>
              <a:rPr lang="zh-CN" altLang="en-US" sz="2800" b="1">
                <a:solidFill>
                  <a:srgbClr val="FF0000"/>
                </a:solidFill>
                <a:latin typeface="楷体" panose="02010609060101010101" charset="-122"/>
                <a:ea typeface="楷体" panose="02010609060101010101" charset="-122"/>
              </a:rPr>
              <a:t>停滞</a:t>
            </a:r>
            <a:r>
              <a:rPr lang="zh-CN" altLang="en-US" sz="2800" b="1">
                <a:solidFill>
                  <a:srgbClr val="000000"/>
                </a:solidFill>
                <a:latin typeface="楷体" panose="02010609060101010101" charset="-122"/>
                <a:ea typeface="楷体" panose="02010609060101010101" charset="-122"/>
              </a:rPr>
              <a:t>。</a:t>
            </a:r>
          </a:p>
        </p:txBody>
      </p:sp>
      <p:pic>
        <p:nvPicPr>
          <p:cNvPr id="7" name="Picture 2" descr="集体农庄庄员在田间用餐">
            <a:extLst>
              <a:ext uri="{FF2B5EF4-FFF2-40B4-BE49-F238E27FC236}">
                <a16:creationId xmlns:a16="http://schemas.microsoft.com/office/drawing/2014/main" id="{8CBF2F85-E781-40B1-80A1-E899E84D2F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1111" b="1434"/>
          <a:stretch>
            <a:fillRect/>
          </a:stretch>
        </p:blipFill>
        <p:spPr bwMode="auto">
          <a:xfrm>
            <a:off x="6818848" y="764704"/>
            <a:ext cx="5007559" cy="410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3">
            <a:extLst>
              <a:ext uri="{FF2B5EF4-FFF2-40B4-BE49-F238E27FC236}">
                <a16:creationId xmlns:a16="http://schemas.microsoft.com/office/drawing/2014/main" id="{8B5C19F9-7F4D-4E1F-8EED-D60F6FAC61BE}"/>
              </a:ext>
            </a:extLst>
          </p:cNvPr>
          <p:cNvSpPr>
            <a:spLocks noChangeArrowheads="1"/>
          </p:cNvSpPr>
          <p:nvPr/>
        </p:nvSpPr>
        <p:spPr bwMode="auto">
          <a:xfrm>
            <a:off x="7464152" y="4952206"/>
            <a:ext cx="41520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1" lang="zh-CN" altLang="en-US" sz="2800" b="1">
                <a:solidFill>
                  <a:srgbClr val="800000"/>
                </a:solidFill>
                <a:effectLst>
                  <a:outerShdw blurRad="38100" dist="38100" dir="2700000" algn="tl">
                    <a:srgbClr val="000000">
                      <a:alpha val="43137"/>
                    </a:srgbClr>
                  </a:outerShdw>
                </a:effectLst>
                <a:latin typeface="Times New Roman" pitchFamily="18" charset="0"/>
                <a:ea typeface="黑体" pitchFamily="2" charset="-122"/>
              </a:rPr>
              <a:t>集体农庄庄员在田间用餐</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blinds(horizontal)">
                                      <p:cBhvr>
                                        <p:cTn id="7"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Text Box 35"/>
          <p:cNvSpPr txBox="1"/>
          <p:nvPr/>
        </p:nvSpPr>
        <p:spPr>
          <a:xfrm>
            <a:off x="209080" y="256814"/>
            <a:ext cx="7524750" cy="646331"/>
          </a:xfrm>
          <a:prstGeom prst="rect">
            <a:avLst/>
          </a:prstGeom>
          <a:noFill/>
          <a:ln w="12700">
            <a:noFill/>
          </a:ln>
        </p:spPr>
        <p:txBody>
          <a:bodyPr anchor="t">
            <a:spAutoFit/>
          </a:bodyPr>
          <a:lstStyle/>
          <a:p>
            <a:pPr>
              <a:spcBef>
                <a:spcPct val="50000"/>
              </a:spcBef>
            </a:pPr>
            <a:r>
              <a:rPr lang="zh-CN" altLang="en-US" sz="3600" b="1">
                <a:solidFill>
                  <a:srgbClr val="0000FF"/>
                </a:solidFill>
                <a:latin typeface="宋体" pitchFamily="2" charset="-122"/>
              </a:rPr>
              <a:t>（三）苏联模式</a:t>
            </a:r>
          </a:p>
        </p:txBody>
      </p:sp>
      <p:sp>
        <p:nvSpPr>
          <p:cNvPr id="6" name="Text Box 10"/>
          <p:cNvSpPr txBox="1">
            <a:spLocks noChangeArrowheads="1"/>
          </p:cNvSpPr>
          <p:nvPr/>
        </p:nvSpPr>
        <p:spPr bwMode="auto">
          <a:xfrm>
            <a:off x="238776" y="1235534"/>
            <a:ext cx="2353310" cy="52197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2800" b="1" kern="1200" cap="none" spc="0" normalizeH="0" baseline="0" noProof="0">
                <a:effectLst/>
                <a:latin typeface="宋体" pitchFamily="2" charset="-122"/>
                <a:cs typeface="宋体" panose="02010600030101010101" pitchFamily="2" charset="-122"/>
              </a:rPr>
              <a:t>1.</a:t>
            </a:r>
            <a:r>
              <a:rPr kumimoji="1" lang="zh-CN" altLang="en-US" sz="2800" b="1" kern="1200" cap="none" spc="0" normalizeH="0" baseline="0" noProof="0">
                <a:effectLst/>
                <a:latin typeface="宋体" pitchFamily="2" charset="-122"/>
                <a:cs typeface="宋体" panose="02010600030101010101" pitchFamily="2" charset="-122"/>
              </a:rPr>
              <a:t>形成标志：</a:t>
            </a:r>
          </a:p>
        </p:txBody>
      </p:sp>
      <p:sp>
        <p:nvSpPr>
          <p:cNvPr id="5" name="文本框 14342"/>
          <p:cNvSpPr txBox="1"/>
          <p:nvPr/>
        </p:nvSpPr>
        <p:spPr>
          <a:xfrm>
            <a:off x="2316064" y="1217087"/>
            <a:ext cx="8985250" cy="953135"/>
          </a:xfrm>
          <a:prstGeom prst="rect">
            <a:avLst/>
          </a:prstGeom>
          <a:noFill/>
          <a:ln w="9525">
            <a:noFill/>
          </a:ln>
        </p:spPr>
        <p:txBody>
          <a:bodyPr wrap="square" anchor="t">
            <a:spAutoFit/>
          </a:bodyPr>
          <a:lstStyle/>
          <a:p>
            <a:pPr>
              <a:spcBef>
                <a:spcPts val="1200"/>
              </a:spcBef>
            </a:pPr>
            <a:r>
              <a:rPr lang="en-US" altLang="zh-CN" sz="2800" b="1">
                <a:solidFill>
                  <a:schemeClr val="tx1"/>
                </a:solidFill>
                <a:latin typeface="宋体" pitchFamily="2" charset="-122"/>
                <a:ea typeface="宋体" panose="02010600030101010101" pitchFamily="2" charset="-122"/>
              </a:rPr>
              <a:t>  1936</a:t>
            </a:r>
            <a:r>
              <a:rPr lang="zh-CN" altLang="en-US" sz="2800" b="1">
                <a:solidFill>
                  <a:schemeClr val="tx1"/>
                </a:solidFill>
                <a:latin typeface="宋体" pitchFamily="2" charset="-122"/>
                <a:ea typeface="宋体" panose="02010600030101010101" pitchFamily="2" charset="-122"/>
              </a:rPr>
              <a:t>年苏联新宪法的颁布</a:t>
            </a:r>
            <a:r>
              <a:rPr lang="zh-CN" altLang="en-US" sz="2800" b="1">
                <a:latin typeface="宋体" pitchFamily="2" charset="-122"/>
              </a:rPr>
              <a:t>，</a:t>
            </a:r>
            <a:r>
              <a:rPr lang="zh-CN" altLang="en-US" sz="2800" b="1">
                <a:solidFill>
                  <a:schemeClr val="tx1"/>
                </a:solidFill>
                <a:latin typeface="宋体" pitchFamily="2" charset="-122"/>
                <a:ea typeface="宋体" panose="02010600030101010101" pitchFamily="2" charset="-122"/>
              </a:rPr>
              <a:t>还规定苏联是</a:t>
            </a:r>
            <a:r>
              <a:rPr lang="zh-CN" altLang="en-US" sz="2800" b="1">
                <a:solidFill>
                  <a:srgbClr val="FF0000"/>
                </a:solidFill>
                <a:latin typeface="宋体" pitchFamily="2" charset="-122"/>
                <a:ea typeface="宋体" panose="02010600030101010101" pitchFamily="2" charset="-122"/>
              </a:rPr>
              <a:t>工农社会主义国家</a:t>
            </a:r>
            <a:r>
              <a:rPr lang="zh-CN" altLang="en-US" sz="2800" b="1">
                <a:solidFill>
                  <a:schemeClr val="tx1"/>
                </a:solidFill>
                <a:latin typeface="宋体" pitchFamily="2" charset="-122"/>
                <a:ea typeface="宋体" panose="02010600030101010101" pitchFamily="2" charset="-122"/>
              </a:rPr>
              <a:t>，苏联</a:t>
            </a:r>
            <a:r>
              <a:rPr lang="zh-CN" altLang="en-US" sz="2800" b="1">
                <a:solidFill>
                  <a:srgbClr val="FF0000"/>
                </a:solidFill>
                <a:latin typeface="宋体" pitchFamily="2" charset="-122"/>
                <a:ea typeface="宋体" panose="02010600030101010101" pitchFamily="2" charset="-122"/>
              </a:rPr>
              <a:t>建立社会主义制度，进入社会主义社会。</a:t>
            </a:r>
          </a:p>
        </p:txBody>
      </p:sp>
      <p:sp>
        <p:nvSpPr>
          <p:cNvPr id="9" name="Text Box 10">
            <a:extLst>
              <a:ext uri="{FF2B5EF4-FFF2-40B4-BE49-F238E27FC236}">
                <a16:creationId xmlns:a16="http://schemas.microsoft.com/office/drawing/2014/main" id="{BA8E9E3E-6A47-4236-B5AC-E55EA430DD30}"/>
              </a:ext>
            </a:extLst>
          </p:cNvPr>
          <p:cNvSpPr txBox="1">
            <a:spLocks noChangeArrowheads="1"/>
          </p:cNvSpPr>
          <p:nvPr/>
        </p:nvSpPr>
        <p:spPr bwMode="auto">
          <a:xfrm>
            <a:off x="263352" y="2621622"/>
            <a:ext cx="2353310" cy="52197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2800" b="1" kern="1200" cap="none" spc="0" normalizeH="0" baseline="0" noProof="0">
                <a:effectLst/>
                <a:latin typeface="宋体" pitchFamily="2" charset="-122"/>
                <a:cs typeface="宋体" panose="02010600030101010101" pitchFamily="2" charset="-122"/>
              </a:rPr>
              <a:t>2.</a:t>
            </a:r>
            <a:r>
              <a:rPr kumimoji="1" lang="zh-CN" altLang="en-US" sz="2800" b="1" kern="1200" cap="none" spc="0" normalizeH="0" baseline="0" noProof="0">
                <a:effectLst/>
                <a:latin typeface="宋体" pitchFamily="2" charset="-122"/>
                <a:cs typeface="宋体" panose="02010600030101010101" pitchFamily="2" charset="-122"/>
              </a:rPr>
              <a:t>特点：</a:t>
            </a:r>
          </a:p>
        </p:txBody>
      </p:sp>
      <p:sp>
        <p:nvSpPr>
          <p:cNvPr id="10" name="文本框 9">
            <a:extLst>
              <a:ext uri="{FF2B5EF4-FFF2-40B4-BE49-F238E27FC236}">
                <a16:creationId xmlns:a16="http://schemas.microsoft.com/office/drawing/2014/main" id="{8A7D21A6-3E6B-4BD2-82B8-B3DDD9A5B439}"/>
              </a:ext>
            </a:extLst>
          </p:cNvPr>
          <p:cNvSpPr txBox="1"/>
          <p:nvPr/>
        </p:nvSpPr>
        <p:spPr>
          <a:xfrm>
            <a:off x="1631504" y="3474720"/>
            <a:ext cx="8928992" cy="2669000"/>
          </a:xfrm>
          <a:prstGeom prst="rect">
            <a:avLst/>
          </a:prstGeom>
          <a:solidFill>
            <a:schemeClr val="accent2">
              <a:lumMod val="40000"/>
              <a:lumOff val="60000"/>
            </a:schemeClr>
          </a:solidFill>
        </p:spPr>
        <p:txBody>
          <a:bodyPr wrap="square" rtlCol="0">
            <a:spAutoFit/>
          </a:bodyPr>
          <a:lstStyle/>
          <a:p>
            <a:pPr fontAlgn="auto">
              <a:lnSpc>
                <a:spcPct val="150000"/>
              </a:lnSpc>
            </a:pPr>
            <a:r>
              <a:rPr lang="en-US" altLang="zh-CN" sz="2800" b="1">
                <a:solidFill>
                  <a:srgbClr val="000000"/>
                </a:solidFill>
                <a:latin typeface="楷体" panose="02010609060101010101" charset="-122"/>
                <a:ea typeface="楷体" panose="02010609060101010101" charset="-122"/>
                <a:cs typeface="楷体" panose="02010609060101010101" charset="-122"/>
              </a:rPr>
              <a:t>   </a:t>
            </a:r>
            <a:r>
              <a:rPr lang="zh-CN" altLang="en-US" sz="3200" b="1">
                <a:solidFill>
                  <a:srgbClr val="FF0000"/>
                </a:solidFill>
                <a:latin typeface="楷体" panose="02010609060101010101" charset="-122"/>
                <a:ea typeface="楷体" panose="02010609060101010101" charset="-122"/>
                <a:cs typeface="楷体" panose="02010609060101010101" charset="-122"/>
              </a:rPr>
              <a:t>相关史事：</a:t>
            </a:r>
            <a:r>
              <a:rPr lang="en-US" altLang="zh-CN" sz="3200" b="1">
                <a:solidFill>
                  <a:srgbClr val="FF0000"/>
                </a:solidFill>
                <a:latin typeface="楷体" panose="02010609060101010101" charset="-122"/>
                <a:ea typeface="楷体" panose="02010609060101010101" charset="-122"/>
                <a:cs typeface="楷体" panose="02010609060101010101" charset="-122"/>
              </a:rPr>
              <a:t> </a:t>
            </a:r>
            <a:r>
              <a:rPr lang="zh-CN" altLang="en-US" sz="2800" b="1">
                <a:solidFill>
                  <a:srgbClr val="000000"/>
                </a:solidFill>
                <a:latin typeface="楷体" panose="02010609060101010101" charset="-122"/>
                <a:ea typeface="楷体" panose="02010609060101010101" charset="-122"/>
                <a:cs typeface="楷体" panose="02010609060101010101" charset="-122"/>
              </a:rPr>
              <a:t>苏联模式在</a:t>
            </a:r>
            <a:r>
              <a:rPr lang="zh-CN" altLang="en-US" sz="2800" b="1">
                <a:solidFill>
                  <a:srgbClr val="0000CC"/>
                </a:solidFill>
                <a:latin typeface="楷体" panose="02010609060101010101" charset="-122"/>
                <a:ea typeface="楷体" panose="02010609060101010101" charset="-122"/>
                <a:cs typeface="楷体" panose="02010609060101010101" charset="-122"/>
              </a:rPr>
              <a:t>经济</a:t>
            </a:r>
            <a:r>
              <a:rPr lang="zh-CN" altLang="en-US" sz="2800" b="1">
                <a:solidFill>
                  <a:srgbClr val="000000"/>
                </a:solidFill>
                <a:latin typeface="楷体" panose="02010609060101010101" charset="-122"/>
                <a:ea typeface="楷体" panose="02010609060101010101" charset="-122"/>
                <a:cs typeface="楷体" panose="02010609060101010101" charset="-122"/>
              </a:rPr>
              <a:t>方面表现为实行</a:t>
            </a:r>
            <a:r>
              <a:rPr lang="zh-CN" altLang="en-US" sz="2800" b="1">
                <a:solidFill>
                  <a:srgbClr val="0000CC"/>
                </a:solidFill>
                <a:latin typeface="楷体" panose="02010609060101010101" charset="-122"/>
                <a:ea typeface="楷体" panose="02010609060101010101" charset="-122"/>
                <a:cs typeface="楷体" panose="02010609060101010101" charset="-122"/>
              </a:rPr>
              <a:t>单一的公有制</a:t>
            </a:r>
            <a:r>
              <a:rPr lang="zh-CN" altLang="en-US" sz="2800" b="1">
                <a:solidFill>
                  <a:srgbClr val="000000"/>
                </a:solidFill>
                <a:latin typeface="楷体" panose="02010609060101010101" charset="-122"/>
                <a:ea typeface="楷体" panose="02010609060101010101" charset="-122"/>
                <a:cs typeface="楷体" panose="02010609060101010101" charset="-122"/>
              </a:rPr>
              <a:t>生产资料公有制，实行自上而下的指令性计划经济体制。在</a:t>
            </a:r>
            <a:r>
              <a:rPr lang="zh-CN" altLang="en-US" sz="2800" b="1">
                <a:solidFill>
                  <a:srgbClr val="0000CC"/>
                </a:solidFill>
                <a:latin typeface="楷体" panose="02010609060101010101" charset="-122"/>
                <a:ea typeface="楷体" panose="02010609060101010101" charset="-122"/>
                <a:cs typeface="楷体" panose="02010609060101010101" charset="-122"/>
              </a:rPr>
              <a:t>政治</a:t>
            </a:r>
            <a:r>
              <a:rPr lang="zh-CN" altLang="en-US" sz="2800" b="1">
                <a:solidFill>
                  <a:srgbClr val="000000"/>
                </a:solidFill>
                <a:latin typeface="楷体" panose="02010609060101010101" charset="-122"/>
                <a:ea typeface="楷体" panose="02010609060101010101" charset="-122"/>
                <a:cs typeface="楷体" panose="02010609060101010101" charset="-122"/>
              </a:rPr>
              <a:t>方面，</a:t>
            </a:r>
            <a:r>
              <a:rPr lang="zh-CN" altLang="en-US" sz="2800" b="1">
                <a:solidFill>
                  <a:srgbClr val="000000"/>
                </a:solidFill>
                <a:latin typeface="楷体" panose="02010609060101010101" charset="-122"/>
                <a:ea typeface="楷体" panose="02010609060101010101" charset="-122"/>
                <a:sym typeface="+mn-ea"/>
              </a:rPr>
              <a:t>苏联模式表现为</a:t>
            </a:r>
            <a:r>
              <a:rPr lang="zh-CN" altLang="en-US" sz="2800" b="1">
                <a:solidFill>
                  <a:srgbClr val="0000CC"/>
                </a:solidFill>
                <a:latin typeface="楷体" panose="02010609060101010101" charset="-122"/>
                <a:ea typeface="楷体" panose="02010609060101010101" charset="-122"/>
                <a:sym typeface="黑体" panose="02010609060101010101" pitchFamily="49" charset="-122"/>
              </a:rPr>
              <a:t>权力高度集中</a:t>
            </a:r>
            <a:r>
              <a:rPr lang="zh-CN" altLang="en-US" sz="2800" b="1">
                <a:solidFill>
                  <a:srgbClr val="000000"/>
                </a:solidFill>
                <a:latin typeface="楷体" panose="02010609060101010101" charset="-122"/>
                <a:ea typeface="楷体" panose="02010609060101010101" charset="-122"/>
                <a:sym typeface="黑体" panose="02010609060101010101" pitchFamily="49" charset="-122"/>
              </a:rPr>
              <a:t>。各级领导实际上由上级指派，基本不受群众监督。</a:t>
            </a:r>
            <a:endParaRPr lang="zh-CN" altLang="en-US" sz="2800" b="1">
              <a:solidFill>
                <a:srgbClr val="000000"/>
              </a:solidFill>
              <a:latin typeface="楷体" panose="02010609060101010101" charset="-122"/>
              <a:ea typeface="楷体" panose="02010609060101010101" charset="-122"/>
              <a:cs typeface="楷体" panose="02010609060101010101" charset="-122"/>
              <a:sym typeface="黑体" panose="02010609060101010101" pitchFamily="49" charset="-122"/>
            </a:endParaRPr>
          </a:p>
        </p:txBody>
      </p:sp>
      <p:sp>
        <p:nvSpPr>
          <p:cNvPr id="11" name="文本框 10">
            <a:extLst>
              <a:ext uri="{FF2B5EF4-FFF2-40B4-BE49-F238E27FC236}">
                <a16:creationId xmlns:a16="http://schemas.microsoft.com/office/drawing/2014/main" id="{60C572D9-B5A4-40E5-8C5C-A381FD72E9B8}"/>
              </a:ext>
            </a:extLst>
          </p:cNvPr>
          <p:cNvSpPr txBox="1"/>
          <p:nvPr/>
        </p:nvSpPr>
        <p:spPr>
          <a:xfrm>
            <a:off x="1921442" y="2604998"/>
            <a:ext cx="9361040" cy="584775"/>
          </a:xfrm>
          <a:prstGeom prst="rect">
            <a:avLst/>
          </a:prstGeom>
          <a:noFill/>
          <a:ln w="9525">
            <a:noFill/>
          </a:ln>
        </p:spPr>
        <p:txBody>
          <a:bodyPr wrap="square" anchor="t">
            <a:spAutoFit/>
          </a:bodyPr>
          <a:lstStyle/>
          <a:p>
            <a:pPr>
              <a:spcBef>
                <a:spcPct val="50000"/>
              </a:spcBef>
            </a:pPr>
            <a:r>
              <a:rPr lang="zh-CN" altLang="en-US" sz="3200" b="1">
                <a:solidFill>
                  <a:schemeClr val="tx1"/>
                </a:solidFill>
                <a:latin typeface="宋体" pitchFamily="2" charset="-122"/>
                <a:sym typeface="宋体" pitchFamily="2" charset="-122"/>
              </a:rPr>
              <a:t>高度集中的</a:t>
            </a:r>
            <a:r>
              <a:rPr lang="zh-CN" altLang="en-US" sz="3200" b="1">
                <a:solidFill>
                  <a:srgbClr val="FF0000"/>
                </a:solidFill>
                <a:latin typeface="宋体" pitchFamily="2" charset="-122"/>
                <a:sym typeface="宋体" pitchFamily="2" charset="-122"/>
              </a:rPr>
              <a:t>计划经济</a:t>
            </a:r>
            <a:r>
              <a:rPr lang="zh-CN" altLang="en-US" sz="3200" b="1">
                <a:solidFill>
                  <a:schemeClr val="tx1"/>
                </a:solidFill>
                <a:latin typeface="宋体" pitchFamily="2" charset="-122"/>
                <a:sym typeface="宋体" pitchFamily="2" charset="-122"/>
              </a:rPr>
              <a:t>体制和高度</a:t>
            </a:r>
            <a:r>
              <a:rPr lang="zh-CN" altLang="en-US" sz="3200" b="1">
                <a:solidFill>
                  <a:srgbClr val="FF0000"/>
                </a:solidFill>
                <a:latin typeface="宋体" pitchFamily="2" charset="-122"/>
                <a:sym typeface="宋体" pitchFamily="2" charset="-122"/>
              </a:rPr>
              <a:t>集权</a:t>
            </a:r>
            <a:r>
              <a:rPr lang="zh-CN" altLang="en-US" sz="3200" b="1">
                <a:solidFill>
                  <a:schemeClr val="tx1"/>
                </a:solidFill>
                <a:latin typeface="宋体" pitchFamily="2" charset="-122"/>
                <a:sym typeface="宋体" pitchFamily="2" charset="-122"/>
              </a:rPr>
              <a:t>的政治体制。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2"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
                                          </p:val>
                                        </p:tav>
                                        <p:tav tm="100000">
                                          <p:val>
                                            <p:strVal val="#ppt_x"/>
                                          </p:val>
                                        </p:tav>
                                      </p:tavLst>
                                    </p:anim>
                                    <p:anim calcmode="lin" valueType="num">
                                      <p:cBhvr>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2" presetClass="entr" presetSubtype="1" fill="hold" grpId="1"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1"/>
      <p:bldP spid="11" grpId="2"/>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1" name="Text Box 10"/>
          <p:cNvSpPr txBox="1">
            <a:spLocks noChangeArrowheads="1"/>
          </p:cNvSpPr>
          <p:nvPr/>
        </p:nvSpPr>
        <p:spPr bwMode="auto">
          <a:xfrm>
            <a:off x="407368" y="188640"/>
            <a:ext cx="2353310" cy="646331"/>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3600" b="1" kern="1200" cap="none" spc="0" normalizeH="0" baseline="0" noProof="0">
                <a:effectLst/>
                <a:latin typeface="宋体" pitchFamily="2" charset="-122"/>
                <a:cs typeface="宋体" panose="02010600030101010101" pitchFamily="2" charset="-122"/>
              </a:rPr>
              <a:t>3.</a:t>
            </a:r>
            <a:r>
              <a:rPr kumimoji="1" lang="zh-CN" altLang="en-US" sz="3600" b="1" kern="1200" cap="none" spc="0" normalizeH="0" baseline="0" noProof="0">
                <a:effectLst/>
                <a:latin typeface="宋体" pitchFamily="2" charset="-122"/>
                <a:cs typeface="宋体" panose="02010600030101010101" pitchFamily="2" charset="-122"/>
              </a:rPr>
              <a:t>评价</a:t>
            </a:r>
          </a:p>
        </p:txBody>
      </p:sp>
      <p:sp>
        <p:nvSpPr>
          <p:cNvPr id="6" name="文本框 5"/>
          <p:cNvSpPr txBox="1"/>
          <p:nvPr/>
        </p:nvSpPr>
        <p:spPr>
          <a:xfrm>
            <a:off x="875030" y="3861048"/>
            <a:ext cx="10210165" cy="2676525"/>
          </a:xfrm>
          <a:prstGeom prst="rect">
            <a:avLst/>
          </a:prstGeom>
          <a:noFill/>
        </p:spPr>
        <p:txBody>
          <a:bodyPr wrap="square" rtlCol="0">
            <a:spAutoFit/>
          </a:bodyPr>
          <a:lstStyle/>
          <a:p>
            <a:pPr algn="l" fontAlgn="auto">
              <a:lnSpc>
                <a:spcPct val="150000"/>
              </a:lnSpc>
            </a:pPr>
            <a:r>
              <a:rPr lang="zh-CN" altLang="en-US" sz="2800" b="1">
                <a:solidFill>
                  <a:srgbClr val="FF0000"/>
                </a:solidFill>
                <a:latin typeface="宋体" pitchFamily="2" charset="-122"/>
                <a:cs typeface="宋体" panose="02010600030101010101" pitchFamily="2" charset="-122"/>
              </a:rPr>
              <a:t>（</a:t>
            </a:r>
            <a:r>
              <a:rPr lang="en-US" altLang="zh-CN" sz="2800" b="1">
                <a:solidFill>
                  <a:srgbClr val="FF0000"/>
                </a:solidFill>
                <a:latin typeface="宋体" pitchFamily="2" charset="-122"/>
                <a:cs typeface="宋体" panose="02010600030101010101" pitchFamily="2" charset="-122"/>
              </a:rPr>
              <a:t>1</a:t>
            </a:r>
            <a:r>
              <a:rPr lang="zh-CN" altLang="en-US" sz="2800" b="1">
                <a:solidFill>
                  <a:srgbClr val="FF0000"/>
                </a:solidFill>
                <a:latin typeface="宋体" pitchFamily="2" charset="-122"/>
                <a:cs typeface="宋体" panose="02010600030101010101" pitchFamily="2" charset="-122"/>
              </a:rPr>
              <a:t>）在特定的历史条件下促进了苏联经济社会快速发展，也为苏联军民夺取反法西斯战争胜利发挥了重要作用。</a:t>
            </a:r>
          </a:p>
          <a:p>
            <a:pPr algn="l" fontAlgn="auto">
              <a:lnSpc>
                <a:spcPct val="150000"/>
              </a:lnSpc>
            </a:pPr>
            <a:r>
              <a:rPr lang="zh-CN" altLang="en-US" sz="2800" b="1">
                <a:solidFill>
                  <a:srgbClr val="FF0000"/>
                </a:solidFill>
                <a:latin typeface="宋体" pitchFamily="2" charset="-122"/>
                <a:cs typeface="宋体" panose="02010600030101010101" pitchFamily="2" charset="-122"/>
                <a:sym typeface="黑体" panose="02010609060101010101" pitchFamily="49" charset="-122"/>
              </a:rPr>
              <a:t>（</a:t>
            </a:r>
            <a:r>
              <a:rPr lang="en-US" altLang="zh-CN" sz="2800" b="1">
                <a:solidFill>
                  <a:srgbClr val="FF0000"/>
                </a:solidFill>
                <a:latin typeface="宋体" pitchFamily="2" charset="-122"/>
                <a:cs typeface="宋体" panose="02010600030101010101" pitchFamily="2" charset="-122"/>
                <a:sym typeface="黑体" panose="02010609060101010101" pitchFamily="49" charset="-122"/>
              </a:rPr>
              <a:t>2</a:t>
            </a:r>
            <a:r>
              <a:rPr lang="zh-CN" altLang="en-US" sz="2800" b="1">
                <a:solidFill>
                  <a:srgbClr val="FF0000"/>
                </a:solidFill>
                <a:latin typeface="宋体" pitchFamily="2" charset="-122"/>
                <a:cs typeface="宋体" panose="02010600030101010101" pitchFamily="2" charset="-122"/>
                <a:sym typeface="黑体" panose="02010609060101010101" pitchFamily="49" charset="-122"/>
              </a:rPr>
              <a:t>）但由于没有尊重经济规律，随之时间推移，苏联模式的弊端日益暴露，成为经济社会发展的严重体制障碍。</a:t>
            </a:r>
          </a:p>
        </p:txBody>
      </p:sp>
      <p:sp>
        <p:nvSpPr>
          <p:cNvPr id="159747" name="Rectangle 3"/>
          <p:cNvSpPr>
            <a:spLocks noGrp="1"/>
          </p:cNvSpPr>
          <p:nvPr/>
        </p:nvSpPr>
        <p:spPr>
          <a:xfrm>
            <a:off x="0" y="951230"/>
            <a:ext cx="12192000" cy="2909818"/>
          </a:xfrm>
          <a:prstGeom prst="rect">
            <a:avLst/>
          </a:prstGeom>
          <a:solidFill>
            <a:schemeClr val="accent1">
              <a:lumMod val="20000"/>
              <a:lumOff val="80000"/>
            </a:schemeClr>
          </a:solidFill>
          <a:ln w="9525">
            <a:noFill/>
          </a:ln>
        </p:spPr>
        <p:txBody>
          <a:bodyPr vert="horz" wrap="square" lIns="91440" tIns="45720" rIns="91440" bIns="45720" anchor="t"/>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0" indent="0" eaLnBrk="1" hangingPunct="1">
              <a:lnSpc>
                <a:spcPts val="3480"/>
              </a:lnSpc>
              <a:spcBef>
                <a:spcPct val="0"/>
              </a:spcBef>
              <a:buNone/>
            </a:pPr>
            <a:r>
              <a:rPr lang="en-US" altLang="zh-CN" sz="2400" b="1">
                <a:solidFill>
                  <a:schemeClr val="tx1"/>
                </a:solidFill>
                <a:latin typeface="楷体" panose="02010609060101010101" charset="-122"/>
                <a:ea typeface="楷体" panose="02010609060101010101" charset="-122"/>
                <a:cs typeface="楷体" panose="02010609060101010101" charset="-122"/>
              </a:rPr>
              <a:t>   </a:t>
            </a:r>
            <a:r>
              <a:rPr lang="zh-CN" altLang="en-US" sz="2800" b="1">
                <a:solidFill>
                  <a:schemeClr val="tx1"/>
                </a:solidFill>
                <a:latin typeface="楷体" panose="02010609060101010101" charset="-122"/>
                <a:ea typeface="楷体" panose="02010609060101010101" charset="-122"/>
                <a:cs typeface="楷体" panose="02010609060101010101" charset="-122"/>
              </a:rPr>
              <a:t>材料一：斯大林是一个世上无出其右的最大的独裁者，他接过俄国时，俄国只有木犁，而当他撒手人寰时，俄国已经拥有核武器。   </a:t>
            </a:r>
            <a:endParaRPr lang="en-US" altLang="zh-CN" sz="2800" b="1">
              <a:solidFill>
                <a:schemeClr val="tx1"/>
              </a:solidFill>
              <a:latin typeface="楷体" panose="02010609060101010101" charset="-122"/>
              <a:ea typeface="楷体" panose="02010609060101010101" charset="-122"/>
              <a:cs typeface="楷体" panose="02010609060101010101" charset="-122"/>
            </a:endParaRPr>
          </a:p>
          <a:p>
            <a:pPr marL="0" indent="0" eaLnBrk="1" hangingPunct="1">
              <a:lnSpc>
                <a:spcPts val="3480"/>
              </a:lnSpc>
              <a:spcBef>
                <a:spcPct val="0"/>
              </a:spcBef>
              <a:buNone/>
            </a:pPr>
            <a:r>
              <a:rPr lang="en-US" altLang="zh-CN" sz="2800" b="1">
                <a:latin typeface="楷体" panose="02010609060101010101" charset="-122"/>
                <a:ea typeface="楷体" panose="02010609060101010101" charset="-122"/>
                <a:cs typeface="楷体" panose="02010609060101010101" charset="-122"/>
              </a:rPr>
              <a:t>                                                </a:t>
            </a:r>
            <a:r>
              <a:rPr lang="en-US" altLang="zh-CN" sz="2800" b="1">
                <a:solidFill>
                  <a:schemeClr val="tx1"/>
                </a:solidFill>
                <a:latin typeface="楷体" panose="02010609060101010101" charset="-122"/>
                <a:ea typeface="楷体" panose="02010609060101010101" charset="-122"/>
                <a:cs typeface="楷体" panose="02010609060101010101" charset="-122"/>
              </a:rPr>
              <a:t>——</a:t>
            </a:r>
            <a:r>
              <a:rPr lang="zh-CN" altLang="en-US" sz="2800" b="1">
                <a:solidFill>
                  <a:schemeClr val="tx1"/>
                </a:solidFill>
                <a:latin typeface="楷体" panose="02010609060101010101" charset="-122"/>
                <a:ea typeface="楷体" panose="02010609060101010101" charset="-122"/>
                <a:cs typeface="楷体" panose="02010609060101010101" charset="-122"/>
              </a:rPr>
              <a:t>英国首相丘吉尔</a:t>
            </a:r>
          </a:p>
          <a:p>
            <a:pPr marL="0" indent="0" eaLnBrk="1" hangingPunct="1">
              <a:lnSpc>
                <a:spcPts val="3480"/>
              </a:lnSpc>
              <a:spcBef>
                <a:spcPct val="0"/>
              </a:spcBef>
              <a:buNone/>
            </a:pPr>
            <a:r>
              <a:rPr lang="zh-CN" altLang="en-US" sz="2800" b="1">
                <a:solidFill>
                  <a:schemeClr val="tx1"/>
                </a:solidFill>
                <a:latin typeface="楷体" panose="02010609060101010101" charset="-122"/>
                <a:ea typeface="楷体" panose="02010609060101010101" charset="-122"/>
                <a:cs typeface="楷体" panose="02010609060101010101" charset="-122"/>
              </a:rPr>
              <a:t>  材料二：“社会主义究竟是个什么样子，苏联搞了很多年，也并没有完全搞清楚。可能列宁的思路比较好，搞了个新经济政策，但是后来苏联的模式僵化了。</a:t>
            </a:r>
            <a:r>
              <a:rPr lang="zh-CN" altLang="en-US" b="1">
                <a:solidFill>
                  <a:schemeClr val="tx1"/>
                </a:solidFill>
                <a:latin typeface="楷体" panose="02010609060101010101" charset="-122"/>
                <a:ea typeface="楷体" panose="02010609060101010101" charset="-122"/>
                <a:cs typeface="楷体" panose="02010609060101010101" charset="-122"/>
              </a:rPr>
              <a:t>”                                      </a:t>
            </a:r>
            <a:r>
              <a:rPr lang="zh-CN" altLang="en-US" sz="2800" b="1">
                <a:solidFill>
                  <a:schemeClr val="tx1"/>
                </a:solidFill>
                <a:latin typeface="楷体" panose="02010609060101010101" charset="-122"/>
                <a:ea typeface="楷体" panose="02010609060101010101" charset="-122"/>
                <a:cs typeface="楷体" panose="02010609060101010101" charset="-122"/>
              </a:rPr>
              <a:t>——邓小平</a:t>
            </a:r>
            <a:r>
              <a:rPr lang="zh-CN" altLang="en-US" sz="2400" b="1">
                <a:solidFill>
                  <a:schemeClr val="tx1"/>
                </a:solidFill>
                <a:latin typeface="楷体" panose="02010609060101010101" charset="-122"/>
                <a:ea typeface="楷体" panose="02010609060101010101" charset="-122"/>
                <a:cs typeface="楷体" panose="02010609060101010101"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1" name="Text Box 10"/>
          <p:cNvSpPr txBox="1">
            <a:spLocks noChangeArrowheads="1"/>
          </p:cNvSpPr>
          <p:nvPr/>
        </p:nvSpPr>
        <p:spPr bwMode="auto">
          <a:xfrm>
            <a:off x="119336" y="207055"/>
            <a:ext cx="2353310" cy="52197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1" lang="en-US" altLang="zh-CN" sz="2800" b="1" kern="1200" cap="none" spc="0" normalizeH="0" baseline="0" noProof="0">
                <a:effectLst/>
                <a:latin typeface="宋体" pitchFamily="2" charset="-122"/>
                <a:cs typeface="宋体" panose="02010600030101010101" pitchFamily="2" charset="-122"/>
              </a:rPr>
              <a:t>4.</a:t>
            </a:r>
            <a:r>
              <a:rPr kumimoji="1" lang="zh-CN" altLang="en-US" sz="2800" b="1" kern="1200" cap="none" spc="0" normalizeH="0" baseline="0" noProof="0">
                <a:effectLst/>
                <a:latin typeface="宋体" pitchFamily="2" charset="-122"/>
                <a:cs typeface="宋体" panose="02010600030101010101" pitchFamily="2" charset="-122"/>
              </a:rPr>
              <a:t>启示</a:t>
            </a:r>
          </a:p>
        </p:txBody>
      </p:sp>
      <p:pic>
        <p:nvPicPr>
          <p:cNvPr id="396295" name="Picture 7" descr="u=3857357653,2456092676&amp;fm=23&amp;gp=0"/>
          <p:cNvPicPr>
            <a:picLocks noChangeAspect="1"/>
          </p:cNvPicPr>
          <p:nvPr/>
        </p:nvPicPr>
        <p:blipFill>
          <a:blip r:embed="rId2"/>
          <a:stretch>
            <a:fillRect/>
          </a:stretch>
        </p:blipFill>
        <p:spPr>
          <a:xfrm>
            <a:off x="1627505" y="3450590"/>
            <a:ext cx="4044315" cy="2663825"/>
          </a:xfrm>
          <a:prstGeom prst="rect">
            <a:avLst/>
          </a:prstGeom>
          <a:noFill/>
          <a:ln w="9525">
            <a:noFill/>
          </a:ln>
        </p:spPr>
      </p:pic>
      <p:pic>
        <p:nvPicPr>
          <p:cNvPr id="396296" name="Picture 8" descr="d6a4c34f9f3e0b8c-0ddce5bc5fa6ed04-b3b606bb822aee89fa7b2258e072dc88_i"/>
          <p:cNvPicPr>
            <a:picLocks noChangeAspect="1"/>
          </p:cNvPicPr>
          <p:nvPr/>
        </p:nvPicPr>
        <p:blipFill>
          <a:blip r:embed="rId3"/>
          <a:stretch>
            <a:fillRect/>
          </a:stretch>
        </p:blipFill>
        <p:spPr>
          <a:xfrm>
            <a:off x="6252845" y="3450590"/>
            <a:ext cx="4476115" cy="2663825"/>
          </a:xfrm>
          <a:prstGeom prst="rect">
            <a:avLst/>
          </a:prstGeom>
          <a:noFill/>
          <a:ln w="9525">
            <a:noFill/>
          </a:ln>
        </p:spPr>
      </p:pic>
      <p:sp>
        <p:nvSpPr>
          <p:cNvPr id="2" name="文本框 1"/>
          <p:cNvSpPr txBox="1"/>
          <p:nvPr/>
        </p:nvSpPr>
        <p:spPr>
          <a:xfrm>
            <a:off x="407368" y="908720"/>
            <a:ext cx="11377264" cy="2062103"/>
          </a:xfrm>
          <a:prstGeom prst="rect">
            <a:avLst/>
          </a:prstGeom>
          <a:noFill/>
        </p:spPr>
        <p:txBody>
          <a:bodyPr wrap="square" rtlCol="0" anchor="t">
            <a:spAutoFit/>
          </a:bodyPr>
          <a:lstStyle/>
          <a:p>
            <a:r>
              <a:rPr lang="zh-CN" altLang="en-US" sz="3200"/>
              <a:t>(1)经济发展模式必须因时而变，从国情出发，实事求是；</a:t>
            </a:r>
          </a:p>
          <a:p>
            <a:r>
              <a:rPr lang="zh-CN" altLang="en-US" sz="3200"/>
              <a:t>(2)坚持中国特色的社会主义道路；</a:t>
            </a:r>
          </a:p>
          <a:p>
            <a:r>
              <a:rPr lang="zh-CN" altLang="en-US" sz="3200"/>
              <a:t>(3)要提高农民生产积极性，必须切实维护广大农民的利益；</a:t>
            </a:r>
          </a:p>
          <a:p>
            <a:r>
              <a:rPr lang="zh-CN" altLang="en-US" sz="3200"/>
              <a:t>(4)发展经济时要农、轻、重比例协调发展。</a:t>
            </a:r>
            <a:endParaRPr lang="en-US" altLang="zh-CN" sz="3200"/>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1087755" y="1379220"/>
            <a:ext cx="10086975" cy="5206365"/>
          </a:xfrm>
          <a:prstGeom prst="rect">
            <a:avLst/>
          </a:prstGeom>
        </p:spPr>
      </p:pic>
      <p:sp>
        <p:nvSpPr>
          <p:cNvPr id="10241" name="文本框 1"/>
          <p:cNvSpPr txBox="1"/>
          <p:nvPr/>
        </p:nvSpPr>
        <p:spPr>
          <a:xfrm>
            <a:off x="4181158" y="352743"/>
            <a:ext cx="2262188" cy="712788"/>
          </a:xfrm>
          <a:prstGeom prst="rect">
            <a:avLst/>
          </a:prstGeom>
          <a:noFill/>
          <a:ln w="9525">
            <a:noFill/>
          </a:ln>
        </p:spPr>
        <p:txBody>
          <a:bodyPr wrap="none">
            <a:spAutoFit/>
          </a:bodyPr>
          <a:lstStyle/>
          <a:p>
            <a:pPr marR="0" algn="ctr" defTabSz="914400">
              <a:buClrTx/>
              <a:buSzTx/>
              <a:buFontTx/>
              <a:buNone/>
              <a:defRPr/>
            </a:pPr>
            <a:r>
              <a:rPr kumimoji="0" lang="zh-CN" altLang="en-US" sz="4035" b="1" kern="1200" cap="none" spc="0" normalizeH="0" baseline="0" noProof="1">
                <a:solidFill>
                  <a:srgbClr val="0070C0"/>
                </a:solidFill>
                <a:latin typeface="黑体" panose="02010609060101010101" pitchFamily="49" charset="-122"/>
                <a:ea typeface="黑体" panose="02010609060101010101" pitchFamily="49" charset="-122"/>
                <a:cs typeface="宋体" panose="02010600030101010101" pitchFamily="2" charset="-122"/>
                <a:sym typeface="宋体" pitchFamily="2" charset="-122"/>
              </a:rPr>
              <a:t>课堂小结</a:t>
            </a:r>
            <a:endParaRPr kumimoji="0" lang="en-US" altLang="zh-CN" sz="4035" b="1" kern="1200" cap="none" spc="0" normalizeH="0" baseline="0" noProof="1">
              <a:solidFill>
                <a:srgbClr val="0070C0"/>
              </a:solidFill>
              <a:latin typeface="黑体" panose="02010609060101010101" pitchFamily="49" charset="-122"/>
              <a:ea typeface="黑体" panose="02010609060101010101" pitchFamily="49" charset="-122"/>
              <a:cs typeface="+mn-ea"/>
              <a:sym typeface="宋体" pitchFamily="2" charset="-122"/>
            </a:endParaRPr>
          </a:p>
        </p:txBody>
      </p:sp>
      <p:pic>
        <p:nvPicPr>
          <p:cNvPr id="10242" name="New picture"/>
          <p:cNvPicPr/>
          <p:nvPr/>
        </p:nvPicPr>
        <p:blipFill>
          <a:blip r:embed="rId3"/>
          <a:stretch>
            <a:fillRect/>
          </a:stretch>
        </p:blipFill>
        <p:spPr>
          <a:xfrm>
            <a:off x="12255500" y="10744200"/>
            <a:ext cx="330200" cy="2540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Strategic">
  <a:themeElements>
    <a:clrScheme name="Strategic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003300"/>
      </a:hlink>
      <a:folHlink>
        <a:srgbClr val="339933"/>
      </a:folHlink>
    </a:clrScheme>
    <a:fontScheme name="Strategic">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miter lim="800000"/>
          <a:headEnd type="none" w="sm" len="sm"/>
          <a:tailEnd type="none" w="sm" len="sm"/>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miter lim="800000"/>
          <a:headEnd type="none" w="sm" len="sm"/>
          <a:tailEnd type="none" w="sm" len="sm"/>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Strategic 1">
        <a:dk1>
          <a:srgbClr val="000000"/>
        </a:dk1>
        <a:lt1>
          <a:srgbClr val="EAEAEA"/>
        </a:lt1>
        <a:dk2>
          <a:srgbClr val="819E81"/>
        </a:dk2>
        <a:lt2>
          <a:srgbClr val="FFCC66"/>
        </a:lt2>
        <a:accent1>
          <a:srgbClr val="727DE0"/>
        </a:accent1>
        <a:accent2>
          <a:srgbClr val="D54F41"/>
        </a:accent2>
        <a:accent3>
          <a:srgbClr val="C1CCC1"/>
        </a:accent3>
        <a:accent4>
          <a:srgbClr val="C8C8C8"/>
        </a:accent4>
        <a:accent5>
          <a:srgbClr val="BCBFED"/>
        </a:accent5>
        <a:accent6>
          <a:srgbClr val="C1473A"/>
        </a:accent6>
        <a:hlink>
          <a:srgbClr val="003300"/>
        </a:hlink>
        <a:folHlink>
          <a:srgbClr val="663300"/>
        </a:folHlink>
      </a:clrScheme>
      <a:clrMap bg1="dk2" tx1="lt1" bg2="dk1" tx2="lt2" accent1="accent1" accent2="accent2" accent3="accent3" accent4="accent4" accent5="accent5" accent6="accent6" hlink="hlink" folHlink="folHlink"/>
    </a:extraClrScheme>
    <a:extraClrScheme>
      <a:clrScheme name="Strategic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003300"/>
        </a:hlink>
        <a:folHlink>
          <a:srgbClr val="339933"/>
        </a:folHlink>
      </a:clrScheme>
      <a:clrMap bg1="lt1" tx1="dk1" bg2="lt2" tx2="dk2" accent1="accent1" accent2="accent2" accent3="accent3" accent4="accent4" accent5="accent5" accent6="accent6" hlink="hlink" folHlink="folHlink"/>
    </a:extraClrScheme>
    <a:extraClrScheme>
      <a:clrScheme name="Strategic 3">
        <a:dk1>
          <a:srgbClr val="000000"/>
        </a:dk1>
        <a:lt1>
          <a:srgbClr val="FFFFFF"/>
        </a:lt1>
        <a:dk2>
          <a:srgbClr val="000000"/>
        </a:dk2>
        <a:lt2>
          <a:srgbClr val="5F5F5F"/>
        </a:lt2>
        <a:accent1>
          <a:srgbClr val="CBCBCB"/>
        </a:accent1>
        <a:accent2>
          <a:srgbClr val="808080"/>
        </a:accent2>
        <a:accent3>
          <a:srgbClr val="FFFFFF"/>
        </a:accent3>
        <a:accent4>
          <a:srgbClr val="000000"/>
        </a:accent4>
        <a:accent5>
          <a:srgbClr val="E2E2E2"/>
        </a:accent5>
        <a:accent6>
          <a:srgbClr val="737373"/>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trategic 4">
        <a:dk1>
          <a:srgbClr val="000000"/>
        </a:dk1>
        <a:lt1>
          <a:srgbClr val="EAEAEA"/>
        </a:lt1>
        <a:dk2>
          <a:srgbClr val="BC6262"/>
        </a:dk2>
        <a:lt2>
          <a:srgbClr val="FFCC66"/>
        </a:lt2>
        <a:accent1>
          <a:srgbClr val="727DE0"/>
        </a:accent1>
        <a:accent2>
          <a:srgbClr val="D54F41"/>
        </a:accent2>
        <a:accent3>
          <a:srgbClr val="DAB7B7"/>
        </a:accent3>
        <a:accent4>
          <a:srgbClr val="C8C8C8"/>
        </a:accent4>
        <a:accent5>
          <a:srgbClr val="BCBFED"/>
        </a:accent5>
        <a:accent6>
          <a:srgbClr val="C1473A"/>
        </a:accent6>
        <a:hlink>
          <a:srgbClr val="000066"/>
        </a:hlink>
        <a:folHlink>
          <a:srgbClr val="FFFF99"/>
        </a:folHlink>
      </a:clrScheme>
      <a:clrMap bg1="dk2" tx1="lt1" bg2="dk1" tx2="lt2" accent1="accent1" accent2="accent2" accent3="accent3" accent4="accent4" accent5="accent5" accent6="accent6" hlink="hlink" folHlink="folHlink"/>
    </a:extraClrScheme>
    <a:extraClrScheme>
      <a:clrScheme name="Strategic 5">
        <a:dk1>
          <a:srgbClr val="000000"/>
        </a:dk1>
        <a:lt1>
          <a:srgbClr val="EAEAEA"/>
        </a:lt1>
        <a:dk2>
          <a:srgbClr val="5C74A4"/>
        </a:dk2>
        <a:lt2>
          <a:srgbClr val="FFCC99"/>
        </a:lt2>
        <a:accent1>
          <a:srgbClr val="727DE0"/>
        </a:accent1>
        <a:accent2>
          <a:srgbClr val="D54F41"/>
        </a:accent2>
        <a:accent3>
          <a:srgbClr val="B5BCCF"/>
        </a:accent3>
        <a:accent4>
          <a:srgbClr val="C8C8C8"/>
        </a:accent4>
        <a:accent5>
          <a:srgbClr val="BCBFED"/>
        </a:accent5>
        <a:accent6>
          <a:srgbClr val="C1473A"/>
        </a:accent6>
        <a:hlink>
          <a:srgbClr val="FFFFCC"/>
        </a:hlink>
        <a:folHlink>
          <a:srgbClr val="CC9900"/>
        </a:folHlink>
      </a:clrScheme>
      <a:clrMap bg1="dk2" tx1="lt1" bg2="dk1" tx2="lt2" accent1="accent1" accent2="accent2" accent3="accent3" accent4="accent4" accent5="accent5" accent6="accent6" hlink="hlink" folHlink="folHlink"/>
    </a:extraClrScheme>
    <a:extraClrScheme>
      <a:clrScheme name="Strategic 6">
        <a:dk1>
          <a:srgbClr val="000000"/>
        </a:dk1>
        <a:lt1>
          <a:srgbClr val="EAEAEA"/>
        </a:lt1>
        <a:dk2>
          <a:srgbClr val="996600"/>
        </a:dk2>
        <a:lt2>
          <a:srgbClr val="FFCC99"/>
        </a:lt2>
        <a:accent1>
          <a:srgbClr val="727DE0"/>
        </a:accent1>
        <a:accent2>
          <a:srgbClr val="D54F41"/>
        </a:accent2>
        <a:accent3>
          <a:srgbClr val="CAB8AA"/>
        </a:accent3>
        <a:accent4>
          <a:srgbClr val="C8C8C8"/>
        </a:accent4>
        <a:accent5>
          <a:srgbClr val="BCBFED"/>
        </a:accent5>
        <a:accent6>
          <a:srgbClr val="C1473A"/>
        </a:accent6>
        <a:hlink>
          <a:srgbClr val="99CCFF"/>
        </a:hlink>
        <a:folHlink>
          <a:srgbClr val="FFFF99"/>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97</Paragraphs>
  <Slides>19</Slides>
  <Notes>1</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Strategic</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17.0600</AppVersion>
  <TotalTime>0</TotalTime>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2020-10-15T18:54:15Z</cp:lastPrinted>
  <dcterms:created xsi:type="dcterms:W3CDTF">2020-10-15T18:54:15Z</dcterms:created>
  <dcterms:modified xsi:type="dcterms:W3CDTF">2020-10-15T10:54:17Z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