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0" r:id="rId3"/>
    <p:sldMasterId id="2147483672" r:id="rId4"/>
  </p:sldMasterIdLst>
  <p:notesMasterIdLst>
    <p:notesMasterId r:id="rId5"/>
  </p:notesMasterIdLst>
  <p:handoutMasterIdLst>
    <p:handoutMasterId r:id="rId6"/>
  </p:handoutMasterIdLst>
  <p:sldIdLst>
    <p:sldId id="296" r:id="rId7"/>
    <p:sldId id="269" r:id="rId8"/>
    <p:sldId id="272" r:id="rId9"/>
    <p:sldId id="257" r:id="rId10"/>
    <p:sldId id="284" r:id="rId11"/>
    <p:sldId id="285" r:id="rId12"/>
    <p:sldId id="259" r:id="rId13"/>
    <p:sldId id="261" r:id="rId14"/>
    <p:sldId id="263" r:id="rId15"/>
    <p:sldId id="283" r:id="rId16"/>
    <p:sldId id="264" r:id="rId17"/>
    <p:sldId id="265" r:id="rId18"/>
    <p:sldId id="294" r:id="rId19"/>
    <p:sldId id="266" r:id="rId20"/>
    <p:sldId id="310" r:id="rId21"/>
    <p:sldId id="311" r:id="rId22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微软中国" initials="微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fill>
          <a:solidFill>
            <a:schemeClr val="tx1">
              <a:alpha val="20000"/>
            </a:schemeClr>
          </a:solidFill>
        </a:fill>
      </a:tcStyle>
    </a:band1H>
    <a:band1V>
      <a:tcStyle>
        <a:fill>
          <a:solidFill>
            <a:schemeClr val="tx1">
              <a:alpha val="2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86"/>
        <p:guide pos="387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tags" Target="tags/tag77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slideMaster" Target="slideMasters/slideMaster3.xml" /><Relationship Id="rId5" Type="http://schemas.openxmlformats.org/officeDocument/2006/relationships/notesMaster" Target="notesMasters/notesMaster1.xml" /><Relationship Id="rId6" Type="http://schemas.openxmlformats.org/officeDocument/2006/relationships/handoutMaster" Target="handoutMasters/handout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5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/>
              </a:rPr>
              <a:t/>
            </a:fld>
            <a:endParaRPr lang="zh-CN" altLang="en-US" smtClean="0">
              <a:latin typeface="微软雅黑" panose="020b0503020204020204" charset="-122"/>
              <a:ea typeface="微软雅黑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/>
              </a:rPr>
              <a:t/>
            </a:fld>
            <a:endParaRPr lang="zh-CN" altLang="en-US" smtClean="0">
              <a:latin typeface="微软雅黑" panose="020b0503020204020204" charset="-122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69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7170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7" name="幻灯片图像占位符 1"/>
          <p:cNvSpPr/>
          <p:nvPr>
            <p:ph type="sldImg"/>
          </p:nvPr>
        </p:nvSpPr>
        <p:spPr/>
      </p:sp>
      <p:sp>
        <p:nvSpPr>
          <p:cNvPr id="14338" name="文本占位符 2"/>
          <p:cNvSpPr/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/>
          </a:p>
          <a:p>
            <a:r>
              <a:rPr lang="zh-CN" altLang="en-US"/>
              <a:t>重视“孝”的观念有利于家庭社会的稳定 。这大大可以缓解社会矛盾，减少阶级冲突，增加了国家安全与稳定。消极：不公平，不公正。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文本占位符 1052383"/>
          <p:cNvSpPr/>
          <p:nvPr>
            <p:ph type="body"/>
          </p:nvPr>
        </p:nvSpPr>
        <p:spPr>
          <a:xfrm flipH="1">
            <a:off x="0" y="0"/>
            <a:ext cx="0" cy="0"/>
          </a:xfrm>
        </p:spPr>
        <p:txBody>
          <a:bodyPr lIns="91440" tIns="45720" rIns="91440" bIns="45720" anchor="t"/>
          <a:lstStyle/>
          <a:p>
            <a:pPr lvl="0" indent="0"/>
            <a:endParaRPr lang="zh-CN" altLang="en-US"/>
          </a:p>
        </p:txBody>
      </p:sp>
      <p:sp>
        <p:nvSpPr>
          <p:cNvPr id="8194" name="灯片编号占位符 1"/>
          <p:cNvSpPr/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indent="-1371600" algn="r"/>
            <a:fld id="{9A0DB2DC-4C9A-4742-B13C-FB6460FD3503}" type="slidenum"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  <a:t>16</a:t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6.xml" /><Relationship Id="rId13" Type="http://schemas.openxmlformats.org/officeDocument/2006/relationships/tags" Target="../tags/tag57.xml" /><Relationship Id="rId14" Type="http://schemas.openxmlformats.org/officeDocument/2006/relationships/tags" Target="../tags/tag58.xml" /><Relationship Id="rId15" Type="http://schemas.openxmlformats.org/officeDocument/2006/relationships/tags" Target="../tags/tag59.xml" /><Relationship Id="rId16" Type="http://schemas.openxmlformats.org/officeDocument/2006/relationships/tags" Target="../tags/tag60.xml" /><Relationship Id="rId17" Type="http://schemas.openxmlformats.org/officeDocument/2006/relationships/tags" Target="../tags/tag61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image" Target="../media/image1.jpeg" /><Relationship Id="rId13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3074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1026"/>
          <p:cNvSpPr>
            <a:spLocks noGrp="1"/>
          </p:cNvSpPr>
          <p:nvPr>
            <p:ph type="body" idx="5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1048860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 indent="0"/>
            <a:r>
              <a:rPr lang="zh-CN" altLang="en-US"/>
              <a:t>单击此处编辑母版标题样式</a:t>
            </a:r>
            <a:endParaRPr lang="en-US" altLang="en-US"/>
          </a:p>
        </p:txBody>
      </p:sp>
      <p:sp>
        <p:nvSpPr>
          <p:cNvPr id="3075" name="文本占位符 1048861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en-US" altLang="en-US"/>
          </a:p>
          <a:p>
            <a:pPr lvl="1" indent="-285750"/>
            <a:r>
              <a:rPr lang="zh-CN" altLang="en-US"/>
              <a:t>第二级</a:t>
            </a:r>
            <a:endParaRPr lang="en-US" altLang="en-US"/>
          </a:p>
          <a:p>
            <a:pPr lvl="2" indent="-228600"/>
            <a:r>
              <a:rPr lang="zh-CN" altLang="en-US"/>
              <a:t>第三级</a:t>
            </a:r>
            <a:endParaRPr lang="en-US" altLang="en-US"/>
          </a:p>
          <a:p>
            <a:pPr lvl="3" indent="-228600"/>
            <a:r>
              <a:rPr lang="zh-CN" altLang="en-US"/>
              <a:t>第四级</a:t>
            </a:r>
            <a:endParaRPr lang="en-US" altLang="en-US"/>
          </a:p>
          <a:p>
            <a:pPr lvl="4" indent="-228600"/>
            <a:r>
              <a:rPr lang="zh-CN" altLang="en-US"/>
              <a:t>第五级</a:t>
            </a:r>
            <a:endParaRPr lang="en-US" altLang="en-US"/>
          </a:p>
        </p:txBody>
      </p:sp>
      <p:sp>
        <p:nvSpPr>
          <p:cNvPr id="1048863" name="日期占位符 1048862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>
            <a:lvl1pPr>
              <a:defRPr/>
            </a:lvl1pPr>
          </a:lstStyle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1048864" name="页脚占位符 1048863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>
            <a:lvl1pPr>
              <a:defRPr/>
            </a:lvl1pPr>
          </a:lstStyle>
          <a:p>
            <a:pPr lvl="0" fontAlgn="base"/>
            <a:endParaRPr strike="noStrike" noProof="1">
              <a:latin typeface="Arial" panose="020b0604020202020204" pitchFamily="34" charset="0"/>
            </a:endParaRPr>
          </a:p>
        </p:txBody>
      </p:sp>
      <p:sp>
        <p:nvSpPr>
          <p:cNvPr id="1048865" name="灯片编号占位符 1048864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>
            <a:lvl1pPr marL="0" indent="-342900" algn="r" fontAlgn="base">
              <a:defRPr sz="1400" b="0" i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zh-CN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baseline="0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•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–"/>
        <a:defRPr sz="2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•"/>
        <a:defRPr sz="2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–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.jpeg" /><Relationship Id="rId3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69.xml" /><Relationship Id="rId11" Type="http://schemas.openxmlformats.org/officeDocument/2006/relationships/tags" Target="../tags/tag70.xml" /><Relationship Id="rId12" Type="http://schemas.openxmlformats.org/officeDocument/2006/relationships/tags" Target="../tags/tag71.xml" /><Relationship Id="rId13" Type="http://schemas.openxmlformats.org/officeDocument/2006/relationships/tags" Target="../tags/tag72.xml" /><Relationship Id="rId14" Type="http://schemas.openxmlformats.org/officeDocument/2006/relationships/tags" Target="../tags/tag73.xml" /><Relationship Id="rId15" Type="http://schemas.openxmlformats.org/officeDocument/2006/relationships/tags" Target="../tags/tag74.xml" /><Relationship Id="rId16" Type="http://schemas.openxmlformats.org/officeDocument/2006/relationships/tags" Target="../tags/tag75.xml" /><Relationship Id="rId17" Type="http://schemas.openxmlformats.org/officeDocument/2006/relationships/tags" Target="../tags/tag76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2.xml" /><Relationship Id="rId4" Type="http://schemas.openxmlformats.org/officeDocument/2006/relationships/tags" Target="../tags/tag63.xml" /><Relationship Id="rId5" Type="http://schemas.openxmlformats.org/officeDocument/2006/relationships/tags" Target="../tags/tag64.xml" /><Relationship Id="rId6" Type="http://schemas.openxmlformats.org/officeDocument/2006/relationships/tags" Target="../tags/tag65.xml" /><Relationship Id="rId7" Type="http://schemas.openxmlformats.org/officeDocument/2006/relationships/tags" Target="../tags/tag66.xml" /><Relationship Id="rId8" Type="http://schemas.openxmlformats.org/officeDocument/2006/relationships/tags" Target="../tags/tag67.xml" /><Relationship Id="rId9" Type="http://schemas.openxmlformats.org/officeDocument/2006/relationships/tags" Target="../tags/tag68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1.png" /><Relationship Id="rId4" Type="http://schemas.openxmlformats.org/officeDocument/2006/relationships/image" Target="../media/image12.jpe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W0201902166453777111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060" y="3176270"/>
            <a:ext cx="3298825" cy="3503930"/>
          </a:xfrm>
          <a:prstGeom prst="round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824095" y="3920490"/>
            <a:ext cx="602170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法律是准绳，任何时候都必须遵循；道德是基石，任何时候都不可忽视。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24095" y="5171440"/>
            <a:ext cx="520954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法安天下，德润人心。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/>
        </p:nvGrpSpPr>
        <p:grpSpPr>
          <a:xfrm>
            <a:off x="1974850" y="1870075"/>
            <a:ext cx="2276475" cy="2693988"/>
            <a:chOff x="597852" y="1918210"/>
            <a:chExt cx="1801775" cy="2351509"/>
          </a:xfrm>
        </p:grpSpPr>
        <p:sp>
          <p:nvSpPr>
            <p:cNvPr id="10" name="矩形 9"/>
            <p:cNvSpPr/>
            <p:nvPr>
              <p:custDataLst>
                <p:tags r:id="rId3"/>
              </p:custDataLst>
            </p:nvPr>
          </p:nvSpPr>
          <p:spPr>
            <a:xfrm>
              <a:off x="597852" y="1918210"/>
              <a:ext cx="1801775" cy="2351509"/>
            </a:xfrm>
            <a:prstGeom prst="rect">
              <a:avLst/>
            </a:prstGeom>
            <a:solidFill>
              <a:srgbClr val="FA8550"/>
            </a:solidFill>
            <a:ln>
              <a:noFill/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100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4"/>
              </p:custDataLst>
            </p:nvPr>
          </p:nvSpPr>
          <p:spPr>
            <a:xfrm flipH="1">
              <a:off x="1678597" y="3286110"/>
              <a:ext cx="720452" cy="983604"/>
            </a:xfrm>
            <a:prstGeom prst="rtTriangle">
              <a:avLst/>
            </a:prstGeom>
            <a:pattFill prst="wdUpDiag">
              <a:fgClr>
                <a:sysClr val="window" lastClr="FFFFFF"/>
              </a:fgClr>
              <a:bgClr>
                <a:srgbClr val="FA8550"/>
              </a:bgClr>
            </a:pattFill>
            <a:ln>
              <a:noFill/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100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3" name="等腰三角形 12"/>
            <p:cNvSpPr/>
            <p:nvPr>
              <p:custDataLst>
                <p:tags r:id="rId5"/>
              </p:custDataLst>
            </p:nvPr>
          </p:nvSpPr>
          <p:spPr>
            <a:xfrm>
              <a:off x="967626" y="2003355"/>
              <a:ext cx="1002352" cy="864096"/>
            </a:xfrm>
            <a:prstGeom prst="triangle">
              <a:avLst/>
            </a:prstGeom>
            <a:noFill/>
            <a:ln>
              <a:solidFill>
                <a:sysClr val="window" lastClr="FFFFFF"/>
              </a:solidFill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2025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6149" name="TextBox 27"/>
            <p:cNvSpPr txBox="1"/>
            <p:nvPr>
              <p:custDataLst>
                <p:tags r:id="rId6"/>
              </p:custDataLst>
            </p:nvPr>
          </p:nvSpPr>
          <p:spPr>
            <a:xfrm>
              <a:off x="1078165" y="2266804"/>
              <a:ext cx="782347" cy="9538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90000"/>
                </a:lnSpc>
              </a:pPr>
              <a:r>
                <a:rPr lang="en-US" altLang="zh-CN" sz="300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01</a:t>
              </a:r>
              <a:endParaRPr lang="en-US" altLang="zh-CN" sz="300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TextBox 39"/>
            <p:cNvSpPr txBox="1"/>
            <p:nvPr>
              <p:custDataLst>
                <p:tags r:id="rId7"/>
              </p:custDataLst>
            </p:nvPr>
          </p:nvSpPr>
          <p:spPr>
            <a:xfrm>
              <a:off x="655697" y="2971450"/>
              <a:ext cx="1743930" cy="9351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方正清楷 简" charset="-122"/>
                  <a:ea typeface="方正清楷 简" charset="-122"/>
                  <a:sym typeface="Arial" panose="020b0604020202020204" pitchFamily="34" charset="0"/>
                </a:rPr>
                <a:t>概况</a:t>
              </a:r>
              <a:endParaRPr lang="zh-CN" altLang="en-US" sz="2800" b="1">
                <a:solidFill>
                  <a:schemeClr val="bg1"/>
                </a:solidFill>
                <a:latin typeface="方正清楷 简" charset="-122"/>
                <a:ea typeface="方正清楷 简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57775" y="1870075"/>
            <a:ext cx="2230438" cy="2693988"/>
            <a:chOff x="4711194" y="1918210"/>
            <a:chExt cx="1899507" cy="2351504"/>
          </a:xfrm>
        </p:grpSpPr>
        <p:sp>
          <p:nvSpPr>
            <p:cNvPr id="23" name="矩形 22"/>
            <p:cNvSpPr/>
            <p:nvPr>
              <p:custDataLst>
                <p:tags r:id="rId8"/>
              </p:custDataLst>
            </p:nvPr>
          </p:nvSpPr>
          <p:spPr>
            <a:xfrm>
              <a:off x="4711194" y="1918210"/>
              <a:ext cx="1899507" cy="2351504"/>
            </a:xfrm>
            <a:prstGeom prst="rect">
              <a:avLst/>
            </a:prstGeom>
            <a:solidFill>
              <a:srgbClr val="E74D51"/>
            </a:solidFill>
            <a:ln>
              <a:noFill/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100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4" name="直角三角形 23"/>
            <p:cNvSpPr/>
            <p:nvPr>
              <p:custDataLst>
                <p:tags r:id="rId9"/>
              </p:custDataLst>
            </p:nvPr>
          </p:nvSpPr>
          <p:spPr>
            <a:xfrm flipH="1">
              <a:off x="5876628" y="3286110"/>
              <a:ext cx="720452" cy="983604"/>
            </a:xfrm>
            <a:prstGeom prst="rtTriangle">
              <a:avLst/>
            </a:prstGeom>
            <a:pattFill prst="wdUpDiag">
              <a:fgClr>
                <a:sysClr val="window" lastClr="FFFFFF"/>
              </a:fgClr>
              <a:bgClr>
                <a:srgbClr val="E74D51"/>
              </a:bgClr>
            </a:pattFill>
            <a:ln>
              <a:noFill/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100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5" name="等腰三角形 24"/>
            <p:cNvSpPr/>
            <p:nvPr>
              <p:custDataLst>
                <p:tags r:id="rId10"/>
              </p:custDataLst>
            </p:nvPr>
          </p:nvSpPr>
          <p:spPr>
            <a:xfrm>
              <a:off x="5080968" y="2003355"/>
              <a:ext cx="1002352" cy="864096"/>
            </a:xfrm>
            <a:prstGeom prst="triangle">
              <a:avLst/>
            </a:prstGeom>
            <a:noFill/>
            <a:ln>
              <a:solidFill>
                <a:sysClr val="window" lastClr="FFFFFF"/>
              </a:solidFill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2025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6155" name="TextBox 35"/>
            <p:cNvSpPr txBox="1"/>
            <p:nvPr>
              <p:custDataLst>
                <p:tags r:id="rId11"/>
              </p:custDataLst>
            </p:nvPr>
          </p:nvSpPr>
          <p:spPr>
            <a:xfrm>
              <a:off x="5300966" y="2266879"/>
              <a:ext cx="576064" cy="9541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90000"/>
                </a:lnSpc>
              </a:pPr>
              <a:r>
                <a:rPr lang="en-US" altLang="zh-CN" sz="300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02</a:t>
              </a:r>
              <a:endParaRPr lang="en-US" altLang="zh-CN" sz="300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156" name="TextBox 39"/>
            <p:cNvSpPr txBox="1"/>
            <p:nvPr>
              <p:custDataLst>
                <p:tags r:id="rId12"/>
              </p:custDataLst>
            </p:nvPr>
          </p:nvSpPr>
          <p:spPr>
            <a:xfrm>
              <a:off x="4715715" y="2971878"/>
              <a:ext cx="1889995" cy="9271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方正清楷 简" charset="-122"/>
                  <a:ea typeface="方正清楷 简" charset="-122"/>
                  <a:sym typeface="Arial" panose="020b0604020202020204" pitchFamily="34" charset="0"/>
                </a:rPr>
                <a:t>特征</a:t>
              </a:r>
              <a:endParaRPr lang="zh-CN" altLang="en-US" sz="2800" b="1">
                <a:solidFill>
                  <a:schemeClr val="bg1"/>
                </a:solidFill>
                <a:latin typeface="方正清楷 简" charset="-122"/>
                <a:ea typeface="方正清楷 简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57" name="组合 4"/>
          <p:cNvGrpSpPr/>
          <p:nvPr/>
        </p:nvGrpSpPr>
        <p:grpSpPr>
          <a:xfrm>
            <a:off x="1620520" y="1551623"/>
            <a:ext cx="8920163" cy="77787"/>
            <a:chOff x="235" y="999"/>
            <a:chExt cx="18730" cy="16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" name="直接连接符 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60" name="文本框 1"/>
          <p:cNvSpPr txBox="1"/>
          <p:nvPr/>
        </p:nvSpPr>
        <p:spPr>
          <a:xfrm>
            <a:off x="2581910" y="154305"/>
            <a:ext cx="682244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4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宋体" panose="02010600030101010101" pitchFamily="2" charset="-122"/>
              </a:rPr>
              <a:t>第三单元 法律与教化</a:t>
            </a:r>
            <a:br>
              <a:rPr lang="en-US" altLang="en-US" sz="4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宋体" panose="02010600030101010101" pitchFamily="2" charset="-122"/>
              </a:rPr>
            </a:br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第</a:t>
            </a:r>
            <a:r>
              <a:rPr lang="en-US" altLang="zh-CN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7</a:t>
            </a:r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课 中国古代的法治与礼教</a:t>
            </a:r>
            <a:endParaRPr lang="zh-CN" altLang="en-US" sz="4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005763" y="1870075"/>
            <a:ext cx="2230437" cy="2693988"/>
            <a:chOff x="6841786" y="1918210"/>
            <a:chExt cx="1899507" cy="2351504"/>
          </a:xfrm>
        </p:grpSpPr>
        <p:sp>
          <p:nvSpPr>
            <p:cNvPr id="4" name="矩形 3"/>
            <p:cNvSpPr/>
            <p:nvPr>
              <p:custDataLst>
                <p:tags r:id="rId13"/>
              </p:custDataLst>
            </p:nvPr>
          </p:nvSpPr>
          <p:spPr>
            <a:xfrm>
              <a:off x="6841786" y="1918210"/>
              <a:ext cx="1899507" cy="2351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100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5" name="直角三角形 4"/>
            <p:cNvSpPr/>
            <p:nvPr>
              <p:custDataLst>
                <p:tags r:id="rId14"/>
              </p:custDataLst>
            </p:nvPr>
          </p:nvSpPr>
          <p:spPr>
            <a:xfrm flipH="1">
              <a:off x="8020739" y="3286110"/>
              <a:ext cx="720452" cy="983604"/>
            </a:xfrm>
            <a:prstGeom prst="rtTriangle">
              <a:avLst/>
            </a:prstGeom>
            <a:pattFill prst="wdUpDiag">
              <a:fgClr>
                <a:sysClr val="window" lastClr="FFFFFF"/>
              </a:fgClr>
              <a:bgClr>
                <a:schemeClr val="accent1">
                  <a:lumMod val="90000"/>
                </a:schemeClr>
              </a:bgClr>
            </a:pattFill>
            <a:ln>
              <a:noFill/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100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>
              <p:custDataLst>
                <p:tags r:id="rId15"/>
              </p:custDataLst>
            </p:nvPr>
          </p:nvSpPr>
          <p:spPr>
            <a:xfrm>
              <a:off x="7368380" y="2028861"/>
              <a:ext cx="1002352" cy="864096"/>
            </a:xfrm>
            <a:prstGeom prst="triangle">
              <a:avLst/>
            </a:prstGeom>
            <a:noFill/>
            <a:ln>
              <a:solidFill>
                <a:sysClr val="window" lastClr="FFFFFF"/>
              </a:solidFill>
            </a:ln>
          </p:spPr>
          <p:style>
            <a:lnRef idx="2">
              <a:srgbClr val="FA8550">
                <a:shade val="50000"/>
              </a:srgbClr>
            </a:lnRef>
            <a:fillRef idx="1">
              <a:srgbClr val="FA8550"/>
            </a:fillRef>
            <a:effectRef idx="0">
              <a:srgbClr val="FA8550"/>
            </a:effectRef>
            <a:fontRef idx="minor">
              <a:sysClr val="window" lastClr="FFFFFF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endParaRPr lang="zh-CN" altLang="en-US" sz="2025" strike="noStrike" noProof="1">
                <a:solidFill>
                  <a:sysClr val="window" lastClr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6165" name="TextBox 35"/>
            <p:cNvSpPr txBox="1"/>
            <p:nvPr>
              <p:custDataLst>
                <p:tags r:id="rId16"/>
              </p:custDataLst>
            </p:nvPr>
          </p:nvSpPr>
          <p:spPr>
            <a:xfrm>
              <a:off x="7582086" y="2247879"/>
              <a:ext cx="575909" cy="7163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90000"/>
                </a:lnSpc>
              </a:pPr>
              <a:r>
                <a:rPr lang="en-US" altLang="zh-CN" sz="300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03</a:t>
              </a:r>
              <a:endParaRPr lang="en-US" altLang="zh-CN" sz="300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166" name="TextBox 39"/>
            <p:cNvSpPr txBox="1"/>
            <p:nvPr>
              <p:custDataLst>
                <p:tags r:id="rId17"/>
              </p:custDataLst>
            </p:nvPr>
          </p:nvSpPr>
          <p:spPr>
            <a:xfrm>
              <a:off x="6851174" y="2971878"/>
              <a:ext cx="1889995" cy="9271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方正清楷 简" charset="-122"/>
                  <a:ea typeface="方正清楷 简" charset="-122"/>
                  <a:sym typeface="Arial" panose="020b0604020202020204" pitchFamily="34" charset="0"/>
                </a:rPr>
                <a:t>作用</a:t>
              </a:r>
              <a:endParaRPr lang="zh-CN" altLang="en-US" sz="2800" b="1">
                <a:solidFill>
                  <a:schemeClr val="bg1"/>
                </a:solidFill>
                <a:latin typeface="方正清楷 简" charset="-122"/>
                <a:ea typeface="方正清楷 简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193" name="组合 192"/>
          <p:cNvGrpSpPr/>
          <p:nvPr/>
        </p:nvGrpSpPr>
        <p:grpSpPr>
          <a:xfrm>
            <a:off x="1624013" y="566738"/>
            <a:ext cx="8920162" cy="77787"/>
            <a:chOff x="235" y="999"/>
            <a:chExt cx="18730" cy="164"/>
          </a:xfrm>
        </p:grpSpPr>
        <p:cxnSp>
          <p:nvCxnSpPr>
            <p:cNvPr id="8194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95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2237740" y="728980"/>
          <a:ext cx="7235190" cy="619061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85470"/>
                <a:gridCol w="619760"/>
                <a:gridCol w="1077595"/>
                <a:gridCol w="1738630"/>
                <a:gridCol w="3213735"/>
              </a:tblGrid>
              <a:tr h="518160"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时间</a:t>
                      </a:r>
                      <a:endParaRPr lang="zh-CN" altLang="en-US" sz="2800" b="1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gridSpan="3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概况</a:t>
                      </a:r>
                      <a:endParaRPr lang="zh-CN" altLang="en-US" sz="2800" b="1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518160">
                <a:tc rowSpan="2"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effectLst/>
                        </a:rPr>
                        <a:t>先秦时期</a:t>
                      </a:r>
                      <a:endParaRPr lang="zh-CN" altLang="en-US" sz="2800" b="1">
                        <a:effectLst/>
                      </a:endParaRPr>
                    </a:p>
                  </a:txBody>
                  <a:tcPr>
                    <a:noFill/>
                  </a:tcPr>
                </a:tc>
                <a:tc rowSpan="2"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形式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18160">
                <a:tc gridSpan="2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hMerge="1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内容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18160">
                <a:tc rowSpan="9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 sz="2800" b="1"/>
                    </a:p>
                    <a:p>
                      <a:pPr algn="ctr">
                        <a:buNone/>
                      </a:pPr>
                      <a:r>
                        <a:rPr lang="zh-CN" altLang="en-US" sz="2800" b="1"/>
                        <a:t>自秦至唐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法律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礼教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3"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rowSpan="3"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3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秦</a:t>
                      </a: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/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汉</a:t>
                      </a: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/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zh-CN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魏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rowSpan="3"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rowSpan="3" h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rowSpan="3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唐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66357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48640">
                <a:tc rowSpan="3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宋元以后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宋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明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</a:tr>
              <a:tr h="731520"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清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4868545" y="1236980"/>
            <a:ext cx="36655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从习惯法到成文法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18113" y="1758950"/>
            <a:ext cx="25558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德治与法治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28403" y="2780665"/>
            <a:ext cx="1816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《秦律》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482975" y="3354705"/>
            <a:ext cx="23082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《九章律》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27108" y="4510088"/>
            <a:ext cx="2017712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《唐律疏议》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01435" y="4510405"/>
            <a:ext cx="29940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《大唐开元礼》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16325" y="5032058"/>
            <a:ext cx="21748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《宋刑统》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58235" y="5654675"/>
            <a:ext cx="17557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《大明律》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590925" y="6193790"/>
            <a:ext cx="2157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《大清律例》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87833" y="5032058"/>
            <a:ext cx="20859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乡约教化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86843" y="5654675"/>
            <a:ext cx="2687637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乡约带有强制力，与法律合流。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6268085" y="2834005"/>
            <a:ext cx="3125470" cy="468630"/>
          </a:xfrm>
          <a:prstGeom prst="line">
            <a:avLst/>
          </a:prstGeom>
          <a:ln w="158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3676650" y="3876675"/>
            <a:ext cx="21704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《魏律》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703695" y="3512185"/>
            <a:ext cx="23901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维护三纲五常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89100" y="45085"/>
            <a:ext cx="3855720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自主学习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  <a:sym typeface="+mn-ea"/>
              </a:rPr>
              <a:t>梳理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概况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13265" y="1236980"/>
            <a:ext cx="1355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标志？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3" name="内容占位符 3" descr="2011110616015593197"/>
          <p:cNvPicPr>
            <a:picLocks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624330" y="1768475"/>
            <a:ext cx="4149725" cy="3258820"/>
          </a:xfrm>
        </p:spPr>
      </p:pic>
      <p:sp>
        <p:nvSpPr>
          <p:cNvPr id="13314" name="文本框 4"/>
          <p:cNvSpPr txBox="1"/>
          <p:nvPr/>
        </p:nvSpPr>
        <p:spPr>
          <a:xfrm>
            <a:off x="1809433" y="5053013"/>
            <a:ext cx="3779837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山东邹城孟庙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《孟氏宗传祖图》碑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24330" y="629285"/>
            <a:ext cx="78994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历史镜头一：相同的时代不同的道路 </a:t>
            </a:r>
            <a:endParaRPr lang="zh-CN" altLang="en-US" sz="2800" b="1"/>
          </a:p>
        </p:txBody>
      </p:sp>
      <p:pic>
        <p:nvPicPr>
          <p:cNvPr id="7" name="内容占位符 8" descr="timg (1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0830" y="1783080"/>
            <a:ext cx="3779520" cy="422402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697095" y="1261110"/>
            <a:ext cx="27743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     “</a:t>
            </a:r>
            <a:r>
              <a:rPr lang="zh-CN" altLang="en-US" sz="2800"/>
              <a:t>促膝长谈</a:t>
            </a:r>
            <a:r>
              <a:rPr lang="en-US" altLang="zh-CN" sz="2800"/>
              <a:t>”</a:t>
            </a:r>
            <a:r>
              <a:rPr lang="zh-CN" altLang="en-US" sz="2800"/>
              <a:t>                                           </a:t>
            </a:r>
            <a:endParaRPr lang="en-US" altLang="zh-CN" sz="2800"/>
          </a:p>
        </p:txBody>
      </p:sp>
      <p:pic>
        <p:nvPicPr>
          <p:cNvPr id="4" name="内容占位符 5" descr="tim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935" y="1783080"/>
            <a:ext cx="4262120" cy="4224020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1511935" y="-16510"/>
            <a:ext cx="4506595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创设情境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突破重点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  <p:grpSp>
        <p:nvGrpSpPr>
          <p:cNvPr id="8193" name="组合 192"/>
          <p:cNvGrpSpPr/>
          <p:nvPr/>
        </p:nvGrpSpPr>
        <p:grpSpPr>
          <a:xfrm>
            <a:off x="1624013" y="566738"/>
            <a:ext cx="8920162" cy="77787"/>
            <a:chOff x="235" y="999"/>
            <a:chExt cx="18730" cy="164"/>
          </a:xfrm>
        </p:grpSpPr>
        <p:cxnSp>
          <p:nvCxnSpPr>
            <p:cNvPr id="8194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95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" name="文本框 2"/>
          <p:cNvSpPr txBox="1"/>
          <p:nvPr/>
        </p:nvSpPr>
        <p:spPr>
          <a:xfrm>
            <a:off x="2115185" y="6151245"/>
            <a:ext cx="28759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/>
              <a:t>孟子与梁惠王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7471410" y="6151245"/>
            <a:ext cx="2465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/>
              <a:t>商鞅与秦孝公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情境一：魏国</a:t>
            </a:r>
            <a:r>
              <a:rPr lang="en-US" altLang="zh-CN"/>
              <a:t>——</a:t>
            </a:r>
            <a:r>
              <a:rPr lang="zh-CN" altLang="en-US"/>
              <a:t>孟子见梁惠王（出自《孟子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·</a:t>
            </a:r>
            <a:r>
              <a:rPr lang="zh-CN" altLang="en-US">
                <a:latin typeface="+mj-ea"/>
              </a:rPr>
              <a:t>梁惠王章句上》</a:t>
            </a:r>
            <a:r>
              <a:rPr lang="zh-CN" altLang="en-US"/>
              <a:t>）</a:t>
            </a:r>
            <a:endParaRPr lang="zh-CN" altLang="en-US"/>
          </a:p>
        </p:txBody>
      </p:sp>
      <p:pic>
        <p:nvPicPr>
          <p:cNvPr id="13315" name="内容占位符 5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925" y="1309370"/>
            <a:ext cx="3968115" cy="3639185"/>
          </a:xfrm>
          <a:prstGeom prst="rect">
            <a:avLst/>
          </a:prstGeom>
        </p:spPr>
      </p:pic>
      <p:sp>
        <p:nvSpPr>
          <p:cNvPr id="13316" name="文本框 7"/>
          <p:cNvSpPr txBox="1"/>
          <p:nvPr/>
        </p:nvSpPr>
        <p:spPr>
          <a:xfrm>
            <a:off x="669925" y="5051108"/>
            <a:ext cx="43434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《孟子圣迹图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·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扩充仁心》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" name="内容占位符 7" descr="t01f32c3ac32219edb1"/>
          <p:cNvPicPr>
            <a:picLocks noChangeAspect="1"/>
          </p:cNvPicPr>
          <p:nvPr>
            <p:ph sz="half" idx="1"/>
          </p:nvPr>
        </p:nvPicPr>
        <p:blipFill>
          <a:blip r:embed="rId4"/>
          <a:srcRect l="5157" r="47182" b="18118"/>
          <a:stretch>
            <a:fillRect/>
          </a:stretch>
        </p:blipFill>
        <p:spPr>
          <a:xfrm>
            <a:off x="4637405" y="1310005"/>
            <a:ext cx="1629410" cy="1848485"/>
          </a:xfrm>
          <a:prstGeom prst="roundRect">
            <a:avLst/>
          </a:prstGeom>
        </p:spPr>
      </p:pic>
      <p:pic>
        <p:nvPicPr>
          <p:cNvPr id="9" name="内容占位符 8" descr="30488692956520327_320x320"/>
          <p:cNvPicPr>
            <a:picLocks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10279380" y="3724275"/>
            <a:ext cx="1687830" cy="1849120"/>
          </a:xfrm>
          <a:prstGeom prst="roundRect">
            <a:avLst/>
          </a:prstGeom>
        </p:spPr>
      </p:pic>
      <p:sp>
        <p:nvSpPr>
          <p:cNvPr id="14" name="圆角矩形标注 13"/>
          <p:cNvSpPr/>
          <p:nvPr/>
        </p:nvSpPr>
        <p:spPr>
          <a:xfrm>
            <a:off x="6586220" y="1310005"/>
            <a:ext cx="5380990" cy="1141095"/>
          </a:xfrm>
          <a:prstGeom prst="wedgeRoundRectCallout">
            <a:avLst>
              <a:gd name="adj1" fmla="val -55711"/>
              <a:gd name="adj2" fmla="val 3887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叟不远千里而来，亦将有以利吾国乎？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5" name="圆角矩形标注 14"/>
          <p:cNvSpPr/>
          <p:nvPr/>
        </p:nvSpPr>
        <p:spPr>
          <a:xfrm>
            <a:off x="4814570" y="3901440"/>
            <a:ext cx="4923790" cy="781685"/>
          </a:xfrm>
          <a:prstGeom prst="wedgeRoundRectCallout">
            <a:avLst>
              <a:gd name="adj1" fmla="val 59233"/>
              <a:gd name="adj2" fmla="val 53086"/>
              <a:gd name="adj3" fmla="val 16667"/>
            </a:avLst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王何必日利?亦有仁义而已矣。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内容占位符 5" descr="01300000089105121636002009720"/>
          <p:cNvPicPr>
            <a:picLocks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0545445" y="3441065"/>
            <a:ext cx="1614170" cy="1867535"/>
          </a:xfrm>
          <a:prstGeom prst="rect">
            <a:avLst/>
          </a:prstGeom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+mj-ea"/>
                <a:cs typeface="+mj-ea"/>
                <a:sym typeface="+mn-ea"/>
              </a:rPr>
              <a:t>情境二：秦国</a:t>
            </a:r>
            <a:r>
              <a:rPr lang="en-US" altLang="zh-CN">
                <a:latin typeface="+mj-ea"/>
                <a:cs typeface="+mj-ea"/>
                <a:sym typeface="+mn-ea"/>
              </a:rPr>
              <a:t>——</a:t>
            </a:r>
            <a:r>
              <a:rPr>
                <a:latin typeface="+mj-ea"/>
                <a:cs typeface="+mj-ea"/>
                <a:sym typeface="+mn-ea"/>
              </a:rPr>
              <a:t>卫鞅复见孝公（出自《史记·商君列传》）</a:t>
            </a:r>
            <a:r>
              <a:rPr lang="en-US" altLang="zh-CN">
                <a:latin typeface="+mj-ea"/>
                <a:cs typeface="+mj-ea"/>
                <a:sym typeface="+mn-ea"/>
              </a:rPr>
              <a:t> </a:t>
            </a:r>
            <a:endParaRPr lang="zh-CN" altLang="en-US">
              <a:latin typeface="+mj-ea"/>
              <a:cs typeface="+mj-ea"/>
            </a:endParaRPr>
          </a:p>
        </p:txBody>
      </p:sp>
      <p:sp>
        <p:nvSpPr>
          <p:cNvPr id="14" name="圆角矩形标注 13"/>
          <p:cNvSpPr/>
          <p:nvPr/>
        </p:nvSpPr>
        <p:spPr>
          <a:xfrm>
            <a:off x="6084570" y="1699260"/>
            <a:ext cx="5794375" cy="1003935"/>
          </a:xfrm>
          <a:prstGeom prst="wedgeRoundRectCallout">
            <a:avLst>
              <a:gd name="adj1" fmla="val -55711"/>
              <a:gd name="adj2" fmla="val 3887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子何以中吾君？吾君之驩甚也。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5" name="圆角矩形标注 14"/>
          <p:cNvSpPr/>
          <p:nvPr/>
        </p:nvSpPr>
        <p:spPr>
          <a:xfrm>
            <a:off x="4365625" y="3322955"/>
            <a:ext cx="5726430" cy="2898775"/>
          </a:xfrm>
          <a:prstGeom prst="wedgeRoundRectCallout">
            <a:avLst>
              <a:gd name="adj1" fmla="val 68219"/>
              <a:gd name="adj2" fmla="val 3778"/>
              <a:gd name="adj3" fmla="val 16667"/>
            </a:avLst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吾说君以帝王之道比三代，而君曰：“久远，吾不能待。</a:t>
            </a:r>
            <a:r>
              <a:rPr lang="en-US" altLang="zh-CN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……</a:t>
            </a:r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”故吾以彊国之术说君，君大说之耳。然亦难以比德於殷周矣。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3" name="内容占位符 2" descr="d57f-fymvuyt0716528"/>
          <p:cNvPicPr>
            <a:picLocks noChangeAspect="1"/>
          </p:cNvPicPr>
          <p:nvPr>
            <p:ph sz="half" idx="2"/>
          </p:nvPr>
        </p:nvPicPr>
        <p:blipFill>
          <a:blip r:embed="rId4"/>
          <a:srcRect l="80576" r="-951"/>
          <a:stretch>
            <a:fillRect/>
          </a:stretch>
        </p:blipFill>
        <p:spPr>
          <a:xfrm>
            <a:off x="4364990" y="1463040"/>
            <a:ext cx="1318260" cy="1477010"/>
          </a:xfrm>
          <a:prstGeom prst="rect">
            <a:avLst/>
          </a:prstGeom>
        </p:spPr>
      </p:pic>
      <p:pic>
        <p:nvPicPr>
          <p:cNvPr id="7" name="内容占位符 8" descr="timg (1)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925" y="1562100"/>
            <a:ext cx="3366770" cy="391985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075055" y="5700395"/>
            <a:ext cx="27743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     “</a:t>
            </a:r>
            <a:r>
              <a:rPr lang="zh-CN" altLang="en-US" sz="2800"/>
              <a:t>促膝长谈</a:t>
            </a:r>
            <a:r>
              <a:rPr lang="en-US" altLang="zh-CN" sz="2800"/>
              <a:t>”</a:t>
            </a:r>
            <a:r>
              <a:rPr lang="zh-CN" altLang="en-US" sz="2800"/>
              <a:t>                                           </a:t>
            </a:r>
            <a:endParaRPr lang="en-US" altLang="zh-CN" sz="2800"/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476375" y="934085"/>
            <a:ext cx="923925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</a:t>
            </a:r>
            <a:r>
              <a:rPr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民为贵，社稷次之，君为轻</a:t>
            </a:r>
            <a:r>
              <a:rPr 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孟子·尽心章句下》</a:t>
            </a:r>
            <a:endParaRPr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是以圣人苟可以强国，不法其故;苟可以利民，不循其礼。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——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《史记·商君列传》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5362" name="文本框 4"/>
          <p:cNvSpPr txBox="1"/>
          <p:nvPr/>
        </p:nvSpPr>
        <p:spPr>
          <a:xfrm>
            <a:off x="1617980" y="4439920"/>
            <a:ext cx="92640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根据材料一、二并结合时代背景，分析孟子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和商鞅境遇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不同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的原因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3870" y="1104900"/>
            <a:ext cx="863981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案情回放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甲父乙与丙争言相斗，丙以佩刀刺乙，甲即以杖击丙，误伤乙，甲当何论?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或曰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殴父也，当枭首。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（宋）李昉编纂：《太平御览》第六卷</a:t>
            </a:r>
            <a:endParaRPr lang="zh-CN" altLang="en-US" sz="2800" b="1">
              <a:latin typeface="新宋体" charset="-122"/>
              <a:ea typeface="新宋体" panose="0201060903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89100" y="5103495"/>
            <a:ext cx="870458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根据材料一，指出董仲舒判案的依据。这表明当时法律制度有何特点。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59890" y="644525"/>
            <a:ext cx="77317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历史镜头二：小案件大道路</a:t>
            </a:r>
            <a:endParaRPr lang="zh-CN" altLang="en-US" sz="2800" b="1"/>
          </a:p>
        </p:txBody>
      </p:sp>
      <p:sp>
        <p:nvSpPr>
          <p:cNvPr id="2" name="文本框 1"/>
          <p:cNvSpPr txBox="1"/>
          <p:nvPr/>
        </p:nvSpPr>
        <p:spPr>
          <a:xfrm>
            <a:off x="1659890" y="2919730"/>
            <a:ext cx="887222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董仲舒《决狱》曰：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臣愚以父子至亲也，闻其斗，莫不有怵怅之心，扶杖而救之，非所以欲诟父也。《春秋》之义，许止父病，进药于其父而卒。君子原心，赦而不诛。甲非律所谓殴父，不当坐。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（宋）李昉编纂：《太平御览》第六卷</a:t>
            </a: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689100" y="45085"/>
            <a:ext cx="4506595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创设情境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突破重点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  <p:grpSp>
        <p:nvGrpSpPr>
          <p:cNvPr id="8193" name="组合 192"/>
          <p:cNvGrpSpPr/>
          <p:nvPr/>
        </p:nvGrpSpPr>
        <p:grpSpPr>
          <a:xfrm>
            <a:off x="1624013" y="566738"/>
            <a:ext cx="8920162" cy="77787"/>
            <a:chOff x="235" y="999"/>
            <a:chExt cx="18730" cy="164"/>
          </a:xfrm>
        </p:grpSpPr>
        <p:cxnSp>
          <p:nvCxnSpPr>
            <p:cNvPr id="8194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95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" name="文本框 2"/>
          <p:cNvSpPr txBox="1"/>
          <p:nvPr/>
        </p:nvSpPr>
        <p:spPr>
          <a:xfrm>
            <a:off x="1659890" y="5933440"/>
            <a:ext cx="873315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讨论：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结合时代背景，运用唯物史观（经济基础决定上层建筑）分析该特点出现的原因。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732280" y="2642235"/>
            <a:ext cx="8458835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材料三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德礼为政教之本，刑罚为政教之用，犹昏晓阳秋相须而成者也。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五刑之中，十恶尤切，亏损名教,毁裂冠冕,特标篇首,以为明诫。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“谋反”、“谋大逆”、“谋叛”、“恶逆”、“不道”、“大不敬”、“不孝”、“不睦”、“不义”、“内乱”。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《唐律疏议·名例篇》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468110" y="4396740"/>
            <a:ext cx="3388360" cy="503555"/>
          </a:xfrm>
          <a:prstGeom prst="roundRect">
            <a:avLst/>
          </a:prstGeom>
          <a:noFill/>
          <a:ln w="12700" cmpd="sng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4" name="圆角矩形 3"/>
          <p:cNvSpPr/>
          <p:nvPr/>
        </p:nvSpPr>
        <p:spPr>
          <a:xfrm>
            <a:off x="1732280" y="4777105"/>
            <a:ext cx="3236595" cy="503555"/>
          </a:xfrm>
          <a:prstGeom prst="roundRect">
            <a:avLst/>
          </a:prstGeom>
          <a:noFill/>
          <a:ln w="12700" cmpd="sng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6" name="文本框 5"/>
          <p:cNvSpPr txBox="1"/>
          <p:nvPr/>
        </p:nvSpPr>
        <p:spPr>
          <a:xfrm>
            <a:off x="1732280" y="5812155"/>
            <a:ext cx="836104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思考：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据上述三则材料，分析自汉至唐的法律制度出现了怎样的发展趋势？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32280" y="981710"/>
            <a:ext cx="852170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  诸犯死，若祖父母、父母七十以上，无成人子孙，旁无期亲者，具状上请，流者鞭笞，留养其亲，终则从流，不在原赦之例。 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《北魏律·名例》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555115" y="1324610"/>
            <a:ext cx="927671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 fontAlgn="auto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德业相劝;二、过失相规;三、礼俗相交;四、患难相恤。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indent="457200" algn="r" fontAlgn="auto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《吕氏乡约》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indent="457200" fontAlgn="auto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孝顺父母，尊敬长上，和睦乡里，教训子孙，各安生理，毋作非为。          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明太祖“六谕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indent="457200" fontAlgn="auto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敦孝弟以重人伦，笃宗族以昭雍睦，和乡党以息争讼，重农桑以足衣食，尚节俭以惜财用，隆学校以端士习，黜异端以崇正学，讲法律以儆愚顽，明礼让以厚风俗，务本业以定民志，训子弟以禁非为，息诬告以全良善，诚匿逃以免株连，完钱粮以省催科，联保甲以弭盗威，解仇忿以重身命。            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康熙帝“圣谕十六条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indent="457200" fontAlgn="auto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思考: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从宋朝到清朝，乡约所讲内容有何变化?为何会出现这种变化呢？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33880" y="802640"/>
            <a:ext cx="80930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历史镜头三：浅显乡约深层内涵</a:t>
            </a:r>
            <a:endParaRPr lang="zh-CN" altLang="en-US" sz="2800" b="1"/>
          </a:p>
        </p:txBody>
      </p:sp>
      <p:sp>
        <p:nvSpPr>
          <p:cNvPr id="20" name="矩形 19"/>
          <p:cNvSpPr/>
          <p:nvPr/>
        </p:nvSpPr>
        <p:spPr>
          <a:xfrm>
            <a:off x="1689100" y="45085"/>
            <a:ext cx="4506595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创设情境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突破重点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  <p:grpSp>
        <p:nvGrpSpPr>
          <p:cNvPr id="8193" name="组合 192"/>
          <p:cNvGrpSpPr/>
          <p:nvPr/>
        </p:nvGrpSpPr>
        <p:grpSpPr>
          <a:xfrm>
            <a:off x="1733233" y="550863"/>
            <a:ext cx="8920162" cy="77787"/>
            <a:chOff x="235" y="999"/>
            <a:chExt cx="18730" cy="164"/>
          </a:xfrm>
        </p:grpSpPr>
        <p:cxnSp>
          <p:nvCxnSpPr>
            <p:cNvPr id="8194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95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21" name="文本框 2"/>
          <p:cNvSpPr txBox="1"/>
          <p:nvPr/>
        </p:nvSpPr>
        <p:spPr>
          <a:xfrm>
            <a:off x="1541780" y="753745"/>
            <a:ext cx="910844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汉家自有制度，本以霸王道杂之。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                   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《汉书·元帝纪》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     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indent="34925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 君之养民，五教五刑焉。去五教五刑而民生者，未之有也。所以五教育民之安，日父子有亲，君臣有义，夫妇有别，长幼有序，朋友有信。五教既兴，无有不安者也。民有不循斯教者……五刑以加焉。五刑既示，奸顽敛迹，鳏寡孤独、笃废残疾、力弱富豪安其安，有其有，无有敢犯者。养民之道，斯矣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indent="349250" algn="r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    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朱元璋《大诰・民不知报第三十一》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indent="34925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 《大明律例》，一部礼经。礼法立教，出礼入刑。人知守礼，自不非为。非为不作，刑法何拘?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indent="349250" algn="r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                   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颜钧《箴言六章》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349250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思考：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材料反映了统治者什么样的治理思想?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5390198" y="753745"/>
            <a:ext cx="1795463" cy="504825"/>
          </a:xfrm>
          <a:prstGeom prst="roundRect">
            <a:avLst/>
          </a:prstGeom>
          <a:noFill/>
          <a:ln w="12700" cmpd="sng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5" name="圆角矩形 4"/>
          <p:cNvSpPr/>
          <p:nvPr/>
        </p:nvSpPr>
        <p:spPr>
          <a:xfrm>
            <a:off x="3864610" y="1610360"/>
            <a:ext cx="2147570" cy="503555"/>
          </a:xfrm>
          <a:prstGeom prst="roundRect">
            <a:avLst/>
          </a:prstGeom>
          <a:noFill/>
          <a:ln w="12700" cmpd="sng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6" name="圆角矩形 5"/>
          <p:cNvSpPr/>
          <p:nvPr/>
        </p:nvSpPr>
        <p:spPr>
          <a:xfrm>
            <a:off x="6356350" y="4602480"/>
            <a:ext cx="3590290" cy="503555"/>
          </a:xfrm>
          <a:prstGeom prst="roundRect">
            <a:avLst/>
          </a:prstGeom>
          <a:noFill/>
          <a:ln w="12700" cmpd="sng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grpSp>
        <p:nvGrpSpPr>
          <p:cNvPr id="7" name="组合 192"/>
          <p:cNvGrpSpPr/>
          <p:nvPr/>
        </p:nvGrpSpPr>
        <p:grpSpPr>
          <a:xfrm>
            <a:off x="1635443" y="675958"/>
            <a:ext cx="8920162" cy="77787"/>
            <a:chOff x="235" y="999"/>
            <a:chExt cx="18730" cy="164"/>
          </a:xfrm>
        </p:grpSpPr>
        <p:cxnSp>
          <p:nvCxnSpPr>
            <p:cNvPr id="8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" name="矩形 19"/>
          <p:cNvSpPr/>
          <p:nvPr/>
        </p:nvSpPr>
        <p:spPr>
          <a:xfrm>
            <a:off x="1635760" y="104775"/>
            <a:ext cx="4307840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史料研习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  <a:sym typeface="+mn-ea"/>
              </a:rPr>
              <a:t>分析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特征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753870" y="1148715"/>
            <a:ext cx="868489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  敞（何敞，西汉人）疾文俗吏以苛刻求当时名誉，故在职以宽和为政。及举冤狱，以《春秋》义断之。是以郡中无怨声，百姓化其恩礼。其出居者，皆归养其父母，推财相让者二百许人。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——节选自《后汉书·卷四十三》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10241" name="组合 192"/>
          <p:cNvGrpSpPr/>
          <p:nvPr/>
        </p:nvGrpSpPr>
        <p:grpSpPr>
          <a:xfrm>
            <a:off x="1544638" y="690563"/>
            <a:ext cx="8920162" cy="77787"/>
            <a:chOff x="235" y="999"/>
            <a:chExt cx="18730" cy="164"/>
          </a:xfrm>
        </p:grpSpPr>
        <p:cxnSp>
          <p:nvCxnSpPr>
            <p:cNvPr id="10242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243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7" name="文本框 6"/>
          <p:cNvSpPr txBox="1"/>
          <p:nvPr/>
        </p:nvSpPr>
        <p:spPr>
          <a:xfrm>
            <a:off x="1753870" y="3293110"/>
            <a:ext cx="867727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材料二   【疏】议曰：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……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礼云:“刑不上大夫。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犯法则在八议，轻重不在刑书也。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八议人犯死罪者，皆条录所犯应死之坐及录亲、故、贤、能、功、勤、宾、贵等应议之状，先奏请议。依令，都堂集议，议定奏裁。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——《唐律疏议·名例篇》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0235" y="5866130"/>
            <a:ext cx="85509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据材料一、二并结合所学知识，就中国古代法治与礼教对社会发展的作用谈谈你的认识。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65605" y="107315"/>
            <a:ext cx="3851275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合作学习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  <a:sym typeface="+mn-ea"/>
              </a:rPr>
              <a:t>探究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作用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193" name="组合 192"/>
          <p:cNvGrpSpPr/>
          <p:nvPr/>
        </p:nvGrpSpPr>
        <p:grpSpPr>
          <a:xfrm>
            <a:off x="1635443" y="550863"/>
            <a:ext cx="8920162" cy="77787"/>
            <a:chOff x="235" y="999"/>
            <a:chExt cx="18730" cy="164"/>
          </a:xfrm>
        </p:grpSpPr>
        <p:cxnSp>
          <p:nvCxnSpPr>
            <p:cNvPr id="8194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95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689100" y="729615"/>
          <a:ext cx="8855075" cy="619061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85470"/>
                <a:gridCol w="516255"/>
                <a:gridCol w="1181100"/>
                <a:gridCol w="972185"/>
                <a:gridCol w="2653665"/>
                <a:gridCol w="1082675"/>
                <a:gridCol w="917575"/>
                <a:gridCol w="946150"/>
              </a:tblGrid>
              <a:tr h="518160"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时间</a:t>
                      </a:r>
                      <a:endParaRPr lang="zh-CN" altLang="en-US" sz="2800" b="1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gridSpan="3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概况</a:t>
                      </a:r>
                      <a:endParaRPr lang="zh-CN" altLang="en-US" sz="2800" b="1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地位</a:t>
                      </a:r>
                      <a:endParaRPr lang="zh-CN" altLang="en-US" sz="28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特征</a:t>
                      </a:r>
                      <a:endParaRPr lang="zh-CN" altLang="en-US" sz="28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作用</a:t>
                      </a:r>
                      <a:endParaRPr lang="zh-CN" altLang="en-US" sz="2800" b="1"/>
                    </a:p>
                  </a:txBody>
                  <a:tcPr/>
                </a:tc>
              </a:tr>
              <a:tr h="518160">
                <a:tc rowSpan="2"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effectLst/>
                        </a:rPr>
                        <a:t>先秦时期</a:t>
                      </a:r>
                      <a:endParaRPr lang="zh-CN" altLang="en-US" sz="2800" b="1">
                        <a:effectLst/>
                      </a:endParaRPr>
                    </a:p>
                  </a:txBody>
                  <a:tcPr>
                    <a:noFill/>
                  </a:tcPr>
                </a:tc>
                <a:tc rowSpan="2"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形式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rowSpan="14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rowSpan="8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</a:tr>
              <a:tr h="518160">
                <a:tc gridSpan="2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hMerge="1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内容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518160">
                <a:tc rowSpan="9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 sz="2800" b="1"/>
                    </a:p>
                    <a:p>
                      <a:pPr algn="ctr">
                        <a:buNone/>
                      </a:pPr>
                      <a:r>
                        <a:rPr lang="zh-CN" altLang="en-US" sz="2800" b="1"/>
                        <a:t>自秦至唐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法律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礼教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rowSpan="4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3"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rowSpan="3"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3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秦</a:t>
                      </a: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/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汉</a:t>
                      </a: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/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zh-CN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魏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rowSpan="3"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rowSpan="3" h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rowSpan="3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rowSpan="3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6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唐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hMerge="1"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66357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48640">
                <a:tc rowSpan="3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宋元以后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宋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rowSpan="3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18160"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明</a:t>
                      </a:r>
                      <a:endParaRPr lang="zh-CN" altLang="en-US" sz="2800" b="1"/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  <a:tr h="546735"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清</a:t>
                      </a:r>
                      <a:endParaRPr lang="zh-CN" altLang="en-US" sz="2800" b="1">
                        <a:sym typeface="+mn-ea"/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7645400" y="1533525"/>
            <a:ext cx="1013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起源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45083" y="2752408"/>
            <a:ext cx="109378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确立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41895" y="3513455"/>
            <a:ext cx="14319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儒家化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73658" y="4398328"/>
            <a:ext cx="11684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成熟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88580" y="5388610"/>
            <a:ext cx="1007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发展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22725" y="1317625"/>
            <a:ext cx="36655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从习惯法到成文法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41788" y="1758950"/>
            <a:ext cx="25558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德治与法治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43848" y="2794000"/>
            <a:ext cx="1816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《秦律》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44165" y="3354705"/>
            <a:ext cx="23082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《九章律》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742883" y="4510088"/>
            <a:ext cx="2017712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《唐律疏议》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60278" y="4510088"/>
            <a:ext cx="252253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《大唐开元礼》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39720" y="5032058"/>
            <a:ext cx="21748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《宋刑统》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74645" y="5554345"/>
            <a:ext cx="17557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《大明律》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39720" y="6085840"/>
            <a:ext cx="2157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《大清律例》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97133" y="5032058"/>
            <a:ext cx="20859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乡约教化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997133" y="5654675"/>
            <a:ext cx="2687637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乡约带有强制力，与法律合流。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4923790" y="2835275"/>
            <a:ext cx="2624455" cy="439420"/>
          </a:xfrm>
          <a:prstGeom prst="line">
            <a:avLst/>
          </a:prstGeom>
          <a:ln w="158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844165" y="3876675"/>
            <a:ext cx="21704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《魏律》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26025" y="3513455"/>
            <a:ext cx="20935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三纲五常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89100" y="45085"/>
            <a:ext cx="4110990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课堂小结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  <a:sym typeface="+mn-ea"/>
              </a:rPr>
              <a:t>•</a:t>
            </a:r>
            <a:r>
              <a:rPr lang="zh-CN" altLang="en-US" sz="3200" b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  <a:sym typeface="+mn-ea"/>
              </a:rPr>
              <a:t>总结归纳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80780" y="2389505"/>
            <a:ext cx="736600" cy="21209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礼法结合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732645" y="2192020"/>
            <a:ext cx="675005" cy="20783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buNone/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积极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32645" y="4510405"/>
            <a:ext cx="675005" cy="20783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buNone/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消极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矩形 19"/>
          <p:cNvSpPr/>
          <p:nvPr/>
        </p:nvSpPr>
        <p:spPr>
          <a:xfrm>
            <a:off x="1665605" y="-4445"/>
            <a:ext cx="4826635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学史悟今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互动交流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  <p:grpSp>
        <p:nvGrpSpPr>
          <p:cNvPr id="8193" name="组合 192"/>
          <p:cNvGrpSpPr/>
          <p:nvPr/>
        </p:nvGrpSpPr>
        <p:grpSpPr>
          <a:xfrm>
            <a:off x="1665288" y="501333"/>
            <a:ext cx="8920162" cy="77787"/>
            <a:chOff x="235" y="999"/>
            <a:chExt cx="18730" cy="164"/>
          </a:xfrm>
        </p:grpSpPr>
        <p:cxnSp>
          <p:nvCxnSpPr>
            <p:cNvPr id="8194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95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4" name="文本框 3"/>
          <p:cNvSpPr txBox="1"/>
          <p:nvPr/>
        </p:nvSpPr>
        <p:spPr>
          <a:xfrm>
            <a:off x="1786255" y="793115"/>
            <a:ext cx="8618855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711200" fontAlgn="auto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今日说法：父亲杀死亲生儿子，道德与法律，该如何权衡，假如你是法官，你该怎么判决？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indent="711200" fontAlgn="auto"/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indent="711200" fontAlgn="auto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案件：2016年7月3日，48岁的王某在家杀了自己24岁的儿子。王某告诉民警，出事前4年来，儿子经常殴打父母。最严重的一次发生在2015年的腊月二十三，当时儿子在他身上戳了四刀，小肠都被捅出来了。法官说，4年来，死者只要心情不顺、没钱花了就打父母，之前王某都没还过手；他把母亲打的大脑受伤、父亲住院治疗，但父母都舍不得报警，也没做伤情鉴定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769745" y="3192780"/>
            <a:ext cx="846518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内蒙古师范大学德育教授王志义对法官的判决大赞。他说：“这个判决判得好！从伦理学来讲，父亲一定是爱孩子的。从子女来说，百善孝为先，这样的儿子大逆不道。殴打迫害自己的生身父母，是天理不容的行为，孝敬父母是所有道德准则中最首要的。”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35760" y="160020"/>
            <a:ext cx="4826635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-342900" algn="l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学史悟今</a:t>
            </a:r>
            <a:r>
              <a:rPr lang="en-US" altLang="zh-CN" sz="3200" b="1" u="none" strike="noStrike" baseline="0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•</a:t>
            </a:r>
            <a:r>
              <a:rPr lang="zh-CN" altLang="en-US" sz="3200" b="1" u="none" strike="noStrike" baseline="0" noProof="1">
                <a:solidFill>
                  <a:srgbClr val="00B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/>
                <a:cs typeface="+mn-ea"/>
              </a:rPr>
              <a:t>互动交流</a:t>
            </a:r>
            <a:endParaRPr lang="zh-CN" altLang="en-US" sz="3200" b="1" u="none" strike="noStrike" baseline="0" noProof="1">
              <a:solidFill>
                <a:srgbClr val="00B05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/>
              <a:cs typeface="+mn-ea"/>
            </a:endParaRPr>
          </a:p>
        </p:txBody>
      </p:sp>
      <p:grpSp>
        <p:nvGrpSpPr>
          <p:cNvPr id="8193" name="组合 192"/>
          <p:cNvGrpSpPr/>
          <p:nvPr/>
        </p:nvGrpSpPr>
        <p:grpSpPr>
          <a:xfrm>
            <a:off x="1697038" y="748983"/>
            <a:ext cx="8920162" cy="77787"/>
            <a:chOff x="235" y="999"/>
            <a:chExt cx="18730" cy="164"/>
          </a:xfrm>
        </p:grpSpPr>
        <p:cxnSp>
          <p:nvCxnSpPr>
            <p:cNvPr id="8194" name="直接连接符 3145769"/>
            <p:cNvCxnSpPr/>
            <p:nvPr/>
          </p:nvCxnSpPr>
          <p:spPr>
            <a:xfrm>
              <a:off x="235" y="999"/>
              <a:ext cx="18731" cy="0"/>
            </a:xfrm>
            <a:prstGeom prst="line">
              <a:avLst/>
            </a:prstGeom>
            <a:ln w="28575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95" name="直接连接符 3145771"/>
            <p:cNvCxnSpPr/>
            <p:nvPr/>
          </p:nvCxnSpPr>
          <p:spPr>
            <a:xfrm>
              <a:off x="235" y="1163"/>
              <a:ext cx="18731" cy="0"/>
            </a:xfrm>
            <a:prstGeom prst="line">
              <a:avLst/>
            </a:prstGeom>
            <a:ln w="76200" cap="rnd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" name="文本框 1"/>
          <p:cNvSpPr txBox="1"/>
          <p:nvPr/>
        </p:nvSpPr>
        <p:spPr>
          <a:xfrm>
            <a:off x="1697355" y="947420"/>
            <a:ext cx="853757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结果：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法院经审理认为，被害人存在重大过错，王某系长期被殴打迫害而激愤杀人，且其主动到公安机关自首，可从轻处罚。2017年11月15日，丘北县法院以故意杀人罪判处王某有期徒刑3年，缓刑5年。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83105" y="5715000"/>
            <a:ext cx="7965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谈一谈：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通过对此案件的审理，谈一谈你的感受。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1" name="矩形 1052375"/>
          <p:cNvSpPr/>
          <p:nvPr/>
        </p:nvSpPr>
        <p:spPr>
          <a:xfrm>
            <a:off x="8534400" y="6172200"/>
            <a:ext cx="1783080" cy="368300"/>
          </a:xfrm>
          <a:prstGeom prst="rect">
            <a:avLst/>
          </a:prstGeom>
          <a:noFill/>
          <a:ln w="9525">
            <a:noFill/>
          </a:ln>
        </p:spPr>
        <p:txBody>
          <a:bodyPr wrap="none" lIns="91440" tIns="45720" rIns="91440" bIns="45720" anchor="t">
            <a:spAutoFit/>
          </a:bodyPr>
          <a:lstStyle/>
          <a:p>
            <a:pPr indent="-342900"/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济宁市第一中学 </a:t>
            </a:r>
            <a:endParaRPr lang="zh-CN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30905" y="3227705"/>
            <a:ext cx="432435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>
                <a:latin typeface="微软雅黑" panose="020b0503020204020204" charset="-122"/>
                <a:ea typeface="微软雅黑"/>
              </a:rPr>
              <a:t>谢谢聆听</a:t>
            </a:r>
            <a:endParaRPr lang="zh-CN" altLang="en-US" sz="8000">
              <a:latin typeface="微软雅黑" panose="020b0503020204020204" charset="-122"/>
              <a:ea typeface="微软雅黑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54605" y="1567815"/>
            <a:ext cx="76530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法律是成文的道德，道德是内心的法律。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54605" y="2151380"/>
            <a:ext cx="634047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法治和德治不可分离、不可偏废，国家治理需要法律和道德协同发力。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7172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693400" y="11518900"/>
            <a:ext cx="254000" cy="482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6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FILL_FORE_SCHEMECOLOR_INDEX" val="5"/>
  <p:tag name="KSO_WM_UNIT_FILL_TYPE" val="1"/>
  <p:tag name="KSO_WM_UNIT_ID" val="diagram160378_4*l_i*1_1"/>
  <p:tag name="KSO_WM_UNIT_INDEX" val="1_1"/>
  <p:tag name="KSO_WM_UNIT_LAYERLEVEL" val="1_1"/>
  <p:tag name="KSO_WM_UNIT_TEXT_FILL_FORE_SCHEMECOLOR_INDEX" val="14"/>
  <p:tag name="KSO_WM_UNIT_TEXT_FILL_TYPE" val="1"/>
  <p:tag name="KSO_WM_UNIT_TYPE" val="l_i"/>
</p:tagLst>
</file>

<file path=ppt/tags/tag6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FILL_BACK_SCHEMECOLOR_INDEX" val="5"/>
  <p:tag name="KSO_WM_UNIT_FILL_FORE_SCHEMECOLOR_INDEX" val="14"/>
  <p:tag name="KSO_WM_UNIT_FILL_TYPE" val="2"/>
  <p:tag name="KSO_WM_UNIT_ID" val="diagram160378_4*l_i*1_2"/>
  <p:tag name="KSO_WM_UNIT_INDEX" val="1_2"/>
  <p:tag name="KSO_WM_UNIT_LAYERLEVEL" val="1_1"/>
  <p:tag name="KSO_WM_UNIT_TEXT_FILL_FORE_SCHEMECOLOR_INDEX" val="14"/>
  <p:tag name="KSO_WM_UNIT_TEXT_FILL_TYPE" val="1"/>
  <p:tag name="KSO_WM_UNIT_TYPE" val="l_i"/>
</p:tagLst>
</file>

<file path=ppt/tags/tag6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ID" val="diagram160378_4*l_i*1_3"/>
  <p:tag name="KSO_WM_UNIT_INDEX" val="1_3"/>
  <p:tag name="KSO_WM_UNIT_LAYERLEVEL" val="1_1"/>
  <p:tag name="KSO_WM_UNIT_LINE_FILL_TYPE" val="2"/>
  <p:tag name="KSO_WM_UNIT_LINE_FORE_SCHEMECOLOR_INDEX" val="14"/>
  <p:tag name="KSO_WM_UNIT_TEXT_FILL_FORE_SCHEMECOLOR_INDEX" val="14"/>
  <p:tag name="KSO_WM_UNIT_TEXT_FILL_TYPE" val="1"/>
  <p:tag name="KSO_WM_UNIT_TYPE" val="l_i"/>
</p:tagLst>
</file>

<file path=ppt/tags/tag6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ID" val="diagram160378_4*l_i*1_4"/>
  <p:tag name="KSO_WM_UNIT_INDEX" val="1_4"/>
  <p:tag name="KSO_WM_UNIT_LAYERLEVEL" val="1_1"/>
  <p:tag name="KSO_WM_UNIT_TEXT_FILL_FORE_SCHEMECOLOR_INDEX" val="14"/>
  <p:tag name="KSO_WM_UNIT_TEXT_FILL_TYPE" val="1"/>
  <p:tag name="KSO_WM_UNIT_TYPE" val="l_i"/>
</p:tagLst>
</file>

<file path=ppt/tags/tag6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COMPATIBLE" val="0"/>
  <p:tag name="KSO_WM_UNIT_HIGHLIGHT" val="0"/>
  <p:tag name="KSO_WM_UNIT_ID" val="diagram160378_4*l_h_f*1_1_1"/>
  <p:tag name="KSO_WM_UNIT_INDEX" val="1_1_1"/>
  <p:tag name="KSO_WM_UNIT_LAYERLEVEL" val="1_1_1"/>
  <p:tag name="KSO_WM_UNIT_PRESET_TEXT_INDEX" val="4"/>
  <p:tag name="KSO_WM_UNIT_PRESET_TEXT_LEN" val="40"/>
  <p:tag name="KSO_WM_UNIT_TEXT_FILL_FORE_SCHEMECOLOR_INDEX" val="14"/>
  <p:tag name="KSO_WM_UNIT_TEXT_FILL_TYPE" val="1"/>
  <p:tag name="KSO_WM_UNIT_TYPE" val="l_h_f"/>
  <p:tag name="KSO_WM_UNIT_VALUE" val="21"/>
</p:tagLst>
</file>

<file path=ppt/tags/tag6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FILL_FORE_SCHEMECOLOR_INDEX" val="7"/>
  <p:tag name="KSO_WM_UNIT_FILL_TYPE" val="1"/>
  <p:tag name="KSO_WM_UNIT_ID" val="diagram160378_4*l_i*1_9"/>
  <p:tag name="KSO_WM_UNIT_INDEX" val="1_9"/>
  <p:tag name="KSO_WM_UNIT_LAYERLEVEL" val="1_1"/>
  <p:tag name="KSO_WM_UNIT_TEXT_FILL_FORE_SCHEMECOLOR_INDEX" val="14"/>
  <p:tag name="KSO_WM_UNIT_TEXT_FILL_TYPE" val="1"/>
  <p:tag name="KSO_WM_UNIT_TYPE" val="l_i"/>
</p:tagLst>
</file>

<file path=ppt/tags/tag6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FILL_BACK_SCHEMECOLOR_INDEX" val="7"/>
  <p:tag name="KSO_WM_UNIT_FILL_FORE_SCHEMECOLOR_INDEX" val="14"/>
  <p:tag name="KSO_WM_UNIT_FILL_TYPE" val="2"/>
  <p:tag name="KSO_WM_UNIT_ID" val="diagram160378_4*l_i*1_10"/>
  <p:tag name="KSO_WM_UNIT_INDEX" val="1_10"/>
  <p:tag name="KSO_WM_UNIT_LAYERLEVEL" val="1_1"/>
  <p:tag name="KSO_WM_UNIT_TEXT_FILL_FORE_SCHEMECOLOR_INDEX" val="14"/>
  <p:tag name="KSO_WM_UNIT_TEXT_FILL_TYPE" val="1"/>
  <p:tag name="KSO_WM_UNIT_TYPE" val="l_i"/>
</p:tagLst>
</file>

<file path=ppt/tags/tag6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ID" val="diagram160378_4*l_i*1_11"/>
  <p:tag name="KSO_WM_UNIT_INDEX" val="1_11"/>
  <p:tag name="KSO_WM_UNIT_LAYERLEVEL" val="1_1"/>
  <p:tag name="KSO_WM_UNIT_LINE_FILL_TYPE" val="2"/>
  <p:tag name="KSO_WM_UNIT_LINE_FORE_SCHEMECOLOR_INDEX" val="14"/>
  <p:tag name="KSO_WM_UNIT_TEXT_FILL_FORE_SCHEMECOLOR_INDEX" val="14"/>
  <p:tag name="KSO_WM_UNIT_TEXT_FILL_TYPE" val="1"/>
  <p:tag name="KSO_WM_UNIT_TYPE" val="l_i"/>
</p:tagLst>
</file>

<file path=ppt/tags/tag7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ID" val="diagram160378_4*l_i*1_12"/>
  <p:tag name="KSO_WM_UNIT_INDEX" val="1_12"/>
  <p:tag name="KSO_WM_UNIT_LAYERLEVEL" val="1_1"/>
  <p:tag name="KSO_WM_UNIT_TEXT_FILL_FORE_SCHEMECOLOR_INDEX" val="14"/>
  <p:tag name="KSO_WM_UNIT_TEXT_FILL_TYPE" val="1"/>
  <p:tag name="KSO_WM_UNIT_TYPE" val="l_i"/>
</p:tagLst>
</file>

<file path=ppt/tags/tag7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COMPATIBLE" val="0"/>
  <p:tag name="KSO_WM_UNIT_HIGHLIGHT" val="0"/>
  <p:tag name="KSO_WM_UNIT_ID" val="diagram160378_4*l_h_f*1_3_1"/>
  <p:tag name="KSO_WM_UNIT_INDEX" val="1_3_1"/>
  <p:tag name="KSO_WM_UNIT_LAYERLEVEL" val="1_1_1"/>
  <p:tag name="KSO_WM_UNIT_PRESET_TEXT_INDEX" val="4"/>
  <p:tag name="KSO_WM_UNIT_PRESET_TEXT_LEN" val="40"/>
  <p:tag name="KSO_WM_UNIT_TEXT_FILL_FORE_SCHEMECOLOR_INDEX" val="14"/>
  <p:tag name="KSO_WM_UNIT_TEXT_FILL_TYPE" val="1"/>
  <p:tag name="KSO_WM_UNIT_TYPE" val="l_h_f"/>
  <p:tag name="KSO_WM_UNIT_VALUE" val="21"/>
</p:tagLst>
</file>

<file path=ppt/tags/tag7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FILL_FORE_SCHEMECOLOR_INDEX" val="7"/>
  <p:tag name="KSO_WM_UNIT_FILL_TYPE" val="1"/>
  <p:tag name="KSO_WM_UNIT_ID" val="diagram160378_4*l_i*1_9"/>
  <p:tag name="KSO_WM_UNIT_INDEX" val="1_9"/>
  <p:tag name="KSO_WM_UNIT_LAYERLEVEL" val="1_1"/>
  <p:tag name="KSO_WM_UNIT_TEXT_FILL_FORE_SCHEMECOLOR_INDEX" val="14"/>
  <p:tag name="KSO_WM_UNIT_TEXT_FILL_TYPE" val="1"/>
  <p:tag name="KSO_WM_UNIT_TYPE" val="l_i"/>
</p:tagLst>
</file>

<file path=ppt/tags/tag7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FILL_BACK_SCHEMECOLOR_INDEX" val="7"/>
  <p:tag name="KSO_WM_UNIT_FILL_FORE_SCHEMECOLOR_INDEX" val="14"/>
  <p:tag name="KSO_WM_UNIT_FILL_TYPE" val="2"/>
  <p:tag name="KSO_WM_UNIT_ID" val="diagram160378_4*l_i*1_10"/>
  <p:tag name="KSO_WM_UNIT_INDEX" val="1_10"/>
  <p:tag name="KSO_WM_UNIT_LAYERLEVEL" val="1_1"/>
  <p:tag name="KSO_WM_UNIT_TEXT_FILL_FORE_SCHEMECOLOR_INDEX" val="14"/>
  <p:tag name="KSO_WM_UNIT_TEXT_FILL_TYPE" val="1"/>
  <p:tag name="KSO_WM_UNIT_TYPE" val="l_i"/>
</p:tagLst>
</file>

<file path=ppt/tags/tag7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ID" val="diagram160378_4*l_i*1_11"/>
  <p:tag name="KSO_WM_UNIT_INDEX" val="1_11"/>
  <p:tag name="KSO_WM_UNIT_LAYERLEVEL" val="1_1"/>
  <p:tag name="KSO_WM_UNIT_LINE_FILL_TYPE" val="2"/>
  <p:tag name="KSO_WM_UNIT_LINE_FORE_SCHEMECOLOR_INDEX" val="14"/>
  <p:tag name="KSO_WM_UNIT_TEXT_FILL_FORE_SCHEMECOLOR_INDEX" val="14"/>
  <p:tag name="KSO_WM_UNIT_TEXT_FILL_TYPE" val="1"/>
  <p:tag name="KSO_WM_UNIT_TYPE" val="l_i"/>
</p:tagLst>
</file>

<file path=ppt/tags/tag7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ID" val="diagram160378_4*l_i*1_12"/>
  <p:tag name="KSO_WM_UNIT_INDEX" val="1_12"/>
  <p:tag name="KSO_WM_UNIT_LAYERLEVEL" val="1_1"/>
  <p:tag name="KSO_WM_UNIT_TEXT_FILL_FORE_SCHEMECOLOR_INDEX" val="14"/>
  <p:tag name="KSO_WM_UNIT_TEXT_FILL_TYPE" val="1"/>
  <p:tag name="KSO_WM_UNIT_TYPE" val="l_i"/>
</p:tagLst>
</file>

<file path=ppt/tags/tag7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160378"/>
  <p:tag name="KSO_WM_UNIT_CLEAR" val="1"/>
  <p:tag name="KSO_WM_UNIT_COMPATIBLE" val="0"/>
  <p:tag name="KSO_WM_UNIT_HIGHLIGHT" val="0"/>
  <p:tag name="KSO_WM_UNIT_ID" val="diagram160378_4*l_h_f*1_3_1"/>
  <p:tag name="KSO_WM_UNIT_INDEX" val="1_3_1"/>
  <p:tag name="KSO_WM_UNIT_LAYERLEVEL" val="1_1_1"/>
  <p:tag name="KSO_WM_UNIT_PRESET_TEXT_INDEX" val="4"/>
  <p:tag name="KSO_WM_UNIT_PRESET_TEXT_LEN" val="40"/>
  <p:tag name="KSO_WM_UNIT_TEXT_FILL_FORE_SCHEMECOLOR_INDEX" val="14"/>
  <p:tag name="KSO_WM_UNIT_TEXT_FILL_TYPE" val="1"/>
  <p:tag name="KSO_WM_UNIT_TYPE" val="l_h_f"/>
  <p:tag name="KSO_WM_UNIT_VALUE" val="21"/>
</p:tagLst>
</file>

<file path=ppt/tags/tag7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115</Paragraphs>
  <Slides>16</Slides>
  <Notes>12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8">
      <vt:lpstr>Arial</vt:lpstr>
      <vt:lpstr>微软雅黑</vt:lpstr>
      <vt:lpstr>宋体</vt:lpstr>
      <vt:lpstr>等线 Light</vt:lpstr>
      <vt:lpstr>等线</vt:lpstr>
      <vt:lpstr>Calibri</vt:lpstr>
      <vt:lpstr>Calibri Light</vt:lpstr>
      <vt:lpstr>楷体</vt:lpstr>
      <vt:lpstr>方正清楷 简</vt:lpstr>
      <vt:lpstr>黑体</vt:lpstr>
      <vt:lpstr>新宋体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情境一：魏国——孟子见梁惠王（出自《孟子·梁惠王章句上》）</vt:lpstr>
      <vt:lpstr>情境二：秦国——卫鞅复见孝公（出自《史记·商君列传》）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2021-01-06T09:54:33.011</cp:lastPrinted>
  <dcterms:created xsi:type="dcterms:W3CDTF">2021-01-06T09:54:33Z</dcterms:created>
  <dcterms:modified xsi:type="dcterms:W3CDTF">2021-01-06T01:54:34Z</dcterms:modified>
</cp:coreProperties>
</file>