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5" r:id="rId20"/>
  </p:sldIdLst>
  <p:sldSz cx="9144000" cy="5143500" type="screen16x9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0" y="-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microsoft.com/office/2007/relationships/hdphoto" Target="../media/image2.wdp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Relationship Id="rId3" Type="http://schemas.openxmlformats.org/officeDocument/2006/relationships/image" Target="../media/image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Relationship Id="rId5" Type="http://schemas.openxmlformats.org/officeDocument/2006/relationships/image" Target="../media/image9.jpeg" /><Relationship Id="rId6" Type="http://schemas.openxmlformats.org/officeDocument/2006/relationships/image" Target="../media/image10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Relationship Id="rId3" Type="http://schemas.microsoft.com/office/2007/relationships/hdphoto" Target="../media/image15.wdp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Relationship Id="rId6" Type="http://schemas.openxmlformats.org/officeDocument/2006/relationships/image" Target="../media/image18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Relationship Id="rId5" Type="http://schemas.openxmlformats.org/officeDocument/2006/relationships/image" Target="../media/image26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27.png" /><Relationship Id="rId4" Type="http://schemas.openxmlformats.org/officeDocument/2006/relationships/image" Target="../media/image28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 descr="2-d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99592" y="339502"/>
            <a:ext cx="7445929" cy="43989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" name="AutoShape 11" descr="之字形"/>
          <p:cNvSpPr>
            <a:spLocks noChangeArrowheads="1"/>
          </p:cNvSpPr>
          <p:nvPr/>
        </p:nvSpPr>
        <p:spPr bwMode="auto">
          <a:xfrm>
            <a:off x="2042586" y="2931791"/>
            <a:ext cx="1665318" cy="720080"/>
          </a:xfrm>
          <a:prstGeom prst="wedgeEllipseCallout">
            <a:avLst>
              <a:gd name="adj1" fmla="val -53384"/>
              <a:gd name="adj2" fmla="val -87111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folHlink"/>
            </a:solidFill>
            <a:miter lim="800000"/>
          </a:ln>
        </p:spPr>
        <p:txBody>
          <a:bodyPr lIns="61220" tIns="30610" rIns="61220" bIns="30610"/>
          <a:lstStyle/>
          <a:p>
            <a:pPr defTabSz="612458" eaLnBrk="0" hangingPunct="0"/>
            <a:r>
              <a:rPr lang="zh-CN" altLang="zh-CN" sz="24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古埃及</a:t>
            </a:r>
            <a:endParaRPr lang="zh-CN" altLang="zh-CN" sz="2400" b="1">
              <a:solidFill>
                <a:srgbClr val="800000"/>
              </a:solidFill>
              <a:latin typeface="Arial" pitchFamily="34" charset="0"/>
              <a:ea typeface="幼圆" pitchFamily="49" charset="-122"/>
            </a:endParaRPr>
          </a:p>
        </p:txBody>
      </p:sp>
      <p:sp>
        <p:nvSpPr>
          <p:cNvPr id="4" name="AutoShape 11" descr="之字形"/>
          <p:cNvSpPr>
            <a:spLocks noChangeArrowheads="1"/>
          </p:cNvSpPr>
          <p:nvPr/>
        </p:nvSpPr>
        <p:spPr bwMode="auto">
          <a:xfrm>
            <a:off x="3131840" y="1203598"/>
            <a:ext cx="2376264" cy="648072"/>
          </a:xfrm>
          <a:prstGeom prst="wedgeEllipseCallout">
            <a:avLst>
              <a:gd name="adj1" fmla="val -71096"/>
              <a:gd name="adj2" fmla="val 68549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folHlink"/>
            </a:solidFill>
            <a:miter lim="800000"/>
          </a:ln>
        </p:spPr>
        <p:txBody>
          <a:bodyPr lIns="61220" tIns="30610" rIns="61220" bIns="30610"/>
          <a:lstStyle/>
          <a:p>
            <a:pPr algn="ctr" defTabSz="612458" eaLnBrk="0" hangingPunct="0"/>
            <a:r>
              <a:rPr lang="zh-CN" altLang="zh-CN" sz="20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古</a:t>
            </a:r>
            <a:r>
              <a:rPr lang="zh-CN" altLang="en-US" sz="20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代两河流域</a:t>
            </a:r>
            <a:endParaRPr lang="zh-CN" altLang="zh-CN" sz="2000" b="1">
              <a:solidFill>
                <a:srgbClr val="800000"/>
              </a:solidFill>
              <a:latin typeface="Arial" pitchFamily="34" charset="0"/>
              <a:ea typeface="幼圆" pitchFamily="49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6516216" y="1707654"/>
            <a:ext cx="1656184" cy="10081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AutoShape 11" descr="之字形"/>
          <p:cNvSpPr>
            <a:spLocks noChangeArrowheads="1"/>
          </p:cNvSpPr>
          <p:nvPr/>
        </p:nvSpPr>
        <p:spPr bwMode="auto">
          <a:xfrm>
            <a:off x="5148064" y="3003798"/>
            <a:ext cx="1656184" cy="576064"/>
          </a:xfrm>
          <a:prstGeom prst="wedgeEllipseCallout">
            <a:avLst>
              <a:gd name="adj1" fmla="val -70206"/>
              <a:gd name="adj2" fmla="val -82503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folHlink"/>
            </a:solidFill>
            <a:miter lim="800000"/>
          </a:ln>
        </p:spPr>
        <p:txBody>
          <a:bodyPr lIns="61220" tIns="30610" rIns="61220" bIns="30610"/>
          <a:lstStyle/>
          <a:p>
            <a:pPr algn="ctr" defTabSz="612458" eaLnBrk="0" hangingPunct="0"/>
            <a:r>
              <a:rPr lang="zh-CN" altLang="zh-CN" sz="20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古</a:t>
            </a:r>
            <a:r>
              <a:rPr lang="zh-CN" altLang="en-US" sz="2000" b="1" smtClean="0">
                <a:solidFill>
                  <a:srgbClr val="800000"/>
                </a:solidFill>
                <a:latin typeface="Arial" pitchFamily="34" charset="0"/>
                <a:ea typeface="幼圆" pitchFamily="49" charset="-122"/>
              </a:rPr>
              <a:t>代印度</a:t>
            </a:r>
            <a:endParaRPr lang="zh-CN" altLang="zh-CN" sz="2000" b="1">
              <a:solidFill>
                <a:srgbClr val="800000"/>
              </a:solidFill>
              <a:latin typeface="Arial" pitchFamily="34" charset="0"/>
              <a:ea typeface="幼圆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7971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1"/>
      <p:bldP spid="2" grpId="2"/>
      <p:bldP spid="7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六边形 7"/>
          <p:cNvSpPr/>
          <p:nvPr/>
        </p:nvSpPr>
        <p:spPr>
          <a:xfrm>
            <a:off x="2387469" y="1874496"/>
            <a:ext cx="4861173" cy="815133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482600" dist="241300" dir="2700000" algn="tl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r>
              <a:rPr lang="zh-CN" altLang="en-US" sz="360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  <a:cs typeface="华文新魏" panose="02010800040101010101" pitchFamily="2" charset="-122"/>
              </a:rPr>
              <a:t>第</a:t>
            </a:r>
            <a:r>
              <a:rPr lang="en-US" altLang="zh-CN" sz="360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  <a:cs typeface="华文新魏" panose="02010800040101010101" pitchFamily="2" charset="-122"/>
              </a:rPr>
              <a:t>3</a:t>
            </a:r>
            <a:r>
              <a:rPr lang="zh-CN" altLang="en-US" sz="360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  <a:cs typeface="华文新魏" panose="02010800040101010101" pitchFamily="2" charset="-122"/>
              </a:rPr>
              <a:t>课   古代</a:t>
            </a:r>
            <a:r>
              <a:rPr lang="zh-CN" altLang="en-US" sz="36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  <a:cs typeface="华文新魏" panose="02010800040101010101" pitchFamily="2" charset="-122"/>
              </a:rPr>
              <a:t>印度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45288" y="3179802"/>
            <a:ext cx="2139963" cy="172267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0" name="六边形 9"/>
          <p:cNvSpPr/>
          <p:nvPr/>
        </p:nvSpPr>
        <p:spPr>
          <a:xfrm>
            <a:off x="217199" y="318061"/>
            <a:ext cx="5526648" cy="815151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482600" dist="241300" dir="2700000" algn="tl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1" tIns="34285" rIns="68571" bIns="34285" rtlCol="0" anchor="ctr"/>
          <a:lstStyle/>
          <a:p>
            <a:pPr algn="ctr">
              <a:defRPr/>
            </a:pPr>
            <a:r>
              <a:rPr lang="zh-CN" altLang="en-US" sz="3300" b="1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黑体" panose="02010609060101010101" pitchFamily="49" charset="-122"/>
              </a:rPr>
              <a:t> </a:t>
            </a:r>
            <a:r>
              <a:rPr lang="zh-CN" altLang="en-US" sz="30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第一单元  古代亚非文明</a:t>
            </a:r>
          </a:p>
        </p:txBody>
      </p:sp>
    </p:spTree>
    <p:extLst>
      <p:ext uri="{BB962C8B-B14F-4D97-AF65-F5344CB8AC3E}">
        <p14:creationId xmlns:p14="http://schemas.microsoft.com/office/powerpoint/2010/main" val="3648085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2" descr="https://timgsa.baidu.com/timg?image&amp;quality=80&amp;size=b9999_10000&amp;sec=1537519879500&amp;di=3437e25223ec2c6b082e8e9913374444&amp;imgtype=0&amp;src=http%3A%2F%2F5b0988e595225.cdn.sohucs.com%2Fimages%2F20171115%2F586f9985db604d369d9af0d1614de492.jpeg">
            <a:extLst>
              <a:ext uri="{FF2B5EF4-FFF2-40B4-BE49-F238E27FC236}">
                <a16:creationId xmlns="" xmlns:a16="http://schemas.microsoft.com/office/drawing/2014/main" id="{FA820620-5748-433F-838D-A6D15343A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1640" y="1203598"/>
            <a:ext cx="3168352" cy="351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424967"/>
          <p:cNvSpPr txBox="1">
            <a:spLocks noChangeArrowheads="1"/>
          </p:cNvSpPr>
          <p:nvPr/>
        </p:nvSpPr>
        <p:spPr bwMode="auto">
          <a:xfrm>
            <a:off x="395536" y="483518"/>
            <a:ext cx="1422184" cy="461665"/>
          </a:xfrm>
          <a:prstGeom prst="rect">
            <a:avLst/>
          </a:prstGeom>
          <a:solidFill>
            <a:schemeClr val="bg1"/>
          </a:solidFill>
          <a:ln w="3175">
            <a:solidFill>
              <a:srgbClr val="C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地理位置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DCD2A78F-503F-46EC-947A-2DEF1FDBD4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000" t="37976" r="20845" b="36580"/>
          <a:stretch>
            <a:fillRect/>
          </a:stretch>
        </p:blipFill>
        <p:spPr>
          <a:xfrm>
            <a:off x="5312406" y="1203598"/>
            <a:ext cx="3220282" cy="3513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664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AFA375CA-5D4B-41A9-8BEB-95E114CB0ED6}"/>
              </a:ext>
            </a:extLst>
          </p:cNvPr>
          <p:cNvGrpSpPr/>
          <p:nvPr/>
        </p:nvGrpSpPr>
        <p:grpSpPr>
          <a:xfrm>
            <a:off x="5364088" y="771550"/>
            <a:ext cx="2043724" cy="2474499"/>
            <a:chOff x="4355976" y="1934686"/>
            <a:chExt cx="2304256" cy="2832542"/>
          </a:xfrm>
        </p:grpSpPr>
        <p:sp>
          <p:nvSpPr>
            <p:cNvPr id="10" name="文本框 1">
              <a:extLst>
                <a:ext uri="{FF2B5EF4-FFF2-40B4-BE49-F238E27FC236}">
                  <a16:creationId xmlns:a16="http://schemas.microsoft.com/office/drawing/2014/main" xmlns="" id="{922E2D84-A438-40CA-98DE-5335045B04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5976" y="4324350"/>
              <a:ext cx="2304256" cy="442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b="1">
                <a:latin typeface="+mn-ea"/>
                <a:ea typeface="+mn-ea"/>
              </a:endParaRPr>
            </a:p>
          </p:txBody>
        </p:sp>
        <p:pic>
          <p:nvPicPr>
            <p:cNvPr id="11" name="Picture 2" descr="D:\教学\2009学年备课教案\高一新新教材\第一分册\第一分册资料\印度\哈拉帕出土的彩陶瓮.jpg">
              <a:extLst>
                <a:ext uri="{FF2B5EF4-FFF2-40B4-BE49-F238E27FC236}">
                  <a16:creationId xmlns:a16="http://schemas.microsoft.com/office/drawing/2014/main" xmlns="" id="{03ACA04D-5620-4546-9A13-C38EA48C6B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66667" y="1934686"/>
              <a:ext cx="1877541" cy="2360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04D69326-D756-44EC-A14E-92A8366F19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303" y="2963605"/>
            <a:ext cx="2987489" cy="209893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5718EFF9-5601-4A6E-9257-1B369F194E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43" y="2931790"/>
            <a:ext cx="3282440" cy="1989224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A4FEF999-BC8C-498A-A05D-8D6DA911F2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438" y="2936012"/>
            <a:ext cx="2542431" cy="2008272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08B7064C-698C-4DDC-81DA-8E67E48A7200}"/>
              </a:ext>
            </a:extLst>
          </p:cNvPr>
          <p:cNvSpPr/>
          <p:nvPr/>
        </p:nvSpPr>
        <p:spPr>
          <a:xfrm>
            <a:off x="5572375" y="2575132"/>
            <a:ext cx="1800493" cy="307777"/>
          </a:xfrm>
          <a:prstGeom prst="rect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400" b="1"/>
              <a:t>哈拉帕出土的彩陶瓮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4AEDE959-AF49-44FC-8A16-C0D3C7F1B41A}"/>
              </a:ext>
            </a:extLst>
          </p:cNvPr>
          <p:cNvSpPr/>
          <p:nvPr/>
        </p:nvSpPr>
        <p:spPr>
          <a:xfrm>
            <a:off x="3530020" y="4788436"/>
            <a:ext cx="1082348" cy="307777"/>
          </a:xfrm>
          <a:prstGeom prst="rect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400" b="1"/>
              <a:t>大浴场残骸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AD612420-2308-4929-A8D9-48185FA4467E}"/>
              </a:ext>
            </a:extLst>
          </p:cNvPr>
          <p:cNvSpPr/>
          <p:nvPr/>
        </p:nvSpPr>
        <p:spPr>
          <a:xfrm>
            <a:off x="6210298" y="4767126"/>
            <a:ext cx="1980029" cy="307777"/>
          </a:xfrm>
          <a:prstGeom prst="rect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400" b="1"/>
              <a:t>城市规划有上下水统筹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291B3F83-D5E0-44D0-8CBB-9C4A66D50AE8}"/>
              </a:ext>
            </a:extLst>
          </p:cNvPr>
          <p:cNvSpPr/>
          <p:nvPr/>
        </p:nvSpPr>
        <p:spPr>
          <a:xfrm>
            <a:off x="176661" y="4719121"/>
            <a:ext cx="1980029" cy="307777"/>
          </a:xfrm>
          <a:prstGeom prst="rect">
            <a:avLst/>
          </a:prstGeom>
          <a:ln w="31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1400" b="1"/>
              <a:t>城堡使用规范化一的砖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110387" y="790350"/>
            <a:ext cx="4101573" cy="2213448"/>
            <a:chOff x="110387" y="1013510"/>
            <a:chExt cx="4101573" cy="2213448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0DF2B2D3-50A3-44D1-B0C4-DBD89A838D15}"/>
                </a:ext>
              </a:extLst>
            </p:cNvPr>
            <p:cNvGrpSpPr/>
            <p:nvPr/>
          </p:nvGrpSpPr>
          <p:grpSpPr>
            <a:xfrm>
              <a:off x="424551" y="1013510"/>
              <a:ext cx="3787409" cy="2213448"/>
              <a:chOff x="990600" y="1362075"/>
              <a:chExt cx="3861102" cy="2834793"/>
            </a:xfrm>
          </p:grpSpPr>
          <p:pic>
            <p:nvPicPr>
              <p:cNvPr id="22" name="图片 21">
                <a:extLst>
                  <a:ext uri="{FF2B5EF4-FFF2-40B4-BE49-F238E27FC236}">
                    <a16:creationId xmlns:a16="http://schemas.microsoft.com/office/drawing/2014/main" xmlns="" id="{DBB55E35-2EE7-484D-AC04-626A14A606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90600" y="1362075"/>
                <a:ext cx="3861102" cy="2599470"/>
              </a:xfrm>
              <a:prstGeom prst="rect">
                <a:avLst/>
              </a:prstGeom>
            </p:spPr>
          </p:pic>
          <p:sp>
            <p:nvSpPr>
              <p:cNvPr id="23" name="文本框 3">
                <a:extLst>
                  <a:ext uri="{FF2B5EF4-FFF2-40B4-BE49-F238E27FC236}">
                    <a16:creationId xmlns:a16="http://schemas.microsoft.com/office/drawing/2014/main" xmlns="" id="{5ABA3B09-7638-4FA8-996C-12EBD01456CA}"/>
                  </a:ext>
                </a:extLst>
              </p:cNvPr>
              <p:cNvSpPr txBox="1"/>
              <p:nvPr/>
            </p:nvSpPr>
            <p:spPr>
              <a:xfrm>
                <a:off x="1992049" y="3781425"/>
                <a:ext cx="215334" cy="415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b="1"/>
              </a:p>
            </p:txBody>
          </p:sp>
        </p:grp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EA775744-5B12-470C-B328-09472EC0025F}"/>
                </a:ext>
              </a:extLst>
            </p:cNvPr>
            <p:cNvSpPr/>
            <p:nvPr/>
          </p:nvSpPr>
          <p:spPr>
            <a:xfrm>
              <a:off x="110387" y="2745687"/>
              <a:ext cx="1486304" cy="307777"/>
            </a:xfrm>
            <a:prstGeom prst="rect">
              <a:avLst/>
            </a:prstGeom>
            <a:ln w="3175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r>
                <a:rPr lang="zh-CN" altLang="en-US" sz="1400"/>
                <a:t>摩亨佐</a:t>
              </a:r>
              <a:r>
                <a:rPr lang="en-US" altLang="zh-CN" sz="1400"/>
                <a:t>·</a:t>
              </a:r>
              <a:r>
                <a:rPr lang="zh-CN" altLang="en-US" sz="1400"/>
                <a:t>达罗遗址</a:t>
              </a: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FEDA82D5-EDA9-4FFA-96A6-AB2CB109A4EF}"/>
              </a:ext>
            </a:extLst>
          </p:cNvPr>
          <p:cNvSpPr/>
          <p:nvPr/>
        </p:nvSpPr>
        <p:spPr>
          <a:xfrm>
            <a:off x="755576" y="267494"/>
            <a:ext cx="7704856" cy="430887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200" b="1">
                <a:solidFill>
                  <a:srgbClr val="000000"/>
                </a:solidFill>
                <a:latin typeface="幼圆" panose="02010509060101010101" pitchFamily="49" charset="-122"/>
                <a:ea typeface="幼圆" pitchFamily="49" charset="-122"/>
              </a:rPr>
              <a:t>摩亨佐</a:t>
            </a:r>
            <a:r>
              <a:rPr lang="en-US" altLang="zh-CN" sz="2200" b="1">
                <a:solidFill>
                  <a:srgbClr val="000000"/>
                </a:solidFill>
                <a:latin typeface="幼圆" panose="02010509060101010101" pitchFamily="49" charset="-122"/>
                <a:ea typeface="幼圆" pitchFamily="49" charset="-122"/>
              </a:rPr>
              <a:t>-</a:t>
            </a:r>
            <a:r>
              <a:rPr lang="zh-CN" altLang="en-US" sz="2200" b="1">
                <a:solidFill>
                  <a:srgbClr val="000000"/>
                </a:solidFill>
                <a:latin typeface="幼圆" panose="02010509060101010101" pitchFamily="49" charset="-122"/>
                <a:ea typeface="幼圆" pitchFamily="49" charset="-122"/>
              </a:rPr>
              <a:t>达罗的考古遗址在</a:t>
            </a:r>
            <a:r>
              <a:rPr lang="en-US" altLang="zh-CN" sz="2200" b="1">
                <a:solidFill>
                  <a:srgbClr val="000000"/>
                </a:solidFill>
                <a:latin typeface="幼圆" panose="02010509060101010101" pitchFamily="49" charset="-122"/>
                <a:ea typeface="幼圆" pitchFamily="49" charset="-122"/>
              </a:rPr>
              <a:t>1980</a:t>
            </a:r>
            <a:r>
              <a:rPr lang="zh-CN" altLang="en-US" sz="2200" b="1">
                <a:solidFill>
                  <a:srgbClr val="000000"/>
                </a:solidFill>
                <a:latin typeface="幼圆" panose="02010509060101010101" pitchFamily="49" charset="-122"/>
                <a:ea typeface="幼圆" pitchFamily="49" charset="-122"/>
              </a:rPr>
              <a:t>年被列入世界文化遗产。</a:t>
            </a:r>
          </a:p>
        </p:txBody>
      </p:sp>
    </p:spTree>
    <p:extLst>
      <p:ext uri="{BB962C8B-B14F-4D97-AF65-F5344CB8AC3E}">
        <p14:creationId xmlns:p14="http://schemas.microsoft.com/office/powerpoint/2010/main" val="8167231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1"/>
      <p:bldP spid="17" grpId="2"/>
      <p:bldP spid="18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" name="Picture 2" descr="https://timgsa.baidu.com/timg?image&amp;quality=80&amp;size=b9999_10000&amp;sec=1537519879500&amp;di=3437e25223ec2c6b082e8e9913374444&amp;imgtype=0&amp;src=http%3A%2F%2F5b0988e595225.cdn.sohucs.com%2Fimages%2F20171115%2F586f9985db604d369d9af0d1614de492.jpeg">
            <a:extLst>
              <a:ext uri="{FF2B5EF4-FFF2-40B4-BE49-F238E27FC236}">
                <a16:creationId xmlns="" xmlns:a16="http://schemas.microsoft.com/office/drawing/2014/main" id="{FA820620-5748-433F-838D-A6D15343A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22776" y="1004342"/>
            <a:ext cx="3287409" cy="364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对话气泡: 矩形 2">
            <a:extLst>
              <a:ext uri="{FF2B5EF4-FFF2-40B4-BE49-F238E27FC236}">
                <a16:creationId xmlns="" xmlns:a16="http://schemas.microsoft.com/office/drawing/2014/main" id="{0A5127E2-DA25-456A-97B6-FC12DBF5EFAA}"/>
              </a:ext>
            </a:extLst>
          </p:cNvPr>
          <p:cNvSpPr/>
          <p:nvPr/>
        </p:nvSpPr>
        <p:spPr>
          <a:xfrm>
            <a:off x="5651376" y="699542"/>
            <a:ext cx="1152128" cy="288032"/>
          </a:xfrm>
          <a:prstGeom prst="wedgeRectCallout">
            <a:avLst>
              <a:gd name="adj1" fmla="val 5911"/>
              <a:gd name="adj2" fmla="val 23650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哈拉帕</a:t>
            </a:r>
            <a:endParaRPr lang="zh-CN" altLang="en-US" sz="16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对话气泡: 矩形 7">
            <a:extLst>
              <a:ext uri="{FF2B5EF4-FFF2-40B4-BE49-F238E27FC236}">
                <a16:creationId xmlns="" xmlns:a16="http://schemas.microsoft.com/office/drawing/2014/main" id="{0A39CD33-2DB8-41E5-AEB6-5E151A9C0D07}"/>
              </a:ext>
            </a:extLst>
          </p:cNvPr>
          <p:cNvSpPr/>
          <p:nvPr/>
        </p:nvSpPr>
        <p:spPr>
          <a:xfrm>
            <a:off x="4499992" y="2528342"/>
            <a:ext cx="1512168" cy="360041"/>
          </a:xfrm>
          <a:prstGeom prst="wedgeRectCallout">
            <a:avLst>
              <a:gd name="adj1" fmla="val 25184"/>
              <a:gd name="adj2" fmla="val -18375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摩亨佐 </a:t>
            </a:r>
            <a:r>
              <a:rPr lang="en-US" altLang="zh-CN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达罗 </a:t>
            </a:r>
          </a:p>
        </p:txBody>
      </p:sp>
      <p:sp>
        <p:nvSpPr>
          <p:cNvPr id="28" name="矩形 16"/>
          <p:cNvSpPr>
            <a:spLocks noChangeArrowheads="1"/>
          </p:cNvSpPr>
          <p:nvPr/>
        </p:nvSpPr>
        <p:spPr bwMode="auto">
          <a:xfrm>
            <a:off x="465138" y="1635646"/>
            <a:ext cx="428915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000" b="1">
                <a:latin typeface="+mn-ea"/>
              </a:rPr>
              <a:t>公元前</a:t>
            </a:r>
            <a:r>
              <a:rPr lang="en-US" altLang="zh-CN" sz="2000" b="1" smtClean="0">
                <a:latin typeface="+mn-ea"/>
              </a:rPr>
              <a:t>23</a:t>
            </a:r>
            <a:r>
              <a:rPr lang="zh-CN" altLang="en-US" sz="2000" b="1" smtClean="0">
                <a:latin typeface="+mn-ea"/>
              </a:rPr>
              <a:t>世纪左右</a:t>
            </a:r>
            <a:r>
              <a:rPr lang="zh-CN" altLang="en-US" sz="2000" b="1">
                <a:latin typeface="+mn-ea"/>
              </a:rPr>
              <a:t>，印度河流域出现了城市国家。其中，以</a:t>
            </a:r>
            <a:r>
              <a:rPr lang="zh-CN" altLang="en-US" sz="2000" b="1">
                <a:solidFill>
                  <a:srgbClr val="FF0000"/>
                </a:solidFill>
                <a:latin typeface="+mn-ea"/>
              </a:rPr>
              <a:t>哈拉帕</a:t>
            </a:r>
            <a:r>
              <a:rPr lang="zh-CN" altLang="en-US" sz="2000" b="1">
                <a:latin typeface="+mn-ea"/>
              </a:rPr>
              <a:t>和</a:t>
            </a:r>
            <a:r>
              <a:rPr lang="zh-CN" altLang="en-US" sz="2000" b="1">
                <a:solidFill>
                  <a:srgbClr val="FF0000"/>
                </a:solidFill>
                <a:latin typeface="+mn-ea"/>
              </a:rPr>
              <a:t>摩亨佐</a:t>
            </a:r>
            <a:r>
              <a:rPr lang="en-US" altLang="zh-CN" sz="2000" b="1">
                <a:solidFill>
                  <a:srgbClr val="FF0000"/>
                </a:solidFill>
                <a:latin typeface="+mn-ea"/>
              </a:rPr>
              <a:t>·</a:t>
            </a:r>
            <a:r>
              <a:rPr lang="zh-CN" altLang="en-US" sz="2000" b="1">
                <a:solidFill>
                  <a:srgbClr val="FF0000"/>
                </a:solidFill>
                <a:latin typeface="+mn-ea"/>
              </a:rPr>
              <a:t>达罗</a:t>
            </a:r>
            <a:r>
              <a:rPr lang="zh-CN" altLang="en-US" sz="2000" b="1">
                <a:latin typeface="+mn-ea"/>
              </a:rPr>
              <a:t>最著名</a:t>
            </a:r>
            <a:r>
              <a:rPr lang="zh-CN" altLang="en-US" sz="2000" b="1" smtClean="0">
                <a:latin typeface="+mn-ea"/>
              </a:rPr>
              <a:t>。</a:t>
            </a:r>
            <a:endParaRPr lang="zh-CN" altLang="en-US" sz="20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57463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Picture 2" descr="2-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843558"/>
            <a:ext cx="4179088" cy="38109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251520" y="1491630"/>
            <a:ext cx="439248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b="1">
                <a:latin typeface="+mn-ea"/>
              </a:rPr>
              <a:t>公元前 </a:t>
            </a:r>
            <a:r>
              <a:rPr lang="en-US" altLang="zh-CN" b="1">
                <a:latin typeface="+mn-ea"/>
              </a:rPr>
              <a:t>1500</a:t>
            </a:r>
            <a:r>
              <a:rPr lang="zh-CN" altLang="en-US" b="1">
                <a:latin typeface="+mn-ea"/>
              </a:rPr>
              <a:t>年左右，来自中亚的一支</a:t>
            </a:r>
            <a:r>
              <a:rPr lang="zh-CN" altLang="en-US" b="1">
                <a:solidFill>
                  <a:srgbClr val="FF0000"/>
                </a:solidFill>
                <a:latin typeface="+mn-ea"/>
              </a:rPr>
              <a:t>游牧部落</a:t>
            </a:r>
            <a:r>
              <a:rPr lang="zh-CN" altLang="en-US" b="1">
                <a:latin typeface="+mn-ea"/>
              </a:rPr>
              <a:t>侵入印度。 他们自称“</a:t>
            </a:r>
            <a:r>
              <a:rPr lang="zh-CN" altLang="en-US" b="1">
                <a:solidFill>
                  <a:srgbClr val="FF0000"/>
                </a:solidFill>
                <a:latin typeface="+mn-ea"/>
              </a:rPr>
              <a:t>雅利安人</a:t>
            </a:r>
            <a:r>
              <a:rPr lang="zh-CN" altLang="en-US" b="1">
                <a:latin typeface="+mn-ea"/>
              </a:rPr>
              <a:t>”，逐步征服了印度河流域，并扩张到恒河流域。他们逐渐放弃了游牧转向</a:t>
            </a:r>
            <a:r>
              <a:rPr lang="zh-CN" altLang="en-US" b="1">
                <a:solidFill>
                  <a:srgbClr val="FF0000"/>
                </a:solidFill>
                <a:latin typeface="+mn-ea"/>
              </a:rPr>
              <a:t>农业和定居</a:t>
            </a:r>
            <a:r>
              <a:rPr lang="zh-CN" altLang="en-US" b="1">
                <a:latin typeface="+mn-ea"/>
              </a:rPr>
              <a:t>生活，生产小麦、大麦和水稻等。</a:t>
            </a:r>
          </a:p>
        </p:txBody>
      </p:sp>
      <p:sp>
        <p:nvSpPr>
          <p:cNvPr id="2" name="椭圆 1"/>
          <p:cNvSpPr/>
          <p:nvPr/>
        </p:nvSpPr>
        <p:spPr>
          <a:xfrm rot="19939144">
            <a:off x="4893370" y="1410923"/>
            <a:ext cx="1872208" cy="7205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314585">
            <a:off x="6737422" y="2247984"/>
            <a:ext cx="1872208" cy="7205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0158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213b000594a43e89040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555526"/>
            <a:ext cx="3125788" cy="401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矩形 16"/>
          <p:cNvSpPr>
            <a:spLocks noChangeArrowheads="1"/>
          </p:cNvSpPr>
          <p:nvPr/>
        </p:nvSpPr>
        <p:spPr bwMode="auto">
          <a:xfrm>
            <a:off x="465138" y="1953002"/>
            <a:ext cx="439489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000" b="1" smtClean="0">
                <a:latin typeface="Calibri" pitchFamily="34" charset="0"/>
              </a:rPr>
              <a:t>孔雀王朝基本</a:t>
            </a:r>
            <a:r>
              <a:rPr lang="zh-CN" altLang="en-US" sz="2000" b="1">
                <a:latin typeface="Calibri" pitchFamily="34" charset="0"/>
              </a:rPr>
              <a:t>实现统一；经济繁荣；首都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华氏城</a:t>
            </a:r>
            <a:r>
              <a:rPr lang="zh-CN" altLang="en-US" sz="2000" b="1">
                <a:latin typeface="Calibri" pitchFamily="34" charset="0"/>
              </a:rPr>
              <a:t>是当时世界上最繁华、人口最多的大城市之一。</a:t>
            </a:r>
          </a:p>
        </p:txBody>
      </p:sp>
      <p:sp>
        <p:nvSpPr>
          <p:cNvPr id="12" name="椭圆 11"/>
          <p:cNvSpPr/>
          <p:nvPr/>
        </p:nvSpPr>
        <p:spPr>
          <a:xfrm>
            <a:off x="6987035" y="2283718"/>
            <a:ext cx="609301" cy="504056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3200" b="1"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04048" y="4587974"/>
            <a:ext cx="403244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>
                <a:solidFill>
                  <a:srgbClr val="FF0000"/>
                </a:solidFill>
                <a:latin typeface="+mn-ea"/>
              </a:rPr>
              <a:t>孔雀王朝</a:t>
            </a:r>
            <a:r>
              <a:rPr lang="zh-CN" altLang="en-US" sz="2000" b="1" smtClean="0">
                <a:latin typeface="+mn-ea"/>
              </a:rPr>
              <a:t>（公元前</a:t>
            </a:r>
            <a:r>
              <a:rPr lang="en-US" altLang="zh-CN" sz="2000" b="1" smtClean="0">
                <a:latin typeface="+mn-ea"/>
              </a:rPr>
              <a:t>324——</a:t>
            </a:r>
            <a:r>
              <a:rPr lang="zh-CN" altLang="en-US" sz="2000" b="1" smtClean="0">
                <a:latin typeface="+mn-ea"/>
              </a:rPr>
              <a:t>前</a:t>
            </a:r>
            <a:r>
              <a:rPr lang="en-US" altLang="zh-CN" sz="2000" b="1" smtClean="0">
                <a:latin typeface="+mn-ea"/>
              </a:rPr>
              <a:t>187</a:t>
            </a:r>
            <a:r>
              <a:rPr lang="zh-CN" altLang="en-US" sz="2000" b="1" smtClean="0">
                <a:latin typeface="+mn-ea"/>
              </a:rPr>
              <a:t>）</a:t>
            </a:r>
            <a:endParaRPr lang="zh-CN" altLang="en-US" sz="20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302489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287E264C-91D2-4574-B204-E54EBB84A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47" b="93279" l="2985" r="90000">
                        <a14:foregroundMark x1="18060" y1="10387" x2="22687" y2="85947"/>
                        <a14:foregroundMark x1="69701" y1="29735" x2="75821" y2="76986"/>
                        <a14:foregroundMark x1="75821" y1="76986" x2="66418" y2="87169"/>
                        <a14:foregroundMark x1="66418" y1="87169" x2="58358" y2="75560"/>
                        <a14:foregroundMark x1="58358" y1="75560" x2="80746" y2="57637"/>
                        <a14:foregroundMark x1="80746" y1="57637" x2="68657" y2="52749"/>
                        <a14:foregroundMark x1="68657" y1="52749" x2="58657" y2="61303"/>
                        <a14:foregroundMark x1="58657" y1="61303" x2="62239" y2="42770"/>
                        <a14:foregroundMark x1="62239" y1="42770" x2="69403" y2="28310"/>
                        <a14:foregroundMark x1="69403" y1="28310" x2="77463" y2="41548"/>
                        <a14:foregroundMark x1="77463" y1="41548" x2="79552" y2="56823"/>
                        <a14:foregroundMark x1="75821" y1="57434" x2="86567" y2="63544"/>
                        <a14:foregroundMark x1="86567" y1="63544" x2="75821" y2="72505"/>
                        <a14:foregroundMark x1="75821" y1="72505" x2="78806" y2="89206"/>
                        <a14:foregroundMark x1="78806" y1="89206" x2="66716" y2="91446"/>
                        <a14:foregroundMark x1="66716" y1="91446" x2="75522" y2="80652"/>
                        <a14:foregroundMark x1="75522" y1="80652" x2="73731" y2="89206"/>
                        <a14:foregroundMark x1="45672" y1="82077" x2="46716" y2="84114"/>
                        <a14:foregroundMark x1="20746" y1="9165" x2="17015" y2="8350"/>
                        <a14:foregroundMark x1="15075" y1="61507" x2="3134" y2="65580"/>
                        <a14:foregroundMark x1="3134" y1="65580" x2="18060" y2="74949"/>
                        <a14:foregroundMark x1="18060" y1="74949" x2="30448" y2="73320"/>
                        <a14:foregroundMark x1="30448" y1="73320" x2="41940" y2="67006"/>
                        <a14:foregroundMark x1="41940" y1="67006" x2="31642" y2="62933"/>
                        <a14:foregroundMark x1="23433" y1="80041" x2="13433" y2="88391"/>
                        <a14:foregroundMark x1="13433" y1="88391" x2="25970" y2="93279"/>
                        <a14:foregroundMark x1="25970" y1="93279" x2="17761" y2="79022"/>
                        <a14:foregroundMark x1="17761" y1="79022" x2="12388" y2="89206"/>
                        <a14:foregroundMark x1="12687" y1="92261" x2="37910" y2="90224"/>
                        <a14:foregroundMark x1="37910" y1="90224" x2="74478" y2="91650"/>
                        <a14:foregroundMark x1="74478" y1="91650" x2="78955" y2="90631"/>
                        <a14:foregroundMark x1="85672" y1="58656" x2="80299" y2="72301"/>
                        <a14:foregroundMark x1="81343" y1="71283" x2="85075" y2="63747"/>
                        <a14:foregroundMark x1="78507" y1="34420" x2="85522" y2="49084"/>
                        <a14:foregroundMark x1="85522" y1="49084" x2="85224" y2="54582"/>
                        <a14:foregroundMark x1="45224" y1="29124" x2="39403" y2="37882"/>
                        <a14:foregroundMark x1="45075" y1="30550" x2="47463" y2="28106"/>
                        <a14:backgroundMark x1="41493" y1="9572" x2="53284" y2="17312"/>
                        <a14:backgroundMark x1="53284" y1="17312" x2="51642" y2="12831"/>
                        <a14:backgroundMark x1="47164" y1="10998" x2="34030" y2="7943"/>
                        <a14:backgroundMark x1="34030" y1="7943" x2="43134" y2="20367"/>
                        <a14:backgroundMark x1="43134" y1="20367" x2="45373" y2="19959"/>
                      </a14:backgroundRemoval>
                    </a14:imgEffect>
                  </a14:imgLayer>
                </a14:imgProps>
              </a:ext>
            </a:extLst>
          </a:blip>
          <a:srcRect l="2402" t="5230" r="9944" b="8171"/>
          <a:stretch>
            <a:fillRect/>
          </a:stretch>
        </p:blipFill>
        <p:spPr>
          <a:xfrm>
            <a:off x="1475656" y="242946"/>
            <a:ext cx="5832648" cy="452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188678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430907" y="4083918"/>
            <a:ext cx="8373691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  <a:latin typeface="+mn-ea"/>
              </a:rPr>
              <a:t>    </a:t>
            </a:r>
            <a:r>
              <a:rPr lang="zh-CN" altLang="en-US" b="1" smtClean="0">
                <a:latin typeface="+mn-ea"/>
              </a:rPr>
              <a:t>雅</a:t>
            </a:r>
            <a:r>
              <a:rPr lang="zh-CN" altLang="en-US" b="1">
                <a:latin typeface="+mn-ea"/>
              </a:rPr>
              <a:t>利安人侵入印度之后，内部的贫富分化日益加剧，逐渐建立了严格的社会等级制度，史称</a:t>
            </a:r>
            <a:r>
              <a:rPr lang="zh-CN" altLang="en-US" b="1" smtClean="0">
                <a:latin typeface="+mn-ea"/>
              </a:rPr>
              <a:t>“</a:t>
            </a:r>
            <a:r>
              <a:rPr lang="zh-CN" altLang="en-US" b="1" smtClean="0">
                <a:solidFill>
                  <a:srgbClr val="FF0000"/>
                </a:solidFill>
                <a:latin typeface="+mn-ea"/>
              </a:rPr>
              <a:t>种姓制度</a:t>
            </a:r>
            <a:r>
              <a:rPr lang="zh-CN" altLang="en-US" b="1" smtClean="0">
                <a:latin typeface="+mn-ea"/>
              </a:rPr>
              <a:t>”。</a:t>
            </a:r>
            <a:endParaRPr lang="en-US" altLang="zh-CN" b="1">
              <a:latin typeface="+mn-ea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0907" y="915566"/>
            <a:ext cx="8373691" cy="2906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组合 4"/>
          <p:cNvGrpSpPr/>
          <p:nvPr/>
        </p:nvGrpSpPr>
        <p:grpSpPr>
          <a:xfrm>
            <a:off x="1043608" y="3354300"/>
            <a:ext cx="720080" cy="324036"/>
            <a:chOff x="1403648" y="3579862"/>
            <a:chExt cx="720080" cy="324036"/>
          </a:xfrm>
        </p:grpSpPr>
        <p:sp>
          <p:nvSpPr>
            <p:cNvPr id="7" name="圆角矩形 6"/>
            <p:cNvSpPr/>
            <p:nvPr/>
          </p:nvSpPr>
          <p:spPr>
            <a:xfrm>
              <a:off x="1403648" y="3579862"/>
              <a:ext cx="684076" cy="32403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03648" y="3621673"/>
              <a:ext cx="720080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600" b="1" smtClean="0">
                  <a:latin typeface="+mn-ea"/>
                </a:rPr>
                <a:t>婆罗门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627784" y="3462312"/>
            <a:ext cx="720080" cy="324036"/>
            <a:chOff x="1403648" y="3579862"/>
            <a:chExt cx="720080" cy="324036"/>
          </a:xfrm>
        </p:grpSpPr>
        <p:sp>
          <p:nvSpPr>
            <p:cNvPr id="10" name="圆角矩形 9"/>
            <p:cNvSpPr/>
            <p:nvPr/>
          </p:nvSpPr>
          <p:spPr>
            <a:xfrm>
              <a:off x="1403648" y="3579862"/>
              <a:ext cx="684076" cy="32403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03648" y="3621673"/>
              <a:ext cx="720080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600" b="1">
                  <a:latin typeface="+mn-ea"/>
                </a:rPr>
                <a:t>刹帝利</a:t>
              </a:r>
              <a:endParaRPr lang="zh-CN" altLang="en-US" sz="1600" b="1" smtClean="0">
                <a:latin typeface="+mn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355976" y="3570324"/>
            <a:ext cx="720080" cy="324036"/>
            <a:chOff x="1403648" y="3579862"/>
            <a:chExt cx="720080" cy="324036"/>
          </a:xfrm>
        </p:grpSpPr>
        <p:sp>
          <p:nvSpPr>
            <p:cNvPr id="13" name="圆角矩形 12"/>
            <p:cNvSpPr/>
            <p:nvPr/>
          </p:nvSpPr>
          <p:spPr>
            <a:xfrm>
              <a:off x="1403648" y="3579862"/>
              <a:ext cx="684076" cy="32403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03648" y="3621673"/>
              <a:ext cx="720080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>
                  <a:latin typeface="+mn-ea"/>
                </a:rPr>
                <a:t>吠舍</a:t>
              </a:r>
              <a:endParaRPr lang="zh-CN" altLang="en-US" sz="1600" b="1" smtClean="0"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12160" y="3642332"/>
            <a:ext cx="720080" cy="324036"/>
            <a:chOff x="1403648" y="3579862"/>
            <a:chExt cx="720080" cy="324036"/>
          </a:xfrm>
        </p:grpSpPr>
        <p:sp>
          <p:nvSpPr>
            <p:cNvPr id="16" name="圆角矩形 15"/>
            <p:cNvSpPr/>
            <p:nvPr/>
          </p:nvSpPr>
          <p:spPr>
            <a:xfrm>
              <a:off x="1403648" y="3579862"/>
              <a:ext cx="684076" cy="32403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403648" y="3621673"/>
              <a:ext cx="720080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>
                  <a:latin typeface="+mn-ea"/>
                </a:rPr>
                <a:t>首陀罗</a:t>
              </a:r>
              <a:endParaRPr lang="zh-CN" altLang="en-US" sz="1600" b="1" smtClean="0">
                <a:latin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884368" y="3390304"/>
            <a:ext cx="720080" cy="324036"/>
            <a:chOff x="1403648" y="3579862"/>
            <a:chExt cx="720080" cy="324036"/>
          </a:xfrm>
        </p:grpSpPr>
        <p:sp>
          <p:nvSpPr>
            <p:cNvPr id="19" name="圆角矩形 18"/>
            <p:cNvSpPr/>
            <p:nvPr/>
          </p:nvSpPr>
          <p:spPr>
            <a:xfrm>
              <a:off x="1403648" y="3579862"/>
              <a:ext cx="684076" cy="32403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403648" y="3621673"/>
              <a:ext cx="720080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 smtClean="0">
                  <a:latin typeface="+mn-ea"/>
                </a:rPr>
                <a:t>贱民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9250197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" name="文本框 8"/>
          <p:cNvSpPr txBox="1">
            <a:spLocks noChangeArrowheads="1"/>
          </p:cNvSpPr>
          <p:nvPr/>
        </p:nvSpPr>
        <p:spPr bwMode="auto">
          <a:xfrm>
            <a:off x="2556648" y="19928"/>
            <a:ext cx="216024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婆罗门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（第一等级）</a:t>
            </a:r>
          </a:p>
        </p:txBody>
      </p:sp>
      <p:pic>
        <p:nvPicPr>
          <p:cNvPr id="22" name="Picture 4" descr="图片22">
            <a:extLst>
              <a:ext uri="{FF2B5EF4-FFF2-40B4-BE49-F238E27FC236}">
                <a16:creationId xmlns:a16="http://schemas.microsoft.com/office/drawing/2014/main" xmlns="" id="{FC33DC2F-4B45-44DF-A150-AF9B0C516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8000" contrast="9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8419" y="254939"/>
            <a:ext cx="641391" cy="1091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" descr="图片23">
            <a:extLst>
              <a:ext uri="{FF2B5EF4-FFF2-40B4-BE49-F238E27FC236}">
                <a16:creationId xmlns:a16="http://schemas.microsoft.com/office/drawing/2014/main" xmlns="" id="{54966593-D602-40D3-9268-A0F04D540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36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8183" y="1373889"/>
            <a:ext cx="551068" cy="1091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6" descr="图片24">
            <a:extLst>
              <a:ext uri="{FF2B5EF4-FFF2-40B4-BE49-F238E27FC236}">
                <a16:creationId xmlns:a16="http://schemas.microsoft.com/office/drawing/2014/main" xmlns="" id="{082B1637-B663-4AE6-ACDE-A8325836F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lum bright="54000" contras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87078" y="2492839"/>
            <a:ext cx="564072" cy="98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" descr="图片25">
            <a:extLst>
              <a:ext uri="{FF2B5EF4-FFF2-40B4-BE49-F238E27FC236}">
                <a16:creationId xmlns:a16="http://schemas.microsoft.com/office/drawing/2014/main" xmlns="" id="{09D2063A-2FB8-447A-B3A7-B2AC7CCF3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36000" contrast="9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7945" y="3550233"/>
            <a:ext cx="781865" cy="1328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2">
            <a:extLst>
              <a:ext uri="{FF2B5EF4-FFF2-40B4-BE49-F238E27FC236}">
                <a16:creationId xmlns:a16="http://schemas.microsoft.com/office/drawing/2014/main" xmlns="" id="{379EE1DC-268B-4ECE-B8C0-BF199E35D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434" y="3814238"/>
            <a:ext cx="697627" cy="400110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梵天</a:t>
            </a:r>
          </a:p>
        </p:txBody>
      </p:sp>
      <p:sp>
        <p:nvSpPr>
          <p:cNvPr id="27" name="Line 8">
            <a:extLst>
              <a:ext uri="{FF2B5EF4-FFF2-40B4-BE49-F238E27FC236}">
                <a16:creationId xmlns:a16="http://schemas.microsoft.com/office/drawing/2014/main" xmlns="" id="{3EE4FD75-D767-4861-B384-DEED24B0070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43715" y="811706"/>
            <a:ext cx="821600" cy="715111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8" name="Line 9">
            <a:extLst>
              <a:ext uri="{FF2B5EF4-FFF2-40B4-BE49-F238E27FC236}">
                <a16:creationId xmlns:a16="http://schemas.microsoft.com/office/drawing/2014/main" xmlns="" id="{0D04B55F-1487-4FBE-B212-FB5341573CE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00719" y="1962464"/>
            <a:ext cx="647700" cy="358775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29" name="Line 10">
            <a:extLst>
              <a:ext uri="{FF2B5EF4-FFF2-40B4-BE49-F238E27FC236}">
                <a16:creationId xmlns:a16="http://schemas.microsoft.com/office/drawing/2014/main" xmlns="" id="{76D20665-BBE7-4A34-B6A6-CB3FBC831C85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3793" y="2788884"/>
            <a:ext cx="626596" cy="144016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0" name="Line 11">
            <a:extLst>
              <a:ext uri="{FF2B5EF4-FFF2-40B4-BE49-F238E27FC236}">
                <a16:creationId xmlns:a16="http://schemas.microsoft.com/office/drawing/2014/main" xmlns="" id="{33EFF5D8-880D-488A-A6AF-F0E2F50C0671}"/>
              </a:ext>
            </a:extLst>
          </p:cNvPr>
          <p:cNvSpPr>
            <a:spLocks noChangeShapeType="1"/>
          </p:cNvSpPr>
          <p:nvPr/>
        </p:nvSpPr>
        <p:spPr bwMode="auto">
          <a:xfrm>
            <a:off x="923337" y="3445381"/>
            <a:ext cx="821600" cy="564081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31" name="文本框 15">
            <a:extLst>
              <a:ext uri="{FF2B5EF4-FFF2-40B4-BE49-F238E27FC236}">
                <a16:creationId xmlns:a16="http://schemas.microsoft.com/office/drawing/2014/main" xmlns="" id="{A04911A3-3F34-4BD3-8E37-60B83A19F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6648" y="489950"/>
            <a:ext cx="2537567" cy="45890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祭司贵族 ：掌握神权</a:t>
            </a:r>
          </a:p>
        </p:txBody>
      </p:sp>
      <p:sp>
        <p:nvSpPr>
          <p:cNvPr id="32" name="文本框 16">
            <a:extLst>
              <a:ext uri="{FF2B5EF4-FFF2-40B4-BE49-F238E27FC236}">
                <a16:creationId xmlns:a16="http://schemas.microsoft.com/office/drawing/2014/main" xmlns="" id="{D94D1006-3081-4F19-8848-F9221D188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0435" y="1082681"/>
            <a:ext cx="216024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刹帝利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（第二等级）</a:t>
            </a:r>
          </a:p>
        </p:txBody>
      </p:sp>
      <p:sp>
        <p:nvSpPr>
          <p:cNvPr id="33" name="文本框 17">
            <a:extLst>
              <a:ext uri="{FF2B5EF4-FFF2-40B4-BE49-F238E27FC236}">
                <a16:creationId xmlns:a16="http://schemas.microsoft.com/office/drawing/2014/main" xmlns="" id="{4B717FE3-D479-42E8-A07F-821161E7D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777" y="1606330"/>
            <a:ext cx="4896546" cy="45890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国王、武士、官吏 ：把持国家军事和行政大权 </a:t>
            </a:r>
          </a:p>
        </p:txBody>
      </p:sp>
      <p:sp>
        <p:nvSpPr>
          <p:cNvPr id="34" name="文本框 18">
            <a:extLst>
              <a:ext uri="{FF2B5EF4-FFF2-40B4-BE49-F238E27FC236}">
                <a16:creationId xmlns:a16="http://schemas.microsoft.com/office/drawing/2014/main" xmlns="" id="{3EAF55F4-C3C2-45DB-92EB-5199867306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6968" y="2206558"/>
            <a:ext cx="365235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吠 舍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（第三等级）</a:t>
            </a:r>
          </a:p>
        </p:txBody>
      </p:sp>
      <p:sp>
        <p:nvSpPr>
          <p:cNvPr id="35" name="文本框 19">
            <a:extLst>
              <a:ext uri="{FF2B5EF4-FFF2-40B4-BE49-F238E27FC236}">
                <a16:creationId xmlns:a16="http://schemas.microsoft.com/office/drawing/2014/main" xmlns="" id="{17EF5D3F-E28B-4BE4-9469-66A9930C9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8429" y="2675826"/>
            <a:ext cx="4896546" cy="87440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农民、牧民、手工业者、商人：向国家纳税，向神庙上供，供养一、二等级</a:t>
            </a:r>
          </a:p>
        </p:txBody>
      </p:sp>
      <p:sp>
        <p:nvSpPr>
          <p:cNvPr id="36" name="文本框 20">
            <a:extLst>
              <a:ext uri="{FF2B5EF4-FFF2-40B4-BE49-F238E27FC236}">
                <a16:creationId xmlns:a16="http://schemas.microsoft.com/office/drawing/2014/main" xmlns="" id="{DB667D9D-879A-4569-A0DC-817CE1DE9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1595" y="3696256"/>
            <a:ext cx="365235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首陀罗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（第四等级）</a:t>
            </a:r>
          </a:p>
        </p:txBody>
      </p:sp>
      <p:sp>
        <p:nvSpPr>
          <p:cNvPr id="37" name="文本框 21">
            <a:extLst>
              <a:ext uri="{FF2B5EF4-FFF2-40B4-BE49-F238E27FC236}">
                <a16:creationId xmlns:a16="http://schemas.microsoft.com/office/drawing/2014/main" xmlns="" id="{67C5B267-6621-479E-9C07-1C29F67E4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776" y="4155926"/>
            <a:ext cx="5472381" cy="87440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被征服者、贫困破产失去土地的人 ：几乎没有权利，受奴隶主阶级剥削和奴役，干最低贱的职业 </a:t>
            </a:r>
          </a:p>
        </p:txBody>
      </p:sp>
      <p:sp>
        <p:nvSpPr>
          <p:cNvPr id="38" name="右大括号 37">
            <a:extLst>
              <a:ext uri="{FF2B5EF4-FFF2-40B4-BE49-F238E27FC236}">
                <a16:creationId xmlns:a16="http://schemas.microsoft.com/office/drawing/2014/main" xmlns="" id="{DEFC00AC-AEA3-4FC8-8DFD-60946E7114E4}"/>
              </a:ext>
            </a:extLst>
          </p:cNvPr>
          <p:cNvSpPr/>
          <p:nvPr/>
        </p:nvSpPr>
        <p:spPr>
          <a:xfrm rot="18708532">
            <a:off x="6213926" y="-219523"/>
            <a:ext cx="617994" cy="2557295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Text Box 12">
            <a:extLst>
              <a:ext uri="{FF2B5EF4-FFF2-40B4-BE49-F238E27FC236}">
                <a16:creationId xmlns:a16="http://schemas.microsoft.com/office/drawing/2014/main" xmlns="" id="{EA7D2B57-AF8E-4CAE-B987-D2566B56F8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9873" y="591309"/>
            <a:ext cx="1210588" cy="400110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0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统治阶级</a:t>
            </a:r>
          </a:p>
        </p:txBody>
      </p:sp>
      <p:sp>
        <p:nvSpPr>
          <p:cNvPr id="40" name="右大括号 39">
            <a:extLst>
              <a:ext uri="{FF2B5EF4-FFF2-40B4-BE49-F238E27FC236}">
                <a16:creationId xmlns:a16="http://schemas.microsoft.com/office/drawing/2014/main" xmlns="" id="{FC98DAD8-146D-4A30-B6B9-673FEEE2193B}"/>
              </a:ext>
            </a:extLst>
          </p:cNvPr>
          <p:cNvSpPr/>
          <p:nvPr/>
        </p:nvSpPr>
        <p:spPr>
          <a:xfrm rot="18708532">
            <a:off x="7049350" y="2013748"/>
            <a:ext cx="617994" cy="2557295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 Box 12">
            <a:extLst>
              <a:ext uri="{FF2B5EF4-FFF2-40B4-BE49-F238E27FC236}">
                <a16:creationId xmlns:a16="http://schemas.microsoft.com/office/drawing/2014/main" xmlns="" id="{B9A22B3F-7E33-4EED-981A-3AC9D22D3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1436" y="2819712"/>
            <a:ext cx="1467068" cy="400110"/>
          </a:xfrm>
          <a:prstGeom prst="rect">
            <a:avLst/>
          </a:prstGeom>
          <a:noFill/>
          <a:ln w="38100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0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被统治阶级</a:t>
            </a:r>
          </a:p>
        </p:txBody>
      </p:sp>
      <p:pic>
        <p:nvPicPr>
          <p:cNvPr id="42" name="图片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6" y="1359112"/>
            <a:ext cx="1135114" cy="228926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148450" y="823813"/>
            <a:ext cx="37864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smtClean="0">
                <a:latin typeface="黑体" pitchFamily="49" charset="-122"/>
                <a:ea typeface="黑体" panose="02010609060101010101" pitchFamily="49" charset="-122"/>
              </a:rPr>
              <a:t>嘴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300850" y="1831925"/>
            <a:ext cx="37864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>
                <a:latin typeface="黑体" pitchFamily="49" charset="-122"/>
                <a:ea typeface="黑体" panose="02010609060101010101" pitchFamily="49" charset="-122"/>
              </a:rPr>
              <a:t>手</a:t>
            </a:r>
            <a:endParaRPr lang="zh-CN" altLang="en-US" sz="2000" b="1" smtClean="0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331640" y="2479997"/>
            <a:ext cx="37864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smtClean="0">
                <a:latin typeface="黑体" pitchFamily="49" charset="-122"/>
                <a:ea typeface="黑体" panose="02010609060101010101" pitchFamily="49" charset="-122"/>
              </a:rPr>
              <a:t>腿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259632" y="3291830"/>
            <a:ext cx="37864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>
                <a:latin typeface="黑体" pitchFamily="49" charset="-122"/>
                <a:ea typeface="黑体" panose="02010609060101010101" pitchFamily="49" charset="-122"/>
              </a:rPr>
              <a:t>脚</a:t>
            </a:r>
            <a:endParaRPr lang="zh-CN" altLang="en-US" sz="2000" b="1" smtClean="0">
              <a:latin typeface="黑体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8243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7" grpId="1"/>
      <p:bldP spid="28" grpId="2"/>
      <p:bldP spid="29" grpId="3"/>
      <p:bldP spid="30" grpId="4"/>
      <p:bldP spid="31" grpId="5"/>
      <p:bldP spid="32" grpId="6"/>
      <p:bldP spid="33" grpId="7"/>
      <p:bldP spid="34" grpId="8"/>
      <p:bldP spid="35" grpId="9"/>
      <p:bldP spid="36" grpId="10"/>
      <p:bldP spid="37" grpId="11"/>
      <p:bldP spid="38" grpId="12"/>
      <p:bldP spid="39" grpId="13"/>
      <p:bldP spid="40" grpId="14"/>
      <p:bldP spid="41" grpId="15"/>
      <p:bldP spid="43" grpId="16"/>
      <p:bldP spid="44" grpId="17"/>
      <p:bldP spid="45" grpId="18"/>
      <p:bldP spid="46" grpId="19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8" name="矩形 16"/>
          <p:cNvSpPr>
            <a:spLocks noChangeArrowheads="1"/>
          </p:cNvSpPr>
          <p:nvPr/>
        </p:nvSpPr>
        <p:spPr bwMode="auto">
          <a:xfrm>
            <a:off x="1041202" y="1775594"/>
            <a:ext cx="691517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从事农业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、畜牧业、</a:t>
            </a: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商业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为主；</a:t>
            </a:r>
            <a:endParaRPr lang="zh-CN" altLang="en-US" sz="2400" b="1">
              <a:latin typeface="华文新魏" pitchFamily="2" charset="-122"/>
              <a:ea typeface="华文新魏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从事宗教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事务，掌管祭祀；</a:t>
            </a:r>
            <a:endParaRPr lang="en-US" altLang="zh-CN" sz="2400" b="1" smtClean="0">
              <a:latin typeface="华文新魏" pitchFamily="2" charset="-122"/>
              <a:ea typeface="华文新魏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从事农业、畜牧业、捕鱼业和手工业；</a:t>
            </a:r>
            <a:endParaRPr lang="en-US" altLang="zh-CN" sz="2400" b="1" smtClean="0">
              <a:latin typeface="华文新魏" pitchFamily="2" charset="-122"/>
              <a:ea typeface="华文新魏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从事</a:t>
            </a: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国家军事、行政</a:t>
            </a:r>
            <a:r>
              <a:rPr lang="zh-CN" altLang="en-US" sz="2400" b="1" smtClean="0">
                <a:latin typeface="华文新魏" pitchFamily="2" charset="-122"/>
                <a:ea typeface="华文新魏" pitchFamily="2" charset="-122"/>
              </a:rPr>
              <a:t>事务；</a:t>
            </a:r>
            <a:endParaRPr lang="zh-CN" altLang="en-US" sz="24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7379469" y="1923678"/>
            <a:ext cx="1143000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吠    舍</a:t>
            </a: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379469" y="2459672"/>
            <a:ext cx="1143000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婆罗门</a:t>
            </a:r>
            <a:endParaRPr lang="zh-CN" altLang="en-US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1" name="Text Box 5"/>
          <p:cNvSpPr txBox="1">
            <a:spLocks noChangeArrowheads="1"/>
          </p:cNvSpPr>
          <p:nvPr/>
        </p:nvSpPr>
        <p:spPr bwMode="auto">
          <a:xfrm>
            <a:off x="7379469" y="3035736"/>
            <a:ext cx="1143000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首陀罗</a:t>
            </a:r>
            <a:endParaRPr lang="zh-CN" altLang="en-US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2" name="Text Box 6"/>
          <p:cNvSpPr txBox="1">
            <a:spLocks noChangeArrowheads="1"/>
          </p:cNvSpPr>
          <p:nvPr/>
        </p:nvSpPr>
        <p:spPr bwMode="auto">
          <a:xfrm>
            <a:off x="7379469" y="3611800"/>
            <a:ext cx="1142999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刹帝利</a:t>
            </a:r>
            <a:endParaRPr lang="zh-CN" altLang="en-US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FEDA82D5-EDA9-4FFA-96A6-AB2CB109A4EF}"/>
              </a:ext>
            </a:extLst>
          </p:cNvPr>
          <p:cNvSpPr/>
          <p:nvPr/>
        </p:nvSpPr>
        <p:spPr>
          <a:xfrm>
            <a:off x="755576" y="628695"/>
            <a:ext cx="7704856" cy="430887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Tx/>
              <a:buSzTx/>
              <a:buFont typeface="Arial" pitchFamily="34" charset="0"/>
              <a:buNone/>
              <a:defRPr/>
            </a:pPr>
            <a:r>
              <a:rPr lang="zh-CN" altLang="en-US" sz="2200" b="1">
                <a:solidFill>
                  <a:srgbClr val="000000"/>
                </a:solidFill>
                <a:latin typeface="幼圆" panose="02010509060101010101" pitchFamily="49" charset="-122"/>
                <a:ea typeface="幼圆" pitchFamily="49" charset="-122"/>
              </a:rPr>
              <a:t>请根据种姓制度中四个等级的不同职业，猜猜他是哪个等级？</a:t>
            </a:r>
          </a:p>
        </p:txBody>
      </p:sp>
    </p:spTree>
    <p:extLst>
      <p:ext uri="{BB962C8B-B14F-4D97-AF65-F5344CB8AC3E}">
        <p14:creationId xmlns:p14="http://schemas.microsoft.com/office/powerpoint/2010/main" val="24872820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1"/>
      <p:bldP spid="51" grpId="2"/>
      <p:bldP spid="52" grpId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424967"/>
          <p:cNvSpPr txBox="1">
            <a:spLocks noChangeArrowheads="1"/>
          </p:cNvSpPr>
          <p:nvPr/>
        </p:nvSpPr>
        <p:spPr bwMode="auto">
          <a:xfrm>
            <a:off x="701544" y="555526"/>
            <a:ext cx="1112805" cy="461665"/>
          </a:xfrm>
          <a:prstGeom prst="rect">
            <a:avLst/>
          </a:prstGeom>
          <a:solidFill>
            <a:schemeClr val="bg1"/>
          </a:solidFill>
          <a:ln w="12700">
            <a:solidFill>
              <a:srgbClr val="8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案例一</a:t>
            </a:r>
          </a:p>
        </p:txBody>
      </p:sp>
      <p:sp>
        <p:nvSpPr>
          <p:cNvPr id="9" name="矩形 16"/>
          <p:cNvSpPr>
            <a:spLocks noChangeArrowheads="1"/>
          </p:cNvSpPr>
          <p:nvPr/>
        </p:nvSpPr>
        <p:spPr bwMode="auto">
          <a:xfrm>
            <a:off x="1041202" y="1382454"/>
            <a:ext cx="6915174" cy="142462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000" b="1">
                <a:latin typeface="Calibri" pitchFamily="34" charset="0"/>
              </a:rPr>
              <a:t>    有一位青年出身于婆罗门这一等级，他非常有慈善之心，想学习医药知识，救死扶伤做一名医生，大家想一下他这个愿望能实现吗？</a:t>
            </a:r>
          </a:p>
        </p:txBody>
      </p:sp>
      <p:sp>
        <p:nvSpPr>
          <p:cNvPr id="10" name="矩形 9"/>
          <p:cNvSpPr/>
          <p:nvPr/>
        </p:nvSpPr>
        <p:spPr>
          <a:xfrm>
            <a:off x="2660178" y="3291830"/>
            <a:ext cx="3856038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4400" b="1" strike="noStrike" noProof="1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华文新魏" pitchFamily="2" charset="-122"/>
                <a:cs typeface="+mn-cs"/>
              </a:rPr>
              <a:t>职业世袭</a:t>
            </a:r>
            <a:endParaRPr lang="zh-CN" altLang="en-US" sz="4400" b="1" strike="noStrike" noProof="1"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6DCC0E1C-0BB8-43BF-94B3-C46CFA53E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0364" y="3291830"/>
            <a:ext cx="1012024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7420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424967"/>
          <p:cNvSpPr txBox="1">
            <a:spLocks noChangeArrowheads="1"/>
          </p:cNvSpPr>
          <p:nvPr/>
        </p:nvSpPr>
        <p:spPr bwMode="auto">
          <a:xfrm>
            <a:off x="701544" y="555526"/>
            <a:ext cx="1112805" cy="461665"/>
          </a:xfrm>
          <a:prstGeom prst="rect">
            <a:avLst/>
          </a:prstGeom>
          <a:solidFill>
            <a:schemeClr val="bg1"/>
          </a:solidFill>
          <a:ln w="12700">
            <a:solidFill>
              <a:srgbClr val="8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案例二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矩形 16"/>
          <p:cNvSpPr>
            <a:spLocks noChangeArrowheads="1"/>
          </p:cNvSpPr>
          <p:nvPr/>
        </p:nvSpPr>
        <p:spPr bwMode="auto">
          <a:xfrm>
            <a:off x="1041202" y="1382454"/>
            <a:ext cx="6915174" cy="28623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000" b="1">
                <a:latin typeface="Calibri" pitchFamily="34" charset="0"/>
              </a:rPr>
              <a:t> </a:t>
            </a:r>
            <a:r>
              <a:rPr lang="zh-CN" altLang="en-US" sz="2000" b="1" smtClean="0">
                <a:latin typeface="Calibri" pitchFamily="34" charset="0"/>
              </a:rPr>
              <a:t>   古</a:t>
            </a:r>
            <a:r>
              <a:rPr lang="zh-CN" altLang="en-US" sz="2000" b="1">
                <a:latin typeface="Calibri" pitchFamily="34" charset="0"/>
              </a:rPr>
              <a:t>印度流传着这样一个故事：一位理发师的儿子爱上了一个少女。他父亲告诫说：“儿子，你不要把愿望寄托在办不到的事情上。你是理发师的儿子，属于低级种姓（首陀罗）。而那个女孩属于高级种姓（刹帝利）。刹帝利的女儿是不能与你结婚的。”结果，理发师的儿子在绝望中忧郁而死。</a:t>
            </a:r>
          </a:p>
        </p:txBody>
      </p:sp>
      <p:sp>
        <p:nvSpPr>
          <p:cNvPr id="10" name="矩形 9"/>
          <p:cNvSpPr/>
          <p:nvPr/>
        </p:nvSpPr>
        <p:spPr>
          <a:xfrm>
            <a:off x="2732186" y="3867894"/>
            <a:ext cx="3856038" cy="7683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4400" b="1" noProof="1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华文新魏" pitchFamily="2" charset="-122"/>
              </a:rPr>
              <a:t>内部联姻</a:t>
            </a:r>
          </a:p>
        </p:txBody>
      </p:sp>
    </p:spTree>
    <p:extLst>
      <p:ext uri="{BB962C8B-B14F-4D97-AF65-F5344CB8AC3E}">
        <p14:creationId xmlns:p14="http://schemas.microsoft.com/office/powerpoint/2010/main" val="24925881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971600" y="1012542"/>
            <a:ext cx="7344816" cy="1631216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低贱</a:t>
            </a:r>
            <a:r>
              <a:rPr lang="zh-CN" altLang="en-US" sz="2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种姓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的人如果用身体的某一部分伤害了</a:t>
            </a:r>
            <a:r>
              <a:rPr lang="zh-CN" altLang="en-US" sz="2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高级种姓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的人，就必须将那一部分肢体斩断；如果是首陀罗辱骂了婆罗门，就要用滚烫的油灌入他的口中和耳中，而高级种姓的人如果杀死了一个首陀罗，仅用牲畜抵偿。  </a:t>
            </a:r>
            <a:endParaRPr lang="en-US" altLang="zh-CN" sz="2000" b="1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                                    </a:t>
            </a:r>
            <a:r>
              <a:rPr lang="en-US" altLang="zh-CN" sz="2000" b="1" smtClean="0">
                <a:latin typeface="楷体" pitchFamily="49" charset="-122"/>
                <a:ea typeface="楷体" pitchFamily="49" charset="-122"/>
              </a:rPr>
              <a:t>     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——《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摩奴法典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0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835696" y="3467784"/>
            <a:ext cx="5688632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实质：维护奴隶主阶级利益的统治</a:t>
            </a:r>
            <a:r>
              <a:rPr lang="zh-CN" altLang="en-US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工具</a:t>
            </a:r>
            <a:endParaRPr lang="zh-CN" altLang="en-US" sz="2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8688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8C1423AB-6089-4A72-8714-B4EB456D5A5B}"/>
              </a:ext>
            </a:extLst>
          </p:cNvPr>
          <p:cNvSpPr/>
          <p:nvPr/>
        </p:nvSpPr>
        <p:spPr>
          <a:xfrm>
            <a:off x="899592" y="1055514"/>
            <a:ext cx="7560840" cy="20005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4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000" b="1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摩诃婆罗多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》(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意为 “伟大的婆罗多”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，古代印度史诗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成书于公元前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世纪到公元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世纪之间。 当时印度处于列国纷争和帝国统一的交替时期。 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摩诃婆罗多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前身是颂扬</a:t>
            </a:r>
            <a:r>
              <a:rPr lang="zh-CN" altLang="en-US" sz="2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刹帝利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王族的英雄史诗 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婆罗多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》,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婆罗门族加以改造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塞进大量颂扬抬高</a:t>
            </a:r>
            <a:r>
              <a:rPr lang="zh-CN" altLang="en-US" sz="2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婆罗门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地位的内容。</a:t>
            </a:r>
          </a:p>
          <a:p>
            <a:pPr algn="r"/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据季羡林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印度古代文学史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整理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7704" y="365187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婆罗门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92080" y="3632706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刹帝利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78401" y="3507854"/>
            <a:ext cx="725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VS</a:t>
            </a:r>
            <a:endParaRPr lang="zh-CN" altLang="en-US" sz="40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63830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8"/>
          <p:cNvSpPr txBox="1">
            <a:spLocks noChangeArrowheads="1"/>
          </p:cNvSpPr>
          <p:nvPr/>
        </p:nvSpPr>
        <p:spPr bwMode="auto">
          <a:xfrm>
            <a:off x="467544" y="699542"/>
            <a:ext cx="4680520" cy="1405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indent="457200"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乔达摩</a:t>
            </a:r>
            <a:r>
              <a:rPr lang="en-US" altLang="zh-CN" sz="2000" b="1">
                <a:solidFill>
                  <a:srgbClr val="FF0000"/>
                </a:solidFill>
                <a:latin typeface="+mn-ea"/>
                <a:ea typeface="+mn-ea"/>
              </a:rPr>
              <a:t>·</a:t>
            </a:r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悉达多</a:t>
            </a:r>
            <a:r>
              <a:rPr lang="zh-CN" altLang="en-US" sz="2000" b="1">
                <a:latin typeface="+mn-ea"/>
                <a:ea typeface="+mn-ea"/>
              </a:rPr>
              <a:t>，古印度迦毗罗卫国净饭王太子，名为悉达多，意为“一切义成就者”。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403648" y="2475260"/>
            <a:ext cx="3473497" cy="2144600"/>
            <a:chOff x="2568860" y="2859781"/>
            <a:chExt cx="3473497" cy="2144600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860" y="2859782"/>
              <a:ext cx="3096344" cy="2144599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5734580" y="2859781"/>
              <a:ext cx="307777" cy="2144600"/>
            </a:xfrm>
            <a:prstGeom prst="rect">
              <a:avLst/>
            </a:prstGeom>
            <a:noFill/>
          </p:spPr>
          <p:txBody>
            <a:bodyPr vert="eaVert"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>
                  <a:latin typeface="+mn-ea"/>
                </a:rPr>
                <a:t>菩提树下顿悟</a:t>
              </a:r>
              <a:endParaRPr lang="zh-CN" altLang="en-US" sz="2000" b="1" smtClean="0">
                <a:latin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735536" y="267494"/>
            <a:ext cx="2925918" cy="2515544"/>
            <a:chOff x="5735536" y="652015"/>
            <a:chExt cx="2925918" cy="2515544"/>
          </a:xfrm>
        </p:grpSpPr>
        <p:pic>
          <p:nvPicPr>
            <p:cNvPr id="14" name="Picture 2" descr="https://timgsa.baidu.com/timg?image&amp;quality=80&amp;size=b9999_10000&amp;sec=1532339186757&amp;di=690b28d3444b50ae8c3aa6bd36b10253&amp;imgtype=0&amp;src=http%3A%2F%2Fmmbiz.qpic.cn%2Fmmbiz%2Fceyax5W8vxFvkrPic8wzOTzGHE0S7DmuQ9v9MFHsxBqz9UQvlP4gQJ379Tt3micprUbBmjT3QUPODBJSiczHl9kGg%2F0">
              <a:extLst>
                <a:ext uri="{FF2B5EF4-FFF2-40B4-BE49-F238E27FC236}">
                  <a16:creationId xmlns="" xmlns:a16="http://schemas.microsoft.com/office/drawing/2014/main" id="{02894FAE-D512-4056-B6A5-1856F19BAA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735536" y="652015"/>
              <a:ext cx="2925918" cy="20364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5735536" y="2859782"/>
              <a:ext cx="2925918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smtClean="0">
                  <a:latin typeface="+mn-ea"/>
                </a:rPr>
                <a:t>佛陀说法</a:t>
              </a:r>
            </a:p>
          </p:txBody>
        </p:sp>
      </p:grpSp>
      <p:sp>
        <p:nvSpPr>
          <p:cNvPr id="16" name="矩形 15"/>
          <p:cNvSpPr/>
          <p:nvPr/>
        </p:nvSpPr>
        <p:spPr>
          <a:xfrm>
            <a:off x="6228184" y="3219822"/>
            <a:ext cx="191182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2800" b="1" strike="noStrike" noProof="1" smtClean="0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众生平等</a:t>
            </a:r>
            <a:endParaRPr lang="zh-CN" altLang="en-US" sz="2800" b="1" strike="noStrike" noProof="1"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260578" y="3992746"/>
            <a:ext cx="191182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2800" b="1" strike="noStrike" noProof="1" smtClean="0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忍耐顺从</a:t>
            </a:r>
            <a:endParaRPr lang="zh-CN" altLang="en-US" sz="2800" b="1" strike="noStrike" noProof="1"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04306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1"/>
      <p:bldP spid="17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矩形 17"/>
          <p:cNvSpPr/>
          <p:nvPr/>
        </p:nvSpPr>
        <p:spPr>
          <a:xfrm>
            <a:off x="467544" y="1707654"/>
            <a:ext cx="33123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000" b="1">
                <a:latin typeface="+mn-ea"/>
              </a:rPr>
              <a:t>公元前</a:t>
            </a:r>
            <a:r>
              <a:rPr lang="en-US" altLang="zh-CN" sz="2000" b="1">
                <a:latin typeface="+mn-ea"/>
              </a:rPr>
              <a:t>3</a:t>
            </a:r>
            <a:r>
              <a:rPr lang="zh-CN" altLang="en-US" sz="2000" b="1">
                <a:latin typeface="+mn-ea"/>
              </a:rPr>
              <a:t>世纪后， 佛教开始向邻近国家传播，逐渐成为</a:t>
            </a:r>
            <a:r>
              <a:rPr lang="zh-CN" altLang="en-US" sz="2000" b="1">
                <a:solidFill>
                  <a:srgbClr val="FF0000"/>
                </a:solidFill>
                <a:latin typeface="+mn-ea"/>
              </a:rPr>
              <a:t>世界性宗教</a:t>
            </a:r>
            <a:r>
              <a:rPr lang="zh-CN" altLang="en-US" b="1">
                <a:latin typeface="+mn-ea"/>
              </a:rPr>
              <a:t>。</a:t>
            </a:r>
          </a:p>
        </p:txBody>
      </p:sp>
      <p:pic>
        <p:nvPicPr>
          <p:cNvPr id="19" name="Picture 2" descr="http://img.mp.itc.cn/upload/20170329/d79143c8f79d47f2bcbb1b0fce21166a_th.jpeg">
            <a:extLst>
              <a:ext uri="{FF2B5EF4-FFF2-40B4-BE49-F238E27FC236}">
                <a16:creationId xmlns="" xmlns:a16="http://schemas.microsoft.com/office/drawing/2014/main" id="{F2265D43-632A-4D3D-BB96-2030DD679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3"/>
          <a:stretch>
            <a:fillRect/>
          </a:stretch>
        </p:blipFill>
        <p:spPr bwMode="auto">
          <a:xfrm>
            <a:off x="3993852" y="267494"/>
            <a:ext cx="4782916" cy="449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3565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41"/>
          <p:cNvSpPr txBox="1"/>
          <p:nvPr/>
        </p:nvSpPr>
        <p:spPr>
          <a:xfrm>
            <a:off x="336550" y="354013"/>
            <a:ext cx="4811514" cy="561692"/>
          </a:xfrm>
          <a:prstGeom prst="rect">
            <a:avLst/>
          </a:prstGeom>
          <a:solidFill>
            <a:schemeClr val="bg1"/>
          </a:solidFill>
          <a:ln w="57150" cap="flat" cmpd="thinThick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>
            <a:spAutoFit/>
          </a:bodyPr>
          <a:lstStyle/>
          <a:p>
            <a:pPr algn="ctr" defTabSz="685800" eaLnBrk="0" hangingPunct="0">
              <a:spcBef>
                <a:spcPct val="50000"/>
              </a:spcBef>
            </a:pPr>
            <a:r>
              <a:rPr lang="zh-CN" altLang="en-US" sz="3200" b="1" noProof="1" smtClean="0"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古代印度文明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关键词</a:t>
            </a:r>
            <a:endParaRPr lang="zh-CN" altLang="en-US" sz="3600" b="1" noProof="1"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987824" y="1507136"/>
            <a:ext cx="1668587" cy="2946114"/>
            <a:chOff x="5577695" y="1363120"/>
            <a:chExt cx="1668587" cy="2946114"/>
          </a:xfrm>
        </p:grpSpPr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5DF1BC7D-6596-498C-97CF-C083ED1A5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7695" y="1363120"/>
              <a:ext cx="1668587" cy="23762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A47640D8-8E3A-4274-9A2E-EE1802302D2A}"/>
                </a:ext>
              </a:extLst>
            </p:cNvPr>
            <p:cNvSpPr/>
            <p:nvPr/>
          </p:nvSpPr>
          <p:spPr>
            <a:xfrm>
              <a:off x="6088819" y="3939902"/>
              <a:ext cx="646332" cy="369332"/>
            </a:xfrm>
            <a:prstGeom prst="rect">
              <a:avLst/>
            </a:prstGeom>
            <a:ln w="31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/>
              <a:r>
                <a:rPr lang="zh-CN" altLang="en-US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梵文</a:t>
              </a:r>
              <a:endParaRPr lang="zh-CN" altLang="en-US" b="1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9552" y="1450930"/>
            <a:ext cx="2262159" cy="3126011"/>
            <a:chOff x="655588" y="1450930"/>
            <a:chExt cx="2262159" cy="3126011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46499" y="1450930"/>
              <a:ext cx="2113031" cy="2343335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A47640D8-8E3A-4274-9A2E-EE1802302D2A}"/>
                </a:ext>
              </a:extLst>
            </p:cNvPr>
            <p:cNvSpPr/>
            <p:nvPr/>
          </p:nvSpPr>
          <p:spPr>
            <a:xfrm>
              <a:off x="655588" y="3930610"/>
              <a:ext cx="2262159" cy="646331"/>
            </a:xfrm>
            <a:prstGeom prst="rect">
              <a:avLst/>
            </a:prstGeom>
            <a:ln w="31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/>
              <a:r>
                <a:rPr lang="zh-CN" altLang="en-US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印度河、恒河</a:t>
              </a:r>
              <a:endParaRPr lang="en-US" altLang="zh-CN" b="1" smtClean="0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  <a:p>
              <a:pPr algn="ctr"/>
              <a:r>
                <a:rPr lang="zh-CN" altLang="en-US" b="1">
                  <a:latin typeface="华文楷体" panose="02010600040101010101" pitchFamily="2" charset="-122"/>
                  <a:ea typeface="华文楷体" panose="02010600040101010101" pitchFamily="2" charset="-122"/>
                </a:rPr>
                <a:t>哈拉</a:t>
              </a:r>
              <a:r>
                <a:rPr lang="zh-CN" altLang="en-US" b="1" smtClean="0">
                  <a:latin typeface="华文楷体" panose="02010600040101010101" pitchFamily="2" charset="-122"/>
                  <a:ea typeface="华文楷体" panose="02010600040101010101" pitchFamily="2" charset="-122"/>
                </a:rPr>
                <a:t>帕和摩亨佐达罗</a:t>
              </a:r>
              <a:endParaRPr lang="zh-CN" altLang="en-US" b="1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004048" y="1507137"/>
            <a:ext cx="1796722" cy="3008829"/>
            <a:chOff x="1835265" y="1300405"/>
            <a:chExt cx="1796722" cy="3008829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DEBE3C3E-FD04-4E3C-BA91-EE61B25416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265" y="1300405"/>
              <a:ext cx="1796722" cy="237626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A47640D8-8E3A-4274-9A2E-EE1802302D2A}"/>
                </a:ext>
              </a:extLst>
            </p:cNvPr>
            <p:cNvSpPr/>
            <p:nvPr/>
          </p:nvSpPr>
          <p:spPr>
            <a:xfrm>
              <a:off x="2179627" y="3939902"/>
              <a:ext cx="1107997" cy="369332"/>
            </a:xfrm>
            <a:prstGeom prst="rect">
              <a:avLst/>
            </a:prstGeom>
            <a:ln w="31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/>
              <a:r>
                <a:rPr lang="zh-CN" altLang="en-US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种姓制度</a:t>
              </a:r>
              <a:endParaRPr lang="zh-CN" altLang="en-US" b="1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092280" y="1507137"/>
            <a:ext cx="1693534" cy="3008829"/>
            <a:chOff x="1886858" y="1300405"/>
            <a:chExt cx="1693534" cy="3008829"/>
          </a:xfrm>
        </p:grpSpPr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DEBE3C3E-FD04-4E3C-BA91-EE61B25416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43" t="9099" r="11351" b="17679"/>
            <a:stretch>
              <a:fillRect/>
            </a:stretch>
          </p:blipFill>
          <p:spPr>
            <a:xfrm>
              <a:off x="1886858" y="1300405"/>
              <a:ext cx="1693534" cy="237626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A47640D8-8E3A-4274-9A2E-EE1802302D2A}"/>
                </a:ext>
              </a:extLst>
            </p:cNvPr>
            <p:cNvSpPr/>
            <p:nvPr/>
          </p:nvSpPr>
          <p:spPr>
            <a:xfrm>
              <a:off x="2410455" y="3939902"/>
              <a:ext cx="646332" cy="369332"/>
            </a:xfrm>
            <a:prstGeom prst="rect">
              <a:avLst/>
            </a:prstGeom>
            <a:ln w="3175"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/>
              <a:r>
                <a:rPr lang="zh-CN" altLang="en-US" b="1" smtClean="0">
                  <a:solidFill>
                    <a:schemeClr val="dk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佛教</a:t>
              </a:r>
              <a:endParaRPr lang="zh-CN" altLang="en-US" b="1">
                <a:solidFill>
                  <a:schemeClr val="dk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67318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 descr="2-d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23528" y="771550"/>
            <a:ext cx="6094290" cy="36004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6804248" y="699542"/>
            <a:ext cx="1872207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1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、金字塔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6804248" y="1163528"/>
            <a:ext cx="1872207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2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、佛教</a:t>
            </a: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6804248" y="1667584"/>
            <a:ext cx="1872207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3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、甲骨文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6444208" y="2171640"/>
            <a:ext cx="2618677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4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</a:t>
            </a: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《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汉谟拉</a:t>
            </a:r>
            <a:r>
              <a:rPr lang="zh-CN" altLang="en-US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比法典</a:t>
            </a:r>
            <a:r>
              <a:rPr lang="en-US" altLang="zh-CN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》</a:t>
            </a:r>
            <a:endParaRPr lang="zh-CN" altLang="en-US" sz="2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6804248" y="2675696"/>
            <a:ext cx="1872207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5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、青铜鼎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6804248" y="3179752"/>
            <a:ext cx="1872207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6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、太阳历</a:t>
            </a: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6804248" y="3683808"/>
            <a:ext cx="1872207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7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、楔形文字</a:t>
            </a: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6444208" y="4187864"/>
            <a:ext cx="2627784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8</a:t>
            </a:r>
            <a:r>
              <a:rPr lang="zh-CN" alt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、摩亨佐▪达罗遗址</a:t>
            </a:r>
          </a:p>
        </p:txBody>
      </p:sp>
      <p:pic>
        <p:nvPicPr>
          <p:cNvPr id="26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502900" y="11391900"/>
            <a:ext cx="368300" cy="292100"/>
          </a:xfrm>
          <a:prstGeom prst="cube">
            <a:avLst/>
          </a:prstGeom>
        </p:spPr>
      </p:pic>
      <p:pic>
        <p:nvPicPr>
          <p:cNvPr id="27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582400" y="11722100"/>
            <a:ext cx="3429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958053964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(16:9)</PresentationFormat>
  <Paragraphs>82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17.0600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2020-12-13T20:36:19Z</cp:lastPrinted>
  <dcterms:created xsi:type="dcterms:W3CDTF">2020-12-13T20:36:19Z</dcterms:created>
  <dcterms:modified xsi:type="dcterms:W3CDTF">2020-12-13T12:36:19Z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