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410" r:id="rId4"/>
    <p:sldId id="414" r:id="rId5"/>
    <p:sldId id="409" r:id="rId6"/>
    <p:sldId id="415" r:id="rId7"/>
    <p:sldId id="416" r:id="rId8"/>
    <p:sldId id="411" r:id="rId9"/>
    <p:sldId id="417" r:id="rId10"/>
    <p:sldId id="426" r:id="rId11"/>
    <p:sldId id="418" r:id="rId12"/>
    <p:sldId id="420" r:id="rId13"/>
    <p:sldId id="412" r:id="rId14"/>
    <p:sldId id="422" r:id="rId15"/>
    <p:sldId id="423" r:id="rId16"/>
    <p:sldId id="421" r:id="rId17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xiaoxuan Zeng" initials="x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40"/>
        <p:guide pos="385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tags" Target="tags/tag66.xml" /><Relationship Id="rId19" Type="http://schemas.openxmlformats.org/officeDocument/2006/relationships/presProps" Target="presProps.xml" /><Relationship Id="rId2" Type="http://schemas.openxmlformats.org/officeDocument/2006/relationships/slideMaster" Target="slideMasters/slideMaster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40962" name="文本占位符 2"/>
          <p:cNvSpPr>
            <a:spLocks noGrp="1"/>
          </p:cNvSpPr>
          <p:nvPr>
            <p:ph type="body" idx="1"/>
          </p:nvPr>
        </p:nvSpPr>
        <p:spPr/>
        <p:txBody>
          <a:bodyPr lIns="91440" tIns="45720" rIns="91440" bIns="45720" anchor="t"/>
          <a:lstStyle/>
          <a:p>
            <a:pPr lvl="0"/>
            <a:r>
              <a:rPr lang="zh-CN" altLang="en-US"/>
              <a:t>下面我们一起来了解一下二战后世界格局的演变历程！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tags" Target="../tags/tag56.xml" /><Relationship Id="rId6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None/>
              <a:tabLst>
                <a:tab pos="1609725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en-US" altLang="zh-CN">
                <a:latin typeface="Arial" panose="020b0604020202020204" pitchFamily="34" charset="0"/>
              </a:rPr>
              <a:t/>
            </a:fld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57.xml" /><Relationship Id="rId14" Type="http://schemas.openxmlformats.org/officeDocument/2006/relationships/tags" Target="../tags/tag58.xml" /><Relationship Id="rId15" Type="http://schemas.openxmlformats.org/officeDocument/2006/relationships/tags" Target="../tags/tag59.xml" /><Relationship Id="rId16" Type="http://schemas.openxmlformats.org/officeDocument/2006/relationships/tags" Target="../tags/tag60.xml" /><Relationship Id="rId17" Type="http://schemas.openxmlformats.org/officeDocument/2006/relationships/tags" Target="../tags/tag61.xml" /><Relationship Id="rId18" Type="http://schemas.openxmlformats.org/officeDocument/2006/relationships/tags" Target="../tags/tag62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tabLst>
          <a:tab pos="1609725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ct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6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64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image" Target="../media/image4.jpeg" /><Relationship Id="rId4" Type="http://schemas.openxmlformats.org/officeDocument/2006/relationships/image" Target="../media/image5.png" /><Relationship Id="rId5" Type="http://schemas.openxmlformats.org/officeDocument/2006/relationships/image" Target="../media/image6.png" /><Relationship Id="rId6" Type="http://schemas.openxmlformats.org/officeDocument/2006/relationships/image" Target="../media/image7.png" /><Relationship Id="rId7" Type="http://schemas.openxmlformats.org/officeDocument/2006/relationships/image" Target="../media/image8.jpeg" /><Relationship Id="rId8" Type="http://schemas.openxmlformats.org/officeDocument/2006/relationships/image" Target="../media/image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65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3489" name="图片 2097201" descr="http://news.xinhuanet.com/world/2017-01/06/129434584_14836634783851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151" y="1509184"/>
            <a:ext cx="5954183" cy="50630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3490" name="矩形 1049944"/>
          <p:cNvSpPr/>
          <p:nvPr/>
        </p:nvSpPr>
        <p:spPr>
          <a:xfrm>
            <a:off x="6392545" y="4017645"/>
            <a:ext cx="5486400" cy="255333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1440" tIns="45720" rIns="91440" bIns="45720" anchor="t">
            <a:spAutoFit/>
          </a:bodyPr>
          <a:lstStyle/>
          <a:p>
            <a:pPr indent="-342900"/>
            <a:r>
              <a:rPr lang="en-US" altLang="zh-CN" sz="2135" baseline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665" b="1" baseline="0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665" b="1" baseline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构建人类命运共同体</a:t>
            </a:r>
            <a:r>
              <a:rPr lang="zh-CN" altLang="en-US" sz="2665" b="1" baseline="0">
                <a:latin typeface="楷体" panose="02010609060101010101" pitchFamily="49" charset="-122"/>
                <a:ea typeface="楷体" panose="02010609060101010101" pitchFamily="49" charset="-122"/>
              </a:rPr>
              <a:t>”理念首次被写入联合国决议中，呼吁国际社会本着合作共赢和构建</a:t>
            </a:r>
            <a:r>
              <a:rPr lang="zh-CN" altLang="en-US" sz="2665" b="1" baseline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人类命运共同体</a:t>
            </a:r>
            <a:r>
              <a:rPr lang="zh-CN" altLang="en-US" sz="2665" b="1" baseline="0">
                <a:latin typeface="楷体" panose="02010609060101010101" pitchFamily="49" charset="-122"/>
                <a:ea typeface="楷体" panose="02010609060101010101" pitchFamily="49" charset="-122"/>
              </a:rPr>
              <a:t>的精神，加强对非洲经济社会发展的支持。</a:t>
            </a:r>
            <a:endParaRPr lang="zh-CN" altLang="zh-CN" sz="265">
              <a:latin typeface="Arial" pitchFamily="34" charset="0"/>
              <a:ea typeface="宋体" pitchFamily="2" charset="-122"/>
            </a:endParaRPr>
          </a:p>
          <a:p>
            <a:pPr indent="-342900"/>
            <a:r>
              <a:rPr lang="en-US" altLang="zh-CN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——</a:t>
            </a:r>
            <a:r>
              <a:rPr lang="zh-CN" altLang="en-US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新华社，</a:t>
            </a:r>
            <a:r>
              <a:rPr lang="en-US" altLang="zh-CN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2017</a:t>
            </a:r>
            <a:r>
              <a:rPr lang="zh-CN" altLang="en-US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年</a:t>
            </a:r>
            <a:r>
              <a:rPr lang="en-US" altLang="zh-CN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en-US" altLang="zh-CN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</a:t>
            </a:r>
            <a:r>
              <a:rPr lang="zh-CN" altLang="en-US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日</a:t>
            </a:r>
            <a:endParaRPr lang="zh-CN" altLang="en-US" sz="2665" b="1" baseline="0">
              <a:solidFill>
                <a:srgbClr val="0D0D0D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3491" name="矩形 1049946"/>
          <p:cNvSpPr/>
          <p:nvPr/>
        </p:nvSpPr>
        <p:spPr>
          <a:xfrm>
            <a:off x="6392545" y="1608455"/>
            <a:ext cx="5486400" cy="214312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lIns="91440" tIns="45720" rIns="91440" bIns="45720" anchor="t">
            <a:spAutoFit/>
          </a:bodyPr>
          <a:lstStyle/>
          <a:p>
            <a:pPr indent="-342900"/>
            <a:r>
              <a:rPr lang="en-US" altLang="zh-CN" sz="2135" baseline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665" b="1" baseline="0">
                <a:latin typeface="楷体" panose="02010609060101010101" pitchFamily="49" charset="-122"/>
                <a:ea typeface="楷体" panose="02010609060101010101" pitchFamily="49" charset="-122"/>
              </a:rPr>
              <a:t>坚持和平发展道路，推动</a:t>
            </a:r>
            <a:r>
              <a:rPr lang="zh-CN" altLang="en-US" sz="2665" b="1" baseline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构建人类命运共同体</a:t>
            </a:r>
            <a:r>
              <a:rPr lang="zh-CN" altLang="en-US" sz="2665" b="1" baseline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…</a:t>
            </a:r>
            <a:r>
              <a:rPr lang="zh-CN" altLang="en-US" sz="2665" b="1" baseline="0">
                <a:solidFill>
                  <a:srgbClr val="0D0D0D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…</a:t>
            </a:r>
            <a:r>
              <a:rPr lang="zh-CN" altLang="en-US" sz="2665" b="1" baseline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推动</a:t>
            </a:r>
            <a:r>
              <a:rPr lang="zh-CN" altLang="en-US" sz="2665" b="1" baseline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经济全球化</a:t>
            </a:r>
            <a:r>
              <a:rPr lang="zh-CN" altLang="en-US" sz="2665" b="1" baseline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朝着更加</a:t>
            </a:r>
            <a:r>
              <a:rPr lang="zh-CN" altLang="en-US" sz="2665" b="1" baseline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开放、包容、普惠、平衡、共赢</a:t>
            </a:r>
            <a:r>
              <a:rPr lang="zh-CN" altLang="en-US" sz="2665" b="1" baseline="0"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的方向发展。</a:t>
            </a:r>
            <a:endParaRPr lang="zh-CN" altLang="zh-CN" sz="265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indent="-342900"/>
            <a:r>
              <a:rPr lang="en-US" altLang="zh-CN" sz="2665" b="1" baseline="0">
                <a:latin typeface="楷体" panose="02010609060101010101" pitchFamily="49" charset="-122"/>
                <a:ea typeface="楷体" panose="02010609060101010101" pitchFamily="49" charset="-122"/>
              </a:rPr>
              <a:t>    ——</a:t>
            </a:r>
            <a:r>
              <a:rPr lang="zh-CN" altLang="en-US" sz="2665" b="1" baseline="0">
                <a:latin typeface="楷体" panose="02010609060101010101" pitchFamily="49" charset="-122"/>
                <a:ea typeface="楷体" panose="02010609060101010101" pitchFamily="49" charset="-122"/>
              </a:rPr>
              <a:t>习近平，中共十九大报告</a:t>
            </a:r>
            <a:endParaRPr lang="zh-CN" altLang="en-US" sz="2665" b="1" baseline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3492" name="WordArt 6"/>
          <p:cNvSpPr>
            <a:spLocks noTextEdit="1"/>
          </p:cNvSpPr>
          <p:nvPr/>
        </p:nvSpPr>
        <p:spPr>
          <a:xfrm>
            <a:off x="609600" y="273051"/>
            <a:ext cx="10547351" cy="77681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20000"/>
          </a:bodyPr>
          <a:lstStyle/>
          <a:p>
            <a:pPr algn="ctr"/>
            <a:r>
              <a:rPr lang="zh-CN" altLang="en-US" sz="4265" b="1">
                <a:ln w="952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3399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</a:rPr>
              <a:t>第23课  和平发展合作共赢的时代潮流</a:t>
            </a:r>
            <a:endParaRPr lang="zh-CN" altLang="en-US" sz="4265" b="1">
              <a:ln w="952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333399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8" name="标题 4097"/>
          <p:cNvSpPr/>
          <p:nvPr/>
        </p:nvSpPr>
        <p:spPr>
          <a:xfrm>
            <a:off x="17145" y="327025"/>
            <a:ext cx="12158345" cy="98361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0" fontAlgn="base" hangingPunct="0">
              <a:lnSpc>
                <a:spcPct val="150000"/>
              </a:lnSpc>
            </a:pPr>
            <a:r>
              <a:rPr lang="zh-CN" altLang="en-US" sz="5335" b="1" strike="noStrike" noProof="1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  <a:cs typeface="+mn-cs"/>
                <a:sym typeface="+mn-ea"/>
              </a:rPr>
              <a:t>一、和平与发展的时代主题</a:t>
            </a:r>
            <a:endParaRPr lang="zh-CN" altLang="en-US" sz="2700" b="1" strike="noStrike" noProof="1">
              <a:solidFill>
                <a:schemeClr val="tx2"/>
              </a:solidFill>
              <a:latin typeface="黑体" charset="-122"/>
              <a:ea typeface="黑体" charset="-122"/>
            </a:endParaRPr>
          </a:p>
        </p:txBody>
      </p:sp>
      <p:sp>
        <p:nvSpPr>
          <p:cNvPr id="2" name="线形标注 1 1"/>
          <p:cNvSpPr/>
          <p:nvPr/>
        </p:nvSpPr>
        <p:spPr>
          <a:xfrm>
            <a:off x="8315325" y="1530350"/>
            <a:ext cx="2550160" cy="1414145"/>
          </a:xfrm>
          <a:prstGeom prst="borderCallout1">
            <a:avLst>
              <a:gd name="adj1" fmla="val 67360"/>
              <a:gd name="adj2" fmla="val -1171"/>
              <a:gd name="adj3" fmla="val -15725"/>
              <a:gd name="adj4" fmla="val -985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/>
              <a:t>大背景</a:t>
            </a:r>
            <a:endParaRPr lang="zh-CN" altLang="en-US" sz="5400"/>
          </a:p>
        </p:txBody>
      </p:sp>
      <p:sp>
        <p:nvSpPr>
          <p:cNvPr id="3" name="矩形 2"/>
          <p:cNvSpPr/>
          <p:nvPr/>
        </p:nvSpPr>
        <p:spPr>
          <a:xfrm>
            <a:off x="56515" y="5144135"/>
            <a:ext cx="2767965" cy="1374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5400"/>
              <a:t>小问题</a:t>
            </a:r>
            <a:endParaRPr lang="zh-CN" altLang="en-US" sz="5400"/>
          </a:p>
        </p:txBody>
      </p:sp>
      <p:sp>
        <p:nvSpPr>
          <p:cNvPr id="4" name="矩形 3"/>
          <p:cNvSpPr/>
          <p:nvPr/>
        </p:nvSpPr>
        <p:spPr>
          <a:xfrm>
            <a:off x="3013075" y="5062855"/>
            <a:ext cx="5190490" cy="722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发展问题</a:t>
            </a:r>
            <a:endParaRPr lang="zh-CN" altLang="en-US" sz="4000"/>
          </a:p>
        </p:txBody>
      </p:sp>
      <p:sp>
        <p:nvSpPr>
          <p:cNvPr id="5" name="矩形 4"/>
          <p:cNvSpPr/>
          <p:nvPr/>
        </p:nvSpPr>
        <p:spPr>
          <a:xfrm>
            <a:off x="3013075" y="5893435"/>
            <a:ext cx="5190490" cy="7226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和平问题</a:t>
            </a:r>
            <a:endParaRPr lang="zh-CN" altLang="en-US" sz="4000"/>
          </a:p>
        </p:txBody>
      </p:sp>
      <p:sp>
        <p:nvSpPr>
          <p:cNvPr id="6" name="文本框 5"/>
          <p:cNvSpPr txBox="1"/>
          <p:nvPr/>
        </p:nvSpPr>
        <p:spPr>
          <a:xfrm>
            <a:off x="56515" y="2058035"/>
            <a:ext cx="7295515" cy="255333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zh-CN" altLang="en-US" sz="4000">
                <a:sym typeface="+mn-ea"/>
              </a:rPr>
              <a:t>和平是指世界的总体和平，发展是指世界的繁荣与发展。和平是发展的前提，发展是和平的保障，两者相辅相成</a:t>
            </a:r>
            <a:endParaRPr lang="zh-CN" altLang="en-US" sz="4000"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78740" y="2152650"/>
            <a:ext cx="7617460" cy="37846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en-US" altLang="zh-CN" sz="4000"/>
              <a:t>1</a:t>
            </a:r>
            <a:r>
              <a:rPr lang="zh-CN" altLang="en-US" sz="4000"/>
              <a:t>、世界多极化继续发展</a:t>
            </a:r>
            <a:endParaRPr lang="zh-CN" altLang="en-US" sz="4000"/>
          </a:p>
          <a:p>
            <a:r>
              <a:rPr lang="en-US" altLang="zh-CN" sz="4000"/>
              <a:t>2</a:t>
            </a:r>
            <a:r>
              <a:rPr lang="zh-CN" altLang="en-US" sz="4000"/>
              <a:t>、经济全球化不可逆转</a:t>
            </a:r>
            <a:endParaRPr lang="zh-CN" altLang="en-US" sz="4000"/>
          </a:p>
          <a:p>
            <a:r>
              <a:rPr lang="en-US" altLang="zh-CN" sz="4000"/>
              <a:t>3</a:t>
            </a:r>
            <a:r>
              <a:rPr lang="zh-CN" altLang="en-US" sz="4000"/>
              <a:t>、全球和区域合作方兴未艾</a:t>
            </a:r>
            <a:endParaRPr lang="zh-CN" altLang="en-US" sz="4000"/>
          </a:p>
          <a:p>
            <a:r>
              <a:rPr lang="en-US" altLang="zh-CN" sz="4000"/>
              <a:t>4</a:t>
            </a:r>
            <a:r>
              <a:rPr lang="zh-CN" altLang="en-US" sz="4000"/>
              <a:t>、各国之间的相互依存日益紧密</a:t>
            </a:r>
            <a:endParaRPr lang="zh-CN" altLang="en-US" sz="4000"/>
          </a:p>
          <a:p>
            <a:r>
              <a:rPr lang="en-US" altLang="zh-CN" sz="4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Courier New" panose="02070309020205020404" pitchFamily="49" charset="0"/>
                <a:sym typeface="+mn-ea"/>
              </a:rPr>
              <a:t>5</a:t>
            </a:r>
            <a:r>
              <a:rPr lang="zh-CN" altLang="en-US" sz="44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Courier New" panose="02070309020205020404" pitchFamily="49" charset="0"/>
                <a:sym typeface="+mn-ea"/>
              </a:rPr>
              <a:t>、</a:t>
            </a:r>
            <a:r>
              <a:rPr lang="zh-CN" altLang="zh-CN" sz="36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Courier New" panose="02070309020205020404" pitchFamily="49" charset="0"/>
                <a:sym typeface="+mn-ea"/>
              </a:rPr>
              <a:t>发展中国家在世界经济、政治生活中正在发挥越来越重要的作用。</a:t>
            </a:r>
            <a:endParaRPr lang="zh-CN" altLang="zh-CN" sz="3600">
              <a:solidFill>
                <a:schemeClr val="tx1"/>
              </a:solidFill>
              <a:latin typeface="黑体" charset="-122"/>
              <a:ea typeface="黑体" charset="-122"/>
              <a:cs typeface="Courier New" panose="02070309020205020404" pitchFamily="49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573770" y="3075940"/>
            <a:ext cx="3558540" cy="19380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l"/>
            <a:r>
              <a:rPr lang="zh-CN" altLang="en-US" sz="4000">
                <a:sym typeface="+mn-ea"/>
              </a:rPr>
              <a:t>制约了战争，有利于维护世界和平。</a:t>
            </a:r>
            <a:endParaRPr lang="zh-CN" altLang="en-US" sz="4000">
              <a:sym typeface="+mn-ea"/>
            </a:endParaRPr>
          </a:p>
        </p:txBody>
      </p:sp>
      <p:sp>
        <p:nvSpPr>
          <p:cNvPr id="8" name="右箭头 7"/>
          <p:cNvSpPr/>
          <p:nvPr/>
        </p:nvSpPr>
        <p:spPr>
          <a:xfrm>
            <a:off x="7780655" y="3506470"/>
            <a:ext cx="708660" cy="13150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8740" y="412750"/>
            <a:ext cx="12053570" cy="9283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5400"/>
              <a:t>为何和平是时代主题</a:t>
            </a:r>
            <a:endParaRPr lang="zh-CN" altLang="en-US" sz="5400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0" name="文本框 4"/>
          <p:cNvSpPr txBox="1"/>
          <p:nvPr/>
        </p:nvSpPr>
        <p:spPr>
          <a:xfrm>
            <a:off x="258445" y="102235"/>
            <a:ext cx="8310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4000" b="1">
                <a:latin typeface="Arial" panose="020b0604020202020204" pitchFamily="34" charset="0"/>
              </a:rPr>
              <a:t>二、人类发展面临的问题：</a:t>
            </a:r>
            <a:r>
              <a:rPr lang="zh-CN" altLang="en-US" sz="4000" b="1">
                <a:latin typeface="Arial" panose="020b0604020202020204" pitchFamily="34" charset="0"/>
              </a:rPr>
              <a:t>发展问题</a:t>
            </a:r>
            <a:endParaRPr lang="zh-CN" altLang="en-US" sz="4000" b="1">
              <a:latin typeface="Arial" pitchFamily="34" charset="0"/>
            </a:endParaRPr>
          </a:p>
        </p:txBody>
      </p:sp>
      <p:sp>
        <p:nvSpPr>
          <p:cNvPr id="4" name="文本框 4"/>
          <p:cNvSpPr txBox="1"/>
          <p:nvPr/>
        </p:nvSpPr>
        <p:spPr>
          <a:xfrm>
            <a:off x="161290" y="861060"/>
            <a:ext cx="1186878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altLang="zh-CN" sz="3600" b="1">
                <a:latin typeface="Arial" panose="020b0604020202020204" pitchFamily="34" charset="0"/>
              </a:rPr>
              <a:t>1</a:t>
            </a:r>
            <a:r>
              <a:rPr lang="zh-CN" altLang="en-US" sz="3600" b="1">
                <a:latin typeface="Arial" panose="020b0604020202020204" pitchFamily="34" charset="0"/>
              </a:rPr>
              <a:t>、世界经济增长</a:t>
            </a:r>
            <a:r>
              <a:rPr lang="zh-CN" altLang="en-US" sz="3600" b="1">
                <a:solidFill>
                  <a:schemeClr val="accent6"/>
                </a:solidFill>
                <a:latin typeface="Arial" panose="020b0604020202020204" pitchFamily="34" charset="0"/>
              </a:rPr>
              <a:t>动力</a:t>
            </a:r>
            <a:r>
              <a:rPr lang="zh-CN" altLang="en-US" sz="3600" b="1">
                <a:latin typeface="Arial" panose="020b0604020202020204" pitchFamily="34" charset="0"/>
              </a:rPr>
              <a:t>依然不足，发达经济体需求萎缩、经济复苏乏力，对新兴市场国家和发展中国家影响巨大。</a:t>
            </a:r>
            <a:endParaRPr lang="zh-CN" altLang="en-US" sz="3600" b="1">
              <a:latin typeface="Arial" pitchFamily="34" charset="0"/>
            </a:endParaRPr>
          </a:p>
        </p:txBody>
      </p:sp>
      <p:sp>
        <p:nvSpPr>
          <p:cNvPr id="12293" name="Rectangle 3"/>
          <p:cNvSpPr/>
          <p:nvPr/>
        </p:nvSpPr>
        <p:spPr>
          <a:xfrm>
            <a:off x="161290" y="2463483"/>
            <a:ext cx="6205855" cy="4030980"/>
          </a:xfrm>
          <a:prstGeom prst="rect">
            <a:avLst/>
          </a:prstGeom>
          <a:noFill/>
          <a:ln w="9525">
            <a:noFill/>
          </a:ln>
          <a:effectLst>
            <a:prstShdw prst="shdw11" dir="16200000">
              <a:schemeClr val="bg2">
                <a:alpha val="50000"/>
              </a:schemeClr>
            </a:prstShdw>
          </a:effectLst>
        </p:spPr>
        <p:txBody>
          <a:bodyPr wrap="square" anchor="ctr">
            <a:spAutoFit/>
          </a:bodyPr>
          <a:lstStyle/>
          <a:p>
            <a:pPr eaLnBrk="0" hangingPunct="0"/>
            <a:r>
              <a:rPr lang="zh-CN" altLang="en-US" sz="3200" b="1">
                <a:latin typeface="Calibri"/>
                <a:cs typeface="Times New Roman" panose="02020603050405020304" pitchFamily="18" charset="0"/>
              </a:rPr>
              <a:t>　　</a:t>
            </a:r>
            <a:r>
              <a:rPr lang="en-US" altLang="zh-CN" sz="3200" b="1">
                <a:latin typeface="Calibri"/>
                <a:cs typeface="Times New Roman" panose="02020603050405020304" pitchFamily="18" charset="0"/>
              </a:rPr>
              <a:t>IMF</a:t>
            </a:r>
            <a:r>
              <a:rPr lang="zh-CN" altLang="en-US" sz="3200" b="1">
                <a:latin typeface="Calibri"/>
                <a:cs typeface="Times New Roman" panose="02020603050405020304" pitchFamily="18" charset="0"/>
              </a:rPr>
              <a:t>预计，</a:t>
            </a:r>
            <a:r>
              <a:rPr lang="en-US" altLang="zh-CN" sz="3200" b="1">
                <a:latin typeface="Calibri"/>
                <a:cs typeface="Times New Roman" panose="02020603050405020304" pitchFamily="18" charset="0"/>
              </a:rPr>
              <a:t>2019</a:t>
            </a:r>
            <a:r>
              <a:rPr lang="zh-CN" altLang="en-US" sz="3200" b="1">
                <a:latin typeface="Calibri"/>
                <a:cs typeface="Times New Roman" panose="02020603050405020304" pitchFamily="18" charset="0"/>
              </a:rPr>
              <a:t>年世界经济增速仅为</a:t>
            </a:r>
            <a:r>
              <a:rPr lang="en-US" altLang="zh-CN" sz="3200" b="1">
                <a:latin typeface="Calibri"/>
                <a:cs typeface="Times New Roman" panose="02020603050405020304" pitchFamily="18" charset="0"/>
              </a:rPr>
              <a:t>3%</a:t>
            </a:r>
            <a:r>
              <a:rPr lang="zh-CN" altLang="en-US" sz="3200" b="1">
                <a:latin typeface="Calibri"/>
                <a:cs typeface="Times New Roman" panose="02020603050405020304" pitchFamily="18" charset="0"/>
              </a:rPr>
              <a:t>，创</a:t>
            </a:r>
            <a:r>
              <a:rPr lang="en-US" altLang="zh-CN" sz="3200" b="1">
                <a:latin typeface="Calibri"/>
                <a:cs typeface="Times New Roman" panose="02020603050405020304" pitchFamily="18" charset="0"/>
              </a:rPr>
              <a:t>2008</a:t>
            </a:r>
            <a:r>
              <a:rPr lang="zh-CN" altLang="en-US" sz="3200" b="1">
                <a:latin typeface="Calibri"/>
                <a:cs typeface="Times New Roman" panose="02020603050405020304" pitchFamily="18" charset="0"/>
              </a:rPr>
              <a:t>年国际金融危机以来最低水平。其中，</a:t>
            </a:r>
            <a:r>
              <a:rPr lang="zh-CN" altLang="en-US" sz="3200" b="1">
                <a:solidFill>
                  <a:srgbClr val="FF0000"/>
                </a:solidFill>
                <a:latin typeface="Calibri"/>
                <a:cs typeface="Times New Roman" panose="02020603050405020304" pitchFamily="18" charset="0"/>
              </a:rPr>
              <a:t>发达经济体经济增速将放缓至</a:t>
            </a:r>
            <a:r>
              <a:rPr lang="en-US" altLang="zh-CN" sz="3200" b="1">
                <a:solidFill>
                  <a:srgbClr val="FF0000"/>
                </a:solidFill>
                <a:latin typeface="Calibri"/>
                <a:cs typeface="Times New Roman" panose="02020603050405020304" pitchFamily="18" charset="0"/>
              </a:rPr>
              <a:t>1.7%</a:t>
            </a:r>
            <a:r>
              <a:rPr lang="zh-CN" altLang="en-US" sz="3200" b="1">
                <a:solidFill>
                  <a:srgbClr val="FF0000"/>
                </a:solidFill>
                <a:latin typeface="Calibri"/>
                <a:cs typeface="Times New Roman" panose="02020603050405020304" pitchFamily="18" charset="0"/>
              </a:rPr>
              <a:t>，新兴市场和发展中经济体增速将放缓至</a:t>
            </a:r>
            <a:r>
              <a:rPr lang="en-US" altLang="zh-CN" sz="3200" b="1">
                <a:solidFill>
                  <a:srgbClr val="FF0000"/>
                </a:solidFill>
                <a:latin typeface="Calibri"/>
                <a:cs typeface="Times New Roman" panose="02020603050405020304" pitchFamily="18" charset="0"/>
              </a:rPr>
              <a:t>3.9%</a:t>
            </a:r>
            <a:r>
              <a:rPr lang="zh-CN" altLang="en-US" sz="3200" b="1">
                <a:solidFill>
                  <a:srgbClr val="FF0000"/>
                </a:solidFill>
                <a:latin typeface="Calibri"/>
                <a:cs typeface="Times New Roman" panose="02020603050405020304" pitchFamily="18" charset="0"/>
              </a:rPr>
              <a:t>。</a:t>
            </a:r>
            <a:r>
              <a:rPr lang="zh-CN" altLang="en-US" sz="3200" b="1">
                <a:latin typeface="Calibri"/>
                <a:cs typeface="Times New Roman" panose="02020603050405020304" pitchFamily="18" charset="0"/>
              </a:rPr>
              <a:t>制造业和全球贸易大幅放缓成为过去一年世界经济最显著特征。</a:t>
            </a:r>
            <a:endParaRPr lang="zh-CN" altLang="en-US" sz="3200" b="1">
              <a:latin typeface="Calibri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98640" y="2463800"/>
            <a:ext cx="5131435" cy="8902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/>
              <a:t>2020</a:t>
            </a:r>
            <a:r>
              <a:rPr lang="zh-CN" altLang="en-US" sz="3600"/>
              <a:t>一季度</a:t>
            </a:r>
            <a:r>
              <a:rPr lang="en-US" altLang="zh-CN" sz="3600"/>
              <a:t>GDP</a:t>
            </a:r>
            <a:r>
              <a:rPr lang="zh-CN" altLang="en-US" sz="3600"/>
              <a:t>增长率</a:t>
            </a:r>
            <a:endParaRPr lang="zh-CN" altLang="en-US" sz="3600"/>
          </a:p>
        </p:txBody>
      </p:sp>
      <p:sp>
        <p:nvSpPr>
          <p:cNvPr id="3" name="矩形 2"/>
          <p:cNvSpPr/>
          <p:nvPr/>
        </p:nvSpPr>
        <p:spPr>
          <a:xfrm>
            <a:off x="7442200" y="3646170"/>
            <a:ext cx="3856355" cy="97853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中国：</a:t>
            </a:r>
            <a:r>
              <a:rPr lang="en-US" altLang="zh-CN" sz="4000"/>
              <a:t>-6.8%</a:t>
            </a:r>
            <a:endParaRPr lang="en-US" altLang="zh-CN" sz="4000"/>
          </a:p>
        </p:txBody>
      </p:sp>
      <p:sp>
        <p:nvSpPr>
          <p:cNvPr id="5" name="矩形 4"/>
          <p:cNvSpPr/>
          <p:nvPr/>
        </p:nvSpPr>
        <p:spPr>
          <a:xfrm>
            <a:off x="7442200" y="4771390"/>
            <a:ext cx="3856355" cy="97853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/>
              <a:t>美国：</a:t>
            </a:r>
            <a:r>
              <a:rPr lang="en-US" altLang="zh-CN" sz="4000"/>
              <a:t>-4.8%</a:t>
            </a:r>
            <a:endParaRPr lang="en-US" altLang="zh-CN" sz="4000"/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49" name="组合 48"/>
          <p:cNvGrpSpPr/>
          <p:nvPr/>
        </p:nvGrpSpPr>
        <p:grpSpPr>
          <a:xfrm>
            <a:off x="704742" y="443720"/>
            <a:ext cx="2221401" cy="516256"/>
            <a:chOff x="4010270" y="567518"/>
            <a:chExt cx="2221401" cy="516256"/>
          </a:xfrm>
        </p:grpSpPr>
        <p:grpSp>
          <p:nvGrpSpPr>
            <p:cNvPr id="50" name="组合 49"/>
            <p:cNvGrpSpPr/>
            <p:nvPr/>
          </p:nvGrpSpPr>
          <p:grpSpPr>
            <a:xfrm>
              <a:off x="4010270" y="567518"/>
              <a:ext cx="2221401" cy="516256"/>
              <a:chOff x="2229025" y="2529582"/>
              <a:chExt cx="2221401" cy="516256"/>
            </a:xfrm>
          </p:grpSpPr>
          <p:sp>
            <p:nvSpPr>
              <p:cNvPr id="52" name="圆角矩形 70"/>
              <p:cNvSpPr/>
              <p:nvPr/>
            </p:nvSpPr>
            <p:spPr>
              <a:xfrm>
                <a:off x="2229026" y="2529583"/>
                <a:ext cx="2221400" cy="516255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圆角矩形 71"/>
              <p:cNvSpPr/>
              <p:nvPr/>
            </p:nvSpPr>
            <p:spPr>
              <a:xfrm>
                <a:off x="2229025" y="2529582"/>
                <a:ext cx="525780" cy="516255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2345865" y="2641342"/>
                <a:ext cx="292735" cy="292735"/>
              </a:xfrm>
              <a:prstGeom prst="ellipse">
                <a:avLst/>
              </a:prstGeom>
              <a:noFill/>
              <a:ln w="53975"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4419845" y="579423"/>
              <a:ext cx="1811826" cy="491490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lvl="0" algn="ctr">
                <a:defRPr/>
              </a:pPr>
              <a:r>
                <a:rPr kumimoji="0" lang="zh-CN" altLang="en-US" sz="2600" b="0" i="0" u="none" strike="noStrike" kern="1200" cap="none" normalizeH="0" noProof="0" smtClean="0">
                  <a:ln>
                    <a:noFill/>
                  </a:ln>
                  <a:solidFill>
                    <a:srgbClr val="FA7384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发展问题</a:t>
              </a:r>
              <a:r>
                <a:rPr kumimoji="0" lang="en-US" altLang="zh-CN" sz="2600" b="0" i="0" u="none" strike="noStrike" kern="1200" cap="none" normalizeH="0" noProof="0" smtClean="0">
                  <a:ln>
                    <a:noFill/>
                  </a:ln>
                  <a:solidFill>
                    <a:srgbClr val="FA7384"/>
                  </a:solidFill>
                  <a:effectLst/>
                  <a:uLnTx/>
                  <a:uFillTx/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2</a:t>
              </a:r>
              <a:endParaRPr kumimoji="0" lang="en-US" altLang="zh-CN" sz="2600" b="0" i="0" u="none" strike="noStrike" kern="1200" cap="none" normalizeH="0" noProof="0" smtClean="0">
                <a:ln>
                  <a:noFill/>
                </a:ln>
                <a:solidFill>
                  <a:srgbClr val="FA7384"/>
                </a:solidFill>
                <a:effectLst/>
                <a:uLnTx/>
                <a:uFillTx/>
                <a:latin typeface="思源黑体 CN Bold" panose="020b0800000000000000" pitchFamily="34" charset="-122"/>
                <a:ea typeface="思源黑体 CN Bold" panose="020b0800000000000000" pitchFamily="34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86093" y="2080276"/>
            <a:ext cx="2998912" cy="2696902"/>
            <a:chOff x="515938" y="2718451"/>
            <a:chExt cx="2998912" cy="2696902"/>
          </a:xfrm>
        </p:grpSpPr>
        <p:sp>
          <p:nvSpPr>
            <p:cNvPr id="81" name="任意多边形 80"/>
            <p:cNvSpPr/>
            <p:nvPr/>
          </p:nvSpPr>
          <p:spPr>
            <a:xfrm>
              <a:off x="515938" y="2718451"/>
              <a:ext cx="2998912" cy="2696902"/>
            </a:xfrm>
            <a:custGeom>
              <a:gdLst>
                <a:gd name="connsiteX0" fmla="*/ 0 w 3549143"/>
                <a:gd name="connsiteY0" fmla="*/ 0 h 2696902"/>
                <a:gd name="connsiteX1" fmla="*/ 3424771 w 3549143"/>
                <a:gd name="connsiteY1" fmla="*/ 0 h 2696902"/>
                <a:gd name="connsiteX2" fmla="*/ 3305702 w 3549143"/>
                <a:gd name="connsiteY2" fmla="*/ 89039 h 2696902"/>
                <a:gd name="connsiteX3" fmla="*/ 2729675 w 3549143"/>
                <a:gd name="connsiteY3" fmla="*/ 1310477 h 2696902"/>
                <a:gd name="connsiteX4" fmla="*/ 3427558 w 3549143"/>
                <a:gd name="connsiteY4" fmla="*/ 2623038 h 2696902"/>
                <a:gd name="connsiteX5" fmla="*/ 3549143 w 3549143"/>
                <a:gd name="connsiteY5" fmla="*/ 2696902 h 2696902"/>
                <a:gd name="connsiteX6" fmla="*/ 0 w 3549143"/>
                <a:gd name="connsiteY6" fmla="*/ 2696902 h 2696902"/>
                <a:gd name="connsiteX7" fmla="*/ 0 w 3549143"/>
                <a:gd name="connsiteY7" fmla="*/ 0 h 269690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549143" h="2696902">
                  <a:moveTo>
                    <a:pt x="0" y="0"/>
                  </a:moveTo>
                  <a:lnTo>
                    <a:pt x="3424771" y="0"/>
                  </a:lnTo>
                  <a:lnTo>
                    <a:pt x="3305702" y="89039"/>
                  </a:lnTo>
                  <a:cubicBezTo>
                    <a:pt x="2953908" y="379365"/>
                    <a:pt x="2729675" y="818735"/>
                    <a:pt x="2729675" y="1310477"/>
                  </a:cubicBezTo>
                  <a:cubicBezTo>
                    <a:pt x="2729675" y="1856857"/>
                    <a:pt x="3006506" y="2338580"/>
                    <a:pt x="3427558" y="2623038"/>
                  </a:cubicBezTo>
                  <a:lnTo>
                    <a:pt x="3549143" y="2696902"/>
                  </a:lnTo>
                  <a:lnTo>
                    <a:pt x="0" y="26969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7384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2" name="矩形 81"/>
            <p:cNvSpPr/>
            <p:nvPr/>
          </p:nvSpPr>
          <p:spPr>
            <a:xfrm>
              <a:off x="617290" y="3013973"/>
              <a:ext cx="2308767" cy="20300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zh-CN" sz="2800" kern="100">
                  <a:solidFill>
                    <a:schemeClr val="bg1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Courier New" panose="02070309020205020404" pitchFamily="49" charset="0"/>
                </a:rPr>
                <a:t>南北差距和贫富分化日益严重</a:t>
              </a:r>
              <a:endParaRPr lang="zh-CN" altLang="zh-CN" sz="2800" kern="100">
                <a:solidFill>
                  <a:schemeClr val="bg1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Courier New" panose="02070309020205020404" pitchFamily="49" charset="0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5031098" y="2080276"/>
            <a:ext cx="6580196" cy="2696902"/>
            <a:chOff x="5060943" y="2718451"/>
            <a:chExt cx="6580196" cy="2696902"/>
          </a:xfrm>
        </p:grpSpPr>
        <p:sp>
          <p:nvSpPr>
            <p:cNvPr id="84" name="任意多边形 83"/>
            <p:cNvSpPr/>
            <p:nvPr/>
          </p:nvSpPr>
          <p:spPr>
            <a:xfrm>
              <a:off x="5060943" y="2718451"/>
              <a:ext cx="6580196" cy="2696902"/>
            </a:xfrm>
            <a:custGeom>
              <a:gdLst>
                <a:gd name="connsiteX0" fmla="*/ 124372 w 7116005"/>
                <a:gd name="connsiteY0" fmla="*/ 0 h 2696902"/>
                <a:gd name="connsiteX1" fmla="*/ 7116005 w 7116005"/>
                <a:gd name="connsiteY1" fmla="*/ 0 h 2696902"/>
                <a:gd name="connsiteX2" fmla="*/ 7116005 w 7116005"/>
                <a:gd name="connsiteY2" fmla="*/ 2696902 h 2696902"/>
                <a:gd name="connsiteX3" fmla="*/ 0 w 7116005"/>
                <a:gd name="connsiteY3" fmla="*/ 2696902 h 2696902"/>
                <a:gd name="connsiteX4" fmla="*/ 121585 w 7116005"/>
                <a:gd name="connsiteY4" fmla="*/ 2623038 h 2696902"/>
                <a:gd name="connsiteX5" fmla="*/ 819468 w 7116005"/>
                <a:gd name="connsiteY5" fmla="*/ 1310477 h 2696902"/>
                <a:gd name="connsiteX6" fmla="*/ 243441 w 7116005"/>
                <a:gd name="connsiteY6" fmla="*/ 89039 h 2696902"/>
                <a:gd name="connsiteX7" fmla="*/ 124372 w 7116005"/>
                <a:gd name="connsiteY7" fmla="*/ 0 h 2696902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116005" h="2696902">
                  <a:moveTo>
                    <a:pt x="124372" y="0"/>
                  </a:moveTo>
                  <a:lnTo>
                    <a:pt x="7116005" y="0"/>
                  </a:lnTo>
                  <a:lnTo>
                    <a:pt x="7116005" y="2696902"/>
                  </a:lnTo>
                  <a:lnTo>
                    <a:pt x="0" y="2696902"/>
                  </a:lnTo>
                  <a:lnTo>
                    <a:pt x="121585" y="2623038"/>
                  </a:lnTo>
                  <a:cubicBezTo>
                    <a:pt x="542638" y="2338580"/>
                    <a:pt x="819468" y="1856857"/>
                    <a:pt x="819468" y="1310477"/>
                  </a:cubicBezTo>
                  <a:cubicBezTo>
                    <a:pt x="819468" y="818735"/>
                    <a:pt x="595236" y="379365"/>
                    <a:pt x="243441" y="89039"/>
                  </a:cubicBezTo>
                  <a:lnTo>
                    <a:pt x="124372" y="0"/>
                  </a:lnTo>
                  <a:close/>
                </a:path>
              </a:pathLst>
            </a:custGeom>
            <a:solidFill>
              <a:srgbClr val="FFEF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85" name="矩形 84"/>
            <p:cNvSpPr/>
            <p:nvPr/>
          </p:nvSpPr>
          <p:spPr>
            <a:xfrm>
              <a:off x="6218505" y="2875244"/>
              <a:ext cx="5081594" cy="23069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Aft>
                  <a:spcPct val="0"/>
                </a:spcAft>
                <a:tabLst>
                  <a:tab pos="2430780"/>
                </a:tabLst>
              </a:pPr>
              <a:r>
                <a:rPr lang="zh-CN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全世界最富有的</a:t>
              </a:r>
              <a:r>
                <a:rPr lang="en-US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1%</a:t>
              </a:r>
              <a:r>
                <a:rPr lang="zh-CN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人口拥有的资产占人类财富总量的近</a:t>
              </a:r>
              <a:r>
                <a:rPr lang="en-US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40%</a:t>
              </a:r>
              <a:r>
                <a:rPr lang="zh-CN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，而最贫困的</a:t>
              </a:r>
              <a:r>
                <a:rPr lang="en-US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50%</a:t>
              </a:r>
              <a:r>
                <a:rPr lang="zh-CN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人口拥有的资产仅占人类财富总量的</a:t>
              </a:r>
              <a:r>
                <a:rPr lang="en-US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1%</a:t>
              </a:r>
              <a:r>
                <a:rPr lang="zh-CN" altLang="zh-CN" sz="24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。</a:t>
              </a:r>
              <a:endParaRPr lang="zh-CN" altLang="zh-CN" sz="2400" kern="100">
                <a:solidFill>
                  <a:schemeClr val="tx1">
                    <a:lumMod val="75000"/>
                    <a:lumOff val="25000"/>
                  </a:scheme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  <a:cs typeface="Courier New" panose="02070309020205020404" pitchFamily="49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727890" y="1976584"/>
            <a:ext cx="3060040" cy="3060040"/>
            <a:chOff x="2757735" y="2614759"/>
            <a:chExt cx="3060040" cy="3060040"/>
          </a:xfrm>
        </p:grpSpPr>
        <p:sp>
          <p:nvSpPr>
            <p:cNvPr id="56" name="椭圆 55"/>
            <p:cNvSpPr/>
            <p:nvPr/>
          </p:nvSpPr>
          <p:spPr>
            <a:xfrm>
              <a:off x="2926144" y="2642503"/>
              <a:ext cx="2772850" cy="2772850"/>
            </a:xfrm>
            <a:prstGeom prst="ellipse">
              <a:avLst/>
            </a:prstGeom>
            <a:solidFill>
              <a:srgbClr val="FEF4E6"/>
            </a:solidFill>
            <a:ln w="76200">
              <a:solidFill>
                <a:srgbClr val="FB93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7735" y="2614759"/>
              <a:ext cx="3060040" cy="3060040"/>
            </a:xfrm>
            <a:prstGeom prst="rect">
              <a:avLst/>
            </a:prstGeom>
          </p:spPr>
        </p:pic>
      </p:grp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721360" y="2465070"/>
            <a:ext cx="10737850" cy="19284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600"/>
              <a:t>发展不平衡不充分</a:t>
            </a:r>
            <a:endParaRPr lang="zh-CN" altLang="en-US" sz="9600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558640" y="492615"/>
            <a:ext cx="3130787" cy="516256"/>
            <a:chOff x="4010270" y="567518"/>
            <a:chExt cx="3130787" cy="516256"/>
          </a:xfrm>
        </p:grpSpPr>
        <p:grpSp>
          <p:nvGrpSpPr>
            <p:cNvPr id="9" name="组合 8"/>
            <p:cNvGrpSpPr/>
            <p:nvPr/>
          </p:nvGrpSpPr>
          <p:grpSpPr>
            <a:xfrm>
              <a:off x="4010270" y="567518"/>
              <a:ext cx="3130787" cy="516256"/>
              <a:chOff x="2229025" y="2529582"/>
              <a:chExt cx="3130787" cy="516256"/>
            </a:xfrm>
          </p:grpSpPr>
          <p:sp>
            <p:nvSpPr>
              <p:cNvPr id="11" name="圆角矩形 70"/>
              <p:cNvSpPr/>
              <p:nvPr/>
            </p:nvSpPr>
            <p:spPr>
              <a:xfrm>
                <a:off x="2229026" y="2529583"/>
                <a:ext cx="3130786" cy="516255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charset="-122"/>
                  <a:ea typeface="黑体" charset="-122"/>
                </a:endParaRPr>
              </a:p>
            </p:txBody>
          </p:sp>
          <p:sp>
            <p:nvSpPr>
              <p:cNvPr id="12" name="圆角矩形 71"/>
              <p:cNvSpPr/>
              <p:nvPr/>
            </p:nvSpPr>
            <p:spPr>
              <a:xfrm>
                <a:off x="2229025" y="2529582"/>
                <a:ext cx="525780" cy="516255"/>
              </a:xfrm>
              <a:prstGeom prst="roundRect">
                <a:avLst>
                  <a:gd name="adj" fmla="val 50000"/>
                </a:avLst>
              </a:prstGeom>
              <a:solidFill>
                <a:srgbClr val="FA73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2345865" y="2641342"/>
                <a:ext cx="292735" cy="292735"/>
              </a:xfrm>
              <a:prstGeom prst="ellipse">
                <a:avLst/>
              </a:prstGeom>
              <a:noFill/>
              <a:ln w="53975">
                <a:solidFill>
                  <a:schemeClr val="bg1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4419844" y="579423"/>
              <a:ext cx="2721213" cy="491490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lvl="0" algn="ctr">
                <a:defRPr/>
              </a:pPr>
              <a:r>
                <a:rPr kumimoji="0" lang="zh-CN" altLang="en-US" sz="2600" b="0" i="0" u="none" strike="noStrike" kern="1200" cap="none" normalizeH="0" noProof="0" smtClean="0">
                  <a:ln>
                    <a:noFill/>
                  </a:ln>
                  <a:solidFill>
                    <a:srgbClr val="FA7384"/>
                  </a:solidFill>
                  <a:effectLst/>
                  <a:uLnTx/>
                  <a:uFillTx/>
                  <a:latin typeface="黑体" panose="02010609060101010101" charset="-122"/>
                  <a:ea typeface="黑体" panose="02010609060101010101" charset="-122"/>
                  <a:cs typeface="微软雅黑" panose="020b0503020204020204" pitchFamily="34" charset="-122"/>
                </a:rPr>
                <a:t>和平问题</a:t>
              </a:r>
              <a:endParaRPr kumimoji="0" lang="zh-CN" altLang="en-US" sz="2600" b="0" i="0" u="none" strike="noStrike" kern="1200" cap="none" normalizeH="0" noProof="0" smtClean="0">
                <a:ln>
                  <a:noFill/>
                </a:ln>
                <a:solidFill>
                  <a:srgbClr val="FA7384"/>
                </a:solidFill>
                <a:effectLst/>
                <a:uLnTx/>
                <a:uFillTx/>
                <a:latin typeface="黑体" charset="-122"/>
                <a:ea typeface="黑体" charset="-122"/>
                <a:cs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10945" y="1349375"/>
            <a:ext cx="2359025" cy="3889375"/>
            <a:chOff x="1447587" y="2540534"/>
            <a:chExt cx="1961817" cy="2584363"/>
          </a:xfrm>
        </p:grpSpPr>
        <p:grpSp>
          <p:nvGrpSpPr>
            <p:cNvPr id="15" name="组合 14"/>
            <p:cNvGrpSpPr/>
            <p:nvPr/>
          </p:nvGrpSpPr>
          <p:grpSpPr>
            <a:xfrm>
              <a:off x="1447587" y="2540534"/>
              <a:ext cx="1961817" cy="2584363"/>
              <a:chOff x="1117974" y="2540534"/>
              <a:chExt cx="1961817" cy="2584363"/>
            </a:xfrm>
          </p:grpSpPr>
          <p:sp>
            <p:nvSpPr>
              <p:cNvPr id="17" name="泪滴形 16"/>
              <p:cNvSpPr/>
              <p:nvPr/>
            </p:nvSpPr>
            <p:spPr>
              <a:xfrm rot="8100000">
                <a:off x="1905602" y="2540534"/>
                <a:ext cx="416689" cy="416689"/>
              </a:xfrm>
              <a:prstGeom prst="teardrop">
                <a:avLst/>
              </a:prstGeom>
              <a:solidFill>
                <a:srgbClr val="FB93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黑体" charset="-122"/>
                  <a:ea typeface="黑体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1135979" y="3272897"/>
                <a:ext cx="1943812" cy="1852000"/>
              </a:xfrm>
              <a:prstGeom prst="roundRect">
                <a:avLst>
                  <a:gd name="adj" fmla="val 10356"/>
                </a:avLst>
              </a:prstGeom>
              <a:noFill/>
              <a:ln w="19050">
                <a:solidFill>
                  <a:srgbClr val="FB939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1117974" y="3465993"/>
                <a:ext cx="1940657" cy="15328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50000"/>
                  </a:lnSpc>
                  <a:spcAft>
                    <a:spcPct val="0"/>
                  </a:spcAft>
                  <a:tabLst>
                    <a:tab pos="2430780"/>
                  </a:tabLst>
                </a:pPr>
                <a:r>
                  <a:rPr lang="zh-CN" altLang="zh-CN" sz="2400" kern="1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Courier New" panose="02070309020205020404" pitchFamily="49" charset="0"/>
                  </a:rPr>
                  <a:t>地区热点问题此起彼伏，如阿以争端、叙利亚内战</a:t>
                </a:r>
                <a:r>
                  <a:rPr lang="zh-CN" altLang="zh-CN" sz="2400" kern="1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Courier New" panose="02070309020205020404" pitchFamily="49" charset="0"/>
                  </a:rPr>
                  <a:t>等等</a:t>
                </a:r>
                <a:endParaRPr lang="zh-CN" altLang="zh-CN" sz="2400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黑体" charset="-122"/>
                  <a:ea typeface="黑体" charset="-122"/>
                  <a:cs typeface="Courier New" panose="02070309020205020404" pitchFamily="49" charset="0"/>
                </a:endParaRPr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2289707" y="2596108"/>
              <a:ext cx="339104" cy="346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1</a:t>
              </a:r>
              <a:endParaRPr lang="en-US" altLang="zh-CN" sz="2800" smtClean="0">
                <a:solidFill>
                  <a:schemeClr val="bg1"/>
                </a:solidFill>
                <a:latin typeface="黑体" charset="-122"/>
                <a:ea typeface="黑体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672205" y="1349375"/>
            <a:ext cx="2385695" cy="3889375"/>
            <a:chOff x="3908961" y="2540533"/>
            <a:chExt cx="1983406" cy="2584363"/>
          </a:xfrm>
        </p:grpSpPr>
        <p:grpSp>
          <p:nvGrpSpPr>
            <p:cNvPr id="21" name="组合 20"/>
            <p:cNvGrpSpPr/>
            <p:nvPr/>
          </p:nvGrpSpPr>
          <p:grpSpPr>
            <a:xfrm>
              <a:off x="3908961" y="2540533"/>
              <a:ext cx="1983406" cy="2584363"/>
              <a:chOff x="3808295" y="2540533"/>
              <a:chExt cx="1983406" cy="2584363"/>
            </a:xfrm>
          </p:grpSpPr>
          <p:sp>
            <p:nvSpPr>
              <p:cNvPr id="23" name="泪滴形 22"/>
              <p:cNvSpPr/>
              <p:nvPr/>
            </p:nvSpPr>
            <p:spPr>
              <a:xfrm rot="8100000">
                <a:off x="4577918" y="2540533"/>
                <a:ext cx="416689" cy="416689"/>
              </a:xfrm>
              <a:prstGeom prst="teardrop">
                <a:avLst/>
              </a:prstGeom>
              <a:solidFill>
                <a:srgbClr val="FB93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3808295" y="3272896"/>
                <a:ext cx="1943812" cy="1852000"/>
              </a:xfrm>
              <a:prstGeom prst="roundRect">
                <a:avLst>
                  <a:gd name="adj" fmla="val 10356"/>
                </a:avLst>
              </a:prstGeom>
              <a:noFill/>
              <a:ln w="19050">
                <a:solidFill>
                  <a:srgbClr val="FB939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3812518" y="3346432"/>
                <a:ext cx="1979183" cy="17784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spcAft>
                    <a:spcPct val="0"/>
                  </a:spcAft>
                  <a:tabLst>
                    <a:tab pos="2430780"/>
                  </a:tabLst>
                </a:pPr>
                <a:r>
                  <a:rPr lang="zh-CN" altLang="zh-CN" sz="2400" kern="1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Courier New" panose="02070309020205020404" pitchFamily="49" charset="0"/>
                  </a:rPr>
                  <a:t>核扩散、恐怖主义、网络安全、重大传染性疾病、跨国刑事犯罪、生态环境恶化、气候变化等安全威胁持续</a:t>
                </a:r>
                <a:r>
                  <a:rPr lang="zh-CN" altLang="zh-CN" sz="2400" kern="10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Courier New" panose="02070309020205020404" pitchFamily="49" charset="0"/>
                  </a:rPr>
                  <a:t>蔓延</a:t>
                </a:r>
                <a:endParaRPr lang="zh-CN" altLang="zh-CN" sz="2400" kern="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黑体" panose="02010609060101010101" charset="-122"/>
                  <a:ea typeface="黑体" panose="02010609060101010101" charset="-122"/>
                  <a:cs typeface="Courier New" panose="02070309020205020404" pitchFamily="49" charset="0"/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4731712" y="2596108"/>
              <a:ext cx="339104" cy="346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2</a:t>
              </a:r>
              <a:endParaRPr lang="en-US" altLang="zh-CN" sz="280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057900" y="1349375"/>
            <a:ext cx="2522855" cy="3889375"/>
            <a:chOff x="6294983" y="2540532"/>
            <a:chExt cx="2097279" cy="2584363"/>
          </a:xfrm>
        </p:grpSpPr>
        <p:grpSp>
          <p:nvGrpSpPr>
            <p:cNvPr id="27" name="组合 26"/>
            <p:cNvGrpSpPr/>
            <p:nvPr/>
          </p:nvGrpSpPr>
          <p:grpSpPr>
            <a:xfrm>
              <a:off x="6294983" y="2540532"/>
              <a:ext cx="2097279" cy="2584363"/>
              <a:chOff x="6448712" y="2540532"/>
              <a:chExt cx="2097279" cy="2584363"/>
            </a:xfrm>
          </p:grpSpPr>
          <p:sp>
            <p:nvSpPr>
              <p:cNvPr id="29" name="泪滴形 28"/>
              <p:cNvSpPr/>
              <p:nvPr/>
            </p:nvSpPr>
            <p:spPr>
              <a:xfrm rot="8100000">
                <a:off x="7250234" y="2540532"/>
                <a:ext cx="416689" cy="416689"/>
              </a:xfrm>
              <a:prstGeom prst="teardrop">
                <a:avLst/>
              </a:prstGeom>
              <a:solidFill>
                <a:srgbClr val="FB93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6480611" y="3272895"/>
                <a:ext cx="1943812" cy="1852000"/>
              </a:xfrm>
              <a:prstGeom prst="roundRect">
                <a:avLst>
                  <a:gd name="adj" fmla="val 10356"/>
                </a:avLst>
              </a:prstGeom>
              <a:noFill/>
              <a:ln w="19050">
                <a:solidFill>
                  <a:srgbClr val="FB939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6448712" y="3465993"/>
                <a:ext cx="2097279" cy="1348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Courier New" panose="02070309020205020404" pitchFamily="49" charset="0"/>
                  </a:rPr>
                  <a:t>海洋权益和极地资源争夺等日趋激烈</a:t>
                </a:r>
                <a:endParaRPr lang="zh-CN" altLang="zh-CN" sz="28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黑体" charset="-122"/>
                  <a:ea typeface="黑体" charset="-122"/>
                  <a:cs typeface="Courier New" panose="02070309020205020404" pitchFamily="49" charset="0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7152451" y="2596108"/>
              <a:ext cx="339104" cy="346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3</a:t>
              </a:r>
              <a:endParaRPr lang="en-US" altLang="zh-CN" sz="280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529955" y="1349375"/>
            <a:ext cx="2496185" cy="3889375"/>
            <a:chOff x="8766493" y="2540531"/>
            <a:chExt cx="2075161" cy="2584363"/>
          </a:xfrm>
        </p:grpSpPr>
        <p:grpSp>
          <p:nvGrpSpPr>
            <p:cNvPr id="33" name="组合 32"/>
            <p:cNvGrpSpPr/>
            <p:nvPr/>
          </p:nvGrpSpPr>
          <p:grpSpPr>
            <a:xfrm>
              <a:off x="8766493" y="2540531"/>
              <a:ext cx="2075161" cy="2584363"/>
              <a:chOff x="9128009" y="2540531"/>
              <a:chExt cx="2075161" cy="2584363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9128009" y="3465993"/>
                <a:ext cx="2075161" cy="1348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zh-CN" sz="2800" kern="1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黑体" panose="02010609060101010101" charset="-122"/>
                    <a:ea typeface="黑体" panose="02010609060101010101" charset="-122"/>
                    <a:cs typeface="Courier New" panose="02070309020205020404" pitchFamily="49" charset="0"/>
                  </a:rPr>
                  <a:t>霸权主义和强权政治依然存在</a:t>
                </a:r>
                <a:endParaRPr lang="zh-CN" altLang="zh-CN" sz="2800" kern="100">
                  <a:solidFill>
                    <a:schemeClr val="tx1">
                      <a:lumMod val="75000"/>
                      <a:lumOff val="25000"/>
                    </a:schemeClr>
                  </a:solidFill>
                  <a:latin typeface="黑体" panose="02010609060101010101" charset="-122"/>
                  <a:ea typeface="黑体" panose="02010609060101010101" charset="-122"/>
                  <a:cs typeface="Courier New" panose="02070309020205020404" pitchFamily="49" charset="0"/>
                </a:endParaRPr>
              </a:p>
            </p:txBody>
          </p:sp>
          <p:sp>
            <p:nvSpPr>
              <p:cNvPr id="36" name="泪滴形 35"/>
              <p:cNvSpPr/>
              <p:nvPr/>
            </p:nvSpPr>
            <p:spPr>
              <a:xfrm rot="8100000">
                <a:off x="9922550" y="2540531"/>
                <a:ext cx="416689" cy="416689"/>
              </a:xfrm>
              <a:prstGeom prst="teardrop">
                <a:avLst/>
              </a:prstGeom>
              <a:solidFill>
                <a:srgbClr val="FB939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>
                <a:off x="9152927" y="3272894"/>
                <a:ext cx="1943812" cy="1852000"/>
              </a:xfrm>
              <a:prstGeom prst="roundRect">
                <a:avLst>
                  <a:gd name="adj" fmla="val 10356"/>
                </a:avLst>
              </a:prstGeom>
              <a:noFill/>
              <a:ln w="19050">
                <a:solidFill>
                  <a:srgbClr val="FB939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800">
                  <a:latin typeface="黑体" panose="02010609060101010101" charset="-122"/>
                  <a:ea typeface="黑体" panose="02010609060101010101" charset="-122"/>
                </a:endParaRPr>
              </a:p>
            </p:txBody>
          </p:sp>
        </p:grpSp>
        <p:sp>
          <p:nvSpPr>
            <p:cNvPr id="34" name="文本框 33"/>
            <p:cNvSpPr txBox="1"/>
            <p:nvPr/>
          </p:nvSpPr>
          <p:spPr>
            <a:xfrm>
              <a:off x="9605089" y="2596108"/>
              <a:ext cx="339104" cy="346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smtClean="0">
                  <a:solidFill>
                    <a:schemeClr val="bg1"/>
                  </a:solidFill>
                  <a:latin typeface="黑体" panose="02010609060101010101" charset="-122"/>
                  <a:ea typeface="黑体" panose="02010609060101010101" charset="-122"/>
                </a:rPr>
                <a:t>4</a:t>
              </a:r>
              <a:endParaRPr lang="en-US" altLang="zh-CN" sz="2800" smtClean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0" y="5824855"/>
            <a:ext cx="12051030" cy="4603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Aft>
                <a:spcPct val="0"/>
              </a:spcAft>
              <a:tabLst>
                <a:tab pos="2430780"/>
              </a:tabLst>
            </a:pPr>
            <a:r>
              <a:rPr lang="zh-CN" altLang="zh-CN" sz="2400" kern="10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  <a:cs typeface="Courier New" panose="02070309020205020404" pitchFamily="49" charset="0"/>
              </a:rPr>
              <a:t>没有哪一个国家能够独自应对这些挑战，也没有哪一个国家能够退回到自我封闭的孤岛。</a:t>
            </a:r>
            <a:endParaRPr lang="zh-CN" altLang="zh-CN" sz="2400" kern="100">
              <a:solidFill>
                <a:schemeClr val="tx1">
                  <a:lumMod val="75000"/>
                  <a:lumOff val="25000"/>
                </a:schemeClr>
              </a:solidFill>
              <a:effectLst/>
              <a:latin typeface="楷体" panose="02010609060101010101" pitchFamily="49" charset="-122"/>
              <a:ea typeface="楷体" panose="02010609060101010101" pitchFamily="49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威胁世界和平的因素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/>
              <a:t>宗教冲突</a:t>
            </a:r>
            <a:endParaRPr lang="zh-CN" altLang="en-US" sz="3200"/>
          </a:p>
          <a:p>
            <a:r>
              <a:rPr lang="zh-CN" altLang="en-US" sz="3200"/>
              <a:t>民族冲突</a:t>
            </a:r>
            <a:endParaRPr lang="zh-CN" altLang="en-US" sz="3200"/>
          </a:p>
          <a:p>
            <a:r>
              <a:rPr lang="zh-CN" altLang="en-US" sz="3200"/>
              <a:t>地区冲突</a:t>
            </a:r>
            <a:endParaRPr lang="zh-CN" altLang="en-US" sz="3200"/>
          </a:p>
          <a:p>
            <a:r>
              <a:rPr lang="zh-CN" altLang="en-US" sz="3200"/>
              <a:t>恐怖主义</a:t>
            </a:r>
            <a:endParaRPr lang="zh-CN" altLang="en-US" sz="3200"/>
          </a:p>
          <a:p>
            <a:r>
              <a:rPr lang="zh-CN" altLang="en-US" sz="3200"/>
              <a:t>资源冲突</a:t>
            </a:r>
            <a:endParaRPr lang="zh-CN" altLang="en-US" sz="3200"/>
          </a:p>
          <a:p>
            <a:r>
              <a:rPr lang="zh-CN" altLang="en-US" sz="3200"/>
              <a:t>霸权主义。。。。。。</a:t>
            </a:r>
            <a:endParaRPr lang="zh-CN" altLang="en-US" sz="3200"/>
          </a:p>
          <a:p>
            <a:endParaRPr lang="zh-CN" altLang="en-US" sz="3200"/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4" name="Rectangle 5"/>
          <p:cNvSpPr/>
          <p:nvPr/>
        </p:nvSpPr>
        <p:spPr>
          <a:xfrm>
            <a:off x="1703388" y="1023144"/>
            <a:ext cx="8496300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342900" indent="-342900" defTabSz="914400">
              <a:tabLst>
                <a:tab pos="457200"/>
              </a:tabLst>
            </a:pP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二战后建立的主要国际组织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依旧发挥全球治理的作用；</a:t>
            </a:r>
            <a:endParaRPr lang="zh-CN" altLang="en-US" sz="2400" b="1">
              <a:solidFill>
                <a:srgbClr val="0000FF"/>
              </a:solidFill>
              <a:latin typeface="宋体" pitchFamily="2" charset="-122"/>
            </a:endParaRPr>
          </a:p>
        </p:txBody>
      </p:sp>
      <p:sp>
        <p:nvSpPr>
          <p:cNvPr id="13" name="Rectangle 5"/>
          <p:cNvSpPr/>
          <p:nvPr/>
        </p:nvSpPr>
        <p:spPr>
          <a:xfrm>
            <a:off x="1703388" y="3688556"/>
            <a:ext cx="8964612" cy="460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342900" indent="-342900" defTabSz="914400">
              <a:tabLst>
                <a:tab pos="457200"/>
              </a:tabLst>
            </a:pPr>
            <a:r>
              <a:rPr lang="en-US" altLang="zh-CN" sz="2400" b="1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、改革原有全球治理机制，建立一些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</a:rPr>
              <a:t>新的国际治理组织和机制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</a:rPr>
              <a:t>；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15" name="Rectangle 5">
            <a:hlinkClick action="ppaction://noaction"/>
          </p:cNvPr>
          <p:cNvSpPr/>
          <p:nvPr/>
        </p:nvSpPr>
        <p:spPr>
          <a:xfrm>
            <a:off x="2566988" y="6146959"/>
            <a:ext cx="5832475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marL="342900" indent="-342900" defTabSz="914400">
              <a:tabLst>
                <a:tab pos="457200"/>
              </a:tabLst>
            </a:pPr>
            <a:r>
              <a:rPr lang="zh-CN" altLang="en-US" sz="2800" b="1">
                <a:solidFill>
                  <a:srgbClr val="FF0000"/>
                </a:solidFill>
                <a:latin typeface="华文琥珀"/>
                <a:ea typeface="华文琥珀"/>
              </a:rPr>
              <a:t>在这些组织中，中国都有积极参与</a:t>
            </a:r>
            <a:endParaRPr lang="zh-CN" altLang="en-US" sz="2800" b="1">
              <a:solidFill>
                <a:srgbClr val="FF0000"/>
              </a:solidFill>
              <a:latin typeface="华文琥珀" charset="-122"/>
              <a:ea typeface="华文琥珀" charset="-122"/>
            </a:endParaRPr>
          </a:p>
        </p:txBody>
      </p:sp>
      <p:pic>
        <p:nvPicPr>
          <p:cNvPr id="1028" name="Picture 4" descr="https://gss0.bdstatic.com/94o3dSag_xI4khGkpoWK1HF6hhy/baike/w%3D268%3Bg%3D0/sign=f9c7f3aad12a60595210e61c100f53a6/1ad5ad6eddc451da29031388b0fd5266d11632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1313" y="1671638"/>
            <a:ext cx="1728787" cy="16002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0" name="Picture 6" descr="https://gss1.bdstatic.com/9vo3dSag_xI4khGkpoWK1HF6hhy/baike/w%3D268%3Bg%3D0/sign=5212f0b6de0735fa91f049bfa66a688e/cb8065380cd791236ed7c6d9a7345982b2b7806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438" y="1598613"/>
            <a:ext cx="1657350" cy="1657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1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850" y="1671638"/>
            <a:ext cx="2087563" cy="1619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4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8938" y="1814513"/>
            <a:ext cx="2263775" cy="1296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5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55763" y="4437063"/>
            <a:ext cx="3000375" cy="1295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8" name="Picture 14" descr="https://gss0.bdstatic.com/94o3dSag_xI4khGkpoWK1HF6hhy/baike/w%3D268%3Bg%3D0/sign=51f7910f6b59252da3171a020ca06406/ac6eddc451da81cbb1d5f0d85966d016092431f7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75500" y="4221163"/>
            <a:ext cx="2552700" cy="1570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" name="矩形 19"/>
          <p:cNvSpPr/>
          <p:nvPr/>
        </p:nvSpPr>
        <p:spPr>
          <a:xfrm>
            <a:off x="1740024" y="118373"/>
            <a:ext cx="8820472" cy="7067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50" normalizeH="0" baseline="0" noProof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在合作共赢中促进全球共同发展</a:t>
            </a:r>
            <a:endParaRPr kumimoji="0" lang="zh-CN" altLang="en-US" sz="4000" b="1" i="0" u="none" strike="noStrike" kern="1200" cap="none" spc="50" normalizeH="0" baseline="0" noProof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21516" name="TextBox 13"/>
          <p:cNvSpPr txBox="1"/>
          <p:nvPr/>
        </p:nvSpPr>
        <p:spPr>
          <a:xfrm>
            <a:off x="2567305" y="5791200"/>
            <a:ext cx="1186180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</a:rPr>
              <a:t>全球层面</a:t>
            </a:r>
            <a:endParaRPr lang="zh-CN" altLang="en-US" b="1">
              <a:latin typeface="Arial" pitchFamily="34" charset="0"/>
            </a:endParaRPr>
          </a:p>
        </p:txBody>
      </p:sp>
      <p:pic>
        <p:nvPicPr>
          <p:cNvPr id="21517" name="Picture 14" descr="https://gss1.bdstatic.com/9vo3dSag_xI4khGkpoWK1HF6hhy/baike/w%3D268%3Bg%3D0/sign=16147ef18935e5dd902ca2d94efdc0d2/377adab44aed2e73d202188f8b01a18b86d6faae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81600" y="4267200"/>
            <a:ext cx="1592263" cy="1600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8" name="TextBox 16"/>
          <p:cNvSpPr txBox="1"/>
          <p:nvPr/>
        </p:nvSpPr>
        <p:spPr>
          <a:xfrm>
            <a:off x="6324600" y="5867400"/>
            <a:ext cx="18288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b="1">
                <a:latin typeface="Arial" panose="020b0604020202020204" pitchFamily="34" charset="0"/>
              </a:rPr>
              <a:t>地区层面</a:t>
            </a:r>
            <a:endParaRPr lang="zh-CN" altLang="en-US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182" name="组合 1181"/>
          <p:cNvGrpSpPr/>
          <p:nvPr/>
        </p:nvGrpSpPr>
        <p:grpSpPr>
          <a:xfrm>
            <a:off x="3672819" y="1462200"/>
            <a:ext cx="5746722" cy="605038"/>
            <a:chOff x="3698219" y="2609010"/>
            <a:chExt cx="5746722" cy="605038"/>
          </a:xfrm>
        </p:grpSpPr>
        <p:sp>
          <p:nvSpPr>
            <p:cNvPr id="1170" name="圆角矩形 1169"/>
            <p:cNvSpPr/>
            <p:nvPr/>
          </p:nvSpPr>
          <p:spPr>
            <a:xfrm>
              <a:off x="3922652" y="2609010"/>
              <a:ext cx="5522289" cy="605038"/>
            </a:xfrm>
            <a:prstGeom prst="round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51" name="等腰三角形 1150"/>
            <p:cNvSpPr/>
            <p:nvPr/>
          </p:nvSpPr>
          <p:spPr>
            <a:xfrm rot="5400000">
              <a:off x="3701903" y="2850720"/>
              <a:ext cx="121220" cy="128588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52" name="矩形 1151"/>
            <p:cNvSpPr/>
            <p:nvPr/>
          </p:nvSpPr>
          <p:spPr>
            <a:xfrm>
              <a:off x="3954130" y="2753651"/>
              <a:ext cx="387798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高举和平、发展、合作、共赢的</a:t>
              </a:r>
              <a:r>
                <a:rPr lang="zh-CN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旗帜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83" name="组合 1182"/>
          <p:cNvGrpSpPr/>
          <p:nvPr/>
        </p:nvGrpSpPr>
        <p:grpSpPr>
          <a:xfrm>
            <a:off x="3672819" y="2482628"/>
            <a:ext cx="5746722" cy="605038"/>
            <a:chOff x="3698219" y="3629438"/>
            <a:chExt cx="5746722" cy="605038"/>
          </a:xfrm>
        </p:grpSpPr>
        <p:sp>
          <p:nvSpPr>
            <p:cNvPr id="1171" name="圆角矩形 1170"/>
            <p:cNvSpPr/>
            <p:nvPr/>
          </p:nvSpPr>
          <p:spPr>
            <a:xfrm>
              <a:off x="3922652" y="3629438"/>
              <a:ext cx="5522289" cy="605038"/>
            </a:xfrm>
            <a:prstGeom prst="round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56" name="等腰三角形 1155"/>
            <p:cNvSpPr/>
            <p:nvPr/>
          </p:nvSpPr>
          <p:spPr>
            <a:xfrm rot="5400000">
              <a:off x="3701903" y="3860337"/>
              <a:ext cx="121220" cy="128588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57" name="矩形 1156"/>
            <p:cNvSpPr/>
            <p:nvPr/>
          </p:nvSpPr>
          <p:spPr>
            <a:xfrm>
              <a:off x="3954130" y="3763115"/>
              <a:ext cx="203132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和平共处五项原则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81" name="组合 1180"/>
          <p:cNvGrpSpPr/>
          <p:nvPr/>
        </p:nvGrpSpPr>
        <p:grpSpPr>
          <a:xfrm>
            <a:off x="2783419" y="1462200"/>
            <a:ext cx="697627" cy="2645894"/>
            <a:chOff x="2808819" y="2609010"/>
            <a:chExt cx="697627" cy="2645894"/>
          </a:xfrm>
        </p:grpSpPr>
        <p:sp>
          <p:nvSpPr>
            <p:cNvPr id="1167" name="圆角矩形 1166"/>
            <p:cNvSpPr/>
            <p:nvPr/>
          </p:nvSpPr>
          <p:spPr>
            <a:xfrm>
              <a:off x="2819129" y="2609010"/>
              <a:ext cx="648182" cy="605038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50" name="矩形 1149"/>
            <p:cNvSpPr/>
            <p:nvPr/>
          </p:nvSpPr>
          <p:spPr>
            <a:xfrm>
              <a:off x="2808819" y="2720547"/>
              <a:ext cx="69762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sz="2000" kern="100">
                  <a:solidFill>
                    <a:prstClr val="white"/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旗帜</a:t>
              </a:r>
              <a:endParaRPr lang="zh-CN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1168" name="圆角矩形 1167"/>
            <p:cNvSpPr/>
            <p:nvPr/>
          </p:nvSpPr>
          <p:spPr>
            <a:xfrm>
              <a:off x="2833541" y="3629438"/>
              <a:ext cx="648182" cy="605038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55" name="矩形 1154"/>
            <p:cNvSpPr/>
            <p:nvPr/>
          </p:nvSpPr>
          <p:spPr>
            <a:xfrm>
              <a:off x="2808819" y="3730164"/>
              <a:ext cx="69762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prstClr val="white"/>
                  </a:solidFill>
                </a:rPr>
                <a:t>基础</a:t>
              </a:r>
              <a:endParaRPr lang="zh-CN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1169" name="圆角矩形 1168"/>
            <p:cNvSpPr/>
            <p:nvPr/>
          </p:nvSpPr>
          <p:spPr>
            <a:xfrm>
              <a:off x="2847953" y="4649866"/>
              <a:ext cx="648182" cy="605038"/>
            </a:xfrm>
            <a:prstGeom prst="round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59" name="矩形 1158"/>
            <p:cNvSpPr/>
            <p:nvPr/>
          </p:nvSpPr>
          <p:spPr>
            <a:xfrm>
              <a:off x="2808819" y="4739017"/>
              <a:ext cx="69762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000" smtClean="0">
                  <a:solidFill>
                    <a:prstClr val="white"/>
                  </a:solidFill>
                </a:rPr>
                <a:t>目标</a:t>
              </a:r>
              <a:endParaRPr lang="zh-CN" altLang="en-US" sz="2000">
                <a:solidFill>
                  <a:prstClr val="white"/>
                </a:solidFill>
              </a:endParaRPr>
            </a:p>
          </p:txBody>
        </p:sp>
      </p:grpSp>
      <p:grpSp>
        <p:nvGrpSpPr>
          <p:cNvPr id="1184" name="组合 1183"/>
          <p:cNvGrpSpPr/>
          <p:nvPr/>
        </p:nvGrpSpPr>
        <p:grpSpPr>
          <a:xfrm>
            <a:off x="3672819" y="3503056"/>
            <a:ext cx="5746723" cy="605038"/>
            <a:chOff x="3698219" y="4649866"/>
            <a:chExt cx="5746723" cy="605038"/>
          </a:xfrm>
        </p:grpSpPr>
        <p:sp>
          <p:nvSpPr>
            <p:cNvPr id="1172" name="圆角矩形 1171"/>
            <p:cNvSpPr/>
            <p:nvPr/>
          </p:nvSpPr>
          <p:spPr>
            <a:xfrm>
              <a:off x="3922652" y="4649866"/>
              <a:ext cx="5522289" cy="605038"/>
            </a:xfrm>
            <a:prstGeom prst="round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60" name="等腰三角形 1159"/>
            <p:cNvSpPr/>
            <p:nvPr/>
          </p:nvSpPr>
          <p:spPr>
            <a:xfrm rot="5400000">
              <a:off x="3701903" y="4869190"/>
              <a:ext cx="121220" cy="128588"/>
            </a:xfrm>
            <a:prstGeom prst="triangle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161" name="矩形 1160"/>
            <p:cNvSpPr/>
            <p:nvPr/>
          </p:nvSpPr>
          <p:spPr>
            <a:xfrm>
              <a:off x="3954130" y="4794783"/>
              <a:ext cx="549081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建设相互尊重、公平正义、合作共赢的新型国际</a:t>
              </a:r>
              <a:r>
                <a:rPr lang="zh-CN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关系</a:t>
              </a:r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33698" y="420246"/>
            <a:ext cx="4919218" cy="788015"/>
            <a:chOff x="3963923" y="3034993"/>
            <a:chExt cx="4919218" cy="788015"/>
          </a:xfrm>
        </p:grpSpPr>
        <p:sp>
          <p:nvSpPr>
            <p:cNvPr id="12" name="矩形 11"/>
            <p:cNvSpPr/>
            <p:nvPr/>
          </p:nvSpPr>
          <p:spPr>
            <a:xfrm>
              <a:off x="4278582" y="3034993"/>
              <a:ext cx="4301586" cy="664446"/>
            </a:xfrm>
            <a:prstGeom prst="rect">
              <a:avLst/>
            </a:prstGeom>
            <a:solidFill>
              <a:srgbClr val="FA73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3996594" y="3126094"/>
              <a:ext cx="486556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3200" smtClean="0">
                  <a:solidFill>
                    <a:prstClr val="white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rPr>
                <a:t>全球治理的中国方案</a:t>
              </a:r>
              <a:endParaRPr lang="zh-CN" altLang="en-US" sz="3200">
                <a:solidFill>
                  <a:prstClr val="white"/>
                </a:solidFill>
                <a:latin typeface="思源黑体 CN Bold" panose="020b0800000000000000" pitchFamily="34" charset="-122"/>
                <a:ea typeface="思源黑体 CN Bold" panose="020b0800000000000000" pitchFamily="34" charset="-122"/>
                <a:cs typeface="微软雅黑" panose="020b0503020204020204" pitchFamily="34" charset="-122"/>
              </a:endParaRPr>
            </a:p>
          </p:txBody>
        </p:sp>
        <p:pic>
          <p:nvPicPr>
            <p:cNvPr id="14" name="图片 13" descr="C:\Users\Administrator\Desktop\656565.png6565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63923" y="3168405"/>
              <a:ext cx="463472" cy="654603"/>
            </a:xfrm>
            <a:prstGeom prst="rect">
              <a:avLst/>
            </a:prstGeom>
          </p:spPr>
        </p:pic>
        <p:pic>
          <p:nvPicPr>
            <p:cNvPr id="15" name="图片 14" descr="C:\Users\Administrator\Desktop\656565.png6565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8419669" y="3168405"/>
              <a:ext cx="463472" cy="654603"/>
            </a:xfrm>
            <a:prstGeom prst="rect">
              <a:avLst/>
            </a:prstGeom>
          </p:spPr>
        </p:pic>
      </p:grpSp>
      <p:sp>
        <p:nvSpPr>
          <p:cNvPr id="16" name="文本框 15"/>
          <p:cNvSpPr txBox="1"/>
          <p:nvPr/>
        </p:nvSpPr>
        <p:spPr>
          <a:xfrm>
            <a:off x="0" y="5390515"/>
            <a:ext cx="12192000" cy="5835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/>
              <a:t>中国倡导构建</a:t>
            </a:r>
            <a:r>
              <a:rPr lang="zh-CN" altLang="en-US" sz="3200">
                <a:solidFill>
                  <a:schemeClr val="accent6"/>
                </a:solidFill>
              </a:rPr>
              <a:t>人类命运共同体</a:t>
            </a:r>
            <a:r>
              <a:rPr lang="zh-CN" altLang="en-US" sz="3200"/>
              <a:t>，进一步促进全球治理体系变革</a:t>
            </a:r>
            <a:endParaRPr lang="zh-CN" altLang="en-US" sz="3200"/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" name="矩形 25"/>
          <p:cNvSpPr/>
          <p:nvPr/>
        </p:nvSpPr>
        <p:spPr>
          <a:xfrm>
            <a:off x="259715" y="798195"/>
            <a:ext cx="5325110" cy="5262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zh-CN" sz="4800" kern="100">
                <a:solidFill>
                  <a:prstClr val="black">
                    <a:lumMod val="75000"/>
                    <a:lumOff val="25000"/>
                  </a:prst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对世界大势的准确把握，源自</a:t>
            </a:r>
            <a:r>
              <a:rPr lang="en-US" altLang="zh-CN" sz="4800" kern="100">
                <a:solidFill>
                  <a:srgbClr val="FA738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zh-CN" sz="4800" kern="100">
                <a:solidFill>
                  <a:srgbClr val="FA738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以和为贵</a:t>
            </a:r>
            <a:r>
              <a:rPr lang="en-US" altLang="zh-CN" sz="4800" kern="100">
                <a:solidFill>
                  <a:srgbClr val="FA738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”“</a:t>
            </a:r>
            <a:r>
              <a:rPr lang="zh-CN" altLang="zh-CN" sz="4800" kern="100">
                <a:solidFill>
                  <a:srgbClr val="FA738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协和万邦</a:t>
            </a:r>
            <a:r>
              <a:rPr lang="en-US" altLang="zh-CN" sz="4800" kern="100">
                <a:solidFill>
                  <a:srgbClr val="FA7384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zh-CN" sz="4800" kern="100">
                <a:solidFill>
                  <a:prstClr val="black">
                    <a:lumMod val="75000"/>
                    <a:lumOff val="25000"/>
                  </a:prstClr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的思想理念，是推动世界和平发展和国际秩序公正合理的行动方案。</a:t>
            </a:r>
            <a:endParaRPr lang="zh-CN" altLang="zh-CN" sz="4800" kern="100">
              <a:solidFill>
                <a:prstClr val="black">
                  <a:lumMod val="75000"/>
                  <a:lumOff val="25000"/>
                </a:prstClr>
              </a:solidFill>
              <a:latin typeface="黑体" charset="-122"/>
              <a:ea typeface="黑体" charset="-122"/>
              <a:cs typeface="黑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139815" y="843915"/>
            <a:ext cx="5625465" cy="517080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1300">
                <a:latin typeface="楷体" panose="02010609060101010101" pitchFamily="49" charset="-122"/>
                <a:ea typeface="楷体" panose="02010609060101010101" pitchFamily="49" charset="-122"/>
              </a:rPr>
              <a:t>和</a:t>
            </a:r>
            <a:endParaRPr lang="zh-CN" altLang="en-US" sz="4130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494389" y="967592"/>
            <a:ext cx="5244497" cy="516259"/>
            <a:chOff x="3494389" y="967592"/>
            <a:chExt cx="5244497" cy="516259"/>
          </a:xfrm>
        </p:grpSpPr>
        <p:grpSp>
          <p:nvGrpSpPr>
            <p:cNvPr id="12" name="组合 11"/>
            <p:cNvGrpSpPr/>
            <p:nvPr/>
          </p:nvGrpSpPr>
          <p:grpSpPr>
            <a:xfrm>
              <a:off x="3494389" y="967592"/>
              <a:ext cx="5244497" cy="516259"/>
              <a:chOff x="4010270" y="567515"/>
              <a:chExt cx="5244497" cy="516259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010270" y="567515"/>
                <a:ext cx="5244497" cy="516259"/>
                <a:chOff x="2229025" y="2529579"/>
                <a:chExt cx="5244497" cy="516259"/>
              </a:xfrm>
            </p:grpSpPr>
            <p:sp>
              <p:nvSpPr>
                <p:cNvPr id="18" name="圆角矩形 70"/>
                <p:cNvSpPr/>
                <p:nvPr/>
              </p:nvSpPr>
              <p:spPr>
                <a:xfrm>
                  <a:off x="4344218" y="2529579"/>
                  <a:ext cx="3129304" cy="516255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A7384">
                    <a:alpha val="5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5" name="圆角矩形 70"/>
                <p:cNvSpPr/>
                <p:nvPr/>
              </p:nvSpPr>
              <p:spPr>
                <a:xfrm>
                  <a:off x="2229025" y="2529583"/>
                  <a:ext cx="3820809" cy="516255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EED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6" name="圆角矩形 71"/>
                <p:cNvSpPr/>
                <p:nvPr/>
              </p:nvSpPr>
              <p:spPr>
                <a:xfrm>
                  <a:off x="2229025" y="2529582"/>
                  <a:ext cx="525780" cy="516255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A738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7" name="椭圆 16"/>
                <p:cNvSpPr/>
                <p:nvPr/>
              </p:nvSpPr>
              <p:spPr>
                <a:xfrm>
                  <a:off x="2345865" y="2641342"/>
                  <a:ext cx="292735" cy="292735"/>
                </a:xfrm>
                <a:prstGeom prst="ellipse">
                  <a:avLst/>
                </a:prstGeom>
                <a:noFill/>
                <a:ln w="53975">
                  <a:solidFill>
                    <a:schemeClr val="bg1"/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4" name="矩形 13"/>
              <p:cNvSpPr/>
              <p:nvPr/>
            </p:nvSpPr>
            <p:spPr>
              <a:xfrm>
                <a:off x="4419844" y="579423"/>
                <a:ext cx="3411236" cy="492443"/>
              </a:xfrm>
              <a:prstGeom prst="rect">
                <a:avLst/>
              </a:prstGeom>
            </p:spPr>
            <p:txBody>
              <a:bodyPr vert="horz" wrap="square">
                <a:spAutoFit/>
              </a:bodyPr>
              <a:lstStyle/>
              <a:p>
                <a:pPr algn="ctr">
                  <a:defRPr/>
                </a:pPr>
                <a:r>
                  <a:rPr lang="zh-CN" altLang="en-US" sz="2600" smtClean="0">
                    <a:solidFill>
                      <a:srgbClr val="FA7384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微软雅黑" panose="020b0503020204020204" pitchFamily="34" charset="-122"/>
                  </a:rPr>
                  <a:t>构建人类命运共同体</a:t>
                </a:r>
                <a:endParaRPr lang="zh-CN" altLang="en-US" sz="260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endParaRPr>
              </a:p>
            </p:txBody>
          </p:sp>
        </p:grpSp>
        <p:sp>
          <p:nvSpPr>
            <p:cNvPr id="19" name="矩形 18"/>
            <p:cNvSpPr/>
            <p:nvPr/>
          </p:nvSpPr>
          <p:spPr>
            <a:xfrm>
              <a:off x="7315198" y="99488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prstClr val="white"/>
                  </a:solidFill>
                </a:rPr>
                <a:t>具体实践</a:t>
              </a: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30" name="KSO_Shape"/>
          <p:cNvSpPr/>
          <p:nvPr/>
        </p:nvSpPr>
        <p:spPr>
          <a:xfrm>
            <a:off x="5391251" y="1996169"/>
            <a:ext cx="205638" cy="375582"/>
          </a:xfrm>
          <a:custGeom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072436" y="3691572"/>
            <a:ext cx="5946763" cy="1926807"/>
            <a:chOff x="1420341" y="1127987"/>
            <a:chExt cx="5946763" cy="1926807"/>
          </a:xfrm>
        </p:grpSpPr>
        <p:sp>
          <p:nvSpPr>
            <p:cNvPr id="32" name="圆角矩形 1139"/>
            <p:cNvSpPr/>
            <p:nvPr/>
          </p:nvSpPr>
          <p:spPr>
            <a:xfrm>
              <a:off x="1420341" y="1127987"/>
              <a:ext cx="5946763" cy="1926807"/>
            </a:xfrm>
            <a:prstGeom prst="roundRect">
              <a:avLst>
                <a:gd name="adj" fmla="val 2930"/>
              </a:avLst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673178" y="1214227"/>
              <a:ext cx="5464311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  <a:tabLst>
                  <a:tab pos="2430780"/>
                </a:tabLst>
              </a:pP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中国提出建设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“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丝绸之路经济带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”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和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“21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世纪海上丝绸之路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”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，简称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“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一带一路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”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的合作倡议。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2014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年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11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月，中国设立丝路基金，对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“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一带一路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”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建设</a:t>
              </a:r>
              <a:r>
                <a:rPr lang="zh-CN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给</a:t>
              </a:r>
              <a:r>
                <a:rPr lang="zh-CN" altLang="en-US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予</a:t>
              </a:r>
              <a:r>
                <a:rPr lang="zh-CN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资金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支持。</a:t>
              </a:r>
              <a:endParaRPr lang="zh-CN" altLang="zh-CN" kern="100">
                <a:solidFill>
                  <a:prstClr val="black">
                    <a:lumMod val="75000"/>
                    <a:lumOff val="2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582335" y="2330157"/>
            <a:ext cx="9069353" cy="375582"/>
            <a:chOff x="1574459" y="2692416"/>
            <a:chExt cx="9069353" cy="375582"/>
          </a:xfrm>
        </p:grpSpPr>
        <p:sp>
          <p:nvSpPr>
            <p:cNvPr id="35" name="箭头: 右 11"/>
            <p:cNvSpPr/>
            <p:nvPr/>
          </p:nvSpPr>
          <p:spPr>
            <a:xfrm>
              <a:off x="1574459" y="2692416"/>
              <a:ext cx="9069353" cy="375582"/>
            </a:xfrm>
            <a:prstGeom prst="rightArrow">
              <a:avLst>
                <a:gd name="adj1" fmla="val 50000"/>
                <a:gd name="adj2" fmla="val 107131"/>
              </a:avLst>
            </a:prstGeom>
            <a:solidFill>
              <a:srgbClr val="ED9D11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D9D1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329931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371332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5454134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7536936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578335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4412733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6495535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026067" y="2667908"/>
            <a:ext cx="6928329" cy="369332"/>
            <a:chOff x="2018191" y="3030167"/>
            <a:chExt cx="6928329" cy="369332"/>
          </a:xfrm>
        </p:grpSpPr>
        <p:sp>
          <p:nvSpPr>
            <p:cNvPr id="45" name="文本框 44"/>
            <p:cNvSpPr txBox="1"/>
            <p:nvPr/>
          </p:nvSpPr>
          <p:spPr>
            <a:xfrm>
              <a:off x="2018191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2010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3057710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2011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097229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2012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5136748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2013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176267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2014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7215786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2015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8255305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2016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509278" y="1824376"/>
            <a:ext cx="390525" cy="257175"/>
          </a:xfrm>
          <a:prstGeom prst="rect">
            <a:avLst/>
          </a:prstGeom>
          <a:solidFill>
            <a:srgbClr val="F0A9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-509278" y="1208426"/>
            <a:ext cx="390525" cy="257175"/>
          </a:xfrm>
          <a:prstGeom prst="rect">
            <a:avLst/>
          </a:pr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-509278" y="1516401"/>
            <a:ext cx="390525" cy="257175"/>
          </a:xfrm>
          <a:prstGeom prst="rect">
            <a:avLst/>
          </a:prstGeom>
          <a:solidFill>
            <a:srgbClr val="FA73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494389" y="967592"/>
            <a:ext cx="5244497" cy="516259"/>
            <a:chOff x="3494389" y="967592"/>
            <a:chExt cx="5244497" cy="516259"/>
          </a:xfrm>
        </p:grpSpPr>
        <p:grpSp>
          <p:nvGrpSpPr>
            <p:cNvPr id="12" name="组合 11"/>
            <p:cNvGrpSpPr/>
            <p:nvPr/>
          </p:nvGrpSpPr>
          <p:grpSpPr>
            <a:xfrm>
              <a:off x="3494389" y="967592"/>
              <a:ext cx="5244497" cy="516259"/>
              <a:chOff x="4010270" y="567515"/>
              <a:chExt cx="5244497" cy="516259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010270" y="567515"/>
                <a:ext cx="5244497" cy="516259"/>
                <a:chOff x="2229025" y="2529579"/>
                <a:chExt cx="5244497" cy="516259"/>
              </a:xfrm>
            </p:grpSpPr>
            <p:sp>
              <p:nvSpPr>
                <p:cNvPr id="18" name="圆角矩形 70"/>
                <p:cNvSpPr/>
                <p:nvPr/>
              </p:nvSpPr>
              <p:spPr>
                <a:xfrm>
                  <a:off x="4344218" y="2529579"/>
                  <a:ext cx="3129304" cy="516255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A7384">
                    <a:alpha val="50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5" name="圆角矩形 70"/>
                <p:cNvSpPr/>
                <p:nvPr/>
              </p:nvSpPr>
              <p:spPr>
                <a:xfrm>
                  <a:off x="2229025" y="2529583"/>
                  <a:ext cx="3820809" cy="516255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FEED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6" name="圆角矩形 71"/>
                <p:cNvSpPr/>
                <p:nvPr/>
              </p:nvSpPr>
              <p:spPr>
                <a:xfrm>
                  <a:off x="2229025" y="2529582"/>
                  <a:ext cx="525780" cy="516255"/>
                </a:xfrm>
                <a:prstGeom prst="roundRect">
                  <a:avLst>
                    <a:gd name="adj" fmla="val 50000"/>
                  </a:avLst>
                </a:prstGeom>
                <a:solidFill>
                  <a:srgbClr val="FA738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7" name="椭圆 16"/>
                <p:cNvSpPr/>
                <p:nvPr/>
              </p:nvSpPr>
              <p:spPr>
                <a:xfrm>
                  <a:off x="2345865" y="2641342"/>
                  <a:ext cx="292735" cy="292735"/>
                </a:xfrm>
                <a:prstGeom prst="ellipse">
                  <a:avLst/>
                </a:prstGeom>
                <a:noFill/>
                <a:ln w="53975">
                  <a:solidFill>
                    <a:schemeClr val="bg1"/>
                  </a:solidFill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4" name="矩形 13"/>
              <p:cNvSpPr/>
              <p:nvPr/>
            </p:nvSpPr>
            <p:spPr>
              <a:xfrm>
                <a:off x="4419844" y="579423"/>
                <a:ext cx="3411236" cy="492443"/>
              </a:xfrm>
              <a:prstGeom prst="rect">
                <a:avLst/>
              </a:prstGeom>
            </p:spPr>
            <p:txBody>
              <a:bodyPr vert="horz" wrap="square">
                <a:spAutoFit/>
              </a:bodyPr>
              <a:lstStyle/>
              <a:p>
                <a:pPr algn="ctr">
                  <a:defRPr/>
                </a:pPr>
                <a:r>
                  <a:rPr lang="zh-CN" altLang="en-US" sz="2600" smtClean="0">
                    <a:solidFill>
                      <a:srgbClr val="FA7384"/>
                    </a:solidFill>
                    <a:latin typeface="思源黑体 CN Bold" panose="020b0800000000000000" pitchFamily="34" charset="-122"/>
                    <a:ea typeface="思源黑体 CN Bold" panose="020b0800000000000000" pitchFamily="34" charset="-122"/>
                    <a:cs typeface="微软雅黑" panose="020b0503020204020204" pitchFamily="34" charset="-122"/>
                  </a:rPr>
                  <a:t>构建人类命运共同体</a:t>
                </a:r>
                <a:endParaRPr lang="zh-CN" altLang="en-US" sz="2600">
                  <a:solidFill>
                    <a:srgbClr val="FA7384"/>
                  </a:solidFill>
                  <a:latin typeface="思源黑体 CN Bold" panose="020b0800000000000000" pitchFamily="34" charset="-122"/>
                  <a:ea typeface="思源黑体 CN Bold" panose="020b0800000000000000" pitchFamily="34" charset="-122"/>
                  <a:cs typeface="微软雅黑" panose="020b0503020204020204" pitchFamily="34" charset="-122"/>
                </a:endParaRPr>
              </a:p>
            </p:txBody>
          </p:sp>
        </p:grpSp>
        <p:sp>
          <p:nvSpPr>
            <p:cNvPr id="19" name="矩形 18"/>
            <p:cNvSpPr/>
            <p:nvPr/>
          </p:nvSpPr>
          <p:spPr>
            <a:xfrm>
              <a:off x="7315198" y="994886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smtClean="0">
                  <a:solidFill>
                    <a:prstClr val="white"/>
                  </a:solidFill>
                </a:rPr>
                <a:t>具体实践</a:t>
              </a: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30" name="KSO_Shape"/>
          <p:cNvSpPr/>
          <p:nvPr/>
        </p:nvSpPr>
        <p:spPr>
          <a:xfrm>
            <a:off x="7474694" y="1996169"/>
            <a:ext cx="205638" cy="375582"/>
          </a:xfrm>
          <a:custGeom>
            <a:rect l="l" t="t" r="r" b="b"/>
            <a:pathLst>
              <a:path w="559792" h="955625">
                <a:moveTo>
                  <a:pt x="279896" y="194422"/>
                </a:moveTo>
                <a:cubicBezTo>
                  <a:pt x="168660" y="194422"/>
                  <a:pt x="78485" y="284596"/>
                  <a:pt x="78485" y="395833"/>
                </a:cubicBezTo>
                <a:cubicBezTo>
                  <a:pt x="78485" y="507069"/>
                  <a:pt x="168660" y="597244"/>
                  <a:pt x="279896" y="597244"/>
                </a:cubicBezTo>
                <a:cubicBezTo>
                  <a:pt x="391133" y="597244"/>
                  <a:pt x="481307" y="507069"/>
                  <a:pt x="481307" y="395833"/>
                </a:cubicBezTo>
                <a:cubicBezTo>
                  <a:pt x="481307" y="284596"/>
                  <a:pt x="391133" y="194422"/>
                  <a:pt x="279896" y="194422"/>
                </a:cubicBezTo>
                <a:close/>
                <a:moveTo>
                  <a:pt x="279896" y="0"/>
                </a:moveTo>
                <a:cubicBezTo>
                  <a:pt x="381198" y="-1"/>
                  <a:pt x="482501" y="38646"/>
                  <a:pt x="559792" y="115937"/>
                </a:cubicBezTo>
                <a:cubicBezTo>
                  <a:pt x="714375" y="270519"/>
                  <a:pt x="714375" y="521146"/>
                  <a:pt x="559792" y="675729"/>
                </a:cubicBezTo>
                <a:lnTo>
                  <a:pt x="279896" y="955625"/>
                </a:lnTo>
                <a:lnTo>
                  <a:pt x="0" y="675729"/>
                </a:lnTo>
                <a:cubicBezTo>
                  <a:pt x="-154583" y="521146"/>
                  <a:pt x="-154583" y="270519"/>
                  <a:pt x="0" y="115937"/>
                </a:cubicBezTo>
                <a:cubicBezTo>
                  <a:pt x="77291" y="38646"/>
                  <a:pt x="178594" y="-1"/>
                  <a:pt x="279896" y="0"/>
                </a:cubicBezTo>
                <a:close/>
              </a:path>
            </a:pathLst>
          </a:custGeom>
          <a:solidFill>
            <a:srgbClr val="60D9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3072436" y="3691572"/>
            <a:ext cx="5946763" cy="1926807"/>
            <a:chOff x="1420341" y="1127987"/>
            <a:chExt cx="5946763" cy="1926807"/>
          </a:xfrm>
        </p:grpSpPr>
        <p:sp>
          <p:nvSpPr>
            <p:cNvPr id="32" name="圆角矩形 1139"/>
            <p:cNvSpPr/>
            <p:nvPr/>
          </p:nvSpPr>
          <p:spPr>
            <a:xfrm>
              <a:off x="1420341" y="1127987"/>
              <a:ext cx="5946763" cy="1926807"/>
            </a:xfrm>
            <a:prstGeom prst="roundRect">
              <a:avLst>
                <a:gd name="adj" fmla="val 2930"/>
              </a:avLst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788925" y="1214227"/>
              <a:ext cx="5328675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250000"/>
                </a:lnSpc>
                <a:tabLst>
                  <a:tab pos="2430780"/>
                </a:tabLst>
              </a:pP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中国倡议设立的亚洲基础设施投资银行正式成立，简称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“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亚投行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”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。到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2019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年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7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月，已有</a:t>
              </a:r>
              <a:r>
                <a:rPr lang="en-US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100</a:t>
              </a:r>
              <a:r>
                <a:rPr lang="zh-CN" altLang="zh-CN" kern="10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  <a:cs typeface="Courier New" panose="02070309020205020404" pitchFamily="49" charset="0"/>
                </a:rPr>
                <a:t>个成员。</a:t>
              </a:r>
              <a:endParaRPr lang="zh-CN" altLang="zh-CN" kern="100">
                <a:solidFill>
                  <a:prstClr val="black">
                    <a:lumMod val="75000"/>
                    <a:lumOff val="25000"/>
                  </a:prstClr>
                </a:solidFill>
                <a:latin typeface="思源黑体 CN Normal" panose="020b0400000000000000" pitchFamily="34" charset="-122"/>
                <a:ea typeface="思源黑体 CN Normal" panose="020b0400000000000000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582335" y="2330157"/>
            <a:ext cx="9069353" cy="375582"/>
            <a:chOff x="1574459" y="2692416"/>
            <a:chExt cx="9069353" cy="375582"/>
          </a:xfrm>
        </p:grpSpPr>
        <p:sp>
          <p:nvSpPr>
            <p:cNvPr id="35" name="箭头: 右 11"/>
            <p:cNvSpPr/>
            <p:nvPr/>
          </p:nvSpPr>
          <p:spPr>
            <a:xfrm>
              <a:off x="1574459" y="2692416"/>
              <a:ext cx="9069353" cy="375582"/>
            </a:xfrm>
            <a:prstGeom prst="rightArrow">
              <a:avLst>
                <a:gd name="adj1" fmla="val 50000"/>
                <a:gd name="adj2" fmla="val 107131"/>
              </a:avLst>
            </a:prstGeom>
            <a:solidFill>
              <a:srgbClr val="ED9D11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ED9D1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329931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3371332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5454134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7536936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578335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4412733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6495535" y="2786021"/>
              <a:ext cx="67737" cy="1822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026067" y="2667908"/>
            <a:ext cx="6928329" cy="369332"/>
            <a:chOff x="2018191" y="3030167"/>
            <a:chExt cx="6928329" cy="369332"/>
          </a:xfrm>
        </p:grpSpPr>
        <p:sp>
          <p:nvSpPr>
            <p:cNvPr id="45" name="文本框 44"/>
            <p:cNvSpPr txBox="1"/>
            <p:nvPr/>
          </p:nvSpPr>
          <p:spPr>
            <a:xfrm>
              <a:off x="2018191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2010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3057710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2011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097229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2012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5136748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2013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6176267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2014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7215786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2015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8255305" y="3030167"/>
              <a:ext cx="6912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kern="10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思源黑体 CN Normal" panose="020b0400000000000000" pitchFamily="34" charset="-122"/>
                  <a:ea typeface="思源黑体 CN Normal" panose="020b0400000000000000" pitchFamily="34" charset="-122"/>
                </a:rPr>
                <a:t>2016</a:t>
              </a:r>
              <a:endParaRPr lang="zh-CN" altLang="en-US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文本框 4"/>
          <p:cNvSpPr txBox="1"/>
          <p:nvPr/>
        </p:nvSpPr>
        <p:spPr>
          <a:xfrm>
            <a:off x="1700213" y="766763"/>
            <a:ext cx="3563937" cy="520700"/>
          </a:xfrm>
          <a:prstGeom prst="rect">
            <a:avLst/>
          </a:prstGeom>
          <a:noFill/>
          <a:ln w="9525">
            <a:noFill/>
          </a:ln>
        </p:spPr>
        <p:txBody>
          <a:bodyPr lIns="91434" tIns="45717" rIns="91434" bIns="45717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课堂小结</a:t>
            </a:r>
            <a:endParaRPr lang="zh-CN" altLang="en-US" sz="2800" b="1">
              <a:solidFill>
                <a:srgbClr val="FF0000"/>
              </a:solidFill>
              <a:latin typeface="黑体" charset="-122"/>
              <a:ea typeface="黑体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584450" y="3216275"/>
            <a:ext cx="976313" cy="162877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和平发展合作共赢的时代潮流</a:t>
            </a:r>
            <a:endParaRPr kumimoji="0" lang="zh-CN" altLang="en-US" sz="20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charset="-122"/>
              <a:ea typeface="黑体" charset="-122"/>
              <a:cs typeface="+mn-cs"/>
            </a:endParaRPr>
          </a:p>
        </p:txBody>
      </p:sp>
      <p:sp>
        <p:nvSpPr>
          <p:cNvPr id="37" name="右中括号 36"/>
          <p:cNvSpPr/>
          <p:nvPr/>
        </p:nvSpPr>
        <p:spPr>
          <a:xfrm rot="10800000">
            <a:off x="6070600" y="3729038"/>
            <a:ext cx="227013" cy="736600"/>
          </a:xfrm>
          <a:prstGeom prst="rightBracket">
            <a:avLst/>
          </a:prstGeom>
          <a:ln w="19050">
            <a:solidFill>
              <a:srgbClr val="793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2020888" y="1728788"/>
            <a:ext cx="7962900" cy="4602163"/>
          </a:xfrm>
          <a:prstGeom prst="rect">
            <a:avLst/>
          </a:prstGeom>
          <a:noFill/>
          <a:ln w="25400">
            <a:solidFill>
              <a:srgbClr val="7836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黑体" charset="-122"/>
              <a:ea typeface="+mn-ea"/>
              <a:cs typeface="+mn-cs"/>
              <a:sym typeface="黑体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020888" y="1739900"/>
            <a:ext cx="411163" cy="4591050"/>
          </a:xfrm>
          <a:prstGeom prst="rect">
            <a:avLst/>
          </a:prstGeom>
          <a:solidFill>
            <a:srgbClr val="FF0000"/>
          </a:solidFill>
          <a:ln>
            <a:solidFill>
              <a:srgbClr val="7937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  <a:sym typeface="黑体" panose="02010609060101010101" charset="-122"/>
              </a:rPr>
              <a:t>本课小结</a:t>
            </a:r>
            <a:endParaRPr kumimoji="0" lang="en-US" altLang="zh-CN" sz="24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黑体" charset="-122"/>
              <a:ea typeface="黑体" charset="-122"/>
              <a:cs typeface="+mn-cs"/>
              <a:sym typeface="黑体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297613" y="1912938"/>
            <a:ext cx="3475038" cy="33591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确立</a:t>
            </a:r>
            <a:r>
              <a:rPr kumimoji="0" lang="zh-CN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依据及认识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charset="-122"/>
              <a:ea typeface="黑体" charset="-122"/>
              <a:cs typeface="+mn-cs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281738" y="2730500"/>
            <a:ext cx="3490913" cy="33591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和平与发展的关系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cxnSp>
        <p:nvCxnSpPr>
          <p:cNvPr id="50" name="直接连接符 49"/>
          <p:cNvCxnSpPr/>
          <p:nvPr/>
        </p:nvCxnSpPr>
        <p:spPr>
          <a:xfrm flipV="1">
            <a:off x="5778500" y="2620963"/>
            <a:ext cx="276225" cy="635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4264025" y="2135188"/>
            <a:ext cx="1514475" cy="643890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和平与发展的时代主题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charset="-122"/>
              <a:ea typeface="黑体" charset="-122"/>
              <a:cs typeface="+mn-cs"/>
            </a:endParaRPr>
          </a:p>
        </p:txBody>
      </p:sp>
      <p:sp>
        <p:nvSpPr>
          <p:cNvPr id="56" name="右中括号 55"/>
          <p:cNvSpPr/>
          <p:nvPr/>
        </p:nvSpPr>
        <p:spPr>
          <a:xfrm rot="10800000">
            <a:off x="3949700" y="2565400"/>
            <a:ext cx="325438" cy="3065463"/>
          </a:xfrm>
          <a:prstGeom prst="rightBracket">
            <a:avLst/>
          </a:prstGeom>
          <a:ln w="19050">
            <a:solidFill>
              <a:srgbClr val="793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3560763" y="4138613"/>
            <a:ext cx="376238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48"/>
          <p:cNvSpPr txBox="1"/>
          <p:nvPr/>
        </p:nvSpPr>
        <p:spPr>
          <a:xfrm>
            <a:off x="6297613" y="3460750"/>
            <a:ext cx="3475038" cy="33591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>
            <a:defPPr>
              <a:defRPr lang="zh-CN"/>
            </a:defPPr>
            <a:lvl1pPr>
              <a:defRPr sz="20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发展</a:t>
            </a:r>
            <a:r>
              <a:rPr kumimoji="0" lang="zh-CN" alt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方面的问题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43" name="右中括号 42"/>
          <p:cNvSpPr/>
          <p:nvPr/>
        </p:nvSpPr>
        <p:spPr>
          <a:xfrm rot="10800000">
            <a:off x="6054725" y="2228850"/>
            <a:ext cx="227013" cy="774700"/>
          </a:xfrm>
          <a:prstGeom prst="rightBracket">
            <a:avLst/>
          </a:prstGeom>
          <a:ln w="19050">
            <a:solidFill>
              <a:srgbClr val="793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文本框 52"/>
          <p:cNvSpPr txBox="1"/>
          <p:nvPr/>
        </p:nvSpPr>
        <p:spPr>
          <a:xfrm>
            <a:off x="6297613" y="4289425"/>
            <a:ext cx="3457575" cy="33591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和平与安全方面的问题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26" name="文本框 50"/>
          <p:cNvSpPr txBox="1"/>
          <p:nvPr/>
        </p:nvSpPr>
        <p:spPr>
          <a:xfrm>
            <a:off x="4279900" y="3549650"/>
            <a:ext cx="1514475" cy="643890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人类发展面临的问题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24" name="文本框 50"/>
          <p:cNvSpPr txBox="1"/>
          <p:nvPr/>
        </p:nvSpPr>
        <p:spPr>
          <a:xfrm>
            <a:off x="4279900" y="4979988"/>
            <a:ext cx="1514475" cy="920750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在合作共赢中促进全球共同发展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29" name="文本框 52"/>
          <p:cNvSpPr txBox="1"/>
          <p:nvPr/>
        </p:nvSpPr>
        <p:spPr>
          <a:xfrm>
            <a:off x="6289675" y="5010150"/>
            <a:ext cx="3449638" cy="33591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解决全球性问题的途径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38" name="右中括号 37"/>
          <p:cNvSpPr/>
          <p:nvPr/>
        </p:nvSpPr>
        <p:spPr>
          <a:xfrm rot="10800000">
            <a:off x="6054725" y="5237163"/>
            <a:ext cx="227013" cy="720725"/>
          </a:xfrm>
          <a:prstGeom prst="rightBracket">
            <a:avLst/>
          </a:prstGeom>
          <a:ln w="19050">
            <a:solidFill>
              <a:srgbClr val="7937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2" name="直接连接符 41"/>
          <p:cNvCxnSpPr/>
          <p:nvPr/>
        </p:nvCxnSpPr>
        <p:spPr>
          <a:xfrm>
            <a:off x="5794375" y="5630863"/>
            <a:ext cx="260350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52"/>
          <p:cNvSpPr txBox="1"/>
          <p:nvPr/>
        </p:nvSpPr>
        <p:spPr>
          <a:xfrm>
            <a:off x="6294438" y="5732463"/>
            <a:ext cx="3475038" cy="335915"/>
          </a:xfrm>
          <a:prstGeom prst="rect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34" tIns="45717" rIns="91434" bIns="45717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全球治理的中国方案</a:t>
            </a: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3971925" y="4138613"/>
            <a:ext cx="279400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5794375" y="4165600"/>
            <a:ext cx="260350" cy="0"/>
          </a:xfrm>
          <a:prstGeom prst="line">
            <a:avLst/>
          </a:prstGeom>
          <a:ln w="18796">
            <a:solidFill>
              <a:srgbClr val="793738"/>
            </a:solidFill>
            <a:round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55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585700" y="11544300"/>
            <a:ext cx="495300" cy="3810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176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4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5.xml><?xml version="1.0" encoding="utf-8"?>
<p:tagLst xmlns:p="http://schemas.openxmlformats.org/presentationml/2006/main">
  <p:tag name="KSO_WM_BEAUTIFY_FLAG" val="#wm#"/>
  <p:tag name="KSO_WM_SLIDE_ID" val="custom20205176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COLOR_TYPE" val="1"/>
  <p:tag name="KSO_WM_TEMPLATE_INDEX" val="20205176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66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93</Paragraphs>
  <Slides>14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28">
      <vt:lpstr>Arial</vt:lpstr>
      <vt:lpstr>微软雅黑</vt:lpstr>
      <vt:lpstr>Wingdings</vt:lpstr>
      <vt:lpstr>宋体</vt:lpstr>
      <vt:lpstr>Calibri Light</vt:lpstr>
      <vt:lpstr>Calibri</vt:lpstr>
      <vt:lpstr>楷体</vt:lpstr>
      <vt:lpstr>黑体</vt:lpstr>
      <vt:lpstr>Courier New</vt:lpstr>
      <vt:lpstr>Times New Roman</vt:lpstr>
      <vt:lpstr>思源黑体 CN Bold</vt:lpstr>
      <vt:lpstr>思源黑体 CN Normal</vt:lpstr>
      <vt:lpstr>华文琥珀</vt:lpstr>
      <vt:lpstr>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威胁世界和平的因素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刘子轩</cp:lastModifiedBy>
  <cp:revision>188</cp:revision>
  <dcterms:created xsi:type="dcterms:W3CDTF">2019-06-19T02:08:00Z</dcterms:created>
  <dcterms:modified xsi:type="dcterms:W3CDTF">2020-07-21T06:17:41Z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2052-11.1.0.9662</vt:lpwstr>
  </property>
</Properties>
</file>