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23"/>
  </p:notesMasterIdLst>
  <p:sldIdLst>
    <p:sldId id="257"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F4B9D7-E483-4503-8061-01D344FC5822}" type="datetimeFigureOut">
              <a:rPr lang="zh-CN" altLang="en-US" smtClean="0"/>
              <a:t>2018/12/11</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AA23A1-2247-4C1A-9A2D-B99DA056EEC7}" type="slidenum">
              <a:rPr lang="zh-CN" altLang="en-US" smtClean="0"/>
              <a:t>‹#›</a:t>
            </a:fld>
            <a:endParaRPr lang="zh-CN" altLang="en-US"/>
          </a:p>
        </p:txBody>
      </p:sp>
    </p:spTree>
    <p:extLst>
      <p:ext uri="{BB962C8B-B14F-4D97-AF65-F5344CB8AC3E}">
        <p14:creationId xmlns:p14="http://schemas.microsoft.com/office/powerpoint/2010/main" val="143117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21AC868-B6DD-4AD4-B09B-07C3E8999BB3}" type="slidenum">
              <a:rPr lang="en-US" altLang="zh-CN" smtClean="0">
                <a:latin typeface="Arial" charset="0"/>
              </a:rPr>
              <a:pPr fontAlgn="base">
                <a:spcBef>
                  <a:spcPct val="0"/>
                </a:spcBef>
                <a:spcAft>
                  <a:spcPct val="0"/>
                </a:spcAft>
                <a:defRPr/>
              </a:pPr>
              <a:t>10</a:t>
            </a:fld>
            <a:endParaRPr lang="en-US" altLang="zh-CN" smtClean="0">
              <a:latin typeface="Arial" charset="0"/>
            </a:endParaRPr>
          </a:p>
        </p:txBody>
      </p:sp>
      <p:sp>
        <p:nvSpPr>
          <p:cNvPr id="34819" name="Rectangle 2"/>
          <p:cNvSpPr>
            <a:spLocks noGrp="1" noRot="1" noChangeAspect="1" noChangeArrowheads="1" noTextEdit="1"/>
          </p:cNvSpPr>
          <p:nvPr>
            <p:ph type="sldImg" idx="4294967295"/>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20" name="Rectangle 3"/>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zh-CN"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ChangeArrowheads="1" noTextEdit="1"/>
          </p:cNvSpPr>
          <p:nvPr>
            <p:ph type="sldImg" idx="4294967295"/>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文本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490DFF7-E436-415B-9828-3E46AA1A5418}" type="slidenum">
              <a:rPr lang="en-US" altLang="zh-CN" smtClean="0">
                <a:latin typeface="Arial" charset="0"/>
              </a:rPr>
              <a:pPr fontAlgn="base">
                <a:spcBef>
                  <a:spcPct val="0"/>
                </a:spcBef>
                <a:spcAft>
                  <a:spcPct val="0"/>
                </a:spcAft>
                <a:defRPr/>
              </a:pPr>
              <a:t>18</a:t>
            </a:fld>
            <a:endParaRPr lang="en-US" altLang="zh-CN" smtClean="0">
              <a:latin typeface="Arial" charset="0"/>
            </a:endParaRPr>
          </a:p>
        </p:txBody>
      </p:sp>
      <p:sp>
        <p:nvSpPr>
          <p:cNvPr id="36867" name="Rectangle 2"/>
          <p:cNvSpPr>
            <a:spLocks noGrp="1" noRot="1" noChangeAspect="1" noChangeArrowheads="1" noTextEdit="1"/>
          </p:cNvSpPr>
          <p:nvPr>
            <p:ph type="sldImg" idx="4294967295"/>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8" name="Rectangle 3"/>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7" name="直接连接符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标题 28"/>
          <p:cNvSpPr>
            <a:spLocks noGrp="1"/>
          </p:cNvSpPr>
          <p:nvPr>
            <p:ph type="ctrTitle"/>
          </p:nvPr>
        </p:nvSpPr>
        <p:spPr>
          <a:xfrm>
            <a:off x="381000" y="4853411"/>
            <a:ext cx="8458200" cy="1222375"/>
          </a:xfrm>
        </p:spPr>
        <p:txBody>
          <a:bodyPr anchor="t"/>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16" name="日期占位符 15"/>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2" name="页脚占位符 1"/>
          <p:cNvSpPr>
            <a:spLocks noGrp="1"/>
          </p:cNvSpPr>
          <p:nvPr>
            <p:ph type="ftr" sz="quarter" idx="11"/>
          </p:nvPr>
        </p:nvSpPr>
        <p:spPr/>
        <p:txBody>
          <a:bodyPr/>
          <a:lstStyle/>
          <a:p>
            <a:endParaRPr lang="zh-CN" altLang="en-US"/>
          </a:p>
        </p:txBody>
      </p:sp>
      <p:sp>
        <p:nvSpPr>
          <p:cNvPr id="15" name="灯片编号占位符 14"/>
          <p:cNvSpPr>
            <a:spLocks noGrp="1"/>
          </p:cNvSpPr>
          <p:nvPr>
            <p:ph type="sldNum" sz="quarter" idx="12"/>
          </p:nvPr>
        </p:nvSpPr>
        <p:spPr>
          <a:xfrm>
            <a:off x="8229600" y="6473952"/>
            <a:ext cx="758952" cy="246888"/>
          </a:xfrm>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2" name="标题 21"/>
          <p:cNvSpPr>
            <a:spLocks noGrp="1"/>
          </p:cNvSpPr>
          <p:nvPr>
            <p:ph type="title"/>
          </p:nvPr>
        </p:nvSpPr>
        <p:spPr/>
        <p:txBody>
          <a:bodyPr/>
          <a:lstStyle/>
          <a:p>
            <a:r>
              <a:rPr kumimoji="0" lang="zh-CN" altLang="en-US" smtClean="0"/>
              <a:t>单击此处编辑母版标题样式</a:t>
            </a:r>
            <a:endParaRPr kumimoji="0" lang="en-US"/>
          </a:p>
        </p:txBody>
      </p:sp>
      <p:sp>
        <p:nvSpPr>
          <p:cNvPr id="27" name="内容占位符 26"/>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5" name="日期占位符 24"/>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19" name="页脚占位符 18"/>
          <p:cNvSpPr>
            <a:spLocks noGrp="1"/>
          </p:cNvSpPr>
          <p:nvPr>
            <p:ph type="ftr" sz="quarter" idx="11"/>
          </p:nvPr>
        </p:nvSpPr>
        <p:spPr>
          <a:xfrm>
            <a:off x="3581400" y="76200"/>
            <a:ext cx="2895600" cy="288925"/>
          </a:xfrm>
        </p:spPr>
        <p:txBody>
          <a:bodyPr/>
          <a:lstStyle/>
          <a:p>
            <a:endParaRPr lang="zh-CN" altLang="en-US"/>
          </a:p>
        </p:txBody>
      </p:sp>
      <p:sp>
        <p:nvSpPr>
          <p:cNvPr id="16" name="灯片编号占位符 15"/>
          <p:cNvSpPr>
            <a:spLocks noGrp="1"/>
          </p:cNvSpPr>
          <p:nvPr>
            <p:ph type="sldNum" sz="quarter" idx="12"/>
          </p:nvPr>
        </p:nvSpPr>
        <p:spPr>
          <a:xfrm>
            <a:off x="8229600" y="6473952"/>
            <a:ext cx="758952" cy="246888"/>
          </a:xfrm>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3">
        <a:schemeClr val="bg2"/>
      </p:bgRef>
    </p:bg>
    <p:spTree>
      <p:nvGrpSpPr>
        <p:cNvPr id="1" name=""/>
        <p:cNvGrpSpPr/>
        <p:nvPr/>
      </p:nvGrpSpPr>
      <p:grpSpPr>
        <a:xfrm>
          <a:off x="0" y="0"/>
          <a:ext cx="0" cy="0"/>
          <a:chOff x="0" y="0"/>
          <a:chExt cx="0" cy="0"/>
        </a:xfrm>
      </p:grpSpPr>
      <p:sp>
        <p:nvSpPr>
          <p:cNvPr id="7" name="直接连接符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文本占位符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19" name="日期占位符 18"/>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11" name="页脚占位符 10"/>
          <p:cNvSpPr>
            <a:spLocks noGrp="1"/>
          </p:cNvSpPr>
          <p:nvPr>
            <p:ph type="ftr" sz="quarter" idx="11"/>
          </p:nvPr>
        </p:nvSpPr>
        <p:spPr/>
        <p:txBody>
          <a:bodyPr/>
          <a:lstStyle/>
          <a:p>
            <a:endParaRPr lang="zh-CN" altLang="en-US"/>
          </a:p>
        </p:txBody>
      </p:sp>
      <p:sp>
        <p:nvSpPr>
          <p:cNvPr id="16" name="灯片编号占位符 15"/>
          <p:cNvSpPr>
            <a:spLocks noGrp="1"/>
          </p:cNvSpPr>
          <p:nvPr>
            <p:ph type="sldNum" sz="quarter" idx="12"/>
          </p:nvPr>
        </p:nvSpPr>
        <p:spPr/>
        <p:txBody>
          <a:bodyPr/>
          <a:lstStyle/>
          <a:p>
            <a:fld id="{6D57879A-9D1E-407D-AC30-70CF41BF59A8}" type="slidenum">
              <a:rPr lang="zh-CN" altLang="en-US" smtClean="0"/>
              <a:t>‹#›</a:t>
            </a:fld>
            <a:endParaRPr lang="zh-CN" altLang="en-US"/>
          </a:p>
        </p:txBody>
      </p:sp>
      <p:sp>
        <p:nvSpPr>
          <p:cNvPr id="8" name="标题 7"/>
          <p:cNvSpPr>
            <a:spLocks noGrp="1"/>
          </p:cNvSpPr>
          <p:nvPr>
            <p:ph type="title"/>
          </p:nvPr>
        </p:nvSpPr>
        <p:spPr>
          <a:xfrm>
            <a:off x="180475" y="2947085"/>
            <a:ext cx="8686800" cy="1184825"/>
          </a:xfrm>
        </p:spPr>
        <p:txBody>
          <a:bodyPr rtlCol="0" anchor="t"/>
          <a:lstStyle>
            <a:lvl1pPr algn="r">
              <a:defRPr/>
            </a:lvl1pPr>
          </a:lstStyle>
          <a:p>
            <a:r>
              <a:rPr kumimoji="0" lang="zh-CN" altLang="en-US" smtClean="0"/>
              <a:t>单击此处编辑母版标题样式</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0" name="标题 19"/>
          <p:cNvSpPr>
            <a:spLocks noGrp="1"/>
          </p:cNvSpPr>
          <p:nvPr>
            <p:ph type="title"/>
          </p:nvPr>
        </p:nvSpPr>
        <p:spPr>
          <a:xfrm>
            <a:off x="301752" y="457200"/>
            <a:ext cx="8686800" cy="841248"/>
          </a:xfrm>
        </p:spPr>
        <p:txBody>
          <a:bodyPr/>
          <a:lstStyle/>
          <a:p>
            <a:r>
              <a:rPr kumimoji="0" lang="zh-CN" altLang="en-US" smtClean="0"/>
              <a:t>单击此处编辑母版标题样式</a:t>
            </a:r>
            <a:endParaRPr kumimoji="0" lang="en-US"/>
          </a:p>
        </p:txBody>
      </p:sp>
      <p:sp>
        <p:nvSpPr>
          <p:cNvPr id="14" name="内容占位符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3" name="内容占位符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1" name="日期占位符 20"/>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10" name="页脚占位符 9"/>
          <p:cNvSpPr>
            <a:spLocks noGrp="1"/>
          </p:cNvSpPr>
          <p:nvPr>
            <p:ph type="ftr" sz="quarter" idx="11"/>
          </p:nvPr>
        </p:nvSpPr>
        <p:spPr/>
        <p:txBody>
          <a:bodyPr/>
          <a:lstStyle/>
          <a:p>
            <a:endParaRPr lang="zh-CN" altLang="en-US"/>
          </a:p>
        </p:txBody>
      </p:sp>
      <p:sp>
        <p:nvSpPr>
          <p:cNvPr id="31" name="灯片编号占位符 30"/>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9" name="标题 28"/>
          <p:cNvSpPr>
            <a:spLocks noGrp="1"/>
          </p:cNvSpPr>
          <p:nvPr>
            <p:ph type="title"/>
          </p:nvPr>
        </p:nvSpPr>
        <p:spPr>
          <a:xfrm>
            <a:off x="304800" y="5410200"/>
            <a:ext cx="8610600" cy="882650"/>
          </a:xfrm>
        </p:spPr>
        <p:txBody>
          <a:bodyPr anchor="ctr"/>
          <a:lstStyle>
            <a:lvl1pPr>
              <a:defRPr/>
            </a:lvl1p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25" name="文本占位符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内容占位符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8" name="内容占位符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0" name="日期占位符 9"/>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a:xfrm>
            <a:off x="8229600" y="6477000"/>
            <a:ext cx="762000" cy="246888"/>
          </a:xfrm>
        </p:spPr>
        <p:txBody>
          <a:bodyPr/>
          <a:lstStyle/>
          <a:p>
            <a:fld id="{6D57879A-9D1E-407D-AC30-70CF41BF59A8}" type="slidenum">
              <a:rPr lang="zh-CN" altLang="en-US" smtClean="0"/>
              <a:t>‹#›</a:t>
            </a:fld>
            <a:endParaRPr lang="zh-CN" altLang="en-US"/>
          </a:p>
        </p:txBody>
      </p:sp>
      <p:sp>
        <p:nvSpPr>
          <p:cNvPr id="11" name="直接连接符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30" name="标题 29"/>
          <p:cNvSpPr>
            <a:spLocks noGrp="1"/>
          </p:cNvSpPr>
          <p:nvPr>
            <p:ph type="title"/>
          </p:nvPr>
        </p:nvSpPr>
        <p:spPr>
          <a:xfrm>
            <a:off x="301752" y="457200"/>
            <a:ext cx="8686800" cy="841248"/>
          </a:xfrm>
        </p:spPr>
        <p:txBody>
          <a:bodyPr/>
          <a:lstStyle/>
          <a:p>
            <a:r>
              <a:rPr kumimoji="0" lang="zh-CN" altLang="en-US" smtClean="0"/>
              <a:t>单击此处编辑母版标题样式</a:t>
            </a:r>
            <a:endParaRPr kumimoji="0" lang="en-US"/>
          </a:p>
        </p:txBody>
      </p:sp>
      <p:sp>
        <p:nvSpPr>
          <p:cNvPr id="12" name="日期占位符 11"/>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21" name="页脚占位符 20"/>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24" name="页脚占位符 23"/>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8" name="直接连接符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标题 11"/>
          <p:cNvSpPr>
            <a:spLocks noGrp="1"/>
          </p:cNvSpPr>
          <p:nvPr>
            <p:ph type="title"/>
          </p:nvPr>
        </p:nvSpPr>
        <p:spPr>
          <a:xfrm>
            <a:off x="457200" y="5486400"/>
            <a:ext cx="8458200" cy="520700"/>
          </a:xfrm>
        </p:spPr>
        <p:txBody>
          <a:bodyPr anchor="ctr"/>
          <a:lstStyle>
            <a:lvl1pPr algn="l">
              <a:buNone/>
              <a:defRPr sz="2000" b="1"/>
            </a:lvl1pPr>
          </a:lstStyle>
          <a:p>
            <a:r>
              <a:rPr kumimoji="0" lang="zh-CN" altLang="en-US" smtClean="0"/>
              <a:t>单击此处编辑母版标题样式</a:t>
            </a:r>
            <a:endParaRPr kumimoji="0" lang="en-US"/>
          </a:p>
        </p:txBody>
      </p:sp>
      <p:sp>
        <p:nvSpPr>
          <p:cNvPr id="26" name="文本占位符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14" name="内容占位符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5" name="日期占位符 24"/>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29" name="页脚占位符 28"/>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13" name="图片占位符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zh-CN" altLang="en-US" smtClean="0"/>
              <a:t>单击图标添加图片</a:t>
            </a:r>
            <a:endParaRPr kumimoji="0" lang="en-US" dirty="0"/>
          </a:p>
        </p:txBody>
      </p:sp>
      <p:sp>
        <p:nvSpPr>
          <p:cNvPr id="7" name="日期占位符 6"/>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31" name="灯片编号占位符 30"/>
          <p:cNvSpPr>
            <a:spLocks noGrp="1"/>
          </p:cNvSpPr>
          <p:nvPr>
            <p:ph type="sldNum" sz="quarter" idx="12"/>
          </p:nvPr>
        </p:nvSpPr>
        <p:spPr/>
        <p:txBody>
          <a:bodyPr/>
          <a:lstStyle/>
          <a:p>
            <a:fld id="{6D57879A-9D1E-407D-AC30-70CF41BF59A8}" type="slidenum">
              <a:rPr lang="zh-CN" altLang="en-US" smtClean="0"/>
              <a:t>‹#›</a:t>
            </a:fld>
            <a:endParaRPr lang="zh-CN" altLang="en-US"/>
          </a:p>
        </p:txBody>
      </p:sp>
      <p:sp>
        <p:nvSpPr>
          <p:cNvPr id="17" name="标题 16"/>
          <p:cNvSpPr>
            <a:spLocks noGrp="1"/>
          </p:cNvSpPr>
          <p:nvPr>
            <p:ph type="title"/>
          </p:nvPr>
        </p:nvSpPr>
        <p:spPr>
          <a:xfrm>
            <a:off x="381000" y="4993760"/>
            <a:ext cx="5867400" cy="522288"/>
          </a:xfrm>
        </p:spPr>
        <p:txBody>
          <a:bodyPr anchor="ctr"/>
          <a:lstStyle>
            <a:lvl1pPr algn="l">
              <a:buNone/>
              <a:defRPr sz="2000" b="1"/>
            </a:lvl1pPr>
          </a:lstStyle>
          <a:p>
            <a:r>
              <a:rPr kumimoji="0" lang="zh-CN" altLang="en-US" smtClean="0"/>
              <a:t>单击此处编辑母版标题样式</a:t>
            </a:r>
            <a:endParaRPr kumimoji="0" lang="en-US"/>
          </a:p>
        </p:txBody>
      </p:sp>
      <p:sp>
        <p:nvSpPr>
          <p:cNvPr id="26" name="文本占位符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858000" y="549276"/>
            <a:ext cx="1828800"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549276"/>
            <a:ext cx="624840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D244D8BA-84D1-4263-91DA-D632CBAC3A7D}" type="datetimeFigureOut">
              <a:rPr lang="zh-CN" altLang="en-US" smtClean="0"/>
              <a:t>2018/12/11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6306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直接连接符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文本占位符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1" name="日期占位符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D244D8BA-84D1-4263-91DA-D632CBAC3A7D}" type="datetimeFigureOut">
              <a:rPr lang="zh-CN" altLang="en-US" smtClean="0"/>
              <a:t>2018/12/11</a:t>
            </a:fld>
            <a:endParaRPr lang="zh-CN" altLang="en-US"/>
          </a:p>
        </p:txBody>
      </p:sp>
      <p:sp>
        <p:nvSpPr>
          <p:cNvPr id="28" name="页脚占位符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zh-CN" altLang="en-US"/>
          </a:p>
        </p:txBody>
      </p:sp>
      <p:sp>
        <p:nvSpPr>
          <p:cNvPr id="5" name="灯片编号占位符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6D57879A-9D1E-407D-AC30-70CF41BF59A8}" type="slidenum">
              <a:rPr lang="zh-CN" altLang="en-US" smtClean="0"/>
              <a:t>‹#›</a:t>
            </a:fld>
            <a:endParaRPr lang="zh-CN" altLang="en-US"/>
          </a:p>
        </p:txBody>
      </p:sp>
      <p:sp>
        <p:nvSpPr>
          <p:cNvPr id="10" name="标题占位符 9"/>
          <p:cNvSpPr>
            <a:spLocks noGrp="1"/>
          </p:cNvSpPr>
          <p:nvPr>
            <p:ph type="title"/>
          </p:nvPr>
        </p:nvSpPr>
        <p:spPr>
          <a:xfrm>
            <a:off x="304800" y="457200"/>
            <a:ext cx="8686800" cy="838200"/>
          </a:xfrm>
          <a:prstGeom prst="rect">
            <a:avLst/>
          </a:prstGeom>
        </p:spPr>
        <p:txBody>
          <a:bodyPr vert="horz" anchor="ctr">
            <a:normAutofit/>
          </a:bodyPr>
          <a:lstStyle/>
          <a:p>
            <a:r>
              <a:rPr kumimoji="0" lang="zh-CN" altLang="en-US" smtClean="0"/>
              <a:t>单击此处编辑母版标题样式</a:t>
            </a:r>
            <a:endParaRPr kumimoji="0" lang="en-US"/>
          </a:p>
        </p:txBody>
      </p:sp>
      <p:sp>
        <p:nvSpPr>
          <p:cNvPr id="9" name="直接连接符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直接连接符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hyperlink" Target="http://www.catscn.com/guba/mddjj/mddjj.htm" TargetMode="External"/><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news3.xinhuanet.com/ziliao/2002-06/23/content_453158.htm"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7" name="文本框 87046"/>
          <p:cNvSpPr txBox="1"/>
          <p:nvPr/>
        </p:nvSpPr>
        <p:spPr>
          <a:xfrm>
            <a:off x="697515" y="2708920"/>
            <a:ext cx="7688263" cy="584775"/>
          </a:xfrm>
          <a:prstGeom prst="rect">
            <a:avLst/>
          </a:prstGeom>
          <a:noFill/>
          <a:ln w="9525">
            <a:noFill/>
          </a:ln>
        </p:spPr>
        <p:txBody>
          <a:bodyPr>
            <a:spAutoFit/>
          </a:bodyPr>
          <a:lstStyle/>
          <a:p>
            <a:pPr algn="ctr"/>
            <a:r>
              <a:rPr lang="zh-CN" altLang="en-US" sz="3200" b="1" dirty="0">
                <a:solidFill>
                  <a:srgbClr val="FF0000"/>
                </a:solidFill>
                <a:latin typeface="微软雅黑" pitchFamily="34" charset="-122"/>
                <a:ea typeface="微软雅黑" pitchFamily="34" charset="-122"/>
              </a:rPr>
              <a:t>第</a:t>
            </a:r>
            <a:r>
              <a:rPr lang="en-US" altLang="zh-CN" sz="3200" b="1" dirty="0">
                <a:solidFill>
                  <a:srgbClr val="FF0000"/>
                </a:solidFill>
                <a:latin typeface="微软雅黑" pitchFamily="34" charset="-122"/>
                <a:ea typeface="微软雅黑" pitchFamily="34" charset="-122"/>
              </a:rPr>
              <a:t>19</a:t>
            </a:r>
            <a:r>
              <a:rPr lang="zh-CN" altLang="en-US" sz="3200" b="1" dirty="0">
                <a:solidFill>
                  <a:srgbClr val="FF0000"/>
                </a:solidFill>
                <a:latin typeface="微软雅黑" pitchFamily="34" charset="-122"/>
                <a:ea typeface="微软雅黑" pitchFamily="34" charset="-122"/>
              </a:rPr>
              <a:t>课 亚非拉国家的新发展</a:t>
            </a:r>
            <a:endParaRPr lang="zh-CN" altLang="en-US" sz="3200" b="1" dirty="0">
              <a:solidFill>
                <a:srgbClr val="FF0000"/>
              </a:solidFill>
              <a:latin typeface="微软雅黑" pitchFamily="34" charset="-122"/>
              <a:ea typeface="微软雅黑" pitchFamily="34" charset="-122"/>
            </a:endParaRPr>
          </a:p>
        </p:txBody>
      </p:sp>
    </p:spTree>
    <p:extLst>
      <p:ext uri="{BB962C8B-B14F-4D97-AF65-F5344CB8AC3E}">
        <p14:creationId xmlns:p14="http://schemas.microsoft.com/office/powerpoint/2010/main" val="966076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365281" y="278060"/>
            <a:ext cx="2738250" cy="523220"/>
          </a:xfrm>
          <a:prstGeom prst="rect">
            <a:avLst/>
          </a:prstGeom>
        </p:spPr>
        <p:txBody>
          <a:bodyPr wrap="none">
            <a:spAutoFit/>
          </a:bodyPr>
          <a:lstStyle/>
          <a:p>
            <a:pPr algn="ctr"/>
            <a:r>
              <a:rPr lang="zh-CN" altLang="en-US" sz="2800" b="1" dirty="0"/>
              <a:t>菲德尔</a:t>
            </a:r>
            <a:r>
              <a:rPr lang="en-US" altLang="zh-CN" sz="2800" b="1" dirty="0"/>
              <a:t>·</a:t>
            </a:r>
            <a:r>
              <a:rPr lang="zh-CN" altLang="en-US" sz="2800" b="1" dirty="0"/>
              <a:t>卡斯特罗</a:t>
            </a:r>
            <a:endParaRPr lang="zh-CN" altLang="en-US" sz="2800" b="1" dirty="0"/>
          </a:p>
        </p:txBody>
      </p:sp>
      <p:sp>
        <p:nvSpPr>
          <p:cNvPr id="4" name="矩形 3"/>
          <p:cNvSpPr/>
          <p:nvPr/>
        </p:nvSpPr>
        <p:spPr>
          <a:xfrm>
            <a:off x="251520" y="801280"/>
            <a:ext cx="8640960" cy="3416320"/>
          </a:xfrm>
          <a:prstGeom prst="rect">
            <a:avLst/>
          </a:prstGeom>
        </p:spPr>
        <p:txBody>
          <a:bodyPr wrap="square">
            <a:spAutoFit/>
          </a:bodyPr>
          <a:lstStyle/>
          <a:p>
            <a:r>
              <a:rPr lang="zh-CN" altLang="en-US" dirty="0" smtClean="0"/>
              <a:t>        菲</a:t>
            </a:r>
            <a:r>
              <a:rPr lang="zh-CN" altLang="en-US" dirty="0"/>
              <a:t>德尔</a:t>
            </a:r>
            <a:r>
              <a:rPr lang="en-US" altLang="zh-CN" dirty="0"/>
              <a:t>·</a:t>
            </a:r>
            <a:r>
              <a:rPr lang="zh-CN" altLang="en-US" dirty="0"/>
              <a:t>卡斯特罗（</a:t>
            </a:r>
            <a:r>
              <a:rPr lang="en-US" altLang="zh-CN" dirty="0"/>
              <a:t>Fidel Castro</a:t>
            </a:r>
            <a:r>
              <a:rPr lang="zh-CN" altLang="en-US" dirty="0"/>
              <a:t>，</a:t>
            </a:r>
            <a:r>
              <a:rPr lang="en-US" altLang="zh-CN" dirty="0"/>
              <a:t>1926</a:t>
            </a:r>
            <a:r>
              <a:rPr lang="zh-CN" altLang="en-US" dirty="0"/>
              <a:t>年</a:t>
            </a:r>
            <a:r>
              <a:rPr lang="en-US" altLang="zh-CN" dirty="0"/>
              <a:t>8</a:t>
            </a:r>
            <a:r>
              <a:rPr lang="zh-CN" altLang="en-US" dirty="0"/>
              <a:t>月</a:t>
            </a:r>
            <a:r>
              <a:rPr lang="en-US" altLang="zh-CN" dirty="0"/>
              <a:t>13</a:t>
            </a:r>
            <a:r>
              <a:rPr lang="zh-CN" altLang="en-US" dirty="0"/>
              <a:t>日</a:t>
            </a:r>
            <a:r>
              <a:rPr lang="en-US" altLang="zh-CN" dirty="0"/>
              <a:t>—2016</a:t>
            </a:r>
            <a:r>
              <a:rPr lang="zh-CN" altLang="en-US" dirty="0"/>
              <a:t>年</a:t>
            </a:r>
            <a:r>
              <a:rPr lang="en-US" altLang="zh-CN" dirty="0"/>
              <a:t>11</a:t>
            </a:r>
            <a:r>
              <a:rPr lang="zh-CN" altLang="en-US" dirty="0"/>
              <a:t>月</a:t>
            </a:r>
            <a:r>
              <a:rPr lang="en-US" altLang="zh-CN" dirty="0"/>
              <a:t>25</a:t>
            </a:r>
            <a:r>
              <a:rPr lang="zh-CN" altLang="en-US" dirty="0"/>
              <a:t>日），出生于古巴奥尔金省比兰镇，又称老卡斯特罗，是古巴共和国、古巴共产党和古巴革命武装力量的主要缔造者，被誉为“古巴国父”，是古巴前任最高领导人劳尔</a:t>
            </a:r>
            <a:r>
              <a:rPr lang="en-US" altLang="zh-CN" dirty="0"/>
              <a:t>·</a:t>
            </a:r>
            <a:r>
              <a:rPr lang="zh-CN" altLang="en-US" dirty="0"/>
              <a:t>卡斯特罗的哥哥，亦是古巴第一任最高领导人。古巴政治家、思想家、军事家、无产阶级革命家及马克思主义者。</a:t>
            </a:r>
          </a:p>
          <a:p>
            <a:r>
              <a:rPr lang="zh-CN" altLang="en-US" dirty="0" smtClean="0"/>
              <a:t>       菲</a:t>
            </a:r>
            <a:r>
              <a:rPr lang="zh-CN" altLang="en-US" dirty="0"/>
              <a:t>德尔</a:t>
            </a:r>
            <a:r>
              <a:rPr lang="en-US" altLang="zh-CN" dirty="0"/>
              <a:t>·</a:t>
            </a:r>
            <a:r>
              <a:rPr lang="zh-CN" altLang="en-US" dirty="0"/>
              <a:t>卡斯特罗</a:t>
            </a:r>
            <a:r>
              <a:rPr lang="en-US" altLang="zh-CN" dirty="0"/>
              <a:t>1926</a:t>
            </a:r>
            <a:r>
              <a:rPr lang="zh-CN" altLang="en-US" dirty="0"/>
              <a:t>年</a:t>
            </a:r>
            <a:r>
              <a:rPr lang="en-US" altLang="zh-CN" dirty="0"/>
              <a:t>8</a:t>
            </a:r>
            <a:r>
              <a:rPr lang="zh-CN" altLang="en-US" dirty="0"/>
              <a:t>月</a:t>
            </a:r>
            <a:r>
              <a:rPr lang="en-US" altLang="zh-CN" dirty="0"/>
              <a:t>13</a:t>
            </a:r>
            <a:r>
              <a:rPr lang="zh-CN" altLang="en-US" dirty="0"/>
              <a:t>日出生于古巴奥尔金省比兰镇；</a:t>
            </a:r>
            <a:r>
              <a:rPr lang="en-US" altLang="zh-CN" dirty="0"/>
              <a:t>1945</a:t>
            </a:r>
            <a:r>
              <a:rPr lang="zh-CN" altLang="en-US" dirty="0"/>
              <a:t>年考入哈瓦那大学法律系并积极投身于反对亲美独裁政权的爱国学生运动；</a:t>
            </a:r>
            <a:r>
              <a:rPr lang="en-US" altLang="zh-CN" dirty="0"/>
              <a:t>1956</a:t>
            </a:r>
            <a:r>
              <a:rPr lang="zh-CN" altLang="en-US" dirty="0"/>
              <a:t>年领导古巴革命，推翻了巴蒂斯塔政权；</a:t>
            </a:r>
            <a:r>
              <a:rPr lang="en-US" altLang="zh-CN" dirty="0"/>
              <a:t>1961</a:t>
            </a:r>
            <a:r>
              <a:rPr lang="zh-CN" altLang="en-US" dirty="0"/>
              <a:t>年</a:t>
            </a:r>
            <a:r>
              <a:rPr lang="en-US" altLang="zh-CN" dirty="0"/>
              <a:t>4</a:t>
            </a:r>
            <a:r>
              <a:rPr lang="zh-CN" altLang="en-US" dirty="0"/>
              <a:t>月，向全世界宣布古巴实行社会主义革命，将古巴转变为社会主义国家，成立了古巴共产党，担任中央委员会第一书记；</a:t>
            </a:r>
            <a:r>
              <a:rPr lang="en-US" altLang="zh-CN" dirty="0"/>
              <a:t>1976</a:t>
            </a:r>
            <a:r>
              <a:rPr lang="zh-CN" altLang="en-US" dirty="0"/>
              <a:t>年取消总统制后任国务委员会主席（国家元首）兼部长会议主席（政府首脑）</a:t>
            </a:r>
            <a:r>
              <a:rPr lang="zh-CN" altLang="en-US" dirty="0" smtClean="0"/>
              <a:t>。</a:t>
            </a:r>
            <a:endParaRPr lang="en-US" altLang="zh-CN" dirty="0" smtClean="0"/>
          </a:p>
          <a:p>
            <a:r>
              <a:rPr lang="en-US" altLang="zh-CN" dirty="0" smtClean="0"/>
              <a:t>       2014</a:t>
            </a:r>
            <a:r>
              <a:rPr lang="zh-CN" altLang="en-US" dirty="0"/>
              <a:t>年</a:t>
            </a:r>
            <a:r>
              <a:rPr lang="en-US" altLang="zh-CN" dirty="0"/>
              <a:t>12</a:t>
            </a:r>
            <a:r>
              <a:rPr lang="zh-CN" altLang="en-US" dirty="0"/>
              <a:t>月</a:t>
            </a:r>
            <a:r>
              <a:rPr lang="en-US" altLang="zh-CN" dirty="0"/>
              <a:t>9</a:t>
            </a:r>
            <a:r>
              <a:rPr lang="zh-CN" altLang="en-US" dirty="0"/>
              <a:t>日，第五届“孔子和平奖授予古巴前领导人菲德尔</a:t>
            </a:r>
            <a:r>
              <a:rPr lang="en-US" altLang="zh-CN" dirty="0"/>
              <a:t>-</a:t>
            </a:r>
            <a:r>
              <a:rPr lang="zh-CN" altLang="en-US" dirty="0"/>
              <a:t>卡斯特罗。大会组织者将孔子金像和奖金及证书颁给古巴留学生代表，由他们转交卡斯特罗本人。</a:t>
            </a:r>
            <a:endParaRPr lang="zh-CN" altLang="en-US" dirty="0"/>
          </a:p>
        </p:txBody>
      </p:sp>
      <p:sp>
        <p:nvSpPr>
          <p:cNvPr id="2" name="矩形 1"/>
          <p:cNvSpPr/>
          <p:nvPr/>
        </p:nvSpPr>
        <p:spPr>
          <a:xfrm>
            <a:off x="0" y="8765"/>
            <a:ext cx="1832553" cy="584775"/>
          </a:xfrm>
          <a:prstGeom prst="rect">
            <a:avLst/>
          </a:prstGeom>
        </p:spPr>
        <p:txBody>
          <a:bodyPr wrap="none">
            <a:spAutoFit/>
          </a:bodyPr>
          <a:lstStyle/>
          <a:p>
            <a:r>
              <a:rPr lang="zh-CN" altLang="en-US" sz="3200" b="1" dirty="0">
                <a:solidFill>
                  <a:srgbClr val="FF3300"/>
                </a:solidFill>
                <a:effectLst>
                  <a:outerShdw blurRad="38100" dist="38100" dir="2700000" algn="tl">
                    <a:srgbClr val="C0C0C0"/>
                  </a:outerShdw>
                </a:effectLst>
                <a:ea typeface="隶书" panose="02010509060101010101" pitchFamily="49" charset="-122"/>
              </a:rPr>
              <a:t>新课导入</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4365104"/>
            <a:ext cx="2095500" cy="1704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427" y="4365104"/>
            <a:ext cx="2028850" cy="1839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26828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5"/>
          <p:cNvSpPr txBox="1">
            <a:spLocks noChangeArrowheads="1"/>
          </p:cNvSpPr>
          <p:nvPr/>
        </p:nvSpPr>
        <p:spPr bwMode="auto">
          <a:xfrm>
            <a:off x="214313" y="285750"/>
            <a:ext cx="8642350" cy="563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eaLnBrk="1" hangingPunct="1"/>
            <a:r>
              <a:rPr lang="zh-CN" altLang="en-US" sz="4800" b="1"/>
              <a:t>学习目标</a:t>
            </a:r>
            <a:endParaRPr lang="en-US" altLang="zh-CN" sz="4800" b="1"/>
          </a:p>
          <a:p>
            <a:pPr eaLnBrk="1" hangingPunct="1"/>
            <a:endParaRPr lang="zh-CN" altLang="en-US" sz="4800" b="1">
              <a:solidFill>
                <a:srgbClr val="FF0000"/>
              </a:solidFill>
            </a:endParaRPr>
          </a:p>
          <a:p>
            <a:pPr eaLnBrk="1" hangingPunct="1"/>
            <a:r>
              <a:rPr lang="en-US" altLang="zh-CN" sz="2400" b="1">
                <a:solidFill>
                  <a:srgbClr val="FF0000"/>
                </a:solidFill>
              </a:rPr>
              <a:t>1</a:t>
            </a:r>
            <a:r>
              <a:rPr lang="zh-CN" altLang="en-US" sz="2400" b="1">
                <a:solidFill>
                  <a:srgbClr val="FF0000"/>
                </a:solidFill>
              </a:rPr>
              <a:t>．知道亚非国家取得国家独立后的共同问题，万隆会议体现了亚非国家团结合作的精神。</a:t>
            </a:r>
          </a:p>
          <a:p>
            <a:pPr eaLnBrk="1" hangingPunct="1"/>
            <a:r>
              <a:rPr lang="en-US" altLang="zh-CN" sz="2400" b="1">
                <a:solidFill>
                  <a:srgbClr val="FF0000"/>
                </a:solidFill>
              </a:rPr>
              <a:t>2</a:t>
            </a:r>
            <a:r>
              <a:rPr lang="zh-CN" altLang="en-US" sz="2400" b="1">
                <a:solidFill>
                  <a:srgbClr val="FF0000"/>
                </a:solidFill>
              </a:rPr>
              <a:t>．了解“非洲年”和非洲民族独立的进程及其胜利的意义。</a:t>
            </a:r>
          </a:p>
          <a:p>
            <a:pPr eaLnBrk="1" hangingPunct="1"/>
            <a:r>
              <a:rPr lang="en-US" altLang="zh-CN" sz="2400" b="1">
                <a:solidFill>
                  <a:srgbClr val="FF0000"/>
                </a:solidFill>
              </a:rPr>
              <a:t>3</a:t>
            </a:r>
            <a:r>
              <a:rPr lang="zh-CN" altLang="en-US" sz="2400" b="1">
                <a:solidFill>
                  <a:srgbClr val="FF0000"/>
                </a:solidFill>
              </a:rPr>
              <a:t>．简述战后拉丁美洲各国为捍卫国家主权、促进社会经济发展所进行的斗争。</a:t>
            </a:r>
          </a:p>
          <a:p>
            <a:pPr eaLnBrk="1" hangingPunct="1"/>
            <a:r>
              <a:rPr lang="en-US" altLang="zh-CN" sz="2400" b="1">
                <a:solidFill>
                  <a:srgbClr val="FF0000"/>
                </a:solidFill>
              </a:rPr>
              <a:t>4</a:t>
            </a:r>
            <a:r>
              <a:rPr lang="zh-CN" altLang="en-US" sz="2400" b="1">
                <a:solidFill>
                  <a:srgbClr val="FF0000"/>
                </a:solidFill>
              </a:rPr>
              <a:t>．认识民族独立、人民解放运动是不可抗拒的历史潮流。亚非拉各国在独立后发展经济，增强综合国力才是摆脱殖民统治，真正实现民族振兴的必由之路。</a:t>
            </a:r>
          </a:p>
          <a:p>
            <a:pPr eaLnBrk="1" hangingPunct="1"/>
            <a:r>
              <a:rPr lang="zh-CN" altLang="en-US" sz="2400" b="1">
                <a:solidFill>
                  <a:srgbClr val="FF0000"/>
                </a:solidFill>
              </a:rPr>
              <a:t>教学重点：非洲独立的进程和胜利的意义，拉美为维护国家主权的斗争。</a:t>
            </a:r>
          </a:p>
          <a:p>
            <a:pPr eaLnBrk="1" hangingPunct="1"/>
            <a:r>
              <a:rPr lang="zh-CN" altLang="en-US" sz="2400" b="1">
                <a:solidFill>
                  <a:srgbClr val="FF0000"/>
                </a:solidFill>
              </a:rPr>
              <a:t>教学难点：万隆会议和万隆精神。</a:t>
            </a:r>
          </a:p>
        </p:txBody>
      </p:sp>
    </p:spTree>
    <p:extLst>
      <p:ext uri="{BB962C8B-B14F-4D97-AF65-F5344CB8AC3E}">
        <p14:creationId xmlns:p14="http://schemas.microsoft.com/office/powerpoint/2010/main" val="10763403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5">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 calcmode="lin" valueType="num">
                                      <p:cBhvr>
                                        <p:cTn id="14" dur="1000" fill="hold"/>
                                        <p:tgtEl>
                                          <p:spTgt spid="5">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5">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5">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 calcmode="lin" valueType="num">
                                      <p:cBhvr>
                                        <p:cTn id="21" dur="1000" fill="hold"/>
                                        <p:tgtEl>
                                          <p:spTgt spid="5">
                                            <p:txEl>
                                              <p:pRg st="3" end="3"/>
                                            </p:txEl>
                                          </p:spTgt>
                                        </p:tgtEl>
                                        <p:attrNameLst>
                                          <p:attrName>ppt_w</p:attrName>
                                        </p:attrNameLst>
                                      </p:cBhvr>
                                      <p:tavLst>
                                        <p:tav tm="0">
                                          <p:val>
                                            <p:strVal val="#ppt_w*0.70"/>
                                          </p:val>
                                        </p:tav>
                                        <p:tav tm="100000">
                                          <p:val>
                                            <p:strVal val="#ppt_w"/>
                                          </p:val>
                                        </p:tav>
                                      </p:tavLst>
                                    </p:anim>
                                    <p:anim calcmode="lin" valueType="num">
                                      <p:cBhvr>
                                        <p:cTn id="22" dur="1000" fill="hold"/>
                                        <p:tgtEl>
                                          <p:spTgt spid="5">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5">
                                            <p:txEl>
                                              <p:pRg st="3" end="3"/>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 calcmode="lin" valueType="num">
                                      <p:cBhvr>
                                        <p:cTn id="28" dur="1000" fill="hold"/>
                                        <p:tgtEl>
                                          <p:spTgt spid="5">
                                            <p:txEl>
                                              <p:pRg st="4" end="4"/>
                                            </p:txEl>
                                          </p:spTgt>
                                        </p:tgtEl>
                                        <p:attrNameLst>
                                          <p:attrName>ppt_w</p:attrName>
                                        </p:attrNameLst>
                                      </p:cBhvr>
                                      <p:tavLst>
                                        <p:tav tm="0">
                                          <p:val>
                                            <p:strVal val="#ppt_w*0.70"/>
                                          </p:val>
                                        </p:tav>
                                        <p:tav tm="100000">
                                          <p:val>
                                            <p:strVal val="#ppt_w"/>
                                          </p:val>
                                        </p:tav>
                                      </p:tavLst>
                                    </p:anim>
                                    <p:anim calcmode="lin" valueType="num">
                                      <p:cBhvr>
                                        <p:cTn id="29" dur="1000" fill="hold"/>
                                        <p:tgtEl>
                                          <p:spTgt spid="5">
                                            <p:txEl>
                                              <p:pRg st="4" end="4"/>
                                            </p:txEl>
                                          </p:spTgt>
                                        </p:tgtEl>
                                        <p:attrNameLst>
                                          <p:attrName>ppt_h</p:attrName>
                                        </p:attrNameLst>
                                      </p:cBhvr>
                                      <p:tavLst>
                                        <p:tav tm="0">
                                          <p:val>
                                            <p:strVal val="#ppt_h"/>
                                          </p:val>
                                        </p:tav>
                                        <p:tav tm="100000">
                                          <p:val>
                                            <p:strVal val="#ppt_h"/>
                                          </p:val>
                                        </p:tav>
                                      </p:tavLst>
                                    </p:anim>
                                    <p:animEffect transition="in" filter="fade">
                                      <p:cBhvr>
                                        <p:cTn id="30" dur="1000"/>
                                        <p:tgtEl>
                                          <p:spTgt spid="5">
                                            <p:txEl>
                                              <p:pRg st="4" end="4"/>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5">
                                            <p:txEl>
                                              <p:pRg st="5" end="5"/>
                                            </p:txEl>
                                          </p:spTgt>
                                        </p:tgtEl>
                                        <p:attrNameLst>
                                          <p:attrName>style.visibility</p:attrName>
                                        </p:attrNameLst>
                                      </p:cBhvr>
                                      <p:to>
                                        <p:strVal val="visible"/>
                                      </p:to>
                                    </p:set>
                                    <p:anim calcmode="lin" valueType="num">
                                      <p:cBhvr>
                                        <p:cTn id="35" dur="1000" fill="hold"/>
                                        <p:tgtEl>
                                          <p:spTgt spid="5">
                                            <p:txEl>
                                              <p:pRg st="5" end="5"/>
                                            </p:txEl>
                                          </p:spTgt>
                                        </p:tgtEl>
                                        <p:attrNameLst>
                                          <p:attrName>ppt_w</p:attrName>
                                        </p:attrNameLst>
                                      </p:cBhvr>
                                      <p:tavLst>
                                        <p:tav tm="0">
                                          <p:val>
                                            <p:strVal val="#ppt_w*0.70"/>
                                          </p:val>
                                        </p:tav>
                                        <p:tav tm="100000">
                                          <p:val>
                                            <p:strVal val="#ppt_w"/>
                                          </p:val>
                                        </p:tav>
                                      </p:tavLst>
                                    </p:anim>
                                    <p:anim calcmode="lin" valueType="num">
                                      <p:cBhvr>
                                        <p:cTn id="36" dur="1000" fill="hold"/>
                                        <p:tgtEl>
                                          <p:spTgt spid="5">
                                            <p:txEl>
                                              <p:pRg st="5" end="5"/>
                                            </p:txEl>
                                          </p:spTgt>
                                        </p:tgtEl>
                                        <p:attrNameLst>
                                          <p:attrName>ppt_h</p:attrName>
                                        </p:attrNameLst>
                                      </p:cBhvr>
                                      <p:tavLst>
                                        <p:tav tm="0">
                                          <p:val>
                                            <p:strVal val="#ppt_h"/>
                                          </p:val>
                                        </p:tav>
                                        <p:tav tm="100000">
                                          <p:val>
                                            <p:strVal val="#ppt_h"/>
                                          </p:val>
                                        </p:tav>
                                      </p:tavLst>
                                    </p:anim>
                                    <p:animEffect transition="in" filter="fade">
                                      <p:cBhvr>
                                        <p:cTn id="37" dur="1000"/>
                                        <p:tgtEl>
                                          <p:spTgt spid="5">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5">
                                            <p:txEl>
                                              <p:pRg st="6" end="6"/>
                                            </p:txEl>
                                          </p:spTgt>
                                        </p:tgtEl>
                                        <p:attrNameLst>
                                          <p:attrName>style.visibility</p:attrName>
                                        </p:attrNameLst>
                                      </p:cBhvr>
                                      <p:to>
                                        <p:strVal val="visible"/>
                                      </p:to>
                                    </p:set>
                                    <p:anim calcmode="lin" valueType="num">
                                      <p:cBhvr>
                                        <p:cTn id="42" dur="1000" fill="hold"/>
                                        <p:tgtEl>
                                          <p:spTgt spid="5">
                                            <p:txEl>
                                              <p:pRg st="6" end="6"/>
                                            </p:txEl>
                                          </p:spTgt>
                                        </p:tgtEl>
                                        <p:attrNameLst>
                                          <p:attrName>ppt_w</p:attrName>
                                        </p:attrNameLst>
                                      </p:cBhvr>
                                      <p:tavLst>
                                        <p:tav tm="0">
                                          <p:val>
                                            <p:strVal val="#ppt_w*0.70"/>
                                          </p:val>
                                        </p:tav>
                                        <p:tav tm="100000">
                                          <p:val>
                                            <p:strVal val="#ppt_w"/>
                                          </p:val>
                                        </p:tav>
                                      </p:tavLst>
                                    </p:anim>
                                    <p:anim calcmode="lin" valueType="num">
                                      <p:cBhvr>
                                        <p:cTn id="43" dur="1000" fill="hold"/>
                                        <p:tgtEl>
                                          <p:spTgt spid="5">
                                            <p:txEl>
                                              <p:pRg st="6" end="6"/>
                                            </p:txEl>
                                          </p:spTgt>
                                        </p:tgtEl>
                                        <p:attrNameLst>
                                          <p:attrName>ppt_h</p:attrName>
                                        </p:attrNameLst>
                                      </p:cBhvr>
                                      <p:tavLst>
                                        <p:tav tm="0">
                                          <p:val>
                                            <p:strVal val="#ppt_h"/>
                                          </p:val>
                                        </p:tav>
                                        <p:tav tm="100000">
                                          <p:val>
                                            <p:strVal val="#ppt_h"/>
                                          </p:val>
                                        </p:tav>
                                      </p:tavLst>
                                    </p:anim>
                                    <p:animEffect transition="in" filter="fade">
                                      <p:cBhvr>
                                        <p:cTn id="44" dur="1000"/>
                                        <p:tgtEl>
                                          <p:spTgt spid="5">
                                            <p:txEl>
                                              <p:pRg st="6" end="6"/>
                                            </p:txEl>
                                          </p:spTgt>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anim calcmode="lin" valueType="num">
                                      <p:cBhvr>
                                        <p:cTn id="49" dur="1000" fill="hold"/>
                                        <p:tgtEl>
                                          <p:spTgt spid="5">
                                            <p:txEl>
                                              <p:pRg st="7" end="7"/>
                                            </p:txEl>
                                          </p:spTgt>
                                        </p:tgtEl>
                                        <p:attrNameLst>
                                          <p:attrName>ppt_w</p:attrName>
                                        </p:attrNameLst>
                                      </p:cBhvr>
                                      <p:tavLst>
                                        <p:tav tm="0">
                                          <p:val>
                                            <p:strVal val="#ppt_w*0.70"/>
                                          </p:val>
                                        </p:tav>
                                        <p:tav tm="100000">
                                          <p:val>
                                            <p:strVal val="#ppt_w"/>
                                          </p:val>
                                        </p:tav>
                                      </p:tavLst>
                                    </p:anim>
                                    <p:anim calcmode="lin" valueType="num">
                                      <p:cBhvr>
                                        <p:cTn id="50" dur="1000" fill="hold"/>
                                        <p:tgtEl>
                                          <p:spTgt spid="5">
                                            <p:txEl>
                                              <p:pRg st="7" end="7"/>
                                            </p:txEl>
                                          </p:spTgt>
                                        </p:tgtEl>
                                        <p:attrNameLst>
                                          <p:attrName>ppt_h</p:attrName>
                                        </p:attrNameLst>
                                      </p:cBhvr>
                                      <p:tavLst>
                                        <p:tav tm="0">
                                          <p:val>
                                            <p:strVal val="#ppt_h"/>
                                          </p:val>
                                        </p:tav>
                                        <p:tav tm="100000">
                                          <p:val>
                                            <p:strVal val="#ppt_h"/>
                                          </p:val>
                                        </p:tav>
                                      </p:tavLst>
                                    </p:anim>
                                    <p:animEffect transition="in" filter="fade">
                                      <p:cBhvr>
                                        <p:cTn id="51" dur="10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3" name="Text Box 3"/>
          <p:cNvSpPr txBox="1">
            <a:spLocks noChangeArrowheads="1"/>
          </p:cNvSpPr>
          <p:nvPr/>
        </p:nvSpPr>
        <p:spPr bwMode="auto">
          <a:xfrm>
            <a:off x="214313" y="1285875"/>
            <a:ext cx="8642350" cy="415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eaLnBrk="1" hangingPunct="1"/>
            <a:r>
              <a:rPr lang="en-US" altLang="zh-CN" sz="2400" b="1">
                <a:solidFill>
                  <a:srgbClr val="FF0000"/>
                </a:solidFill>
              </a:rPr>
              <a:t>1</a:t>
            </a:r>
            <a:r>
              <a:rPr lang="zh-CN" altLang="en-US" sz="2400" b="1">
                <a:solidFill>
                  <a:srgbClr val="FF0000"/>
                </a:solidFill>
              </a:rPr>
              <a:t>．第二次世界大战后，民族</a:t>
            </a:r>
            <a:r>
              <a:rPr lang="zh-CN" altLang="en-US" sz="2400" b="1" u="sng">
                <a:solidFill>
                  <a:srgbClr val="FF0000"/>
                </a:solidFill>
              </a:rPr>
              <a:t>解放运动</a:t>
            </a:r>
            <a:r>
              <a:rPr lang="zh-CN" altLang="en-US" sz="2400" b="1">
                <a:solidFill>
                  <a:srgbClr val="FF0000"/>
                </a:solidFill>
              </a:rPr>
              <a:t>空前高涨，越来越多的亚洲和非洲国家取得独立。这些新独立的国家都面临巩固独立、发展经济的共同问题。</a:t>
            </a:r>
            <a:endParaRPr lang="en-US" altLang="zh-CN" sz="2400" b="1">
              <a:solidFill>
                <a:srgbClr val="FF0000"/>
              </a:solidFill>
            </a:endParaRPr>
          </a:p>
          <a:p>
            <a:pPr eaLnBrk="1" hangingPunct="1"/>
            <a:endParaRPr lang="zh-CN" altLang="en-US" sz="2400" b="1">
              <a:solidFill>
                <a:srgbClr val="FF0000"/>
              </a:solidFill>
            </a:endParaRPr>
          </a:p>
          <a:p>
            <a:pPr eaLnBrk="1" hangingPunct="1"/>
            <a:r>
              <a:rPr lang="en-US" altLang="zh-CN" sz="2400" b="1">
                <a:solidFill>
                  <a:srgbClr val="FF0000"/>
                </a:solidFill>
              </a:rPr>
              <a:t>2</a:t>
            </a:r>
            <a:r>
              <a:rPr lang="zh-CN" altLang="en-US" sz="2400" b="1">
                <a:solidFill>
                  <a:srgbClr val="FF0000"/>
                </a:solidFill>
              </a:rPr>
              <a:t>．</a:t>
            </a:r>
            <a:r>
              <a:rPr lang="en-US" altLang="zh-CN" sz="2400" b="1">
                <a:solidFill>
                  <a:srgbClr val="FF0000"/>
                </a:solidFill>
              </a:rPr>
              <a:t>1955</a:t>
            </a:r>
            <a:r>
              <a:rPr lang="zh-CN" altLang="en-US" sz="2400" b="1">
                <a:solidFill>
                  <a:srgbClr val="FF0000"/>
                </a:solidFill>
              </a:rPr>
              <a:t>年</a:t>
            </a:r>
            <a:r>
              <a:rPr lang="en-US" altLang="zh-CN" sz="2400" b="1">
                <a:solidFill>
                  <a:srgbClr val="FF0000"/>
                </a:solidFill>
              </a:rPr>
              <a:t>4</a:t>
            </a:r>
            <a:r>
              <a:rPr lang="zh-CN" altLang="en-US" sz="2400" b="1">
                <a:solidFill>
                  <a:srgbClr val="FF0000"/>
                </a:solidFill>
              </a:rPr>
              <a:t>月，在印度尼西亚的万隆，亚洲、非洲</a:t>
            </a:r>
            <a:r>
              <a:rPr lang="en-US" altLang="zh-CN" sz="2400" b="1">
                <a:solidFill>
                  <a:srgbClr val="FF0000"/>
                </a:solidFill>
              </a:rPr>
              <a:t>29</a:t>
            </a:r>
            <a:r>
              <a:rPr lang="zh-CN" altLang="en-US" sz="2400" b="1">
                <a:solidFill>
                  <a:srgbClr val="FF0000"/>
                </a:solidFill>
              </a:rPr>
              <a:t>个国家和地区的代表举行第一次亚非会议，也就是万隆会议。会议所体现的亚非国家和地区团结合作、友好相处，共同反对帝国主义和殖民主义，争取和巩固民族独立，保卫世界和平的精神，被称为“万隆精神”。万隆会议提高了亚非国家和地区的民族自信，鼓舞了亚非拉人民争取民族独立的斗争。从万隆会议开始，发展中国家作为一支新兴独立的政治力量登上了国际舞台。</a:t>
            </a:r>
          </a:p>
        </p:txBody>
      </p:sp>
      <p:sp>
        <p:nvSpPr>
          <p:cNvPr id="15363" name="矩形 2"/>
          <p:cNvSpPr>
            <a:spLocks noChangeArrowheads="1"/>
          </p:cNvSpPr>
          <p:nvPr/>
        </p:nvSpPr>
        <p:spPr bwMode="auto">
          <a:xfrm>
            <a:off x="428625" y="1071563"/>
            <a:ext cx="79216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200" b="1">
                <a:solidFill>
                  <a:srgbClr val="C00000"/>
                </a:solidFill>
                <a:ea typeface="黑体" pitchFamily="49" charset="-122"/>
              </a:rPr>
              <a:t> </a:t>
            </a:r>
            <a:endParaRPr lang="zh-CN" altLang="en-US" sz="3200" b="1">
              <a:solidFill>
                <a:srgbClr val="C00000"/>
              </a:solidFill>
              <a:ea typeface="新宋体" pitchFamily="49" charset="-122"/>
            </a:endParaRPr>
          </a:p>
        </p:txBody>
      </p:sp>
      <p:sp>
        <p:nvSpPr>
          <p:cNvPr id="15364" name="矩形 7197"/>
          <p:cNvSpPr>
            <a:spLocks noChangeArrowheads="1"/>
          </p:cNvSpPr>
          <p:nvPr/>
        </p:nvSpPr>
        <p:spPr bwMode="auto">
          <a:xfrm>
            <a:off x="357188" y="214313"/>
            <a:ext cx="3775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800" b="1">
                <a:solidFill>
                  <a:srgbClr val="0000FF"/>
                </a:solidFill>
                <a:latin typeface="微软雅黑" pitchFamily="34" charset="-122"/>
                <a:ea typeface="微软雅黑" pitchFamily="34" charset="-122"/>
                <a:sym typeface="宋体" charset="-122"/>
              </a:rPr>
              <a:t>目标导学一：万隆会议</a:t>
            </a:r>
            <a:endParaRPr lang="zh-CN" altLang="zh-CN" sz="2800" b="1">
              <a:solidFill>
                <a:srgbClr val="0000FF"/>
              </a:solidFill>
              <a:latin typeface="微软雅黑" pitchFamily="34" charset="-122"/>
              <a:ea typeface="微软雅黑" pitchFamily="34" charset="-122"/>
              <a:sym typeface="宋体" charset="-122"/>
            </a:endParaRPr>
          </a:p>
        </p:txBody>
      </p:sp>
    </p:spTree>
    <p:extLst>
      <p:ext uri="{BB962C8B-B14F-4D97-AF65-F5344CB8AC3E}">
        <p14:creationId xmlns:p14="http://schemas.microsoft.com/office/powerpoint/2010/main" val="72024232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84323">
                                            <p:txEl>
                                              <p:pRg st="0" end="0"/>
                                            </p:txEl>
                                          </p:spTgt>
                                        </p:tgtEl>
                                        <p:attrNameLst>
                                          <p:attrName>style.visibility</p:attrName>
                                        </p:attrNameLst>
                                      </p:cBhvr>
                                      <p:to>
                                        <p:strVal val="visible"/>
                                      </p:to>
                                    </p:set>
                                    <p:animEffect transition="in" filter="wipe(down)">
                                      <p:cBhvr>
                                        <p:cTn id="7" dur="500"/>
                                        <p:tgtEl>
                                          <p:spTgt spid="18432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84323">
                                            <p:txEl>
                                              <p:pRg st="2" end="2"/>
                                            </p:txEl>
                                          </p:spTgt>
                                        </p:tgtEl>
                                        <p:attrNameLst>
                                          <p:attrName>style.visibility</p:attrName>
                                        </p:attrNameLst>
                                      </p:cBhvr>
                                      <p:to>
                                        <p:strVal val="visible"/>
                                      </p:to>
                                    </p:set>
                                    <p:animEffect transition="in" filter="wipe(down)">
                                      <p:cBhvr>
                                        <p:cTn id="12" dur="500"/>
                                        <p:tgtEl>
                                          <p:spTgt spid="1843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2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6" descr="200605231441115254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908050"/>
            <a:ext cx="8793162" cy="494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7557506"/>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矩形 7197"/>
          <p:cNvSpPr>
            <a:spLocks noChangeArrowheads="1"/>
          </p:cNvSpPr>
          <p:nvPr/>
        </p:nvSpPr>
        <p:spPr bwMode="auto">
          <a:xfrm>
            <a:off x="250825" y="260350"/>
            <a:ext cx="41338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800" b="1">
                <a:solidFill>
                  <a:srgbClr val="0000FF"/>
                </a:solidFill>
                <a:latin typeface="微软雅黑" pitchFamily="34" charset="-122"/>
                <a:ea typeface="微软雅黑" pitchFamily="34" charset="-122"/>
                <a:sym typeface="宋体" charset="-122"/>
              </a:rPr>
              <a:t>目标导学二：“非洲年”</a:t>
            </a:r>
            <a:endParaRPr lang="zh-CN" altLang="zh-CN" sz="2800" b="1">
              <a:solidFill>
                <a:srgbClr val="0000FF"/>
              </a:solidFill>
              <a:latin typeface="微软雅黑" pitchFamily="34" charset="-122"/>
              <a:ea typeface="微软雅黑" pitchFamily="34" charset="-122"/>
              <a:sym typeface="宋体" charset="-122"/>
            </a:endParaRPr>
          </a:p>
        </p:txBody>
      </p:sp>
      <p:grpSp>
        <p:nvGrpSpPr>
          <p:cNvPr id="2" name="Group 6"/>
          <p:cNvGrpSpPr>
            <a:grpSpLocks/>
          </p:cNvGrpSpPr>
          <p:nvPr/>
        </p:nvGrpSpPr>
        <p:grpSpPr bwMode="auto">
          <a:xfrm>
            <a:off x="4240213" y="1552575"/>
            <a:ext cx="4364037" cy="4397375"/>
            <a:chOff x="2586" y="1058"/>
            <a:chExt cx="2749" cy="2770"/>
          </a:xfrm>
        </p:grpSpPr>
        <p:grpSp>
          <p:nvGrpSpPr>
            <p:cNvPr id="17413" name="Group 7"/>
            <p:cNvGrpSpPr>
              <a:grpSpLocks/>
            </p:cNvGrpSpPr>
            <p:nvPr/>
          </p:nvGrpSpPr>
          <p:grpSpPr bwMode="auto">
            <a:xfrm>
              <a:off x="2586" y="1058"/>
              <a:ext cx="2749" cy="2770"/>
              <a:chOff x="2586" y="1058"/>
              <a:chExt cx="2749" cy="2770"/>
            </a:xfrm>
          </p:grpSpPr>
          <p:pic>
            <p:nvPicPr>
              <p:cNvPr id="17417" name="Picture 8" descr="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8" y="1058"/>
                <a:ext cx="2516" cy="2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8" name="Rectangle 9"/>
              <p:cNvSpPr>
                <a:spLocks noChangeArrowheads="1"/>
              </p:cNvSpPr>
              <p:nvPr/>
            </p:nvSpPr>
            <p:spPr bwMode="auto">
              <a:xfrm>
                <a:off x="2586" y="3552"/>
                <a:ext cx="2749" cy="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36000" rIns="0" bIns="36000">
                <a:spAutoFit/>
              </a:bodyPr>
              <a:lstStyle/>
              <a:p>
                <a:r>
                  <a:rPr lang="zh-CN" altLang="en-US" sz="2400" b="1">
                    <a:latin typeface="宋体" charset="-122"/>
                  </a:rPr>
                  <a:t>欧洲人在非洲的势力（</a:t>
                </a:r>
                <a:r>
                  <a:rPr lang="en-US" altLang="zh-CN" sz="2400" b="1">
                    <a:latin typeface="宋体" charset="-122"/>
                  </a:rPr>
                  <a:t>1913</a:t>
                </a:r>
                <a:r>
                  <a:rPr lang="zh-CN" altLang="en-US" sz="2400" b="1">
                    <a:latin typeface="宋体" charset="-122"/>
                  </a:rPr>
                  <a:t>年）</a:t>
                </a:r>
              </a:p>
            </p:txBody>
          </p:sp>
        </p:grpSp>
        <p:sp>
          <p:nvSpPr>
            <p:cNvPr id="17414" name="Text Box 10"/>
            <p:cNvSpPr txBox="1">
              <a:spLocks noChangeArrowheads="1"/>
            </p:cNvSpPr>
            <p:nvPr/>
          </p:nvSpPr>
          <p:spPr bwMode="auto">
            <a:xfrm>
              <a:off x="4696" y="1760"/>
              <a:ext cx="504" cy="212"/>
            </a:xfrm>
            <a:prstGeom prst="rect">
              <a:avLst/>
            </a:prstGeom>
            <a:solidFill>
              <a:schemeClr val="bg1"/>
            </a:solidFill>
            <a:ln>
              <a:noFill/>
            </a:ln>
            <a:extLs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spcBef>
                  <a:spcPct val="50000"/>
                </a:spcBef>
              </a:pPr>
              <a:r>
                <a:rPr lang="zh-CN" altLang="en-US" sz="1600" b="1">
                  <a:latin typeface="Times New Roman" pitchFamily="18" charset="0"/>
                  <a:ea typeface="黑体" pitchFamily="49" charset="-122"/>
                </a:rPr>
                <a:t>法兰西</a:t>
              </a:r>
            </a:p>
          </p:txBody>
        </p:sp>
        <p:sp>
          <p:nvSpPr>
            <p:cNvPr id="17415" name="Text Box 11"/>
            <p:cNvSpPr txBox="1">
              <a:spLocks noChangeArrowheads="1"/>
            </p:cNvSpPr>
            <p:nvPr/>
          </p:nvSpPr>
          <p:spPr bwMode="auto">
            <a:xfrm>
              <a:off x="4672" y="1440"/>
              <a:ext cx="504" cy="212"/>
            </a:xfrm>
            <a:prstGeom prst="rect">
              <a:avLst/>
            </a:prstGeom>
            <a:solidFill>
              <a:schemeClr val="bg1"/>
            </a:solidFill>
            <a:ln>
              <a:noFill/>
            </a:ln>
            <a:extLs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spcBef>
                  <a:spcPct val="50000"/>
                </a:spcBef>
              </a:pPr>
              <a:r>
                <a:rPr lang="zh-CN" altLang="en-US" sz="1600" b="1">
                  <a:latin typeface="Times New Roman" pitchFamily="18" charset="0"/>
                  <a:ea typeface="黑体" pitchFamily="49" charset="-122"/>
                </a:rPr>
                <a:t>意大利</a:t>
              </a:r>
            </a:p>
          </p:txBody>
        </p:sp>
        <p:sp>
          <p:nvSpPr>
            <p:cNvPr id="17416" name="Text Box 12"/>
            <p:cNvSpPr txBox="1">
              <a:spLocks noChangeArrowheads="1"/>
            </p:cNvSpPr>
            <p:nvPr/>
          </p:nvSpPr>
          <p:spPr bwMode="auto">
            <a:xfrm>
              <a:off x="4664" y="3072"/>
              <a:ext cx="504" cy="212"/>
            </a:xfrm>
            <a:prstGeom prst="rect">
              <a:avLst/>
            </a:prstGeom>
            <a:solidFill>
              <a:schemeClr val="bg1"/>
            </a:solidFill>
            <a:ln>
              <a:noFill/>
            </a:ln>
            <a:extLs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spcBef>
                  <a:spcPct val="50000"/>
                </a:spcBef>
              </a:pPr>
              <a:r>
                <a:rPr lang="zh-CN" altLang="en-US" sz="1600" b="1">
                  <a:latin typeface="Times New Roman" pitchFamily="18" charset="0"/>
                  <a:ea typeface="黑体" pitchFamily="49" charset="-122"/>
                </a:rPr>
                <a:t>比利时</a:t>
              </a:r>
            </a:p>
          </p:txBody>
        </p:sp>
      </p:grpSp>
      <p:sp>
        <p:nvSpPr>
          <p:cNvPr id="17412" name="TextBox 12"/>
          <p:cNvSpPr txBox="1">
            <a:spLocks noChangeArrowheads="1"/>
          </p:cNvSpPr>
          <p:nvPr/>
        </p:nvSpPr>
        <p:spPr bwMode="auto">
          <a:xfrm>
            <a:off x="642938" y="1000125"/>
            <a:ext cx="2786062"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eaLnBrk="1" hangingPunct="1"/>
            <a:r>
              <a:rPr lang="zh-CN" altLang="en-US"/>
              <a:t>非洲民族解放运动首先在北非展开。</a:t>
            </a:r>
            <a:r>
              <a:rPr lang="en-US" altLang="zh-CN"/>
              <a:t>1951</a:t>
            </a:r>
            <a:r>
              <a:rPr lang="zh-CN" altLang="en-US"/>
              <a:t>年底，利比亚宣布独立。</a:t>
            </a:r>
            <a:r>
              <a:rPr lang="en-US" altLang="zh-CN"/>
              <a:t>1953</a:t>
            </a:r>
            <a:r>
              <a:rPr lang="zh-CN" altLang="en-US"/>
              <a:t>年，</a:t>
            </a:r>
          </a:p>
          <a:p>
            <a:pPr eaLnBrk="1" hangingPunct="1"/>
            <a:r>
              <a:rPr lang="zh-CN" altLang="en-US"/>
              <a:t>埃及成立了共和国。</a:t>
            </a:r>
            <a:r>
              <a:rPr lang="en-US" altLang="zh-CN"/>
              <a:t>1962</a:t>
            </a:r>
            <a:r>
              <a:rPr lang="zh-CN" altLang="en-US"/>
              <a:t>年，阿尔及利亚独立。</a:t>
            </a:r>
            <a:r>
              <a:rPr lang="en-US" altLang="zh-CN"/>
              <a:t>1960</a:t>
            </a:r>
            <a:r>
              <a:rPr lang="zh-CN" altLang="en-US"/>
              <a:t>年，非洲有</a:t>
            </a:r>
            <a:r>
              <a:rPr lang="en-US" altLang="zh-CN"/>
              <a:t>17</a:t>
            </a:r>
            <a:r>
              <a:rPr lang="zh-CN" altLang="en-US"/>
              <a:t>个国家获得独立。这一年因此被称为</a:t>
            </a:r>
            <a:r>
              <a:rPr lang="zh-CN" altLang="en-US" u="sng"/>
              <a:t>“非洲年”</a:t>
            </a:r>
            <a:r>
              <a:rPr lang="zh-CN" altLang="en-US"/>
              <a:t>。</a:t>
            </a:r>
            <a:r>
              <a:rPr lang="en-US" altLang="zh-CN"/>
              <a:t>1990</a:t>
            </a:r>
            <a:r>
              <a:rPr lang="zh-CN" altLang="en-US"/>
              <a:t>年纳米比亚独立，标志着所有非洲国家都摆脱了殖民主义的枷锁。</a:t>
            </a:r>
          </a:p>
          <a:p>
            <a:pPr eaLnBrk="1" hangingPunct="1"/>
            <a:endParaRPr lang="zh-CN" altLang="en-US"/>
          </a:p>
        </p:txBody>
      </p:sp>
    </p:spTree>
    <p:extLst>
      <p:ext uri="{BB962C8B-B14F-4D97-AF65-F5344CB8AC3E}">
        <p14:creationId xmlns:p14="http://schemas.microsoft.com/office/powerpoint/2010/main" val="33699234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623888" y="2492375"/>
            <a:ext cx="7896225" cy="3644900"/>
            <a:chOff x="177" y="1128"/>
            <a:chExt cx="5301" cy="2613"/>
          </a:xfrm>
        </p:grpSpPr>
        <p:sp>
          <p:nvSpPr>
            <p:cNvPr id="18438" name="Rectangle 3"/>
            <p:cNvSpPr>
              <a:spLocks noChangeArrowheads="1"/>
            </p:cNvSpPr>
            <p:nvPr/>
          </p:nvSpPr>
          <p:spPr bwMode="auto">
            <a:xfrm>
              <a:off x="4309" y="3468"/>
              <a:ext cx="693" cy="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36000" rIns="0" bIns="36000">
              <a:spAutoFit/>
            </a:bodyPr>
            <a:lstStyle/>
            <a:p>
              <a:pPr algn="ctr"/>
              <a:r>
                <a:rPr lang="zh-CN" altLang="en-US" sz="2000" b="1">
                  <a:latin typeface="Times New Roman" pitchFamily="18" charset="0"/>
                </a:rPr>
                <a:t>埃及国徽</a:t>
              </a:r>
            </a:p>
          </p:txBody>
        </p:sp>
        <p:sp>
          <p:nvSpPr>
            <p:cNvPr id="18439" name="Rectangle 4"/>
            <p:cNvSpPr>
              <a:spLocks noChangeArrowheads="1"/>
            </p:cNvSpPr>
            <p:nvPr/>
          </p:nvSpPr>
          <p:spPr bwMode="auto">
            <a:xfrm>
              <a:off x="1261" y="3467"/>
              <a:ext cx="1213" cy="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36000" rIns="0" bIns="36000">
              <a:spAutoFit/>
            </a:bodyPr>
            <a:lstStyle/>
            <a:p>
              <a:pPr algn="ctr"/>
              <a:r>
                <a:rPr lang="zh-CN" altLang="en-US" sz="2000" b="1">
                  <a:latin typeface="Times New Roman" pitchFamily="18" charset="0"/>
                </a:rPr>
                <a:t>埃及共和国国旗</a:t>
              </a:r>
            </a:p>
          </p:txBody>
        </p:sp>
        <p:pic>
          <p:nvPicPr>
            <p:cNvPr id="18440" name="Picture 5" desc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 y="1140"/>
              <a:ext cx="3375" cy="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6" desc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2" y="1128"/>
              <a:ext cx="1646" cy="2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 name="Group 7"/>
          <p:cNvGrpSpPr>
            <a:grpSpLocks/>
          </p:cNvGrpSpPr>
          <p:nvPr/>
        </p:nvGrpSpPr>
        <p:grpSpPr bwMode="auto">
          <a:xfrm>
            <a:off x="763588" y="476250"/>
            <a:ext cx="7616825" cy="1554163"/>
            <a:chOff x="491" y="409"/>
            <a:chExt cx="4798" cy="979"/>
          </a:xfrm>
        </p:grpSpPr>
        <p:pic>
          <p:nvPicPr>
            <p:cNvPr id="18436" name="Picture 8" descr="图片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 y="409"/>
              <a:ext cx="4798" cy="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Text Box 9"/>
            <p:cNvSpPr txBox="1">
              <a:spLocks noChangeArrowheads="1"/>
            </p:cNvSpPr>
            <p:nvPr/>
          </p:nvSpPr>
          <p:spPr bwMode="auto">
            <a:xfrm>
              <a:off x="836" y="725"/>
              <a:ext cx="4052"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eaLnBrk="1" hangingPunct="1">
                <a:spcBef>
                  <a:spcPct val="50000"/>
                </a:spcBef>
              </a:pPr>
              <a:r>
                <a:rPr lang="en-US" altLang="zh-CN" sz="2800" b="1">
                  <a:solidFill>
                    <a:srgbClr val="FF0000"/>
                  </a:solidFill>
                  <a:latin typeface="宋体" charset="-122"/>
                </a:rPr>
                <a:t>1953</a:t>
              </a:r>
              <a:r>
                <a:rPr lang="zh-CN" altLang="en-US" sz="2800" b="1">
                  <a:solidFill>
                    <a:srgbClr val="FF0000"/>
                  </a:solidFill>
                  <a:latin typeface="宋体" charset="-122"/>
                </a:rPr>
                <a:t>年</a:t>
              </a:r>
              <a:r>
                <a:rPr lang="en-US" altLang="zh-CN" sz="2800" b="1">
                  <a:solidFill>
                    <a:srgbClr val="FF0000"/>
                  </a:solidFill>
                  <a:latin typeface="宋体" charset="-122"/>
                </a:rPr>
                <a:t>6</a:t>
              </a:r>
              <a:r>
                <a:rPr lang="zh-CN" altLang="en-US" sz="2800" b="1">
                  <a:solidFill>
                    <a:srgbClr val="FF0000"/>
                  </a:solidFill>
                  <a:latin typeface="宋体" charset="-122"/>
                </a:rPr>
                <a:t>月</a:t>
              </a:r>
              <a:r>
                <a:rPr lang="en-US" altLang="zh-CN" sz="2800" b="1">
                  <a:solidFill>
                    <a:srgbClr val="FF0000"/>
                  </a:solidFill>
                  <a:latin typeface="宋体" charset="-122"/>
                </a:rPr>
                <a:t>18</a:t>
              </a:r>
              <a:r>
                <a:rPr lang="zh-CN" altLang="en-US" sz="2800" b="1">
                  <a:solidFill>
                    <a:srgbClr val="FF0000"/>
                  </a:solidFill>
                  <a:latin typeface="宋体" charset="-122"/>
                </a:rPr>
                <a:t>日　宣布成立埃及共和国</a:t>
              </a:r>
            </a:p>
          </p:txBody>
        </p:sp>
      </p:grpSp>
    </p:spTree>
    <p:extLst>
      <p:ext uri="{BB962C8B-B14F-4D97-AF65-F5344CB8AC3E}">
        <p14:creationId xmlns:p14="http://schemas.microsoft.com/office/powerpoint/2010/main" val="144571269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Egypt_Takes_Suez"/>
          <p:cNvPicPr>
            <a:picLocks noChangeAspect="1" noChangeArrowheads="1"/>
          </p:cNvPicPr>
          <p:nvPr/>
        </p:nvPicPr>
        <p:blipFill>
          <a:blip r:embed="rId2">
            <a:lum contrast="6000"/>
            <a:extLst>
              <a:ext uri="{28A0092B-C50C-407E-A947-70E740481C1C}">
                <a14:useLocalDpi xmlns:a14="http://schemas.microsoft.com/office/drawing/2010/main" val="0"/>
              </a:ext>
            </a:extLst>
          </a:blip>
          <a:srcRect/>
          <a:stretch>
            <a:fillRect/>
          </a:stretch>
        </p:blipFill>
        <p:spPr bwMode="auto">
          <a:xfrm>
            <a:off x="793750" y="620713"/>
            <a:ext cx="75565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 Box 3"/>
          <p:cNvSpPr txBox="1">
            <a:spLocks noChangeArrowheads="1"/>
          </p:cNvSpPr>
          <p:nvPr/>
        </p:nvSpPr>
        <p:spPr bwMode="auto">
          <a:xfrm>
            <a:off x="1268413" y="5507038"/>
            <a:ext cx="66071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eaLnBrk="1" hangingPunct="1">
              <a:spcBef>
                <a:spcPct val="50000"/>
              </a:spcBef>
            </a:pPr>
            <a:r>
              <a:rPr lang="en-US" altLang="zh-CN" sz="2400" b="1">
                <a:latin typeface="宋体" charset="-122"/>
              </a:rPr>
              <a:t>1956</a:t>
            </a:r>
            <a:r>
              <a:rPr lang="zh-CN" altLang="en-US" sz="2400" b="1">
                <a:latin typeface="宋体" charset="-122"/>
              </a:rPr>
              <a:t>年</a:t>
            </a:r>
            <a:r>
              <a:rPr lang="en-US" altLang="zh-CN" sz="2400" b="1">
                <a:latin typeface="宋体" charset="-122"/>
              </a:rPr>
              <a:t>7</a:t>
            </a:r>
            <a:r>
              <a:rPr lang="zh-CN" altLang="en-US" sz="2400" b="1">
                <a:latin typeface="宋体" charset="-122"/>
              </a:rPr>
              <a:t>月</a:t>
            </a:r>
            <a:r>
              <a:rPr lang="en-US" altLang="zh-CN" sz="2400" b="1">
                <a:latin typeface="宋体" charset="-122"/>
              </a:rPr>
              <a:t>26</a:t>
            </a:r>
            <a:r>
              <a:rPr lang="zh-CN" altLang="en-US" sz="2400" b="1">
                <a:latin typeface="宋体" charset="-122"/>
              </a:rPr>
              <a:t>日 埃及宣布收回苏伊士运河主权</a:t>
            </a:r>
          </a:p>
        </p:txBody>
      </p:sp>
    </p:spTree>
    <p:extLst>
      <p:ext uri="{BB962C8B-B14F-4D97-AF65-F5344CB8AC3E}">
        <p14:creationId xmlns:p14="http://schemas.microsoft.com/office/powerpoint/2010/main" val="1017155895"/>
      </p:ext>
    </p:extLst>
  </p:cSld>
  <p:clrMapOvr>
    <a:masterClrMapping/>
  </p:clrMapOvr>
  <p:transition spd="slow">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sue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576263"/>
            <a:ext cx="6224588"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 Box 3"/>
          <p:cNvSpPr txBox="1">
            <a:spLocks noChangeArrowheads="1"/>
          </p:cNvSpPr>
          <p:nvPr/>
        </p:nvSpPr>
        <p:spPr bwMode="auto">
          <a:xfrm>
            <a:off x="7548563" y="438150"/>
            <a:ext cx="549275" cy="327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5875">
                <a:solidFill>
                  <a:srgbClr val="000000"/>
                </a:solidFill>
                <a:miter lim="800000"/>
                <a:headEnd/>
                <a:tailEnd/>
              </a14:hiddenLine>
            </a:ext>
          </a:extLst>
        </p:spPr>
        <p:txBody>
          <a:bodyPr vert="eaVert">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spcBef>
                <a:spcPct val="50000"/>
              </a:spcBef>
            </a:pPr>
            <a:r>
              <a:rPr lang="zh-CN" altLang="en-US" sz="2400" b="1">
                <a:solidFill>
                  <a:srgbClr val="FF0000"/>
                </a:solidFill>
                <a:latin typeface="Times New Roman" pitchFamily="18" charset="0"/>
              </a:rPr>
              <a:t>苏伊士运河首航情景</a:t>
            </a:r>
          </a:p>
        </p:txBody>
      </p:sp>
      <p:sp>
        <p:nvSpPr>
          <p:cNvPr id="23556" name="Rectangle 4"/>
          <p:cNvSpPr>
            <a:spLocks noChangeArrowheads="1"/>
          </p:cNvSpPr>
          <p:nvPr/>
        </p:nvSpPr>
        <p:spPr bwMode="auto">
          <a:xfrm>
            <a:off x="277813" y="4102100"/>
            <a:ext cx="8569325"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1">
            <a:spAutoFit/>
          </a:bodyPr>
          <a:lstStyle/>
          <a:p>
            <a:r>
              <a:rPr lang="zh-CN" altLang="en-US" sz="2400" b="1">
                <a:latin typeface="宋体" charset="-122"/>
              </a:rPr>
              <a:t>　　运河全长</a:t>
            </a:r>
            <a:r>
              <a:rPr lang="en-US" altLang="zh-CN" sz="2400" b="1">
                <a:latin typeface="宋体" charset="-122"/>
              </a:rPr>
              <a:t>175</a:t>
            </a:r>
            <a:r>
              <a:rPr lang="zh-CN" altLang="en-US" sz="2400" b="1">
                <a:latin typeface="宋体" charset="-122"/>
              </a:rPr>
              <a:t>公里，贯通苏伊士地峡，连接地中海和红海，是沟通欧、亚、非三洲的主要国际水道。</a:t>
            </a:r>
            <a:r>
              <a:rPr lang="en-US" altLang="zh-CN" sz="2400" b="1">
                <a:latin typeface="宋体" charset="-122"/>
              </a:rPr>
              <a:t>1859</a:t>
            </a:r>
            <a:r>
              <a:rPr lang="zh-CN" altLang="en-US" sz="2400" b="1">
                <a:latin typeface="宋体" charset="-122"/>
              </a:rPr>
              <a:t>年法国开凿，</a:t>
            </a:r>
            <a:r>
              <a:rPr lang="en-US" altLang="zh-CN" sz="2400" b="1">
                <a:latin typeface="宋体" charset="-122"/>
              </a:rPr>
              <a:t>1869</a:t>
            </a:r>
            <a:r>
              <a:rPr lang="zh-CN" altLang="en-US" sz="2400" b="1">
                <a:latin typeface="宋体" charset="-122"/>
              </a:rPr>
              <a:t>年建成通航。大大缩短了从欧洲到印度洋和西太平洋的水上航程。</a:t>
            </a:r>
            <a:r>
              <a:rPr lang="en-US" altLang="zh-CN" sz="2400" b="1">
                <a:latin typeface="宋体" charset="-122"/>
              </a:rPr>
              <a:t>1882</a:t>
            </a:r>
            <a:r>
              <a:rPr lang="zh-CN" altLang="en-US" sz="2400" b="1">
                <a:latin typeface="宋体" charset="-122"/>
              </a:rPr>
              <a:t>年，英国武装占领埃及，完全控制苏伊士运河。</a:t>
            </a:r>
            <a:r>
              <a:rPr lang="en-US" altLang="zh-CN" sz="2400" b="1">
                <a:latin typeface="宋体" charset="-122"/>
              </a:rPr>
              <a:t>1956</a:t>
            </a:r>
            <a:r>
              <a:rPr lang="zh-CN" altLang="en-US" sz="2400" b="1">
                <a:latin typeface="宋体" charset="-122"/>
              </a:rPr>
              <a:t>年，英国对埃及长达</a:t>
            </a:r>
            <a:r>
              <a:rPr lang="en-US" altLang="zh-CN" sz="2400" b="1">
                <a:latin typeface="宋体" charset="-122"/>
              </a:rPr>
              <a:t>70</a:t>
            </a:r>
            <a:r>
              <a:rPr lang="zh-CN" altLang="en-US" sz="2400" b="1">
                <a:latin typeface="宋体" charset="-122"/>
              </a:rPr>
              <a:t>多年的殖民占领结束。</a:t>
            </a:r>
          </a:p>
        </p:txBody>
      </p:sp>
    </p:spTree>
    <p:extLst>
      <p:ext uri="{BB962C8B-B14F-4D97-AF65-F5344CB8AC3E}">
        <p14:creationId xmlns:p14="http://schemas.microsoft.com/office/powerpoint/2010/main" val="25907117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556"/>
                                        </p:tgtEl>
                                        <p:attrNameLst>
                                          <p:attrName>style.visibility</p:attrName>
                                        </p:attrNameLst>
                                      </p:cBhvr>
                                      <p:to>
                                        <p:strVal val="visible"/>
                                      </p:to>
                                    </p:set>
                                    <p:animEffect transition="in" filter="barn(inVertical)">
                                      <p:cBhvr>
                                        <p:cTn id="7" dur="500"/>
                                        <p:tgtEl>
                                          <p:spTgt spid="235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095375" y="746125"/>
            <a:ext cx="6953250" cy="4732338"/>
            <a:chOff x="721" y="962"/>
            <a:chExt cx="4380" cy="2785"/>
          </a:xfrm>
        </p:grpSpPr>
        <p:pic>
          <p:nvPicPr>
            <p:cNvPr id="21507" name="Picture 3" descr="非洲新独立国家的出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 y="962"/>
              <a:ext cx="4380" cy="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Text Box 4"/>
            <p:cNvSpPr txBox="1">
              <a:spLocks noChangeArrowheads="1"/>
            </p:cNvSpPr>
            <p:nvPr/>
          </p:nvSpPr>
          <p:spPr bwMode="auto">
            <a:xfrm>
              <a:off x="1929" y="3475"/>
              <a:ext cx="2441" cy="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eaLnBrk="1" hangingPunct="1">
                <a:spcBef>
                  <a:spcPct val="50000"/>
                </a:spcBef>
              </a:pPr>
              <a:r>
                <a:rPr lang="en-US" altLang="zh-CN" sz="2400" b="1">
                  <a:solidFill>
                    <a:srgbClr val="FF0000"/>
                  </a:solidFill>
                  <a:latin typeface="宋体" charset="-122"/>
                </a:rPr>
                <a:t>1960</a:t>
              </a:r>
              <a:r>
                <a:rPr lang="zh-CN" altLang="en-US" sz="2400" b="1">
                  <a:solidFill>
                    <a:srgbClr val="FF0000"/>
                  </a:solidFill>
                  <a:latin typeface="宋体" charset="-122"/>
                </a:rPr>
                <a:t>年</a:t>
              </a:r>
              <a:r>
                <a:rPr lang="en-US" altLang="zh-CN" sz="2400" b="1">
                  <a:solidFill>
                    <a:srgbClr val="FF0000"/>
                  </a:solidFill>
                  <a:latin typeface="宋体" charset="-122"/>
                </a:rPr>
                <a:t>——</a:t>
              </a:r>
              <a:r>
                <a:rPr lang="zh-CN" altLang="en-US" sz="2400" b="1">
                  <a:solidFill>
                    <a:srgbClr val="FF0000"/>
                  </a:solidFill>
                  <a:latin typeface="宋体" charset="-122"/>
                </a:rPr>
                <a:t>“非洲年”</a:t>
              </a:r>
            </a:p>
          </p:txBody>
        </p:sp>
      </p:grpSp>
    </p:spTree>
    <p:extLst>
      <p:ext uri="{BB962C8B-B14F-4D97-AF65-F5344CB8AC3E}">
        <p14:creationId xmlns:p14="http://schemas.microsoft.com/office/powerpoint/2010/main" val="47390524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 name="Object 2"/>
          <p:cNvGraphicFramePr>
            <a:graphicFrameLocks noGrp="1"/>
          </p:cNvGraphicFramePr>
          <p:nvPr>
            <p:ph idx="1"/>
          </p:nvPr>
        </p:nvGraphicFramePr>
        <p:xfrm>
          <a:off x="338138" y="1384300"/>
          <a:ext cx="4624387" cy="3668713"/>
        </p:xfrm>
        <a:graphic>
          <a:graphicData uri="http://schemas.openxmlformats.org/presentationml/2006/ole">
            <mc:AlternateContent xmlns:mc="http://schemas.openxmlformats.org/markup-compatibility/2006">
              <mc:Choice xmlns:v="urn:schemas-microsoft-com:vml" Requires="v">
                <p:oleObj spid="_x0000_s6146" r:id="rId3" imgW="4743961" imgH="3761918" progId="Paint.Picture">
                  <p:embed/>
                </p:oleObj>
              </mc:Choice>
              <mc:Fallback>
                <p:oleObj r:id="rId3" imgW="4743961" imgH="3761918" progId="Paint.Picture">
                  <p:embed/>
                  <p:pic>
                    <p:nvPicPr>
                      <p:cNvPr id="0" name=""/>
                      <p:cNvPicPr>
                        <a:picLocks noGrp="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138" y="1384300"/>
                        <a:ext cx="4624387" cy="366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1506" name="Text Box 3"/>
          <p:cNvSpPr txBox="1">
            <a:spLocks noChangeArrowheads="1"/>
          </p:cNvSpPr>
          <p:nvPr/>
        </p:nvSpPr>
        <p:spPr bwMode="auto">
          <a:xfrm>
            <a:off x="5235575" y="2120900"/>
            <a:ext cx="360045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eaLnBrk="1" hangingPunct="1">
              <a:lnSpc>
                <a:spcPct val="150000"/>
              </a:lnSpc>
            </a:pPr>
            <a:r>
              <a:rPr lang="en-US" altLang="zh-CN" sz="2800" b="1">
                <a:solidFill>
                  <a:srgbClr val="0000FF"/>
                </a:solidFill>
                <a:latin typeface="宋体" charset="-122"/>
              </a:rPr>
              <a:t>    </a:t>
            </a:r>
            <a:r>
              <a:rPr lang="en-US" altLang="zh-CN" sz="2800" b="1">
                <a:latin typeface="宋体" charset="-122"/>
              </a:rPr>
              <a:t>1990</a:t>
            </a:r>
            <a:r>
              <a:rPr lang="zh-CN" altLang="en-US" sz="2800" b="1">
                <a:latin typeface="宋体" charset="-122"/>
              </a:rPr>
              <a:t>年</a:t>
            </a:r>
            <a:r>
              <a:rPr lang="en-US" altLang="zh-CN" sz="2800" b="1">
                <a:latin typeface="宋体" charset="-122"/>
              </a:rPr>
              <a:t>3</a:t>
            </a:r>
            <a:r>
              <a:rPr lang="zh-CN" altLang="en-US" sz="2800" b="1">
                <a:latin typeface="宋体" charset="-122"/>
              </a:rPr>
              <a:t>月</a:t>
            </a:r>
            <a:r>
              <a:rPr lang="en-US" altLang="zh-CN" sz="2800" b="1">
                <a:latin typeface="宋体" charset="-122"/>
              </a:rPr>
              <a:t>21</a:t>
            </a:r>
            <a:r>
              <a:rPr lang="zh-CN" altLang="en-US" sz="2800" b="1">
                <a:latin typeface="宋体" charset="-122"/>
              </a:rPr>
              <a:t>日纳米比亚宣告独立，标志着所有非洲国家都拜托了殖民主义的枷锁。</a:t>
            </a:r>
          </a:p>
        </p:txBody>
      </p:sp>
    </p:spTree>
    <p:extLst>
      <p:ext uri="{BB962C8B-B14F-4D97-AF65-F5344CB8AC3E}">
        <p14:creationId xmlns:p14="http://schemas.microsoft.com/office/powerpoint/2010/main" val="356209113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fade">
                                      <p:cBhvr>
                                        <p:cTn id="7" dur="1000"/>
                                        <p:tgtEl>
                                          <p:spTgt spid="26626"/>
                                        </p:tgtEl>
                                      </p:cBhvr>
                                    </p:animEffect>
                                    <p:anim calcmode="lin" valueType="num">
                                      <p:cBhvr>
                                        <p:cTn id="8" dur="1000" fill="hold"/>
                                        <p:tgtEl>
                                          <p:spTgt spid="26626"/>
                                        </p:tgtEl>
                                        <p:attrNameLst>
                                          <p:attrName>ppt_x</p:attrName>
                                        </p:attrNameLst>
                                      </p:cBhvr>
                                      <p:tavLst>
                                        <p:tav tm="0">
                                          <p:val>
                                            <p:strVal val="#ppt_x"/>
                                          </p:val>
                                        </p:tav>
                                        <p:tav tm="100000">
                                          <p:val>
                                            <p:strVal val="#ppt_x"/>
                                          </p:val>
                                        </p:tav>
                                      </p:tavLst>
                                    </p:anim>
                                    <p:anim calcmode="lin" valueType="num">
                                      <p:cBhvr>
                                        <p:cTn id="9" dur="1000" fill="hold"/>
                                        <p:tgtEl>
                                          <p:spTgt spid="2662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21506"/>
                                        </p:tgtEl>
                                        <p:attrNameLst>
                                          <p:attrName>style.visibility</p:attrName>
                                        </p:attrNameLst>
                                      </p:cBhvr>
                                      <p:to>
                                        <p:strVal val="visible"/>
                                      </p:to>
                                    </p:set>
                                    <p:animEffect transition="in" filter="circle(in)">
                                      <p:cBhvr>
                                        <p:cTn id="14" dur="1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F20041115083837000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0738" y="1597025"/>
            <a:ext cx="2703512"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Rectangle 3"/>
          <p:cNvSpPr>
            <a:spLocks noChangeArrowheads="1"/>
          </p:cNvSpPr>
          <p:nvPr/>
        </p:nvSpPr>
        <p:spPr bwMode="auto">
          <a:xfrm>
            <a:off x="3143250" y="849313"/>
            <a:ext cx="2749550" cy="70802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r>
              <a:rPr lang="zh-CN" altLang="en-US" sz="4000" b="1">
                <a:solidFill>
                  <a:srgbClr val="FF3300"/>
                </a:solidFill>
                <a:latin typeface="黑体" pitchFamily="49" charset="-122"/>
                <a:ea typeface="黑体" pitchFamily="49" charset="-122"/>
              </a:rPr>
              <a:t>古巴共和国</a:t>
            </a:r>
            <a:r>
              <a:rPr lang="zh-CN" altLang="en-US" sz="4000" b="1">
                <a:solidFill>
                  <a:srgbClr val="FF0000"/>
                </a:solidFill>
                <a:latin typeface="黑体" pitchFamily="49" charset="-122"/>
                <a:ea typeface="黑体" pitchFamily="49" charset="-122"/>
              </a:rPr>
              <a:t> </a:t>
            </a:r>
          </a:p>
        </p:txBody>
      </p:sp>
      <p:pic>
        <p:nvPicPr>
          <p:cNvPr id="22532" name="Picture 4" descr="111">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4363" y="1958975"/>
            <a:ext cx="4876800" cy="28384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2533" name="Rectangle 5"/>
          <p:cNvSpPr>
            <a:spLocks noChangeArrowheads="1"/>
          </p:cNvSpPr>
          <p:nvPr/>
        </p:nvSpPr>
        <p:spPr bwMode="auto">
          <a:xfrm>
            <a:off x="714375" y="4997450"/>
            <a:ext cx="59864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zh-CN" altLang="en-US" sz="3600" b="1">
                <a:latin typeface="宋体" charset="-122"/>
              </a:rPr>
              <a:t>首都：哈瓦那 </a:t>
            </a:r>
            <a:r>
              <a:rPr lang="en-US" altLang="zh-CN" sz="3600" b="1">
                <a:latin typeface="宋体" charset="-122"/>
              </a:rPr>
              <a:t>(La Habana) </a:t>
            </a:r>
          </a:p>
        </p:txBody>
      </p:sp>
      <p:sp>
        <p:nvSpPr>
          <p:cNvPr id="22534" name="Rectangle 6"/>
          <p:cNvSpPr>
            <a:spLocks noChangeArrowheads="1"/>
          </p:cNvSpPr>
          <p:nvPr/>
        </p:nvSpPr>
        <p:spPr bwMode="auto">
          <a:xfrm>
            <a:off x="714375" y="5711825"/>
            <a:ext cx="59817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zh-CN" altLang="en-US" sz="3600" b="1">
                <a:latin typeface="宋体" charset="-122"/>
              </a:rPr>
              <a:t>国庆日：</a:t>
            </a:r>
            <a:r>
              <a:rPr lang="en-US" altLang="zh-CN" sz="3600" b="1">
                <a:latin typeface="宋体" charset="-122"/>
              </a:rPr>
              <a:t>1</a:t>
            </a:r>
            <a:r>
              <a:rPr lang="zh-CN" altLang="en-US" sz="3600" b="1">
                <a:latin typeface="宋体" charset="-122"/>
              </a:rPr>
              <a:t>月</a:t>
            </a:r>
            <a:r>
              <a:rPr lang="en-US" altLang="zh-CN" sz="3600" b="1">
                <a:latin typeface="宋体" charset="-122"/>
              </a:rPr>
              <a:t>1</a:t>
            </a:r>
            <a:r>
              <a:rPr lang="zh-CN" altLang="en-US" sz="3600" b="1">
                <a:latin typeface="宋体" charset="-122"/>
              </a:rPr>
              <a:t>日（</a:t>
            </a:r>
            <a:r>
              <a:rPr lang="en-US" altLang="zh-CN" sz="3600" b="1">
                <a:latin typeface="宋体" charset="-122"/>
              </a:rPr>
              <a:t>1959</a:t>
            </a:r>
            <a:r>
              <a:rPr lang="zh-CN" altLang="en-US" sz="3600" b="1">
                <a:latin typeface="宋体" charset="-122"/>
              </a:rPr>
              <a:t>年） </a:t>
            </a:r>
          </a:p>
        </p:txBody>
      </p:sp>
      <p:sp>
        <p:nvSpPr>
          <p:cNvPr id="22535" name="矩形 7197"/>
          <p:cNvSpPr>
            <a:spLocks noChangeArrowheads="1"/>
          </p:cNvSpPr>
          <p:nvPr/>
        </p:nvSpPr>
        <p:spPr bwMode="auto">
          <a:xfrm>
            <a:off x="250825" y="169863"/>
            <a:ext cx="70072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800" b="1">
                <a:solidFill>
                  <a:srgbClr val="0000FF"/>
                </a:solidFill>
                <a:latin typeface="微软雅黑" pitchFamily="34" charset="-122"/>
                <a:ea typeface="微软雅黑" pitchFamily="34" charset="-122"/>
                <a:sym typeface="宋体" charset="-122"/>
              </a:rPr>
              <a:t>目标导学三：拉美人民维护国家主权的斗争</a:t>
            </a:r>
            <a:endParaRPr lang="zh-CN" altLang="zh-CN" sz="2800" b="1">
              <a:solidFill>
                <a:srgbClr val="0000FF"/>
              </a:solidFill>
              <a:latin typeface="微软雅黑" pitchFamily="34" charset="-122"/>
              <a:ea typeface="微软雅黑" pitchFamily="34" charset="-122"/>
              <a:sym typeface="宋体" charset="-122"/>
            </a:endParaRPr>
          </a:p>
        </p:txBody>
      </p:sp>
    </p:spTree>
    <p:extLst>
      <p:ext uri="{BB962C8B-B14F-4D97-AF65-F5344CB8AC3E}">
        <p14:creationId xmlns:p14="http://schemas.microsoft.com/office/powerpoint/2010/main" val="723655800"/>
      </p:ext>
    </p:extLst>
  </p:cSld>
  <p:clrMapOvr>
    <a:masterClrMapping/>
  </p:clrMapOvr>
  <p:transition>
    <p:cover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6" descr="古巴革命领导人之一格瓦拉"/>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0250" y="742950"/>
            <a:ext cx="4000500" cy="406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5" name="Rectangle 7"/>
          <p:cNvSpPr>
            <a:spLocks noChangeArrowheads="1"/>
          </p:cNvSpPr>
          <p:nvPr/>
        </p:nvSpPr>
        <p:spPr bwMode="auto">
          <a:xfrm>
            <a:off x="4616450" y="5100638"/>
            <a:ext cx="4067175" cy="954087"/>
          </a:xfrm>
          <a:prstGeom prst="rect">
            <a:avLst/>
          </a:prstGeom>
          <a:noFill/>
          <a:ln w="9525">
            <a:noFill/>
            <a:miter lim="800000"/>
          </a:ln>
          <a:effectLst/>
        </p:spPr>
        <p:txBody>
          <a:bodyPr>
            <a:spAutoFit/>
          </a:bodyPr>
          <a:lstStyle/>
          <a:p>
            <a:pPr>
              <a:defRPr/>
            </a:pPr>
            <a:r>
              <a:rPr lang="zh-CN" altLang="en-US" sz="2800" b="1" dirty="0">
                <a:effectLst>
                  <a:outerShdw blurRad="38100" dist="38100" dir="2700000" algn="tl">
                    <a:srgbClr val="000000"/>
                  </a:outerShdw>
                </a:effectLst>
                <a:ea typeface="宋体" pitchFamily="2" charset="-122"/>
              </a:rPr>
              <a:t>古巴革命领导人之二</a:t>
            </a:r>
            <a:br>
              <a:rPr lang="zh-CN" altLang="en-US" sz="2800" b="1" dirty="0">
                <a:effectLst>
                  <a:outerShdw blurRad="38100" dist="38100" dir="2700000" algn="tl">
                    <a:srgbClr val="000000"/>
                  </a:outerShdw>
                </a:effectLst>
                <a:ea typeface="宋体" pitchFamily="2" charset="-122"/>
              </a:rPr>
            </a:br>
            <a:r>
              <a:rPr lang="en-US" altLang="zh-CN" sz="2800" b="1" dirty="0">
                <a:effectLst>
                  <a:outerShdw blurRad="38100" dist="38100" dir="2700000" algn="tl">
                    <a:srgbClr val="000000"/>
                  </a:outerShdw>
                </a:effectLst>
                <a:latin typeface="Times New Roman" panose="02020603050405020304"/>
                <a:ea typeface="宋体" pitchFamily="2" charset="-122"/>
              </a:rPr>
              <a:t>——</a:t>
            </a:r>
            <a:r>
              <a:rPr lang="zh-CN" altLang="en-US" sz="2800" b="1" dirty="0">
                <a:effectLst>
                  <a:outerShdw blurRad="38100" dist="38100" dir="2700000" algn="tl">
                    <a:srgbClr val="000000"/>
                  </a:outerShdw>
                </a:effectLst>
                <a:ea typeface="宋体" pitchFamily="2" charset="-122"/>
              </a:rPr>
              <a:t>切</a:t>
            </a:r>
            <a:r>
              <a:rPr lang="en-US" altLang="zh-CN" sz="2800" b="1" dirty="0">
                <a:effectLst>
                  <a:outerShdw blurRad="38100" dist="38100" dir="2700000" algn="tl">
                    <a:srgbClr val="000000"/>
                  </a:outerShdw>
                </a:effectLst>
                <a:latin typeface="Times New Roman" panose="02020603050405020304"/>
                <a:ea typeface="宋体" pitchFamily="2" charset="-122"/>
              </a:rPr>
              <a:t>·</a:t>
            </a:r>
            <a:r>
              <a:rPr lang="zh-CN" altLang="en-US" sz="2800" b="1" dirty="0">
                <a:effectLst>
                  <a:outerShdw blurRad="38100" dist="38100" dir="2700000" algn="tl">
                    <a:srgbClr val="000000"/>
                  </a:outerShdw>
                </a:effectLst>
                <a:ea typeface="宋体" pitchFamily="2" charset="-122"/>
              </a:rPr>
              <a:t>格瓦拉</a:t>
            </a:r>
          </a:p>
        </p:txBody>
      </p:sp>
      <p:sp>
        <p:nvSpPr>
          <p:cNvPr id="23556" name="Rectangle 2"/>
          <p:cNvSpPr>
            <a:spLocks noGrp="1" noChangeArrowheads="1"/>
          </p:cNvSpPr>
          <p:nvPr>
            <p:ph type="title"/>
          </p:nvPr>
        </p:nvSpPr>
        <p:spPr bwMode="auto">
          <a:xfrm>
            <a:off x="468313" y="4970463"/>
            <a:ext cx="4002087" cy="1271587"/>
          </a:xfrm>
          <a:solidFill>
            <a:srgbClr val="FFFF00"/>
          </a:solidFill>
          <a:ln>
            <a:miter lim="800000"/>
            <a:headEnd/>
            <a:tailEnd/>
          </a:ln>
        </p:spPr>
        <p:txBody>
          <a:bodyPr wrap="square" lIns="91440" tIns="45720" rIns="91440" bIns="45720" numCol="1" anchor="t" anchorCtr="0" compatLnSpc="1">
            <a:prstTxWarp prst="textNoShape">
              <a:avLst/>
            </a:prstTxWarp>
          </a:bodyPr>
          <a:lstStyle/>
          <a:p>
            <a:pPr eaLnBrk="1" fontAlgn="auto" hangingPunct="1">
              <a:spcAft>
                <a:spcPts val="0"/>
              </a:spcAft>
              <a:defRPr/>
            </a:pPr>
            <a:r>
              <a:rPr sz="2800" dirty="0" err="1" smtClean="0">
                <a:solidFill>
                  <a:schemeClr val="tx1"/>
                </a:solidFill>
                <a:latin typeface="宋体" pitchFamily="2" charset="-122"/>
              </a:rPr>
              <a:t>古巴革命运动领导人</a:t>
            </a:r>
            <a:r>
              <a:rPr sz="3200" dirty="0" smtClean="0">
                <a:solidFill>
                  <a:schemeClr val="tx1"/>
                </a:solidFill>
                <a:latin typeface="宋体" pitchFamily="2" charset="-122"/>
              </a:rPr>
              <a:t/>
            </a:r>
            <a:br>
              <a:rPr sz="3200" dirty="0" smtClean="0">
                <a:solidFill>
                  <a:schemeClr val="tx1"/>
                </a:solidFill>
                <a:latin typeface="宋体" pitchFamily="2" charset="-122"/>
              </a:rPr>
            </a:br>
            <a:r>
              <a:rPr lang="en-US" altLang="zh-CN" sz="3200" dirty="0" smtClean="0">
                <a:solidFill>
                  <a:schemeClr val="tx1"/>
                </a:solidFill>
              </a:rPr>
              <a:t>——</a:t>
            </a:r>
            <a:r>
              <a:rPr sz="3200" dirty="0" err="1" smtClean="0">
                <a:solidFill>
                  <a:schemeClr val="tx1"/>
                </a:solidFill>
                <a:latin typeface="宋体" pitchFamily="2" charset="-122"/>
              </a:rPr>
              <a:t>菲德尔</a:t>
            </a:r>
            <a:r>
              <a:rPr lang="en-US" altLang="zh-CN" sz="3200" dirty="0" err="1" smtClean="0">
                <a:solidFill>
                  <a:schemeClr val="tx1"/>
                </a:solidFill>
              </a:rPr>
              <a:t>·</a:t>
            </a:r>
            <a:r>
              <a:rPr sz="3200" dirty="0" err="1" smtClean="0">
                <a:solidFill>
                  <a:srgbClr val="FF3300"/>
                </a:solidFill>
                <a:latin typeface="宋体" pitchFamily="2" charset="-122"/>
              </a:rPr>
              <a:t>卡斯特罗</a:t>
            </a:r>
            <a:endParaRPr sz="3200" dirty="0" smtClean="0">
              <a:solidFill>
                <a:srgbClr val="FF3300"/>
              </a:solidFill>
            </a:endParaRPr>
          </a:p>
        </p:txBody>
      </p:sp>
      <p:pic>
        <p:nvPicPr>
          <p:cNvPr id="23557" name="图片 2" descr="t01c7af72f93df414c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438" y="549275"/>
            <a:ext cx="3367087" cy="438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91014074"/>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bwMode="auto">
          <a:xfrm>
            <a:off x="1536700" y="569913"/>
            <a:ext cx="6072188" cy="698500"/>
          </a:xfrm>
          <a:solidFill>
            <a:srgbClr val="FFFF00"/>
          </a:solidFill>
          <a:ln>
            <a:miter lim="800000"/>
            <a:headEnd/>
            <a:tailEnd/>
          </a:ln>
        </p:spPr>
        <p:txBody>
          <a:bodyPr wrap="square" lIns="91440" tIns="45720" rIns="91440" bIns="45720" numCol="1" anchor="t" anchorCtr="0" compatLnSpc="1">
            <a:prstTxWarp prst="textNoShape">
              <a:avLst/>
            </a:prstTxWarp>
          </a:bodyPr>
          <a:lstStyle/>
          <a:p>
            <a:pPr eaLnBrk="1" fontAlgn="auto" hangingPunct="1">
              <a:spcAft>
                <a:spcPts val="0"/>
              </a:spcAft>
              <a:defRPr/>
            </a:pPr>
            <a:r>
              <a:rPr lang="en-US" altLang="zh-CN" smtClean="0">
                <a:solidFill>
                  <a:schemeClr val="tx1"/>
                </a:solidFill>
              </a:rPr>
              <a:t>1959</a:t>
            </a:r>
            <a:r>
              <a:rPr smtClean="0">
                <a:solidFill>
                  <a:schemeClr val="tx1"/>
                </a:solidFill>
              </a:rPr>
              <a:t>年古巴卡斯特罗革命</a:t>
            </a:r>
          </a:p>
        </p:txBody>
      </p:sp>
      <p:pic>
        <p:nvPicPr>
          <p:cNvPr id="24579" name="Picture 5" descr="1959年古巴卡斯特罗革命"/>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914525" y="1554163"/>
            <a:ext cx="5467350" cy="4525962"/>
          </a:xfrm>
          <a:solidFill>
            <a:schemeClr val="bg1"/>
          </a:solidFill>
        </p:spPr>
      </p:pic>
    </p:spTree>
    <p:extLst>
      <p:ext uri="{BB962C8B-B14F-4D97-AF65-F5344CB8AC3E}">
        <p14:creationId xmlns:p14="http://schemas.microsoft.com/office/powerpoint/2010/main" val="1729165557"/>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2843213" y="549275"/>
            <a:ext cx="3197225" cy="646113"/>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r>
              <a:rPr lang="zh-CN" altLang="en-US" sz="3600" b="1">
                <a:latin typeface="黑体" pitchFamily="49" charset="-122"/>
                <a:ea typeface="黑体" pitchFamily="49" charset="-122"/>
              </a:rPr>
              <a:t>巴拿马共和国 </a:t>
            </a:r>
          </a:p>
        </p:txBody>
      </p:sp>
      <p:pic>
        <p:nvPicPr>
          <p:cNvPr id="25603" name="Picture 3" descr="xinsrc_ede1a8451e6011d7b5d400b0d03f0b06">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41963" y="1503363"/>
            <a:ext cx="2847975"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4" name="Picture 4" descr="xinsrc_f6cbaadb88dd11d6b5d000b0d03f0b0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650" y="2149475"/>
            <a:ext cx="4267200" cy="283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5" name="Rectangle 5"/>
          <p:cNvSpPr>
            <a:spLocks noChangeArrowheads="1"/>
          </p:cNvSpPr>
          <p:nvPr/>
        </p:nvSpPr>
        <p:spPr bwMode="auto">
          <a:xfrm>
            <a:off x="1000125" y="5500688"/>
            <a:ext cx="78009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r>
              <a:rPr lang="zh-CN" altLang="en-US" sz="3600" b="1">
                <a:latin typeface="宋体" charset="-122"/>
              </a:rPr>
              <a:t>独立日和国庆日：</a:t>
            </a:r>
            <a:r>
              <a:rPr lang="en-US" altLang="zh-CN" sz="3600" b="1">
                <a:latin typeface="宋体" charset="-122"/>
              </a:rPr>
              <a:t>11</a:t>
            </a:r>
            <a:r>
              <a:rPr lang="zh-CN" altLang="en-US" sz="3600" b="1">
                <a:latin typeface="宋体" charset="-122"/>
              </a:rPr>
              <a:t>月</a:t>
            </a:r>
            <a:r>
              <a:rPr lang="en-US" altLang="zh-CN" sz="3600" b="1">
                <a:latin typeface="宋体" charset="-122"/>
              </a:rPr>
              <a:t>3</a:t>
            </a:r>
            <a:r>
              <a:rPr lang="zh-CN" altLang="en-US" sz="3600" b="1">
                <a:latin typeface="宋体" charset="-122"/>
              </a:rPr>
              <a:t>日（</a:t>
            </a:r>
            <a:r>
              <a:rPr lang="en-US" altLang="zh-CN" sz="3600" b="1">
                <a:latin typeface="宋体" charset="-122"/>
              </a:rPr>
              <a:t>1903</a:t>
            </a:r>
            <a:r>
              <a:rPr lang="zh-CN" altLang="en-US" sz="3600" b="1">
                <a:latin typeface="宋体" charset="-122"/>
              </a:rPr>
              <a:t>年）</a:t>
            </a:r>
          </a:p>
        </p:txBody>
      </p:sp>
    </p:spTree>
    <p:extLst>
      <p:ext uri="{BB962C8B-B14F-4D97-AF65-F5344CB8AC3E}">
        <p14:creationId xmlns:p14="http://schemas.microsoft.com/office/powerpoint/2010/main" val="2288801653"/>
      </p:ext>
    </p:extLst>
  </p:cSld>
  <p:clrMapOvr>
    <a:masterClrMapping/>
  </p:clrMapOvr>
  <p:transition>
    <p:cover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p13038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8688" y="695325"/>
            <a:ext cx="7367587" cy="544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6853239"/>
      </p:ext>
    </p:extLst>
  </p:cSld>
  <p:clrMapOvr>
    <a:masterClrMapping/>
  </p:clrMapOvr>
  <p:transition>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res103_03_02_pi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8688" y="863600"/>
            <a:ext cx="7113587" cy="513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7236391"/>
      </p:ext>
    </p:extLst>
  </p:cSld>
  <p:clrMapOvr>
    <a:masterClrMapping/>
  </p:clrMapOvr>
  <p:transition>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1999年12月14日，巴拿马运河主权交接仪式举行"/>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538" y="1570038"/>
            <a:ext cx="7786687" cy="496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Rectangle 2"/>
          <p:cNvSpPr>
            <a:spLocks noGrp="1" noChangeArrowheads="1"/>
          </p:cNvSpPr>
          <p:nvPr>
            <p:ph type="title"/>
          </p:nvPr>
        </p:nvSpPr>
        <p:spPr bwMode="auto">
          <a:xfrm>
            <a:off x="927100" y="569913"/>
            <a:ext cx="7786688" cy="928687"/>
          </a:xfrm>
          <a:solidFill>
            <a:srgbClr val="FFFF00"/>
          </a:solidFill>
          <a:ln>
            <a:miter lim="800000"/>
            <a:headEnd/>
            <a:tailEnd/>
          </a:ln>
        </p:spPr>
        <p:txBody>
          <a:bodyPr wrap="square" lIns="91440" tIns="45720" rIns="91440" bIns="45720" numCol="1" anchor="t" anchorCtr="0" compatLnSpc="1">
            <a:prstTxWarp prst="textNoShape">
              <a:avLst/>
            </a:prstTxWarp>
          </a:bodyPr>
          <a:lstStyle/>
          <a:p>
            <a:pPr eaLnBrk="1" fontAlgn="auto" hangingPunct="1">
              <a:spcAft>
                <a:spcPts val="0"/>
              </a:spcAft>
              <a:defRPr/>
            </a:pPr>
            <a:r>
              <a:rPr lang="en-US" altLang="zh-CN" sz="3200" smtClean="0">
                <a:solidFill>
                  <a:srgbClr val="FF3300"/>
                </a:solidFill>
              </a:rPr>
              <a:t>1999.12.14.</a:t>
            </a:r>
            <a:r>
              <a:rPr lang="en-US" altLang="zh-CN" sz="3200" smtClean="0">
                <a:solidFill>
                  <a:srgbClr val="800000"/>
                </a:solidFill>
              </a:rPr>
              <a:t> </a:t>
            </a:r>
            <a:r>
              <a:rPr sz="3200" smtClean="0">
                <a:solidFill>
                  <a:srgbClr val="800000"/>
                </a:solidFill>
              </a:rPr>
              <a:t>巴拿马运河主权交接仪式</a:t>
            </a:r>
            <a:r>
              <a:rPr sz="3200" smtClean="0">
                <a:solidFill>
                  <a:schemeClr val="tx1"/>
                </a:solidFill>
              </a:rPr>
              <a:t> </a:t>
            </a:r>
          </a:p>
        </p:txBody>
      </p:sp>
    </p:spTree>
    <p:extLst>
      <p:ext uri="{BB962C8B-B14F-4D97-AF65-F5344CB8AC3E}">
        <p14:creationId xmlns:p14="http://schemas.microsoft.com/office/powerpoint/2010/main" val="2565266150"/>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698" name="组合 1"/>
          <p:cNvGrpSpPr>
            <a:grpSpLocks/>
          </p:cNvGrpSpPr>
          <p:nvPr/>
        </p:nvGrpSpPr>
        <p:grpSpPr bwMode="auto">
          <a:xfrm>
            <a:off x="6350" y="15875"/>
            <a:ext cx="1295400" cy="444500"/>
            <a:chOff x="6524" y="16049"/>
            <a:chExt cx="1295400" cy="444500"/>
          </a:xfrm>
        </p:grpSpPr>
        <p:sp>
          <p:nvSpPr>
            <p:cNvPr id="29700" name="文本框 4103"/>
            <p:cNvSpPr txBox="1">
              <a:spLocks noChangeArrowheads="1"/>
            </p:cNvSpPr>
            <p:nvPr/>
          </p:nvSpPr>
          <p:spPr bwMode="auto">
            <a:xfrm>
              <a:off x="6524" y="16049"/>
              <a:ext cx="129540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eaLnBrk="1" hangingPunct="1"/>
              <a:r>
                <a:rPr lang="zh-CN" altLang="en-US" sz="2000" b="1">
                  <a:solidFill>
                    <a:srgbClr val="2E6CB8"/>
                  </a:solidFill>
                  <a:latin typeface="华文行楷" pitchFamily="2" charset="-122"/>
                  <a:ea typeface="华文行楷" pitchFamily="2" charset="-122"/>
                </a:rPr>
                <a:t>课堂小结</a:t>
              </a:r>
              <a:endParaRPr lang="zh-CN" altLang="zh-CN" sz="2000" b="1">
                <a:solidFill>
                  <a:srgbClr val="2E6CB8"/>
                </a:solidFill>
                <a:latin typeface="华文行楷" pitchFamily="2" charset="-122"/>
                <a:ea typeface="华文行楷" pitchFamily="2" charset="-122"/>
              </a:endParaRPr>
            </a:p>
          </p:txBody>
        </p:sp>
        <p:pic>
          <p:nvPicPr>
            <p:cNvPr id="29701" name="Picture 3" descr="C:\Users\Administrator\Desktop\Redocn_2013102516062741.jp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72501" t="2817" r="10249" b="94366"/>
            <a:stretch>
              <a:fillRect/>
            </a:stretch>
          </p:blipFill>
          <p:spPr bwMode="auto">
            <a:xfrm>
              <a:off x="58912" y="320849"/>
              <a:ext cx="1095375"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969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 y="1720850"/>
            <a:ext cx="9036050" cy="34163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363646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组合 1"/>
          <p:cNvGrpSpPr>
            <a:grpSpLocks/>
          </p:cNvGrpSpPr>
          <p:nvPr/>
        </p:nvGrpSpPr>
        <p:grpSpPr bwMode="auto">
          <a:xfrm>
            <a:off x="6350" y="15875"/>
            <a:ext cx="1295400" cy="444500"/>
            <a:chOff x="6524" y="16049"/>
            <a:chExt cx="1295400" cy="444500"/>
          </a:xfrm>
        </p:grpSpPr>
        <p:sp>
          <p:nvSpPr>
            <p:cNvPr id="30725" name="文本框 4103"/>
            <p:cNvSpPr txBox="1">
              <a:spLocks noChangeArrowheads="1"/>
            </p:cNvSpPr>
            <p:nvPr/>
          </p:nvSpPr>
          <p:spPr bwMode="auto">
            <a:xfrm>
              <a:off x="6524" y="16049"/>
              <a:ext cx="129540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eaLnBrk="1" hangingPunct="1"/>
              <a:r>
                <a:rPr lang="zh-CN" altLang="en-US" sz="2000" b="1">
                  <a:solidFill>
                    <a:srgbClr val="2E6CB8"/>
                  </a:solidFill>
                  <a:latin typeface="华文行楷" pitchFamily="2" charset="-122"/>
                  <a:ea typeface="华文行楷" pitchFamily="2" charset="-122"/>
                </a:rPr>
                <a:t>随堂训练</a:t>
              </a:r>
              <a:endParaRPr lang="zh-CN" altLang="zh-CN" sz="2000" b="1">
                <a:solidFill>
                  <a:srgbClr val="2E6CB8"/>
                </a:solidFill>
                <a:latin typeface="华文行楷" pitchFamily="2" charset="-122"/>
                <a:ea typeface="华文行楷" pitchFamily="2" charset="-122"/>
              </a:endParaRPr>
            </a:p>
          </p:txBody>
        </p:sp>
        <p:pic>
          <p:nvPicPr>
            <p:cNvPr id="30726" name="Picture 3" descr="C:\Users\Administrator\Desktop\Redocn_2013102516062741.jp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72501" t="2817" r="10249" b="94366"/>
            <a:stretch>
              <a:fillRect/>
            </a:stretch>
          </p:blipFill>
          <p:spPr bwMode="auto">
            <a:xfrm>
              <a:off x="58912" y="320849"/>
              <a:ext cx="1095375"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723" name="文本框 56321"/>
          <p:cNvSpPr txBox="1">
            <a:spLocks noChangeArrowheads="1"/>
          </p:cNvSpPr>
          <p:nvPr/>
        </p:nvSpPr>
        <p:spPr bwMode="auto">
          <a:xfrm>
            <a:off x="250825" y="1557338"/>
            <a:ext cx="8632825" cy="263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eaLnBrk="1" hangingPunct="1">
              <a:lnSpc>
                <a:spcPct val="110000"/>
              </a:lnSpc>
            </a:pPr>
            <a:r>
              <a:rPr lang="en-US" altLang="zh-CN" sz="3000" b="1">
                <a:latin typeface="宋体" charset="-122"/>
                <a:sym typeface="宋体" charset="-122"/>
              </a:rPr>
              <a:t>1.</a:t>
            </a:r>
            <a:r>
              <a:rPr lang="zh-CN" altLang="en-US" sz="3000" b="1">
                <a:latin typeface="宋体" charset="-122"/>
                <a:sym typeface="宋体" charset="-122"/>
              </a:rPr>
              <a:t>被称为“非洲独立年”的是</a:t>
            </a:r>
          </a:p>
          <a:p>
            <a:pPr eaLnBrk="1" hangingPunct="1">
              <a:lnSpc>
                <a:spcPct val="110000"/>
              </a:lnSpc>
            </a:pPr>
            <a:r>
              <a:rPr lang="en-US" altLang="zh-CN" sz="3000" b="1">
                <a:latin typeface="宋体" charset="-122"/>
                <a:sym typeface="宋体" charset="-122"/>
              </a:rPr>
              <a:t>A.1950</a:t>
            </a:r>
            <a:r>
              <a:rPr lang="zh-CN" altLang="en-US" sz="3000" b="1">
                <a:latin typeface="宋体" charset="-122"/>
                <a:sym typeface="宋体" charset="-122"/>
              </a:rPr>
              <a:t>年　　  </a:t>
            </a:r>
            <a:endParaRPr lang="en-US" altLang="zh-CN" sz="3000" b="1">
              <a:latin typeface="宋体" charset="-122"/>
              <a:sym typeface="宋体" charset="-122"/>
            </a:endParaRPr>
          </a:p>
          <a:p>
            <a:pPr eaLnBrk="1" hangingPunct="1">
              <a:lnSpc>
                <a:spcPct val="110000"/>
              </a:lnSpc>
            </a:pPr>
            <a:r>
              <a:rPr lang="en-US" altLang="zh-CN" sz="3000" b="1">
                <a:latin typeface="宋体" charset="-122"/>
                <a:sym typeface="宋体" charset="-122"/>
              </a:rPr>
              <a:t>B.1960</a:t>
            </a:r>
            <a:r>
              <a:rPr lang="zh-CN" altLang="en-US" sz="3000" b="1">
                <a:latin typeface="宋体" charset="-122"/>
                <a:sym typeface="宋体" charset="-122"/>
              </a:rPr>
              <a:t>年　　　</a:t>
            </a:r>
          </a:p>
          <a:p>
            <a:pPr eaLnBrk="1" hangingPunct="1">
              <a:lnSpc>
                <a:spcPct val="110000"/>
              </a:lnSpc>
            </a:pPr>
            <a:r>
              <a:rPr lang="en-US" altLang="zh-CN" sz="3000" b="1">
                <a:latin typeface="宋体" charset="-122"/>
                <a:sym typeface="宋体" charset="-122"/>
              </a:rPr>
              <a:t>C.1970</a:t>
            </a:r>
            <a:r>
              <a:rPr lang="zh-CN" altLang="en-US" sz="3000" b="1">
                <a:latin typeface="宋体" charset="-122"/>
                <a:sym typeface="宋体" charset="-122"/>
              </a:rPr>
              <a:t>年　　</a:t>
            </a:r>
            <a:endParaRPr lang="en-US" altLang="zh-CN" sz="3000" b="1">
              <a:latin typeface="宋体" charset="-122"/>
              <a:sym typeface="宋体" charset="-122"/>
            </a:endParaRPr>
          </a:p>
          <a:p>
            <a:pPr eaLnBrk="1" hangingPunct="1">
              <a:lnSpc>
                <a:spcPct val="110000"/>
              </a:lnSpc>
            </a:pPr>
            <a:r>
              <a:rPr lang="en-US" altLang="zh-CN" sz="3000" b="1">
                <a:latin typeface="宋体" charset="-122"/>
                <a:sym typeface="宋体" charset="-122"/>
              </a:rPr>
              <a:t>D.1980</a:t>
            </a:r>
            <a:r>
              <a:rPr lang="zh-CN" altLang="en-US" sz="3000" b="1">
                <a:latin typeface="宋体" charset="-122"/>
                <a:sym typeface="宋体" charset="-122"/>
              </a:rPr>
              <a:t>年</a:t>
            </a:r>
          </a:p>
        </p:txBody>
      </p:sp>
      <p:sp>
        <p:nvSpPr>
          <p:cNvPr id="6" name="矩形 5"/>
          <p:cNvSpPr>
            <a:spLocks noChangeArrowheads="1"/>
          </p:cNvSpPr>
          <p:nvPr/>
        </p:nvSpPr>
        <p:spPr bwMode="auto">
          <a:xfrm>
            <a:off x="5795963" y="1693863"/>
            <a:ext cx="76517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6000" b="1" noProof="1">
                <a:solidFill>
                  <a:srgbClr val="0000FF"/>
                </a:solidFill>
                <a:latin typeface="宋体" charset="-122"/>
                <a:sym typeface="宋体" charset="-122"/>
              </a:rPr>
              <a:t>B</a:t>
            </a:r>
            <a:r>
              <a:rPr lang="en-US" altLang="en-US" sz="6000" b="1" noProof="1">
                <a:solidFill>
                  <a:srgbClr val="0000FF"/>
                </a:solidFill>
                <a:latin typeface="宋体" charset="-122"/>
                <a:sym typeface="宋体" charset="-122"/>
              </a:rPr>
              <a:t>   </a:t>
            </a:r>
          </a:p>
        </p:txBody>
      </p:sp>
    </p:spTree>
    <p:extLst>
      <p:ext uri="{BB962C8B-B14F-4D97-AF65-F5344CB8AC3E}">
        <p14:creationId xmlns:p14="http://schemas.microsoft.com/office/powerpoint/2010/main" val="7130610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800" decel="100000"/>
                                        <p:tgtEl>
                                          <p:spTgt spid="6"/>
                                        </p:tgtEl>
                                      </p:cBhvr>
                                    </p:animEffect>
                                    <p:anim calcmode="lin" valueType="num">
                                      <p:cBhvr>
                                        <p:cTn id="8" dur="800" decel="100000" fill="hold"/>
                                        <p:tgtEl>
                                          <p:spTgt spid="6"/>
                                        </p:tgtEl>
                                        <p:attrNameLst>
                                          <p:attrName>style.rotation</p:attrName>
                                        </p:attrNameLst>
                                      </p:cBhvr>
                                      <p:tavLst>
                                        <p:tav tm="0">
                                          <p:val>
                                            <p:fltVal val="-90"/>
                                          </p:val>
                                        </p:tav>
                                        <p:tav tm="100000">
                                          <p:val>
                                            <p:fltVal val="0"/>
                                          </p:val>
                                        </p:tav>
                                      </p:tavLst>
                                    </p:anim>
                                    <p:anim calcmode="lin" valueType="num">
                                      <p:cBhvr>
                                        <p:cTn id="9" dur="800" decel="100000" fill="hold"/>
                                        <p:tgtEl>
                                          <p:spTgt spid="6"/>
                                        </p:tgtEl>
                                        <p:attrNameLst>
                                          <p:attrName>ppt_x</p:attrName>
                                        </p:attrNameLst>
                                      </p:cBhvr>
                                      <p:tavLst>
                                        <p:tav tm="0">
                                          <p:val>
                                            <p:strVal val="#ppt_x+0.4"/>
                                          </p:val>
                                        </p:tav>
                                        <p:tav tm="100000">
                                          <p:val>
                                            <p:strVal val="#ppt_x-0.05"/>
                                          </p:val>
                                        </p:tav>
                                      </p:tavLst>
                                    </p:anim>
                                    <p:anim calcmode="lin" valueType="num">
                                      <p:cBhvr>
                                        <p:cTn id="10" dur="800" decel="100000" fill="hold"/>
                                        <p:tgtEl>
                                          <p:spTgt spid="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文本框 56321"/>
          <p:cNvSpPr txBox="1">
            <a:spLocks noChangeArrowheads="1"/>
          </p:cNvSpPr>
          <p:nvPr/>
        </p:nvSpPr>
        <p:spPr bwMode="auto">
          <a:xfrm>
            <a:off x="250825" y="1557338"/>
            <a:ext cx="8632825"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eaLnBrk="1" hangingPunct="1">
              <a:lnSpc>
                <a:spcPct val="110000"/>
              </a:lnSpc>
            </a:pPr>
            <a:r>
              <a:rPr lang="en-US" altLang="zh-CN" sz="3000" b="1">
                <a:latin typeface="宋体" charset="-122"/>
                <a:sym typeface="宋体" charset="-122"/>
              </a:rPr>
              <a:t>2.</a:t>
            </a:r>
            <a:r>
              <a:rPr lang="zh-CN" altLang="en-US" sz="3000" b="1">
                <a:latin typeface="宋体" charset="-122"/>
                <a:sym typeface="宋体" charset="-122"/>
              </a:rPr>
              <a:t>历史上第一次没有西方只民族主义参加的国际会议是</a:t>
            </a:r>
          </a:p>
          <a:p>
            <a:pPr eaLnBrk="1" hangingPunct="1">
              <a:lnSpc>
                <a:spcPct val="110000"/>
              </a:lnSpc>
            </a:pPr>
            <a:r>
              <a:rPr lang="en-US" altLang="zh-CN" sz="3000" b="1">
                <a:latin typeface="宋体" charset="-122"/>
                <a:sym typeface="宋体" charset="-122"/>
              </a:rPr>
              <a:t>A</a:t>
            </a:r>
            <a:r>
              <a:rPr lang="zh-CN" altLang="en-US" sz="3000" b="1">
                <a:latin typeface="宋体" charset="-122"/>
                <a:sym typeface="宋体" charset="-122"/>
              </a:rPr>
              <a:t>．中共一</a:t>
            </a:r>
          </a:p>
          <a:p>
            <a:pPr eaLnBrk="1" hangingPunct="1">
              <a:lnSpc>
                <a:spcPct val="110000"/>
              </a:lnSpc>
            </a:pPr>
            <a:r>
              <a:rPr lang="en-US" altLang="zh-CN" sz="3000" b="1">
                <a:latin typeface="宋体" charset="-122"/>
                <a:sym typeface="宋体" charset="-122"/>
              </a:rPr>
              <a:t>B</a:t>
            </a:r>
            <a:r>
              <a:rPr lang="zh-CN" altLang="en-US" sz="3000" b="1">
                <a:latin typeface="宋体" charset="-122"/>
                <a:sym typeface="宋体" charset="-122"/>
              </a:rPr>
              <a:t>．遵义会议</a:t>
            </a:r>
          </a:p>
          <a:p>
            <a:pPr eaLnBrk="1" hangingPunct="1">
              <a:lnSpc>
                <a:spcPct val="110000"/>
              </a:lnSpc>
            </a:pPr>
            <a:r>
              <a:rPr lang="en-US" altLang="zh-CN" sz="3000" b="1">
                <a:latin typeface="宋体" charset="-122"/>
                <a:sym typeface="宋体" charset="-122"/>
              </a:rPr>
              <a:t>C</a:t>
            </a:r>
            <a:r>
              <a:rPr lang="zh-CN" altLang="en-US" sz="3000" b="1">
                <a:latin typeface="宋体" charset="-122"/>
                <a:sym typeface="宋体" charset="-122"/>
              </a:rPr>
              <a:t>．万隆会议                     </a:t>
            </a:r>
          </a:p>
          <a:p>
            <a:pPr eaLnBrk="1" hangingPunct="1">
              <a:lnSpc>
                <a:spcPct val="110000"/>
              </a:lnSpc>
            </a:pPr>
            <a:r>
              <a:rPr lang="en-US" altLang="zh-CN" sz="3000" b="1">
                <a:latin typeface="宋体" charset="-122"/>
                <a:sym typeface="宋体" charset="-122"/>
              </a:rPr>
              <a:t>D</a:t>
            </a:r>
            <a:r>
              <a:rPr lang="zh-CN" altLang="en-US" sz="3000" b="1">
                <a:latin typeface="宋体" charset="-122"/>
                <a:sym typeface="宋体" charset="-122"/>
              </a:rPr>
              <a:t>．日内瓦会议</a:t>
            </a:r>
          </a:p>
        </p:txBody>
      </p:sp>
      <p:sp>
        <p:nvSpPr>
          <p:cNvPr id="3" name="矩形 2"/>
          <p:cNvSpPr>
            <a:spLocks noChangeArrowheads="1"/>
          </p:cNvSpPr>
          <p:nvPr/>
        </p:nvSpPr>
        <p:spPr bwMode="auto">
          <a:xfrm>
            <a:off x="6011863" y="2420938"/>
            <a:ext cx="76517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6000" b="1" noProof="1">
                <a:solidFill>
                  <a:srgbClr val="0000FF"/>
                </a:solidFill>
                <a:latin typeface="宋体" charset="-122"/>
                <a:sym typeface="宋体" charset="-122"/>
              </a:rPr>
              <a:t>C</a:t>
            </a:r>
            <a:r>
              <a:rPr lang="en-US" altLang="en-US" sz="6000" b="1" noProof="1">
                <a:solidFill>
                  <a:srgbClr val="0000FF"/>
                </a:solidFill>
                <a:latin typeface="宋体" charset="-122"/>
                <a:sym typeface="宋体" charset="-122"/>
              </a:rPr>
              <a:t>   </a:t>
            </a:r>
          </a:p>
        </p:txBody>
      </p:sp>
    </p:spTree>
    <p:extLst>
      <p:ext uri="{BB962C8B-B14F-4D97-AF65-F5344CB8AC3E}">
        <p14:creationId xmlns:p14="http://schemas.microsoft.com/office/powerpoint/2010/main" val="27433062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跋涉">
  <a:themeElements>
    <a:clrScheme name="跋涉">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跋涉">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跋涉">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39</TotalTime>
  <Words>726</Words>
  <PresentationFormat>全屏显示(4:3)</PresentationFormat>
  <Paragraphs>60</Paragraphs>
  <Slides>21</Slides>
  <Notes>3</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21</vt:i4>
      </vt:variant>
    </vt:vector>
  </HeadingPairs>
  <TitlesOfParts>
    <vt:vector size="23" baseType="lpstr">
      <vt:lpstr>跋涉</vt:lpstr>
      <vt:lpstr>Bitmap Image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古巴革命运动领导人 ——菲德尔·卡斯特罗</vt:lpstr>
      <vt:lpstr>1959年古巴卡斯特罗革命</vt:lpstr>
      <vt:lpstr>PowerPoint 演示文稿</vt:lpstr>
      <vt:lpstr>PowerPoint 演示文稿</vt:lpstr>
      <vt:lpstr>PowerPoint 演示文稿</vt:lpstr>
      <vt:lpstr>1999.12.14. 巴拿马运河主权交接仪式 </vt:lpstr>
      <vt:lpstr>PowerPoint 演示文稿</vt:lpstr>
      <vt:lpstr>PowerPoint 演示文稿</vt:lpstr>
      <vt:lpstr>PowerPoint 演示文稿</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2018-12-04T16:43:43Z</dcterms:created>
  <dcterms:modified xsi:type="dcterms:W3CDTF">2018-12-10T16:55:26Z</dcterms:modified>
</cp:coreProperties>
</file>