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409" r:id="rId4"/>
    <p:sldId id="411" r:id="rId5"/>
    <p:sldId id="412" r:id="rId6"/>
    <p:sldId id="415" r:id="rId7"/>
    <p:sldId id="414" r:id="rId8"/>
    <p:sldId id="416" r:id="rId9"/>
    <p:sldId id="417" r:id="rId10"/>
    <p:sldId id="418" r:id="rId11"/>
    <p:sldId id="421" r:id="rId12"/>
    <p:sldId id="420" r:id="rId13"/>
    <p:sldId id="425" r:id="rId14"/>
    <p:sldId id="426" r:id="rId15"/>
    <p:sldId id="423" r:id="rId16"/>
    <p:sldId id="428" r:id="rId17"/>
    <p:sldId id="430" r:id="rId18"/>
    <p:sldId id="431" r:id="rId19"/>
    <p:sldId id="432" r:id="rId20"/>
    <p:sldId id="434" r:id="rId21"/>
    <p:sldId id="441" r:id="rId22"/>
    <p:sldId id="435" r:id="rId23"/>
    <p:sldId id="442" r:id="rId24"/>
    <p:sldId id="436" r:id="rId25"/>
    <p:sldId id="437" r:id="rId26"/>
    <p:sldId id="438" r:id="rId27"/>
    <p:sldId id="439" r:id="rId28"/>
    <p:sldId id="440" r:id="rId29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8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88" d="100"/>
          <a:sy n="88" d="100"/>
        </p:scale>
        <p:origin x="300" y="96"/>
      </p:cViewPr>
      <p:guideLst>
        <p:guide orient="horz" pos="2188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tags" Target="tags/tag65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6_3#1">
  <dgm:title val=""/>
  <dgm:desc val=""/>
  <dgm:catLst>
    <dgm:cat type="accent6" pri="11300"/>
  </dgm:catLst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>
  <dgm:ptLst>
    <dgm:pt modelId="{46BD4D59-2C5C-4FDD-A3A6-75F35CE03EC9}" type="doc">
      <dgm:prSet loTypeId="urn:microsoft.com/office/officeart/2005/8/layout/hierarchy1#1" loCatId="hierarchy" qsTypeId="urn:microsoft.com/office/officeart/2005/8/quickstyle/simple1#1" qsCatId="simple" csTypeId="urn:microsoft.com/office/officeart/2005/8/colors/accent6_3#1" csCatId="accent6" phldr="1"/>
      <dgm:spPr/>
      <dgm:t>
        <a:bodyPr/>
        <a:lstStyle/>
        <a:p>
          <a:endParaRPr lang="zh-CN" altLang="en-US"/>
        </a:p>
      </dgm:t>
    </dgm:pt>
    <dgm:pt modelId="{3D81F767-407A-4074-8BB5-9C022C84934F}" type="parTrans" cxnId="{F908084C-D2E5-4366-9804-0ACF243D3802}">
      <dgm:prSet/>
      <dgm:spPr/>
      <dgm:t>
        <a:bodyPr/>
        <a:lstStyle/>
        <a:p>
          <a:endParaRPr lang="zh-CN" altLang="en-US"/>
        </a:p>
      </dgm:t>
    </dgm:pt>
    <dgm:pt modelId="{FBF1845F-A257-4234-995B-D0E94925C4C8}">
      <dgm:prSet phldrT="[文本]"/>
      <dgm:spPr/>
      <dgm:t>
        <a:bodyPr/>
        <a:lstStyle/>
        <a:p>
          <a:r>
            <a:rPr lang="zh-CN" altLang="en-US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中央</a:t>
          </a:r>
          <a:endParaRPr lang="zh-CN" altLang="en-US" b="1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gm:t>
    </dgm:pt>
    <dgm:pt modelId="{0A992147-67AF-476A-88E9-E5F46F1FE86C}" type="parTrans" cxnId="{45606072-B42D-4439-ACCE-1940A7DDF944}">
      <dgm:prSet/>
      <dgm:spPr/>
      <dgm:t>
        <a:bodyPr/>
        <a:lstStyle/>
        <a:p>
          <a:endParaRPr lang="zh-CN" altLang="en-US"/>
        </a:p>
      </dgm:t>
    </dgm:pt>
    <dgm:pt modelId="{9A073807-5627-49A3-92A8-C1BC9CF19D4F}">
      <dgm:prSet phldrT="[文本]"/>
      <dgm:spPr/>
      <dgm:t>
        <a:bodyPr/>
        <a:lstStyle/>
        <a:p>
          <a:r>
            <a:rPr lang="zh-CN" altLang="en-US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郡</a:t>
          </a:r>
          <a:endParaRPr lang="zh-CN" altLang="en-US" b="1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gm:t>
    </dgm:pt>
    <dgm:pt modelId="{036F3C5A-93D0-4F60-AF4A-DCA76203CB71}" type="parTrans" cxnId="{C610FEDF-64F6-4965-97CA-5FE34BEC24FE}">
      <dgm:prSet/>
      <dgm:spPr/>
      <dgm:t>
        <a:bodyPr/>
        <a:lstStyle/>
        <a:p>
          <a:endParaRPr lang="zh-CN" altLang="en-US"/>
        </a:p>
      </dgm:t>
    </dgm:pt>
    <dgm:pt modelId="{B4141ABC-6BA5-49AF-97B1-CEC74533EF3F}">
      <dgm:prSet phldrT="[文本]" custT="1"/>
      <dgm:spPr/>
      <dgm:t>
        <a:bodyPr/>
        <a:lstStyle/>
        <a:p>
          <a:r>
            <a:rPr lang="zh-CN" altLang="en-US" sz="28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县（道）</a:t>
          </a:r>
          <a:endParaRPr lang="zh-CN" altLang="en-US" sz="2800" b="1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gm:t>
    </dgm:pt>
    <dgm:pt modelId="{10FA6EE2-F4BC-4492-A461-877B5AA52CBD}" type="parTrans" cxnId="{FA90BCA9-EB82-44A0-A5FF-6C59F46EBC87}">
      <dgm:prSet/>
      <dgm:spPr/>
      <dgm:t>
        <a:bodyPr/>
        <a:lstStyle/>
        <a:p>
          <a:endParaRPr lang="zh-CN" altLang="en-US"/>
        </a:p>
      </dgm:t>
    </dgm:pt>
    <dgm:pt modelId="{4709E8FF-2C09-4A93-81C9-0F56F87F40A2}">
      <dgm:prSet custT="1"/>
      <dgm:spPr/>
      <dgm:t>
        <a:bodyPr/>
        <a:lstStyle/>
        <a:p>
          <a:r>
            <a:rPr lang="zh-CN" altLang="en-US" sz="28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乡、亭、里</a:t>
          </a:r>
          <a:endParaRPr lang="zh-CN" altLang="en-US" sz="2800" b="1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gm:t>
    </dgm:pt>
    <dgm:pt modelId="{4D6F3D90-C5B8-435A-A807-A9D3C7625999}" type="sibTrans" cxnId="{FA90BCA9-EB82-44A0-A5FF-6C59F46EBC87}">
      <dgm:prSet/>
      <dgm:spPr/>
      <dgm:t>
        <a:bodyPr/>
        <a:lstStyle/>
        <a:p>
          <a:endParaRPr lang="zh-CN" altLang="en-US"/>
        </a:p>
      </dgm:t>
    </dgm:pt>
    <dgm:pt modelId="{395E8C47-2C03-424D-ABBC-E32D59F69446}" type="sibTrans" cxnId="{C610FEDF-64F6-4965-97CA-5FE34BEC24FE}">
      <dgm:prSet/>
      <dgm:spPr/>
      <dgm:t>
        <a:bodyPr/>
        <a:lstStyle/>
        <a:p>
          <a:endParaRPr lang="zh-CN" altLang="en-US"/>
        </a:p>
      </dgm:t>
    </dgm:pt>
    <dgm:pt modelId="{B1A8C387-AE88-4D4A-BEAF-CE0D00D67677}" type="sibTrans" cxnId="{45606072-B42D-4439-ACCE-1940A7DDF944}">
      <dgm:prSet/>
      <dgm:spPr/>
      <dgm:t>
        <a:bodyPr/>
        <a:lstStyle/>
        <a:p>
          <a:endParaRPr lang="zh-CN" altLang="en-US"/>
        </a:p>
      </dgm:t>
    </dgm:pt>
    <dgm:pt modelId="{12E9BBD4-5A04-488D-B64F-F0573471935C}" type="sibTrans" cxnId="{F908084C-D2E5-4366-9804-0ACF243D3802}">
      <dgm:prSet/>
      <dgm:spPr/>
      <dgm:t>
        <a:bodyPr/>
        <a:lstStyle/>
        <a:p>
          <a:endParaRPr lang="zh-CN" altLang="en-US"/>
        </a:p>
      </dgm:t>
    </dgm:pt>
    <dgm:pt modelId="{D38C4203-3700-4C66-86FB-9F32D9FADB6B}" type="pres">
      <dgm:prSet presAssocID="{46BD4D59-2C5C-4FDD-A3A6-75F35CE03EC9}" presName="hierChild1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AB3F5350-9D74-4093-8D17-3558F67E7146}" type="pres">
      <dgm:prSet presAssocID="{FBF1845F-A257-4234-995B-D0E94925C4C8}" presName="hierRoot1"/>
      <dgm:spPr/>
      <dgm:t>
        <a:bodyPr/>
        <a:lstStyle/>
        <a:p/>
      </dgm:t>
    </dgm:pt>
    <dgm:pt modelId="{6F7D7BF3-13A7-4B56-A240-DDD1FA5F88E1}" type="pres">
      <dgm:prSet presAssocID="{FBF1845F-A257-4234-995B-D0E94925C4C8}" presName="composite"/>
      <dgm:spPr/>
      <dgm:t>
        <a:bodyPr/>
        <a:lstStyle/>
        <a:p/>
      </dgm:t>
    </dgm:pt>
    <dgm:pt modelId="{4DEAC0B9-B296-49A6-A50A-F7C7FA954C1D}" type="pres">
      <dgm:prSet presAssocID="{FBF1845F-A257-4234-995B-D0E94925C4C8}" presName="background" presStyleLbl="node0" presStyleCnt="1"/>
      <dgm:spPr/>
      <dgm:t>
        <a:bodyPr/>
        <a:lstStyle/>
        <a:p/>
      </dgm:t>
    </dgm:pt>
    <dgm:pt modelId="{0426BB62-5EAD-4D9D-90AC-D1DA3B0492FB}" type="pres">
      <dgm:prSet presAssocID="{FBF1845F-A257-4234-995B-D0E94925C4C8}" presName="text" presStyleLbl="fgAcc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D0D0BE0-B578-4E44-94FC-F0A78424F472}" type="pres">
      <dgm:prSet presAssocID="{FBF1845F-A257-4234-995B-D0E94925C4C8}" presName="hierChild2"/>
      <dgm:spPr/>
      <dgm:t>
        <a:bodyPr/>
        <a:lstStyle/>
        <a:p/>
      </dgm:t>
    </dgm:pt>
    <dgm:pt modelId="{F278B023-09E1-4D18-ACEB-8F32E8CFA1D8}" type="pres">
      <dgm:prSet presAssocID="{0A992147-67AF-476A-88E9-E5F46F1FE86C}" presName="Name10" presStyleLbl="parChTrans1D2" presStyleCnt="1"/>
      <dgm:spPr/>
      <dgm:t>
        <a:bodyPr/>
        <a:lstStyle/>
        <a:p>
          <a:endParaRPr lang="zh-CN" altLang="en-US"/>
        </a:p>
      </dgm:t>
    </dgm:pt>
    <dgm:pt modelId="{CA188B71-9AF5-4347-B0F3-DC7A458E92E7}" type="pres">
      <dgm:prSet presAssocID="{9A073807-5627-49A3-92A8-C1BC9CF19D4F}" presName="hierRoot2"/>
      <dgm:spPr/>
      <dgm:t>
        <a:bodyPr/>
        <a:lstStyle/>
        <a:p/>
      </dgm:t>
    </dgm:pt>
    <dgm:pt modelId="{D7026124-ACE5-4284-ADED-4DBE5495D0A9}" type="pres">
      <dgm:prSet presAssocID="{9A073807-5627-49A3-92A8-C1BC9CF19D4F}" presName="composite2"/>
      <dgm:spPr/>
      <dgm:t>
        <a:bodyPr/>
        <a:lstStyle/>
        <a:p/>
      </dgm:t>
    </dgm:pt>
    <dgm:pt modelId="{588C09B5-8D1D-405E-8938-22D9E01EEE54}" type="pres">
      <dgm:prSet presAssocID="{9A073807-5627-49A3-92A8-C1BC9CF19D4F}" presName="background2" presStyleLbl="node2" presStyleCnt="1"/>
      <dgm:spPr/>
      <dgm:t>
        <a:bodyPr/>
        <a:lstStyle/>
        <a:p/>
      </dgm:t>
    </dgm:pt>
    <dgm:pt modelId="{334916D8-1944-4220-AC54-E2872BCD15D1}" type="pres">
      <dgm:prSet presAssocID="{9A073807-5627-49A3-92A8-C1BC9CF19D4F}" presName="text2" presStyleLbl="fgAcc2" presStyleCnt="1" custScaleX="14143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6ADD3B3-CEAE-4FA1-9FE7-DBDCD1E74A78}" type="pres">
      <dgm:prSet presAssocID="{9A073807-5627-49A3-92A8-C1BC9CF19D4F}" presName="hierChild3"/>
      <dgm:spPr/>
      <dgm:t>
        <a:bodyPr/>
        <a:lstStyle/>
        <a:p/>
      </dgm:t>
    </dgm:pt>
    <dgm:pt modelId="{2B3B7B55-31F9-461D-AC26-2CDC67C981BC}" type="pres">
      <dgm:prSet presAssocID="{036F3C5A-93D0-4F60-AF4A-DCA76203CB71}" presName="Name17" presStyleLbl="parChTrans1D3" presStyleCnt="1"/>
      <dgm:spPr/>
      <dgm:t>
        <a:bodyPr/>
        <a:lstStyle/>
        <a:p>
          <a:endParaRPr lang="zh-CN" altLang="en-US"/>
        </a:p>
      </dgm:t>
    </dgm:pt>
    <dgm:pt modelId="{CB2DFAFC-0034-4A46-8662-BCBC65559CED}" type="pres">
      <dgm:prSet presAssocID="{B4141ABC-6BA5-49AF-97B1-CEC74533EF3F}" presName="hierRoot3"/>
      <dgm:spPr/>
      <dgm:t>
        <a:bodyPr/>
        <a:lstStyle/>
        <a:p/>
      </dgm:t>
    </dgm:pt>
    <dgm:pt modelId="{58A5F791-5A33-4EFC-9828-194D500D04AB}" type="pres">
      <dgm:prSet presAssocID="{B4141ABC-6BA5-49AF-97B1-CEC74533EF3F}" presName="composite3"/>
      <dgm:spPr/>
      <dgm:t>
        <a:bodyPr/>
        <a:lstStyle/>
        <a:p/>
      </dgm:t>
    </dgm:pt>
    <dgm:pt modelId="{9CD7C81B-9FF2-46E0-9611-849B24DAF9CC}" type="pres">
      <dgm:prSet presAssocID="{B4141ABC-6BA5-49AF-97B1-CEC74533EF3F}" presName="background3" presStyleLbl="node3" presStyleCnt="1"/>
      <dgm:spPr/>
      <dgm:t>
        <a:bodyPr/>
        <a:lstStyle/>
        <a:p/>
      </dgm:t>
    </dgm:pt>
    <dgm:pt modelId="{62AE7A3C-7264-40BA-9F90-C543FD4DF7D1}" type="pres">
      <dgm:prSet presAssocID="{B4141ABC-6BA5-49AF-97B1-CEC74533EF3F}" presName="text3" presStyleLbl="fgAcc3" presStyleCnt="1" custScaleX="15317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07444A5-1CAF-455C-97A7-00D7CDEF39FE}" type="pres">
      <dgm:prSet presAssocID="{B4141ABC-6BA5-49AF-97B1-CEC74533EF3F}" presName="hierChild4"/>
      <dgm:spPr/>
      <dgm:t>
        <a:bodyPr/>
        <a:lstStyle/>
        <a:p/>
      </dgm:t>
    </dgm:pt>
    <dgm:pt modelId="{788EF416-ECE2-4186-903C-0CFEAC9500DE}" type="pres">
      <dgm:prSet presAssocID="{10FA6EE2-F4BC-4492-A461-877B5AA52CBD}" presName="Name23" presStyleLbl="parChTrans1D4" presStyleCnt="1"/>
      <dgm:spPr/>
      <dgm:t>
        <a:bodyPr/>
        <a:lstStyle/>
        <a:p>
          <a:endParaRPr lang="zh-CN" altLang="en-US"/>
        </a:p>
      </dgm:t>
    </dgm:pt>
    <dgm:pt modelId="{A471E96C-DF0A-4653-B6B3-90050F8A58FF}" type="pres">
      <dgm:prSet presAssocID="{4709E8FF-2C09-4A93-81C9-0F56F87F40A2}" presName="hierRoot4"/>
      <dgm:spPr/>
      <dgm:t>
        <a:bodyPr/>
        <a:lstStyle/>
        <a:p/>
      </dgm:t>
    </dgm:pt>
    <dgm:pt modelId="{AE72502A-D20E-49F4-9F3A-964622124E16}" type="pres">
      <dgm:prSet presAssocID="{4709E8FF-2C09-4A93-81C9-0F56F87F40A2}" presName="composite4"/>
      <dgm:spPr/>
      <dgm:t>
        <a:bodyPr/>
        <a:lstStyle/>
        <a:p/>
      </dgm:t>
    </dgm:pt>
    <dgm:pt modelId="{9A59C75E-A7EA-4907-AE3A-018A16F3BE01}" type="pres">
      <dgm:prSet presAssocID="{4709E8FF-2C09-4A93-81C9-0F56F87F40A2}" presName="background4" presStyleLbl="node4" presStyleCnt="1"/>
      <dgm:spPr/>
      <dgm:t>
        <a:bodyPr/>
        <a:lstStyle/>
        <a:p/>
      </dgm:t>
    </dgm:pt>
    <dgm:pt modelId="{B997436C-FEA0-43C5-920F-14D2E8BB4ED6}" type="pres">
      <dgm:prSet presAssocID="{4709E8FF-2C09-4A93-81C9-0F56F87F40A2}" presName="text4" presStyleLbl="fgAcc4" presStyleCnt="1" custScaleX="22357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01B58D6-7D3C-4CFE-AAAC-1B87E8F39AE8}" type="pres">
      <dgm:prSet presAssocID="{4709E8FF-2C09-4A93-81C9-0F56F87F40A2}" presName="hierChild5"/>
      <dgm:spPr/>
      <dgm:t>
        <a:bodyPr/>
        <a:lstStyle/>
        <a:p/>
      </dgm:t>
    </dgm:pt>
  </dgm:ptLst>
  <dgm:cxnLst>
    <dgm:cxn modelId="{F908084C-D2E5-4366-9804-0ACF243D3802}" srcId="{46BD4D59-2C5C-4FDD-A3A6-75F35CE03EC9}" destId="{FBF1845F-A257-4234-995B-D0E94925C4C8}" srcOrd="0" destOrd="0" parTransId="{3D81F767-407A-4074-8BB5-9C022C84934F}" sibTransId="{12E9BBD4-5A04-488D-B64F-F0573471935C}"/>
    <dgm:cxn modelId="{45606072-B42D-4439-ACCE-1940A7DDF944}" srcId="{FBF1845F-A257-4234-995B-D0E94925C4C8}" destId="{9A073807-5627-49A3-92A8-C1BC9CF19D4F}" srcOrd="0" destOrd="0" parTransId="{0A992147-67AF-476A-88E9-E5F46F1FE86C}" sibTransId="{B1A8C387-AE88-4D4A-BEAF-CE0D00D67677}"/>
    <dgm:cxn modelId="{C610FEDF-64F6-4965-97CA-5FE34BEC24FE}" srcId="{9A073807-5627-49A3-92A8-C1BC9CF19D4F}" destId="{B4141ABC-6BA5-49AF-97B1-CEC74533EF3F}" srcOrd="0" destOrd="0" parTransId="{036F3C5A-93D0-4F60-AF4A-DCA76203CB71}" sibTransId="{395E8C47-2C03-424D-ABBC-E32D59F69446}"/>
    <dgm:cxn modelId="{FA90BCA9-EB82-44A0-A5FF-6C59F46EBC87}" srcId="{B4141ABC-6BA5-49AF-97B1-CEC74533EF3F}" destId="{4709E8FF-2C09-4A93-81C9-0F56F87F40A2}" srcOrd="0" destOrd="0" parTransId="{10FA6EE2-F4BC-4492-A461-877B5AA52CBD}" sibTransId="{4D6F3D90-C5B8-435A-A807-A9D3C7625999}"/>
    <dgm:cxn modelId="{8E1851FE-A428-46AD-8BDE-C71163A57DC9}" type="presOf" srcId="{46BD4D59-2C5C-4FDD-A3A6-75F35CE03EC9}" destId="{D38C4203-3700-4C66-86FB-9F32D9FADB6B}" srcOrd="0" destOrd="0" presId="urn:microsoft.com/office/officeart/2005/8/layout/hierarchy1#1"/>
    <dgm:cxn modelId="{28F04EEE-BA3E-4776-90F7-914AE19D781B}" type="presParOf" srcId="{D38C4203-3700-4C66-86FB-9F32D9FADB6B}" destId="{AB3F5350-9D74-4093-8D17-3558F67E7146}" srcOrd="0" destOrd="0" presId="urn:microsoft.com/office/officeart/2005/8/layout/hierarchy1#1"/>
    <dgm:cxn modelId="{FFD24AFE-2F52-49A2-A349-4AE5F007B7D6}" type="presParOf" srcId="{AB3F5350-9D74-4093-8D17-3558F67E7146}" destId="{6F7D7BF3-13A7-4B56-A240-DDD1FA5F88E1}" srcOrd="0" destOrd="0" presId="urn:microsoft.com/office/officeart/2005/8/layout/hierarchy1#1"/>
    <dgm:cxn modelId="{5A3B80BA-792F-4238-9112-07CF21DA275C}" type="presParOf" srcId="{6F7D7BF3-13A7-4B56-A240-DDD1FA5F88E1}" destId="{4DEAC0B9-B296-49A6-A50A-F7C7FA954C1D}" srcOrd="0" destOrd="0" presId="urn:microsoft.com/office/officeart/2005/8/layout/hierarchy1#1"/>
    <dgm:cxn modelId="{8D47A25B-B3B9-4DFD-A6AB-472E70724983}" type="presParOf" srcId="{6F7D7BF3-13A7-4B56-A240-DDD1FA5F88E1}" destId="{0426BB62-5EAD-4D9D-90AC-D1DA3B0492FB}" srcOrd="1" destOrd="0" presId="urn:microsoft.com/office/officeart/2005/8/layout/hierarchy1#1"/>
    <dgm:cxn modelId="{2B35263D-FF38-4465-88CD-4D3C169EF0B8}" type="presOf" srcId="{FBF1845F-A257-4234-995B-D0E94925C4C8}" destId="{0426BB62-5EAD-4D9D-90AC-D1DA3B0492FB}" srcOrd="0" destOrd="0" presId="urn:microsoft.com/office/officeart/2005/8/layout/hierarchy1#1"/>
    <dgm:cxn modelId="{2230FE0D-7146-409C-AB90-ED7E1B91CC60}" type="presParOf" srcId="{AB3F5350-9D74-4093-8D17-3558F67E7146}" destId="{DD0D0BE0-B578-4E44-94FC-F0A78424F472}" srcOrd="1" destOrd="0" presId="urn:microsoft.com/office/officeart/2005/8/layout/hierarchy1#1"/>
    <dgm:cxn modelId="{A534B9A7-E251-4929-9117-E294C983D60A}" type="presParOf" srcId="{DD0D0BE0-B578-4E44-94FC-F0A78424F472}" destId="{F278B023-09E1-4D18-ACEB-8F32E8CFA1D8}" srcOrd="0" destOrd="0" presId="urn:microsoft.com/office/officeart/2005/8/layout/hierarchy1#1"/>
    <dgm:cxn modelId="{4A429BD8-2873-4E7F-9825-521306ABCA5A}" type="presOf" srcId="{0A992147-67AF-476A-88E9-E5F46F1FE86C}" destId="{F278B023-09E1-4D18-ACEB-8F32E8CFA1D8}" srcOrd="0" destOrd="0" presId="urn:microsoft.com/office/officeart/2005/8/layout/hierarchy1#1"/>
    <dgm:cxn modelId="{E03B13EA-3AC3-4494-A39C-2646091F3219}" type="presParOf" srcId="{DD0D0BE0-B578-4E44-94FC-F0A78424F472}" destId="{CA188B71-9AF5-4347-B0F3-DC7A458E92E7}" srcOrd="1" destOrd="0" presId="urn:microsoft.com/office/officeart/2005/8/layout/hierarchy1#1"/>
    <dgm:cxn modelId="{0B83DB22-B3FF-49A2-8C52-30271713D703}" type="presParOf" srcId="{CA188B71-9AF5-4347-B0F3-DC7A458E92E7}" destId="{D7026124-ACE5-4284-ADED-4DBE5495D0A9}" srcOrd="0" destOrd="0" presId="urn:microsoft.com/office/officeart/2005/8/layout/hierarchy1#1"/>
    <dgm:cxn modelId="{DA93DAFF-76EB-4E6A-BAFA-B766FBA4218C}" type="presParOf" srcId="{D7026124-ACE5-4284-ADED-4DBE5495D0A9}" destId="{588C09B5-8D1D-405E-8938-22D9E01EEE54}" srcOrd="0" destOrd="0" presId="urn:microsoft.com/office/officeart/2005/8/layout/hierarchy1#1"/>
    <dgm:cxn modelId="{1E7663DB-CDEE-404B-AB55-617849EEB058}" type="presParOf" srcId="{D7026124-ACE5-4284-ADED-4DBE5495D0A9}" destId="{334916D8-1944-4220-AC54-E2872BCD15D1}" srcOrd="1" destOrd="0" presId="urn:microsoft.com/office/officeart/2005/8/layout/hierarchy1#1"/>
    <dgm:cxn modelId="{49064B44-C153-4328-BA5D-3A8AD08D0EC9}" type="presOf" srcId="{9A073807-5627-49A3-92A8-C1BC9CF19D4F}" destId="{334916D8-1944-4220-AC54-E2872BCD15D1}" srcOrd="0" destOrd="0" presId="urn:microsoft.com/office/officeart/2005/8/layout/hierarchy1#1"/>
    <dgm:cxn modelId="{27DE445A-EA76-4616-8A48-5665C2454D6D}" type="presParOf" srcId="{CA188B71-9AF5-4347-B0F3-DC7A458E92E7}" destId="{06ADD3B3-CEAE-4FA1-9FE7-DBDCD1E74A78}" srcOrd="1" destOrd="0" presId="urn:microsoft.com/office/officeart/2005/8/layout/hierarchy1#1"/>
    <dgm:cxn modelId="{A1D2DE4E-C169-4BB6-94CF-18AE032E040E}" type="presParOf" srcId="{06ADD3B3-CEAE-4FA1-9FE7-DBDCD1E74A78}" destId="{2B3B7B55-31F9-461D-AC26-2CDC67C981BC}" srcOrd="0" destOrd="0" presId="urn:microsoft.com/office/officeart/2005/8/layout/hierarchy1#1"/>
    <dgm:cxn modelId="{4D795500-4D97-429A-8A91-B5F100960EF0}" type="presOf" srcId="{036F3C5A-93D0-4F60-AF4A-DCA76203CB71}" destId="{2B3B7B55-31F9-461D-AC26-2CDC67C981BC}" srcOrd="0" destOrd="0" presId="urn:microsoft.com/office/officeart/2005/8/layout/hierarchy1#1"/>
    <dgm:cxn modelId="{A6A6C843-B415-4074-8A38-70FC77E52F18}" type="presParOf" srcId="{06ADD3B3-CEAE-4FA1-9FE7-DBDCD1E74A78}" destId="{CB2DFAFC-0034-4A46-8662-BCBC65559CED}" srcOrd="1" destOrd="0" presId="urn:microsoft.com/office/officeart/2005/8/layout/hierarchy1#1"/>
    <dgm:cxn modelId="{C8BE89CB-772A-4C52-BCF3-A8EF12C5326A}" type="presParOf" srcId="{CB2DFAFC-0034-4A46-8662-BCBC65559CED}" destId="{58A5F791-5A33-4EFC-9828-194D500D04AB}" srcOrd="0" destOrd="0" presId="urn:microsoft.com/office/officeart/2005/8/layout/hierarchy1#1"/>
    <dgm:cxn modelId="{3969DB87-27CB-4E9A-B1C8-48752F0AB2B7}" type="presParOf" srcId="{58A5F791-5A33-4EFC-9828-194D500D04AB}" destId="{9CD7C81B-9FF2-46E0-9611-849B24DAF9CC}" srcOrd="0" destOrd="0" presId="urn:microsoft.com/office/officeart/2005/8/layout/hierarchy1#1"/>
    <dgm:cxn modelId="{B0907A12-D163-42FE-9CC8-D2C9C5748691}" type="presParOf" srcId="{58A5F791-5A33-4EFC-9828-194D500D04AB}" destId="{62AE7A3C-7264-40BA-9F90-C543FD4DF7D1}" srcOrd="1" destOrd="0" presId="urn:microsoft.com/office/officeart/2005/8/layout/hierarchy1#1"/>
    <dgm:cxn modelId="{8EF28771-EFB0-4DBA-B7D7-3D8BFC840EB3}" type="presOf" srcId="{B4141ABC-6BA5-49AF-97B1-CEC74533EF3F}" destId="{62AE7A3C-7264-40BA-9F90-C543FD4DF7D1}" srcOrd="0" destOrd="0" presId="urn:microsoft.com/office/officeart/2005/8/layout/hierarchy1#1"/>
    <dgm:cxn modelId="{67D79FEA-EBEA-470D-8486-CF17BBDD8221}" type="presParOf" srcId="{CB2DFAFC-0034-4A46-8662-BCBC65559CED}" destId="{F07444A5-1CAF-455C-97A7-00D7CDEF39FE}" srcOrd="1" destOrd="0" presId="urn:microsoft.com/office/officeart/2005/8/layout/hierarchy1#1"/>
    <dgm:cxn modelId="{1A19D52E-D4CA-4909-B60C-8E980A24C41C}" type="presParOf" srcId="{F07444A5-1CAF-455C-97A7-00D7CDEF39FE}" destId="{788EF416-ECE2-4186-903C-0CFEAC9500DE}" srcOrd="0" destOrd="0" presId="urn:microsoft.com/office/officeart/2005/8/layout/hierarchy1#1"/>
    <dgm:cxn modelId="{38BF8791-1AF7-4172-A251-60AA52F35788}" type="presOf" srcId="{10FA6EE2-F4BC-4492-A461-877B5AA52CBD}" destId="{788EF416-ECE2-4186-903C-0CFEAC9500DE}" srcOrd="0" destOrd="0" presId="urn:microsoft.com/office/officeart/2005/8/layout/hierarchy1#1"/>
    <dgm:cxn modelId="{BA3F1391-7221-4A05-B069-AB4316DA7452}" type="presParOf" srcId="{F07444A5-1CAF-455C-97A7-00D7CDEF39FE}" destId="{A471E96C-DF0A-4653-B6B3-90050F8A58FF}" srcOrd="1" destOrd="0" presId="urn:microsoft.com/office/officeart/2005/8/layout/hierarchy1#1"/>
    <dgm:cxn modelId="{75F1453F-45E5-4020-B123-0493A38849E8}" type="presParOf" srcId="{A471E96C-DF0A-4653-B6B3-90050F8A58FF}" destId="{AE72502A-D20E-49F4-9F3A-964622124E16}" srcOrd="0" destOrd="0" presId="urn:microsoft.com/office/officeart/2005/8/layout/hierarchy1#1"/>
    <dgm:cxn modelId="{8D9C4D6C-0F3E-491F-9058-CADAD3D19492}" type="presParOf" srcId="{AE72502A-D20E-49F4-9F3A-964622124E16}" destId="{9A59C75E-A7EA-4907-AE3A-018A16F3BE01}" srcOrd="0" destOrd="0" presId="urn:microsoft.com/office/officeart/2005/8/layout/hierarchy1#1"/>
    <dgm:cxn modelId="{4320C637-2AE3-471C-BC88-CA1C19BCD2A5}" type="presParOf" srcId="{AE72502A-D20E-49F4-9F3A-964622124E16}" destId="{B997436C-FEA0-43C5-920F-14D2E8BB4ED6}" srcOrd="1" destOrd="0" presId="urn:microsoft.com/office/officeart/2005/8/layout/hierarchy1#1"/>
    <dgm:cxn modelId="{506D64A9-D60C-47AC-AE71-175A474B64DF}" type="presOf" srcId="{4709E8FF-2C09-4A93-81C9-0F56F87F40A2}" destId="{B997436C-FEA0-43C5-920F-14D2E8BB4ED6}" srcOrd="0" destOrd="0" presId="urn:microsoft.com/office/officeart/2005/8/layout/hierarchy1#1"/>
    <dgm:cxn modelId="{3EF209AA-ACAF-4027-8686-09AC5D6D6690}" type="presParOf" srcId="{A471E96C-DF0A-4653-B6B3-90050F8A58FF}" destId="{401B58D6-7D3C-4CFE-AAAC-1B87E8F39AE8}" srcOrd="1" destOrd="0" presId="urn:microsoft.com/office/officeart/2005/8/layout/hierarchy1#1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46" name=""/>
      <dsp:cNvGrpSpPr/>
    </dsp:nvGrpSpPr>
    <dsp:grpSpPr/>
    <dsp:sp modelId="{788EF416-ECE2-4186-903C-0CFEAC9500DE}">
      <dsp:nvSpPr>
        <dsp:cNvPr id="47" name=""/>
        <dsp:cNvSpPr/>
      </dsp:nvSpPr>
      <dsp:spPr>
        <a:xfrm>
          <a:off x="1502747" y="3750848"/>
          <a:ext cx="91440" cy="402590"/>
        </a:xfrm>
        <a:custGeom>
          <a:rect l="0" t="0" r="0" b="0"/>
          <a:pathLst>
            <a:path>
              <a:moveTo>
                <a:pt x="45720" y="0"/>
              </a:moveTo>
              <a:lnTo>
                <a:pt x="45720" y="402590"/>
              </a:lnTo>
            </a:path>
          </a:pathLst>
        </a:custGeom>
        <a:noFill/>
        <a:ln w="12700" cap="flat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2B3B7B55-31F9-461D-AC26-2CDC67C981BC}">
      <dsp:nvSpPr>
        <dsp:cNvPr id="48" name=""/>
        <dsp:cNvSpPr/>
      </dsp:nvSpPr>
      <dsp:spPr>
        <a:xfrm>
          <a:off x="1502747" y="2469250"/>
          <a:ext cx="91440" cy="402590"/>
        </a:xfrm>
        <a:custGeom>
          <a:rect l="0" t="0" r="0" b="0"/>
          <a:pathLst>
            <a:path>
              <a:moveTo>
                <a:pt x="45720" y="0"/>
              </a:moveTo>
              <a:lnTo>
                <a:pt x="45720" y="402590"/>
              </a:lnTo>
            </a:path>
          </a:pathLst>
        </a:custGeom>
        <a:noFill/>
        <a:ln w="12700" cap="flat" cmpd="sng" algn="ctr">
          <a:solidFill>
            <a:schemeClr val="accent6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F278B023-09E1-4D18-ACEB-8F32E8CFA1D8}">
      <dsp:nvSpPr>
        <dsp:cNvPr id="49" name=""/>
        <dsp:cNvSpPr/>
      </dsp:nvSpPr>
      <dsp:spPr>
        <a:xfrm>
          <a:off x="1502747" y="1187653"/>
          <a:ext cx="91440" cy="402590"/>
        </a:xfrm>
        <a:custGeom>
          <a:rect l="0" t="0" r="0" b="0"/>
          <a:pathLst>
            <a:path>
              <a:moveTo>
                <a:pt x="45720" y="0"/>
              </a:moveTo>
              <a:lnTo>
                <a:pt x="45720" y="402590"/>
              </a:lnTo>
            </a:path>
          </a:pathLst>
        </a:custGeom>
        <a:noFill/>
        <a:ln w="127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4DEAC0B9-B296-49A6-A50A-F7C7FA954C1D}">
      <dsp:nvSpPr>
        <dsp:cNvPr id="50" name=""/>
        <dsp:cNvSpPr/>
      </dsp:nvSpPr>
      <dsp:spPr>
        <a:xfrm>
          <a:off x="856335" y="308645"/>
          <a:ext cx="1384263" cy="879007"/>
        </a:xfrm>
        <a:prstGeom prst="roundRect">
          <a:avLst>
            <a:gd name="adj" fmla="val 10000"/>
          </a:avLst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0426BB62-5EAD-4D9D-90AC-D1DA3B0492FB}">
      <dsp:nvSpPr>
        <dsp:cNvPr id="51" name=""/>
        <dsp:cNvSpPr/>
      </dsp:nvSpPr>
      <dsp:spPr>
        <a:xfrm>
          <a:off x="1010142" y="454762"/>
          <a:ext cx="1384263" cy="879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b="1" kern="1200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中央</a:t>
          </a:r>
          <a:endParaRPr lang="zh-CN" altLang="en-US" sz="3600" b="1" kern="1200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sp:txBody>
      <dsp:txXfrm>
        <a:off x="1035887" y="480507"/>
        <a:ext cx="1332773" cy="827517"/>
      </dsp:txXfrm>
    </dsp:sp>
    <dsp:sp modelId="{588C09B5-8D1D-405E-8938-22D9E01EEE54}">
      <dsp:nvSpPr>
        <dsp:cNvPr id="52" name=""/>
        <dsp:cNvSpPr/>
      </dsp:nvSpPr>
      <dsp:spPr>
        <a:xfrm>
          <a:off x="569529" y="1590243"/>
          <a:ext cx="1957874" cy="879007"/>
        </a:xfrm>
        <a:prstGeom prst="roundRect">
          <a:avLst>
            <a:gd name="adj" fmla="val 10000"/>
          </a:avLst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334916D8-1944-4220-AC54-E2872BCD15D1}">
      <dsp:nvSpPr>
        <dsp:cNvPr id="53" name=""/>
        <dsp:cNvSpPr/>
      </dsp:nvSpPr>
      <dsp:spPr>
        <a:xfrm>
          <a:off x="723337" y="1736359"/>
          <a:ext cx="1957874" cy="879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b="1" kern="1200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郡</a:t>
          </a:r>
          <a:endParaRPr lang="zh-CN" altLang="en-US" sz="3600" b="1" kern="1200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sp:txBody>
      <dsp:txXfrm>
        <a:off x="749082" y="1762104"/>
        <a:ext cx="1906383" cy="827517"/>
      </dsp:txXfrm>
    </dsp:sp>
    <dsp:sp modelId="{9CD7C81B-9FF2-46E0-9611-849B24DAF9CC}">
      <dsp:nvSpPr>
        <dsp:cNvPr id="54" name=""/>
        <dsp:cNvSpPr/>
      </dsp:nvSpPr>
      <dsp:spPr>
        <a:xfrm>
          <a:off x="488315" y="2871840"/>
          <a:ext cx="2120304" cy="879007"/>
        </a:xfrm>
        <a:prstGeom prst="roundRect">
          <a:avLst>
            <a:gd name="adj" fmla="val 10000"/>
          </a:avLst>
        </a:prstGeom>
        <a:solidFill>
          <a:schemeClr val="accent6">
            <a:tint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62AE7A3C-7264-40BA-9F90-C543FD4DF7D1}">
      <dsp:nvSpPr>
        <dsp:cNvPr id="55" name=""/>
        <dsp:cNvSpPr/>
      </dsp:nvSpPr>
      <dsp:spPr>
        <a:xfrm>
          <a:off x="642122" y="3017957"/>
          <a:ext cx="2120304" cy="879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县（道）</a:t>
          </a:r>
          <a:endParaRPr lang="zh-CN" altLang="en-US" sz="2800" b="1" kern="1200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sp:txBody>
      <dsp:txXfrm>
        <a:off x="667867" y="3043702"/>
        <a:ext cx="2068813" cy="827517"/>
      </dsp:txXfrm>
    </dsp:sp>
    <dsp:sp modelId="{9A59C75E-A7EA-4907-AE3A-018A16F3BE01}">
      <dsp:nvSpPr>
        <dsp:cNvPr id="56" name=""/>
        <dsp:cNvSpPr/>
      </dsp:nvSpPr>
      <dsp:spPr>
        <a:xfrm>
          <a:off x="1005" y="4153438"/>
          <a:ext cx="3094922" cy="879007"/>
        </a:xfrm>
        <a:prstGeom prst="roundRect">
          <a:avLst>
            <a:gd name="adj" fmla="val 10000"/>
          </a:avLst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B997436C-FEA0-43C5-920F-14D2E8BB4ED6}">
      <dsp:nvSpPr>
        <dsp:cNvPr id="57" name=""/>
        <dsp:cNvSpPr/>
      </dsp:nvSpPr>
      <dsp:spPr>
        <a:xfrm>
          <a:off x="154813" y="4299554"/>
          <a:ext cx="3094922" cy="879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乡、亭、里</a:t>
          </a:r>
          <a:endParaRPr lang="zh-CN" altLang="en-US" sz="2800" b="1" kern="1200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sp:txBody>
      <dsp:txXfrm>
        <a:off x="180558" y="4325299"/>
        <a:ext cx="3043431" cy="827517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 uniqueId="urn:microsoft.com/office/officeart/2005/8/layout/hierarchy1#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srcNode" val="background"/>
                    <dgm:param type="dstNode" val="background2"/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tCtr"/>
                    <dgm:param type="bendPt" val="end"/>
                  </dgm:alg>
                  <dgm:shape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srcNode" val="background2"/>
                            <dgm:param type="dstNode" val="background3"/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  <dgm:shape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srcNode" val="background3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if>
                                    <dgm:else name="Name26">
                                      <dgm:alg type="conn">
                                        <dgm:param type="srcNode" val="background4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else>
                                  </dgm:choose>
                                  <dgm:shape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2020/7/27</a:t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‹#›</a:t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5742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871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1264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4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单击此处编辑文本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74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image" Target="../media/image1.jpeg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8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515600"/>
            <a:ext cx="10969200" cy="473688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2020/7/27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Relationship Id="rId4" Type="http://schemas.openxmlformats.org/officeDocument/2006/relationships/tags" Target="../tags/tag6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image" Target="../media/image6.png" /><Relationship Id="rId5" Type="http://schemas.openxmlformats.org/officeDocument/2006/relationships/image" Target="../media/image7.png" /><Relationship Id="rId6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Relationship Id="rId3" Type="http://schemas.openxmlformats.org/officeDocument/2006/relationships/image" Target="../media/image1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4.xml" /><Relationship Id="rId3" Type="http://schemas.openxmlformats.org/officeDocument/2006/relationships/image" Target="../media/image1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8586" name="文本框 25"/>
          <p:cNvSpPr txBox="1"/>
          <p:nvPr/>
        </p:nvSpPr>
        <p:spPr>
          <a:xfrm>
            <a:off x="1896110" y="706755"/>
            <a:ext cx="8528685" cy="117602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 anchor="t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第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课 </a:t>
            </a:r>
          </a:p>
          <a:p>
            <a:pPr algn="ctr">
              <a:buFont typeface="Arial" panose="020b0604020202020204" pitchFamily="34" charset="0"/>
            </a:pPr>
            <a:r>
              <a:rPr lang="zh-CN" altLang="en-US" sz="3600" b="1">
                <a:solidFill>
                  <a:srgbClr val="222267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中国古代政治体制的形成与发展</a:t>
            </a:r>
          </a:p>
        </p:txBody>
      </p:sp>
      <p:pic>
        <p:nvPicPr>
          <p:cNvPr id="6" name="图片 5" descr="t01eddebf0a34ca17e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110" y="2461260"/>
            <a:ext cx="3843020" cy="3484245"/>
          </a:xfrm>
          <a:prstGeom prst="rect">
            <a:avLst/>
          </a:prstGeom>
        </p:spPr>
      </p:pic>
      <p:pic>
        <p:nvPicPr>
          <p:cNvPr id="7" name="图片 6" descr="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6205" y="2461260"/>
            <a:ext cx="3948430" cy="359346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3" name="文本框 24579"/>
          <p:cNvSpPr txBox="1"/>
          <p:nvPr/>
        </p:nvSpPr>
        <p:spPr>
          <a:xfrm>
            <a:off x="1700530" y="423863"/>
            <a:ext cx="18716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三皇五帝</a:t>
            </a:r>
          </a:p>
        </p:txBody>
      </p:sp>
      <p:sp>
        <p:nvSpPr>
          <p:cNvPr id="30724" name="文本框 24580"/>
          <p:cNvSpPr txBox="1"/>
          <p:nvPr/>
        </p:nvSpPr>
        <p:spPr>
          <a:xfrm>
            <a:off x="1939290" y="3359785"/>
            <a:ext cx="9537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夏朝</a:t>
            </a:r>
          </a:p>
        </p:txBody>
      </p:sp>
      <p:sp>
        <p:nvSpPr>
          <p:cNvPr id="24582" name="文本框 24581"/>
          <p:cNvSpPr txBox="1"/>
          <p:nvPr/>
        </p:nvSpPr>
        <p:spPr>
          <a:xfrm>
            <a:off x="4084003" y="423863"/>
            <a:ext cx="223202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禅让制</a:t>
            </a:r>
          </a:p>
        </p:txBody>
      </p:sp>
      <p:sp>
        <p:nvSpPr>
          <p:cNvPr id="24584" name="左大括号 24583"/>
          <p:cNvSpPr/>
          <p:nvPr/>
        </p:nvSpPr>
        <p:spPr>
          <a:xfrm>
            <a:off x="3175635" y="1419225"/>
            <a:ext cx="80010" cy="4726305"/>
          </a:xfrm>
          <a:prstGeom prst="leftBrace">
            <a:avLst>
              <a:gd name="adj1" fmla="val 41976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90" name="文本框 24589"/>
          <p:cNvSpPr txBox="1"/>
          <p:nvPr/>
        </p:nvSpPr>
        <p:spPr>
          <a:xfrm>
            <a:off x="3483610" y="1418908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建立</a:t>
            </a:r>
          </a:p>
        </p:txBody>
      </p:sp>
      <p:sp>
        <p:nvSpPr>
          <p:cNvPr id="24592" name="文本框 24591"/>
          <p:cNvSpPr txBox="1"/>
          <p:nvPr/>
        </p:nvSpPr>
        <p:spPr>
          <a:xfrm>
            <a:off x="4865370" y="1419225"/>
            <a:ext cx="53232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2070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年，禹建立</a:t>
            </a:r>
          </a:p>
        </p:txBody>
      </p:sp>
      <p:sp>
        <p:nvSpPr>
          <p:cNvPr id="9" name="矩形 8"/>
          <p:cNvSpPr/>
          <p:nvPr/>
        </p:nvSpPr>
        <p:spPr>
          <a:xfrm>
            <a:off x="3483610" y="2120900"/>
            <a:ext cx="676529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中央：</a:t>
            </a:r>
            <a:r>
              <a:rPr lang="zh-CN" altLang="en-US" sz="2800" b="1">
                <a:solidFill>
                  <a:srgbClr val="40404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设有主管行政、军事、司法和宗教的机构与职官。对夏后氏生活的地区直接统治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地方</a:t>
            </a:r>
            <a:r>
              <a:rPr lang="zh-CN" altLang="en-US" sz="2800" b="1">
                <a:solidFill>
                  <a:srgbClr val="40404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：主要通过控制一些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部族</a:t>
            </a:r>
            <a:r>
              <a:rPr lang="zh-CN" altLang="en-US" sz="2800" b="1">
                <a:solidFill>
                  <a:srgbClr val="40404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实行间接统治。</a:t>
            </a:r>
          </a:p>
        </p:txBody>
      </p:sp>
      <p:sp>
        <p:nvSpPr>
          <p:cNvPr id="26638" name="矩形 26637"/>
          <p:cNvSpPr/>
          <p:nvPr/>
        </p:nvSpPr>
        <p:spPr>
          <a:xfrm>
            <a:off x="3483610" y="5570538"/>
            <a:ext cx="226695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3.政权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性质：</a:t>
            </a:r>
          </a:p>
        </p:txBody>
      </p:sp>
      <p:sp>
        <p:nvSpPr>
          <p:cNvPr id="14" name="矩形 13"/>
          <p:cNvSpPr/>
          <p:nvPr/>
        </p:nvSpPr>
        <p:spPr>
          <a:xfrm>
            <a:off x="5750560" y="5573713"/>
            <a:ext cx="3206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公天下 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→  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家天下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9" name="矩形 26638"/>
          <p:cNvSpPr/>
          <p:nvPr/>
        </p:nvSpPr>
        <p:spPr>
          <a:xfrm>
            <a:off x="2693035" y="860425"/>
            <a:ext cx="540385" cy="18148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权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力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传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承</a:t>
            </a:r>
          </a:p>
        </p:txBody>
      </p:sp>
      <p:sp>
        <p:nvSpPr>
          <p:cNvPr id="49154" name="AutoShape 3"/>
          <p:cNvSpPr/>
          <p:nvPr/>
        </p:nvSpPr>
        <p:spPr>
          <a:xfrm rot="5400000">
            <a:off x="1536065" y="1408185"/>
            <a:ext cx="1760855" cy="719310"/>
          </a:xfrm>
          <a:prstGeom prst="rightArrow">
            <a:avLst>
              <a:gd name="adj1" fmla="val 38888"/>
              <a:gd name="adj2" fmla="val 75768"/>
            </a:avLst>
          </a:prstGeom>
          <a:solidFill>
            <a:srgbClr val="FF9900"/>
          </a:solidFill>
          <a:ln w="9525">
            <a:noFill/>
          </a:ln>
        </p:spPr>
        <p:txBody>
          <a:bodyPr wrap="square" lIns="0" tIns="0" rIns="0" bIns="0" anchor="ctr">
            <a:spAutoFit/>
          </a:bodyPr>
          <a:lstStyle/>
          <a:p>
            <a:endParaRPr lang="zh-CN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00530" y="798830"/>
            <a:ext cx="459740" cy="25609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禅让制变为世袭制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0" y="424180"/>
            <a:ext cx="16998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（一）夏朝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charRg st="39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24582" grpId="0"/>
      <p:bldP spid="24590" grpId="0"/>
      <p:bldP spid="24592" grpId="0"/>
      <p:bldP spid="26638" grpId="0"/>
      <p:bldP spid="26639" grpId="0"/>
      <p:bldP spid="4915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707515" y="775970"/>
            <a:ext cx="8021320" cy="58775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1.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商朝的内外服体制：</a:t>
            </a:r>
            <a:endParaRPr lang="en-US" altLang="zh-CN" sz="24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endParaRPr lang="en-US" altLang="zh-CN" sz="2400" b="1">
              <a:latin typeface="Times New Roman" panose="02020603050405020304" pitchFamily="18" charset="0"/>
            </a:endParaRPr>
          </a:p>
          <a:p>
            <a:r>
              <a:rPr lang="en-US" altLang="zh-CN" sz="2400" b="1">
                <a:solidFill>
                  <a:srgbClr val="990000"/>
                </a:solidFill>
                <a:latin typeface="Times New Roman" panose="02020603050405020304" pitchFamily="18" charset="0"/>
                <a:ea typeface="隶书" pitchFamily="1" charset="-122"/>
                <a:sym typeface="+mn-ea"/>
              </a:rPr>
              <a:t>      </a:t>
            </a:r>
            <a:r>
              <a:rPr lang="zh-CN" altLang="en-US" sz="2400" b="1">
                <a:solidFill>
                  <a:srgbClr val="990000"/>
                </a:solidFill>
                <a:latin typeface="Times New Roman" panose="02020603050405020304" pitchFamily="18" charset="0"/>
                <a:ea typeface="隶书" pitchFamily="1" charset="-122"/>
                <a:sym typeface="+mn-ea"/>
              </a:rPr>
              <a:t>（</a:t>
            </a:r>
            <a:r>
              <a:rPr lang="en-US" altLang="zh-CN" sz="2400" b="1">
                <a:solidFill>
                  <a:srgbClr val="990000"/>
                </a:solidFill>
                <a:latin typeface="Times New Roman" panose="02020603050405020304" pitchFamily="18" charset="0"/>
                <a:ea typeface="隶书" pitchFamily="1" charset="-122"/>
                <a:sym typeface="+mn-ea"/>
              </a:rPr>
              <a:t>1</a:t>
            </a:r>
            <a:r>
              <a:rPr lang="zh-CN" altLang="en-US" sz="2400" b="1">
                <a:solidFill>
                  <a:srgbClr val="990000"/>
                </a:solidFill>
                <a:latin typeface="Times New Roman" panose="02020603050405020304" pitchFamily="18" charset="0"/>
                <a:ea typeface="隶书" pitchFamily="1" charset="-122"/>
                <a:sym typeface="+mn-ea"/>
              </a:rPr>
              <a:t>）</a:t>
            </a:r>
            <a:r>
              <a:rPr lang="zh-CN" altLang="en-US" sz="2400" b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内服：商王直接控制的王畿地区</a:t>
            </a:r>
            <a:endParaRPr lang="en-US" altLang="zh-CN" sz="2400" b="1">
              <a:solidFill>
                <a:srgbClr val="990000"/>
              </a:solidFill>
              <a:latin typeface="黑体" panose="02010609060101010101" charset="-122"/>
              <a:ea typeface="黑体"/>
            </a:endParaRPr>
          </a:p>
          <a:p>
            <a:r>
              <a:rPr lang="en-US" altLang="zh-CN" sz="2400" b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</a:t>
            </a:r>
            <a:endParaRPr lang="en-US" altLang="zh-CN" sz="2400" b="1">
              <a:solidFill>
                <a:srgbClr val="99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2400" b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  </a:t>
            </a:r>
            <a:r>
              <a:rPr lang="zh-CN" altLang="en-US" sz="2400" b="1">
                <a:solidFill>
                  <a:srgbClr val="990000"/>
                </a:solidFill>
                <a:latin typeface="Times New Roman" panose="02020603050405020304" pitchFamily="18" charset="0"/>
                <a:ea typeface="隶书" pitchFamily="1" charset="-122"/>
                <a:sym typeface="+mn-ea"/>
              </a:rPr>
              <a:t>（</a:t>
            </a:r>
            <a:r>
              <a:rPr lang="en-US" altLang="zh-CN" sz="2400" b="1">
                <a:solidFill>
                  <a:srgbClr val="990000"/>
                </a:solidFill>
                <a:latin typeface="Times New Roman" panose="02020603050405020304" pitchFamily="18" charset="0"/>
                <a:ea typeface="隶书" pitchFamily="1" charset="-122"/>
                <a:sym typeface="+mn-ea"/>
              </a:rPr>
              <a:t>2</a:t>
            </a:r>
            <a:r>
              <a:rPr lang="zh-CN" altLang="en-US" sz="2400" b="1">
                <a:solidFill>
                  <a:srgbClr val="990000"/>
                </a:solidFill>
                <a:latin typeface="Times New Roman" panose="02020603050405020304" pitchFamily="18" charset="0"/>
                <a:ea typeface="隶书" pitchFamily="1" charset="-122"/>
                <a:sym typeface="+mn-ea"/>
              </a:rPr>
              <a:t>）</a:t>
            </a:r>
            <a:r>
              <a:rPr lang="zh-CN" altLang="en-US" sz="2400" b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外服：商王间接控制的方国和部落</a:t>
            </a:r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</p:txBody>
      </p:sp>
      <p:grpSp>
        <p:nvGrpSpPr>
          <p:cNvPr id="3" name="组合 14"/>
          <p:cNvGrpSpPr/>
          <p:nvPr/>
        </p:nvGrpSpPr>
        <p:grpSpPr>
          <a:xfrm>
            <a:off x="2889250" y="2706688"/>
            <a:ext cx="4752975" cy="3013075"/>
            <a:chOff x="4572000" y="857232"/>
            <a:chExt cx="4429156" cy="2286016"/>
          </a:xfrm>
        </p:grpSpPr>
        <p:sp>
          <p:nvSpPr>
            <p:cNvPr id="16" name="圆角矩形 15"/>
            <p:cNvSpPr/>
            <p:nvPr/>
          </p:nvSpPr>
          <p:spPr>
            <a:xfrm>
              <a:off x="6143636" y="1642520"/>
              <a:ext cx="1214447" cy="857257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endParaRPr lang="en-US" altLang="zh-CN" strike="noStrike" noProof="1">
                <a:solidFill>
                  <a:srgbClr val="222267"/>
                </a:solidFill>
                <a:latin typeface="Arial" panose="020b0604020202020204" pitchFamily="34" charset="0"/>
              </a:endParaRPr>
            </a:p>
            <a:p>
              <a:pPr lvl="0" algn="ctr" fontAlgn="base"/>
              <a:endParaRPr lang="en-US" altLang="zh-CN" sz="2400" b="1" strike="noStrike" noProof="1">
                <a:solidFill>
                  <a:srgbClr val="222267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286512" y="1714487"/>
              <a:ext cx="928695" cy="40005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都城</a:t>
              </a:r>
            </a:p>
          </p:txBody>
        </p:sp>
        <p:sp>
          <p:nvSpPr>
            <p:cNvPr id="18" name="椭圆 17"/>
            <p:cNvSpPr/>
            <p:nvPr/>
          </p:nvSpPr>
          <p:spPr>
            <a:xfrm>
              <a:off x="4643439" y="2643711"/>
              <a:ext cx="1285884" cy="49953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r>
                <a:rPr lang="zh-CN" altLang="en-US" sz="2400" b="1" strike="noStrike" noProof="1">
                  <a:solidFill>
                    <a:srgbClr val="222267"/>
                  </a:solidFill>
                  <a:latin typeface="Arial" panose="020b0604020202020204" pitchFamily="34" charset="0"/>
                </a:rPr>
                <a:t>附属国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7715272" y="857232"/>
              <a:ext cx="1285884" cy="49953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r>
                <a:rPr lang="zh-CN" altLang="en-US" sz="2400" b="1" strike="noStrike" noProof="1">
                  <a:solidFill>
                    <a:srgbClr val="222267"/>
                  </a:solidFill>
                  <a:latin typeface="Arial" panose="020b0604020202020204" pitchFamily="34" charset="0"/>
                </a:rPr>
                <a:t>附属国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572000" y="857232"/>
              <a:ext cx="1285884" cy="49953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r>
                <a:rPr lang="zh-CN" altLang="en-US" sz="2400" b="1" strike="noStrike" noProof="1">
                  <a:solidFill>
                    <a:srgbClr val="222267"/>
                  </a:solidFill>
                  <a:latin typeface="Arial" panose="020b0604020202020204" pitchFamily="34" charset="0"/>
                </a:rPr>
                <a:t>附属国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7715272" y="2643711"/>
              <a:ext cx="1285884" cy="499537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fontAlgn="base"/>
              <a:r>
                <a:rPr lang="zh-CN" altLang="en-US" sz="2400" b="1" strike="noStrike" noProof="1">
                  <a:solidFill>
                    <a:srgbClr val="222267"/>
                  </a:solidFill>
                  <a:latin typeface="Arial" panose="020b0604020202020204" pitchFamily="34" charset="0"/>
                </a:rPr>
                <a:t>附属国</a:t>
              </a:r>
            </a:p>
          </p:txBody>
        </p:sp>
        <p:sp>
          <p:nvSpPr>
            <p:cNvPr id="22" name="下箭头 21"/>
            <p:cNvSpPr/>
            <p:nvPr/>
          </p:nvSpPr>
          <p:spPr>
            <a:xfrm rot="2493331">
              <a:off x="5746758" y="2398176"/>
              <a:ext cx="500067" cy="499537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下箭头 22"/>
            <p:cNvSpPr/>
            <p:nvPr/>
          </p:nvSpPr>
          <p:spPr>
            <a:xfrm rot="18792422">
              <a:off x="7317071" y="2315360"/>
              <a:ext cx="499537" cy="500065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下箭头 23"/>
            <p:cNvSpPr/>
            <p:nvPr/>
          </p:nvSpPr>
          <p:spPr>
            <a:xfrm rot="7769937">
              <a:off x="5675584" y="1246436"/>
              <a:ext cx="499537" cy="500065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下箭头 24"/>
            <p:cNvSpPr/>
            <p:nvPr/>
          </p:nvSpPr>
          <p:spPr>
            <a:xfrm rot="13562760">
              <a:off x="7309133" y="1235851"/>
              <a:ext cx="499537" cy="500067"/>
            </a:xfrm>
            <a:prstGeom prst="down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687820" y="3903345"/>
            <a:ext cx="3295650" cy="460375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fontAlgn="base">
              <a:buFont typeface="Arial" panose="020b0604020202020204" pitchFamily="34" charset="0"/>
            </a:pPr>
            <a:r>
              <a:rPr lang="en-US" altLang="en-US" sz="2400" b="1" strike="noStrike" noProof="1">
                <a:solidFill>
                  <a:srgbClr val="FFFFFF"/>
                </a:solidFill>
                <a:latin typeface="Kabob" pitchFamily="2" charset="0"/>
              </a:rPr>
              <a:t>商王对外服控制力有限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0" y="467360"/>
            <a:ext cx="35896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（二）商朝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8130" name="文本框 43013"/>
          <p:cNvSpPr txBox="1"/>
          <p:nvPr/>
        </p:nvSpPr>
        <p:spPr>
          <a:xfrm>
            <a:off x="4037013" y="1015048"/>
            <a:ext cx="3455987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4400" b="1">
                <a:solidFill>
                  <a:srgbClr val="CC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2.</a:t>
            </a:r>
            <a:r>
              <a:rPr lang="zh-CN" altLang="en-US" sz="4400" b="1">
                <a:solidFill>
                  <a:srgbClr val="CC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宗法制</a:t>
            </a:r>
          </a:p>
        </p:txBody>
      </p:sp>
      <p:sp>
        <p:nvSpPr>
          <p:cNvPr id="43015" name="文本框 43014"/>
          <p:cNvSpPr txBox="1"/>
          <p:nvPr/>
        </p:nvSpPr>
        <p:spPr>
          <a:xfrm>
            <a:off x="1919605" y="2376170"/>
            <a:ext cx="769175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4000" b="1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）目的：以血缘亲疏和嫡庶来确定继承关系和名分</a:t>
            </a:r>
          </a:p>
        </p:txBody>
      </p:sp>
      <p:sp>
        <p:nvSpPr>
          <p:cNvPr id="43016" name="文本框 43015"/>
          <p:cNvSpPr txBox="1"/>
          <p:nvPr/>
        </p:nvSpPr>
        <p:spPr>
          <a:xfrm>
            <a:off x="1919605" y="4358640"/>
            <a:ext cx="26022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）核心：</a:t>
            </a:r>
          </a:p>
        </p:txBody>
      </p:sp>
      <p:sp>
        <p:nvSpPr>
          <p:cNvPr id="43017" name="文本框 43016"/>
          <p:cNvSpPr txBox="1"/>
          <p:nvPr/>
        </p:nvSpPr>
        <p:spPr>
          <a:xfrm>
            <a:off x="4598035" y="4358640"/>
            <a:ext cx="475138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嫡长子继承制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467360"/>
            <a:ext cx="16414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（二）商朝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/>
      <p:bldP spid="43016" grpId="0"/>
      <p:bldP spid="430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9153" name="Picture 2" descr="天子"/>
          <p:cNvPicPr preferRelativeResize="0"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4350" y="1763713"/>
            <a:ext cx="492125" cy="1003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4" name="AutoShape 3"/>
          <p:cNvSpPr/>
          <p:nvPr/>
        </p:nvSpPr>
        <p:spPr>
          <a:xfrm>
            <a:off x="2589213" y="4682011"/>
            <a:ext cx="685800" cy="853130"/>
          </a:xfrm>
          <a:prstGeom prst="rightArrow">
            <a:avLst>
              <a:gd name="adj1" fmla="val 38888"/>
              <a:gd name="adj2" fmla="val 75768"/>
            </a:avLst>
          </a:prstGeom>
          <a:solidFill>
            <a:srgbClr val="FF9900"/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endParaRPr lang="zh-CN">
              <a:latin typeface="Calibri" pitchFamily="34" charset="0"/>
              <a:ea typeface="宋体" panose="02010600030101010101" pitchFamily="2" charset="-122"/>
            </a:endParaRPr>
          </a:p>
        </p:txBody>
      </p:sp>
      <p:sp>
        <p:nvSpPr>
          <p:cNvPr id="49155" name="AutoShape 4"/>
          <p:cNvSpPr/>
          <p:nvPr/>
        </p:nvSpPr>
        <p:spPr>
          <a:xfrm>
            <a:off x="2589213" y="5186527"/>
            <a:ext cx="685800" cy="852160"/>
          </a:xfrm>
          <a:prstGeom prst="rightArrow">
            <a:avLst>
              <a:gd name="adj1" fmla="val 38888"/>
              <a:gd name="adj2" fmla="val 75768"/>
            </a:avLst>
          </a:prstGeom>
          <a:solidFill>
            <a:srgbClr val="009900"/>
          </a:solidFill>
          <a:ln w="9525">
            <a:noFill/>
          </a:ln>
        </p:spPr>
        <p:txBody>
          <a:bodyPr lIns="0" tIns="0" rIns="0" bIns="0" anchor="ctr">
            <a:spAutoFit/>
          </a:bodyPr>
          <a:lstStyle/>
          <a:p>
            <a:endParaRPr lang="zh-CN">
              <a:latin typeface="Calibri" pitchFamily="34" charset="0"/>
              <a:ea typeface="宋体" panose="02010600030101010101" pitchFamily="2" charset="-122"/>
            </a:endParaRPr>
          </a:p>
        </p:txBody>
      </p:sp>
      <p:sp>
        <p:nvSpPr>
          <p:cNvPr id="49156" name="Text Box 5"/>
          <p:cNvSpPr txBox="1"/>
          <p:nvPr/>
        </p:nvSpPr>
        <p:spPr>
          <a:xfrm>
            <a:off x="3381375" y="4738529"/>
            <a:ext cx="1066800" cy="43053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ctr" anchorCtr="1">
            <a:spAutoFit/>
          </a:bodyPr>
          <a:lstStyle/>
          <a:p>
            <a:r>
              <a:rPr lang="zh-TW" altLang="en-US" sz="2800" b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嫡</a:t>
            </a:r>
            <a:r>
              <a:rPr lang="zh-CN" altLang="en-US" sz="2800" b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r>
              <a:rPr lang="zh-TW" altLang="en-US" sz="2800" b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子</a:t>
            </a:r>
          </a:p>
        </p:txBody>
      </p:sp>
      <p:sp>
        <p:nvSpPr>
          <p:cNvPr id="49157" name="Text Box 6"/>
          <p:cNvSpPr txBox="1"/>
          <p:nvPr/>
        </p:nvSpPr>
        <p:spPr>
          <a:xfrm>
            <a:off x="3386138" y="5379086"/>
            <a:ext cx="2133600" cy="43053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ctr" anchorCtr="1">
            <a:spAutoFit/>
          </a:bodyPr>
          <a:lstStyle/>
          <a:p>
            <a:r>
              <a:rPr lang="zh-CN" altLang="en-US" sz="2800" b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余</a:t>
            </a:r>
            <a:r>
              <a:rPr lang="zh-TW" altLang="en-US" sz="2800" b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嫡子及庶子</a:t>
            </a:r>
          </a:p>
        </p:txBody>
      </p:sp>
      <p:cxnSp>
        <p:nvCxnSpPr>
          <p:cNvPr id="95239" name="AutoShape 7"/>
          <p:cNvCxnSpPr/>
          <p:nvPr/>
        </p:nvCxnSpPr>
        <p:spPr>
          <a:xfrm flipH="1">
            <a:off x="7518400" y="2000250"/>
            <a:ext cx="0" cy="196850"/>
          </a:xfrm>
          <a:prstGeom prst="straightConnector1">
            <a:avLst/>
          </a:prstGeom>
          <a:ln w="19050" cap="flat" cmpd="sng">
            <a:solidFill>
              <a:schemeClr val="folHlink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95240" name="Line 8"/>
          <p:cNvSpPr/>
          <p:nvPr/>
        </p:nvSpPr>
        <p:spPr>
          <a:xfrm>
            <a:off x="6180138" y="3276600"/>
            <a:ext cx="2819400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5241" name="Line 9"/>
          <p:cNvSpPr/>
          <p:nvPr/>
        </p:nvSpPr>
        <p:spPr>
          <a:xfrm>
            <a:off x="7397750" y="4191000"/>
            <a:ext cx="1525588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5242" name="Line 10"/>
          <p:cNvSpPr/>
          <p:nvPr/>
        </p:nvSpPr>
        <p:spPr>
          <a:xfrm>
            <a:off x="4808538" y="2286000"/>
            <a:ext cx="4191000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5243" name="Text Box 11"/>
          <p:cNvSpPr txBox="1"/>
          <p:nvPr/>
        </p:nvSpPr>
        <p:spPr>
          <a:xfrm>
            <a:off x="9075738" y="2015173"/>
            <a:ext cx="855662" cy="73850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 algn="ctr"/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大宗</a:t>
            </a:r>
          </a:p>
          <a:p>
            <a:pPr algn="ctr"/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宗主</a:t>
            </a:r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</a:p>
        </p:txBody>
      </p:sp>
      <p:sp>
        <p:nvSpPr>
          <p:cNvPr id="95244" name="Line 12"/>
          <p:cNvSpPr/>
          <p:nvPr/>
        </p:nvSpPr>
        <p:spPr>
          <a:xfrm>
            <a:off x="8466138" y="5029200"/>
            <a:ext cx="533400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95245" name="Text Box 13"/>
          <p:cNvSpPr txBox="1">
            <a:spLocks noChangeArrowheads="1"/>
          </p:cNvSpPr>
          <p:nvPr/>
        </p:nvSpPr>
        <p:spPr bwMode="auto">
          <a:xfrm>
            <a:off x="2979738" y="2767013"/>
            <a:ext cx="51054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北魏楷书简体" pitchFamily="65" charset="-122"/>
                <a:cs typeface="+mn-cs"/>
              </a:rPr>
              <a:t>天子</a:t>
            </a:r>
          </a:p>
        </p:txBody>
      </p:sp>
      <p:grpSp>
        <p:nvGrpSpPr>
          <p:cNvPr id="49165" name="Group 14"/>
          <p:cNvGrpSpPr/>
          <p:nvPr/>
        </p:nvGrpSpPr>
        <p:grpSpPr>
          <a:xfrm>
            <a:off x="3540125" y="2034138"/>
            <a:ext cx="811213" cy="1166262"/>
            <a:chOff x="1728" y="1538"/>
            <a:chExt cx="432" cy="622"/>
          </a:xfrm>
        </p:grpSpPr>
        <p:sp>
          <p:nvSpPr>
            <p:cNvPr id="49166" name="AutoShape 15"/>
            <p:cNvSpPr/>
            <p:nvPr/>
          </p:nvSpPr>
          <p:spPr>
            <a:xfrm rot="5400000">
              <a:off x="1824" y="1824"/>
              <a:ext cx="384" cy="2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lnTo>
                    <a:pt x="18075" y="0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7" name="AutoShape 16"/>
            <p:cNvSpPr/>
            <p:nvPr/>
          </p:nvSpPr>
          <p:spPr>
            <a:xfrm>
              <a:off x="1728" y="1538"/>
              <a:ext cx="432" cy="454"/>
            </a:xfrm>
            <a:prstGeom prst="rightArrow">
              <a:avLst>
                <a:gd name="adj1" fmla="val 38888"/>
                <a:gd name="adj2" fmla="val 56912"/>
              </a:avLst>
            </a:prstGeom>
            <a:solidFill>
              <a:srgbClr val="FF9900"/>
            </a:solidFill>
            <a:ln w="9525">
              <a:noFill/>
            </a:ln>
          </p:spPr>
          <p:txBody>
            <a:bodyPr lIns="0" tIns="0" rIns="0" bIns="0" anchor="ctr">
              <a:spAutoFit/>
            </a:bodyPr>
            <a:lstStyle/>
            <a:p>
              <a:endParaRPr lang="zh-CN">
                <a:latin typeface="Calibri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49168" name="Picture 17" descr="諸侯"/>
          <p:cNvPicPr preferRelativeResize="0"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0863" y="2806700"/>
            <a:ext cx="442912" cy="823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5250" name="Text Box 18"/>
          <p:cNvSpPr txBox="1">
            <a:spLocks noChangeArrowheads="1"/>
          </p:cNvSpPr>
          <p:nvPr/>
        </p:nvSpPr>
        <p:spPr bwMode="auto">
          <a:xfrm>
            <a:off x="4351338" y="3732213"/>
            <a:ext cx="51054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CN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北魏楷书简体" pitchFamily="65" charset="-122"/>
                <a:cs typeface="+mn-cs"/>
              </a:rPr>
              <a:t>诸</a:t>
            </a: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北魏楷书简体" pitchFamily="65" charset="-122"/>
                <a:cs typeface="+mn-cs"/>
              </a:rPr>
              <a:t>侯</a:t>
            </a:r>
          </a:p>
        </p:txBody>
      </p:sp>
      <p:pic>
        <p:nvPicPr>
          <p:cNvPr id="49170" name="Picture 19" descr="卿大夫"/>
          <p:cNvPicPr preferRelativeResize="0"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1338" y="3684588"/>
            <a:ext cx="466725" cy="8874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71" name="Picture 20" descr="諸侯"/>
          <p:cNvPicPr preferRelativeResize="0"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1338" y="2743200"/>
            <a:ext cx="509587" cy="8683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9172" name="Group 21"/>
          <p:cNvGrpSpPr/>
          <p:nvPr/>
        </p:nvGrpSpPr>
        <p:grpSpPr>
          <a:xfrm>
            <a:off x="4759325" y="3024738"/>
            <a:ext cx="811213" cy="1166262"/>
            <a:chOff x="1728" y="1538"/>
            <a:chExt cx="432" cy="622"/>
          </a:xfrm>
        </p:grpSpPr>
        <p:sp>
          <p:nvSpPr>
            <p:cNvPr id="49173" name="AutoShape 22"/>
            <p:cNvSpPr/>
            <p:nvPr/>
          </p:nvSpPr>
          <p:spPr>
            <a:xfrm rot="5400000">
              <a:off x="1824" y="1824"/>
              <a:ext cx="384" cy="2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lnTo>
                    <a:pt x="18075" y="0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74" name="AutoShape 23"/>
            <p:cNvSpPr/>
            <p:nvPr/>
          </p:nvSpPr>
          <p:spPr>
            <a:xfrm>
              <a:off x="1728" y="1538"/>
              <a:ext cx="432" cy="454"/>
            </a:xfrm>
            <a:prstGeom prst="rightArrow">
              <a:avLst>
                <a:gd name="adj1" fmla="val 38888"/>
                <a:gd name="adj2" fmla="val 56912"/>
              </a:avLst>
            </a:prstGeom>
            <a:solidFill>
              <a:srgbClr val="FF9900"/>
            </a:solidFill>
            <a:ln w="9525">
              <a:noFill/>
            </a:ln>
          </p:spPr>
          <p:txBody>
            <a:bodyPr lIns="0" tIns="0" rIns="0" bIns="0" anchor="ctr">
              <a:spAutoFit/>
            </a:bodyPr>
            <a:lstStyle/>
            <a:p>
              <a:endParaRPr lang="zh-CN">
                <a:latin typeface="Calibri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5256" name="Text Box 24"/>
          <p:cNvSpPr txBox="1">
            <a:spLocks noChangeArrowheads="1"/>
          </p:cNvSpPr>
          <p:nvPr/>
        </p:nvSpPr>
        <p:spPr bwMode="auto">
          <a:xfrm>
            <a:off x="5570538" y="4629150"/>
            <a:ext cx="76581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北魏楷书简体" pitchFamily="65" charset="-122"/>
                <a:cs typeface="+mn-cs"/>
              </a:rPr>
              <a:t>卿大夫</a:t>
            </a:r>
          </a:p>
        </p:txBody>
      </p:sp>
      <p:pic>
        <p:nvPicPr>
          <p:cNvPr id="49176" name="Picture 25" descr="士大夫"/>
          <p:cNvPicPr preferRelativeResize="0"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1488" y="4554538"/>
            <a:ext cx="500062" cy="855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77" name="Picture 26" descr="卿大夫"/>
          <p:cNvPicPr preferRelativeResize="0"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0225" y="3630613"/>
            <a:ext cx="458788" cy="865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9178" name="Group 27"/>
          <p:cNvGrpSpPr/>
          <p:nvPr/>
        </p:nvGrpSpPr>
        <p:grpSpPr>
          <a:xfrm>
            <a:off x="6130925" y="3815754"/>
            <a:ext cx="811213" cy="1289646"/>
            <a:chOff x="1728" y="1564"/>
            <a:chExt cx="432" cy="596"/>
          </a:xfrm>
        </p:grpSpPr>
        <p:sp>
          <p:nvSpPr>
            <p:cNvPr id="49179" name="AutoShape 28"/>
            <p:cNvSpPr/>
            <p:nvPr/>
          </p:nvSpPr>
          <p:spPr>
            <a:xfrm rot="5400000">
              <a:off x="1824" y="1824"/>
              <a:ext cx="384" cy="2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lnTo>
                    <a:pt x="18075" y="0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80" name="AutoShape 29"/>
            <p:cNvSpPr/>
            <p:nvPr/>
          </p:nvSpPr>
          <p:spPr>
            <a:xfrm>
              <a:off x="1728" y="1564"/>
              <a:ext cx="432" cy="394"/>
            </a:xfrm>
            <a:prstGeom prst="rightArrow">
              <a:avLst>
                <a:gd name="adj1" fmla="val 38888"/>
                <a:gd name="adj2" fmla="val 56907"/>
              </a:avLst>
            </a:prstGeom>
            <a:solidFill>
              <a:srgbClr val="FF9900"/>
            </a:solidFill>
            <a:ln w="9525">
              <a:noFill/>
            </a:ln>
          </p:spPr>
          <p:txBody>
            <a:bodyPr lIns="0" tIns="0" rIns="0" bIns="0" anchor="ctr">
              <a:spAutoFit/>
            </a:bodyPr>
            <a:lstStyle/>
            <a:p>
              <a:endParaRPr lang="zh-CN">
                <a:latin typeface="Calibri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5262" name="Text Box 30"/>
          <p:cNvSpPr txBox="1">
            <a:spLocks noChangeArrowheads="1"/>
          </p:cNvSpPr>
          <p:nvPr/>
        </p:nvSpPr>
        <p:spPr bwMode="auto">
          <a:xfrm>
            <a:off x="6942138" y="5467350"/>
            <a:ext cx="25527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北魏楷书简体" pitchFamily="65" charset="-122"/>
                <a:cs typeface="+mn-cs"/>
              </a:rPr>
              <a:t>士</a:t>
            </a:r>
          </a:p>
        </p:txBody>
      </p:sp>
      <p:pic>
        <p:nvPicPr>
          <p:cNvPr id="49182" name="Picture 31" descr="庶人"/>
          <p:cNvPicPr preferRelativeResize="0"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1338" y="5486400"/>
            <a:ext cx="4318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83" name="Picture 32" descr="士大夫"/>
          <p:cNvPicPr preferRelativeResize="0"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838" y="4468813"/>
            <a:ext cx="536575" cy="9413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9184" name="Group 33"/>
          <p:cNvGrpSpPr/>
          <p:nvPr/>
        </p:nvGrpSpPr>
        <p:grpSpPr>
          <a:xfrm>
            <a:off x="7350125" y="4675738"/>
            <a:ext cx="811213" cy="1166262"/>
            <a:chOff x="1728" y="1538"/>
            <a:chExt cx="432" cy="622"/>
          </a:xfrm>
        </p:grpSpPr>
        <p:sp>
          <p:nvSpPr>
            <p:cNvPr id="49185" name="AutoShape 34"/>
            <p:cNvSpPr/>
            <p:nvPr/>
          </p:nvSpPr>
          <p:spPr>
            <a:xfrm rot="5400000">
              <a:off x="1824" y="1824"/>
              <a:ext cx="384" cy="2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lnTo>
                    <a:pt x="18075" y="0"/>
                  </a:lnTo>
                  <a:close/>
                </a:path>
              </a:pathLst>
            </a:custGeom>
            <a:solidFill>
              <a:srgbClr val="0099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86" name="AutoShape 35"/>
            <p:cNvSpPr/>
            <p:nvPr/>
          </p:nvSpPr>
          <p:spPr>
            <a:xfrm>
              <a:off x="1728" y="1538"/>
              <a:ext cx="432" cy="454"/>
            </a:xfrm>
            <a:prstGeom prst="rightArrow">
              <a:avLst>
                <a:gd name="adj1" fmla="val 38888"/>
                <a:gd name="adj2" fmla="val 56912"/>
              </a:avLst>
            </a:prstGeom>
            <a:solidFill>
              <a:srgbClr val="FF9900"/>
            </a:solidFill>
            <a:ln w="9525">
              <a:noFill/>
            </a:ln>
          </p:spPr>
          <p:txBody>
            <a:bodyPr lIns="0" tIns="0" rIns="0" bIns="0" anchor="ctr">
              <a:spAutoFit/>
            </a:bodyPr>
            <a:lstStyle/>
            <a:p>
              <a:endParaRPr lang="zh-CN">
                <a:latin typeface="Calibri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5268" name="Text Box 36"/>
          <p:cNvSpPr txBox="1">
            <a:spLocks noChangeArrowheads="1"/>
          </p:cNvSpPr>
          <p:nvPr/>
        </p:nvSpPr>
        <p:spPr bwMode="auto">
          <a:xfrm>
            <a:off x="8159750" y="6316663"/>
            <a:ext cx="510540" cy="3524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45705">
            <a:spAutoFit/>
          </a:bodyPr>
          <a:lstStyle/>
          <a:p>
            <a:pPr marR="0" defTabSz="914400" fontAlgn="auto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/>
            </a:pPr>
            <a:r>
              <a:rPr kumimoji="1" lang="zh-TW" altLang="en-US" sz="20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北魏楷书简体" pitchFamily="65" charset="-122"/>
                <a:cs typeface="+mn-cs"/>
              </a:rPr>
              <a:t>庶</a:t>
            </a:r>
            <a:r>
              <a:rPr kumimoji="1" lang="zh-TW" altLang="en-US" sz="20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方正北魏楷书简体" pitchFamily="65" charset="-122"/>
                <a:cs typeface="+mn-cs"/>
              </a:rPr>
              <a:t>人</a:t>
            </a:r>
          </a:p>
        </p:txBody>
      </p:sp>
      <p:sp>
        <p:nvSpPr>
          <p:cNvPr id="95269" name="Text Box 37"/>
          <p:cNvSpPr txBox="1"/>
          <p:nvPr/>
        </p:nvSpPr>
        <p:spPr>
          <a:xfrm>
            <a:off x="9075738" y="3012123"/>
            <a:ext cx="855662" cy="73850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小</a:t>
            </a:r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宗</a:t>
            </a:r>
          </a:p>
          <a:p>
            <a:pPr algn="ctr"/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大宗</a:t>
            </a:r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</a:p>
        </p:txBody>
      </p:sp>
      <p:sp>
        <p:nvSpPr>
          <p:cNvPr id="95270" name="Text Box 38"/>
          <p:cNvSpPr txBox="1"/>
          <p:nvPr/>
        </p:nvSpPr>
        <p:spPr>
          <a:xfrm>
            <a:off x="9075738" y="3979704"/>
            <a:ext cx="855662" cy="73850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小</a:t>
            </a:r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宗</a:t>
            </a:r>
          </a:p>
          <a:p>
            <a:pPr algn="ctr"/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大宗</a:t>
            </a:r>
            <a:r>
              <a:rPr lang="en-US" altLang="zh-TW" sz="2400" b="1">
                <a:solidFill>
                  <a:srgbClr val="0000FF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)</a:t>
            </a:r>
          </a:p>
        </p:txBody>
      </p:sp>
      <p:sp>
        <p:nvSpPr>
          <p:cNvPr id="95271" name="Text Box 39"/>
          <p:cNvSpPr txBox="1"/>
          <p:nvPr/>
        </p:nvSpPr>
        <p:spPr>
          <a:xfrm>
            <a:off x="9075738" y="4894104"/>
            <a:ext cx="855662" cy="73850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 anchor="ctr" anchorCtr="1">
            <a:spAutoFit/>
          </a:bodyPr>
          <a:lstStyle/>
          <a:p>
            <a:pPr algn="ctr"/>
            <a:r>
              <a:rPr lang="zh-CN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小</a:t>
            </a:r>
            <a:r>
              <a:rPr lang="zh-TW" altLang="en-US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宗</a:t>
            </a:r>
          </a:p>
          <a:p>
            <a:pPr algn="ctr"/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大宗</a:t>
            </a:r>
            <a:r>
              <a:rPr lang="en-US" altLang="zh-TW" sz="24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</a:p>
        </p:txBody>
      </p:sp>
      <p:cxnSp>
        <p:nvCxnSpPr>
          <p:cNvPr id="95272" name="AutoShape 40"/>
          <p:cNvCxnSpPr/>
          <p:nvPr/>
        </p:nvCxnSpPr>
        <p:spPr>
          <a:xfrm flipH="1">
            <a:off x="7527925" y="2717800"/>
            <a:ext cx="0" cy="196850"/>
          </a:xfrm>
          <a:prstGeom prst="straightConnector1">
            <a:avLst/>
          </a:prstGeom>
          <a:ln w="19050" cap="flat" cmpd="sng">
            <a:solidFill>
              <a:schemeClr val="folHlink"/>
            </a:solidFill>
            <a:prstDash val="solid"/>
            <a:round/>
            <a:headEnd type="triangle" w="med" len="med"/>
            <a:tailEnd type="triangle" w="med" len="med"/>
          </a:ln>
        </p:spPr>
      </p:cxnSp>
      <p:cxnSp>
        <p:nvCxnSpPr>
          <p:cNvPr id="95273" name="AutoShape 41"/>
          <p:cNvCxnSpPr/>
          <p:nvPr/>
        </p:nvCxnSpPr>
        <p:spPr>
          <a:xfrm flipH="1">
            <a:off x="7527925" y="3460750"/>
            <a:ext cx="0" cy="196850"/>
          </a:xfrm>
          <a:prstGeom prst="straightConnector1">
            <a:avLst/>
          </a:prstGeom>
          <a:ln w="19050" cap="flat" cmpd="sng">
            <a:solidFill>
              <a:schemeClr val="folHlink"/>
            </a:solidFill>
            <a:prstDash val="solid"/>
            <a:round/>
            <a:headEnd type="triangle" w="med" len="med"/>
            <a:tailEnd type="triangle" w="med" len="med"/>
          </a:ln>
        </p:spPr>
      </p:cxnSp>
      <p:pic>
        <p:nvPicPr>
          <p:cNvPr id="49193" name="Picture 43" descr="天子"/>
          <p:cNvPicPr preferRelativeResize="0"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0863" y="1752600"/>
            <a:ext cx="488950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94" name="矩形 1"/>
          <p:cNvSpPr/>
          <p:nvPr/>
        </p:nvSpPr>
        <p:spPr>
          <a:xfrm>
            <a:off x="1912620" y="323533"/>
            <a:ext cx="8715375" cy="735965"/>
          </a:xfrm>
          <a:prstGeom prst="rect">
            <a:avLst/>
          </a:prstGeom>
          <a:noFill/>
          <a:ln w="9525">
            <a:noFill/>
          </a:ln>
        </p:spPr>
        <p:txBody>
          <a:bodyPr lIns="91411" tIns="45705" rIns="91411" bIns="45705" anchor="t">
            <a:spAutoFit/>
          </a:bodyPr>
          <a:lstStyle/>
          <a:p>
            <a:pPr algn="just" defTabSz="914400">
              <a:lnSpc>
                <a:spcPct val="150000"/>
              </a:lnSpc>
              <a:tabLst>
                <a:tab pos="713105"/>
              </a:tabLst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政治组织与亲族组织合一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政治权力分配基于血缘关系</a:t>
            </a:r>
          </a:p>
        </p:txBody>
      </p:sp>
      <p:sp>
        <p:nvSpPr>
          <p:cNvPr id="49" name="矩形 48"/>
          <p:cNvSpPr/>
          <p:nvPr/>
        </p:nvSpPr>
        <p:spPr>
          <a:xfrm>
            <a:off x="1703388" y="1125538"/>
            <a:ext cx="857250" cy="215265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lIns="91411" tIns="45705" rIns="91411" bIns="45705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7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经典繁颜体" pitchFamily="49" charset="-122"/>
              </a:rPr>
              <a:t>嫡长子继承制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210" y="551180"/>
            <a:ext cx="19183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（三）西周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5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5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5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5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95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5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5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"/>
                                        <p:tgtEl>
                                          <p:spTgt spid="95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3" grpId="0"/>
      <p:bldP spid="95269" grpId="0"/>
      <p:bldP spid="95270" grpId="0"/>
      <p:bldP spid="952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193290" y="1500505"/>
            <a:ext cx="18986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分封制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193290" y="241998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宗法制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193290" y="3339465"/>
            <a:ext cx="14935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礼乐制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087995" y="1990090"/>
            <a:ext cx="1631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政治权利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087995" y="2941955"/>
            <a:ext cx="17799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血缘关系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413375" y="927100"/>
            <a:ext cx="736600" cy="44589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600">
                <a:latin typeface="楷体" panose="02010609060101010101" charset="-122"/>
                <a:ea typeface="楷体" panose="02010609060101010101" charset="-122"/>
              </a:rPr>
              <a:t>西周政体的基本特征</a:t>
            </a:r>
          </a:p>
        </p:txBody>
      </p:sp>
      <p:sp>
        <p:nvSpPr>
          <p:cNvPr id="49167" name="AutoShape 16"/>
          <p:cNvSpPr/>
          <p:nvPr/>
        </p:nvSpPr>
        <p:spPr>
          <a:xfrm>
            <a:off x="3576955" y="2254987"/>
            <a:ext cx="1656080" cy="851966"/>
          </a:xfrm>
          <a:prstGeom prst="rightArrow">
            <a:avLst>
              <a:gd name="adj1" fmla="val 38888"/>
              <a:gd name="adj2" fmla="val 56912"/>
            </a:avLst>
          </a:prstGeom>
          <a:solidFill>
            <a:srgbClr val="FF9900"/>
          </a:solidFill>
          <a:ln w="9525">
            <a:noFill/>
          </a:ln>
        </p:spPr>
        <p:txBody>
          <a:bodyPr wrap="square" lIns="0" tIns="0" rIns="0" bIns="0" anchor="ctr">
            <a:spAutoFit/>
          </a:bodyPr>
          <a:lstStyle/>
          <a:p>
            <a:endParaRPr lang="zh-CN">
              <a:latin typeface="Calibri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45560" y="2143760"/>
            <a:ext cx="9594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黑体" panose="02010609060101010101" charset="-122"/>
                <a:ea typeface="黑体" panose="02010609060101010101" charset="-122"/>
              </a:rPr>
              <a:t>配合</a:t>
            </a:r>
          </a:p>
        </p:txBody>
      </p:sp>
      <p:sp>
        <p:nvSpPr>
          <p:cNvPr id="12" name="AutoShape 16"/>
          <p:cNvSpPr/>
          <p:nvPr/>
        </p:nvSpPr>
        <p:spPr>
          <a:xfrm flipH="1">
            <a:off x="6149975" y="2254987"/>
            <a:ext cx="1656080" cy="851966"/>
          </a:xfrm>
          <a:prstGeom prst="rightArrow">
            <a:avLst>
              <a:gd name="adj1" fmla="val 38888"/>
              <a:gd name="adj2" fmla="val 56912"/>
            </a:avLst>
          </a:prstGeom>
          <a:solidFill>
            <a:srgbClr val="FF9900"/>
          </a:solidFill>
          <a:ln w="9525">
            <a:noFill/>
          </a:ln>
        </p:spPr>
        <p:txBody>
          <a:bodyPr wrap="square" lIns="0" tIns="0" rIns="0" bIns="0" anchor="ctr">
            <a:spAutoFit/>
          </a:bodyPr>
          <a:lstStyle/>
          <a:p>
            <a:endParaRPr lang="zh-CN">
              <a:latin typeface="Calibri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22440" y="2172970"/>
            <a:ext cx="8007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结合</a:t>
            </a:r>
          </a:p>
        </p:txBody>
      </p:sp>
      <p:sp>
        <p:nvSpPr>
          <p:cNvPr id="46106" name="左大括号 46105"/>
          <p:cNvSpPr/>
          <p:nvPr/>
        </p:nvSpPr>
        <p:spPr>
          <a:xfrm>
            <a:off x="8011795" y="1966595"/>
            <a:ext cx="76200" cy="1497330"/>
          </a:xfrm>
          <a:prstGeom prst="leftBrace">
            <a:avLst>
              <a:gd name="adj1" fmla="val 20988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左大括号 13"/>
          <p:cNvSpPr/>
          <p:nvPr/>
        </p:nvSpPr>
        <p:spPr>
          <a:xfrm flipH="1">
            <a:off x="3407410" y="1539240"/>
            <a:ext cx="109855" cy="2195830"/>
          </a:xfrm>
          <a:prstGeom prst="leftBrace">
            <a:avLst>
              <a:gd name="adj1" fmla="val 209884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46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49167" grpId="0"/>
      <p:bldP spid="11" grpId="0"/>
      <p:bldP spid="12" grpId="0"/>
      <p:bldP spid="13" grpId="0"/>
      <p:bldP spid="46106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0" y="6985"/>
            <a:ext cx="3094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一、先秦的政治体制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77235" y="590550"/>
            <a:ext cx="47555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（四）商周政体的共同特征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292985" y="1510030"/>
            <a:ext cx="69107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1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）君主的权利不是绝对的，原始民主遗存对君主的权利有制约作用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92350" y="2528570"/>
            <a:ext cx="672465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2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）国家遇到重大问题时，君主要征求自由民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“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国民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”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的意见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291715" y="3686175"/>
            <a:ext cx="6724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3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）国人也可以通过舆论干预朝政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291715" y="4536440"/>
            <a:ext cx="67240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4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）原始民主遗存在春秋各国政治中仍然有一定影响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二、秦朝君主专制中央集权的建立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064000" y="672465"/>
            <a:ext cx="37274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方正粗黑宋简体" panose="02000000000000000000" charset="-122"/>
                <a:ea typeface="方正粗黑宋简体" panose="02000000000000000000" charset="-122"/>
              </a:rPr>
              <a:t>（一）背景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10535" y="1885950"/>
            <a:ext cx="617093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）春秋战国时期，社会经济发展，宗法血缘关系瓦解，西周贵族等级分封制开始解体</a:t>
            </a:r>
          </a:p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010535" y="2967990"/>
            <a:ext cx="617093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）为适应社会变化的需要，各国在政治上都进行了重大改革，君主专制加强，郡县制、官僚制等封建政治体制开始产生。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010535" y="4328160"/>
            <a:ext cx="54971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）秦统一结束了长期混乱局面。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742565" y="383540"/>
            <a:ext cx="57251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“</a:t>
            </a:r>
            <a:r>
              <a:rPr lang="zh-CN" altLang="en-US" sz="36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皇帝</a:t>
            </a:r>
            <a:r>
              <a:rPr lang="en-US" altLang="zh-CN" sz="36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”</a:t>
            </a:r>
            <a:r>
              <a:rPr lang="zh-CN" altLang="en-US" sz="36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名称的由来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93190" y="1203960"/>
            <a:ext cx="842391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秦始皇统一中国后，自认为"德兼三皇，功盖五帝"，将"皇""帝"这两个人间最高的称呼结合起来，作为自己的称号，从此天子称为皇帝。先秦时期，中国的最高统治者称"王"、"后"或单称"皇"、"帝"，如:帝尧、帝舜、夏后禹、商汤王、周文王、周武王。公元前221年，秦王嬴政吞并六国，统一天下。嬴政自认为这是亘古未有的功业，甚至连三皇五帝也比不上他，如果不改变"王"的称号，就"无以称成功，传后世"，于是让李斯等人研究一下怎么才能改变自己的称号，以显示自己的"丰功伟绩"。李斯等人商议后报告秦王说，上古有天皇、地皇、泰皇，泰皇最贵，可改"王"为"泰皇"。嬴政反复考虑，认为自己"德兼三皇，功盖五帝"，决定兼采"皇"、"帝"之号，将这两个称呼结合起来称为"皇帝"，成为帝制时代最高统治者的称号。</a:t>
            </a:r>
          </a:p>
        </p:txBody>
      </p:sp>
      <p:pic>
        <p:nvPicPr>
          <p:cNvPr id="4" name="图片 3" descr="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190" y="3788410"/>
            <a:ext cx="2748915" cy="2963545"/>
          </a:xfrm>
          <a:prstGeom prst="rect">
            <a:avLst/>
          </a:prstGeom>
        </p:spPr>
      </p:pic>
      <p:pic>
        <p:nvPicPr>
          <p:cNvPr id="5" name="图片 4" descr="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3225" y="3716020"/>
            <a:ext cx="2466340" cy="301434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219565" y="4485005"/>
            <a:ext cx="59817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隋</a:t>
            </a:r>
          </a:p>
          <a:p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文</a:t>
            </a:r>
          </a:p>
          <a:p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帝</a:t>
            </a:r>
          </a:p>
          <a:p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杨</a:t>
            </a:r>
          </a:p>
          <a:p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142105" y="4485005"/>
            <a:ext cx="459740" cy="174053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>
                <a:latin typeface="黑体" panose="02010609060101010101" charset="-122"/>
                <a:ea typeface="黑体" panose="02010609060101010101" charset="-122"/>
              </a:rPr>
              <a:t>秦始皇嬴政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二、秦朝君主专制中央集权的建立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4" name="直接连接符 23"/>
          <p:cNvCxnSpPr/>
          <p:nvPr/>
        </p:nvCxnSpPr>
        <p:spPr>
          <a:xfrm flipH="1">
            <a:off x="6889750" y="1476375"/>
            <a:ext cx="0" cy="287338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6889750" y="1692275"/>
            <a:ext cx="0" cy="287338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584700" y="1620838"/>
            <a:ext cx="4392613" cy="34925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584700" y="1692275"/>
            <a:ext cx="0" cy="287338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H="1">
            <a:off x="8977313" y="1620838"/>
            <a:ext cx="0" cy="358775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41" name="TextBox 22"/>
          <p:cNvSpPr txBox="1"/>
          <p:nvPr/>
        </p:nvSpPr>
        <p:spPr>
          <a:xfrm>
            <a:off x="3792538" y="3357563"/>
            <a:ext cx="14779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/>
            <a:r>
              <a:rPr lang="zh-CN" altLang="en-US" sz="2400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</a:rPr>
              <a:t>监察百官</a:t>
            </a:r>
          </a:p>
        </p:txBody>
      </p:sp>
      <p:sp>
        <p:nvSpPr>
          <p:cNvPr id="42" name="TextBox 22"/>
          <p:cNvSpPr txBox="1"/>
          <p:nvPr/>
        </p:nvSpPr>
        <p:spPr>
          <a:xfrm>
            <a:off x="6096000" y="3357563"/>
            <a:ext cx="1477963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/>
            <a:r>
              <a:rPr lang="zh-CN" altLang="en-US" sz="2400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</a:rPr>
              <a:t>辅佐皇帝处理政务</a:t>
            </a:r>
          </a:p>
        </p:txBody>
      </p:sp>
      <p:sp>
        <p:nvSpPr>
          <p:cNvPr id="43" name="TextBox 23"/>
          <p:cNvSpPr txBox="1"/>
          <p:nvPr/>
        </p:nvSpPr>
        <p:spPr>
          <a:xfrm>
            <a:off x="7896225" y="3284538"/>
            <a:ext cx="14779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defTabSz="965200"/>
            <a:r>
              <a:rPr lang="en-US" altLang="zh-CN" sz="2800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800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</a:rPr>
              <a:t>军事</a:t>
            </a:r>
          </a:p>
        </p:txBody>
      </p:sp>
      <p:grpSp>
        <p:nvGrpSpPr>
          <p:cNvPr id="79" name="组合 78"/>
          <p:cNvGrpSpPr/>
          <p:nvPr/>
        </p:nvGrpSpPr>
        <p:grpSpPr>
          <a:xfrm>
            <a:off x="5519737" y="620713"/>
            <a:ext cx="1557338" cy="1006475"/>
            <a:chOff x="1908597" y="1620217"/>
            <a:chExt cx="1855913" cy="927956"/>
          </a:xfrm>
        </p:grpSpPr>
        <p:grpSp>
          <p:nvGrpSpPr>
            <p:cNvPr id="74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75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76" name="矩形 75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77" name="矩形 76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78" name="矩形 77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皇帝</a:t>
              </a: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7896225" y="1989138"/>
            <a:ext cx="1760537" cy="1006475"/>
            <a:chOff x="1908597" y="1620217"/>
            <a:chExt cx="1855913" cy="927956"/>
          </a:xfrm>
        </p:grpSpPr>
        <p:grpSp>
          <p:nvGrpSpPr>
            <p:cNvPr id="83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85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86" name="矩形 85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87" name="矩形 86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84" name="矩形 83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太尉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5808662" y="1989138"/>
            <a:ext cx="1760538" cy="1006475"/>
            <a:chOff x="1908597" y="1620217"/>
            <a:chExt cx="1855913" cy="927956"/>
          </a:xfrm>
        </p:grpSpPr>
        <p:grpSp>
          <p:nvGrpSpPr>
            <p:cNvPr id="89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91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92" name="矩形 91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93" name="矩形 92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90" name="矩形 89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丞相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575049" y="1989138"/>
            <a:ext cx="1728789" cy="935037"/>
            <a:chOff x="1908597" y="1620217"/>
            <a:chExt cx="1855913" cy="927956"/>
          </a:xfrm>
        </p:grpSpPr>
        <p:grpSp>
          <p:nvGrpSpPr>
            <p:cNvPr id="95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97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98" name="矩形 97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99" name="矩形 98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96" name="矩形 95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御史大夫</a:t>
              </a:r>
              <a:endPara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719513" y="3933825"/>
            <a:ext cx="539750" cy="2160588"/>
            <a:chOff x="1908597" y="1620217"/>
            <a:chExt cx="1855913" cy="927956"/>
          </a:xfrm>
        </p:grpSpPr>
        <p:grpSp>
          <p:nvGrpSpPr>
            <p:cNvPr id="102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04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05" name="矩形 104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06" name="矩形 105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03" name="矩形 102"/>
            <p:cNvSpPr/>
            <p:nvPr/>
          </p:nvSpPr>
          <p:spPr>
            <a:xfrm>
              <a:off x="2196630" y="1727289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奉常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5232400" y="3860800"/>
            <a:ext cx="503238" cy="2232025"/>
            <a:chOff x="1908597" y="1620217"/>
            <a:chExt cx="1855913" cy="927956"/>
          </a:xfrm>
        </p:grpSpPr>
        <p:grpSp>
          <p:nvGrpSpPr>
            <p:cNvPr id="108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10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11" name="矩形 110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12" name="矩形 111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09" name="矩形 108"/>
            <p:cNvSpPr/>
            <p:nvPr/>
          </p:nvSpPr>
          <p:spPr>
            <a:xfrm>
              <a:off x="2196630" y="1727289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卫尉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4511674" y="4005263"/>
            <a:ext cx="539750" cy="2089150"/>
            <a:chOff x="1908597" y="1620217"/>
            <a:chExt cx="1855913" cy="927956"/>
          </a:xfrm>
        </p:grpSpPr>
        <p:grpSp>
          <p:nvGrpSpPr>
            <p:cNvPr id="114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16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17" name="矩形 116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18" name="矩形 117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15" name="矩形 114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郎中令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5951538" y="4005263"/>
            <a:ext cx="538162" cy="2141537"/>
            <a:chOff x="1908597" y="1620217"/>
            <a:chExt cx="1855913" cy="927956"/>
          </a:xfrm>
        </p:grpSpPr>
        <p:grpSp>
          <p:nvGrpSpPr>
            <p:cNvPr id="120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22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23" name="矩形 122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24" name="矩形 123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21" name="矩形 120"/>
            <p:cNvSpPr/>
            <p:nvPr/>
          </p:nvSpPr>
          <p:spPr>
            <a:xfrm>
              <a:off x="2196630" y="1731572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廷尉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6672263" y="4005263"/>
            <a:ext cx="609600" cy="2286000"/>
            <a:chOff x="1908597" y="1620217"/>
            <a:chExt cx="1855913" cy="927956"/>
          </a:xfrm>
        </p:grpSpPr>
        <p:grpSp>
          <p:nvGrpSpPr>
            <p:cNvPr id="126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28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29" name="矩形 128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30" name="矩形 129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27" name="矩形 126"/>
            <p:cNvSpPr/>
            <p:nvPr/>
          </p:nvSpPr>
          <p:spPr>
            <a:xfrm>
              <a:off x="2196630" y="1731572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典客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7391400" y="3933825"/>
            <a:ext cx="611188" cy="2286000"/>
            <a:chOff x="1908597" y="1620217"/>
            <a:chExt cx="1855913" cy="927956"/>
          </a:xfrm>
        </p:grpSpPr>
        <p:grpSp>
          <p:nvGrpSpPr>
            <p:cNvPr id="132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34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35" name="矩形 134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36" name="矩形 135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33" name="矩形 132"/>
            <p:cNvSpPr/>
            <p:nvPr/>
          </p:nvSpPr>
          <p:spPr>
            <a:xfrm>
              <a:off x="2196630" y="1731572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宗正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8112124" y="3933825"/>
            <a:ext cx="609600" cy="2378075"/>
            <a:chOff x="1908597" y="1620217"/>
            <a:chExt cx="1855913" cy="927956"/>
          </a:xfrm>
        </p:grpSpPr>
        <p:grpSp>
          <p:nvGrpSpPr>
            <p:cNvPr id="138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40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41" name="矩形 140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42" name="矩形 141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39" name="矩形 138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lvl="0" algn="ctr" defTabSz="1689100" fontAlgn="base">
                <a:lnSpc>
                  <a:spcPct val="90000"/>
                </a:lnSpc>
                <a:spcAft>
                  <a:spcPct val="35000"/>
                </a:spcAft>
              </a:pPr>
              <a:r>
                <a:rPr lang="zh-CN" altLang="en-US" sz="2400" b="1" strike="noStrike" noProof="1">
                  <a:latin typeface="楷体" panose="02010609060101010101" charset="-122"/>
                  <a:ea typeface="楷体" panose="02010609060101010101" charset="-122"/>
                </a:rPr>
                <a:t>治粟内史</a:t>
              </a: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8904288" y="3933825"/>
            <a:ext cx="609600" cy="2378075"/>
            <a:chOff x="1908597" y="1620217"/>
            <a:chExt cx="1855913" cy="927956"/>
          </a:xfrm>
        </p:grpSpPr>
        <p:grpSp>
          <p:nvGrpSpPr>
            <p:cNvPr id="144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46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47" name="矩形 146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48" name="矩形 147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marL="0" marR="0" lvl="0" indent="0" algn="ctr" defTabSz="1911350" rtl="0" eaLnBrk="1" fontAlgn="base" latinLnBrk="0" hangingPunct="1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4300" b="0" i="0" u="none" strike="noStrike" kern="1200" cap="none" spc="0" normalizeH="0" baseline="0" noProof="0">
                    <a:ln>
                      <a:noFill/>
                    </a:ln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145" name="矩形 144"/>
            <p:cNvSpPr/>
            <p:nvPr/>
          </p:nvSpPr>
          <p:spPr>
            <a:xfrm>
              <a:off x="2196630" y="1727289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marL="0" marR="0" lvl="0" indent="0" algn="ctr" defTabSz="16891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太仆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cxnSp>
        <p:nvCxnSpPr>
          <p:cNvPr id="149" name="直接连接符 148"/>
          <p:cNvCxnSpPr/>
          <p:nvPr/>
        </p:nvCxnSpPr>
        <p:spPr>
          <a:xfrm flipV="1">
            <a:off x="3792538" y="3068638"/>
            <a:ext cx="5795963" cy="0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1" name="直接连接符 150"/>
          <p:cNvCxnSpPr/>
          <p:nvPr/>
        </p:nvCxnSpPr>
        <p:spPr>
          <a:xfrm flipH="1">
            <a:off x="4440238" y="2852738"/>
            <a:ext cx="0" cy="431800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2" name="直接连接符 151"/>
          <p:cNvCxnSpPr/>
          <p:nvPr/>
        </p:nvCxnSpPr>
        <p:spPr>
          <a:xfrm flipH="1">
            <a:off x="6743700" y="2924175"/>
            <a:ext cx="0" cy="433388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>
            <a:off x="8904288" y="2852738"/>
            <a:ext cx="0" cy="504825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62" name="TextBox 161"/>
          <p:cNvSpPr txBox="1"/>
          <p:nvPr/>
        </p:nvSpPr>
        <p:spPr>
          <a:xfrm>
            <a:off x="9992995" y="981075"/>
            <a:ext cx="675005" cy="36576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defTabSz="967105">
              <a:buSzTx/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中央行政机构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  <a:ea typeface="宋体" panose="02010600030101010101" pitchFamily="2" charset="-122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1524000" y="3860800"/>
            <a:ext cx="2166938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defTabSz="965200"/>
            <a:r>
              <a:rPr lang="zh-CN" altLang="en-US" sz="2800" b="1">
                <a:solidFill>
                  <a:srgbClr val="6600CC"/>
                </a:solidFill>
                <a:latin typeface="楷体" panose="02010609060101010101" charset="-122"/>
                <a:ea typeface="楷体" panose="02010609060101010101" charset="-122"/>
              </a:rPr>
              <a:t>三公九卿，</a:t>
            </a:r>
            <a:endParaRPr lang="zh-CN" altLang="en-US" sz="2800" b="1">
              <a:solidFill>
                <a:srgbClr val="6600CC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ctr" defTabSz="965200"/>
            <a:r>
              <a:rPr lang="zh-CN" altLang="en-US" sz="2800" b="1">
                <a:solidFill>
                  <a:srgbClr val="6600CC"/>
                </a:solidFill>
                <a:latin typeface="楷体" panose="02010609060101010101" charset="-122"/>
                <a:ea typeface="楷体" panose="02010609060101010101" charset="-122"/>
              </a:rPr>
              <a:t>各司其职，互相牵制，保证皇权。</a:t>
            </a:r>
          </a:p>
        </p:txBody>
      </p:sp>
      <p:pic>
        <p:nvPicPr>
          <p:cNvPr id="1026" name="Picture 2" descr="http://pic2.66wz.com/0/10/92/86/10928633_9733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888" y="868363"/>
            <a:ext cx="1684337" cy="2470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二、秦朝君主专制中央集权的建立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629785" y="92075"/>
            <a:ext cx="4410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（二）君主专制中央集权政治体制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1" dur="8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2" dur="8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8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162" grpId="0"/>
      <p:bldP spid="1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1549" name="内容占位符 21548"/>
          <p:cNvGraphicFramePr>
            <a:graphicFrameLocks noGrp="1"/>
          </p:cNvGraphicFramePr>
          <p:nvPr>
            <p:ph idx="4294967295"/>
            <p:custDataLst>
              <p:tags r:id="rId2"/>
            </p:custDataLst>
          </p:nvPr>
        </p:nvGraphicFramePr>
        <p:xfrm>
          <a:off x="1524000" y="836613"/>
          <a:ext cx="6227445" cy="2387600"/>
        </p:xfrm>
        <a:graphic>
          <a:graphicData uri="http://schemas.openxmlformats.org/drawingml/2006/table">
            <a:tbl>
              <a:tblPr/>
              <a:tblGrid>
                <a:gridCol w="1075055"/>
                <a:gridCol w="2165350"/>
                <a:gridCol w="1402715"/>
                <a:gridCol w="1584325"/>
              </a:tblGrid>
              <a:tr h="55118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000" b="1">
                        <a:solidFill>
                          <a:srgbClr val="3C0DE9"/>
                        </a:solidFill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3C0DE9"/>
                          </a:solidFill>
                        </a:rPr>
                        <a:t>官吏任免</a:t>
                      </a: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3C0DE9"/>
                          </a:solidFill>
                        </a:rPr>
                        <a:t>财赋收入</a:t>
                      </a: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3C0DE9"/>
                          </a:solidFill>
                        </a:rPr>
                        <a:t>军队指挥</a:t>
                      </a: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2329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3C0DE9"/>
                          </a:solidFill>
                        </a:rPr>
                        <a:t>郡县制</a:t>
                      </a: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000" b="1">
                        <a:solidFill>
                          <a:srgbClr val="3C0DE9"/>
                        </a:solidFill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000" b="1">
                        <a:solidFill>
                          <a:srgbClr val="3C0DE9"/>
                        </a:solidFill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000" b="1">
                        <a:solidFill>
                          <a:srgbClr val="3C0DE9"/>
                        </a:solidFill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313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3C0DE9"/>
                          </a:solidFill>
                        </a:rPr>
                        <a:t>分封制</a:t>
                      </a: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000" b="1">
                        <a:solidFill>
                          <a:srgbClr val="3C0DE9"/>
                        </a:solidFill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000" b="1">
                        <a:solidFill>
                          <a:srgbClr val="3C0DE9"/>
                        </a:solidFill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zh-CN" altLang="en-US" sz="3000" b="1">
                        <a:solidFill>
                          <a:srgbClr val="3C0DE9"/>
                        </a:solidFill>
                      </a:endParaRP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2862" name="文本框 32861"/>
          <p:cNvSpPr txBox="1"/>
          <p:nvPr/>
        </p:nvSpPr>
        <p:spPr>
          <a:xfrm>
            <a:off x="2435860" y="1638300"/>
            <a:ext cx="24231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65200">
              <a:spcBef>
                <a:spcPct val="50000"/>
              </a:spcBef>
            </a:pPr>
            <a:r>
              <a:rPr lang="zh-CN" altLang="en-US" sz="2400" b="1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皇帝任免</a:t>
            </a:r>
            <a:r>
              <a:rPr lang="en-US" altLang="zh-CN" sz="2400" b="1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\</a:t>
            </a:r>
            <a:r>
              <a:rPr lang="zh-CN" altLang="en-US" sz="2400" b="1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有任期</a:t>
            </a:r>
          </a:p>
        </p:txBody>
      </p:sp>
      <p:sp>
        <p:nvSpPr>
          <p:cNvPr id="32863" name="文本框 32862"/>
          <p:cNvSpPr txBox="1"/>
          <p:nvPr/>
        </p:nvSpPr>
        <p:spPr>
          <a:xfrm>
            <a:off x="2566988" y="2646045"/>
            <a:ext cx="21605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defTabSz="965200">
              <a:spcBef>
                <a:spcPct val="50000"/>
              </a:spcBef>
            </a:pPr>
            <a:r>
              <a:rPr lang="zh-CN" altLang="en-US" sz="2400" b="1">
                <a:solidFill>
                  <a:srgbClr val="000066"/>
                </a:solidFill>
                <a:latin typeface="Arial" panose="020b0604020202020204" pitchFamily="34" charset="0"/>
                <a:ea typeface="楷体_GB2312" pitchFamily="49" charset="-122"/>
              </a:rPr>
              <a:t>周王分封</a:t>
            </a:r>
            <a:r>
              <a:rPr lang="en-US" altLang="zh-CN" sz="2400" b="1">
                <a:solidFill>
                  <a:srgbClr val="000066"/>
                </a:solidFill>
                <a:latin typeface="Arial" panose="020b0604020202020204" pitchFamily="34" charset="0"/>
                <a:ea typeface="楷体_GB2312" pitchFamily="49" charset="-122"/>
              </a:rPr>
              <a:t>\</a:t>
            </a:r>
            <a:r>
              <a:rPr lang="zh-CN" altLang="en-US" sz="2400" b="1">
                <a:solidFill>
                  <a:srgbClr val="000066"/>
                </a:solidFill>
                <a:latin typeface="Arial" panose="020b0604020202020204" pitchFamily="34" charset="0"/>
                <a:ea typeface="楷体_GB2312" pitchFamily="49" charset="-122"/>
              </a:rPr>
              <a:t>世袭</a:t>
            </a:r>
          </a:p>
        </p:txBody>
      </p:sp>
      <p:sp>
        <p:nvSpPr>
          <p:cNvPr id="32864" name="文本框 32863"/>
          <p:cNvSpPr txBox="1"/>
          <p:nvPr/>
        </p:nvSpPr>
        <p:spPr>
          <a:xfrm>
            <a:off x="2855913" y="2017713"/>
            <a:ext cx="180022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>
              <a:spcBef>
                <a:spcPct val="50000"/>
              </a:spcBef>
            </a:pPr>
            <a:r>
              <a:rPr lang="zh-CN" altLang="en-US" sz="2400" b="1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凭借才能</a:t>
            </a:r>
          </a:p>
        </p:txBody>
      </p:sp>
      <p:sp>
        <p:nvSpPr>
          <p:cNvPr id="32865" name="文本框 32864"/>
          <p:cNvSpPr txBox="1"/>
          <p:nvPr/>
        </p:nvSpPr>
        <p:spPr>
          <a:xfrm>
            <a:off x="2856230" y="3038475"/>
            <a:ext cx="171608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>
              <a:spcBef>
                <a:spcPct val="50000"/>
              </a:spcBef>
            </a:pPr>
            <a:r>
              <a:rPr lang="zh-CN" altLang="en-US" sz="2400" b="1">
                <a:solidFill>
                  <a:srgbClr val="000066"/>
                </a:solidFill>
                <a:latin typeface="Arial" panose="020b0604020202020204" pitchFamily="34" charset="0"/>
                <a:ea typeface="楷体_GB2312" pitchFamily="49" charset="-122"/>
              </a:rPr>
              <a:t>凭借血缘</a:t>
            </a:r>
          </a:p>
        </p:txBody>
      </p:sp>
      <p:sp>
        <p:nvSpPr>
          <p:cNvPr id="32866" name="文本框 32865"/>
          <p:cNvSpPr txBox="1"/>
          <p:nvPr/>
        </p:nvSpPr>
        <p:spPr>
          <a:xfrm>
            <a:off x="4763770" y="1815783"/>
            <a:ext cx="158432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>
              <a:spcBef>
                <a:spcPct val="50000"/>
              </a:spcBef>
            </a:pPr>
            <a:r>
              <a:rPr lang="zh-CN" altLang="en-US" sz="2400" b="1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收归中央</a:t>
            </a:r>
          </a:p>
        </p:txBody>
      </p:sp>
      <p:sp>
        <p:nvSpPr>
          <p:cNvPr id="32867" name="文本框 32866"/>
          <p:cNvSpPr txBox="1"/>
          <p:nvPr/>
        </p:nvSpPr>
        <p:spPr>
          <a:xfrm>
            <a:off x="4763770" y="2670810"/>
            <a:ext cx="15113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>
              <a:spcBef>
                <a:spcPct val="50000"/>
              </a:spcBef>
            </a:pPr>
            <a:r>
              <a:rPr lang="zh-CN" altLang="en-US" sz="2400" b="1">
                <a:solidFill>
                  <a:srgbClr val="000066"/>
                </a:solidFill>
                <a:latin typeface="Arial" panose="020b0604020202020204" pitchFamily="34" charset="0"/>
                <a:ea typeface="楷体_GB2312" pitchFamily="49" charset="-122"/>
              </a:rPr>
              <a:t>诸侯自用少量上贡</a:t>
            </a:r>
          </a:p>
        </p:txBody>
      </p:sp>
      <p:sp>
        <p:nvSpPr>
          <p:cNvPr id="32868" name="文本框 32867"/>
          <p:cNvSpPr txBox="1"/>
          <p:nvPr/>
        </p:nvSpPr>
        <p:spPr>
          <a:xfrm>
            <a:off x="6199188" y="1815783"/>
            <a:ext cx="14398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>
              <a:spcBef>
                <a:spcPct val="50000"/>
              </a:spcBef>
            </a:pPr>
            <a:r>
              <a:rPr lang="zh-CN" altLang="en-US" sz="2400" b="1">
                <a:solidFill>
                  <a:srgbClr val="CC3300"/>
                </a:solidFill>
                <a:latin typeface="Arial" panose="020b0604020202020204" pitchFamily="34" charset="0"/>
                <a:ea typeface="楷体_GB2312" pitchFamily="49" charset="-122"/>
              </a:rPr>
              <a:t>皇帝指挥</a:t>
            </a:r>
          </a:p>
        </p:txBody>
      </p:sp>
      <p:sp>
        <p:nvSpPr>
          <p:cNvPr id="32869" name="文本框 32868"/>
          <p:cNvSpPr txBox="1"/>
          <p:nvPr/>
        </p:nvSpPr>
        <p:spPr>
          <a:xfrm>
            <a:off x="6227763" y="2855278"/>
            <a:ext cx="14112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>
              <a:spcBef>
                <a:spcPct val="50000"/>
              </a:spcBef>
            </a:pPr>
            <a:r>
              <a:rPr lang="zh-CN" altLang="en-US" sz="2400" b="1">
                <a:solidFill>
                  <a:srgbClr val="000066"/>
                </a:solidFill>
                <a:latin typeface="Arial" panose="020b0604020202020204" pitchFamily="34" charset="0"/>
                <a:ea typeface="楷体_GB2312" pitchFamily="49" charset="-122"/>
              </a:rPr>
              <a:t>诸侯指挥</a:t>
            </a:r>
          </a:p>
        </p:txBody>
      </p:sp>
      <p:pic>
        <p:nvPicPr>
          <p:cNvPr id="32881" name="图片 32880" descr="A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1950" y="3500438"/>
            <a:ext cx="6007100" cy="2538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圆角矩形 4"/>
          <p:cNvSpPr/>
          <p:nvPr/>
        </p:nvSpPr>
        <p:spPr>
          <a:xfrm>
            <a:off x="7997825" y="2822575"/>
            <a:ext cx="2622550" cy="918845"/>
          </a:xfrm>
          <a:prstGeom prst="roundRect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defTabSz="965200" fontAlgn="base"/>
            <a:r>
              <a:rPr lang="zh-CN" altLang="en-US" sz="2400" b="1" strike="noStrike" noProof="1">
                <a:latin typeface="黑体" panose="02010609060101010101" charset="-122"/>
                <a:ea typeface="黑体" panose="02010609060101010101" charset="-122"/>
              </a:rPr>
              <a:t>从“贵族政治”到“官僚政治”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二、秦朝君主专制中央集权的建立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2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2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2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2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2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2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2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2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62" grpId="0"/>
      <p:bldP spid="32863" grpId="0"/>
      <p:bldP spid="32864" grpId="0"/>
      <p:bldP spid="32865" grpId="0"/>
      <p:bldP spid="32866" grpId="0"/>
      <p:bldP spid="32867" grpId="0"/>
      <p:bldP spid="32868" grpId="0"/>
      <p:bldP spid="32869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3" name="图示 12"/>
          <p:cNvGraphicFramePr/>
          <p:nvPr/>
        </p:nvGraphicFramePr>
        <p:xfrm>
          <a:off x="2506120" y="959399"/>
          <a:ext cx="3250742" cy="5487208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pSp>
        <p:nvGrpSpPr>
          <p:cNvPr id="43" name="组合 42"/>
          <p:cNvGrpSpPr/>
          <p:nvPr/>
        </p:nvGrpSpPr>
        <p:grpSpPr>
          <a:xfrm>
            <a:off x="5486400" y="2513013"/>
            <a:ext cx="3048000" cy="1006475"/>
            <a:chOff x="4212853" y="1980257"/>
            <a:chExt cx="3240361" cy="792088"/>
          </a:xfrm>
        </p:grpSpPr>
        <p:sp>
          <p:nvSpPr>
            <p:cNvPr id="12" name="圆角矩形 11"/>
            <p:cNvSpPr/>
            <p:nvPr/>
          </p:nvSpPr>
          <p:spPr>
            <a:xfrm>
              <a:off x="5004941" y="1980257"/>
              <a:ext cx="2304256" cy="720080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664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212853" y="2340297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圆角矩形 13"/>
            <p:cNvSpPr/>
            <p:nvPr/>
          </p:nvSpPr>
          <p:spPr>
            <a:xfrm>
              <a:off x="5148958" y="2052265"/>
              <a:ext cx="2304256" cy="7200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664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郡守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486400" y="3976688"/>
            <a:ext cx="3114675" cy="1006475"/>
            <a:chOff x="4212853" y="3132385"/>
            <a:chExt cx="3312368" cy="792088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4212853" y="3492425"/>
              <a:ext cx="684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圆角矩形 22"/>
            <p:cNvSpPr/>
            <p:nvPr/>
          </p:nvSpPr>
          <p:spPr>
            <a:xfrm>
              <a:off x="4860925" y="3132385"/>
              <a:ext cx="2520280" cy="720080"/>
            </a:xfrm>
            <a:prstGeom prst="roundRect">
              <a:avLst/>
            </a:prstGeom>
            <a:solidFill>
              <a:schemeClr val="accent6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664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5004941" y="3204393"/>
              <a:ext cx="2520280" cy="7200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664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县令、县长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554663" y="5440363"/>
            <a:ext cx="3116262" cy="1006475"/>
            <a:chOff x="4212853" y="4284513"/>
            <a:chExt cx="3312368" cy="792088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4212853" y="4644553"/>
              <a:ext cx="684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圆角矩形 31"/>
            <p:cNvSpPr/>
            <p:nvPr/>
          </p:nvSpPr>
          <p:spPr>
            <a:xfrm>
              <a:off x="4860925" y="4284513"/>
              <a:ext cx="2520280" cy="720080"/>
            </a:xfrm>
            <a:prstGeom prst="roundRect">
              <a:avLst/>
            </a:prstGeom>
            <a:solidFill>
              <a:schemeClr val="accent6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664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5004941" y="4356521"/>
              <a:ext cx="2520280" cy="7200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664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cs"/>
                </a:rPr>
                <a:t>三老、啬夫等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8670925" y="836613"/>
            <a:ext cx="1997075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/>
            <a:r>
              <a:rPr lang="zh-CN" altLang="en-US" sz="2800" b="1">
                <a:solidFill>
                  <a:schemeClr val="accent3"/>
                </a:solidFill>
                <a:latin typeface="楷体" panose="02010609060101010101" charset="-122"/>
                <a:ea typeface="楷体" panose="02010609060101010101" charset="-122"/>
              </a:rPr>
              <a:t>地方分权</a:t>
            </a:r>
          </a:p>
          <a:p>
            <a:pPr defTabSz="965200"/>
            <a:r>
              <a:rPr lang="zh-CN" altLang="en-US" sz="2800" b="1">
                <a:solidFill>
                  <a:schemeClr val="accent3"/>
                </a:solidFill>
                <a:latin typeface="楷体" panose="02010609060101010101" charset="-122"/>
                <a:ea typeface="楷体" panose="02010609060101010101" charset="-122"/>
              </a:rPr>
              <a:t>中央集权</a:t>
            </a:r>
          </a:p>
          <a:p>
            <a:pPr defTabSz="965200"/>
            <a:r>
              <a:rPr lang="zh-CN" altLang="en-US" sz="2800" b="1">
                <a:solidFill>
                  <a:schemeClr val="accent3"/>
                </a:solidFill>
                <a:latin typeface="楷体" panose="02010609060101010101" charset="-122"/>
                <a:ea typeface="楷体" panose="02010609060101010101" charset="-122"/>
              </a:rPr>
              <a:t>制度创新</a:t>
            </a:r>
          </a:p>
          <a:p>
            <a:pPr defTabSz="965200"/>
            <a:r>
              <a:rPr lang="zh-CN" altLang="en-US" sz="2800" b="1">
                <a:solidFill>
                  <a:schemeClr val="accent3"/>
                </a:solidFill>
                <a:latin typeface="楷体" panose="02010609060101010101" charset="-122"/>
                <a:ea typeface="楷体" panose="02010609060101010101" charset="-122"/>
              </a:rPr>
              <a:t>历代沿用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699895" y="1484313"/>
            <a:ext cx="675005" cy="38401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defTabSz="965200"/>
            <a:r>
              <a:rPr lang="zh-CN" altLang="en-US" sz="3200" b="1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地方行政机构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二、秦朝君主专制中央集权的建立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40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40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40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二、秦朝君主专制中央集权的建立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42945" y="631190"/>
            <a:ext cx="49041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（三）文书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005965" y="1569720"/>
            <a:ext cx="75933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（</a:t>
            </a:r>
            <a:r>
              <a:rPr lang="en-US" altLang="zh-CN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1</a:t>
            </a:r>
            <a:r>
              <a:rPr lang="zh-CN" altLang="en-US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）各级官僚机构以文书行政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007235" y="2153285"/>
            <a:ext cx="768286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（</a:t>
            </a:r>
            <a:r>
              <a:rPr lang="en-US" altLang="zh-CN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2</a:t>
            </a:r>
            <a:r>
              <a:rPr lang="zh-CN" altLang="en-US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）建立了以邮驿为中心的文书传递系统，以保障皇帝和中央的政令能够送到全国各地</a:t>
            </a:r>
            <a:endParaRPr lang="zh-CN" altLang="en-US" sz="3200"/>
          </a:p>
        </p:txBody>
      </p:sp>
      <p:sp>
        <p:nvSpPr>
          <p:cNvPr id="8" name="文本框 7"/>
          <p:cNvSpPr txBox="1"/>
          <p:nvPr/>
        </p:nvSpPr>
        <p:spPr>
          <a:xfrm>
            <a:off x="2059940" y="3721735"/>
            <a:ext cx="748538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（</a:t>
            </a:r>
            <a:r>
              <a:rPr lang="en-US" altLang="zh-CN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3</a:t>
            </a:r>
            <a:r>
              <a:rPr lang="zh-CN" altLang="en-US" sz="3200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）秦朝文书十分繁密，秦始皇日夜都要批阅大量文书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05455" y="1035685"/>
            <a:ext cx="60115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1.</a:t>
            </a:r>
            <a:r>
              <a:rPr lang="zh-CN" altLang="en-US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汉朝行政中枢的演变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997075" y="2024380"/>
            <a:ext cx="80289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）汉承秦制，中央行政体制仍为三公九卿制。但是，中央行政中枢的权力逐渐由丞相府转移到皇帝亲信手中</a:t>
            </a:r>
          </a:p>
          <a:p>
            <a:endParaRPr lang="zh-CN" altLang="en-US" sz="2400">
              <a:latin typeface="宋体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815" y="3223260"/>
            <a:ext cx="8128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）汉武帝为了加强集权，设立中朝（或称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内朝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），从而使外朝丞相的权力大大削弱</a:t>
            </a:r>
            <a:endParaRPr lang="zh-CN" altLang="en-US" sz="2400"/>
          </a:p>
        </p:txBody>
      </p:sp>
      <p:sp>
        <p:nvSpPr>
          <p:cNvPr id="8" name="文本框 7"/>
          <p:cNvSpPr txBox="1"/>
          <p:nvPr/>
        </p:nvSpPr>
        <p:spPr>
          <a:xfrm>
            <a:off x="2075815" y="4276090"/>
            <a:ext cx="80092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）西汉晚期以后，丞相制被三公制取代，中朝尚书台的权力逐渐增大。</a:t>
            </a:r>
            <a:endParaRPr lang="zh-CN" altLang="en-US" sz="2400"/>
          </a:p>
        </p:txBody>
      </p:sp>
      <p:sp>
        <p:nvSpPr>
          <p:cNvPr id="9" name="文本框 8"/>
          <p:cNvSpPr txBox="1"/>
          <p:nvPr/>
        </p:nvSpPr>
        <p:spPr>
          <a:xfrm>
            <a:off x="2075815" y="5276850"/>
            <a:ext cx="86226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）东汉刘秀将尚书台确立为新的行政中枢，三公权利受到削弱</a:t>
            </a:r>
            <a:endParaRPr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67945" y="66738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（一）中央行政体制的演变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文本框 11"/>
          <p:cNvSpPr txBox="1"/>
          <p:nvPr/>
        </p:nvSpPr>
        <p:spPr>
          <a:xfrm>
            <a:off x="4488180" y="460375"/>
            <a:ext cx="3451225" cy="58356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2.</a:t>
            </a:r>
            <a:r>
              <a:rPr lang="zh-CN" altLang="en-US" sz="32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隋唐</a:t>
            </a:r>
            <a:r>
              <a:rPr lang="zh-CN" altLang="en-US" sz="3200" b="1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三省六部制</a:t>
            </a:r>
          </a:p>
        </p:txBody>
      </p:sp>
      <p:grpSp>
        <p:nvGrpSpPr>
          <p:cNvPr id="160770" name="组合 160769"/>
          <p:cNvGrpSpPr/>
          <p:nvPr/>
        </p:nvGrpSpPr>
        <p:grpSpPr>
          <a:xfrm>
            <a:off x="1949450" y="1084263"/>
            <a:ext cx="8343885" cy="4517492"/>
            <a:chOff x="254" y="436"/>
            <a:chExt cx="5204" cy="2136"/>
          </a:xfrm>
        </p:grpSpPr>
        <p:sp>
          <p:nvSpPr>
            <p:cNvPr id="12292" name="矩形 160770"/>
            <p:cNvSpPr/>
            <p:nvPr/>
          </p:nvSpPr>
          <p:spPr>
            <a:xfrm>
              <a:off x="1978" y="436"/>
              <a:ext cx="1724" cy="276"/>
            </a:xfrm>
            <a:prstGeom prst="rect">
              <a:avLst/>
            </a:prstGeom>
            <a:solidFill>
              <a:srgbClr val="FFFF00"/>
            </a:solidFill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</a:rPr>
                <a:t>皇  帝</a:t>
              </a:r>
            </a:p>
          </p:txBody>
        </p:sp>
        <p:sp>
          <p:nvSpPr>
            <p:cNvPr id="12293" name="矩形 160771"/>
            <p:cNvSpPr/>
            <p:nvPr/>
          </p:nvSpPr>
          <p:spPr>
            <a:xfrm>
              <a:off x="2250" y="1207"/>
              <a:ext cx="1270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</a:rPr>
                <a:t>门下省</a:t>
              </a:r>
            </a:p>
          </p:txBody>
        </p:sp>
        <p:sp>
          <p:nvSpPr>
            <p:cNvPr id="12294" name="矩形 160772"/>
            <p:cNvSpPr/>
            <p:nvPr/>
          </p:nvSpPr>
          <p:spPr>
            <a:xfrm>
              <a:off x="3792" y="1207"/>
              <a:ext cx="1270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尚书省</a:t>
              </a:r>
            </a:p>
          </p:txBody>
        </p:sp>
        <p:sp>
          <p:nvSpPr>
            <p:cNvPr id="12295" name="矩形 160773"/>
            <p:cNvSpPr/>
            <p:nvPr/>
          </p:nvSpPr>
          <p:spPr>
            <a:xfrm>
              <a:off x="708" y="1207"/>
              <a:ext cx="1270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</a:rPr>
                <a:t>中书省</a:t>
              </a:r>
            </a:p>
          </p:txBody>
        </p:sp>
        <p:sp>
          <p:nvSpPr>
            <p:cNvPr id="12296" name="文本框 160774"/>
            <p:cNvSpPr txBox="1"/>
            <p:nvPr/>
          </p:nvSpPr>
          <p:spPr>
            <a:xfrm>
              <a:off x="526" y="1615"/>
              <a:ext cx="1680" cy="2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3300"/>
                  </a:solidFill>
                  <a:latin typeface="黑体" panose="02010609060101010101" charset="-122"/>
                  <a:ea typeface="黑体" panose="02010609060101010101" charset="-122"/>
                </a:rPr>
                <a:t>（起草政令）</a:t>
              </a:r>
            </a:p>
          </p:txBody>
        </p:sp>
        <p:sp>
          <p:nvSpPr>
            <p:cNvPr id="12297" name="文本框 160775"/>
            <p:cNvSpPr txBox="1"/>
            <p:nvPr/>
          </p:nvSpPr>
          <p:spPr>
            <a:xfrm>
              <a:off x="3520" y="1615"/>
              <a:ext cx="1860" cy="2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3300"/>
                  </a:solidFill>
                  <a:latin typeface="黑体" panose="02010609060101010101" charset="-122"/>
                  <a:ea typeface="黑体" panose="02010609060101010101" charset="-122"/>
                </a:rPr>
                <a:t>（执行 政务）</a:t>
              </a:r>
            </a:p>
          </p:txBody>
        </p:sp>
        <p:sp>
          <p:nvSpPr>
            <p:cNvPr id="12298" name="文本框 160776"/>
            <p:cNvSpPr txBox="1"/>
            <p:nvPr/>
          </p:nvSpPr>
          <p:spPr>
            <a:xfrm>
              <a:off x="2068" y="1615"/>
              <a:ext cx="1820" cy="2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3300"/>
                  </a:solidFill>
                  <a:latin typeface="黑体" panose="02010609060101010101" charset="-122"/>
                  <a:ea typeface="黑体" panose="02010609060101010101" charset="-122"/>
                </a:rPr>
                <a:t>（封驳审议）</a:t>
              </a:r>
            </a:p>
          </p:txBody>
        </p:sp>
        <p:sp>
          <p:nvSpPr>
            <p:cNvPr id="12299" name="矩形 160777"/>
            <p:cNvSpPr/>
            <p:nvPr/>
          </p:nvSpPr>
          <p:spPr>
            <a:xfrm>
              <a:off x="254" y="2296"/>
              <a:ext cx="630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吏部</a:t>
              </a:r>
            </a:p>
          </p:txBody>
        </p:sp>
        <p:sp>
          <p:nvSpPr>
            <p:cNvPr id="12300" name="矩形 160778"/>
            <p:cNvSpPr/>
            <p:nvPr/>
          </p:nvSpPr>
          <p:spPr>
            <a:xfrm>
              <a:off x="1161" y="2296"/>
              <a:ext cx="623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户部</a:t>
              </a:r>
            </a:p>
          </p:txBody>
        </p:sp>
        <p:sp>
          <p:nvSpPr>
            <p:cNvPr id="12301" name="矩形 160779"/>
            <p:cNvSpPr/>
            <p:nvPr/>
          </p:nvSpPr>
          <p:spPr>
            <a:xfrm>
              <a:off x="2068" y="2296"/>
              <a:ext cx="624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礼部</a:t>
              </a:r>
            </a:p>
          </p:txBody>
        </p:sp>
        <p:sp>
          <p:nvSpPr>
            <p:cNvPr id="12302" name="矩形 160780"/>
            <p:cNvSpPr/>
            <p:nvPr/>
          </p:nvSpPr>
          <p:spPr>
            <a:xfrm>
              <a:off x="3021" y="2296"/>
              <a:ext cx="624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兵部</a:t>
              </a:r>
            </a:p>
          </p:txBody>
        </p:sp>
        <p:sp>
          <p:nvSpPr>
            <p:cNvPr id="12303" name="矩形 160781"/>
            <p:cNvSpPr/>
            <p:nvPr/>
          </p:nvSpPr>
          <p:spPr>
            <a:xfrm>
              <a:off x="3928" y="2296"/>
              <a:ext cx="623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刑部</a:t>
              </a:r>
            </a:p>
          </p:txBody>
        </p:sp>
        <p:sp>
          <p:nvSpPr>
            <p:cNvPr id="12304" name="矩形 160782"/>
            <p:cNvSpPr/>
            <p:nvPr/>
          </p:nvSpPr>
          <p:spPr>
            <a:xfrm>
              <a:off x="4835" y="2296"/>
              <a:ext cx="623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工部</a:t>
              </a:r>
            </a:p>
          </p:txBody>
        </p:sp>
        <p:sp>
          <p:nvSpPr>
            <p:cNvPr id="12305" name="直接连接符 160783"/>
            <p:cNvSpPr/>
            <p:nvPr/>
          </p:nvSpPr>
          <p:spPr>
            <a:xfrm>
              <a:off x="1978" y="1389"/>
              <a:ext cx="272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2306" name="直接连接符 160784"/>
            <p:cNvSpPr/>
            <p:nvPr/>
          </p:nvSpPr>
          <p:spPr>
            <a:xfrm>
              <a:off x="3520" y="1389"/>
              <a:ext cx="272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2307" name="直接连接符 160785"/>
            <p:cNvSpPr/>
            <p:nvPr/>
          </p:nvSpPr>
          <p:spPr>
            <a:xfrm>
              <a:off x="572" y="2069"/>
              <a:ext cx="4536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08" name="直接连接符 160786"/>
            <p:cNvSpPr/>
            <p:nvPr/>
          </p:nvSpPr>
          <p:spPr>
            <a:xfrm flipH="1">
              <a:off x="572" y="2069"/>
              <a:ext cx="0" cy="2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09" name="直接连接符 160787"/>
            <p:cNvSpPr/>
            <p:nvPr/>
          </p:nvSpPr>
          <p:spPr>
            <a:xfrm flipH="1">
              <a:off x="1479" y="2069"/>
              <a:ext cx="0" cy="2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10" name="直接连接符 160788"/>
            <p:cNvSpPr/>
            <p:nvPr/>
          </p:nvSpPr>
          <p:spPr>
            <a:xfrm flipH="1">
              <a:off x="2386" y="2069"/>
              <a:ext cx="0" cy="2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11" name="直接连接符 160789"/>
            <p:cNvSpPr/>
            <p:nvPr/>
          </p:nvSpPr>
          <p:spPr>
            <a:xfrm flipH="1">
              <a:off x="3339" y="2069"/>
              <a:ext cx="0" cy="2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12" name="直接连接符 160790"/>
            <p:cNvSpPr/>
            <p:nvPr/>
          </p:nvSpPr>
          <p:spPr>
            <a:xfrm flipH="1">
              <a:off x="4246" y="2069"/>
              <a:ext cx="0" cy="2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13" name="直接连接符 160791"/>
            <p:cNvSpPr/>
            <p:nvPr/>
          </p:nvSpPr>
          <p:spPr>
            <a:xfrm flipH="1">
              <a:off x="5108" y="2069"/>
              <a:ext cx="0" cy="227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14" name="直接连接符 160792"/>
            <p:cNvSpPr/>
            <p:nvPr/>
          </p:nvSpPr>
          <p:spPr>
            <a:xfrm flipH="1">
              <a:off x="4427" y="1570"/>
              <a:ext cx="0" cy="499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2315" name="直接连接符 160793"/>
            <p:cNvSpPr/>
            <p:nvPr/>
          </p:nvSpPr>
          <p:spPr>
            <a:xfrm>
              <a:off x="1343" y="1026"/>
              <a:ext cx="3039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16" name="直接连接符 160794"/>
            <p:cNvSpPr/>
            <p:nvPr/>
          </p:nvSpPr>
          <p:spPr>
            <a:xfrm flipH="1">
              <a:off x="1343" y="1026"/>
              <a:ext cx="0" cy="18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17" name="直接连接符 160795"/>
            <p:cNvSpPr/>
            <p:nvPr/>
          </p:nvSpPr>
          <p:spPr>
            <a:xfrm flipH="1">
              <a:off x="2840" y="844"/>
              <a:ext cx="0" cy="36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2318" name="直接连接符 160796"/>
            <p:cNvSpPr/>
            <p:nvPr/>
          </p:nvSpPr>
          <p:spPr>
            <a:xfrm flipH="1">
              <a:off x="4382" y="1026"/>
              <a:ext cx="0" cy="18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2" name="矩形 1"/>
          <p:cNvSpPr/>
          <p:nvPr/>
        </p:nvSpPr>
        <p:spPr>
          <a:xfrm>
            <a:off x="1611313" y="2743200"/>
            <a:ext cx="1014413" cy="7096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r>
              <a:rPr lang="zh-CN" altLang="en-US" sz="3200" b="1">
                <a:solidFill>
                  <a:srgbClr val="CC0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宰相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20215" y="5821680"/>
            <a:ext cx="21932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三省六部制的特点：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003675" y="5821680"/>
            <a:ext cx="49441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三省职责分明，相互制约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0" y="46037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（一）中央行政体制的演变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636645" y="460375"/>
            <a:ext cx="1731963" cy="87788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政事堂</a:t>
            </a:r>
          </a:p>
        </p:txBody>
      </p:sp>
      <p:sp>
        <p:nvSpPr>
          <p:cNvPr id="5" name="右箭头 4"/>
          <p:cNvSpPr/>
          <p:nvPr/>
        </p:nvSpPr>
        <p:spPr>
          <a:xfrm>
            <a:off x="5581650" y="562928"/>
            <a:ext cx="287338" cy="67310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62028" y="460375"/>
            <a:ext cx="2117725" cy="8763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中书门下</a:t>
            </a:r>
          </a:p>
        </p:txBody>
      </p:sp>
      <p:pic>
        <p:nvPicPr>
          <p:cNvPr id="1331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1527175"/>
            <a:ext cx="8818880" cy="3929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685925" y="5530850"/>
            <a:ext cx="8818563" cy="9531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Arial" panose="020b0604020202020204" pitchFamily="34" charset="0"/>
                <a:ea typeface="微软雅黑" panose="020b0503020204020204" pitchFamily="34" charset="-122"/>
              </a:rPr>
              <a:t>宰相会议召开的地方叫政事堂，后来</a:t>
            </a:r>
            <a:r>
              <a:rPr lang="zh-CN" altLang="en-US" sz="2800" b="1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改称中书门下</a:t>
            </a:r>
            <a:r>
              <a:rPr lang="zh-CN" altLang="en-US" sz="2800" b="1">
                <a:latin typeface="Arial" panose="020b0604020202020204" pitchFamily="34" charset="0"/>
                <a:ea typeface="微软雅黑" panose="020b0503020204020204" pitchFamily="34" charset="-122"/>
              </a:rPr>
              <a:t>提高了行政效率，三省出现一体化趋势。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0" y="56324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（一）中央行政体制的演变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682625" y="1569085"/>
            <a:ext cx="21348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3.</a:t>
            </a:r>
            <a:r>
              <a:rPr lang="zh-CN" altLang="en-US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宋朝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50265" y="4258310"/>
            <a:ext cx="196723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4.</a:t>
            </a:r>
            <a:r>
              <a:rPr lang="zh-CN" altLang="en-US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元朝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956560" y="1353820"/>
            <a:ext cx="53098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三省职能废弛瘫痪，另设中书门下省</a:t>
            </a:r>
            <a:r>
              <a:rPr lang="en-US" altLang="zh-CN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“</a:t>
            </a:r>
            <a:r>
              <a:rPr lang="zh-CN" altLang="en-US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佐天子，执大政</a:t>
            </a:r>
            <a:r>
              <a:rPr lang="en-US" altLang="zh-CN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”</a:t>
            </a:r>
            <a:r>
              <a:rPr lang="zh-CN" altLang="en-US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，其长官</a:t>
            </a:r>
            <a:r>
              <a:rPr lang="en-US" altLang="zh-CN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“</a:t>
            </a:r>
            <a:r>
              <a:rPr lang="zh-CN" altLang="en-US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同中书门下平章事</a:t>
            </a:r>
            <a:r>
              <a:rPr lang="en-US" altLang="zh-CN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”</a:t>
            </a:r>
            <a:r>
              <a:rPr lang="zh-CN" altLang="en-US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旅行宰相的职权。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218180" y="4258310"/>
            <a:ext cx="47859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实行中书省总理全国政务的一省制中枢体制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163570" y="2726690"/>
            <a:ext cx="890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特点：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053840" y="2726690"/>
            <a:ext cx="29857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机构重叠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262630" y="5238115"/>
            <a:ext cx="12655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特点：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152900" y="5238115"/>
            <a:ext cx="1997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丞相权重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0" y="52895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（一）中央行政体制的演变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8" grpId="0"/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800735" y="1569085"/>
            <a:ext cx="20167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5.</a:t>
            </a:r>
            <a:r>
              <a:rPr lang="zh-CN" altLang="en-US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明朝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00735" y="4258310"/>
            <a:ext cx="20167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6.</a:t>
            </a:r>
            <a:r>
              <a:rPr lang="zh-CN" altLang="en-US" sz="44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清朝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955925" y="799465"/>
            <a:ext cx="530987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明太祖废除中书省和丞相，丞相制度终结，标志着封建君主专制发展到更高阶段。废除丞相后，明朝逐步建立起内阁制，内阁大学士协助皇帝处理大量政务，成为事实上中央行政的中枢首脑。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218180" y="4258310"/>
            <a:ext cx="47859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雍正设立军机处，军机大臣直接秉承皇帝，逐渐成为掌管处理全国军政事务的中枢。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0" y="43116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（一）中央行政体制的演变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右箭头 4"/>
          <p:cNvSpPr/>
          <p:nvPr/>
        </p:nvSpPr>
        <p:spPr>
          <a:xfrm>
            <a:off x="2135188" y="2457450"/>
            <a:ext cx="8380413" cy="133350"/>
          </a:xfrm>
          <a:prstGeom prst="righ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下箭头 5"/>
          <p:cNvSpPr/>
          <p:nvPr/>
        </p:nvSpPr>
        <p:spPr>
          <a:xfrm>
            <a:off x="3216275" y="2097088"/>
            <a:ext cx="142875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下箭头 6"/>
          <p:cNvSpPr/>
          <p:nvPr/>
        </p:nvSpPr>
        <p:spPr>
          <a:xfrm>
            <a:off x="4224338" y="2097088"/>
            <a:ext cx="142875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下箭头 7"/>
          <p:cNvSpPr/>
          <p:nvPr/>
        </p:nvSpPr>
        <p:spPr>
          <a:xfrm>
            <a:off x="5519738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7032625" y="2097088"/>
            <a:ext cx="142875" cy="792163"/>
          </a:xfrm>
          <a:prstGeom prst="downArrow">
            <a:avLst/>
          </a:prstGeom>
          <a:solidFill>
            <a:srgbClr val="0000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下箭头 9"/>
          <p:cNvSpPr/>
          <p:nvPr/>
        </p:nvSpPr>
        <p:spPr>
          <a:xfrm>
            <a:off x="8183563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下箭头 10"/>
          <p:cNvSpPr/>
          <p:nvPr/>
        </p:nvSpPr>
        <p:spPr>
          <a:xfrm>
            <a:off x="8904288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 flipH="1">
            <a:off x="4008438" y="2962275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 flipH="1">
            <a:off x="4583113" y="2962275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/>
          <p:cNvCxnSpPr/>
          <p:nvPr/>
        </p:nvCxnSpPr>
        <p:spPr>
          <a:xfrm flipH="1">
            <a:off x="5087938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H="1">
            <a:off x="5591175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H="1">
            <a:off x="6096000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>
            <a:off x="6600825" y="301466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H="1">
            <a:off x="7104063" y="3011488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>
            <a:off x="7608888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4008438" y="2962275"/>
            <a:ext cx="574675" cy="0"/>
          </a:xfrm>
          <a:prstGeom prst="line">
            <a:avLst/>
          </a:prstGeom>
          <a:ln w="444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5087938" y="3033713"/>
            <a:ext cx="1008063" cy="0"/>
          </a:xfrm>
          <a:prstGeom prst="line">
            <a:avLst/>
          </a:prstGeom>
          <a:ln w="476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6600825" y="3033713"/>
            <a:ext cx="1008063" cy="0"/>
          </a:xfrm>
          <a:prstGeom prst="line">
            <a:avLst/>
          </a:prstGeom>
          <a:ln w="476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53" name="TextBox 26"/>
          <p:cNvSpPr txBox="1"/>
          <p:nvPr/>
        </p:nvSpPr>
        <p:spPr>
          <a:xfrm>
            <a:off x="3000375" y="1341438"/>
            <a:ext cx="79914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黑体" panose="02010609060101010101" charset="-122"/>
                <a:ea typeface="黑体" panose="02010609060101010101" charset="-122"/>
              </a:rPr>
              <a:t>秦  汉    唐    宋    元 明  清</a:t>
            </a:r>
          </a:p>
        </p:txBody>
      </p:sp>
      <p:sp>
        <p:nvSpPr>
          <p:cNvPr id="18454" name="TextBox 27"/>
          <p:cNvSpPr txBox="1"/>
          <p:nvPr/>
        </p:nvSpPr>
        <p:spPr>
          <a:xfrm>
            <a:off x="4225290" y="36099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外朝</a:t>
            </a:r>
          </a:p>
        </p:txBody>
      </p:sp>
      <p:sp>
        <p:nvSpPr>
          <p:cNvPr id="18455" name="TextBox 28"/>
          <p:cNvSpPr txBox="1"/>
          <p:nvPr/>
        </p:nvSpPr>
        <p:spPr>
          <a:xfrm>
            <a:off x="2929890" y="29622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丞相</a:t>
            </a:r>
          </a:p>
        </p:txBody>
      </p:sp>
      <p:sp>
        <p:nvSpPr>
          <p:cNvPr id="18456" name="TextBox 29"/>
          <p:cNvSpPr txBox="1"/>
          <p:nvPr/>
        </p:nvSpPr>
        <p:spPr>
          <a:xfrm>
            <a:off x="3650615" y="36099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内朝</a:t>
            </a:r>
          </a:p>
        </p:txBody>
      </p:sp>
      <p:sp>
        <p:nvSpPr>
          <p:cNvPr id="18457" name="TextBox 30"/>
          <p:cNvSpPr txBox="1"/>
          <p:nvPr/>
        </p:nvSpPr>
        <p:spPr>
          <a:xfrm>
            <a:off x="5738178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尚书省</a:t>
            </a:r>
            <a:r>
              <a:rPr lang="en-US" altLang="zh-CN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-</a:t>
            </a:r>
          </a:p>
        </p:txBody>
      </p:sp>
      <p:sp>
        <p:nvSpPr>
          <p:cNvPr id="18458" name="TextBox 31"/>
          <p:cNvSpPr txBox="1"/>
          <p:nvPr/>
        </p:nvSpPr>
        <p:spPr>
          <a:xfrm>
            <a:off x="5233353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门下省</a:t>
            </a:r>
          </a:p>
        </p:txBody>
      </p:sp>
      <p:sp>
        <p:nvSpPr>
          <p:cNvPr id="18459" name="TextBox 32"/>
          <p:cNvSpPr txBox="1"/>
          <p:nvPr/>
        </p:nvSpPr>
        <p:spPr>
          <a:xfrm>
            <a:off x="4782503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中书省</a:t>
            </a:r>
          </a:p>
        </p:txBody>
      </p:sp>
      <p:sp>
        <p:nvSpPr>
          <p:cNvPr id="18460" name="TextBox 33"/>
          <p:cNvSpPr txBox="1"/>
          <p:nvPr/>
        </p:nvSpPr>
        <p:spPr>
          <a:xfrm>
            <a:off x="6346190" y="3757613"/>
            <a:ext cx="613410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参知政事</a:t>
            </a:r>
          </a:p>
        </p:txBody>
      </p:sp>
      <p:sp>
        <p:nvSpPr>
          <p:cNvPr id="18461" name="TextBox 34"/>
          <p:cNvSpPr txBox="1"/>
          <p:nvPr/>
        </p:nvSpPr>
        <p:spPr>
          <a:xfrm>
            <a:off x="6870065" y="3757613"/>
            <a:ext cx="613410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枢密院</a:t>
            </a:r>
          </a:p>
        </p:txBody>
      </p:sp>
      <p:sp>
        <p:nvSpPr>
          <p:cNvPr id="18462" name="TextBox 35"/>
          <p:cNvSpPr txBox="1"/>
          <p:nvPr/>
        </p:nvSpPr>
        <p:spPr>
          <a:xfrm>
            <a:off x="7301865" y="3757613"/>
            <a:ext cx="613410" cy="24558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三司</a:t>
            </a:r>
          </a:p>
        </p:txBody>
      </p:sp>
      <p:sp>
        <p:nvSpPr>
          <p:cNvPr id="18463" name="TextBox 36"/>
          <p:cNvSpPr txBox="1"/>
          <p:nvPr/>
        </p:nvSpPr>
        <p:spPr>
          <a:xfrm>
            <a:off x="7951153" y="29622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中书省一省制</a:t>
            </a:r>
          </a:p>
        </p:txBody>
      </p:sp>
      <p:sp>
        <p:nvSpPr>
          <p:cNvPr id="18464" name="TextBox 37"/>
          <p:cNvSpPr txBox="1"/>
          <p:nvPr/>
        </p:nvSpPr>
        <p:spPr>
          <a:xfrm>
            <a:off x="8743315" y="2995613"/>
            <a:ext cx="613410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废丞相</a:t>
            </a:r>
          </a:p>
        </p:txBody>
      </p:sp>
      <p:sp>
        <p:nvSpPr>
          <p:cNvPr id="18465" name="TextBox 38"/>
          <p:cNvSpPr txBox="1"/>
          <p:nvPr/>
        </p:nvSpPr>
        <p:spPr>
          <a:xfrm>
            <a:off x="3637280" y="4439285"/>
            <a:ext cx="1201420" cy="64516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重用亲信</a:t>
            </a:r>
            <a:endParaRPr lang="en-US" altLang="zh-CN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削弱相权</a:t>
            </a:r>
            <a:endParaRPr lang="en-US" altLang="zh-CN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466" name="TextBox 40"/>
          <p:cNvSpPr txBox="1"/>
          <p:nvPr/>
        </p:nvSpPr>
        <p:spPr>
          <a:xfrm>
            <a:off x="4800600" y="5264150"/>
            <a:ext cx="1583690" cy="368300"/>
          </a:xfrm>
          <a:prstGeom prst="rect">
            <a:avLst/>
          </a:prstGeom>
          <a:solidFill>
            <a:srgbClr val="00B050"/>
          </a:solidFill>
          <a:ln w="635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相权一分为三</a:t>
            </a:r>
          </a:p>
        </p:txBody>
      </p:sp>
      <p:sp>
        <p:nvSpPr>
          <p:cNvPr id="18467" name="TextBox 41"/>
          <p:cNvSpPr txBox="1"/>
          <p:nvPr/>
        </p:nvSpPr>
        <p:spPr>
          <a:xfrm>
            <a:off x="6456680" y="5266055"/>
            <a:ext cx="1368425" cy="92202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分割宰相行政权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军权</a:t>
            </a:r>
            <a:r>
              <a:rPr lang="en-US" altLang="zh-CN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财权</a:t>
            </a:r>
          </a:p>
        </p:txBody>
      </p:sp>
      <p:sp>
        <p:nvSpPr>
          <p:cNvPr id="18468" name="TextBox 42"/>
          <p:cNvSpPr txBox="1"/>
          <p:nvPr/>
        </p:nvSpPr>
        <p:spPr>
          <a:xfrm>
            <a:off x="8050530" y="5264150"/>
            <a:ext cx="411480" cy="119888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相权扩大</a:t>
            </a:r>
          </a:p>
        </p:txBody>
      </p:sp>
      <p:sp>
        <p:nvSpPr>
          <p:cNvPr id="18469" name="TextBox 43"/>
          <p:cNvSpPr txBox="1"/>
          <p:nvPr/>
        </p:nvSpPr>
        <p:spPr>
          <a:xfrm>
            <a:off x="8904605" y="4152900"/>
            <a:ext cx="353695" cy="119888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相权消失</a:t>
            </a:r>
          </a:p>
        </p:txBody>
      </p:sp>
      <p:sp>
        <p:nvSpPr>
          <p:cNvPr id="18470" name="TextBox 45"/>
          <p:cNvSpPr txBox="1"/>
          <p:nvPr/>
        </p:nvSpPr>
        <p:spPr>
          <a:xfrm>
            <a:off x="2063750" y="306388"/>
            <a:ext cx="75199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君主专制的演进示意图</a:t>
            </a:r>
            <a:r>
              <a:rPr lang="en-US" altLang="zh-CN" sz="3200">
                <a:latin typeface="Calibri" pitchFamily="34" charset="0"/>
              </a:rPr>
              <a:t> </a:t>
            </a:r>
            <a:endParaRPr lang="zh-CN" altLang="en-US" sz="3200">
              <a:latin typeface="Calibri" panose="020f0502020204030204" pitchFamily="34" charset="0"/>
            </a:endParaRPr>
          </a:p>
        </p:txBody>
      </p:sp>
      <p:sp>
        <p:nvSpPr>
          <p:cNvPr id="18471" name="TextBox 38"/>
          <p:cNvSpPr txBox="1"/>
          <p:nvPr/>
        </p:nvSpPr>
        <p:spPr>
          <a:xfrm>
            <a:off x="1963738" y="1808163"/>
            <a:ext cx="657225" cy="368300"/>
          </a:xfrm>
          <a:prstGeom prst="rect">
            <a:avLst/>
          </a:prstGeom>
          <a:noFill/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君权</a:t>
            </a:r>
          </a:p>
        </p:txBody>
      </p:sp>
      <p:sp>
        <p:nvSpPr>
          <p:cNvPr id="18472" name="TextBox 38"/>
          <p:cNvSpPr txBox="1"/>
          <p:nvPr/>
        </p:nvSpPr>
        <p:spPr>
          <a:xfrm>
            <a:off x="1990725" y="2724150"/>
            <a:ext cx="657225" cy="368300"/>
          </a:xfrm>
          <a:prstGeom prst="rect">
            <a:avLst/>
          </a:prstGeom>
          <a:noFill/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相权</a:t>
            </a:r>
          </a:p>
        </p:txBody>
      </p:sp>
      <p:sp>
        <p:nvSpPr>
          <p:cNvPr id="18473" name="TextBox 38"/>
          <p:cNvSpPr txBox="1"/>
          <p:nvPr/>
        </p:nvSpPr>
        <p:spPr>
          <a:xfrm>
            <a:off x="5726113" y="4897438"/>
            <a:ext cx="657225" cy="368300"/>
          </a:xfrm>
          <a:prstGeom prst="rect">
            <a:avLst/>
          </a:prstGeom>
          <a:noFill/>
          <a:ln w="6350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70C0"/>
                </a:solidFill>
                <a:latin typeface="Calibri" pitchFamily="34" charset="0"/>
              </a:rPr>
              <a:t>六部</a:t>
            </a:r>
          </a:p>
        </p:txBody>
      </p:sp>
      <p:sp>
        <p:nvSpPr>
          <p:cNvPr id="42" name="下箭头 41"/>
          <p:cNvSpPr/>
          <p:nvPr/>
        </p:nvSpPr>
        <p:spPr>
          <a:xfrm>
            <a:off x="9753600" y="210343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475" name="TextBox 37"/>
          <p:cNvSpPr txBox="1"/>
          <p:nvPr/>
        </p:nvSpPr>
        <p:spPr>
          <a:xfrm>
            <a:off x="9597390" y="3048000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军机处</a:t>
            </a:r>
          </a:p>
        </p:txBody>
      </p:sp>
      <p:sp>
        <p:nvSpPr>
          <p:cNvPr id="18476" name="TextBox 43"/>
          <p:cNvSpPr txBox="1"/>
          <p:nvPr/>
        </p:nvSpPr>
        <p:spPr>
          <a:xfrm>
            <a:off x="9753600" y="4252595"/>
            <a:ext cx="311150" cy="645160"/>
          </a:xfrm>
          <a:prstGeom prst="rect">
            <a:avLst/>
          </a:prstGeom>
          <a:solidFill>
            <a:srgbClr val="00B05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顶峰</a:t>
            </a: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945" y="66738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（二）地方行政体制的演变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06070" y="1095375"/>
            <a:ext cx="27095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1.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汉朝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30885" y="1527810"/>
            <a:ext cx="29565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）地方行政体制：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776345" y="1527810"/>
            <a:ext cx="3905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郡、县两级制→州、郡、县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51205" y="2092960"/>
            <a:ext cx="22644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）主要内容：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86485" y="2698115"/>
            <a:ext cx="37973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>
                <a:latin typeface="仿宋" panose="02010609060101010101" pitchFamily="49" charset="-122"/>
                <a:ea typeface="仿宋" panose="02010609060101010101" pitchFamily="49" charset="-122"/>
              </a:rPr>
              <a:t>①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汉承秦制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221562" y="3136989"/>
            <a:ext cx="7782709" cy="2688077"/>
            <a:chOff x="503" y="568"/>
            <a:chExt cx="4854" cy="1271"/>
          </a:xfrm>
        </p:grpSpPr>
        <p:sp>
          <p:nvSpPr>
            <p:cNvPr id="13" name="矩形 160770"/>
            <p:cNvSpPr/>
            <p:nvPr/>
          </p:nvSpPr>
          <p:spPr>
            <a:xfrm>
              <a:off x="1978" y="568"/>
              <a:ext cx="1724" cy="276"/>
            </a:xfrm>
            <a:prstGeom prst="rect">
              <a:avLst/>
            </a:prstGeom>
            <a:solidFill>
              <a:srgbClr val="00B050"/>
            </a:solidFill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</a:rPr>
                <a:t>太守</a:t>
              </a:r>
            </a:p>
          </p:txBody>
        </p:sp>
        <p:sp>
          <p:nvSpPr>
            <p:cNvPr id="14" name="矩形 160772"/>
            <p:cNvSpPr/>
            <p:nvPr/>
          </p:nvSpPr>
          <p:spPr>
            <a:xfrm>
              <a:off x="3792" y="1207"/>
              <a:ext cx="1270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郡丞</a:t>
              </a:r>
            </a:p>
          </p:txBody>
        </p:sp>
        <p:sp>
          <p:nvSpPr>
            <p:cNvPr id="15" name="矩形 160773"/>
            <p:cNvSpPr/>
            <p:nvPr/>
          </p:nvSpPr>
          <p:spPr>
            <a:xfrm>
              <a:off x="708" y="1207"/>
              <a:ext cx="1270" cy="276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32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charset="-122"/>
                </a:rPr>
                <a:t>郡尉</a:t>
              </a:r>
            </a:p>
          </p:txBody>
        </p:sp>
        <p:sp>
          <p:nvSpPr>
            <p:cNvPr id="16" name="文本框 160774"/>
            <p:cNvSpPr txBox="1"/>
            <p:nvPr/>
          </p:nvSpPr>
          <p:spPr>
            <a:xfrm>
              <a:off x="503" y="1563"/>
              <a:ext cx="1680" cy="2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3300"/>
                  </a:solidFill>
                  <a:latin typeface="黑体" panose="02010609060101010101" charset="-122"/>
                  <a:ea typeface="黑体" panose="02010609060101010101" charset="-122"/>
                </a:rPr>
                <a:t>（军事）</a:t>
              </a:r>
            </a:p>
          </p:txBody>
        </p:sp>
        <p:sp>
          <p:nvSpPr>
            <p:cNvPr id="17" name="文本框 160775"/>
            <p:cNvSpPr txBox="1"/>
            <p:nvPr/>
          </p:nvSpPr>
          <p:spPr>
            <a:xfrm>
              <a:off x="3497" y="1563"/>
              <a:ext cx="1860" cy="2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3300"/>
                  </a:solidFill>
                  <a:latin typeface="黑体" panose="02010609060101010101" charset="-122"/>
                  <a:ea typeface="黑体" panose="02010609060101010101" charset="-122"/>
                </a:rPr>
                <a:t>   </a:t>
              </a:r>
              <a:r>
                <a:rPr lang="zh-CN" altLang="en-US" sz="3200" b="1">
                  <a:solidFill>
                    <a:srgbClr val="FF3300"/>
                  </a:solidFill>
                  <a:latin typeface="黑体" panose="02010609060101010101" charset="-122"/>
                  <a:ea typeface="黑体" panose="02010609060101010101" charset="-122"/>
                </a:rPr>
                <a:t>（行政）</a:t>
              </a:r>
            </a:p>
          </p:txBody>
        </p:sp>
        <p:sp>
          <p:nvSpPr>
            <p:cNvPr id="18" name="直接连接符 160793"/>
            <p:cNvSpPr/>
            <p:nvPr/>
          </p:nvSpPr>
          <p:spPr>
            <a:xfrm>
              <a:off x="1343" y="1026"/>
              <a:ext cx="3039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9" name="直接连接符 160794"/>
            <p:cNvSpPr/>
            <p:nvPr/>
          </p:nvSpPr>
          <p:spPr>
            <a:xfrm flipH="1">
              <a:off x="1343" y="1026"/>
              <a:ext cx="0" cy="18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0" name="直接连接符 160795"/>
            <p:cNvSpPr/>
            <p:nvPr/>
          </p:nvSpPr>
          <p:spPr>
            <a:xfrm>
              <a:off x="2840" y="844"/>
              <a:ext cx="7" cy="18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1" name="直接连接符 160796"/>
            <p:cNvSpPr/>
            <p:nvPr/>
          </p:nvSpPr>
          <p:spPr>
            <a:xfrm flipH="1">
              <a:off x="4382" y="1026"/>
              <a:ext cx="0" cy="18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945" y="66738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（二）地方行政体制的演变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49935" y="1163955"/>
            <a:ext cx="8689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>
                <a:latin typeface="仿宋" panose="02010609060101010101" pitchFamily="49" charset="-122"/>
                <a:ea typeface="仿宋" panose="02010609060101010101" pitchFamily="49" charset="-122"/>
              </a:rPr>
              <a:t>②郡下设县（或道），县设令或长，之下有丞、尉及分曹属吏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19150" y="2409825"/>
            <a:ext cx="7168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③汉初地方行政体制还包括王国和诸侯国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749935" y="3388995"/>
            <a:ext cx="101847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④景帝、武帝后，诸侯国的权利不断被削弱，诸侯国不再对中央构成威胁。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19150" y="4644390"/>
            <a:ext cx="84232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⑤到东汉晚期，原来的检查区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“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州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”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变为一级行政机构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945" y="66738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（二）地方行政体制的演变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65125" y="1163955"/>
            <a:ext cx="32131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2.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魏晋南北朝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12775" y="2072005"/>
            <a:ext cx="8057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）主要内容：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775" y="1532255"/>
            <a:ext cx="31743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）地方行政体制：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657600" y="1532255"/>
            <a:ext cx="50126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州、县、郡三级制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06070" y="2901950"/>
            <a:ext cx="14439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3.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隋唐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41045" y="3527425"/>
            <a:ext cx="66033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）地方行政体制：州、县二级制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41045" y="3895725"/>
            <a:ext cx="8483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）主要内容：①隋朝废郡，以州统县，实行州、县二级制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094355" y="4486275"/>
            <a:ext cx="61398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②唐继隋制，把全国划分为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10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道（后增至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15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道），作为中央排出的监察机构。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856865" y="2072005"/>
            <a:ext cx="80968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主要是州、郡、县三级制，州刺史不仅有行政权，还有领兵权，形成内轻外重、干弱枝强的局面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  <p:bldP spid="12" grpId="0"/>
      <p:bldP spid="13" grpId="0"/>
      <p:bldP spid="14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945" y="66738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（二）地方行政体制的演变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70890" y="1124585"/>
            <a:ext cx="80873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③安史之乱后，道变成州、县以上的以及行政实体。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70890" y="1659255"/>
            <a:ext cx="9601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④唐中期后，一些战略重地设节度使，后发展到兼并役使州县，拥兵自重，形成割据势力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61670" y="2489200"/>
            <a:ext cx="20567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4.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宋朝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02665" y="3244850"/>
            <a:ext cx="30854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）地方行政体制：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037330" y="3244850"/>
            <a:ext cx="4117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路、府、县三级行政体制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002665" y="4137660"/>
            <a:ext cx="19786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）内容：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560320" y="4058285"/>
            <a:ext cx="76752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改道为路，将隋唐时期作为军事管理机构的府变为以及行政区划，形成了路、府、县三级制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945" y="66738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（二）地方行政体制的演变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52145" y="1263015"/>
            <a:ext cx="21755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5.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元朝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99160" y="1846580"/>
            <a:ext cx="51015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）地方行政体制：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891280" y="1846580"/>
            <a:ext cx="5704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省、路、府、州、县多级行政体制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36975" y="-70421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endParaRPr lang="zh-CN" altLang="en-US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99160" y="2749550"/>
            <a:ext cx="37871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）内容：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476500" y="2749550"/>
            <a:ext cx="60909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①在地方设置行中书省，掌管一省政务，后演变为地方常设的最高一级行政机构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23490" y="3689985"/>
            <a:ext cx="59963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②行省下设路、府、州、县，形成多级行政体制。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945" y="66738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（二）地方行政体制的演变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33400" y="1233170"/>
            <a:ext cx="15030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6.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明清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41985" y="2063750"/>
            <a:ext cx="67030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1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）地方行政体制：省、府、县三级行政体制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41985" y="2796540"/>
            <a:ext cx="18484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（</a:t>
            </a:r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2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）内容：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244090" y="2796540"/>
            <a:ext cx="12160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①明朝：</a:t>
            </a:r>
            <a:endParaRPr lang="en-US" altLang="zh-CN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60115" y="2842895"/>
            <a:ext cx="58629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a.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  <a:sym typeface="+mn-ea"/>
              </a:rPr>
              <a:t>废除行省，原行中书省的权力由布政使、按察使、都指挥使分割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60115" y="3784600"/>
            <a:ext cx="58623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b.</a:t>
            </a:r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后来，朝廷向各省派出巡抚、巡按，逐渐总揽一省之权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945" y="66738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（二）地方行政体制的演变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2300" y="1302385"/>
            <a:ext cx="32931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②清朝：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858010" y="1302385"/>
            <a:ext cx="62693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清继明制，巡抚变为一省长官，又设总督掌管数省军政大权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22300" y="2983865"/>
            <a:ext cx="88785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③明清：省之下设府（直隶州）。府下设县（州），形成省、府、      </a:t>
            </a:r>
          </a:p>
          <a:p>
            <a:r>
              <a:rPr lang="zh-CN" altLang="en-US" sz="2400">
                <a:latin typeface="仿宋" panose="02010609060101010101" pitchFamily="49" charset="-122"/>
                <a:ea typeface="仿宋" panose="02010609060101010101" pitchFamily="49" charset="-122"/>
              </a:rPr>
              <a:t>        县三级行政体制</a:t>
            </a:r>
          </a:p>
        </p:txBody>
      </p:sp>
      <p:pic>
        <p:nvPicPr>
          <p:cNvPr id="11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471400" y="11836400"/>
            <a:ext cx="393700" cy="495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SLIDE_ID" val="custom20205081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4.xml><?xml version="1.0" encoding="utf-8"?>
<p:tagLst xmlns:p="http://schemas.openxmlformats.org/presentationml/2006/main">
  <p:tag name="KSO_WM_UNIT_TABLE_BEAUTIFY" val="smartTable{5c8b97ec-00e1-41b0-a008-2a24e04216f5}"/>
</p:tagLst>
</file>

<file path=ppt/tags/tag65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263</Paragraphs>
  <Slides>26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46">
      <vt:lpstr>Arial</vt:lpstr>
      <vt:lpstr>微软雅黑</vt:lpstr>
      <vt:lpstr>Wingdings</vt:lpstr>
      <vt:lpstr>等线 Light</vt:lpstr>
      <vt:lpstr>等线</vt:lpstr>
      <vt:lpstr>Calibri</vt:lpstr>
      <vt:lpstr>Calibri Light</vt:lpstr>
      <vt:lpstr>宋体</vt:lpstr>
      <vt:lpstr>仿宋</vt:lpstr>
      <vt:lpstr>Times New Roman</vt:lpstr>
      <vt:lpstr>隶书</vt:lpstr>
      <vt:lpstr>黑体</vt:lpstr>
      <vt:lpstr>Kabob</vt:lpstr>
      <vt:lpstr>方正粗黑宋简体</vt:lpstr>
      <vt:lpstr>方正北魏楷书简体</vt:lpstr>
      <vt:lpstr>PMingLiU</vt:lpstr>
      <vt:lpstr>经典繁颜体</vt:lpstr>
      <vt:lpstr>楷体</vt:lpstr>
      <vt:lpstr>楷体_GB2312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2020-12-21T11:01:55.548</cp:lastPrinted>
  <dcterms:created xsi:type="dcterms:W3CDTF">2020-12-21T11:01:55Z</dcterms:created>
  <dcterms:modified xsi:type="dcterms:W3CDTF">2020-12-21T03:01:55Z</dcterms:modified>
</cp:coreProperties>
</file>