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19"/>
  </p:handoutMasterIdLst>
  <p:sldIdLst>
    <p:sldId id="280" r:id="rId3"/>
    <p:sldId id="338" r:id="rId5"/>
    <p:sldId id="378" r:id="rId6"/>
    <p:sldId id="379" r:id="rId7"/>
    <p:sldId id="380" r:id="rId8"/>
    <p:sldId id="381" r:id="rId9"/>
    <p:sldId id="382" r:id="rId10"/>
    <p:sldId id="383" r:id="rId11"/>
    <p:sldId id="384" r:id="rId12"/>
    <p:sldId id="385" r:id="rId13"/>
    <p:sldId id="386" r:id="rId14"/>
    <p:sldId id="387" r:id="rId15"/>
    <p:sldId id="388" r:id="rId16"/>
    <p:sldId id="389" r:id="rId17"/>
    <p:sldId id="390" r:id="rId18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FBFE"/>
    <a:srgbClr val="57D2E3"/>
    <a:srgbClr val="21B1C5"/>
    <a:srgbClr val="B2F3FC"/>
    <a:srgbClr val="4BCFE1"/>
    <a:srgbClr val="5BADF7"/>
    <a:srgbClr val="6A56A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309" autoAdjust="0"/>
    <p:restoredTop sz="94424" autoAdjust="0"/>
  </p:normalViewPr>
  <p:slideViewPr>
    <p:cSldViewPr snapToGrid="0">
      <p:cViewPr varScale="1">
        <p:scale>
          <a:sx n="74" d="100"/>
          <a:sy n="74" d="100"/>
        </p:scale>
        <p:origin x="44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5" d="100"/>
          <a:sy n="125" d="100"/>
        </p:scale>
        <p:origin x="4932" y="96"/>
      </p:cViewPr>
      <p:guideLst/>
    </p:cSldViewPr>
  </p:notesViewPr>
  <p:gridSpacing cx="72006" cy="72006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handoutMaster" Target="handoutMasters/handoutMaster1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848126C0-DE9A-463A-ADA3-03A11F542629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0" hangingPunct="0">
              <a:defRPr sz="120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3513023B-D14D-4B0A-A840-A3C3FFB22FCD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D5E29FBC-252A-4B5C-9063-9E7128901F41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0" hangingPunct="0">
              <a:defRPr sz="120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489A4539-7778-497B-9353-93DCD9AFD0FB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819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endParaRPr lang="zh-CN" altLang="en-US" smtClean="0"/>
          </a:p>
        </p:txBody>
      </p:sp>
      <p:sp>
        <p:nvSpPr>
          <p:cNvPr id="819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EFD6FA8D-E431-46C9-BA25-2EC68792FF9D}" type="slidenum">
              <a:rPr lang="zh-CN" altLang="en-US" smtClean="0">
                <a:ea typeface="宋体" panose="02010600030101010101" pitchFamily="2" charset="-122"/>
              </a:rPr>
            </a:fld>
            <a:endParaRPr lang="en-US" altLang="zh-CN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14"/>
          <p:cNvSpPr>
            <a:spLocks noChangeArrowheads="1"/>
          </p:cNvSpPr>
          <p:nvPr/>
        </p:nvSpPr>
        <p:spPr bwMode="auto">
          <a:xfrm>
            <a:off x="19231" y="833952"/>
            <a:ext cx="12192000" cy="6017698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  <a:defRPr/>
            </a:pPr>
            <a:endParaRPr lang="zh-CN" altLang="en-US" dirty="0" smtClean="0"/>
          </a:p>
        </p:txBody>
      </p:sp>
      <p:grpSp>
        <p:nvGrpSpPr>
          <p:cNvPr id="7170" name="组合 8"/>
          <p:cNvGrpSpPr/>
          <p:nvPr/>
        </p:nvGrpSpPr>
        <p:grpSpPr bwMode="auto">
          <a:xfrm>
            <a:off x="657227" y="2091055"/>
            <a:ext cx="10916285" cy="1154430"/>
            <a:chOff x="1332862" y="2105679"/>
            <a:chExt cx="3755602" cy="1155538"/>
          </a:xfrm>
        </p:grpSpPr>
        <p:sp>
          <p:nvSpPr>
            <p:cNvPr id="7174" name="矩形 13"/>
            <p:cNvSpPr>
              <a:spLocks noChangeArrowheads="1"/>
            </p:cNvSpPr>
            <p:nvPr/>
          </p:nvSpPr>
          <p:spPr bwMode="auto">
            <a:xfrm>
              <a:off x="1703594" y="2105679"/>
              <a:ext cx="2890269" cy="76908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eaLnBrk="0" hangingPunct="0">
                <a:lnSpc>
                  <a:spcPct val="70000"/>
                </a:lnSpc>
                <a:buFont typeface="Arial" panose="020B0604020202020204" pitchFamily="34" charset="0"/>
                <a:buNone/>
              </a:pPr>
              <a:r>
                <a:rPr lang="zh-CN" altLang="en-US" sz="2000" b="1">
                  <a:solidFill>
                    <a:srgbClr val="07070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第四单元 新时代的曙光</a:t>
              </a:r>
              <a:endParaRPr lang="zh-CN" altLang="en-US" sz="2000" b="1">
                <a:solidFill>
                  <a:srgbClr val="07070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  <a:buFont typeface="Arial" panose="020B0604020202020204" pitchFamily="34" charset="0"/>
                <a:buNone/>
              </a:pPr>
              <a:endParaRPr lang="zh-CN" altLang="en-US" sz="2000" b="1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" name="TextBox 2"/>
            <p:cNvSpPr txBox="1">
              <a:spLocks noChangeArrowheads="1"/>
            </p:cNvSpPr>
            <p:nvPr/>
          </p:nvSpPr>
          <p:spPr bwMode="auto">
            <a:xfrm>
              <a:off x="1332862" y="2553784"/>
              <a:ext cx="3755602" cy="70743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  <a:defRPr/>
              </a:pPr>
              <a:r>
                <a:rPr lang="zh-CN" altLang="en-US" sz="4000" b="1" spc="3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</a:t>
              </a:r>
              <a:r>
                <a:rPr lang="en-US" altLang="zh-CN" sz="4000" b="1" spc="3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13</a:t>
              </a:r>
              <a:r>
                <a:rPr lang="zh-CN" altLang="en-US" sz="4000" b="1" spc="3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课 五四运动</a:t>
              </a:r>
              <a:endParaRPr lang="zh-CN" altLang="en-US" sz="4000" b="1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Box 37"/>
          <p:cNvSpPr txBox="1">
            <a:spLocks noChangeArrowheads="1"/>
          </p:cNvSpPr>
          <p:nvPr/>
        </p:nvSpPr>
        <p:spPr bwMode="auto">
          <a:xfrm>
            <a:off x="-617538" y="1019175"/>
            <a:ext cx="351313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新课导入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1"/>
          <p:cNvSpPr txBox="1">
            <a:spLocks noChangeArrowheads="1"/>
          </p:cNvSpPr>
          <p:nvPr/>
        </p:nvSpPr>
        <p:spPr bwMode="auto">
          <a:xfrm>
            <a:off x="860425" y="2401888"/>
            <a:ext cx="717232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200" b="1">
                <a:latin typeface="+mn-ea"/>
                <a:ea typeface="+mn-ea"/>
              </a:rPr>
              <a:t>师：每年的</a:t>
            </a:r>
            <a:r>
              <a:rPr lang="en-US" altLang="zh-CN" sz="3200" b="1">
                <a:latin typeface="+mn-ea"/>
                <a:ea typeface="+mn-ea"/>
                <a:cs typeface="Times New Roman" panose="02020603050405020304" pitchFamily="18" charset="0"/>
              </a:rPr>
              <a:t>5</a:t>
            </a:r>
            <a:r>
              <a:rPr lang="zh-CN" altLang="en-US" sz="3200" b="1">
                <a:latin typeface="+mn-ea"/>
                <a:ea typeface="+mn-ea"/>
              </a:rPr>
              <a:t>月</a:t>
            </a:r>
            <a:r>
              <a:rPr lang="en-US" altLang="zh-CN" sz="3200" b="1">
                <a:latin typeface="+mn-ea"/>
                <a:ea typeface="+mn-ea"/>
              </a:rPr>
              <a:t>4</a:t>
            </a:r>
            <a:r>
              <a:rPr lang="zh-CN" altLang="en-US" sz="3200" b="1">
                <a:latin typeface="+mn-ea"/>
                <a:ea typeface="+mn-ea"/>
              </a:rPr>
              <a:t>日是什么节日？</a:t>
            </a:r>
            <a:endParaRPr lang="zh-CN" altLang="en-US" sz="3200" b="1">
              <a:latin typeface="+mn-ea"/>
              <a:ea typeface="+mn-ea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613025" y="3240088"/>
            <a:ext cx="167640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青年节</a:t>
            </a:r>
            <a:endParaRPr lang="zh-CN" altLang="en-US" sz="3200" b="1" dirty="0">
              <a:solidFill>
                <a:srgbClr val="FF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849313" y="4221163"/>
            <a:ext cx="681355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+mn-ea"/>
                <a:ea typeface="+mn-ea"/>
              </a:rPr>
              <a:t>师：为什么将</a:t>
            </a:r>
            <a:r>
              <a:rPr lang="en-US" altLang="zh-CN" sz="3200" b="1" dirty="0">
                <a:latin typeface="+mn-ea"/>
                <a:ea typeface="+mn-ea"/>
                <a:cs typeface="Times New Roman" panose="02020603050405020304" pitchFamily="18" charset="0"/>
              </a:rPr>
              <a:t>5</a:t>
            </a:r>
            <a:r>
              <a:rPr lang="zh-CN" altLang="en-US" sz="3200" b="1" dirty="0">
                <a:latin typeface="+mn-ea"/>
                <a:ea typeface="+mn-ea"/>
              </a:rPr>
              <a:t>月</a:t>
            </a:r>
            <a:r>
              <a:rPr lang="en-US" altLang="zh-CN" sz="3200" b="1" dirty="0">
                <a:latin typeface="+mn-ea"/>
                <a:ea typeface="+mn-ea"/>
              </a:rPr>
              <a:t>4</a:t>
            </a:r>
            <a:r>
              <a:rPr lang="zh-CN" altLang="en-US" sz="3200" b="1" dirty="0">
                <a:latin typeface="+mn-ea"/>
                <a:ea typeface="+mn-ea"/>
              </a:rPr>
              <a:t>日定为青年节？</a:t>
            </a:r>
            <a:endParaRPr lang="zh-CN" altLang="en-US" sz="3200" b="1" dirty="0">
              <a:latin typeface="+mn-ea"/>
              <a:ea typeface="+mn-ea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2460625" y="5130800"/>
            <a:ext cx="2690813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FF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纪念五四运动</a:t>
            </a:r>
            <a:endParaRPr lang="zh-CN" altLang="en-US" sz="3200" b="1">
              <a:solidFill>
                <a:srgbClr val="FF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 descr="8339921484285888.jpg"/>
          <p:cNvPicPr>
            <a:picLocks noChangeAspect="1"/>
          </p:cNvPicPr>
          <p:nvPr/>
        </p:nvPicPr>
        <p:blipFill>
          <a:blip r:embed="rId1"/>
          <a:srcRect l="24667" t="1759" r="20667" b="5779"/>
          <a:stretch>
            <a:fillRect/>
          </a:stretch>
        </p:blipFill>
        <p:spPr bwMode="auto">
          <a:xfrm>
            <a:off x="7718425" y="1452563"/>
            <a:ext cx="4473575" cy="275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图片 9" descr="se11114758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29538" y="4308475"/>
            <a:ext cx="4462462" cy="254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ldLvl="0" autoUpdateAnimBg="0"/>
      <p:bldP spid="7" grpId="0" bldLvl="0" autoUpdateAnimBg="0"/>
      <p:bldP spid="8" grpId="0" bldLvl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9220"/>
          <p:cNvSpPr txBox="1">
            <a:spLocks noChangeArrowheads="1"/>
          </p:cNvSpPr>
          <p:nvPr/>
        </p:nvSpPr>
        <p:spPr bwMode="auto">
          <a:xfrm>
            <a:off x="3873500" y="2060575"/>
            <a:ext cx="617220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巴黎和会上中国外交的失败</a:t>
            </a:r>
            <a:endParaRPr lang="zh-CN" altLang="en-US" sz="32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2" name="燕尾形箭头 9222"/>
          <p:cNvSpPr>
            <a:spLocks noChangeArrowheads="1"/>
          </p:cNvSpPr>
          <p:nvPr/>
        </p:nvSpPr>
        <p:spPr bwMode="auto">
          <a:xfrm>
            <a:off x="2276475" y="1303338"/>
            <a:ext cx="1035050" cy="314325"/>
          </a:xfrm>
          <a:prstGeom prst="notchedRightArrow">
            <a:avLst>
              <a:gd name="adj1" fmla="val 50000"/>
              <a:gd name="adj2" fmla="val 82262"/>
            </a:avLst>
          </a:prstGeom>
          <a:noFill/>
          <a:ln w="9525">
            <a:noFill/>
            <a:miter lim="800000"/>
          </a:ln>
        </p:spPr>
        <p:txBody>
          <a:bodyPr/>
          <a:lstStyle/>
          <a:p>
            <a:pPr eaLnBrk="0" hangingPunct="0">
              <a:buFont typeface="Arial" panose="020B0604020202020204" pitchFamily="34" charset="0"/>
              <a:buNone/>
            </a:pPr>
            <a:endParaRPr lang="zh-CN" altLang="zh-CN"/>
          </a:p>
        </p:txBody>
      </p:sp>
      <p:pic>
        <p:nvPicPr>
          <p:cNvPr id="4" name="图片 1"/>
          <p:cNvPicPr>
            <a:picLocks noChangeAspect="1" noChangeArrowheads="1"/>
          </p:cNvPicPr>
          <p:nvPr/>
        </p:nvPicPr>
        <p:blipFill>
          <a:blip r:embed="rId1">
            <a:lum bright="6000" contrast="18000"/>
          </a:blip>
          <a:srcRect/>
          <a:stretch>
            <a:fillRect/>
          </a:stretch>
        </p:blipFill>
        <p:spPr bwMode="auto">
          <a:xfrm>
            <a:off x="0" y="3187700"/>
            <a:ext cx="6764338" cy="304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文本框 8203"/>
          <p:cNvSpPr txBox="1">
            <a:spLocks noChangeArrowheads="1"/>
          </p:cNvSpPr>
          <p:nvPr/>
        </p:nvSpPr>
        <p:spPr bwMode="auto">
          <a:xfrm>
            <a:off x="1895475" y="6281738"/>
            <a:ext cx="3478213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巴黎和会会场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图片 3"/>
          <p:cNvPicPr>
            <a:picLocks noChangeAspect="1" noChangeArrowheads="1"/>
          </p:cNvPicPr>
          <p:nvPr/>
        </p:nvPicPr>
        <p:blipFill>
          <a:blip r:embed="rId2">
            <a:lum contrast="48000"/>
          </a:blip>
          <a:srcRect/>
          <a:stretch>
            <a:fillRect/>
          </a:stretch>
        </p:blipFill>
        <p:spPr bwMode="auto">
          <a:xfrm>
            <a:off x="6764338" y="3109913"/>
            <a:ext cx="5427662" cy="3748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7197"/>
          <p:cNvSpPr>
            <a:spLocks noChangeArrowheads="1"/>
          </p:cNvSpPr>
          <p:nvPr/>
        </p:nvSpPr>
        <p:spPr bwMode="auto">
          <a:xfrm>
            <a:off x="101600" y="841375"/>
            <a:ext cx="3827463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一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.  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五四运动的爆发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grpSp>
        <p:nvGrpSpPr>
          <p:cNvPr id="10247" name="组合 9"/>
          <p:cNvGrpSpPr/>
          <p:nvPr/>
        </p:nvGrpSpPr>
        <p:grpSpPr bwMode="auto">
          <a:xfrm>
            <a:off x="1804988" y="1755775"/>
            <a:ext cx="1752600" cy="1219200"/>
            <a:chOff x="1003126" y="1893518"/>
            <a:chExt cx="1752601" cy="1219200"/>
          </a:xfrm>
        </p:grpSpPr>
        <p:sp>
          <p:nvSpPr>
            <p:cNvPr id="8" name="椭圆 7"/>
            <p:cNvSpPr/>
            <p:nvPr/>
          </p:nvSpPr>
          <p:spPr>
            <a:xfrm>
              <a:off x="1003126" y="1893518"/>
              <a:ext cx="1676401" cy="1219200"/>
            </a:xfrm>
            <a:prstGeom prst="ellipse">
              <a:avLst/>
            </a:prstGeom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10249" name="文本框 9219"/>
            <p:cNvSpPr txBox="1">
              <a:spLocks noChangeArrowheads="1"/>
            </p:cNvSpPr>
            <p:nvPr/>
          </p:nvSpPr>
          <p:spPr bwMode="auto">
            <a:xfrm>
              <a:off x="1040705" y="2184748"/>
              <a:ext cx="1715022" cy="64633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0" hangingPunct="0">
                <a:buFont typeface="Arial" panose="020B0604020202020204" pitchFamily="34" charset="0"/>
                <a:buNone/>
              </a:pPr>
              <a:r>
                <a:rPr lang="zh-CN" altLang="en-US" sz="3600" b="1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导火线</a:t>
              </a:r>
              <a:endParaRPr lang="zh-CN" altLang="en-US" sz="3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 bwMode="auto">
          <a:xfrm>
            <a:off x="1714500" y="2238375"/>
            <a:ext cx="1730375" cy="2503488"/>
            <a:chOff x="2729004" y="609600"/>
            <a:chExt cx="989190" cy="2445256"/>
          </a:xfrm>
        </p:grpSpPr>
        <p:sp>
          <p:nvSpPr>
            <p:cNvPr id="11277" name="TextBox 4"/>
            <p:cNvSpPr txBox="1">
              <a:spLocks noChangeArrowheads="1"/>
            </p:cNvSpPr>
            <p:nvPr/>
          </p:nvSpPr>
          <p:spPr bwMode="auto">
            <a:xfrm>
              <a:off x="2730673" y="609600"/>
              <a:ext cx="958878" cy="5710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3200" b="1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时间：</a:t>
              </a:r>
              <a:endParaRPr lang="zh-CN" altLang="en-US" sz="32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11278" name="TextBox 5"/>
            <p:cNvSpPr txBox="1">
              <a:spLocks noChangeArrowheads="1"/>
            </p:cNvSpPr>
            <p:nvPr/>
          </p:nvSpPr>
          <p:spPr bwMode="auto">
            <a:xfrm>
              <a:off x="2730673" y="1571151"/>
              <a:ext cx="987521" cy="5710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3200" b="1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地点：</a:t>
              </a:r>
              <a:endParaRPr lang="zh-CN" altLang="en-US" sz="32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11279" name="TextBox 6"/>
            <p:cNvSpPr txBox="1">
              <a:spLocks noChangeArrowheads="1"/>
            </p:cNvSpPr>
            <p:nvPr/>
          </p:nvSpPr>
          <p:spPr bwMode="auto">
            <a:xfrm>
              <a:off x="2729004" y="2483770"/>
              <a:ext cx="917580" cy="5710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3200" b="1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主力：</a:t>
              </a:r>
              <a:endParaRPr lang="zh-CN" altLang="en-US" sz="32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3387725" y="2263775"/>
            <a:ext cx="2646363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1919年5月4日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3840163" y="3309938"/>
            <a:ext cx="1004887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北京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3827463" y="4232275"/>
            <a:ext cx="100647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学生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8" name="图片 -214748262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902450" y="2665413"/>
            <a:ext cx="5289550" cy="3144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图为5月4日下午北京大学的游行队伍向天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02450" y="1916113"/>
            <a:ext cx="5289550" cy="316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6991350" y="5926138"/>
            <a:ext cx="5451475" cy="9540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天安门前集会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揭露帝国主义列强的侵略行径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并举行示威游行</a:t>
            </a:r>
            <a:endParaRPr lang="zh-CN" altLang="en-US" sz="2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11272" name="组合 13"/>
          <p:cNvGrpSpPr/>
          <p:nvPr/>
        </p:nvGrpSpPr>
        <p:grpSpPr bwMode="auto">
          <a:xfrm>
            <a:off x="184150" y="825500"/>
            <a:ext cx="1676400" cy="1219200"/>
            <a:chOff x="609600" y="838200"/>
            <a:chExt cx="1676400" cy="1219200"/>
          </a:xfrm>
        </p:grpSpPr>
        <p:sp>
          <p:nvSpPr>
            <p:cNvPr id="11" name="椭圆 10"/>
            <p:cNvSpPr/>
            <p:nvPr/>
          </p:nvSpPr>
          <p:spPr>
            <a:xfrm>
              <a:off x="609600" y="838200"/>
              <a:ext cx="1676400" cy="1219200"/>
            </a:xfrm>
            <a:prstGeom prst="ellipse">
              <a:avLst/>
            </a:prstGeom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11276" name="文本框 9219"/>
            <p:cNvSpPr txBox="1">
              <a:spLocks noChangeArrowheads="1"/>
            </p:cNvSpPr>
            <p:nvPr/>
          </p:nvSpPr>
          <p:spPr bwMode="auto">
            <a:xfrm>
              <a:off x="824630" y="1129430"/>
              <a:ext cx="1245854" cy="64633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 eaLnBrk="0" hangingPunct="0">
                <a:buFont typeface="Arial" panose="020B0604020202020204" pitchFamily="34" charset="0"/>
                <a:buNone/>
              </a:pPr>
              <a:r>
                <a:rPr lang="zh-CN" altLang="en-US" sz="3600" b="1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爆 发</a:t>
              </a:r>
              <a:endParaRPr lang="zh-CN" altLang="en-US" sz="3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13" name="Picture 3" descr="200405040274_40034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15150" y="827088"/>
            <a:ext cx="5276850" cy="320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  <p:bldP spid="6" grpId="1"/>
      <p:bldP spid="7" grpId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2279650" y="2171700"/>
            <a:ext cx="5430838" cy="2801938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“外争主权，内除国贼”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“誓死力争，还我青”</a:t>
            </a:r>
            <a:endParaRPr lang="zh-CN" altLang="en-US" sz="3200" b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“废除二十一条” </a:t>
            </a:r>
            <a:endParaRPr lang="zh-CN" altLang="en-US" sz="3200" b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拒绝在“和约”上签字</a:t>
            </a:r>
            <a:endParaRPr lang="zh-CN" altLang="en-US" sz="3200" b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2290" name="上箭头 2"/>
          <p:cNvSpPr>
            <a:spLocks noChangeArrowheads="1"/>
          </p:cNvSpPr>
          <p:nvPr/>
        </p:nvSpPr>
        <p:spPr bwMode="auto">
          <a:xfrm>
            <a:off x="3155950" y="1890713"/>
            <a:ext cx="492125" cy="576262"/>
          </a:xfrm>
          <a:prstGeom prst="upArrow">
            <a:avLst>
              <a:gd name="adj1" fmla="val 50000"/>
              <a:gd name="adj2" fmla="val 49999"/>
            </a:avLst>
          </a:prstGeom>
          <a:noFill/>
          <a:ln w="12700">
            <a:noFill/>
            <a:miter lim="800000"/>
          </a:ln>
        </p:spPr>
        <p:txBody>
          <a:bodyPr anchor="ctr"/>
          <a:lstStyle/>
          <a:p>
            <a:pPr algn="ctr" eaLnBrk="0" hangingPunct="0"/>
            <a:endParaRPr lang="zh-CN" altLang="en-US" noProof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2291" name="上箭头 3"/>
          <p:cNvSpPr>
            <a:spLocks noChangeArrowheads="1"/>
          </p:cNvSpPr>
          <p:nvPr/>
        </p:nvSpPr>
        <p:spPr bwMode="auto">
          <a:xfrm>
            <a:off x="5416550" y="1885950"/>
            <a:ext cx="490538" cy="576263"/>
          </a:xfrm>
          <a:prstGeom prst="upArrow">
            <a:avLst>
              <a:gd name="adj1" fmla="val 50000"/>
              <a:gd name="adj2" fmla="val 49998"/>
            </a:avLst>
          </a:prstGeom>
          <a:noFill/>
          <a:ln w="12700">
            <a:noFill/>
            <a:miter lim="800000"/>
          </a:ln>
        </p:spPr>
        <p:txBody>
          <a:bodyPr anchor="ctr"/>
          <a:lstStyle/>
          <a:p>
            <a:pPr algn="ctr" eaLnBrk="0" hangingPunct="0"/>
            <a:endParaRPr lang="zh-CN" altLang="en-US" noProof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>
            <a:spLocks noChangeArrowheads="1" noChangeShapeType="1" noTextEdit="1"/>
          </p:cNvSpPr>
          <p:nvPr/>
        </p:nvSpPr>
        <p:spPr bwMode="auto">
          <a:xfrm>
            <a:off x="2762250" y="5591175"/>
            <a:ext cx="914400" cy="514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9050">
                  <a:solidFill>
                    <a:srgbClr val="99CCFF"/>
                  </a:solidFill>
                  <a:round/>
                </a:ln>
                <a:solidFill>
                  <a:schemeClr val="hlin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反帝</a:t>
            </a:r>
            <a:endParaRPr lang="zh-CN" altLang="en-US" sz="3600" b="1" kern="10">
              <a:ln w="19050">
                <a:solidFill>
                  <a:srgbClr val="99CCFF"/>
                </a:solidFill>
                <a:round/>
              </a:ln>
              <a:solidFill>
                <a:schemeClr val="hlin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>
            <a:spLocks noChangeArrowheads="1" noChangeShapeType="1" noTextEdit="1"/>
          </p:cNvSpPr>
          <p:nvPr/>
        </p:nvSpPr>
        <p:spPr bwMode="auto">
          <a:xfrm>
            <a:off x="4943475" y="5629275"/>
            <a:ext cx="1295400" cy="514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9050">
                  <a:solidFill>
                    <a:srgbClr val="99CCFF"/>
                  </a:solidFill>
                  <a:round/>
                </a:ln>
                <a:solidFill>
                  <a:schemeClr val="hlin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反封建</a:t>
            </a:r>
            <a:endParaRPr lang="zh-CN" altLang="en-US" sz="3600" b="1" kern="10">
              <a:ln w="19050">
                <a:solidFill>
                  <a:srgbClr val="99CCFF"/>
                </a:solidFill>
                <a:round/>
              </a:ln>
              <a:solidFill>
                <a:schemeClr val="hlin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右箭头 6"/>
          <p:cNvSpPr>
            <a:spLocks noChangeArrowheads="1"/>
          </p:cNvSpPr>
          <p:nvPr/>
        </p:nvSpPr>
        <p:spPr bwMode="auto">
          <a:xfrm>
            <a:off x="7019925" y="2501900"/>
            <a:ext cx="727075" cy="485775"/>
          </a:xfrm>
          <a:prstGeom prst="rightArrow">
            <a:avLst>
              <a:gd name="adj1" fmla="val 50000"/>
              <a:gd name="adj2" fmla="val 50258"/>
            </a:avLst>
          </a:prstGeom>
          <a:noFill/>
          <a:ln w="9525">
            <a:noFill/>
            <a:miter lim="800000"/>
          </a:ln>
        </p:spPr>
        <p:txBody>
          <a:bodyPr/>
          <a:lstStyle/>
          <a:p>
            <a:pPr eaLnBrk="0" hangingPunct="0">
              <a:buFont typeface="Arial" panose="020B0604020202020204" pitchFamily="34" charset="0"/>
              <a:buNone/>
            </a:pPr>
            <a:endParaRPr lang="zh-CN" altLang="zh-CN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11279"/>
          <p:cNvSpPr txBox="1">
            <a:spLocks noChangeArrowheads="1"/>
          </p:cNvSpPr>
          <p:nvPr/>
        </p:nvSpPr>
        <p:spPr bwMode="auto">
          <a:xfrm>
            <a:off x="7083425" y="1660525"/>
            <a:ext cx="1033463" cy="30464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FF33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最能</a:t>
            </a:r>
            <a:endParaRPr lang="zh-CN" altLang="en-US" sz="3200" b="1">
              <a:solidFill>
                <a:srgbClr val="FF33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FF33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反映</a:t>
            </a:r>
            <a:endParaRPr lang="zh-CN" altLang="en-US" sz="3200" b="1">
              <a:solidFill>
                <a:srgbClr val="FF33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FF33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五四</a:t>
            </a:r>
            <a:endParaRPr lang="zh-CN" altLang="en-US" sz="3200" b="1">
              <a:solidFill>
                <a:srgbClr val="FF33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FF33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运动</a:t>
            </a:r>
            <a:endParaRPr lang="zh-CN" altLang="en-US" sz="3200" b="1">
              <a:solidFill>
                <a:srgbClr val="FF33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FF33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的性</a:t>
            </a:r>
            <a:endParaRPr lang="zh-CN" altLang="en-US" sz="3200" b="1">
              <a:solidFill>
                <a:srgbClr val="FF33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FF33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质</a:t>
            </a:r>
            <a:endParaRPr lang="zh-CN" altLang="en-US" sz="3200" b="1">
              <a:solidFill>
                <a:srgbClr val="FF33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12296" name="组合 11"/>
          <p:cNvGrpSpPr/>
          <p:nvPr/>
        </p:nvGrpSpPr>
        <p:grpSpPr bwMode="auto">
          <a:xfrm>
            <a:off x="358775" y="838200"/>
            <a:ext cx="1839913" cy="1219200"/>
            <a:chOff x="609600" y="838200"/>
            <a:chExt cx="1840282" cy="1219200"/>
          </a:xfrm>
        </p:grpSpPr>
        <p:sp>
          <p:nvSpPr>
            <p:cNvPr id="9" name="椭圆 8"/>
            <p:cNvSpPr/>
            <p:nvPr/>
          </p:nvSpPr>
          <p:spPr>
            <a:xfrm>
              <a:off x="609600" y="838200"/>
              <a:ext cx="1676736" cy="1219200"/>
            </a:xfrm>
            <a:prstGeom prst="ellipse">
              <a:avLst/>
            </a:prstGeom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12299" name="文本框 9219"/>
            <p:cNvSpPr txBox="1">
              <a:spLocks noChangeArrowheads="1"/>
            </p:cNvSpPr>
            <p:nvPr/>
          </p:nvSpPr>
          <p:spPr bwMode="auto">
            <a:xfrm>
              <a:off x="649657" y="1066800"/>
              <a:ext cx="1800225" cy="70802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0" hangingPunct="0">
                <a:buFont typeface="Arial" panose="020B0604020202020204" pitchFamily="34" charset="0"/>
                <a:buNone/>
              </a:pPr>
              <a:r>
                <a:rPr lang="zh-CN" altLang="en-US" sz="4000" b="1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3600" b="1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口  号</a:t>
              </a:r>
              <a:endParaRPr lang="zh-CN" altLang="en-US" sz="36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11" name="图片 10" descr="i_0_1336779394x206019146_21.jp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199438" y="1447800"/>
            <a:ext cx="3611562" cy="539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/>
      <p:bldP spid="5" grpId="0" animBg="1"/>
      <p:bldP spid="6" grpId="0" animBg="1"/>
      <p:bldP spid="8" grpId="0" bldLvl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chuan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50825" y="849313"/>
            <a:ext cx="11009313" cy="407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文本框 12293"/>
          <p:cNvSpPr txBox="1">
            <a:spLocks noChangeArrowheads="1"/>
          </p:cNvSpPr>
          <p:nvPr/>
        </p:nvSpPr>
        <p:spPr bwMode="auto">
          <a:xfrm>
            <a:off x="0" y="5300663"/>
            <a:ext cx="12192000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从这传单中，我们能感受到“五四”青年学生的什么精神？</a:t>
            </a:r>
            <a:endParaRPr lang="zh-CN" altLang="en-US" sz="360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12290"/>
          <p:cNvSpPr txBox="1">
            <a:spLocks noChangeArrowheads="1"/>
          </p:cNvSpPr>
          <p:nvPr/>
        </p:nvSpPr>
        <p:spPr bwMode="auto">
          <a:xfrm>
            <a:off x="1520825" y="6032500"/>
            <a:ext cx="9063038" cy="584200"/>
          </a:xfrm>
          <a:prstGeom prst="rect">
            <a:avLst/>
          </a:prstGeom>
          <a:noFill/>
          <a:ln w="38100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忧国忧民，不屈不挠，敢于斗争的爱国主义精神</a:t>
            </a:r>
            <a:endParaRPr lang="zh-CN" altLang="en-US" sz="32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/>
      <p:bldP spid="6" grpId="0" bldLvl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7197"/>
          <p:cNvSpPr>
            <a:spLocks noChangeArrowheads="1"/>
          </p:cNvSpPr>
          <p:nvPr/>
        </p:nvSpPr>
        <p:spPr bwMode="auto">
          <a:xfrm>
            <a:off x="268288" y="1100931"/>
            <a:ext cx="3829050" cy="5857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  <a:defRPr/>
            </a:pPr>
            <a:r>
              <a:rPr lang="zh-CN" altLang="zh-CN" sz="3200" b="1" dirty="0">
                <a:latin typeface="+mj-ea"/>
                <a:ea typeface="+mj-ea"/>
                <a:cs typeface="Times New Roman" panose="02020603050405020304" pitchFamily="18" charset="0"/>
                <a:sym typeface="宋体" panose="02010600030101010101" pitchFamily="2" charset="-122"/>
              </a:rPr>
              <a:t>二</a:t>
            </a:r>
            <a:r>
              <a:rPr lang="en-US" altLang="zh-CN" sz="3200" b="1" dirty="0">
                <a:latin typeface="+mj-ea"/>
                <a:ea typeface="+mj-ea"/>
                <a:cs typeface="Times New Roman" panose="02020603050405020304" pitchFamily="18" charset="0"/>
                <a:sym typeface="宋体" panose="02010600030101010101" pitchFamily="2" charset="-122"/>
              </a:rPr>
              <a:t>.  </a:t>
            </a:r>
            <a:r>
              <a:rPr lang="zh-CN" altLang="en-US" sz="3200" b="1" dirty="0">
                <a:latin typeface="+mj-ea"/>
                <a:ea typeface="+mj-ea"/>
                <a:cs typeface="Times New Roman" panose="02020603050405020304" pitchFamily="18" charset="0"/>
                <a:sym typeface="宋体" panose="02010600030101010101" pitchFamily="2" charset="-122"/>
              </a:rPr>
              <a:t>五四运动的扩大</a:t>
            </a:r>
            <a:endParaRPr lang="zh-CN" altLang="en-US" sz="3200" b="1" dirty="0">
              <a:latin typeface="+mj-ea"/>
              <a:ea typeface="+mj-ea"/>
              <a:cs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3" name="文本框 13316"/>
          <p:cNvSpPr txBox="1">
            <a:spLocks noChangeArrowheads="1"/>
          </p:cNvSpPr>
          <p:nvPr/>
        </p:nvSpPr>
        <p:spPr bwMode="auto">
          <a:xfrm>
            <a:off x="1238250" y="1920875"/>
            <a:ext cx="4073525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6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时间：  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6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月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5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日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13317"/>
          <p:cNvSpPr txBox="1">
            <a:spLocks noChangeArrowheads="1"/>
          </p:cNvSpPr>
          <p:nvPr/>
        </p:nvSpPr>
        <p:spPr bwMode="auto">
          <a:xfrm>
            <a:off x="1311275" y="2797175"/>
            <a:ext cx="3995738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6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主力：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工人群众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13318"/>
          <p:cNvSpPr txBox="1">
            <a:spLocks noChangeArrowheads="1"/>
          </p:cNvSpPr>
          <p:nvPr/>
        </p:nvSpPr>
        <p:spPr bwMode="auto">
          <a:xfrm>
            <a:off x="1238250" y="3825875"/>
            <a:ext cx="156686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6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地点： </a:t>
            </a:r>
            <a:endParaRPr lang="zh-CN" altLang="en-US" sz="36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4341" name="右箭头 5"/>
          <p:cNvSpPr>
            <a:spLocks noChangeArrowheads="1"/>
          </p:cNvSpPr>
          <p:nvPr/>
        </p:nvSpPr>
        <p:spPr bwMode="auto">
          <a:xfrm>
            <a:off x="2389188" y="4405313"/>
            <a:ext cx="976312" cy="485775"/>
          </a:xfrm>
          <a:prstGeom prst="rightArrow">
            <a:avLst>
              <a:gd name="adj1" fmla="val 50000"/>
              <a:gd name="adj2" fmla="val 50217"/>
            </a:avLst>
          </a:prstGeom>
          <a:noFill/>
          <a:ln w="9525">
            <a:noFill/>
            <a:miter lim="800000"/>
          </a:ln>
        </p:spPr>
        <p:txBody>
          <a:bodyPr/>
          <a:lstStyle/>
          <a:p>
            <a:pPr eaLnBrk="0" hangingPunct="0">
              <a:buFont typeface="Arial" panose="020B0604020202020204" pitchFamily="34" charset="0"/>
              <a:buNone/>
            </a:pPr>
            <a:endParaRPr lang="zh-CN" altLang="zh-CN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13320"/>
          <p:cNvSpPr txBox="1">
            <a:spLocks noChangeArrowheads="1"/>
          </p:cNvSpPr>
          <p:nvPr/>
        </p:nvSpPr>
        <p:spPr bwMode="auto">
          <a:xfrm>
            <a:off x="1320800" y="4999038"/>
            <a:ext cx="6257925" cy="1200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6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形势：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学生罢课、商人罢市、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   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工人罢工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13324"/>
          <p:cNvSpPr txBox="1">
            <a:spLocks noChangeArrowheads="1"/>
          </p:cNvSpPr>
          <p:nvPr/>
        </p:nvSpPr>
        <p:spPr bwMode="auto">
          <a:xfrm>
            <a:off x="2889250" y="3889375"/>
            <a:ext cx="1208088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北京 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13325"/>
          <p:cNvSpPr txBox="1">
            <a:spLocks noChangeArrowheads="1"/>
          </p:cNvSpPr>
          <p:nvPr/>
        </p:nvSpPr>
        <p:spPr bwMode="auto">
          <a:xfrm>
            <a:off x="4746625" y="3908425"/>
            <a:ext cx="1298575" cy="668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上海 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10" name="图片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335838" y="1728788"/>
            <a:ext cx="4856162" cy="5129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ldLvl="0"/>
      <p:bldP spid="4" grpId="0" bldLvl="0"/>
      <p:bldP spid="5" grpId="0" bldLvl="0"/>
      <p:bldP spid="7" grpId="0" bldLvl="0"/>
      <p:bldP spid="8" grpId="0" bldLvl="0"/>
      <p:bldP spid="9" grpId="0" bldLvl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4340"/>
          <p:cNvSpPr txBox="1">
            <a:spLocks noChangeArrowheads="1"/>
          </p:cNvSpPr>
          <p:nvPr/>
        </p:nvSpPr>
        <p:spPr bwMode="auto">
          <a:xfrm>
            <a:off x="1214438" y="3030538"/>
            <a:ext cx="6645275" cy="2554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r>
              <a:rPr lang="zh-CN" altLang="en-US" sz="3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、北洋军阀释放被捕的学生</a:t>
            </a:r>
            <a:endParaRPr lang="zh-CN" altLang="en-US" sz="32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endParaRPr lang="en-US" altLang="zh-CN" sz="32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zh-CN" altLang="en-US" sz="3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、罢免曹汝霖等人的职务</a:t>
            </a:r>
            <a:endParaRPr lang="zh-CN" altLang="en-US" sz="32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endParaRPr lang="en-US" altLang="zh-CN" sz="32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3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zh-CN" altLang="en-US" sz="3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、中国代表拒绝在对德和约上签字</a:t>
            </a:r>
            <a:endParaRPr lang="zh-CN" altLang="en-US" sz="32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" name="左大括号 2"/>
          <p:cNvSpPr/>
          <p:nvPr/>
        </p:nvSpPr>
        <p:spPr bwMode="auto">
          <a:xfrm>
            <a:off x="2017713" y="595313"/>
            <a:ext cx="155575" cy="1385887"/>
          </a:xfrm>
          <a:prstGeom prst="leftBrace">
            <a:avLst>
              <a:gd name="adj1" fmla="val 27714"/>
              <a:gd name="adj2" fmla="val 50000"/>
            </a:avLst>
          </a:prstGeom>
          <a:noFill/>
          <a:ln w="38100">
            <a:noFill/>
            <a:round/>
          </a:ln>
        </p:spPr>
        <p:txBody>
          <a:bodyPr wrap="none" anchor="ctr"/>
          <a:lstStyle/>
          <a:p>
            <a:pPr algn="ctr" eaLnBrk="0" hangingPunct="0">
              <a:buFont typeface="Arial" panose="020B0604020202020204" pitchFamily="34" charset="0"/>
              <a:buNone/>
            </a:pPr>
            <a:endParaRPr lang="zh-CN" altLang="zh-CN" sz="2400">
              <a:solidFill>
                <a:schemeClr val="tx2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4" name="Picture 2" descr="北高师学生欢迎“五四”被捕同学出狱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291513" y="1477963"/>
            <a:ext cx="3900487" cy="43973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8308975" y="5903913"/>
            <a:ext cx="3883025" cy="954087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北京高师学生欢迎</a:t>
            </a:r>
            <a:endParaRPr lang="en-US" altLang="zh-CN" sz="2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“五四”被捕同学出狱</a:t>
            </a:r>
            <a:endParaRPr lang="zh-CN" altLang="en-US" sz="2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" name="下箭头 5"/>
          <p:cNvSpPr>
            <a:spLocks noChangeArrowheads="1"/>
          </p:cNvSpPr>
          <p:nvPr/>
        </p:nvSpPr>
        <p:spPr bwMode="auto">
          <a:xfrm>
            <a:off x="731838" y="1806575"/>
            <a:ext cx="485775" cy="976313"/>
          </a:xfrm>
          <a:prstGeom prst="downArrow">
            <a:avLst>
              <a:gd name="adj1" fmla="val 50000"/>
              <a:gd name="adj2" fmla="val 50217"/>
            </a:avLst>
          </a:prstGeom>
          <a:noFill/>
          <a:ln w="9525">
            <a:noFill/>
            <a:miter lim="800000"/>
          </a:ln>
        </p:spPr>
        <p:txBody>
          <a:bodyPr/>
          <a:lstStyle/>
          <a:p>
            <a:pPr eaLnBrk="0" hangingPunct="0">
              <a:buFont typeface="Arial" panose="020B0604020202020204" pitchFamily="34" charset="0"/>
              <a:buNone/>
            </a:pPr>
            <a:endParaRPr lang="zh-CN" altLang="zh-CN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14342"/>
          <p:cNvSpPr txBox="1">
            <a:spLocks noChangeArrowheads="1"/>
          </p:cNvSpPr>
          <p:nvPr/>
        </p:nvSpPr>
        <p:spPr bwMode="auto">
          <a:xfrm>
            <a:off x="2552700" y="1912938"/>
            <a:ext cx="646747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2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五四运动的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直接目标</a:t>
            </a:r>
            <a:r>
              <a:rPr lang="zh-CN" altLang="en-US" sz="32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得到实现</a:t>
            </a:r>
            <a:r>
              <a:rPr lang="zh-CN" altLang="en-US" sz="32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en-US" sz="32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15367" name="组合 9"/>
          <p:cNvGrpSpPr/>
          <p:nvPr/>
        </p:nvGrpSpPr>
        <p:grpSpPr bwMode="auto">
          <a:xfrm>
            <a:off x="684213" y="1557338"/>
            <a:ext cx="1800225" cy="1219200"/>
            <a:chOff x="228600" y="457200"/>
            <a:chExt cx="1800225" cy="1219200"/>
          </a:xfrm>
        </p:grpSpPr>
        <p:sp>
          <p:nvSpPr>
            <p:cNvPr id="8" name="椭圆 7"/>
            <p:cNvSpPr/>
            <p:nvPr/>
          </p:nvSpPr>
          <p:spPr>
            <a:xfrm>
              <a:off x="228600" y="457200"/>
              <a:ext cx="1676400" cy="1219200"/>
            </a:xfrm>
            <a:prstGeom prst="ellipse">
              <a:avLst/>
            </a:prstGeom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15370" name="文本框 9219"/>
            <p:cNvSpPr txBox="1">
              <a:spLocks noChangeArrowheads="1"/>
            </p:cNvSpPr>
            <p:nvPr/>
          </p:nvSpPr>
          <p:spPr bwMode="auto">
            <a:xfrm>
              <a:off x="228600" y="685800"/>
              <a:ext cx="1800225" cy="70802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0" hangingPunct="0">
                <a:buFont typeface="Arial" panose="020B0604020202020204" pitchFamily="34" charset="0"/>
                <a:buNone/>
              </a:pPr>
              <a:r>
                <a:rPr lang="zh-CN" altLang="en-US" sz="4000" b="1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3600" b="1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结  果</a:t>
              </a:r>
              <a:r>
                <a:rPr lang="zh-CN" altLang="en-US" sz="4000" b="1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</a:t>
              </a:r>
              <a:endParaRPr lang="zh-CN" altLang="en-US" sz="40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出席巴黎和会的中国代表拒绝在和约上签字的通告"/>
          <p:cNvPicPr>
            <a:picLocks noGrp="1"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885825"/>
            <a:ext cx="5899150" cy="597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图片 3" descr="20145517391936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4550" y="914400"/>
            <a:ext cx="626745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7409"/>
          <p:cNvSpPr>
            <a:spLocks noGrp="1" noChangeArrowheads="1"/>
          </p:cNvSpPr>
          <p:nvPr/>
        </p:nvSpPr>
        <p:spPr bwMode="auto">
          <a:xfrm>
            <a:off x="1352550" y="1530350"/>
            <a:ext cx="9144000" cy="53276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Arial" panose="020B0604020202020204" pitchFamily="34" charset="0"/>
              <a:buNone/>
            </a:pPr>
            <a:endParaRPr lang="en-US" altLang="zh-CN" sz="2400" b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indent="-342900" eaLnBrk="0" hangingPunct="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从地点看：</a:t>
            </a:r>
            <a:endParaRPr lang="zh-CN" altLang="en-US" sz="3600" b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indent="-342900" eaLnBrk="0" hangingPunct="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40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</a:t>
            </a:r>
            <a:endParaRPr lang="zh-CN" altLang="en-US" sz="4000" b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indent="-342900" eaLnBrk="0" hangingPunct="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从人员看</a:t>
            </a:r>
            <a:r>
              <a:rPr lang="zh-CN" altLang="en-US" sz="40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 </a:t>
            </a:r>
            <a:endParaRPr lang="zh-CN" altLang="en-US" sz="4000" b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17410"/>
          <p:cNvSpPr txBox="1">
            <a:spLocks noChangeArrowheads="1"/>
          </p:cNvSpPr>
          <p:nvPr/>
        </p:nvSpPr>
        <p:spPr bwMode="auto">
          <a:xfrm>
            <a:off x="4541838" y="2011363"/>
            <a:ext cx="1296987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北京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17411"/>
          <p:cNvSpPr txBox="1">
            <a:spLocks noChangeArrowheads="1"/>
          </p:cNvSpPr>
          <p:nvPr/>
        </p:nvSpPr>
        <p:spPr bwMode="auto">
          <a:xfrm>
            <a:off x="6251575" y="2000250"/>
            <a:ext cx="1368425" cy="65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上海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7412" name="文本框 17412"/>
          <p:cNvSpPr txBox="1">
            <a:spLocks noChangeArrowheads="1"/>
          </p:cNvSpPr>
          <p:nvPr/>
        </p:nvSpPr>
        <p:spPr bwMode="auto">
          <a:xfrm>
            <a:off x="4859338" y="4779963"/>
            <a:ext cx="1800225" cy="3667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zh-CN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17413"/>
          <p:cNvSpPr txBox="1">
            <a:spLocks noChangeArrowheads="1"/>
          </p:cNvSpPr>
          <p:nvPr/>
        </p:nvSpPr>
        <p:spPr bwMode="auto">
          <a:xfrm>
            <a:off x="8651875" y="2012950"/>
            <a:ext cx="2197100" cy="65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全国各地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17414"/>
          <p:cNvSpPr txBox="1">
            <a:spLocks noChangeArrowheads="1"/>
          </p:cNvSpPr>
          <p:nvPr/>
        </p:nvSpPr>
        <p:spPr bwMode="auto">
          <a:xfrm>
            <a:off x="4638675" y="3436938"/>
            <a:ext cx="1223963" cy="65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学生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17415"/>
          <p:cNvSpPr txBox="1">
            <a:spLocks noChangeArrowheads="1"/>
          </p:cNvSpPr>
          <p:nvPr/>
        </p:nvSpPr>
        <p:spPr bwMode="auto">
          <a:xfrm>
            <a:off x="6327775" y="3424238"/>
            <a:ext cx="2160588" cy="65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工人商人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17416"/>
          <p:cNvSpPr txBox="1">
            <a:spLocks noChangeArrowheads="1"/>
          </p:cNvSpPr>
          <p:nvPr/>
        </p:nvSpPr>
        <p:spPr bwMode="auto">
          <a:xfrm>
            <a:off x="8718550" y="3387725"/>
            <a:ext cx="2667000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工商学联合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7417" name="右箭头 9"/>
          <p:cNvSpPr>
            <a:spLocks noChangeArrowheads="1"/>
          </p:cNvSpPr>
          <p:nvPr/>
        </p:nvSpPr>
        <p:spPr bwMode="auto">
          <a:xfrm>
            <a:off x="3635375" y="1755775"/>
            <a:ext cx="576263" cy="360363"/>
          </a:xfrm>
          <a:prstGeom prst="rightArrow">
            <a:avLst>
              <a:gd name="adj1" fmla="val 50000"/>
              <a:gd name="adj2" fmla="val 39963"/>
            </a:avLst>
          </a:prstGeom>
          <a:noFill/>
          <a:ln w="9525">
            <a:noFill/>
            <a:miter lim="800000"/>
          </a:ln>
        </p:spPr>
        <p:txBody>
          <a:bodyPr/>
          <a:lstStyle/>
          <a:p>
            <a:pPr eaLnBrk="0" hangingPunct="0">
              <a:buFont typeface="Arial" panose="020B0604020202020204" pitchFamily="34" charset="0"/>
              <a:buNone/>
            </a:pPr>
            <a:endParaRPr lang="zh-CN" altLang="zh-CN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7418" name="右箭头 10"/>
          <p:cNvSpPr>
            <a:spLocks noChangeArrowheads="1"/>
          </p:cNvSpPr>
          <p:nvPr/>
        </p:nvSpPr>
        <p:spPr bwMode="auto">
          <a:xfrm>
            <a:off x="3563938" y="3340100"/>
            <a:ext cx="576262" cy="360363"/>
          </a:xfrm>
          <a:prstGeom prst="rightArrow">
            <a:avLst>
              <a:gd name="adj1" fmla="val 50000"/>
              <a:gd name="adj2" fmla="val 39963"/>
            </a:avLst>
          </a:prstGeom>
          <a:noFill/>
          <a:ln w="9525">
            <a:noFill/>
            <a:miter lim="800000"/>
          </a:ln>
        </p:spPr>
        <p:txBody>
          <a:bodyPr/>
          <a:lstStyle/>
          <a:p>
            <a:pPr eaLnBrk="0" hangingPunct="0">
              <a:buFont typeface="Arial" panose="020B0604020202020204" pitchFamily="34" charset="0"/>
              <a:buNone/>
            </a:pPr>
            <a:endParaRPr lang="zh-CN" altLang="zh-CN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7419" name="右箭头 11"/>
          <p:cNvSpPr>
            <a:spLocks noChangeArrowheads="1"/>
          </p:cNvSpPr>
          <p:nvPr/>
        </p:nvSpPr>
        <p:spPr bwMode="auto">
          <a:xfrm>
            <a:off x="6588125" y="2979738"/>
            <a:ext cx="504825" cy="1008062"/>
          </a:xfrm>
          <a:prstGeom prst="rightArrow">
            <a:avLst>
              <a:gd name="adj1" fmla="val 50000"/>
              <a:gd name="adj2" fmla="val 25000"/>
            </a:avLst>
          </a:prstGeom>
          <a:noFill/>
          <a:ln w="9525">
            <a:noFill/>
            <a:miter lim="800000"/>
          </a:ln>
        </p:spPr>
        <p:txBody>
          <a:bodyPr/>
          <a:lstStyle/>
          <a:p>
            <a:pPr eaLnBrk="0" hangingPunct="0">
              <a:buFont typeface="Arial" panose="020B0604020202020204" pitchFamily="34" charset="0"/>
              <a:buNone/>
            </a:pPr>
            <a:endParaRPr lang="zh-CN" altLang="zh-CN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3" name="文本框 17421"/>
          <p:cNvSpPr txBox="1">
            <a:spLocks noChangeArrowheads="1"/>
          </p:cNvSpPr>
          <p:nvPr/>
        </p:nvSpPr>
        <p:spPr bwMode="auto">
          <a:xfrm>
            <a:off x="3141663" y="973138"/>
            <a:ext cx="548640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分析五四运动的三个阶段</a:t>
            </a:r>
            <a:endParaRPr lang="en-US" altLang="zh-CN" sz="32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7421" name="下箭头 13"/>
          <p:cNvSpPr>
            <a:spLocks noChangeArrowheads="1"/>
          </p:cNvSpPr>
          <p:nvPr/>
        </p:nvSpPr>
        <p:spPr bwMode="auto">
          <a:xfrm>
            <a:off x="2484438" y="3783013"/>
            <a:ext cx="576262" cy="431800"/>
          </a:xfrm>
          <a:prstGeom prst="downArrow">
            <a:avLst>
              <a:gd name="adj1" fmla="val 50000"/>
              <a:gd name="adj2" fmla="val 25000"/>
            </a:avLst>
          </a:prstGeom>
          <a:noFill/>
          <a:ln w="9525">
            <a:noFill/>
            <a:miter lim="800000"/>
          </a:ln>
        </p:spPr>
        <p:txBody>
          <a:bodyPr/>
          <a:lstStyle/>
          <a:p>
            <a:pPr eaLnBrk="0" hangingPunct="0">
              <a:buFont typeface="Arial" panose="020B0604020202020204" pitchFamily="34" charset="0"/>
              <a:buNone/>
            </a:pPr>
            <a:endParaRPr lang="zh-CN" altLang="zh-CN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5" name="文本框 17423"/>
          <p:cNvSpPr txBox="1">
            <a:spLocks noChangeArrowheads="1"/>
          </p:cNvSpPr>
          <p:nvPr/>
        </p:nvSpPr>
        <p:spPr bwMode="auto">
          <a:xfrm>
            <a:off x="5019675" y="5037138"/>
            <a:ext cx="1295400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先锋</a:t>
            </a:r>
            <a:endParaRPr lang="zh-CN" altLang="en-US" sz="3600" b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7423" name="下箭头 15"/>
          <p:cNvSpPr>
            <a:spLocks noChangeArrowheads="1"/>
          </p:cNvSpPr>
          <p:nvPr/>
        </p:nvSpPr>
        <p:spPr bwMode="auto">
          <a:xfrm>
            <a:off x="4643438" y="3738563"/>
            <a:ext cx="1368425" cy="576262"/>
          </a:xfrm>
          <a:prstGeom prst="downArrow">
            <a:avLst>
              <a:gd name="adj1" fmla="val 50000"/>
              <a:gd name="adj2" fmla="val 25000"/>
            </a:avLst>
          </a:prstGeom>
          <a:noFill/>
          <a:ln w="9525">
            <a:noFill/>
            <a:miter lim="800000"/>
          </a:ln>
        </p:spPr>
        <p:txBody>
          <a:bodyPr/>
          <a:lstStyle/>
          <a:p>
            <a:pPr eaLnBrk="0" hangingPunct="0">
              <a:buFont typeface="Arial" panose="020B0604020202020204" pitchFamily="34" charset="0"/>
              <a:buNone/>
            </a:pPr>
            <a:endParaRPr lang="zh-CN" altLang="zh-CN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7" name="文本框 17425"/>
          <p:cNvSpPr txBox="1">
            <a:spLocks noChangeArrowheads="1"/>
          </p:cNvSpPr>
          <p:nvPr/>
        </p:nvSpPr>
        <p:spPr bwMode="auto">
          <a:xfrm>
            <a:off x="7100888" y="4978400"/>
            <a:ext cx="1152525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主力</a:t>
            </a:r>
            <a:endParaRPr lang="zh-CN" altLang="en-US" sz="3600" b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7425" name="横卷形 17"/>
          <p:cNvSpPr>
            <a:spLocks noChangeArrowheads="1"/>
          </p:cNvSpPr>
          <p:nvPr/>
        </p:nvSpPr>
        <p:spPr bwMode="auto">
          <a:xfrm>
            <a:off x="2625725" y="4638675"/>
            <a:ext cx="5338763" cy="1009650"/>
          </a:xfrm>
          <a:prstGeom prst="horizontalScroll">
            <a:avLst>
              <a:gd name="adj" fmla="val 12500"/>
            </a:avLst>
          </a:prstGeom>
          <a:noFill/>
          <a:ln w="9525">
            <a:noFill/>
            <a:round/>
          </a:ln>
        </p:spPr>
        <p:txBody>
          <a:bodyPr/>
          <a:lstStyle/>
          <a:p>
            <a:pPr eaLnBrk="0" hangingPunct="0">
              <a:buFont typeface="Arial" panose="020B0604020202020204" pitchFamily="34" charset="0"/>
              <a:buNone/>
            </a:pPr>
            <a:endParaRPr lang="zh-CN" altLang="zh-CN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9" name="文本框 17427"/>
          <p:cNvSpPr txBox="1">
            <a:spLocks noChangeArrowheads="1"/>
          </p:cNvSpPr>
          <p:nvPr/>
        </p:nvSpPr>
        <p:spPr bwMode="auto">
          <a:xfrm>
            <a:off x="6408738" y="5972175"/>
            <a:ext cx="5387975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工人阶级登上历史的舞台</a:t>
            </a:r>
            <a:endParaRPr lang="zh-CN" altLang="en-US" sz="3600" b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0" name="下箭头 19"/>
          <p:cNvSpPr/>
          <p:nvPr/>
        </p:nvSpPr>
        <p:spPr>
          <a:xfrm>
            <a:off x="5262563" y="4360863"/>
            <a:ext cx="381000" cy="533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21" name="下箭头 20"/>
          <p:cNvSpPr/>
          <p:nvPr/>
        </p:nvSpPr>
        <p:spPr>
          <a:xfrm>
            <a:off x="7367588" y="4348163"/>
            <a:ext cx="381000" cy="533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22" name="下箭头 21"/>
          <p:cNvSpPr/>
          <p:nvPr/>
        </p:nvSpPr>
        <p:spPr>
          <a:xfrm>
            <a:off x="7481888" y="5603875"/>
            <a:ext cx="304800" cy="457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 bldLvl="0"/>
      <p:bldP spid="4" grpId="0" bldLvl="0"/>
      <p:bldP spid="6" grpId="0" bldLvl="0"/>
      <p:bldP spid="7" grpId="0" bldLvl="0"/>
      <p:bldP spid="8" grpId="0" bldLvl="0"/>
      <p:bldP spid="9" grpId="0" bldLvl="0"/>
      <p:bldP spid="13" grpId="0"/>
      <p:bldP spid="15" grpId="0"/>
      <p:bldP spid="17" grpId="0"/>
      <p:bldP spid="19" grpId="0"/>
      <p:bldP spid="20" grpId="0" animBg="1"/>
      <p:bldP spid="21" grpId="0" animBg="1"/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7197"/>
          <p:cNvSpPr>
            <a:spLocks noChangeArrowheads="1"/>
          </p:cNvSpPr>
          <p:nvPr/>
        </p:nvSpPr>
        <p:spPr bwMode="auto">
          <a:xfrm>
            <a:off x="207963" y="968376"/>
            <a:ext cx="5135562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宋体" panose="02010600030101010101" pitchFamily="2" charset="-122"/>
              </a:rPr>
              <a:t>三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宋体" panose="02010600030101010101" pitchFamily="2" charset="-122"/>
              </a:rPr>
              <a:t>.  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宋体" panose="02010600030101010101" pitchFamily="2" charset="-122"/>
              </a:rPr>
              <a:t>五四运动的历史意义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3" name="文本框 20481"/>
          <p:cNvSpPr txBox="1">
            <a:spLocks noChangeArrowheads="1"/>
          </p:cNvSpPr>
          <p:nvPr/>
        </p:nvSpPr>
        <p:spPr bwMode="auto">
          <a:xfrm>
            <a:off x="1177925" y="2127250"/>
            <a:ext cx="302895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chemeClr val="hlin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“外</a:t>
            </a:r>
            <a:r>
              <a:rPr lang="zh-CN" altLang="en-US" sz="32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争国权”</a:t>
            </a:r>
            <a:endParaRPr lang="zh-CN" altLang="en-US" sz="3200" b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8048625" y="2278063"/>
            <a:ext cx="3211513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chemeClr val="hlin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“内</a:t>
            </a:r>
            <a:r>
              <a:rPr lang="zh-CN" altLang="en-US" sz="32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惩国贼”</a:t>
            </a:r>
            <a:endParaRPr lang="zh-CN" altLang="en-US" sz="3200" b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20483"/>
          <p:cNvSpPr txBox="1">
            <a:spLocks noChangeArrowheads="1"/>
          </p:cNvSpPr>
          <p:nvPr/>
        </p:nvSpPr>
        <p:spPr bwMode="auto">
          <a:xfrm>
            <a:off x="1909763" y="3344863"/>
            <a:ext cx="163512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反帝</a:t>
            </a:r>
            <a:endParaRPr lang="zh-CN" altLang="en-US" sz="3200" b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20484"/>
          <p:cNvSpPr txBox="1">
            <a:spLocks noChangeArrowheads="1"/>
          </p:cNvSpPr>
          <p:nvPr/>
        </p:nvSpPr>
        <p:spPr bwMode="auto">
          <a:xfrm>
            <a:off x="8545513" y="3357563"/>
            <a:ext cx="1897062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反封建</a:t>
            </a:r>
            <a:endParaRPr lang="zh-CN" altLang="en-US" sz="3200" b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8438" name="下箭头 20485"/>
          <p:cNvSpPr>
            <a:spLocks noChangeArrowheads="1"/>
          </p:cNvSpPr>
          <p:nvPr/>
        </p:nvSpPr>
        <p:spPr bwMode="auto">
          <a:xfrm>
            <a:off x="1116013" y="2060575"/>
            <a:ext cx="360362" cy="792163"/>
          </a:xfrm>
          <a:prstGeom prst="downArrow">
            <a:avLst>
              <a:gd name="adj1" fmla="val 50000"/>
              <a:gd name="adj2" fmla="val 54936"/>
            </a:avLst>
          </a:prstGeom>
          <a:noFill/>
          <a:ln w="9525">
            <a:noFill/>
            <a:miter lim="800000"/>
          </a:ln>
        </p:spPr>
        <p:txBody>
          <a:bodyPr/>
          <a:lstStyle/>
          <a:p>
            <a:pPr eaLnBrk="0" hangingPunct="0">
              <a:buFont typeface="Arial" panose="020B0604020202020204" pitchFamily="34" charset="0"/>
              <a:buNone/>
            </a:pPr>
            <a:endParaRPr lang="zh-CN" altLang="zh-CN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8439" name="下箭头 20486"/>
          <p:cNvSpPr>
            <a:spLocks noChangeArrowheads="1"/>
          </p:cNvSpPr>
          <p:nvPr/>
        </p:nvSpPr>
        <p:spPr bwMode="auto">
          <a:xfrm>
            <a:off x="6875463" y="2062163"/>
            <a:ext cx="358775" cy="720725"/>
          </a:xfrm>
          <a:prstGeom prst="downArrow">
            <a:avLst>
              <a:gd name="adj1" fmla="val 50000"/>
              <a:gd name="adj2" fmla="val 50203"/>
            </a:avLst>
          </a:prstGeom>
          <a:noFill/>
          <a:ln w="9525">
            <a:noFill/>
            <a:miter lim="800000"/>
          </a:ln>
        </p:spPr>
        <p:txBody>
          <a:bodyPr/>
          <a:lstStyle/>
          <a:p>
            <a:pPr eaLnBrk="0" hangingPunct="0">
              <a:buFont typeface="Arial" panose="020B0604020202020204" pitchFamily="34" charset="0"/>
              <a:buNone/>
            </a:pPr>
            <a:endParaRPr lang="zh-CN" altLang="zh-CN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9" name="图片 8" descr="b776fb1bf2e7fdb5fd5570c4b1be3ec0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913313" y="1985963"/>
            <a:ext cx="2454275" cy="2667000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18441" name="椭圆 20488"/>
          <p:cNvSpPr>
            <a:spLocks noChangeArrowheads="1"/>
          </p:cNvSpPr>
          <p:nvPr/>
        </p:nvSpPr>
        <p:spPr bwMode="auto">
          <a:xfrm>
            <a:off x="4189413" y="1074738"/>
            <a:ext cx="1154112" cy="3843337"/>
          </a:xfrm>
          <a:prstGeom prst="ellipse">
            <a:avLst/>
          </a:prstGeom>
          <a:noFill/>
          <a:ln w="9525">
            <a:noFill/>
            <a:round/>
          </a:ln>
        </p:spPr>
        <p:txBody>
          <a:bodyPr wrap="none" anchor="ctr"/>
          <a:lstStyle/>
          <a:p>
            <a:pPr algn="ctr" eaLnBrk="0" hangingPunct="0">
              <a:buFont typeface="Arial" panose="020B0604020202020204" pitchFamily="34" charset="0"/>
              <a:buNone/>
            </a:pPr>
            <a:endParaRPr lang="zh-CN" altLang="zh-CN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8442" name="下箭头 20492"/>
          <p:cNvSpPr>
            <a:spLocks noChangeArrowheads="1"/>
          </p:cNvSpPr>
          <p:nvPr/>
        </p:nvSpPr>
        <p:spPr bwMode="auto">
          <a:xfrm>
            <a:off x="4229100" y="4870450"/>
            <a:ext cx="358775" cy="361950"/>
          </a:xfrm>
          <a:prstGeom prst="downArrow">
            <a:avLst>
              <a:gd name="adj1" fmla="val 50000"/>
              <a:gd name="adj2" fmla="val 25212"/>
            </a:avLst>
          </a:prstGeom>
          <a:noFill/>
          <a:ln w="9525">
            <a:noFill/>
            <a:miter lim="800000"/>
          </a:ln>
        </p:spPr>
        <p:txBody>
          <a:bodyPr/>
          <a:lstStyle/>
          <a:p>
            <a:pPr eaLnBrk="0" hangingPunct="0">
              <a:buFont typeface="Arial" panose="020B0604020202020204" pitchFamily="34" charset="0"/>
              <a:buNone/>
            </a:pPr>
            <a:endParaRPr lang="zh-CN" altLang="zh-CN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2" name="文本框 20493"/>
          <p:cNvSpPr txBox="1">
            <a:spLocks noChangeArrowheads="1"/>
          </p:cNvSpPr>
          <p:nvPr/>
        </p:nvSpPr>
        <p:spPr bwMode="auto">
          <a:xfrm>
            <a:off x="379413" y="4946650"/>
            <a:ext cx="11620500" cy="1631950"/>
          </a:xfrm>
          <a:prstGeom prst="rect">
            <a:avLst/>
          </a:prstGeom>
          <a:noFill/>
          <a:ln w="38100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36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五四运动的杰出历史意义，在于它带着为辛亥革命还不曾有的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新姿态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    这就是</a:t>
            </a:r>
            <a:r>
              <a:rPr lang="zh-CN" altLang="en-US" sz="2800">
                <a:solidFill>
                  <a:schemeClr val="hlin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彻底地不妥协地反帝爱国主义和彻底地不妥协地反封建主义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en-US" sz="28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  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——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毛泽东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《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新民主主义论</a:t>
            </a:r>
            <a:r>
              <a:rPr lang="en-US" altLang="zh-CN" sz="28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》</a:t>
            </a:r>
            <a:r>
              <a:rPr lang="en-US" altLang="zh-CN" sz="36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</a:t>
            </a:r>
            <a:endParaRPr lang="en-US" altLang="zh-CN" sz="36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ldLvl="0"/>
      <p:bldP spid="4" grpId="0" bldLvl="0"/>
      <p:bldP spid="5" grpId="0"/>
      <p:bldP spid="6" grpId="0"/>
      <p:bldP spid="12" grpId="0" bldLvl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2"/>
          <p:cNvSpPr>
            <a:spLocks noChangeArrowheads="1"/>
          </p:cNvSpPr>
          <p:nvPr/>
        </p:nvSpPr>
        <p:spPr bwMode="auto">
          <a:xfrm>
            <a:off x="-174626" y="928688"/>
            <a:ext cx="10709543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 eaLnBrk="0" hangingPunct="0">
              <a:buFont typeface="Arial" panose="020B0604020202020204" pitchFamily="34" charset="0"/>
              <a:buNone/>
            </a:pPr>
            <a:r>
              <a:rPr lang="zh-CN" altLang="en-US" sz="3600" b="1" dirty="0" smtClean="0">
                <a:latin typeface="+mn-ea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（</a:t>
            </a:r>
            <a:r>
              <a:rPr lang="en-US" altLang="zh-CN" sz="3600" b="1" dirty="0" smtClean="0">
                <a:latin typeface="+mn-ea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1</a:t>
            </a:r>
            <a:r>
              <a:rPr lang="zh-CN" altLang="en-US" sz="3600" b="1" dirty="0" smtClean="0">
                <a:latin typeface="+mn-ea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）彻底</a:t>
            </a:r>
            <a:r>
              <a:rPr lang="zh-CN" altLang="en-US" sz="3600" b="1" dirty="0">
                <a:latin typeface="+mn-ea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的反帝反封建的爱国运动（性质）</a:t>
            </a:r>
            <a:endParaRPr lang="zh-CN" altLang="en-US" sz="3600" dirty="0"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TextBox 22"/>
          <p:cNvSpPr>
            <a:spLocks noChangeArrowheads="1"/>
          </p:cNvSpPr>
          <p:nvPr/>
        </p:nvSpPr>
        <p:spPr bwMode="auto">
          <a:xfrm>
            <a:off x="-74613" y="1884583"/>
            <a:ext cx="9141340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 eaLnBrk="0" hangingPunct="0">
              <a:buFont typeface="Arial" panose="020B0604020202020204" pitchFamily="34" charset="0"/>
              <a:buNone/>
            </a:pPr>
            <a:r>
              <a:rPr lang="zh-CN" altLang="en-US" sz="3600" b="1" dirty="0" smtClean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（</a:t>
            </a:r>
            <a:r>
              <a:rPr lang="en-US" altLang="zh-CN" sz="3600" b="1" dirty="0" smtClean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2</a:t>
            </a:r>
            <a:r>
              <a:rPr lang="zh-CN" altLang="en-US" sz="3600" b="1" dirty="0" smtClean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）新民主主义革命</a:t>
            </a:r>
            <a:r>
              <a:rPr lang="zh-CN" altLang="en-US" sz="3600" b="1" dirty="0">
                <a:latin typeface="+mn-ea"/>
                <a:ea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的开端（地位）</a:t>
            </a:r>
            <a:endParaRPr lang="zh-CN" altLang="en-US" sz="3600" dirty="0"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4" name="图片 3" descr="4745fd0aa542e916b81259355940910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790427" y="3023785"/>
            <a:ext cx="5868987" cy="357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/>
      <p:bldP spid="3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1" name="组合 22529"/>
          <p:cNvGrpSpPr/>
          <p:nvPr/>
        </p:nvGrpSpPr>
        <p:grpSpPr bwMode="auto">
          <a:xfrm>
            <a:off x="1849438" y="1657350"/>
            <a:ext cx="2082800" cy="1438275"/>
            <a:chOff x="0" y="0"/>
            <a:chExt cx="1248" cy="906"/>
          </a:xfrm>
        </p:grpSpPr>
        <p:sp>
          <p:nvSpPr>
            <p:cNvPr id="3" name="Text Box 12"/>
            <p:cNvSpPr txBox="1">
              <a:spLocks noChangeArrowheads="1"/>
            </p:cNvSpPr>
            <p:nvPr/>
          </p:nvSpPr>
          <p:spPr bwMode="auto">
            <a:xfrm>
              <a:off x="136" y="0"/>
              <a:ext cx="960" cy="407"/>
            </a:xfrm>
            <a:prstGeom prst="rect">
              <a:avLst/>
            </a:prstGeom>
            <a:noFill/>
            <a:ln w="9525">
              <a:noFill/>
              <a:miter lim="800000"/>
            </a:ln>
            <a:effectLst>
              <a:outerShdw dist="17961" dir="2700000" algn="ctr" rotWithShape="0">
                <a:srgbClr val="CC0000"/>
              </a:outerShdw>
            </a:effectLst>
          </p:spPr>
          <p:txBody>
            <a:bodyPr>
              <a:spAutoFit/>
            </a:bodyPr>
            <a:lstStyle/>
            <a:p>
              <a:pPr eaLnBrk="0" fontAlgn="b" hangingPunct="0">
                <a:spcBef>
                  <a:spcPct val="50000"/>
                </a:spcBef>
                <a:buFont typeface="Arial" panose="020B0604020202020204" pitchFamily="34" charset="0"/>
                <a:buNone/>
                <a:defRPr/>
              </a:pPr>
              <a:r>
                <a:rPr lang="en-US" altLang="zh-CN" sz="3600" dirty="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1840</a:t>
              </a:r>
              <a:r>
                <a:rPr lang="zh-CN" altLang="en-US" sz="3600" dirty="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年</a:t>
              </a:r>
              <a:endPara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20501" name="Text Box 15"/>
            <p:cNvSpPr txBox="1">
              <a:spLocks noChangeArrowheads="1"/>
            </p:cNvSpPr>
            <p:nvPr/>
          </p:nvSpPr>
          <p:spPr bwMode="auto">
            <a:xfrm>
              <a:off x="0" y="499"/>
              <a:ext cx="1248" cy="407"/>
            </a:xfrm>
            <a:prstGeom prst="rect">
              <a:avLst/>
            </a:prstGeom>
            <a:solidFill>
              <a:srgbClr val="99CCFF">
                <a:alpha val="50195"/>
              </a:srgbClr>
            </a:solidFill>
            <a:ln w="9525">
              <a:solidFill>
                <a:srgbClr val="800000"/>
              </a:solidFill>
              <a:miter lim="800000"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3600" dirty="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鸦片战争</a:t>
              </a:r>
              <a:endPara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0482" name="AutoShape 23"/>
          <p:cNvSpPr/>
          <p:nvPr/>
        </p:nvSpPr>
        <p:spPr bwMode="auto">
          <a:xfrm rot="-5368444">
            <a:off x="2784476" y="1833562"/>
            <a:ext cx="563562" cy="3179763"/>
          </a:xfrm>
          <a:prstGeom prst="leftBrace">
            <a:avLst>
              <a:gd name="adj1" fmla="val 44981"/>
              <a:gd name="adj2" fmla="val 49065"/>
            </a:avLst>
          </a:prstGeom>
          <a:noFill/>
          <a:ln w="38100">
            <a:noFill/>
            <a:round/>
          </a:ln>
        </p:spPr>
        <p:txBody>
          <a:bodyPr rot="10800000" wrap="none" anchor="ctr"/>
          <a:lstStyle/>
          <a:p>
            <a:pPr eaLnBrk="0" hangingPunct="0">
              <a:buFont typeface="Arial" panose="020B0604020202020204" pitchFamily="34" charset="0"/>
              <a:buNone/>
            </a:pPr>
            <a:endParaRPr lang="zh-CN" altLang="zh-CN" sz="36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0483" name="AutoShape 24"/>
          <p:cNvSpPr/>
          <p:nvPr/>
        </p:nvSpPr>
        <p:spPr bwMode="auto">
          <a:xfrm rot="-5368444">
            <a:off x="6524626" y="1765300"/>
            <a:ext cx="533400" cy="3286125"/>
          </a:xfrm>
          <a:prstGeom prst="leftBrace">
            <a:avLst>
              <a:gd name="adj1" fmla="val 49115"/>
              <a:gd name="adj2" fmla="val 49065"/>
            </a:avLst>
          </a:prstGeom>
          <a:noFill/>
          <a:ln w="38100">
            <a:noFill/>
            <a:round/>
          </a:ln>
        </p:spPr>
        <p:txBody>
          <a:bodyPr rot="10800000" wrap="none" anchor="ctr"/>
          <a:lstStyle/>
          <a:p>
            <a:pPr eaLnBrk="0" hangingPunct="0">
              <a:buFont typeface="Arial" panose="020B0604020202020204" pitchFamily="34" charset="0"/>
              <a:buNone/>
            </a:pPr>
            <a:endParaRPr lang="zh-CN" altLang="zh-CN" sz="36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" name="Text Box 25"/>
          <p:cNvSpPr txBox="1">
            <a:spLocks noChangeArrowheads="1"/>
          </p:cNvSpPr>
          <p:nvPr/>
        </p:nvSpPr>
        <p:spPr bwMode="auto">
          <a:xfrm>
            <a:off x="2133600" y="5708650"/>
            <a:ext cx="8518525" cy="6413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17961" dir="2700000" algn="ctr" rotWithShape="0">
              <a:srgbClr val="CC0000"/>
            </a:outerShdw>
          </a:effec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36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半殖民地半封建社会的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形成</a:t>
            </a:r>
            <a:r>
              <a:rPr lang="zh-CN" altLang="en-US" sz="3600" dirty="0">
                <a:solidFill>
                  <a:srgbClr val="990033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瓦解</a:t>
            </a:r>
            <a:r>
              <a:rPr lang="zh-CN" altLang="en-US" sz="3600" dirty="0">
                <a:solidFill>
                  <a:srgbClr val="990033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过程</a:t>
            </a:r>
            <a:endParaRPr lang="zh-CN" altLang="en-US" sz="3600" dirty="0">
              <a:solidFill>
                <a:srgbClr val="990033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0485" name="AutoShape 26"/>
          <p:cNvSpPr/>
          <p:nvPr/>
        </p:nvSpPr>
        <p:spPr bwMode="auto">
          <a:xfrm rot="-5368444">
            <a:off x="4692650" y="2511425"/>
            <a:ext cx="460375" cy="5603875"/>
          </a:xfrm>
          <a:prstGeom prst="leftBrace">
            <a:avLst>
              <a:gd name="adj1" fmla="val 97041"/>
              <a:gd name="adj2" fmla="val 49065"/>
            </a:avLst>
          </a:prstGeom>
          <a:noFill/>
          <a:ln w="38100">
            <a:noFill/>
            <a:round/>
          </a:ln>
        </p:spPr>
        <p:txBody>
          <a:bodyPr rot="10800000" wrap="none" anchor="ctr"/>
          <a:lstStyle/>
          <a:p>
            <a:pPr eaLnBrk="0" hangingPunct="0">
              <a:buFont typeface="Arial" panose="020B0604020202020204" pitchFamily="34" charset="0"/>
              <a:buNone/>
            </a:pPr>
            <a:endParaRPr lang="zh-CN" altLang="zh-CN" sz="36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9" name="Text Box 27"/>
          <p:cNvSpPr txBox="1">
            <a:spLocks noChangeArrowheads="1"/>
          </p:cNvSpPr>
          <p:nvPr/>
        </p:nvSpPr>
        <p:spPr bwMode="auto">
          <a:xfrm>
            <a:off x="1563688" y="1041400"/>
            <a:ext cx="8458200" cy="58420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17961" dir="2700000" algn="ctr" rotWithShape="0">
              <a:schemeClr val="tx2"/>
            </a:outerShdw>
          </a:effec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中国近代史的起止时间和重要标志事件</a:t>
            </a:r>
            <a:endParaRPr lang="zh-CN" altLang="en-US" sz="3200" dirty="0">
              <a:solidFill>
                <a:srgbClr val="0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20487" name="组合 22537"/>
          <p:cNvGrpSpPr/>
          <p:nvPr/>
        </p:nvGrpSpPr>
        <p:grpSpPr bwMode="auto">
          <a:xfrm>
            <a:off x="4657725" y="1657350"/>
            <a:ext cx="2043113" cy="1438275"/>
            <a:chOff x="0" y="0"/>
            <a:chExt cx="1224" cy="906"/>
          </a:xfrm>
        </p:grpSpPr>
        <p:sp>
          <p:nvSpPr>
            <p:cNvPr id="20498" name="Text Box 16"/>
            <p:cNvSpPr txBox="1">
              <a:spLocks noChangeArrowheads="1"/>
            </p:cNvSpPr>
            <p:nvPr/>
          </p:nvSpPr>
          <p:spPr bwMode="auto">
            <a:xfrm>
              <a:off x="0" y="499"/>
              <a:ext cx="1224" cy="407"/>
            </a:xfrm>
            <a:prstGeom prst="rect">
              <a:avLst/>
            </a:prstGeom>
            <a:solidFill>
              <a:srgbClr val="99CCFF">
                <a:alpha val="50195"/>
              </a:srgbClr>
            </a:solidFill>
            <a:ln w="9525">
              <a:solidFill>
                <a:srgbClr val="800000"/>
              </a:solidFill>
              <a:miter lim="800000"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360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五四运动</a:t>
              </a:r>
              <a:endParaRPr lang="zh-CN" altLang="en-US" sz="36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12" name="Text Box 13"/>
            <p:cNvSpPr txBox="1">
              <a:spLocks noChangeArrowheads="1"/>
            </p:cNvSpPr>
            <p:nvPr/>
          </p:nvSpPr>
          <p:spPr bwMode="auto">
            <a:xfrm>
              <a:off x="136" y="0"/>
              <a:ext cx="1088" cy="407"/>
            </a:xfrm>
            <a:prstGeom prst="rect">
              <a:avLst/>
            </a:prstGeom>
            <a:noFill/>
            <a:ln w="9525">
              <a:noFill/>
              <a:miter lim="800000"/>
            </a:ln>
            <a:effectLst>
              <a:outerShdw dist="17961" dir="2700000" algn="ctr" rotWithShape="0">
                <a:srgbClr val="CC0000"/>
              </a:outerShdw>
            </a:effectLst>
          </p:spPr>
          <p:txBody>
            <a:bodyPr>
              <a:spAutoFit/>
            </a:bodyPr>
            <a:lstStyle/>
            <a:p>
              <a:pPr eaLnBrk="0" fontAlgn="b" hangingPunct="0">
                <a:spcBef>
                  <a:spcPct val="50000"/>
                </a:spcBef>
                <a:buFont typeface="Arial" panose="020B0604020202020204" pitchFamily="34" charset="0"/>
                <a:buNone/>
                <a:defRPr/>
              </a:pPr>
              <a:r>
                <a:rPr lang="en-US" altLang="zh-CN" sz="3600" dirty="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1919</a:t>
              </a:r>
              <a:r>
                <a:rPr lang="zh-CN" altLang="en-US" sz="3600" dirty="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年</a:t>
              </a:r>
              <a:endPara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0488" name="组合 22540"/>
          <p:cNvGrpSpPr/>
          <p:nvPr/>
        </p:nvGrpSpPr>
        <p:grpSpPr bwMode="auto">
          <a:xfrm>
            <a:off x="7608888" y="1657350"/>
            <a:ext cx="2624137" cy="1438275"/>
            <a:chOff x="0" y="0"/>
            <a:chExt cx="1572" cy="906"/>
          </a:xfrm>
        </p:grpSpPr>
        <p:sp>
          <p:nvSpPr>
            <p:cNvPr id="20496" name="Text Box 17"/>
            <p:cNvSpPr txBox="1">
              <a:spLocks noChangeArrowheads="1"/>
            </p:cNvSpPr>
            <p:nvPr/>
          </p:nvSpPr>
          <p:spPr bwMode="auto">
            <a:xfrm>
              <a:off x="0" y="499"/>
              <a:ext cx="1572" cy="407"/>
            </a:xfrm>
            <a:prstGeom prst="rect">
              <a:avLst/>
            </a:prstGeom>
            <a:solidFill>
              <a:srgbClr val="99CCFF">
                <a:alpha val="50195"/>
              </a:srgbClr>
            </a:solidFill>
            <a:ln w="9525">
              <a:solidFill>
                <a:srgbClr val="800000"/>
              </a:solidFill>
              <a:miter lim="800000"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360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新中国成立</a:t>
              </a:r>
              <a:endParaRPr lang="zh-CN" altLang="en-US" sz="36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15" name="Text Box 14"/>
            <p:cNvSpPr txBox="1">
              <a:spLocks noChangeArrowheads="1"/>
            </p:cNvSpPr>
            <p:nvPr/>
          </p:nvSpPr>
          <p:spPr bwMode="auto">
            <a:xfrm>
              <a:off x="196" y="0"/>
              <a:ext cx="1043" cy="407"/>
            </a:xfrm>
            <a:prstGeom prst="rect">
              <a:avLst/>
            </a:prstGeom>
            <a:noFill/>
            <a:ln w="9525">
              <a:noFill/>
              <a:miter lim="800000"/>
            </a:ln>
            <a:effectLst>
              <a:outerShdw dist="17961" dir="2700000" algn="ctr" rotWithShape="0">
                <a:srgbClr val="CC0000"/>
              </a:outerShdw>
            </a:effectLst>
          </p:spPr>
          <p:txBody>
            <a:bodyPr>
              <a:spAutoFit/>
            </a:bodyPr>
            <a:lstStyle/>
            <a:p>
              <a:pPr eaLnBrk="0" fontAlgn="b" hangingPunct="0">
                <a:spcBef>
                  <a:spcPct val="50000"/>
                </a:spcBef>
                <a:buFont typeface="Arial" panose="020B0604020202020204" pitchFamily="34" charset="0"/>
                <a:buNone/>
                <a:defRPr/>
              </a:pPr>
              <a:r>
                <a:rPr lang="en-US" altLang="zh-CN" sz="3600" dirty="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1949</a:t>
              </a:r>
              <a:r>
                <a:rPr lang="zh-CN" altLang="en-US" sz="3600" dirty="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年</a:t>
              </a:r>
              <a:endPara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0489" name="组合 22543"/>
          <p:cNvGrpSpPr/>
          <p:nvPr/>
        </p:nvGrpSpPr>
        <p:grpSpPr bwMode="auto">
          <a:xfrm>
            <a:off x="1360488" y="3835400"/>
            <a:ext cx="4921250" cy="1319213"/>
            <a:chOff x="231" y="-24"/>
            <a:chExt cx="2325" cy="831"/>
          </a:xfrm>
        </p:grpSpPr>
        <p:sp>
          <p:nvSpPr>
            <p:cNvPr id="17" name="Text Box 10"/>
            <p:cNvSpPr txBox="1">
              <a:spLocks noChangeArrowheads="1"/>
            </p:cNvSpPr>
            <p:nvPr/>
          </p:nvSpPr>
          <p:spPr bwMode="auto">
            <a:xfrm>
              <a:off x="231" y="-24"/>
              <a:ext cx="2160" cy="407"/>
            </a:xfrm>
            <a:prstGeom prst="rect">
              <a:avLst/>
            </a:prstGeom>
            <a:noFill/>
            <a:ln w="9525">
              <a:noFill/>
              <a:miter lim="800000"/>
            </a:ln>
            <a:effectLst>
              <a:outerShdw dist="17961" dir="2700000" algn="ctr" rotWithShape="0">
                <a:srgbClr val="CC0000"/>
              </a:outerShdw>
            </a:effec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buFont typeface="Arial" panose="020B0604020202020204" pitchFamily="34" charset="0"/>
                <a:buNone/>
                <a:defRPr/>
              </a:pPr>
              <a:r>
                <a:rPr lang="zh-CN" altLang="en-US" sz="3600" dirty="0">
                  <a:solidFill>
                    <a:srgbClr val="99003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旧民主主义革命时期</a:t>
              </a:r>
              <a:endParaRPr lang="zh-CN" altLang="en-US" sz="3600" dirty="0">
                <a:solidFill>
                  <a:srgbClr val="990033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20495" name="矩形 22545"/>
            <p:cNvSpPr>
              <a:spLocks noChangeArrowheads="1"/>
            </p:cNvSpPr>
            <p:nvPr/>
          </p:nvSpPr>
          <p:spPr bwMode="auto">
            <a:xfrm>
              <a:off x="560" y="400"/>
              <a:ext cx="1996" cy="40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0" fontAlgn="b" hangingPunct="0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360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资产阶级领导</a:t>
              </a:r>
              <a:endParaRPr lang="zh-CN" altLang="en-US" sz="36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0490" name="组合 22546"/>
          <p:cNvGrpSpPr/>
          <p:nvPr/>
        </p:nvGrpSpPr>
        <p:grpSpPr bwMode="auto">
          <a:xfrm>
            <a:off x="6303963" y="3786188"/>
            <a:ext cx="4343400" cy="1355725"/>
            <a:chOff x="153" y="-39"/>
            <a:chExt cx="2208" cy="854"/>
          </a:xfrm>
        </p:grpSpPr>
        <p:sp>
          <p:nvSpPr>
            <p:cNvPr id="2" name="Text Box 11"/>
            <p:cNvSpPr txBox="1">
              <a:spLocks noChangeArrowheads="1"/>
            </p:cNvSpPr>
            <p:nvPr/>
          </p:nvSpPr>
          <p:spPr bwMode="auto">
            <a:xfrm>
              <a:off x="153" y="-39"/>
              <a:ext cx="2208" cy="407"/>
            </a:xfrm>
            <a:prstGeom prst="rect">
              <a:avLst/>
            </a:prstGeom>
            <a:noFill/>
            <a:ln w="9525">
              <a:noFill/>
              <a:miter lim="800000"/>
            </a:ln>
            <a:effectLst>
              <a:outerShdw dist="17961" dir="2700000" algn="ctr" rotWithShape="0">
                <a:srgbClr val="CC0000"/>
              </a:outerShdw>
            </a:effec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buFont typeface="Arial" panose="020B0604020202020204" pitchFamily="34" charset="0"/>
                <a:buNone/>
                <a:defRPr/>
              </a:pPr>
              <a:r>
                <a:rPr lang="zh-CN" altLang="en-US" sz="3600" dirty="0">
                  <a:solidFill>
                    <a:srgbClr val="99003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新民主主义革命时期</a:t>
              </a:r>
              <a:endParaRPr lang="zh-CN" altLang="en-US" sz="3600" dirty="0">
                <a:solidFill>
                  <a:srgbClr val="990033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20493" name="矩形 22548"/>
            <p:cNvSpPr>
              <a:spLocks noChangeArrowheads="1"/>
            </p:cNvSpPr>
            <p:nvPr/>
          </p:nvSpPr>
          <p:spPr bwMode="auto">
            <a:xfrm>
              <a:off x="227" y="408"/>
              <a:ext cx="1502" cy="40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 eaLnBrk="0" hangingPunct="0">
                <a:buFont typeface="Arial" panose="020B0604020202020204" pitchFamily="34" charset="0"/>
                <a:buNone/>
              </a:pPr>
              <a:r>
                <a:rPr lang="zh-CN" altLang="en-US" sz="3600" dirty="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无产阶级领导</a:t>
              </a:r>
              <a:endPara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3553"/>
          <p:cNvSpPr txBox="1">
            <a:spLocks noChangeArrowheads="1"/>
          </p:cNvSpPr>
          <p:nvPr/>
        </p:nvSpPr>
        <p:spPr bwMode="auto">
          <a:xfrm>
            <a:off x="6977063" y="1327150"/>
            <a:ext cx="4968875" cy="2616200"/>
          </a:xfrm>
          <a:prstGeom prst="rect">
            <a:avLst/>
          </a:prstGeom>
          <a:noFill/>
          <a:ln w="2857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旧民主主义革命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是由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资产阶级</a:t>
            </a:r>
            <a:r>
              <a:rPr lang="zh-CN" altLang="en-US" sz="3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领导的</a:t>
            </a:r>
            <a:endParaRPr lang="zh-CN" altLang="en-US" sz="32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以建立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资产阶级专政</a:t>
            </a:r>
            <a:r>
              <a:rPr lang="zh-CN" altLang="en-US" sz="32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的国家为目的</a:t>
            </a:r>
            <a:endParaRPr lang="zh-CN" altLang="en-US" sz="32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rgbClr val="0099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反帝反封建的革命</a:t>
            </a:r>
            <a:endParaRPr lang="zh-CN" altLang="en-US" sz="3200" dirty="0">
              <a:solidFill>
                <a:srgbClr val="0099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3554"/>
          <p:cNvSpPr txBox="1">
            <a:spLocks noChangeArrowheads="1"/>
          </p:cNvSpPr>
          <p:nvPr/>
        </p:nvSpPr>
        <p:spPr bwMode="auto">
          <a:xfrm>
            <a:off x="655280" y="1402567"/>
            <a:ext cx="5781675" cy="2554288"/>
          </a:xfrm>
          <a:prstGeom prst="rect">
            <a:avLst/>
          </a:prstGeom>
          <a:noFill/>
          <a:ln w="2857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新民主主义革命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2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是由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无产阶级</a:t>
            </a:r>
            <a:r>
              <a:rPr lang="zh-CN" altLang="en-US" sz="32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领导的</a:t>
            </a:r>
            <a:endParaRPr lang="zh-CN" altLang="en-US" sz="32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2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以建立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无产阶级专政</a:t>
            </a:r>
            <a:r>
              <a:rPr lang="zh-CN" altLang="en-US" sz="32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的国家为目的</a:t>
            </a:r>
            <a:endParaRPr lang="zh-CN" altLang="en-US" sz="320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33CC33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反帝反封建的革命</a:t>
            </a:r>
            <a:endParaRPr lang="zh-CN" altLang="en-US" sz="3200">
              <a:solidFill>
                <a:srgbClr val="33CC33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4" name="表格 3"/>
          <p:cNvGraphicFramePr/>
          <p:nvPr/>
        </p:nvGraphicFramePr>
        <p:xfrm>
          <a:off x="0" y="4121875"/>
          <a:ext cx="12076091" cy="2736125"/>
        </p:xfrm>
        <a:graphic>
          <a:graphicData uri="http://schemas.openxmlformats.org/drawingml/2006/table">
            <a:tbl>
              <a:tblPr/>
              <a:tblGrid>
                <a:gridCol w="2682157"/>
                <a:gridCol w="3422942"/>
                <a:gridCol w="2984432"/>
                <a:gridCol w="2986560"/>
              </a:tblGrid>
              <a:tr h="585035">
                <a:tc gridSpan="2"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endParaRPr lang="zh-CN" altLang="en-US" sz="3200" b="1" dirty="0">
                        <a:latin typeface="+mn-ea"/>
                        <a:ea typeface="+mn-ea"/>
                      </a:endParaRPr>
                    </a:p>
                  </a:txBody>
                  <a:tcPr marL="90170" marR="90170" marT="46990" marB="46990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100000"/>
                      </a:srgbClr>
                    </a:solidFill>
                  </a:tcPr>
                </a:tc>
                <a:tc hMerge="1"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 dirty="0" smtClean="0">
                          <a:solidFill>
                            <a:srgbClr val="0000CC"/>
                          </a:solidFill>
                          <a:latin typeface="+mn-ea"/>
                          <a:ea typeface="+mn-ea"/>
                        </a:rPr>
                        <a:t>旧民</a:t>
                      </a:r>
                      <a:r>
                        <a:rPr lang="zh-CN" altLang="en-US" sz="3200" b="1" dirty="0">
                          <a:solidFill>
                            <a:srgbClr val="0000CC"/>
                          </a:solidFill>
                          <a:latin typeface="+mn-ea"/>
                          <a:ea typeface="+mn-ea"/>
                        </a:rPr>
                        <a:t>主主义</a:t>
                      </a:r>
                      <a:endParaRPr lang="zh-CN" altLang="en-US" sz="3200" b="1" dirty="0">
                        <a:solidFill>
                          <a:srgbClr val="0000CC"/>
                        </a:solidFill>
                        <a:latin typeface="+mn-ea"/>
                        <a:ea typeface="+mn-ea"/>
                      </a:endParaRPr>
                    </a:p>
                  </a:txBody>
                  <a:tcPr marL="90170" marR="90170" marT="46990" marB="46990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新民主主义</a:t>
                      </a:r>
                      <a:endParaRPr lang="zh-CN" altLang="en-US" sz="3200" b="1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0170" marR="90170" marT="46990" marB="46990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100000"/>
                      </a:srgbClr>
                    </a:solidFill>
                  </a:tcPr>
                </a:tc>
              </a:tr>
              <a:tr h="762875">
                <a:tc rowSpan="2"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 dirty="0">
                          <a:latin typeface="+mn-ea"/>
                          <a:ea typeface="+mn-ea"/>
                        </a:rPr>
                        <a:t>不</a:t>
                      </a:r>
                      <a:endParaRPr lang="zh-CN" altLang="en-US" sz="3200" b="1" dirty="0">
                        <a:latin typeface="+mn-ea"/>
                        <a:ea typeface="+mn-ea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3200" b="1" dirty="0">
                          <a:latin typeface="+mn-ea"/>
                          <a:ea typeface="+mn-ea"/>
                        </a:rPr>
                        <a:t>同</a:t>
                      </a:r>
                      <a:endParaRPr lang="zh-CN" altLang="en-US" sz="3200" b="1" dirty="0">
                        <a:latin typeface="+mn-ea"/>
                        <a:ea typeface="+mn-ea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3200" b="1" dirty="0">
                          <a:latin typeface="+mn-ea"/>
                          <a:ea typeface="+mn-ea"/>
                        </a:rPr>
                        <a:t>点</a:t>
                      </a:r>
                      <a:endParaRPr lang="zh-CN" altLang="en-US" sz="3200" b="1" dirty="0">
                        <a:latin typeface="+mn-ea"/>
                        <a:ea typeface="+mn-ea"/>
                      </a:endParaRPr>
                    </a:p>
                  </a:txBody>
                  <a:tcPr marL="90170" marR="90170" marT="46990" marB="46990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 dirty="0">
                          <a:latin typeface="+mn-ea"/>
                          <a:ea typeface="+mn-ea"/>
                        </a:rPr>
                        <a:t>领导阶级</a:t>
                      </a:r>
                      <a:endParaRPr lang="zh-CN" altLang="en-US" sz="3200" b="1" dirty="0">
                        <a:latin typeface="+mn-ea"/>
                        <a:ea typeface="+mn-ea"/>
                      </a:endParaRPr>
                    </a:p>
                  </a:txBody>
                  <a:tcPr marL="90170" marR="90170" marT="46990" marB="46990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0000CC"/>
                          </a:solidFill>
                          <a:latin typeface="+mn-ea"/>
                          <a:ea typeface="+mn-ea"/>
                        </a:rPr>
                        <a:t>资产阶级</a:t>
                      </a:r>
                      <a:endParaRPr lang="zh-CN" altLang="en-US" sz="3200" b="1">
                        <a:solidFill>
                          <a:srgbClr val="0000CC"/>
                        </a:solidFill>
                        <a:latin typeface="+mn-ea"/>
                        <a:ea typeface="+mn-ea"/>
                      </a:endParaRPr>
                    </a:p>
                  </a:txBody>
                  <a:tcPr marL="90170" marR="90170" marT="46990" marB="46990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无产阶级</a:t>
                      </a:r>
                      <a:endParaRPr lang="zh-CN" altLang="en-US" sz="3200" b="1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0170" marR="90170" marT="46990" marB="46990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100000"/>
                      </a:srgbClr>
                    </a:solidFill>
                  </a:tcPr>
                </a:tc>
              </a:tr>
              <a:tr h="80318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 dirty="0">
                          <a:latin typeface="+mn-ea"/>
                          <a:ea typeface="+mn-ea"/>
                        </a:rPr>
                        <a:t>革命方向</a:t>
                      </a:r>
                      <a:endParaRPr lang="zh-CN" altLang="en-US" sz="3200" b="1" dirty="0">
                        <a:latin typeface="+mn-ea"/>
                        <a:ea typeface="+mn-ea"/>
                      </a:endParaRPr>
                    </a:p>
                  </a:txBody>
                  <a:tcPr marL="90170" marR="90170" marT="46990" marB="46990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0000CC"/>
                          </a:solidFill>
                          <a:latin typeface="+mn-ea"/>
                          <a:ea typeface="+mn-ea"/>
                        </a:rPr>
                        <a:t>资本主义</a:t>
                      </a:r>
                      <a:endParaRPr lang="zh-CN" altLang="en-US" sz="3200" b="1">
                        <a:solidFill>
                          <a:srgbClr val="0000CC"/>
                        </a:solidFill>
                        <a:latin typeface="+mn-ea"/>
                        <a:ea typeface="+mn-ea"/>
                      </a:endParaRPr>
                    </a:p>
                  </a:txBody>
                  <a:tcPr marL="90170" marR="90170" marT="46990" marB="46990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社会主义</a:t>
                      </a:r>
                      <a:endParaRPr lang="zh-CN" altLang="en-US" sz="3200" b="1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0170" marR="90170" marT="46990" marB="46990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100000"/>
                      </a:srgbClr>
                    </a:solidFill>
                  </a:tcPr>
                </a:tc>
              </a:tr>
              <a:tr h="585035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 dirty="0">
                          <a:latin typeface="+mn-ea"/>
                          <a:ea typeface="+mn-ea"/>
                        </a:rPr>
                        <a:t>相同点</a:t>
                      </a:r>
                      <a:endParaRPr lang="zh-CN" altLang="en-US" sz="3200" b="1" dirty="0">
                        <a:latin typeface="+mn-ea"/>
                        <a:ea typeface="+mn-ea"/>
                      </a:endParaRPr>
                    </a:p>
                  </a:txBody>
                  <a:tcPr marL="90170" marR="90170" marT="46990" marB="46990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 dirty="0">
                          <a:latin typeface="+mn-ea"/>
                          <a:ea typeface="+mn-ea"/>
                        </a:rPr>
                        <a:t>革命性质</a:t>
                      </a:r>
                      <a:endParaRPr lang="zh-CN" altLang="en-US" sz="3200" b="1" dirty="0">
                        <a:latin typeface="+mn-ea"/>
                        <a:ea typeface="+mn-ea"/>
                      </a:endParaRPr>
                    </a:p>
                  </a:txBody>
                  <a:tcPr marL="90170" marR="90170" marT="46990" marB="46990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10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3200" b="1" dirty="0">
                          <a:solidFill>
                            <a:srgbClr val="009900"/>
                          </a:solidFill>
                          <a:latin typeface="+mn-ea"/>
                          <a:ea typeface="+mn-ea"/>
                        </a:rPr>
                        <a:t>反帝反封建</a:t>
                      </a:r>
                      <a:endParaRPr lang="zh-CN" altLang="en-US" sz="3200" b="1" dirty="0">
                        <a:solidFill>
                          <a:srgbClr val="009900"/>
                        </a:solidFill>
                        <a:latin typeface="+mn-ea"/>
                        <a:ea typeface="+mn-ea"/>
                      </a:endParaRPr>
                    </a:p>
                  </a:txBody>
                  <a:tcPr marL="90170" marR="90170" marT="46990" marB="46990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100000"/>
                      </a:srgbClr>
                    </a:solidFill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22"/>
          <p:cNvSpPr>
            <a:spLocks noChangeArrowheads="1"/>
          </p:cNvSpPr>
          <p:nvPr/>
        </p:nvSpPr>
        <p:spPr bwMode="auto">
          <a:xfrm>
            <a:off x="3084513" y="725498"/>
            <a:ext cx="5114925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0" hangingPunct="0">
              <a:buFont typeface="Arial" panose="020B0604020202020204" pitchFamily="34" charset="0"/>
              <a:buNone/>
            </a:pPr>
            <a:r>
              <a:rPr lang="zh-CN" altLang="en-US" sz="36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新旧民主主义的比较</a:t>
            </a:r>
            <a:endParaRPr lang="zh-CN" altLang="en-US" sz="36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bldLvl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3830638" y="2489200"/>
            <a:ext cx="2778125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+mn-ea"/>
                <a:ea typeface="+mn-ea"/>
                <a:cs typeface="Times New Roman" panose="02020603050405020304" pitchFamily="18" charset="0"/>
              </a:rPr>
              <a:t>第一阶段：北京</a:t>
            </a:r>
            <a:endParaRPr lang="zh-CN" altLang="en-US" sz="2800" b="1">
              <a:solidFill>
                <a:srgbClr val="000000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AutoShape 5"/>
          <p:cNvSpPr/>
          <p:nvPr/>
        </p:nvSpPr>
        <p:spPr bwMode="auto">
          <a:xfrm>
            <a:off x="3608388" y="2608263"/>
            <a:ext cx="288925" cy="2087562"/>
          </a:xfrm>
          <a:prstGeom prst="leftBrace">
            <a:avLst>
              <a:gd name="adj1" fmla="val 28868"/>
              <a:gd name="adj2" fmla="val 50000"/>
            </a:avLst>
          </a:prstGeom>
          <a:noFill/>
          <a:ln w="38100">
            <a:noFill/>
            <a:round/>
          </a:ln>
        </p:spPr>
        <p:txBody>
          <a:bodyPr wrap="none" anchor="ctr"/>
          <a:lstStyle/>
          <a:p>
            <a:pPr algn="ctr" eaLnBrk="0" hangingPunct="0">
              <a:buFont typeface="Arial" panose="020B0604020202020204" pitchFamily="34" charset="0"/>
              <a:buNone/>
            </a:pPr>
            <a:endParaRPr lang="zh-CN" altLang="zh-CN" sz="4400" b="1"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3810000" y="3008313"/>
            <a:ext cx="6400800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+mn-ea"/>
                <a:ea typeface="+mn-ea"/>
                <a:cs typeface="Times New Roman" panose="02020603050405020304" pitchFamily="18" charset="0"/>
              </a:rPr>
              <a:t>口         号：外争主权、内除国贼</a:t>
            </a:r>
            <a:endParaRPr lang="zh-CN" altLang="en-US" sz="2800" b="1">
              <a:solidFill>
                <a:srgbClr val="000000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1660525" y="2697163"/>
            <a:ext cx="615950" cy="1641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五四运动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3848100" y="992188"/>
            <a:ext cx="6362700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+mn-ea"/>
                <a:ea typeface="+mn-ea"/>
                <a:cs typeface="Times New Roman" panose="02020603050405020304" pitchFamily="18" charset="0"/>
              </a:rPr>
              <a:t>导  火  线：巴黎和会上中国外交的失败</a:t>
            </a:r>
            <a:endParaRPr lang="zh-CN" altLang="en-US" sz="2800" b="1">
              <a:solidFill>
                <a:srgbClr val="000000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" name="WordArt 11"/>
          <p:cNvSpPr>
            <a:spLocks noChangeArrowheads="1" noChangeShapeType="1" noTextEdit="1"/>
          </p:cNvSpPr>
          <p:nvPr/>
        </p:nvSpPr>
        <p:spPr bwMode="auto">
          <a:xfrm>
            <a:off x="3654425" y="5097463"/>
            <a:ext cx="5705475" cy="66198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一次彻底地反帝反封的爱国运动</a:t>
            </a:r>
            <a:endParaRPr lang="zh-CN" altLang="en-US" sz="3600" b="1" kern="10">
              <a:ln w="9525">
                <a:solidFill>
                  <a:srgbClr val="000000"/>
                </a:solidFill>
                <a:round/>
              </a:ln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Group 12"/>
          <p:cNvGrpSpPr/>
          <p:nvPr/>
        </p:nvGrpSpPr>
        <p:grpSpPr bwMode="auto">
          <a:xfrm>
            <a:off x="2279650" y="1436688"/>
            <a:ext cx="1370013" cy="4286250"/>
            <a:chOff x="839" y="981"/>
            <a:chExt cx="863" cy="2602"/>
          </a:xfrm>
        </p:grpSpPr>
        <p:sp>
          <p:nvSpPr>
            <p:cNvPr id="22546" name="Text Box 13"/>
            <p:cNvSpPr txBox="1">
              <a:spLocks noChangeArrowheads="1"/>
            </p:cNvSpPr>
            <p:nvPr/>
          </p:nvSpPr>
          <p:spPr bwMode="auto">
            <a:xfrm>
              <a:off x="1066" y="981"/>
              <a:ext cx="635" cy="31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800" b="1">
                  <a:solidFill>
                    <a:srgbClr val="0000FF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爆发</a:t>
              </a:r>
              <a:endPara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22547" name="AutoShape 14"/>
            <p:cNvSpPr/>
            <p:nvPr/>
          </p:nvSpPr>
          <p:spPr bwMode="auto">
            <a:xfrm>
              <a:off x="839" y="1162"/>
              <a:ext cx="272" cy="2223"/>
            </a:xfrm>
            <a:prstGeom prst="leftBrace">
              <a:avLst>
                <a:gd name="adj1" fmla="val 67804"/>
                <a:gd name="adj2" fmla="val 50000"/>
              </a:avLst>
            </a:prstGeom>
            <a:noFill/>
            <a:ln w="571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pPr eaLnBrk="0" hangingPunct="0">
                <a:buFont typeface="Arial" panose="020B0604020202020204" pitchFamily="34" charset="0"/>
                <a:buNone/>
              </a:pPr>
              <a:endParaRPr lang="zh-CN" alt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22548" name="Text Box 15"/>
            <p:cNvSpPr txBox="1">
              <a:spLocks noChangeArrowheads="1"/>
            </p:cNvSpPr>
            <p:nvPr/>
          </p:nvSpPr>
          <p:spPr bwMode="auto">
            <a:xfrm>
              <a:off x="1054" y="2156"/>
              <a:ext cx="600" cy="31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800" b="1">
                  <a:solidFill>
                    <a:srgbClr val="0000FF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经过</a:t>
              </a:r>
              <a:endPara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22549" name="Text Box 17"/>
            <p:cNvSpPr txBox="1">
              <a:spLocks noChangeArrowheads="1"/>
            </p:cNvSpPr>
            <p:nvPr/>
          </p:nvSpPr>
          <p:spPr bwMode="auto">
            <a:xfrm>
              <a:off x="1081" y="3266"/>
              <a:ext cx="621" cy="31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800" b="1">
                  <a:solidFill>
                    <a:srgbClr val="0000FF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意义</a:t>
              </a:r>
              <a:endPara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AutoShape 5"/>
          <p:cNvSpPr/>
          <p:nvPr/>
        </p:nvSpPr>
        <p:spPr bwMode="auto">
          <a:xfrm>
            <a:off x="3589338" y="1181100"/>
            <a:ext cx="288925" cy="1008063"/>
          </a:xfrm>
          <a:prstGeom prst="leftBrace">
            <a:avLst>
              <a:gd name="adj1" fmla="val 28946"/>
              <a:gd name="adj2" fmla="val 50000"/>
            </a:avLst>
          </a:prstGeom>
          <a:noFill/>
          <a:ln w="38100">
            <a:noFill/>
            <a:round/>
          </a:ln>
        </p:spPr>
        <p:txBody>
          <a:bodyPr wrap="none" anchor="ctr"/>
          <a:lstStyle/>
          <a:p>
            <a:pPr algn="ctr" eaLnBrk="0" hangingPunct="0">
              <a:buFont typeface="Arial" panose="020B0604020202020204" pitchFamily="34" charset="0"/>
              <a:buNone/>
            </a:pPr>
            <a:endParaRPr lang="zh-CN" altLang="zh-CN" sz="4400" b="1"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3776663" y="1844675"/>
            <a:ext cx="5672137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+mn-ea"/>
                <a:ea typeface="+mn-ea"/>
                <a:cs typeface="Times New Roman" panose="02020603050405020304" pitchFamily="18" charset="0"/>
              </a:rPr>
              <a:t>时         间： </a:t>
            </a:r>
            <a:r>
              <a:rPr lang="en-US" altLang="zh-CN" sz="2800" b="1">
                <a:solidFill>
                  <a:srgbClr val="000000"/>
                </a:solidFill>
                <a:latin typeface="+mn-ea"/>
                <a:ea typeface="+mn-ea"/>
                <a:cs typeface="Times New Roman" panose="02020603050405020304" pitchFamily="18" charset="0"/>
              </a:rPr>
              <a:t>1919</a:t>
            </a:r>
            <a:r>
              <a:rPr lang="zh-CN" altLang="en-US" sz="2800" b="1">
                <a:solidFill>
                  <a:srgbClr val="000000"/>
                </a:solidFill>
                <a:latin typeface="+mn-ea"/>
                <a:ea typeface="+mn-ea"/>
                <a:cs typeface="Times New Roman" panose="02020603050405020304" pitchFamily="18" charset="0"/>
              </a:rPr>
              <a:t>年</a:t>
            </a:r>
            <a:r>
              <a:rPr lang="en-US" altLang="zh-CN" sz="2800" b="1">
                <a:solidFill>
                  <a:srgbClr val="000000"/>
                </a:solidFill>
                <a:latin typeface="+mn-ea"/>
                <a:ea typeface="+mn-ea"/>
                <a:cs typeface="Times New Roman" panose="02020603050405020304" pitchFamily="18" charset="0"/>
              </a:rPr>
              <a:t>5</a:t>
            </a:r>
            <a:r>
              <a:rPr lang="zh-CN" altLang="en-US" sz="2800" b="1">
                <a:solidFill>
                  <a:srgbClr val="000000"/>
                </a:solidFill>
                <a:latin typeface="+mn-ea"/>
                <a:ea typeface="+mn-ea"/>
                <a:cs typeface="Times New Roman" panose="02020603050405020304" pitchFamily="18" charset="0"/>
              </a:rPr>
              <a:t>月</a:t>
            </a:r>
            <a:r>
              <a:rPr lang="en-US" altLang="zh-CN" sz="2800" b="1">
                <a:solidFill>
                  <a:srgbClr val="000000"/>
                </a:solidFill>
                <a:latin typeface="+mn-ea"/>
                <a:ea typeface="+mn-ea"/>
                <a:cs typeface="Times New Roman" panose="02020603050405020304" pitchFamily="18" charset="0"/>
              </a:rPr>
              <a:t>4</a:t>
            </a:r>
            <a:r>
              <a:rPr lang="zh-CN" altLang="en-US" sz="2800" b="1">
                <a:solidFill>
                  <a:srgbClr val="000000"/>
                </a:solidFill>
                <a:latin typeface="+mn-ea"/>
                <a:ea typeface="+mn-ea"/>
                <a:cs typeface="Times New Roman" panose="02020603050405020304" pitchFamily="18" charset="0"/>
              </a:rPr>
              <a:t>日</a:t>
            </a:r>
            <a:endParaRPr lang="zh-CN" altLang="en-US" sz="2800" b="1">
              <a:solidFill>
                <a:srgbClr val="000000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3794125" y="4043363"/>
            <a:ext cx="2794000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+mn-ea"/>
                <a:ea typeface="+mn-ea"/>
                <a:cs typeface="Times New Roman" panose="02020603050405020304" pitchFamily="18" charset="0"/>
              </a:rPr>
              <a:t>第二阶段：上海</a:t>
            </a:r>
            <a:endParaRPr lang="zh-CN" altLang="en-US" sz="2800" b="1">
              <a:solidFill>
                <a:srgbClr val="000000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3886200" y="3516313"/>
            <a:ext cx="3429000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+mn-ea"/>
                <a:ea typeface="+mn-ea"/>
                <a:cs typeface="Times New Roman" panose="02020603050405020304" pitchFamily="18" charset="0"/>
              </a:rPr>
              <a:t>主        力：学生</a:t>
            </a:r>
            <a:endParaRPr lang="zh-CN" altLang="en-US" sz="2800" b="1">
              <a:solidFill>
                <a:srgbClr val="000000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4984750" y="4532313"/>
            <a:ext cx="5454650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+mn-ea"/>
                <a:ea typeface="+mn-ea"/>
                <a:cs typeface="Times New Roman" panose="02020603050405020304" pitchFamily="18" charset="0"/>
              </a:rPr>
              <a:t> 学生罢课、工人罢工、商人罢市 </a:t>
            </a:r>
            <a:endParaRPr lang="zh-CN" altLang="en-US" sz="2800" b="1">
              <a:solidFill>
                <a:srgbClr val="000000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WordArt 11"/>
          <p:cNvSpPr>
            <a:spLocks noChangeArrowheads="1" noChangeShapeType="1" noTextEdit="1"/>
          </p:cNvSpPr>
          <p:nvPr/>
        </p:nvSpPr>
        <p:spPr bwMode="auto">
          <a:xfrm>
            <a:off x="3733800" y="6068545"/>
            <a:ext cx="5705475" cy="66198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新民主主义革命的开端</a:t>
            </a:r>
            <a:endParaRPr lang="zh-CN" altLang="en-US" sz="3600" b="1" kern="10" dirty="0">
              <a:ln w="9525">
                <a:solidFill>
                  <a:srgbClr val="000000"/>
                </a:solidFill>
                <a:round/>
              </a:ln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左大括号 18"/>
          <p:cNvSpPr/>
          <p:nvPr/>
        </p:nvSpPr>
        <p:spPr>
          <a:xfrm>
            <a:off x="3429000" y="1179513"/>
            <a:ext cx="457200" cy="9906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>
              <a:latin typeface="+mn-ea"/>
            </a:endParaRPr>
          </a:p>
        </p:txBody>
      </p:sp>
      <p:sp>
        <p:nvSpPr>
          <p:cNvPr id="20" name="左大括号 19"/>
          <p:cNvSpPr/>
          <p:nvPr/>
        </p:nvSpPr>
        <p:spPr>
          <a:xfrm>
            <a:off x="3429000" y="2703513"/>
            <a:ext cx="457200" cy="17526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>
              <a:latin typeface="+mn-e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50813" y="763588"/>
            <a:ext cx="250507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zh-CN" altLang="en-US" sz="3600" b="1" dirty="0">
                <a:latin typeface="+mj-ea"/>
                <a:ea typeface="+mj-ea"/>
              </a:rPr>
              <a:t>课堂总结</a:t>
            </a:r>
            <a:endParaRPr lang="zh-CN" altLang="en-US" sz="3600" b="1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8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80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8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4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5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1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2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ldLvl="0"/>
      <p:bldP spid="4" grpId="0"/>
      <p:bldP spid="5" grpId="0" bldLvl="0"/>
      <p:bldP spid="6" grpId="0"/>
      <p:bldP spid="7" grpId="0" animBg="1"/>
      <p:bldP spid="13" grpId="0" bldLvl="0"/>
      <p:bldP spid="14" grpId="0"/>
      <p:bldP spid="15" grpId="0"/>
      <p:bldP spid="16" grpId="0"/>
      <p:bldP spid="17" grpId="0"/>
      <p:bldP spid="18" grpId="0" animBg="1"/>
      <p:bldP spid="19" grpId="0" animBg="1"/>
      <p:bldP spid="20" grpId="0" animBg="1"/>
    </p:bldLst>
  </p:timing>
</p:sld>
</file>

<file path=ppt/theme/theme1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1044</Words>
  <Application>WPS 演示</Application>
  <PresentationFormat>宽屏</PresentationFormat>
  <Paragraphs>226</Paragraphs>
  <Slides>15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7" baseType="lpstr">
      <vt:lpstr>Arial</vt:lpstr>
      <vt:lpstr>宋体</vt:lpstr>
      <vt:lpstr>Wingdings</vt:lpstr>
      <vt:lpstr>Calibri Light</vt:lpstr>
      <vt:lpstr>Franklin Gothic Medium</vt:lpstr>
      <vt:lpstr>微软雅黑</vt:lpstr>
      <vt:lpstr>Calibri</vt:lpstr>
      <vt:lpstr>黑体</vt:lpstr>
      <vt:lpstr>Times New Roman</vt:lpstr>
      <vt:lpstr>Arial Unicode MS</vt:lpstr>
      <vt:lpstr>Franklin Gothic Book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515</cp:revision>
  <dcterms:created xsi:type="dcterms:W3CDTF">2013-07-01T03:05:00Z</dcterms:created>
  <dcterms:modified xsi:type="dcterms:W3CDTF">2017-10-12T10:12:02Z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2052-10.1.0.6876</vt:lpwstr>
  </property>
</Properties>
</file>