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7" r:id="rId4"/>
    <p:sldId id="260" r:id="rId5"/>
    <p:sldId id="295" r:id="rId6"/>
    <p:sldId id="261" r:id="rId7"/>
    <p:sldId id="296" r:id="rId8"/>
    <p:sldId id="262" r:id="rId9"/>
    <p:sldId id="264" r:id="rId10"/>
    <p:sldId id="297" r:id="rId11"/>
    <p:sldId id="265" r:id="rId12"/>
    <p:sldId id="266" r:id="rId13"/>
    <p:sldId id="267" r:id="rId14"/>
    <p:sldId id="268" r:id="rId15"/>
    <p:sldId id="269" r:id="rId16"/>
    <p:sldId id="270" r:id="rId17"/>
    <p:sldId id="271" r:id="rId18"/>
    <p:sldId id="272" r:id="rId19"/>
    <p:sldId id="273" r:id="rId20"/>
    <p:sldId id="274" r:id="rId21"/>
    <p:sldId id="298" r:id="rId22"/>
  </p:sldIdLst>
  <p:sldSz cx="9144000" cy="6858000" type="screen4x3"/>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84" y="-114"/>
      </p:cViewPr>
      <p:guideLst>
        <p:guide orient="horz" pos="2214"/>
        <p:guide pos="283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64E27A-44E0-47B1-BB51-B1C11EB264F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287F89-E2F1-488F-9AE7-87F77B15C074}"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 Id="rId3" Type="http://schemas.openxmlformats.org/officeDocument/2006/relationships/image" Target="../media/image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815340" y="1328420"/>
            <a:ext cx="7647940" cy="583565"/>
          </a:xfrm>
          <a:prstGeom prst="rect">
            <a:avLst/>
          </a:prstGeom>
          <a:noFill/>
          <a:ln w="9525">
            <a:noFill/>
          </a:ln>
        </p:spPr>
        <p:txBody>
          <a:bodyPr wrap="square">
            <a:spAutoFit/>
          </a:bodyPr>
          <a:lstStyle/>
          <a:p>
            <a:pPr indent="0" algn="ctr"/>
            <a:r>
              <a:rPr lang="zh-CN" sz="2800" b="1">
                <a:solidFill>
                  <a:schemeClr val="tx1"/>
                </a:solidFill>
                <a:latin typeface="黑体" panose="02010609060101010101" charset="-122"/>
                <a:ea typeface="黑体" panose="02010609060101010101" charset="-122"/>
                <a:cs typeface="黑体" panose="02010609060101010101" charset="-122"/>
              </a:rPr>
              <a:t>选择性必修</a:t>
            </a:r>
            <a:r>
              <a:rPr lang="en-US" altLang="zh-CN" sz="2800" b="1">
                <a:solidFill>
                  <a:schemeClr val="tx1"/>
                </a:solidFill>
                <a:latin typeface="黑体" panose="02010609060101010101" charset="-122"/>
                <a:ea typeface="黑体" panose="02010609060101010101" charset="-122"/>
                <a:cs typeface="黑体" panose="02010609060101010101" charset="-122"/>
              </a:rPr>
              <a:t>1</a:t>
            </a:r>
            <a:r>
              <a:rPr lang="en-US" altLang="zh-CN" sz="2400" b="1">
                <a:solidFill>
                  <a:schemeClr val="tx1"/>
                </a:solidFill>
                <a:latin typeface="黑体" panose="02010609060101010101" charset="-122"/>
                <a:ea typeface="黑体" panose="02010609060101010101" charset="-122"/>
                <a:cs typeface="黑体" panose="02010609060101010101" charset="-122"/>
              </a:rPr>
              <a:t>   </a:t>
            </a:r>
            <a:r>
              <a:rPr lang="zh-CN" altLang="en-US" sz="3200" b="1">
                <a:solidFill>
                  <a:schemeClr val="tx1"/>
                </a:solidFill>
                <a:latin typeface="黑体" panose="02010609060101010101" charset="-122"/>
                <a:ea typeface="黑体" panose="02010609060101010101" charset="-122"/>
                <a:cs typeface="黑体" panose="02010609060101010101" charset="-122"/>
              </a:rPr>
              <a:t>国家制度与社会治理</a:t>
            </a:r>
            <a:endParaRPr lang="zh-CN" altLang="en-US" sz="3200" b="1">
              <a:solidFill>
                <a:schemeClr val="tx1"/>
              </a:solidFill>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2051050" y="2301875"/>
            <a:ext cx="5423535" cy="583565"/>
          </a:xfrm>
          <a:prstGeom prst="rect">
            <a:avLst/>
          </a:prstGeom>
          <a:noFill/>
          <a:ln w="9525">
            <a:noFill/>
          </a:ln>
        </p:spPr>
        <p:txBody>
          <a:bodyPr wrap="square">
            <a:spAutoFit/>
          </a:bodyPr>
          <a:lstStyle/>
          <a:p>
            <a:pPr indent="0" algn="ctr"/>
            <a:r>
              <a:rPr lang="zh-CN" altLang="en-US" sz="3200" b="1">
                <a:solidFill>
                  <a:srgbClr val="0000FF"/>
                </a:solidFill>
                <a:latin typeface="黑体" panose="02010609060101010101" charset="-122"/>
                <a:ea typeface="黑体" panose="02010609060101010101" charset="-122"/>
                <a:cs typeface="黑体" panose="02010609060101010101" charset="-122"/>
              </a:rPr>
              <a:t>第</a:t>
            </a:r>
            <a:r>
              <a:rPr lang="en-US" altLang="zh-CN" sz="3200" b="1">
                <a:solidFill>
                  <a:srgbClr val="0000FF"/>
                </a:solidFill>
                <a:latin typeface="黑体" panose="02010609060101010101" charset="-122"/>
                <a:ea typeface="黑体" panose="02010609060101010101" charset="-122"/>
                <a:cs typeface="黑体" panose="02010609060101010101" charset="-122"/>
              </a:rPr>
              <a:t>16</a:t>
            </a:r>
            <a:r>
              <a:rPr lang="zh-CN" altLang="en-US" sz="3200" b="1">
                <a:solidFill>
                  <a:srgbClr val="0000FF"/>
                </a:solidFill>
                <a:latin typeface="黑体" panose="02010609060101010101" charset="-122"/>
                <a:ea typeface="黑体" panose="02010609060101010101" charset="-122"/>
                <a:cs typeface="黑体" panose="02010609060101010101" charset="-122"/>
              </a:rPr>
              <a:t>课 中国赋税制度的演变</a:t>
            </a:r>
            <a:endParaRPr lang="zh-CN" altLang="en-US" sz="3200" b="1">
              <a:solidFill>
                <a:srgbClr val="0000FF"/>
              </a:solidFill>
              <a:latin typeface="黑体" panose="02010609060101010101" charset="-122"/>
              <a:ea typeface="黑体" panose="02010609060101010101" charset="-122"/>
              <a:cs typeface="黑体" panose="02010609060101010101" charset="-122"/>
            </a:endParaRPr>
          </a:p>
        </p:txBody>
      </p:sp>
      <p:sp>
        <p:nvSpPr>
          <p:cNvPr id="5" name="文本框 4"/>
          <p:cNvSpPr txBox="1"/>
          <p:nvPr/>
        </p:nvSpPr>
        <p:spPr>
          <a:xfrm>
            <a:off x="947420" y="4067175"/>
            <a:ext cx="7601585" cy="829945"/>
          </a:xfrm>
          <a:prstGeom prst="rect">
            <a:avLst/>
          </a:prstGeom>
          <a:noFill/>
          <a:ln w="9525">
            <a:noFill/>
          </a:ln>
        </p:spPr>
        <p:txBody>
          <a:bodyPr wrap="square">
            <a:spAutoFit/>
          </a:bodyPr>
          <a:lstStyle/>
          <a:p>
            <a:pPr indent="0" algn="l"/>
            <a:r>
              <a:rPr lang="zh-CN" altLang="en-US" sz="2400" b="1">
                <a:solidFill>
                  <a:schemeClr val="tx1"/>
                </a:solidFill>
                <a:latin typeface="黑体" panose="02010609060101010101" charset="-122"/>
                <a:ea typeface="黑体" panose="02010609060101010101" charset="-122"/>
                <a:cs typeface="黑体" panose="02010609060101010101" charset="-122"/>
              </a:rPr>
              <a:t>赋税是政府机器的经济基础，而不是其他任何东西。</a:t>
            </a:r>
            <a:endParaRPr lang="zh-CN" altLang="en-US" sz="2400" b="1">
              <a:solidFill>
                <a:schemeClr val="tx1"/>
              </a:solidFill>
              <a:latin typeface="黑体" panose="02010609060101010101" charset="-122"/>
              <a:ea typeface="黑体" panose="02010609060101010101" charset="-122"/>
              <a:cs typeface="黑体" panose="02010609060101010101" charset="-122"/>
            </a:endParaRPr>
          </a:p>
          <a:p>
            <a:pPr indent="0" algn="r"/>
            <a:r>
              <a:rPr lang="en-US" altLang="zh-CN" sz="2400" b="1">
                <a:solidFill>
                  <a:schemeClr val="tx1"/>
                </a:solidFill>
                <a:latin typeface="黑体" panose="02010609060101010101" charset="-122"/>
                <a:ea typeface="黑体" panose="02010609060101010101" charset="-122"/>
                <a:cs typeface="黑体" panose="02010609060101010101" charset="-122"/>
              </a:rPr>
              <a:t>——</a:t>
            </a:r>
            <a:r>
              <a:rPr lang="zh-CN" altLang="en-US" sz="2400" b="1">
                <a:solidFill>
                  <a:schemeClr val="tx1"/>
                </a:solidFill>
                <a:latin typeface="黑体" panose="02010609060101010101" charset="-122"/>
                <a:ea typeface="黑体" panose="02010609060101010101" charset="-122"/>
                <a:cs typeface="黑体" panose="02010609060101010101" charset="-122"/>
              </a:rPr>
              <a:t>马克思</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13815" y="808990"/>
            <a:ext cx="1595120" cy="1568450"/>
          </a:xfrm>
          <a:prstGeom prst="rect">
            <a:avLst/>
          </a:prstGeom>
          <a:noFill/>
        </p:spPr>
        <p:txBody>
          <a:bodyPr wrap="square" rtlCol="0">
            <a:spAutoFit/>
          </a:bodyPr>
          <a:lstStyle/>
          <a:p>
            <a:r>
              <a:rPr lang="zh-CN" altLang="en-US" sz="9600">
                <a:latin typeface="黑体" panose="02010609060101010101" charset="-122"/>
                <a:ea typeface="黑体" panose="02010609060101010101" charset="-122"/>
              </a:rPr>
              <a:t>税</a:t>
            </a:r>
            <a:endParaRPr lang="zh-CN" altLang="en-US" sz="9600">
              <a:latin typeface="黑体" panose="02010609060101010101" charset="-122"/>
              <a:ea typeface="黑体" panose="02010609060101010101" charset="-122"/>
            </a:endParaRPr>
          </a:p>
        </p:txBody>
      </p:sp>
      <p:sp>
        <p:nvSpPr>
          <p:cNvPr id="100" name="文本框 99"/>
          <p:cNvSpPr txBox="1"/>
          <p:nvPr/>
        </p:nvSpPr>
        <p:spPr>
          <a:xfrm>
            <a:off x="3204210" y="1021715"/>
            <a:ext cx="4860925" cy="1076325"/>
          </a:xfrm>
          <a:prstGeom prst="rect">
            <a:avLst/>
          </a:prstGeom>
          <a:noFill/>
          <a:ln w="9525">
            <a:noFill/>
          </a:ln>
        </p:spPr>
        <p:txBody>
          <a:bodyPr wrap="square">
            <a:spAutoFit/>
          </a:bodyPr>
          <a:lstStyle/>
          <a:p>
            <a:pPr indent="0" algn="ctr"/>
            <a:r>
              <a:rPr lang="zh-CN" altLang="en-US" sz="3200" b="1">
                <a:solidFill>
                  <a:srgbClr val="0000FF"/>
                </a:solidFill>
                <a:ea typeface="华文新魏" panose="02010800040101010101" charset="-122"/>
              </a:rPr>
              <a:t>《说文解字》：税，租也，  </a:t>
            </a:r>
            <a:endParaRPr lang="zh-CN" altLang="en-US" sz="3200" b="1">
              <a:solidFill>
                <a:srgbClr val="0000FF"/>
              </a:solidFill>
              <a:ea typeface="华文新魏"/>
            </a:endParaRPr>
          </a:p>
          <a:p>
            <a:pPr indent="0" algn="ctr"/>
            <a:r>
              <a:rPr lang="zh-CN" altLang="en-US" sz="3200" b="1">
                <a:solidFill>
                  <a:srgbClr val="0000FF"/>
                </a:solidFill>
                <a:ea typeface="华文新魏" panose="02010800040101010101" charset="-122"/>
              </a:rPr>
              <a:t>                           从禾兑声</a:t>
            </a:r>
            <a:endParaRPr lang="zh-CN" altLang="en-US" sz="3200" b="1">
              <a:solidFill>
                <a:srgbClr val="0000FF"/>
              </a:solidFill>
              <a:ea typeface="华文新魏" panose="02010800040101010101" charset="-122"/>
            </a:endParaRPr>
          </a:p>
        </p:txBody>
      </p:sp>
      <p:sp>
        <p:nvSpPr>
          <p:cNvPr id="5" name="文本框 4"/>
          <p:cNvSpPr txBox="1"/>
          <p:nvPr/>
        </p:nvSpPr>
        <p:spPr>
          <a:xfrm>
            <a:off x="572770" y="3025140"/>
            <a:ext cx="8162290" cy="1383665"/>
          </a:xfrm>
          <a:prstGeom prst="rect">
            <a:avLst/>
          </a:prstGeom>
          <a:noFill/>
        </p:spPr>
        <p:txBody>
          <a:bodyPr wrap="square" rtlCol="0" anchor="t">
            <a:spAutoFit/>
          </a:bodyPr>
          <a:lstStyle/>
          <a:p>
            <a:r>
              <a:rPr lang="zh-CN" altLang="en-US" sz="2800" b="1"/>
              <a:t>（齐国）赋禄以粟，</a:t>
            </a:r>
            <a:r>
              <a:rPr lang="zh-CN" altLang="en-US" sz="2800" b="1">
                <a:solidFill>
                  <a:schemeClr val="tx1"/>
                </a:solidFill>
              </a:rPr>
              <a:t>案</a:t>
            </a:r>
            <a:r>
              <a:rPr lang="zh-CN" altLang="en-US" sz="2800" b="1">
                <a:solidFill>
                  <a:srgbClr val="FF0000"/>
                </a:solidFill>
              </a:rPr>
              <a:t>田</a:t>
            </a:r>
            <a:r>
              <a:rPr lang="zh-CN" altLang="en-US" sz="2800" b="1">
                <a:solidFill>
                  <a:schemeClr val="tx1"/>
                </a:solidFill>
              </a:rPr>
              <a:t>而</a:t>
            </a:r>
            <a:r>
              <a:rPr lang="zh-CN" altLang="en-US" sz="2800" b="1">
                <a:solidFill>
                  <a:srgbClr val="FF0000"/>
                </a:solidFill>
              </a:rPr>
              <a:t>税</a:t>
            </a:r>
            <a:r>
              <a:rPr lang="zh-CN" altLang="en-US" sz="2800" b="1"/>
              <a:t>，二岁而税一，上年什取三，中年什取二，下年什取一，岁饥不税。</a:t>
            </a:r>
            <a:endParaRPr lang="zh-CN" altLang="en-US" sz="2800" b="1"/>
          </a:p>
          <a:p>
            <a:r>
              <a:rPr lang="zh-CN" altLang="en-US" sz="2800" b="1"/>
              <a:t>                                                                  </a:t>
            </a:r>
            <a:r>
              <a:rPr lang="en-US" altLang="zh-CN" sz="2800" b="1"/>
              <a:t>——</a:t>
            </a:r>
            <a:r>
              <a:rPr lang="zh-CN" altLang="en-US" sz="2800" b="1">
                <a:sym typeface="+mn-ea"/>
              </a:rPr>
              <a:t>《管子·大匡》</a:t>
            </a:r>
            <a:endParaRPr lang="zh-CN" altLang="en-US" sz="2800" b="1">
              <a:sym typeface="+mn-ea"/>
            </a:endParaRPr>
          </a:p>
        </p:txBody>
      </p:sp>
      <p:sp>
        <p:nvSpPr>
          <p:cNvPr id="6" name="文本框 5"/>
          <p:cNvSpPr txBox="1"/>
          <p:nvPr/>
        </p:nvSpPr>
        <p:spPr>
          <a:xfrm>
            <a:off x="556260" y="4874260"/>
            <a:ext cx="8162290" cy="953135"/>
          </a:xfrm>
          <a:prstGeom prst="rect">
            <a:avLst/>
          </a:prstGeom>
          <a:noFill/>
        </p:spPr>
        <p:txBody>
          <a:bodyPr wrap="square" rtlCol="0" anchor="t">
            <a:spAutoFit/>
          </a:bodyPr>
          <a:lstStyle/>
          <a:p>
            <a:r>
              <a:rPr lang="en-US" altLang="zh-CN" sz="2800" b="1"/>
              <a:t>       </a:t>
            </a:r>
            <a:r>
              <a:rPr lang="zh-CN" altLang="en-US" sz="2800" b="1"/>
              <a:t>初</a:t>
            </a:r>
            <a:r>
              <a:rPr lang="zh-CN" altLang="en-US" sz="2800" b="1">
                <a:solidFill>
                  <a:srgbClr val="FF0000"/>
                </a:solidFill>
              </a:rPr>
              <a:t>税亩</a:t>
            </a:r>
            <a:r>
              <a:rPr lang="zh-CN" altLang="en-US" sz="2800" b="1"/>
              <a:t>，非</a:t>
            </a:r>
            <a:r>
              <a:rPr lang="zh-CN" altLang="en-US" sz="2800" b="1">
                <a:solidFill>
                  <a:srgbClr val="FF0000"/>
                </a:solidFill>
              </a:rPr>
              <a:t>礼</a:t>
            </a:r>
            <a:r>
              <a:rPr lang="zh-CN" altLang="en-US" sz="2800" b="1"/>
              <a:t>也。</a:t>
            </a:r>
            <a:endParaRPr lang="zh-CN" altLang="en-US" sz="2800" b="1"/>
          </a:p>
          <a:p>
            <a:r>
              <a:rPr lang="zh-CN" altLang="en-US" sz="2800" b="1"/>
              <a:t>                                                                  </a:t>
            </a:r>
            <a:r>
              <a:rPr lang="en-US" altLang="zh-CN" sz="2800" b="1"/>
              <a:t>——</a:t>
            </a:r>
            <a:r>
              <a:rPr lang="zh-CN" altLang="en-US" sz="2800" b="1">
                <a:sym typeface="+mn-ea"/>
              </a:rPr>
              <a:t>《左传》</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13815" y="808990"/>
            <a:ext cx="1595120" cy="1568450"/>
          </a:xfrm>
          <a:prstGeom prst="rect">
            <a:avLst/>
          </a:prstGeom>
          <a:noFill/>
        </p:spPr>
        <p:txBody>
          <a:bodyPr wrap="square" rtlCol="0">
            <a:spAutoFit/>
          </a:bodyPr>
          <a:lstStyle/>
          <a:p>
            <a:r>
              <a:rPr lang="zh-CN" altLang="en-US" sz="9600">
                <a:latin typeface="黑体" panose="02010609060101010101" charset="-122"/>
                <a:ea typeface="黑体" panose="02010609060101010101" charset="-122"/>
              </a:rPr>
              <a:t>赋</a:t>
            </a:r>
            <a:endParaRPr lang="zh-CN" altLang="en-US" sz="9600">
              <a:latin typeface="黑体" panose="02010609060101010101" charset="-122"/>
              <a:ea typeface="黑体" panose="02010609060101010101" charset="-122"/>
            </a:endParaRPr>
          </a:p>
        </p:txBody>
      </p:sp>
      <p:sp>
        <p:nvSpPr>
          <p:cNvPr id="100" name="文本框 99"/>
          <p:cNvSpPr txBox="1"/>
          <p:nvPr/>
        </p:nvSpPr>
        <p:spPr>
          <a:xfrm>
            <a:off x="3204210" y="1021715"/>
            <a:ext cx="4860925" cy="1076325"/>
          </a:xfrm>
          <a:prstGeom prst="rect">
            <a:avLst/>
          </a:prstGeom>
          <a:noFill/>
          <a:ln w="9525">
            <a:noFill/>
          </a:ln>
        </p:spPr>
        <p:txBody>
          <a:bodyPr wrap="square">
            <a:spAutoFit/>
          </a:bodyPr>
          <a:lstStyle/>
          <a:p>
            <a:pPr indent="0" algn="ctr"/>
            <a:r>
              <a:rPr lang="zh-CN" altLang="en-US" sz="3200" b="1">
                <a:solidFill>
                  <a:srgbClr val="0000FF"/>
                </a:solidFill>
                <a:ea typeface="华文新魏" panose="02010800040101010101" charset="-122"/>
              </a:rPr>
              <a:t>《说文解字》：从贝从武  </a:t>
            </a:r>
            <a:endParaRPr lang="zh-CN" altLang="en-US" sz="3200" b="1">
              <a:solidFill>
                <a:srgbClr val="0000FF"/>
              </a:solidFill>
              <a:ea typeface="华文新魏" panose="02010800040101010101" charset="-122"/>
            </a:endParaRPr>
          </a:p>
          <a:p>
            <a:pPr indent="0" algn="ctr"/>
            <a:r>
              <a:rPr lang="zh-CN" altLang="en-US" sz="3200" b="1">
                <a:solidFill>
                  <a:srgbClr val="0000FF"/>
                </a:solidFill>
                <a:ea typeface="华文新魏" panose="02010800040101010101" charset="-122"/>
              </a:rPr>
              <a:t>                               以</a:t>
            </a:r>
            <a:r>
              <a:rPr lang="zh-CN" altLang="en-US" sz="3200" b="1">
                <a:solidFill>
                  <a:srgbClr val="FF0000"/>
                </a:solidFill>
                <a:ea typeface="华文新魏" panose="02010800040101010101" charset="-122"/>
              </a:rPr>
              <a:t>征</a:t>
            </a:r>
            <a:r>
              <a:rPr lang="zh-CN" altLang="en-US" sz="3200" b="1">
                <a:solidFill>
                  <a:srgbClr val="0000FF"/>
                </a:solidFill>
                <a:ea typeface="华文新魏" panose="02010800040101010101" charset="-122"/>
              </a:rPr>
              <a:t>而收</a:t>
            </a:r>
            <a:endParaRPr lang="zh-CN" altLang="en-US" sz="3200" b="1">
              <a:solidFill>
                <a:srgbClr val="0000FF"/>
              </a:solidFill>
              <a:ea typeface="华文新魏" panose="02010800040101010101" charset="-122"/>
            </a:endParaRPr>
          </a:p>
        </p:txBody>
      </p:sp>
      <p:sp>
        <p:nvSpPr>
          <p:cNvPr id="5" name="文本框 4"/>
          <p:cNvSpPr txBox="1"/>
          <p:nvPr/>
        </p:nvSpPr>
        <p:spPr>
          <a:xfrm>
            <a:off x="572770" y="3052445"/>
            <a:ext cx="8162290" cy="953135"/>
          </a:xfrm>
          <a:prstGeom prst="rect">
            <a:avLst/>
          </a:prstGeom>
          <a:noFill/>
        </p:spPr>
        <p:txBody>
          <a:bodyPr wrap="square" rtlCol="0" anchor="t">
            <a:spAutoFit/>
          </a:bodyPr>
          <a:lstStyle/>
          <a:p>
            <a:r>
              <a:rPr lang="en-US" altLang="zh-CN" sz="2800" b="1"/>
              <a:t>           </a:t>
            </a:r>
            <a:r>
              <a:rPr lang="zh-CN" altLang="en-US" sz="2800" b="1"/>
              <a:t>千乘之国，可使制其</a:t>
            </a:r>
            <a:r>
              <a:rPr lang="zh-CN" altLang="en-US" sz="2800" b="1">
                <a:solidFill>
                  <a:srgbClr val="FF0000"/>
                </a:solidFill>
              </a:rPr>
              <a:t>赋</a:t>
            </a:r>
            <a:r>
              <a:rPr lang="zh-CN" altLang="en-US" sz="2800" b="1"/>
              <a:t>也。</a:t>
            </a:r>
            <a:endParaRPr lang="zh-CN" altLang="en-US" sz="2800" b="1"/>
          </a:p>
          <a:p>
            <a:r>
              <a:rPr lang="zh-CN" altLang="en-US" sz="2800" b="1"/>
              <a:t>                                                         </a:t>
            </a:r>
            <a:r>
              <a:rPr lang="en-US" altLang="zh-CN" sz="2800" b="1">
                <a:latin typeface="黑体" panose="02010609060101010101" charset="-122"/>
                <a:ea typeface="黑体" panose="02010609060101010101" charset="-122"/>
              </a:rPr>
              <a:t>——</a:t>
            </a:r>
            <a:r>
              <a:rPr lang="zh-CN" altLang="en-US" sz="2800" b="1">
                <a:sym typeface="+mn-ea"/>
              </a:rPr>
              <a:t>《论语·公冶长篇》</a:t>
            </a:r>
            <a:endParaRPr lang="zh-CN" altLang="en-US" sz="2800" b="1">
              <a:sym typeface="+mn-ea"/>
            </a:endParaRPr>
          </a:p>
        </p:txBody>
      </p:sp>
      <p:sp>
        <p:nvSpPr>
          <p:cNvPr id="6" name="文本框 5"/>
          <p:cNvSpPr txBox="1"/>
          <p:nvPr/>
        </p:nvSpPr>
        <p:spPr>
          <a:xfrm>
            <a:off x="572770" y="4504690"/>
            <a:ext cx="8162290" cy="953135"/>
          </a:xfrm>
          <a:prstGeom prst="rect">
            <a:avLst/>
          </a:prstGeom>
          <a:noFill/>
        </p:spPr>
        <p:txBody>
          <a:bodyPr wrap="square" rtlCol="0" anchor="t">
            <a:spAutoFit/>
          </a:bodyPr>
          <a:lstStyle/>
          <a:p>
            <a:r>
              <a:rPr lang="en-US" altLang="zh-CN" sz="2800" b="1"/>
              <a:t>       </a:t>
            </a:r>
            <a:r>
              <a:rPr lang="zh-CN" altLang="en-US" sz="2800" b="1"/>
              <a:t>敛</a:t>
            </a:r>
            <a:r>
              <a:rPr lang="zh-CN" altLang="en-US" sz="2800" b="1">
                <a:solidFill>
                  <a:srgbClr val="FF0000"/>
                </a:solidFill>
              </a:rPr>
              <a:t>财</a:t>
            </a:r>
            <a:r>
              <a:rPr lang="zh-CN" altLang="en-US" sz="2800" b="1"/>
              <a:t>曰赋、敛</a:t>
            </a:r>
            <a:r>
              <a:rPr lang="zh-CN" altLang="en-US" sz="2800" b="1">
                <a:solidFill>
                  <a:srgbClr val="FF0000"/>
                </a:solidFill>
              </a:rPr>
              <a:t>谷</a:t>
            </a:r>
            <a:r>
              <a:rPr lang="zh-CN" altLang="en-US" sz="2800" b="1"/>
              <a:t>曰税，田税曰</a:t>
            </a:r>
            <a:r>
              <a:rPr lang="zh-CN" altLang="en-US" sz="2800" b="1">
                <a:solidFill>
                  <a:srgbClr val="FF0000"/>
                </a:solidFill>
              </a:rPr>
              <a:t>租</a:t>
            </a:r>
            <a:r>
              <a:rPr lang="zh-CN" altLang="en-US" sz="2800" b="1"/>
              <a:t>。</a:t>
            </a:r>
            <a:endParaRPr lang="zh-CN" altLang="en-US" sz="2800" b="1"/>
          </a:p>
          <a:p>
            <a:r>
              <a:rPr lang="zh-CN" altLang="en-US" sz="2800" b="1"/>
              <a:t>                                                                  </a:t>
            </a:r>
            <a:r>
              <a:rPr lang="en-US" altLang="zh-CN" sz="2800" b="1">
                <a:latin typeface="黑体" panose="02010609060101010101" charset="-122"/>
                <a:ea typeface="黑体" panose="02010609060101010101" charset="-122"/>
              </a:rPr>
              <a:t>——</a:t>
            </a:r>
            <a:r>
              <a:rPr lang="zh-CN" altLang="en-US" sz="2800" b="1">
                <a:sym typeface="+mn-ea"/>
              </a:rPr>
              <a:t>《急就篇》</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394970" y="1325245"/>
          <a:ext cx="8260080" cy="4840605"/>
        </p:xfrm>
        <a:graphic>
          <a:graphicData uri="http://schemas.openxmlformats.org/drawingml/2006/table">
            <a:tbl>
              <a:tblPr firstRow="1" bandRow="1">
                <a:tableStyleId>{5C22544A-7EE6-4342-B048-85BDC9FD1C3A}</a:tableStyleId>
              </a:tblPr>
              <a:tblGrid>
                <a:gridCol w="1621155"/>
                <a:gridCol w="1911985"/>
                <a:gridCol w="2925445"/>
                <a:gridCol w="1801495"/>
              </a:tblGrid>
              <a:tr h="725805">
                <a:tc>
                  <a:txBody>
                    <a:bodyPr vert="horz" wrap="square"/>
                    <a:lstStyle/>
                    <a:p>
                      <a:pPr algn="ctr">
                        <a:buNone/>
                      </a:pPr>
                      <a:r>
                        <a:rPr lang="zh-CN" altLang="en-US" sz="2800">
                          <a:ln>
                            <a:noFill/>
                          </a:ln>
                          <a:solidFill>
                            <a:srgbClr val="0000FF"/>
                          </a:solidFill>
                        </a:rPr>
                        <a:t>朝代 </a:t>
                      </a:r>
                      <a:endParaRPr lang="zh-CN" altLang="en-US" sz="2800">
                        <a:ln>
                          <a:noFill/>
                        </a:ln>
                        <a:solidFill>
                          <a:srgbClr val="0000FF"/>
                        </a:solidFill>
                      </a:endParaRPr>
                    </a:p>
                  </a:txBody>
                  <a:tcPr anchor="ctr">
                    <a:solidFill>
                      <a:schemeClr val="accent1">
                        <a:lumMod val="20000"/>
                        <a:lumOff val="80000"/>
                        <a:alpha val="47000"/>
                      </a:schemeClr>
                    </a:solidFill>
                  </a:tcPr>
                </a:tc>
                <a:tc>
                  <a:txBody>
                    <a:bodyPr vert="horz" wrap="square"/>
                    <a:lstStyle/>
                    <a:p>
                      <a:pPr algn="ctr">
                        <a:buNone/>
                      </a:pPr>
                      <a:r>
                        <a:rPr lang="zh-CN" altLang="en-US" sz="2800">
                          <a:ln>
                            <a:noFill/>
                          </a:ln>
                          <a:solidFill>
                            <a:srgbClr val="0000FF"/>
                          </a:solidFill>
                        </a:rPr>
                        <a:t>赋税内容</a:t>
                      </a:r>
                      <a:endParaRPr lang="zh-CN" altLang="en-US" sz="2800">
                        <a:ln>
                          <a:noFill/>
                        </a:ln>
                        <a:solidFill>
                          <a:srgbClr val="0000FF"/>
                        </a:solidFill>
                      </a:endParaRPr>
                    </a:p>
                  </a:txBody>
                  <a:tcPr anchor="ctr">
                    <a:solidFill>
                      <a:schemeClr val="accent1">
                        <a:lumMod val="20000"/>
                        <a:lumOff val="80000"/>
                        <a:alpha val="45000"/>
                      </a:schemeClr>
                    </a:solidFill>
                  </a:tcPr>
                </a:tc>
                <a:tc>
                  <a:txBody>
                    <a:bodyPr vert="horz" wrap="square"/>
                    <a:lstStyle/>
                    <a:p>
                      <a:pPr algn="ctr">
                        <a:buNone/>
                      </a:pPr>
                      <a:r>
                        <a:rPr lang="zh-CN" altLang="en-US" sz="2800">
                          <a:ln>
                            <a:noFill/>
                          </a:ln>
                          <a:solidFill>
                            <a:srgbClr val="0000FF"/>
                          </a:solidFill>
                        </a:rPr>
                        <a:t>征收概况</a:t>
                      </a:r>
                      <a:endParaRPr lang="zh-CN" altLang="en-US" sz="2800">
                        <a:ln>
                          <a:noFill/>
                        </a:ln>
                        <a:solidFill>
                          <a:srgbClr val="0000FF"/>
                        </a:solidFill>
                      </a:endParaRPr>
                    </a:p>
                  </a:txBody>
                  <a:tcPr anchor="ctr">
                    <a:solidFill>
                      <a:schemeClr val="accent1">
                        <a:lumMod val="20000"/>
                        <a:lumOff val="80000"/>
                        <a:alpha val="56000"/>
                      </a:schemeClr>
                    </a:solidFill>
                  </a:tcPr>
                </a:tc>
                <a:tc>
                  <a:txBody>
                    <a:bodyPr vert="horz" wrap="square"/>
                    <a:lstStyle/>
                    <a:p>
                      <a:pPr algn="ctr">
                        <a:buNone/>
                      </a:pPr>
                      <a:r>
                        <a:rPr lang="zh-CN" altLang="en-US" sz="2800">
                          <a:ln>
                            <a:noFill/>
                          </a:ln>
                          <a:solidFill>
                            <a:srgbClr val="0000FF"/>
                          </a:solidFill>
                        </a:rPr>
                        <a:t>征收标准</a:t>
                      </a:r>
                      <a:endParaRPr lang="zh-CN" altLang="en-US" sz="2800">
                        <a:ln>
                          <a:noFill/>
                        </a:ln>
                        <a:solidFill>
                          <a:srgbClr val="0000FF"/>
                        </a:solidFill>
                      </a:endParaRPr>
                    </a:p>
                  </a:txBody>
                  <a:tcPr anchor="ctr">
                    <a:solidFill>
                      <a:schemeClr val="accent1">
                        <a:lumMod val="20000"/>
                        <a:lumOff val="80000"/>
                        <a:alpha val="68000"/>
                      </a:schemeClr>
                    </a:solidFill>
                  </a:tcPr>
                </a:tc>
              </a:tr>
              <a:tr h="1188720">
                <a:tc rowSpan="3">
                  <a:txBody>
                    <a:bodyPr vert="horz" wrap="square"/>
                    <a:lstStyle/>
                    <a:p>
                      <a:pPr algn="ctr">
                        <a:buNone/>
                      </a:pPr>
                      <a:r>
                        <a:rPr lang="zh-CN" altLang="en-US" sz="2800" b="1">
                          <a:ln>
                            <a:noFill/>
                          </a:ln>
                          <a:solidFill>
                            <a:srgbClr val="FF0000"/>
                          </a:solidFill>
                        </a:rPr>
                        <a:t>秦汉</a:t>
                      </a:r>
                      <a:endParaRPr lang="zh-CN" altLang="en-US" sz="2800" b="1">
                        <a:ln>
                          <a:noFill/>
                        </a:ln>
                        <a:solidFill>
                          <a:schemeClr val="tx1"/>
                        </a:solidFill>
                      </a:endParaRPr>
                    </a:p>
                    <a:p>
                      <a:pPr algn="ctr">
                        <a:buNone/>
                      </a:pPr>
                      <a:r>
                        <a:rPr lang="zh-CN" altLang="en-US" sz="2800" b="1">
                          <a:solidFill>
                            <a:schemeClr val="tx1"/>
                          </a:solidFill>
                        </a:rPr>
                        <a:t> </a:t>
                      </a:r>
                      <a:endParaRPr lang="zh-CN" altLang="en-US" sz="2800" b="1">
                        <a:ln>
                          <a:noFill/>
                        </a:ln>
                        <a:solidFill>
                          <a:schemeClr val="tx1"/>
                        </a:solidFill>
                      </a:endParaRPr>
                    </a:p>
                  </a:txBody>
                  <a:tcPr anchor="ctr">
                    <a:solidFill>
                      <a:schemeClr val="accent1">
                        <a:lumMod val="20000"/>
                        <a:lumOff val="80000"/>
                        <a:alpha val="45000"/>
                      </a:schemeClr>
                    </a:solidFill>
                  </a:tcPr>
                </a:tc>
                <a:tc>
                  <a:txBody>
                    <a:bodyPr vert="horz" wrap="square"/>
                    <a:lstStyle/>
                    <a:p>
                      <a:pPr algn="ctr">
                        <a:buNone/>
                      </a:pPr>
                      <a:r>
                        <a:rPr lang="zh-CN" altLang="en-US" sz="2800" b="1">
                          <a:ln>
                            <a:noFill/>
                          </a:ln>
                          <a:solidFill>
                            <a:schemeClr val="tx1"/>
                          </a:solidFill>
                          <a:sym typeface="+mn-ea"/>
                        </a:rPr>
                        <a:t>田赋</a:t>
                      </a:r>
                      <a:endParaRPr lang="zh-CN" altLang="en-US" sz="2800" b="1">
                        <a:ln>
                          <a:noFill/>
                        </a:ln>
                        <a:solidFill>
                          <a:schemeClr val="tx1"/>
                        </a:solidFill>
                        <a:sym typeface="+mn-ea"/>
                      </a:endParaRPr>
                    </a:p>
                  </a:txBody>
                  <a:tcPr anchor="ctr">
                    <a:solidFill>
                      <a:schemeClr val="accent1">
                        <a:lumMod val="20000"/>
                        <a:lumOff val="80000"/>
                        <a:alpha val="47000"/>
                      </a:schemeClr>
                    </a:solidFill>
                  </a:tcPr>
                </a:tc>
                <a:tc>
                  <a:txBody>
                    <a:bodyPr vert="horz" wrap="square"/>
                    <a:lstStyle/>
                    <a:p>
                      <a:pPr algn="ctr">
                        <a:buNone/>
                      </a:pPr>
                      <a:r>
                        <a:rPr lang="zh-CN" altLang="en-US" sz="2800" b="1">
                          <a:ln>
                            <a:noFill/>
                          </a:ln>
                          <a:solidFill>
                            <a:schemeClr val="tx1"/>
                          </a:solidFill>
                        </a:rPr>
                        <a:t>泰半之赋</a:t>
                      </a:r>
                      <a:endParaRPr lang="zh-CN" altLang="en-US" sz="2800" b="1">
                        <a:ln>
                          <a:noFill/>
                        </a:ln>
                        <a:solidFill>
                          <a:schemeClr val="tx1"/>
                        </a:solidFill>
                      </a:endParaRPr>
                    </a:p>
                    <a:p>
                      <a:pPr algn="ctr">
                        <a:buNone/>
                      </a:pPr>
                      <a:r>
                        <a:rPr lang="zh-CN" altLang="en-US" sz="2800" b="1">
                          <a:ln>
                            <a:noFill/>
                          </a:ln>
                          <a:solidFill>
                            <a:schemeClr val="tx1"/>
                          </a:solidFill>
                        </a:rPr>
                        <a:t>十五税一</a:t>
                      </a:r>
                      <a:endParaRPr lang="zh-CN" altLang="en-US" sz="2800" b="1">
                        <a:ln>
                          <a:noFill/>
                        </a:ln>
                        <a:solidFill>
                          <a:schemeClr val="tx1"/>
                        </a:solidFill>
                      </a:endParaRPr>
                    </a:p>
                    <a:p>
                      <a:pPr algn="ctr">
                        <a:buNone/>
                      </a:pPr>
                      <a:r>
                        <a:rPr lang="zh-CN" altLang="en-US" sz="2800" b="1">
                          <a:ln>
                            <a:noFill/>
                          </a:ln>
                          <a:solidFill>
                            <a:schemeClr val="tx1"/>
                          </a:solidFill>
                        </a:rPr>
                        <a:t>三十税一</a:t>
                      </a:r>
                      <a:endParaRPr lang="zh-CN" altLang="en-US" sz="2800" b="1">
                        <a:ln>
                          <a:noFill/>
                        </a:ln>
                        <a:solidFill>
                          <a:schemeClr val="tx1"/>
                        </a:solidFill>
                      </a:endParaRPr>
                    </a:p>
                  </a:txBody>
                  <a:tcPr anchor="ctr">
                    <a:solidFill>
                      <a:schemeClr val="accent1">
                        <a:lumMod val="20000"/>
                        <a:lumOff val="80000"/>
                        <a:alpha val="45000"/>
                      </a:schemeClr>
                    </a:solidFill>
                  </a:tcPr>
                </a:tc>
                <a:tc>
                  <a:txBody>
                    <a:bodyPr vert="horz" wrap="square"/>
                    <a:lstStyle/>
                    <a:p>
                      <a:pPr algn="ctr">
                        <a:buNone/>
                      </a:pPr>
                      <a:r>
                        <a:rPr lang="zh-CN" altLang="en-US" sz="2800" b="1">
                          <a:ln>
                            <a:noFill/>
                          </a:ln>
                          <a:solidFill>
                            <a:schemeClr val="tx1"/>
                          </a:solidFill>
                        </a:rPr>
                        <a:t>田地产量</a:t>
                      </a:r>
                      <a:endParaRPr lang="zh-CN" altLang="en-US" sz="2800" b="1">
                        <a:ln>
                          <a:noFill/>
                        </a:ln>
                        <a:solidFill>
                          <a:schemeClr val="tx1"/>
                        </a:solidFill>
                      </a:endParaRPr>
                    </a:p>
                  </a:txBody>
                  <a:tcPr anchor="ctr">
                    <a:solidFill>
                      <a:schemeClr val="accent1">
                        <a:lumMod val="20000"/>
                        <a:lumOff val="80000"/>
                        <a:alpha val="47000"/>
                      </a:schemeClr>
                    </a:solidFill>
                  </a:tcPr>
                </a:tc>
              </a:tr>
              <a:tr h="1188720">
                <a:tc vMerge="1">
                  <a:txBody>
                    <a:bodyPr vert="horz" wrap="square"/>
                    <a:lstStyle/>
                    <a:p/>
                  </a:txBody>
                  <a:tcPr anchor="ctr">
                    <a:solidFill>
                      <a:schemeClr val="accent1">
                        <a:lumMod val="20000"/>
                        <a:lumOff val="80000"/>
                        <a:alpha val="44000"/>
                      </a:schemeClr>
                    </a:solidFill>
                  </a:tcPr>
                </a:tc>
                <a:tc>
                  <a:txBody>
                    <a:bodyPr vert="horz" wrap="square"/>
                    <a:lstStyle/>
                    <a:p>
                      <a:pPr algn="ctr">
                        <a:buNone/>
                      </a:pPr>
                      <a:r>
                        <a:rPr lang="zh-CN" altLang="en-US" sz="2800" b="1">
                          <a:ln>
                            <a:noFill/>
                          </a:ln>
                          <a:solidFill>
                            <a:schemeClr val="tx1"/>
                          </a:solidFill>
                          <a:sym typeface="+mn-ea"/>
                        </a:rPr>
                        <a:t>人头税</a:t>
                      </a:r>
                      <a:endParaRPr lang="zh-CN" altLang="en-US" sz="2800" b="1">
                        <a:ln>
                          <a:noFill/>
                        </a:ln>
                        <a:solidFill>
                          <a:schemeClr val="tx1"/>
                        </a:solidFill>
                        <a:sym typeface="+mn-ea"/>
                      </a:endParaRPr>
                    </a:p>
                  </a:txBody>
                  <a:tcPr anchor="ctr">
                    <a:solidFill>
                      <a:schemeClr val="accent1">
                        <a:lumMod val="20000"/>
                        <a:lumOff val="80000"/>
                        <a:alpha val="45000"/>
                      </a:schemeClr>
                    </a:solidFill>
                  </a:tcPr>
                </a:tc>
                <a:tc>
                  <a:txBody>
                    <a:bodyPr vert="horz" wrap="square"/>
                    <a:lstStyle/>
                    <a:p>
                      <a:pPr algn="l">
                        <a:buNone/>
                      </a:pPr>
                      <a:r>
                        <a:rPr lang="zh-CN" altLang="en-US" sz="2800" b="1">
                          <a:ln>
                            <a:noFill/>
                          </a:ln>
                          <a:solidFill>
                            <a:schemeClr val="tx1"/>
                          </a:solidFill>
                          <a:sym typeface="+mn-ea"/>
                        </a:rPr>
                        <a:t>口赋</a:t>
                      </a:r>
                      <a:r>
                        <a:rPr lang="en-US" altLang="zh-CN" sz="2800" b="1">
                          <a:ln>
                            <a:noFill/>
                          </a:ln>
                          <a:solidFill>
                            <a:schemeClr val="tx1"/>
                          </a:solidFill>
                          <a:sym typeface="+mn-ea"/>
                        </a:rPr>
                        <a:t>20</a:t>
                      </a:r>
                      <a:r>
                        <a:rPr lang="zh-CN" altLang="en-US" sz="2800" b="1">
                          <a:ln>
                            <a:noFill/>
                          </a:ln>
                          <a:solidFill>
                            <a:schemeClr val="tx1"/>
                          </a:solidFill>
                          <a:sym typeface="+mn-ea"/>
                        </a:rPr>
                        <a:t>钱（汉武帝后</a:t>
                      </a:r>
                      <a:r>
                        <a:rPr lang="en-US" altLang="zh-CN" sz="2800" b="1">
                          <a:ln>
                            <a:noFill/>
                          </a:ln>
                          <a:solidFill>
                            <a:schemeClr val="tx1"/>
                          </a:solidFill>
                          <a:sym typeface="+mn-ea"/>
                        </a:rPr>
                        <a:t>23</a:t>
                      </a:r>
                      <a:r>
                        <a:rPr lang="zh-CN" altLang="en-US" sz="2800" b="1">
                          <a:ln>
                            <a:noFill/>
                          </a:ln>
                          <a:solidFill>
                            <a:schemeClr val="tx1"/>
                          </a:solidFill>
                          <a:sym typeface="+mn-ea"/>
                        </a:rPr>
                        <a:t>钱）算赋</a:t>
                      </a:r>
                      <a:r>
                        <a:rPr lang="en-US" altLang="zh-CN" sz="2800" b="1">
                          <a:ln>
                            <a:noFill/>
                          </a:ln>
                          <a:solidFill>
                            <a:schemeClr val="tx1"/>
                          </a:solidFill>
                          <a:sym typeface="+mn-ea"/>
                        </a:rPr>
                        <a:t>120</a:t>
                      </a:r>
                      <a:r>
                        <a:rPr lang="zh-CN" altLang="en-US" sz="2800" b="1">
                          <a:ln>
                            <a:noFill/>
                          </a:ln>
                          <a:solidFill>
                            <a:schemeClr val="tx1"/>
                          </a:solidFill>
                          <a:sym typeface="+mn-ea"/>
                        </a:rPr>
                        <a:t>钱</a:t>
                      </a:r>
                      <a:endParaRPr lang="zh-CN" altLang="en-US" sz="2800" b="1">
                        <a:ln>
                          <a:noFill/>
                        </a:ln>
                        <a:solidFill>
                          <a:schemeClr val="tx1"/>
                        </a:solidFill>
                        <a:sym typeface="+mn-ea"/>
                      </a:endParaRPr>
                    </a:p>
                    <a:p>
                      <a:pPr algn="l">
                        <a:buNone/>
                      </a:pPr>
                      <a:r>
                        <a:rPr lang="zh-CN" altLang="en-US" sz="2800" b="1">
                          <a:ln>
                            <a:noFill/>
                          </a:ln>
                          <a:solidFill>
                            <a:srgbClr val="FF0000"/>
                          </a:solidFill>
                          <a:sym typeface="+mn-ea"/>
                        </a:rPr>
                        <a:t>算缗</a:t>
                      </a:r>
                      <a:endParaRPr lang="zh-CN" altLang="en-US" sz="2800" b="1">
                        <a:ln>
                          <a:noFill/>
                        </a:ln>
                        <a:solidFill>
                          <a:schemeClr val="tx1"/>
                        </a:solidFill>
                        <a:sym typeface="+mn-ea"/>
                      </a:endParaRPr>
                    </a:p>
                  </a:txBody>
                  <a:tcPr anchor="ctr">
                    <a:solidFill>
                      <a:schemeClr val="accent1">
                        <a:lumMod val="20000"/>
                        <a:lumOff val="80000"/>
                        <a:alpha val="45000"/>
                      </a:schemeClr>
                    </a:solidFill>
                  </a:tcPr>
                </a:tc>
                <a:tc>
                  <a:txBody>
                    <a:bodyPr vert="horz" wrap="square"/>
                    <a:lstStyle/>
                    <a:p>
                      <a:pPr algn="ctr">
                        <a:buNone/>
                      </a:pPr>
                      <a:r>
                        <a:rPr lang="zh-CN" altLang="en-US" sz="2800" b="1">
                          <a:ln>
                            <a:noFill/>
                          </a:ln>
                          <a:solidFill>
                            <a:schemeClr val="tx1"/>
                          </a:solidFill>
                          <a:sym typeface="+mn-ea"/>
                        </a:rPr>
                        <a:t>人丁</a:t>
                      </a:r>
                      <a:endParaRPr lang="zh-CN" altLang="en-US" sz="2800" b="1">
                        <a:ln>
                          <a:noFill/>
                        </a:ln>
                        <a:solidFill>
                          <a:schemeClr val="tx1"/>
                        </a:solidFill>
                        <a:sym typeface="+mn-ea"/>
                      </a:endParaRPr>
                    </a:p>
                    <a:p>
                      <a:pPr algn="ctr">
                        <a:buNone/>
                      </a:pPr>
                      <a:r>
                        <a:rPr lang="zh-CN" altLang="en-US" sz="2800" b="1">
                          <a:ln>
                            <a:noFill/>
                          </a:ln>
                          <a:solidFill>
                            <a:schemeClr val="tx1"/>
                          </a:solidFill>
                          <a:sym typeface="+mn-ea"/>
                        </a:rPr>
                        <a:t>（不分男女，年龄区别）</a:t>
                      </a:r>
                      <a:endParaRPr lang="zh-CN" altLang="en-US" sz="2800" b="1">
                        <a:ln>
                          <a:noFill/>
                        </a:ln>
                        <a:solidFill>
                          <a:schemeClr val="tx1"/>
                        </a:solidFill>
                        <a:sym typeface="+mn-ea"/>
                      </a:endParaRPr>
                    </a:p>
                  </a:txBody>
                  <a:tcPr anchor="ctr">
                    <a:solidFill>
                      <a:schemeClr val="accent1">
                        <a:lumMod val="20000"/>
                        <a:lumOff val="80000"/>
                        <a:alpha val="47000"/>
                      </a:schemeClr>
                    </a:solidFill>
                  </a:tcPr>
                </a:tc>
              </a:tr>
              <a:tr h="822960">
                <a:tc vMerge="1">
                  <a:txBody>
                    <a:bodyPr vert="horz" wrap="square"/>
                    <a:lstStyle/>
                    <a:p/>
                  </a:txBody>
                  <a:tcPr>
                    <a:solidFill>
                      <a:schemeClr val="accent1">
                        <a:lumMod val="20000"/>
                        <a:lumOff val="80000"/>
                        <a:alpha val="45000"/>
                      </a:schemeClr>
                    </a:solidFill>
                  </a:tcPr>
                </a:tc>
                <a:tc>
                  <a:txBody>
                    <a:bodyPr vert="horz" wrap="square"/>
                    <a:lstStyle/>
                    <a:p>
                      <a:pPr algn="ctr">
                        <a:buNone/>
                      </a:pPr>
                      <a:r>
                        <a:rPr lang="zh-CN" altLang="en-US" sz="2800" b="1">
                          <a:ln>
                            <a:noFill/>
                          </a:ln>
                          <a:solidFill>
                            <a:schemeClr val="tx1"/>
                          </a:solidFill>
                          <a:sym typeface="+mn-ea"/>
                        </a:rPr>
                        <a:t>徭役</a:t>
                      </a:r>
                      <a:endParaRPr lang="zh-CN" altLang="en-US" sz="2800" b="1">
                        <a:ln>
                          <a:noFill/>
                        </a:ln>
                        <a:solidFill>
                          <a:schemeClr val="tx1"/>
                        </a:solidFill>
                        <a:sym typeface="+mn-ea"/>
                      </a:endParaRPr>
                    </a:p>
                    <a:p>
                      <a:pPr algn="ctr">
                        <a:buNone/>
                      </a:pPr>
                      <a:endParaRPr lang="zh-CN" altLang="en-US" sz="2800" b="1">
                        <a:ln>
                          <a:noFill/>
                        </a:ln>
                        <a:solidFill>
                          <a:schemeClr val="tx1"/>
                        </a:solidFill>
                        <a:sym typeface="+mn-ea"/>
                      </a:endParaRPr>
                    </a:p>
                  </a:txBody>
                  <a:tcPr anchor="ctr">
                    <a:solidFill>
                      <a:schemeClr val="accent1">
                        <a:lumMod val="20000"/>
                        <a:lumOff val="80000"/>
                        <a:alpha val="45000"/>
                      </a:schemeClr>
                    </a:solidFill>
                  </a:tcPr>
                </a:tc>
                <a:tc>
                  <a:txBody>
                    <a:bodyPr vert="horz" wrap="square"/>
                    <a:lstStyle/>
                    <a:p>
                      <a:pPr algn="ctr">
                        <a:buNone/>
                      </a:pPr>
                      <a:r>
                        <a:rPr lang="zh-CN" altLang="en-US" sz="2800" b="1">
                          <a:ln>
                            <a:noFill/>
                          </a:ln>
                          <a:solidFill>
                            <a:schemeClr val="tx1"/>
                          </a:solidFill>
                        </a:rPr>
                        <a:t>更卒</a:t>
                      </a:r>
                      <a:r>
                        <a:rPr lang="en-US" altLang="zh-CN" sz="2800" b="1">
                          <a:ln>
                            <a:noFill/>
                          </a:ln>
                          <a:solidFill>
                            <a:schemeClr val="tx1"/>
                          </a:solidFill>
                        </a:rPr>
                        <a:t>1</a:t>
                      </a:r>
                      <a:r>
                        <a:rPr lang="zh-CN" altLang="en-US" sz="2800" b="1">
                          <a:ln>
                            <a:noFill/>
                          </a:ln>
                          <a:solidFill>
                            <a:schemeClr val="tx1"/>
                          </a:solidFill>
                        </a:rPr>
                        <a:t>个月、正卒</a:t>
                      </a:r>
                      <a:r>
                        <a:rPr lang="en-US" altLang="zh-CN" sz="2800" b="1">
                          <a:ln>
                            <a:noFill/>
                          </a:ln>
                          <a:solidFill>
                            <a:schemeClr val="tx1"/>
                          </a:solidFill>
                        </a:rPr>
                        <a:t>2</a:t>
                      </a:r>
                      <a:r>
                        <a:rPr lang="zh-CN" altLang="en-US" sz="2800" b="1">
                          <a:ln>
                            <a:noFill/>
                          </a:ln>
                          <a:solidFill>
                            <a:schemeClr val="tx1"/>
                          </a:solidFill>
                        </a:rPr>
                        <a:t>年、戍卒</a:t>
                      </a:r>
                      <a:r>
                        <a:rPr lang="en-US" altLang="zh-CN" sz="2800" b="1">
                          <a:ln>
                            <a:noFill/>
                          </a:ln>
                          <a:solidFill>
                            <a:schemeClr val="tx1"/>
                          </a:solidFill>
                        </a:rPr>
                        <a:t>1</a:t>
                      </a:r>
                      <a:r>
                        <a:rPr lang="zh-CN" altLang="en-US" sz="2800" b="1">
                          <a:ln>
                            <a:noFill/>
                          </a:ln>
                          <a:solidFill>
                            <a:schemeClr val="tx1"/>
                          </a:solidFill>
                        </a:rPr>
                        <a:t>年</a:t>
                      </a:r>
                      <a:endParaRPr lang="zh-CN" altLang="en-US"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rPr>
                        <a:t>人丁</a:t>
                      </a:r>
                      <a:endParaRPr lang="zh-CN" altLang="en-US" sz="2800" b="1">
                        <a:ln>
                          <a:noFill/>
                        </a:ln>
                        <a:solidFill>
                          <a:schemeClr val="tx1"/>
                        </a:solidFill>
                      </a:endParaRPr>
                    </a:p>
                  </a:txBody>
                  <a:tcPr anchor="ctr">
                    <a:solidFill>
                      <a:schemeClr val="accent1">
                        <a:lumMod val="20000"/>
                        <a:lumOff val="80000"/>
                        <a:alpha val="48000"/>
                      </a:schemeClr>
                    </a:solidFill>
                  </a:tcPr>
                </a:tc>
              </a:tr>
            </a:tbl>
          </a:graphicData>
        </a:graphic>
      </p:graphicFrame>
      <p:sp>
        <p:nvSpPr>
          <p:cNvPr id="13" name="文本框 12"/>
          <p:cNvSpPr txBox="1"/>
          <p:nvPr/>
        </p:nvSpPr>
        <p:spPr>
          <a:xfrm>
            <a:off x="496570" y="368935"/>
            <a:ext cx="8056880" cy="521970"/>
          </a:xfrm>
          <a:prstGeom prst="rect">
            <a:avLst/>
          </a:prstGeom>
          <a:noFill/>
        </p:spPr>
        <p:txBody>
          <a:bodyPr wrap="square" rtlCol="0" anchor="t">
            <a:spAutoFit/>
          </a:bodyPr>
          <a:lstStyle/>
          <a:p>
            <a:r>
              <a:rPr lang="en-US" altLang="zh-CN" sz="2800" b="1">
                <a:ln>
                  <a:noFill/>
                </a:ln>
                <a:solidFill>
                  <a:srgbClr val="0000FF"/>
                </a:solidFill>
              </a:rPr>
              <a:t>      </a:t>
            </a:r>
            <a:r>
              <a:rPr lang="zh-CN" altLang="en-US" sz="2800" b="1">
                <a:ln>
                  <a:noFill/>
                </a:ln>
                <a:solidFill>
                  <a:srgbClr val="0000FF"/>
                </a:solidFill>
              </a:rPr>
              <a:t>根据教材概括秦汉赋税的基本内容</a:t>
            </a:r>
            <a:endParaRPr lang="zh-CN" altLang="en-US" sz="2800" b="1">
              <a:ln>
                <a:noFill/>
              </a:ln>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checkerboard(across)">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543560" y="840105"/>
            <a:ext cx="8056880" cy="2676525"/>
          </a:xfrm>
          <a:prstGeom prst="rect">
            <a:avLst/>
          </a:prstGeom>
          <a:noFill/>
        </p:spPr>
        <p:txBody>
          <a:bodyPr wrap="square" rtlCol="0" anchor="t">
            <a:spAutoFit/>
          </a:bodyPr>
          <a:lstStyle/>
          <a:p>
            <a:r>
              <a:rPr lang="en-US" altLang="zh-CN" sz="2800" b="1">
                <a:ln>
                  <a:noFill/>
                </a:ln>
                <a:solidFill>
                  <a:srgbClr val="FF0000"/>
                </a:solidFill>
              </a:rPr>
              <a:t>        </a:t>
            </a:r>
            <a:r>
              <a:rPr lang="zh-CN" altLang="en-US" sz="2800" b="1">
                <a:ln>
                  <a:noFill/>
                </a:ln>
                <a:solidFill>
                  <a:srgbClr val="FF0000"/>
                </a:solidFill>
              </a:rPr>
              <a:t>缗</a:t>
            </a:r>
            <a:r>
              <a:rPr lang="zh-CN" altLang="en-US" sz="2800" b="1">
                <a:ln>
                  <a:noFill/>
                </a:ln>
                <a:sym typeface="+mn-ea"/>
              </a:rPr>
              <a:t>(音min)</a:t>
            </a:r>
            <a:r>
              <a:rPr lang="zh-CN" altLang="en-US" sz="2800" b="1">
                <a:ln>
                  <a:noFill/>
                </a:ln>
              </a:rPr>
              <a:t>钱是指用绳串起的钱，1缗</a:t>
            </a:r>
            <a:r>
              <a:rPr lang="en-US" altLang="zh-CN" sz="2800" b="1">
                <a:ln>
                  <a:noFill/>
                </a:ln>
              </a:rPr>
              <a:t>1000</a:t>
            </a:r>
            <a:r>
              <a:rPr lang="zh-CN" altLang="en-US" sz="2800" b="1">
                <a:ln>
                  <a:noFill/>
                </a:ln>
              </a:rPr>
              <a:t>(文)钱，</a:t>
            </a:r>
            <a:r>
              <a:rPr lang="en-US" altLang="zh-CN" sz="2800" b="1">
                <a:ln>
                  <a:noFill/>
                </a:ln>
              </a:rPr>
              <a:t>1</a:t>
            </a:r>
            <a:r>
              <a:rPr lang="zh-CN" altLang="en-US" sz="2800" b="1">
                <a:ln>
                  <a:noFill/>
                </a:ln>
              </a:rPr>
              <a:t>算为12</a:t>
            </a:r>
            <a:r>
              <a:rPr lang="en-US" altLang="zh-CN" sz="2800" b="1">
                <a:ln>
                  <a:noFill/>
                </a:ln>
              </a:rPr>
              <a:t>0</a:t>
            </a:r>
            <a:r>
              <a:rPr lang="zh-CN" altLang="en-US" sz="2800" b="1">
                <a:ln>
                  <a:noFill/>
                </a:ln>
              </a:rPr>
              <a:t>(文)钱。“算缗”的征收对象是商人、高利贷者、手工业者及车船所有者。具</a:t>
            </a:r>
            <a:r>
              <a:rPr lang="en-US" altLang="zh-CN" sz="2800" b="1">
                <a:ln>
                  <a:noFill/>
                </a:ln>
              </a:rPr>
              <a:t>体规定是民车一乘征一算，商车一乘征二算，船五丈以上者征一算；商贾</a:t>
            </a:r>
            <a:r>
              <a:rPr lang="en-US" altLang="zh-CN" sz="2800" b="1">
                <a:ln>
                  <a:noFill/>
                </a:ln>
                <a:solidFill>
                  <a:srgbClr val="0000FF"/>
                </a:solidFill>
              </a:rPr>
              <a:t>财产缗钱二千一算</a:t>
            </a:r>
            <a:r>
              <a:rPr lang="en-US" altLang="zh-CN" sz="2800" b="1">
                <a:ln>
                  <a:noFill/>
                </a:ln>
              </a:rPr>
              <a:t>(税率6％)，手工业者缗钱四千一算(税率3％)。</a:t>
            </a:r>
            <a:endParaRPr lang="en-US" altLang="zh-CN" sz="2800" b="1">
              <a:ln>
                <a:noFill/>
              </a:ln>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checkerboard(across)">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388620" y="270510"/>
            <a:ext cx="5585460" cy="521970"/>
          </a:xfrm>
          <a:prstGeom prst="rect">
            <a:avLst/>
          </a:prstGeom>
          <a:noFill/>
        </p:spPr>
        <p:txBody>
          <a:bodyPr wrap="square" rtlCol="0" anchor="t">
            <a:spAutoFit/>
          </a:bodyPr>
          <a:lstStyle/>
          <a:p>
            <a:r>
              <a:rPr lang="en-US" altLang="zh-CN" sz="2800" b="1">
                <a:ln>
                  <a:noFill/>
                </a:ln>
                <a:solidFill>
                  <a:srgbClr val="FF0000"/>
                </a:solidFill>
                <a:latin typeface="黑体" panose="02010609060101010101" charset="-122"/>
                <a:ea typeface="黑体" panose="02010609060101010101" charset="-122"/>
                <a:cs typeface="黑体" panose="02010609060101010101" charset="-122"/>
              </a:rPr>
              <a:t> </a:t>
            </a:r>
            <a:r>
              <a:rPr lang="zh-CN" altLang="en-US" sz="2800" b="1">
                <a:ln>
                  <a:noFill/>
                </a:ln>
                <a:solidFill>
                  <a:srgbClr val="FF0000"/>
                </a:solidFill>
                <a:latin typeface="黑体" panose="02010609060101010101" charset="-122"/>
                <a:ea typeface="黑体" panose="02010609060101010101" charset="-122"/>
                <a:cs typeface="黑体" panose="02010609060101010101" charset="-122"/>
              </a:rPr>
              <a:t>秦汉赋税变化与王朝兴衰的关系</a:t>
            </a:r>
            <a:endParaRPr lang="zh-CN" altLang="en-US" sz="2800" b="1">
              <a:ln>
                <a:noFill/>
              </a:ln>
              <a:solidFill>
                <a:srgbClr val="FF0000"/>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388620" y="1021715"/>
            <a:ext cx="5585460" cy="521970"/>
          </a:xfrm>
          <a:prstGeom prst="rect">
            <a:avLst/>
          </a:prstGeom>
          <a:noFill/>
        </p:spPr>
        <p:txBody>
          <a:bodyPr wrap="square" rtlCol="0" anchor="t">
            <a:spAutoFit/>
          </a:bodyPr>
          <a:lstStyle/>
          <a:p>
            <a:r>
              <a:rPr lang="en-US" altLang="zh-CN" sz="2800" b="1">
                <a:ln>
                  <a:noFill/>
                </a:ln>
                <a:solidFill>
                  <a:srgbClr val="0000FF"/>
                </a:solidFill>
              </a:rPr>
              <a:t> 1.</a:t>
            </a:r>
            <a:r>
              <a:rPr lang="zh-CN" altLang="en-US" sz="2800" b="1">
                <a:ln>
                  <a:noFill/>
                </a:ln>
                <a:solidFill>
                  <a:srgbClr val="0000FF"/>
                </a:solidFill>
              </a:rPr>
              <a:t>概括秦朝赋税的基本状况</a:t>
            </a:r>
            <a:endParaRPr lang="zh-CN" altLang="en-US" sz="2800" b="1">
              <a:ln>
                <a:noFill/>
              </a:ln>
              <a:solidFill>
                <a:srgbClr val="0000FF"/>
              </a:solidFill>
            </a:endParaRPr>
          </a:p>
        </p:txBody>
      </p:sp>
      <p:sp>
        <p:nvSpPr>
          <p:cNvPr id="3" name="文本框 2"/>
          <p:cNvSpPr txBox="1"/>
          <p:nvPr/>
        </p:nvSpPr>
        <p:spPr>
          <a:xfrm>
            <a:off x="388620" y="1543685"/>
            <a:ext cx="8430895" cy="1568450"/>
          </a:xfrm>
          <a:prstGeom prst="rect">
            <a:avLst/>
          </a:prstGeom>
          <a:noFill/>
        </p:spPr>
        <p:txBody>
          <a:bodyPr wrap="square" rtlCol="0" anchor="t">
            <a:spAutoFit/>
          </a:bodyPr>
          <a:lstStyle/>
          <a:p>
            <a:r>
              <a:rPr lang="en-US" altLang="zh-CN" sz="2400" b="1">
                <a:ln>
                  <a:noFill/>
                </a:ln>
                <a:solidFill>
                  <a:schemeClr val="tx1"/>
                </a:solidFill>
              </a:rPr>
              <a:t> </a:t>
            </a:r>
            <a:r>
              <a:rPr lang="zh-CN" altLang="en-US" sz="2400" b="1">
                <a:ln>
                  <a:noFill/>
                </a:ln>
                <a:solidFill>
                  <a:schemeClr val="tx1"/>
                </a:solidFill>
              </a:rPr>
              <a:t>秦朝赋税极重。田赋税率极高，史称</a:t>
            </a:r>
            <a:r>
              <a:rPr lang="en-US" altLang="zh-CN" sz="2400" b="1">
                <a:ln>
                  <a:noFill/>
                </a:ln>
                <a:solidFill>
                  <a:schemeClr val="tx1"/>
                </a:solidFill>
              </a:rPr>
              <a:t>“</a:t>
            </a:r>
            <a:r>
              <a:rPr lang="zh-CN" altLang="en-US" sz="2400" b="1">
                <a:ln>
                  <a:noFill/>
                </a:ln>
                <a:solidFill>
                  <a:schemeClr val="tx1"/>
                </a:solidFill>
              </a:rPr>
              <a:t>泰半之赋</a:t>
            </a:r>
            <a:r>
              <a:rPr lang="en-US" altLang="zh-CN" sz="2400" b="1">
                <a:ln>
                  <a:noFill/>
                </a:ln>
                <a:solidFill>
                  <a:schemeClr val="tx1"/>
                </a:solidFill>
              </a:rPr>
              <a:t>”</a:t>
            </a:r>
            <a:r>
              <a:rPr lang="zh-CN" altLang="en-US" sz="2400" b="1">
                <a:ln>
                  <a:noFill/>
                </a:ln>
                <a:solidFill>
                  <a:schemeClr val="tx1"/>
                </a:solidFill>
              </a:rPr>
              <a:t>；口赋征索极重，</a:t>
            </a:r>
            <a:r>
              <a:rPr lang="en-US" altLang="zh-CN" sz="2400" b="1">
                <a:ln>
                  <a:noFill/>
                </a:ln>
                <a:solidFill>
                  <a:schemeClr val="tx1"/>
                </a:solidFill>
              </a:rPr>
              <a:t>“</a:t>
            </a:r>
            <a:r>
              <a:rPr lang="zh-CN" altLang="en-US" sz="2400" b="1">
                <a:ln>
                  <a:noFill/>
                </a:ln>
                <a:solidFill>
                  <a:schemeClr val="tx1"/>
                </a:solidFill>
              </a:rPr>
              <a:t>田租、口赋、盐铁之利，二十倍于古</a:t>
            </a:r>
            <a:r>
              <a:rPr lang="en-US" altLang="zh-CN" sz="2400" b="1">
                <a:ln>
                  <a:noFill/>
                </a:ln>
                <a:solidFill>
                  <a:schemeClr val="tx1"/>
                </a:solidFill>
              </a:rPr>
              <a:t>”</a:t>
            </a:r>
            <a:r>
              <a:rPr lang="zh-CN" altLang="en-US" sz="2400" b="1">
                <a:ln>
                  <a:noFill/>
                </a:ln>
                <a:solidFill>
                  <a:schemeClr val="tx1"/>
                </a:solidFill>
              </a:rPr>
              <a:t>；为凿骊山墓，造宫室，筑长城，击匈奴而派发大量徭役，全国约三百万人被迫服役。</a:t>
            </a:r>
            <a:r>
              <a:rPr lang="en-US" altLang="zh-CN" sz="2400" b="1">
                <a:ln>
                  <a:noFill/>
                </a:ln>
                <a:solidFill>
                  <a:schemeClr val="tx1"/>
                </a:solidFill>
              </a:rPr>
              <a:t>“</a:t>
            </a:r>
            <a:r>
              <a:rPr lang="zh-CN" altLang="en-US" sz="2400" b="1">
                <a:ln>
                  <a:noFill/>
                </a:ln>
                <a:solidFill>
                  <a:schemeClr val="tx1"/>
                </a:solidFill>
              </a:rPr>
              <a:t>男子力耕，不足粮饥，女子纺绩，不足衣服</a:t>
            </a:r>
            <a:r>
              <a:rPr lang="en-US" altLang="zh-CN" sz="2400" b="1">
                <a:ln>
                  <a:noFill/>
                </a:ln>
                <a:solidFill>
                  <a:schemeClr val="tx1"/>
                </a:solidFill>
              </a:rPr>
              <a:t>”</a:t>
            </a:r>
            <a:r>
              <a:rPr lang="zh-CN" altLang="en-US" sz="2400" b="1">
                <a:ln>
                  <a:noFill/>
                </a:ln>
                <a:solidFill>
                  <a:schemeClr val="tx1"/>
                </a:solidFill>
              </a:rPr>
              <a:t>。</a:t>
            </a:r>
            <a:endParaRPr lang="zh-CN" altLang="en-US" sz="2400" b="1">
              <a:ln>
                <a:noFill/>
              </a:ln>
              <a:solidFill>
                <a:schemeClr val="tx1"/>
              </a:solidFill>
            </a:endParaRPr>
          </a:p>
        </p:txBody>
      </p:sp>
      <p:sp>
        <p:nvSpPr>
          <p:cNvPr id="4" name="文本框 3"/>
          <p:cNvSpPr txBox="1"/>
          <p:nvPr/>
        </p:nvSpPr>
        <p:spPr>
          <a:xfrm>
            <a:off x="443865" y="3207385"/>
            <a:ext cx="5585460" cy="521970"/>
          </a:xfrm>
          <a:prstGeom prst="rect">
            <a:avLst/>
          </a:prstGeom>
          <a:noFill/>
        </p:spPr>
        <p:txBody>
          <a:bodyPr wrap="square" rtlCol="0" anchor="t">
            <a:spAutoFit/>
          </a:bodyPr>
          <a:lstStyle/>
          <a:p>
            <a:r>
              <a:rPr lang="en-US" altLang="zh-CN" sz="2800" b="1">
                <a:ln>
                  <a:noFill/>
                </a:ln>
                <a:solidFill>
                  <a:srgbClr val="0000FF"/>
                </a:solidFill>
              </a:rPr>
              <a:t> 2.</a:t>
            </a:r>
            <a:r>
              <a:rPr lang="zh-CN" altLang="en-US" sz="2800" b="1">
                <a:ln>
                  <a:noFill/>
                </a:ln>
                <a:solidFill>
                  <a:srgbClr val="0000FF"/>
                </a:solidFill>
              </a:rPr>
              <a:t>概括汉朝赋税的变化 </a:t>
            </a:r>
            <a:endParaRPr lang="zh-CN" altLang="en-US" sz="2800" b="1">
              <a:ln>
                <a:noFill/>
              </a:ln>
              <a:solidFill>
                <a:srgbClr val="0000FF"/>
              </a:solidFill>
            </a:endParaRPr>
          </a:p>
        </p:txBody>
      </p:sp>
      <p:sp>
        <p:nvSpPr>
          <p:cNvPr id="5" name="文本框 4"/>
          <p:cNvSpPr txBox="1"/>
          <p:nvPr/>
        </p:nvSpPr>
        <p:spPr>
          <a:xfrm>
            <a:off x="356235" y="3729355"/>
            <a:ext cx="8430895" cy="1198880"/>
          </a:xfrm>
          <a:prstGeom prst="rect">
            <a:avLst/>
          </a:prstGeom>
          <a:noFill/>
        </p:spPr>
        <p:txBody>
          <a:bodyPr wrap="square" rtlCol="0" anchor="t">
            <a:spAutoFit/>
          </a:bodyPr>
          <a:lstStyle/>
          <a:p>
            <a:r>
              <a:rPr lang="en-US" altLang="zh-CN" sz="2400" b="1">
                <a:ln>
                  <a:noFill/>
                </a:ln>
                <a:solidFill>
                  <a:schemeClr val="tx1"/>
                </a:solidFill>
              </a:rPr>
              <a:t> </a:t>
            </a:r>
            <a:r>
              <a:rPr lang="zh-CN" altLang="en-US" sz="2400" b="1">
                <a:ln>
                  <a:noFill/>
                </a:ln>
                <a:solidFill>
                  <a:schemeClr val="tx1"/>
                </a:solidFill>
              </a:rPr>
              <a:t> </a:t>
            </a:r>
            <a:r>
              <a:rPr lang="zh-CN" altLang="en-US" sz="2400" b="1">
                <a:ln>
                  <a:noFill/>
                </a:ln>
                <a:solidFill>
                  <a:schemeClr val="tx1"/>
                </a:solidFill>
                <a:latin typeface="Calibri"/>
              </a:rPr>
              <a:t>①田赋税率大大降低：汉高祖十五税一，景帝时为三十税一；</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en-US" altLang="zh-CN" sz="2400" b="1">
                <a:ln>
                  <a:noFill/>
                </a:ln>
                <a:solidFill>
                  <a:schemeClr val="tx1"/>
                </a:solidFill>
                <a:latin typeface="Calibri"/>
              </a:rPr>
              <a:t>“</a:t>
            </a:r>
            <a:r>
              <a:rPr lang="zh-CN" altLang="en-US" sz="2400" b="1">
                <a:ln>
                  <a:noFill/>
                </a:ln>
                <a:solidFill>
                  <a:schemeClr val="tx1"/>
                </a:solidFill>
                <a:latin typeface="Calibri"/>
              </a:rPr>
              <a:t>国家无事，非遇水旱，民人给家足，都鄙癝庚尽满，府库余财，京师之饯累百巨万</a:t>
            </a:r>
            <a:r>
              <a:rPr lang="en-US" altLang="zh-CN" sz="2400" b="1">
                <a:ln>
                  <a:noFill/>
                </a:ln>
                <a:solidFill>
                  <a:schemeClr val="tx1"/>
                </a:solidFill>
                <a:latin typeface="Calibri"/>
              </a:rPr>
              <a:t>”</a:t>
            </a:r>
            <a:r>
              <a:rPr lang="zh-CN" altLang="en-US" sz="2400" b="1">
                <a:ln>
                  <a:noFill/>
                </a:ln>
                <a:solidFill>
                  <a:schemeClr val="tx1"/>
                </a:solidFill>
                <a:latin typeface="Calibri"/>
              </a:rPr>
              <a:t>。</a:t>
            </a:r>
            <a:endParaRPr lang="zh-CN" altLang="en-US" sz="2400" b="1">
              <a:ln>
                <a:noFill/>
              </a:ln>
              <a:solidFill>
                <a:schemeClr val="tx1"/>
              </a:solidFill>
              <a:latin typeface="Calibri"/>
            </a:endParaRPr>
          </a:p>
        </p:txBody>
      </p:sp>
      <p:sp>
        <p:nvSpPr>
          <p:cNvPr id="6" name="文本框 5"/>
          <p:cNvSpPr txBox="1"/>
          <p:nvPr/>
        </p:nvSpPr>
        <p:spPr>
          <a:xfrm>
            <a:off x="339725" y="5004435"/>
            <a:ext cx="8430895" cy="460375"/>
          </a:xfrm>
          <a:prstGeom prst="rect">
            <a:avLst/>
          </a:prstGeom>
          <a:noFill/>
        </p:spPr>
        <p:txBody>
          <a:bodyPr wrap="square" rtlCol="0" anchor="t">
            <a:spAutoFit/>
          </a:bodyPr>
          <a:lstStyle/>
          <a:p>
            <a:r>
              <a:rPr lang="en-US" altLang="zh-CN" sz="2400" b="1">
                <a:ln>
                  <a:noFill/>
                </a:ln>
                <a:solidFill>
                  <a:schemeClr val="tx1"/>
                </a:solidFill>
              </a:rPr>
              <a:t> </a:t>
            </a:r>
            <a:r>
              <a:rPr lang="zh-CN" altLang="en-US" sz="2400" b="1">
                <a:ln>
                  <a:noFill/>
                </a:ln>
                <a:solidFill>
                  <a:schemeClr val="tx1"/>
                </a:solidFill>
              </a:rPr>
              <a:t> </a:t>
            </a:r>
            <a:r>
              <a:rPr lang="zh-CN" altLang="en-US" sz="2400" b="1">
                <a:ln>
                  <a:noFill/>
                </a:ln>
                <a:solidFill>
                  <a:schemeClr val="tx1"/>
                </a:solidFill>
                <a:latin typeface="Calibri"/>
              </a:rPr>
              <a:t>②</a:t>
            </a:r>
            <a:r>
              <a:rPr lang="zh-CN" altLang="en-US" sz="2400" b="1">
                <a:ln>
                  <a:noFill/>
                </a:ln>
                <a:solidFill>
                  <a:schemeClr val="tx1"/>
                </a:solidFill>
              </a:rPr>
              <a:t>轻田税重人口税。对工商业征收高口赋，征收财产税。</a:t>
            </a:r>
            <a:endParaRPr lang="zh-CN" altLang="en-US" sz="2400" b="1">
              <a:ln>
                <a:noFill/>
              </a:ln>
              <a:solidFill>
                <a:schemeClr val="tx1"/>
              </a:solidFill>
              <a:latin typeface="Calibri"/>
            </a:endParaRPr>
          </a:p>
        </p:txBody>
      </p:sp>
      <p:sp>
        <p:nvSpPr>
          <p:cNvPr id="7" name="文本框 6"/>
          <p:cNvSpPr txBox="1"/>
          <p:nvPr/>
        </p:nvSpPr>
        <p:spPr>
          <a:xfrm>
            <a:off x="323215" y="5490210"/>
            <a:ext cx="8430895" cy="1260475"/>
          </a:xfrm>
          <a:prstGeom prst="rect">
            <a:avLst/>
          </a:prstGeom>
          <a:noFill/>
        </p:spPr>
        <p:txBody>
          <a:bodyPr wrap="square" rtlCol="0" anchor="t">
            <a:spAutoFit/>
          </a:bodyPr>
          <a:lstStyle/>
          <a:p>
            <a:r>
              <a:rPr lang="zh-CN" altLang="en-US" sz="2800" b="1">
                <a:ln>
                  <a:noFill/>
                </a:ln>
                <a:solidFill>
                  <a:srgbClr val="FF0000"/>
                </a:solidFill>
                <a:latin typeface="Calibri"/>
              </a:rPr>
              <a:t>认识：</a:t>
            </a:r>
            <a:r>
              <a:rPr lang="zh-CN" altLang="en-US" sz="2400" b="1">
                <a:ln>
                  <a:noFill/>
                </a:ln>
                <a:solidFill>
                  <a:schemeClr val="tx1"/>
                </a:solidFill>
                <a:latin typeface="Calibri"/>
              </a:rPr>
              <a:t>统治者的横征暴敛、苛捐杂税是其衰亡的重要原因；广大农民不堪忍受沉重赋税是导致其进行战争、起义的重要因素；统治者减免租税以缓和社会矛盾，进而出现治世。</a:t>
            </a:r>
            <a:endParaRPr lang="zh-CN" altLang="en-US" sz="2400" b="1">
              <a:ln>
                <a:noFill/>
              </a:ln>
              <a:solidFill>
                <a:schemeClr val="tx1"/>
              </a:solidFill>
              <a:latin typeface="Calibri"/>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checkerboard(across)">
                                      <p:cBhvr>
                                        <p:cTn id="7" dur="500"/>
                                        <p:tgtEl>
                                          <p:spTgt spid="1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heckerboard(across)">
                                      <p:cBhvr>
                                        <p:cTn id="12" dur="500"/>
                                        <p:tgtEl>
                                          <p:spTgt spid="2">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heckerboard(across)">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checkerboard(across)">
                                      <p:cBhvr>
                                        <p:cTn id="22" dur="500"/>
                                        <p:tgtEl>
                                          <p:spTgt spid="4">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checkerboard(across)">
                                      <p:cBhvr>
                                        <p:cTn id="27" dur="500"/>
                                        <p:tgtEl>
                                          <p:spTgt spid="5">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checkerboard(across)">
                                      <p:cBhvr>
                                        <p:cTn id="32" dur="500"/>
                                        <p:tgtEl>
                                          <p:spTgt spid="5">
                                            <p:txEl>
                                              <p:pRg st="1" end="1"/>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checkerboard(across)">
                                      <p:cBhvr>
                                        <p:cTn id="37" dur="500"/>
                                        <p:tgtEl>
                                          <p:spTgt spid="6">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 presetClass="entr" presetSubtype="10" fill="hold"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Effect transition="in" filter="checkerboard(across)">
                                      <p:cBhvr>
                                        <p:cTn id="4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13815" y="808990"/>
            <a:ext cx="1595120" cy="1568450"/>
          </a:xfrm>
          <a:prstGeom prst="rect">
            <a:avLst/>
          </a:prstGeom>
          <a:noFill/>
        </p:spPr>
        <p:txBody>
          <a:bodyPr wrap="square" rtlCol="0">
            <a:spAutoFit/>
          </a:bodyPr>
          <a:lstStyle/>
          <a:p>
            <a:r>
              <a:rPr lang="zh-CN" altLang="en-US" sz="9600">
                <a:latin typeface="黑体" panose="02010609060101010101" charset="-122"/>
                <a:ea typeface="黑体" panose="02010609060101010101" charset="-122"/>
              </a:rPr>
              <a:t>调</a:t>
            </a:r>
            <a:endParaRPr lang="zh-CN" altLang="en-US" sz="9600">
              <a:latin typeface="黑体" panose="02010609060101010101" charset="-122"/>
              <a:ea typeface="黑体" panose="02010609060101010101" charset="-122"/>
            </a:endParaRPr>
          </a:p>
        </p:txBody>
      </p:sp>
      <p:sp>
        <p:nvSpPr>
          <p:cNvPr id="100" name="文本框 99"/>
          <p:cNvSpPr txBox="1"/>
          <p:nvPr/>
        </p:nvSpPr>
        <p:spPr>
          <a:xfrm>
            <a:off x="3204210" y="1021715"/>
            <a:ext cx="4860925" cy="2061210"/>
          </a:xfrm>
          <a:prstGeom prst="rect">
            <a:avLst/>
          </a:prstGeom>
          <a:noFill/>
          <a:ln w="9525">
            <a:noFill/>
          </a:ln>
        </p:spPr>
        <p:txBody>
          <a:bodyPr wrap="square">
            <a:spAutoFit/>
          </a:bodyPr>
          <a:lstStyle/>
          <a:p>
            <a:pPr indent="0" algn="l"/>
            <a:r>
              <a:rPr lang="zh-CN" altLang="en-US" sz="3200" b="1">
                <a:solidFill>
                  <a:srgbClr val="0000FF"/>
                </a:solidFill>
                <a:ea typeface="华文新魏" panose="02010800040101010101" charset="-122"/>
              </a:rPr>
              <a:t>东汉时期出现的一种赋税，也称</a:t>
            </a:r>
            <a:r>
              <a:rPr lang="en-US" altLang="zh-CN" sz="3200" b="1">
                <a:solidFill>
                  <a:srgbClr val="0000FF"/>
                </a:solidFill>
                <a:ea typeface="华文新魏" panose="02010800040101010101" charset="-122"/>
              </a:rPr>
              <a:t>“</a:t>
            </a:r>
            <a:r>
              <a:rPr lang="zh-CN" altLang="en-US" sz="3200" b="1">
                <a:solidFill>
                  <a:srgbClr val="0000FF"/>
                </a:solidFill>
                <a:ea typeface="华文新魏" panose="02010800040101010101" charset="-122"/>
              </a:rPr>
              <a:t>户调</a:t>
            </a:r>
            <a:r>
              <a:rPr lang="en-US" altLang="zh-CN" sz="3200" b="1">
                <a:solidFill>
                  <a:srgbClr val="0000FF"/>
                </a:solidFill>
                <a:ea typeface="华文新魏" panose="02010800040101010101" charset="-122"/>
              </a:rPr>
              <a:t>”</a:t>
            </a:r>
            <a:r>
              <a:rPr lang="zh-CN" altLang="en-US" sz="3200" b="1">
                <a:solidFill>
                  <a:srgbClr val="0000FF"/>
                </a:solidFill>
                <a:ea typeface="华文新魏" panose="02010800040101010101" charset="-122"/>
              </a:rPr>
              <a:t>。上缴</a:t>
            </a:r>
            <a:r>
              <a:rPr lang="zh-CN" altLang="en-US" sz="3200" b="1">
                <a:solidFill>
                  <a:srgbClr val="FF0000"/>
                </a:solidFill>
                <a:ea typeface="华文新魏" panose="02010800040101010101" charset="-122"/>
              </a:rPr>
              <a:t>非谷物类农产品</a:t>
            </a:r>
            <a:r>
              <a:rPr lang="zh-CN" altLang="en-US" sz="3200" b="1">
                <a:solidFill>
                  <a:srgbClr val="0000FF"/>
                </a:solidFill>
                <a:ea typeface="华文新魏" panose="02010800040101010101" charset="-122"/>
              </a:rPr>
              <a:t>，魏晋时期取代人头税</a:t>
            </a:r>
            <a:endParaRPr lang="zh-CN" altLang="en-US" sz="3200" b="1">
              <a:solidFill>
                <a:srgbClr val="0000FF"/>
              </a:solidFill>
              <a:ea typeface="华文新魏" panose="02010800040101010101" charset="-122"/>
            </a:endParaRPr>
          </a:p>
        </p:txBody>
      </p:sp>
      <p:sp>
        <p:nvSpPr>
          <p:cNvPr id="5" name="文本框 4"/>
          <p:cNvSpPr txBox="1"/>
          <p:nvPr/>
        </p:nvSpPr>
        <p:spPr>
          <a:xfrm>
            <a:off x="408305" y="3779520"/>
            <a:ext cx="8162290" cy="1383665"/>
          </a:xfrm>
          <a:prstGeom prst="rect">
            <a:avLst/>
          </a:prstGeom>
          <a:noFill/>
        </p:spPr>
        <p:txBody>
          <a:bodyPr wrap="square" rtlCol="0" anchor="t">
            <a:spAutoFit/>
          </a:bodyPr>
          <a:lstStyle/>
          <a:p>
            <a:r>
              <a:rPr lang="en-US" altLang="zh-CN" sz="2800" b="1"/>
              <a:t>          </a:t>
            </a:r>
            <a:r>
              <a:rPr lang="zh-CN" altLang="en-US" sz="2800" b="1"/>
              <a:t>“特选</a:t>
            </a:r>
            <a:r>
              <a:rPr lang="zh-CN" altLang="en-US" sz="2800" b="1">
                <a:solidFill>
                  <a:srgbClr val="FF0000"/>
                </a:solidFill>
              </a:rPr>
              <a:t>横调</a:t>
            </a:r>
            <a:r>
              <a:rPr lang="zh-CN" altLang="en-US" sz="2800" b="1"/>
              <a:t>，纷纷不绝，送迎烦费，损政伤民”</a:t>
            </a:r>
            <a:endParaRPr lang="zh-CN" altLang="en-US" sz="2800" b="1"/>
          </a:p>
          <a:p>
            <a:pPr algn="r"/>
            <a:endParaRPr lang="en-US" altLang="zh-CN" sz="2800" b="1"/>
          </a:p>
          <a:p>
            <a:pPr algn="r"/>
            <a:r>
              <a:rPr lang="en-US" altLang="zh-CN" sz="2800" b="1"/>
              <a:t>——</a:t>
            </a:r>
            <a:r>
              <a:rPr lang="zh-CN" altLang="en-US" sz="2800" b="1">
                <a:sym typeface="+mn-ea"/>
              </a:rPr>
              <a:t>《后汉书·左雄传》</a:t>
            </a:r>
            <a:endParaRPr lang="zh-CN" altLang="en-US" sz="2800" b="1">
              <a:sym typeface="+mn-ea"/>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59130" y="1120140"/>
          <a:ext cx="7825740" cy="3992245"/>
        </p:xfrm>
        <a:graphic>
          <a:graphicData uri="http://schemas.openxmlformats.org/drawingml/2006/table">
            <a:tbl>
              <a:tblPr firstRow="1" bandRow="1">
                <a:tableStyleId>{5C22544A-7EE6-4342-B048-85BDC9FD1C3A}</a:tableStyleId>
              </a:tblPr>
              <a:tblGrid>
                <a:gridCol w="1374775"/>
                <a:gridCol w="1856105"/>
                <a:gridCol w="2700020"/>
                <a:gridCol w="1894840"/>
              </a:tblGrid>
              <a:tr h="599440">
                <a:tc>
                  <a:txBody>
                    <a:bodyPr vert="horz" wrap="square"/>
                    <a:lstStyle/>
                    <a:p>
                      <a:pPr algn="ctr">
                        <a:buNone/>
                      </a:pPr>
                      <a:r>
                        <a:rPr lang="zh-CN" altLang="en-US" sz="2800">
                          <a:ln>
                            <a:noFill/>
                          </a:ln>
                          <a:solidFill>
                            <a:srgbClr val="0000FF"/>
                          </a:solidFill>
                        </a:rPr>
                        <a:t>朝代</a:t>
                      </a:r>
                      <a:endParaRPr lang="zh-CN" altLang="en-US" sz="2800">
                        <a:ln>
                          <a:noFill/>
                        </a:ln>
                        <a:solidFill>
                          <a:srgbClr val="0000FF"/>
                        </a:solidFill>
                      </a:endParaRPr>
                    </a:p>
                  </a:txBody>
                  <a:tcPr anchor="ctr">
                    <a:solidFill>
                      <a:schemeClr val="accent1">
                        <a:lumMod val="20000"/>
                        <a:lumOff val="80000"/>
                        <a:alpha val="47000"/>
                      </a:schemeClr>
                    </a:solidFill>
                  </a:tcPr>
                </a:tc>
                <a:tc>
                  <a:txBody>
                    <a:bodyPr vert="horz" wrap="square"/>
                    <a:lstStyle/>
                    <a:p>
                      <a:pPr algn="ctr">
                        <a:buNone/>
                      </a:pPr>
                      <a:r>
                        <a:rPr lang="zh-CN" altLang="en-US" sz="2800">
                          <a:ln>
                            <a:noFill/>
                          </a:ln>
                          <a:solidFill>
                            <a:srgbClr val="0000FF"/>
                          </a:solidFill>
                        </a:rPr>
                        <a:t>赋税内容</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征收概况</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征收标准</a:t>
                      </a:r>
                      <a:endParaRPr lang="zh-CN" altLang="en-US" sz="2800">
                        <a:ln>
                          <a:noFill/>
                        </a:ln>
                        <a:solidFill>
                          <a:srgbClr val="0000FF"/>
                        </a:solidFill>
                      </a:endParaRPr>
                    </a:p>
                  </a:txBody>
                  <a:tcPr anchor="ctr">
                    <a:solidFill>
                      <a:schemeClr val="accent1">
                        <a:lumMod val="20000"/>
                        <a:lumOff val="80000"/>
                        <a:alpha val="50000"/>
                      </a:schemeClr>
                    </a:solidFill>
                  </a:tcPr>
                </a:tc>
              </a:tr>
              <a:tr h="572135">
                <a:tc rowSpan="2">
                  <a:txBody>
                    <a:bodyPr vert="horz" wrap="square"/>
                    <a:lstStyle/>
                    <a:p>
                      <a:pPr algn="ctr">
                        <a:buNone/>
                      </a:pPr>
                      <a:r>
                        <a:rPr lang="zh-CN" altLang="en-US" sz="2400" b="1">
                          <a:ln>
                            <a:noFill/>
                          </a:ln>
                          <a:solidFill>
                            <a:schemeClr val="tx1"/>
                          </a:solidFill>
                        </a:rPr>
                        <a:t>隋朝</a:t>
                      </a:r>
                      <a:endParaRPr lang="zh-CN" altLang="en-US" sz="24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400" b="1">
                          <a:ln>
                            <a:noFill/>
                          </a:ln>
                          <a:solidFill>
                            <a:schemeClr val="tx1"/>
                          </a:solidFill>
                          <a:sym typeface="+mn-ea"/>
                        </a:rPr>
                        <a:t>租调制</a:t>
                      </a:r>
                      <a:endParaRPr lang="zh-CN" altLang="en-US" sz="2400" b="1">
                        <a:ln>
                          <a:noFill/>
                        </a:ln>
                        <a:solidFill>
                          <a:schemeClr val="tx1"/>
                        </a:solidFill>
                        <a:sym typeface="+mn-ea"/>
                      </a:endParaRPr>
                    </a:p>
                  </a:txBody>
                  <a:tcPr anchor="ctr">
                    <a:solidFill>
                      <a:schemeClr val="accent1">
                        <a:lumMod val="20000"/>
                        <a:lumOff val="80000"/>
                        <a:alpha val="50000"/>
                      </a:schemeClr>
                    </a:solidFill>
                  </a:tcPr>
                </a:tc>
                <a:tc>
                  <a:txBody>
                    <a:bodyPr vert="horz" wrap="square"/>
                    <a:lstStyle/>
                    <a:p>
                      <a:pPr algn="ctr">
                        <a:buNone/>
                      </a:pPr>
                      <a:r>
                        <a:rPr lang="en-US" altLang="zh-CN" sz="2400" b="1">
                          <a:ln>
                            <a:noFill/>
                          </a:ln>
                          <a:solidFill>
                            <a:schemeClr val="tx1"/>
                          </a:solidFill>
                        </a:rPr>
                        <a:t> </a:t>
                      </a:r>
                      <a:endParaRPr lang="en-US" altLang="zh-CN" sz="24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400" b="1">
                          <a:ln>
                            <a:noFill/>
                          </a:ln>
                          <a:solidFill>
                            <a:schemeClr val="tx1"/>
                          </a:solidFill>
                        </a:rPr>
                        <a:t>人丁</a:t>
                      </a:r>
                      <a:endParaRPr lang="zh-CN" altLang="en-US" sz="2400" b="1">
                        <a:ln>
                          <a:noFill/>
                        </a:ln>
                        <a:solidFill>
                          <a:schemeClr val="tx1"/>
                        </a:solidFill>
                      </a:endParaRPr>
                    </a:p>
                  </a:txBody>
                  <a:tcPr anchor="ctr">
                    <a:solidFill>
                      <a:schemeClr val="accent1">
                        <a:lumMod val="20000"/>
                        <a:lumOff val="80000"/>
                        <a:alpha val="50000"/>
                      </a:schemeClr>
                    </a:solidFill>
                  </a:tcPr>
                </a:tc>
              </a:tr>
              <a:tr h="0">
                <a:tc vMerge="1">
                  <a:txBody>
                    <a:bodyPr vert="horz" wrap="square"/>
                    <a:lstStyle/>
                    <a:p/>
                  </a:txBody>
                  <a:tcPr anchor="ctr">
                    <a:noFill/>
                  </a:tcPr>
                </a:tc>
                <a:tc rowSpan="2">
                  <a:txBody>
                    <a:bodyPr vert="horz" wrap="square"/>
                    <a:lstStyle/>
                    <a:p>
                      <a:pPr algn="ctr">
                        <a:buNone/>
                      </a:pPr>
                      <a:endParaRPr lang="zh-CN" altLang="en-US" sz="2400" b="1">
                        <a:ln>
                          <a:noFill/>
                        </a:ln>
                        <a:solidFill>
                          <a:schemeClr val="tx1"/>
                        </a:solidFill>
                      </a:endParaRPr>
                    </a:p>
                    <a:p>
                      <a:pPr algn="ctr">
                        <a:buNone/>
                      </a:pPr>
                      <a:r>
                        <a:rPr lang="zh-CN" altLang="en-US" sz="2400" b="1">
                          <a:ln>
                            <a:noFill/>
                          </a:ln>
                          <a:solidFill>
                            <a:schemeClr val="tx1"/>
                          </a:solidFill>
                        </a:rPr>
                        <a:t>租庸调制</a:t>
                      </a:r>
                      <a:endParaRPr lang="zh-CN" altLang="en-US" sz="2400" b="1">
                        <a:ln>
                          <a:noFill/>
                        </a:ln>
                        <a:solidFill>
                          <a:schemeClr val="tx1"/>
                        </a:solidFill>
                      </a:endParaRPr>
                    </a:p>
                    <a:p>
                      <a:pPr algn="ctr">
                        <a:buNone/>
                      </a:pPr>
                      <a:endParaRPr lang="zh-CN" altLang="en-US" sz="2400" b="1">
                        <a:ln>
                          <a:noFill/>
                        </a:ln>
                        <a:solidFill>
                          <a:schemeClr val="tx1"/>
                        </a:solidFill>
                      </a:endParaRPr>
                    </a:p>
                  </a:txBody>
                  <a:tcPr anchor="ctr">
                    <a:solidFill>
                      <a:schemeClr val="accent1">
                        <a:lumMod val="20000"/>
                        <a:lumOff val="80000"/>
                        <a:alpha val="50000"/>
                      </a:schemeClr>
                    </a:solidFill>
                  </a:tcPr>
                </a:tc>
                <a:tc rowSpan="2">
                  <a:txBody>
                    <a:bodyPr vert="horz" wrap="square"/>
                    <a:lstStyle/>
                    <a:p>
                      <a:pPr algn="ctr">
                        <a:buNone/>
                      </a:pPr>
                      <a:r>
                        <a:rPr lang="zh-CN" altLang="en-US" sz="2400" b="1">
                          <a:ln>
                            <a:noFill/>
                          </a:ln>
                          <a:solidFill>
                            <a:schemeClr val="tx1"/>
                          </a:solidFill>
                        </a:rPr>
                        <a:t>以</a:t>
                      </a:r>
                      <a:r>
                        <a:rPr lang="zh-CN" altLang="en-US" sz="2400" b="1">
                          <a:ln>
                            <a:noFill/>
                          </a:ln>
                          <a:solidFill>
                            <a:srgbClr val="FF0000"/>
                          </a:solidFill>
                        </a:rPr>
                        <a:t>庸</a:t>
                      </a:r>
                      <a:r>
                        <a:rPr lang="zh-CN" altLang="en-US" sz="2400" b="1">
                          <a:ln>
                            <a:noFill/>
                          </a:ln>
                          <a:solidFill>
                            <a:schemeClr val="tx1"/>
                          </a:solidFill>
                        </a:rPr>
                        <a:t>（绢布）代（徭）役，推行基础是</a:t>
                      </a:r>
                      <a:r>
                        <a:rPr lang="zh-CN" altLang="en-US" sz="2400" b="1">
                          <a:ln>
                            <a:noFill/>
                          </a:ln>
                          <a:solidFill>
                            <a:srgbClr val="FF0000"/>
                          </a:solidFill>
                        </a:rPr>
                        <a:t>均田制</a:t>
                      </a:r>
                      <a:endParaRPr lang="zh-CN" altLang="en-US" sz="2400" b="1">
                        <a:ln>
                          <a:noFill/>
                        </a:ln>
                        <a:solidFill>
                          <a:srgbClr val="FF0000"/>
                        </a:solidFill>
                      </a:endParaRPr>
                    </a:p>
                  </a:txBody>
                  <a:tcPr anchor="ctr">
                    <a:solidFill>
                      <a:schemeClr val="accent1">
                        <a:lumMod val="20000"/>
                        <a:lumOff val="80000"/>
                        <a:alpha val="50000"/>
                      </a:schemeClr>
                    </a:solidFill>
                  </a:tcPr>
                </a:tc>
                <a:tc rowSpan="2">
                  <a:txBody>
                    <a:bodyPr vert="horz" wrap="square"/>
                    <a:lstStyle/>
                    <a:p>
                      <a:pPr algn="ctr">
                        <a:buNone/>
                      </a:pPr>
                      <a:r>
                        <a:rPr lang="zh-CN" altLang="en-US" sz="2400" b="1">
                          <a:ln>
                            <a:noFill/>
                          </a:ln>
                          <a:solidFill>
                            <a:schemeClr val="tx1"/>
                          </a:solidFill>
                        </a:rPr>
                        <a:t>人丁（不分男女，年龄区别）</a:t>
                      </a:r>
                      <a:endParaRPr lang="zh-CN" altLang="en-US" sz="2400" b="1">
                        <a:ln>
                          <a:noFill/>
                        </a:ln>
                        <a:solidFill>
                          <a:schemeClr val="tx1"/>
                        </a:solidFill>
                      </a:endParaRPr>
                    </a:p>
                  </a:txBody>
                  <a:tcPr anchor="ctr">
                    <a:solidFill>
                      <a:schemeClr val="accent1">
                        <a:lumMod val="20000"/>
                        <a:lumOff val="80000"/>
                        <a:alpha val="50000"/>
                      </a:schemeClr>
                    </a:solidFill>
                  </a:tcPr>
                </a:tc>
              </a:tr>
              <a:tr h="1397635">
                <a:tc>
                  <a:txBody>
                    <a:bodyPr vert="horz" wrap="square"/>
                    <a:lstStyle/>
                    <a:p>
                      <a:pPr algn="ctr">
                        <a:buNone/>
                      </a:pPr>
                      <a:r>
                        <a:rPr lang="zh-CN" altLang="en-US" sz="2400" b="1">
                          <a:ln>
                            <a:noFill/>
                          </a:ln>
                          <a:solidFill>
                            <a:schemeClr val="tx1"/>
                          </a:solidFill>
                        </a:rPr>
                        <a:t>唐前期</a:t>
                      </a:r>
                      <a:endParaRPr lang="zh-CN" altLang="en-US" sz="2400" b="1">
                        <a:ln>
                          <a:noFill/>
                        </a:ln>
                        <a:solidFill>
                          <a:schemeClr val="tx1"/>
                        </a:solidFill>
                      </a:endParaRPr>
                    </a:p>
                  </a:txBody>
                  <a:tcPr anchor="ctr">
                    <a:solidFill>
                      <a:schemeClr val="accent1">
                        <a:lumMod val="20000"/>
                        <a:lumOff val="80000"/>
                        <a:alpha val="50000"/>
                      </a:schemeClr>
                    </a:solidFill>
                  </a:tcPr>
                </a:tc>
                <a:tc vMerge="1">
                  <a:txBody>
                    <a:bodyPr vert="horz" wrap="square"/>
                    <a:lstStyle/>
                    <a:p/>
                  </a:txBody>
                  <a:tcPr anchor="ctr">
                    <a:noFill/>
                  </a:tcPr>
                </a:tc>
                <a:tc vMerge="1">
                  <a:txBody>
                    <a:bodyPr vert="horz" wrap="square"/>
                    <a:lstStyle/>
                    <a:p/>
                  </a:txBody>
                  <a:tcPr anchor="ctr">
                    <a:noFill/>
                  </a:tcPr>
                </a:tc>
                <a:tc vMerge="1">
                  <a:txBody>
                    <a:bodyPr vert="horz" wrap="square"/>
                    <a:lstStyle/>
                    <a:p/>
                  </a:txBody>
                  <a:tcPr anchor="ctr">
                    <a:noFill/>
                  </a:tcPr>
                </a:tc>
              </a:tr>
              <a:tr h="1397635">
                <a:tc>
                  <a:txBody>
                    <a:bodyPr vert="horz" wrap="square"/>
                    <a:lstStyle/>
                    <a:p>
                      <a:pPr algn="ctr">
                        <a:buNone/>
                      </a:pPr>
                      <a:endParaRPr lang="zh-CN" altLang="en-US" sz="24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endParaRPr lang="zh-CN" altLang="en-US" sz="24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endParaRPr lang="zh-CN" altLang="en-US" sz="2400" b="1">
                        <a:ln>
                          <a:noFill/>
                        </a:ln>
                        <a:solidFill>
                          <a:srgbClr val="FF0000"/>
                        </a:solidFill>
                      </a:endParaRPr>
                    </a:p>
                  </a:txBody>
                  <a:tcPr anchor="ctr">
                    <a:solidFill>
                      <a:schemeClr val="accent1">
                        <a:lumMod val="20000"/>
                        <a:lumOff val="80000"/>
                        <a:alpha val="50000"/>
                      </a:schemeClr>
                    </a:solidFill>
                  </a:tcPr>
                </a:tc>
                <a:tc>
                  <a:txBody>
                    <a:bodyPr vert="horz" wrap="square"/>
                    <a:lstStyle/>
                    <a:p>
                      <a:pPr algn="ctr">
                        <a:buNone/>
                      </a:pPr>
                      <a:endParaRPr lang="zh-CN" altLang="en-US" sz="2400" b="1">
                        <a:ln>
                          <a:noFill/>
                        </a:ln>
                        <a:solidFill>
                          <a:schemeClr val="tx1"/>
                        </a:solidFill>
                      </a:endParaRPr>
                    </a:p>
                  </a:txBody>
                  <a:tcPr anchor="ctr">
                    <a:solidFill>
                      <a:schemeClr val="accent1">
                        <a:lumMod val="20000"/>
                        <a:lumOff val="80000"/>
                        <a:alpha val="50000"/>
                      </a:schemeClr>
                    </a:solidFill>
                  </a:tcPr>
                </a:tc>
              </a:tr>
            </a:tbl>
          </a:graphicData>
        </a:graphic>
      </p:graphicFrame>
      <p:sp>
        <p:nvSpPr>
          <p:cNvPr id="5" name="文本框 4"/>
          <p:cNvSpPr txBox="1"/>
          <p:nvPr/>
        </p:nvSpPr>
        <p:spPr>
          <a:xfrm>
            <a:off x="328930" y="5220970"/>
            <a:ext cx="8426450" cy="1383665"/>
          </a:xfrm>
          <a:prstGeom prst="rect">
            <a:avLst/>
          </a:prstGeom>
          <a:noFill/>
        </p:spPr>
        <p:txBody>
          <a:bodyPr wrap="square" rtlCol="0" anchor="t">
            <a:spAutoFit/>
          </a:bodyPr>
          <a:lstStyle/>
          <a:p>
            <a:r>
              <a:rPr lang="en-US" altLang="zh-CN" sz="2800" b="1"/>
              <a:t>          </a:t>
            </a:r>
            <a:r>
              <a:rPr lang="zh-CN" altLang="en-US" sz="2800" b="1">
                <a:solidFill>
                  <a:srgbClr val="FF0000"/>
                </a:solidFill>
              </a:rPr>
              <a:t>丁男</a:t>
            </a:r>
            <a:r>
              <a:rPr lang="zh-CN" altLang="en-US" sz="2800" b="1"/>
              <a:t>如不愿服</a:t>
            </a:r>
            <a:r>
              <a:rPr lang="zh-CN" altLang="en-US" sz="2800" b="1">
                <a:solidFill>
                  <a:srgbClr val="FF0000"/>
                </a:solidFill>
              </a:rPr>
              <a:t>劳役</a:t>
            </a:r>
            <a:r>
              <a:rPr lang="zh-CN" altLang="en-US" sz="2800" b="1"/>
              <a:t>，年龄不限，均可以</a:t>
            </a:r>
            <a:r>
              <a:rPr lang="zh-CN" altLang="en-US" sz="2800" b="1">
                <a:solidFill>
                  <a:srgbClr val="FF0000"/>
                </a:solidFill>
              </a:rPr>
              <a:t>纳绢或布</a:t>
            </a:r>
            <a:r>
              <a:rPr lang="zh-CN" altLang="en-US" sz="2800" b="1"/>
              <a:t>代替，一天折合绢三尺，叫作“庸”</a:t>
            </a:r>
            <a:endParaRPr lang="zh-CN" altLang="en-US" sz="2800" b="1"/>
          </a:p>
          <a:p>
            <a:pPr algn="r"/>
            <a:r>
              <a:rPr lang="en-US" altLang="zh-CN" sz="2800" b="1"/>
              <a:t>——</a:t>
            </a:r>
            <a:r>
              <a:rPr lang="zh-CN" altLang="en-US" sz="2800" b="1">
                <a:sym typeface="+mn-ea"/>
              </a:rPr>
              <a:t>《《中国通史》第六卷(隋唐)》</a:t>
            </a:r>
            <a:endParaRPr lang="zh-CN" altLang="en-US" sz="2800" b="1">
              <a:sym typeface="+mn-ea"/>
            </a:endParaRPr>
          </a:p>
        </p:txBody>
      </p:sp>
      <p:sp>
        <p:nvSpPr>
          <p:cNvPr id="3" name="文本框 2"/>
          <p:cNvSpPr txBox="1"/>
          <p:nvPr/>
        </p:nvSpPr>
        <p:spPr>
          <a:xfrm>
            <a:off x="659130" y="4114165"/>
            <a:ext cx="1370330" cy="460375"/>
          </a:xfrm>
          <a:prstGeom prst="rect">
            <a:avLst/>
          </a:prstGeom>
          <a:noFill/>
        </p:spPr>
        <p:txBody>
          <a:bodyPr wrap="square" rtlCol="0">
            <a:spAutoFit/>
          </a:bodyPr>
          <a:lstStyle/>
          <a:p>
            <a:pPr algn="ctr">
              <a:buNone/>
            </a:pPr>
            <a:r>
              <a:rPr lang="zh-CN" altLang="en-US" sz="2400" b="1">
                <a:ln>
                  <a:noFill/>
                </a:ln>
                <a:solidFill>
                  <a:schemeClr val="tx1"/>
                </a:solidFill>
                <a:sym typeface="+mn-ea"/>
              </a:rPr>
              <a:t>唐后期</a:t>
            </a:r>
            <a:endParaRPr lang="zh-CN" altLang="en-US" sz="2400" b="1">
              <a:ln>
                <a:noFill/>
              </a:ln>
              <a:solidFill>
                <a:schemeClr val="tx1"/>
              </a:solidFill>
              <a:sym typeface="+mn-ea"/>
            </a:endParaRPr>
          </a:p>
        </p:txBody>
      </p:sp>
      <p:sp>
        <p:nvSpPr>
          <p:cNvPr id="4" name="文本框 3"/>
          <p:cNvSpPr txBox="1"/>
          <p:nvPr/>
        </p:nvSpPr>
        <p:spPr>
          <a:xfrm>
            <a:off x="2214880" y="4128135"/>
            <a:ext cx="1370330" cy="460375"/>
          </a:xfrm>
          <a:prstGeom prst="rect">
            <a:avLst/>
          </a:prstGeom>
          <a:noFill/>
        </p:spPr>
        <p:txBody>
          <a:bodyPr wrap="square" rtlCol="0">
            <a:spAutoFit/>
          </a:bodyPr>
          <a:lstStyle/>
          <a:p>
            <a:pPr algn="ctr">
              <a:buNone/>
            </a:pPr>
            <a:r>
              <a:rPr lang="zh-CN" altLang="en-US" sz="2400" b="1">
                <a:ln>
                  <a:noFill/>
                </a:ln>
                <a:solidFill>
                  <a:srgbClr val="FF0000"/>
                </a:solidFill>
                <a:sym typeface="+mn-ea"/>
              </a:rPr>
              <a:t>两税法</a:t>
            </a:r>
            <a:endParaRPr lang="zh-CN" altLang="en-US" sz="2400" b="1">
              <a:ln>
                <a:noFill/>
              </a:ln>
              <a:solidFill>
                <a:srgbClr val="FF0000"/>
              </a:solidFill>
              <a:sym typeface="+mn-ea"/>
            </a:endParaRPr>
          </a:p>
        </p:txBody>
      </p:sp>
      <p:sp>
        <p:nvSpPr>
          <p:cNvPr id="6" name="文本框 5"/>
          <p:cNvSpPr txBox="1"/>
          <p:nvPr/>
        </p:nvSpPr>
        <p:spPr>
          <a:xfrm>
            <a:off x="3837940" y="3783330"/>
            <a:ext cx="2853055" cy="1198880"/>
          </a:xfrm>
          <a:prstGeom prst="rect">
            <a:avLst/>
          </a:prstGeom>
          <a:noFill/>
        </p:spPr>
        <p:txBody>
          <a:bodyPr wrap="square" rtlCol="0">
            <a:spAutoFit/>
          </a:bodyPr>
          <a:lstStyle/>
          <a:p>
            <a:pPr algn="ctr">
              <a:buNone/>
            </a:pPr>
            <a:r>
              <a:rPr lang="zh-CN" altLang="en-US" sz="2400" b="1">
                <a:ln>
                  <a:noFill/>
                </a:ln>
                <a:solidFill>
                  <a:schemeClr val="tx1"/>
                </a:solidFill>
                <a:sym typeface="+mn-ea"/>
              </a:rPr>
              <a:t>按田亩征地税，按人丁、资产征户税，分夏秋两次征收</a:t>
            </a:r>
            <a:endParaRPr lang="zh-CN" altLang="en-US" sz="2400" b="1">
              <a:ln>
                <a:noFill/>
              </a:ln>
              <a:solidFill>
                <a:schemeClr val="tx1"/>
              </a:solidFill>
              <a:sym typeface="+mn-ea"/>
            </a:endParaRPr>
          </a:p>
        </p:txBody>
      </p:sp>
      <p:sp>
        <p:nvSpPr>
          <p:cNvPr id="7" name="文本框 6"/>
          <p:cNvSpPr txBox="1"/>
          <p:nvPr/>
        </p:nvSpPr>
        <p:spPr>
          <a:xfrm>
            <a:off x="6656705" y="3929380"/>
            <a:ext cx="1684655" cy="829945"/>
          </a:xfrm>
          <a:prstGeom prst="rect">
            <a:avLst/>
          </a:prstGeom>
          <a:noFill/>
        </p:spPr>
        <p:txBody>
          <a:bodyPr wrap="square" rtlCol="0">
            <a:spAutoFit/>
          </a:bodyPr>
          <a:lstStyle/>
          <a:p>
            <a:pPr algn="ctr">
              <a:buNone/>
            </a:pPr>
            <a:r>
              <a:rPr lang="zh-CN" altLang="en-US" sz="2400" b="1">
                <a:ln>
                  <a:noFill/>
                </a:ln>
                <a:solidFill>
                  <a:schemeClr val="tx1"/>
                </a:solidFill>
                <a:sym typeface="+mn-ea"/>
              </a:rPr>
              <a:t>以</a:t>
            </a:r>
            <a:r>
              <a:rPr lang="zh-CN" altLang="en-US" sz="2400" b="1">
                <a:ln>
                  <a:noFill/>
                </a:ln>
                <a:solidFill>
                  <a:srgbClr val="FF0000"/>
                </a:solidFill>
                <a:sym typeface="+mn-ea"/>
              </a:rPr>
              <a:t>土地、资本</a:t>
            </a:r>
            <a:r>
              <a:rPr lang="zh-CN" altLang="en-US" sz="2400" b="1">
                <a:ln>
                  <a:noFill/>
                </a:ln>
                <a:solidFill>
                  <a:schemeClr val="tx1"/>
                </a:solidFill>
                <a:sym typeface="+mn-ea"/>
              </a:rPr>
              <a:t>为主</a:t>
            </a:r>
            <a:endParaRPr lang="zh-CN" altLang="en-US" sz="2400" b="1">
              <a:ln>
                <a:noFill/>
              </a:ln>
              <a:solidFill>
                <a:schemeClr val="tx1"/>
              </a:solidFill>
              <a:sym typeface="+mn-ea"/>
            </a:endParaRPr>
          </a:p>
        </p:txBody>
      </p:sp>
      <p:sp>
        <p:nvSpPr>
          <p:cNvPr id="13" name="文本框 12"/>
          <p:cNvSpPr txBox="1"/>
          <p:nvPr/>
        </p:nvSpPr>
        <p:spPr>
          <a:xfrm>
            <a:off x="496570" y="368935"/>
            <a:ext cx="8056880" cy="521970"/>
          </a:xfrm>
          <a:prstGeom prst="rect">
            <a:avLst/>
          </a:prstGeom>
          <a:noFill/>
        </p:spPr>
        <p:txBody>
          <a:bodyPr wrap="square" rtlCol="0" anchor="t">
            <a:spAutoFit/>
          </a:bodyPr>
          <a:lstStyle/>
          <a:p>
            <a:r>
              <a:rPr lang="en-US" altLang="zh-CN" sz="2800" b="1">
                <a:ln>
                  <a:noFill/>
                </a:ln>
                <a:solidFill>
                  <a:srgbClr val="0000FF"/>
                </a:solidFill>
              </a:rPr>
              <a:t>      </a:t>
            </a:r>
            <a:r>
              <a:rPr lang="zh-CN" altLang="en-US" sz="2800" b="1">
                <a:ln>
                  <a:noFill/>
                </a:ln>
                <a:solidFill>
                  <a:srgbClr val="0000FF"/>
                </a:solidFill>
              </a:rPr>
              <a:t>根据教材概括隋唐赋税的基本内容</a:t>
            </a:r>
            <a:endParaRPr lang="zh-CN" altLang="en-US" sz="2800" b="1">
              <a:ln>
                <a:noFill/>
              </a:ln>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strips(downLeft)">
                                      <p:cBhvr>
                                        <p:cTn id="10" dur="500"/>
                                        <p:tgtEl>
                                          <p:spTgt spid="5">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5" presetClass="entr" presetSubtype="10" fill="hold" nodeType="clickEffect">
                                  <p:stCondLst>
                                    <p:cond delay="0"/>
                                  </p:stCondLst>
                                  <p:childTnLst>
                                    <p:set>
                                      <p:cBhvr>
                                        <p:cTn id="29" dur="1" fill="hold">
                                          <p:stCondLst>
                                            <p:cond delay="0"/>
                                          </p:stCondLst>
                                        </p:cTn>
                                        <p:tgtEl>
                                          <p:spTgt spid="13">
                                            <p:txEl>
                                              <p:pRg st="0" end="0"/>
                                            </p:txEl>
                                          </p:spTgt>
                                        </p:tgtEl>
                                        <p:attrNameLst>
                                          <p:attrName>style.visibility</p:attrName>
                                        </p:attrNameLst>
                                      </p:cBhvr>
                                      <p:to>
                                        <p:strVal val="visible"/>
                                      </p:to>
                                    </p:set>
                                    <p:animEffect transition="in" filter="checkerboard(across)">
                                      <p:cBhvr>
                                        <p:cTn id="30"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88620" y="447675"/>
            <a:ext cx="5585460" cy="521970"/>
          </a:xfrm>
          <a:prstGeom prst="rect">
            <a:avLst/>
          </a:prstGeom>
          <a:noFill/>
        </p:spPr>
        <p:txBody>
          <a:bodyPr wrap="square" rtlCol="0" anchor="t">
            <a:spAutoFit/>
          </a:bodyPr>
          <a:lstStyle/>
          <a:p>
            <a:r>
              <a:rPr lang="en-US" altLang="zh-CN" sz="2800" b="1">
                <a:ln>
                  <a:noFill/>
                </a:ln>
                <a:solidFill>
                  <a:srgbClr val="0000FF"/>
                </a:solidFill>
              </a:rPr>
              <a:t> </a:t>
            </a:r>
            <a:r>
              <a:rPr lang="zh-CN" altLang="en-US" sz="2800" b="1">
                <a:ln>
                  <a:noFill/>
                </a:ln>
                <a:solidFill>
                  <a:srgbClr val="0000FF"/>
                </a:solidFill>
              </a:rPr>
              <a:t>隋唐时期赋税的变化</a:t>
            </a:r>
            <a:endParaRPr lang="zh-CN" altLang="en-US" sz="2800" b="1">
              <a:ln>
                <a:noFill/>
              </a:ln>
              <a:solidFill>
                <a:srgbClr val="0000FF"/>
              </a:solidFill>
            </a:endParaRPr>
          </a:p>
        </p:txBody>
      </p:sp>
      <p:sp>
        <p:nvSpPr>
          <p:cNvPr id="3" name="文本框 2"/>
          <p:cNvSpPr txBox="1"/>
          <p:nvPr/>
        </p:nvSpPr>
        <p:spPr>
          <a:xfrm>
            <a:off x="388620" y="1328420"/>
            <a:ext cx="8430895" cy="3046095"/>
          </a:xfrm>
          <a:prstGeom prst="rect">
            <a:avLst/>
          </a:prstGeom>
          <a:noFill/>
        </p:spPr>
        <p:txBody>
          <a:bodyPr wrap="square" rtlCol="0" anchor="t">
            <a:spAutoFit/>
          </a:bodyPr>
          <a:lstStyle/>
          <a:p>
            <a:r>
              <a:rPr lang="en-US" altLang="zh-CN" sz="2400" b="1">
                <a:ln>
                  <a:noFill/>
                </a:ln>
                <a:solidFill>
                  <a:schemeClr val="tx1"/>
                </a:solidFill>
              </a:rPr>
              <a:t> </a:t>
            </a:r>
            <a:r>
              <a:rPr lang="zh-CN" altLang="en-US" sz="2400" b="1">
                <a:ln>
                  <a:noFill/>
                </a:ln>
                <a:solidFill>
                  <a:schemeClr val="tx1"/>
                </a:solidFill>
                <a:latin typeface="Calibri"/>
              </a:rPr>
              <a:t>①租庸调制：</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   实行时间</a:t>
            </a:r>
            <a:r>
              <a:rPr lang="zh-CN" altLang="en-US" sz="2400" b="1">
                <a:ln>
                  <a:noFill/>
                </a:ln>
                <a:solidFill>
                  <a:schemeClr val="tx1"/>
                </a:solidFill>
                <a:latin typeface="Calibri"/>
              </a:rPr>
              <a:t>：唐朝初年</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基础</a:t>
            </a:r>
            <a:r>
              <a:rPr lang="zh-CN" altLang="en-US" sz="2400" b="1">
                <a:ln>
                  <a:noFill/>
                </a:ln>
                <a:solidFill>
                  <a:schemeClr val="tx1"/>
                </a:solidFill>
                <a:latin typeface="Calibri"/>
              </a:rPr>
              <a:t>：国家向成年男子授田的</a:t>
            </a:r>
            <a:r>
              <a:rPr lang="en-US" altLang="zh-CN" sz="2400" b="1">
                <a:ln>
                  <a:noFill/>
                </a:ln>
                <a:solidFill>
                  <a:schemeClr val="tx1"/>
                </a:solidFill>
                <a:latin typeface="Calibri"/>
              </a:rPr>
              <a:t>“</a:t>
            </a:r>
            <a:r>
              <a:rPr lang="zh-CN" altLang="en-US" sz="2400" b="1">
                <a:ln>
                  <a:noFill/>
                </a:ln>
                <a:solidFill>
                  <a:schemeClr val="tx1"/>
                </a:solidFill>
                <a:latin typeface="Calibri"/>
              </a:rPr>
              <a:t>均田制</a:t>
            </a:r>
            <a:r>
              <a:rPr lang="en-US" altLang="zh-CN" sz="2400" b="1">
                <a:ln>
                  <a:noFill/>
                </a:ln>
                <a:solidFill>
                  <a:schemeClr val="tx1"/>
                </a:solidFill>
                <a:latin typeface="Calibri"/>
              </a:rPr>
              <a:t>”</a:t>
            </a:r>
            <a:r>
              <a:rPr lang="zh-CN" altLang="en-US" sz="2400" b="1">
                <a:ln>
                  <a:noFill/>
                </a:ln>
                <a:solidFill>
                  <a:schemeClr val="tx1"/>
                </a:solidFill>
                <a:latin typeface="Calibri"/>
              </a:rPr>
              <a:t>；</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 内容：</a:t>
            </a:r>
            <a:r>
              <a:rPr lang="zh-CN" altLang="en-US" sz="2400" b="1">
                <a:ln>
                  <a:noFill/>
                </a:ln>
                <a:solidFill>
                  <a:schemeClr val="tx1"/>
                </a:solidFill>
                <a:latin typeface="Calibri"/>
              </a:rPr>
              <a:t>针对</a:t>
            </a:r>
            <a:r>
              <a:rPr lang="en-US" altLang="zh-CN" sz="2400" b="1">
                <a:ln>
                  <a:noFill/>
                </a:ln>
                <a:solidFill>
                  <a:schemeClr val="tx1"/>
                </a:solidFill>
                <a:latin typeface="Calibri"/>
              </a:rPr>
              <a:t>21-59</a:t>
            </a:r>
            <a:r>
              <a:rPr lang="zh-CN" altLang="en-US" sz="2400" b="1">
                <a:ln>
                  <a:noFill/>
                </a:ln>
                <a:solidFill>
                  <a:schemeClr val="tx1"/>
                </a:solidFill>
                <a:latin typeface="Calibri"/>
              </a:rPr>
              <a:t>岁之间的成年男子征收；</a:t>
            </a:r>
            <a:endParaRPr lang="zh-CN" altLang="en-US" sz="2400" b="1">
              <a:ln>
                <a:noFill/>
              </a:ln>
              <a:solidFill>
                <a:schemeClr val="tx1"/>
              </a:solidFill>
              <a:latin typeface="Calibri"/>
            </a:endParaRPr>
          </a:p>
          <a:p>
            <a:r>
              <a:rPr lang="zh-CN" altLang="en-US" sz="2400" b="1">
                <a:ln>
                  <a:noFill/>
                </a:ln>
                <a:solidFill>
                  <a:schemeClr val="tx1"/>
                </a:solidFill>
                <a:latin typeface="Calibri"/>
              </a:rPr>
              <a:t>                   租、调之外的役，可以用</a:t>
            </a:r>
            <a:r>
              <a:rPr lang="en-US" altLang="zh-CN" sz="2400" b="1">
                <a:ln>
                  <a:noFill/>
                </a:ln>
                <a:solidFill>
                  <a:schemeClr val="tx1"/>
                </a:solidFill>
                <a:latin typeface="Calibri"/>
              </a:rPr>
              <a:t>“</a:t>
            </a:r>
            <a:r>
              <a:rPr lang="zh-CN" altLang="en-US" sz="2400" b="1">
                <a:ln>
                  <a:noFill/>
                </a:ln>
                <a:solidFill>
                  <a:schemeClr val="tx1"/>
                </a:solidFill>
                <a:latin typeface="Calibri"/>
              </a:rPr>
              <a:t>庸</a:t>
            </a:r>
            <a:r>
              <a:rPr lang="en-US" altLang="zh-CN" sz="2400" b="1">
                <a:ln>
                  <a:noFill/>
                </a:ln>
                <a:solidFill>
                  <a:schemeClr val="tx1"/>
                </a:solidFill>
                <a:latin typeface="Calibri"/>
              </a:rPr>
              <a:t>”</a:t>
            </a:r>
            <a:r>
              <a:rPr lang="zh-CN" altLang="en-US" sz="2400" b="1">
                <a:ln>
                  <a:noFill/>
                </a:ln>
                <a:solidFill>
                  <a:schemeClr val="tx1"/>
                </a:solidFill>
                <a:latin typeface="Calibri"/>
              </a:rPr>
              <a:t>代替。</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评价：</a:t>
            </a:r>
            <a:r>
              <a:rPr lang="zh-CN" altLang="en-US" sz="2400" b="1">
                <a:ln>
                  <a:noFill/>
                </a:ln>
                <a:solidFill>
                  <a:schemeClr val="tx1"/>
                </a:solidFill>
                <a:latin typeface="Calibri"/>
              </a:rPr>
              <a:t>只对成年男子征收，力役可以通过缴纳庸来折抵；</a:t>
            </a:r>
            <a:endParaRPr lang="zh-CN" altLang="en-US" sz="2400" b="1">
              <a:ln>
                <a:noFill/>
              </a:ln>
              <a:solidFill>
                <a:schemeClr val="tx1"/>
              </a:solidFill>
              <a:latin typeface="Calibri"/>
            </a:endParaRPr>
          </a:p>
          <a:p>
            <a:r>
              <a:rPr lang="zh-CN" altLang="en-US" sz="2400" b="1">
                <a:ln>
                  <a:noFill/>
                </a:ln>
                <a:solidFill>
                  <a:schemeClr val="tx1"/>
                </a:solidFill>
                <a:latin typeface="Calibri"/>
              </a:rPr>
              <a:t>                   有利于发展农业生产，安定人们生活，是一个进步。</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破坏：</a:t>
            </a:r>
            <a:r>
              <a:rPr lang="zh-CN" altLang="en-US" sz="2400" b="1">
                <a:ln>
                  <a:noFill/>
                </a:ln>
                <a:solidFill>
                  <a:schemeClr val="tx1"/>
                </a:solidFill>
                <a:latin typeface="Calibri"/>
              </a:rPr>
              <a:t>唐中期，均田制破坏。</a:t>
            </a:r>
            <a:r>
              <a:rPr lang="en-US" altLang="zh-CN" sz="2400" b="1">
                <a:ln>
                  <a:noFill/>
                </a:ln>
                <a:solidFill>
                  <a:schemeClr val="tx1"/>
                </a:solidFill>
                <a:latin typeface="Calibri"/>
              </a:rPr>
              <a:t>780</a:t>
            </a:r>
            <a:r>
              <a:rPr lang="zh-CN" altLang="en-US" sz="2400" b="1">
                <a:ln>
                  <a:noFill/>
                </a:ln>
                <a:solidFill>
                  <a:schemeClr val="tx1"/>
                </a:solidFill>
                <a:latin typeface="Calibri"/>
              </a:rPr>
              <a:t>年，唐朝政府废除。</a:t>
            </a:r>
            <a:endParaRPr lang="zh-CN" altLang="en-US" sz="2400" b="1">
              <a:ln>
                <a:noFill/>
              </a:ln>
              <a:solidFill>
                <a:schemeClr val="tx1"/>
              </a:solidFill>
              <a:latin typeface="Calibri"/>
            </a:endParaRPr>
          </a:p>
        </p:txBody>
      </p:sp>
      <p:sp>
        <p:nvSpPr>
          <p:cNvPr id="4" name="文本框 3"/>
          <p:cNvSpPr txBox="1"/>
          <p:nvPr/>
        </p:nvSpPr>
        <p:spPr>
          <a:xfrm>
            <a:off x="356870" y="4598670"/>
            <a:ext cx="8430895" cy="1938020"/>
          </a:xfrm>
          <a:prstGeom prst="rect">
            <a:avLst/>
          </a:prstGeom>
          <a:noFill/>
        </p:spPr>
        <p:txBody>
          <a:bodyPr wrap="square" rtlCol="0" anchor="t">
            <a:spAutoFit/>
          </a:bodyPr>
          <a:lstStyle/>
          <a:p>
            <a:r>
              <a:rPr lang="en-US" altLang="zh-CN" sz="2400" b="1">
                <a:ln>
                  <a:noFill/>
                </a:ln>
                <a:solidFill>
                  <a:schemeClr val="tx1"/>
                </a:solidFill>
                <a:latin typeface="Calibri"/>
              </a:rPr>
              <a:t>②</a:t>
            </a:r>
            <a:r>
              <a:rPr lang="zh-CN" altLang="en-US" sz="2400" b="1">
                <a:ln>
                  <a:noFill/>
                </a:ln>
                <a:solidFill>
                  <a:schemeClr val="tx1"/>
                </a:solidFill>
                <a:latin typeface="Calibri"/>
              </a:rPr>
              <a:t>两税法：</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   实行时间</a:t>
            </a:r>
            <a:r>
              <a:rPr lang="zh-CN" altLang="en-US" sz="2400" b="1">
                <a:ln>
                  <a:noFill/>
                </a:ln>
                <a:solidFill>
                  <a:schemeClr val="tx1"/>
                </a:solidFill>
                <a:latin typeface="Calibri"/>
              </a:rPr>
              <a:t>：</a:t>
            </a:r>
            <a:r>
              <a:rPr lang="en-US" altLang="zh-CN" sz="2400" b="1">
                <a:ln>
                  <a:noFill/>
                </a:ln>
                <a:latin typeface="Calibri"/>
                <a:sym typeface="+mn-ea"/>
              </a:rPr>
              <a:t>780</a:t>
            </a:r>
            <a:r>
              <a:rPr lang="zh-CN" altLang="en-US" sz="2400" b="1">
                <a:ln>
                  <a:noFill/>
                </a:ln>
                <a:latin typeface="Calibri"/>
                <a:sym typeface="+mn-ea"/>
              </a:rPr>
              <a:t>年，唐朝政府废除租庸调制，改行两税法</a:t>
            </a:r>
            <a:endParaRPr lang="zh-CN" altLang="en-US" sz="2400" b="1">
              <a:ln>
                <a:noFill/>
              </a:ln>
              <a:solidFill>
                <a:schemeClr val="tx1"/>
              </a:solidFill>
              <a:latin typeface="Calibri"/>
            </a:endParaRPr>
          </a:p>
          <a:p>
            <a:r>
              <a:rPr lang="zh-CN" altLang="en-US" sz="2400" b="1">
                <a:ln>
                  <a:noFill/>
                </a:ln>
                <a:solidFill>
                  <a:schemeClr val="tx1"/>
                </a:solidFill>
                <a:latin typeface="Calibri"/>
              </a:rPr>
              <a:t>    </a:t>
            </a:r>
            <a:r>
              <a:rPr lang="zh-CN" altLang="en-US" sz="2400" b="1">
                <a:ln>
                  <a:noFill/>
                </a:ln>
                <a:solidFill>
                  <a:srgbClr val="0000FF"/>
                </a:solidFill>
                <a:latin typeface="Calibri"/>
              </a:rPr>
              <a:t> 内容：</a:t>
            </a:r>
            <a:r>
              <a:rPr lang="zh-CN" altLang="en-US" sz="2400" b="1">
                <a:ln>
                  <a:noFill/>
                </a:ln>
                <a:solidFill>
                  <a:schemeClr val="tx1"/>
                </a:solidFill>
                <a:latin typeface="Calibri"/>
              </a:rPr>
              <a:t>国家财政支出确定赋税总额</a:t>
            </a:r>
            <a:r>
              <a:rPr lang="zh-CN" altLang="en-US" sz="2400" b="1">
                <a:ln>
                  <a:noFill/>
                </a:ln>
                <a:solidFill>
                  <a:srgbClr val="0000FF"/>
                </a:solidFill>
                <a:latin typeface="Calibri"/>
              </a:rPr>
              <a:t>，</a:t>
            </a:r>
            <a:r>
              <a:rPr lang="zh-CN" altLang="en-US" sz="2400" b="1">
                <a:ln>
                  <a:noFill/>
                </a:ln>
                <a:latin typeface="Calibri"/>
                <a:sym typeface="+mn-ea"/>
              </a:rPr>
              <a:t>将总额分解到各地</a:t>
            </a:r>
            <a:r>
              <a:rPr lang="zh-CN" altLang="en-US" sz="2400" b="1">
                <a:ln>
                  <a:noFill/>
                </a:ln>
                <a:solidFill>
                  <a:srgbClr val="0000FF"/>
                </a:solidFill>
                <a:latin typeface="Calibri"/>
              </a:rPr>
              <a:t>；</a:t>
            </a:r>
            <a:endParaRPr lang="zh-CN" altLang="en-US" sz="2400" b="1">
              <a:ln>
                <a:noFill/>
              </a:ln>
              <a:solidFill>
                <a:schemeClr val="tx1"/>
              </a:solidFill>
              <a:latin typeface="Calibri"/>
            </a:endParaRPr>
          </a:p>
          <a:p>
            <a:r>
              <a:rPr lang="zh-CN" altLang="en-US" sz="2400" b="1">
                <a:ln>
                  <a:noFill/>
                </a:ln>
                <a:solidFill>
                  <a:schemeClr val="tx1"/>
                </a:solidFill>
                <a:latin typeface="Calibri"/>
              </a:rPr>
              <a:t>                  按田亩征收地税，按人丁、资产征收户税；</a:t>
            </a:r>
            <a:endParaRPr lang="zh-CN" altLang="en-US" sz="2400" b="1">
              <a:ln>
                <a:noFill/>
              </a:ln>
              <a:solidFill>
                <a:schemeClr val="tx1"/>
              </a:solidFill>
              <a:latin typeface="Calibri"/>
            </a:endParaRPr>
          </a:p>
          <a:p>
            <a:r>
              <a:rPr lang="zh-CN" altLang="en-US" sz="2400" b="1">
                <a:ln>
                  <a:noFill/>
                </a:ln>
                <a:solidFill>
                  <a:schemeClr val="tx1"/>
                </a:solidFill>
                <a:latin typeface="Calibri"/>
              </a:rPr>
              <a:t>                  分春夏两次征收。  </a:t>
            </a:r>
            <a:endParaRPr lang="zh-CN" altLang="en-US" sz="2400" b="1">
              <a:ln>
                <a:noFill/>
              </a:ln>
              <a:solidFill>
                <a:schemeClr val="tx1"/>
              </a:solidFill>
              <a:latin typeface="Calibri"/>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heckerboard(across)">
                                      <p:cBhvr>
                                        <p:cTn id="32" dur="500"/>
                                        <p:tgtEl>
                                          <p:spTgt spid="3">
                                            <p:txEl>
                                              <p:pRg st="4" end="4"/>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heckerboard(across)">
                                      <p:cBhvr>
                                        <p:cTn id="37" dur="500"/>
                                        <p:tgtEl>
                                          <p:spTgt spid="3">
                                            <p:txEl>
                                              <p:pRg st="5" end="5"/>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 presetClass="entr" presetSubtype="1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heckerboard(across)">
                                      <p:cBhvr>
                                        <p:cTn id="42" dur="500"/>
                                        <p:tgtEl>
                                          <p:spTgt spid="3">
                                            <p:txEl>
                                              <p:pRg st="6" end="6"/>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checkerboard(across)">
                                      <p:cBhvr>
                                        <p:cTn id="47" dur="500"/>
                                        <p:tgtEl>
                                          <p:spTgt spid="3">
                                            <p:txEl>
                                              <p:pRg st="7" end="7"/>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5" presetClass="entr" presetSubtype="10" fill="hold" nodeType="clickEffect">
                                  <p:stCondLst>
                                    <p:cond delay="0"/>
                                  </p:stCondLst>
                                  <p:childTnLst>
                                    <p:set>
                                      <p:cBhvr>
                                        <p:cTn id="51" dur="1" fill="hold">
                                          <p:stCondLst>
                                            <p:cond delay="0"/>
                                          </p:stCondLst>
                                        </p:cTn>
                                        <p:tgtEl>
                                          <p:spTgt spid="4">
                                            <p:txEl>
                                              <p:pRg st="0" end="0"/>
                                            </p:txEl>
                                          </p:spTgt>
                                        </p:tgtEl>
                                        <p:attrNameLst>
                                          <p:attrName>style.visibility</p:attrName>
                                        </p:attrNameLst>
                                      </p:cBhvr>
                                      <p:to>
                                        <p:strVal val="visible"/>
                                      </p:to>
                                    </p:set>
                                    <p:animEffect transition="in" filter="checkerboard(across)">
                                      <p:cBhvr>
                                        <p:cTn id="52" dur="500"/>
                                        <p:tgtEl>
                                          <p:spTgt spid="4">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5" presetClass="entr" presetSubtype="10" fill="hold" nodeType="clickEffect">
                                  <p:stCondLst>
                                    <p:cond delay="0"/>
                                  </p:stCondLst>
                                  <p:childTnLst>
                                    <p:set>
                                      <p:cBhvr>
                                        <p:cTn id="56" dur="1" fill="hold">
                                          <p:stCondLst>
                                            <p:cond delay="0"/>
                                          </p:stCondLst>
                                        </p:cTn>
                                        <p:tgtEl>
                                          <p:spTgt spid="4">
                                            <p:txEl>
                                              <p:pRg st="1" end="1"/>
                                            </p:txEl>
                                          </p:spTgt>
                                        </p:tgtEl>
                                        <p:attrNameLst>
                                          <p:attrName>style.visibility</p:attrName>
                                        </p:attrNameLst>
                                      </p:cBhvr>
                                      <p:to>
                                        <p:strVal val="visible"/>
                                      </p:to>
                                    </p:set>
                                    <p:animEffect transition="in" filter="checkerboard(across)">
                                      <p:cBhvr>
                                        <p:cTn id="57" dur="500"/>
                                        <p:tgtEl>
                                          <p:spTgt spid="4">
                                            <p:txEl>
                                              <p:pRg st="1" end="1"/>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5" presetClass="entr" presetSubtype="10" fill="hold" nodeType="clickEffect">
                                  <p:stCondLst>
                                    <p:cond delay="0"/>
                                  </p:stCondLst>
                                  <p:childTnLst>
                                    <p:set>
                                      <p:cBhvr>
                                        <p:cTn id="61" dur="1" fill="hold">
                                          <p:stCondLst>
                                            <p:cond delay="0"/>
                                          </p:stCondLst>
                                        </p:cTn>
                                        <p:tgtEl>
                                          <p:spTgt spid="4">
                                            <p:txEl>
                                              <p:pRg st="2" end="2"/>
                                            </p:txEl>
                                          </p:spTgt>
                                        </p:tgtEl>
                                        <p:attrNameLst>
                                          <p:attrName>style.visibility</p:attrName>
                                        </p:attrNameLst>
                                      </p:cBhvr>
                                      <p:to>
                                        <p:strVal val="visible"/>
                                      </p:to>
                                    </p:set>
                                    <p:animEffect transition="in" filter="checkerboard(across)">
                                      <p:cBhvr>
                                        <p:cTn id="62" dur="500"/>
                                        <p:tgtEl>
                                          <p:spTgt spid="4">
                                            <p:txEl>
                                              <p:pRg st="2" end="2"/>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5" presetClass="entr" presetSubtype="10" fill="hold" nodeType="clickEffect">
                                  <p:stCondLst>
                                    <p:cond delay="0"/>
                                  </p:stCondLst>
                                  <p:childTnLst>
                                    <p:set>
                                      <p:cBhvr>
                                        <p:cTn id="66" dur="1" fill="hold">
                                          <p:stCondLst>
                                            <p:cond delay="0"/>
                                          </p:stCondLst>
                                        </p:cTn>
                                        <p:tgtEl>
                                          <p:spTgt spid="4">
                                            <p:txEl>
                                              <p:pRg st="3" end="3"/>
                                            </p:txEl>
                                          </p:spTgt>
                                        </p:tgtEl>
                                        <p:attrNameLst>
                                          <p:attrName>style.visibility</p:attrName>
                                        </p:attrNameLst>
                                      </p:cBhvr>
                                      <p:to>
                                        <p:strVal val="visible"/>
                                      </p:to>
                                    </p:set>
                                    <p:animEffect transition="in" filter="checkerboard(across)">
                                      <p:cBhvr>
                                        <p:cTn id="67" dur="500"/>
                                        <p:tgtEl>
                                          <p:spTgt spid="4">
                                            <p:txEl>
                                              <p:pRg st="3" end="3"/>
                                            </p:txEl>
                                          </p:spTgt>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5" presetClass="entr" presetSubtype="10" fill="hold" nodeType="clickEffect">
                                  <p:stCondLst>
                                    <p:cond delay="0"/>
                                  </p:stCondLst>
                                  <p:childTnLst>
                                    <p:set>
                                      <p:cBhvr>
                                        <p:cTn id="71" dur="1" fill="hold">
                                          <p:stCondLst>
                                            <p:cond delay="0"/>
                                          </p:stCondLst>
                                        </p:cTn>
                                        <p:tgtEl>
                                          <p:spTgt spid="4">
                                            <p:txEl>
                                              <p:pRg st="4" end="4"/>
                                            </p:txEl>
                                          </p:spTgt>
                                        </p:tgtEl>
                                        <p:attrNameLst>
                                          <p:attrName>style.visibility</p:attrName>
                                        </p:attrNameLst>
                                      </p:cBhvr>
                                      <p:to>
                                        <p:strVal val="visible"/>
                                      </p:to>
                                    </p:set>
                                    <p:animEffect transition="in" filter="checkerboard(across)">
                                      <p:cBhvr>
                                        <p:cTn id="7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52780" y="688975"/>
          <a:ext cx="7838440" cy="4400339"/>
        </p:xfrm>
        <a:graphic>
          <a:graphicData uri="http://schemas.openxmlformats.org/drawingml/2006/table">
            <a:tbl>
              <a:tblPr firstRow="1" bandRow="1">
                <a:tableStyleId>{5C22544A-7EE6-4342-B048-85BDC9FD1C3A}</a:tableStyleId>
              </a:tblPr>
              <a:tblGrid>
                <a:gridCol w="1377315"/>
                <a:gridCol w="1858645"/>
                <a:gridCol w="2704465"/>
                <a:gridCol w="1898015"/>
              </a:tblGrid>
              <a:tr h="786130">
                <a:tc>
                  <a:txBody>
                    <a:bodyPr vert="horz" wrap="square"/>
                    <a:lstStyle/>
                    <a:p>
                      <a:pPr algn="ctr">
                        <a:buNone/>
                      </a:pPr>
                      <a:r>
                        <a:rPr lang="zh-CN" altLang="en-US" sz="2800">
                          <a:ln>
                            <a:noFill/>
                          </a:ln>
                          <a:solidFill>
                            <a:srgbClr val="0000FF"/>
                          </a:solidFill>
                        </a:rPr>
                        <a:t>朝代</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赋税内容</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征收概况</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征收标准</a:t>
                      </a:r>
                      <a:endParaRPr lang="zh-CN" altLang="en-US" sz="2800">
                        <a:ln>
                          <a:noFill/>
                        </a:ln>
                        <a:solidFill>
                          <a:srgbClr val="0000FF"/>
                        </a:solidFill>
                      </a:endParaRPr>
                    </a:p>
                  </a:txBody>
                  <a:tcPr anchor="ctr">
                    <a:solidFill>
                      <a:schemeClr val="accent1">
                        <a:lumMod val="20000"/>
                        <a:lumOff val="80000"/>
                        <a:alpha val="50000"/>
                      </a:schemeClr>
                    </a:solidFill>
                  </a:tcPr>
                </a:tc>
              </a:tr>
              <a:tr h="1482725">
                <a:tc rowSpan="2">
                  <a:txBody>
                    <a:bodyPr vert="horz" wrap="square"/>
                    <a:lstStyle/>
                    <a:p>
                      <a:pPr algn="ctr">
                        <a:buNone/>
                      </a:pPr>
                      <a:r>
                        <a:rPr lang="zh-CN" altLang="en-US" sz="2800" b="1">
                          <a:ln>
                            <a:noFill/>
                          </a:ln>
                          <a:solidFill>
                            <a:schemeClr val="tx1"/>
                          </a:solidFill>
                        </a:rPr>
                        <a:t>宋朝</a:t>
                      </a:r>
                      <a:endParaRPr lang="zh-CN" altLang="en-US"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sym typeface="+mn-ea"/>
                        </a:rPr>
                        <a:t>募役法</a:t>
                      </a:r>
                      <a:endParaRPr lang="zh-CN" altLang="en-US" sz="2800" b="1">
                        <a:ln>
                          <a:noFill/>
                        </a:ln>
                        <a:solidFill>
                          <a:schemeClr val="tx1"/>
                        </a:solidFill>
                        <a:sym typeface="+mn-ea"/>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rPr>
                        <a:t>百姓纳钱</a:t>
                      </a:r>
                      <a:endParaRPr lang="zh-CN" altLang="en-US" sz="2800" b="1">
                        <a:ln>
                          <a:noFill/>
                        </a:ln>
                        <a:solidFill>
                          <a:schemeClr val="tx1"/>
                        </a:solidFill>
                      </a:endParaRPr>
                    </a:p>
                    <a:p>
                      <a:pPr algn="ctr">
                        <a:buNone/>
                      </a:pPr>
                      <a:r>
                        <a:rPr lang="zh-CN" altLang="en-US" sz="2800" b="1">
                          <a:ln>
                            <a:noFill/>
                          </a:ln>
                          <a:solidFill>
                            <a:schemeClr val="tx1"/>
                          </a:solidFill>
                        </a:rPr>
                        <a:t>政府募人</a:t>
                      </a:r>
                      <a:r>
                        <a:rPr lang="en-US" altLang="zh-CN" sz="2800" b="1">
                          <a:ln>
                            <a:noFill/>
                          </a:ln>
                          <a:solidFill>
                            <a:schemeClr val="tx1"/>
                          </a:solidFill>
                        </a:rPr>
                        <a:t> </a:t>
                      </a:r>
                      <a:endParaRPr lang="en-US" altLang="zh-CN"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en-US" altLang="zh-CN" sz="2800" b="1">
                          <a:ln>
                            <a:noFill/>
                          </a:ln>
                          <a:solidFill>
                            <a:schemeClr val="tx1"/>
                          </a:solidFill>
                        </a:rPr>
                        <a:t> </a:t>
                      </a:r>
                      <a:endParaRPr lang="en-US" altLang="zh-CN" sz="2800" b="1">
                        <a:ln>
                          <a:noFill/>
                        </a:ln>
                        <a:solidFill>
                          <a:schemeClr val="tx1"/>
                        </a:solidFill>
                      </a:endParaRPr>
                    </a:p>
                  </a:txBody>
                  <a:tcPr anchor="ctr">
                    <a:solidFill>
                      <a:schemeClr val="accent1">
                        <a:lumMod val="20000"/>
                        <a:lumOff val="80000"/>
                        <a:alpha val="50000"/>
                      </a:schemeClr>
                    </a:solidFill>
                  </a:tcPr>
                </a:tc>
              </a:tr>
              <a:tr h="0">
                <a:tc vMerge="1">
                  <a:txBody>
                    <a:bodyPr vert="horz" wrap="square"/>
                    <a:lstStyle/>
                    <a:p/>
                  </a:txBody>
                  <a:tcPr anchor="ctr">
                    <a:noFill/>
                  </a:tcPr>
                </a:tc>
                <a:tc rowSpan="3">
                  <a:txBody>
                    <a:bodyPr vert="horz" wrap="square"/>
                    <a:lstStyle/>
                    <a:p>
                      <a:pPr algn="ctr">
                        <a:buNone/>
                      </a:pPr>
                      <a:r>
                        <a:rPr lang="zh-CN" altLang="en-US" sz="2800" b="1">
                          <a:ln>
                            <a:noFill/>
                          </a:ln>
                          <a:solidFill>
                            <a:schemeClr val="tx1"/>
                          </a:solidFill>
                        </a:rPr>
                        <a:t>沿袭租庸调和两税法</a:t>
                      </a:r>
                      <a:endParaRPr lang="zh-CN" altLang="en-US" sz="2800" b="1">
                        <a:ln>
                          <a:noFill/>
                        </a:ln>
                        <a:solidFill>
                          <a:schemeClr val="tx1"/>
                        </a:solidFill>
                      </a:endParaRPr>
                    </a:p>
                    <a:p>
                      <a:pPr algn="ctr">
                        <a:buNone/>
                      </a:pPr>
                      <a:endParaRPr lang="zh-CN" altLang="en-US" sz="2800" b="1">
                        <a:ln>
                          <a:noFill/>
                        </a:ln>
                        <a:solidFill>
                          <a:schemeClr val="tx1"/>
                        </a:solidFill>
                      </a:endParaRPr>
                    </a:p>
                  </a:txBody>
                  <a:tcPr anchor="ctr">
                    <a:solidFill>
                      <a:schemeClr val="accent1">
                        <a:lumMod val="20000"/>
                        <a:lumOff val="80000"/>
                        <a:alpha val="50000"/>
                      </a:schemeClr>
                    </a:solidFill>
                  </a:tcPr>
                </a:tc>
                <a:tc rowSpan="3">
                  <a:txBody>
                    <a:bodyPr vert="horz" wrap="square"/>
                    <a:lstStyle/>
                    <a:p>
                      <a:pPr algn="ctr">
                        <a:buNone/>
                      </a:pPr>
                      <a:r>
                        <a:rPr lang="zh-CN" altLang="en-US" sz="2800" b="1">
                          <a:ln>
                            <a:noFill/>
                          </a:ln>
                          <a:solidFill>
                            <a:schemeClr val="tx1"/>
                          </a:solidFill>
                        </a:rPr>
                        <a:t>丁税、地税</a:t>
                      </a:r>
                      <a:endParaRPr lang="zh-CN" altLang="en-US" sz="2800" b="1">
                        <a:ln>
                          <a:noFill/>
                        </a:ln>
                        <a:solidFill>
                          <a:schemeClr val="tx1"/>
                        </a:solidFill>
                      </a:endParaRPr>
                    </a:p>
                    <a:p>
                      <a:pPr algn="ctr">
                        <a:buNone/>
                      </a:pPr>
                      <a:r>
                        <a:rPr lang="zh-CN" altLang="en-US" sz="2800" b="1">
                          <a:ln>
                            <a:noFill/>
                          </a:ln>
                          <a:solidFill>
                            <a:schemeClr val="tx1"/>
                          </a:solidFill>
                        </a:rPr>
                        <a:t>夏税、秋粮</a:t>
                      </a:r>
                      <a:endParaRPr lang="zh-CN" altLang="en-US" sz="2800" b="1">
                        <a:ln>
                          <a:noFill/>
                        </a:ln>
                        <a:solidFill>
                          <a:schemeClr val="tx1"/>
                        </a:solidFill>
                      </a:endParaRPr>
                    </a:p>
                  </a:txBody>
                  <a:tcPr anchor="ctr">
                    <a:solidFill>
                      <a:schemeClr val="accent1">
                        <a:lumMod val="20000"/>
                        <a:lumOff val="80000"/>
                        <a:alpha val="50000"/>
                      </a:schemeClr>
                    </a:solidFill>
                  </a:tcPr>
                </a:tc>
                <a:tc rowSpan="3">
                  <a:txBody>
                    <a:bodyPr vert="horz" wrap="square"/>
                    <a:lstStyle/>
                    <a:p>
                      <a:pPr algn="ctr">
                        <a:buNone/>
                      </a:pPr>
                      <a:endParaRPr lang="zh-CN" altLang="en-US" sz="2800" b="1">
                        <a:ln>
                          <a:noFill/>
                        </a:ln>
                        <a:solidFill>
                          <a:schemeClr val="tx1"/>
                        </a:solidFill>
                      </a:endParaRPr>
                    </a:p>
                  </a:txBody>
                  <a:tcPr anchor="ctr">
                    <a:solidFill>
                      <a:schemeClr val="accent1">
                        <a:lumMod val="20000"/>
                        <a:lumOff val="80000"/>
                        <a:alpha val="50000"/>
                      </a:schemeClr>
                    </a:solidFill>
                  </a:tcPr>
                </a:tc>
              </a:tr>
              <a:tr h="1587924">
                <a:tc>
                  <a:txBody>
                    <a:bodyPr vert="horz" wrap="square"/>
                    <a:lstStyle/>
                    <a:p>
                      <a:pPr algn="ctr">
                        <a:buNone/>
                      </a:pPr>
                      <a:r>
                        <a:rPr lang="zh-CN" altLang="en-US" sz="2800" b="1">
                          <a:ln>
                            <a:noFill/>
                          </a:ln>
                          <a:solidFill>
                            <a:schemeClr val="tx1"/>
                          </a:solidFill>
                        </a:rPr>
                        <a:t>元朝</a:t>
                      </a:r>
                      <a:endParaRPr lang="zh-CN" altLang="en-US" sz="2800" b="1">
                        <a:ln>
                          <a:noFill/>
                        </a:ln>
                        <a:solidFill>
                          <a:schemeClr val="tx1"/>
                        </a:solidFill>
                      </a:endParaRPr>
                    </a:p>
                  </a:txBody>
                  <a:tcPr anchor="ctr">
                    <a:solidFill>
                      <a:schemeClr val="accent1">
                        <a:lumMod val="20000"/>
                        <a:lumOff val="80000"/>
                        <a:alpha val="50000"/>
                      </a:schemeClr>
                    </a:solidFill>
                  </a:tcPr>
                </a:tc>
                <a:tc vMerge="1">
                  <a:txBody>
                    <a:bodyPr vert="horz" wrap="square"/>
                    <a:lstStyle/>
                    <a:p/>
                  </a:txBody>
                  <a:tcPr anchor="ctr">
                    <a:noFill/>
                  </a:tcPr>
                </a:tc>
                <a:tc vMerge="1">
                  <a:txBody>
                    <a:bodyPr vert="horz" wrap="square"/>
                    <a:lstStyle/>
                    <a:p/>
                  </a:txBody>
                  <a:tcPr anchor="ctr">
                    <a:noFill/>
                  </a:tcPr>
                </a:tc>
                <a:tc vMerge="1">
                  <a:txBody>
                    <a:bodyPr vert="horz" wrap="square"/>
                    <a:lstStyle/>
                    <a:p/>
                  </a:txBody>
                  <a:tcPr anchor="ctr">
                    <a:noFill/>
                  </a:tcPr>
                </a:tc>
              </a:tr>
              <a:tr h="0">
                <a:tc>
                  <a:txBody>
                    <a:bodyPr vert="horz" wrap="square"/>
                    <a:lstStyle/>
                    <a:p>
                      <a:pPr algn="ctr">
                        <a:buNone/>
                      </a:pPr>
                      <a:endParaRPr lang="zh-CN" altLang="en-US" sz="2800" b="1">
                        <a:ln>
                          <a:noFill/>
                        </a:ln>
                        <a:solidFill>
                          <a:srgbClr val="0000FF"/>
                        </a:solidFill>
                      </a:endParaRPr>
                    </a:p>
                  </a:txBody>
                  <a:tcPr anchor="ctr">
                    <a:solidFill>
                      <a:schemeClr val="accent1">
                        <a:lumMod val="20000"/>
                        <a:lumOff val="80000"/>
                        <a:alpha val="50000"/>
                      </a:schemeClr>
                    </a:solidFill>
                  </a:tcPr>
                </a:tc>
                <a:tc vMerge="1">
                  <a:txBody>
                    <a:bodyPr vert="horz" wrap="square"/>
                    <a:lstStyle/>
                    <a:p/>
                  </a:txBody>
                  <a:tcPr anchor="ctr">
                    <a:noFill/>
                  </a:tcPr>
                </a:tc>
                <a:tc vMerge="1">
                  <a:txBody>
                    <a:bodyPr vert="horz" wrap="square"/>
                    <a:lstStyle/>
                    <a:p/>
                  </a:txBody>
                  <a:tcPr anchor="ctr">
                    <a:noFill/>
                  </a:tcPr>
                </a:tc>
                <a:tc vMerge="1">
                  <a:txBody>
                    <a:bodyPr vert="horz" wrap="square"/>
                    <a:lstStyle/>
                    <a:p/>
                  </a:txBody>
                  <a:tcPr anchor="ctr">
                    <a:noFill/>
                  </a:tcPr>
                </a:tc>
              </a:tr>
            </a:tbl>
          </a:graphicData>
        </a:graphic>
      </p:graphicFrame>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52780" y="257810"/>
          <a:ext cx="7838440" cy="2268855"/>
        </p:xfrm>
        <a:graphic>
          <a:graphicData uri="http://schemas.openxmlformats.org/drawingml/2006/table">
            <a:tbl>
              <a:tblPr firstRow="1" bandRow="1">
                <a:tableStyleId>{5C22544A-7EE6-4342-B048-85BDC9FD1C3A}</a:tableStyleId>
              </a:tblPr>
              <a:tblGrid>
                <a:gridCol w="1377315"/>
                <a:gridCol w="1858645"/>
                <a:gridCol w="2620645"/>
                <a:gridCol w="1981835"/>
              </a:tblGrid>
              <a:tr h="786130">
                <a:tc>
                  <a:txBody>
                    <a:bodyPr vert="horz" wrap="square"/>
                    <a:lstStyle/>
                    <a:p>
                      <a:pPr algn="ctr">
                        <a:buNone/>
                      </a:pPr>
                      <a:r>
                        <a:rPr lang="zh-CN" altLang="en-US" sz="2800">
                          <a:ln>
                            <a:noFill/>
                          </a:ln>
                          <a:solidFill>
                            <a:srgbClr val="0000FF"/>
                          </a:solidFill>
                        </a:rPr>
                        <a:t>朝代</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赋税内容</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征收概况</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征收标准</a:t>
                      </a:r>
                      <a:endParaRPr lang="zh-CN" altLang="en-US" sz="2800">
                        <a:ln>
                          <a:noFill/>
                        </a:ln>
                        <a:solidFill>
                          <a:srgbClr val="0000FF"/>
                        </a:solidFill>
                      </a:endParaRPr>
                    </a:p>
                  </a:txBody>
                  <a:tcPr anchor="ctr">
                    <a:solidFill>
                      <a:schemeClr val="accent1">
                        <a:lumMod val="20000"/>
                        <a:lumOff val="80000"/>
                        <a:alpha val="50000"/>
                      </a:schemeClr>
                    </a:solidFill>
                  </a:tcPr>
                </a:tc>
              </a:tr>
              <a:tr h="1482725">
                <a:tc>
                  <a:txBody>
                    <a:bodyPr vert="horz" wrap="square"/>
                    <a:lstStyle/>
                    <a:p>
                      <a:pPr algn="ctr">
                        <a:buNone/>
                      </a:pPr>
                      <a:r>
                        <a:rPr lang="zh-CN" altLang="en-US" sz="2800" b="1">
                          <a:ln>
                            <a:noFill/>
                          </a:ln>
                          <a:solidFill>
                            <a:schemeClr val="tx1"/>
                          </a:solidFill>
                        </a:rPr>
                        <a:t>明朝</a:t>
                      </a:r>
                      <a:endParaRPr lang="zh-CN" altLang="en-US"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sym typeface="+mn-ea"/>
                        </a:rPr>
                        <a:t>一条鞭法</a:t>
                      </a:r>
                      <a:endParaRPr lang="zh-CN" altLang="en-US" sz="2800" b="1">
                        <a:ln>
                          <a:noFill/>
                        </a:ln>
                        <a:solidFill>
                          <a:schemeClr val="tx1"/>
                        </a:solidFill>
                        <a:sym typeface="+mn-ea"/>
                      </a:endParaRPr>
                    </a:p>
                  </a:txBody>
                  <a:tcPr anchor="ctr">
                    <a:solidFill>
                      <a:schemeClr val="accent1">
                        <a:lumMod val="20000"/>
                        <a:lumOff val="80000"/>
                        <a:alpha val="50000"/>
                      </a:schemeClr>
                    </a:solidFill>
                  </a:tcPr>
                </a:tc>
                <a:tc>
                  <a:txBody>
                    <a:bodyPr vert="horz" wrap="square"/>
                    <a:lstStyle/>
                    <a:p>
                      <a:pPr algn="l">
                        <a:buNone/>
                      </a:pPr>
                      <a:r>
                        <a:rPr lang="en-US" altLang="zh-CN" sz="2400" b="1">
                          <a:ln>
                            <a:noFill/>
                          </a:ln>
                          <a:solidFill>
                            <a:schemeClr val="tx1"/>
                          </a:solidFill>
                        </a:rPr>
                        <a:t> </a:t>
                      </a:r>
                      <a:r>
                        <a:rPr lang="zh-CN" altLang="en-US" sz="2400" b="1">
                          <a:ln>
                            <a:noFill/>
                          </a:ln>
                          <a:solidFill>
                            <a:schemeClr val="tx1"/>
                          </a:solidFill>
                        </a:rPr>
                        <a:t>赋役合并、一概折</a:t>
                      </a:r>
                      <a:r>
                        <a:rPr lang="zh-CN" altLang="en-US" sz="2400" b="1">
                          <a:ln>
                            <a:noFill/>
                          </a:ln>
                          <a:solidFill>
                            <a:srgbClr val="FF0000"/>
                          </a:solidFill>
                        </a:rPr>
                        <a:t>银、</a:t>
                      </a:r>
                      <a:r>
                        <a:rPr lang="en-US" altLang="zh-CN" sz="2400" b="1">
                          <a:ln>
                            <a:noFill/>
                          </a:ln>
                          <a:solidFill>
                            <a:schemeClr val="tx1"/>
                          </a:solidFill>
                        </a:rPr>
                        <a:t> </a:t>
                      </a:r>
                      <a:r>
                        <a:rPr lang="zh-CN" altLang="en-US" sz="2400" b="1">
                          <a:ln>
                            <a:noFill/>
                          </a:ln>
                          <a:solidFill>
                            <a:schemeClr val="tx1"/>
                          </a:solidFill>
                        </a:rPr>
                        <a:t>计</a:t>
                      </a:r>
                      <a:r>
                        <a:rPr lang="zh-CN" altLang="en-US" sz="2400" b="1">
                          <a:ln>
                            <a:noFill/>
                          </a:ln>
                          <a:solidFill>
                            <a:srgbClr val="FF0000"/>
                          </a:solidFill>
                        </a:rPr>
                        <a:t>亩</a:t>
                      </a:r>
                      <a:r>
                        <a:rPr lang="zh-CN" altLang="en-US" sz="2400" b="1">
                          <a:ln>
                            <a:noFill/>
                          </a:ln>
                          <a:solidFill>
                            <a:schemeClr val="tx1"/>
                          </a:solidFill>
                        </a:rPr>
                        <a:t>征银、量</a:t>
                      </a:r>
                      <a:r>
                        <a:rPr lang="zh-CN" altLang="en-US" sz="2400" b="1">
                          <a:ln>
                            <a:noFill/>
                          </a:ln>
                          <a:solidFill>
                            <a:srgbClr val="FF0000"/>
                          </a:solidFill>
                        </a:rPr>
                        <a:t>出</a:t>
                      </a:r>
                      <a:r>
                        <a:rPr lang="zh-CN" altLang="en-US" sz="2400" b="1">
                          <a:ln>
                            <a:noFill/>
                          </a:ln>
                          <a:solidFill>
                            <a:schemeClr val="tx1"/>
                          </a:solidFill>
                        </a:rPr>
                        <a:t>制入</a:t>
                      </a:r>
                      <a:endParaRPr lang="zh-CN" altLang="en-US" sz="24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rPr>
                        <a:t>以土地为主</a:t>
                      </a:r>
                      <a:r>
                        <a:rPr lang="en-US" altLang="zh-CN" sz="2800" b="1">
                          <a:ln>
                            <a:noFill/>
                          </a:ln>
                          <a:solidFill>
                            <a:schemeClr val="tx1"/>
                          </a:solidFill>
                        </a:rPr>
                        <a:t> </a:t>
                      </a:r>
                      <a:endParaRPr lang="en-US" altLang="zh-CN" sz="2800" b="1">
                        <a:ln>
                          <a:noFill/>
                        </a:ln>
                        <a:solidFill>
                          <a:schemeClr val="tx1"/>
                        </a:solidFill>
                      </a:endParaRPr>
                    </a:p>
                  </a:txBody>
                  <a:tcPr anchor="ctr">
                    <a:solidFill>
                      <a:schemeClr val="accent1">
                        <a:lumMod val="20000"/>
                        <a:lumOff val="80000"/>
                        <a:alpha val="50000"/>
                      </a:schemeClr>
                    </a:solidFill>
                  </a:tcPr>
                </a:tc>
              </a:tr>
            </a:tbl>
          </a:graphicData>
        </a:graphic>
      </p:graphicFrame>
      <p:sp>
        <p:nvSpPr>
          <p:cNvPr id="6" name="文本框 5"/>
          <p:cNvSpPr txBox="1"/>
          <p:nvPr/>
        </p:nvSpPr>
        <p:spPr>
          <a:xfrm>
            <a:off x="388620" y="3030855"/>
            <a:ext cx="1795780" cy="521970"/>
          </a:xfrm>
          <a:prstGeom prst="rect">
            <a:avLst/>
          </a:prstGeom>
          <a:noFill/>
        </p:spPr>
        <p:txBody>
          <a:bodyPr wrap="square" rtlCol="0" anchor="t">
            <a:spAutoFit/>
          </a:bodyPr>
          <a:lstStyle/>
          <a:p>
            <a:r>
              <a:rPr lang="zh-CN" altLang="en-US" sz="2800" b="1">
                <a:ln>
                  <a:noFill/>
                </a:ln>
                <a:solidFill>
                  <a:srgbClr val="0000FF"/>
                </a:solidFill>
              </a:rPr>
              <a:t>一条鞭法</a:t>
            </a:r>
            <a:endParaRPr lang="zh-CN" altLang="en-US" sz="2800" b="1">
              <a:ln>
                <a:noFill/>
              </a:ln>
              <a:solidFill>
                <a:srgbClr val="0000FF"/>
              </a:solidFill>
            </a:endParaRPr>
          </a:p>
        </p:txBody>
      </p:sp>
      <p:sp>
        <p:nvSpPr>
          <p:cNvPr id="7" name="文本框 6"/>
          <p:cNvSpPr txBox="1"/>
          <p:nvPr/>
        </p:nvSpPr>
        <p:spPr>
          <a:xfrm>
            <a:off x="1031875" y="3723640"/>
            <a:ext cx="7597775" cy="1938020"/>
          </a:xfrm>
          <a:prstGeom prst="rect">
            <a:avLst/>
          </a:prstGeom>
          <a:noFill/>
        </p:spPr>
        <p:txBody>
          <a:bodyPr wrap="square" rtlCol="0" anchor="t">
            <a:spAutoFit/>
          </a:bodyPr>
          <a:lstStyle/>
          <a:p>
            <a:r>
              <a:rPr lang="zh-CN" altLang="en-US" sz="2400" b="1">
                <a:ln>
                  <a:noFill/>
                </a:ln>
                <a:solidFill>
                  <a:schemeClr val="tx1"/>
                </a:solidFill>
                <a:latin typeface="Calibri"/>
              </a:rPr>
              <a:t>背景：明朝后期商品经济的发展和白银流通量的增加；</a:t>
            </a:r>
            <a:endParaRPr lang="zh-CN" altLang="en-US" sz="2400" b="1">
              <a:ln>
                <a:noFill/>
              </a:ln>
              <a:solidFill>
                <a:schemeClr val="tx1"/>
              </a:solidFill>
              <a:latin typeface="Calibri"/>
            </a:endParaRPr>
          </a:p>
          <a:p>
            <a:r>
              <a:rPr lang="zh-CN" altLang="en-US" sz="2400" b="1">
                <a:ln>
                  <a:noFill/>
                </a:ln>
                <a:solidFill>
                  <a:schemeClr val="tx1"/>
                </a:solidFill>
                <a:latin typeface="Calibri"/>
              </a:rPr>
              <a:t>              张居正的推行。</a:t>
            </a:r>
            <a:endParaRPr lang="zh-CN" altLang="en-US" sz="2400" b="1">
              <a:ln>
                <a:noFill/>
              </a:ln>
              <a:solidFill>
                <a:schemeClr val="tx1"/>
              </a:solidFill>
              <a:latin typeface="Calibri"/>
            </a:endParaRPr>
          </a:p>
          <a:p>
            <a:r>
              <a:rPr lang="zh-CN" altLang="en-US" sz="2400" b="1">
                <a:ln>
                  <a:noFill/>
                </a:ln>
                <a:solidFill>
                  <a:schemeClr val="tx1"/>
                </a:solidFill>
                <a:latin typeface="Calibri"/>
              </a:rPr>
              <a:t>内容：</a:t>
            </a:r>
            <a:r>
              <a:rPr lang="zh-CN" altLang="en-US" sz="2400" b="1">
                <a:ln>
                  <a:noFill/>
                </a:ln>
                <a:sym typeface="+mn-ea"/>
              </a:rPr>
              <a:t>赋役合并、一概折</a:t>
            </a:r>
            <a:r>
              <a:rPr lang="zh-CN" altLang="en-US" sz="2400" b="1">
                <a:ln>
                  <a:noFill/>
                </a:ln>
                <a:solidFill>
                  <a:srgbClr val="FF0000"/>
                </a:solidFill>
                <a:sym typeface="+mn-ea"/>
              </a:rPr>
              <a:t>银、</a:t>
            </a:r>
            <a:r>
              <a:rPr lang="en-US" altLang="zh-CN" sz="2400" b="1">
                <a:ln>
                  <a:noFill/>
                </a:ln>
                <a:sym typeface="+mn-ea"/>
              </a:rPr>
              <a:t> </a:t>
            </a:r>
            <a:r>
              <a:rPr lang="zh-CN" altLang="en-US" sz="2400" b="1">
                <a:ln>
                  <a:noFill/>
                </a:ln>
                <a:sym typeface="+mn-ea"/>
              </a:rPr>
              <a:t>计</a:t>
            </a:r>
            <a:r>
              <a:rPr lang="zh-CN" altLang="en-US" sz="2400" b="1">
                <a:ln>
                  <a:noFill/>
                </a:ln>
                <a:solidFill>
                  <a:srgbClr val="FF0000"/>
                </a:solidFill>
                <a:sym typeface="+mn-ea"/>
              </a:rPr>
              <a:t>亩</a:t>
            </a:r>
            <a:r>
              <a:rPr lang="zh-CN" altLang="en-US" sz="2400" b="1">
                <a:ln>
                  <a:noFill/>
                </a:ln>
                <a:sym typeface="+mn-ea"/>
              </a:rPr>
              <a:t>征银、量</a:t>
            </a:r>
            <a:r>
              <a:rPr lang="zh-CN" altLang="en-US" sz="2400" b="1">
                <a:ln>
                  <a:noFill/>
                </a:ln>
                <a:solidFill>
                  <a:srgbClr val="FF0000"/>
                </a:solidFill>
                <a:sym typeface="+mn-ea"/>
              </a:rPr>
              <a:t>出</a:t>
            </a:r>
            <a:r>
              <a:rPr lang="zh-CN" altLang="en-US" sz="2400" b="1">
                <a:ln>
                  <a:noFill/>
                </a:ln>
                <a:sym typeface="+mn-ea"/>
              </a:rPr>
              <a:t>制入</a:t>
            </a:r>
            <a:endParaRPr lang="zh-CN" altLang="en-US" sz="2400" b="1">
              <a:ln>
                <a:noFill/>
              </a:ln>
              <a:solidFill>
                <a:schemeClr val="tx1"/>
              </a:solidFill>
            </a:endParaRPr>
          </a:p>
          <a:p>
            <a:r>
              <a:rPr lang="zh-CN" altLang="en-US" sz="2400" b="1">
                <a:ln>
                  <a:noFill/>
                </a:ln>
                <a:solidFill>
                  <a:schemeClr val="tx1"/>
                </a:solidFill>
                <a:latin typeface="Calibri"/>
              </a:rPr>
              <a:t>评价：上承唐朝两税法，下启清朝</a:t>
            </a:r>
            <a:r>
              <a:rPr lang="en-US" altLang="zh-CN" sz="2400" b="1">
                <a:ln>
                  <a:noFill/>
                </a:ln>
                <a:solidFill>
                  <a:schemeClr val="tx1"/>
                </a:solidFill>
                <a:latin typeface="Calibri"/>
              </a:rPr>
              <a:t>“</a:t>
            </a:r>
            <a:r>
              <a:rPr lang="zh-CN" altLang="en-US" sz="2400" b="1">
                <a:ln>
                  <a:noFill/>
                </a:ln>
                <a:solidFill>
                  <a:schemeClr val="tx1"/>
                </a:solidFill>
                <a:latin typeface="Calibri"/>
              </a:rPr>
              <a:t>摊丁入亩</a:t>
            </a:r>
            <a:r>
              <a:rPr lang="en-US" altLang="zh-CN" sz="2400" b="1">
                <a:ln>
                  <a:noFill/>
                </a:ln>
                <a:solidFill>
                  <a:schemeClr val="tx1"/>
                </a:solidFill>
                <a:latin typeface="Calibri"/>
              </a:rPr>
              <a:t>”</a:t>
            </a:r>
            <a:r>
              <a:rPr lang="zh-CN" altLang="en-US" sz="2400" b="1">
                <a:ln>
                  <a:noFill/>
                </a:ln>
                <a:solidFill>
                  <a:schemeClr val="tx1"/>
                </a:solidFill>
                <a:latin typeface="Calibri"/>
              </a:rPr>
              <a:t>；</a:t>
            </a:r>
            <a:endParaRPr lang="zh-CN" altLang="en-US" sz="2400" b="1">
              <a:ln>
                <a:noFill/>
              </a:ln>
              <a:solidFill>
                <a:schemeClr val="tx1"/>
              </a:solidFill>
              <a:latin typeface="Calibri"/>
            </a:endParaRPr>
          </a:p>
          <a:p>
            <a:r>
              <a:rPr lang="zh-CN" altLang="en-US" sz="2400" b="1">
                <a:ln>
                  <a:noFill/>
                </a:ln>
                <a:solidFill>
                  <a:schemeClr val="tx1"/>
                </a:solidFill>
                <a:latin typeface="Calibri"/>
              </a:rPr>
              <a:t>              是中国赋役制度上的重大变革。</a:t>
            </a:r>
            <a:endParaRPr lang="zh-CN" altLang="en-US" sz="2400" b="1">
              <a:ln>
                <a:noFill/>
              </a:ln>
              <a:solidFill>
                <a:schemeClr val="tx1"/>
              </a:solidFill>
              <a:latin typeface="Calibri"/>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checkerboard(across)">
                                      <p:cBhvr>
                                        <p:cTn id="12" dur="500"/>
                                        <p:tgtEl>
                                          <p:spTgt spid="7">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checkerboard(across)">
                                      <p:cBhvr>
                                        <p:cTn id="17" dur="500"/>
                                        <p:tgtEl>
                                          <p:spTgt spid="7">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checkerboard(across)">
                                      <p:cBhvr>
                                        <p:cTn id="22" dur="500"/>
                                        <p:tgtEl>
                                          <p:spTgt spid="7">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checkerboard(across)">
                                      <p:cBhvr>
                                        <p:cTn id="27" dur="500"/>
                                        <p:tgtEl>
                                          <p:spTgt spid="7">
                                            <p:txEl>
                                              <p:pRg st="3" end="3"/>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checkerboard(across)">
                                      <p:cBhvr>
                                        <p:cTn id="3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52780" y="702310"/>
          <a:ext cx="7838440" cy="2268855"/>
        </p:xfrm>
        <a:graphic>
          <a:graphicData uri="http://schemas.openxmlformats.org/drawingml/2006/table">
            <a:tbl>
              <a:tblPr firstRow="1" bandRow="1">
                <a:tableStyleId>{5C22544A-7EE6-4342-B048-85BDC9FD1C3A}</a:tableStyleId>
              </a:tblPr>
              <a:tblGrid>
                <a:gridCol w="1377315"/>
                <a:gridCol w="1858645"/>
                <a:gridCol w="2704465"/>
                <a:gridCol w="1898015"/>
              </a:tblGrid>
              <a:tr h="786130">
                <a:tc>
                  <a:txBody>
                    <a:bodyPr vert="horz" wrap="square"/>
                    <a:lstStyle/>
                    <a:p>
                      <a:pPr algn="ctr">
                        <a:buNone/>
                      </a:pPr>
                      <a:r>
                        <a:rPr lang="zh-CN" altLang="en-US" sz="2800">
                          <a:ln>
                            <a:noFill/>
                          </a:ln>
                          <a:solidFill>
                            <a:srgbClr val="0000FF"/>
                          </a:solidFill>
                        </a:rPr>
                        <a:t>朝代</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赋税内容</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征收概况</a:t>
                      </a:r>
                      <a:endParaRPr lang="zh-CN" altLang="en-US" sz="2800">
                        <a:ln>
                          <a:noFill/>
                        </a:ln>
                        <a:solidFill>
                          <a:srgbClr val="0000FF"/>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a:ln>
                            <a:noFill/>
                          </a:ln>
                          <a:solidFill>
                            <a:srgbClr val="0000FF"/>
                          </a:solidFill>
                        </a:rPr>
                        <a:t>征收标准</a:t>
                      </a:r>
                      <a:endParaRPr lang="zh-CN" altLang="en-US" sz="2800">
                        <a:ln>
                          <a:noFill/>
                        </a:ln>
                        <a:solidFill>
                          <a:srgbClr val="0000FF"/>
                        </a:solidFill>
                      </a:endParaRPr>
                    </a:p>
                  </a:txBody>
                  <a:tcPr anchor="ctr">
                    <a:solidFill>
                      <a:schemeClr val="accent1">
                        <a:lumMod val="20000"/>
                        <a:lumOff val="80000"/>
                        <a:alpha val="50000"/>
                      </a:schemeClr>
                    </a:solidFill>
                  </a:tcPr>
                </a:tc>
              </a:tr>
              <a:tr h="1482725">
                <a:tc>
                  <a:txBody>
                    <a:bodyPr vert="horz" wrap="square"/>
                    <a:lstStyle/>
                    <a:p>
                      <a:pPr algn="ctr">
                        <a:buNone/>
                      </a:pPr>
                      <a:r>
                        <a:rPr lang="zh-CN" altLang="en-US" sz="2800" b="1">
                          <a:ln>
                            <a:noFill/>
                          </a:ln>
                          <a:solidFill>
                            <a:schemeClr val="tx1"/>
                          </a:solidFill>
                        </a:rPr>
                        <a:t>清朝</a:t>
                      </a:r>
                      <a:endParaRPr lang="zh-CN" altLang="en-US"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sym typeface="+mn-ea"/>
                        </a:rPr>
                        <a:t>摊丁入亩</a:t>
                      </a:r>
                      <a:endParaRPr lang="zh-CN" altLang="en-US" sz="2800" b="1">
                        <a:ln>
                          <a:noFill/>
                        </a:ln>
                        <a:solidFill>
                          <a:schemeClr val="tx1"/>
                        </a:solidFill>
                        <a:sym typeface="+mn-ea"/>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rPr>
                        <a:t>康熙</a:t>
                      </a:r>
                      <a:r>
                        <a:rPr lang="en-US" altLang="zh-CN" sz="2800" b="1">
                          <a:ln>
                            <a:noFill/>
                          </a:ln>
                          <a:solidFill>
                            <a:schemeClr val="tx1"/>
                          </a:solidFill>
                        </a:rPr>
                        <a:t>“</a:t>
                      </a:r>
                      <a:r>
                        <a:rPr lang="zh-CN" altLang="en-US" sz="2800" b="1">
                          <a:ln>
                            <a:noFill/>
                          </a:ln>
                          <a:solidFill>
                            <a:schemeClr val="tx1"/>
                          </a:solidFill>
                        </a:rPr>
                        <a:t>盛世滋丁，永不加赋</a:t>
                      </a:r>
                      <a:r>
                        <a:rPr lang="en-US" altLang="zh-CN" sz="2800" b="1">
                          <a:ln>
                            <a:noFill/>
                          </a:ln>
                          <a:solidFill>
                            <a:schemeClr val="tx1"/>
                          </a:solidFill>
                        </a:rPr>
                        <a:t>”</a:t>
                      </a:r>
                      <a:endParaRPr lang="en-US" altLang="zh-CN" sz="2800" b="1">
                        <a:ln>
                          <a:noFill/>
                        </a:ln>
                        <a:solidFill>
                          <a:schemeClr val="tx1"/>
                        </a:solidFill>
                      </a:endParaRPr>
                    </a:p>
                    <a:p>
                      <a:pPr algn="ctr">
                        <a:buNone/>
                      </a:pPr>
                      <a:r>
                        <a:rPr lang="zh-CN" altLang="en-US" sz="2800" b="1">
                          <a:ln>
                            <a:noFill/>
                          </a:ln>
                          <a:solidFill>
                            <a:schemeClr val="tx1"/>
                          </a:solidFill>
                        </a:rPr>
                        <a:t>雍正</a:t>
                      </a:r>
                      <a:r>
                        <a:rPr lang="en-US" altLang="zh-CN" sz="2800" b="1">
                          <a:ln>
                            <a:noFill/>
                          </a:ln>
                          <a:solidFill>
                            <a:schemeClr val="tx1"/>
                          </a:solidFill>
                        </a:rPr>
                        <a:t>“</a:t>
                      </a:r>
                      <a:r>
                        <a:rPr lang="zh-CN" altLang="en-US" sz="2800" b="1">
                          <a:ln>
                            <a:noFill/>
                          </a:ln>
                          <a:solidFill>
                            <a:schemeClr val="tx1"/>
                          </a:solidFill>
                          <a:sym typeface="+mn-ea"/>
                        </a:rPr>
                        <a:t>摊</a:t>
                      </a:r>
                      <a:r>
                        <a:rPr lang="zh-CN" altLang="en-US" sz="2800" b="1">
                          <a:ln>
                            <a:noFill/>
                          </a:ln>
                          <a:solidFill>
                            <a:srgbClr val="FF0000"/>
                          </a:solidFill>
                        </a:rPr>
                        <a:t>丁</a:t>
                      </a:r>
                      <a:r>
                        <a:rPr lang="zh-CN" altLang="en-US" sz="2800" b="1">
                          <a:ln>
                            <a:noFill/>
                          </a:ln>
                          <a:solidFill>
                            <a:schemeClr val="tx1"/>
                          </a:solidFill>
                        </a:rPr>
                        <a:t>入</a:t>
                      </a:r>
                      <a:r>
                        <a:rPr lang="zh-CN" altLang="en-US" sz="2800" b="1">
                          <a:ln>
                            <a:noFill/>
                          </a:ln>
                          <a:solidFill>
                            <a:srgbClr val="FF0000"/>
                          </a:solidFill>
                        </a:rPr>
                        <a:t>亩</a:t>
                      </a:r>
                      <a:r>
                        <a:rPr lang="en-US" altLang="zh-CN" sz="2800" b="1">
                          <a:ln>
                            <a:noFill/>
                          </a:ln>
                          <a:solidFill>
                            <a:schemeClr val="tx1"/>
                          </a:solidFill>
                        </a:rPr>
                        <a:t>”</a:t>
                      </a:r>
                      <a:endParaRPr lang="en-US" altLang="zh-CN" sz="2800" b="1">
                        <a:ln>
                          <a:noFill/>
                        </a:ln>
                        <a:solidFill>
                          <a:schemeClr val="tx1"/>
                        </a:solidFill>
                      </a:endParaRPr>
                    </a:p>
                  </a:txBody>
                  <a:tcPr anchor="ctr">
                    <a:solidFill>
                      <a:schemeClr val="accent1">
                        <a:lumMod val="20000"/>
                        <a:lumOff val="80000"/>
                        <a:alpha val="50000"/>
                      </a:schemeClr>
                    </a:solidFill>
                  </a:tcPr>
                </a:tc>
                <a:tc>
                  <a:txBody>
                    <a:bodyPr vert="horz" wrap="square"/>
                    <a:lstStyle/>
                    <a:p>
                      <a:pPr algn="ctr">
                        <a:buNone/>
                      </a:pPr>
                      <a:r>
                        <a:rPr lang="zh-CN" altLang="en-US" sz="2800" b="1">
                          <a:ln>
                            <a:noFill/>
                          </a:ln>
                          <a:solidFill>
                            <a:schemeClr val="tx1"/>
                          </a:solidFill>
                        </a:rPr>
                        <a:t>土地</a:t>
                      </a:r>
                      <a:r>
                        <a:rPr lang="en-US" altLang="zh-CN" sz="2800" b="1">
                          <a:ln>
                            <a:noFill/>
                          </a:ln>
                          <a:solidFill>
                            <a:schemeClr val="tx1"/>
                          </a:solidFill>
                        </a:rPr>
                        <a:t> </a:t>
                      </a:r>
                      <a:endParaRPr lang="en-US" altLang="zh-CN" sz="2800" b="1">
                        <a:ln>
                          <a:noFill/>
                        </a:ln>
                        <a:solidFill>
                          <a:schemeClr val="tx1"/>
                        </a:solidFill>
                      </a:endParaRPr>
                    </a:p>
                  </a:txBody>
                  <a:tcPr anchor="ctr">
                    <a:solidFill>
                      <a:schemeClr val="accent1">
                        <a:lumMod val="20000"/>
                        <a:lumOff val="80000"/>
                        <a:alpha val="50000"/>
                      </a:schemeClr>
                    </a:solidFill>
                  </a:tcPr>
                </a:tc>
              </a:tr>
            </a:tbl>
          </a:graphicData>
        </a:graphic>
      </p:graphicFrame>
      <p:sp>
        <p:nvSpPr>
          <p:cNvPr id="4" name="文本框 3"/>
          <p:cNvSpPr txBox="1"/>
          <p:nvPr/>
        </p:nvSpPr>
        <p:spPr>
          <a:xfrm>
            <a:off x="490855" y="6358255"/>
            <a:ext cx="8162290" cy="521970"/>
          </a:xfrm>
          <a:prstGeom prst="rect">
            <a:avLst/>
          </a:prstGeom>
          <a:noFill/>
        </p:spPr>
        <p:txBody>
          <a:bodyPr wrap="square" rtlCol="0" anchor="t">
            <a:spAutoFit/>
          </a:bodyPr>
          <a:lstStyle/>
          <a:p>
            <a:r>
              <a:rPr lang="en-US" altLang="zh-CN" sz="2800" b="1"/>
              <a:t>          </a:t>
            </a:r>
            <a:endParaRPr lang="zh-CN" altLang="en-US" sz="2800" b="1">
              <a:sym typeface="+mn-ea"/>
            </a:endParaRPr>
          </a:p>
        </p:txBody>
      </p:sp>
      <p:sp>
        <p:nvSpPr>
          <p:cNvPr id="6" name="文本框 5"/>
          <p:cNvSpPr txBox="1"/>
          <p:nvPr/>
        </p:nvSpPr>
        <p:spPr>
          <a:xfrm>
            <a:off x="374650" y="3114675"/>
            <a:ext cx="1795780" cy="521970"/>
          </a:xfrm>
          <a:prstGeom prst="rect">
            <a:avLst/>
          </a:prstGeom>
          <a:noFill/>
        </p:spPr>
        <p:txBody>
          <a:bodyPr wrap="square" rtlCol="0" anchor="t">
            <a:spAutoFit/>
          </a:bodyPr>
          <a:lstStyle/>
          <a:p>
            <a:r>
              <a:rPr lang="zh-CN" altLang="en-US" sz="2800" b="1">
                <a:ln>
                  <a:noFill/>
                </a:ln>
                <a:solidFill>
                  <a:srgbClr val="0000FF"/>
                </a:solidFill>
              </a:rPr>
              <a:t>摊丁入亩</a:t>
            </a:r>
            <a:endParaRPr lang="zh-CN" altLang="en-US" sz="2800" b="1">
              <a:ln>
                <a:noFill/>
              </a:ln>
              <a:solidFill>
                <a:srgbClr val="0000FF"/>
              </a:solidFill>
            </a:endParaRPr>
          </a:p>
        </p:txBody>
      </p:sp>
      <p:sp>
        <p:nvSpPr>
          <p:cNvPr id="7" name="文本框 6"/>
          <p:cNvSpPr txBox="1"/>
          <p:nvPr/>
        </p:nvSpPr>
        <p:spPr>
          <a:xfrm>
            <a:off x="1017905" y="3663950"/>
            <a:ext cx="7597775" cy="1938020"/>
          </a:xfrm>
          <a:prstGeom prst="rect">
            <a:avLst/>
          </a:prstGeom>
          <a:noFill/>
        </p:spPr>
        <p:txBody>
          <a:bodyPr wrap="square" rtlCol="0" anchor="t">
            <a:spAutoFit/>
          </a:bodyPr>
          <a:lstStyle/>
          <a:p>
            <a:r>
              <a:rPr lang="zh-CN" altLang="en-US" sz="2400" b="1">
                <a:ln>
                  <a:noFill/>
                </a:ln>
                <a:solidFill>
                  <a:schemeClr val="tx1"/>
                </a:solidFill>
                <a:latin typeface="Calibri"/>
              </a:rPr>
              <a:t>实行：康熙五十一年（</a:t>
            </a:r>
            <a:r>
              <a:rPr lang="en-US" altLang="zh-CN" sz="2400" b="1">
                <a:ln>
                  <a:noFill/>
                </a:ln>
                <a:solidFill>
                  <a:schemeClr val="tx1"/>
                </a:solidFill>
                <a:latin typeface="Calibri"/>
              </a:rPr>
              <a:t>1712</a:t>
            </a:r>
            <a:r>
              <a:rPr lang="zh-CN" altLang="en-US" sz="2400" b="1">
                <a:ln>
                  <a:noFill/>
                </a:ln>
                <a:solidFill>
                  <a:schemeClr val="tx1"/>
                </a:solidFill>
                <a:latin typeface="Calibri"/>
              </a:rPr>
              <a:t>年），规定以</a:t>
            </a:r>
            <a:r>
              <a:rPr lang="en-US" altLang="zh-CN" sz="2400" b="1">
                <a:ln>
                  <a:noFill/>
                </a:ln>
                <a:solidFill>
                  <a:schemeClr val="tx1"/>
                </a:solidFill>
                <a:latin typeface="Calibri"/>
              </a:rPr>
              <a:t>1711</a:t>
            </a:r>
            <a:r>
              <a:rPr lang="zh-CN" altLang="en-US" sz="2400" b="1">
                <a:ln>
                  <a:noFill/>
                </a:ln>
                <a:solidFill>
                  <a:schemeClr val="tx1"/>
                </a:solidFill>
                <a:latin typeface="Calibri"/>
              </a:rPr>
              <a:t>年的丁银 </a:t>
            </a:r>
            <a:endParaRPr lang="zh-CN" altLang="en-US" sz="2400" b="1">
              <a:ln>
                <a:noFill/>
              </a:ln>
              <a:solidFill>
                <a:schemeClr val="tx1"/>
              </a:solidFill>
              <a:latin typeface="Calibri"/>
            </a:endParaRPr>
          </a:p>
          <a:p>
            <a:r>
              <a:rPr lang="zh-CN" altLang="en-US" sz="2400" b="1">
                <a:ln>
                  <a:noFill/>
                </a:ln>
                <a:solidFill>
                  <a:schemeClr val="tx1"/>
                </a:solidFill>
                <a:latin typeface="Calibri"/>
              </a:rPr>
              <a:t>             作为定额，不再增加，</a:t>
            </a:r>
            <a:r>
              <a:rPr lang="en-US" altLang="zh-CN" sz="2400" b="1">
                <a:ln>
                  <a:noFill/>
                </a:ln>
                <a:solidFill>
                  <a:schemeClr val="tx1"/>
                </a:solidFill>
                <a:latin typeface="Calibri"/>
              </a:rPr>
              <a:t>“</a:t>
            </a:r>
            <a:r>
              <a:rPr lang="zh-CN" altLang="en-US" sz="2400" b="1">
                <a:ln>
                  <a:noFill/>
                </a:ln>
                <a:solidFill>
                  <a:schemeClr val="tx1"/>
                </a:solidFill>
                <a:latin typeface="Calibri"/>
              </a:rPr>
              <a:t>盛世滋丁、永不加赋</a:t>
            </a:r>
            <a:r>
              <a:rPr lang="en-US" altLang="zh-CN" sz="2400" b="1">
                <a:ln>
                  <a:noFill/>
                </a:ln>
                <a:solidFill>
                  <a:schemeClr val="tx1"/>
                </a:solidFill>
                <a:latin typeface="Calibri"/>
              </a:rPr>
              <a:t>”</a:t>
            </a:r>
            <a:r>
              <a:rPr lang="zh-CN" altLang="en-US" sz="2400" b="1">
                <a:ln>
                  <a:noFill/>
                </a:ln>
                <a:solidFill>
                  <a:schemeClr val="tx1"/>
                </a:solidFill>
                <a:latin typeface="Calibri"/>
              </a:rPr>
              <a:t>；</a:t>
            </a:r>
            <a:endParaRPr lang="zh-CN" altLang="en-US" sz="2400" b="1">
              <a:ln>
                <a:noFill/>
              </a:ln>
              <a:solidFill>
                <a:schemeClr val="tx1"/>
              </a:solidFill>
            </a:endParaRPr>
          </a:p>
          <a:p>
            <a:r>
              <a:rPr lang="zh-CN" altLang="en-US" sz="2400" b="1">
                <a:ln>
                  <a:noFill/>
                </a:ln>
                <a:solidFill>
                  <a:schemeClr val="tx1"/>
                </a:solidFill>
                <a:latin typeface="Calibri"/>
              </a:rPr>
              <a:t>              雍正即位后，将这笔丁银分摊到田赋中。</a:t>
            </a:r>
            <a:endParaRPr lang="zh-CN" altLang="en-US" sz="2400" b="1">
              <a:ln>
                <a:noFill/>
              </a:ln>
              <a:solidFill>
                <a:schemeClr val="tx1"/>
              </a:solidFill>
              <a:latin typeface="Calibri"/>
            </a:endParaRPr>
          </a:p>
          <a:p>
            <a:r>
              <a:rPr lang="zh-CN" altLang="en-US" sz="2400" b="1">
                <a:ln>
                  <a:noFill/>
                </a:ln>
                <a:solidFill>
                  <a:schemeClr val="tx1"/>
                </a:solidFill>
                <a:latin typeface="Calibri"/>
              </a:rPr>
              <a:t>评价：</a:t>
            </a:r>
            <a:r>
              <a:rPr lang="zh-CN" altLang="en-US" sz="2400" b="1">
                <a:sym typeface="+mn-ea"/>
              </a:rPr>
              <a:t>中国历史上存在</a:t>
            </a:r>
            <a:r>
              <a:rPr lang="en-US" altLang="zh-CN" sz="2400" b="1">
                <a:sym typeface="+mn-ea"/>
              </a:rPr>
              <a:t>2000</a:t>
            </a:r>
            <a:r>
              <a:rPr lang="zh-CN" altLang="en-US" sz="2400" b="1">
                <a:sym typeface="+mn-ea"/>
              </a:rPr>
              <a:t>多年的人头税彻底废除；</a:t>
            </a:r>
            <a:endParaRPr lang="zh-CN" altLang="en-US" sz="2400" b="1">
              <a:sym typeface="+mn-ea"/>
            </a:endParaRPr>
          </a:p>
          <a:p>
            <a:r>
              <a:rPr lang="zh-CN" altLang="en-US" sz="2400" b="1">
                <a:ln>
                  <a:noFill/>
                </a:ln>
                <a:solidFill>
                  <a:schemeClr val="tx1"/>
                </a:solidFill>
                <a:latin typeface="Calibri"/>
              </a:rPr>
              <a:t>              国家对百姓的人身束缚进一步减弱。</a:t>
            </a:r>
            <a:endParaRPr lang="zh-CN" altLang="en-US" sz="2400" b="1">
              <a:ln>
                <a:noFill/>
              </a:ln>
              <a:solidFill>
                <a:schemeClr val="tx1"/>
              </a:solidFill>
              <a:latin typeface="Calibri"/>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checkerboard(across)">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checkerboard(across)">
                                      <p:cBhvr>
                                        <p:cTn id="22" dur="500"/>
                                        <p:tgtEl>
                                          <p:spTgt spid="7">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7">
                                            <p:txEl>
                                              <p:pRg st="2" end="2"/>
                                            </p:txEl>
                                          </p:spTgt>
                                        </p:tgtEl>
                                        <p:attrNameLst>
                                          <p:attrName>style.visibility</p:attrName>
                                        </p:attrNameLst>
                                      </p:cBhvr>
                                      <p:to>
                                        <p:strVal val="visible"/>
                                      </p:to>
                                    </p:set>
                                    <p:animEffect transition="in" filter="checkerboard(across)">
                                      <p:cBhvr>
                                        <p:cTn id="27" dur="500"/>
                                        <p:tgtEl>
                                          <p:spTgt spid="7">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7">
                                            <p:txEl>
                                              <p:pRg st="3" end="3"/>
                                            </p:txEl>
                                          </p:spTgt>
                                        </p:tgtEl>
                                        <p:attrNameLst>
                                          <p:attrName>style.visibility</p:attrName>
                                        </p:attrNameLst>
                                      </p:cBhvr>
                                      <p:to>
                                        <p:strVal val="visible"/>
                                      </p:to>
                                    </p:set>
                                    <p:animEffect transition="in" filter="checkerboard(across)">
                                      <p:cBhvr>
                                        <p:cTn id="32" dur="500"/>
                                        <p:tgtEl>
                                          <p:spTgt spid="7">
                                            <p:txEl>
                                              <p:pRg st="3" end="3"/>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7">
                                            <p:txEl>
                                              <p:pRg st="4" end="4"/>
                                            </p:txEl>
                                          </p:spTgt>
                                        </p:tgtEl>
                                        <p:attrNameLst>
                                          <p:attrName>style.visibility</p:attrName>
                                        </p:attrNameLst>
                                      </p:cBhvr>
                                      <p:to>
                                        <p:strVal val="visible"/>
                                      </p:to>
                                    </p:set>
                                    <p:animEffect transition="in" filter="checkerboard(across)">
                                      <p:cBhvr>
                                        <p:cTn id="3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0340" y="281940"/>
            <a:ext cx="8162290" cy="583565"/>
          </a:xfrm>
          <a:prstGeom prst="rect">
            <a:avLst/>
          </a:prstGeom>
          <a:noFill/>
        </p:spPr>
        <p:txBody>
          <a:bodyPr wrap="square" rtlCol="0" anchor="t">
            <a:spAutoFit/>
          </a:bodyPr>
          <a:lstStyle/>
          <a:p>
            <a:r>
              <a:rPr lang="en-US" altLang="zh-CN" sz="3200" b="1">
                <a:solidFill>
                  <a:srgbClr val="FF0000"/>
                </a:solidFill>
                <a:latin typeface="黑体" panose="02010609060101010101" charset="-122"/>
                <a:ea typeface="黑体" panose="02010609060101010101" charset="-122"/>
                <a:cs typeface="黑体" panose="02010609060101010101" charset="-122"/>
              </a:rPr>
              <a:t>          </a:t>
            </a:r>
            <a:r>
              <a:rPr lang="zh-CN" altLang="en-US" sz="3200" b="1">
                <a:solidFill>
                  <a:srgbClr val="FF0000"/>
                </a:solidFill>
                <a:latin typeface="黑体" panose="02010609060101010101" charset="-122"/>
                <a:ea typeface="黑体" panose="02010609060101010101" charset="-122"/>
                <a:cs typeface="黑体" panose="02010609060101010101" charset="-122"/>
              </a:rPr>
              <a:t>中国古代赋役制度演变的特点</a:t>
            </a:r>
            <a:endParaRPr lang="zh-CN" altLang="en-US" sz="3200" b="1">
              <a:solidFill>
                <a:srgbClr val="FF0000"/>
              </a:solidFill>
              <a:latin typeface="黑体" panose="02010609060101010101" charset="-122"/>
              <a:ea typeface="黑体" panose="02010609060101010101" charset="-122"/>
              <a:cs typeface="黑体" panose="02010609060101010101" charset="-122"/>
              <a:sym typeface="+mn-ea"/>
            </a:endParaRPr>
          </a:p>
        </p:txBody>
      </p:sp>
      <p:sp>
        <p:nvSpPr>
          <p:cNvPr id="2" name="文本框 1"/>
          <p:cNvSpPr txBox="1"/>
          <p:nvPr/>
        </p:nvSpPr>
        <p:spPr>
          <a:xfrm>
            <a:off x="673735" y="1214755"/>
            <a:ext cx="8162290" cy="953135"/>
          </a:xfrm>
          <a:prstGeom prst="rect">
            <a:avLst/>
          </a:prstGeom>
          <a:noFill/>
        </p:spPr>
        <p:txBody>
          <a:bodyPr wrap="square" rtlCol="0" anchor="t">
            <a:spAutoFit/>
          </a:bodyPr>
          <a:lstStyle/>
          <a:p>
            <a:r>
              <a:rPr lang="en-US" altLang="zh-CN" sz="2800" b="1"/>
              <a:t>                     </a:t>
            </a:r>
            <a:r>
              <a:rPr lang="zh-CN" altLang="en-US" sz="2800" b="1"/>
              <a:t>：从以人丁为主到以土地为主，从服徭役、兵役到纳绢代役。</a:t>
            </a:r>
            <a:endParaRPr lang="zh-CN" altLang="en-US" sz="2800" b="1">
              <a:sym typeface="+mn-ea"/>
            </a:endParaRPr>
          </a:p>
        </p:txBody>
      </p:sp>
      <p:sp>
        <p:nvSpPr>
          <p:cNvPr id="3" name="文本框 2"/>
          <p:cNvSpPr txBox="1"/>
          <p:nvPr/>
        </p:nvSpPr>
        <p:spPr>
          <a:xfrm>
            <a:off x="585470" y="2274570"/>
            <a:ext cx="8162290" cy="521970"/>
          </a:xfrm>
          <a:prstGeom prst="rect">
            <a:avLst/>
          </a:prstGeom>
          <a:noFill/>
        </p:spPr>
        <p:txBody>
          <a:bodyPr wrap="square" rtlCol="0" anchor="t">
            <a:spAutoFit/>
          </a:bodyPr>
          <a:lstStyle/>
          <a:p>
            <a:r>
              <a:rPr lang="en-US" altLang="zh-CN" sz="2800" b="1"/>
              <a:t>                          </a:t>
            </a:r>
            <a:r>
              <a:rPr lang="zh-CN" altLang="en-US" sz="2800" b="1"/>
              <a:t>从实物为主向货币为主转变。</a:t>
            </a:r>
            <a:endParaRPr lang="zh-CN" altLang="en-US" sz="2800" b="1">
              <a:sym typeface="+mn-ea"/>
            </a:endParaRPr>
          </a:p>
        </p:txBody>
      </p:sp>
      <p:sp>
        <p:nvSpPr>
          <p:cNvPr id="5" name="文本框 4"/>
          <p:cNvSpPr txBox="1"/>
          <p:nvPr/>
        </p:nvSpPr>
        <p:spPr>
          <a:xfrm>
            <a:off x="585470" y="2940050"/>
            <a:ext cx="8162290" cy="521970"/>
          </a:xfrm>
          <a:prstGeom prst="rect">
            <a:avLst/>
          </a:prstGeom>
          <a:noFill/>
        </p:spPr>
        <p:txBody>
          <a:bodyPr wrap="square" rtlCol="0" anchor="t">
            <a:spAutoFit/>
          </a:bodyPr>
          <a:lstStyle/>
          <a:p>
            <a:r>
              <a:rPr lang="en-US" altLang="zh-CN" sz="2800" b="1"/>
              <a:t>                          </a:t>
            </a:r>
            <a:r>
              <a:rPr lang="zh-CN" altLang="en-US" sz="2800" b="1"/>
              <a:t>从不定时到基本定时。</a:t>
            </a:r>
            <a:endParaRPr lang="zh-CN" altLang="en-US" sz="2800" b="1">
              <a:sym typeface="+mn-ea"/>
            </a:endParaRPr>
          </a:p>
        </p:txBody>
      </p:sp>
      <p:sp>
        <p:nvSpPr>
          <p:cNvPr id="6" name="文本框 5"/>
          <p:cNvSpPr txBox="1"/>
          <p:nvPr/>
        </p:nvSpPr>
        <p:spPr>
          <a:xfrm>
            <a:off x="552450" y="3604895"/>
            <a:ext cx="8162290" cy="521970"/>
          </a:xfrm>
          <a:prstGeom prst="rect">
            <a:avLst/>
          </a:prstGeom>
          <a:noFill/>
        </p:spPr>
        <p:txBody>
          <a:bodyPr wrap="square" rtlCol="0" anchor="t">
            <a:spAutoFit/>
          </a:bodyPr>
          <a:lstStyle/>
          <a:p>
            <a:r>
              <a:rPr lang="en-US" altLang="zh-CN" sz="2800" b="1"/>
              <a:t>                          </a:t>
            </a:r>
            <a:r>
              <a:rPr lang="zh-CN" altLang="en-US" sz="2800" b="1"/>
              <a:t>从繁杂到简单，</a:t>
            </a:r>
            <a:r>
              <a:rPr lang="zh-CN" altLang="en-US" sz="2800" b="1">
                <a:solidFill>
                  <a:srgbClr val="FF0000"/>
                </a:solidFill>
              </a:rPr>
              <a:t>商品税</a:t>
            </a:r>
            <a:r>
              <a:rPr lang="zh-CN" altLang="en-US" sz="2800" b="1"/>
              <a:t>逐渐增加。</a:t>
            </a:r>
            <a:endParaRPr lang="zh-CN" altLang="en-US" sz="2800" b="1">
              <a:sym typeface="+mn-ea"/>
            </a:endParaRPr>
          </a:p>
        </p:txBody>
      </p:sp>
      <p:sp>
        <p:nvSpPr>
          <p:cNvPr id="7" name="文本框 6"/>
          <p:cNvSpPr txBox="1"/>
          <p:nvPr/>
        </p:nvSpPr>
        <p:spPr>
          <a:xfrm>
            <a:off x="435610" y="4424680"/>
            <a:ext cx="8279765" cy="2245360"/>
          </a:xfrm>
          <a:prstGeom prst="rect">
            <a:avLst/>
          </a:prstGeom>
          <a:solidFill>
            <a:schemeClr val="accent1">
              <a:lumMod val="40000"/>
              <a:lumOff val="60000"/>
            </a:schemeClr>
          </a:solidFill>
        </p:spPr>
        <p:txBody>
          <a:bodyPr wrap="square" rtlCol="0" anchor="t">
            <a:spAutoFit/>
          </a:bodyPr>
          <a:lstStyle/>
          <a:p>
            <a:r>
              <a:rPr lang="en-US" altLang="zh-CN" sz="2800" b="1"/>
              <a:t>    </a:t>
            </a:r>
            <a:r>
              <a:rPr lang="zh-CN" altLang="en-US" sz="2800" b="1"/>
              <a:t>“历史上税费改革进行过不止一次⋯⋯每次税费合并以后，都</a:t>
            </a:r>
            <a:r>
              <a:rPr lang="zh-CN" altLang="en-US" sz="2800" b="1">
                <a:solidFill>
                  <a:srgbClr val="FF0000"/>
                </a:solidFill>
              </a:rPr>
              <a:t>抬高了下一次农民负担的门槛</a:t>
            </a:r>
            <a:r>
              <a:rPr lang="zh-CN" altLang="en-US" sz="2800" b="1"/>
              <a:t>，而人们又往往把以前农民税费合并的基础忘掉，认为又是合理的。”</a:t>
            </a:r>
            <a:endParaRPr lang="zh-CN" altLang="en-US" sz="2800" b="1"/>
          </a:p>
          <a:p>
            <a:pPr algn="r"/>
            <a:r>
              <a:rPr lang="en-US" altLang="zh-CN" sz="2800" b="1"/>
              <a:t>——</a:t>
            </a:r>
            <a:r>
              <a:rPr lang="zh-CN" altLang="en-US" sz="2800" b="1"/>
              <a:t>温家宝</a:t>
            </a:r>
            <a:endParaRPr lang="zh-CN" altLang="en-US" sz="2800" b="1"/>
          </a:p>
        </p:txBody>
      </p:sp>
      <p:sp>
        <p:nvSpPr>
          <p:cNvPr id="8" name="文本框 7"/>
          <p:cNvSpPr txBox="1"/>
          <p:nvPr/>
        </p:nvSpPr>
        <p:spPr>
          <a:xfrm>
            <a:off x="419100" y="4408170"/>
            <a:ext cx="8279765" cy="2245360"/>
          </a:xfrm>
          <a:prstGeom prst="rect">
            <a:avLst/>
          </a:prstGeom>
          <a:solidFill>
            <a:schemeClr val="accent1">
              <a:lumMod val="40000"/>
              <a:lumOff val="60000"/>
            </a:schemeClr>
          </a:solidFill>
        </p:spPr>
        <p:txBody>
          <a:bodyPr wrap="square" rtlCol="0" anchor="t">
            <a:spAutoFit/>
          </a:bodyPr>
          <a:lstStyle/>
          <a:p>
            <a:r>
              <a:rPr lang="en-US" altLang="zh-CN" sz="2800" b="1"/>
              <a:t>    </a:t>
            </a:r>
            <a:r>
              <a:rPr lang="zh-CN" altLang="en-US" sz="2800" b="1"/>
              <a:t>2005年12月 29日第十届全国人民代表大会常务委员会第十九次会议通过了关于自2006年1月1日起废止《中华人民共和国农业税条例》的决定，这意味着中国农民已经缴纳了2600年的农业税这一“皇粮国税”被彻底取消。</a:t>
            </a:r>
            <a:endParaRPr lang="zh-CN" altLang="en-US" sz="2800" b="1"/>
          </a:p>
        </p:txBody>
      </p:sp>
      <p:sp>
        <p:nvSpPr>
          <p:cNvPr id="9" name="文本框 8"/>
          <p:cNvSpPr txBox="1"/>
          <p:nvPr/>
        </p:nvSpPr>
        <p:spPr>
          <a:xfrm>
            <a:off x="585470" y="1214755"/>
            <a:ext cx="1888490" cy="521970"/>
          </a:xfrm>
          <a:prstGeom prst="rect">
            <a:avLst/>
          </a:prstGeom>
          <a:noFill/>
        </p:spPr>
        <p:txBody>
          <a:bodyPr wrap="none" rtlCol="0">
            <a:spAutoFit/>
          </a:bodyPr>
          <a:lstStyle/>
          <a:p>
            <a:pPr algn="l"/>
            <a:r>
              <a:rPr lang="en-US" sz="2800" b="1">
                <a:solidFill>
                  <a:srgbClr val="0000FF"/>
                </a:solidFill>
                <a:sym typeface="+mn-ea"/>
              </a:rPr>
              <a:t>1.</a:t>
            </a:r>
            <a:r>
              <a:rPr lang="zh-CN" altLang="en-US" sz="2800" b="1">
                <a:solidFill>
                  <a:srgbClr val="0000FF"/>
                </a:solidFill>
                <a:sym typeface="+mn-ea"/>
              </a:rPr>
              <a:t>征税标准</a:t>
            </a:r>
            <a:endParaRPr lang="zh-CN" altLang="en-US" sz="2800" b="1">
              <a:sym typeface="+mn-ea"/>
            </a:endParaRPr>
          </a:p>
        </p:txBody>
      </p:sp>
      <p:sp>
        <p:nvSpPr>
          <p:cNvPr id="10" name="文本框 9"/>
          <p:cNvSpPr txBox="1"/>
          <p:nvPr/>
        </p:nvSpPr>
        <p:spPr>
          <a:xfrm>
            <a:off x="549910" y="2202815"/>
            <a:ext cx="2245995" cy="521970"/>
          </a:xfrm>
          <a:prstGeom prst="rect">
            <a:avLst/>
          </a:prstGeom>
          <a:noFill/>
        </p:spPr>
        <p:txBody>
          <a:bodyPr wrap="none" rtlCol="0">
            <a:spAutoFit/>
          </a:bodyPr>
          <a:lstStyle/>
          <a:p>
            <a:pPr algn="l"/>
            <a:r>
              <a:rPr lang="en-US" sz="2800" b="1">
                <a:solidFill>
                  <a:srgbClr val="0000FF"/>
                </a:solidFill>
                <a:sym typeface="+mn-ea"/>
              </a:rPr>
              <a:t>2.</a:t>
            </a:r>
            <a:r>
              <a:rPr lang="zh-CN" altLang="en-US" sz="2800" b="1">
                <a:solidFill>
                  <a:srgbClr val="0000FF"/>
                </a:solidFill>
                <a:sym typeface="+mn-ea"/>
              </a:rPr>
              <a:t>交纳方式</a:t>
            </a:r>
            <a:r>
              <a:rPr lang="zh-CN" altLang="en-US" sz="2800" b="1">
                <a:sym typeface="+mn-ea"/>
              </a:rPr>
              <a:t>：</a:t>
            </a:r>
            <a:endParaRPr lang="zh-CN" altLang="en-US" sz="2800" b="1">
              <a:sym typeface="+mn-ea"/>
            </a:endParaRPr>
          </a:p>
        </p:txBody>
      </p:sp>
      <p:sp>
        <p:nvSpPr>
          <p:cNvPr id="11" name="文本框 10"/>
          <p:cNvSpPr txBox="1"/>
          <p:nvPr/>
        </p:nvSpPr>
        <p:spPr>
          <a:xfrm>
            <a:off x="538480" y="2913380"/>
            <a:ext cx="2245995" cy="521970"/>
          </a:xfrm>
          <a:prstGeom prst="rect">
            <a:avLst/>
          </a:prstGeom>
          <a:noFill/>
        </p:spPr>
        <p:txBody>
          <a:bodyPr wrap="none" rtlCol="0">
            <a:spAutoFit/>
          </a:bodyPr>
          <a:lstStyle/>
          <a:p>
            <a:pPr algn="l"/>
            <a:r>
              <a:rPr lang="en-US" sz="2800" b="1">
                <a:solidFill>
                  <a:srgbClr val="0000FF"/>
                </a:solidFill>
                <a:sym typeface="+mn-ea"/>
              </a:rPr>
              <a:t>3.</a:t>
            </a:r>
            <a:r>
              <a:rPr lang="zh-CN" altLang="en-US" sz="2800" b="1">
                <a:solidFill>
                  <a:srgbClr val="0000FF"/>
                </a:solidFill>
                <a:sym typeface="+mn-ea"/>
              </a:rPr>
              <a:t>交纳时间</a:t>
            </a:r>
            <a:r>
              <a:rPr lang="zh-CN" altLang="en-US" sz="2800" b="1">
                <a:sym typeface="+mn-ea"/>
              </a:rPr>
              <a:t>：</a:t>
            </a:r>
            <a:endParaRPr lang="zh-CN" altLang="en-US" sz="2800" b="1">
              <a:sym typeface="+mn-ea"/>
            </a:endParaRPr>
          </a:p>
        </p:txBody>
      </p:sp>
      <p:sp>
        <p:nvSpPr>
          <p:cNvPr id="12" name="文本框 11"/>
          <p:cNvSpPr txBox="1"/>
          <p:nvPr/>
        </p:nvSpPr>
        <p:spPr>
          <a:xfrm>
            <a:off x="552450" y="3604895"/>
            <a:ext cx="2245995" cy="521970"/>
          </a:xfrm>
          <a:prstGeom prst="rect">
            <a:avLst/>
          </a:prstGeom>
          <a:noFill/>
        </p:spPr>
        <p:txBody>
          <a:bodyPr wrap="none" rtlCol="0">
            <a:spAutoFit/>
          </a:bodyPr>
          <a:lstStyle/>
          <a:p>
            <a:pPr algn="l"/>
            <a:r>
              <a:rPr lang="en-US" sz="2800" b="1">
                <a:solidFill>
                  <a:srgbClr val="0000FF"/>
                </a:solidFill>
                <a:sym typeface="+mn-ea"/>
              </a:rPr>
              <a:t>4.</a:t>
            </a:r>
            <a:r>
              <a:rPr lang="zh-CN" altLang="en-US" sz="2800" b="1">
                <a:solidFill>
                  <a:srgbClr val="0000FF"/>
                </a:solidFill>
                <a:sym typeface="+mn-ea"/>
              </a:rPr>
              <a:t>征税种类</a:t>
            </a:r>
            <a:r>
              <a:rPr lang="zh-CN" altLang="en-US" sz="2800" b="1">
                <a:sym typeface="+mn-ea"/>
              </a:rPr>
              <a:t>：</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ox(in)">
                                      <p:cBhvr>
                                        <p:cTn id="27" dur="2000"/>
                                        <p:tgtEl>
                                          <p:spTgt spid="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grpId="1" nodeType="clickEffect">
                                  <p:stCondLst>
                                    <p:cond delay="0"/>
                                  </p:stCondLst>
                                  <p:childTnLst>
                                    <p:animEffect transition="out" filter="blinds(horizontal)">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ox(in)">
                                      <p:cBhvr>
                                        <p:cTn id="37" dur="2000"/>
                                        <p:tgtEl>
                                          <p:spTgt spid="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xit" presetSubtype="10" fill="hold" grpId="1" nodeType="clickEffect">
                                  <p:stCondLst>
                                    <p:cond delay="0"/>
                                  </p:stCondLst>
                                  <p:childTnLst>
                                    <p:animEffect transition="out" filter="blinds(horizontal)">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7" grpId="1"/>
      <p:bldP spid="8" grpId="0"/>
      <p:bldP spid="8"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08305" y="808990"/>
            <a:ext cx="2795270" cy="1568450"/>
          </a:xfrm>
          <a:prstGeom prst="rect">
            <a:avLst/>
          </a:prstGeom>
          <a:noFill/>
        </p:spPr>
        <p:txBody>
          <a:bodyPr wrap="square" rtlCol="0">
            <a:spAutoFit/>
          </a:bodyPr>
          <a:lstStyle/>
          <a:p>
            <a:r>
              <a:rPr lang="zh-CN" altLang="en-US" sz="9600">
                <a:latin typeface="黑体" panose="02010609060101010101" charset="-122"/>
                <a:ea typeface="黑体" panose="02010609060101010101" charset="-122"/>
              </a:rPr>
              <a:t>关税</a:t>
            </a:r>
            <a:endParaRPr lang="zh-CN" altLang="en-US" sz="9600">
              <a:latin typeface="黑体" panose="02010609060101010101" charset="-122"/>
              <a:ea typeface="黑体" panose="02010609060101010101" charset="-122"/>
            </a:endParaRPr>
          </a:p>
        </p:txBody>
      </p:sp>
      <p:sp>
        <p:nvSpPr>
          <p:cNvPr id="100" name="文本框 99"/>
          <p:cNvSpPr txBox="1"/>
          <p:nvPr/>
        </p:nvSpPr>
        <p:spPr>
          <a:xfrm>
            <a:off x="3358515" y="562610"/>
            <a:ext cx="5505450" cy="1568450"/>
          </a:xfrm>
          <a:prstGeom prst="rect">
            <a:avLst/>
          </a:prstGeom>
          <a:noFill/>
          <a:ln w="9525">
            <a:noFill/>
          </a:ln>
        </p:spPr>
        <p:txBody>
          <a:bodyPr wrap="square">
            <a:spAutoFit/>
          </a:bodyPr>
          <a:lstStyle/>
          <a:p>
            <a:pPr indent="0" algn="l"/>
            <a:r>
              <a:rPr sz="3200" b="1">
                <a:solidFill>
                  <a:srgbClr val="0000FF"/>
                </a:solidFill>
                <a:ea typeface="华文新魏" panose="02010800040101010101" charset="-122"/>
              </a:rPr>
              <a:t>进出口商品经过一国关境时，由政府所设置的海关向其进出口商所征收的税收</a:t>
            </a:r>
            <a:r>
              <a:rPr lang="zh-CN" sz="3200" b="1">
                <a:solidFill>
                  <a:srgbClr val="0000FF"/>
                </a:solidFill>
                <a:ea typeface="华文新魏" panose="02010800040101010101" charset="-122"/>
              </a:rPr>
              <a:t>。</a:t>
            </a:r>
            <a:endParaRPr lang="zh-CN" sz="3200" b="1">
              <a:solidFill>
                <a:srgbClr val="0000FF"/>
              </a:solidFill>
              <a:ea typeface="华文新魏"/>
            </a:endParaRPr>
          </a:p>
        </p:txBody>
      </p:sp>
      <p:sp>
        <p:nvSpPr>
          <p:cNvPr id="5" name="文本框 4"/>
          <p:cNvSpPr txBox="1"/>
          <p:nvPr/>
        </p:nvSpPr>
        <p:spPr>
          <a:xfrm>
            <a:off x="408305" y="4353560"/>
            <a:ext cx="8162290" cy="953135"/>
          </a:xfrm>
          <a:prstGeom prst="rect">
            <a:avLst/>
          </a:prstGeom>
          <a:noFill/>
        </p:spPr>
        <p:txBody>
          <a:bodyPr wrap="square" rtlCol="0" anchor="t">
            <a:spAutoFit/>
          </a:bodyPr>
          <a:lstStyle/>
          <a:p>
            <a:r>
              <a:rPr lang="en-US" altLang="zh-CN" sz="2800" b="1"/>
              <a:t>     </a:t>
            </a:r>
            <a:r>
              <a:rPr lang="zh-CN" altLang="en-US" sz="2800" b="1"/>
              <a:t>《左传》昭公二十年曰：“倡介之关（</a:t>
            </a:r>
            <a:r>
              <a:rPr lang="zh-CN" altLang="en-US" sz="2400" b="1">
                <a:solidFill>
                  <a:srgbClr val="0000FF"/>
                </a:solidFill>
                <a:latin typeface="华文楷体" panose="02010600040101010101" charset="-122"/>
                <a:ea typeface="华文楷体" panose="02010600040101010101" charset="-122"/>
                <a:cs typeface="华文楷体" panose="02010600040101010101" charset="-122"/>
              </a:rPr>
              <a:t>杜预注：迫近国都之关</a:t>
            </a:r>
            <a:r>
              <a:rPr lang="zh-CN" altLang="en-US" sz="2800" b="1"/>
              <a:t>），暴</a:t>
            </a:r>
            <a:r>
              <a:rPr lang="zh-CN" altLang="en-US" sz="2800" b="1">
                <a:solidFill>
                  <a:srgbClr val="FF0000"/>
                </a:solidFill>
              </a:rPr>
              <a:t>征</a:t>
            </a:r>
            <a:r>
              <a:rPr lang="zh-CN" altLang="en-US" sz="2800" b="1"/>
              <a:t>其私。</a:t>
            </a:r>
            <a:endParaRPr lang="zh-CN" altLang="en-US" sz="2800" b="1"/>
          </a:p>
        </p:txBody>
      </p:sp>
      <p:sp>
        <p:nvSpPr>
          <p:cNvPr id="2" name="文本框 1"/>
          <p:cNvSpPr txBox="1"/>
          <p:nvPr/>
        </p:nvSpPr>
        <p:spPr>
          <a:xfrm>
            <a:off x="408305" y="5378450"/>
            <a:ext cx="8162290" cy="1383665"/>
          </a:xfrm>
          <a:prstGeom prst="rect">
            <a:avLst/>
          </a:prstGeom>
          <a:noFill/>
        </p:spPr>
        <p:txBody>
          <a:bodyPr wrap="square" rtlCol="0" anchor="t">
            <a:spAutoFit/>
          </a:bodyPr>
          <a:lstStyle/>
          <a:p>
            <a:r>
              <a:rPr lang="en-US" altLang="zh-CN" sz="2800" b="1"/>
              <a:t>     </a:t>
            </a:r>
            <a:r>
              <a:rPr lang="zh-CN" altLang="en-US" sz="2800" b="1"/>
              <a:t>“通韩之上党于共、莫，使道已通，因而</a:t>
            </a:r>
            <a:r>
              <a:rPr lang="zh-CN" altLang="en-US" sz="2800" b="1">
                <a:solidFill>
                  <a:srgbClr val="FF0000"/>
                </a:solidFill>
              </a:rPr>
              <a:t>关</a:t>
            </a:r>
            <a:r>
              <a:rPr lang="zh-CN" altLang="en-US" sz="2800" b="1"/>
              <a:t>之，出入者</a:t>
            </a:r>
            <a:r>
              <a:rPr lang="zh-CN" altLang="en-US" sz="2800" b="1">
                <a:solidFill>
                  <a:srgbClr val="FF0000"/>
                </a:solidFill>
              </a:rPr>
              <a:t>赋</a:t>
            </a:r>
            <a:r>
              <a:rPr lang="zh-CN" altLang="en-US" sz="2800" b="1"/>
              <a:t>之。</a:t>
            </a:r>
            <a:endParaRPr lang="zh-CN" altLang="en-US" sz="2800" b="1"/>
          </a:p>
          <a:p>
            <a:pPr algn="r"/>
            <a:r>
              <a:rPr lang="en-US" altLang="zh-CN" sz="2800" b="1">
                <a:sym typeface="+mn-ea"/>
              </a:rPr>
              <a:t>——</a:t>
            </a:r>
            <a:r>
              <a:rPr lang="zh-CN" altLang="en-US" sz="2800" b="1">
                <a:sym typeface="+mn-ea"/>
              </a:rPr>
              <a:t>《战国策·魏策三》“魏将与秦攻韩”</a:t>
            </a:r>
            <a:endParaRPr lang="zh-CN" altLang="en-US" sz="2800" b="1">
              <a:sym typeface="+mn-ea"/>
            </a:endParaRPr>
          </a:p>
        </p:txBody>
      </p:sp>
      <p:sp>
        <p:nvSpPr>
          <p:cNvPr id="3" name="文本框 2"/>
          <p:cNvSpPr txBox="1"/>
          <p:nvPr/>
        </p:nvSpPr>
        <p:spPr>
          <a:xfrm>
            <a:off x="647700" y="3302635"/>
            <a:ext cx="7848600" cy="953135"/>
          </a:xfrm>
          <a:prstGeom prst="rect">
            <a:avLst/>
          </a:prstGeom>
          <a:noFill/>
        </p:spPr>
        <p:txBody>
          <a:bodyPr wrap="square" rtlCol="0" anchor="t">
            <a:spAutoFit/>
          </a:bodyPr>
          <a:lstStyle/>
          <a:p>
            <a:r>
              <a:rPr lang="en-US" altLang="zh-CN" sz="2800" b="1"/>
              <a:t>    </a:t>
            </a:r>
            <a:r>
              <a:rPr lang="zh-CN" altLang="en-US" sz="2800" b="1"/>
              <a:t>以九赋敛财贿：</a:t>
            </a:r>
            <a:r>
              <a:rPr lang="zh-CN" altLang="en-US" sz="2800" b="1">
                <a:latin typeface="Arial" panose="020b0604020202020204" pitchFamily="34" charset="0"/>
                <a:cs typeface="Arial" panose="020b0604020202020204" pitchFamily="34" charset="0"/>
              </a:rPr>
              <a:t>……</a:t>
            </a:r>
            <a:r>
              <a:rPr lang="zh-CN" altLang="en-US" sz="2800" b="1"/>
              <a:t>七曰</a:t>
            </a:r>
            <a:r>
              <a:rPr lang="zh-CN" altLang="en-US" sz="2800" b="1">
                <a:solidFill>
                  <a:srgbClr val="FF0000"/>
                </a:solidFill>
              </a:rPr>
              <a:t>关市之赋</a:t>
            </a:r>
            <a:r>
              <a:rPr lang="zh-CN" altLang="en-US" sz="2800" b="1"/>
              <a:t>，八曰山泽之赋</a:t>
            </a:r>
            <a:r>
              <a:rPr lang="zh-CN" altLang="en-US" sz="2800" b="1">
                <a:latin typeface="Arial" panose="020b0604020202020204" pitchFamily="34" charset="0"/>
                <a:cs typeface="Arial" panose="020b0604020202020204" pitchFamily="34" charset="0"/>
                <a:sym typeface="+mn-ea"/>
              </a:rPr>
              <a:t>……</a:t>
            </a:r>
            <a:r>
              <a:rPr lang="zh-CN" altLang="en-US" sz="2800" b="1"/>
              <a:t>。                              </a:t>
            </a:r>
            <a:r>
              <a:rPr lang="en-US" altLang="zh-CN" sz="2800" b="1"/>
              <a:t>——</a:t>
            </a:r>
            <a:r>
              <a:rPr lang="zh-CN" altLang="en-US" sz="2800" b="1">
                <a:sym typeface="+mn-ea"/>
              </a:rPr>
              <a:t>《周礼·天官·大宰》</a:t>
            </a:r>
            <a:endParaRPr lang="zh-CN" altLang="en-US" sz="2800" b="1">
              <a:sym typeface="+mn-ea"/>
            </a:endParaRPr>
          </a:p>
        </p:txBody>
      </p:sp>
      <p:sp>
        <p:nvSpPr>
          <p:cNvPr id="6" name="文本框 5"/>
          <p:cNvSpPr txBox="1"/>
          <p:nvPr/>
        </p:nvSpPr>
        <p:spPr>
          <a:xfrm>
            <a:off x="563245" y="2499360"/>
            <a:ext cx="3095625" cy="583565"/>
          </a:xfrm>
          <a:prstGeom prst="rect">
            <a:avLst/>
          </a:prstGeom>
          <a:noFill/>
        </p:spPr>
        <p:txBody>
          <a:bodyPr wrap="square" rtlCol="0">
            <a:spAutoFit/>
          </a:bodyPr>
          <a:lstStyle/>
          <a:p>
            <a:r>
              <a:rPr lang="zh-CN" altLang="en-US" sz="3200" b="1">
                <a:solidFill>
                  <a:srgbClr val="FF0000"/>
                </a:solidFill>
                <a:latin typeface="黑体" panose="02010609060101010101" charset="-122"/>
                <a:ea typeface="黑体" panose="02010609060101010101" charset="-122"/>
              </a:rPr>
              <a:t>一</a:t>
            </a:r>
            <a:r>
              <a:rPr lang="en-US" altLang="zh-CN" sz="3200" b="1">
                <a:solidFill>
                  <a:srgbClr val="FF0000"/>
                </a:solidFill>
                <a:latin typeface="黑体" panose="02010609060101010101" charset="-122"/>
                <a:ea typeface="黑体" panose="02010609060101010101" charset="-122"/>
              </a:rPr>
              <a:t>.</a:t>
            </a:r>
            <a:r>
              <a:rPr lang="zh-CN" altLang="en-US" sz="3200" b="1">
                <a:solidFill>
                  <a:srgbClr val="FF0000"/>
                </a:solidFill>
                <a:latin typeface="黑体" panose="02010609060101010101" charset="-122"/>
                <a:ea typeface="黑体" panose="02010609060101010101" charset="-122"/>
              </a:rPr>
              <a:t>国内关税</a:t>
            </a:r>
            <a:endParaRPr lang="zh-CN" altLang="en-US" sz="3200" b="1">
              <a:solidFill>
                <a:srgbClr val="FF0000"/>
              </a:solidFill>
              <a:latin typeface="黑体" panose="02010609060101010101" charset="-122"/>
              <a:ea typeface="黑体" panose="02010609060101010101" charset="-122"/>
            </a:endParaRPr>
          </a:p>
        </p:txBody>
      </p:sp>
      <p:sp>
        <p:nvSpPr>
          <p:cNvPr id="7" name="文本框 6"/>
          <p:cNvSpPr txBox="1"/>
          <p:nvPr/>
        </p:nvSpPr>
        <p:spPr>
          <a:xfrm>
            <a:off x="565150" y="2560955"/>
            <a:ext cx="7848600" cy="521970"/>
          </a:xfrm>
          <a:prstGeom prst="rect">
            <a:avLst/>
          </a:prstGeom>
          <a:solidFill>
            <a:schemeClr val="accent6">
              <a:lumMod val="60000"/>
              <a:lumOff val="40000"/>
            </a:schemeClr>
          </a:solidFill>
        </p:spPr>
        <p:txBody>
          <a:bodyPr wrap="square" rtlCol="0" anchor="t">
            <a:spAutoFit/>
          </a:bodyPr>
          <a:lstStyle/>
          <a:p>
            <a:r>
              <a:rPr lang="en-US" altLang="zh-CN" sz="2800" b="1"/>
              <a:t>    </a:t>
            </a:r>
            <a:r>
              <a:rPr lang="zh-CN" altLang="en-US" sz="2800" b="1"/>
              <a:t>最早出现于西周，直到</a:t>
            </a:r>
            <a:r>
              <a:rPr lang="en-US" altLang="zh-CN" sz="2800" b="1"/>
              <a:t>1937</a:t>
            </a:r>
            <a:r>
              <a:rPr lang="zh-CN" altLang="en-US" sz="2800" b="1"/>
              <a:t>年才彻底废除。</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08305" y="2055495"/>
            <a:ext cx="8162290" cy="953135"/>
          </a:xfrm>
          <a:prstGeom prst="rect">
            <a:avLst/>
          </a:prstGeom>
          <a:noFill/>
        </p:spPr>
        <p:txBody>
          <a:bodyPr wrap="square" rtlCol="0" anchor="t">
            <a:spAutoFit/>
          </a:bodyPr>
          <a:lstStyle/>
          <a:p>
            <a:r>
              <a:rPr lang="en-US" altLang="zh-CN" sz="2800" b="1"/>
              <a:t>     </a:t>
            </a:r>
            <a:r>
              <a:rPr lang="zh-CN" altLang="en-US" sz="2800" b="1"/>
              <a:t>应纳进出口货税饷费，均以秉公议定则例</a:t>
            </a:r>
            <a:endParaRPr lang="zh-CN" altLang="en-US" sz="2800" b="1"/>
          </a:p>
          <a:p>
            <a:pPr algn="r"/>
            <a:r>
              <a:rPr lang="en-US" altLang="zh-CN" sz="2800" b="1">
                <a:sym typeface="+mn-ea"/>
              </a:rPr>
              <a:t>——</a:t>
            </a:r>
            <a:r>
              <a:rPr lang="zh-CN" altLang="en-US" sz="2800" b="1">
                <a:sym typeface="+mn-ea"/>
              </a:rPr>
              <a:t>《南京条约》</a:t>
            </a:r>
            <a:endParaRPr lang="zh-CN" altLang="en-US" sz="2800" b="1">
              <a:sym typeface="+mn-ea"/>
            </a:endParaRPr>
          </a:p>
        </p:txBody>
      </p:sp>
      <p:sp>
        <p:nvSpPr>
          <p:cNvPr id="3" name="文本框 2"/>
          <p:cNvSpPr txBox="1"/>
          <p:nvPr/>
        </p:nvSpPr>
        <p:spPr>
          <a:xfrm>
            <a:off x="565150" y="1279525"/>
            <a:ext cx="7848600" cy="521970"/>
          </a:xfrm>
          <a:prstGeom prst="rect">
            <a:avLst/>
          </a:prstGeom>
          <a:noFill/>
        </p:spPr>
        <p:txBody>
          <a:bodyPr wrap="square" rtlCol="0" anchor="t">
            <a:spAutoFit/>
          </a:bodyPr>
          <a:lstStyle/>
          <a:p>
            <a:r>
              <a:rPr lang="en-US" altLang="zh-CN" sz="2800" b="1"/>
              <a:t>   </a:t>
            </a:r>
            <a:r>
              <a:rPr lang="en-US" altLang="zh-CN" sz="2800" b="1">
                <a:solidFill>
                  <a:srgbClr val="0000FF"/>
                </a:solidFill>
              </a:rPr>
              <a:t> </a:t>
            </a:r>
            <a:r>
              <a:rPr lang="en-US" sz="2800" b="1">
                <a:solidFill>
                  <a:srgbClr val="0000FF"/>
                </a:solidFill>
              </a:rPr>
              <a:t>1.</a:t>
            </a:r>
            <a:r>
              <a:rPr lang="zh-CN" altLang="en-US" sz="2800" b="1">
                <a:solidFill>
                  <a:srgbClr val="0000FF"/>
                </a:solidFill>
              </a:rPr>
              <a:t>关税自主权的丧失</a:t>
            </a:r>
            <a:endParaRPr lang="zh-CN" altLang="en-US" sz="2800" b="1">
              <a:solidFill>
                <a:srgbClr val="0000FF"/>
              </a:solidFill>
              <a:sym typeface="+mn-ea"/>
            </a:endParaRPr>
          </a:p>
        </p:txBody>
      </p:sp>
      <p:sp>
        <p:nvSpPr>
          <p:cNvPr id="6" name="文本框 5"/>
          <p:cNvSpPr txBox="1"/>
          <p:nvPr/>
        </p:nvSpPr>
        <p:spPr>
          <a:xfrm>
            <a:off x="647700" y="441960"/>
            <a:ext cx="3219450" cy="583565"/>
          </a:xfrm>
          <a:prstGeom prst="rect">
            <a:avLst/>
          </a:prstGeom>
          <a:noFill/>
        </p:spPr>
        <p:txBody>
          <a:bodyPr wrap="square" rtlCol="0">
            <a:spAutoFit/>
          </a:bodyPr>
          <a:lstStyle/>
          <a:p>
            <a:r>
              <a:rPr lang="zh-CN" altLang="en-US" sz="3200" b="1">
                <a:solidFill>
                  <a:srgbClr val="FF0000"/>
                </a:solidFill>
                <a:latin typeface="黑体" panose="02010609060101010101" charset="-122"/>
                <a:ea typeface="黑体" panose="02010609060101010101" charset="-122"/>
              </a:rPr>
              <a:t>二</a:t>
            </a:r>
            <a:r>
              <a:rPr lang="en-US" altLang="zh-CN" sz="3200" b="1">
                <a:solidFill>
                  <a:srgbClr val="FF0000"/>
                </a:solidFill>
                <a:latin typeface="黑体" panose="02010609060101010101" charset="-122"/>
                <a:ea typeface="黑体" panose="02010609060101010101" charset="-122"/>
              </a:rPr>
              <a:t>.</a:t>
            </a:r>
            <a:r>
              <a:rPr lang="zh-CN" altLang="en-US" sz="3200" b="1">
                <a:solidFill>
                  <a:srgbClr val="FF0000"/>
                </a:solidFill>
                <a:latin typeface="黑体" panose="02010609060101010101" charset="-122"/>
                <a:ea typeface="黑体" panose="02010609060101010101" charset="-122"/>
              </a:rPr>
              <a:t>国境关税</a:t>
            </a:r>
            <a:endParaRPr lang="zh-CN" altLang="en-US" sz="3200" b="1">
              <a:solidFill>
                <a:srgbClr val="FF0000"/>
              </a:solidFill>
              <a:latin typeface="黑体" panose="02010609060101010101" charset="-122"/>
              <a:ea typeface="黑体" panose="02010609060101010101" charset="-122"/>
            </a:endParaRPr>
          </a:p>
        </p:txBody>
      </p:sp>
      <p:pic>
        <p:nvPicPr>
          <p:cNvPr id="7" name="图片 6"/>
          <p:cNvPicPr>
            <a:picLocks noChangeAspect="1"/>
          </p:cNvPicPr>
          <p:nvPr/>
        </p:nvPicPr>
        <p:blipFill>
          <a:blip r:embed="rId2"/>
          <a:stretch>
            <a:fillRect/>
          </a:stretch>
        </p:blipFill>
        <p:spPr>
          <a:xfrm>
            <a:off x="758825" y="2888615"/>
            <a:ext cx="2552700" cy="3109595"/>
          </a:xfrm>
          <a:prstGeom prst="rect">
            <a:avLst/>
          </a:prstGeom>
        </p:spPr>
      </p:pic>
      <p:sp>
        <p:nvSpPr>
          <p:cNvPr id="8" name="文本框 7"/>
          <p:cNvSpPr txBox="1"/>
          <p:nvPr/>
        </p:nvSpPr>
        <p:spPr>
          <a:xfrm>
            <a:off x="687070" y="6036310"/>
            <a:ext cx="2540000" cy="706755"/>
          </a:xfrm>
          <a:prstGeom prst="rect">
            <a:avLst/>
          </a:prstGeom>
          <a:noFill/>
        </p:spPr>
        <p:txBody>
          <a:bodyPr wrap="square" rtlCol="0" anchor="t">
            <a:spAutoFit/>
          </a:bodyPr>
          <a:lstStyle/>
          <a:p>
            <a:pPr algn="ctr"/>
            <a:r>
              <a:rPr lang="zh-CN" altLang="en-US" sz="2000" b="1">
                <a:solidFill>
                  <a:srgbClr val="0000FF"/>
                </a:solidFill>
              </a:rPr>
              <a:t>1861年-1911年任中国海关总税务司</a:t>
            </a:r>
            <a:endParaRPr lang="zh-CN" altLang="en-US" sz="2000" b="1">
              <a:solidFill>
                <a:srgbClr val="0000FF"/>
              </a:solidFill>
            </a:endParaRPr>
          </a:p>
        </p:txBody>
      </p:sp>
      <p:sp>
        <p:nvSpPr>
          <p:cNvPr id="9" name="文本框 8"/>
          <p:cNvSpPr txBox="1"/>
          <p:nvPr/>
        </p:nvSpPr>
        <p:spPr>
          <a:xfrm>
            <a:off x="3867150" y="3359785"/>
            <a:ext cx="4714240" cy="2676525"/>
          </a:xfrm>
          <a:prstGeom prst="rect">
            <a:avLst/>
          </a:prstGeom>
          <a:noFill/>
        </p:spPr>
        <p:txBody>
          <a:bodyPr wrap="square" rtlCol="0" anchor="t">
            <a:spAutoFit/>
          </a:bodyPr>
          <a:lstStyle/>
          <a:p>
            <a:r>
              <a:rPr lang="zh-CN" altLang="en-US" sz="2800" b="1"/>
              <a:t>赫德曾担任晚清海关总税务司达半个世纪之久代表列强把持我国海关大权，在任内创建了税收、统计、浚港、检疫等一整套严格的海关管理制度和现代邮政系统。</a:t>
            </a:r>
            <a:endParaRPr lang="zh-CN" altLang="en-US" sz="2800" b="1"/>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65150" y="1082040"/>
            <a:ext cx="8162290" cy="4399915"/>
          </a:xfrm>
          <a:prstGeom prst="rect">
            <a:avLst/>
          </a:prstGeom>
          <a:noFill/>
        </p:spPr>
        <p:txBody>
          <a:bodyPr wrap="square" rtlCol="0" anchor="t">
            <a:spAutoFit/>
          </a:bodyPr>
          <a:lstStyle/>
          <a:p>
            <a:r>
              <a:rPr lang="en-US" altLang="zh-CN" sz="2800" b="1"/>
              <a:t> </a:t>
            </a:r>
            <a:r>
              <a:rPr lang="en-US" sz="2800" b="1"/>
              <a:t>1927</a:t>
            </a:r>
            <a:r>
              <a:rPr lang="zh-CN" altLang="en-US" sz="2800" b="1"/>
              <a:t>年，南京国民政府宣告关税自主，颁布国定《进口税暂行条例》。</a:t>
            </a:r>
            <a:endParaRPr lang="zh-CN" altLang="en-US" sz="2800" b="1"/>
          </a:p>
          <a:p>
            <a:endParaRPr lang="zh-CN" altLang="en-US" sz="2800" b="1">
              <a:sym typeface="+mn-ea"/>
            </a:endParaRPr>
          </a:p>
          <a:p>
            <a:r>
              <a:rPr lang="en-US" altLang="zh-CN" sz="2800" b="1">
                <a:sym typeface="+mn-ea"/>
              </a:rPr>
              <a:t>1928</a:t>
            </a:r>
            <a:r>
              <a:rPr lang="zh-CN" altLang="en-US" sz="2800" b="1">
                <a:sym typeface="+mn-ea"/>
              </a:rPr>
              <a:t>年，国民政府发表</a:t>
            </a:r>
            <a:r>
              <a:rPr lang="en-US" altLang="zh-CN" sz="2800" b="1">
                <a:sym typeface="+mn-ea"/>
              </a:rPr>
              <a:t>“</a:t>
            </a:r>
            <a:r>
              <a:rPr lang="zh-CN" altLang="en-US" sz="2800" b="1">
                <a:sym typeface="+mn-ea"/>
              </a:rPr>
              <a:t>改订新约</a:t>
            </a:r>
            <a:r>
              <a:rPr lang="en-US" altLang="zh-CN" sz="2800" b="1">
                <a:sym typeface="+mn-ea"/>
              </a:rPr>
              <a:t>”</a:t>
            </a:r>
            <a:r>
              <a:rPr lang="zh-CN" altLang="en-US" sz="2800" b="1">
                <a:sym typeface="+mn-ea"/>
              </a:rPr>
              <a:t>宣言，至</a:t>
            </a:r>
            <a:r>
              <a:rPr lang="en-US" altLang="zh-CN" sz="2800" b="1">
                <a:sym typeface="+mn-ea"/>
              </a:rPr>
              <a:t>1930</a:t>
            </a:r>
            <a:r>
              <a:rPr lang="zh-CN" altLang="en-US" sz="2800" b="1">
                <a:sym typeface="+mn-ea"/>
              </a:rPr>
              <a:t>年，先后与美、意、英、法、西、日等国重新签订新约，关税自主取得进展。</a:t>
            </a:r>
            <a:endParaRPr lang="zh-CN" altLang="en-US" sz="2800" b="1">
              <a:sym typeface="+mn-ea"/>
            </a:endParaRPr>
          </a:p>
          <a:p>
            <a:endParaRPr lang="zh-CN" altLang="en-US" sz="2800" b="1">
              <a:sym typeface="+mn-ea"/>
            </a:endParaRPr>
          </a:p>
          <a:p>
            <a:r>
              <a:rPr lang="zh-CN" altLang="en-US" sz="2800" b="1">
                <a:sym typeface="+mn-ea"/>
              </a:rPr>
              <a:t>新中国成立后，真正收回关税</a:t>
            </a:r>
            <a:endParaRPr lang="zh-CN" altLang="en-US" sz="2800" b="1">
              <a:sym typeface="+mn-ea"/>
            </a:endParaRPr>
          </a:p>
          <a:p>
            <a:r>
              <a:rPr lang="zh-CN" altLang="en-US" sz="2800" b="1">
                <a:sym typeface="+mn-ea"/>
              </a:rPr>
              <a:t>自主权。</a:t>
            </a:r>
            <a:endParaRPr lang="zh-CN" altLang="en-US" sz="2800" b="1">
              <a:sym typeface="+mn-ea"/>
            </a:endParaRPr>
          </a:p>
          <a:p>
            <a:endParaRPr lang="zh-CN" altLang="en-US" sz="2800" b="1">
              <a:sym typeface="+mn-ea"/>
            </a:endParaRPr>
          </a:p>
        </p:txBody>
      </p:sp>
      <p:sp>
        <p:nvSpPr>
          <p:cNvPr id="3" name="文本框 2"/>
          <p:cNvSpPr txBox="1"/>
          <p:nvPr/>
        </p:nvSpPr>
        <p:spPr>
          <a:xfrm>
            <a:off x="565150" y="278765"/>
            <a:ext cx="7848600" cy="521970"/>
          </a:xfrm>
          <a:prstGeom prst="rect">
            <a:avLst/>
          </a:prstGeom>
          <a:noFill/>
        </p:spPr>
        <p:txBody>
          <a:bodyPr wrap="square" rtlCol="0" anchor="t">
            <a:spAutoFit/>
          </a:bodyPr>
          <a:lstStyle/>
          <a:p>
            <a:r>
              <a:rPr lang="en-US" altLang="zh-CN" sz="2800" b="1"/>
              <a:t> </a:t>
            </a:r>
            <a:r>
              <a:rPr lang="en-US" altLang="zh-CN" sz="2800" b="1">
                <a:solidFill>
                  <a:srgbClr val="0000FF"/>
                </a:solidFill>
              </a:rPr>
              <a:t>   </a:t>
            </a:r>
            <a:r>
              <a:rPr lang="en-US" sz="2800" b="1">
                <a:solidFill>
                  <a:srgbClr val="0000FF"/>
                </a:solidFill>
              </a:rPr>
              <a:t>2.</a:t>
            </a:r>
            <a:r>
              <a:rPr lang="zh-CN" altLang="en-US" sz="2800" b="1">
                <a:solidFill>
                  <a:srgbClr val="0000FF"/>
                </a:solidFill>
              </a:rPr>
              <a:t>关税自主权的收回</a:t>
            </a:r>
            <a:endParaRPr lang="zh-CN" altLang="en-US" sz="2800" b="1">
              <a:solidFill>
                <a:srgbClr val="0000FF"/>
              </a:solidFill>
              <a:sym typeface="+mn-ea"/>
            </a:endParaRPr>
          </a:p>
        </p:txBody>
      </p:sp>
      <p:pic>
        <p:nvPicPr>
          <p:cNvPr id="4" name="图片 3"/>
          <p:cNvPicPr>
            <a:picLocks noChangeAspect="1"/>
          </p:cNvPicPr>
          <p:nvPr/>
        </p:nvPicPr>
        <p:blipFill>
          <a:blip r:embed="rId2"/>
          <a:stretch>
            <a:fillRect/>
          </a:stretch>
        </p:blipFill>
        <p:spPr>
          <a:xfrm>
            <a:off x="5604510" y="3676650"/>
            <a:ext cx="3312795" cy="2650490"/>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65150" y="1259840"/>
            <a:ext cx="8162290" cy="5262245"/>
          </a:xfrm>
          <a:prstGeom prst="rect">
            <a:avLst/>
          </a:prstGeom>
          <a:noFill/>
        </p:spPr>
        <p:txBody>
          <a:bodyPr wrap="square" rtlCol="0" anchor="t">
            <a:spAutoFit/>
          </a:bodyPr>
          <a:lstStyle/>
          <a:p>
            <a:r>
              <a:rPr lang="en-US" altLang="zh-CN" sz="2800" b="1"/>
              <a:t> </a:t>
            </a:r>
            <a:r>
              <a:rPr lang="zh-CN" altLang="en-US" sz="2800" b="1"/>
              <a:t>新中国成立不久，政务</a:t>
            </a:r>
            <a:endParaRPr lang="zh-CN" altLang="en-US" sz="2800" b="1"/>
          </a:p>
          <a:p>
            <a:r>
              <a:rPr lang="zh-CN" altLang="en-US" sz="2800" b="1"/>
              <a:t>院制定《中华人民共和</a:t>
            </a:r>
            <a:endParaRPr lang="zh-CN" altLang="en-US" sz="2800" b="1"/>
          </a:p>
          <a:p>
            <a:r>
              <a:rPr lang="zh-CN" altLang="en-US" sz="2800" b="1"/>
              <a:t>国海关进出口税则》及</a:t>
            </a:r>
            <a:endParaRPr lang="zh-CN" altLang="en-US" sz="2800" b="1"/>
          </a:p>
          <a:p>
            <a:r>
              <a:rPr lang="zh-CN" altLang="en-US" sz="2800" b="1"/>
              <a:t>实施条例。</a:t>
            </a:r>
            <a:endParaRPr lang="zh-CN" altLang="en-US" sz="2800" b="1"/>
          </a:p>
          <a:p>
            <a:endParaRPr lang="zh-CN" altLang="en-US" sz="2800" b="1">
              <a:sym typeface="+mn-ea"/>
            </a:endParaRPr>
          </a:p>
          <a:p>
            <a:r>
              <a:rPr lang="en-US" altLang="zh-CN" sz="2800" b="1">
                <a:sym typeface="+mn-ea"/>
              </a:rPr>
              <a:t>1985</a:t>
            </a:r>
            <a:r>
              <a:rPr lang="zh-CN" altLang="en-US" sz="2800" b="1">
                <a:sym typeface="+mn-ea"/>
              </a:rPr>
              <a:t>年，国务院颁布</a:t>
            </a:r>
            <a:endParaRPr lang="zh-CN" altLang="en-US" sz="2800" b="1">
              <a:sym typeface="+mn-ea"/>
            </a:endParaRPr>
          </a:p>
          <a:p>
            <a:r>
              <a:rPr lang="zh-CN" altLang="en-US" sz="2800" b="1">
                <a:sym typeface="+mn-ea"/>
              </a:rPr>
              <a:t>《中华人民共和国进出口税条例》和《中华人民共和国海关进出口税则》。</a:t>
            </a:r>
            <a:endParaRPr lang="zh-CN" altLang="en-US" sz="2800" b="1">
              <a:sym typeface="+mn-ea"/>
            </a:endParaRPr>
          </a:p>
          <a:p>
            <a:endParaRPr lang="zh-CN" altLang="en-US" sz="2800" b="1">
              <a:sym typeface="+mn-ea"/>
            </a:endParaRPr>
          </a:p>
          <a:p>
            <a:r>
              <a:rPr lang="en-US" altLang="zh-CN" sz="2800" b="1">
                <a:sym typeface="+mn-ea"/>
              </a:rPr>
              <a:t>1987</a:t>
            </a:r>
            <a:r>
              <a:rPr lang="zh-CN" altLang="en-US" sz="2800" b="1">
                <a:sym typeface="+mn-ea"/>
              </a:rPr>
              <a:t>年，全国人大常委会通过《中华人民共和国海关法》，国务院据此重新修订发布关税条例。</a:t>
            </a:r>
            <a:endParaRPr lang="zh-CN" altLang="en-US" sz="2800" b="1">
              <a:sym typeface="+mn-ea"/>
            </a:endParaRPr>
          </a:p>
          <a:p>
            <a:endParaRPr lang="zh-CN" altLang="en-US" sz="2800" b="1">
              <a:sym typeface="+mn-ea"/>
            </a:endParaRPr>
          </a:p>
        </p:txBody>
      </p:sp>
      <p:sp>
        <p:nvSpPr>
          <p:cNvPr id="3" name="文本框 2"/>
          <p:cNvSpPr txBox="1"/>
          <p:nvPr/>
        </p:nvSpPr>
        <p:spPr>
          <a:xfrm>
            <a:off x="565150" y="278765"/>
            <a:ext cx="7848600" cy="521970"/>
          </a:xfrm>
          <a:prstGeom prst="rect">
            <a:avLst/>
          </a:prstGeom>
          <a:noFill/>
        </p:spPr>
        <p:txBody>
          <a:bodyPr wrap="square" rtlCol="0" anchor="t">
            <a:spAutoFit/>
          </a:bodyPr>
          <a:lstStyle/>
          <a:p>
            <a:r>
              <a:rPr lang="en-US" altLang="zh-CN" sz="2800" b="1">
                <a:solidFill>
                  <a:srgbClr val="0000FF"/>
                </a:solidFill>
              </a:rPr>
              <a:t>   3</a:t>
            </a:r>
            <a:r>
              <a:rPr lang="en-US" sz="2800" b="1">
                <a:solidFill>
                  <a:srgbClr val="0000FF"/>
                </a:solidFill>
              </a:rPr>
              <a:t>.</a:t>
            </a:r>
            <a:r>
              <a:rPr lang="zh-CN" altLang="en-US" sz="2800" b="1">
                <a:solidFill>
                  <a:srgbClr val="0000FF"/>
                </a:solidFill>
              </a:rPr>
              <a:t>新中国关税制度的完善</a:t>
            </a:r>
            <a:endParaRPr lang="zh-CN" altLang="en-US" sz="2800" b="1">
              <a:solidFill>
                <a:srgbClr val="0000FF"/>
              </a:solidFill>
              <a:sym typeface="+mn-ea"/>
            </a:endParaRPr>
          </a:p>
        </p:txBody>
      </p:sp>
      <p:pic>
        <p:nvPicPr>
          <p:cNvPr id="5" name="图片 4"/>
          <p:cNvPicPr>
            <a:picLocks noChangeAspect="1"/>
          </p:cNvPicPr>
          <p:nvPr/>
        </p:nvPicPr>
        <p:blipFill>
          <a:blip r:embed="rId2"/>
          <a:stretch>
            <a:fillRect/>
          </a:stretch>
        </p:blipFill>
        <p:spPr>
          <a:xfrm>
            <a:off x="4549775" y="923925"/>
            <a:ext cx="4404360" cy="27400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arn(inVertical)">
                                      <p:cBhvr>
                                        <p:cTn id="16" dur="500"/>
                                        <p:tgtEl>
                                          <p:spTgt spid="2">
                                            <p:txEl>
                                              <p:pRg st="3" end="3"/>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barn(inVertical)">
                                      <p:cBhvr>
                                        <p:cTn id="21" dur="500"/>
                                        <p:tgtEl>
                                          <p:spTgt spid="2">
                                            <p:txEl>
                                              <p:pRg st="5" end="5"/>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barn(inVertical)">
                                      <p:cBhvr>
                                        <p:cTn id="24" dur="500"/>
                                        <p:tgtEl>
                                          <p:spTgt spid="2">
                                            <p:txEl>
                                              <p:pRg st="6" end="6"/>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barn(inVertical)">
                                      <p:cBhvr>
                                        <p:cTn id="29"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rcRect b="6588"/>
          <a:stretch>
            <a:fillRect/>
          </a:stretch>
        </p:blipFill>
        <p:spPr>
          <a:xfrm>
            <a:off x="6240780" y="2443480"/>
            <a:ext cx="2735580" cy="4187825"/>
          </a:xfrm>
          <a:prstGeom prst="rect">
            <a:avLst/>
          </a:prstGeom>
        </p:spPr>
      </p:pic>
      <p:pic>
        <p:nvPicPr>
          <p:cNvPr id="3" name="图片 2"/>
          <p:cNvPicPr>
            <a:picLocks noChangeAspect="1"/>
          </p:cNvPicPr>
          <p:nvPr/>
        </p:nvPicPr>
        <p:blipFill>
          <a:blip r:embed="rId3"/>
          <a:stretch>
            <a:fillRect/>
          </a:stretch>
        </p:blipFill>
        <p:spPr>
          <a:xfrm>
            <a:off x="213360" y="4192270"/>
            <a:ext cx="4279265" cy="2379345"/>
          </a:xfrm>
          <a:prstGeom prst="rect">
            <a:avLst/>
          </a:prstGeom>
        </p:spPr>
      </p:pic>
      <p:sp>
        <p:nvSpPr>
          <p:cNvPr id="6" name="文本框 5"/>
          <p:cNvSpPr txBox="1"/>
          <p:nvPr/>
        </p:nvSpPr>
        <p:spPr>
          <a:xfrm>
            <a:off x="432435" y="226695"/>
            <a:ext cx="3219450" cy="583565"/>
          </a:xfrm>
          <a:prstGeom prst="rect">
            <a:avLst/>
          </a:prstGeom>
          <a:noFill/>
        </p:spPr>
        <p:txBody>
          <a:bodyPr wrap="square" rtlCol="0">
            <a:spAutoFit/>
          </a:bodyPr>
          <a:lstStyle/>
          <a:p>
            <a:r>
              <a:rPr lang="zh-CN" altLang="en-US" sz="3200" b="1">
                <a:solidFill>
                  <a:srgbClr val="FF0000"/>
                </a:solidFill>
                <a:latin typeface="黑体" panose="02010609060101010101" charset="-122"/>
                <a:ea typeface="黑体" panose="02010609060101010101" charset="-122"/>
              </a:rPr>
              <a:t>三、个人所得税</a:t>
            </a:r>
            <a:endParaRPr lang="zh-CN" altLang="en-US" sz="3200" b="1">
              <a:solidFill>
                <a:srgbClr val="FF0000"/>
              </a:solidFill>
              <a:latin typeface="黑体" panose="02010609060101010101" charset="-122"/>
              <a:ea typeface="黑体" panose="02010609060101010101" charset="-122"/>
            </a:endParaRPr>
          </a:p>
        </p:txBody>
      </p:sp>
      <p:sp>
        <p:nvSpPr>
          <p:cNvPr id="4" name="文本框 3"/>
          <p:cNvSpPr txBox="1"/>
          <p:nvPr/>
        </p:nvSpPr>
        <p:spPr>
          <a:xfrm>
            <a:off x="324485" y="986790"/>
            <a:ext cx="8148955" cy="3046095"/>
          </a:xfrm>
          <a:prstGeom prst="rect">
            <a:avLst/>
          </a:prstGeom>
          <a:noFill/>
        </p:spPr>
        <p:txBody>
          <a:bodyPr wrap="square" rtlCol="0" anchor="t">
            <a:spAutoFit/>
          </a:bodyPr>
          <a:lstStyle/>
          <a:p>
            <a:r>
              <a:rPr lang="en-US" sz="2400" b="1"/>
              <a:t>1.</a:t>
            </a:r>
            <a:r>
              <a:rPr lang="zh-CN" altLang="en-US" sz="2400" b="1"/>
              <a:t>起源：</a:t>
            </a:r>
            <a:r>
              <a:rPr lang="en-US" altLang="zh-CN" sz="2400" b="1"/>
              <a:t>1799</a:t>
            </a:r>
            <a:r>
              <a:rPr lang="zh-CN" altLang="en-US" sz="2400" b="1"/>
              <a:t>年，英国开始试行差别税率征收个人所得税；</a:t>
            </a:r>
            <a:endParaRPr lang="zh-CN" altLang="en-US" sz="2400" b="1"/>
          </a:p>
          <a:p>
            <a:r>
              <a:rPr lang="en-US" altLang="zh-CN" sz="2400" b="1">
                <a:sym typeface="+mn-ea"/>
              </a:rPr>
              <a:t>2.</a:t>
            </a:r>
            <a:r>
              <a:rPr lang="zh-CN" altLang="en-US" sz="2400" b="1">
                <a:sym typeface="+mn-ea"/>
              </a:rPr>
              <a:t>新中国成立后，计划经济体制下，没有征收个人所得税；</a:t>
            </a:r>
            <a:endParaRPr lang="zh-CN" altLang="en-US" sz="2400" b="1">
              <a:sym typeface="+mn-ea"/>
            </a:endParaRPr>
          </a:p>
          <a:p>
            <a:r>
              <a:rPr lang="en-US" altLang="zh-CN" sz="2400" b="1">
                <a:sym typeface="+mn-ea"/>
              </a:rPr>
              <a:t>3.1980</a:t>
            </a:r>
            <a:r>
              <a:rPr lang="zh-CN" altLang="en-US" sz="2400" b="1">
                <a:sym typeface="+mn-ea"/>
              </a:rPr>
              <a:t>年，全国人大通过《中华人民共和国个人所得税法》，正式确立；</a:t>
            </a:r>
            <a:endParaRPr lang="zh-CN" altLang="en-US" sz="2400" b="1">
              <a:sym typeface="+mn-ea"/>
            </a:endParaRPr>
          </a:p>
          <a:p>
            <a:r>
              <a:rPr lang="en-US" altLang="zh-CN" sz="2400" b="1">
                <a:sym typeface="+mn-ea"/>
              </a:rPr>
              <a:t>4.</a:t>
            </a:r>
            <a:r>
              <a:rPr lang="zh-CN" altLang="en-US" sz="2400" b="1">
                <a:sym typeface="+mn-ea"/>
              </a:rPr>
              <a:t>此后，个人所得税制不断修订完善</a:t>
            </a:r>
            <a:endParaRPr lang="zh-CN" altLang="en-US" sz="2400" b="1">
              <a:sym typeface="+mn-ea"/>
            </a:endParaRPr>
          </a:p>
          <a:p>
            <a:endParaRPr lang="zh-CN" altLang="en-US" sz="2400" b="1">
              <a:sym typeface="+mn-ea"/>
            </a:endParaRPr>
          </a:p>
          <a:p>
            <a:r>
              <a:rPr lang="zh-CN" altLang="en-US" sz="2400" b="1">
                <a:sym typeface="+mn-ea"/>
              </a:rPr>
              <a:t>评价：对调节个人收入和实现社会稳定</a:t>
            </a:r>
            <a:endParaRPr lang="zh-CN" altLang="en-US" sz="2400" b="1">
              <a:sym typeface="+mn-ea"/>
            </a:endParaRPr>
          </a:p>
          <a:p>
            <a:r>
              <a:rPr lang="zh-CN" altLang="en-US" sz="2400" b="1">
                <a:sym typeface="+mn-ea"/>
              </a:rPr>
              <a:t>             发挥了积极作用。</a:t>
            </a:r>
            <a:endParaRPr lang="zh-CN" altLang="en-US" sz="24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QQ截图20181224000020"/>
          <p:cNvPicPr>
            <a:picLocks noChangeAspect="1"/>
          </p:cNvPicPr>
          <p:nvPr/>
        </p:nvPicPr>
        <p:blipFill>
          <a:blip r:embed="rId2"/>
          <a:stretch>
            <a:fillRect/>
          </a:stretch>
        </p:blipFill>
        <p:spPr>
          <a:xfrm>
            <a:off x="282575" y="556895"/>
            <a:ext cx="8578215" cy="2247900"/>
          </a:xfrm>
          <a:prstGeom prst="rect">
            <a:avLst/>
          </a:prstGeom>
          <a:ln>
            <a:noFill/>
          </a:ln>
        </p:spPr>
      </p:pic>
      <p:pic>
        <p:nvPicPr>
          <p:cNvPr id="3" name="图片 2" descr="QQ截图20181224000229"/>
          <p:cNvPicPr>
            <a:picLocks noChangeAspect="1"/>
          </p:cNvPicPr>
          <p:nvPr/>
        </p:nvPicPr>
        <p:blipFill>
          <a:blip r:embed="rId3"/>
          <a:stretch>
            <a:fillRect/>
          </a:stretch>
        </p:blipFill>
        <p:spPr>
          <a:xfrm>
            <a:off x="210820" y="3056255"/>
            <a:ext cx="8935085" cy="1312545"/>
          </a:xfrm>
          <a:prstGeom prst="rect">
            <a:avLst/>
          </a:prstGeom>
          <a:ln>
            <a:noFill/>
          </a:ln>
        </p:spPr>
      </p:pic>
      <p:pic>
        <p:nvPicPr>
          <p:cNvPr id="4" name="图片 3" descr="QQ截图20181224000503"/>
          <p:cNvPicPr>
            <a:picLocks noChangeAspect="1"/>
          </p:cNvPicPr>
          <p:nvPr/>
        </p:nvPicPr>
        <p:blipFill>
          <a:blip r:embed="rId4"/>
          <a:stretch>
            <a:fillRect/>
          </a:stretch>
        </p:blipFill>
        <p:spPr>
          <a:xfrm>
            <a:off x="283210" y="4619625"/>
            <a:ext cx="8578850" cy="652780"/>
          </a:xfrm>
          <a:prstGeom prst="rect">
            <a:avLst/>
          </a:prstGeom>
          <a:ln>
            <a:noFill/>
          </a:ln>
        </p:spPr>
      </p:pic>
      <p:pic>
        <p:nvPicPr>
          <p:cNvPr id="5" name="图片 4" descr="QQ截图20181224000711"/>
          <p:cNvPicPr>
            <a:picLocks noChangeAspect="1"/>
          </p:cNvPicPr>
          <p:nvPr/>
        </p:nvPicPr>
        <p:blipFill>
          <a:blip r:embed="rId5"/>
          <a:stretch>
            <a:fillRect/>
          </a:stretch>
        </p:blipFill>
        <p:spPr>
          <a:xfrm>
            <a:off x="283210" y="5654675"/>
            <a:ext cx="8578215" cy="895350"/>
          </a:xfrm>
          <a:prstGeom prst="rect">
            <a:avLst/>
          </a:prstGeom>
          <a:ln>
            <a:noFill/>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98450" y="1242060"/>
            <a:ext cx="8547735" cy="1383665"/>
          </a:xfrm>
          <a:prstGeom prst="rect">
            <a:avLst/>
          </a:prstGeom>
          <a:noFill/>
        </p:spPr>
        <p:txBody>
          <a:bodyPr wrap="square" rtlCol="0">
            <a:spAutoFit/>
          </a:bodyPr>
          <a:lstStyle/>
          <a:p>
            <a:r>
              <a:rPr lang="en-US" altLang="zh-CN" sz="2800" b="1">
                <a:solidFill>
                  <a:srgbClr val="0000FF"/>
                </a:solidFill>
                <a:latin typeface="黑体" panose="02010609060101010101" charset="-122"/>
                <a:ea typeface="黑体" panose="02010609060101010101" charset="-122"/>
              </a:rPr>
              <a:t>    </a:t>
            </a:r>
            <a:r>
              <a:rPr lang="zh-CN" altLang="en-US" sz="2800" b="1">
                <a:solidFill>
                  <a:srgbClr val="0000FF"/>
                </a:solidFill>
                <a:latin typeface="黑体" panose="02010609060101010101" charset="-122"/>
                <a:ea typeface="黑体" panose="02010609060101010101" charset="-122"/>
              </a:rPr>
              <a:t>赋役是一个国家或政权的根本。没有赋役就意味着没有财政，没有财政就不能保证一个政权的运行。</a:t>
            </a:r>
            <a:endParaRPr lang="zh-CN" altLang="en-US" sz="2800" b="1">
              <a:solidFill>
                <a:srgbClr val="0000FF"/>
              </a:solidFill>
              <a:latin typeface="黑体" panose="02010609060101010101" charset="-122"/>
              <a:ea typeface="黑体" panose="02010609060101010101" charset="-122"/>
            </a:endParaRPr>
          </a:p>
          <a:p>
            <a:pPr algn="r"/>
            <a:r>
              <a:rPr lang="en-US" altLang="zh-CN" sz="2800" b="1">
                <a:solidFill>
                  <a:srgbClr val="0000FF"/>
                </a:solidFill>
                <a:latin typeface="黑体" panose="02010609060101010101" charset="-122"/>
                <a:ea typeface="黑体" panose="02010609060101010101" charset="-122"/>
              </a:rPr>
              <a:t>----</a:t>
            </a:r>
            <a:r>
              <a:rPr lang="zh-CN" altLang="en-US" sz="2800" b="1">
                <a:solidFill>
                  <a:srgbClr val="0000FF"/>
                </a:solidFill>
                <a:latin typeface="黑体" panose="02010609060101010101" charset="-122"/>
                <a:ea typeface="黑体" panose="02010609060101010101" charset="-122"/>
              </a:rPr>
              <a:t>教材</a:t>
            </a:r>
            <a:r>
              <a:rPr lang="en-US" altLang="zh-CN" sz="2800" b="1">
                <a:solidFill>
                  <a:srgbClr val="0000FF"/>
                </a:solidFill>
                <a:latin typeface="黑体" panose="02010609060101010101" charset="-122"/>
                <a:ea typeface="黑体" panose="02010609060101010101" charset="-122"/>
              </a:rPr>
              <a:t>P91</a:t>
            </a:r>
            <a:endParaRPr lang="en-US" altLang="zh-CN" sz="2800" b="1">
              <a:solidFill>
                <a:srgbClr val="0000FF"/>
              </a:solidFill>
              <a:latin typeface="黑体" panose="02010609060101010101" charset="-122"/>
              <a:ea typeface="黑体" panose="02010609060101010101" charset="-122"/>
            </a:endParaRPr>
          </a:p>
        </p:txBody>
      </p:sp>
      <p:sp>
        <p:nvSpPr>
          <p:cNvPr id="5" name="文本框 4"/>
          <p:cNvSpPr txBox="1"/>
          <p:nvPr/>
        </p:nvSpPr>
        <p:spPr>
          <a:xfrm>
            <a:off x="515620" y="3387090"/>
            <a:ext cx="8114030" cy="1383665"/>
          </a:xfrm>
          <a:prstGeom prst="rect">
            <a:avLst/>
          </a:prstGeom>
          <a:noFill/>
          <a:ln w="9525">
            <a:noFill/>
          </a:ln>
        </p:spPr>
        <p:txBody>
          <a:bodyPr wrap="square">
            <a:spAutoFit/>
          </a:bodyPr>
          <a:lstStyle/>
          <a:p>
            <a:pPr indent="0" algn="l"/>
            <a:r>
              <a:rPr lang="en-US" altLang="zh-CN" sz="2800" b="1">
                <a:solidFill>
                  <a:schemeClr val="tx1"/>
                </a:solidFill>
                <a:latin typeface="黑体" panose="02010609060101010101" charset="-122"/>
                <a:ea typeface="黑体" panose="02010609060101010101" charset="-122"/>
                <a:cs typeface="黑体" panose="02010609060101010101" charset="-122"/>
              </a:rPr>
              <a:t>    </a:t>
            </a:r>
            <a:r>
              <a:rPr lang="zh-CN" altLang="en-US" sz="2800" b="1">
                <a:solidFill>
                  <a:schemeClr val="tx1"/>
                </a:solidFill>
                <a:latin typeface="黑体" panose="02010609060101010101" charset="-122"/>
                <a:ea typeface="黑体" panose="02010609060101010101" charset="-122"/>
                <a:cs typeface="黑体" panose="02010609060101010101" charset="-122"/>
              </a:rPr>
              <a:t>赋税是政府机器的经济基础，而不是其他任何东西。</a:t>
            </a:r>
            <a:endParaRPr lang="zh-CN" altLang="en-US" sz="2800" b="1">
              <a:solidFill>
                <a:schemeClr val="tx1"/>
              </a:solidFill>
              <a:latin typeface="黑体" panose="02010609060101010101" charset="-122"/>
              <a:ea typeface="黑体" panose="02010609060101010101" charset="-122"/>
              <a:cs typeface="黑体" panose="02010609060101010101" charset="-122"/>
            </a:endParaRPr>
          </a:p>
          <a:p>
            <a:pPr indent="0" algn="r"/>
            <a:r>
              <a:rPr lang="en-US" altLang="zh-CN" sz="2800" b="1">
                <a:solidFill>
                  <a:schemeClr val="tx1"/>
                </a:solidFill>
                <a:latin typeface="黑体" panose="02010609060101010101" charset="-122"/>
                <a:ea typeface="黑体" panose="02010609060101010101" charset="-122"/>
                <a:cs typeface="黑体" panose="02010609060101010101" charset="-122"/>
              </a:rPr>
              <a:t>——</a:t>
            </a:r>
            <a:r>
              <a:rPr lang="zh-CN" altLang="en-US" sz="2800" b="1">
                <a:solidFill>
                  <a:schemeClr val="tx1"/>
                </a:solidFill>
                <a:latin typeface="黑体" panose="02010609060101010101" charset="-122"/>
                <a:ea typeface="黑体" panose="02010609060101010101" charset="-122"/>
                <a:cs typeface="黑体" panose="02010609060101010101" charset="-122"/>
              </a:rPr>
              <a:t>马克思</a:t>
            </a:r>
            <a:endParaRPr lang="zh-CN" altLang="en-US" sz="2800" b="1">
              <a:solidFill>
                <a:schemeClr val="tx1"/>
              </a:solidFill>
              <a:latin typeface="黑体" panose="02010609060101010101" charset="-122"/>
              <a:ea typeface="黑体" panose="02010609060101010101" charset="-122"/>
              <a:cs typeface="黑体" panose="02010609060101010101" charset="-122"/>
            </a:endParaRPr>
          </a:p>
        </p:txBody>
      </p:sp>
      <p:pic>
        <p:nvPicPr>
          <p:cNvPr id="7" name="New picture" hidden="1"/>
          <p:cNvPicPr/>
          <p:nvPr/>
        </p:nvPicPr>
        <p:blipFill>
          <a:blip r:embed="rId2"/>
          <a:stretch>
            <a:fillRect/>
          </a:stretch>
        </p:blipFill>
        <p:spPr>
          <a:xfrm>
            <a:off x="12649200" y="11544300"/>
            <a:ext cx="457200" cy="482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116</Paragraphs>
  <Slides>20</Slides>
  <Notes>4</Notes>
  <TotalTime>0</TotalTime>
  <HiddenSlides>0</HiddenSlides>
  <MMClips>0</MMClips>
  <ScaleCrop>0</ScaleCrop>
  <HeadingPairs>
    <vt:vector baseType="variant" size="6">
      <vt:variant>
        <vt:lpstr>Fonts used</vt:lpstr>
      </vt:variant>
      <vt:variant>
        <vt:i4>5</vt:i4>
      </vt:variant>
      <vt:variant>
        <vt:lpstr>Theme</vt:lpstr>
      </vt:variant>
      <vt:variant>
        <vt:i4>1</vt:i4>
      </vt:variant>
      <vt:variant>
        <vt:lpstr>Slide Titles</vt:lpstr>
      </vt:variant>
      <vt:variant>
        <vt:i4>20</vt:i4>
      </vt:variant>
    </vt:vector>
  </HeadingPairs>
  <TitlesOfParts>
    <vt:vector baseType="lpstr" size="26">
      <vt:lpstr>Arial</vt:lpstr>
      <vt:lpstr>Calibri</vt:lpstr>
      <vt:lpstr>黑体</vt:lpstr>
      <vt:lpstr>华文新魏</vt:lpstr>
      <vt:lpstr>华文楷体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2018-03-24T10:56:00Z</dcterms:created>
  <dcterms:modified xsi:type="dcterms:W3CDTF">2020-07-03T08:10:54Z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