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12"/>
  </p:notesMasterIdLst>
  <p:sldIdLst>
    <p:sldId id="256" r:id="rId4"/>
    <p:sldId id="291" r:id="rId5"/>
    <p:sldId id="548" r:id="rId6"/>
    <p:sldId id="688" r:id="rId7"/>
    <p:sldId id="652" r:id="rId8"/>
    <p:sldId id="651" r:id="rId9"/>
    <p:sldId id="653" r:id="rId10"/>
    <p:sldId id="290" r:id="rId11"/>
    <p:sldId id="284" r:id="rId13"/>
    <p:sldId id="285" r:id="rId14"/>
    <p:sldId id="286" r:id="rId15"/>
    <p:sldId id="287" r:id="rId16"/>
    <p:sldId id="289" r:id="rId17"/>
    <p:sldId id="389" r:id="rId18"/>
    <p:sldId id="302" r:id="rId19"/>
    <p:sldId id="390" r:id="rId20"/>
    <p:sldId id="304" r:id="rId21"/>
    <p:sldId id="350" r:id="rId22"/>
    <p:sldId id="257" r:id="rId23"/>
    <p:sldId id="689" r:id="rId24"/>
    <p:sldId id="341" r:id="rId25"/>
    <p:sldId id="342" r:id="rId26"/>
    <p:sldId id="294" r:id="rId27"/>
    <p:sldId id="343" r:id="rId28"/>
    <p:sldId id="344" r:id="rId29"/>
    <p:sldId id="296" r:id="rId30"/>
    <p:sldId id="301" r:id="rId31"/>
    <p:sldId id="300" r:id="rId32"/>
    <p:sldId id="690" r:id="rId33"/>
    <p:sldId id="691" r:id="rId34"/>
    <p:sldId id="692" r:id="rId35"/>
    <p:sldId id="693" r:id="rId36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5pPr>
    <a:lvl6pPr marL="2286000" algn="l" defTabSz="914400" rtl="0" eaLnBrk="1" latinLnBrk="0" hangingPunct="1"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6pPr>
    <a:lvl7pPr marL="2743200" algn="l" defTabSz="914400" rtl="0" eaLnBrk="1" latinLnBrk="0" hangingPunct="1"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7pPr>
    <a:lvl8pPr marL="3200400" algn="l" defTabSz="914400" rtl="0" eaLnBrk="1" latinLnBrk="0" hangingPunct="1"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8pPr>
    <a:lvl9pPr marL="3657600" algn="l" defTabSz="914400" rtl="0" eaLnBrk="1" latinLnBrk="0" hangingPunct="1"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4B564B-5DCD-4508-A103-5F2C7195CD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ADFD42-F049-47E0-91FF-C42D01D9291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ADFD42-F049-47E0-91FF-C42D01D9291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203" y="1122364"/>
            <a:ext cx="9143603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203" y="3602039"/>
            <a:ext cx="914360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9435" indent="0" algn="ctr">
              <a:buNone/>
              <a:defRPr sz="1600"/>
            </a:lvl5pPr>
            <a:lvl6pPr marL="2286635" indent="0" algn="ctr">
              <a:buNone/>
              <a:defRPr sz="1600"/>
            </a:lvl6pPr>
            <a:lvl7pPr marL="2743835" indent="0" algn="ctr">
              <a:buNone/>
              <a:defRPr sz="1600"/>
            </a:lvl7pPr>
            <a:lvl8pPr marL="3201035" indent="0" algn="ctr">
              <a:buNone/>
              <a:defRPr sz="1600"/>
            </a:lvl8pPr>
            <a:lvl9pPr marL="3658235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313" y="1825625"/>
            <a:ext cx="1051538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962" y="1709750"/>
            <a:ext cx="10515383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962" y="4589475"/>
            <a:ext cx="105153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9435" indent="0">
              <a:buNone/>
              <a:defRPr sz="1600"/>
            </a:lvl5pPr>
            <a:lvl6pPr marL="2286635" indent="0">
              <a:buNone/>
              <a:defRPr sz="1600"/>
            </a:lvl6pPr>
            <a:lvl7pPr marL="2743835" indent="0">
              <a:buNone/>
              <a:defRPr sz="1600"/>
            </a:lvl7pPr>
            <a:lvl8pPr marL="3201035" indent="0">
              <a:buNone/>
              <a:defRPr sz="1600"/>
            </a:lvl8pPr>
            <a:lvl9pPr marL="3658235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320" y="1825625"/>
            <a:ext cx="5180687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421" y="1825625"/>
            <a:ext cx="518227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0" y="365134"/>
            <a:ext cx="10515381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898" y="1681165"/>
            <a:ext cx="515846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898" y="2505075"/>
            <a:ext cx="515846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419" y="1681165"/>
            <a:ext cx="5183863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419" y="2505075"/>
            <a:ext cx="5183863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2" y="457200"/>
            <a:ext cx="39327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871" y="987436"/>
            <a:ext cx="6171415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902" y="2057402"/>
            <a:ext cx="39327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235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2" y="457200"/>
            <a:ext cx="39327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871" y="987436"/>
            <a:ext cx="6171415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902" y="2057402"/>
            <a:ext cx="39327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235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313" y="1825625"/>
            <a:ext cx="10515383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6045" y="365127"/>
            <a:ext cx="262765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313" y="365127"/>
            <a:ext cx="7735307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203" y="1122364"/>
            <a:ext cx="9143603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203" y="3602039"/>
            <a:ext cx="914360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9435" indent="0" algn="ctr">
              <a:buNone/>
              <a:defRPr sz="1600"/>
            </a:lvl5pPr>
            <a:lvl6pPr marL="2286635" indent="0" algn="ctr">
              <a:buNone/>
              <a:defRPr sz="1600"/>
            </a:lvl6pPr>
            <a:lvl7pPr marL="2743835" indent="0" algn="ctr">
              <a:buNone/>
              <a:defRPr sz="1600"/>
            </a:lvl7pPr>
            <a:lvl8pPr marL="3201035" indent="0" algn="ctr">
              <a:buNone/>
              <a:defRPr sz="1600"/>
            </a:lvl8pPr>
            <a:lvl9pPr marL="3658235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313" y="1825625"/>
            <a:ext cx="1051538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962" y="1709750"/>
            <a:ext cx="10515383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962" y="4589475"/>
            <a:ext cx="105153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9435" indent="0">
              <a:buNone/>
              <a:defRPr sz="1600"/>
            </a:lvl5pPr>
            <a:lvl6pPr marL="2286635" indent="0">
              <a:buNone/>
              <a:defRPr sz="1600"/>
            </a:lvl6pPr>
            <a:lvl7pPr marL="2743835" indent="0">
              <a:buNone/>
              <a:defRPr sz="1600"/>
            </a:lvl7pPr>
            <a:lvl8pPr marL="3201035" indent="0">
              <a:buNone/>
              <a:defRPr sz="1600"/>
            </a:lvl8pPr>
            <a:lvl9pPr marL="3658235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320" y="1825625"/>
            <a:ext cx="5180687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421" y="1825625"/>
            <a:ext cx="518227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0" y="365134"/>
            <a:ext cx="10515381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898" y="1681165"/>
            <a:ext cx="515846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898" y="2505075"/>
            <a:ext cx="515846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419" y="1681165"/>
            <a:ext cx="5183863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419" y="2505075"/>
            <a:ext cx="5183863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2" y="457200"/>
            <a:ext cx="39327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871" y="987436"/>
            <a:ext cx="6171415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902" y="2057402"/>
            <a:ext cx="39327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235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2" y="457200"/>
            <a:ext cx="39327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871" y="987436"/>
            <a:ext cx="6171415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902" y="2057402"/>
            <a:ext cx="39327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235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313" y="1825625"/>
            <a:ext cx="10515383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6045" y="365127"/>
            <a:ext cx="262765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313" y="365127"/>
            <a:ext cx="7735307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1" y="1"/>
            <a:ext cx="12192000" cy="646331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3600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: 圆角 2"/>
          <p:cNvSpPr/>
          <p:nvPr/>
        </p:nvSpPr>
        <p:spPr bwMode="auto">
          <a:xfrm>
            <a:off x="8454009" y="80546"/>
            <a:ext cx="3402747" cy="485239"/>
          </a:xfrm>
          <a:prstGeom prst="roundRect">
            <a:avLst/>
          </a:prstGeom>
          <a:noFill/>
          <a:ln>
            <a:noFill/>
          </a:ln>
          <a:effectLst/>
        </p:spPr>
        <p:txBody>
          <a:bodyPr rot="0" spcFirstLastPara="0" vert="horz" wrap="none" lIns="68580" tIns="34290" rIns="68580" bIns="34290" numCol="1" spcCol="0" rtlCol="0" fromWordArt="0" anchor="t" anchorCtr="0" forceAA="0" compatLnSpc="1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9pPr>
          </a:lstStyle>
          <a:p>
            <a:pPr marL="0" marR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spc="0" normalizeH="0" baseline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欧阳询书法字体" panose="02000600000000000000" pitchFamily="2" charset="-122"/>
                <a:ea typeface="欧阳询书法字体" panose="02000600000000000000" pitchFamily="2" charset="-122"/>
                <a:cs typeface="欧阳询书法字体" panose="02000600000000000000" pitchFamily="2" charset="-122"/>
              </a:rPr>
              <a:t>利辛县第一中学   任俊</a:t>
            </a:r>
            <a:endParaRPr kumimoji="0" lang="zh-CN" altLang="en-US" sz="2400" b="0" i="0" u="none" strike="noStrike" cap="none" spc="0" normalizeH="0" baseline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欧阳询书法字体" panose="02000600000000000000" pitchFamily="2" charset="-122"/>
              <a:ea typeface="欧阳询书法字体" panose="02000600000000000000" pitchFamily="2" charset="-122"/>
              <a:cs typeface="欧阳询书法字体" panose="02000600000000000000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943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4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1" y="1"/>
            <a:ext cx="12192000" cy="646331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3600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: 圆角 2"/>
          <p:cNvSpPr/>
          <p:nvPr/>
        </p:nvSpPr>
        <p:spPr bwMode="auto">
          <a:xfrm>
            <a:off x="8454009" y="80546"/>
            <a:ext cx="3402747" cy="485239"/>
          </a:xfrm>
          <a:prstGeom prst="roundRect">
            <a:avLst/>
          </a:prstGeom>
          <a:noFill/>
          <a:ln>
            <a:noFill/>
          </a:ln>
          <a:effectLst/>
        </p:spPr>
        <p:txBody>
          <a:bodyPr rot="0" spcFirstLastPara="0" vert="horz" wrap="none" lIns="68580" tIns="34290" rIns="68580" bIns="34290" numCol="1" spcCol="0" rtlCol="0" fromWordArt="0" anchor="t" anchorCtr="0" forceAA="0" compatLnSpc="1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9pPr>
          </a:lstStyle>
          <a:p>
            <a:pPr marL="0" marR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spc="0" normalizeH="0" baseline="0" dirty="0">
                <a:ln w="0"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欧阳询书法字体" panose="02000600000000000000" pitchFamily="2" charset="-122"/>
                <a:ea typeface="欧阳询书法字体" panose="02000600000000000000" pitchFamily="2" charset="-122"/>
                <a:cs typeface="欧阳询书法字体" panose="02000600000000000000" pitchFamily="2" charset="-122"/>
              </a:rPr>
              <a:t>利辛县第一中学   任俊</a:t>
            </a:r>
            <a:endParaRPr kumimoji="0" lang="zh-CN" altLang="en-US" sz="2400" b="0" i="0" u="none" strike="noStrike" cap="none" spc="0" normalizeH="0" baseline="0" dirty="0">
              <a:ln w="0"/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欧阳询书法字体" panose="02000600000000000000" pitchFamily="2" charset="-122"/>
              <a:ea typeface="欧阳询书法字体" panose="02000600000000000000" pitchFamily="2" charset="-122"/>
              <a:cs typeface="欧阳询书法字体" panose="02000600000000000000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943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4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2.jpeg"/><Relationship Id="rId1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hyperlink" Target="https://baike.baidu.com/item/%E6%9D%8E%E7%BA%A6%E7%91%9F/1965" TargetMode="External"/><Relationship Id="rId7" Type="http://schemas.openxmlformats.org/officeDocument/2006/relationships/hyperlink" Target="https://baike.baidu.com/item/%E7%AC%94%E8%AE%B0%E4%BD%93/15747862" TargetMode="External"/><Relationship Id="rId6" Type="http://schemas.openxmlformats.org/officeDocument/2006/relationships/hyperlink" Target="https://baike.baidu.com/item/%E5%B7%A5%E8%89%BA%E6%8A%80%E6%9C%AF/6697236" TargetMode="External"/><Relationship Id="rId5" Type="http://schemas.openxmlformats.org/officeDocument/2006/relationships/hyperlink" Target="https://baike.baidu.com/item/%E8%87%AA%E7%84%B6%E7%A7%91%E5%AD%A6/260539" TargetMode="External"/><Relationship Id="rId4" Type="http://schemas.openxmlformats.org/officeDocument/2006/relationships/hyperlink" Target="https://baike.baidu.com/item/%E6%B2%88%E6%8B%AC/38436" TargetMode="External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89211" y="1850248"/>
            <a:ext cx="78021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/>
              <a:t>第</a:t>
            </a:r>
            <a:r>
              <a:rPr lang="en-US" altLang="zh-CN" sz="5400" dirty="0"/>
              <a:t>12</a:t>
            </a:r>
            <a:r>
              <a:rPr lang="zh-CN" altLang="en-US" sz="5400" dirty="0"/>
              <a:t>课辽宋夏金元的文化</a:t>
            </a:r>
            <a:endParaRPr lang="zh-CN" altLang="en-US" sz="5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9238" y="3273157"/>
            <a:ext cx="3830814" cy="315100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4536" y="3287509"/>
            <a:ext cx="3830814" cy="313665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944" y="3273157"/>
            <a:ext cx="2552700" cy="3151003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51694" y="1731909"/>
            <a:ext cx="4143148" cy="403493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839450" y="2195104"/>
            <a:ext cx="60410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破阵子</a:t>
            </a: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</a:rPr>
              <a:t>·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为陈同甫赋壮词以寄</a:t>
            </a:r>
            <a:endParaRPr lang="en-US" altLang="zh-CN" sz="2800" dirty="0">
              <a:solidFill>
                <a:schemeClr val="tx1"/>
              </a:solidFill>
              <a:latin typeface="+mn-ea"/>
              <a:ea typeface="+mn-ea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醉里挑灯看剑，梦回吹角连营。</a:t>
            </a:r>
            <a:endParaRPr lang="en-US" altLang="zh-CN" sz="2800" dirty="0">
              <a:solidFill>
                <a:schemeClr val="tx1"/>
              </a:solidFill>
              <a:latin typeface="+mn-ea"/>
              <a:ea typeface="+mn-ea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八百里分麾下炙，五十弦翻塞外声。</a:t>
            </a:r>
            <a:endParaRPr lang="en-US" altLang="zh-CN" sz="2800" dirty="0">
              <a:solidFill>
                <a:schemeClr val="tx1"/>
              </a:solidFill>
              <a:latin typeface="+mn-ea"/>
              <a:ea typeface="+mn-ea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沙场秋点兵。</a:t>
            </a:r>
            <a:endParaRPr lang="zh-CN" altLang="en-US" sz="2800" dirty="0">
              <a:solidFill>
                <a:schemeClr val="tx1"/>
              </a:solidFill>
              <a:latin typeface="+mn-ea"/>
              <a:ea typeface="+mn-ea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马作的卢飞快，弓如霹雳弦惊。</a:t>
            </a:r>
            <a:endParaRPr lang="en-US" altLang="zh-CN" sz="2800" dirty="0">
              <a:solidFill>
                <a:schemeClr val="tx1"/>
              </a:solidFill>
              <a:latin typeface="+mn-ea"/>
              <a:ea typeface="+mn-ea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了却君王天下事，赢得生前身后名。</a:t>
            </a:r>
            <a:endParaRPr lang="en-US" altLang="zh-CN" sz="2800" dirty="0">
              <a:solidFill>
                <a:schemeClr val="tx1"/>
              </a:solidFill>
              <a:latin typeface="+mn-ea"/>
              <a:ea typeface="+mn-ea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可怜白发生！ </a:t>
            </a:r>
            <a:endParaRPr lang="zh-CN" altLang="en-US" sz="2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4" name="矩形: 圆角 3"/>
          <p:cNvSpPr/>
          <p:nvPr/>
        </p:nvSpPr>
        <p:spPr bwMode="auto">
          <a:xfrm>
            <a:off x="479685" y="0"/>
            <a:ext cx="6712268" cy="715089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新课导入：学习古诗词感悟历史</a:t>
            </a:r>
            <a:endParaRPr kumimoji="0" lang="zh-CN" altLang="en-US" sz="36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/>
          <p:nvPr/>
        </p:nvSpPr>
        <p:spPr>
          <a:xfrm>
            <a:off x="2209800" y="152401"/>
            <a:ext cx="4817344" cy="646331"/>
          </a:xfrm>
          <a:prstGeom prst="rect">
            <a:avLst/>
          </a:prstGeom>
          <a:solidFill>
            <a:schemeClr val="bg1">
              <a:alpha val="100000"/>
            </a:schemeClr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r>
              <a:rPr lang="zh-CN" altLang="en-US" sz="3600" noProof="1"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复习：儒家思想的经历</a:t>
            </a:r>
            <a:endParaRPr lang="zh-CN" altLang="en-US" sz="3600" noProof="1"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495550" y="981076"/>
            <a:ext cx="7410450" cy="584775"/>
          </a:xfrm>
          <a:prstGeom prst="rect">
            <a:avLst/>
          </a:prstGeom>
          <a:solidFill>
            <a:schemeClr val="bg1"/>
          </a:solidFill>
          <a:ln w="57150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Calibri" panose="020F0502020204030204" pitchFamily="34" charset="0"/>
              </a:rPr>
              <a:t>春秋时期，应运而生</a:t>
            </a:r>
            <a:endParaRPr lang="zh-CN" altLang="en-US" sz="3200">
              <a:latin typeface="Calibri" panose="020F0502020204030204" pitchFamily="34" charset="0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216275" y="1916114"/>
            <a:ext cx="5113338" cy="584775"/>
          </a:xfrm>
          <a:prstGeom prst="rect">
            <a:avLst/>
          </a:prstGeom>
          <a:solidFill>
            <a:schemeClr val="bg1"/>
          </a:solidFill>
          <a:ln w="57150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chemeClr val="accent2"/>
                </a:solidFill>
                <a:latin typeface="Calibri" panose="020F0502020204030204" pitchFamily="34" charset="0"/>
              </a:rPr>
              <a:t>→</a:t>
            </a:r>
            <a:r>
              <a:rPr lang="zh-CN" altLang="en-US" sz="3200">
                <a:latin typeface="Calibri" panose="020F0502020204030204" pitchFamily="34" charset="0"/>
              </a:rPr>
              <a:t>战国后期，蔚然大宗</a:t>
            </a:r>
            <a:endParaRPr lang="zh-CN" altLang="en-US" sz="3200">
              <a:latin typeface="Calibri" panose="020F0502020204030204" pitchFamily="34" charset="0"/>
            </a:endParaRPr>
          </a:p>
        </p:txBody>
      </p:sp>
      <p:sp>
        <p:nvSpPr>
          <p:cNvPr id="5125" name="Text Box 5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4114800" y="2743201"/>
            <a:ext cx="5113338" cy="584775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chemeClr val="accent2"/>
                </a:solidFill>
                <a:latin typeface="Calibri" panose="020F0502020204030204" pitchFamily="34" charset="0"/>
              </a:rPr>
              <a:t>→</a:t>
            </a:r>
            <a:r>
              <a:rPr lang="zh-CN" altLang="en-US" sz="3200">
                <a:latin typeface="Calibri" panose="020F0502020204030204" pitchFamily="34" charset="0"/>
              </a:rPr>
              <a:t>秦朝时候，遭到打击</a:t>
            </a:r>
            <a:endParaRPr lang="zh-CN" altLang="en-US" sz="3200">
              <a:latin typeface="Calibri" panose="020F0502020204030204" pitchFamily="34" charset="0"/>
            </a:endParaRPr>
          </a:p>
        </p:txBody>
      </p:sp>
      <p:sp>
        <p:nvSpPr>
          <p:cNvPr id="5126" name="Text Box 6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5303838" y="3644901"/>
            <a:ext cx="5040312" cy="584775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chemeClr val="accent2"/>
                </a:solidFill>
                <a:latin typeface="Calibri" panose="020F0502020204030204" pitchFamily="34" charset="0"/>
              </a:rPr>
              <a:t>→</a:t>
            </a:r>
            <a:r>
              <a:rPr lang="zh-CN" altLang="en-US" sz="3200">
                <a:latin typeface="Calibri" panose="020F0502020204030204" pitchFamily="34" charset="0"/>
              </a:rPr>
              <a:t>西汉初年，逐渐复苏</a:t>
            </a:r>
            <a:endParaRPr lang="zh-CN" altLang="en-US" sz="3200">
              <a:latin typeface="Calibri" panose="020F0502020204030204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486401" y="4724401"/>
            <a:ext cx="4824413" cy="584775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chemeClr val="accent2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→</a:t>
            </a:r>
            <a:r>
              <a:rPr lang="zh-CN" altLang="en-US" sz="3200">
                <a:latin typeface="Calibri" panose="020F0502020204030204" pitchFamily="34" charset="0"/>
                <a:cs typeface="Arial" panose="020B0604020202020204" pitchFamily="34" charset="0"/>
              </a:rPr>
              <a:t>汉武帝时期，正统思想</a:t>
            </a:r>
            <a:endParaRPr lang="zh-CN" altLang="en-US" sz="32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128" name="Text Box 7"/>
          <p:cNvSpPr txBox="1">
            <a:spLocks noChangeArrowheads="1"/>
          </p:cNvSpPr>
          <p:nvPr/>
        </p:nvSpPr>
        <p:spPr bwMode="auto">
          <a:xfrm>
            <a:off x="5867401" y="5867401"/>
            <a:ext cx="4824413" cy="584775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chemeClr val="accent2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→</a:t>
            </a:r>
            <a:r>
              <a:rPr lang="zh-CN" altLang="en-US" sz="3200">
                <a:latin typeface="Calibri" panose="020F0502020204030204" pitchFamily="34" charset="0"/>
                <a:cs typeface="Arial" panose="020B0604020202020204" pitchFamily="34" charset="0"/>
              </a:rPr>
              <a:t>魏晋南北朝至隋唐？</a:t>
            </a:r>
            <a:endParaRPr lang="zh-CN" altLang="en-US" sz="32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129" name="Picture 9" descr="qinshihu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1887" y="903577"/>
            <a:ext cx="1728787" cy="258286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8" descr="董仲舒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89" y="2019876"/>
            <a:ext cx="1774825" cy="2209800"/>
          </a:xfrm>
          <a:prstGeom prst="rect">
            <a:avLst/>
          </a:prstGeom>
          <a:noFill/>
          <a:ln w="28575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0" descr="11470426361920090_sma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932" y="3918526"/>
            <a:ext cx="2160587" cy="278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  <p:bldP spid="5124" grpId="0" animBg="1"/>
      <p:bldP spid="5125" grpId="0" bldLvl="0" animBg="1"/>
      <p:bldP spid="5126" grpId="0" animBg="1"/>
      <p:bldP spid="5127" grpId="0" animBg="1"/>
      <p:bldP spid="5128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9217" descr="101110215233_H1138a"/>
          <p:cNvPicPr>
            <a:picLocks noChangeAspect="1" noChangeArrowheads="1"/>
          </p:cNvPicPr>
          <p:nvPr/>
        </p:nvPicPr>
        <p:blipFill>
          <a:blip r:embed="rId1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0" b="6360"/>
          <a:stretch>
            <a:fillRect/>
          </a:stretch>
        </p:blipFill>
        <p:spPr bwMode="auto">
          <a:xfrm>
            <a:off x="1524001" y="0"/>
            <a:ext cx="5724525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图片 9218" descr="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3141664"/>
            <a:ext cx="5724525" cy="371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 Box 8"/>
          <p:cNvSpPr txBox="1">
            <a:spLocks noChangeArrowheads="1"/>
          </p:cNvSpPr>
          <p:nvPr/>
        </p:nvSpPr>
        <p:spPr bwMode="auto">
          <a:xfrm>
            <a:off x="7321551" y="692150"/>
            <a:ext cx="3311525" cy="8217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/>
              <a:t>江 南 春</a:t>
            </a:r>
            <a:br>
              <a:rPr lang="zh-CN" altLang="en-US" sz="3200"/>
            </a:br>
            <a:endParaRPr lang="zh-CN" altLang="en-US" sz="3200"/>
          </a:p>
          <a:p>
            <a:pPr algn="ctr"/>
            <a:r>
              <a:rPr lang="zh-CN" altLang="en-US" sz="3200"/>
              <a:t>唐</a:t>
            </a:r>
            <a:r>
              <a:rPr lang="en-US" altLang="zh-CN" sz="3200"/>
              <a:t>•</a:t>
            </a:r>
            <a:r>
              <a:rPr lang="zh-CN" altLang="en-US" sz="3200"/>
              <a:t>杜牧</a:t>
            </a:r>
            <a:endParaRPr lang="zh-CN" altLang="en-US" sz="3200"/>
          </a:p>
          <a:p>
            <a:endParaRPr lang="zh-CN" altLang="en-US" sz="3600"/>
          </a:p>
          <a:p>
            <a:pPr algn="ctr"/>
            <a:r>
              <a:rPr lang="zh-CN" altLang="en-US" sz="3200"/>
              <a:t>千里莺啼绿映红，</a:t>
            </a:r>
            <a:endParaRPr lang="zh-CN" altLang="en-US" sz="3200"/>
          </a:p>
          <a:p>
            <a:pPr algn="ctr"/>
            <a:endParaRPr lang="zh-CN" altLang="en-US" sz="3600"/>
          </a:p>
          <a:p>
            <a:pPr algn="ctr"/>
            <a:r>
              <a:rPr lang="zh-CN" altLang="en-US" sz="3200"/>
              <a:t>水村山郭酒旗风。</a:t>
            </a:r>
            <a:endParaRPr lang="zh-CN" altLang="en-US" sz="3200"/>
          </a:p>
          <a:p>
            <a:pPr algn="ctr"/>
            <a:endParaRPr lang="zh-CN" altLang="en-US" sz="3600"/>
          </a:p>
          <a:p>
            <a:pPr algn="ctr"/>
            <a:r>
              <a:rPr lang="zh-CN" altLang="en-US" sz="3200"/>
              <a:t>南朝四百八十寺，</a:t>
            </a:r>
            <a:endParaRPr lang="zh-CN" altLang="en-US" sz="3200"/>
          </a:p>
          <a:p>
            <a:pPr algn="ctr"/>
            <a:endParaRPr lang="zh-CN" altLang="en-US" sz="3600"/>
          </a:p>
          <a:p>
            <a:pPr algn="ctr"/>
            <a:r>
              <a:rPr lang="zh-CN" altLang="en-US" sz="3200"/>
              <a:t>多少楼台烟雨中。</a:t>
            </a:r>
            <a:endParaRPr lang="zh-CN" altLang="en-US" sz="3200"/>
          </a:p>
          <a:p>
            <a:pPr algn="ctr"/>
            <a:endParaRPr lang="zh-CN" altLang="en-US" sz="3200"/>
          </a:p>
        </p:txBody>
      </p:sp>
      <p:sp>
        <p:nvSpPr>
          <p:cNvPr id="9221" name="文本框 9220"/>
          <p:cNvSpPr txBox="1">
            <a:spLocks noChangeArrowheads="1"/>
          </p:cNvSpPr>
          <p:nvPr/>
        </p:nvSpPr>
        <p:spPr bwMode="auto">
          <a:xfrm>
            <a:off x="2124075" y="3103563"/>
            <a:ext cx="8421688" cy="11922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/>
          <a:p>
            <a:r>
              <a:rPr lang="zh-CN" altLang="en-US" sz="3600"/>
              <a:t>魏晋南北朝，佛教盛行，在吸收儒学精神，渐趋本土化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0"/>
          <p:cNvSpPr>
            <a:spLocks noChangeArrowheads="1"/>
          </p:cNvSpPr>
          <p:nvPr/>
        </p:nvSpPr>
        <p:spPr bwMode="auto">
          <a:xfrm>
            <a:off x="1871664" y="1700214"/>
            <a:ext cx="4357687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ea typeface="楷体_GB2312" pitchFamily="49" charset="-122"/>
              </a:rPr>
              <a:t>东汉末期，道教开始主要在受苦受难的民众中流行，太平道和五斗米道是道教最早的表现形式。魏晋南北朝，道教在民间广为传播，受到儒学影响，主张“贵儒”“尊道”</a:t>
            </a:r>
            <a:endParaRPr lang="zh-CN" altLang="en-US" sz="3200">
              <a:ea typeface="楷体_GB2312" pitchFamily="49" charset="-122"/>
            </a:endParaRPr>
          </a:p>
        </p:txBody>
      </p:sp>
      <p:grpSp>
        <p:nvGrpSpPr>
          <p:cNvPr id="10244" name="组合 10243"/>
          <p:cNvGrpSpPr/>
          <p:nvPr/>
        </p:nvGrpSpPr>
        <p:grpSpPr bwMode="auto">
          <a:xfrm>
            <a:off x="6527801" y="1125538"/>
            <a:ext cx="3768725" cy="5137150"/>
            <a:chOff x="0" y="0"/>
            <a:chExt cx="2374" cy="3236"/>
          </a:xfrm>
        </p:grpSpPr>
        <p:grpSp>
          <p:nvGrpSpPr>
            <p:cNvPr id="6148" name="组合 10244"/>
            <p:cNvGrpSpPr>
              <a:grpSpLocks noChangeAspect="1"/>
            </p:cNvGrpSpPr>
            <p:nvPr/>
          </p:nvGrpSpPr>
          <p:grpSpPr bwMode="auto">
            <a:xfrm>
              <a:off x="0" y="0"/>
              <a:ext cx="2374" cy="2970"/>
              <a:chOff x="0" y="0"/>
              <a:chExt cx="2374" cy="2970"/>
            </a:xfrm>
          </p:grpSpPr>
          <p:pic>
            <p:nvPicPr>
              <p:cNvPr id="6149" name="Picture 4" descr="HS_20"/>
              <p:cNvPicPr>
                <a:picLocks noChangeAspect="1" noChangeArrowheads="1"/>
              </p:cNvPicPr>
              <p:nvPr/>
            </p:nvPicPr>
            <p:blipFill>
              <a:blip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359" cy="16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150" name="Picture 5" descr="20044810113343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1407"/>
                <a:ext cx="2374" cy="15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1" name="Text Box 7"/>
            <p:cNvSpPr txBox="1">
              <a:spLocks noChangeArrowheads="1"/>
            </p:cNvSpPr>
            <p:nvPr/>
          </p:nvSpPr>
          <p:spPr bwMode="auto">
            <a:xfrm>
              <a:off x="408" y="1451"/>
              <a:ext cx="154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>
                  <a:solidFill>
                    <a:srgbClr val="0000CC"/>
                  </a:solidFill>
                </a:rPr>
                <a:t>福建泉州老君岩</a:t>
              </a:r>
              <a:endParaRPr lang="zh-CN" altLang="en-US">
                <a:solidFill>
                  <a:srgbClr val="0000CC"/>
                </a:solidFill>
              </a:endParaRPr>
            </a:p>
          </p:txBody>
        </p:sp>
        <p:sp>
          <p:nvSpPr>
            <p:cNvPr id="6152" name="Text Box 8"/>
            <p:cNvSpPr txBox="1">
              <a:spLocks noChangeArrowheads="1"/>
            </p:cNvSpPr>
            <p:nvPr/>
          </p:nvSpPr>
          <p:spPr bwMode="auto">
            <a:xfrm>
              <a:off x="499" y="2948"/>
              <a:ext cx="154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>
                  <a:solidFill>
                    <a:srgbClr val="0000CC"/>
                  </a:solidFill>
                </a:rPr>
                <a:t>道教圣地武当山</a:t>
              </a:r>
              <a:endParaRPr lang="zh-CN" altLang="en-US">
                <a:solidFill>
                  <a:srgbClr val="0000CC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1679854" y="740817"/>
            <a:ext cx="46987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0000CC"/>
                </a:solidFill>
                <a:latin typeface="Arial Black" panose="020B0A04020102020204"/>
                <a:ea typeface="华文新魏" panose="02010800040101010101" pitchFamily="2" charset="-122"/>
                <a:cs typeface="+mj-cs"/>
              </a:rPr>
              <a:t>道教在民间传播：</a:t>
            </a:r>
            <a:endParaRPr lang="zh-CN" altLang="en-US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3"/>
          <p:cNvSpPr/>
          <p:nvPr/>
        </p:nvSpPr>
        <p:spPr>
          <a:xfrm>
            <a:off x="1774825" y="1312864"/>
            <a:ext cx="8497888" cy="4967287"/>
          </a:xfrm>
          <a:prstGeom prst="roundRect">
            <a:avLst>
              <a:gd name="adj" fmla="val 6093"/>
            </a:avLst>
          </a:prstGeom>
          <a:gradFill rotWithShape="1">
            <a:gsLst>
              <a:gs pos="0">
                <a:schemeClr val="bg1">
                  <a:alpha val="54999"/>
                </a:schemeClr>
              </a:gs>
              <a:gs pos="100000">
                <a:schemeClr val="hlink">
                  <a:alpha val="25000"/>
                </a:schemeClr>
              </a:gs>
            </a:gsLst>
            <a:lin ang="2700000" scaled="1"/>
            <a:tileRect/>
          </a:gradFill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en-US" sz="400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grpSp>
        <p:nvGrpSpPr>
          <p:cNvPr id="7170" name="组合 12290"/>
          <p:cNvGrpSpPr/>
          <p:nvPr/>
        </p:nvGrpSpPr>
        <p:grpSpPr bwMode="auto">
          <a:xfrm>
            <a:off x="1774825" y="1773239"/>
            <a:ext cx="8027988" cy="4041775"/>
            <a:chOff x="0" y="0"/>
            <a:chExt cx="5057" cy="2546"/>
          </a:xfrm>
        </p:grpSpPr>
        <p:sp>
          <p:nvSpPr>
            <p:cNvPr id="7171" name="Text Box 4"/>
            <p:cNvSpPr txBox="1">
              <a:spLocks noChangeArrowheads="1"/>
            </p:cNvSpPr>
            <p:nvPr/>
          </p:nvSpPr>
          <p:spPr bwMode="auto">
            <a:xfrm>
              <a:off x="1316" y="0"/>
              <a:ext cx="3741" cy="25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35000"/>
                </a:lnSpc>
              </a:pPr>
              <a:r>
                <a:rPr lang="zh-CN" altLang="en-US">
                  <a:solidFill>
                    <a:srgbClr val="0000CC"/>
                  </a:solidFill>
                  <a:latin typeface="Verdana" panose="020B0604030504040204" pitchFamily="34" charset="0"/>
                  <a:ea typeface="华文新魏" panose="02010800040101010101" pitchFamily="2" charset="-122"/>
                </a:rPr>
                <a:t>　佛道盛行的缩影</a:t>
              </a:r>
              <a:r>
                <a:rPr lang="en-US" altLang="zh-CN">
                  <a:solidFill>
                    <a:srgbClr val="0000CC"/>
                  </a:solidFill>
                  <a:latin typeface="Verdana" panose="020B0604030504040204" pitchFamily="34" charset="0"/>
                  <a:ea typeface="华文新魏" panose="02010800040101010101" pitchFamily="2" charset="-122"/>
                </a:rPr>
                <a:t>──</a:t>
              </a:r>
              <a:r>
                <a:rPr lang="zh-CN" altLang="en-US">
                  <a:solidFill>
                    <a:srgbClr val="0000CC"/>
                  </a:solidFill>
                  <a:latin typeface="Verdana" panose="020B0604030504040204" pitchFamily="34" charset="0"/>
                  <a:ea typeface="华文新魏" panose="02010800040101010101" pitchFamily="2" charset="-122"/>
                </a:rPr>
                <a:t>另类皇帝梁武帝</a:t>
              </a:r>
              <a:endParaRPr lang="zh-CN" altLang="en-US">
                <a:solidFill>
                  <a:srgbClr val="0000CC"/>
                </a:solidFill>
                <a:latin typeface="Verdana" panose="020B0604030504040204" pitchFamily="34" charset="0"/>
                <a:ea typeface="华文新魏" panose="02010800040101010101" pitchFamily="2" charset="-122"/>
              </a:endParaRPr>
            </a:p>
            <a:p>
              <a:pPr>
                <a:lnSpc>
                  <a:spcPct val="135000"/>
                </a:lnSpc>
              </a:pPr>
              <a:r>
                <a:rPr lang="zh-CN" altLang="en-US">
                  <a:solidFill>
                    <a:srgbClr val="0000CC"/>
                  </a:solidFill>
                  <a:ea typeface="楷体_GB2312" pitchFamily="49" charset="-122"/>
                </a:rPr>
                <a:t>　　梁武帝名萧衍，南朝梁开国君主。自幼饱读</a:t>
              </a:r>
              <a:r>
                <a:rPr lang="zh-CN" altLang="en-US">
                  <a:solidFill>
                    <a:srgbClr val="FF0066"/>
                  </a:solidFill>
                  <a:ea typeface="楷体_GB2312" pitchFamily="49" charset="-122"/>
                </a:rPr>
                <a:t>儒</a:t>
              </a:r>
              <a:r>
                <a:rPr lang="zh-CN" altLang="en-US">
                  <a:solidFill>
                    <a:srgbClr val="0000CC"/>
                  </a:solidFill>
                  <a:ea typeface="楷体_GB2312" pitchFamily="49" charset="-122"/>
                </a:rPr>
                <a:t>家经书。后一度信奉道教，对阴阳、五行、星算无所不通，经常屈驾拜访著名</a:t>
              </a:r>
              <a:r>
                <a:rPr lang="zh-CN" altLang="en-US">
                  <a:solidFill>
                    <a:srgbClr val="FF0066"/>
                  </a:solidFill>
                  <a:ea typeface="楷体_GB2312" pitchFamily="49" charset="-122"/>
                </a:rPr>
                <a:t>道</a:t>
              </a:r>
              <a:r>
                <a:rPr lang="zh-CN" altLang="en-US">
                  <a:solidFill>
                    <a:srgbClr val="0000CC"/>
                  </a:solidFill>
                  <a:ea typeface="楷体_GB2312" pitchFamily="49" charset="-122"/>
                </a:rPr>
                <a:t>士陶弘景，以至于时人将陶称为“山中宰相”。后来梁武帝又舍道释</a:t>
              </a:r>
              <a:r>
                <a:rPr lang="zh-CN" altLang="en-US">
                  <a:solidFill>
                    <a:srgbClr val="FF0066"/>
                  </a:solidFill>
                  <a:ea typeface="楷体_GB2312" pitchFamily="49" charset="-122"/>
                </a:rPr>
                <a:t>佛</a:t>
              </a:r>
              <a:r>
                <a:rPr lang="zh-CN" altLang="en-US">
                  <a:solidFill>
                    <a:srgbClr val="0000CC"/>
                  </a:solidFill>
                  <a:ea typeface="楷体_GB2312" pitchFamily="49" charset="-122"/>
                </a:rPr>
                <a:t>，随着他“舍身”同泰寺，要以皇帝之身出家，他推崇佛教达到戏剧性的高潮。</a:t>
              </a:r>
              <a:endParaRPr lang="zh-CN" altLang="en-US">
                <a:solidFill>
                  <a:srgbClr val="0000CC"/>
                </a:solidFill>
                <a:ea typeface="楷体_GB2312" pitchFamily="49" charset="-122"/>
              </a:endParaRPr>
            </a:p>
          </p:txBody>
        </p:sp>
        <p:pic>
          <p:nvPicPr>
            <p:cNvPr id="7172" name="Picture 5" descr="梁武帝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62"/>
              <a:ext cx="1293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4225" y="25400"/>
            <a:ext cx="8229600" cy="1143000"/>
          </a:xfrm>
        </p:spPr>
        <p:txBody>
          <a:bodyPr/>
          <a:lstStyle/>
          <a:p>
            <a:r>
              <a:rPr lang="zh-CN" altLang="en-US" b="1">
                <a:solidFill>
                  <a:srgbClr val="0000CC"/>
                </a:solidFill>
                <a:ea typeface="华文新魏" panose="02010800040101010101" pitchFamily="2" charset="-122"/>
              </a:rPr>
              <a:t>佛教和道教在民间传播：</a:t>
            </a:r>
            <a:endParaRPr lang="zh-CN" altLang="en-US" b="1">
              <a:solidFill>
                <a:srgbClr val="0000CC"/>
              </a:solidFill>
              <a:ea typeface="华文新魏" panose="02010800040101010101" pitchFamily="2" charset="-122"/>
            </a:endParaRPr>
          </a:p>
        </p:txBody>
      </p:sp>
      <p:sp>
        <p:nvSpPr>
          <p:cNvPr id="12295" name="矩形 12294"/>
          <p:cNvSpPr>
            <a:spLocks noChangeArrowheads="1"/>
          </p:cNvSpPr>
          <p:nvPr/>
        </p:nvSpPr>
        <p:spPr bwMode="auto">
          <a:xfrm>
            <a:off x="1992313" y="1412875"/>
            <a:ext cx="8424862" cy="1576388"/>
          </a:xfrm>
          <a:prstGeom prst="rect">
            <a:avLst/>
          </a:prstGeom>
          <a:solidFill>
            <a:srgbClr val="FFFF00"/>
          </a:solidFill>
          <a:ln w="19050">
            <a:solidFill>
              <a:srgbClr val="FF6600"/>
            </a:solidFill>
            <a:miter lim="800000"/>
          </a:ln>
        </p:spPr>
        <p:txBody>
          <a:bodyPr lIns="90170" tIns="46990" rIns="90170" bIns="46990">
            <a:spAutoFit/>
          </a:bodyPr>
          <a:lstStyle/>
          <a:p>
            <a:r>
              <a:rPr lang="en-US" altLang="zh-CN" sz="4800">
                <a:ea typeface="黑体" panose="02010609060101010101" pitchFamily="2" charset="-122"/>
              </a:rPr>
              <a:t>        </a:t>
            </a:r>
            <a:r>
              <a:rPr lang="zh-CN" altLang="en-US" sz="4800">
                <a:ea typeface="黑体" panose="02010609060101010101" pitchFamily="2" charset="-122"/>
              </a:rPr>
              <a:t>魏晋南北朝时佛教、道教传播，儒学独尊地位动摇。</a:t>
            </a:r>
            <a:endParaRPr lang="zh-CN" altLang="en-US" sz="4800"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7"/>
          <p:cNvSpPr txBox="1">
            <a:spLocks noChangeArrowheads="1"/>
          </p:cNvSpPr>
          <p:nvPr/>
        </p:nvSpPr>
        <p:spPr bwMode="auto">
          <a:xfrm>
            <a:off x="1524001" y="1905001"/>
            <a:ext cx="47085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rgbClr val="006600"/>
                </a:solidFill>
                <a:ea typeface="黑体" panose="02010609060101010101" pitchFamily="2" charset="-122"/>
              </a:rPr>
              <a:t>隋朝</a:t>
            </a:r>
            <a:endParaRPr lang="zh-CN" altLang="en-US" sz="4000">
              <a:solidFill>
                <a:srgbClr val="006600"/>
              </a:solidFill>
              <a:ea typeface="黑体" panose="02010609060101010101" pitchFamily="2" charset="-122"/>
            </a:endParaRPr>
          </a:p>
        </p:txBody>
      </p:sp>
      <p:sp>
        <p:nvSpPr>
          <p:cNvPr id="13315" name="Text Box 11"/>
          <p:cNvSpPr txBox="1">
            <a:spLocks noChangeArrowheads="1"/>
          </p:cNvSpPr>
          <p:nvPr/>
        </p:nvSpPr>
        <p:spPr bwMode="auto">
          <a:xfrm>
            <a:off x="2819400" y="1905001"/>
            <a:ext cx="5867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儒学家</a:t>
            </a:r>
            <a:r>
              <a:rPr lang="zh-CN" altLang="en-US" sz="3600">
                <a:solidFill>
                  <a:srgbClr val="660066"/>
                </a:solidFill>
                <a:latin typeface="楷体_GB2312" pitchFamily="49" charset="-122"/>
                <a:ea typeface="楷体_GB2312" pitchFamily="49" charset="-122"/>
              </a:rPr>
              <a:t>提出</a:t>
            </a:r>
            <a:r>
              <a:rPr lang="zh-CN" altLang="en-US" sz="3600">
                <a:latin typeface="华文中宋" panose="02010600040101010101" pitchFamily="2" charset="-122"/>
                <a:ea typeface="楷体_GB2312" pitchFamily="49" charset="-122"/>
              </a:rPr>
              <a:t>“</a:t>
            </a:r>
            <a:r>
              <a:rPr lang="zh-CN" altLang="en-US" sz="3600">
                <a:latin typeface="楷体_GB2312" pitchFamily="49" charset="-122"/>
                <a:ea typeface="楷体_GB2312" pitchFamily="49" charset="-122"/>
              </a:rPr>
              <a:t>三教合一</a:t>
            </a:r>
            <a:r>
              <a:rPr lang="zh-CN" altLang="en-US" sz="3600">
                <a:latin typeface="华文中宋" panose="02010600040101010101" pitchFamily="2" charset="-122"/>
                <a:ea typeface="楷体_GB2312" pitchFamily="49" charset="-122"/>
              </a:rPr>
              <a:t>”</a:t>
            </a:r>
            <a:endParaRPr lang="zh-CN" altLang="en-US" sz="36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195" name="Text Box 8"/>
          <p:cNvSpPr txBox="1">
            <a:spLocks noChangeArrowheads="1"/>
          </p:cNvSpPr>
          <p:nvPr/>
        </p:nvSpPr>
        <p:spPr bwMode="auto">
          <a:xfrm>
            <a:off x="1524000" y="2743200"/>
            <a:ext cx="3962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006600"/>
                </a:solidFill>
                <a:ea typeface="黑体" panose="02010609060101010101" pitchFamily="2" charset="-122"/>
              </a:rPr>
              <a:t>唐朝</a:t>
            </a:r>
            <a:endParaRPr lang="zh-CN" altLang="en-US" sz="4400">
              <a:solidFill>
                <a:srgbClr val="006600"/>
              </a:solidFill>
              <a:ea typeface="黑体" panose="02010609060101010101" pitchFamily="2" charset="-122"/>
            </a:endParaRPr>
          </a:p>
        </p:txBody>
      </p:sp>
      <p:sp>
        <p:nvSpPr>
          <p:cNvPr id="13317" name="Text Box 12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2895601" y="2819400"/>
            <a:ext cx="7796213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统治者奉行</a:t>
            </a:r>
            <a:r>
              <a:rPr lang="zh-CN" altLang="en-US" sz="3200">
                <a:latin typeface="华文中宋" panose="02010600040101010101" pitchFamily="2" charset="-122"/>
                <a:ea typeface="楷体_GB2312" pitchFamily="49" charset="-122"/>
              </a:rPr>
              <a:t>“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三教并行</a:t>
            </a:r>
            <a:r>
              <a:rPr lang="zh-CN" altLang="en-US" sz="3200">
                <a:latin typeface="华文中宋" panose="02010600040101010101" pitchFamily="2" charset="-122"/>
                <a:ea typeface="楷体_GB2312" pitchFamily="49" charset="-122"/>
              </a:rPr>
              <a:t>”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，儒学正统地位受到挑战（官方）</a:t>
            </a:r>
            <a:endParaRPr lang="zh-CN" altLang="en-US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8" name="矩形 13317"/>
          <p:cNvSpPr>
            <a:spLocks noChangeArrowheads="1"/>
          </p:cNvSpPr>
          <p:nvPr/>
        </p:nvSpPr>
        <p:spPr bwMode="auto">
          <a:xfrm>
            <a:off x="2711450" y="4365625"/>
            <a:ext cx="5867400" cy="523220"/>
          </a:xfrm>
          <a:prstGeom prst="rect">
            <a:avLst/>
          </a:prstGeom>
          <a:noFill/>
          <a:ln w="28575">
            <a:solidFill>
              <a:srgbClr val="CC006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zh-CN" altLang="en-US" sz="2800"/>
              <a:t>唐代中期，</a:t>
            </a:r>
            <a:r>
              <a:rPr lang="zh-CN" altLang="en-US" sz="2800">
                <a:solidFill>
                  <a:srgbClr val="000099"/>
                </a:solidFill>
              </a:rPr>
              <a:t>韩愈率先</a:t>
            </a:r>
            <a:r>
              <a:rPr lang="zh-CN" altLang="en-US" sz="2800"/>
              <a:t>提出复兴儒学</a:t>
            </a:r>
            <a:endParaRPr lang="zh-CN" altLang="en-US" sz="280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7" grpId="0"/>
      <p:bldP spid="133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65104" y="1281978"/>
            <a:ext cx="530402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zh-CN" altLang="en-US" dirty="0">
                <a:solidFill>
                  <a:schemeClr val="tx1"/>
                </a:solidFill>
              </a:rPr>
              <a:t>背景：从三国到五代，以阐释经书字句为主的</a:t>
            </a:r>
            <a:r>
              <a:rPr lang="zh-CN" altLang="en-US" dirty="0"/>
              <a:t>儒家学说日益僵化</a:t>
            </a:r>
            <a:r>
              <a:rPr lang="zh-CN" altLang="en-US" dirty="0">
                <a:solidFill>
                  <a:schemeClr val="tx1"/>
                </a:solidFill>
              </a:rPr>
              <a:t>，社会影响总体来说不及佛教和道教</a:t>
            </a:r>
            <a:endParaRPr lang="en-US" altLang="zh-CN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dirty="0">
                <a:solidFill>
                  <a:schemeClr val="tx1"/>
                </a:solidFill>
              </a:rPr>
              <a:t>兴起：从北宋中期起， 一批学者掀起了</a:t>
            </a:r>
            <a:r>
              <a:rPr lang="zh-CN" altLang="en-US" dirty="0"/>
              <a:t>儒学复兴运动</a:t>
            </a:r>
            <a:endParaRPr lang="en-US" altLang="zh-CN" dirty="0"/>
          </a:p>
          <a:p>
            <a:pPr marL="457200" indent="-457200">
              <a:buFont typeface="+mj-lt"/>
              <a:buAutoNum type="arabicPeriod"/>
            </a:pPr>
            <a:r>
              <a:rPr lang="zh-CN" altLang="en-US" dirty="0">
                <a:solidFill>
                  <a:schemeClr val="tx1"/>
                </a:solidFill>
              </a:rPr>
              <a:t>主张：他们力图挖掘儒家经书的思想内涵，强调学术为现实服务，特别是</a:t>
            </a:r>
            <a:r>
              <a:rPr lang="zh-CN" altLang="en-US" dirty="0"/>
              <a:t>希望充分发挥儒学在强化社会伦理道德秩序、树立基本价值观方面的作用</a:t>
            </a:r>
            <a:r>
              <a:rPr lang="zh-CN" altLang="en-US" dirty="0">
                <a:solidFill>
                  <a:schemeClr val="tx1"/>
                </a:solidFill>
              </a:rPr>
              <a:t> </a:t>
            </a:r>
            <a:endParaRPr lang="en-US" altLang="zh-CN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dirty="0">
                <a:solidFill>
                  <a:schemeClr val="tx1"/>
                </a:solidFill>
              </a:rPr>
              <a:t>口号：提出了“</a:t>
            </a:r>
            <a:r>
              <a:rPr lang="zh-CN" altLang="en-US" dirty="0"/>
              <a:t>为天地立心，为生民立命，为往圣继绝学，为万世开太平”</a:t>
            </a:r>
            <a:r>
              <a:rPr lang="zh-CN" altLang="en-US" dirty="0">
                <a:solidFill>
                  <a:schemeClr val="tx1"/>
                </a:solidFill>
              </a:rPr>
              <a:t>的口号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" name="矩形: 圆角 2"/>
          <p:cNvSpPr/>
          <p:nvPr/>
        </p:nvSpPr>
        <p:spPr bwMode="auto">
          <a:xfrm>
            <a:off x="434715" y="0"/>
            <a:ext cx="3482400" cy="715089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一、儒学的复兴</a:t>
            </a:r>
            <a:endParaRPr kumimoji="0" lang="zh-CN" altLang="en-US" sz="36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63983" y="1037988"/>
            <a:ext cx="3810000" cy="5381625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3" name="Rectangle 3"/>
          <p:cNvSpPr>
            <a:spLocks noChangeArrowheads="1"/>
          </p:cNvSpPr>
          <p:nvPr/>
        </p:nvSpPr>
        <p:spPr bwMode="auto">
          <a:xfrm>
            <a:off x="1949997" y="2416331"/>
            <a:ext cx="4703763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“理学”一词的概念：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32804" name="Rectangle 4"/>
          <p:cNvSpPr>
            <a:spLocks noChangeArrowheads="1"/>
          </p:cNvSpPr>
          <p:nvPr/>
        </p:nvSpPr>
        <p:spPr bwMode="auto">
          <a:xfrm>
            <a:off x="2043660" y="943131"/>
            <a:ext cx="2273508" cy="64516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程朱理学</a:t>
            </a: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2806" name="Text Box 6"/>
          <p:cNvSpPr txBox="1"/>
          <p:nvPr/>
        </p:nvSpPr>
        <p:spPr>
          <a:xfrm>
            <a:off x="1829347" y="3340256"/>
            <a:ext cx="8280400" cy="12725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292929"/>
                </a:solidFill>
                <a:latin typeface="华文中宋" panose="02010600040101010101" pitchFamily="2" charset="-122"/>
                <a:ea typeface="黑体" panose="02010609060101010101" pitchFamily="2" charset="-122"/>
              </a:rPr>
              <a:t>    理学是一种既贯通宇宙自然和人生命运，又继承孔孟正宗，并能治理国家</a:t>
            </a:r>
            <a:r>
              <a:rPr lang="zh-CN" altLang="en-US" sz="3200" b="1" dirty="0">
                <a:solidFill>
                  <a:srgbClr val="CCCCFF"/>
                </a:solidFill>
                <a:latin typeface="华文中宋" panose="02010600040101010101" pitchFamily="2" charset="-122"/>
                <a:ea typeface="黑体" panose="02010609060101010101" pitchFamily="2" charset="-122"/>
              </a:rPr>
              <a:t>的新儒学。</a:t>
            </a:r>
            <a:endParaRPr lang="zh-CN" altLang="en-US" sz="3200" b="1" dirty="0">
              <a:solidFill>
                <a:srgbClr val="CCCCFF"/>
              </a:solidFill>
              <a:latin typeface="华文中宋" panose="0201060004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6653759" y="2043269"/>
            <a:ext cx="2249488" cy="1393825"/>
            <a:chOff x="3232" y="981"/>
            <a:chExt cx="1417" cy="878"/>
          </a:xfrm>
        </p:grpSpPr>
        <p:sp>
          <p:nvSpPr>
            <p:cNvPr id="10247" name="Text Box 8"/>
            <p:cNvSpPr txBox="1"/>
            <p:nvPr/>
          </p:nvSpPr>
          <p:spPr>
            <a:xfrm>
              <a:off x="3287" y="981"/>
              <a:ext cx="1362" cy="406"/>
            </a:xfrm>
            <a:prstGeom prst="rect">
              <a:avLst/>
            </a:prstGeom>
            <a:solidFill>
              <a:srgbClr val="0000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3600" b="1" dirty="0">
                  <a:solidFill>
                    <a:srgbClr val="FF0000"/>
                  </a:solidFill>
                  <a:latin typeface="华文新魏" panose="02010800040101010101" pitchFamily="2" charset="-122"/>
                  <a:ea typeface="楷体_GB2312" pitchFamily="49" charset="-122"/>
                </a:rPr>
                <a:t>道、佛</a:t>
              </a:r>
              <a:endPara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楷体_GB2312" pitchFamily="49" charset="-122"/>
              </a:endParaRPr>
            </a:p>
          </p:txBody>
        </p:sp>
        <p:grpSp>
          <p:nvGrpSpPr>
            <p:cNvPr id="10248" name="Group 9"/>
            <p:cNvGrpSpPr/>
            <p:nvPr/>
          </p:nvGrpSpPr>
          <p:grpSpPr>
            <a:xfrm>
              <a:off x="3232" y="1434"/>
              <a:ext cx="1287" cy="425"/>
              <a:chOff x="3232" y="1434"/>
              <a:chExt cx="1287" cy="425"/>
            </a:xfrm>
          </p:grpSpPr>
          <p:sp>
            <p:nvSpPr>
              <p:cNvPr id="10249" name="Line 10"/>
              <p:cNvSpPr/>
              <p:nvPr/>
            </p:nvSpPr>
            <p:spPr>
              <a:xfrm flipV="1">
                <a:off x="3232" y="1434"/>
                <a:ext cx="419" cy="397"/>
              </a:xfrm>
              <a:prstGeom prst="line">
                <a:avLst/>
              </a:prstGeom>
              <a:ln w="635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10250" name="Line 11"/>
              <p:cNvSpPr/>
              <p:nvPr/>
            </p:nvSpPr>
            <p:spPr>
              <a:xfrm flipH="1" flipV="1">
                <a:off x="4150" y="1434"/>
                <a:ext cx="369" cy="425"/>
              </a:xfrm>
              <a:prstGeom prst="line">
                <a:avLst/>
              </a:prstGeom>
              <a:ln w="635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</p:grpSp>
      <p:grpSp>
        <p:nvGrpSpPr>
          <p:cNvPr id="4" name="Group 12"/>
          <p:cNvGrpSpPr/>
          <p:nvPr/>
        </p:nvGrpSpPr>
        <p:grpSpPr>
          <a:xfrm>
            <a:off x="2910434" y="4668994"/>
            <a:ext cx="2827338" cy="1039812"/>
            <a:chOff x="509" y="2631"/>
            <a:chExt cx="1781" cy="655"/>
          </a:xfrm>
        </p:grpSpPr>
        <p:sp>
          <p:nvSpPr>
            <p:cNvPr id="10252" name="Text Box 13"/>
            <p:cNvSpPr txBox="1"/>
            <p:nvPr/>
          </p:nvSpPr>
          <p:spPr>
            <a:xfrm>
              <a:off x="509" y="2880"/>
              <a:ext cx="1781" cy="406"/>
            </a:xfrm>
            <a:prstGeom prst="rect">
              <a:avLst/>
            </a:prstGeom>
            <a:solidFill>
              <a:srgbClr val="0000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3600" b="1" dirty="0">
                  <a:solidFill>
                    <a:srgbClr val="FF0000"/>
                  </a:solidFill>
                  <a:latin typeface="华文新魏" panose="02010800040101010101" pitchFamily="2" charset="-122"/>
                  <a:ea typeface="楷体_GB2312" pitchFamily="49" charset="-122"/>
                </a:rPr>
                <a:t>儒（根本）</a:t>
              </a:r>
              <a:endPara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楷体_GB2312" pitchFamily="49" charset="-122"/>
              </a:endParaRPr>
            </a:p>
          </p:txBody>
        </p:sp>
        <p:sp>
          <p:nvSpPr>
            <p:cNvPr id="10253" name="Line 14"/>
            <p:cNvSpPr/>
            <p:nvPr/>
          </p:nvSpPr>
          <p:spPr>
            <a:xfrm flipH="1">
              <a:off x="1219" y="2631"/>
              <a:ext cx="255" cy="255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5" name="Group 15"/>
          <p:cNvGrpSpPr/>
          <p:nvPr/>
        </p:nvGrpSpPr>
        <p:grpSpPr>
          <a:xfrm>
            <a:off x="6221959" y="4564219"/>
            <a:ext cx="2735263" cy="1139825"/>
            <a:chOff x="2890" y="2568"/>
            <a:chExt cx="2303" cy="718"/>
          </a:xfrm>
        </p:grpSpPr>
        <p:sp>
          <p:nvSpPr>
            <p:cNvPr id="10255" name="Text Box 16"/>
            <p:cNvSpPr txBox="1"/>
            <p:nvPr/>
          </p:nvSpPr>
          <p:spPr>
            <a:xfrm>
              <a:off x="2890" y="2880"/>
              <a:ext cx="2303" cy="406"/>
            </a:xfrm>
            <a:prstGeom prst="rect">
              <a:avLst/>
            </a:prstGeom>
            <a:solidFill>
              <a:srgbClr val="0000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3600" b="1" dirty="0">
                  <a:solidFill>
                    <a:srgbClr val="FF0000"/>
                  </a:solidFill>
                  <a:latin typeface="华文新魏" panose="02010800040101010101" pitchFamily="2" charset="-122"/>
                  <a:ea typeface="楷体_GB2312" pitchFamily="49" charset="-122"/>
                </a:rPr>
                <a:t>（目的）</a:t>
              </a:r>
              <a:endPara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楷体_GB2312" pitchFamily="49" charset="-122"/>
              </a:endParaRPr>
            </a:p>
          </p:txBody>
        </p:sp>
        <p:sp>
          <p:nvSpPr>
            <p:cNvPr id="10256" name="Line 17"/>
            <p:cNvSpPr/>
            <p:nvPr/>
          </p:nvSpPr>
          <p:spPr>
            <a:xfrm>
              <a:off x="3751" y="2568"/>
              <a:ext cx="172" cy="313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32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2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2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2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2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803" grpId="0" bldLvl="0" animBg="1"/>
      <p:bldP spid="332804" grpId="0" bldLvl="0" animBg="1"/>
      <p:bldP spid="3328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ChangeArrowheads="1"/>
          </p:cNvSpPr>
          <p:nvPr/>
        </p:nvSpPr>
        <p:spPr bwMode="auto">
          <a:xfrm>
            <a:off x="1841500" y="4785360"/>
            <a:ext cx="8569325" cy="14763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“程朱理学”一词的由来：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程颢、程颐对理学的发展作出了突出贡献。南宋朱熹继承二程思想，并成为集大成者。所以将其通称为“程朱理学”。</a:t>
            </a:r>
            <a:endParaRPr kumimoji="1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34851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82135" y="1403349"/>
            <a:ext cx="2520950" cy="2792413"/>
          </a:xfrm>
          <a:prstGeom prst="rect">
            <a:avLst/>
          </a:prstGeom>
          <a:noFill/>
          <a:ln w="381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34852" name="Text Box 4"/>
          <p:cNvSpPr txBox="1"/>
          <p:nvPr/>
        </p:nvSpPr>
        <p:spPr>
          <a:xfrm>
            <a:off x="5943600" y="421957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CCCC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程颐</a:t>
            </a:r>
            <a:endParaRPr lang="zh-CN" altLang="en-US" sz="2800" b="1" dirty="0">
              <a:solidFill>
                <a:srgbClr val="CCCC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33485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188" y="1403349"/>
            <a:ext cx="2346871" cy="2732724"/>
          </a:xfrm>
          <a:prstGeom prst="rect">
            <a:avLst/>
          </a:prstGeom>
          <a:noFill/>
          <a:ln w="2857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34854" name="Text Box 6"/>
          <p:cNvSpPr txBox="1"/>
          <p:nvPr/>
        </p:nvSpPr>
        <p:spPr>
          <a:xfrm>
            <a:off x="3124200" y="4195763"/>
            <a:ext cx="1066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CCCC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程颢</a:t>
            </a:r>
            <a:endParaRPr lang="zh-CN" altLang="en-US" sz="2800" b="1" dirty="0">
              <a:solidFill>
                <a:srgbClr val="CCCC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334855" name="Picture 7" descr="22-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3161" y="1403349"/>
            <a:ext cx="2514600" cy="2684462"/>
          </a:xfrm>
          <a:prstGeom prst="rect">
            <a:avLst/>
          </a:prstGeom>
          <a:noFill/>
          <a:ln w="2857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34856" name="Rectangle 8"/>
          <p:cNvSpPr/>
          <p:nvPr/>
        </p:nvSpPr>
        <p:spPr>
          <a:xfrm>
            <a:off x="8904288" y="4237038"/>
            <a:ext cx="10779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CCCC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朱熹</a:t>
            </a:r>
            <a:endParaRPr lang="zh-CN" altLang="en-US" sz="2800" b="1" dirty="0">
              <a:solidFill>
                <a:srgbClr val="CCCC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72" name="Text Box 9"/>
          <p:cNvSpPr txBox="1"/>
          <p:nvPr/>
        </p:nvSpPr>
        <p:spPr>
          <a:xfrm>
            <a:off x="1202960" y="596265"/>
            <a:ext cx="33909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程朱理学</a:t>
            </a:r>
            <a:endParaRPr lang="zh-CN" altLang="en-US" sz="36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4858" name="Text Box 10"/>
          <p:cNvSpPr txBox="1"/>
          <p:nvPr/>
        </p:nvSpPr>
        <p:spPr>
          <a:xfrm>
            <a:off x="5808663" y="666750"/>
            <a:ext cx="485933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代表人物：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4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4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34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34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50" grpId="0" bldLvl="0" animBg="1"/>
      <p:bldP spid="334852" grpId="0"/>
      <p:bldP spid="334854" grpId="0"/>
      <p:bldP spid="334856" grpId="0"/>
      <p:bldP spid="3348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Rot="1"/>
          </p:cNvSpPr>
          <p:nvPr>
            <p:ph type="body"/>
          </p:nvPr>
        </p:nvSpPr>
        <p:spPr>
          <a:xfrm>
            <a:off x="1486534" y="2013511"/>
            <a:ext cx="7058025" cy="604781"/>
          </a:xfrm>
        </p:spPr>
        <p:txBody>
          <a:bodyPr wrap="square" lIns="91440" tIns="45720" rIns="91440" bIns="45720" anchor="t">
            <a:sp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zh-CN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1</a:t>
            </a:r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、北宋时期</a:t>
            </a:r>
            <a:r>
              <a:rPr lang="en-US" altLang="zh-CN" sz="2800" dirty="0">
                <a:ea typeface="华文行楷" panose="02010800040101010101" pitchFamily="2" charset="-122"/>
              </a:rPr>
              <a:t>——</a:t>
            </a:r>
            <a:r>
              <a:rPr lang="zh-CN" altLang="en-US" sz="3200" b="1" dirty="0">
                <a:latin typeface="华文新魏" panose="02010800040101010101" pitchFamily="2" charset="-122"/>
              </a:rPr>
              <a:t>程颢、程颐</a:t>
            </a:r>
            <a:endParaRPr lang="zh-CN" altLang="en-US" sz="2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50886" name="Text Box 6"/>
          <p:cNvSpPr txBox="1"/>
          <p:nvPr/>
        </p:nvSpPr>
        <p:spPr>
          <a:xfrm>
            <a:off x="1919605" y="2781300"/>
            <a:ext cx="6191885" cy="293157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）天理是万物的本原（核心）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）天理和伦理道德直接联系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“存天理，灭人欲”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）认识论：“格物致知”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2" name="Text Box 10"/>
          <p:cNvSpPr txBox="1"/>
          <p:nvPr/>
        </p:nvSpPr>
        <p:spPr>
          <a:xfrm>
            <a:off x="5572125" y="3221038"/>
            <a:ext cx="309880" cy="5340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en-US" sz="32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12293" name="Picture 11" descr="0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66952" y="3429000"/>
            <a:ext cx="2154238" cy="2735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Picture 12" descr="2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144" y="765175"/>
            <a:ext cx="2160588" cy="2663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0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8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5"/>
          <p:cNvSpPr txBox="1"/>
          <p:nvPr/>
        </p:nvSpPr>
        <p:spPr>
          <a:xfrm>
            <a:off x="1774825" y="1268413"/>
            <a:ext cx="82804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>
                <a:latin typeface="华文行楷" panose="02010800040101010101" pitchFamily="2" charset="-122"/>
                <a:ea typeface="华文行楷" panose="02010800040101010101" pitchFamily="2" charset="-122"/>
              </a:rPr>
              <a:t>2</a:t>
            </a:r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、南宋时期</a:t>
            </a:r>
            <a:r>
              <a:rPr lang="en-US" altLang="zh-CN" sz="3600">
                <a:latin typeface="Arial" panose="020B0604020202020204" pitchFamily="34" charset="0"/>
                <a:ea typeface="华文行楷" panose="02010800040101010101" pitchFamily="2" charset="-122"/>
              </a:rPr>
              <a:t>——</a:t>
            </a:r>
            <a:r>
              <a:rPr lang="zh-CN" altLang="en-US" sz="3200" b="1" dirty="0">
                <a:latin typeface="华文新魏" panose="02010800040101010101" pitchFamily="2" charset="-122"/>
                <a:ea typeface="楷体_GB2312" pitchFamily="49" charset="-122"/>
              </a:rPr>
              <a:t>朱熹，集大成者</a:t>
            </a:r>
            <a:endParaRPr lang="en-US" altLang="zh-CN" sz="360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78535" name="Text Box 7"/>
          <p:cNvSpPr txBox="1"/>
          <p:nvPr/>
        </p:nvSpPr>
        <p:spPr>
          <a:xfrm>
            <a:off x="1919288" y="2133600"/>
            <a:ext cx="8137525" cy="16167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思想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：（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）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三纲五常是天理”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  （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）“存天理，灭人欲”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著述：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四书章句集注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16" name="Text Box 8"/>
          <p:cNvSpPr txBox="1"/>
          <p:nvPr/>
        </p:nvSpPr>
        <p:spPr>
          <a:xfrm>
            <a:off x="5572125" y="3221038"/>
            <a:ext cx="309880" cy="5340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en-US" sz="32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13317" name="Picture 12" descr="22-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12641" y="1456154"/>
            <a:ext cx="2016125" cy="2735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8541" name="Text Box 13"/>
          <p:cNvSpPr txBox="1"/>
          <p:nvPr/>
        </p:nvSpPr>
        <p:spPr>
          <a:xfrm>
            <a:off x="2351088" y="4868863"/>
            <a:ext cx="6975475" cy="4781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论语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孟子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大学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中庸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8542" name="AutoShape 14"/>
          <p:cNvSpPr/>
          <p:nvPr/>
        </p:nvSpPr>
        <p:spPr>
          <a:xfrm>
            <a:off x="3359150" y="3860800"/>
            <a:ext cx="2052299" cy="861102"/>
          </a:xfrm>
          <a:prstGeom prst="curvedRightArrow">
            <a:avLst>
              <a:gd name="adj1" fmla="val 43876"/>
              <a:gd name="adj2" fmla="val 87753"/>
              <a:gd name="adj3" fmla="val 33328"/>
            </a:avLst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78543" name="Text Box 15"/>
          <p:cNvSpPr txBox="1"/>
          <p:nvPr/>
        </p:nvSpPr>
        <p:spPr>
          <a:xfrm>
            <a:off x="1919288" y="5661025"/>
            <a:ext cx="64817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影响：成为官方哲学；传播海外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8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8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8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8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8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8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535" grpId="0"/>
      <p:bldP spid="278541" grpId="0"/>
      <p:bldP spid="278542" grpId="0" bldLvl="0" animBg="1"/>
      <p:bldP spid="2785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Text Box 2"/>
          <p:cNvSpPr txBox="1"/>
          <p:nvPr/>
        </p:nvSpPr>
        <p:spPr>
          <a:xfrm>
            <a:off x="4871804" y="-24915"/>
            <a:ext cx="33305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程朱理学</a:t>
            </a:r>
            <a:endParaRPr lang="zh-CN" altLang="en-US" sz="3600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6899" name="Text Box 3"/>
          <p:cNvSpPr txBox="1">
            <a:spLocks noChangeArrowheads="1"/>
          </p:cNvSpPr>
          <p:nvPr/>
        </p:nvSpPr>
        <p:spPr bwMode="auto">
          <a:xfrm>
            <a:off x="1981200" y="1119188"/>
            <a:ext cx="8305800" cy="354943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lnSpc>
                <a:spcPct val="120000"/>
              </a:lnSpc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理的本质：</a:t>
            </a:r>
            <a:endParaRPr kumimoji="1" lang="zh-CN" altLang="en-US" sz="3200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lnSpc>
                <a:spcPct val="120000"/>
              </a:lnSpc>
              <a:buClrTx/>
              <a:buSzTx/>
              <a:buFontTx/>
              <a:buNone/>
              <a:defRPr/>
            </a:pPr>
            <a:endParaRPr kumimoji="1" lang="zh-CN" altLang="en-US" sz="3200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lnSpc>
                <a:spcPct val="120000"/>
              </a:lnSpc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理的表现：</a:t>
            </a:r>
            <a:endParaRPr kumimoji="1" lang="zh-CN" altLang="en-US" sz="3200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lnSpc>
                <a:spcPct val="120000"/>
              </a:lnSpc>
              <a:buClrTx/>
              <a:buSzTx/>
              <a:buFontTx/>
              <a:buNone/>
              <a:defRPr/>
            </a:pPr>
            <a:endParaRPr kumimoji="1" lang="zh-CN" altLang="en-US" sz="3200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lnSpc>
                <a:spcPct val="120000"/>
              </a:lnSpc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穷理方法：</a:t>
            </a:r>
            <a:endParaRPr kumimoji="1" lang="zh-CN" altLang="en-US" sz="32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lnSpc>
                <a:spcPct val="110000"/>
              </a:lnSpc>
              <a:buClrTx/>
              <a:buSzTx/>
              <a:buFontTx/>
              <a:buNone/>
              <a:defRPr/>
            </a:pPr>
            <a:endParaRPr kumimoji="1" lang="zh-CN" altLang="en-US" sz="32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6900" name="Rectangle 4"/>
          <p:cNvSpPr/>
          <p:nvPr/>
        </p:nvSpPr>
        <p:spPr>
          <a:xfrm>
            <a:off x="4572000" y="1143000"/>
            <a:ext cx="556260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世界的本原，天下万物都要遵循、永恒存在的普遍原则。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6901" name="Rectangle 5"/>
          <p:cNvSpPr/>
          <p:nvPr/>
        </p:nvSpPr>
        <p:spPr>
          <a:xfrm>
            <a:off x="4419600" y="2362200"/>
            <a:ext cx="601980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（在社会上）儒家道德伦理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（在人身上）人性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6902" name="Rectangle 6"/>
          <p:cNvSpPr/>
          <p:nvPr/>
        </p:nvSpPr>
        <p:spPr>
          <a:xfrm>
            <a:off x="3143250" y="4941888"/>
            <a:ext cx="6082665" cy="953135"/>
          </a:xfrm>
          <a:prstGeom prst="rect">
            <a:avLst/>
          </a:prstGeom>
          <a:solidFill>
            <a:srgbClr val="000066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格物就是了解万事万物的道理即穷理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!</a:t>
            </a:r>
            <a:br>
              <a:rPr lang="en-US" altLang="zh-CN" sz="2800" b="1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致知就是心里明白了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!</a:t>
            </a:r>
            <a:endParaRPr lang="en-US" altLang="zh-CN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647" name="Rectangle 7"/>
          <p:cNvSpPr/>
          <p:nvPr/>
        </p:nvSpPr>
        <p:spPr>
          <a:xfrm>
            <a:off x="1981200" y="4800600"/>
            <a:ext cx="8646826" cy="164147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05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接触万事万物、体会各种知识、加深对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理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体验、最终贯通明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理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05000"/>
              </a:lnSpc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  个人修养要敬畏天理、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存天理、灭人欲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r>
              <a:rPr lang="zh-CN" altLang="en-US" sz="3200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3200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6904" name="Rectangle 8"/>
          <p:cNvSpPr/>
          <p:nvPr/>
        </p:nvSpPr>
        <p:spPr>
          <a:xfrm>
            <a:off x="4648200" y="3581400"/>
            <a:ext cx="33924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“</a:t>
            </a:r>
            <a:r>
              <a:rPr lang="zh-CN" altLang="en-US" sz="3200" b="1" u="sng" dirty="0">
                <a:latin typeface="楷体_GB2312" pitchFamily="49" charset="-122"/>
                <a:ea typeface="楷体_GB2312" pitchFamily="49" charset="-122"/>
              </a:rPr>
              <a:t>格物致知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6905" name="AutoShape 9"/>
          <p:cNvSpPr/>
          <p:nvPr/>
        </p:nvSpPr>
        <p:spPr>
          <a:xfrm>
            <a:off x="5410200" y="4191000"/>
            <a:ext cx="4572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69696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algn="ctr"/>
            <a:endParaRPr lang="zh-CN" altLang="en-US" b="1" dirty="0">
              <a:solidFill>
                <a:srgbClr val="CCCC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75"/>
                                        <p:tgtEl>
                                          <p:spTgt spid="336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75"/>
                                        <p:tgtEl>
                                          <p:spTgt spid="336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75"/>
                                        <p:tgtEl>
                                          <p:spTgt spid="336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898" grpId="0"/>
      <p:bldP spid="336899" grpId="0" build="p"/>
      <p:bldP spid="336900" grpId="0"/>
      <p:bldP spid="336901" grpId="0"/>
      <p:bldP spid="336902" grpId="0" bldLvl="0" animBg="1"/>
      <p:bldP spid="112647" grpId="0" bldLvl="0" animBg="1"/>
      <p:bldP spid="336904" grpId="0"/>
      <p:bldP spid="33690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文本框 6151"/>
          <p:cNvSpPr txBox="1">
            <a:spLocks noChangeArrowheads="1"/>
          </p:cNvSpPr>
          <p:nvPr/>
        </p:nvSpPr>
        <p:spPr bwMode="auto">
          <a:xfrm>
            <a:off x="1654175" y="769620"/>
            <a:ext cx="5029200" cy="5219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一、文学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697038" y="1825645"/>
            <a:ext cx="8858250" cy="9531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）概况：唐代已经出现，五代到两宋得到发展，宋 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     代成为主要的文学形式之一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1725930" y="4403725"/>
            <a:ext cx="1816735" cy="5219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）特点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24113" y="3398857"/>
            <a:ext cx="1655762" cy="620713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词的特点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424113" y="5500707"/>
            <a:ext cx="1655762" cy="61595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内容变化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872038" y="2746395"/>
            <a:ext cx="5400675" cy="89852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一种新体诗歌，句子长短不一，也称长短句，便于歌唱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2038" y="3754457"/>
            <a:ext cx="5400675" cy="89852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依据乐谱的要求，有一定的格式，叫做词牌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72038" y="5770582"/>
            <a:ext cx="5400675" cy="89852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从北宋开始，变化较大，风格多样，内容广泛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872038" y="4762520"/>
            <a:ext cx="5400675" cy="89852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北宋前，内容大多是描写女性伤离怨别的心境或花前月下的景色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10" name="直接连接符 9"/>
          <p:cNvCxnSpPr>
            <a:stCxn id="3" idx="3"/>
            <a:endCxn id="6" idx="1"/>
          </p:cNvCxnSpPr>
          <p:nvPr/>
        </p:nvCxnSpPr>
        <p:spPr>
          <a:xfrm flipV="1">
            <a:off x="4079875" y="3123902"/>
            <a:ext cx="792480" cy="51371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3" idx="3"/>
            <a:endCxn id="7" idx="1"/>
          </p:cNvCxnSpPr>
          <p:nvPr/>
        </p:nvCxnSpPr>
        <p:spPr>
          <a:xfrm>
            <a:off x="4079875" y="3637617"/>
            <a:ext cx="792480" cy="49466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>
            <a:stCxn id="3" idx="3"/>
            <a:endCxn id="7" idx="1"/>
          </p:cNvCxnSpPr>
          <p:nvPr/>
        </p:nvCxnSpPr>
        <p:spPr>
          <a:xfrm>
            <a:off x="4079875" y="3637935"/>
            <a:ext cx="792480" cy="49466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3" idx="3"/>
            <a:endCxn id="7" idx="1"/>
          </p:cNvCxnSpPr>
          <p:nvPr/>
        </p:nvCxnSpPr>
        <p:spPr>
          <a:xfrm>
            <a:off x="4079558" y="3637617"/>
            <a:ext cx="792480" cy="49466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3" idx="3"/>
            <a:endCxn id="7" idx="1"/>
          </p:cNvCxnSpPr>
          <p:nvPr/>
        </p:nvCxnSpPr>
        <p:spPr>
          <a:xfrm>
            <a:off x="4079558" y="3637935"/>
            <a:ext cx="792480" cy="49466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738313" y="1336695"/>
            <a:ext cx="1262062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宋词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矩形: 圆角 16"/>
          <p:cNvSpPr/>
          <p:nvPr/>
        </p:nvSpPr>
        <p:spPr bwMode="auto">
          <a:xfrm>
            <a:off x="434715" y="0"/>
            <a:ext cx="3011805" cy="715089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二、文学艺术</a:t>
            </a:r>
            <a:endParaRPr kumimoji="0" lang="zh-CN" altLang="en-US" sz="36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3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表格 17409"/>
          <p:cNvGraphicFramePr/>
          <p:nvPr/>
        </p:nvGraphicFramePr>
        <p:xfrm>
          <a:off x="1979295" y="1514475"/>
          <a:ext cx="8699500" cy="4879975"/>
        </p:xfrm>
        <a:graphic>
          <a:graphicData uri="http://schemas.openxmlformats.org/drawingml/2006/table">
            <a:tbl>
              <a:tblPr firstRow="1"/>
              <a:tblGrid>
                <a:gridCol w="944880"/>
                <a:gridCol w="963295"/>
                <a:gridCol w="6791325"/>
              </a:tblGrid>
              <a:tr h="51816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人物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时代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贡       献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137858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93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385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zh-CN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1447" marR="91447" marT="45717" marB="45717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11" name="Text Box 35"/>
          <p:cNvSpPr txBox="1">
            <a:spLocks noChangeArrowheads="1"/>
          </p:cNvSpPr>
          <p:nvPr/>
        </p:nvSpPr>
        <p:spPr bwMode="auto">
          <a:xfrm>
            <a:off x="2155508" y="2260600"/>
            <a:ext cx="579437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苏轼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16" name="Text Box 36"/>
          <p:cNvSpPr txBox="1">
            <a:spLocks noChangeArrowheads="1"/>
          </p:cNvSpPr>
          <p:nvPr/>
        </p:nvSpPr>
        <p:spPr bwMode="auto">
          <a:xfrm>
            <a:off x="2927033" y="2452688"/>
            <a:ext cx="10366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北宋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17" name="Text Box 37"/>
          <p:cNvSpPr txBox="1">
            <a:spLocks noChangeArrowheads="1"/>
          </p:cNvSpPr>
          <p:nvPr/>
        </p:nvSpPr>
        <p:spPr bwMode="auto">
          <a:xfrm>
            <a:off x="3852545" y="2060575"/>
            <a:ext cx="682625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）词风豪迈而飘逸，写景、抒情、议论有机结合（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）改进了词的创作，扩大了词的境界，提高了词的格调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314" name="Text Box 40"/>
          <p:cNvSpPr txBox="1">
            <a:spLocks noChangeArrowheads="1"/>
          </p:cNvSpPr>
          <p:nvPr/>
        </p:nvSpPr>
        <p:spPr bwMode="auto">
          <a:xfrm>
            <a:off x="2155508" y="3502025"/>
            <a:ext cx="69215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李清照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21" name="Text Box 41"/>
          <p:cNvSpPr txBox="1">
            <a:spLocks noChangeArrowheads="1"/>
          </p:cNvSpPr>
          <p:nvPr/>
        </p:nvSpPr>
        <p:spPr bwMode="auto">
          <a:xfrm>
            <a:off x="2931795" y="3695700"/>
            <a:ext cx="7924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两宋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之交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22" name="Text Box 42"/>
          <p:cNvSpPr txBox="1">
            <a:spLocks noChangeArrowheads="1"/>
          </p:cNvSpPr>
          <p:nvPr/>
        </p:nvSpPr>
        <p:spPr bwMode="auto">
          <a:xfrm>
            <a:off x="3852545" y="3490913"/>
            <a:ext cx="6678613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）词风委婉、细腻、清秀（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）反映当时战乱带来的灾难，抒写深沉的忧患情怀，在当时产生了较大的影响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317" name="Text Box 45"/>
          <p:cNvSpPr txBox="1">
            <a:spLocks noChangeArrowheads="1"/>
          </p:cNvSpPr>
          <p:nvPr/>
        </p:nvSpPr>
        <p:spPr bwMode="auto">
          <a:xfrm>
            <a:off x="2155508" y="4957128"/>
            <a:ext cx="369887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辛弃疾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26" name="Text Box 46"/>
          <p:cNvSpPr txBox="1">
            <a:spLocks noChangeArrowheads="1"/>
          </p:cNvSpPr>
          <p:nvPr/>
        </p:nvSpPr>
        <p:spPr bwMode="auto">
          <a:xfrm>
            <a:off x="2927033" y="5411153"/>
            <a:ext cx="7924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南宋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27" name="Text Box 47"/>
          <p:cNvSpPr txBox="1">
            <a:spLocks noChangeArrowheads="1"/>
          </p:cNvSpPr>
          <p:nvPr/>
        </p:nvSpPr>
        <p:spPr bwMode="auto">
          <a:xfrm>
            <a:off x="3852545" y="4826953"/>
            <a:ext cx="666591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）继承了苏轼以来的豪放词风和报国情怀，词境雄奇阔大，抒情、写景、叙事、议论，气势磅礴，震撼人心（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）进一步提高了词的社会功能和在文学史上的地位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320" name="文本框 17"/>
          <p:cNvSpPr txBox="1">
            <a:spLocks noChangeArrowheads="1"/>
          </p:cNvSpPr>
          <p:nvPr/>
        </p:nvSpPr>
        <p:spPr bwMode="auto">
          <a:xfrm>
            <a:off x="1548765" y="836453"/>
            <a:ext cx="19843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）代表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6" grpId="0"/>
      <p:bldP spid="71717" grpId="0"/>
      <p:bldP spid="71721" grpId="0"/>
      <p:bldP spid="71722" grpId="0"/>
      <p:bldP spid="71726" grpId="0"/>
      <p:bldP spid="717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768793" y="1377315"/>
            <a:ext cx="88582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）内容：元曲包括散曲、杂剧和南戏等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768793" y="1899603"/>
            <a:ext cx="8858250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）特点：杂剧把音乐、歌舞、动作、念白融合在一 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     起，成为一种综合性的艺术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3315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6" b="-587"/>
          <a:stretch>
            <a:fillRect/>
          </a:stretch>
        </p:blipFill>
        <p:spPr bwMode="auto">
          <a:xfrm>
            <a:off x="2356168" y="2926715"/>
            <a:ext cx="7377112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文本框 4"/>
          <p:cNvSpPr txBox="1">
            <a:spLocks noChangeArrowheads="1"/>
          </p:cNvSpPr>
          <p:nvPr/>
        </p:nvSpPr>
        <p:spPr bwMode="auto">
          <a:xfrm>
            <a:off x="1725136" y="844392"/>
            <a:ext cx="1262063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元曲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7"/>
          <p:cNvSpPr txBox="1">
            <a:spLocks noChangeArrowheads="1"/>
          </p:cNvSpPr>
          <p:nvPr/>
        </p:nvSpPr>
        <p:spPr bwMode="auto">
          <a:xfrm>
            <a:off x="1559496" y="848995"/>
            <a:ext cx="1471613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3.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代表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107049" y="5763895"/>
            <a:ext cx="439102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关汉卿用浪漫的艺术手法，愤怒鞭挞黑暗的恶势力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262884" y="1462405"/>
            <a:ext cx="6570664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）元代最优秀的杂剧作家是关汉卿，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  代表作是悲剧《窦娥冤》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折角形 8"/>
          <p:cNvSpPr/>
          <p:nvPr/>
        </p:nvSpPr>
        <p:spPr>
          <a:xfrm>
            <a:off x="2083371" y="2957830"/>
            <a:ext cx="3529330" cy="3678555"/>
          </a:xfrm>
          <a:prstGeom prst="foldedCorner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2284984" y="3097530"/>
            <a:ext cx="3162300" cy="3538220"/>
          </a:xfrm>
          <a:prstGeom prst="rect">
            <a:avLst/>
          </a:prstGeom>
          <a:solidFill>
            <a:srgbClr val="D1D1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 关汉卿，号已斋，生活在金末元初。他多才多艺，了解民间疾苦，熟悉民间语言，使得他的杂剧内容具有强烈的现实性和昂扬的斗争精神。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" b="29933"/>
          <a:stretch>
            <a:fillRect/>
          </a:stretch>
        </p:blipFill>
        <p:spPr bwMode="auto">
          <a:xfrm>
            <a:off x="1892871" y="1462405"/>
            <a:ext cx="1497013" cy="154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196" y="2442845"/>
            <a:ext cx="3832225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bldLvl="0" animBg="1"/>
      <p:bldP spid="1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" r="1201" b="2608"/>
          <a:stretch>
            <a:fillRect/>
          </a:stretch>
        </p:blipFill>
        <p:spPr bwMode="auto">
          <a:xfrm>
            <a:off x="6738942" y="1357298"/>
            <a:ext cx="3156591" cy="421958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圆角矩形 4"/>
          <p:cNvSpPr/>
          <p:nvPr/>
        </p:nvSpPr>
        <p:spPr>
          <a:xfrm>
            <a:off x="1885950" y="1200150"/>
            <a:ext cx="4499860" cy="2160588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（</a:t>
            </a:r>
            <a:r>
              <a:rPr lang="en-US" altLang="zh-CN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2</a:t>
            </a:r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）马致远、郑光祖、</a:t>
            </a:r>
            <a:endParaRPr lang="zh-CN" altLang="en-US" sz="2800" b="1" noProof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白朴、王实甫是</a:t>
            </a:r>
            <a:endParaRPr lang="zh-CN" altLang="en-US" sz="2800" b="1" noProof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与关汉卿齐名的 </a:t>
            </a:r>
            <a:endParaRPr lang="zh-CN" altLang="en-US" sz="2800" b="1" noProof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杂剧家</a:t>
            </a:r>
            <a:endParaRPr lang="zh-CN" altLang="en-US" sz="2800" noProof="1">
              <a:ea typeface="黑体" panose="02010609060101010101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885950" y="3641725"/>
            <a:ext cx="4499860" cy="2159000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（</a:t>
            </a:r>
            <a:r>
              <a:rPr lang="en-US" altLang="zh-CN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</a:t>
            </a:r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）关汉卿、马致远、</a:t>
            </a:r>
            <a:endParaRPr lang="zh-CN" altLang="en-US" sz="2800" b="1" noProof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郑光祖、白朴在</a:t>
            </a:r>
            <a:endParaRPr lang="zh-CN" altLang="en-US" sz="2800" b="1" noProof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明代以后被誉为</a:t>
            </a:r>
            <a:endParaRPr lang="zh-CN" altLang="en-US" sz="2800" b="1" noProof="1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</a:t>
            </a:r>
            <a:r>
              <a:rPr lang="en-US" altLang="zh-CN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元曲四大家</a:t>
            </a:r>
            <a:r>
              <a:rPr lang="en-US" altLang="zh-CN" sz="28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”</a:t>
            </a:r>
            <a:endParaRPr lang="zh-CN" altLang="en-US" sz="2800" noProof="1"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4601" y="1153073"/>
            <a:ext cx="4272197" cy="210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33985" indent="630555">
              <a:lnSpc>
                <a:spcPct val="121000"/>
              </a:lnSpc>
              <a:spcBef>
                <a:spcPts val="370"/>
              </a:spcBef>
              <a:spcAft>
                <a:spcPts val="0"/>
              </a:spcAft>
            </a:pPr>
            <a:r>
              <a:rPr lang="zh-CN" altLang="zh-CN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宋元城市中，说书演出非常盛行。说书底本称为话本，实际上就是早期的白话小说。</a:t>
            </a:r>
            <a:endParaRPr lang="zh-CN" altLang="zh-CN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76798" y="1303722"/>
            <a:ext cx="68604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大体而言，传世宋元话本可分为三类：</a:t>
            </a:r>
            <a:endParaRPr lang="en-US" altLang="zh-CN" sz="2800" dirty="0">
              <a:solidFill>
                <a:srgbClr val="231F2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一是叙事粗略、文字粗糙的说话艺人的底本，如</a:t>
            </a:r>
            <a:r>
              <a:rPr lang="en-US" altLang="zh-CN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三国志平话</a:t>
            </a:r>
            <a:r>
              <a:rPr lang="en-US" altLang="zh-CN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等；</a:t>
            </a:r>
            <a:endParaRPr lang="en-US" altLang="zh-CN" sz="2800" dirty="0">
              <a:solidFill>
                <a:srgbClr val="231F2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一是以说话艺人口述故事为主要内容的记录整理本，文字通顺，描写细致，叙事周详，可能出自当时的读书人或书会先生之手，如</a:t>
            </a:r>
            <a:r>
              <a:rPr lang="en-US" altLang="zh-CN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碾玉观音</a:t>
            </a:r>
            <a:r>
              <a:rPr lang="en-US" altLang="zh-CN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等；</a:t>
            </a:r>
            <a:endParaRPr lang="en-US" altLang="zh-CN" sz="2800" dirty="0">
              <a:solidFill>
                <a:srgbClr val="231F2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一是文人依据史书、野史笔记、文言小说等改编而成的通俗故事读本，如</a:t>
            </a:r>
            <a:r>
              <a:rPr lang="en-US" altLang="zh-CN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宣和遗事</a:t>
            </a:r>
            <a:r>
              <a:rPr lang="en-US" altLang="zh-CN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等。</a:t>
            </a:r>
            <a:endParaRPr lang="zh-CN" altLang="en-US" sz="2800" dirty="0">
              <a:solidFill>
                <a:srgbClr val="231F2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6973" y="3351399"/>
            <a:ext cx="4762500" cy="3347766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6151"/>
          <p:cNvSpPr txBox="1">
            <a:spLocks noChangeArrowheads="1"/>
          </p:cNvSpPr>
          <p:nvPr/>
        </p:nvSpPr>
        <p:spPr bwMode="auto">
          <a:xfrm>
            <a:off x="1654175" y="769620"/>
            <a:ext cx="5029200" cy="5219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二、艺术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65877" y="1727188"/>
            <a:ext cx="3202898" cy="4054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32080" indent="323850" algn="just">
              <a:lnSpc>
                <a:spcPct val="121000"/>
              </a:lnSpc>
              <a:spcBef>
                <a:spcPts val="10"/>
              </a:spcBef>
              <a:spcAft>
                <a:spcPts val="0"/>
              </a:spcAft>
            </a:pPr>
            <a:r>
              <a:rPr lang="zh-CN" altLang="zh-CN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宋元两朝，书法名家辈出，与唐朝相比更加追求个性，不拘法度。绘画成就以山水画最为突出，其特点是不强调写实，注重意境和笔墨情趣。花鸟画、人物画水平也很高。</a:t>
            </a:r>
            <a:endParaRPr lang="zh-CN" altLang="zh-CN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4597" y="1174352"/>
            <a:ext cx="6997908" cy="246825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597" y="3718493"/>
            <a:ext cx="6997908" cy="2468255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文本框 6151"/>
          <p:cNvSpPr txBox="1">
            <a:spLocks noChangeArrowheads="1"/>
          </p:cNvSpPr>
          <p:nvPr/>
        </p:nvSpPr>
        <p:spPr bwMode="auto">
          <a:xfrm>
            <a:off x="1641350" y="746939"/>
            <a:ext cx="37753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一、活字印刷术的发明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957263" y="1444739"/>
            <a:ext cx="2760662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雕版印刷术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758825" y="2257539"/>
            <a:ext cx="3054350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）发展历程：隋唐时期发明，辽、宋、西夏、金时期进一步发展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752600" y="4354339"/>
            <a:ext cx="3300095" cy="1420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）弊端：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刻版费工费时，刻好的版只能印制一种书籍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" name="图片 1" descr="u=1043758935,524004755&amp;fm=214&amp;gp=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398" y="2037512"/>
            <a:ext cx="5435600" cy="384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文本框 23557"/>
          <p:cNvSpPr txBox="1">
            <a:spLocks noChangeArrowheads="1"/>
          </p:cNvSpPr>
          <p:nvPr/>
        </p:nvSpPr>
        <p:spPr bwMode="auto">
          <a:xfrm>
            <a:off x="5756785" y="6029122"/>
            <a:ext cx="4313238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dirty="0">
                <a:latin typeface="黑体" panose="02010609060101010101" pitchFamily="2" charset="-122"/>
                <a:ea typeface="黑体" panose="02010609060101010101" pitchFamily="2" charset="-122"/>
              </a:rPr>
              <a:t>雕版印刷品</a:t>
            </a:r>
            <a:r>
              <a:rPr lang="en-US" altLang="zh-CN" sz="2000" dirty="0"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000" dirty="0">
                <a:latin typeface="黑体" panose="02010609060101010101" pitchFamily="2" charset="-122"/>
                <a:ea typeface="黑体" panose="02010609060101010101" pitchFamily="2" charset="-122"/>
              </a:rPr>
              <a:t>《金刚经》</a:t>
            </a:r>
            <a:endParaRPr lang="zh-CN" altLang="en-US" sz="2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矩形: 圆角 7"/>
          <p:cNvSpPr/>
          <p:nvPr/>
        </p:nvSpPr>
        <p:spPr bwMode="auto">
          <a:xfrm>
            <a:off x="434715" y="0"/>
            <a:ext cx="2090261" cy="715089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三、科技</a:t>
            </a:r>
            <a:endParaRPr kumimoji="0" lang="zh-CN" altLang="en-US" sz="36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2" grpId="0"/>
      <p:bldP spid="235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2"/>
          <p:cNvSpPr txBox="1">
            <a:spLocks noChangeArrowheads="1"/>
          </p:cNvSpPr>
          <p:nvPr/>
        </p:nvSpPr>
        <p:spPr bwMode="auto">
          <a:xfrm>
            <a:off x="1824038" y="764704"/>
            <a:ext cx="2760662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活字印刷术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628775" y="1396688"/>
            <a:ext cx="5491163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）发明者：北宋时的匠人毕昇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620838" y="1891988"/>
            <a:ext cx="2062162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）流程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2063750" y="5159380"/>
            <a:ext cx="1295400" cy="1225550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胶泥刻字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200525" y="5159380"/>
            <a:ext cx="1296988" cy="1225550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烧制字模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38888" y="5159380"/>
            <a:ext cx="1296987" cy="1225550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排字固版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8477250" y="5159380"/>
            <a:ext cx="1295400" cy="1225550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印刷拆版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12" name="直接箭头连接符 11"/>
          <p:cNvCxnSpPr>
            <a:stCxn id="7" idx="3"/>
            <a:endCxn id="8" idx="1"/>
          </p:cNvCxnSpPr>
          <p:nvPr/>
        </p:nvCxnSpPr>
        <p:spPr>
          <a:xfrm>
            <a:off x="3359150" y="5700400"/>
            <a:ext cx="841375" cy="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>
            <a:stCxn id="7" idx="3"/>
            <a:endCxn id="8" idx="1"/>
          </p:cNvCxnSpPr>
          <p:nvPr/>
        </p:nvCxnSpPr>
        <p:spPr>
          <a:xfrm>
            <a:off x="3358833" y="5700400"/>
            <a:ext cx="841375" cy="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>
            <a:stCxn id="7" idx="3"/>
            <a:endCxn id="8" idx="1"/>
          </p:cNvCxnSpPr>
          <p:nvPr/>
        </p:nvCxnSpPr>
        <p:spPr>
          <a:xfrm>
            <a:off x="3359150" y="5700400"/>
            <a:ext cx="841375" cy="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>
            <a:stCxn id="7" idx="3"/>
            <a:endCxn id="8" idx="1"/>
          </p:cNvCxnSpPr>
          <p:nvPr/>
        </p:nvCxnSpPr>
        <p:spPr>
          <a:xfrm>
            <a:off x="3359150" y="5700400"/>
            <a:ext cx="841375" cy="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肘形连接符 19"/>
          <p:cNvCxnSpPr>
            <a:stCxn id="7" idx="3"/>
            <a:endCxn id="8" idx="1"/>
          </p:cNvCxnSpPr>
          <p:nvPr/>
        </p:nvCxnSpPr>
        <p:spPr>
          <a:xfrm>
            <a:off x="3359150" y="5700400"/>
            <a:ext cx="841375" cy="3175"/>
          </a:xfrm>
          <a:prstGeom prst="bentConnector2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1" name="图片 20" descr="W02010092549780787339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543" y="1468443"/>
            <a:ext cx="2413000" cy="3344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 descr="u=369719088,1507764938&amp;fm=214&amp;gp=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960" y="2423800"/>
            <a:ext cx="3841115" cy="242633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086475" y="2779400"/>
            <a:ext cx="593725" cy="181483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泥活字版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bldLvl="0" animBg="1"/>
      <p:bldP spid="8" grpId="0" bldLvl="0" animBg="1"/>
      <p:bldP spid="10" grpId="0" bldLvl="0" animBg="1"/>
      <p:bldP spid="11" grpId="0" bldLvl="0" animBg="1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框 5"/>
          <p:cNvSpPr txBox="1">
            <a:spLocks noChangeArrowheads="1"/>
          </p:cNvSpPr>
          <p:nvPr/>
        </p:nvSpPr>
        <p:spPr bwMode="auto">
          <a:xfrm>
            <a:off x="1620838" y="836712"/>
            <a:ext cx="301625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）不断发展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流程图: 可选过程 4"/>
          <p:cNvSpPr/>
          <p:nvPr/>
        </p:nvSpPr>
        <p:spPr>
          <a:xfrm>
            <a:off x="1923415" y="1711425"/>
            <a:ext cx="3865563" cy="2660650"/>
          </a:xfrm>
          <a:prstGeom prst="flowChartAlternateProcess">
            <a:avLst/>
          </a:prstGeom>
          <a:noFill/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①元代科学家王祯在《农书》中对木活字技术作了系统总结并有所创新，发明了转轮排字法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3" name="流程图: 可选过程 2"/>
          <p:cNvSpPr/>
          <p:nvPr/>
        </p:nvSpPr>
        <p:spPr>
          <a:xfrm>
            <a:off x="1907540" y="5426175"/>
            <a:ext cx="6169025" cy="606425"/>
          </a:xfrm>
          <a:prstGeom prst="flowChartAlternateProcess">
            <a:avLst/>
          </a:prstGeom>
          <a:noFill/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②元朝中期，出现了铜活字印刷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768" y="1527275"/>
            <a:ext cx="4454525" cy="3402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文本框 5"/>
          <p:cNvSpPr txBox="1">
            <a:spLocks noChangeArrowheads="1"/>
          </p:cNvSpPr>
          <p:nvPr/>
        </p:nvSpPr>
        <p:spPr bwMode="auto">
          <a:xfrm>
            <a:off x="1477328" y="764198"/>
            <a:ext cx="8761412" cy="1124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）历史影响：活字印刷术不断外传，对人类文明的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         发展产生了重大影响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七角星 3"/>
          <p:cNvSpPr/>
          <p:nvPr/>
        </p:nvSpPr>
        <p:spPr>
          <a:xfrm>
            <a:off x="4439603" y="3356610"/>
            <a:ext cx="3384550" cy="1655763"/>
          </a:xfrm>
          <a:prstGeom prst="star7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活字印刷术外传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流程图: 过程 4"/>
          <p:cNvSpPr/>
          <p:nvPr/>
        </p:nvSpPr>
        <p:spPr>
          <a:xfrm>
            <a:off x="2136140" y="2779713"/>
            <a:ext cx="2087563" cy="1150937"/>
          </a:xfrm>
          <a:prstGeom prst="flowChart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13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世纪，传入朝鲜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流程图: 过程 6"/>
          <p:cNvSpPr/>
          <p:nvPr/>
        </p:nvSpPr>
        <p:spPr>
          <a:xfrm>
            <a:off x="8149590" y="2779713"/>
            <a:ext cx="2089150" cy="1150937"/>
          </a:xfrm>
          <a:prstGeom prst="flowChart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传入日本和东南亚地区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流程图: 过程 7"/>
          <p:cNvSpPr/>
          <p:nvPr/>
        </p:nvSpPr>
        <p:spPr>
          <a:xfrm>
            <a:off x="2136140" y="4700270"/>
            <a:ext cx="2087563" cy="1150938"/>
          </a:xfrm>
          <a:prstGeom prst="flowChart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经蒙古人西征传入欧洲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流程图: 过程 8"/>
          <p:cNvSpPr/>
          <p:nvPr/>
        </p:nvSpPr>
        <p:spPr>
          <a:xfrm>
            <a:off x="8149590" y="4700270"/>
            <a:ext cx="2089150" cy="1150938"/>
          </a:xfrm>
          <a:prstGeom prst="flowChart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经丝绸之路传到波斯</a:t>
            </a:r>
            <a:endParaRPr lang="zh-CN" altLang="en-US" sz="28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上弧形箭头 12"/>
          <p:cNvSpPr/>
          <p:nvPr/>
        </p:nvSpPr>
        <p:spPr>
          <a:xfrm>
            <a:off x="3072765" y="2270125"/>
            <a:ext cx="6097588" cy="431800"/>
          </a:xfrm>
          <a:prstGeom prst="curvedDownArrow">
            <a:avLst>
              <a:gd name="adj1" fmla="val 25000"/>
              <a:gd name="adj2" fmla="val 85257"/>
              <a:gd name="adj3" fmla="val 31911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ea typeface="黑体" panose="02010609060101010101" pitchFamily="2" charset="-122"/>
            </a:endParaRPr>
          </a:p>
        </p:txBody>
      </p:sp>
      <p:sp>
        <p:nvSpPr>
          <p:cNvPr id="14" name="上弧形箭头 13"/>
          <p:cNvSpPr/>
          <p:nvPr/>
        </p:nvSpPr>
        <p:spPr>
          <a:xfrm rot="10800000">
            <a:off x="2912428" y="5913120"/>
            <a:ext cx="6097587" cy="431800"/>
          </a:xfrm>
          <a:prstGeom prst="curvedDownArrow">
            <a:avLst>
              <a:gd name="adj1" fmla="val 20488"/>
              <a:gd name="adj2" fmla="val 101487"/>
              <a:gd name="adj3" fmla="val 25000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ea typeface="黑体" panose="02010609060101010101" pitchFamily="2" charset="-122"/>
            </a:endParaRPr>
          </a:p>
        </p:txBody>
      </p:sp>
      <p:cxnSp>
        <p:nvCxnSpPr>
          <p:cNvPr id="15" name="直接箭头连接符 14"/>
          <p:cNvCxnSpPr/>
          <p:nvPr/>
        </p:nvCxnSpPr>
        <p:spPr>
          <a:xfrm>
            <a:off x="9194165" y="3724910"/>
            <a:ext cx="0" cy="120015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7" grpId="0" bldLvl="0" animBg="1"/>
      <p:bldP spid="8" grpId="0" bldLvl="0" animBg="1"/>
      <p:bldP spid="9" grpId="0" bldLvl="0" animBg="1"/>
      <p:bldP spid="13" grpId="0" bldLvl="0" animBg="1"/>
      <p:bldP spid="14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文本框 6151"/>
          <p:cNvSpPr txBox="1">
            <a:spLocks noChangeArrowheads="1"/>
          </p:cNvSpPr>
          <p:nvPr/>
        </p:nvSpPr>
        <p:spPr bwMode="auto">
          <a:xfrm>
            <a:off x="1677577" y="764704"/>
            <a:ext cx="4134465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二、指南针、火药的应用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839913" y="1247631"/>
            <a:ext cx="1800225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指南针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620838" y="1766743"/>
            <a:ext cx="3025775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）发展过程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837055" y="2270298"/>
            <a:ext cx="9799955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①司南：战国时人们利用天然磁铁制成指南工具，称为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司南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3215813"/>
            <a:ext cx="4762500" cy="308451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矩形 3"/>
          <p:cNvSpPr/>
          <p:nvPr/>
        </p:nvSpPr>
        <p:spPr>
          <a:xfrm>
            <a:off x="7239635" y="3152948"/>
            <a:ext cx="3141345" cy="169354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l"/>
            <a:r>
              <a:rPr lang="zh-CN" altLang="en-US" sz="24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此磁勺即司南。在光滑的铜盘中转动，静止后，匙柄就指向南方</a:t>
            </a:r>
            <a:endParaRPr lang="zh-CN" altLang="en-US" sz="24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239318" y="5230351"/>
            <a:ext cx="3176587" cy="107315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4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铜制方形地盘：四周刻有</a:t>
            </a:r>
            <a:r>
              <a:rPr lang="en-US" altLang="zh-CN" sz="24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24</a:t>
            </a:r>
            <a:r>
              <a:rPr lang="zh-CN" altLang="en-US" sz="24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个方位</a:t>
            </a:r>
            <a:endParaRPr lang="zh-CN" altLang="en-US" sz="24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7" name="直接连接符 6"/>
          <p:cNvCxnSpPr>
            <a:endCxn id="4" idx="1"/>
          </p:cNvCxnSpPr>
          <p:nvPr/>
        </p:nvCxnSpPr>
        <p:spPr>
          <a:xfrm flipV="1">
            <a:off x="6867843" y="3999721"/>
            <a:ext cx="371475" cy="496887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5" idx="1"/>
          </p:cNvCxnSpPr>
          <p:nvPr/>
        </p:nvCxnSpPr>
        <p:spPr>
          <a:xfrm>
            <a:off x="6583680" y="5384338"/>
            <a:ext cx="655638" cy="382588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custDataLst>
      <p:tags r:id="rId2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2" grpId="0"/>
      <p:bldP spid="4" grpId="0" bldLvl="0" animBg="1"/>
      <p:bldP spid="5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764983" y="821690"/>
            <a:ext cx="804862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②罗盘：北宋时期，人们把带有磁性的钢针安置在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  刻有度数的盘中，就制成了罗盘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4346" name="图片 17413" descr="CCB014P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948" y="1786890"/>
            <a:ext cx="24765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787307" y="3932297"/>
            <a:ext cx="85471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③指南针：北宋末年，中国的海船上开始使用指南针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621472" y="4551680"/>
            <a:ext cx="6608763" cy="181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）影响：阿拉伯商人将指南针传到阿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     拉伯国家，后来又传到欧洲，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     大大促进了世界远洋航海技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     术的发展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4343" name="图片 17418" descr="u=3889603505,2576852356&amp;gp=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3110" y="4710430"/>
            <a:ext cx="1655763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496435" y="2025015"/>
            <a:ext cx="5961063" cy="1383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舟师识地理，夜则观星，昼则观日，阴晦则观指南针。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           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北宋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萍洲可谈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》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表格 17409"/>
          <p:cNvGraphicFramePr/>
          <p:nvPr/>
        </p:nvGraphicFramePr>
        <p:xfrm>
          <a:off x="1741363" y="1573819"/>
          <a:ext cx="8747125" cy="4609465"/>
        </p:xfrm>
        <a:graphic>
          <a:graphicData uri="http://schemas.openxmlformats.org/drawingml/2006/table">
            <a:tbl>
              <a:tblPr firstCol="1">
                <a:tableStyleId>{21E4AEA4-8DFA-4A89-87EB-49C32662AFE0}</a:tableStyleId>
              </a:tblPr>
              <a:tblGrid>
                <a:gridCol w="972185"/>
                <a:gridCol w="7774940"/>
              </a:tblGrid>
              <a:tr h="514350">
                <a:tc>
                  <a:txBody>
                    <a:bodyPr/>
                    <a:lstStyle/>
                    <a:p>
                      <a:pPr lvl="0" algn="ctr" eaLnBrk="1" hangingPunct="1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发明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唐朝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23907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应用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l" eaLnBrk="1" hangingPunct="1">
                        <a:buNone/>
                      </a:pP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①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唐朝末年，火药开始运用到军事领域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lvl="0" algn="l" eaLnBrk="1" hangingPunct="1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sym typeface="+mn-ea"/>
                        </a:rPr>
                        <a:t>②宋元时期，火药武器广泛用于战争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lvl="0" algn="l" eaLnBrk="1" hangingPunct="1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sym typeface="+mn-ea"/>
                        </a:rPr>
                        <a:t>③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宋金战争和蒙古人在灭金、灭宋的战争中，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lvl="0" algn="l" eaLnBrk="1" hangingPunct="1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  都大量使用了火器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lvl="0" algn="l" eaLnBrk="1" hangingPunct="1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sym typeface="+mn-ea"/>
                        </a:rPr>
                        <a:t>④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南宋制造出枪炮的始祖</a:t>
                      </a: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——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突火枪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lvl="0" algn="l" eaLnBrk="1" hangingPunct="1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⑤元朝用金属取代竹筒，发明了威力更大的火铳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8128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传播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l" eaLnBrk="1" hangingPunct="1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中国的火药和烟火在</a:t>
                      </a: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13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世纪传入阿拉伯地区，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lvl="0" algn="l" eaLnBrk="1" hangingPunct="1">
                        <a:buNone/>
                      </a:pP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14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世纪初又经阿拉伯人传到了欧洲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89154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影响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l" eaLnBrk="1" hangingPunct="1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对欧洲的火器制造和作战方式产生巨大影响，推动了欧洲社会的变革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282" name="文本框 8"/>
          <p:cNvSpPr txBox="1">
            <a:spLocks noChangeArrowheads="1"/>
          </p:cNvSpPr>
          <p:nvPr/>
        </p:nvSpPr>
        <p:spPr bwMode="auto">
          <a:xfrm>
            <a:off x="1696402" y="764704"/>
            <a:ext cx="18002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火药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LOCAL20130608152800011346265874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3494088"/>
            <a:ext cx="359092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文本框 23557"/>
          <p:cNvSpPr txBox="1">
            <a:spLocks noChangeArrowheads="1"/>
          </p:cNvSpPr>
          <p:nvPr/>
        </p:nvSpPr>
        <p:spPr bwMode="auto">
          <a:xfrm>
            <a:off x="4318000" y="830263"/>
            <a:ext cx="679450" cy="224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南宋突火枪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2291" name="图片 20487" descr="116073210391592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" b="8324"/>
          <a:stretch>
            <a:fillRect/>
          </a:stretch>
        </p:blipFill>
        <p:spPr bwMode="auto">
          <a:xfrm>
            <a:off x="2794000" y="534988"/>
            <a:ext cx="1425575" cy="280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950" y="1103313"/>
            <a:ext cx="3522663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3494088"/>
            <a:ext cx="4527550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7385050" y="2584450"/>
            <a:ext cx="19240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元代火铳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505075" y="6013450"/>
            <a:ext cx="181133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现代火炮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052050" y="4543425"/>
            <a:ext cx="633413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烟花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  <p:bldP spid="3" grpId="0"/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6174" y="1235671"/>
            <a:ext cx="2286000" cy="28575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9830" y="1482571"/>
            <a:ext cx="1905000" cy="238125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/>
          <a:srcRect t="3612" b="3820"/>
          <a:stretch>
            <a:fillRect/>
          </a:stretch>
        </p:blipFill>
        <p:spPr>
          <a:xfrm>
            <a:off x="8265826" y="1326470"/>
            <a:ext cx="2286000" cy="507470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973614" y="4193579"/>
            <a:ext cx="57912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</a:rPr>
              <a:t>《</a:t>
            </a:r>
            <a:r>
              <a:rPr lang="zh-CN" altLang="en-US" dirty="0">
                <a:solidFill>
                  <a:schemeClr val="tx1"/>
                </a:solidFill>
              </a:rPr>
              <a:t>梦溪笔谈</a:t>
            </a:r>
            <a:r>
              <a:rPr lang="en-US" altLang="zh-CN" dirty="0">
                <a:solidFill>
                  <a:schemeClr val="tx1"/>
                </a:solidFill>
              </a:rPr>
              <a:t>》</a:t>
            </a:r>
            <a:r>
              <a:rPr lang="zh-CN" altLang="en-US" dirty="0">
                <a:solidFill>
                  <a:schemeClr val="tx1"/>
                </a:solidFill>
              </a:rPr>
              <a:t>，北宋科学家、政治家</a:t>
            </a:r>
            <a:r>
              <a:rPr lang="zh-CN" altLang="en-US" dirty="0">
                <a:solidFill>
                  <a:schemeClr val="tx1"/>
                </a:solidFill>
                <a:hlinkClick r:id="rId4"/>
              </a:rPr>
              <a:t>沈括</a:t>
            </a:r>
            <a:r>
              <a:rPr lang="zh-CN" altLang="en-US" dirty="0">
                <a:solidFill>
                  <a:schemeClr val="tx1"/>
                </a:solidFill>
              </a:rPr>
              <a:t>（</a:t>
            </a:r>
            <a:r>
              <a:rPr lang="en-US" altLang="zh-CN" dirty="0">
                <a:solidFill>
                  <a:schemeClr val="tx1"/>
                </a:solidFill>
              </a:rPr>
              <a:t>1031—1095</a:t>
            </a:r>
            <a:r>
              <a:rPr lang="zh-CN" altLang="en-US" dirty="0">
                <a:solidFill>
                  <a:schemeClr val="tx1"/>
                </a:solidFill>
              </a:rPr>
              <a:t>）撰，是一部涉及古代中国</a:t>
            </a:r>
            <a:r>
              <a:rPr lang="zh-CN" altLang="en-US" dirty="0">
                <a:solidFill>
                  <a:schemeClr val="tx1"/>
                </a:solidFill>
                <a:hlinkClick r:id="rId5"/>
              </a:rPr>
              <a:t>自然科学</a:t>
            </a:r>
            <a:r>
              <a:rPr lang="zh-CN" altLang="en-US" dirty="0">
                <a:solidFill>
                  <a:schemeClr val="tx1"/>
                </a:solidFill>
              </a:rPr>
              <a:t>、</a:t>
            </a:r>
            <a:r>
              <a:rPr lang="zh-CN" altLang="en-US" dirty="0">
                <a:solidFill>
                  <a:schemeClr val="tx1"/>
                </a:solidFill>
                <a:hlinkClick r:id="rId6"/>
              </a:rPr>
              <a:t>工艺技术</a:t>
            </a:r>
            <a:r>
              <a:rPr lang="zh-CN" altLang="en-US" dirty="0">
                <a:solidFill>
                  <a:schemeClr val="tx1"/>
                </a:solidFill>
              </a:rPr>
              <a:t>及社会历史现象的综合性</a:t>
            </a:r>
            <a:r>
              <a:rPr lang="zh-CN" altLang="en-US" dirty="0">
                <a:solidFill>
                  <a:schemeClr val="tx1"/>
                </a:solidFill>
                <a:hlinkClick r:id="rId7"/>
              </a:rPr>
              <a:t>笔记体</a:t>
            </a:r>
            <a:r>
              <a:rPr lang="zh-CN" altLang="en-US" dirty="0">
                <a:solidFill>
                  <a:schemeClr val="tx1"/>
                </a:solidFill>
              </a:rPr>
              <a:t>著作。该书在国际亦受重视，英国科学史家</a:t>
            </a:r>
            <a:r>
              <a:rPr lang="zh-CN" altLang="en-US" dirty="0">
                <a:solidFill>
                  <a:schemeClr val="tx1"/>
                </a:solidFill>
                <a:hlinkClick r:id="rId8"/>
              </a:rPr>
              <a:t>李约瑟</a:t>
            </a:r>
            <a:r>
              <a:rPr lang="zh-CN" altLang="en-US" dirty="0">
                <a:solidFill>
                  <a:schemeClr val="tx1"/>
                </a:solidFill>
              </a:rPr>
              <a:t>评价为“中国科学史上的里程碑”。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96568" y="1511274"/>
            <a:ext cx="2552700" cy="41052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609445" y="4375501"/>
            <a:ext cx="56784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  <a:latin typeface="+mn-ea"/>
                <a:ea typeface="+mn-ea"/>
              </a:rPr>
              <a:t>郭守敬最重要的业绩是设计和监制多种天文观测仪器，主持全国范围的天文测量，编定新的历法</a:t>
            </a:r>
            <a:r>
              <a:rPr lang="en-US" altLang="zh-CN" dirty="0">
                <a:solidFill>
                  <a:schemeClr val="tx1"/>
                </a:solidFill>
                <a:latin typeface="+mn-ea"/>
                <a:ea typeface="+mn-ea"/>
              </a:rPr>
              <a:t>《</a:t>
            </a:r>
            <a:r>
              <a:rPr lang="zh-CN" altLang="en-US" dirty="0">
                <a:solidFill>
                  <a:schemeClr val="tx1"/>
                </a:solidFill>
                <a:latin typeface="+mn-ea"/>
                <a:ea typeface="+mn-ea"/>
              </a:rPr>
              <a:t>授时历</a:t>
            </a:r>
            <a:r>
              <a:rPr lang="en-US" altLang="zh-CN" dirty="0">
                <a:solidFill>
                  <a:schemeClr val="tx1"/>
                </a:solidFill>
                <a:latin typeface="+mn-ea"/>
                <a:ea typeface="+mn-ea"/>
              </a:rPr>
              <a:t>》</a:t>
            </a:r>
            <a:r>
              <a:rPr lang="zh-CN" altLang="en-US" dirty="0">
                <a:solidFill>
                  <a:schemeClr val="tx1"/>
                </a:solidFill>
                <a:latin typeface="+mn-ea"/>
                <a:ea typeface="+mn-ea"/>
              </a:rPr>
              <a:t>，其中测定的数据在当时世界上大为领先。</a:t>
            </a:r>
            <a:endParaRPr lang="zh-CN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705" y="1182661"/>
            <a:ext cx="3400425" cy="47625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295" y="1152693"/>
            <a:ext cx="4080760" cy="3208961"/>
          </a:xfrm>
          <a:prstGeom prst="rect">
            <a:avLst/>
          </a:prstGeom>
        </p:spPr>
      </p:pic>
      <p:sp>
        <p:nvSpPr>
          <p:cNvPr id="7" name="矩形: 圆角 6"/>
          <p:cNvSpPr/>
          <p:nvPr/>
        </p:nvSpPr>
        <p:spPr bwMode="auto">
          <a:xfrm>
            <a:off x="6408295" y="3863134"/>
            <a:ext cx="846653" cy="510778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normalizeH="0" baseline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简仪</a:t>
            </a:r>
            <a:endParaRPr kumimoji="0" lang="zh-CN" altLang="en-US" sz="24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 bwMode="auto">
          <a:xfrm>
            <a:off x="434715" y="0"/>
            <a:ext cx="3915489" cy="715089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四、少数民族文字</a:t>
            </a:r>
            <a:endParaRPr kumimoji="0" lang="zh-CN" altLang="en-US" sz="36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38751" y="1280320"/>
            <a:ext cx="555356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sz="2800" dirty="0">
                <a:solidFill>
                  <a:schemeClr val="tx1"/>
                </a:solidFill>
                <a:latin typeface="Adobe 楷体 Std R" panose="02020400000000000000" pitchFamily="18" charset="-122"/>
                <a:ea typeface="Adobe 楷体 Std R" panose="02020400000000000000" pitchFamily="18" charset="-122"/>
                <a:cs typeface="宋体" panose="02010600030101010101" pitchFamily="2" charset="-122"/>
              </a:rPr>
              <a:t>辽先后创制契丹大字、小字，用以刻石立碑，还进行文学创作。</a:t>
            </a:r>
            <a:endParaRPr lang="en-US" altLang="zh-CN" sz="2800" dirty="0">
              <a:solidFill>
                <a:schemeClr val="tx1"/>
              </a:solidFill>
              <a:latin typeface="Adobe 楷体 Std R" panose="02020400000000000000" pitchFamily="18" charset="-122"/>
              <a:ea typeface="Adobe 楷体 Std R" panose="02020400000000000000" pitchFamily="18" charset="-122"/>
              <a:cs typeface="宋体" panose="02010600030101010101" pitchFamily="2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sz="2800" dirty="0">
                <a:solidFill>
                  <a:schemeClr val="tx1"/>
                </a:solidFill>
                <a:latin typeface="Adobe 楷体 Std R" panose="02020400000000000000" pitchFamily="18" charset="-122"/>
                <a:ea typeface="Adobe 楷体 Std R" panose="02020400000000000000" pitchFamily="18" charset="-122"/>
                <a:cs typeface="宋体" panose="02010600030101010101" pitchFamily="2" charset="-122"/>
              </a:rPr>
              <a:t>金也创制了女真文字，在科举中开设女真进士科，用女真文</a:t>
            </a:r>
            <a:r>
              <a:rPr lang="zh-CN" altLang="zh-CN" sz="2800" dirty="0">
                <a:solidFill>
                  <a:schemeClr val="tx1"/>
                </a:solidFill>
                <a:latin typeface="Adobe 楷体 Std R" panose="02020400000000000000" pitchFamily="18" charset="-122"/>
                <a:ea typeface="Adobe 楷体 Std R" panose="02020400000000000000" pitchFamily="18" charset="-122"/>
              </a:rPr>
              <a:t>字答题。</a:t>
            </a:r>
            <a:endParaRPr lang="en-US" altLang="zh-CN" sz="2800" dirty="0">
              <a:solidFill>
                <a:schemeClr val="tx1"/>
              </a:solidFill>
              <a:latin typeface="Adobe 楷体 Std R" panose="02020400000000000000" pitchFamily="18" charset="-122"/>
              <a:ea typeface="Adobe 楷体 Std R" panose="02020400000000000000" pitchFamily="18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sz="2800" dirty="0">
                <a:solidFill>
                  <a:schemeClr val="tx1"/>
                </a:solidFill>
                <a:latin typeface="Adobe 楷体 Std R" panose="02020400000000000000" pitchFamily="18" charset="-122"/>
                <a:ea typeface="Adobe 楷体 Std R" panose="02020400000000000000" pitchFamily="18" charset="-122"/>
              </a:rPr>
              <a:t>西夏文通过出土文献大量保存下来，包括佛经、法律、字典，以及从汉文翻译过来的经史著作。</a:t>
            </a:r>
            <a:endParaRPr lang="zh-CN" altLang="zh-CN" sz="2800" dirty="0">
              <a:solidFill>
                <a:schemeClr val="tx1"/>
              </a:solidFill>
              <a:latin typeface="Adobe 楷体 Std R" panose="02020400000000000000" pitchFamily="18" charset="-122"/>
              <a:ea typeface="Adobe 楷体 Std R" panose="02020400000000000000" pitchFamily="18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zh-CN" altLang="en-US" sz="2800" dirty="0">
              <a:solidFill>
                <a:schemeClr val="tx1"/>
              </a:solidFill>
              <a:latin typeface="Adobe 楷体 Std R" panose="02020400000000000000" pitchFamily="18" charset="-122"/>
              <a:ea typeface="Adobe 楷体 Std R" panose="02020400000000000000" pitchFamily="18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98956" y="1103306"/>
            <a:ext cx="4680488" cy="24844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956" y="3696366"/>
            <a:ext cx="4680488" cy="2179264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64217" y="1459996"/>
            <a:ext cx="58116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dirty="0">
                <a:solidFill>
                  <a:schemeClr val="tx1"/>
                </a:solidFill>
                <a:latin typeface="Adobe 楷体 Std R" panose="02020400000000000000" pitchFamily="18" charset="-122"/>
                <a:ea typeface="Adobe 楷体 Std R" panose="02020400000000000000" pitchFamily="18" charset="-122"/>
              </a:rPr>
              <a:t>成吉思汗统一草原前夕，命人使用畏兀儿文字拼写蒙古语，形成畏兀体蒙古文。这套文字被用于修史，其中一部分内容的汉语译本流传至今，称为《蒙古秘史》。作为游牧民族自己撰写的历史，它在史学史上具有特殊价值</a:t>
            </a:r>
            <a:endParaRPr lang="en-US" altLang="zh-CN" dirty="0">
              <a:solidFill>
                <a:schemeClr val="tx1"/>
              </a:solidFill>
              <a:latin typeface="Adobe 楷体 Std R" panose="02020400000000000000" pitchFamily="18" charset="-122"/>
              <a:ea typeface="Adobe 楷体 Std R" panose="02020400000000000000" pitchFamily="18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dirty="0">
                <a:solidFill>
                  <a:schemeClr val="tx1"/>
                </a:solidFill>
                <a:latin typeface="Adobe 楷体 Std R" panose="02020400000000000000" pitchFamily="18" charset="-122"/>
                <a:ea typeface="Adobe 楷体 Std R" panose="02020400000000000000" pitchFamily="18" charset="-122"/>
              </a:rPr>
              <a:t>忽必烈即位后，委派藏传佛教高僧八思巴改制藏文字母，创造出一套拼音符号，既用以拼写蒙古语，也用来广泛拼写汉语等多民族语言。这也是汉语拼音化的最早尝试。</a:t>
            </a:r>
            <a:endParaRPr lang="zh-CN" altLang="zh-CN" dirty="0">
              <a:solidFill>
                <a:schemeClr val="tx1"/>
              </a:solidFill>
              <a:latin typeface="Adobe 楷体 Std R" panose="02020400000000000000" pitchFamily="18" charset="-122"/>
              <a:ea typeface="Adobe 楷体 Std R" panose="02020400000000000000" pitchFamily="18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49153" y="3906819"/>
            <a:ext cx="3006671" cy="2242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5840" y="878225"/>
            <a:ext cx="4251943" cy="2843928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tags/tag1.xml><?xml version="1.0" encoding="utf-8"?>
<p:tagLst xmlns:p="http://schemas.openxmlformats.org/presentationml/2006/main">
  <p:tag name="KSO_WM_SLIDE_ID" val="150995204"/>
  <p:tag name="KSO_WM_SLIDE_INDEX" val="5"/>
  <p:tag name="KSO_WM_SLIDE_ITEM_CNT" val="2"/>
  <p:tag name="KSO_WM_SLIDE_LAYOUT" val="a_l"/>
  <p:tag name="KSO_WM_SLIDE_LAYOUT_CNT" val="1_1"/>
  <p:tag name="KSO_WM_SLIDE_TYPE" val="text"/>
  <p:tag name="KSO_WM_BEAUTIFY_FLAG" val="#wm#"/>
  <p:tag name="KSO_WM_SLIDE_POSITION" val="132*185"/>
  <p:tag name="KSO_WM_SLIDE_SIZE" val="456*243"/>
  <p:tag name="KSO_WM_TEMPLATE_CATEGORY" val="diagram"/>
  <p:tag name="KSO_WM_TEMPLATE_INDEX" val="214"/>
  <p:tag name="KSO_WM_DIAGRAM_GROUP_CODE" val="l1-1"/>
  <p:tag name="KSO_WM_TAG_VERSION" val="1.0"/>
</p:tagLst>
</file>

<file path=ppt/tags/tag2.xml><?xml version="1.0" encoding="utf-8"?>
<p:tagLst xmlns:p="http://schemas.openxmlformats.org/presentationml/2006/main">
  <p:tag name="KSO_WM_SLIDE_ID" val="150995204"/>
  <p:tag name="KSO_WM_SLIDE_INDEX" val="5"/>
  <p:tag name="KSO_WM_SLIDE_ITEM_CNT" val="2"/>
  <p:tag name="KSO_WM_SLIDE_LAYOUT" val="a_l"/>
  <p:tag name="KSO_WM_SLIDE_LAYOUT_CNT" val="1_1"/>
  <p:tag name="KSO_WM_SLIDE_TYPE" val="text"/>
  <p:tag name="KSO_WM_BEAUTIFY_FLAG" val="#wm#"/>
  <p:tag name="KSO_WM_SLIDE_POSITION" val="132*185"/>
  <p:tag name="KSO_WM_SLIDE_SIZE" val="456*243"/>
  <p:tag name="KSO_WM_TEMPLATE_CATEGORY" val="diagram"/>
  <p:tag name="KSO_WM_TEMPLATE_INDEX" val="214"/>
  <p:tag name="KSO_WM_DIAGRAM_GROUP_CODE" val="l1-1"/>
  <p:tag name="KSO_WM_TAG_VERSION" val="1.0"/>
</p:tagLst>
</file>

<file path=ppt/theme/theme1.xml><?xml version="1.0" encoding="utf-8"?>
<a:theme xmlns:a="http://schemas.openxmlformats.org/drawingml/2006/main" name="自己设计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仿宋_GB2312" pitchFamily="49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仿宋_GB2312" pitchFamily="49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万卷文化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己设计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仿宋_GB2312" pitchFamily="49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仿宋_GB2312" pitchFamily="49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万卷文化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自己设计</Template>
  <TotalTime>0</TotalTime>
  <Words>3364</Words>
  <Application>WPS 演示</Application>
  <PresentationFormat>宽屏</PresentationFormat>
  <Paragraphs>342</Paragraphs>
  <Slides>32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32</vt:i4>
      </vt:variant>
    </vt:vector>
  </HeadingPairs>
  <TitlesOfParts>
    <vt:vector size="55" baseType="lpstr">
      <vt:lpstr>Arial</vt:lpstr>
      <vt:lpstr>宋体</vt:lpstr>
      <vt:lpstr>Wingdings</vt:lpstr>
      <vt:lpstr>Times New Roman</vt:lpstr>
      <vt:lpstr>仿宋_GB2312</vt:lpstr>
      <vt:lpstr>仿宋</vt:lpstr>
      <vt:lpstr>欧阳询书法字体</vt:lpstr>
      <vt:lpstr>黑体</vt:lpstr>
      <vt:lpstr>Calibri</vt:lpstr>
      <vt:lpstr>楷体_GB2312</vt:lpstr>
      <vt:lpstr>新宋体</vt:lpstr>
      <vt:lpstr>Arial Black</vt:lpstr>
      <vt:lpstr>华文新魏</vt:lpstr>
      <vt:lpstr>方正舒体</vt:lpstr>
      <vt:lpstr>Verdana</vt:lpstr>
      <vt:lpstr>华文中宋</vt:lpstr>
      <vt:lpstr>微软雅黑</vt:lpstr>
      <vt:lpstr>Arial Unicode MS</vt:lpstr>
      <vt:lpstr>等线</vt:lpstr>
      <vt:lpstr>华文行楷</vt:lpstr>
      <vt:lpstr>Adobe 楷体 Std R</vt:lpstr>
      <vt:lpstr>自己设计</vt:lpstr>
      <vt:lpstr>1_自己设计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佛教和道教在民间传播：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2019-08-08T08:05:00Z</dcterms:created>
  <dcterms:modified xsi:type="dcterms:W3CDTF">2020-11-08T14:17:34Z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