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6" r:id="rId4"/>
    <p:sldId id="275" r:id="rId5"/>
    <p:sldId id="277" r:id="rId6"/>
    <p:sldId id="259" r:id="rId7"/>
    <p:sldId id="279" r:id="rId8"/>
    <p:sldId id="278" r:id="rId9"/>
    <p:sldId id="280" r:id="rId10"/>
    <p:sldId id="262" r:id="rId11"/>
    <p:sldId id="281" r:id="rId12"/>
    <p:sldId id="260" r:id="rId13"/>
    <p:sldId id="263" r:id="rId14"/>
    <p:sldId id="286" r:id="rId15"/>
    <p:sldId id="288" r:id="rId16"/>
    <p:sldId id="289" r:id="rId17"/>
    <p:sldId id="282" r:id="rId18"/>
    <p:sldId id="290" r:id="rId19"/>
    <p:sldId id="283" r:id="rId20"/>
    <p:sldId id="284" r:id="rId21"/>
    <p:sldId id="268" r:id="rId22"/>
    <p:sldId id="291" r:id="rId23"/>
    <p:sldId id="265" r:id="rId24"/>
    <p:sldId id="292" r:id="rId25"/>
    <p:sldId id="293" r:id="rId26"/>
    <p:sldId id="294" r:id="rId27"/>
    <p:sldId id="295" r:id="rId28"/>
    <p:sldId id="301" r:id="rId29"/>
    <p:sldId id="267" r:id="rId30"/>
    <p:sldId id="296" r:id="rId31"/>
    <p:sldId id="300" r:id="rId32"/>
    <p:sldId id="264" r:id="rId33"/>
    <p:sldId id="266" r:id="rId34"/>
    <p:sldId id="285" r:id="rId35"/>
    <p:sldId id="298" r:id="rId36"/>
    <p:sldId id="297" r:id="rId37"/>
    <p:sldId id="287" r:id="rId38"/>
    <p:sldId id="272" r:id="rId39"/>
    <p:sldId id="299" r:id="rId40"/>
    <p:sldId id="273" r:id="rId41"/>
    <p:sldId id="274" r:id="rId42"/>
    <p:sldId id="269" r:id="rId4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2019-11-03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2019-11-03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2019-11-03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2019-11-03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2019-11-03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2019-11-03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2019-11-03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2019-11-03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2019-11-03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2019-11-03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2019-11-03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3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2019-11-03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.sv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2160240"/>
          </a:xfrm>
        </p:spPr>
        <p:txBody>
          <a:bodyPr>
            <a:noAutofit/>
          </a:bodyPr>
          <a:lstStyle/>
          <a:p>
            <a:pPr algn="ctr"/>
            <a:r>
              <a:rPr lang="zh-CN" altLang="en-US" sz="5400" b="1" dirty="0">
                <a:latin typeface="+mj-ea"/>
              </a:rPr>
              <a:t>第</a:t>
            </a:r>
            <a:r>
              <a:rPr lang="en-US" altLang="zh-CN" sz="5400" b="1" dirty="0">
                <a:latin typeface="+mj-ea"/>
              </a:rPr>
              <a:t>14</a:t>
            </a:r>
            <a:r>
              <a:rPr lang="zh-CN" altLang="en-US" sz="5400" b="1" dirty="0">
                <a:latin typeface="+mj-ea"/>
              </a:rPr>
              <a:t>课 </a:t>
            </a:r>
            <a:r>
              <a:rPr lang="en-US" altLang="zh-CN" sz="5400" b="1" dirty="0" smtClean="0">
                <a:latin typeface="+mj-ea"/>
              </a:rPr>
              <a:t/>
            </a:r>
            <a:br>
              <a:rPr lang="en-US" altLang="zh-CN" sz="5400" b="1" dirty="0" smtClean="0">
                <a:latin typeface="+mj-ea"/>
              </a:rPr>
            </a:br>
            <a:r>
              <a:rPr lang="zh-CN" altLang="en-US" sz="5400" b="1" dirty="0" smtClean="0">
                <a:latin typeface="+mj-ea"/>
              </a:rPr>
              <a:t>清朝</a:t>
            </a:r>
            <a:r>
              <a:rPr lang="zh-CN" altLang="en-US" sz="5400" b="1" dirty="0">
                <a:latin typeface="+mj-ea"/>
              </a:rPr>
              <a:t>的鼎盛与危机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7484684" cy="3882162"/>
          </a:xfrm>
        </p:spPr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课标要求：</a:t>
            </a:r>
            <a:endParaRPr lang="en-US" altLang="zh-CN" b="1" dirty="0" smtClean="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en-US" altLang="zh-CN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、了解清朝统一全国和经略边疆的相关措施，认识这一时期统一多民族封建国家版图奠定的重要意义；</a:t>
            </a:r>
            <a:endParaRPr lang="en-US" altLang="zh-CN" b="1" dirty="0" smtClean="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en-US" altLang="zh-CN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、认识清朝封建专制发展和世界形势变化对中国的影响，以及中国社会面临的危机。</a:t>
            </a:r>
            <a:endParaRPr lang="en-US" altLang="zh-CN" b="1" dirty="0" smtClean="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7234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一、鼎盛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089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4800" b="1" dirty="0" smtClean="0">
                <a:latin typeface="+mj-ea"/>
                <a:ea typeface="+mj-ea"/>
              </a:rPr>
              <a:t>1</a:t>
            </a:r>
            <a:r>
              <a:rPr lang="zh-CN" altLang="en-US" sz="4800" b="1" dirty="0">
                <a:latin typeface="+mj-ea"/>
                <a:ea typeface="+mj-ea"/>
              </a:rPr>
              <a:t>、</a:t>
            </a:r>
            <a:r>
              <a:rPr lang="zh-CN" altLang="en-US" sz="4800" b="1" dirty="0" smtClean="0">
                <a:latin typeface="+mj-ea"/>
                <a:ea typeface="+mj-ea"/>
              </a:rPr>
              <a:t>康雍乾盛世</a:t>
            </a:r>
            <a:endParaRPr lang="en-US" altLang="zh-CN" sz="4800" b="1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CN" sz="4800" b="1" dirty="0" smtClean="0">
                <a:latin typeface="+mj-ea"/>
                <a:ea typeface="+mj-ea"/>
              </a:rPr>
              <a:t>2</a:t>
            </a:r>
            <a:r>
              <a:rPr lang="zh-CN" altLang="en-US" sz="4800" b="1" dirty="0" smtClean="0">
                <a:latin typeface="+mj-ea"/>
                <a:ea typeface="+mj-ea"/>
              </a:rPr>
              <a:t>、君主专制的强化</a:t>
            </a:r>
            <a:endParaRPr lang="en-US" altLang="zh-CN" sz="4800" b="1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CN" sz="4800" b="1" dirty="0" smtClean="0">
                <a:latin typeface="+mj-ea"/>
                <a:ea typeface="+mj-ea"/>
              </a:rPr>
              <a:t>3</a:t>
            </a:r>
            <a:r>
              <a:rPr lang="zh-CN" altLang="en-US" sz="4800" b="1" dirty="0" smtClean="0">
                <a:latin typeface="+mj-ea"/>
                <a:ea typeface="+mj-ea"/>
              </a:rPr>
              <a:t>、疆域的开拓</a:t>
            </a:r>
            <a:endParaRPr lang="zh-CN" altLang="en-US" sz="4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299270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0802" y="188640"/>
            <a:ext cx="8229600" cy="836712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（一）康雍乾</a:t>
            </a:r>
            <a:r>
              <a:rPr lang="zh-CN" altLang="en-US" b="1" dirty="0">
                <a:solidFill>
                  <a:srgbClr val="FF0000"/>
                </a:solidFill>
              </a:rPr>
              <a:t>盛世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6279" y="1013976"/>
            <a:ext cx="8680610" cy="1872208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    清朝皇帝康熙、雍正、乾隆在位期间，政局稳定、经济繁荣、疆域开拓并巩固，史称“康乾盛世”。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" name="图片 4" descr="C:/Users/ASUS/AppData/Local/Temp/kaimatting_20190916185550/output_20190916185559..pngoutput_20190916185559."/>
          <p:cNvPicPr>
            <a:picLocks noChangeAspect="1"/>
          </p:cNvPicPr>
          <p:nvPr/>
        </p:nvPicPr>
        <p:blipFill>
          <a:blip r:embed="rId2" cstate="print"/>
          <a:srcRect b="1615"/>
          <a:stretch>
            <a:fillRect/>
          </a:stretch>
        </p:blipFill>
        <p:spPr>
          <a:xfrm>
            <a:off x="412056" y="2888525"/>
            <a:ext cx="2125275" cy="31679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图片 5" descr="C:/Users/ASUS/AppData/Local/Temp/kaimatting_20190916185701/output_20190916185712..pngoutput_20190916185712."/>
          <p:cNvPicPr>
            <a:picLocks noChangeAspect="1"/>
          </p:cNvPicPr>
          <p:nvPr/>
        </p:nvPicPr>
        <p:blipFill>
          <a:blip r:embed="rId3" cstate="print"/>
          <a:srcRect l="6038" r="7531" b="9294"/>
          <a:stretch>
            <a:fillRect/>
          </a:stretch>
        </p:blipFill>
        <p:spPr>
          <a:xfrm>
            <a:off x="3431536" y="2963073"/>
            <a:ext cx="2075881" cy="30934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图片 6" descr="C:/Users/ASUS/AppData/Local/Temp/kaimatting_20190916185806/output_20190916185817..pngoutput_20190916185817."/>
          <p:cNvPicPr>
            <a:picLocks noChangeAspect="1"/>
          </p:cNvPicPr>
          <p:nvPr/>
        </p:nvPicPr>
        <p:blipFill>
          <a:blip r:embed="rId4" cstate="print"/>
          <a:srcRect l="3840" r="4181"/>
          <a:stretch>
            <a:fillRect/>
          </a:stretch>
        </p:blipFill>
        <p:spPr>
          <a:xfrm>
            <a:off x="6444208" y="2888525"/>
            <a:ext cx="2127883" cy="31707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文本框 7"/>
          <p:cNvSpPr txBox="1"/>
          <p:nvPr/>
        </p:nvSpPr>
        <p:spPr>
          <a:xfrm>
            <a:off x="267132" y="6165359"/>
            <a:ext cx="2415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康熙帝</a:t>
            </a:r>
          </a:p>
          <a:p>
            <a:pPr algn="ctr"/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爱新觉罗</a:t>
            </a:r>
            <a:r>
              <a:rPr lang="en-US" altLang="zh-CN" b="1" dirty="0">
                <a:latin typeface="华文楷体" pitchFamily="2" charset="-122"/>
                <a:ea typeface="华文楷体" pitchFamily="2" charset="-122"/>
              </a:rPr>
              <a:t>·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玄烨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75856" y="6092896"/>
            <a:ext cx="238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latin typeface="+mn-ea"/>
              </a:rPr>
              <a:t>雍正帝</a:t>
            </a:r>
          </a:p>
          <a:p>
            <a:pPr algn="ctr"/>
            <a:r>
              <a:rPr lang="zh-CN" altLang="en-US" b="1" dirty="0">
                <a:latin typeface="+mn-ea"/>
              </a:rPr>
              <a:t>爱新觉罗</a:t>
            </a:r>
            <a:r>
              <a:rPr lang="en-US" altLang="zh-CN" b="1" dirty="0">
                <a:latin typeface="+mn-ea"/>
              </a:rPr>
              <a:t>·</a:t>
            </a:r>
            <a:r>
              <a:rPr lang="zh-CN" altLang="en-US" b="1" dirty="0">
                <a:latin typeface="+mn-ea"/>
              </a:rPr>
              <a:t>胤禛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245895" y="6056477"/>
            <a:ext cx="2524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latin typeface="+mn-ea"/>
              </a:rPr>
              <a:t>乾隆帝</a:t>
            </a:r>
          </a:p>
          <a:p>
            <a:pPr algn="ctr"/>
            <a:r>
              <a:rPr lang="zh-CN" altLang="en-US" b="1" dirty="0">
                <a:latin typeface="+mn-ea"/>
              </a:rPr>
              <a:t>爱新觉罗</a:t>
            </a:r>
            <a:r>
              <a:rPr lang="en-US" altLang="zh-CN" b="1" dirty="0">
                <a:latin typeface="+mn-ea"/>
              </a:rPr>
              <a:t>·</a:t>
            </a:r>
            <a:r>
              <a:rPr lang="zh-CN" altLang="en-US" b="1" dirty="0">
                <a:latin typeface="+mn-ea"/>
              </a:rPr>
              <a:t>弘历</a:t>
            </a:r>
          </a:p>
        </p:txBody>
      </p:sp>
    </p:spTree>
    <p:extLst>
      <p:ext uri="{BB962C8B-B14F-4D97-AF65-F5344CB8AC3E}">
        <p14:creationId xmlns:p14="http://schemas.microsoft.com/office/powerpoint/2010/main" val="2858225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2114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知识链接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  <a:solidFill>
            <a:srgbClr val="92D050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altLang="zh-CN" b="1" dirty="0">
                <a:latin typeface="+mn-ea"/>
              </a:rPr>
              <a:t>1</a:t>
            </a:r>
            <a:r>
              <a:rPr lang="en-US" altLang="zh-CN" b="1" dirty="0" smtClean="0">
                <a:latin typeface="+mn-ea"/>
              </a:rPr>
              <a:t>.</a:t>
            </a:r>
            <a:r>
              <a:rPr lang="zh-CN" altLang="en-US" b="1" dirty="0" smtClean="0">
                <a:latin typeface="+mn-ea"/>
              </a:rPr>
              <a:t>盛世含义：</a:t>
            </a:r>
            <a:endParaRPr lang="en-US" altLang="zh-CN" b="1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CN" b="1" dirty="0">
                <a:latin typeface="+mn-ea"/>
              </a:rPr>
              <a:t> </a:t>
            </a:r>
            <a:r>
              <a:rPr lang="en-US" altLang="zh-CN" b="1" dirty="0" smtClean="0">
                <a:latin typeface="+mn-ea"/>
              </a:rPr>
              <a:t>   </a:t>
            </a:r>
            <a:r>
              <a:rPr lang="zh-CN" altLang="en-US" b="1" dirty="0" smtClean="0">
                <a:latin typeface="+mn-ea"/>
              </a:rPr>
              <a:t>一般</a:t>
            </a:r>
            <a:r>
              <a:rPr lang="zh-CN" altLang="en-US" b="1" dirty="0">
                <a:latin typeface="+mn-ea"/>
              </a:rPr>
              <a:t>是指国家由乱到治，在较长时期内保持了政权稳定和社会繁荣。盛世的标志，包括政治开明、经济发展、民生复苏、国力强大、文化昌盛等方面。古代盛世最有代表性的。是西汉的“文景之治”，唐代的“贞观之治”和“开元盛世”，清代的“康雍乾盛世</a:t>
            </a:r>
            <a:r>
              <a:rPr lang="zh-CN" altLang="en-US" b="1" dirty="0" smtClean="0">
                <a:latin typeface="+mn-ea"/>
              </a:rPr>
              <a:t>”。</a:t>
            </a:r>
            <a:endParaRPr lang="zh-CN" altLang="en-US" b="1" dirty="0">
              <a:latin typeface="+mn-ea"/>
            </a:endParaRPr>
          </a:p>
          <a:p>
            <a:pPr marL="0" indent="0">
              <a:buNone/>
            </a:pPr>
            <a:r>
              <a:rPr lang="en-US" altLang="zh-CN" b="1" dirty="0">
                <a:latin typeface="+mn-ea"/>
              </a:rPr>
              <a:t>2.</a:t>
            </a:r>
            <a:r>
              <a:rPr lang="zh-CN" altLang="en-US" b="1" dirty="0">
                <a:latin typeface="+mn-ea"/>
              </a:rPr>
              <a:t>出现盛世的条件</a:t>
            </a:r>
          </a:p>
          <a:p>
            <a:pPr marL="0" indent="0">
              <a:buNone/>
            </a:pPr>
            <a:r>
              <a:rPr lang="zh-CN" altLang="en-US" b="1" dirty="0">
                <a:latin typeface="+mn-ea"/>
              </a:rPr>
              <a:t>（</a:t>
            </a:r>
            <a:r>
              <a:rPr lang="en-US" altLang="zh-CN" b="1" dirty="0">
                <a:latin typeface="+mn-ea"/>
              </a:rPr>
              <a:t>1</a:t>
            </a:r>
            <a:r>
              <a:rPr lang="zh-CN" altLang="en-US" b="1" dirty="0">
                <a:latin typeface="+mn-ea"/>
              </a:rPr>
              <a:t>）以开明君主的出现为前提</a:t>
            </a:r>
          </a:p>
          <a:p>
            <a:pPr marL="0" indent="0">
              <a:buNone/>
            </a:pPr>
            <a:r>
              <a:rPr lang="zh-CN" altLang="en-US" b="1" dirty="0">
                <a:latin typeface="+mn-ea"/>
              </a:rPr>
              <a:t>（</a:t>
            </a:r>
            <a:r>
              <a:rPr lang="en-US" altLang="zh-CN" b="1" dirty="0">
                <a:latin typeface="+mn-ea"/>
              </a:rPr>
              <a:t>2</a:t>
            </a:r>
            <a:r>
              <a:rPr lang="zh-CN" altLang="en-US" b="1" dirty="0">
                <a:latin typeface="+mn-ea"/>
              </a:rPr>
              <a:t>）开明君主知人善任</a:t>
            </a:r>
          </a:p>
          <a:p>
            <a:pPr marL="0" indent="0">
              <a:buNone/>
            </a:pPr>
            <a:r>
              <a:rPr lang="zh-CN" altLang="en-US" b="1" dirty="0">
                <a:latin typeface="+mn-ea"/>
              </a:rPr>
              <a:t>（</a:t>
            </a:r>
            <a:r>
              <a:rPr lang="en-US" altLang="zh-CN" b="1" dirty="0">
                <a:latin typeface="+mn-ea"/>
              </a:rPr>
              <a:t>3</a:t>
            </a:r>
            <a:r>
              <a:rPr lang="zh-CN" altLang="en-US" b="1" dirty="0">
                <a:latin typeface="+mn-ea"/>
              </a:rPr>
              <a:t>）吸取前代历史教训，居安思危</a:t>
            </a:r>
          </a:p>
          <a:p>
            <a:pPr marL="0" indent="0">
              <a:buNone/>
            </a:pPr>
            <a:r>
              <a:rPr lang="zh-CN" altLang="en-US" b="1" dirty="0">
                <a:latin typeface="+mn-ea"/>
              </a:rPr>
              <a:t>（</a:t>
            </a:r>
            <a:r>
              <a:rPr lang="en-US" altLang="zh-CN" b="1" dirty="0">
                <a:latin typeface="+mn-ea"/>
              </a:rPr>
              <a:t>4</a:t>
            </a:r>
            <a:r>
              <a:rPr lang="zh-CN" altLang="en-US" b="1" dirty="0">
                <a:latin typeface="+mn-ea"/>
              </a:rPr>
              <a:t>）需要相应的制度保证</a:t>
            </a:r>
          </a:p>
          <a:p>
            <a:pPr marL="0" indent="0">
              <a:buNone/>
            </a:pPr>
            <a:r>
              <a:rPr lang="zh-CN" altLang="en-US" b="1" dirty="0">
                <a:latin typeface="+mn-ea"/>
              </a:rPr>
              <a:t>（</a:t>
            </a:r>
            <a:r>
              <a:rPr lang="en-US" altLang="zh-CN" b="1" dirty="0">
                <a:latin typeface="+mn-ea"/>
              </a:rPr>
              <a:t>5</a:t>
            </a:r>
            <a:r>
              <a:rPr lang="zh-CN" altLang="en-US" b="1" dirty="0">
                <a:latin typeface="+mn-ea"/>
              </a:rPr>
              <a:t>）民生的保证与改善是最根本的评价标准</a:t>
            </a:r>
          </a:p>
          <a:p>
            <a:pPr marL="0" indent="0">
              <a:buNone/>
            </a:pPr>
            <a:endParaRPr lang="zh-CN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30623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5172" y="53751"/>
            <a:ext cx="8229600" cy="926977"/>
          </a:xfrm>
        </p:spPr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zh-CN" altLang="en-US" dirty="0">
                <a:solidFill>
                  <a:srgbClr val="FF0000"/>
                </a:solidFill>
              </a:rPr>
              <a:t>二</a:t>
            </a:r>
            <a:r>
              <a:rPr lang="zh-CN" altLang="en-US" dirty="0" smtClean="0">
                <a:solidFill>
                  <a:srgbClr val="FF0000"/>
                </a:solidFill>
              </a:rPr>
              <a:t>）君主专制</a:t>
            </a:r>
            <a:r>
              <a:rPr lang="zh-CN" altLang="en-US" dirty="0">
                <a:solidFill>
                  <a:srgbClr val="FF0000"/>
                </a:solidFill>
              </a:rPr>
              <a:t>的加强</a:t>
            </a:r>
          </a:p>
        </p:txBody>
      </p:sp>
      <p:sp>
        <p:nvSpPr>
          <p:cNvPr id="4" name="圆角矩形 40"/>
          <p:cNvSpPr/>
          <p:nvPr/>
        </p:nvSpPr>
        <p:spPr>
          <a:xfrm>
            <a:off x="179512" y="890338"/>
            <a:ext cx="8712968" cy="2553891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    乾纲独断，乃本朝家法。自皇祖、皇考以来，一切用人听言大权从无旁假。即左右亲信大臣，亦未有能荣辱人、能生死人者。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  </a:t>
            </a:r>
            <a:r>
              <a:rPr lang="en-US" altLang="zh-CN" sz="2400" b="1" dirty="0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     ——《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清高宗实录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》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卷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323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乾隆十三年八月辛亥</a:t>
            </a:r>
          </a:p>
        </p:txBody>
      </p:sp>
      <p:sp>
        <p:nvSpPr>
          <p:cNvPr id="6" name="圆角矩形 40"/>
          <p:cNvSpPr/>
          <p:nvPr/>
        </p:nvSpPr>
        <p:spPr>
          <a:xfrm>
            <a:off x="179512" y="3487838"/>
            <a:ext cx="8640960" cy="2553891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   当时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人形容皇权笼罩下的政治气氛</a:t>
            </a:r>
            <a:r>
              <a:rPr lang="zh-CN" altLang="en-US" sz="2400" b="1" dirty="0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：</a:t>
            </a:r>
            <a:endParaRPr lang="en-US" altLang="zh-CN" sz="2400" b="1" dirty="0" smtClean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   皇上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日可，臣亦日可；皇上日否，臣亦日否。上有忧勤之圣，下无翼赞之贤，此其所以逊于唐、虞也</a:t>
            </a:r>
            <a:r>
              <a:rPr lang="zh-CN" altLang="en-US" sz="2400" b="1" dirty="0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。</a:t>
            </a:r>
            <a:endParaRPr lang="en-US" altLang="zh-CN" sz="2400" b="1" dirty="0" smtClean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——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齐周华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《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名山藏副本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》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附录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《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唐孙镐讨诸葛际盛撒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》</a:t>
            </a:r>
            <a:endParaRPr lang="zh-CN" altLang="en-US" sz="2400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484784"/>
            <a:ext cx="8712968" cy="258532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5400" dirty="0" smtClean="0"/>
              <a:t>通过以上材料认识清朝君主加强的史实，思考：</a:t>
            </a:r>
            <a:endParaRPr lang="en-US" altLang="zh-CN" sz="5400" dirty="0" smtClean="0"/>
          </a:p>
          <a:p>
            <a:r>
              <a:rPr lang="zh-CN" altLang="en-US" sz="5400" dirty="0" smtClean="0"/>
              <a:t>清朝时怎样加强君主专制的？</a:t>
            </a:r>
            <a:endParaRPr lang="zh-CN" altLang="en-US" sz="5400" dirty="0"/>
          </a:p>
        </p:txBody>
      </p:sp>
    </p:spTree>
    <p:extLst>
      <p:ext uri="{BB962C8B-B14F-4D97-AF65-F5344CB8AC3E}">
        <p14:creationId xmlns:p14="http://schemas.microsoft.com/office/powerpoint/2010/main" val="1787954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6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8884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l"/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3200" b="1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南书房</a:t>
            </a:r>
            <a:r>
              <a:rPr lang="en-US" altLang="zh-CN" sz="3200" b="1" dirty="0" smtClean="0">
                <a:latin typeface="宋体" pitchFamily="2" charset="-122"/>
                <a:ea typeface="宋体" pitchFamily="2" charset="-122"/>
              </a:rPr>
              <a:t/>
            </a:r>
            <a:br>
              <a:rPr lang="en-US" altLang="zh-CN" sz="3200" b="1" dirty="0" smtClean="0">
                <a:latin typeface="宋体" pitchFamily="2" charset="-122"/>
                <a:ea typeface="宋体" pitchFamily="2" charset="-122"/>
              </a:rPr>
            </a:b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使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中枢机构一分为三，内阁，议政王大臣会议与南书房三足鼎立相互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牵制。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1988840"/>
            <a:ext cx="8928992" cy="403187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+mn-ea"/>
              </a:rPr>
              <a:t>时间：康熙年间</a:t>
            </a:r>
            <a:endParaRPr lang="en-US" altLang="zh-CN" sz="3200" b="1" dirty="0" smtClean="0">
              <a:latin typeface="+mn-ea"/>
            </a:endParaRPr>
          </a:p>
          <a:p>
            <a:r>
              <a:rPr lang="zh-CN" altLang="en-US" sz="3200" b="1" dirty="0" smtClean="0">
                <a:latin typeface="+mn-ea"/>
              </a:rPr>
              <a:t>目的：加强皇权</a:t>
            </a:r>
            <a:endParaRPr lang="en-US" altLang="zh-CN" sz="3200" b="1" dirty="0" smtClean="0">
              <a:latin typeface="+mn-ea"/>
            </a:endParaRPr>
          </a:p>
          <a:p>
            <a:r>
              <a:rPr lang="zh-CN" altLang="en-US" sz="3200" b="1" dirty="0">
                <a:latin typeface="+mn-ea"/>
              </a:rPr>
              <a:t>职能：在宫内设南书房，挑选翰林院学士入</a:t>
            </a:r>
            <a:r>
              <a:rPr lang="zh-CN" altLang="en-US" sz="3200" b="1" dirty="0" smtClean="0">
                <a:latin typeface="+mn-ea"/>
              </a:rPr>
              <a:t>值，名义上陪伴</a:t>
            </a:r>
            <a:r>
              <a:rPr lang="zh-CN" altLang="en-US" sz="3200" b="1" dirty="0">
                <a:latin typeface="+mn-ea"/>
              </a:rPr>
              <a:t>皇帝赋诗作画，实际上参与机务，替皇帝起草</a:t>
            </a:r>
            <a:r>
              <a:rPr lang="zh-CN" altLang="en-US" sz="3200" b="1" dirty="0" smtClean="0">
                <a:latin typeface="+mn-ea"/>
              </a:rPr>
              <a:t>诏令。</a:t>
            </a:r>
            <a:endParaRPr lang="zh-CN" altLang="en-US" sz="3200" b="1" dirty="0">
              <a:latin typeface="+mn-ea"/>
            </a:endParaRPr>
          </a:p>
          <a:p>
            <a:r>
              <a:rPr lang="zh-CN" altLang="en-US" sz="3200" b="1" dirty="0" smtClean="0">
                <a:latin typeface="+mn-ea"/>
              </a:rPr>
              <a:t>影响：形成</a:t>
            </a:r>
            <a:r>
              <a:rPr lang="zh-CN" altLang="en-US" sz="3200" b="1" dirty="0">
                <a:latin typeface="+mn-ea"/>
              </a:rPr>
              <a:t>议政王大臣会议、内阁和南书房三个辅政机构，互相制约，最后集权于皇帝</a:t>
            </a:r>
            <a:r>
              <a:rPr lang="zh-CN" altLang="en-US" sz="3200" b="1" dirty="0" smtClean="0">
                <a:latin typeface="+mn-ea"/>
              </a:rPr>
              <a:t>手中。</a:t>
            </a:r>
            <a:endParaRPr lang="zh-CN" altLang="en-US" sz="3200" b="1" dirty="0">
              <a:latin typeface="+mn-ea"/>
            </a:endParaRPr>
          </a:p>
          <a:p>
            <a:endParaRPr lang="zh-CN" altLang="en-US" sz="3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11952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363272" cy="1143000"/>
          </a:xfrm>
        </p:spPr>
        <p:txBody>
          <a:bodyPr>
            <a:normAutofit/>
          </a:bodyPr>
          <a:lstStyle/>
          <a:p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、奏折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制度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）含义：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部分官员向皇帝单独呈送密封报告，皇帝亲手批阅后返回，不经过其他中转、收发环节。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）特点：迅速、机密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）意义：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①使皇帝能够更直接、广泛地获取信息；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 提高了决策效率；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③强化了对官僚机构的控制。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52" name="Picture 4" descr="D:\Users\Administrator\Desktop\微信图片_201911011446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2463"/>
            <a:ext cx="9144000" cy="5860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109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0"/>
            <a:ext cx="8856984" cy="936104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3</a:t>
            </a:r>
            <a:r>
              <a:rPr lang="zh-CN" altLang="en-US" dirty="0" smtClean="0"/>
              <a:t>、军机处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58772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）时间：雍正年间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目的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：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最初处理西北军务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）职能：商议军情，起草或处理机要文书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特点：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①皇帝直接指派朝臣兼职充任；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皇帝直接监督；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日夜轮流值班；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④简化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手续，办事效率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高；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sz="2800" b="1" dirty="0" smtClean="0">
                <a:latin typeface="宋体" pitchFamily="2" charset="-122"/>
                <a:ea typeface="宋体" pitchFamily="2" charset="-122"/>
              </a:rPr>
              <a:t>⑤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跪受笔录。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）作用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sz="2800" b="1" dirty="0" smtClean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君主专制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达到顶峰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；</a:t>
            </a:r>
            <a:r>
              <a:rPr lang="zh-CN" altLang="en-US" sz="2800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封建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专制制度的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衰落。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2507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map[1]"/>
          <p:cNvPicPr>
            <a:picLocks noChangeAspect="1"/>
          </p:cNvPicPr>
          <p:nvPr/>
        </p:nvPicPr>
        <p:blipFill>
          <a:blip r:embed="rId2" cstate="print"/>
          <a:srcRect b="17357"/>
          <a:stretch>
            <a:fillRect/>
          </a:stretch>
        </p:blipFill>
        <p:spPr>
          <a:xfrm>
            <a:off x="0" y="2645544"/>
            <a:ext cx="4211960" cy="4221088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1135000" y="3879954"/>
            <a:ext cx="898971" cy="811928"/>
            <a:chOff x="8561705" y="2044700"/>
            <a:chExt cx="1334135" cy="1409784"/>
          </a:xfrm>
        </p:grpSpPr>
        <p:pic>
          <p:nvPicPr>
            <p:cNvPr id="6" name="图片 5" descr="4584015"/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724265" y="2044700"/>
              <a:ext cx="458470" cy="458470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8561705" y="2334261"/>
              <a:ext cx="896620" cy="337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方正清刻本悦宋简体" panose="02000000000000000000" charset="-122"/>
                  <a:ea typeface="方正清刻本悦宋简体" panose="02000000000000000000" charset="-122"/>
                </a:rPr>
                <a:t>养心殿</a:t>
              </a:r>
            </a:p>
          </p:txBody>
        </p:sp>
        <p:pic>
          <p:nvPicPr>
            <p:cNvPr id="8" name="图片 7" descr="4584015"/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866505" y="2702560"/>
              <a:ext cx="458470" cy="458470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/>
          </p:nvSpPr>
          <p:spPr>
            <a:xfrm>
              <a:off x="8999220" y="3117215"/>
              <a:ext cx="896620" cy="337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方正清刻本悦宋简体" panose="02000000000000000000" charset="-122"/>
                  <a:ea typeface="方正清刻本悦宋简体" panose="02000000000000000000" charset="-122"/>
                </a:rPr>
                <a:t>军机处</a:t>
              </a:r>
            </a:p>
          </p:txBody>
        </p:sp>
      </p:grpSp>
      <p:pic>
        <p:nvPicPr>
          <p:cNvPr id="10" name="图片 9" descr="20120405152917466[1]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283968" y="2986444"/>
            <a:ext cx="4860032" cy="34108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5796136" y="645507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军机处</a:t>
            </a:r>
            <a:endParaRPr lang="zh-CN" altLang="en-US" b="1" dirty="0"/>
          </a:p>
        </p:txBody>
      </p:sp>
      <p:sp>
        <p:nvSpPr>
          <p:cNvPr id="12" name="矩形 11"/>
          <p:cNvSpPr/>
          <p:nvPr/>
        </p:nvSpPr>
        <p:spPr>
          <a:xfrm>
            <a:off x="0" y="620688"/>
            <a:ext cx="9144000" cy="1860700"/>
          </a:xfrm>
          <a:prstGeom prst="rect">
            <a:avLst/>
          </a:prstGeom>
          <a:solidFill>
            <a:schemeClr val="bg2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“掌书谕旨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,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综军国之要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, 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以缵上治机务。常日直禁廷以待召见” 。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            ——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光绪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大清会典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卷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 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7596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720080"/>
          </a:xfrm>
        </p:spPr>
        <p:txBody>
          <a:bodyPr>
            <a:normAutofit/>
          </a:bodyPr>
          <a:lstStyle/>
          <a:p>
            <a:r>
              <a:rPr lang="en-US" altLang="zh-CN" sz="3200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、文化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专制与思想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控制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908721"/>
            <a:ext cx="8640960" cy="244827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）目的：维护专制集权统治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）表现：崇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儒重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道的基础上，制造文字狱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）影响：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社会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黑暗，政治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动荡；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摧残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文化，禁锢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思想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。</a:t>
            </a:r>
          </a:p>
        </p:txBody>
      </p:sp>
      <p:sp>
        <p:nvSpPr>
          <p:cNvPr id="4" name="文本框 11"/>
          <p:cNvSpPr txBox="1"/>
          <p:nvPr/>
        </p:nvSpPr>
        <p:spPr>
          <a:xfrm>
            <a:off x="0" y="3501008"/>
            <a:ext cx="9144000" cy="224676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在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顺治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朝</a:t>
            </a:r>
            <a:r>
              <a:rPr lang="en-US" altLang="zh-CN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宗，康熙朝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13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宗，雍正朝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宗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乾隆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朝约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为</a:t>
            </a:r>
            <a:r>
              <a:rPr lang="en-US" altLang="zh-CN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140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宗，嘉庆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朝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宗，光绪朝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宗。加起来，见于文献的清朝文字狱约为</a:t>
            </a:r>
            <a:r>
              <a:rPr lang="en-US" altLang="zh-CN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180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余宗。</a:t>
            </a:r>
            <a:endParaRPr lang="en-US" altLang="zh-CN" sz="2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——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统计于郭成康、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林铁钧著：</a:t>
            </a:r>
            <a:r>
              <a:rPr lang="en-US" altLang="zh-CN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清朝文字狱</a:t>
            </a:r>
            <a:r>
              <a:rPr lang="en-US" altLang="zh-CN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 </a:t>
            </a:r>
          </a:p>
          <a:p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(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群众出版社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1990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年版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6215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80728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中国古代加强</a:t>
            </a:r>
            <a:r>
              <a:rPr lang="zh-CN" altLang="en-US" dirty="0"/>
              <a:t>思想控制</a:t>
            </a:r>
            <a:r>
              <a:rPr lang="zh-CN" altLang="en-US" dirty="0" smtClean="0"/>
              <a:t>的措施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944987"/>
              </p:ext>
            </p:extLst>
          </p:nvPr>
        </p:nvGraphicFramePr>
        <p:xfrm>
          <a:off x="14412" y="836711"/>
          <a:ext cx="9129588" cy="6021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3252"/>
                <a:gridCol w="7596336"/>
              </a:tblGrid>
              <a:tr h="860184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朝代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事件</a:t>
                      </a:r>
                      <a:endParaRPr lang="zh-CN" altLang="en-US" sz="3200" b="1" dirty="0"/>
                    </a:p>
                  </a:txBody>
                  <a:tcPr/>
                </a:tc>
              </a:tr>
              <a:tr h="860184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秦朝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焚书坑儒</a:t>
                      </a:r>
                    </a:p>
                  </a:txBody>
                  <a:tcPr/>
                </a:tc>
              </a:tr>
              <a:tr h="860184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汉朝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罢黜百家，独尊儒术；设立五经博士</a:t>
                      </a:r>
                    </a:p>
                  </a:txBody>
                  <a:tcPr/>
                </a:tc>
              </a:tr>
              <a:tr h="860184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宋朝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程朱理学成为官方哲学</a:t>
                      </a:r>
                      <a:endParaRPr lang="zh-CN" altLang="en-US" sz="3200" b="1" dirty="0"/>
                    </a:p>
                  </a:txBody>
                  <a:tcPr/>
                </a:tc>
              </a:tr>
              <a:tr h="860184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元朝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儒学经书作为科考的基本内容</a:t>
                      </a:r>
                      <a:endParaRPr lang="zh-CN" altLang="en-US" sz="3200" b="1" dirty="0"/>
                    </a:p>
                  </a:txBody>
                  <a:tcPr/>
                </a:tc>
              </a:tr>
              <a:tr h="860184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明朝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八股取士</a:t>
                      </a:r>
                      <a:endParaRPr lang="zh-CN" altLang="en-US" sz="3200" b="1" dirty="0"/>
                    </a:p>
                  </a:txBody>
                  <a:tcPr/>
                </a:tc>
              </a:tr>
              <a:tr h="860184"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清朝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文字狱</a:t>
                      </a:r>
                      <a:endParaRPr lang="zh-CN" altLang="en-US" sz="32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099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27732"/>
            <a:ext cx="9144000" cy="880988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zh-CN" altLang="en-US" dirty="0" smtClean="0"/>
              <a:t>知识链接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396" y="933996"/>
            <a:ext cx="9127604" cy="5904656"/>
          </a:xfrm>
          <a:solidFill>
            <a:srgbClr val="FFFF00"/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zh-CN" altLang="en-US" sz="2800" b="1" dirty="0" smtClean="0">
                <a:latin typeface="+mn-ea"/>
              </a:rPr>
              <a:t>    除了上述措施外，清朝还采取了一系列措施加强专制主义中央集权：</a:t>
            </a:r>
            <a:endParaRPr lang="en-US" altLang="zh-CN" sz="2800" b="1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+mn-ea"/>
              </a:rPr>
              <a:t>1</a:t>
            </a:r>
            <a:r>
              <a:rPr lang="zh-CN" altLang="en-US" sz="2800" b="1" dirty="0" smtClean="0">
                <a:latin typeface="+mn-ea"/>
              </a:rPr>
              <a:t>、密</a:t>
            </a:r>
            <a:r>
              <a:rPr lang="zh-CN" altLang="en-US" sz="2800" b="1" dirty="0">
                <a:latin typeface="+mn-ea"/>
              </a:rPr>
              <a:t>建皇储制度</a:t>
            </a:r>
          </a:p>
          <a:p>
            <a:pPr marL="0" indent="0">
              <a:buNone/>
            </a:pP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）时间：雍正初期</a:t>
            </a:r>
          </a:p>
          <a:p>
            <a:pPr marL="0" indent="0">
              <a:buNone/>
            </a:pP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）影响：突破皇位承袭立嫡立长的传统，使选贤重于传嫡长；减少上层统治集团倾轧争斗与宗室大臣擅权；加强皇权</a:t>
            </a:r>
            <a:r>
              <a:rPr lang="zh-CN" altLang="en-US" sz="2800" b="1" dirty="0" smtClean="0">
                <a:latin typeface="+mn-ea"/>
              </a:rPr>
              <a:t>。</a:t>
            </a:r>
            <a:endParaRPr lang="en-US" altLang="zh-CN" sz="2800" b="1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+mn-ea"/>
              </a:rPr>
              <a:t>2</a:t>
            </a:r>
            <a:r>
              <a:rPr lang="zh-CN" altLang="en-US" sz="2800" b="1" dirty="0" smtClean="0">
                <a:latin typeface="+mn-ea"/>
              </a:rPr>
              <a:t>、严禁</a:t>
            </a:r>
            <a:r>
              <a:rPr lang="zh-CN" altLang="en-US" sz="2800" b="1" dirty="0">
                <a:latin typeface="+mn-ea"/>
              </a:rPr>
              <a:t>宦官专政与母后预</a:t>
            </a:r>
            <a:r>
              <a:rPr lang="zh-CN" altLang="en-US" sz="2800" b="1" dirty="0" smtClean="0">
                <a:latin typeface="+mn-ea"/>
              </a:rPr>
              <a:t>政</a:t>
            </a:r>
            <a:endParaRPr lang="en-US" altLang="zh-CN" sz="2800" b="1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+mn-ea"/>
              </a:rPr>
              <a:t>3</a:t>
            </a:r>
            <a:r>
              <a:rPr lang="zh-CN" altLang="en-US" sz="2800" b="1" dirty="0" smtClean="0">
                <a:latin typeface="+mn-ea"/>
              </a:rPr>
              <a:t>、地方上实行督抚</a:t>
            </a:r>
            <a:r>
              <a:rPr lang="zh-CN" altLang="en-US" sz="2800" b="1" dirty="0">
                <a:latin typeface="+mn-ea"/>
              </a:rPr>
              <a:t>制度</a:t>
            </a:r>
          </a:p>
          <a:p>
            <a:pPr marL="0" indent="0">
              <a:buNone/>
            </a:pP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）特点</a:t>
            </a:r>
            <a:r>
              <a:rPr lang="zh-CN" altLang="en-US" sz="2800" b="1" dirty="0" smtClean="0">
                <a:latin typeface="+mn-ea"/>
              </a:rPr>
              <a:t>：</a:t>
            </a:r>
            <a:r>
              <a:rPr lang="zh-CN" altLang="en-US" sz="2800" b="1" dirty="0">
                <a:latin typeface="+mn-ea"/>
              </a:rPr>
              <a:t>严密</a:t>
            </a:r>
            <a:r>
              <a:rPr lang="zh-CN" altLang="en-US" sz="2800" b="1" dirty="0" smtClean="0">
                <a:latin typeface="+mn-ea"/>
              </a:rPr>
              <a:t>控制督抚；督</a:t>
            </a:r>
            <a:r>
              <a:rPr lang="zh-CN" altLang="en-US" sz="2800" b="1" dirty="0">
                <a:latin typeface="+mn-ea"/>
              </a:rPr>
              <a:t>、抚在人事财政司法等关键问题上无决定权；督、抚级别相近，彼此牵制；文武大员相互监督；“奏折”发挥地方官员彼此牵制作用</a:t>
            </a:r>
            <a:r>
              <a:rPr lang="zh-CN" altLang="en-US" sz="2800" b="1" dirty="0" smtClean="0">
                <a:latin typeface="+mn-ea"/>
              </a:rPr>
              <a:t>。</a:t>
            </a:r>
            <a:endParaRPr lang="en-US" altLang="zh-CN" sz="2800" b="1" dirty="0" smtClean="0">
              <a:latin typeface="+mn-ea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+mn-ea"/>
              </a:rPr>
              <a:t>（</a:t>
            </a:r>
            <a:r>
              <a:rPr lang="en-US" altLang="zh-CN" sz="2800" b="1" dirty="0" smtClean="0">
                <a:latin typeface="+mn-ea"/>
              </a:rPr>
              <a:t>2</a:t>
            </a:r>
            <a:r>
              <a:rPr lang="zh-CN" altLang="en-US" sz="2800" b="1" dirty="0" smtClean="0">
                <a:latin typeface="+mn-ea"/>
              </a:rPr>
              <a:t>）实质：清朝</a:t>
            </a:r>
            <a:r>
              <a:rPr lang="zh-CN" altLang="en-US" sz="2800" b="1" dirty="0">
                <a:latin typeface="+mn-ea"/>
              </a:rPr>
              <a:t>的总督、巡抚虽然位高权重，但并未构成地方权力中心、造成地方尾大不掉的局面。</a:t>
            </a:r>
          </a:p>
          <a:p>
            <a:pPr marL="0" indent="0">
              <a:buNone/>
            </a:pPr>
            <a:r>
              <a:rPr lang="zh-CN" altLang="en-US" sz="2800" b="1" dirty="0" smtClean="0">
                <a:latin typeface="+mn-ea"/>
              </a:rPr>
              <a:t>（</a:t>
            </a:r>
            <a:r>
              <a:rPr lang="en-US" altLang="zh-CN" sz="2800" b="1" dirty="0" smtClean="0">
                <a:latin typeface="+mn-ea"/>
              </a:rPr>
              <a:t>3</a:t>
            </a:r>
            <a:r>
              <a:rPr lang="zh-CN" altLang="en-US" sz="2800" b="1" dirty="0" smtClean="0">
                <a:latin typeface="+mn-ea"/>
              </a:rPr>
              <a:t>）</a:t>
            </a:r>
            <a:r>
              <a:rPr lang="zh-CN" altLang="en-US" sz="2800" b="1" dirty="0">
                <a:latin typeface="+mn-ea"/>
              </a:rPr>
              <a:t>作用：突出督抚权力</a:t>
            </a:r>
            <a:r>
              <a:rPr lang="en-US" altLang="zh-CN" sz="2800" b="1" dirty="0">
                <a:latin typeface="+mn-ea"/>
              </a:rPr>
              <a:t>:</a:t>
            </a:r>
            <a:r>
              <a:rPr lang="zh-CN" altLang="en-US" sz="2800" b="1" dirty="0">
                <a:latin typeface="+mn-ea"/>
              </a:rPr>
              <a:t>督、抚事权统一，减少了明三司并立时相互推诿、延误事机的现象，有利于中央政策的贯彻和地方行政效率的提高。</a:t>
            </a:r>
          </a:p>
          <a:p>
            <a:pPr marL="0" indent="0">
              <a:buNone/>
            </a:pPr>
            <a:endParaRPr lang="en-US" altLang="zh-CN" sz="2800" b="1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1709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032"/>
            <a:ext cx="9144000" cy="1301006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pPr algn="l"/>
            <a:r>
              <a:rPr lang="zh-CN" altLang="en-US" dirty="0" smtClean="0"/>
              <a:t>思考：清朝</a:t>
            </a:r>
            <a:r>
              <a:rPr lang="zh-CN" altLang="en-US" dirty="0"/>
              <a:t>君主专制体制的主要</a:t>
            </a:r>
            <a:r>
              <a:rPr lang="zh-CN" altLang="en-US" dirty="0" smtClean="0"/>
              <a:t>特点有哪些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517232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en-US" altLang="zh-CN" b="1" dirty="0" smtClean="0">
                <a:latin typeface="+mn-ea"/>
              </a:rPr>
              <a:t>1.</a:t>
            </a:r>
            <a:r>
              <a:rPr lang="zh-CN" altLang="en-US" b="1" dirty="0" smtClean="0">
                <a:latin typeface="+mn-ea"/>
              </a:rPr>
              <a:t>各项</a:t>
            </a:r>
            <a:r>
              <a:rPr lang="zh-CN" altLang="en-US" b="1" dirty="0">
                <a:latin typeface="+mn-ea"/>
              </a:rPr>
              <a:t>制度</a:t>
            </a:r>
            <a:r>
              <a:rPr lang="zh-CN" altLang="en-US" b="1" dirty="0" smtClean="0">
                <a:latin typeface="+mn-ea"/>
              </a:rPr>
              <a:t>上绝对</a:t>
            </a:r>
            <a:r>
              <a:rPr lang="zh-CN" altLang="en-US" b="1" dirty="0">
                <a:latin typeface="+mn-ea"/>
              </a:rPr>
              <a:t>突出皇帝的</a:t>
            </a:r>
            <a:r>
              <a:rPr lang="zh-CN" altLang="en-US" b="1" dirty="0" smtClean="0">
                <a:latin typeface="+mn-ea"/>
              </a:rPr>
              <a:t>权力；</a:t>
            </a:r>
            <a:endParaRPr lang="zh-CN" altLang="en-US" b="1" dirty="0">
              <a:latin typeface="+mn-ea"/>
            </a:endParaRPr>
          </a:p>
          <a:p>
            <a:pPr marL="0" indent="0">
              <a:buNone/>
            </a:pPr>
            <a:r>
              <a:rPr lang="en-US" altLang="zh-CN" b="1" dirty="0">
                <a:latin typeface="+mn-ea"/>
              </a:rPr>
              <a:t>2.</a:t>
            </a:r>
            <a:r>
              <a:rPr lang="zh-CN" altLang="en-US" b="1" dirty="0">
                <a:latin typeface="+mn-ea"/>
              </a:rPr>
              <a:t>维护满洲和八旗的</a:t>
            </a:r>
            <a:r>
              <a:rPr lang="zh-CN" altLang="en-US" b="1" dirty="0" smtClean="0">
                <a:latin typeface="+mn-ea"/>
              </a:rPr>
              <a:t>利益；</a:t>
            </a:r>
            <a:endParaRPr lang="zh-CN" altLang="en-US" b="1" dirty="0">
              <a:latin typeface="+mn-ea"/>
            </a:endParaRPr>
          </a:p>
          <a:p>
            <a:pPr marL="0" indent="0">
              <a:buNone/>
            </a:pPr>
            <a:r>
              <a:rPr lang="en-US" altLang="zh-CN" b="1" dirty="0">
                <a:latin typeface="+mn-ea"/>
              </a:rPr>
              <a:t>3.</a:t>
            </a:r>
            <a:r>
              <a:rPr lang="zh-CN" altLang="en-US" b="1" dirty="0">
                <a:latin typeface="+mn-ea"/>
              </a:rPr>
              <a:t>地方行政机构体现了多民族的特色，同时反映出清政府治边政策的</a:t>
            </a:r>
            <a:r>
              <a:rPr lang="zh-CN" altLang="en-US" b="1" dirty="0" smtClean="0">
                <a:latin typeface="+mn-ea"/>
              </a:rPr>
              <a:t>成功；</a:t>
            </a:r>
            <a:endParaRPr lang="zh-CN" altLang="en-US" b="1" dirty="0">
              <a:latin typeface="+mn-ea"/>
            </a:endParaRPr>
          </a:p>
          <a:p>
            <a:pPr marL="0" indent="0">
              <a:buNone/>
            </a:pPr>
            <a:r>
              <a:rPr lang="en-US" altLang="zh-CN" b="1" dirty="0">
                <a:latin typeface="+mn-ea"/>
              </a:rPr>
              <a:t>4.</a:t>
            </a:r>
            <a:r>
              <a:rPr lang="zh-CN" altLang="en-US" b="1" dirty="0">
                <a:latin typeface="+mn-ea"/>
              </a:rPr>
              <a:t>注意前代经验，及时</a:t>
            </a:r>
            <a:r>
              <a:rPr lang="zh-CN" altLang="en-US" b="1" dirty="0" smtClean="0">
                <a:latin typeface="+mn-ea"/>
              </a:rPr>
              <a:t>吸取教训；</a:t>
            </a:r>
            <a:endParaRPr lang="zh-CN" altLang="en-US" b="1" dirty="0">
              <a:latin typeface="+mn-ea"/>
            </a:endParaRPr>
          </a:p>
          <a:p>
            <a:pPr marL="0" indent="0">
              <a:buNone/>
            </a:pPr>
            <a:r>
              <a:rPr lang="en-US" altLang="zh-CN" b="1" dirty="0">
                <a:latin typeface="+mn-ea"/>
              </a:rPr>
              <a:t>5.</a:t>
            </a:r>
            <a:r>
              <a:rPr lang="zh-CN" altLang="en-US" b="1" dirty="0">
                <a:latin typeface="+mn-ea"/>
              </a:rPr>
              <a:t>制定系统完整的行政</a:t>
            </a:r>
            <a:r>
              <a:rPr lang="zh-CN" altLang="en-US" b="1" dirty="0" smtClean="0">
                <a:latin typeface="+mn-ea"/>
              </a:rPr>
              <a:t>法规。</a:t>
            </a:r>
            <a:endParaRPr lang="zh-CN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43612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（三）疆域的开拓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340768"/>
            <a:ext cx="8424936" cy="4597971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    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、范围：清朝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中期，疆域西跨葱岭，西北达巴勒喀什池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，北接西伯利亚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，东北至外兴安岭和库页岛，东临太平洋，东南到台湾及其附属岛屿，包括钓鱼岛、赤尾屿等，南至南海诸岛，西南抵喜马拉雅山脉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、机构设置：内地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分立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18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省，分设巡抚、总督治理。在东北、北部和西部边疆，分设若干将军辖区和办事大臣辖区。</a:t>
            </a:r>
          </a:p>
        </p:txBody>
      </p:sp>
    </p:spTree>
    <p:extLst>
      <p:ext uri="{BB962C8B-B14F-4D97-AF65-F5344CB8AC3E}">
        <p14:creationId xmlns:p14="http://schemas.microsoft.com/office/powerpoint/2010/main" val="93417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51BF4A4-65DB-4ADE-915F-0A467E5539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19449" cy="6858000"/>
          </a:xfrm>
          <a:prstGeom prst="rect">
            <a:avLst/>
          </a:prstGeom>
        </p:spPr>
      </p:pic>
      <p:sp>
        <p:nvSpPr>
          <p:cNvPr id="5" name="文本框 11"/>
          <p:cNvSpPr txBox="1"/>
          <p:nvPr/>
        </p:nvSpPr>
        <p:spPr>
          <a:xfrm>
            <a:off x="107504" y="2276872"/>
            <a:ext cx="9011944" cy="255454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latin typeface="+mj-ea"/>
                <a:ea typeface="+mj-ea"/>
              </a:rPr>
              <a:t>      清朝</a:t>
            </a:r>
            <a:r>
              <a:rPr lang="zh-CN" altLang="en-US" sz="3200" b="1" dirty="0">
                <a:latin typeface="+mj-ea"/>
                <a:ea typeface="+mj-ea"/>
              </a:rPr>
              <a:t>建立了与</a:t>
            </a:r>
            <a:r>
              <a:rPr lang="zh-CN" altLang="en-US" sz="3200" b="1" dirty="0">
                <a:solidFill>
                  <a:srgbClr val="FF0000"/>
                </a:solidFill>
                <a:latin typeface="+mj-ea"/>
                <a:ea typeface="+mj-ea"/>
              </a:rPr>
              <a:t>现代中国版图基本吻合</a:t>
            </a:r>
            <a:r>
              <a:rPr lang="zh-CN" altLang="en-US" sz="3200" b="1" dirty="0">
                <a:latin typeface="+mj-ea"/>
                <a:ea typeface="+mj-ea"/>
              </a:rPr>
              <a:t>的多民族国家，将中华民族与边疆民族分而治之，并整合在同一个王朝秩序之中，以保持历更的延续性。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latin typeface="+mj-ea"/>
                <a:ea typeface="+mj-ea"/>
              </a:rPr>
              <a:t>——</a:t>
            </a:r>
            <a:r>
              <a:rPr lang="zh-CN" altLang="en-US" sz="3200" b="1" dirty="0" smtClean="0">
                <a:latin typeface="+mj-ea"/>
                <a:ea typeface="+mj-ea"/>
              </a:rPr>
              <a:t>许纪霖</a:t>
            </a:r>
            <a:r>
              <a:rPr lang="zh-CN" altLang="en-US" sz="3200" b="1" dirty="0">
                <a:latin typeface="+mj-ea"/>
                <a:ea typeface="+mj-ea"/>
              </a:rPr>
              <a:t>《华夏与边疆:另种视野看“中国”》</a:t>
            </a:r>
          </a:p>
        </p:txBody>
      </p:sp>
    </p:spTree>
    <p:extLst>
      <p:ext uri="{BB962C8B-B14F-4D97-AF65-F5344CB8AC3E}">
        <p14:creationId xmlns:p14="http://schemas.microsoft.com/office/powerpoint/2010/main" val="1032811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CN" b="1" dirty="0">
                <a:latin typeface="+mj-ea"/>
              </a:rPr>
              <a:t>1</a:t>
            </a:r>
            <a:r>
              <a:rPr lang="zh-CN" altLang="en-US" b="1" dirty="0">
                <a:latin typeface="+mj-ea"/>
              </a:rPr>
              <a:t>、</a:t>
            </a:r>
            <a:r>
              <a:rPr lang="zh-CN" altLang="en-US" b="1" dirty="0" smtClean="0">
                <a:latin typeface="+mj-ea"/>
              </a:rPr>
              <a:t>台湾</a:t>
            </a:r>
            <a:endParaRPr lang="zh-CN" altLang="en-US" b="1" dirty="0">
              <a:latin typeface="+mj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908721"/>
            <a:ext cx="8568952" cy="38164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）背景：</a:t>
            </a:r>
          </a:p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①明末国势衰败，荷兰趁机侵占台湾并实行殖民统治；</a:t>
            </a:r>
          </a:p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②郑成功收复台湾，之后郑氏后裔继续管理台湾并坚持抗清；</a:t>
            </a:r>
          </a:p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②清朝稳定统治后，决定进一步实现国家的统一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Rectangle 10"/>
          <p:cNvSpPr/>
          <p:nvPr/>
        </p:nvSpPr>
        <p:spPr>
          <a:xfrm>
            <a:off x="11460" y="3429000"/>
            <a:ext cx="9144000" cy="1128712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noProof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如何认识郑成功收复台湾与郑氏集团</a:t>
            </a:r>
            <a:r>
              <a:rPr lang="zh-CN" altLang="en-US" sz="3200" b="1" noProof="1">
                <a:solidFill>
                  <a:srgbClr val="00206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对抗</a:t>
            </a:r>
            <a:r>
              <a:rPr lang="zh-CN" altLang="en-US" sz="3200" b="1" noProof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清政府的两种做法？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460" y="4573760"/>
            <a:ext cx="9132540" cy="181588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（</a:t>
            </a:r>
            <a:r>
              <a:rPr lang="en-US" altLang="zh-CN" sz="2800" b="1" dirty="0" smtClean="0">
                <a:latin typeface="+mn-ea"/>
              </a:rPr>
              <a:t>1</a:t>
            </a:r>
            <a:r>
              <a:rPr lang="zh-CN" altLang="en-US" sz="2800" b="1" dirty="0" smtClean="0">
                <a:latin typeface="+mn-ea"/>
              </a:rPr>
              <a:t>）郑成功</a:t>
            </a:r>
            <a:r>
              <a:rPr lang="zh-CN" altLang="en-US" sz="2800" b="1" dirty="0">
                <a:latin typeface="+mn-ea"/>
              </a:rPr>
              <a:t>驱逐荷兰侵略者</a:t>
            </a:r>
            <a:r>
              <a:rPr lang="en-US" altLang="zh-CN" sz="2800" b="1" dirty="0">
                <a:latin typeface="+mn-ea"/>
              </a:rPr>
              <a:t>,</a:t>
            </a:r>
            <a:r>
              <a:rPr lang="zh-CN" altLang="en-US" sz="2800" b="1" dirty="0">
                <a:latin typeface="+mn-ea"/>
              </a:rPr>
              <a:t>维护了中国领土完整和民族尊严</a:t>
            </a:r>
            <a:r>
              <a:rPr lang="en-US" altLang="zh-CN" sz="2800" b="1" dirty="0">
                <a:latin typeface="+mn-ea"/>
              </a:rPr>
              <a:t>,</a:t>
            </a:r>
            <a:r>
              <a:rPr lang="zh-CN" altLang="en-US" sz="2800" b="1" dirty="0">
                <a:latin typeface="+mn-ea"/>
              </a:rPr>
              <a:t>是民族英雄</a:t>
            </a:r>
            <a:r>
              <a:rPr lang="zh-CN" altLang="en-US" sz="2800" b="1" dirty="0" smtClean="0">
                <a:latin typeface="+mn-ea"/>
              </a:rPr>
              <a:t>；</a:t>
            </a:r>
            <a:endParaRPr lang="en-US" altLang="zh-CN" sz="2800" b="1" dirty="0" smtClean="0">
              <a:latin typeface="+mn-ea"/>
            </a:endParaRPr>
          </a:p>
          <a:p>
            <a:r>
              <a:rPr lang="zh-CN" altLang="en-US" sz="2800" b="1" dirty="0" smtClean="0">
                <a:latin typeface="+mn-ea"/>
              </a:rPr>
              <a:t>（</a:t>
            </a:r>
            <a:r>
              <a:rPr lang="en-US" altLang="zh-CN" sz="2800" b="1" dirty="0" smtClean="0">
                <a:latin typeface="+mn-ea"/>
              </a:rPr>
              <a:t>2</a:t>
            </a:r>
            <a:r>
              <a:rPr lang="zh-CN" altLang="en-US" sz="2800" b="1" dirty="0" smtClean="0">
                <a:latin typeface="+mn-ea"/>
              </a:rPr>
              <a:t>）与</a:t>
            </a:r>
            <a:r>
              <a:rPr lang="zh-CN" altLang="en-US" sz="2800" b="1" dirty="0">
                <a:latin typeface="+mn-ea"/>
              </a:rPr>
              <a:t>清政府分庭抗衡，形成分裂状态，不利于</a:t>
            </a:r>
            <a:r>
              <a:rPr lang="zh-CN" altLang="en-US" sz="2800" b="1" dirty="0" smtClean="0">
                <a:latin typeface="+mn-ea"/>
              </a:rPr>
              <a:t>国家统一。</a:t>
            </a:r>
            <a:endParaRPr lang="zh-CN" altLang="en-US" sz="2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4754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4720" y="260648"/>
            <a:ext cx="8133704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）过程：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1662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年，郑成功收复台湾；</a:t>
            </a:r>
          </a:p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1683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年，台湾归入清朝版图；</a:t>
            </a:r>
          </a:p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1684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年，清朝设置台湾府，隶属福建省；</a:t>
            </a:r>
          </a:p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1885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年，台湾正式建省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图片 17411" descr="郑成功收复台湾"/>
          <p:cNvPicPr>
            <a:picLocks noChangeAspect="1"/>
          </p:cNvPicPr>
          <p:nvPr/>
        </p:nvPicPr>
        <p:blipFill>
          <a:blip r:embed="rId2"/>
          <a:srcRect r="36000" b="35352"/>
          <a:stretch>
            <a:fillRect/>
          </a:stretch>
        </p:blipFill>
        <p:spPr>
          <a:xfrm>
            <a:off x="868" y="3284984"/>
            <a:ext cx="3995067" cy="35730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5" y="3933056"/>
            <a:ext cx="5030586" cy="2702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967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476672"/>
            <a:ext cx="8640960" cy="2952328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）意义：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①加强了中央政府对台湾的管辖；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②巩固了东南海防；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③台湾的社会经济发展步入了新的历史时期。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1190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32048"/>
            <a:ext cx="91440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zh-CN" altLang="en-US" dirty="0"/>
              <a:t>台湾自古属于中国</a:t>
            </a:r>
            <a:r>
              <a:rPr lang="zh-CN" altLang="en-US" dirty="0" smtClean="0"/>
              <a:t>领土</a:t>
            </a:r>
            <a:endParaRPr lang="zh-CN" altLang="en-US" dirty="0"/>
          </a:p>
        </p:txBody>
      </p:sp>
      <p:graphicFrame>
        <p:nvGraphicFramePr>
          <p:cNvPr id="4" name="表格 3"/>
          <p:cNvGraphicFramePr/>
          <p:nvPr>
            <p:extLst>
              <p:ext uri="{D42A27DB-BD31-4B8C-83A1-F6EECF244321}">
                <p14:modId xmlns:p14="http://schemas.microsoft.com/office/powerpoint/2010/main" val="2446253262"/>
              </p:ext>
            </p:extLst>
          </p:nvPr>
        </p:nvGraphicFramePr>
        <p:xfrm>
          <a:off x="0" y="1268758"/>
          <a:ext cx="9144000" cy="5472609"/>
        </p:xfrm>
        <a:graphic>
          <a:graphicData uri="http://schemas.openxmlformats.org/drawingml/2006/table">
            <a:tbl>
              <a:tblPr firstCol="1"/>
              <a:tblGrid>
                <a:gridCol w="15315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61240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121811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230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年</a:t>
                      </a:r>
                    </a:p>
                  </a:txBody>
                  <a:tcPr marL="91434" marR="91434" marT="45710" marB="4571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kumimoji="1" lang="zh-CN" altLang="en-US" sz="2800" b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sym typeface="+mn-ea"/>
                        </a:rPr>
                        <a:t>三国时期</a:t>
                      </a:r>
                      <a:r>
                        <a:rPr kumimoji="1" lang="zh-CN" altLang="en-US" sz="2800" b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sym typeface="+mn-ea"/>
                        </a:rPr>
                        <a:t>，孙权派人</a:t>
                      </a:r>
                      <a:r>
                        <a:rPr kumimoji="1" lang="zh-CN" altLang="en-US" sz="2800" b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sym typeface="+mn-ea"/>
                        </a:rPr>
                        <a:t>到达夷洲</a:t>
                      </a:r>
                    </a:p>
                  </a:txBody>
                  <a:tcPr marL="91434" marR="91434" marT="45710" marB="4571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450266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1294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年</a:t>
                      </a:r>
                    </a:p>
                  </a:txBody>
                  <a:tcPr marL="91434" marR="91434" marT="45710" marB="4571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kumimoji="1" lang="zh-CN" altLang="en-US" sz="2800" b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sym typeface="+mn-ea"/>
                        </a:rPr>
                        <a:t>元朝设澎湖巡检司，加强对琉球的管理</a:t>
                      </a:r>
                    </a:p>
                  </a:txBody>
                  <a:tcPr marL="91434" marR="91434" marT="45710" marB="4571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450266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1662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年</a:t>
                      </a:r>
                    </a:p>
                  </a:txBody>
                  <a:tcPr marL="91434" marR="91434" marT="45710" marB="4571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郑成功从荷兰殖民者手中收复台湾</a:t>
                      </a:r>
                    </a:p>
                  </a:txBody>
                  <a:tcPr marL="91434" marR="91434" marT="45710" marB="4571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450266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1684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年</a:t>
                      </a:r>
                    </a:p>
                  </a:txBody>
                  <a:tcPr marL="91434" marR="91434" marT="45710" marB="4571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kumimoji="1" lang="zh-CN" altLang="en-US" sz="2800" b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sym typeface="+mn-ea"/>
                        </a:rPr>
                        <a:t>清政府设台湾府，隶属福建省</a:t>
                      </a:r>
                    </a:p>
                  </a:txBody>
                  <a:tcPr marL="91434" marR="91434" marT="45710" marB="4571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78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、确认东北边界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187220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CN" altLang="en-US" sz="3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3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3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）雅克萨之战</a:t>
            </a:r>
            <a:endParaRPr lang="en-US" altLang="zh-CN" sz="38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背景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    17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世纪中期，沙俄势力侵入我国黑龙江流域，在雅克萨和尼布楚修筑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城堡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Picture 2" descr="3"/>
          <p:cNvPicPr>
            <a:picLocks noChangeAspect="1"/>
          </p:cNvPicPr>
          <p:nvPr/>
        </p:nvPicPr>
        <p:blipFill>
          <a:blip r:embed="rId2"/>
          <a:srcRect l="2080" t="6073" r="6073" b="6073"/>
          <a:stretch>
            <a:fillRect/>
          </a:stretch>
        </p:blipFill>
        <p:spPr>
          <a:xfrm>
            <a:off x="0" y="2780928"/>
            <a:ext cx="9144000" cy="4063256"/>
          </a:xfrm>
          <a:prstGeom prst="rect">
            <a:avLst/>
          </a:prstGeom>
          <a:noFill/>
          <a:ln w="57150" cap="flat" cmpd="sng">
            <a:noFill/>
            <a:prstDash val="solid"/>
            <a:miter/>
            <a:headEnd type="none" w="med" len="med"/>
            <a:tailEnd type="none" w="med" len="med"/>
          </a:ln>
        </p:spPr>
      </p:pic>
    </p:spTree>
    <p:extLst>
      <p:ext uri="{BB962C8B-B14F-4D97-AF65-F5344CB8AC3E}">
        <p14:creationId xmlns:p14="http://schemas.microsoft.com/office/powerpoint/2010/main" val="731706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16632"/>
            <a:ext cx="88569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②过程</a:t>
            </a:r>
          </a:p>
          <a:p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    康熙帝命令清军两次围攻在雅克萨的俄军，最终沙俄政府被迫同意谈判解决两国东段边界问题</a:t>
            </a:r>
          </a:p>
          <a:p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结果</a:t>
            </a:r>
          </a:p>
          <a:p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1689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年，中俄签订了第一个边界条约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尼布楚条约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》</a:t>
            </a:r>
          </a:p>
          <a:p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④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意义</a:t>
            </a:r>
          </a:p>
          <a:p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    从法律上肯定了黑龙江和乌苏里江流域包括库页岛在内的广大地区，都是中国的领土。</a:t>
            </a:r>
          </a:p>
        </p:txBody>
      </p:sp>
      <p:pic>
        <p:nvPicPr>
          <p:cNvPr id="5" name="Picture 2" descr="满文、俄文《尼布楚条约》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89040"/>
            <a:ext cx="3707904" cy="25491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3"/>
          <p:cNvSpPr/>
          <p:nvPr/>
        </p:nvSpPr>
        <p:spPr>
          <a:xfrm>
            <a:off x="164580" y="6339891"/>
            <a:ext cx="3183284" cy="36933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b="1" dirty="0">
                <a:latin typeface="Times New Roman" panose="02020603050405020304" pitchFamily="18" charset="0"/>
                <a:ea typeface="黑体" panose="02010609060101010101" charset="-122"/>
              </a:rPr>
              <a:t>满文、俄文</a:t>
            </a:r>
            <a:r>
              <a:rPr lang="en-US" altLang="zh-CN" b="1" dirty="0">
                <a:latin typeface="Times New Roman" panose="02020603050405020304" pitchFamily="18" charset="0"/>
                <a:ea typeface="黑体" panose="02010609060101010101" charset="-122"/>
              </a:rPr>
              <a:t>《</a:t>
            </a:r>
            <a:r>
              <a:rPr lang="zh-CN" altLang="en-US" b="1" dirty="0">
                <a:latin typeface="Times New Roman" panose="02020603050405020304" pitchFamily="18" charset="0"/>
                <a:ea typeface="黑体" panose="02010609060101010101" charset="-122"/>
              </a:rPr>
              <a:t>尼布楚条约</a:t>
            </a:r>
            <a:r>
              <a:rPr lang="en-US" altLang="zh-CN" b="1" dirty="0">
                <a:latin typeface="Times New Roman" panose="02020603050405020304" pitchFamily="18" charset="0"/>
                <a:ea typeface="黑体" panose="02010609060101010101" charset="-122"/>
              </a:rPr>
              <a:t>》</a:t>
            </a:r>
          </a:p>
        </p:txBody>
      </p:sp>
      <p:pic>
        <p:nvPicPr>
          <p:cNvPr id="7" name="图片 50178" descr="Untitled-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5564" y="3789041"/>
            <a:ext cx="5328592" cy="3061320"/>
          </a:xfrm>
          <a:prstGeom prst="rect">
            <a:avLst/>
          </a:prstGeom>
          <a:noFill/>
          <a:ln w="9525" cap="flat" cmpd="sng">
            <a:solidFill>
              <a:sysClr val="windowText" lastClr="000000"/>
            </a:solidFill>
            <a:prstDash val="solid"/>
            <a:miter/>
            <a:headEnd type="none" w="med" len="med"/>
            <a:tailEnd type="none" w="med" len="med"/>
          </a:ln>
        </p:spPr>
      </p:pic>
    </p:spTree>
    <p:extLst>
      <p:ext uri="{BB962C8B-B14F-4D97-AF65-F5344CB8AC3E}">
        <p14:creationId xmlns:p14="http://schemas.microsoft.com/office/powerpoint/2010/main" val="715644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548880"/>
          </a:xfrm>
          <a:solidFill>
            <a:srgbClr val="92D050"/>
          </a:solidFill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其他措施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）设黑龙江、吉林、盛京将军分片驻防；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）在地方上实行八旗驻防制。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10436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91264" cy="936104"/>
          </a:xfrm>
        </p:spPr>
        <p:txBody>
          <a:bodyPr>
            <a:normAutofit/>
          </a:bodyPr>
          <a:lstStyle/>
          <a:p>
            <a:r>
              <a:rPr lang="en-US" altLang="zh-CN" sz="3200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、稳定西北边疆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484784"/>
            <a:ext cx="8480796" cy="36724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）措施：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①彻底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平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定准噶尔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部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叛乱；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②平定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维吾尔贵族大小和卓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叛乱；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在蒙古族地区设立盟、旗制，并任命蒙古王公为盟长和旗长；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b="1" dirty="0" smtClean="0">
                <a:latin typeface="宋体" pitchFamily="2" charset="-122"/>
                <a:ea typeface="宋体" pitchFamily="2" charset="-122"/>
              </a:rPr>
              <a:t>④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在新疆设立伊犁将军，总领军政事务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4675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zh-CN" altLang="en-US" dirty="0"/>
              <a:t>平定准噶尔部叛乱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980728"/>
            <a:ext cx="4464496" cy="211683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、背景：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    17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世纪后期，漠西蒙古准噶尔部的首领噶尔丹势力强大，占据天山南北，又向东进攻漠北和漠南蒙古。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文本框 53255"/>
          <p:cNvSpPr txBox="1"/>
          <p:nvPr/>
        </p:nvSpPr>
        <p:spPr>
          <a:xfrm>
            <a:off x="4776440" y="1412776"/>
            <a:ext cx="4355976" cy="1200329"/>
          </a:xfrm>
          <a:prstGeom prst="rect">
            <a:avLst/>
          </a:prstGeom>
          <a:solidFill>
            <a:srgbClr val="92D05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噶尔丹向康熙帝提出“圣上君南方，我长北方”，阴谋分裂祖国。</a:t>
            </a:r>
          </a:p>
        </p:txBody>
      </p:sp>
      <p:sp>
        <p:nvSpPr>
          <p:cNvPr id="5" name="文本框 99"/>
          <p:cNvSpPr txBox="1"/>
          <p:nvPr/>
        </p:nvSpPr>
        <p:spPr>
          <a:xfrm>
            <a:off x="6896" y="3140968"/>
            <a:ext cx="4758555" cy="310854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355600"/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、过程：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indent="355600"/>
            <a:r>
              <a:rPr lang="zh-CN" altLang="en-US" sz="2800" b="1" dirty="0" smtClean="0">
                <a:latin typeface="宋体" pitchFamily="2" charset="-122"/>
                <a:ea typeface="宋体" pitchFamily="2" charset="-122"/>
                <a:sym typeface="+mn-ea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  <a:sym typeface="+mn-ea"/>
              </a:rPr>
              <a:t>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  <a:sym typeface="+mn-ea"/>
              </a:rPr>
              <a:t>）康熙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  <a:sym typeface="+mn-ea"/>
              </a:rPr>
              <a:t>皇帝三次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  <a:sym typeface="+mn-ea"/>
              </a:rPr>
              <a:t>亲征噶尔丹；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  <a:sym typeface="+mn-ea"/>
            </a:endParaRPr>
          </a:p>
          <a:p>
            <a:pPr indent="355600"/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）雍正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初年，平罗卜藏丹津在青海的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叛乱；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indent="355600"/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1757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年彻底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平定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准噶尔；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" name="图片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450" y="3501008"/>
            <a:ext cx="4340697" cy="2939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827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363272" cy="1228998"/>
          </a:xfrm>
          <a:solidFill>
            <a:srgbClr val="92D050"/>
          </a:solidFill>
        </p:spPr>
        <p:txBody>
          <a:bodyPr/>
          <a:lstStyle/>
          <a:p>
            <a:r>
              <a:rPr lang="zh-CN" altLang="en-US" dirty="0"/>
              <a:t>平定维吾尔贵族大小和卓叛乱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340768"/>
            <a:ext cx="8352928" cy="4968552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、背景：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    回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部贵族大、小和卓发动叛乱，形成割据势力，残暴搜刮各族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人民。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、过程：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    乾隆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皇帝调兵讨伐，在维吾尔等族人民的支持下，平定了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叛乱。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、意义：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    打击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了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新疆的分裂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势力，加强了对西北边疆地区的管辖，巩固了国家统一。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771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管理新疆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187220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）设伊犁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将军总领军政事务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）基层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维吾尔族伯克管理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）东部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设府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县；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）清军驻扎新疆各地，设置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哨所。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980" y="3645024"/>
            <a:ext cx="4998763" cy="306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2358"/>
          <p:cNvSpPr txBox="1">
            <a:spLocks noChangeArrowheads="1"/>
          </p:cNvSpPr>
          <p:nvPr/>
        </p:nvSpPr>
        <p:spPr bwMode="auto">
          <a:xfrm>
            <a:off x="179512" y="6335301"/>
            <a:ext cx="23397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b="1" dirty="0">
                <a:latin typeface="+mn-ea"/>
              </a:rPr>
              <a:t>伊犁将军府城楼</a:t>
            </a:r>
          </a:p>
        </p:txBody>
      </p:sp>
    </p:spTree>
    <p:extLst>
      <p:ext uri="{BB962C8B-B14F-4D97-AF65-F5344CB8AC3E}">
        <p14:creationId xmlns:p14="http://schemas.microsoft.com/office/powerpoint/2010/main" val="2416888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052736"/>
            <a:ext cx="8424936" cy="4669979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）特点：手段多样，各具特色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意义：稳定了西北部边疆，加强了对西北地区的管辖，巩固了中央集权统治。</a:t>
            </a: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发展：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    清朝数次进行纂修全国性地图地志的工作，如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乾隆内府舆图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、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大清一统志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8193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64096"/>
          </a:xfrm>
        </p:spPr>
        <p:txBody>
          <a:bodyPr/>
          <a:lstStyle/>
          <a:p>
            <a:r>
              <a:rPr lang="zh-CN" altLang="en-US" dirty="0" smtClean="0"/>
              <a:t>中央政府与新疆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645425"/>
              </p:ext>
            </p:extLst>
          </p:nvPr>
        </p:nvGraphicFramePr>
        <p:xfrm>
          <a:off x="107504" y="836711"/>
          <a:ext cx="9036496" cy="5832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0298"/>
                <a:gridCol w="6986198"/>
              </a:tblGrid>
              <a:tr h="867919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时间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事件</a:t>
                      </a:r>
                      <a:endParaRPr lang="zh-CN" altLang="en-US" sz="2400" dirty="0"/>
                    </a:p>
                  </a:txBody>
                  <a:tcPr/>
                </a:tc>
              </a:tr>
              <a:tr h="1512048"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宋体" pitchFamily="2" charset="-122"/>
                          <a:ea typeface="宋体" pitchFamily="2" charset="-122"/>
                        </a:rPr>
                        <a:t>西汉</a:t>
                      </a:r>
                      <a:endParaRPr lang="zh-CN" altLang="en-US" sz="28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宋体" pitchFamily="2" charset="-122"/>
                          <a:ea typeface="宋体" pitchFamily="2" charset="-122"/>
                        </a:rPr>
                        <a:t>河西四郡；</a:t>
                      </a:r>
                      <a:endParaRPr lang="en-US" altLang="zh-CN" sz="2800" b="1" dirty="0" smtClean="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r>
                        <a:rPr lang="zh-CN" altLang="en-US" sz="2800" b="1" dirty="0" smtClean="0">
                          <a:latin typeface="宋体" pitchFamily="2" charset="-122"/>
                          <a:ea typeface="宋体" pitchFamily="2" charset="-122"/>
                        </a:rPr>
                        <a:t>张骞出使西域；</a:t>
                      </a:r>
                      <a:endParaRPr lang="en-US" altLang="zh-CN" sz="2800" b="1" dirty="0" smtClean="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r>
                        <a:rPr lang="zh-CN" altLang="en-US" sz="2800" b="1" dirty="0" smtClean="0">
                          <a:latin typeface="宋体" pitchFamily="2" charset="-122"/>
                          <a:ea typeface="宋体" pitchFamily="2" charset="-122"/>
                        </a:rPr>
                        <a:t>设西域都护府</a:t>
                      </a:r>
                      <a:endParaRPr lang="zh-CN" altLang="en-US" sz="28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1113828"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宋体" pitchFamily="2" charset="-122"/>
                          <a:ea typeface="宋体" pitchFamily="2" charset="-122"/>
                        </a:rPr>
                        <a:t>唐朝</a:t>
                      </a:r>
                      <a:endParaRPr lang="zh-CN" altLang="en-US" sz="28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宋体" pitchFamily="2" charset="-122"/>
                          <a:ea typeface="宋体" pitchFamily="2" charset="-122"/>
                        </a:rPr>
                        <a:t>太宗设安西都护府；</a:t>
                      </a:r>
                      <a:endParaRPr lang="en-US" altLang="zh-CN" sz="2800" b="1" dirty="0" smtClean="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r>
                        <a:rPr lang="zh-CN" altLang="en-US" sz="2800" b="1" dirty="0" smtClean="0">
                          <a:latin typeface="宋体" pitchFamily="2" charset="-122"/>
                          <a:ea typeface="宋体" pitchFamily="2" charset="-122"/>
                        </a:rPr>
                        <a:t>武则天设北庭都护府；</a:t>
                      </a:r>
                      <a:endParaRPr lang="zh-CN" altLang="en-US" sz="28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826805"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宋体" pitchFamily="2" charset="-122"/>
                          <a:ea typeface="宋体" pitchFamily="2" charset="-122"/>
                        </a:rPr>
                        <a:t>元朝</a:t>
                      </a:r>
                      <a:endParaRPr lang="zh-CN" altLang="en-US" sz="28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宋体" pitchFamily="2" charset="-122"/>
                          <a:ea typeface="宋体" pitchFamily="2" charset="-122"/>
                        </a:rPr>
                        <a:t>北庭都元帅府和宣慰司</a:t>
                      </a:r>
                      <a:endParaRPr lang="zh-CN" altLang="en-US" sz="28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1512048"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宋体" pitchFamily="2" charset="-122"/>
                          <a:ea typeface="宋体" pitchFamily="2" charset="-122"/>
                        </a:rPr>
                        <a:t>清朝</a:t>
                      </a:r>
                      <a:endParaRPr lang="zh-CN" altLang="en-US" sz="28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宋体" pitchFamily="2" charset="-122"/>
                          <a:ea typeface="宋体" pitchFamily="2" charset="-122"/>
                        </a:rPr>
                        <a:t>平定准噶尔和大小和卓叛乱；</a:t>
                      </a:r>
                      <a:endParaRPr lang="en-US" altLang="zh-CN" sz="2800" b="1" dirty="0" smtClean="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r>
                        <a:rPr lang="zh-CN" altLang="en-US" sz="2800" b="1" dirty="0" smtClean="0">
                          <a:latin typeface="宋体" pitchFamily="2" charset="-122"/>
                          <a:ea typeface="宋体" pitchFamily="2" charset="-122"/>
                        </a:rPr>
                        <a:t>设盟旗制，任用蒙古王公管理；</a:t>
                      </a:r>
                      <a:endParaRPr lang="en-US" altLang="zh-CN" sz="2800" b="1" dirty="0" smtClean="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r>
                        <a:rPr lang="zh-CN" altLang="en-US" sz="2800" b="1" dirty="0" smtClean="0">
                          <a:latin typeface="宋体" pitchFamily="2" charset="-122"/>
                          <a:ea typeface="宋体" pitchFamily="2" charset="-122"/>
                        </a:rPr>
                        <a:t>设伊犁将军</a:t>
                      </a:r>
                      <a:endParaRPr lang="zh-CN" altLang="en-US" sz="28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312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98984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4</a:t>
            </a:r>
            <a:r>
              <a:rPr lang="zh-CN" altLang="en-US" dirty="0" smtClean="0"/>
              <a:t>、管辖</a:t>
            </a:r>
            <a:r>
              <a:rPr lang="zh-CN" altLang="en-US" dirty="0"/>
              <a:t>西藏</a:t>
            </a:r>
            <a:r>
              <a:rPr lang="zh-CN" altLang="en-US" dirty="0" smtClean="0"/>
              <a:t>地区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484784"/>
            <a:ext cx="8640960" cy="4608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）册封：顺治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帝正式册封“达赖喇嘛”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；康熙帝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册封“班禅额尔德尼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”，此后历代都经由中央政府册封；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设驻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藏大臣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雍正五年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，与达赖、班禅共同治理；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）颁布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钦定藏内善后章程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（乾隆年间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），以法律形式明确和落实了中央政府对西藏的地方管辖权；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）实行“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金瓶掣签”制度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，在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驻藏大臣监督之下掣签认定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   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清廷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对西藏的统治与管理进一步制度化和法律化。</a:t>
            </a:r>
          </a:p>
        </p:txBody>
      </p:sp>
    </p:spTree>
    <p:extLst>
      <p:ext uri="{BB962C8B-B14F-4D97-AF65-F5344CB8AC3E}">
        <p14:creationId xmlns:p14="http://schemas.microsoft.com/office/powerpoint/2010/main" val="3098090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3970784" cy="3052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/>
              <a:t> 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xmlns="" id="{8D22072E-5E31-4AC1-B9D1-F042F874C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6201" y="2492896"/>
            <a:ext cx="35988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康熙帝册封班禅额尔德尼的金印</a:t>
            </a:r>
          </a:p>
        </p:txBody>
      </p:sp>
      <p:pic>
        <p:nvPicPr>
          <p:cNvPr id="5" name="图片 56328">
            <a:extLst>
              <a:ext uri="{FF2B5EF4-FFF2-40B4-BE49-F238E27FC236}">
                <a16:creationId xmlns:a16="http://schemas.microsoft.com/office/drawing/2014/main" xmlns="" id="{D0AE6F78-E1C4-4BEA-B831-365A15A9E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0648"/>
            <a:ext cx="3240360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钦定藏内善后章程 的图像结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4" t="13333"/>
          <a:stretch>
            <a:fillRect/>
          </a:stretch>
        </p:blipFill>
        <p:spPr bwMode="auto">
          <a:xfrm>
            <a:off x="19225" y="332656"/>
            <a:ext cx="4336752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ZS1225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45716"/>
            <a:ext cx="3061544" cy="3316252"/>
          </a:xfrm>
          <a:prstGeom prst="rect">
            <a:avLst/>
          </a:prstGeom>
          <a:noFill/>
          <a:ln w="57150">
            <a:solidFill>
              <a:srgbClr val="00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006756" y="4860776"/>
            <a:ext cx="553998" cy="180858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dirty="0">
                <a:latin typeface="+mn-ea"/>
              </a:rPr>
              <a:t>金瓶掣签</a:t>
            </a:r>
          </a:p>
        </p:txBody>
      </p:sp>
    </p:spTree>
    <p:extLst>
      <p:ext uri="{BB962C8B-B14F-4D97-AF65-F5344CB8AC3E}">
        <p14:creationId xmlns:p14="http://schemas.microsoft.com/office/powerpoint/2010/main" val="2834385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78098"/>
          </a:xfrm>
        </p:spPr>
        <p:txBody>
          <a:bodyPr/>
          <a:lstStyle/>
          <a:p>
            <a:r>
              <a:rPr lang="zh-CN" altLang="en-US" dirty="0" smtClean="0"/>
              <a:t>中央政府与西藏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826605"/>
              </p:ext>
            </p:extLst>
          </p:nvPr>
        </p:nvGraphicFramePr>
        <p:xfrm>
          <a:off x="107504" y="980727"/>
          <a:ext cx="8928992" cy="576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3758"/>
                <a:gridCol w="7515234"/>
              </a:tblGrid>
              <a:tr h="590792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时间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事件</a:t>
                      </a:r>
                      <a:endParaRPr lang="zh-CN" altLang="en-US" sz="2400" dirty="0"/>
                    </a:p>
                  </a:txBody>
                  <a:tcPr/>
                </a:tc>
              </a:tr>
              <a:tr h="1580934"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唐朝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唐蕃和亲（文成公主嫁给松赞干布；金成公主嫁给尺带珠丹）；</a:t>
                      </a:r>
                      <a:endParaRPr lang="en-US" altLang="zh-CN" sz="3200" b="1" dirty="0" smtClean="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algn="l"/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唐蕃会盟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757612"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元朝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设宣政院，正式成为元朝的一个行政区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1250368"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明朝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封授称号；设立行都指挥使司；</a:t>
                      </a:r>
                      <a:endParaRPr lang="en-US" altLang="zh-CN" sz="3200" b="1" dirty="0" smtClean="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任用藏族上层人士管理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1580934"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清朝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册封达赖和班禅；</a:t>
                      </a:r>
                      <a:endParaRPr lang="en-US" altLang="zh-CN" sz="3200" b="1" dirty="0" smtClean="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派驻藏大臣；</a:t>
                      </a:r>
                      <a:endParaRPr lang="en-US" altLang="zh-CN" sz="3200" b="1" dirty="0" smtClean="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颁布法律</a:t>
                      </a:r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533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16632"/>
            <a:ext cx="8712968" cy="864096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5</a:t>
            </a:r>
            <a:r>
              <a:rPr lang="zh-CN" altLang="en-US" dirty="0" smtClean="0"/>
              <a:t>、西南边疆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50405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1681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年，康熙帝彻底平定三藩之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乱；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）实行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改土归流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.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①原因：元代在西南地区实行土司制度，土司世袭，形成割据势力。</a:t>
            </a: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概况：明清两代在少数民族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地区逐步取消土司制度，由中央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委派流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官进行统治。雍正时，大规模推行，乾隆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年间基本完成。</a:t>
            </a: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意义：强化中央政府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统治；减轻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西南人民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负担；促进当地经济发展和社会进步；促进了民族交融。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2986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7</a:t>
            </a:r>
            <a:r>
              <a:rPr lang="zh-CN" altLang="en-US" dirty="0" smtClean="0"/>
              <a:t>、其他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196752"/>
            <a:ext cx="849694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在中央设理藩院。主管边疆民族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事务；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 大力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进行民族立法工作：如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蒙古律例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、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回疆则例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、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钦定西藏章程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等，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强化统治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、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促进边疆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民族社会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发展；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管辖蒙古地区：设置乌里雅苏台将军，科布多参赞大臣、强调满蒙一体、实行联姻制度、政教分离、迎接土尔扈特部回归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等。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3153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836712"/>
          </a:xfrm>
        </p:spPr>
        <p:txBody>
          <a:bodyPr/>
          <a:lstStyle/>
          <a:p>
            <a:r>
              <a:rPr lang="zh-CN" altLang="en-US" dirty="0" smtClean="0"/>
              <a:t>二、危机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196752"/>
            <a:ext cx="8352928" cy="36724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、背景：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）国家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统一，社会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稳定，经济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繁荣，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国土开发；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）西方资本主义经济的发展，第一次工业革命发生。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4721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0840" y="2990138"/>
            <a:ext cx="8640960" cy="2671109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b="1" dirty="0">
                <a:latin typeface="+mn-ea"/>
              </a:rPr>
              <a:t> 材料一：据史料统计，清朝中后期一共爆发了一百多次大大小小的农民起义。</a:t>
            </a:r>
          </a:p>
          <a:p>
            <a:pPr marL="0" indent="0">
              <a:buNone/>
            </a:pPr>
            <a:r>
              <a:rPr lang="zh-CN" altLang="en-US" sz="2400" b="1" dirty="0">
                <a:latin typeface="+mn-ea"/>
              </a:rPr>
              <a:t>        </a:t>
            </a:r>
            <a:endParaRPr lang="en-US" altLang="zh-CN" sz="2400" b="1" dirty="0" smtClean="0">
              <a:latin typeface="+mn-ea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+mn-ea"/>
              </a:rPr>
              <a:t>材料</a:t>
            </a:r>
            <a:r>
              <a:rPr lang="zh-CN" altLang="en-US" sz="2400" b="1" dirty="0">
                <a:latin typeface="+mn-ea"/>
              </a:rPr>
              <a:t>二：天朝物产丰盈，无所不有，原不藉外夷货物以通有无。</a:t>
            </a:r>
          </a:p>
          <a:p>
            <a:pPr marL="0" indent="0">
              <a:buNone/>
            </a:pPr>
            <a:r>
              <a:rPr lang="en-US" altLang="zh-CN" sz="2400" b="1" dirty="0" smtClean="0">
                <a:latin typeface="+mn-ea"/>
              </a:rPr>
              <a:t>                                               ——《</a:t>
            </a:r>
            <a:r>
              <a:rPr lang="zh-CN" altLang="en-US" sz="2400" b="1" dirty="0">
                <a:latin typeface="+mn-ea"/>
              </a:rPr>
              <a:t>清高宗实录</a:t>
            </a:r>
            <a:r>
              <a:rPr lang="en-US" altLang="zh-CN" sz="2400" b="1" dirty="0">
                <a:latin typeface="+mn-ea"/>
              </a:rPr>
              <a:t>》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16632"/>
            <a:ext cx="8640960" cy="224676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 </a:t>
            </a:r>
            <a:r>
              <a:rPr lang="zh-CN" altLang="en-US" sz="2800" b="1" dirty="0" smtClean="0">
                <a:latin typeface="+mn-ea"/>
              </a:rPr>
              <a:t>  我</a:t>
            </a:r>
            <a:r>
              <a:rPr lang="zh-CN" altLang="en-US" sz="2800" b="1" dirty="0">
                <a:latin typeface="+mn-ea"/>
              </a:rPr>
              <a:t>国家休养生息，数十年来，户口日繁，而土地止有此数，</a:t>
            </a:r>
            <a:r>
              <a:rPr lang="en-US" altLang="zh-CN" sz="2800" b="1" dirty="0">
                <a:latin typeface="+mn-ea"/>
              </a:rPr>
              <a:t>……</a:t>
            </a:r>
            <a:r>
              <a:rPr lang="zh-CN" altLang="en-US" sz="2800" b="1" dirty="0">
                <a:latin typeface="+mn-ea"/>
              </a:rPr>
              <a:t>朕观四民（指士、农、工、商）之业，士之外，农为最贵。凡士工商贾，皆赖于农，以故农为天下之本务，而工贾皆其末也。</a:t>
            </a:r>
          </a:p>
          <a:p>
            <a:r>
              <a:rPr lang="en-US" altLang="zh-CN" sz="2800" b="1" dirty="0" smtClean="0">
                <a:latin typeface="+mn-ea"/>
              </a:rPr>
              <a:t>             ——《</a:t>
            </a:r>
            <a:r>
              <a:rPr lang="zh-CN" altLang="en-US" sz="2800" b="1" dirty="0">
                <a:latin typeface="+mn-ea"/>
              </a:rPr>
              <a:t>大清会典事例</a:t>
            </a:r>
            <a:r>
              <a:rPr lang="en-US" altLang="zh-CN" sz="2800" b="1" dirty="0">
                <a:latin typeface="+mn-ea"/>
              </a:rPr>
              <a:t>》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91366" y="1717070"/>
            <a:ext cx="396044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+mj-ea"/>
                <a:ea typeface="+mj-ea"/>
              </a:rPr>
              <a:t>重农抑商政策</a:t>
            </a:r>
            <a:endParaRPr lang="zh-CN" altLang="en-US" sz="3600" dirty="0">
              <a:latin typeface="+mj-ea"/>
              <a:ea typeface="+mj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45508" y="3577371"/>
            <a:ext cx="3204356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+mj-ea"/>
                <a:ea typeface="+mj-ea"/>
              </a:rPr>
              <a:t>农民起义不断</a:t>
            </a:r>
            <a:endParaRPr lang="zh-CN" altLang="en-US" sz="3200" dirty="0"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21176" y="5013176"/>
            <a:ext cx="3096344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统治者盲目自大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43596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8" grpId="0" animBg="1"/>
      <p:bldP spid="9" grpId="0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21548" y="404664"/>
            <a:ext cx="4170932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、表现：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）人口膨胀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）资源危机；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）吏治腐败；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）贫富矛盾；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）农民起义；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6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）财政窘迫；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7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）西方列强在中国东南沿海频繁活动；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2" y="1412776"/>
            <a:ext cx="4608512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615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2332"/>
            <a:ext cx="8229600" cy="792088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zh-CN" altLang="en-US" dirty="0" smtClean="0"/>
              <a:t>知识链接</a:t>
            </a:r>
            <a:r>
              <a:rPr lang="en-US" altLang="zh-CN" dirty="0" smtClean="0"/>
              <a:t>—</a:t>
            </a:r>
            <a:r>
              <a:rPr lang="zh-CN" altLang="en-US" dirty="0" smtClean="0"/>
              <a:t>人口膨胀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908720"/>
            <a:ext cx="8784976" cy="5544616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+mn-ea"/>
              </a:rPr>
              <a:t>1</a:t>
            </a:r>
            <a:r>
              <a:rPr lang="zh-CN" altLang="en-US" b="1" dirty="0" smtClean="0">
                <a:latin typeface="+mn-ea"/>
              </a:rPr>
              <a:t>、原因</a:t>
            </a:r>
            <a:r>
              <a:rPr lang="zh-CN" altLang="en-US" b="1" dirty="0">
                <a:latin typeface="+mn-ea"/>
              </a:rPr>
              <a:t>：</a:t>
            </a:r>
          </a:p>
          <a:p>
            <a:pPr marL="0" indent="0">
              <a:buNone/>
            </a:pPr>
            <a:r>
              <a:rPr lang="zh-CN" altLang="en-US" b="1" dirty="0" smtClean="0">
                <a:latin typeface="+mn-ea"/>
              </a:rPr>
              <a:t>（</a:t>
            </a:r>
            <a:r>
              <a:rPr lang="en-US" altLang="zh-CN" b="1" dirty="0" smtClean="0">
                <a:latin typeface="+mn-ea"/>
              </a:rPr>
              <a:t>1</a:t>
            </a:r>
            <a:r>
              <a:rPr lang="zh-CN" altLang="en-US" b="1" dirty="0" smtClean="0">
                <a:latin typeface="+mn-ea"/>
              </a:rPr>
              <a:t>）社会</a:t>
            </a:r>
            <a:r>
              <a:rPr lang="zh-CN" altLang="en-US" b="1" dirty="0">
                <a:latin typeface="+mn-ea"/>
              </a:rPr>
              <a:t>政治稳定、社会经济</a:t>
            </a:r>
            <a:r>
              <a:rPr lang="zh-CN" altLang="en-US" b="1" dirty="0" smtClean="0">
                <a:latin typeface="+mn-ea"/>
              </a:rPr>
              <a:t>发展；</a:t>
            </a:r>
            <a:endParaRPr lang="zh-CN" altLang="en-US" b="1" dirty="0">
              <a:latin typeface="+mn-ea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+mn-ea"/>
              </a:rPr>
              <a:t>（</a:t>
            </a:r>
            <a:r>
              <a:rPr lang="en-US" altLang="zh-CN" b="1" dirty="0" smtClean="0">
                <a:latin typeface="+mn-ea"/>
              </a:rPr>
              <a:t>2</a:t>
            </a:r>
            <a:r>
              <a:rPr lang="zh-CN" altLang="en-US" b="1" dirty="0" smtClean="0">
                <a:latin typeface="+mn-ea"/>
              </a:rPr>
              <a:t>）历史</a:t>
            </a:r>
            <a:r>
              <a:rPr lang="zh-CN" altLang="en-US" b="1" dirty="0">
                <a:latin typeface="+mn-ea"/>
              </a:rPr>
              <a:t>遗留人口基数比较大、人口统计范围</a:t>
            </a:r>
            <a:r>
              <a:rPr lang="zh-CN" altLang="en-US" b="1" dirty="0" smtClean="0">
                <a:latin typeface="+mn-ea"/>
              </a:rPr>
              <a:t>扩大；</a:t>
            </a:r>
            <a:endParaRPr lang="zh-CN" altLang="en-US" b="1" dirty="0">
              <a:latin typeface="+mn-ea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+mn-ea"/>
              </a:rPr>
              <a:t>（</a:t>
            </a:r>
            <a:r>
              <a:rPr lang="en-US" altLang="zh-CN" b="1" dirty="0" smtClean="0">
                <a:latin typeface="+mn-ea"/>
              </a:rPr>
              <a:t>3</a:t>
            </a:r>
            <a:r>
              <a:rPr lang="zh-CN" altLang="en-US" b="1" dirty="0" smtClean="0">
                <a:latin typeface="+mn-ea"/>
              </a:rPr>
              <a:t>）高产</a:t>
            </a:r>
            <a:r>
              <a:rPr lang="zh-CN" altLang="en-US" b="1" dirty="0">
                <a:latin typeface="+mn-ea"/>
              </a:rPr>
              <a:t>农作物大量种植</a:t>
            </a:r>
            <a:r>
              <a:rPr lang="zh-CN" altLang="en-US" b="1" dirty="0" smtClean="0">
                <a:latin typeface="+mn-ea"/>
              </a:rPr>
              <a:t>等；</a:t>
            </a:r>
            <a:endParaRPr lang="zh-CN" altLang="en-US" b="1" dirty="0">
              <a:latin typeface="+mn-ea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+mn-ea"/>
              </a:rPr>
              <a:t>（</a:t>
            </a:r>
            <a:r>
              <a:rPr lang="en-US" altLang="zh-CN" b="1" dirty="0" smtClean="0">
                <a:latin typeface="+mn-ea"/>
              </a:rPr>
              <a:t>4</a:t>
            </a:r>
            <a:r>
              <a:rPr lang="zh-CN" altLang="en-US" b="1" dirty="0" smtClean="0">
                <a:latin typeface="+mn-ea"/>
              </a:rPr>
              <a:t>）赋税</a:t>
            </a:r>
            <a:r>
              <a:rPr lang="zh-CN" altLang="en-US" b="1" dirty="0">
                <a:latin typeface="+mn-ea"/>
              </a:rPr>
              <a:t>制度的变革在刺激人们</a:t>
            </a:r>
            <a:r>
              <a:rPr lang="zh-CN" altLang="en-US" b="1" dirty="0" smtClean="0">
                <a:latin typeface="+mn-ea"/>
              </a:rPr>
              <a:t>生育。</a:t>
            </a:r>
            <a:endParaRPr lang="zh-CN" altLang="en-US" b="1" dirty="0">
              <a:latin typeface="+mn-ea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+mn-ea"/>
              </a:rPr>
              <a:t>2</a:t>
            </a:r>
            <a:r>
              <a:rPr lang="zh-CN" altLang="en-US" b="1" dirty="0" smtClean="0">
                <a:latin typeface="+mn-ea"/>
              </a:rPr>
              <a:t>、影响</a:t>
            </a:r>
            <a:endParaRPr lang="zh-CN" altLang="en-US" b="1" dirty="0">
              <a:latin typeface="+mn-ea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+mn-ea"/>
              </a:rPr>
              <a:t>（</a:t>
            </a:r>
            <a:r>
              <a:rPr lang="en-US" altLang="zh-CN" b="1" dirty="0" smtClean="0">
                <a:latin typeface="+mn-ea"/>
              </a:rPr>
              <a:t>1</a:t>
            </a:r>
            <a:r>
              <a:rPr lang="zh-CN" altLang="en-US" b="1" dirty="0" smtClean="0">
                <a:latin typeface="+mn-ea"/>
              </a:rPr>
              <a:t>）给</a:t>
            </a:r>
            <a:r>
              <a:rPr lang="zh-CN" altLang="en-US" b="1" dirty="0">
                <a:latin typeface="+mn-ea"/>
              </a:rPr>
              <a:t>清朝社会经济发展带来了负面影响；</a:t>
            </a:r>
          </a:p>
          <a:p>
            <a:pPr marL="0" indent="0">
              <a:buNone/>
            </a:pPr>
            <a:r>
              <a:rPr lang="zh-CN" altLang="en-US" b="1" dirty="0" smtClean="0">
                <a:latin typeface="+mn-ea"/>
              </a:rPr>
              <a:t>（</a:t>
            </a:r>
            <a:r>
              <a:rPr lang="en-US" altLang="zh-CN" b="1" dirty="0" smtClean="0">
                <a:latin typeface="+mn-ea"/>
              </a:rPr>
              <a:t>2</a:t>
            </a:r>
            <a:r>
              <a:rPr lang="zh-CN" altLang="en-US" b="1" dirty="0" smtClean="0">
                <a:latin typeface="+mn-ea"/>
              </a:rPr>
              <a:t>）提升</a:t>
            </a:r>
            <a:r>
              <a:rPr lang="zh-CN" altLang="en-US" b="1" dirty="0">
                <a:latin typeface="+mn-ea"/>
              </a:rPr>
              <a:t>了清朝的综合国力，转变了人们的生育观念，促进工商业发展</a:t>
            </a:r>
            <a:r>
              <a:rPr lang="zh-CN" altLang="en-US" b="1" dirty="0" smtClean="0">
                <a:latin typeface="+mn-ea"/>
              </a:rPr>
              <a:t>。</a:t>
            </a:r>
            <a:endParaRPr lang="zh-CN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59039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6648"/>
            <a:ext cx="8229600" cy="882352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zh-CN" altLang="en-US" dirty="0" smtClean="0"/>
              <a:t>知识链接</a:t>
            </a:r>
            <a:r>
              <a:rPr lang="en-US" altLang="zh-CN" dirty="0" smtClean="0"/>
              <a:t>—</a:t>
            </a:r>
            <a:r>
              <a:rPr lang="zh-CN" altLang="en-US" dirty="0" smtClean="0"/>
              <a:t>海禁</a:t>
            </a:r>
            <a:r>
              <a:rPr lang="zh-CN" altLang="en-US" dirty="0"/>
              <a:t>、闭关锁国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544616"/>
          </a:xfrm>
          <a:solidFill>
            <a:srgbClr val="92D05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400" b="1" dirty="0" smtClean="0">
                <a:latin typeface="+mn-ea"/>
              </a:rPr>
              <a:t>1</a:t>
            </a:r>
            <a:r>
              <a:rPr lang="zh-CN" altLang="en-US" sz="2400" b="1" dirty="0" smtClean="0">
                <a:latin typeface="+mn-ea"/>
              </a:rPr>
              <a:t>、原因</a:t>
            </a:r>
            <a:endParaRPr lang="zh-CN" altLang="en-US" sz="2400" b="1" dirty="0">
              <a:latin typeface="+mn-ea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+mn-ea"/>
              </a:rPr>
              <a:t>（</a:t>
            </a:r>
            <a:r>
              <a:rPr lang="en-US" altLang="zh-CN" sz="2400" b="1" dirty="0" smtClean="0">
                <a:latin typeface="+mn-ea"/>
              </a:rPr>
              <a:t>1</a:t>
            </a:r>
            <a:r>
              <a:rPr lang="zh-CN" altLang="en-US" sz="2400" b="1" dirty="0" smtClean="0">
                <a:latin typeface="+mn-ea"/>
              </a:rPr>
              <a:t>）经济：</a:t>
            </a:r>
            <a:r>
              <a:rPr lang="zh-CN" altLang="en-US" sz="2400" b="1" dirty="0">
                <a:latin typeface="+mn-ea"/>
              </a:rPr>
              <a:t>自给自足的自然经济</a:t>
            </a:r>
            <a:r>
              <a:rPr lang="zh-CN" altLang="en-US" sz="2400" b="1" dirty="0" smtClean="0">
                <a:latin typeface="+mn-ea"/>
              </a:rPr>
              <a:t>主导；</a:t>
            </a:r>
            <a:endParaRPr lang="zh-CN" altLang="en-US" sz="2400" b="1" dirty="0">
              <a:latin typeface="+mn-ea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+mn-ea"/>
              </a:rPr>
              <a:t>（</a:t>
            </a:r>
            <a:r>
              <a:rPr lang="en-US" altLang="zh-CN" sz="2400" b="1" dirty="0" smtClean="0">
                <a:latin typeface="+mn-ea"/>
              </a:rPr>
              <a:t>2</a:t>
            </a:r>
            <a:r>
              <a:rPr lang="zh-CN" altLang="en-US" sz="2400" b="1" dirty="0" smtClean="0">
                <a:latin typeface="+mn-ea"/>
              </a:rPr>
              <a:t>）思想：</a:t>
            </a:r>
            <a:r>
              <a:rPr lang="zh-CN" altLang="en-US" sz="2400" b="1" dirty="0">
                <a:latin typeface="+mn-ea"/>
              </a:rPr>
              <a:t>儒家“重义轻利 ”</a:t>
            </a:r>
            <a:r>
              <a:rPr lang="zh-CN" altLang="en-US" sz="2400" b="1" dirty="0" smtClean="0">
                <a:latin typeface="+mn-ea"/>
              </a:rPr>
              <a:t>思想和小农经济</a:t>
            </a:r>
            <a:r>
              <a:rPr lang="zh-CN" altLang="en-US" sz="2400" b="1" dirty="0">
                <a:latin typeface="+mn-ea"/>
              </a:rPr>
              <a:t>影响下的保守观；</a:t>
            </a:r>
          </a:p>
          <a:p>
            <a:pPr marL="0" indent="0">
              <a:buNone/>
            </a:pPr>
            <a:r>
              <a:rPr lang="zh-CN" altLang="en-US" sz="2400" b="1" dirty="0" smtClean="0">
                <a:latin typeface="+mn-ea"/>
              </a:rPr>
              <a:t>（</a:t>
            </a:r>
            <a:r>
              <a:rPr lang="en-US" altLang="zh-CN" sz="2400" b="1" dirty="0" smtClean="0">
                <a:latin typeface="+mn-ea"/>
              </a:rPr>
              <a:t>3</a:t>
            </a:r>
            <a:r>
              <a:rPr lang="zh-CN" altLang="en-US" sz="2400" b="1" dirty="0" smtClean="0">
                <a:latin typeface="+mn-ea"/>
              </a:rPr>
              <a:t>）政治：以</a:t>
            </a:r>
            <a:r>
              <a:rPr lang="zh-CN" altLang="en-US" sz="2400" b="1" dirty="0">
                <a:latin typeface="+mn-ea"/>
              </a:rPr>
              <a:t>“天朝上国”自居</a:t>
            </a:r>
            <a:r>
              <a:rPr lang="en-US" altLang="zh-CN" sz="2400" b="1" dirty="0">
                <a:latin typeface="+mn-ea"/>
              </a:rPr>
              <a:t>, </a:t>
            </a:r>
            <a:r>
              <a:rPr lang="zh-CN" altLang="en-US" sz="2400" b="1" dirty="0">
                <a:latin typeface="+mn-ea"/>
              </a:rPr>
              <a:t>把国与国的关系等同于家长制等级观念下的宗藩</a:t>
            </a:r>
            <a:r>
              <a:rPr lang="zh-CN" altLang="en-US" sz="2400" b="1" dirty="0" smtClean="0">
                <a:latin typeface="+mn-ea"/>
              </a:rPr>
              <a:t>关系；</a:t>
            </a:r>
            <a:endParaRPr lang="en-US" altLang="zh-CN" sz="2400" b="1" dirty="0" smtClean="0">
              <a:latin typeface="+mn-ea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+mn-ea"/>
              </a:rPr>
              <a:t>（</a:t>
            </a:r>
            <a:r>
              <a:rPr lang="en-US" altLang="zh-CN" sz="2400" b="1" dirty="0" smtClean="0">
                <a:latin typeface="+mn-ea"/>
              </a:rPr>
              <a:t>4</a:t>
            </a:r>
            <a:r>
              <a:rPr lang="zh-CN" altLang="en-US" sz="2400" b="1" dirty="0" smtClean="0">
                <a:latin typeface="+mn-ea"/>
              </a:rPr>
              <a:t>）西方完成</a:t>
            </a:r>
            <a:r>
              <a:rPr lang="zh-CN" altLang="en-US" sz="2400" b="1" dirty="0">
                <a:latin typeface="+mn-ea"/>
              </a:rPr>
              <a:t>工业革命</a:t>
            </a:r>
            <a:r>
              <a:rPr lang="zh-CN" altLang="en-US" sz="2400" b="1" dirty="0" smtClean="0">
                <a:latin typeface="+mn-ea"/>
              </a:rPr>
              <a:t>，为了扩大</a:t>
            </a:r>
            <a:r>
              <a:rPr lang="zh-CN" altLang="en-US" sz="2400" b="1" dirty="0">
                <a:latin typeface="+mn-ea"/>
              </a:rPr>
              <a:t>对华贸易，开拓中国</a:t>
            </a:r>
            <a:r>
              <a:rPr lang="zh-CN" altLang="en-US" sz="2400" b="1" dirty="0" smtClean="0">
                <a:latin typeface="+mn-ea"/>
              </a:rPr>
              <a:t>市场，开始殖民</a:t>
            </a:r>
            <a:r>
              <a:rPr lang="zh-CN" altLang="en-US" sz="2400" b="1" dirty="0">
                <a:latin typeface="+mn-ea"/>
              </a:rPr>
              <a:t>扩张。</a:t>
            </a:r>
          </a:p>
          <a:p>
            <a:pPr marL="0" indent="0">
              <a:buNone/>
            </a:pPr>
            <a:r>
              <a:rPr lang="en-US" altLang="zh-CN" sz="2400" b="1" dirty="0" smtClean="0">
                <a:latin typeface="+mn-ea"/>
              </a:rPr>
              <a:t>2</a:t>
            </a:r>
            <a:r>
              <a:rPr lang="zh-CN" altLang="en-US" sz="2400" b="1" dirty="0" smtClean="0">
                <a:latin typeface="+mn-ea"/>
              </a:rPr>
              <a:t>、表现</a:t>
            </a:r>
            <a:endParaRPr lang="zh-CN" altLang="en-US" sz="2400" b="1" dirty="0">
              <a:latin typeface="+mn-ea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+mn-ea"/>
              </a:rPr>
              <a:t>（</a:t>
            </a:r>
            <a:r>
              <a:rPr lang="en-US" altLang="zh-CN" sz="2400" b="1" dirty="0" smtClean="0">
                <a:latin typeface="+mn-ea"/>
              </a:rPr>
              <a:t>1</a:t>
            </a:r>
            <a:r>
              <a:rPr lang="zh-CN" altLang="en-US" sz="2400" b="1" dirty="0" smtClean="0">
                <a:latin typeface="+mn-ea"/>
              </a:rPr>
              <a:t>）经济：禁止</a:t>
            </a:r>
            <a:r>
              <a:rPr lang="zh-CN" altLang="en-US" sz="2400" b="1" dirty="0">
                <a:latin typeface="+mn-ea"/>
              </a:rPr>
              <a:t>私人出洋贸易</a:t>
            </a:r>
            <a:r>
              <a:rPr lang="en-US" altLang="zh-CN" sz="2400" b="1" dirty="0">
                <a:latin typeface="+mn-ea"/>
              </a:rPr>
              <a:t>,</a:t>
            </a:r>
            <a:r>
              <a:rPr lang="zh-CN" altLang="en-US" sz="2400" b="1" dirty="0">
                <a:latin typeface="+mn-ea"/>
              </a:rPr>
              <a:t>关闭对外贸易</a:t>
            </a:r>
            <a:r>
              <a:rPr lang="zh-CN" altLang="en-US" sz="2400" b="1" dirty="0" smtClean="0">
                <a:latin typeface="+mn-ea"/>
              </a:rPr>
              <a:t>港口，仅保留广州一处；</a:t>
            </a:r>
            <a:endParaRPr lang="zh-CN" altLang="en-US" sz="2400" b="1" dirty="0">
              <a:latin typeface="+mn-ea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+mn-ea"/>
              </a:rPr>
              <a:t>（</a:t>
            </a:r>
            <a:r>
              <a:rPr lang="en-US" altLang="zh-CN" sz="2400" b="1" dirty="0">
                <a:latin typeface="+mn-ea"/>
              </a:rPr>
              <a:t>2</a:t>
            </a:r>
            <a:r>
              <a:rPr lang="zh-CN" altLang="en-US" sz="2400" b="1" dirty="0" smtClean="0">
                <a:latin typeface="+mn-ea"/>
              </a:rPr>
              <a:t>）文化：否定资本主义</a:t>
            </a:r>
            <a:r>
              <a:rPr lang="zh-CN" altLang="en-US" sz="2400" b="1" dirty="0">
                <a:latin typeface="+mn-ea"/>
              </a:rPr>
              <a:t>文化</a:t>
            </a:r>
            <a:r>
              <a:rPr lang="en-US" altLang="zh-CN" sz="2400" b="1" dirty="0">
                <a:latin typeface="+mn-ea"/>
              </a:rPr>
              <a:t>, </a:t>
            </a:r>
            <a:r>
              <a:rPr lang="zh-CN" altLang="en-US" sz="2400" b="1" dirty="0">
                <a:latin typeface="+mn-ea"/>
              </a:rPr>
              <a:t>限制中西文化交流</a:t>
            </a:r>
            <a:r>
              <a:rPr lang="zh-CN" altLang="en-US" sz="2400" b="1" dirty="0" smtClean="0">
                <a:latin typeface="+mn-ea"/>
              </a:rPr>
              <a:t>学习；</a:t>
            </a:r>
            <a:endParaRPr lang="zh-CN" altLang="en-US" sz="2400" b="1" dirty="0">
              <a:latin typeface="+mn-ea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+mn-ea"/>
              </a:rPr>
              <a:t>（</a:t>
            </a:r>
            <a:r>
              <a:rPr lang="en-US" altLang="zh-CN" sz="2400" b="1" dirty="0" smtClean="0">
                <a:latin typeface="+mn-ea"/>
              </a:rPr>
              <a:t>3</a:t>
            </a:r>
            <a:r>
              <a:rPr lang="zh-CN" altLang="en-US" sz="2400" b="1" dirty="0" smtClean="0">
                <a:latin typeface="+mn-ea"/>
              </a:rPr>
              <a:t>）外交：以</a:t>
            </a:r>
            <a:r>
              <a:rPr lang="zh-CN" altLang="en-US" sz="2400" b="1" dirty="0">
                <a:latin typeface="+mn-ea"/>
              </a:rPr>
              <a:t>华夷观念为思想基础</a:t>
            </a:r>
            <a:r>
              <a:rPr lang="en-US" altLang="zh-CN" sz="2400" b="1" dirty="0">
                <a:latin typeface="+mn-ea"/>
              </a:rPr>
              <a:t>, </a:t>
            </a:r>
            <a:r>
              <a:rPr lang="zh-CN" altLang="en-US" sz="2400" b="1" dirty="0">
                <a:latin typeface="+mn-ea"/>
              </a:rPr>
              <a:t>实行 “剿”与 “抚 ”的两手</a:t>
            </a:r>
            <a:r>
              <a:rPr lang="zh-CN" altLang="en-US" sz="2400" b="1" dirty="0" smtClean="0">
                <a:latin typeface="+mn-ea"/>
              </a:rPr>
              <a:t>政策。</a:t>
            </a:r>
            <a:endParaRPr lang="zh-CN" altLang="en-US" sz="2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4787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692696"/>
            <a:ext cx="8568952" cy="5184576"/>
          </a:xfrm>
          <a:solidFill>
            <a:srgbClr val="92D050"/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+mn-ea"/>
              </a:rPr>
              <a:t>3</a:t>
            </a:r>
            <a:r>
              <a:rPr lang="zh-CN" altLang="en-US" b="1" dirty="0" smtClean="0">
                <a:latin typeface="+mn-ea"/>
              </a:rPr>
              <a:t>、评价：</a:t>
            </a:r>
            <a:endParaRPr lang="en-US" altLang="zh-CN" b="1" dirty="0" smtClean="0">
              <a:latin typeface="+mn-ea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+mn-ea"/>
              </a:rPr>
              <a:t>积极：在</a:t>
            </a:r>
            <a:r>
              <a:rPr lang="zh-CN" altLang="en-US" b="1" dirty="0">
                <a:latin typeface="+mn-ea"/>
              </a:rPr>
              <a:t>一定时期内，对西方殖民主义侵略起到过一定的民族自卫</a:t>
            </a:r>
            <a:r>
              <a:rPr lang="zh-CN" altLang="en-US" b="1" dirty="0" smtClean="0">
                <a:latin typeface="+mn-ea"/>
              </a:rPr>
              <a:t>作用；</a:t>
            </a:r>
            <a:endParaRPr lang="en-US" altLang="zh-CN" b="1" dirty="0" smtClean="0">
              <a:latin typeface="+mn-ea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+mn-ea"/>
              </a:rPr>
              <a:t>消极：</a:t>
            </a:r>
            <a:endParaRPr lang="en-US" altLang="zh-CN" b="1" dirty="0" smtClean="0">
              <a:latin typeface="+mn-ea"/>
            </a:endParaRPr>
          </a:p>
          <a:p>
            <a:pPr marL="0" indent="0">
              <a:buNone/>
            </a:pPr>
            <a:r>
              <a:rPr lang="zh-CN" altLang="zh-CN" b="1" dirty="0">
                <a:latin typeface="+mn-ea"/>
              </a:rPr>
              <a:t>①</a:t>
            </a:r>
            <a:r>
              <a:rPr lang="zh-CN" altLang="en-US" b="1" dirty="0" smtClean="0">
                <a:latin typeface="+mn-ea"/>
              </a:rPr>
              <a:t>它</a:t>
            </a:r>
            <a:r>
              <a:rPr lang="zh-CN" altLang="en-US" b="1" dirty="0">
                <a:latin typeface="+mn-ea"/>
              </a:rPr>
              <a:t>妨碍海外市场的开拓，抑制资本的原始积累，阻碍资本主义萌芽的滋长</a:t>
            </a:r>
            <a:r>
              <a:rPr lang="zh-CN" altLang="en-US" b="1" dirty="0" smtClean="0">
                <a:latin typeface="+mn-ea"/>
              </a:rPr>
              <a:t>；</a:t>
            </a:r>
            <a:endParaRPr lang="en-US" altLang="zh-CN" b="1" dirty="0" smtClean="0">
              <a:latin typeface="+mn-ea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</a:rPr>
              <a:t>②</a:t>
            </a:r>
            <a:r>
              <a:rPr lang="zh-CN" altLang="en-US" b="1" dirty="0" smtClean="0">
                <a:latin typeface="+mn-ea"/>
              </a:rPr>
              <a:t>中国</a:t>
            </a:r>
            <a:r>
              <a:rPr lang="zh-CN" altLang="en-US" b="1" dirty="0">
                <a:latin typeface="+mn-ea"/>
              </a:rPr>
              <a:t>与世隔绝，未能及时学习西方先进的科学知识和生产技术，使中国逐渐落后于世界潮流，造成了近代中国的落后挨打</a:t>
            </a:r>
            <a:r>
              <a:rPr lang="zh-CN" altLang="en-US" b="1" dirty="0" smtClean="0">
                <a:latin typeface="+mn-ea"/>
              </a:rPr>
              <a:t>；</a:t>
            </a:r>
            <a:endParaRPr lang="en-US" altLang="zh-CN" b="1" dirty="0" smtClean="0">
              <a:latin typeface="+mn-ea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</a:rPr>
              <a:t>③</a:t>
            </a:r>
            <a:r>
              <a:rPr lang="zh-CN" altLang="en-US" b="1" dirty="0" smtClean="0">
                <a:latin typeface="+mn-ea"/>
              </a:rPr>
              <a:t>闭关锁国</a:t>
            </a:r>
            <a:r>
              <a:rPr lang="zh-CN" altLang="en-US" b="1" dirty="0">
                <a:latin typeface="+mn-ea"/>
              </a:rPr>
              <a:t>政策也导致了中国航海造船事业的衰落和在“海洋时代”的</a:t>
            </a:r>
            <a:r>
              <a:rPr lang="zh-CN" altLang="en-US" b="1" dirty="0" smtClean="0">
                <a:latin typeface="+mn-ea"/>
              </a:rPr>
              <a:t>落伍。</a:t>
            </a:r>
            <a:endParaRPr lang="zh-CN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76261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27732"/>
            <a:ext cx="8229600" cy="736972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zh-CN" altLang="en-US" dirty="0"/>
              <a:t>马戛尔尼</a:t>
            </a:r>
            <a:r>
              <a:rPr lang="zh-CN" altLang="en-US" dirty="0" smtClean="0"/>
              <a:t>使团访华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836712"/>
            <a:ext cx="8784976" cy="5805264"/>
          </a:xfrm>
          <a:solidFill>
            <a:srgbClr val="FFFF0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800" b="1" dirty="0" smtClean="0">
                <a:latin typeface="+mn-ea"/>
              </a:rPr>
              <a:t>1</a:t>
            </a:r>
            <a:r>
              <a:rPr lang="zh-CN" altLang="en-US" sz="2800" b="1" dirty="0" smtClean="0">
                <a:latin typeface="+mn-ea"/>
              </a:rPr>
              <a:t>、背景</a:t>
            </a:r>
            <a:r>
              <a:rPr lang="zh-CN" altLang="en-US" sz="2800" b="1" dirty="0">
                <a:latin typeface="+mn-ea"/>
              </a:rPr>
              <a:t>：清朝对外贸易出超；工业革命；英国掌握海上</a:t>
            </a:r>
            <a:r>
              <a:rPr lang="zh-CN" altLang="en-US" sz="2800" b="1" dirty="0" smtClean="0">
                <a:latin typeface="+mn-ea"/>
              </a:rPr>
              <a:t>霸权。</a:t>
            </a:r>
            <a:endParaRPr lang="en-US" altLang="zh-CN" sz="2800" b="1" dirty="0">
              <a:latin typeface="+mn-ea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+mn-ea"/>
              </a:rPr>
              <a:t>2</a:t>
            </a:r>
            <a:r>
              <a:rPr lang="zh-CN" altLang="en-US" sz="2800" b="1" dirty="0" smtClean="0">
                <a:latin typeface="+mn-ea"/>
              </a:rPr>
              <a:t>、目的</a:t>
            </a:r>
            <a:r>
              <a:rPr lang="zh-CN" altLang="en-US" sz="2800" b="1" dirty="0">
                <a:latin typeface="+mn-ea"/>
              </a:rPr>
              <a:t>：开拓中国市场，平衡贸易逆差</a:t>
            </a:r>
          </a:p>
          <a:p>
            <a:pPr marL="0" indent="0">
              <a:buNone/>
            </a:pPr>
            <a:r>
              <a:rPr lang="en-US" altLang="zh-CN" sz="2800" b="1" dirty="0" smtClean="0">
                <a:latin typeface="+mn-ea"/>
              </a:rPr>
              <a:t>3</a:t>
            </a:r>
            <a:r>
              <a:rPr lang="zh-CN" altLang="en-US" sz="2800" b="1" dirty="0" smtClean="0">
                <a:latin typeface="+mn-ea"/>
              </a:rPr>
              <a:t>、过程：出现礼仪</a:t>
            </a:r>
            <a:r>
              <a:rPr lang="zh-CN" altLang="en-US" sz="2800" b="1" dirty="0">
                <a:latin typeface="+mn-ea"/>
              </a:rPr>
              <a:t>之</a:t>
            </a:r>
            <a:r>
              <a:rPr lang="zh-CN" altLang="en-US" sz="2800" b="1" dirty="0" smtClean="0">
                <a:latin typeface="+mn-ea"/>
              </a:rPr>
              <a:t>争</a:t>
            </a:r>
            <a:endParaRPr lang="en-US" altLang="zh-CN" sz="2800" b="1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+mn-ea"/>
              </a:rPr>
              <a:t>4</a:t>
            </a:r>
            <a:r>
              <a:rPr lang="zh-CN" altLang="en-US" sz="2800" b="1" dirty="0" smtClean="0">
                <a:latin typeface="+mn-ea"/>
              </a:rPr>
              <a:t>、</a:t>
            </a:r>
            <a:r>
              <a:rPr lang="zh-CN" altLang="en-US" sz="2800" b="1" dirty="0" smtClean="0">
                <a:latin typeface="+mn-ea"/>
              </a:rPr>
              <a:t>实质：中西</a:t>
            </a:r>
            <a:r>
              <a:rPr lang="zh-CN" altLang="en-US" sz="2800" b="1" dirty="0">
                <a:latin typeface="+mn-ea"/>
              </a:rPr>
              <a:t>文化的</a:t>
            </a:r>
            <a:r>
              <a:rPr lang="zh-CN" altLang="en-US" sz="2800" b="1" dirty="0" smtClean="0">
                <a:latin typeface="+mn-ea"/>
              </a:rPr>
              <a:t>冲突。如</a:t>
            </a:r>
            <a:r>
              <a:rPr lang="zh-CN" altLang="en-US" sz="2800" b="1" dirty="0">
                <a:latin typeface="+mn-ea"/>
              </a:rPr>
              <a:t>英国主权平等、平等外交，自由贸易贸易等观念与清朝统治者天朝上国，华夷观念的冲突</a:t>
            </a:r>
          </a:p>
          <a:p>
            <a:pPr marL="0" indent="0">
              <a:buNone/>
            </a:pPr>
            <a:r>
              <a:rPr lang="en-US" altLang="zh-CN" sz="2800" b="1" dirty="0" smtClean="0">
                <a:latin typeface="+mn-ea"/>
              </a:rPr>
              <a:t>5</a:t>
            </a:r>
            <a:r>
              <a:rPr lang="zh-CN" altLang="en-US" sz="2800" b="1" dirty="0" smtClean="0">
                <a:latin typeface="+mn-ea"/>
              </a:rPr>
              <a:t>、结果：失败</a:t>
            </a:r>
            <a:endParaRPr lang="en-US" altLang="zh-CN" sz="2800" b="1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+mn-ea"/>
              </a:rPr>
              <a:t>6</a:t>
            </a:r>
            <a:r>
              <a:rPr lang="zh-CN" altLang="en-US" sz="2800" b="1" dirty="0" smtClean="0">
                <a:latin typeface="+mn-ea"/>
              </a:rPr>
              <a:t>、影响</a:t>
            </a:r>
            <a:r>
              <a:rPr lang="en-US" altLang="zh-CN" sz="2800" b="1" dirty="0" smtClean="0">
                <a:latin typeface="+mn-ea"/>
              </a:rPr>
              <a:t>:</a:t>
            </a:r>
            <a:endParaRPr lang="en-US" altLang="zh-CN" sz="2800" b="1" dirty="0">
              <a:latin typeface="+mn-ea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+mn-ea"/>
              </a:rPr>
              <a:t>（</a:t>
            </a:r>
            <a:r>
              <a:rPr lang="en-US" altLang="zh-CN" sz="2800" b="1" dirty="0" smtClean="0">
                <a:latin typeface="+mn-ea"/>
              </a:rPr>
              <a:t>1</a:t>
            </a:r>
            <a:r>
              <a:rPr lang="zh-CN" altLang="en-US" sz="2800" b="1" dirty="0" smtClean="0">
                <a:latin typeface="+mn-ea"/>
              </a:rPr>
              <a:t>）考察</a:t>
            </a:r>
            <a:r>
              <a:rPr lang="zh-CN" altLang="en-US" sz="2800" b="1" dirty="0">
                <a:latin typeface="+mn-ea"/>
              </a:rPr>
              <a:t>大清的</a:t>
            </a:r>
            <a:r>
              <a:rPr lang="zh-CN" altLang="en-US" sz="2800" b="1" dirty="0" smtClean="0">
                <a:latin typeface="+mn-ea"/>
              </a:rPr>
              <a:t>国力和军事；</a:t>
            </a:r>
            <a:endParaRPr lang="zh-CN" altLang="en-US" sz="2800" b="1" dirty="0">
              <a:latin typeface="+mn-ea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+mn-ea"/>
              </a:rPr>
              <a:t>（</a:t>
            </a:r>
            <a:r>
              <a:rPr lang="en-US" altLang="zh-CN" sz="2800" b="1" dirty="0" smtClean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）鸦片输入量</a:t>
            </a:r>
            <a:r>
              <a:rPr lang="zh-CN" altLang="en-US" sz="2800" b="1" dirty="0" smtClean="0">
                <a:latin typeface="+mn-ea"/>
              </a:rPr>
              <a:t>激增，</a:t>
            </a:r>
            <a:r>
              <a:rPr lang="zh-CN" altLang="en-US" sz="2800" b="1" dirty="0">
                <a:latin typeface="+mn-ea"/>
              </a:rPr>
              <a:t>白银大量</a:t>
            </a:r>
            <a:r>
              <a:rPr lang="zh-CN" altLang="en-US" sz="2800" b="1" dirty="0" smtClean="0">
                <a:latin typeface="+mn-ea"/>
              </a:rPr>
              <a:t>外流，为</a:t>
            </a:r>
            <a:r>
              <a:rPr lang="zh-CN" altLang="en-US" sz="2800" b="1" dirty="0">
                <a:latin typeface="+mn-ea"/>
              </a:rPr>
              <a:t>鸦片战争埋下种子</a:t>
            </a:r>
            <a:r>
              <a:rPr lang="zh-CN" altLang="en-US" sz="2800" b="1" dirty="0" smtClean="0">
                <a:latin typeface="+mn-ea"/>
              </a:rPr>
              <a:t>考察</a:t>
            </a:r>
            <a:r>
              <a:rPr lang="zh-CN" altLang="en-US" sz="2800" b="1" dirty="0">
                <a:latin typeface="+mn-ea"/>
              </a:rPr>
              <a:t>大清的</a:t>
            </a:r>
            <a:r>
              <a:rPr lang="zh-CN" altLang="en-US" sz="2800" b="1" dirty="0" smtClean="0">
                <a:latin typeface="+mn-ea"/>
              </a:rPr>
              <a:t>军事</a:t>
            </a:r>
            <a:endParaRPr lang="zh-CN" altLang="en-US" sz="2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21713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64704"/>
          </a:xfrm>
        </p:spPr>
        <p:txBody>
          <a:bodyPr/>
          <a:lstStyle/>
          <a:p>
            <a:r>
              <a:rPr lang="zh-CN" altLang="en-US" dirty="0" smtClean="0"/>
              <a:t>大事年表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6076" y="908720"/>
            <a:ext cx="8784976" cy="5472608"/>
          </a:xfrm>
          <a:solidFill>
            <a:srgbClr val="92D05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1616</a:t>
            </a:r>
            <a:r>
              <a:rPr lang="zh-CN" altLang="en-US" sz="2000" b="1" dirty="0">
                <a:latin typeface="+mn-ea"/>
              </a:rPr>
              <a:t>年，努尔哈赤建立后金</a:t>
            </a:r>
          </a:p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1636</a:t>
            </a:r>
            <a:r>
              <a:rPr lang="zh-CN" altLang="en-US" sz="2000" b="1" dirty="0">
                <a:latin typeface="+mn-ea"/>
              </a:rPr>
              <a:t>年，皇太极改国号为大清</a:t>
            </a:r>
          </a:p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1644</a:t>
            </a:r>
            <a:r>
              <a:rPr lang="zh-CN" altLang="en-US" sz="2000" b="1" dirty="0">
                <a:latin typeface="+mn-ea"/>
              </a:rPr>
              <a:t>年，清军入关，建立全国性政权</a:t>
            </a:r>
          </a:p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1662</a:t>
            </a:r>
            <a:r>
              <a:rPr lang="zh-CN" altLang="en-US" sz="2000" b="1" dirty="0">
                <a:latin typeface="+mn-ea"/>
              </a:rPr>
              <a:t>年，成功收复台湾</a:t>
            </a:r>
          </a:p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1681</a:t>
            </a:r>
            <a:r>
              <a:rPr lang="zh-CN" altLang="en-US" sz="2000" b="1" dirty="0">
                <a:latin typeface="+mn-ea"/>
              </a:rPr>
              <a:t>年，三藩之乱平</a:t>
            </a:r>
          </a:p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1684</a:t>
            </a:r>
            <a:r>
              <a:rPr lang="zh-CN" altLang="en-US" sz="2000" b="1" dirty="0">
                <a:latin typeface="+mn-ea"/>
              </a:rPr>
              <a:t>年，设置台湾府，隶属福建省</a:t>
            </a:r>
          </a:p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1689</a:t>
            </a:r>
            <a:r>
              <a:rPr lang="zh-CN" altLang="en-US" sz="2000" b="1" dirty="0">
                <a:latin typeface="+mn-ea"/>
              </a:rPr>
              <a:t>年，中俄签订</a:t>
            </a:r>
            <a:r>
              <a:rPr lang="en-US" altLang="zh-CN" sz="2000" b="1" dirty="0">
                <a:latin typeface="+mn-ea"/>
              </a:rPr>
              <a:t>《</a:t>
            </a:r>
            <a:r>
              <a:rPr lang="zh-CN" altLang="en-US" sz="2000" b="1" dirty="0">
                <a:latin typeface="+mn-ea"/>
              </a:rPr>
              <a:t>尼布楚条约</a:t>
            </a:r>
            <a:r>
              <a:rPr lang="en-US" altLang="zh-CN" sz="2000" b="1" dirty="0">
                <a:latin typeface="+mn-ea"/>
              </a:rPr>
              <a:t>》</a:t>
            </a:r>
          </a:p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1712</a:t>
            </a:r>
            <a:r>
              <a:rPr lang="zh-CN" altLang="en-US" sz="2000" b="1" dirty="0">
                <a:latin typeface="+mn-ea"/>
              </a:rPr>
              <a:t>年，盛世滋丁，永不加赋</a:t>
            </a:r>
          </a:p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1723</a:t>
            </a:r>
            <a:r>
              <a:rPr lang="zh-CN" altLang="en-US" sz="2000" b="1" dirty="0">
                <a:latin typeface="+mn-ea"/>
              </a:rPr>
              <a:t>年，雍正帝秘密建储</a:t>
            </a:r>
          </a:p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1730</a:t>
            </a:r>
            <a:r>
              <a:rPr lang="zh-CN" altLang="en-US" sz="2000" b="1" dirty="0">
                <a:latin typeface="+mn-ea"/>
              </a:rPr>
              <a:t>年，史籍始有军机处之名</a:t>
            </a:r>
          </a:p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1757</a:t>
            </a:r>
            <a:r>
              <a:rPr lang="zh-CN" altLang="en-US" sz="2000" b="1" dirty="0">
                <a:latin typeface="+mn-ea"/>
              </a:rPr>
              <a:t>年，根除准噶尔叛乱</a:t>
            </a:r>
          </a:p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1771</a:t>
            </a:r>
            <a:r>
              <a:rPr lang="zh-CN" altLang="en-US" sz="2000" b="1" dirty="0">
                <a:latin typeface="+mn-ea"/>
              </a:rPr>
              <a:t>年，土尔扈特蒙古重返祖国</a:t>
            </a:r>
          </a:p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1793</a:t>
            </a:r>
            <a:r>
              <a:rPr lang="zh-CN" altLang="en-US" sz="2000" b="1" dirty="0">
                <a:latin typeface="+mn-ea"/>
              </a:rPr>
              <a:t>年，颁布</a:t>
            </a:r>
            <a:r>
              <a:rPr lang="en-US" altLang="zh-CN" sz="2000" b="1" dirty="0">
                <a:latin typeface="+mn-ea"/>
              </a:rPr>
              <a:t>《</a:t>
            </a:r>
            <a:r>
              <a:rPr lang="zh-CN" altLang="en-US" sz="2000" b="1" dirty="0">
                <a:latin typeface="+mn-ea"/>
              </a:rPr>
              <a:t>钦定西藏章程</a:t>
            </a:r>
            <a:r>
              <a:rPr lang="en-US" altLang="zh-CN" sz="2000" b="1" dirty="0">
                <a:latin typeface="+mn-ea"/>
              </a:rPr>
              <a:t>》</a:t>
            </a:r>
            <a:r>
              <a:rPr lang="zh-CN" altLang="en-US" sz="2000" b="1" dirty="0">
                <a:latin typeface="+mn-ea"/>
              </a:rPr>
              <a:t>以法律形式确立对</a:t>
            </a:r>
            <a:r>
              <a:rPr lang="zh-CN" altLang="en-US" sz="2000" b="1" dirty="0" smtClean="0">
                <a:latin typeface="+mn-ea"/>
              </a:rPr>
              <a:t>西藏管辖</a:t>
            </a:r>
            <a:r>
              <a:rPr lang="zh-CN" altLang="en-US" sz="2000" b="1" dirty="0">
                <a:latin typeface="+mn-ea"/>
              </a:rPr>
              <a:t>权</a:t>
            </a:r>
          </a:p>
          <a:p>
            <a:pPr marL="0" indent="0">
              <a:buNone/>
            </a:pPr>
            <a:r>
              <a:rPr lang="en-US" altLang="zh-CN" sz="2000" b="1" dirty="0">
                <a:latin typeface="+mn-ea"/>
              </a:rPr>
              <a:t>1793</a:t>
            </a:r>
            <a:r>
              <a:rPr lang="zh-CN" altLang="en-US" sz="2000" b="1" dirty="0">
                <a:latin typeface="+mn-ea"/>
              </a:rPr>
              <a:t>年，</a:t>
            </a:r>
            <a:r>
              <a:rPr lang="zh-CN" altLang="en-US" sz="2000" b="1" dirty="0" smtClean="0">
                <a:latin typeface="+mn-ea"/>
              </a:rPr>
              <a:t>马戛尔尼</a:t>
            </a:r>
            <a:r>
              <a:rPr lang="zh-CN" altLang="en-US" sz="2000" b="1" dirty="0" smtClean="0">
                <a:latin typeface="+mn-ea"/>
              </a:rPr>
              <a:t>来华</a:t>
            </a:r>
            <a:endParaRPr lang="zh-CN" altLang="en-US" sz="20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2502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476672"/>
            <a:ext cx="800219" cy="583264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000" b="1" dirty="0" smtClean="0">
                <a:latin typeface="+mj-ea"/>
                <a:ea typeface="+mj-ea"/>
              </a:rPr>
              <a:t>清朝前中期的鼎盛与危机</a:t>
            </a:r>
            <a:endParaRPr lang="zh-CN" altLang="en-US" sz="4000" b="1" dirty="0">
              <a:latin typeface="+mj-ea"/>
              <a:ea typeface="+mj-ea"/>
            </a:endParaRPr>
          </a:p>
        </p:txBody>
      </p:sp>
      <p:sp>
        <p:nvSpPr>
          <p:cNvPr id="6" name="左大括号 5"/>
          <p:cNvSpPr/>
          <p:nvPr/>
        </p:nvSpPr>
        <p:spPr>
          <a:xfrm>
            <a:off x="1115616" y="484808"/>
            <a:ext cx="432048" cy="583264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47664" y="1858472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鼎盛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1445745" y="5197038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危机：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3419872" y="484808"/>
            <a:ext cx="576064" cy="359226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868564" y="496268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+mj-ea"/>
                <a:ea typeface="+mj-ea"/>
              </a:rPr>
              <a:t>康雍乾盛世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69804" y="1858472"/>
            <a:ext cx="2503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j-ea"/>
                <a:ea typeface="+mj-ea"/>
              </a:rPr>
              <a:t>君主专制强化</a:t>
            </a:r>
            <a:endParaRPr lang="zh-CN" altLang="en-US" sz="2800" b="1" dirty="0">
              <a:latin typeface="+mj-ea"/>
              <a:ea typeface="+mj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61172" y="3654606"/>
            <a:ext cx="2098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j-ea"/>
                <a:ea typeface="+mj-ea"/>
              </a:rPr>
              <a:t>疆域的开拓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53408" y="5503882"/>
            <a:ext cx="3102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j-ea"/>
                <a:ea typeface="+mj-ea"/>
              </a:rPr>
              <a:t>背景、表现</a:t>
            </a:r>
            <a:endParaRPr lang="zh-CN" altLang="en-US" sz="2800" b="1" dirty="0">
              <a:latin typeface="+mj-ea"/>
              <a:ea typeface="+mj-ea"/>
            </a:endParaRPr>
          </a:p>
        </p:txBody>
      </p:sp>
      <p:sp>
        <p:nvSpPr>
          <p:cNvPr id="16" name="左大括号 15"/>
          <p:cNvSpPr/>
          <p:nvPr/>
        </p:nvSpPr>
        <p:spPr>
          <a:xfrm>
            <a:off x="6152728" y="1081043"/>
            <a:ext cx="402952" cy="184390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512768" y="888067"/>
            <a:ext cx="126188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南书房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512768" y="1409521"/>
            <a:ext cx="16209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奏折制度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555680" y="1932771"/>
            <a:ext cx="126188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军机处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555680" y="2564904"/>
            <a:ext cx="16209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思想控制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1" name="左大括号 20"/>
          <p:cNvSpPr/>
          <p:nvPr/>
        </p:nvSpPr>
        <p:spPr>
          <a:xfrm>
            <a:off x="5724128" y="3088124"/>
            <a:ext cx="202016" cy="193434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902798" y="3064748"/>
            <a:ext cx="9028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台湾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895529" y="3490654"/>
            <a:ext cx="9028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东北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ea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908472" y="3870630"/>
            <a:ext cx="9028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新疆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921798" y="4285362"/>
            <a:ext cx="9028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西藏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926144" y="4673818"/>
            <a:ext cx="9028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西南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528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4299</TotalTime>
  <Words>3214</Words>
  <Application>Microsoft Office PowerPoint</Application>
  <PresentationFormat>全屏显示(4:3)</PresentationFormat>
  <Paragraphs>316</Paragraphs>
  <Slides>42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42</vt:i4>
      </vt:variant>
    </vt:vector>
  </HeadingPairs>
  <TitlesOfParts>
    <vt:vector size="43" baseType="lpstr">
      <vt:lpstr>龙腾四海</vt:lpstr>
      <vt:lpstr>第14课  清朝的鼎盛与危机</vt:lpstr>
      <vt:lpstr>一、鼎盛</vt:lpstr>
      <vt:lpstr>（一）康雍乾盛世</vt:lpstr>
      <vt:lpstr>知识链接</vt:lpstr>
      <vt:lpstr>（二）君主专制的加强</vt:lpstr>
      <vt:lpstr>1.南书房 使中枢机构一分为三，内阁，议政王大臣会议与南书房三足鼎立相互牵制。</vt:lpstr>
      <vt:lpstr>2、奏折制度</vt:lpstr>
      <vt:lpstr>3、军机处</vt:lpstr>
      <vt:lpstr>PowerPoint 演示文稿</vt:lpstr>
      <vt:lpstr>4、文化专制与思想控制</vt:lpstr>
      <vt:lpstr>中国古代加强思想控制的措施</vt:lpstr>
      <vt:lpstr>知识链接</vt:lpstr>
      <vt:lpstr>思考：清朝君主专制体制的主要特点有哪些</vt:lpstr>
      <vt:lpstr>（三）疆域的开拓</vt:lpstr>
      <vt:lpstr>PowerPoint 演示文稿</vt:lpstr>
      <vt:lpstr>1、台湾</vt:lpstr>
      <vt:lpstr>PowerPoint 演示文稿</vt:lpstr>
      <vt:lpstr>PowerPoint 演示文稿</vt:lpstr>
      <vt:lpstr>台湾自古属于中国领土</vt:lpstr>
      <vt:lpstr>2、确认东北边界</vt:lpstr>
      <vt:lpstr>PowerPoint 演示文稿</vt:lpstr>
      <vt:lpstr>PowerPoint 演示文稿</vt:lpstr>
      <vt:lpstr>3、稳定西北边疆</vt:lpstr>
      <vt:lpstr>平定准噶尔部叛乱</vt:lpstr>
      <vt:lpstr>平定维吾尔贵族大小和卓叛乱</vt:lpstr>
      <vt:lpstr>管理新疆</vt:lpstr>
      <vt:lpstr>PowerPoint 演示文稿</vt:lpstr>
      <vt:lpstr>中央政府与新疆</vt:lpstr>
      <vt:lpstr>4、管辖西藏地区</vt:lpstr>
      <vt:lpstr>PowerPoint 演示文稿</vt:lpstr>
      <vt:lpstr>中央政府与西藏</vt:lpstr>
      <vt:lpstr>5、西南边疆</vt:lpstr>
      <vt:lpstr>7、其他</vt:lpstr>
      <vt:lpstr>二、危机</vt:lpstr>
      <vt:lpstr>PowerPoint 演示文稿</vt:lpstr>
      <vt:lpstr>PowerPoint 演示文稿</vt:lpstr>
      <vt:lpstr>知识链接—人口膨胀</vt:lpstr>
      <vt:lpstr>知识链接—海禁、闭关锁国</vt:lpstr>
      <vt:lpstr>PowerPoint 演示文稿</vt:lpstr>
      <vt:lpstr>马戛尔尼使团访华</vt:lpstr>
      <vt:lpstr>大事年表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2019-09-24T09:52:30Z</dcterms:created>
  <dcterms:modified xsi:type="dcterms:W3CDTF">2019-11-04T07:35:48Z</dcterms:modified>
</cp:coreProperties>
</file>