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
  </p:notesMasterIdLst>
  <p:sldIdLst>
    <p:sldId id="256" r:id="rId3"/>
    <p:sldId id="264" r:id="rId4"/>
    <p:sldId id="280" r:id="rId6"/>
    <p:sldId id="299" r:id="rId7"/>
    <p:sldId id="283" r:id="rId8"/>
    <p:sldId id="262" r:id="rId9"/>
    <p:sldId id="271" r:id="rId10"/>
    <p:sldId id="291" r:id="rId11"/>
    <p:sldId id="289" r:id="rId12"/>
    <p:sldId id="290" r:id="rId13"/>
    <p:sldId id="281" r:id="rId14"/>
    <p:sldId id="285" r:id="rId15"/>
    <p:sldId id="286" r:id="rId16"/>
    <p:sldId id="284" r:id="rId17"/>
    <p:sldId id="258" r:id="rId18"/>
    <p:sldId id="304" r:id="rId19"/>
    <p:sldId id="305" r:id="rId20"/>
    <p:sldId id="306" r:id="rId21"/>
    <p:sldId id="308" r:id="rId22"/>
    <p:sldId id="358" r:id="rId23"/>
    <p:sldId id="310" r:id="rId24"/>
    <p:sldId id="311" r:id="rId25"/>
    <p:sldId id="313" r:id="rId26"/>
    <p:sldId id="314" r:id="rId27"/>
    <p:sldId id="296" r:id="rId28"/>
    <p:sldId id="316" r:id="rId29"/>
    <p:sldId id="323" r:id="rId30"/>
    <p:sldId id="329" r:id="rId31"/>
    <p:sldId id="330" r:id="rId32"/>
    <p:sldId id="265" r:id="rId33"/>
    <p:sldId id="331" r:id="rId34"/>
    <p:sldId id="332" r:id="rId35"/>
    <p:sldId id="333" r:id="rId36"/>
    <p:sldId id="334" r:id="rId37"/>
    <p:sldId id="335" r:id="rId38"/>
    <p:sldId id="336" r:id="rId39"/>
    <p:sldId id="337" r:id="rId40"/>
    <p:sldId id="266" r:id="rId41"/>
    <p:sldId id="338" r:id="rId42"/>
    <p:sldId id="339" r:id="rId43"/>
    <p:sldId id="340" r:id="rId44"/>
    <p:sldId id="341" r:id="rId45"/>
    <p:sldId id="300"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中度样式 1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9" Type="http://schemas.openxmlformats.org/officeDocument/2006/relationships/tableStyles" Target="tableStyles.xml"/><Relationship Id="rId48" Type="http://schemas.openxmlformats.org/officeDocument/2006/relationships/viewProps" Target="viewProps.xml"/><Relationship Id="rId47" Type="http://schemas.openxmlformats.org/officeDocument/2006/relationships/presProps" Target="presProps.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117955-68E1-4715-8C15-CC212468C6C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E44899-F755-40F7-A90A-82A9CC71C09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45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B4C47478-33C0-4514-A2F2-4CD84C6227D5}"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1506"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355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B5F4AE1D-BDDD-44AC-A6D7-A15ACDD00AA9}"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433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43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27A430A8-B0C9-4DA4-8F3D-10FBE087CED3}"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253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25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18C983EF-FB12-4DC3-BC21-FF34B2179F37}"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8"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843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84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361FFA47-FFA3-4491-8D7A-2A662CFE2DB2}"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765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765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448688A8-1D67-490D-9C82-855520B5063E}"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1746"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789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78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30F97232-6B1E-42B5-835E-149FA6934045}"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4F7D4976-E339-4826-83B7-FBD03F55ECF8}"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9" name="Date Placeholder 8"/>
          <p:cNvSpPr>
            <a:spLocks noGrp="1"/>
          </p:cNvSpPr>
          <p:nvPr>
            <p:ph type="dt" sz="half" idx="10"/>
          </p:nvPr>
        </p:nvSpPr>
        <p:spPr/>
        <p:txBody>
          <a:bodyPr/>
          <a:lstStyle/>
          <a:p>
            <a:fld id="{D1BE4249-C0D0-4B06-8692-E8BB871AF643}" type="datetimeFigureOut">
              <a:rPr lang="en-US" dirty="0"/>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jpeg"/><Relationship Id="rId3" Type="http://schemas.openxmlformats.org/officeDocument/2006/relationships/hyperlink" Target="http://image.baidu.com/i?ct=503316480&amp;z=&amp;tn=baiduimagedetail&amp;word=%C0%EE%D7%DA%C8%CA&amp;in=19993&amp;cl=2&amp;lm=-1&amp;pn=0&amp;rn=1&amp;di=41097839100&amp;ln=2000&amp;fr=&amp;fmq=&amp;ic=&amp;s=&amp;se=&amp;sme=0&amp;tab=&amp;width=&amp;height=&amp;face=&amp;is=&amp;istype=" TargetMode="External"/><Relationship Id="rId2" Type="http://schemas.openxmlformats.org/officeDocument/2006/relationships/image" Target="../media/image9.png"/><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png"/><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jpeg"/><Relationship Id="rId1"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4.jpeg"/><Relationship Id="rId1" Type="http://schemas.openxmlformats.org/officeDocument/2006/relationships/image" Target="../media/image23.jpe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7.jpeg"/><Relationship Id="rId3" Type="http://schemas.openxmlformats.org/officeDocument/2006/relationships/hyperlink" Target="&#32769;&#30005;&#24433;%20&#12298;&#22320;&#38647;&#25112;&#12299;.mp4" TargetMode="External"/><Relationship Id="rId2" Type="http://schemas.openxmlformats.org/officeDocument/2006/relationships/image" Target="../media/image26.jpeg"/><Relationship Id="rId1"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9.png"/><Relationship Id="rId1"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1.png"/><Relationship Id="rId1"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33.jpeg"/></Relationships>
</file>

<file path=ppt/slides/_rels/slide2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jpeg"/><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image" Target="../media/image3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0.png"/><Relationship Id="rId1" Type="http://schemas.openxmlformats.org/officeDocument/2006/relationships/image" Target="../media/image39.png"/></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2.xml"/><Relationship Id="rId2" Type="http://schemas.openxmlformats.org/officeDocument/2006/relationships/image" Target="../media/image45.jpeg"/><Relationship Id="rId1" Type="http://schemas.openxmlformats.org/officeDocument/2006/relationships/image" Target="../media/image44.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7.png"/><Relationship Id="rId1" Type="http://schemas.openxmlformats.org/officeDocument/2006/relationships/image" Target="../media/image46.png"/></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1.jpeg"/><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image" Target="../media/image48.jpeg"/></Relationships>
</file>

<file path=ppt/slides/_rels/slide33.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7.xml"/><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image" Target="../media/image52.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6.jpeg"/><Relationship Id="rId1" Type="http://schemas.openxmlformats.org/officeDocument/2006/relationships/image" Target="../media/image55.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oleObject" Target="../embeddings/oleObject1.bin"/></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9.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9" Type="http://schemas.openxmlformats.org/officeDocument/2006/relationships/image" Target="../media/image67.png"/><Relationship Id="rId8" Type="http://schemas.openxmlformats.org/officeDocument/2006/relationships/image" Target="../media/image66.png"/><Relationship Id="rId7" Type="http://schemas.openxmlformats.org/officeDocument/2006/relationships/image" Target="../media/image65.jpeg"/><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3" Type="http://schemas.openxmlformats.org/officeDocument/2006/relationships/image" Target="../media/image61.jpeg"/><Relationship Id="rId2" Type="http://schemas.openxmlformats.org/officeDocument/2006/relationships/image" Target="../media/image60.jpeg"/><Relationship Id="rId12" Type="http://schemas.openxmlformats.org/officeDocument/2006/relationships/slideLayout" Target="../slideLayouts/slideLayout7.xml"/><Relationship Id="rId11" Type="http://schemas.openxmlformats.org/officeDocument/2006/relationships/audio" Target="../media/audio2.wav"/><Relationship Id="rId10" Type="http://schemas.openxmlformats.org/officeDocument/2006/relationships/audio" Target="../media/audio1.wav"/><Relationship Id="rId1" Type="http://schemas.openxmlformats.org/officeDocument/2006/relationships/hyperlink" Target="http://images.google.com/imgres?imgurl=huangcj.3322.net/sdl01.jpg&amp;imgrefurl=http://huangcj.3322.net/comp.htm&amp;h=200&amp;w=135&amp;prev=/images?q=%E6%96%AF%E5%A4%A7%E6%9E%97&amp;start=20&amp;svnum=10&amp;hl=zh-CN&amp;lr=&amp;ie=UTF-8&amp;inlang=zh-CN&amp;sa=N" TargetMode="External"/></Relationships>
</file>

<file path=ppt/slides/_rels/slide40.xml.rels><?xml version="1.0" encoding="UTF-8" standalone="yes"?>
<Relationships xmlns="http://schemas.openxmlformats.org/package/2006/relationships"><Relationship Id="rId9" Type="http://schemas.openxmlformats.org/officeDocument/2006/relationships/audio" Target="../media/audio2.wav"/><Relationship Id="rId8" Type="http://schemas.openxmlformats.org/officeDocument/2006/relationships/audio" Target="../media/audio1.wav"/><Relationship Id="rId7" Type="http://schemas.openxmlformats.org/officeDocument/2006/relationships/image" Target="../media/image69.GIF"/><Relationship Id="rId6" Type="http://schemas.openxmlformats.org/officeDocument/2006/relationships/image" Target="../media/image68.png"/><Relationship Id="rId5" Type="http://schemas.openxmlformats.org/officeDocument/2006/relationships/image" Target="../media/image65.jpeg"/><Relationship Id="rId4" Type="http://schemas.openxmlformats.org/officeDocument/2006/relationships/image" Target="../media/image64.png"/><Relationship Id="rId3" Type="http://schemas.openxmlformats.org/officeDocument/2006/relationships/image" Target="../media/image60.jpeg"/><Relationship Id="rId2" Type="http://schemas.openxmlformats.org/officeDocument/2006/relationships/hyperlink" Target="http://images.google.com/imgres?imgurl=huangcj.3322.net/sdl01.jpg&amp;imgrefurl=http://huangcj.3322.net/comp.htm&amp;h=200&amp;w=135&amp;prev=/images?q=%E6%96%AF%E5%A4%A7%E6%9E%97&amp;start=20&amp;svnum=10&amp;hl=zh-CN&amp;lr=&amp;ie=UTF-8&amp;inlang=zh-CN&amp;sa=N" TargetMode="External"/><Relationship Id="rId11" Type="http://schemas.openxmlformats.org/officeDocument/2006/relationships/slideLayout" Target="../slideLayouts/slideLayout7.xml"/><Relationship Id="rId10" Type="http://schemas.openxmlformats.org/officeDocument/2006/relationships/audio" Target="../media/audio3.wav"/><Relationship Id="rId1" Type="http://schemas.openxmlformats.org/officeDocument/2006/relationships/image" Target="../media/image61.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7" Type="http://schemas.openxmlformats.org/officeDocument/2006/relationships/vmlDrawing" Target="../drawings/vmlDrawing2.vml"/><Relationship Id="rId6" Type="http://schemas.openxmlformats.org/officeDocument/2006/relationships/slideLayout" Target="../slideLayouts/slideLayout7.xml"/><Relationship Id="rId5" Type="http://schemas.openxmlformats.org/officeDocument/2006/relationships/image" Target="../media/image73.png"/><Relationship Id="rId4" Type="http://schemas.openxmlformats.org/officeDocument/2006/relationships/image" Target="../media/image72.jpeg"/><Relationship Id="rId3" Type="http://schemas.openxmlformats.org/officeDocument/2006/relationships/image" Target="../media/image71.jpeg"/><Relationship Id="rId2" Type="http://schemas.openxmlformats.org/officeDocument/2006/relationships/image" Target="../media/image70.png"/><Relationship Id="rId1" Type="http://schemas.openxmlformats.org/officeDocument/2006/relationships/oleObject" Target="../embeddings/oleObject2.bin"/></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328930" y="513080"/>
            <a:ext cx="11503025" cy="1645920"/>
          </a:xfrm>
          <a:noFill/>
          <a:ln>
            <a:noFill/>
          </a:ln>
          <a:extLst>
            <a:ext uri="{909E8E84-426E-40DD-AFC4-6F175D3DCCD1}">
              <a14:hiddenFill xmlns:a14="http://schemas.microsoft.com/office/drawing/2010/main">
                <a:solidFill>
                  <a:srgbClr val="FFFFFF"/>
                </a:solidFill>
              </a14:hiddenFill>
            </a:ext>
          </a:extLst>
        </p:spPr>
        <p:txBody>
          <a:bodyPr/>
          <a:lstStyle/>
          <a:p>
            <a:r>
              <a:rPr lang="zh-CN" altLang="en-US" sz="4000" dirty="0"/>
              <a:t>第</a:t>
            </a:r>
            <a:r>
              <a:rPr lang="en-US" altLang="zh-CN" sz="4000" dirty="0"/>
              <a:t>24</a:t>
            </a:r>
            <a:r>
              <a:rPr lang="zh-CN" altLang="en-US" sz="4000"/>
              <a:t>课  全</a:t>
            </a:r>
            <a:r>
              <a:rPr lang="zh-CN" altLang="en-US" sz="4000" dirty="0"/>
              <a:t>民族浴血奋战与</a:t>
            </a:r>
            <a:r>
              <a:rPr lang="zh-CN" altLang="en-US" sz="4000"/>
              <a:t>抗日战争的胜利</a:t>
            </a:r>
            <a:endParaRPr lang="zh-CN" altLang="en-US" sz="4000" dirty="0"/>
          </a:p>
        </p:txBody>
      </p:sp>
      <p:pic>
        <p:nvPicPr>
          <p:cNvPr id="28673" name="Picture 3"/>
          <p:cNvPicPr>
            <a:picLocks noChangeAspect="1" noChangeArrowheads="1"/>
          </p:cNvPicPr>
          <p:nvPr/>
        </p:nvPicPr>
        <p:blipFill>
          <a:blip r:embed="rId1">
            <a:extLst>
              <a:ext uri="{28A0092B-C50C-407E-A947-70E740481C1C}">
                <a14:useLocalDpi xmlns:a14="http://schemas.microsoft.com/office/drawing/2010/main" val="0"/>
              </a:ext>
            </a:extLst>
          </a:blip>
          <a:srcRect t="1563" r="540" b="1530"/>
          <a:stretch>
            <a:fillRect/>
          </a:stretch>
        </p:blipFill>
        <p:spPr bwMode="auto">
          <a:xfrm>
            <a:off x="880745" y="3224530"/>
            <a:ext cx="5553710" cy="3107690"/>
          </a:xfrm>
          <a:prstGeom prst="rect">
            <a:avLst/>
          </a:prstGeom>
          <a:noFill/>
          <a:ln w="9525">
            <a:solidFill>
              <a:srgbClr val="CC6600"/>
            </a:solidFill>
            <a:miter lim="800000"/>
            <a:headEnd/>
            <a:tailEnd/>
          </a:ln>
          <a:extLst>
            <a:ext uri="{909E8E84-426E-40DD-AFC4-6F175D3DCCD1}">
              <a14:hiddenFill xmlns:a14="http://schemas.microsoft.com/office/drawing/2010/main">
                <a:solidFill>
                  <a:srgbClr val="FFFFFF"/>
                </a:solidFill>
              </a14:hiddenFill>
            </a:ext>
          </a:extLst>
        </p:spPr>
      </p:pic>
      <p:pic>
        <p:nvPicPr>
          <p:cNvPr id="3" name="图片 2"/>
          <p:cNvPicPr>
            <a:picLocks noChangeAspect="1"/>
          </p:cNvPicPr>
          <p:nvPr/>
        </p:nvPicPr>
        <p:blipFill>
          <a:blip r:embed="rId2"/>
          <a:stretch>
            <a:fillRect/>
          </a:stretch>
        </p:blipFill>
        <p:spPr>
          <a:xfrm>
            <a:off x="6434455" y="3203575"/>
            <a:ext cx="4733290" cy="3147695"/>
          </a:xfrm>
          <a:prstGeom prst="rect">
            <a:avLst/>
          </a:prstGeom>
        </p:spPr>
      </p:pic>
    </p:spTree>
    <p:custDataLst>
      <p:tags r:id="rId3"/>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矩形 7197"/>
          <p:cNvSpPr>
            <a:spLocks noChangeArrowheads="1"/>
          </p:cNvSpPr>
          <p:nvPr/>
        </p:nvSpPr>
        <p:spPr bwMode="auto">
          <a:xfrm>
            <a:off x="456345" y="1024970"/>
            <a:ext cx="858075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en-US" altLang="zh-CN" sz="2800" b="1"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2800" b="1"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、淞沪会战</a:t>
            </a:r>
            <a:r>
              <a:rPr lang="zh-CN" altLang="en-US" sz="24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（抗战时期规模最大、战斗最惨烈的战役之一）</a:t>
            </a:r>
            <a:endParaRPr lang="zh-CN" altLang="en-US" sz="24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4" name="Picture 4" descr="0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06425" y="3667760"/>
            <a:ext cx="4355465" cy="290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7197"/>
          <p:cNvSpPr>
            <a:spLocks noChangeArrowheads="1"/>
          </p:cNvSpPr>
          <p:nvPr/>
        </p:nvSpPr>
        <p:spPr bwMode="auto">
          <a:xfrm>
            <a:off x="438785" y="213360"/>
            <a:ext cx="4907280" cy="645160"/>
          </a:xfrm>
          <a:prstGeom prst="rect">
            <a:avLst/>
          </a:prstGeom>
          <a:noFill/>
          <a:ln>
            <a:no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l"/>
            <a:r>
              <a:rPr lang="zh-CN" altLang="en-US" sz="3600" b="1"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一、正面战场的抗战</a:t>
            </a:r>
            <a:endParaRPr lang="zh-CN" altLang="en-US" sz="3600" b="1"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文本框 6"/>
          <p:cNvSpPr txBox="1"/>
          <p:nvPr/>
        </p:nvSpPr>
        <p:spPr>
          <a:xfrm>
            <a:off x="530225" y="1684020"/>
            <a:ext cx="11131550" cy="1938020"/>
          </a:xfrm>
          <a:prstGeom prst="rect">
            <a:avLst/>
          </a:prstGeom>
          <a:noFill/>
        </p:spPr>
        <p:txBody>
          <a:bodyPr wrap="square" rtlCol="0" anchor="t">
            <a:spAutoFit/>
          </a:bodyPr>
          <a:p>
            <a:pPr algn="just"/>
            <a:r>
              <a:rPr lang="zh-CN" altLang="en-US" sz="2400"/>
              <a:t>淞沪会战开始于1937年8月13日，是卢沟桥事变后，蒋介石为了把日军由北向南的入侵方向引导改变为由东向西，以利于长期作战，而在上海采取主动反击的战役。中日双方共有约100万军队投入战斗，战役本身持续了三个月，日军投入8个师团和2个旅团20万余人，宣布死伤4万余人；中国军队投入最精锐的中央教导总队及八十七师、八十八师及148个师和62个旅80余万人，自己统计死伤30万人。</a:t>
            </a:r>
            <a:endParaRPr lang="zh-CN" altLang="en-US" sz="2400"/>
          </a:p>
        </p:txBody>
      </p:sp>
      <p:sp>
        <p:nvSpPr>
          <p:cNvPr id="8" name="文本框 7"/>
          <p:cNvSpPr txBox="1"/>
          <p:nvPr/>
        </p:nvSpPr>
        <p:spPr>
          <a:xfrm>
            <a:off x="5190490" y="5280660"/>
            <a:ext cx="6915785" cy="521970"/>
          </a:xfrm>
          <a:prstGeom prst="rect">
            <a:avLst/>
          </a:prstGeom>
          <a:noFill/>
        </p:spPr>
        <p:txBody>
          <a:bodyPr wrap="square" rtlCol="0" anchor="t">
            <a:spAutoFit/>
          </a:bodyPr>
          <a:p>
            <a:r>
              <a:rPr lang="zh-CN" altLang="en-US" sz="2800"/>
              <a:t>彻底粉碎了日本“三个月灭亡中国”计划</a:t>
            </a:r>
            <a:endParaRPr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553"/>
                                        </p:tgtEl>
                                        <p:attrNameLst>
                                          <p:attrName>style.visibility</p:attrName>
                                        </p:attrNameLst>
                                      </p:cBhvr>
                                      <p:to>
                                        <p:strVal val="visible"/>
                                      </p:to>
                                    </p:set>
                                    <p:animEffect transition="in" filter="wipe(down)">
                                      <p:cBhvr>
                                        <p:cTn id="7" dur="500"/>
                                        <p:tgtEl>
                                          <p:spTgt spid="235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3"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71170" y="300355"/>
            <a:ext cx="5374640" cy="363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文本框 73735"/>
          <p:cNvSpPr txBox="1">
            <a:spLocks noChangeArrowheads="1"/>
          </p:cNvSpPr>
          <p:nvPr/>
        </p:nvSpPr>
        <p:spPr bwMode="auto">
          <a:xfrm>
            <a:off x="5845810" y="2442210"/>
            <a:ext cx="675005"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微软雅黑" panose="020B0503020204020204" pitchFamily="34" charset="-122"/>
                <a:ea typeface="微软雅黑" panose="020B0503020204020204" pitchFamily="34" charset="-122"/>
                <a:cs typeface="仿宋_GB2312" panose="02010609030101010101" charset="-122"/>
              </a:rPr>
              <a:t>谢晋元</a:t>
            </a:r>
            <a:endParaRPr lang="zh-CN" altLang="en-US" sz="3200" b="1" dirty="0">
              <a:latin typeface="微软雅黑" panose="020B0503020204020204" pitchFamily="34" charset="-122"/>
              <a:ea typeface="微软雅黑" panose="020B0503020204020204" pitchFamily="34" charset="-122"/>
              <a:cs typeface="仿宋_GB2312" panose="02010609030101010101" charset="-122"/>
            </a:endParaRPr>
          </a:p>
        </p:txBody>
      </p:sp>
      <p:sp>
        <p:nvSpPr>
          <p:cNvPr id="2" name="文本框 1"/>
          <p:cNvSpPr txBox="1"/>
          <p:nvPr/>
        </p:nvSpPr>
        <p:spPr>
          <a:xfrm>
            <a:off x="969645" y="4917440"/>
            <a:ext cx="10426700" cy="1383665"/>
          </a:xfrm>
          <a:prstGeom prst="rect">
            <a:avLst/>
          </a:prstGeom>
          <a:noFill/>
        </p:spPr>
        <p:txBody>
          <a:bodyPr wrap="square" rtlCol="0" anchor="t">
            <a:spAutoFit/>
          </a:bodyPr>
          <a:p>
            <a:r>
              <a:rPr lang="zh-CN" altLang="en-US" sz="2800"/>
              <a:t>著名抗日英雄，淞沪会战中率“八百壮士”死守上海四行仓库，鼓舞了人民的抗战热情，被国民政府授予抗战最高荣誉奖章“青天白日勋章”（第69号）。</a:t>
            </a:r>
            <a:endParaRPr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800" decel="100000"/>
                                        <p:tgtEl>
                                          <p:spTgt spid="19458"/>
                                        </p:tgtEl>
                                      </p:cBhvr>
                                    </p:animEffect>
                                    <p:anim calcmode="lin" valueType="num">
                                      <p:cBhvr>
                                        <p:cTn id="8" dur="800" decel="100000" fill="hold"/>
                                        <p:tgtEl>
                                          <p:spTgt spid="19458"/>
                                        </p:tgtEl>
                                        <p:attrNameLst>
                                          <p:attrName>style.rotation</p:attrName>
                                        </p:attrNameLst>
                                      </p:cBhvr>
                                      <p:tavLst>
                                        <p:tav tm="0">
                                          <p:val>
                                            <p:fltVal val="-90"/>
                                          </p:val>
                                        </p:tav>
                                        <p:tav tm="100000">
                                          <p:val>
                                            <p:fltVal val="0"/>
                                          </p:val>
                                        </p:tav>
                                      </p:tavLst>
                                    </p:anim>
                                    <p:anim calcmode="lin" valueType="num">
                                      <p:cBhvr>
                                        <p:cTn id="9" dur="800" decel="100000" fill="hold"/>
                                        <p:tgtEl>
                                          <p:spTgt spid="19458"/>
                                        </p:tgtEl>
                                        <p:attrNameLst>
                                          <p:attrName>ppt_x</p:attrName>
                                        </p:attrNameLst>
                                      </p:cBhvr>
                                      <p:tavLst>
                                        <p:tav tm="0">
                                          <p:val>
                                            <p:strVal val="#ppt_x+0.4"/>
                                          </p:val>
                                        </p:tav>
                                        <p:tav tm="100000">
                                          <p:val>
                                            <p:strVal val="#ppt_x-0.05"/>
                                          </p:val>
                                        </p:tav>
                                      </p:tavLst>
                                    </p:anim>
                                    <p:anim calcmode="lin" valueType="num">
                                      <p:cBhvr>
                                        <p:cTn id="10" dur="800" decel="100000" fill="hold"/>
                                        <p:tgtEl>
                                          <p:spTgt spid="1945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5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58"/>
                                        </p:tgtEl>
                                        <p:attrNameLst>
                                          <p:attrName>ppt_y</p:attrName>
                                        </p:attrNameLst>
                                      </p:cBhvr>
                                      <p:tavLst>
                                        <p:tav tm="0">
                                          <p:val>
                                            <p:strVal val="#ppt_y+0.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6627"/>
                                        </p:tgtEl>
                                        <p:attrNameLst>
                                          <p:attrName>style.visibility</p:attrName>
                                        </p:attrNameLst>
                                      </p:cBhvr>
                                      <p:to>
                                        <p:strVal val="visible"/>
                                      </p:to>
                                    </p:set>
                                    <p:anim calcmode="lin" valueType="num">
                                      <p:cBhvr additive="base">
                                        <p:cTn id="15" dur="500" fill="hold"/>
                                        <p:tgtEl>
                                          <p:spTgt spid="26627"/>
                                        </p:tgtEl>
                                        <p:attrNameLst>
                                          <p:attrName>ppt_x</p:attrName>
                                        </p:attrNameLst>
                                      </p:cBhvr>
                                      <p:tavLst>
                                        <p:tav tm="0">
                                          <p:val>
                                            <p:strVal val="#ppt_x"/>
                                          </p:val>
                                        </p:tav>
                                        <p:tav tm="100000">
                                          <p:val>
                                            <p:strVal val="#ppt_x"/>
                                          </p:val>
                                        </p:tav>
                                      </p:tavLst>
                                    </p:anim>
                                    <p:anim calcmode="lin" valueType="num">
                                      <p:cBhvr additive="base">
                                        <p:cTn id="16"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596193" y="1135062"/>
            <a:ext cx="289115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28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28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）平型关大捷</a:t>
            </a:r>
            <a:endParaRPr lang="zh-CN" altLang="en-US" sz="28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 name="文本框 1"/>
          <p:cNvSpPr txBox="1"/>
          <p:nvPr/>
        </p:nvSpPr>
        <p:spPr>
          <a:xfrm>
            <a:off x="437515" y="266700"/>
            <a:ext cx="3208655" cy="645160"/>
          </a:xfrm>
          <a:prstGeom prst="rect">
            <a:avLst/>
          </a:prstGeom>
          <a:noFill/>
        </p:spPr>
        <p:txBody>
          <a:bodyPr wrap="square" rtlCol="0">
            <a:spAutoFit/>
          </a:bodyPr>
          <a:p>
            <a:r>
              <a:rPr lang="en-US" altLang="zh-CN" sz="3600"/>
              <a:t>2</a:t>
            </a:r>
            <a:r>
              <a:rPr lang="zh-CN" altLang="en-US" sz="3600"/>
              <a:t>、太原会战</a:t>
            </a:r>
            <a:endParaRPr lang="zh-CN" altLang="en-US" sz="3600"/>
          </a:p>
        </p:txBody>
      </p:sp>
      <p:sp>
        <p:nvSpPr>
          <p:cNvPr id="3" name="文本框 2"/>
          <p:cNvSpPr txBox="1"/>
          <p:nvPr/>
        </p:nvSpPr>
        <p:spPr>
          <a:xfrm>
            <a:off x="740410" y="1835150"/>
            <a:ext cx="10711815" cy="2245360"/>
          </a:xfrm>
          <a:prstGeom prst="rect">
            <a:avLst/>
          </a:prstGeom>
          <a:noFill/>
        </p:spPr>
        <p:txBody>
          <a:bodyPr wrap="square" rtlCol="0" anchor="t">
            <a:spAutoFit/>
          </a:bodyPr>
          <a:p>
            <a:pPr algn="just"/>
            <a:r>
              <a:rPr lang="zh-CN" altLang="en-US" sz="2800"/>
              <a:t>平型关大捷，是指1937年9月25日，八路军在山西省大同市灵丘县平型关附近，为了配合第二战区的友军作战，阻挡日军攻势，由115师师长林彪、副师长聂荣臻指挥，充分发挥近战和山地战的特长，首次集中较大兵力对日军进行的一次成功伏击战，八路军在平型关取得首战大捷，</a:t>
            </a:r>
            <a:r>
              <a:rPr lang="zh-CN" altLang="en-US" sz="2800" b="1" dirty="0">
                <a:latin typeface="微软雅黑" panose="020B0503020204020204" pitchFamily="34" charset="-122"/>
                <a:ea typeface="微软雅黑" panose="020B0503020204020204" pitchFamily="34" charset="-122"/>
                <a:sym typeface="+mn-ea"/>
              </a:rPr>
              <a:t>粉粹了日军</a:t>
            </a:r>
            <a:r>
              <a:rPr lang="en-US" altLang="zh-CN" sz="2800" b="1" dirty="0">
                <a:latin typeface="微软雅黑" panose="020B0503020204020204" pitchFamily="34" charset="-122"/>
                <a:ea typeface="微软雅黑" panose="020B0503020204020204" pitchFamily="34" charset="-122"/>
                <a:sym typeface="+mn-ea"/>
              </a:rPr>
              <a:t>“</a:t>
            </a:r>
            <a:r>
              <a:rPr lang="zh-CN" altLang="en-US" sz="2800" b="1" dirty="0">
                <a:latin typeface="微软雅黑" panose="020B0503020204020204" pitchFamily="34" charset="-122"/>
                <a:ea typeface="微软雅黑" panose="020B0503020204020204" pitchFamily="34" charset="-122"/>
                <a:sym typeface="+mn-ea"/>
              </a:rPr>
              <a:t>不可战胜</a:t>
            </a:r>
            <a:r>
              <a:rPr lang="en-US" altLang="zh-CN" sz="2800" b="1" dirty="0">
                <a:latin typeface="微软雅黑" panose="020B0503020204020204" pitchFamily="34" charset="-122"/>
                <a:ea typeface="微软雅黑" panose="020B0503020204020204" pitchFamily="34" charset="-122"/>
                <a:sym typeface="+mn-ea"/>
              </a:rPr>
              <a:t>”</a:t>
            </a:r>
            <a:r>
              <a:rPr lang="zh-CN" altLang="en-US" sz="2800" b="1" dirty="0">
                <a:latin typeface="微软雅黑" panose="020B0503020204020204" pitchFamily="34" charset="-122"/>
                <a:ea typeface="微软雅黑" panose="020B0503020204020204" pitchFamily="34" charset="-122"/>
                <a:sym typeface="+mn-ea"/>
              </a:rPr>
              <a:t>的神话。</a:t>
            </a:r>
            <a:endParaRPr lang="zh-CN" altLang="en-US" sz="2800"/>
          </a:p>
        </p:txBody>
      </p:sp>
      <p:pic>
        <p:nvPicPr>
          <p:cNvPr id="4" name="图片 3"/>
          <p:cNvPicPr>
            <a:picLocks noChangeAspect="1"/>
          </p:cNvPicPr>
          <p:nvPr/>
        </p:nvPicPr>
        <p:blipFill>
          <a:blip r:embed="rId1">
            <a:lum bright="-18000" contrast="36000"/>
          </a:blip>
          <a:stretch>
            <a:fillRect/>
          </a:stretch>
        </p:blipFill>
        <p:spPr>
          <a:xfrm>
            <a:off x="2186940" y="4403090"/>
            <a:ext cx="7818755" cy="183705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wipe(down)">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124575" y="941705"/>
            <a:ext cx="5185410" cy="5367655"/>
          </a:xfrm>
          <a:prstGeom prst="rect">
            <a:avLst/>
          </a:prstGeom>
          <a:solidFill>
            <a:schemeClr val="accent1">
              <a:lumMod val="20000"/>
              <a:lumOff val="80000"/>
            </a:schemeClr>
          </a:solidFill>
        </p:spPr>
        <p:txBody>
          <a:bodyPr wrap="square">
            <a:spAutoFit/>
          </a:bodyPr>
          <a:lstStyle/>
          <a:p>
            <a:pPr>
              <a:lnSpc>
                <a:spcPct val="110000"/>
              </a:lnSpc>
            </a:pPr>
            <a:r>
              <a:rPr lang="zh-CN" altLang="en-US" sz="2400" dirty="0">
                <a:latin typeface="宋体" panose="02010600030101010101" pitchFamily="2" charset="-122"/>
                <a:ea typeface="宋体" panose="02010600030101010101" pitchFamily="2" charset="-122"/>
                <a:cs typeface="宋体" panose="02010600030101010101" pitchFamily="2" charset="-122"/>
              </a:rPr>
              <a:t>    </a:t>
            </a:r>
            <a:r>
              <a:rPr lang="zh-CN" altLang="en-US" sz="2400" b="1" dirty="0">
                <a:latin typeface="宋体" panose="02010600030101010101" pitchFamily="2" charset="-122"/>
                <a:ea typeface="宋体" panose="02010600030101010101" pitchFamily="2" charset="-122"/>
                <a:cs typeface="宋体" panose="02010600030101010101" pitchFamily="2" charset="-122"/>
              </a:rPr>
              <a:t>忻口战役是抗日战争时期，中国军队在山西忻口抗击日军，保卫太原的中心战役。 </a:t>
            </a:r>
            <a:endParaRPr lang="en-US" altLang="zh-CN" sz="2400" b="1" dirty="0">
              <a:latin typeface="宋体" panose="02010600030101010101" pitchFamily="2" charset="-122"/>
              <a:ea typeface="宋体" panose="02010600030101010101" pitchFamily="2" charset="-122"/>
              <a:cs typeface="宋体" panose="02010600030101010101" pitchFamily="2" charset="-122"/>
            </a:endParaRPr>
          </a:p>
          <a:p>
            <a:pPr>
              <a:lnSpc>
                <a:spcPct val="110000"/>
              </a:lnSpc>
            </a:pPr>
            <a:r>
              <a:rPr lang="zh-CN" altLang="en-US" sz="2400" b="1" dirty="0">
                <a:latin typeface="宋体" panose="02010600030101010101" pitchFamily="2" charset="-122"/>
                <a:ea typeface="宋体" panose="02010600030101010101" pitchFamily="2" charset="-122"/>
                <a:cs typeface="宋体" panose="02010600030101010101" pitchFamily="2" charset="-122"/>
              </a:rPr>
              <a:t>    战役从</a:t>
            </a:r>
            <a:r>
              <a:rPr lang="en-US" altLang="zh-CN" sz="2400" b="1" dirty="0">
                <a:latin typeface="宋体" panose="02010600030101010101" pitchFamily="2" charset="-122"/>
                <a:ea typeface="宋体" panose="02010600030101010101" pitchFamily="2" charset="-122"/>
                <a:cs typeface="宋体" panose="02010600030101010101" pitchFamily="2" charset="-122"/>
              </a:rPr>
              <a:t>1937</a:t>
            </a:r>
            <a:r>
              <a:rPr lang="zh-CN" altLang="en-US" sz="2400" b="1" dirty="0">
                <a:latin typeface="宋体" panose="02010600030101010101" pitchFamily="2" charset="-122"/>
                <a:ea typeface="宋体" panose="02010600030101010101" pitchFamily="2" charset="-122"/>
                <a:cs typeface="宋体" panose="02010600030101010101" pitchFamily="2" charset="-122"/>
              </a:rPr>
              <a:t>年</a:t>
            </a:r>
            <a:r>
              <a:rPr lang="en-US" altLang="zh-CN" sz="2400" b="1" dirty="0">
                <a:latin typeface="宋体" panose="02010600030101010101" pitchFamily="2" charset="-122"/>
                <a:ea typeface="宋体" panose="02010600030101010101" pitchFamily="2" charset="-122"/>
                <a:cs typeface="宋体" panose="02010600030101010101" pitchFamily="2" charset="-122"/>
              </a:rPr>
              <a:t>10</a:t>
            </a:r>
            <a:r>
              <a:rPr lang="zh-CN" altLang="en-US" sz="2400" b="1" dirty="0">
                <a:latin typeface="宋体" panose="02010600030101010101" pitchFamily="2" charset="-122"/>
                <a:ea typeface="宋体" panose="02010600030101010101" pitchFamily="2" charset="-122"/>
                <a:cs typeface="宋体" panose="02010600030101010101" pitchFamily="2" charset="-122"/>
              </a:rPr>
              <a:t>月</a:t>
            </a:r>
            <a:r>
              <a:rPr lang="en-US" altLang="zh-CN" sz="2400" b="1" dirty="0">
                <a:latin typeface="宋体" panose="02010600030101010101" pitchFamily="2" charset="-122"/>
                <a:ea typeface="宋体" panose="02010600030101010101" pitchFamily="2" charset="-122"/>
                <a:cs typeface="宋体" panose="02010600030101010101" pitchFamily="2" charset="-122"/>
              </a:rPr>
              <a:t>13</a:t>
            </a:r>
            <a:r>
              <a:rPr lang="zh-CN" altLang="en-US" sz="2400" b="1" dirty="0">
                <a:latin typeface="宋体" panose="02010600030101010101" pitchFamily="2" charset="-122"/>
                <a:ea typeface="宋体" panose="02010600030101010101" pitchFamily="2" charset="-122"/>
                <a:cs typeface="宋体" panose="02010600030101010101" pitchFamily="2" charset="-122"/>
              </a:rPr>
              <a:t>日至</a:t>
            </a:r>
            <a:r>
              <a:rPr lang="en-US" altLang="zh-CN" sz="2400" b="1" dirty="0">
                <a:latin typeface="宋体" panose="02010600030101010101" pitchFamily="2" charset="-122"/>
                <a:ea typeface="宋体" panose="02010600030101010101" pitchFamily="2" charset="-122"/>
                <a:cs typeface="宋体" panose="02010600030101010101" pitchFamily="2" charset="-122"/>
              </a:rPr>
              <a:t>11</a:t>
            </a:r>
            <a:r>
              <a:rPr lang="zh-CN" altLang="en-US" sz="2400" b="1" dirty="0">
                <a:latin typeface="宋体" panose="02010600030101010101" pitchFamily="2" charset="-122"/>
                <a:ea typeface="宋体" panose="02010600030101010101" pitchFamily="2" charset="-122"/>
                <a:cs typeface="宋体" panose="02010600030101010101" pitchFamily="2" charset="-122"/>
              </a:rPr>
              <a:t>月</a:t>
            </a:r>
            <a:r>
              <a:rPr lang="en-US" altLang="zh-CN" sz="2400" b="1" dirty="0">
                <a:latin typeface="宋体" panose="02010600030101010101" pitchFamily="2" charset="-122"/>
                <a:ea typeface="宋体" panose="02010600030101010101" pitchFamily="2" charset="-122"/>
                <a:cs typeface="宋体" panose="02010600030101010101" pitchFamily="2" charset="-122"/>
              </a:rPr>
              <a:t>2</a:t>
            </a:r>
            <a:r>
              <a:rPr lang="zh-CN" altLang="en-US" sz="2400" b="1" dirty="0">
                <a:latin typeface="宋体" panose="02010600030101010101" pitchFamily="2" charset="-122"/>
                <a:ea typeface="宋体" panose="02010600030101010101" pitchFamily="2" charset="-122"/>
                <a:cs typeface="宋体" panose="02010600030101010101" pitchFamily="2" charset="-122"/>
              </a:rPr>
              <a:t>日，历时二十一天。参加作战的部队有阎锡山的晋绥军、国民党的中央军和中国共产党领导的八路军（又称第十八集团军）。这次战役是由第二战区（司令长官阎锡山，朱德、卫立煌、黄绍竑副之）指挥实施的太原会战的中心战役。该战役创歼敌逾万的纪录，是国共两党团结合作、在军事上相互配合的一次成功范例。</a:t>
            </a:r>
            <a:endParaRPr lang="zh-CN" altLang="en-US" sz="2400" b="1" dirty="0">
              <a:latin typeface="宋体" panose="02010600030101010101" pitchFamily="2" charset="-122"/>
              <a:ea typeface="宋体" panose="02010600030101010101" pitchFamily="2" charset="-122"/>
              <a:cs typeface="宋体" panose="02010600030101010101" pitchFamily="2" charset="-122"/>
            </a:endParaRPr>
          </a:p>
        </p:txBody>
      </p:sp>
      <p:sp>
        <p:nvSpPr>
          <p:cNvPr id="6" name="矩形 5"/>
          <p:cNvSpPr/>
          <p:nvPr/>
        </p:nvSpPr>
        <p:spPr>
          <a:xfrm>
            <a:off x="518795" y="199390"/>
            <a:ext cx="3469005" cy="583565"/>
          </a:xfrm>
          <a:prstGeom prst="rect">
            <a:avLst/>
          </a:prstGeom>
          <a:noFill/>
          <a:ln>
            <a:noFill/>
          </a:ln>
          <a:extLst>
            <a:ext uri="{909E8E84-426E-40DD-AFC4-6F175D3DCCD1}">
              <a14:hiddenFill xmlns:a14="http://schemas.microsoft.com/office/drawing/2010/main">
                <a:solidFill>
                  <a:schemeClr val="lt1"/>
                </a:solidFill>
              </a14:hiddenFill>
            </a:ext>
          </a:extLst>
        </p:spPr>
        <p:style>
          <a:lnRef idx="2">
            <a:schemeClr val="accent4"/>
          </a:lnRef>
          <a:fillRef idx="1">
            <a:schemeClr val="lt1"/>
          </a:fillRef>
          <a:effectRef idx="0">
            <a:schemeClr val="accent4"/>
          </a:effectRef>
          <a:fontRef idx="minor">
            <a:schemeClr val="dk1"/>
          </a:fontRef>
        </p:style>
        <p:txBody>
          <a:bodyPr wrap="square">
            <a:spAutoFit/>
          </a:bodyPr>
          <a:lstStyle/>
          <a:p>
            <a:r>
              <a:rPr lang="zh-CN" altLang="en-US" sz="3200" b="1" dirty="0">
                <a:solidFill>
                  <a:srgbClr val="7030A0"/>
                </a:solidFill>
              </a:rPr>
              <a:t>（</a:t>
            </a:r>
            <a:r>
              <a:rPr lang="en-US" altLang="zh-CN" sz="3200" b="1" dirty="0">
                <a:solidFill>
                  <a:srgbClr val="7030A0"/>
                </a:solidFill>
              </a:rPr>
              <a:t>2</a:t>
            </a:r>
            <a:r>
              <a:rPr lang="zh-CN" altLang="en-US" sz="3200" b="1" dirty="0">
                <a:solidFill>
                  <a:srgbClr val="7030A0"/>
                </a:solidFill>
              </a:rPr>
              <a:t>）忻口战役</a:t>
            </a:r>
            <a:endParaRPr lang="zh-CN" altLang="en-US" sz="3200" b="1" dirty="0">
              <a:solidFill>
                <a:srgbClr val="7030A0"/>
              </a:solidFill>
            </a:endParaRPr>
          </a:p>
        </p:txBody>
      </p:sp>
      <p:pic>
        <p:nvPicPr>
          <p:cNvPr id="2" name="图片 1"/>
          <p:cNvPicPr>
            <a:picLocks noChangeAspect="1"/>
          </p:cNvPicPr>
          <p:nvPr/>
        </p:nvPicPr>
        <p:blipFill>
          <a:blip r:embed="rId1"/>
          <a:stretch>
            <a:fillRect/>
          </a:stretch>
        </p:blipFill>
        <p:spPr>
          <a:xfrm>
            <a:off x="1094740" y="3975735"/>
            <a:ext cx="3887470" cy="2591435"/>
          </a:xfrm>
          <a:prstGeom prst="rect">
            <a:avLst/>
          </a:prstGeom>
        </p:spPr>
      </p:pic>
      <p:pic>
        <p:nvPicPr>
          <p:cNvPr id="4" name="图片 3"/>
          <p:cNvPicPr>
            <a:picLocks noChangeAspect="1"/>
          </p:cNvPicPr>
          <p:nvPr/>
        </p:nvPicPr>
        <p:blipFill>
          <a:blip r:embed="rId2"/>
          <a:stretch>
            <a:fillRect/>
          </a:stretch>
        </p:blipFill>
        <p:spPr>
          <a:xfrm>
            <a:off x="927100" y="941705"/>
            <a:ext cx="4222115" cy="28930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1242695" y="1240790"/>
            <a:ext cx="257429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台儿庄大捷</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pic>
        <p:nvPicPr>
          <p:cNvPr id="6" name="图片 12"/>
          <p:cNvPicPr>
            <a:picLocks noChangeAspect="1" noChangeArrowheads="1"/>
          </p:cNvPicPr>
          <p:nvPr/>
        </p:nvPicPr>
        <p:blipFill>
          <a:blip r:embed="rId1"/>
          <a:srcRect/>
          <a:stretch>
            <a:fillRect/>
          </a:stretch>
        </p:blipFill>
        <p:spPr bwMode="auto">
          <a:xfrm>
            <a:off x="6596225" y="2543998"/>
            <a:ext cx="4251325" cy="39814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99"/>
          <p:cNvSpPr txBox="1">
            <a:spLocks noChangeArrowheads="1"/>
          </p:cNvSpPr>
          <p:nvPr/>
        </p:nvSpPr>
        <p:spPr bwMode="auto">
          <a:xfrm>
            <a:off x="1771650" y="1959223"/>
            <a:ext cx="86455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想一想：日本进攻台儿庄的意图是什么？</a:t>
            </a:r>
            <a:endParaRPr lang="zh-CN" altLang="en-US" sz="3200" b="1" dirty="0">
              <a:latin typeface="微软雅黑" panose="020B0503020204020204" pitchFamily="34" charset="-122"/>
              <a:ea typeface="微软雅黑" panose="020B0503020204020204" pitchFamily="34" charset="-122"/>
            </a:endParaRPr>
          </a:p>
        </p:txBody>
      </p:sp>
      <p:sp>
        <p:nvSpPr>
          <p:cNvPr id="8" name="文本框 1"/>
          <p:cNvSpPr txBox="1">
            <a:spLocks noChangeArrowheads="1"/>
          </p:cNvSpPr>
          <p:nvPr/>
        </p:nvSpPr>
        <p:spPr bwMode="auto">
          <a:xfrm>
            <a:off x="1774825" y="2917279"/>
            <a:ext cx="4319588" cy="332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把山东半岛登陆的一部分日军，同津浦南下的日军会师台儿庄，合攻军事要地徐州，从而打通南北战场。</a:t>
            </a:r>
            <a:endParaRPr lang="zh-CN" altLang="en-US" sz="2800" b="1" dirty="0">
              <a:latin typeface="微软雅黑" panose="020B0503020204020204" pitchFamily="34" charset="-122"/>
              <a:ea typeface="微软雅黑" panose="020B0503020204020204" pitchFamily="34" charset="-122"/>
            </a:endParaRPr>
          </a:p>
        </p:txBody>
      </p:sp>
      <p:sp>
        <p:nvSpPr>
          <p:cNvPr id="9" name="矩形 7197"/>
          <p:cNvSpPr>
            <a:spLocks noChangeArrowheads="1"/>
          </p:cNvSpPr>
          <p:nvPr/>
        </p:nvSpPr>
        <p:spPr bwMode="auto">
          <a:xfrm>
            <a:off x="512445" y="383540"/>
            <a:ext cx="367411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3</a:t>
            </a:r>
            <a:r>
              <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徐州会战</a:t>
            </a:r>
            <a:endParaRPr lang="zh-CN" altLang="zh-CN"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wipe(down)">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800" decel="100000"/>
                                        <p:tgtEl>
                                          <p:spTgt spid="6"/>
                                        </p:tgtEl>
                                      </p:cBhvr>
                                    </p:animEffect>
                                    <p:anim calcmode="lin" valueType="num">
                                      <p:cBhvr>
                                        <p:cTn id="13" dur="800" decel="100000" fill="hold"/>
                                        <p:tgtEl>
                                          <p:spTgt spid="6"/>
                                        </p:tgtEl>
                                        <p:attrNameLst>
                                          <p:attrName>style.rotation</p:attrName>
                                        </p:attrNameLst>
                                      </p:cBhvr>
                                      <p:tavLst>
                                        <p:tav tm="0">
                                          <p:val>
                                            <p:fltVal val="-90"/>
                                          </p:val>
                                        </p:tav>
                                        <p:tav tm="100000">
                                          <p:val>
                                            <p:fltVal val="0"/>
                                          </p:val>
                                        </p:tav>
                                      </p:tavLst>
                                    </p:anim>
                                    <p:anim calcmode="lin" valueType="num">
                                      <p:cBhvr>
                                        <p:cTn id="14" dur="800" decel="100000" fill="hold"/>
                                        <p:tgtEl>
                                          <p:spTgt spid="6"/>
                                        </p:tgtEl>
                                        <p:attrNameLst>
                                          <p:attrName>ppt_x</p:attrName>
                                        </p:attrNameLst>
                                      </p:cBhvr>
                                      <p:tavLst>
                                        <p:tav tm="0">
                                          <p:val>
                                            <p:strVal val="#ppt_x+0.4"/>
                                          </p:val>
                                        </p:tav>
                                        <p:tav tm="100000">
                                          <p:val>
                                            <p:strVal val="#ppt_x-0.05"/>
                                          </p:val>
                                        </p:tav>
                                      </p:tavLst>
                                    </p:anim>
                                    <p:anim calcmode="lin" valueType="num">
                                      <p:cBhvr>
                                        <p:cTn id="15" dur="800" decel="100000" fill="hold"/>
                                        <p:tgtEl>
                                          <p:spTgt spid="6"/>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par>
                                <p:cTn id="18" presetID="30"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800" decel="100000"/>
                                        <p:tgtEl>
                                          <p:spTgt spid="7"/>
                                        </p:tgtEl>
                                      </p:cBhvr>
                                    </p:animEffect>
                                    <p:anim calcmode="lin" valueType="num">
                                      <p:cBhvr>
                                        <p:cTn id="21" dur="800" decel="100000" fill="hold"/>
                                        <p:tgtEl>
                                          <p:spTgt spid="7"/>
                                        </p:tgtEl>
                                        <p:attrNameLst>
                                          <p:attrName>style.rotation</p:attrName>
                                        </p:attrNameLst>
                                      </p:cBhvr>
                                      <p:tavLst>
                                        <p:tav tm="0">
                                          <p:val>
                                            <p:fltVal val="-90"/>
                                          </p:val>
                                        </p:tav>
                                        <p:tav tm="100000">
                                          <p:val>
                                            <p:fltVal val="0"/>
                                          </p:val>
                                        </p:tav>
                                      </p:tavLst>
                                    </p:anim>
                                    <p:anim calcmode="lin" valueType="num">
                                      <p:cBhvr>
                                        <p:cTn id="22" dur="800" decel="100000" fill="hold"/>
                                        <p:tgtEl>
                                          <p:spTgt spid="7"/>
                                        </p:tgtEl>
                                        <p:attrNameLst>
                                          <p:attrName>ppt_x</p:attrName>
                                        </p:attrNameLst>
                                      </p:cBhvr>
                                      <p:tavLst>
                                        <p:tav tm="0">
                                          <p:val>
                                            <p:strVal val="#ppt_x+0.4"/>
                                          </p:val>
                                        </p:tav>
                                        <p:tav tm="100000">
                                          <p:val>
                                            <p:strVal val="#ppt_x-0.05"/>
                                          </p:val>
                                        </p:tav>
                                      </p:tavLst>
                                    </p:anim>
                                    <p:anim calcmode="lin" valueType="num">
                                      <p:cBhvr>
                                        <p:cTn id="23" dur="800" decel="100000" fill="hold"/>
                                        <p:tgtEl>
                                          <p:spTgt spid="7"/>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heckerboard(across)">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19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矩形 7174"/>
          <p:cNvSpPr>
            <a:spLocks noChangeArrowheads="1"/>
          </p:cNvSpPr>
          <p:nvPr/>
        </p:nvSpPr>
        <p:spPr bwMode="auto">
          <a:xfrm>
            <a:off x="2898775" y="404813"/>
            <a:ext cx="18732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gn="ctr">
              <a:lnSpc>
                <a:spcPct val="90000"/>
              </a:lnSpc>
              <a:spcBef>
                <a:spcPct val="20000"/>
              </a:spcBef>
            </a:pPr>
            <a:r>
              <a:rPr lang="zh-CN" altLang="en-US" sz="4000" b="1" dirty="0">
                <a:latin typeface="微软雅黑" panose="020B0503020204020204" pitchFamily="34" charset="-122"/>
                <a:ea typeface="微软雅黑" panose="020B0503020204020204" pitchFamily="34" charset="-122"/>
              </a:rPr>
              <a:t>概 况 </a:t>
            </a:r>
            <a:endParaRPr lang="zh-CN" altLang="en-US" sz="4000" b="1" dirty="0">
              <a:latin typeface="微软雅黑" panose="020B0503020204020204" pitchFamily="34" charset="-122"/>
              <a:ea typeface="微软雅黑" panose="020B0503020204020204" pitchFamily="34" charset="-122"/>
            </a:endParaRPr>
          </a:p>
        </p:txBody>
      </p:sp>
      <p:graphicFrame>
        <p:nvGraphicFramePr>
          <p:cNvPr id="3" name="表格 2"/>
          <p:cNvGraphicFramePr/>
          <p:nvPr>
            <p:custDataLst>
              <p:tags r:id="rId1"/>
            </p:custDataLst>
          </p:nvPr>
        </p:nvGraphicFramePr>
        <p:xfrm>
          <a:off x="1762443" y="1468438"/>
          <a:ext cx="5087620" cy="4667251"/>
        </p:xfrm>
        <a:graphic>
          <a:graphicData uri="http://schemas.openxmlformats.org/drawingml/2006/table">
            <a:tbl>
              <a:tblPr/>
              <a:tblGrid>
                <a:gridCol w="1043305"/>
                <a:gridCol w="4044315"/>
              </a:tblGrid>
              <a:tr h="548715">
                <a:tc gridSpan="2">
                  <a:txBody>
                    <a:bodyPr/>
                    <a:lstStyle/>
                    <a:p>
                      <a:pPr marL="0" lvl="0" indent="0" algn="ctr">
                        <a:buNone/>
                      </a:pPr>
                      <a:r>
                        <a:rPr lang="zh-CN" altLang="en-US" sz="3000" b="1" dirty="0">
                          <a:solidFill>
                            <a:schemeClr val="tx1"/>
                          </a:solidFill>
                          <a:effectLst/>
                          <a:latin typeface="微软雅黑" panose="020B0503020204020204" pitchFamily="34" charset="-122"/>
                          <a:ea typeface="微软雅黑" panose="020B0503020204020204" pitchFamily="34" charset="-122"/>
                        </a:rPr>
                        <a:t>台儿庄战役</a:t>
                      </a:r>
                      <a:endParaRPr lang="zh-CN" altLang="en-US" sz="3000" b="1" dirty="0">
                        <a:solidFill>
                          <a:schemeClr val="tx1"/>
                        </a:solidFill>
                        <a:effectLst/>
                        <a:latin typeface="微软雅黑" panose="020B0503020204020204" pitchFamily="34" charset="-122"/>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15">
                <a:tc>
                  <a:txBody>
                    <a:bodyPr/>
                    <a:lstStyle/>
                    <a:p>
                      <a:pPr marL="0" lvl="0" indent="0">
                        <a:buNone/>
                      </a:pPr>
                      <a:r>
                        <a:rPr lang="zh-CN" altLang="en-US" sz="3000" b="1" dirty="0">
                          <a:solidFill>
                            <a:schemeClr val="tx1"/>
                          </a:solidFill>
                          <a:effectLst/>
                          <a:ea typeface="微软雅黑" panose="020B0503020204020204" pitchFamily="34" charset="-122"/>
                        </a:rPr>
                        <a:t>时间</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15">
                <a:tc>
                  <a:txBody>
                    <a:bodyPr/>
                    <a:lstStyle/>
                    <a:p>
                      <a:pPr marL="0" lvl="0" indent="0">
                        <a:buNone/>
                      </a:pPr>
                      <a:r>
                        <a:rPr lang="zh-CN" altLang="en-US" sz="3000" b="1" dirty="0">
                          <a:solidFill>
                            <a:schemeClr val="tx1"/>
                          </a:solidFill>
                          <a:effectLst/>
                          <a:ea typeface="微软雅黑" panose="020B0503020204020204" pitchFamily="34" charset="-122"/>
                        </a:rPr>
                        <a:t>地点</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15">
                <a:tc>
                  <a:txBody>
                    <a:bodyPr/>
                    <a:lstStyle/>
                    <a:p>
                      <a:pPr marL="0" lvl="0" indent="0">
                        <a:buNone/>
                      </a:pPr>
                      <a:r>
                        <a:rPr lang="zh-CN" altLang="en-US" sz="3000" b="1" dirty="0">
                          <a:solidFill>
                            <a:schemeClr val="tx1"/>
                          </a:solidFill>
                          <a:effectLst/>
                          <a:ea typeface="微软雅黑" panose="020B0503020204020204" pitchFamily="34" charset="-122"/>
                        </a:rPr>
                        <a:t>指挥</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51890">
                <a:tc>
                  <a:txBody>
                    <a:bodyPr/>
                    <a:lstStyle/>
                    <a:p>
                      <a:pPr marL="0" lvl="0" indent="0">
                        <a:buNone/>
                      </a:pPr>
                      <a:r>
                        <a:rPr lang="zh-CN" altLang="en-US" sz="3000" b="1" dirty="0">
                          <a:solidFill>
                            <a:schemeClr val="tx1"/>
                          </a:solidFill>
                          <a:effectLst/>
                          <a:ea typeface="微软雅黑" panose="020B0503020204020204" pitchFamily="34" charset="-122"/>
                        </a:rPr>
                        <a:t>歼敌</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920501">
                <a:tc>
                  <a:txBody>
                    <a:bodyPr/>
                    <a:lstStyle/>
                    <a:p>
                      <a:pPr marL="0" lvl="0" indent="0">
                        <a:buNone/>
                      </a:pPr>
                      <a:endParaRPr lang="zh-CN" altLang="en-US" sz="3000" b="1" dirty="0">
                        <a:solidFill>
                          <a:schemeClr val="tx1"/>
                        </a:solidFill>
                        <a:effectLst/>
                        <a:ea typeface="微软雅黑" panose="020B0503020204020204" pitchFamily="34" charset="-122"/>
                      </a:endParaRPr>
                    </a:p>
                    <a:p>
                      <a:pPr marL="0" lvl="0" indent="0">
                        <a:buNone/>
                      </a:pPr>
                      <a:r>
                        <a:rPr lang="zh-CN" altLang="en-US" sz="3000" b="1" dirty="0">
                          <a:solidFill>
                            <a:schemeClr val="tx1"/>
                          </a:solidFill>
                          <a:effectLst/>
                          <a:ea typeface="微软雅黑" panose="020B0503020204020204" pitchFamily="34" charset="-122"/>
                        </a:rPr>
                        <a:t>影响</a:t>
                      </a:r>
                      <a:endParaRPr lang="zh-CN" altLang="en-US" sz="3000" b="1" dirty="0">
                        <a:solidFill>
                          <a:schemeClr val="tx1"/>
                        </a:solidFill>
                        <a:effectLst/>
                        <a:ea typeface="微软雅黑" panose="020B0503020204020204" pitchFamily="34" charset="-122"/>
                      </a:endParaRPr>
                    </a:p>
                    <a:p>
                      <a:pPr marL="0" lvl="0" indent="0">
                        <a:buNone/>
                      </a:pPr>
                      <a:endParaRPr lang="zh-CN" altLang="en-US" sz="3000" b="1" dirty="0">
                        <a:solidFill>
                          <a:schemeClr val="tx1"/>
                        </a:solidFill>
                        <a:effectLst/>
                        <a:ea typeface="微软雅黑" panose="020B0503020204020204" pitchFamily="34" charset="-122"/>
                      </a:endParaRPr>
                    </a:p>
                    <a:p>
                      <a:pPr marL="0" lvl="0" indent="0">
                        <a:buNone/>
                      </a:pP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773362" y="2016125"/>
            <a:ext cx="2458541"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1938</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7" name="文本框 26650"/>
          <p:cNvSpPr txBox="1">
            <a:spLocks noChangeArrowheads="1"/>
          </p:cNvSpPr>
          <p:nvPr/>
        </p:nvSpPr>
        <p:spPr bwMode="auto">
          <a:xfrm>
            <a:off x="2782888" y="2590800"/>
            <a:ext cx="21050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山东台儿庄 </a:t>
            </a:r>
            <a:endParaRPr lang="zh-CN" altLang="en-US" sz="2800" b="1" dirty="0">
              <a:latin typeface="微软雅黑" panose="020B0503020204020204" pitchFamily="34" charset="-122"/>
              <a:ea typeface="微软雅黑" panose="020B0503020204020204" pitchFamily="34" charset="-122"/>
            </a:endParaRPr>
          </a:p>
        </p:txBody>
      </p:sp>
      <p:sp>
        <p:nvSpPr>
          <p:cNvPr id="8" name="文本框 26650"/>
          <p:cNvSpPr txBox="1">
            <a:spLocks noChangeArrowheads="1"/>
          </p:cNvSpPr>
          <p:nvPr/>
        </p:nvSpPr>
        <p:spPr bwMode="auto">
          <a:xfrm>
            <a:off x="2806700" y="4221163"/>
            <a:ext cx="4144963"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抗战以来中国正面战场取得的最大的一场胜仗，振奋了中国军民的精神，坚定了抗战意志和信念。</a:t>
            </a:r>
            <a:endParaRPr lang="zh-CN" altLang="en-US" sz="2800" b="1" dirty="0">
              <a:latin typeface="微软雅黑" panose="020B0503020204020204" pitchFamily="34" charset="-122"/>
              <a:ea typeface="微软雅黑" panose="020B0503020204020204" pitchFamily="34" charset="-122"/>
            </a:endParaRPr>
          </a:p>
        </p:txBody>
      </p:sp>
      <p:sp>
        <p:nvSpPr>
          <p:cNvPr id="9" name="文本框 26650"/>
          <p:cNvSpPr txBox="1">
            <a:spLocks noChangeArrowheads="1"/>
          </p:cNvSpPr>
          <p:nvPr/>
        </p:nvSpPr>
        <p:spPr bwMode="auto">
          <a:xfrm>
            <a:off x="2803525" y="3114675"/>
            <a:ext cx="38576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第五战区司令官李宗仁</a:t>
            </a:r>
            <a:endParaRPr lang="zh-CN" altLang="en-US" sz="2800" b="1" dirty="0">
              <a:latin typeface="微软雅黑" panose="020B0503020204020204" pitchFamily="34" charset="-122"/>
              <a:ea typeface="微软雅黑" panose="020B0503020204020204" pitchFamily="34" charset="-122"/>
            </a:endParaRPr>
          </a:p>
        </p:txBody>
      </p:sp>
      <p:sp>
        <p:nvSpPr>
          <p:cNvPr id="9244" name="文本框 1"/>
          <p:cNvSpPr txBox="1">
            <a:spLocks noChangeArrowheads="1"/>
          </p:cNvSpPr>
          <p:nvPr/>
        </p:nvSpPr>
        <p:spPr bwMode="auto">
          <a:xfrm>
            <a:off x="2765425" y="3703638"/>
            <a:ext cx="34432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歼灭日军</a:t>
            </a:r>
            <a:r>
              <a:rPr lang="en-US" altLang="zh-CN" sz="2800" b="1" dirty="0">
                <a:latin typeface="微软雅黑" panose="020B0503020204020204" pitchFamily="34" charset="-122"/>
                <a:ea typeface="微软雅黑" panose="020B0503020204020204" pitchFamily="34" charset="-122"/>
              </a:rPr>
              <a:t>10000</a:t>
            </a:r>
            <a:r>
              <a:rPr lang="zh-CN" altLang="en-US" sz="2800" b="1" dirty="0">
                <a:latin typeface="微软雅黑" panose="020B0503020204020204" pitchFamily="34" charset="-122"/>
                <a:ea typeface="微软雅黑" panose="020B0503020204020204" pitchFamily="34" charset="-122"/>
              </a:rPr>
              <a:t>多人</a:t>
            </a:r>
            <a:endParaRPr lang="zh-CN" altLang="en-US" sz="2800" b="1" dirty="0">
              <a:latin typeface="微软雅黑" panose="020B0503020204020204" pitchFamily="34" charset="-122"/>
              <a:ea typeface="微软雅黑" panose="020B0503020204020204" pitchFamily="34" charset="-122"/>
            </a:endParaRPr>
          </a:p>
        </p:txBody>
      </p:sp>
      <p:pic>
        <p:nvPicPr>
          <p:cNvPr id="9245"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8738" y="1501775"/>
            <a:ext cx="506412"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92" name="组合 16391"/>
          <p:cNvGrpSpPr/>
          <p:nvPr/>
        </p:nvGrpSpPr>
        <p:grpSpPr bwMode="auto">
          <a:xfrm>
            <a:off x="7175500" y="1479550"/>
            <a:ext cx="3144838" cy="4611688"/>
            <a:chOff x="0" y="0"/>
            <a:chExt cx="1882" cy="2734"/>
          </a:xfrm>
        </p:grpSpPr>
        <p:pic>
          <p:nvPicPr>
            <p:cNvPr id="9247" name="图片 16392" descr="u=3786657603,4233310082&amp;fm=0&amp;gp=0">
              <a:hlinkClick r:id="rId3"/>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 y="0"/>
              <a:ext cx="1723" cy="222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248" name="文本框 16393"/>
            <p:cNvSpPr txBox="1">
              <a:spLocks noChangeArrowheads="1"/>
            </p:cNvSpPr>
            <p:nvPr/>
          </p:nvSpPr>
          <p:spPr bwMode="auto">
            <a:xfrm>
              <a:off x="0" y="2315"/>
              <a:ext cx="1882" cy="419"/>
            </a:xfrm>
            <a:prstGeom prst="rect">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4000" b="1" dirty="0">
                  <a:latin typeface="微软雅黑" panose="020B0503020204020204" pitchFamily="34" charset="-122"/>
                  <a:ea typeface="微软雅黑" panose="020B0503020204020204" pitchFamily="34" charset="-122"/>
                  <a:cs typeface="方正黑体简体"/>
                </a:rPr>
                <a:t>李宗仁</a:t>
              </a:r>
              <a:endParaRPr lang="zh-CN" altLang="en-US" sz="4000" b="1" dirty="0">
                <a:latin typeface="微软雅黑" panose="020B0503020204020204" pitchFamily="34" charset="-122"/>
                <a:ea typeface="微软雅黑" panose="020B0503020204020204" pitchFamily="34" charset="-122"/>
                <a:cs typeface="方正黑体简体"/>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244"/>
                                        </p:tgtEl>
                                        <p:attrNameLst>
                                          <p:attrName>style.visibility</p:attrName>
                                        </p:attrNameLst>
                                      </p:cBhvr>
                                      <p:to>
                                        <p:strVal val="visible"/>
                                      </p:to>
                                    </p:set>
                                    <p:anim calcmode="lin" valueType="num">
                                      <p:cBhvr additive="base">
                                        <p:cTn id="37" dur="500" fill="hold"/>
                                        <p:tgtEl>
                                          <p:spTgt spid="9244"/>
                                        </p:tgtEl>
                                        <p:attrNameLst>
                                          <p:attrName>ppt_x</p:attrName>
                                        </p:attrNameLst>
                                      </p:cBhvr>
                                      <p:tavLst>
                                        <p:tav tm="0">
                                          <p:val>
                                            <p:strVal val="#ppt_x"/>
                                          </p:val>
                                        </p:tav>
                                        <p:tav tm="100000">
                                          <p:val>
                                            <p:strVal val="#ppt_x"/>
                                          </p:val>
                                        </p:tav>
                                      </p:tavLst>
                                    </p:anim>
                                    <p:anim calcmode="lin" valueType="num">
                                      <p:cBhvr additive="base">
                                        <p:cTn id="38" dur="500" fill="hold"/>
                                        <p:tgtEl>
                                          <p:spTgt spid="924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800" decel="100000"/>
                                        <p:tgtEl>
                                          <p:spTgt spid="8"/>
                                        </p:tgtEl>
                                      </p:cBhvr>
                                    </p:animEffect>
                                    <p:anim calcmode="lin" valueType="num">
                                      <p:cBhvr>
                                        <p:cTn id="44" dur="800" decel="100000" fill="hold"/>
                                        <p:tgtEl>
                                          <p:spTgt spid="8"/>
                                        </p:tgtEl>
                                        <p:attrNameLst>
                                          <p:attrName>style.rotation</p:attrName>
                                        </p:attrNameLst>
                                      </p:cBhvr>
                                      <p:tavLst>
                                        <p:tav tm="0">
                                          <p:val>
                                            <p:fltVal val="-90"/>
                                          </p:val>
                                        </p:tav>
                                        <p:tav tm="100000">
                                          <p:val>
                                            <p:fltVal val="0"/>
                                          </p:val>
                                        </p:tav>
                                      </p:tavLst>
                                    </p:anim>
                                    <p:anim calcmode="lin" valueType="num">
                                      <p:cBhvr>
                                        <p:cTn id="45" dur="800" decel="100000" fill="hold"/>
                                        <p:tgtEl>
                                          <p:spTgt spid="8"/>
                                        </p:tgtEl>
                                        <p:attrNameLst>
                                          <p:attrName>ppt_x</p:attrName>
                                        </p:attrNameLst>
                                      </p:cBhvr>
                                      <p:tavLst>
                                        <p:tav tm="0">
                                          <p:val>
                                            <p:strVal val="#ppt_x+0.4"/>
                                          </p:val>
                                        </p:tav>
                                        <p:tav tm="100000">
                                          <p:val>
                                            <p:strVal val="#ppt_x-0.05"/>
                                          </p:val>
                                        </p:tav>
                                      </p:tavLst>
                                    </p:anim>
                                    <p:anim calcmode="lin" valueType="num">
                                      <p:cBhvr>
                                        <p:cTn id="46" dur="800" decel="100000" fill="hold"/>
                                        <p:tgtEl>
                                          <p:spTgt spid="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nodeType="clickEffect">
                                  <p:stCondLst>
                                    <p:cond delay="0"/>
                                  </p:stCondLst>
                                  <p:childTnLst>
                                    <p:set>
                                      <p:cBhvr>
                                        <p:cTn id="52" dur="1" fill="hold">
                                          <p:stCondLst>
                                            <p:cond delay="0"/>
                                          </p:stCondLst>
                                        </p:cTn>
                                        <p:tgtEl>
                                          <p:spTgt spid="16392"/>
                                        </p:tgtEl>
                                        <p:attrNameLst>
                                          <p:attrName>style.visibility</p:attrName>
                                        </p:attrNameLst>
                                      </p:cBhvr>
                                      <p:to>
                                        <p:strVal val="visible"/>
                                      </p:to>
                                    </p:set>
                                    <p:animEffect transition="in" filter="box(in)">
                                      <p:cBhvr>
                                        <p:cTn id="53" dur="500"/>
                                        <p:tgtEl>
                                          <p:spTgt spid="16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924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31495" y="235585"/>
            <a:ext cx="4006215" cy="645160"/>
          </a:xfrm>
          <a:prstGeom prst="rect">
            <a:avLst/>
          </a:prstGeom>
          <a:noFill/>
        </p:spPr>
        <p:txBody>
          <a:bodyPr wrap="square" rtlCol="0">
            <a:spAutoFit/>
          </a:bodyPr>
          <a:p>
            <a:r>
              <a:rPr lang="en-US" altLang="zh-CN" sz="3600"/>
              <a:t>4</a:t>
            </a:r>
            <a:r>
              <a:rPr lang="zh-CN" altLang="en-US" sz="3600"/>
              <a:t>、武汉会战</a:t>
            </a:r>
            <a:endParaRPr lang="zh-CN" altLang="en-US" sz="3600"/>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54405" y="1412875"/>
            <a:ext cx="5057140" cy="3957320"/>
          </a:xfrm>
          <a:prstGeom prst="rect">
            <a:avLst/>
          </a:prstGeom>
          <a:noFill/>
        </p:spPr>
      </p:pic>
      <p:pic>
        <p:nvPicPr>
          <p:cNvPr id="7" name="图片 6"/>
          <p:cNvPicPr>
            <a:picLocks noChangeAspect="1"/>
          </p:cNvPicPr>
          <p:nvPr/>
        </p:nvPicPr>
        <p:blipFill rotWithShape="1">
          <a:blip r:embed="rId2" cstate="email">
            <a:extLst>
              <a:ext uri="{28A0092B-C50C-407E-A947-70E740481C1C}">
                <a14:useLocalDpi xmlns:a14="http://schemas.microsoft.com/office/drawing/2010/main" val="0"/>
              </a:ext>
            </a:extLst>
          </a:blip>
          <a:srcRect/>
          <a:stretch>
            <a:fillRect/>
          </a:stretch>
        </p:blipFill>
        <p:spPr>
          <a:xfrm>
            <a:off x="7073155" y="689566"/>
            <a:ext cx="3341958" cy="4680735"/>
          </a:xfrm>
          <a:prstGeom prst="rect">
            <a:avLst/>
          </a:prstGeom>
          <a:noFill/>
        </p:spPr>
      </p:pic>
      <p:sp>
        <p:nvSpPr>
          <p:cNvPr id="5" name="文本框 4"/>
          <p:cNvSpPr txBox="1"/>
          <p:nvPr/>
        </p:nvSpPr>
        <p:spPr bwMode="auto">
          <a:xfrm>
            <a:off x="201930" y="5549900"/>
            <a:ext cx="11788775" cy="1024255"/>
          </a:xfrm>
          <a:prstGeom prst="rect">
            <a:avLst/>
          </a:prstGeom>
          <a:noFill/>
          <a:ln w="9525">
            <a:noFill/>
            <a:miter lim="800000"/>
          </a:ln>
        </p:spPr>
        <p:txBody>
          <a:bodyPr vert="horz" wrap="square" lIns="91440" tIns="45720" rIns="91440" bIns="45720" numCol="1" rtlCol="0" anchor="t" anchorCtr="0" compatLnSpc="1">
            <a:normAutofit/>
          </a:bodyPr>
          <a:p>
            <a:pPr defTabSz="914400" fontAlgn="base">
              <a:spcBef>
                <a:spcPct val="20000"/>
              </a:spcBef>
              <a:spcAft>
                <a:spcPct val="0"/>
              </a:spcAft>
              <a:buFont typeface="Arial" panose="020B0604020202020204" pitchFamily="34" charset="0"/>
              <a:buNone/>
            </a:pPr>
            <a:r>
              <a:rPr lang="en-US" altLang="zh-CN" sz="2800" dirty="0">
                <a:solidFill>
                  <a:schemeClr val="tx1"/>
                </a:solidFill>
                <a:latin typeface="微软雅黑" panose="020B0503020204020204" pitchFamily="34" charset="-122"/>
                <a:ea typeface="微软雅黑" panose="020B0503020204020204" pitchFamily="34" charset="-122"/>
              </a:rPr>
              <a:t>1938</a:t>
            </a:r>
            <a:r>
              <a:rPr lang="zh-CN" altLang="en-US" sz="2800" dirty="0">
                <a:solidFill>
                  <a:schemeClr val="tx1"/>
                </a:solidFill>
                <a:latin typeface="微软雅黑" panose="020B0503020204020204" pitchFamily="34" charset="-122"/>
                <a:ea typeface="微软雅黑" panose="020B0503020204020204" pitchFamily="34" charset="-122"/>
              </a:rPr>
              <a:t>年毛泽东在延安写作</a:t>
            </a:r>
            <a:r>
              <a:rPr lang="en-US" altLang="zh-CN" sz="2800" dirty="0">
                <a:solidFill>
                  <a:schemeClr val="tx1"/>
                </a:solidFill>
                <a:latin typeface="微软雅黑" panose="020B0503020204020204" pitchFamily="34" charset="-122"/>
                <a:ea typeface="微软雅黑" panose="020B0503020204020204" pitchFamily="34" charset="-122"/>
              </a:rPr>
              <a:t>《</a:t>
            </a:r>
            <a:r>
              <a:rPr lang="zh-CN" altLang="en-US" sz="2800" dirty="0">
                <a:solidFill>
                  <a:schemeClr val="tx1"/>
                </a:solidFill>
                <a:latin typeface="微软雅黑" panose="020B0503020204020204" pitchFamily="34" charset="-122"/>
                <a:ea typeface="微软雅黑" panose="020B0503020204020204" pitchFamily="34" charset="-122"/>
              </a:rPr>
              <a:t>论持久战</a:t>
            </a:r>
            <a:r>
              <a:rPr lang="en-US" altLang="zh-CN" sz="2800" dirty="0">
                <a:solidFill>
                  <a:schemeClr val="tx1"/>
                </a:solidFill>
                <a:latin typeface="微软雅黑" panose="020B0503020204020204" pitchFamily="34" charset="-122"/>
                <a:ea typeface="微软雅黑" panose="020B0503020204020204" pitchFamily="34" charset="-122"/>
              </a:rPr>
              <a:t>》</a:t>
            </a:r>
            <a:r>
              <a:rPr lang="zh-CN" altLang="en-US" sz="2800" dirty="0">
                <a:solidFill>
                  <a:schemeClr val="tx1"/>
                </a:solidFill>
                <a:latin typeface="微软雅黑" panose="020B0503020204020204" pitchFamily="34" charset="-122"/>
                <a:ea typeface="微软雅黑" panose="020B0503020204020204" pitchFamily="34" charset="-122"/>
              </a:rPr>
              <a:t>，指出中国既不会亡国，也不会速胜，必将经过持久战赢得最后的胜利。人民战争是取得胜利之本。</a:t>
            </a:r>
            <a:endParaRPr lang="zh-CN" altLang="en-US" sz="2800" dirty="0">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2063552" y="1046980"/>
          <a:ext cx="8318499" cy="4326236"/>
        </p:xfrm>
        <a:graphic>
          <a:graphicData uri="http://schemas.openxmlformats.org/drawingml/2006/table">
            <a:tbl>
              <a:tblPr/>
              <a:tblGrid>
                <a:gridCol w="997585"/>
                <a:gridCol w="7320914"/>
              </a:tblGrid>
              <a:tr h="505879">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武汉会战</a:t>
                      </a:r>
                      <a:endParaRPr lang="zh-CN" altLang="en-US" sz="2400" b="1" dirty="0">
                        <a:solidFill>
                          <a:schemeClr val="tx1"/>
                        </a:solidFill>
                        <a:effectLst/>
                        <a:latin typeface="微软雅黑" panose="020B0503020204020204" pitchFamily="34" charset="-122"/>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5879">
                <a:tc>
                  <a:txBody>
                    <a:bodyPr/>
                    <a:lstStyle/>
                    <a:p>
                      <a:pPr marL="0" lvl="0" indent="0" algn="ctr">
                        <a:buNone/>
                      </a:pPr>
                      <a:r>
                        <a:rPr lang="zh-CN" altLang="en-US" sz="2400" b="1" dirty="0">
                          <a:solidFill>
                            <a:srgbClr val="0000FF"/>
                          </a:solidFill>
                          <a:effectLst/>
                          <a:ea typeface="微软雅黑" panose="020B0503020204020204" pitchFamily="34" charset="-122"/>
                        </a:rPr>
                        <a:t>时间</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5879">
                <a:tc>
                  <a:txBody>
                    <a:bodyPr/>
                    <a:lstStyle/>
                    <a:p>
                      <a:pPr marL="0" lvl="0" indent="0" algn="ctr">
                        <a:buNone/>
                      </a:pPr>
                      <a:r>
                        <a:rPr lang="zh-CN" altLang="en-US" sz="2400" b="1" dirty="0">
                          <a:solidFill>
                            <a:srgbClr val="0000FF"/>
                          </a:solidFill>
                          <a:effectLst/>
                          <a:ea typeface="微软雅黑" panose="020B0503020204020204" pitchFamily="34" charset="-122"/>
                        </a:rPr>
                        <a:t>地点</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5879">
                <a:tc>
                  <a:txBody>
                    <a:bodyPr/>
                    <a:lstStyle/>
                    <a:p>
                      <a:pPr marL="0" lvl="0" indent="0" algn="ctr">
                        <a:buNone/>
                      </a:pPr>
                      <a:r>
                        <a:rPr lang="zh-CN" altLang="en-US" sz="2400" b="1" dirty="0">
                          <a:solidFill>
                            <a:srgbClr val="0000FF"/>
                          </a:solidFill>
                          <a:effectLst/>
                          <a:ea typeface="微软雅黑" panose="020B0503020204020204" pitchFamily="34" charset="-122"/>
                        </a:rPr>
                        <a:t>指挥</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8807">
                <a:tc>
                  <a:txBody>
                    <a:bodyPr/>
                    <a:lstStyle/>
                    <a:p>
                      <a:pPr marL="0" lvl="0" indent="0" algn="ctr">
                        <a:buNone/>
                      </a:pPr>
                      <a:r>
                        <a:rPr lang="zh-CN" altLang="en-US" sz="2400" b="1" dirty="0">
                          <a:solidFill>
                            <a:srgbClr val="0000FF"/>
                          </a:solidFill>
                          <a:effectLst/>
                          <a:ea typeface="微软雅黑" panose="020B0503020204020204" pitchFamily="34" charset="-122"/>
                        </a:rPr>
                        <a:t>战役</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119561">
                <a:tc>
                  <a:txBody>
                    <a:bodyPr/>
                    <a:lstStyle/>
                    <a:p>
                      <a:pPr marL="0" lvl="0" indent="0" algn="ctr">
                        <a:buNone/>
                      </a:pPr>
                      <a:r>
                        <a:rPr lang="zh-CN" altLang="en-US" sz="2400" b="1" dirty="0">
                          <a:solidFill>
                            <a:srgbClr val="0000FF"/>
                          </a:solidFill>
                          <a:effectLst/>
                          <a:ea typeface="微软雅黑" panose="020B0503020204020204" pitchFamily="34" charset="-122"/>
                        </a:rPr>
                        <a:t>特点</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r h="674352">
                <a:tc>
                  <a:txBody>
                    <a:bodyPr/>
                    <a:lstStyle/>
                    <a:p>
                      <a:pPr marL="0" lvl="0" indent="0" algn="ctr">
                        <a:buNone/>
                      </a:pPr>
                      <a:r>
                        <a:rPr lang="zh-CN" altLang="en-US" sz="2400" b="1" dirty="0">
                          <a:solidFill>
                            <a:srgbClr val="0000FF"/>
                          </a:solidFill>
                          <a:effectLst/>
                          <a:ea typeface="微软雅黑" panose="020B0503020204020204" pitchFamily="34" charset="-122"/>
                        </a:rPr>
                        <a:t>意义</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3028752" y="1594667"/>
            <a:ext cx="350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solidFill>
                  <a:srgbClr val="0000FF"/>
                </a:solidFill>
                <a:latin typeface="微软雅黑" panose="020B0503020204020204" pitchFamily="34" charset="-122"/>
                <a:ea typeface="微软雅黑" panose="020B0503020204020204" pitchFamily="34" charset="-122"/>
              </a:rPr>
              <a:t>1938</a:t>
            </a:r>
            <a:r>
              <a:rPr lang="zh-CN" altLang="en-US" sz="2400" b="1" dirty="0">
                <a:solidFill>
                  <a:srgbClr val="0000FF"/>
                </a:solidFill>
                <a:latin typeface="微软雅黑" panose="020B0503020204020204" pitchFamily="34" charset="-122"/>
                <a:ea typeface="微软雅黑" panose="020B0503020204020204" pitchFamily="34" charset="-122"/>
              </a:rPr>
              <a:t>年</a:t>
            </a:r>
            <a:r>
              <a:rPr lang="en-US" altLang="zh-CN" sz="2400" b="1" dirty="0">
                <a:solidFill>
                  <a:srgbClr val="0000FF"/>
                </a:solidFill>
                <a:latin typeface="微软雅黑" panose="020B0503020204020204" pitchFamily="34" charset="-122"/>
                <a:ea typeface="微软雅黑" panose="020B0503020204020204" pitchFamily="34" charset="-122"/>
              </a:rPr>
              <a:t>6</a:t>
            </a:r>
            <a:r>
              <a:rPr lang="zh-CN" altLang="en-US" sz="2400" b="1" dirty="0">
                <a:solidFill>
                  <a:srgbClr val="0000FF"/>
                </a:solidFill>
                <a:latin typeface="微软雅黑" panose="020B0503020204020204" pitchFamily="34" charset="-122"/>
                <a:ea typeface="微软雅黑" panose="020B0503020204020204" pitchFamily="34" charset="-122"/>
              </a:rPr>
              <a:t>月</a:t>
            </a:r>
            <a:r>
              <a:rPr lang="en-US" altLang="zh-CN" sz="2400" b="1" dirty="0">
                <a:solidFill>
                  <a:srgbClr val="0000FF"/>
                </a:solidFill>
                <a:latin typeface="微软雅黑" panose="020B0503020204020204" pitchFamily="34" charset="-122"/>
                <a:ea typeface="微软雅黑" panose="020B0503020204020204" pitchFamily="34" charset="-122"/>
              </a:rPr>
              <a:t>—10</a:t>
            </a:r>
            <a:r>
              <a:rPr lang="zh-CN" altLang="en-US" sz="2400" b="1" dirty="0">
                <a:solidFill>
                  <a:srgbClr val="0000FF"/>
                </a:solidFill>
                <a:latin typeface="微软雅黑" panose="020B0503020204020204" pitchFamily="34" charset="-122"/>
                <a:ea typeface="微软雅黑" panose="020B0503020204020204" pitchFamily="34" charset="-122"/>
              </a:rPr>
              <a:t>月</a:t>
            </a:r>
            <a:endParaRPr lang="zh-CN" altLang="en-US" sz="2400" b="1" dirty="0">
              <a:solidFill>
                <a:srgbClr val="0000FF"/>
              </a:solidFill>
              <a:latin typeface="微软雅黑" panose="020B0503020204020204" pitchFamily="34" charset="-122"/>
              <a:ea typeface="微软雅黑" panose="020B0503020204020204" pitchFamily="34" charset="-122"/>
            </a:endParaRPr>
          </a:p>
        </p:txBody>
      </p:sp>
      <p:sp>
        <p:nvSpPr>
          <p:cNvPr id="7" name="文本框 26650"/>
          <p:cNvSpPr txBox="1">
            <a:spLocks noChangeArrowheads="1"/>
          </p:cNvSpPr>
          <p:nvPr/>
        </p:nvSpPr>
        <p:spPr bwMode="auto">
          <a:xfrm>
            <a:off x="3036689" y="2060848"/>
            <a:ext cx="34369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武汉及武汉外围地区 </a:t>
            </a:r>
            <a:endParaRPr lang="zh-CN" altLang="en-US" sz="2400" b="1" dirty="0">
              <a:latin typeface="Arial" panose="020B0604020202020204" pitchFamily="34" charset="0"/>
              <a:ea typeface="微软雅黑" panose="020B0503020204020204" pitchFamily="34" charset="-122"/>
            </a:endParaRPr>
          </a:p>
        </p:txBody>
      </p:sp>
      <p:sp>
        <p:nvSpPr>
          <p:cNvPr id="8" name="文本框 26650"/>
          <p:cNvSpPr txBox="1">
            <a:spLocks noChangeArrowheads="1"/>
          </p:cNvSpPr>
          <p:nvPr/>
        </p:nvSpPr>
        <p:spPr bwMode="auto">
          <a:xfrm>
            <a:off x="3057327" y="4792065"/>
            <a:ext cx="70785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日本企图迅速灭亡中国的既定战略彻底破灭</a:t>
            </a:r>
            <a:endParaRPr lang="zh-CN" altLang="en-US" sz="2400" b="1" dirty="0">
              <a:latin typeface="Arial" panose="020B0604020202020204" pitchFamily="34" charset="0"/>
              <a:ea typeface="微软雅黑" panose="020B0503020204020204" pitchFamily="34" charset="-122"/>
            </a:endParaRPr>
          </a:p>
        </p:txBody>
      </p:sp>
      <p:sp>
        <p:nvSpPr>
          <p:cNvPr id="9" name="文本框 26650"/>
          <p:cNvSpPr txBox="1">
            <a:spLocks noChangeArrowheads="1"/>
          </p:cNvSpPr>
          <p:nvPr/>
        </p:nvSpPr>
        <p:spPr bwMode="auto">
          <a:xfrm>
            <a:off x="3057327" y="2564904"/>
            <a:ext cx="14382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solidFill>
                  <a:srgbClr val="0000FF"/>
                </a:solidFill>
                <a:latin typeface="Arial" panose="020B0604020202020204" pitchFamily="34" charset="0"/>
                <a:ea typeface="微软雅黑" panose="020B0503020204020204" pitchFamily="34" charset="-122"/>
              </a:rPr>
              <a:t>蒋介石</a:t>
            </a:r>
            <a:endParaRPr lang="zh-CN" altLang="en-US" sz="2400" b="1" dirty="0">
              <a:solidFill>
                <a:srgbClr val="0000FF"/>
              </a:solidFill>
              <a:latin typeface="Arial" panose="020B0604020202020204" pitchFamily="34" charset="0"/>
              <a:ea typeface="微软雅黑" panose="020B0503020204020204" pitchFamily="34" charset="-122"/>
            </a:endParaRPr>
          </a:p>
        </p:txBody>
      </p:sp>
      <p:sp>
        <p:nvSpPr>
          <p:cNvPr id="16414" name="文本框 1"/>
          <p:cNvSpPr txBox="1">
            <a:spLocks noChangeArrowheads="1"/>
          </p:cNvSpPr>
          <p:nvPr/>
        </p:nvSpPr>
        <p:spPr bwMode="auto">
          <a:xfrm>
            <a:off x="3020814" y="3135881"/>
            <a:ext cx="3441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Arial" panose="020B0604020202020204" pitchFamily="34" charset="0"/>
                <a:ea typeface="微软雅黑" panose="020B0503020204020204" pitchFamily="34" charset="-122"/>
              </a:rPr>
              <a:t>万家岭大捷等</a:t>
            </a:r>
            <a:endParaRPr lang="zh-CN" altLang="en-US" sz="2400" b="1" dirty="0">
              <a:latin typeface="Arial" panose="020B0604020202020204" pitchFamily="34" charset="0"/>
              <a:ea typeface="微软雅黑" panose="020B0503020204020204" pitchFamily="34" charset="-122"/>
            </a:endParaRPr>
          </a:p>
        </p:txBody>
      </p:sp>
      <p:pic>
        <p:nvPicPr>
          <p:cNvPr id="17439"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852539" y="1081904"/>
            <a:ext cx="5064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a:spLocks noChangeArrowheads="1"/>
          </p:cNvSpPr>
          <p:nvPr/>
        </p:nvSpPr>
        <p:spPr bwMode="auto">
          <a:xfrm>
            <a:off x="3068439" y="3783953"/>
            <a:ext cx="64563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Arial" panose="020B0604020202020204" pitchFamily="34" charset="0"/>
                <a:ea typeface="微软雅黑" panose="020B0503020204020204" pitchFamily="34" charset="-122"/>
              </a:rPr>
              <a:t>兵力最多、战线最长、牺牲最重，创抗战以来规模之最</a:t>
            </a:r>
            <a:endParaRPr lang="zh-CN" altLang="en-US" sz="24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16414"/>
                                        </p:tgtEl>
                                        <p:attrNameLst>
                                          <p:attrName>style.visibility</p:attrName>
                                        </p:attrNameLst>
                                      </p:cBhvr>
                                      <p:to>
                                        <p:strVal val="visible"/>
                                      </p:to>
                                    </p:set>
                                    <p:animEffect transition="in" filter="fade">
                                      <p:cBhvr>
                                        <p:cTn id="37" dur="800" decel="100000"/>
                                        <p:tgtEl>
                                          <p:spTgt spid="16414"/>
                                        </p:tgtEl>
                                      </p:cBhvr>
                                    </p:animEffect>
                                    <p:anim calcmode="lin" valueType="num">
                                      <p:cBhvr>
                                        <p:cTn id="38" dur="800" decel="100000" fill="hold"/>
                                        <p:tgtEl>
                                          <p:spTgt spid="16414"/>
                                        </p:tgtEl>
                                        <p:attrNameLst>
                                          <p:attrName>style.rotation</p:attrName>
                                        </p:attrNameLst>
                                      </p:cBhvr>
                                      <p:tavLst>
                                        <p:tav tm="0">
                                          <p:val>
                                            <p:fltVal val="-90"/>
                                          </p:val>
                                        </p:tav>
                                        <p:tav tm="100000">
                                          <p:val>
                                            <p:fltVal val="0"/>
                                          </p:val>
                                        </p:tav>
                                      </p:tavLst>
                                    </p:anim>
                                    <p:anim calcmode="lin" valueType="num">
                                      <p:cBhvr>
                                        <p:cTn id="39" dur="800" decel="100000" fill="hold"/>
                                        <p:tgtEl>
                                          <p:spTgt spid="16414"/>
                                        </p:tgtEl>
                                        <p:attrNameLst>
                                          <p:attrName>ppt_x</p:attrName>
                                        </p:attrNameLst>
                                      </p:cBhvr>
                                      <p:tavLst>
                                        <p:tav tm="0">
                                          <p:val>
                                            <p:strVal val="#ppt_x+0.4"/>
                                          </p:val>
                                        </p:tav>
                                        <p:tav tm="100000">
                                          <p:val>
                                            <p:strVal val="#ppt_x-0.05"/>
                                          </p:val>
                                        </p:tav>
                                      </p:tavLst>
                                    </p:anim>
                                    <p:anim calcmode="lin" valueType="num">
                                      <p:cBhvr>
                                        <p:cTn id="40" dur="800" decel="100000" fill="hold"/>
                                        <p:tgtEl>
                                          <p:spTgt spid="16414"/>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6414"/>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6414"/>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800" decel="100000"/>
                                        <p:tgtEl>
                                          <p:spTgt spid="2"/>
                                        </p:tgtEl>
                                      </p:cBhvr>
                                    </p:animEffect>
                                    <p:anim calcmode="lin" valueType="num">
                                      <p:cBhvr>
                                        <p:cTn id="48" dur="800" decel="100000" fill="hold"/>
                                        <p:tgtEl>
                                          <p:spTgt spid="2"/>
                                        </p:tgtEl>
                                        <p:attrNameLst>
                                          <p:attrName>style.rotation</p:attrName>
                                        </p:attrNameLst>
                                      </p:cBhvr>
                                      <p:tavLst>
                                        <p:tav tm="0">
                                          <p:val>
                                            <p:fltVal val="-90"/>
                                          </p:val>
                                        </p:tav>
                                        <p:tav tm="100000">
                                          <p:val>
                                            <p:fltVal val="0"/>
                                          </p:val>
                                        </p:tav>
                                      </p:tavLst>
                                    </p:anim>
                                    <p:anim calcmode="lin" valueType="num">
                                      <p:cBhvr>
                                        <p:cTn id="49" dur="800" decel="100000" fill="hold"/>
                                        <p:tgtEl>
                                          <p:spTgt spid="2"/>
                                        </p:tgtEl>
                                        <p:attrNameLst>
                                          <p:attrName>ppt_x</p:attrName>
                                        </p:attrNameLst>
                                      </p:cBhvr>
                                      <p:tavLst>
                                        <p:tav tm="0">
                                          <p:val>
                                            <p:strVal val="#ppt_x+0.4"/>
                                          </p:val>
                                        </p:tav>
                                        <p:tav tm="100000">
                                          <p:val>
                                            <p:strVal val="#ppt_x-0.05"/>
                                          </p:val>
                                        </p:tav>
                                      </p:tavLst>
                                    </p:anim>
                                    <p:anim calcmode="lin" valueType="num">
                                      <p:cBhvr>
                                        <p:cTn id="50" dur="800" decel="100000" fill="hold"/>
                                        <p:tgtEl>
                                          <p:spTgt spid="2"/>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800" decel="100000"/>
                                        <p:tgtEl>
                                          <p:spTgt spid="8"/>
                                        </p:tgtEl>
                                      </p:cBhvr>
                                    </p:animEffect>
                                    <p:anim calcmode="lin" valueType="num">
                                      <p:cBhvr>
                                        <p:cTn id="58" dur="800" decel="100000" fill="hold"/>
                                        <p:tgtEl>
                                          <p:spTgt spid="8"/>
                                        </p:tgtEl>
                                        <p:attrNameLst>
                                          <p:attrName>style.rotation</p:attrName>
                                        </p:attrNameLst>
                                      </p:cBhvr>
                                      <p:tavLst>
                                        <p:tav tm="0">
                                          <p:val>
                                            <p:fltVal val="-90"/>
                                          </p:val>
                                        </p:tav>
                                        <p:tav tm="100000">
                                          <p:val>
                                            <p:fltVal val="0"/>
                                          </p:val>
                                        </p:tav>
                                      </p:tavLst>
                                    </p:anim>
                                    <p:anim calcmode="lin" valueType="num">
                                      <p:cBhvr>
                                        <p:cTn id="59" dur="800" decel="100000" fill="hold"/>
                                        <p:tgtEl>
                                          <p:spTgt spid="8"/>
                                        </p:tgtEl>
                                        <p:attrNameLst>
                                          <p:attrName>ppt_x</p:attrName>
                                        </p:attrNameLst>
                                      </p:cBhvr>
                                      <p:tavLst>
                                        <p:tav tm="0">
                                          <p:val>
                                            <p:strVal val="#ppt_x+0.4"/>
                                          </p:val>
                                        </p:tav>
                                        <p:tav tm="100000">
                                          <p:val>
                                            <p:strVal val="#ppt_x-0.05"/>
                                          </p:val>
                                        </p:tav>
                                      </p:tavLst>
                                    </p:anim>
                                    <p:anim calcmode="lin" valueType="num">
                                      <p:cBhvr>
                                        <p:cTn id="60" dur="800" decel="100000" fill="hold"/>
                                        <p:tgtEl>
                                          <p:spTgt spid="8"/>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6414"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占位符 10241"/>
          <p:cNvSpPr>
            <a:spLocks noGrp="1" noChangeArrowheads="1"/>
          </p:cNvSpPr>
          <p:nvPr/>
        </p:nvSpPr>
        <p:spPr bwMode="auto">
          <a:xfrm>
            <a:off x="477520" y="1163955"/>
            <a:ext cx="11269345" cy="4925060"/>
          </a:xfrm>
          <a:prstGeom prst="rect">
            <a:avLst/>
          </a:prstGeom>
          <a:solidFill>
            <a:schemeClr val="accent1">
              <a:lumMod val="20000"/>
              <a:lumOff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lnSpc>
                <a:spcPct val="150000"/>
              </a:lnSpc>
            </a:pPr>
            <a:r>
              <a:rPr lang="en-US" altLang="zh-CN" sz="3400" b="1" dirty="0">
                <a:latin typeface="微软雅黑" panose="020B0503020204020204" pitchFamily="34" charset="-122"/>
                <a:ea typeface="微软雅黑" panose="020B0503020204020204" pitchFamily="34" charset="-122"/>
              </a:rPr>
              <a:t>       </a:t>
            </a:r>
            <a:r>
              <a:rPr lang="zh-CN" altLang="en-US" sz="3400" b="1" dirty="0">
                <a:latin typeface="微软雅黑" panose="020B0503020204020204" pitchFamily="34" charset="-122"/>
                <a:ea typeface="微软雅黑" panose="020B0503020204020204" pitchFamily="34" charset="-122"/>
              </a:rPr>
              <a:t>武汉会战期间，中国空军和海军也积极参与了作战。在苏联航空志愿大队的配合下，中国空军鏖战长空，与日军航空兵空中大战</a:t>
            </a:r>
            <a:r>
              <a:rPr lang="en-US" altLang="zh-CN" sz="3400" b="1" dirty="0">
                <a:latin typeface="微软雅黑" panose="020B0503020204020204" pitchFamily="34" charset="-122"/>
                <a:ea typeface="微软雅黑" panose="020B0503020204020204" pitchFamily="34" charset="-122"/>
              </a:rPr>
              <a:t>7</a:t>
            </a:r>
            <a:r>
              <a:rPr lang="zh-CN" altLang="en-US" sz="3400" b="1" dirty="0">
                <a:latin typeface="微软雅黑" panose="020B0503020204020204" pitchFamily="34" charset="-122"/>
                <a:ea typeface="微软雅黑" panose="020B0503020204020204" pitchFamily="34" charset="-122"/>
              </a:rPr>
              <a:t>次，击毁日机</a:t>
            </a:r>
            <a:r>
              <a:rPr lang="en-US" altLang="zh-CN" sz="3400" b="1" dirty="0">
                <a:latin typeface="微软雅黑" panose="020B0503020204020204" pitchFamily="34" charset="-122"/>
                <a:ea typeface="微软雅黑" panose="020B0503020204020204" pitchFamily="34" charset="-122"/>
              </a:rPr>
              <a:t>78</a:t>
            </a:r>
            <a:r>
              <a:rPr lang="zh-CN" altLang="en-US" sz="3400" b="1" dirty="0">
                <a:latin typeface="微软雅黑" panose="020B0503020204020204" pitchFamily="34" charset="-122"/>
                <a:ea typeface="微软雅黑" panose="020B0503020204020204" pitchFamily="34" charset="-122"/>
              </a:rPr>
              <a:t>架，炸沉日舰</a:t>
            </a:r>
            <a:r>
              <a:rPr lang="en-US" altLang="zh-CN" sz="3400" b="1" dirty="0">
                <a:latin typeface="微软雅黑" panose="020B0503020204020204" pitchFamily="34" charset="-122"/>
                <a:ea typeface="微软雅黑" panose="020B0503020204020204" pitchFamily="34" charset="-122"/>
              </a:rPr>
              <a:t>23</a:t>
            </a:r>
            <a:r>
              <a:rPr lang="zh-CN" altLang="en-US" sz="3400" b="1" dirty="0">
                <a:latin typeface="微软雅黑" panose="020B0503020204020204" pitchFamily="34" charset="-122"/>
                <a:ea typeface="微软雅黑" panose="020B0503020204020204" pitchFamily="34" charset="-122"/>
              </a:rPr>
              <a:t>艘，有力地支援了地面部队的作战。中国海军也英勇作战，击沉，击伤日军舰艇及运输船只共</a:t>
            </a:r>
            <a:r>
              <a:rPr lang="en-US" altLang="zh-CN" sz="3400" b="1" dirty="0">
                <a:latin typeface="微软雅黑" panose="020B0503020204020204" pitchFamily="34" charset="-122"/>
                <a:ea typeface="微软雅黑" panose="020B0503020204020204" pitchFamily="34" charset="-122"/>
              </a:rPr>
              <a:t>50</a:t>
            </a:r>
            <a:r>
              <a:rPr lang="zh-CN" altLang="en-US" sz="3400" b="1" dirty="0">
                <a:latin typeface="微软雅黑" panose="020B0503020204020204" pitchFamily="34" charset="-122"/>
                <a:ea typeface="微软雅黑" panose="020B0503020204020204" pitchFamily="34" charset="-122"/>
              </a:rPr>
              <a:t>余艘，击落日机</a:t>
            </a:r>
            <a:r>
              <a:rPr lang="en-US" altLang="zh-CN" sz="3400" b="1" dirty="0">
                <a:latin typeface="微软雅黑" panose="020B0503020204020204" pitchFamily="34" charset="-122"/>
                <a:ea typeface="微软雅黑" panose="020B0503020204020204" pitchFamily="34" charset="-122"/>
              </a:rPr>
              <a:t>10</a:t>
            </a:r>
            <a:r>
              <a:rPr lang="zh-CN" altLang="en-US" sz="3400" b="1" dirty="0">
                <a:latin typeface="微软雅黑" panose="020B0503020204020204" pitchFamily="34" charset="-122"/>
                <a:ea typeface="微软雅黑" panose="020B0503020204020204" pitchFamily="34" charset="-122"/>
              </a:rPr>
              <a:t>余架，但自身也损失惨重，基本上全军覆没。</a:t>
            </a:r>
            <a:endParaRPr lang="zh-CN" altLang="en-US" sz="3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5361"/>
                                        </p:tgtEl>
                                        <p:attrNameLst>
                                          <p:attrName>style.visibility</p:attrName>
                                        </p:attrNameLst>
                                      </p:cBhvr>
                                      <p:to>
                                        <p:strVal val="visible"/>
                                      </p:to>
                                    </p:set>
                                    <p:anim calcmode="discrete" valueType="clr">
                                      <p:cBhvr override="childStyle">
                                        <p:cTn id="7" dur="80"/>
                                        <p:tgtEl>
                                          <p:spTgt spid="1536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361"/>
                                        </p:tgtEl>
                                        <p:attrNameLst>
                                          <p:attrName>fillcolor</p:attrName>
                                        </p:attrNameLst>
                                      </p:cBhvr>
                                      <p:tavLst>
                                        <p:tav tm="0">
                                          <p:val>
                                            <p:clrVal>
                                              <a:schemeClr val="accent2"/>
                                            </p:clrVal>
                                          </p:val>
                                        </p:tav>
                                        <p:tav tm="50000">
                                          <p:val>
                                            <p:clrVal>
                                              <a:schemeClr val="hlink"/>
                                            </p:clrVal>
                                          </p:val>
                                        </p:tav>
                                      </p:tavLst>
                                    </p:anim>
                                    <p:set>
                                      <p:cBhvr>
                                        <p:cTn id="9" dur="80"/>
                                        <p:tgtEl>
                                          <p:spTgt spid="1536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19463" descr="5E6OSM2J05RQ000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52650" y="549275"/>
            <a:ext cx="3719513" cy="5616575"/>
          </a:xfrm>
          <a:prstGeom prst="rect">
            <a:avLst/>
          </a:prstGeom>
          <a:noFill/>
          <a:ln w="1905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
        <p:nvSpPr>
          <p:cNvPr id="20482" name="Text Box 13"/>
          <p:cNvSpPr txBox="1">
            <a:spLocks noChangeArrowheads="1"/>
          </p:cNvSpPr>
          <p:nvPr/>
        </p:nvSpPr>
        <p:spPr bwMode="auto">
          <a:xfrm>
            <a:off x="787976" y="998538"/>
            <a:ext cx="613410" cy="4864100"/>
          </a:xfrm>
          <a:prstGeom prst="rect">
            <a:avLst/>
          </a:prstGeom>
          <a:gradFill>
            <a:gsLst>
              <a:gs pos="0">
                <a:srgbClr val="007BD3"/>
              </a:gs>
              <a:gs pos="100000">
                <a:srgbClr val="034373"/>
              </a:gs>
            </a:gsLst>
            <a:lin ang="5400000" scaled="0"/>
          </a:gra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七七事变后日本加紧侵略中国</a:t>
            </a:r>
            <a:endParaRPr lang="zh-CN" altLang="en-US" sz="2800" b="1" dirty="0">
              <a:latin typeface="微软雅黑" panose="020B0503020204020204" pitchFamily="34" charset="-122"/>
              <a:ea typeface="微软雅黑" panose="020B0503020204020204" pitchFamily="34" charset="-122"/>
            </a:endParaRPr>
          </a:p>
        </p:txBody>
      </p:sp>
      <p:pic>
        <p:nvPicPr>
          <p:cNvPr id="19465" name="图片 19464" descr="20071212173348415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2950" y="2543175"/>
            <a:ext cx="517525"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图片 19465" descr="20071212173348415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9863" y="3721100"/>
            <a:ext cx="571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图片 19467" descr="01300000201200122067432084012_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44713" y="3717925"/>
            <a:ext cx="963612"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9457"/>
          <p:cNvSpPr txBox="1">
            <a:spLocks noChangeArrowheads="1"/>
          </p:cNvSpPr>
          <p:nvPr/>
        </p:nvSpPr>
        <p:spPr bwMode="auto">
          <a:xfrm>
            <a:off x="6484490" y="827088"/>
            <a:ext cx="37433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1937年7月平津沦陷</a:t>
            </a:r>
            <a:endParaRPr lang="zh-CN" altLang="en-US" sz="2800" b="1" dirty="0">
              <a:latin typeface="微软雅黑" panose="020B0503020204020204" pitchFamily="34" charset="-122"/>
              <a:ea typeface="微软雅黑" panose="020B0503020204020204" pitchFamily="34" charset="-122"/>
            </a:endParaRPr>
          </a:p>
        </p:txBody>
      </p:sp>
      <p:sp>
        <p:nvSpPr>
          <p:cNvPr id="3" name="文本框 19458"/>
          <p:cNvSpPr txBox="1">
            <a:spLocks noChangeArrowheads="1"/>
          </p:cNvSpPr>
          <p:nvPr/>
        </p:nvSpPr>
        <p:spPr bwMode="auto">
          <a:xfrm>
            <a:off x="6384478" y="3014663"/>
            <a:ext cx="3889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1937年1</a:t>
            </a: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月南京沦陷</a:t>
            </a:r>
            <a:endParaRPr lang="zh-CN" altLang="en-US" sz="2800" b="1" dirty="0">
              <a:latin typeface="微软雅黑" panose="020B0503020204020204" pitchFamily="34" charset="-122"/>
              <a:ea typeface="微软雅黑" panose="020B0503020204020204" pitchFamily="34" charset="-122"/>
            </a:endParaRPr>
          </a:p>
        </p:txBody>
      </p:sp>
      <p:sp>
        <p:nvSpPr>
          <p:cNvPr id="19462" name="直接连接符 19461"/>
          <p:cNvSpPr>
            <a:spLocks noChangeShapeType="1"/>
          </p:cNvSpPr>
          <p:nvPr/>
        </p:nvSpPr>
        <p:spPr bwMode="auto">
          <a:xfrm>
            <a:off x="7911653" y="1343025"/>
            <a:ext cx="14287" cy="600075"/>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9463" name="直接连接符 19462"/>
          <p:cNvSpPr>
            <a:spLocks noChangeShapeType="1"/>
          </p:cNvSpPr>
          <p:nvPr/>
        </p:nvSpPr>
        <p:spPr bwMode="auto">
          <a:xfrm>
            <a:off x="7951340" y="2406650"/>
            <a:ext cx="0" cy="704850"/>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4" name="文本框 1"/>
          <p:cNvSpPr txBox="1">
            <a:spLocks noChangeArrowheads="1"/>
          </p:cNvSpPr>
          <p:nvPr/>
        </p:nvSpPr>
        <p:spPr bwMode="auto">
          <a:xfrm>
            <a:off x="6525765" y="2036763"/>
            <a:ext cx="3889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1937年11月上海沦陷</a:t>
            </a:r>
            <a:endParaRPr lang="zh-CN" altLang="en-US" sz="2800" b="1" dirty="0">
              <a:latin typeface="微软雅黑" panose="020B0503020204020204" pitchFamily="34" charset="-122"/>
              <a:ea typeface="微软雅黑" panose="020B0503020204020204" pitchFamily="34" charset="-122"/>
            </a:endParaRPr>
          </a:p>
        </p:txBody>
      </p:sp>
      <p:sp>
        <p:nvSpPr>
          <p:cNvPr id="5" name="直接连接符 4"/>
          <p:cNvSpPr>
            <a:spLocks noChangeShapeType="1"/>
          </p:cNvSpPr>
          <p:nvPr/>
        </p:nvSpPr>
        <p:spPr bwMode="auto">
          <a:xfrm>
            <a:off x="7959278" y="3548063"/>
            <a:ext cx="0" cy="704850"/>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6" name="文本框 5"/>
          <p:cNvSpPr txBox="1">
            <a:spLocks noChangeArrowheads="1"/>
          </p:cNvSpPr>
          <p:nvPr/>
        </p:nvSpPr>
        <p:spPr bwMode="auto">
          <a:xfrm>
            <a:off x="6038403" y="4208463"/>
            <a:ext cx="48101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a:t>
            </a:r>
            <a:r>
              <a:rPr lang="en-US" altLang="zh-CN" sz="2800" b="1" dirty="0">
                <a:latin typeface="微软雅黑" panose="020B0503020204020204" pitchFamily="34" charset="-122"/>
                <a:ea typeface="微软雅黑" panose="020B0503020204020204" pitchFamily="34" charset="-122"/>
              </a:rPr>
              <a:t>8</a:t>
            </a:r>
            <a:r>
              <a:rPr lang="zh-CN" altLang="en-US" sz="2800" b="1" dirty="0">
                <a:latin typeface="微软雅黑" panose="020B0503020204020204" pitchFamily="34" charset="-122"/>
                <a:ea typeface="微软雅黑" panose="020B0503020204020204" pitchFamily="34" charset="-122"/>
              </a:rPr>
              <a:t>年1</a:t>
            </a: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月广州、武汉沦陷</a:t>
            </a:r>
            <a:endParaRPr lang="zh-CN" altLang="en-US" sz="2800" b="1" dirty="0">
              <a:latin typeface="微软雅黑" panose="020B0503020204020204" pitchFamily="34" charset="-122"/>
              <a:ea typeface="微软雅黑" panose="020B0503020204020204" pitchFamily="34" charset="-122"/>
            </a:endParaRPr>
          </a:p>
        </p:txBody>
      </p:sp>
      <p:pic>
        <p:nvPicPr>
          <p:cNvPr id="10" name="图片 9" descr="20071212173348415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5164138"/>
            <a:ext cx="571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10" descr="20071212173348415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5800" y="4044950"/>
            <a:ext cx="571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直接连接符 11"/>
          <p:cNvSpPr>
            <a:spLocks noChangeShapeType="1"/>
          </p:cNvSpPr>
          <p:nvPr/>
        </p:nvSpPr>
        <p:spPr bwMode="auto">
          <a:xfrm>
            <a:off x="7994203" y="4648200"/>
            <a:ext cx="0" cy="706438"/>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 name="矩形 13"/>
          <p:cNvSpPr/>
          <p:nvPr/>
        </p:nvSpPr>
        <p:spPr>
          <a:xfrm>
            <a:off x="6038244" y="5295900"/>
            <a:ext cx="4754880" cy="645160"/>
          </a:xfrm>
          <a:prstGeom prst="rect">
            <a:avLst/>
          </a:prstGeom>
          <a:noFill/>
          <a:ln>
            <a:noFill/>
          </a:ln>
        </p:spPr>
        <p:txBody>
          <a:bodyPr wrap="none">
            <a:spAutoFit/>
          </a:bodyPr>
          <a:lstStyle/>
          <a:p>
            <a:pPr algn="ctr">
              <a:buFontTx/>
              <a:buNone/>
              <a:defRPr/>
            </a:pPr>
            <a:r>
              <a:rPr lang="zh-CN" altLang="en-US" sz="3600" b="1" noProof="1">
                <a:latin typeface="微软雅黑" panose="020B0503020204020204" pitchFamily="34" charset="-122"/>
                <a:ea typeface="微软雅黑" panose="020B0503020204020204" pitchFamily="34" charset="-122"/>
              </a:rPr>
              <a:t>抗日战争进入相持阶段</a:t>
            </a:r>
            <a:endParaRPr lang="zh-CN" altLang="en-US" sz="36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19465"/>
                                        </p:tgtEl>
                                        <p:attrNameLst>
                                          <p:attrName>style.visibility</p:attrName>
                                        </p:attrNameLst>
                                      </p:cBhvr>
                                      <p:to>
                                        <p:strVal val="visible"/>
                                      </p:to>
                                    </p:set>
                                    <p:anim calcmode="lin" valueType="num">
                                      <p:cBhvr>
                                        <p:cTn id="7" dur="500" fill="hold"/>
                                        <p:tgtEl>
                                          <p:spTgt spid="19465"/>
                                        </p:tgtEl>
                                        <p:attrNameLst>
                                          <p:attrName>ppt_w</p:attrName>
                                        </p:attrNameLst>
                                      </p:cBhvr>
                                      <p:tavLst>
                                        <p:tav tm="0">
                                          <p:val>
                                            <p:fltVal val="0"/>
                                          </p:val>
                                        </p:tav>
                                        <p:tav tm="100000">
                                          <p:val>
                                            <p:strVal val="#ppt_w"/>
                                          </p:val>
                                        </p:tav>
                                      </p:tavLst>
                                    </p:anim>
                                    <p:anim calcmode="lin" valueType="num">
                                      <p:cBhvr>
                                        <p:cTn id="8" dur="500" fill="hold"/>
                                        <p:tgtEl>
                                          <p:spTgt spid="19465"/>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9466"/>
                                        </p:tgtEl>
                                        <p:attrNameLst>
                                          <p:attrName>style.visibility</p:attrName>
                                        </p:attrNameLst>
                                      </p:cBhvr>
                                      <p:to>
                                        <p:strVal val="visible"/>
                                      </p:to>
                                    </p:set>
                                    <p:anim calcmode="lin" valueType="num">
                                      <p:cBhvr>
                                        <p:cTn id="11" dur="500" fill="hold"/>
                                        <p:tgtEl>
                                          <p:spTgt spid="19466"/>
                                        </p:tgtEl>
                                        <p:attrNameLst>
                                          <p:attrName>ppt_w</p:attrName>
                                        </p:attrNameLst>
                                      </p:cBhvr>
                                      <p:tavLst>
                                        <p:tav tm="0">
                                          <p:val>
                                            <p:fltVal val="0"/>
                                          </p:val>
                                        </p:tav>
                                        <p:tav tm="100000">
                                          <p:val>
                                            <p:strVal val="#ppt_w"/>
                                          </p:val>
                                        </p:tav>
                                      </p:tavLst>
                                    </p:anim>
                                    <p:anim calcmode="lin" valueType="num">
                                      <p:cBhvr>
                                        <p:cTn id="12" dur="500" fill="hold"/>
                                        <p:tgtEl>
                                          <p:spTgt spid="19466"/>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4" presetClass="entr" presetSubtype="32" fill="hold" nodeType="afterEffect">
                                  <p:stCondLst>
                                    <p:cond delay="1500"/>
                                  </p:stCondLst>
                                  <p:childTnLst>
                                    <p:set>
                                      <p:cBhvr>
                                        <p:cTn id="15" dur="1" fill="hold">
                                          <p:stCondLst>
                                            <p:cond delay="0"/>
                                          </p:stCondLst>
                                        </p:cTn>
                                        <p:tgtEl>
                                          <p:spTgt spid="19468"/>
                                        </p:tgtEl>
                                        <p:attrNameLst>
                                          <p:attrName>style.visibility</p:attrName>
                                        </p:attrNameLst>
                                      </p:cBhvr>
                                      <p:to>
                                        <p:strVal val="visible"/>
                                      </p:to>
                                    </p:set>
                                    <p:animEffect transition="in" filter="box(out)">
                                      <p:cBhvr>
                                        <p:cTn id="16" dur="1000"/>
                                        <p:tgtEl>
                                          <p:spTgt spid="19468"/>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lide(fromTop)">
                                      <p:cBhvr>
                                        <p:cTn id="21" dur="1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9462"/>
                                        </p:tgtEl>
                                        <p:attrNameLst>
                                          <p:attrName>style.visibility</p:attrName>
                                        </p:attrNameLst>
                                      </p:cBhvr>
                                      <p:to>
                                        <p:strVal val="visible"/>
                                      </p:to>
                                    </p:set>
                                    <p:animEffect transition="in" filter="wipe(up)">
                                      <p:cBhvr>
                                        <p:cTn id="26" dur="500"/>
                                        <p:tgtEl>
                                          <p:spTgt spid="1946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19463"/>
                                        </p:tgtEl>
                                        <p:attrNameLst>
                                          <p:attrName>style.visibility</p:attrName>
                                        </p:attrNameLst>
                                      </p:cBhvr>
                                      <p:to>
                                        <p:strVal val="visible"/>
                                      </p:to>
                                    </p:set>
                                    <p:animEffect transition="in" filter="wipe(up)">
                                      <p:cBhvr>
                                        <p:cTn id="31" dur="500"/>
                                        <p:tgtEl>
                                          <p:spTgt spid="19463"/>
                                        </p:tgtEl>
                                      </p:cBhvr>
                                    </p:animEffect>
                                  </p:childTnLst>
                                </p:cTn>
                              </p:par>
                            </p:childTnLst>
                          </p:cTn>
                        </p:par>
                        <p:par>
                          <p:cTn id="32" fill="hold">
                            <p:stCondLst>
                              <p:cond delay="500"/>
                            </p:stCondLst>
                            <p:childTnLst>
                              <p:par>
                                <p:cTn id="33" presetID="12" presetClass="entr" presetSubtype="1"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slide(fromTop)">
                                      <p:cBhvr>
                                        <p:cTn id="35" dur="1000"/>
                                        <p:tgtEl>
                                          <p:spTgt spid="4"/>
                                        </p:tgtEl>
                                      </p:cBhvr>
                                    </p:animEffect>
                                  </p:childTnLst>
                                </p:cTn>
                              </p:par>
                            </p:childTnLst>
                          </p:cTn>
                        </p:par>
                        <p:par>
                          <p:cTn id="36" fill="hold">
                            <p:stCondLst>
                              <p:cond delay="1500"/>
                            </p:stCondLst>
                            <p:childTnLst>
                              <p:par>
                                <p:cTn id="37" presetID="1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slide(fromTop)">
                                      <p:cBhvr>
                                        <p:cTn id="39" dur="1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up)">
                                      <p:cBhvr>
                                        <p:cTn id="44" dur="500"/>
                                        <p:tgtEl>
                                          <p:spTgt spid="5"/>
                                        </p:tgtEl>
                                      </p:cBhvr>
                                    </p:animEffect>
                                  </p:childTnLst>
                                </p:cTn>
                              </p:par>
                            </p:childTnLst>
                          </p:cTn>
                        </p:par>
                        <p:par>
                          <p:cTn id="45" fill="hold">
                            <p:stCondLst>
                              <p:cond delay="500"/>
                            </p:stCondLst>
                            <p:childTnLst>
                              <p:par>
                                <p:cTn id="46" presetID="12" presetClass="entr" presetSubtype="1"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lide(fromTop)">
                                      <p:cBhvr>
                                        <p:cTn id="48" dur="1000"/>
                                        <p:tgtEl>
                                          <p:spTgt spid="6"/>
                                        </p:tgtEl>
                                      </p:cBhvr>
                                    </p:animEffect>
                                  </p:childTnLst>
                                </p:cTn>
                              </p:par>
                              <p:par>
                                <p:cTn id="49" presetID="23" presetClass="entr" presetSubtype="16"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up)">
                                      <p:cBhvr>
                                        <p:cTn id="61" dur="500"/>
                                        <p:tgtEl>
                                          <p:spTgt spid="12"/>
                                        </p:tgtEl>
                                      </p:cBhvr>
                                    </p:animEffect>
                                  </p:childTnLst>
                                </p:cTn>
                              </p:par>
                            </p:childTnLst>
                          </p:cTn>
                        </p:par>
                      </p:childTnLst>
                    </p:cTn>
                  </p:par>
                  <p:par>
                    <p:cTn id="62" fill="hold">
                      <p:stCondLst>
                        <p:cond delay="indefinite"/>
                      </p:stCondLst>
                      <p:childTnLst>
                        <p:par>
                          <p:cTn id="63" fill="hold">
                            <p:stCondLst>
                              <p:cond delay="0"/>
                            </p:stCondLst>
                            <p:childTnLst>
                              <p:par>
                                <p:cTn id="64" presetID="30" presetClass="entr" presetSubtype="0" fill="hold" grpId="0"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800" decel="100000"/>
                                        <p:tgtEl>
                                          <p:spTgt spid="14"/>
                                        </p:tgtEl>
                                      </p:cBhvr>
                                    </p:animEffect>
                                    <p:anim calcmode="lin" valueType="num">
                                      <p:cBhvr>
                                        <p:cTn id="67" dur="800" decel="100000" fill="hold"/>
                                        <p:tgtEl>
                                          <p:spTgt spid="14"/>
                                        </p:tgtEl>
                                        <p:attrNameLst>
                                          <p:attrName>style.rotation</p:attrName>
                                        </p:attrNameLst>
                                      </p:cBhvr>
                                      <p:tavLst>
                                        <p:tav tm="0">
                                          <p:val>
                                            <p:fltVal val="-90"/>
                                          </p:val>
                                        </p:tav>
                                        <p:tav tm="100000">
                                          <p:val>
                                            <p:fltVal val="0"/>
                                          </p:val>
                                        </p:tav>
                                      </p:tavLst>
                                    </p:anim>
                                    <p:anim calcmode="lin" valueType="num">
                                      <p:cBhvr>
                                        <p:cTn id="68" dur="800" decel="100000" fill="hold"/>
                                        <p:tgtEl>
                                          <p:spTgt spid="14"/>
                                        </p:tgtEl>
                                        <p:attrNameLst>
                                          <p:attrName>ppt_x</p:attrName>
                                        </p:attrNameLst>
                                      </p:cBhvr>
                                      <p:tavLst>
                                        <p:tav tm="0">
                                          <p:val>
                                            <p:strVal val="#ppt_x+0.4"/>
                                          </p:val>
                                        </p:tav>
                                        <p:tav tm="100000">
                                          <p:val>
                                            <p:strVal val="#ppt_x-0.05"/>
                                          </p:val>
                                        </p:tav>
                                      </p:tavLst>
                                    </p:anim>
                                    <p:anim calcmode="lin" valueType="num">
                                      <p:cBhvr>
                                        <p:cTn id="69" dur="800" decel="100000" fill="hold"/>
                                        <p:tgtEl>
                                          <p:spTgt spid="14"/>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9462" grpId="0" bldLvl="0" animBg="1"/>
      <p:bldP spid="19463" grpId="0" bldLvl="0" animBg="1"/>
      <p:bldP spid="4" grpId="0"/>
      <p:bldP spid="5" grpId="0" bldLvl="0" animBg="1"/>
      <p:bldP spid="6" grpId="0"/>
      <p:bldP spid="12" grpId="0" bldLvl="0" animBg="1"/>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矩形 7197"/>
          <p:cNvSpPr>
            <a:spLocks noChangeArrowheads="1"/>
          </p:cNvSpPr>
          <p:nvPr/>
        </p:nvSpPr>
        <p:spPr bwMode="auto">
          <a:xfrm>
            <a:off x="492125" y="357505"/>
            <a:ext cx="505841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5</a:t>
            </a:r>
            <a:r>
              <a:rPr lang="zh-CN" altLang="en-US"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第三次长沙会战</a:t>
            </a:r>
            <a:endParaRPr lang="zh-CN" altLang="zh-CN"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graphicFrame>
        <p:nvGraphicFramePr>
          <p:cNvPr id="3" name="表格 2"/>
          <p:cNvGraphicFramePr/>
          <p:nvPr/>
        </p:nvGraphicFramePr>
        <p:xfrm>
          <a:off x="1343472" y="1889909"/>
          <a:ext cx="9566448" cy="3770287"/>
        </p:xfrm>
        <a:graphic>
          <a:graphicData uri="http://schemas.openxmlformats.org/drawingml/2006/table">
            <a:tbl>
              <a:tblPr/>
              <a:tblGrid>
                <a:gridCol w="997585"/>
                <a:gridCol w="8568863"/>
              </a:tblGrid>
              <a:tr h="548597">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第三次长沙会战</a:t>
                      </a:r>
                      <a:endParaRPr lang="zh-CN" altLang="en-US" sz="2400" b="1" dirty="0">
                        <a:solidFill>
                          <a:schemeClr val="tx1"/>
                        </a:solidFill>
                        <a:effectLst/>
                        <a:latin typeface="微软雅黑" panose="020B0503020204020204" pitchFamily="34" charset="-122"/>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597">
                <a:tc>
                  <a:txBody>
                    <a:bodyPr/>
                    <a:lstStyle/>
                    <a:p>
                      <a:pPr marL="0" lvl="0" indent="0" algn="ctr">
                        <a:buNone/>
                      </a:pPr>
                      <a:r>
                        <a:rPr lang="zh-CN" altLang="en-US" sz="2400" b="1" dirty="0">
                          <a:solidFill>
                            <a:srgbClr val="0000FF"/>
                          </a:solidFill>
                          <a:effectLst/>
                          <a:ea typeface="微软雅黑" panose="020B0503020204020204" pitchFamily="34" charset="-122"/>
                        </a:rPr>
                        <a:t>时间</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84861">
                <a:tc>
                  <a:txBody>
                    <a:bodyPr/>
                    <a:lstStyle/>
                    <a:p>
                      <a:pPr marL="0" lvl="0" indent="0" algn="ctr">
                        <a:buNone/>
                      </a:pPr>
                      <a:r>
                        <a:rPr lang="zh-CN" altLang="en-US" sz="2400" b="1" dirty="0">
                          <a:solidFill>
                            <a:srgbClr val="0000FF"/>
                          </a:solidFill>
                          <a:effectLst/>
                          <a:ea typeface="微软雅黑" panose="020B0503020204020204" pitchFamily="34" charset="-122"/>
                        </a:rPr>
                        <a:t>背景</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005787">
                <a:tc>
                  <a:txBody>
                    <a:bodyPr/>
                    <a:lstStyle/>
                    <a:p>
                      <a:pPr marL="0" lvl="0" indent="0" algn="ctr">
                        <a:buNone/>
                      </a:pPr>
                      <a:r>
                        <a:rPr lang="zh-CN" altLang="en-US" sz="2400" b="1" dirty="0">
                          <a:solidFill>
                            <a:srgbClr val="0000FF"/>
                          </a:solidFill>
                          <a:effectLst/>
                          <a:ea typeface="微软雅黑" panose="020B0503020204020204" pitchFamily="34" charset="-122"/>
                        </a:rPr>
                        <a:t>经过</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082445">
                <a:tc>
                  <a:txBody>
                    <a:bodyPr/>
                    <a:lstStyle/>
                    <a:p>
                      <a:pPr marL="0" lvl="0" indent="0" algn="ctr">
                        <a:buNone/>
                      </a:pPr>
                      <a:r>
                        <a:rPr lang="zh-CN" altLang="en-US" sz="2400" b="1" dirty="0">
                          <a:solidFill>
                            <a:srgbClr val="0000FF"/>
                          </a:solidFill>
                          <a:effectLst/>
                          <a:ea typeface="微软雅黑" panose="020B0503020204020204" pitchFamily="34" charset="-122"/>
                        </a:rPr>
                        <a:t>意义</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308672" y="2437596"/>
            <a:ext cx="22383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solidFill>
                  <a:srgbClr val="0000FF"/>
                </a:solidFill>
                <a:latin typeface="微软雅黑" panose="020B0503020204020204" pitchFamily="34" charset="-122"/>
                <a:ea typeface="微软雅黑" panose="020B0503020204020204" pitchFamily="34" charset="-122"/>
              </a:rPr>
              <a:t>1941</a:t>
            </a:r>
            <a:r>
              <a:rPr lang="zh-CN" altLang="en-US" sz="2400" b="1" dirty="0">
                <a:solidFill>
                  <a:srgbClr val="0000FF"/>
                </a:solidFill>
                <a:latin typeface="微软雅黑" panose="020B0503020204020204" pitchFamily="34" charset="-122"/>
                <a:ea typeface="微软雅黑" panose="020B0503020204020204" pitchFamily="34" charset="-122"/>
              </a:rPr>
              <a:t>年</a:t>
            </a:r>
            <a:r>
              <a:rPr lang="en-US" altLang="zh-CN" sz="2400" b="1" dirty="0">
                <a:solidFill>
                  <a:srgbClr val="0000FF"/>
                </a:solidFill>
                <a:latin typeface="微软雅黑" panose="020B0503020204020204" pitchFamily="34" charset="-122"/>
                <a:ea typeface="微软雅黑" panose="020B0503020204020204" pitchFamily="34" charset="-122"/>
              </a:rPr>
              <a:t>12</a:t>
            </a:r>
            <a:r>
              <a:rPr lang="zh-CN" altLang="en-US" sz="2400" b="1" dirty="0">
                <a:solidFill>
                  <a:srgbClr val="0000FF"/>
                </a:solidFill>
                <a:latin typeface="微软雅黑" panose="020B0503020204020204" pitchFamily="34" charset="-122"/>
                <a:ea typeface="微软雅黑" panose="020B0503020204020204" pitchFamily="34" charset="-122"/>
              </a:rPr>
              <a:t>月</a:t>
            </a:r>
            <a:endParaRPr lang="zh-CN" altLang="en-US" sz="2400" b="1" dirty="0">
              <a:solidFill>
                <a:srgbClr val="0000FF"/>
              </a:solidFill>
              <a:latin typeface="微软雅黑" panose="020B0503020204020204" pitchFamily="34" charset="-122"/>
              <a:ea typeface="微软雅黑" panose="020B0503020204020204" pitchFamily="34" charset="-122"/>
            </a:endParaRPr>
          </a:p>
        </p:txBody>
      </p:sp>
      <p:sp>
        <p:nvSpPr>
          <p:cNvPr id="5" name="文本框 26650"/>
          <p:cNvSpPr txBox="1">
            <a:spLocks noChangeArrowheads="1"/>
          </p:cNvSpPr>
          <p:nvPr/>
        </p:nvSpPr>
        <p:spPr bwMode="auto">
          <a:xfrm>
            <a:off x="2359472" y="3031321"/>
            <a:ext cx="8334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抗日战争进入相持阶段；前两次长沙会战，日军未占领长沙。 </a:t>
            </a:r>
            <a:endParaRPr lang="zh-CN" altLang="en-US" sz="2400" b="1" dirty="0">
              <a:latin typeface="Arial" panose="020B0604020202020204" pitchFamily="34" charset="0"/>
              <a:ea typeface="微软雅黑" panose="020B0503020204020204" pitchFamily="34" charset="-122"/>
            </a:endParaRPr>
          </a:p>
        </p:txBody>
      </p:sp>
      <p:pic>
        <p:nvPicPr>
          <p:cNvPr id="22551"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30997" y="1913721"/>
            <a:ext cx="5064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1"/>
          <p:cNvSpPr txBox="1">
            <a:spLocks noChangeArrowheads="1"/>
          </p:cNvSpPr>
          <p:nvPr/>
        </p:nvSpPr>
        <p:spPr bwMode="auto">
          <a:xfrm>
            <a:off x="2359472" y="3643972"/>
            <a:ext cx="847844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Arial" panose="020B0604020202020204" pitchFamily="34" charset="0"/>
                <a:ea typeface="微软雅黑" panose="020B0503020204020204" pitchFamily="34" charset="-122"/>
              </a:rPr>
              <a:t>长沙城下，中国军队与日军鏖战肉搏，并打退来援敌人。在中国军队的搏杀下，歼灭大批日军，中国军队取得会战的胜利。</a:t>
            </a:r>
            <a:endParaRPr lang="zh-CN" altLang="en-US" sz="2400" b="1" dirty="0">
              <a:latin typeface="Arial" panose="020B0604020202020204" pitchFamily="34" charset="0"/>
              <a:ea typeface="微软雅黑" panose="020B0503020204020204" pitchFamily="34" charset="-122"/>
            </a:endParaRPr>
          </a:p>
        </p:txBody>
      </p:sp>
      <p:sp>
        <p:nvSpPr>
          <p:cNvPr id="8" name="内容占位符 2"/>
          <p:cNvSpPr>
            <a:spLocks noGrp="1" noChangeArrowheads="1"/>
          </p:cNvSpPr>
          <p:nvPr/>
        </p:nvSpPr>
        <p:spPr bwMode="auto">
          <a:xfrm>
            <a:off x="2359472" y="4745385"/>
            <a:ext cx="8478440" cy="771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spcBef>
                <a:spcPct val="18000"/>
              </a:spcBef>
            </a:pPr>
            <a:r>
              <a:rPr lang="zh-CN" altLang="en-US" sz="2400" b="1" dirty="0">
                <a:latin typeface="Arial" panose="020B0604020202020204" pitchFamily="34" charset="0"/>
                <a:ea typeface="微软雅黑" panose="020B0503020204020204" pitchFamily="34" charset="-122"/>
              </a:rPr>
              <a:t>第三次长沙会战，是珍珠港事变以来，盟国在亚洲战区中唯一的胜利，是自太平洋战争爆发后盟军的第一次重大军事胜利。</a:t>
            </a:r>
            <a:endParaRPr lang="zh-CN" altLang="en-US" sz="24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800" decel="100000"/>
                                        <p:tgtEl>
                                          <p:spTgt spid="5"/>
                                        </p:tgtEl>
                                      </p:cBhvr>
                                    </p:animEffect>
                                    <p:anim calcmode="lin" valueType="num">
                                      <p:cBhvr>
                                        <p:cTn id="18" dur="800" decel="100000" fill="hold"/>
                                        <p:tgtEl>
                                          <p:spTgt spid="5"/>
                                        </p:tgtEl>
                                        <p:attrNameLst>
                                          <p:attrName>style.rotation</p:attrName>
                                        </p:attrNameLst>
                                      </p:cBhvr>
                                      <p:tavLst>
                                        <p:tav tm="0">
                                          <p:val>
                                            <p:fltVal val="-90"/>
                                          </p:val>
                                        </p:tav>
                                        <p:tav tm="100000">
                                          <p:val>
                                            <p:fltVal val="0"/>
                                          </p:val>
                                        </p:tav>
                                      </p:tavLst>
                                    </p:anim>
                                    <p:anim calcmode="lin" valueType="num">
                                      <p:cBhvr>
                                        <p:cTn id="19" dur="800" decel="100000" fill="hold"/>
                                        <p:tgtEl>
                                          <p:spTgt spid="5"/>
                                        </p:tgtEl>
                                        <p:attrNameLst>
                                          <p:attrName>ppt_x</p:attrName>
                                        </p:attrNameLst>
                                      </p:cBhvr>
                                      <p:tavLst>
                                        <p:tav tm="0">
                                          <p:val>
                                            <p:strVal val="#ppt_x+0.4"/>
                                          </p:val>
                                        </p:tav>
                                        <p:tav tm="100000">
                                          <p:val>
                                            <p:strVal val="#ppt_x-0.05"/>
                                          </p:val>
                                        </p:tav>
                                      </p:tavLst>
                                    </p:anim>
                                    <p:anim calcmode="lin" valueType="num">
                                      <p:cBhvr>
                                        <p:cTn id="20" dur="800" decel="100000" fill="hold"/>
                                        <p:tgtEl>
                                          <p:spTgt spid="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7"/>
                                        </p:tgtEl>
                                        <p:attrNameLst>
                                          <p:attrName>style.visibility</p:attrName>
                                        </p:attrNameLst>
                                      </p:cBhvr>
                                      <p:to>
                                        <p:strVal val="visible"/>
                                      </p:to>
                                    </p:set>
                                    <p:anim calcmode="discrete" valueType="clr">
                                      <p:cBhvr override="childStyle">
                                        <p:cTn id="2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7"/>
                                        </p:tgtEl>
                                        <p:attrNameLst>
                                          <p:attrName>fillcolor</p:attrName>
                                        </p:attrNameLst>
                                      </p:cBhvr>
                                      <p:tavLst>
                                        <p:tav tm="0">
                                          <p:val>
                                            <p:clrVal>
                                              <a:schemeClr val="accent2"/>
                                            </p:clrVal>
                                          </p:val>
                                        </p:tav>
                                        <p:tav tm="50000">
                                          <p:val>
                                            <p:clrVal>
                                              <a:schemeClr val="hlink"/>
                                            </p:clrVal>
                                          </p:val>
                                        </p:tav>
                                      </p:tavLst>
                                    </p:anim>
                                    <p:set>
                                      <p:cBhvr>
                                        <p:cTn id="29" dur="80"/>
                                        <p:tgtEl>
                                          <p:spTgt spid="7"/>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grpId="0" nodeType="clickEffect">
                                  <p:stCondLst>
                                    <p:cond delay="0"/>
                                  </p:stCondLst>
                                  <p:iterate type="lt">
                                    <p:tmPct val="50000"/>
                                  </p:iterate>
                                  <p:childTnLst>
                                    <p:set>
                                      <p:cBhvr>
                                        <p:cTn id="33" dur="1" fill="hold">
                                          <p:stCondLst>
                                            <p:cond delay="0"/>
                                          </p:stCondLst>
                                        </p:cTn>
                                        <p:tgtEl>
                                          <p:spTgt spid="8"/>
                                        </p:tgtEl>
                                        <p:attrNameLst>
                                          <p:attrName>style.visibility</p:attrName>
                                        </p:attrNameLst>
                                      </p:cBhvr>
                                      <p:to>
                                        <p:strVal val="visible"/>
                                      </p:to>
                                    </p:set>
                                    <p:anim calcmode="discrete" valueType="clr">
                                      <p:cBhvr override="childStyle">
                                        <p:cTn id="34"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8"/>
                                        </p:tgtEl>
                                        <p:attrNameLst>
                                          <p:attrName>fillcolor</p:attrName>
                                        </p:attrNameLst>
                                      </p:cBhvr>
                                      <p:tavLst>
                                        <p:tav tm="0">
                                          <p:val>
                                            <p:clrVal>
                                              <a:schemeClr val="accent2"/>
                                            </p:clrVal>
                                          </p:val>
                                        </p:tav>
                                        <p:tav tm="50000">
                                          <p:val>
                                            <p:clrVal>
                                              <a:schemeClr val="hlink"/>
                                            </p:clrVal>
                                          </p:val>
                                        </p:tav>
                                      </p:tavLst>
                                    </p:anim>
                                    <p:set>
                                      <p:cBhvr>
                                        <p:cTn id="36" dur="80"/>
                                        <p:tgtEl>
                                          <p:spTgt spid="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58310" y="1057275"/>
            <a:ext cx="6358255" cy="4742815"/>
          </a:xfrm>
          <a:prstGeom prst="rect">
            <a:avLst/>
          </a:prstGeom>
          <a:solidFill>
            <a:schemeClr val="accent1">
              <a:lumMod val="20000"/>
              <a:lumOff val="80000"/>
            </a:schemeClr>
          </a:solidFill>
          <a:ln>
            <a:solidFill>
              <a:srgbClr val="C00000"/>
            </a:solidFill>
          </a:ln>
        </p:spPr>
        <p:txBody>
          <a:bodyPr wrap="square" rtlCol="0" anchor="t">
            <a:spAutoFit/>
          </a:bodyPr>
          <a:p>
            <a:pPr algn="just">
              <a:lnSpc>
                <a:spcPct val="120000"/>
              </a:lnSpc>
            </a:pPr>
            <a:r>
              <a:rPr lang="zh-CN" altLang="en-US" sz="2800"/>
              <a:t>薛岳（1896年12月27日—1998年5月3日），广东韶关乐昌客家人，汉族。薛岳是中华民国陆军一级上将，国民革命军著名将领，军事家，曾获得美国总统杜鲁门颁授的自由勋章和国军授予的青天白日勋章。在长沙会战中自创天炉战法，该战法歼灭日军十万之众，有效阻止了日军的战略目的，此战役是中国抗日战场一次十分重大的胜利。</a:t>
            </a:r>
            <a:endParaRPr lang="zh-CN" altLang="en-US" sz="2800"/>
          </a:p>
        </p:txBody>
      </p:sp>
      <p:pic>
        <p:nvPicPr>
          <p:cNvPr id="6" name="图片 5"/>
          <p:cNvPicPr>
            <a:picLocks noChangeAspect="1"/>
          </p:cNvPicPr>
          <p:nvPr/>
        </p:nvPicPr>
        <p:blipFill>
          <a:blip r:embed="rId1"/>
          <a:stretch>
            <a:fillRect/>
          </a:stretch>
        </p:blipFill>
        <p:spPr>
          <a:xfrm>
            <a:off x="949960" y="1762125"/>
            <a:ext cx="2552700" cy="333375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90855" y="201930"/>
            <a:ext cx="5703570" cy="583565"/>
          </a:xfrm>
          <a:prstGeom prst="rect">
            <a:avLst/>
          </a:prstGeom>
          <a:noFill/>
          <a:ln>
            <a:no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l"/>
            <a:r>
              <a:rPr lang="en-US" altLang="zh-CN" sz="3200" dirty="0">
                <a:solidFill>
                  <a:schemeClr val="tx1"/>
                </a:solidFill>
              </a:rPr>
              <a:t>6</a:t>
            </a:r>
            <a:r>
              <a:rPr lang="zh-CN" altLang="en-US" sz="3200" dirty="0">
                <a:solidFill>
                  <a:schemeClr val="tx1"/>
                </a:solidFill>
              </a:rPr>
              <a:t>、东部民族工业、高校内迁</a:t>
            </a:r>
            <a:endParaRPr lang="zh-CN" altLang="en-US" sz="3200" dirty="0">
              <a:solidFill>
                <a:schemeClr val="tx1"/>
              </a:solidFill>
            </a:endParaRPr>
          </a:p>
        </p:txBody>
      </p:sp>
      <p:pic>
        <p:nvPicPr>
          <p:cNvPr id="6" name="图片 5"/>
          <p:cNvPicPr>
            <a:picLocks noChangeAspect="1"/>
          </p:cNvPicPr>
          <p:nvPr/>
        </p:nvPicPr>
        <p:blipFill>
          <a:blip r:embed="rId1"/>
          <a:srcRect l="9349" t="28296" r="14422" b="7759"/>
          <a:stretch>
            <a:fillRect/>
          </a:stretch>
        </p:blipFill>
        <p:spPr>
          <a:xfrm>
            <a:off x="491490" y="935355"/>
            <a:ext cx="4863465" cy="3030855"/>
          </a:xfrm>
          <a:prstGeom prst="rect">
            <a:avLst/>
          </a:prstGeom>
        </p:spPr>
      </p:pic>
      <p:sp>
        <p:nvSpPr>
          <p:cNvPr id="7" name="文本框 6"/>
          <p:cNvSpPr txBox="1"/>
          <p:nvPr/>
        </p:nvSpPr>
        <p:spPr>
          <a:xfrm>
            <a:off x="5546090" y="2582545"/>
            <a:ext cx="5393055" cy="1383665"/>
          </a:xfrm>
          <a:prstGeom prst="rect">
            <a:avLst/>
          </a:prstGeom>
          <a:noFill/>
        </p:spPr>
        <p:txBody>
          <a:bodyPr wrap="square" rtlCol="0">
            <a:spAutoFit/>
          </a:bodyPr>
          <a:p>
            <a:r>
              <a:rPr lang="zh-CN" altLang="en-US" sz="2800" dirty="0">
                <a:solidFill>
                  <a:schemeClr val="tx1"/>
                </a:solidFill>
                <a:latin typeface="微软雅黑" panose="020B0503020204020204" pitchFamily="34" charset="-122"/>
                <a:ea typeface="微软雅黑" panose="020B0503020204020204" pitchFamily="34" charset="-122"/>
              </a:rPr>
              <a:t>改变了工业布局；</a:t>
            </a:r>
            <a:endParaRPr lang="en-US" altLang="zh-CN" sz="2800" dirty="0">
              <a:solidFill>
                <a:schemeClr val="tx1"/>
              </a:solidFill>
              <a:latin typeface="微软雅黑" panose="020B0503020204020204" pitchFamily="34" charset="-122"/>
              <a:ea typeface="微软雅黑" panose="020B0503020204020204" pitchFamily="34" charset="-122"/>
            </a:endParaRPr>
          </a:p>
          <a:p>
            <a:r>
              <a:rPr lang="zh-CN" altLang="en-US" sz="2800" dirty="0">
                <a:solidFill>
                  <a:schemeClr val="tx1"/>
                </a:solidFill>
                <a:latin typeface="微软雅黑" panose="020B0503020204020204" pitchFamily="34" charset="-122"/>
                <a:ea typeface="微软雅黑" panose="020B0503020204020204" pitchFamily="34" charset="-122"/>
              </a:rPr>
              <a:t>积蓄了抗战胜利的物质力量；</a:t>
            </a:r>
            <a:endParaRPr lang="en-US" altLang="zh-CN" sz="2800" dirty="0">
              <a:solidFill>
                <a:schemeClr val="tx1"/>
              </a:solidFill>
              <a:latin typeface="微软雅黑" panose="020B0503020204020204" pitchFamily="34" charset="-122"/>
              <a:ea typeface="微软雅黑" panose="020B0503020204020204" pitchFamily="34" charset="-122"/>
            </a:endParaRPr>
          </a:p>
          <a:p>
            <a:r>
              <a:rPr lang="zh-CN" altLang="en-US" sz="2800" dirty="0">
                <a:solidFill>
                  <a:schemeClr val="tx1"/>
                </a:solidFill>
                <a:latin typeface="微软雅黑" panose="020B0503020204020204" pitchFamily="34" charset="-122"/>
                <a:ea typeface="微软雅黑" panose="020B0503020204020204" pitchFamily="34" charset="-122"/>
              </a:rPr>
              <a:t>促进西南地区开发。</a:t>
            </a:r>
            <a:endParaRPr lang="zh-CN" altLang="en-US" sz="2800" dirty="0">
              <a:solidFill>
                <a:schemeClr val="tx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5546090" y="5706745"/>
            <a:ext cx="6222365" cy="953135"/>
          </a:xfrm>
          <a:prstGeom prst="rect">
            <a:avLst/>
          </a:prstGeom>
          <a:noFill/>
        </p:spPr>
        <p:txBody>
          <a:bodyPr wrap="square" rtlCol="0">
            <a:spAutoFit/>
          </a:bodyPr>
          <a:p>
            <a:pPr algn="just"/>
            <a:r>
              <a:rPr lang="zh-CN" altLang="en-US" sz="2800" dirty="0">
                <a:solidFill>
                  <a:schemeClr val="tx1"/>
                </a:solidFill>
                <a:latin typeface="微软雅黑" panose="020B0503020204020204" pitchFamily="34" charset="-122"/>
                <a:ea typeface="微软雅黑" panose="020B0503020204020204" pitchFamily="34" charset="-122"/>
              </a:rPr>
              <a:t>鼓舞了全国人民抗战决心，为抗战胜利奠定了精神基础。</a:t>
            </a:r>
            <a:endParaRPr lang="zh-CN" altLang="en-US" sz="2800" dirty="0">
              <a:solidFill>
                <a:schemeClr val="tx1"/>
              </a:solidFill>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2"/>
          <a:stretch>
            <a:fillRect/>
          </a:stretch>
        </p:blipFill>
        <p:spPr>
          <a:xfrm>
            <a:off x="491490" y="4133850"/>
            <a:ext cx="4862830" cy="25260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par>
                                <p:cTn id="16" presetID="2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7174"/>
          <p:cNvSpPr>
            <a:spLocks noChangeArrowheads="1"/>
          </p:cNvSpPr>
          <p:nvPr/>
        </p:nvSpPr>
        <p:spPr bwMode="auto">
          <a:xfrm>
            <a:off x="704151" y="1274981"/>
            <a:ext cx="4321175"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建立敌后抗日根据地</a:t>
            </a:r>
            <a:endParaRPr lang="zh-CN" altLang="en-US" sz="2800" b="1" dirty="0">
              <a:latin typeface="微软雅黑" panose="020B0503020204020204" pitchFamily="34" charset="-122"/>
              <a:ea typeface="微软雅黑" panose="020B0503020204020204" pitchFamily="34" charset="-122"/>
            </a:endParaRPr>
          </a:p>
        </p:txBody>
      </p:sp>
      <p:pic>
        <p:nvPicPr>
          <p:cNvPr id="5" name="图片 5"/>
          <p:cNvPicPr>
            <a:picLocks noChangeAspect="1" noChangeArrowheads="1"/>
          </p:cNvPicPr>
          <p:nvPr/>
        </p:nvPicPr>
        <p:blipFill>
          <a:blip r:embed="rId1">
            <a:lum bright="-6000" contrast="36000"/>
            <a:extLst>
              <a:ext uri="{28A0092B-C50C-407E-A947-70E740481C1C}">
                <a14:useLocalDpi xmlns:a14="http://schemas.microsoft.com/office/drawing/2010/main" val="0"/>
              </a:ext>
            </a:extLst>
          </a:blip>
          <a:srcRect/>
          <a:stretch>
            <a:fillRect/>
          </a:stretch>
        </p:blipFill>
        <p:spPr bwMode="auto">
          <a:xfrm>
            <a:off x="4577080" y="1412875"/>
            <a:ext cx="7023100" cy="4535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文本框 99"/>
          <p:cNvSpPr txBox="1">
            <a:spLocks noChangeArrowheads="1"/>
          </p:cNvSpPr>
          <p:nvPr/>
        </p:nvSpPr>
        <p:spPr bwMode="auto">
          <a:xfrm>
            <a:off x="6487795" y="6027738"/>
            <a:ext cx="35544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抗日根据地示意图</a:t>
            </a:r>
            <a:r>
              <a:rPr lang="en-US" altLang="zh-CN"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p:txBody>
      </p:sp>
      <p:sp>
        <p:nvSpPr>
          <p:cNvPr id="7" name="文本框 1"/>
          <p:cNvSpPr txBox="1">
            <a:spLocks noChangeArrowheads="1"/>
          </p:cNvSpPr>
          <p:nvPr/>
        </p:nvSpPr>
        <p:spPr bwMode="auto">
          <a:xfrm>
            <a:off x="833119" y="2152650"/>
            <a:ext cx="3213099"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全面抗战爆发后，八路军和新四军挺进敌后，先后建立晋察冀、晋绥、晋冀豫、山东、苏南、陕甘宁等抗日根据地。</a:t>
            </a:r>
            <a:endParaRPr lang="zh-CN" altLang="en-US" sz="2600" b="1" dirty="0">
              <a:latin typeface="微软雅黑" panose="020B0503020204020204" pitchFamily="34" charset="-122"/>
              <a:ea typeface="微软雅黑" panose="020B0503020204020204" pitchFamily="34" charset="-122"/>
            </a:endParaRPr>
          </a:p>
        </p:txBody>
      </p:sp>
      <p:sp>
        <p:nvSpPr>
          <p:cNvPr id="8" name="矩形 7"/>
          <p:cNvSpPr/>
          <p:nvPr/>
        </p:nvSpPr>
        <p:spPr>
          <a:xfrm>
            <a:off x="333538" y="285691"/>
            <a:ext cx="4754880" cy="706755"/>
          </a:xfrm>
          <a:prstGeom prst="rect">
            <a:avLst/>
          </a:prstGeom>
          <a:noFill/>
          <a:ln>
            <a:no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4000" dirty="0">
                <a:solidFill>
                  <a:schemeClr val="tx1"/>
                </a:solidFill>
              </a:rPr>
              <a:t>二、敌后战场的抗战</a:t>
            </a:r>
            <a:endParaRPr lang="zh-CN" altLang="en-US" sz="40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down)">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800" decel="100000"/>
                                        <p:tgtEl>
                                          <p:spTgt spid="7"/>
                                        </p:tgtEl>
                                      </p:cBhvr>
                                    </p:animEffect>
                                    <p:anim calcmode="lin" valueType="num">
                                      <p:cBhvr>
                                        <p:cTn id="13" dur="800" decel="100000" fill="hold"/>
                                        <p:tgtEl>
                                          <p:spTgt spid="7"/>
                                        </p:tgtEl>
                                        <p:attrNameLst>
                                          <p:attrName>style.rotation</p:attrName>
                                        </p:attrNameLst>
                                      </p:cBhvr>
                                      <p:tavLst>
                                        <p:tav tm="0">
                                          <p:val>
                                            <p:fltVal val="-90"/>
                                          </p:val>
                                        </p:tav>
                                        <p:tav tm="100000">
                                          <p:val>
                                            <p:fltVal val="0"/>
                                          </p:val>
                                        </p:tav>
                                      </p:tavLst>
                                    </p:anim>
                                    <p:anim calcmode="lin" valueType="num">
                                      <p:cBhvr>
                                        <p:cTn id="14" dur="800" decel="100000" fill="hold"/>
                                        <p:tgtEl>
                                          <p:spTgt spid="7"/>
                                        </p:tgtEl>
                                        <p:attrNameLst>
                                          <p:attrName>ppt_x</p:attrName>
                                        </p:attrNameLst>
                                      </p:cBhvr>
                                      <p:tavLst>
                                        <p:tav tm="0">
                                          <p:val>
                                            <p:strVal val="#ppt_x+0.4"/>
                                          </p:val>
                                        </p:tav>
                                        <p:tav tm="100000">
                                          <p:val>
                                            <p:strVal val="#ppt_x-0.05"/>
                                          </p:val>
                                        </p:tav>
                                      </p:tavLst>
                                    </p:anim>
                                    <p:anim calcmode="lin" valueType="num">
                                      <p:cBhvr>
                                        <p:cTn id="15" dur="800" decel="100000" fill="hold"/>
                                        <p:tgtEl>
                                          <p:spTgt spid="7"/>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Scale>
                                      <p:cBhvr>
                                        <p:cTn id="22"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3" dur="1000" decel="50000" fill="hold">
                                          <p:stCondLst>
                                            <p:cond delay="0"/>
                                          </p:stCondLst>
                                        </p:cTn>
                                        <p:tgtEl>
                                          <p:spTgt spid="5"/>
                                        </p:tgtEl>
                                        <p:attrNameLst>
                                          <p:attrName>ppt_x</p:attrName>
                                          <p:attrName>ppt_y</p:attrName>
                                        </p:attrNameLst>
                                      </p:cBhvr>
                                      <p:rCtr x="0" y="0"/>
                                    </p:animMotion>
                                    <p:animEffect transition="in" filter="fade">
                                      <p:cBhvr>
                                        <p:cTn id="24" dur="1000"/>
                                        <p:tgtEl>
                                          <p:spTgt spid="5"/>
                                        </p:tgtEl>
                                      </p:cBhvr>
                                    </p:animEffect>
                                  </p:childTnLst>
                                </p:cTn>
                              </p:par>
                              <p:par>
                                <p:cTn id="25" presetID="2" presetClass="entr" presetSubtype="4" fill="hold" grpId="0" nodeType="withEffect">
                                  <p:stCondLst>
                                    <p:cond delay="0"/>
                                  </p:stCondLst>
                                  <p:childTnLst>
                                    <p:set>
                                      <p:cBhvr>
                                        <p:cTn id="26" dur="1" fill="hold">
                                          <p:stCondLst>
                                            <p:cond delay="0"/>
                                          </p:stCondLst>
                                        </p:cTn>
                                        <p:tgtEl>
                                          <p:spTgt spid="13316"/>
                                        </p:tgtEl>
                                        <p:attrNameLst>
                                          <p:attrName>style.visibility</p:attrName>
                                        </p:attrNameLst>
                                      </p:cBhvr>
                                      <p:to>
                                        <p:strVal val="visible"/>
                                      </p:to>
                                    </p:set>
                                    <p:anim calcmode="lin" valueType="num">
                                      <p:cBhvr additive="base">
                                        <p:cTn id="27" dur="500" fill="hold"/>
                                        <p:tgtEl>
                                          <p:spTgt spid="13316"/>
                                        </p:tgtEl>
                                        <p:attrNameLst>
                                          <p:attrName>ppt_x</p:attrName>
                                        </p:attrNameLst>
                                      </p:cBhvr>
                                      <p:tavLst>
                                        <p:tav tm="0">
                                          <p:val>
                                            <p:strVal val="#ppt_x"/>
                                          </p:val>
                                        </p:tav>
                                        <p:tav tm="100000">
                                          <p:val>
                                            <p:strVal val="#ppt_x"/>
                                          </p:val>
                                        </p:tav>
                                      </p:tavLst>
                                    </p:anim>
                                    <p:anim calcmode="lin" valueType="num">
                                      <p:cBhvr additive="base">
                                        <p:cTn id="28"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P spid="7" grpId="0"/>
      <p:bldP spid="133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图片 20482" descr="84664ded7418ed7d2497916a"/>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32180" y="549275"/>
            <a:ext cx="5823585" cy="3781425"/>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pic>
        <p:nvPicPr>
          <p:cNvPr id="20484" name="图片 20483" descr="200512221045031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250" y="549275"/>
            <a:ext cx="4390390" cy="5682615"/>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sp>
        <p:nvSpPr>
          <p:cNvPr id="12291" name="文本框 12290"/>
          <p:cNvSpPr txBox="1">
            <a:spLocks noChangeArrowheads="1"/>
          </p:cNvSpPr>
          <p:nvPr/>
        </p:nvSpPr>
        <p:spPr bwMode="auto">
          <a:xfrm>
            <a:off x="932815" y="4601845"/>
            <a:ext cx="5822950" cy="1630045"/>
          </a:xfrm>
          <a:prstGeom prst="rect">
            <a:avLst/>
          </a:prstGeom>
          <a:solidFill>
            <a:schemeClr val="accent1">
              <a:lumMod val="60000"/>
              <a:lumOff val="4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黑体" panose="02010600030101010101" pitchFamily="49" charset="-122"/>
                <a:ea typeface="黑体" panose="02010600030101010101" pitchFamily="49" charset="-122"/>
              </a:rPr>
              <a:t>     </a:t>
            </a:r>
            <a:r>
              <a:rPr lang="zh-CN" altLang="en-US" sz="3200" b="1" dirty="0">
                <a:latin typeface="黑体" panose="02010600030101010101" pitchFamily="49" charset="-122"/>
                <a:ea typeface="黑体" panose="02010600030101010101" pitchFamily="49" charset="-122"/>
              </a:rPr>
              <a:t>陕甘宁边区首府、中共中央所在地</a:t>
            </a:r>
            <a:r>
              <a:rPr lang="zh-CN" altLang="en-US" sz="3600" b="1" dirty="0">
                <a:latin typeface="黑体" panose="02010600030101010101" pitchFamily="49" charset="-122"/>
                <a:ea typeface="黑体" panose="02010600030101010101" pitchFamily="49" charset="-122"/>
              </a:rPr>
              <a:t>延安</a:t>
            </a:r>
            <a:r>
              <a:rPr lang="zh-CN" altLang="en-US" sz="3200" b="1" dirty="0">
                <a:latin typeface="黑体" panose="02010600030101010101" pitchFamily="49" charset="-122"/>
                <a:ea typeface="黑体" panose="02010600030101010101" pitchFamily="49" charset="-122"/>
              </a:rPr>
              <a:t>成为敌后战场的战略总后方和指挥中枢。</a:t>
            </a:r>
            <a:r>
              <a:rPr lang="en-US" altLang="zh-CN" sz="3200" b="1" dirty="0">
                <a:latin typeface="黑体" panose="02010600030101010101" pitchFamily="49" charset="-122"/>
                <a:ea typeface="黑体" panose="02010600030101010101" pitchFamily="49" charset="-122"/>
              </a:rPr>
              <a:t>  </a:t>
            </a:r>
            <a:r>
              <a:rPr lang="en-US" altLang="zh-CN" sz="2800" b="1" dirty="0">
                <a:latin typeface="黑体" panose="02010600030101010101" pitchFamily="49" charset="-122"/>
                <a:ea typeface="黑体" panose="02010600030101010101" pitchFamily="49" charset="-122"/>
              </a:rPr>
              <a:t>                 </a:t>
            </a:r>
            <a:endParaRPr lang="zh-CN" altLang="en-US" sz="2800" b="1" dirty="0">
              <a:latin typeface="黑体" panose="02010600030101010101" pitchFamily="49" charset="-122"/>
              <a:ea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diamond(in)">
                                      <p:cBhvr>
                                        <p:cTn id="7" dur="500"/>
                                        <p:tgtEl>
                                          <p:spTgt spid="20483"/>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wedge">
                                      <p:cBhvr>
                                        <p:cTn id="12" dur="500"/>
                                        <p:tgtEl>
                                          <p:spTgt spid="20484"/>
                                        </p:tgtEl>
                                      </p:cBhvr>
                                    </p:animEffect>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12291"/>
                                        </p:tgtEl>
                                        <p:attrNameLst>
                                          <p:attrName>style.visibility</p:attrName>
                                        </p:attrNameLst>
                                      </p:cBhvr>
                                      <p:to>
                                        <p:strVal val="visible"/>
                                      </p:to>
                                    </p:set>
                                    <p:anim calcmode="discrete" valueType="clr">
                                      <p:cBhvr override="childStyle">
                                        <p:cTn id="17" dur="80"/>
                                        <p:tgtEl>
                                          <p:spTgt spid="12291"/>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12291"/>
                                        </p:tgtEl>
                                        <p:attrNameLst>
                                          <p:attrName>fillcolor</p:attrName>
                                        </p:attrNameLst>
                                      </p:cBhvr>
                                      <p:tavLst>
                                        <p:tav tm="0">
                                          <p:val>
                                            <p:clrVal>
                                              <a:schemeClr val="accent2"/>
                                            </p:clrVal>
                                          </p:val>
                                        </p:tav>
                                        <p:tav tm="50000">
                                          <p:val>
                                            <p:clrVal>
                                              <a:schemeClr val="hlink"/>
                                            </p:clrVal>
                                          </p:val>
                                        </p:tav>
                                      </p:tavLst>
                                    </p:anim>
                                    <p:set>
                                      <p:cBhvr>
                                        <p:cTn id="19" dur="80"/>
                                        <p:tgtEl>
                                          <p:spTgt spid="1229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本框 12290"/>
          <p:cNvSpPr txBox="1">
            <a:spLocks noChangeArrowheads="1"/>
          </p:cNvSpPr>
          <p:nvPr/>
        </p:nvSpPr>
        <p:spPr bwMode="auto">
          <a:xfrm>
            <a:off x="762000" y="1065530"/>
            <a:ext cx="1074166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rPr>
              <a:t>       根据地军民在中国共产党的领导下，以主力部队和地方基干民兵为骨干，以广大群众为基础，组织各方力量，展开群众性的人民游击战争。</a:t>
            </a:r>
            <a:r>
              <a:rPr lang="en-US" altLang="zh-CN" sz="2400" b="1" dirty="0">
                <a:latin typeface="微软雅黑" panose="020B0503020204020204" pitchFamily="34" charset="-122"/>
                <a:ea typeface="微软雅黑" panose="020B0503020204020204" pitchFamily="34" charset="-122"/>
              </a:rPr>
              <a:t>               </a:t>
            </a:r>
            <a:endParaRPr lang="zh-CN" altLang="en-US" sz="2400" b="1" dirty="0">
              <a:latin typeface="微软雅黑" panose="020B0503020204020204" pitchFamily="34" charset="-122"/>
              <a:ea typeface="微软雅黑" panose="020B0503020204020204" pitchFamily="34" charset="-122"/>
            </a:endParaRPr>
          </a:p>
        </p:txBody>
      </p:sp>
      <p:pic>
        <p:nvPicPr>
          <p:cNvPr id="21509" name="图片 21508" descr="点击浏览下一张"/>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229350" y="2678430"/>
            <a:ext cx="5273675" cy="377507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21511" name="文本框 21510"/>
          <p:cNvSpPr txBox="1">
            <a:spLocks noChangeArrowheads="1"/>
          </p:cNvSpPr>
          <p:nvPr/>
        </p:nvSpPr>
        <p:spPr bwMode="auto">
          <a:xfrm>
            <a:off x="9364663" y="5957888"/>
            <a:ext cx="1303337" cy="52197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chemeClr val="bg1"/>
                </a:solidFill>
                <a:latin typeface="Arial" panose="020B0604020202020204" pitchFamily="34" charset="0"/>
                <a:ea typeface="微软雅黑" panose="020B0503020204020204" pitchFamily="34" charset="-122"/>
              </a:rPr>
              <a:t>地雷战</a:t>
            </a:r>
            <a:endParaRPr lang="zh-CN" altLang="en-US" sz="2800" b="1" dirty="0">
              <a:solidFill>
                <a:schemeClr val="bg1"/>
              </a:solidFill>
              <a:latin typeface="Arial" panose="020B0604020202020204" pitchFamily="34" charset="0"/>
              <a:ea typeface="微软雅黑" panose="020B0503020204020204" pitchFamily="34" charset="-122"/>
            </a:endParaRPr>
          </a:p>
        </p:txBody>
      </p:sp>
      <p:pic>
        <p:nvPicPr>
          <p:cNvPr id="21513" name="图片 21512" descr="W0200905185715035579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365" y="2691130"/>
            <a:ext cx="5815965" cy="376999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1514" name="文本框 21513"/>
          <p:cNvSpPr txBox="1">
            <a:spLocks noChangeArrowheads="1"/>
          </p:cNvSpPr>
          <p:nvPr/>
        </p:nvSpPr>
        <p:spPr bwMode="auto">
          <a:xfrm>
            <a:off x="1660525" y="5949950"/>
            <a:ext cx="1290638" cy="52197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chemeClr val="bg1"/>
                </a:solidFill>
                <a:latin typeface="Arial" panose="020B0604020202020204" pitchFamily="34" charset="0"/>
                <a:ea typeface="微软雅黑" panose="020B0503020204020204" pitchFamily="34" charset="-122"/>
              </a:rPr>
              <a:t>地道战</a:t>
            </a:r>
            <a:endParaRPr lang="zh-CN" altLang="en-US" sz="2800" b="1" dirty="0">
              <a:solidFill>
                <a:schemeClr val="bg1"/>
              </a:solidFill>
              <a:latin typeface="Arial" panose="020B0604020202020204" pitchFamily="34" charset="0"/>
              <a:ea typeface="微软雅黑" panose="020B0503020204020204" pitchFamily="34" charset="-122"/>
            </a:endParaRPr>
          </a:p>
        </p:txBody>
      </p:sp>
      <p:sp>
        <p:nvSpPr>
          <p:cNvPr id="16390" name="矩形 7174"/>
          <p:cNvSpPr>
            <a:spLocks noChangeArrowheads="1"/>
          </p:cNvSpPr>
          <p:nvPr/>
        </p:nvSpPr>
        <p:spPr bwMode="auto">
          <a:xfrm>
            <a:off x="1393825" y="344805"/>
            <a:ext cx="4321175" cy="58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600" b="1" dirty="0">
                <a:latin typeface="微软雅黑" panose="020B0503020204020204" pitchFamily="34" charset="-122"/>
                <a:ea typeface="微软雅黑" panose="020B0503020204020204" pitchFamily="34" charset="-122"/>
              </a:rPr>
              <a:t>2.</a:t>
            </a:r>
            <a:r>
              <a:rPr lang="zh-CN" altLang="en-US" sz="3600" b="1" dirty="0">
                <a:latin typeface="微软雅黑" panose="020B0503020204020204" pitchFamily="34" charset="-122"/>
                <a:ea typeface="微软雅黑" panose="020B0503020204020204" pitchFamily="34" charset="-122"/>
              </a:rPr>
              <a:t>开展人民游击战争</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314"/>
                                        </p:tgtEl>
                                        <p:attrNameLst>
                                          <p:attrName>style.visibility</p:attrName>
                                        </p:attrNameLst>
                                      </p:cBhvr>
                                      <p:to>
                                        <p:strVal val="visible"/>
                                      </p:to>
                                    </p:set>
                                    <p:anim calcmode="discrete" valueType="clr">
                                      <p:cBhvr override="childStyle">
                                        <p:cTn id="7" dur="80"/>
                                        <p:tgtEl>
                                          <p:spTgt spid="1331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314"/>
                                        </p:tgtEl>
                                        <p:attrNameLst>
                                          <p:attrName>fillcolor</p:attrName>
                                        </p:attrNameLst>
                                      </p:cBhvr>
                                      <p:tavLst>
                                        <p:tav tm="0">
                                          <p:val>
                                            <p:clrVal>
                                              <a:schemeClr val="accent2"/>
                                            </p:clrVal>
                                          </p:val>
                                        </p:tav>
                                        <p:tav tm="50000">
                                          <p:val>
                                            <p:clrVal>
                                              <a:schemeClr val="hlink"/>
                                            </p:clrVal>
                                          </p:val>
                                        </p:tav>
                                      </p:tavLst>
                                    </p:anim>
                                    <p:set>
                                      <p:cBhvr>
                                        <p:cTn id="9" dur="80"/>
                                        <p:tgtEl>
                                          <p:spTgt spid="1331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1" presetClass="entr" presetSubtype="0" fill="hold" nodeType="clickEffect">
                                  <p:stCondLst>
                                    <p:cond delay="0"/>
                                  </p:stCondLst>
                                  <p:childTnLst>
                                    <p:set>
                                      <p:cBhvr>
                                        <p:cTn id="13" dur="1" fill="hold">
                                          <p:stCondLst>
                                            <p:cond delay="0"/>
                                          </p:stCondLst>
                                        </p:cTn>
                                        <p:tgtEl>
                                          <p:spTgt spid="21513"/>
                                        </p:tgtEl>
                                        <p:attrNameLst>
                                          <p:attrName>style.visibility</p:attrName>
                                        </p:attrNameLst>
                                      </p:cBhvr>
                                      <p:to>
                                        <p:strVal val="visible"/>
                                      </p:to>
                                    </p:set>
                                    <p:animEffect transition="in" filter="fade">
                                      <p:cBhvr>
                                        <p:cTn id="14" dur="770" decel="100000"/>
                                        <p:tgtEl>
                                          <p:spTgt spid="21513"/>
                                        </p:tgtEl>
                                      </p:cBhvr>
                                    </p:animEffect>
                                    <p:animScale>
                                      <p:cBhvr>
                                        <p:cTn id="15" dur="770" decel="100000"/>
                                        <p:tgtEl>
                                          <p:spTgt spid="21513"/>
                                        </p:tgtEl>
                                      </p:cBhvr>
                                      <p:from x="10000" y="10000"/>
                                      <p:to x="200000" y="450000"/>
                                    </p:animScale>
                                    <p:animScale>
                                      <p:cBhvr>
                                        <p:cTn id="16" dur="1230" accel="100000" fill="hold">
                                          <p:stCondLst>
                                            <p:cond delay="770"/>
                                          </p:stCondLst>
                                        </p:cTn>
                                        <p:tgtEl>
                                          <p:spTgt spid="21513"/>
                                        </p:tgtEl>
                                      </p:cBhvr>
                                      <p:from x="200000" y="450000"/>
                                      <p:to x="100000" y="100000"/>
                                    </p:animScale>
                                    <p:set>
                                      <p:cBhvr>
                                        <p:cTn id="17" dur="770" fill="hold"/>
                                        <p:tgtEl>
                                          <p:spTgt spid="21513"/>
                                        </p:tgtEl>
                                        <p:attrNameLst>
                                          <p:attrName>ppt_x</p:attrName>
                                        </p:attrNameLst>
                                      </p:cBhvr>
                                      <p:to>
                                        <p:strVal val="(0.5)"/>
                                      </p:to>
                                    </p:set>
                                    <p:anim from="(0.5)" to="(#ppt_x)" calcmode="lin" valueType="num">
                                      <p:cBhvr>
                                        <p:cTn id="18" dur="1230" accel="100000" fill="hold">
                                          <p:stCondLst>
                                            <p:cond delay="770"/>
                                          </p:stCondLst>
                                        </p:cTn>
                                        <p:tgtEl>
                                          <p:spTgt spid="21513"/>
                                        </p:tgtEl>
                                        <p:attrNameLst>
                                          <p:attrName>ppt_x</p:attrName>
                                        </p:attrNameLst>
                                      </p:cBhvr>
                                    </p:anim>
                                    <p:set>
                                      <p:cBhvr>
                                        <p:cTn id="19" dur="770" fill="hold"/>
                                        <p:tgtEl>
                                          <p:spTgt spid="21513"/>
                                        </p:tgtEl>
                                        <p:attrNameLst>
                                          <p:attrName>ppt_y</p:attrName>
                                        </p:attrNameLst>
                                      </p:cBhvr>
                                      <p:to>
                                        <p:strVal val="(#ppt_y+0.4)"/>
                                      </p:to>
                                    </p:set>
                                    <p:anim from="(#ppt_y+0.4)" to="(#ppt_y)" calcmode="lin" valueType="num">
                                      <p:cBhvr>
                                        <p:cTn id="20" dur="1230" accel="100000" fill="hold">
                                          <p:stCondLst>
                                            <p:cond delay="770"/>
                                          </p:stCondLst>
                                        </p:cTn>
                                        <p:tgtEl>
                                          <p:spTgt spid="21513"/>
                                        </p:tgtEl>
                                        <p:attrNameLst>
                                          <p:attrName>ppt_y</p:attrName>
                                        </p:attrNameLst>
                                      </p:cBhvr>
                                    </p:anim>
                                  </p:childTnLst>
                                </p:cTn>
                              </p:par>
                            </p:childTnLst>
                          </p:cTn>
                        </p:par>
                      </p:childTnLst>
                    </p:cTn>
                  </p:par>
                  <p:par>
                    <p:cTn id="21" fill="hold">
                      <p:stCondLst>
                        <p:cond delay="indefinite"/>
                      </p:stCondLst>
                      <p:childTnLst>
                        <p:par>
                          <p:cTn id="22" fill="hold">
                            <p:stCondLst>
                              <p:cond delay="0"/>
                            </p:stCondLst>
                            <p:childTnLst>
                              <p:par>
                                <p:cTn id="23" presetID="51" presetClass="entr" presetSubtype="0" fill="hold" grpId="0" nodeType="clickEffect">
                                  <p:stCondLst>
                                    <p:cond delay="0"/>
                                  </p:stCondLst>
                                  <p:childTnLst>
                                    <p:set>
                                      <p:cBhvr>
                                        <p:cTn id="24" dur="1" fill="hold">
                                          <p:stCondLst>
                                            <p:cond delay="0"/>
                                          </p:stCondLst>
                                        </p:cTn>
                                        <p:tgtEl>
                                          <p:spTgt spid="21514"/>
                                        </p:tgtEl>
                                        <p:attrNameLst>
                                          <p:attrName>style.visibility</p:attrName>
                                        </p:attrNameLst>
                                      </p:cBhvr>
                                      <p:to>
                                        <p:strVal val="visible"/>
                                      </p:to>
                                    </p:set>
                                    <p:animEffect transition="in" filter="fade">
                                      <p:cBhvr>
                                        <p:cTn id="25" dur="385" decel="100000"/>
                                        <p:tgtEl>
                                          <p:spTgt spid="21514"/>
                                        </p:tgtEl>
                                      </p:cBhvr>
                                    </p:animEffect>
                                    <p:animScale>
                                      <p:cBhvr>
                                        <p:cTn id="26" dur="385" decel="100000"/>
                                        <p:tgtEl>
                                          <p:spTgt spid="21514"/>
                                        </p:tgtEl>
                                      </p:cBhvr>
                                      <p:from x="10000" y="10000"/>
                                      <p:to x="200000" y="450000"/>
                                    </p:animScale>
                                    <p:animScale>
                                      <p:cBhvr>
                                        <p:cTn id="27" dur="615" accel="100000" fill="hold">
                                          <p:stCondLst>
                                            <p:cond delay="385"/>
                                          </p:stCondLst>
                                        </p:cTn>
                                        <p:tgtEl>
                                          <p:spTgt spid="21514"/>
                                        </p:tgtEl>
                                      </p:cBhvr>
                                      <p:from x="200000" y="450000"/>
                                      <p:to x="100000" y="100000"/>
                                    </p:animScale>
                                    <p:set>
                                      <p:cBhvr>
                                        <p:cTn id="28" dur="385" fill="hold"/>
                                        <p:tgtEl>
                                          <p:spTgt spid="21514"/>
                                        </p:tgtEl>
                                        <p:attrNameLst>
                                          <p:attrName>ppt_x</p:attrName>
                                        </p:attrNameLst>
                                      </p:cBhvr>
                                      <p:to>
                                        <p:strVal val="(0.5)"/>
                                      </p:to>
                                    </p:set>
                                    <p:anim from="(0.5)" to="(#ppt_x)" calcmode="lin" valueType="num">
                                      <p:cBhvr>
                                        <p:cTn id="29" dur="615" accel="100000" fill="hold">
                                          <p:stCondLst>
                                            <p:cond delay="385"/>
                                          </p:stCondLst>
                                        </p:cTn>
                                        <p:tgtEl>
                                          <p:spTgt spid="21514"/>
                                        </p:tgtEl>
                                        <p:attrNameLst>
                                          <p:attrName>ppt_x</p:attrName>
                                        </p:attrNameLst>
                                      </p:cBhvr>
                                    </p:anim>
                                    <p:set>
                                      <p:cBhvr>
                                        <p:cTn id="30" dur="385" fill="hold"/>
                                        <p:tgtEl>
                                          <p:spTgt spid="21514"/>
                                        </p:tgtEl>
                                        <p:attrNameLst>
                                          <p:attrName>ppt_y</p:attrName>
                                        </p:attrNameLst>
                                      </p:cBhvr>
                                      <p:to>
                                        <p:strVal val="(#ppt_y+0.4)"/>
                                      </p:to>
                                    </p:set>
                                    <p:anim from="(#ppt_y+0.4)" to="(#ppt_y)" calcmode="lin" valueType="num">
                                      <p:cBhvr>
                                        <p:cTn id="31" dur="615" accel="100000" fill="hold">
                                          <p:stCondLst>
                                            <p:cond delay="385"/>
                                          </p:stCondLst>
                                        </p:cTn>
                                        <p:tgtEl>
                                          <p:spTgt spid="21514"/>
                                        </p:tgtEl>
                                        <p:attrNameLst>
                                          <p:attrName>ppt_y</p:attrName>
                                        </p:attrNameLst>
                                      </p:cBhvr>
                                    </p:anim>
                                  </p:childTnLst>
                                </p:cTn>
                              </p:par>
                            </p:childTnLst>
                          </p:cTn>
                        </p:par>
                      </p:childTnLst>
                    </p:cTn>
                  </p:par>
                  <p:par>
                    <p:cTn id="32" fill="hold">
                      <p:stCondLst>
                        <p:cond delay="indefinite"/>
                      </p:stCondLst>
                      <p:childTnLst>
                        <p:par>
                          <p:cTn id="33" fill="hold">
                            <p:stCondLst>
                              <p:cond delay="0"/>
                            </p:stCondLst>
                            <p:childTnLst>
                              <p:par>
                                <p:cTn id="34" presetID="51" presetClass="entr" presetSubtype="0" fill="hold" nodeType="clickEffect">
                                  <p:stCondLst>
                                    <p:cond delay="0"/>
                                  </p:stCondLst>
                                  <p:childTnLst>
                                    <p:set>
                                      <p:cBhvr>
                                        <p:cTn id="35" dur="1" fill="hold">
                                          <p:stCondLst>
                                            <p:cond delay="0"/>
                                          </p:stCondLst>
                                        </p:cTn>
                                        <p:tgtEl>
                                          <p:spTgt spid="21509"/>
                                        </p:tgtEl>
                                        <p:attrNameLst>
                                          <p:attrName>style.visibility</p:attrName>
                                        </p:attrNameLst>
                                      </p:cBhvr>
                                      <p:to>
                                        <p:strVal val="visible"/>
                                      </p:to>
                                    </p:set>
                                    <p:animEffect transition="in" filter="fade">
                                      <p:cBhvr>
                                        <p:cTn id="36" dur="770" decel="100000"/>
                                        <p:tgtEl>
                                          <p:spTgt spid="21509"/>
                                        </p:tgtEl>
                                      </p:cBhvr>
                                    </p:animEffect>
                                    <p:animScale>
                                      <p:cBhvr>
                                        <p:cTn id="37" dur="770" decel="100000"/>
                                        <p:tgtEl>
                                          <p:spTgt spid="21509"/>
                                        </p:tgtEl>
                                      </p:cBhvr>
                                      <p:from x="10000" y="10000"/>
                                      <p:to x="200000" y="450000"/>
                                    </p:animScale>
                                    <p:animScale>
                                      <p:cBhvr>
                                        <p:cTn id="38" dur="1230" accel="100000" fill="hold">
                                          <p:stCondLst>
                                            <p:cond delay="770"/>
                                          </p:stCondLst>
                                        </p:cTn>
                                        <p:tgtEl>
                                          <p:spTgt spid="21509"/>
                                        </p:tgtEl>
                                      </p:cBhvr>
                                      <p:from x="200000" y="450000"/>
                                      <p:to x="100000" y="100000"/>
                                    </p:animScale>
                                    <p:set>
                                      <p:cBhvr>
                                        <p:cTn id="39" dur="770" fill="hold"/>
                                        <p:tgtEl>
                                          <p:spTgt spid="21509"/>
                                        </p:tgtEl>
                                        <p:attrNameLst>
                                          <p:attrName>ppt_x</p:attrName>
                                        </p:attrNameLst>
                                      </p:cBhvr>
                                      <p:to>
                                        <p:strVal val="(0.5)"/>
                                      </p:to>
                                    </p:set>
                                    <p:anim from="(0.5)" to="(#ppt_x)" calcmode="lin" valueType="num">
                                      <p:cBhvr>
                                        <p:cTn id="40" dur="1230" accel="100000" fill="hold">
                                          <p:stCondLst>
                                            <p:cond delay="770"/>
                                          </p:stCondLst>
                                        </p:cTn>
                                        <p:tgtEl>
                                          <p:spTgt spid="21509"/>
                                        </p:tgtEl>
                                        <p:attrNameLst>
                                          <p:attrName>ppt_x</p:attrName>
                                        </p:attrNameLst>
                                      </p:cBhvr>
                                    </p:anim>
                                    <p:set>
                                      <p:cBhvr>
                                        <p:cTn id="41" dur="770" fill="hold"/>
                                        <p:tgtEl>
                                          <p:spTgt spid="21509"/>
                                        </p:tgtEl>
                                        <p:attrNameLst>
                                          <p:attrName>ppt_y</p:attrName>
                                        </p:attrNameLst>
                                      </p:cBhvr>
                                      <p:to>
                                        <p:strVal val="(#ppt_y+0.4)"/>
                                      </p:to>
                                    </p:set>
                                    <p:anim from="(#ppt_y+0.4)" to="(#ppt_y)" calcmode="lin" valueType="num">
                                      <p:cBhvr>
                                        <p:cTn id="42" dur="1230" accel="100000" fill="hold">
                                          <p:stCondLst>
                                            <p:cond delay="770"/>
                                          </p:stCondLst>
                                        </p:cTn>
                                        <p:tgtEl>
                                          <p:spTgt spid="21509"/>
                                        </p:tgtEl>
                                        <p:attrNameLst>
                                          <p:attrName>ppt_y</p:attrName>
                                        </p:attrNameLst>
                                      </p:cBhvr>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511"/>
                                        </p:tgtEl>
                                        <p:attrNameLst>
                                          <p:attrName>style.visibility</p:attrName>
                                        </p:attrNameLst>
                                      </p:cBhvr>
                                      <p:to>
                                        <p:strVal val="visible"/>
                                      </p:to>
                                    </p:set>
                                    <p:anim calcmode="lin" valueType="num">
                                      <p:cBhvr>
                                        <p:cTn id="47" dur="500" fill="hold"/>
                                        <p:tgtEl>
                                          <p:spTgt spid="21511"/>
                                        </p:tgtEl>
                                        <p:attrNameLst>
                                          <p:attrName>ppt_x</p:attrName>
                                        </p:attrNameLst>
                                      </p:cBhvr>
                                      <p:tavLst>
                                        <p:tav tm="0">
                                          <p:val>
                                            <p:strVal val="#ppt_x"/>
                                          </p:val>
                                        </p:tav>
                                        <p:tav tm="100000">
                                          <p:val>
                                            <p:strVal val="#ppt_x"/>
                                          </p:val>
                                        </p:tav>
                                      </p:tavLst>
                                    </p:anim>
                                    <p:anim calcmode="lin" valueType="num">
                                      <p:cBhvr>
                                        <p:cTn id="48"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21511" grpId="0" bldLvl="0" animBg="1"/>
      <p:bldP spid="21514"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图片 21506" descr="2005112518413568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195060" y="370205"/>
            <a:ext cx="5307965" cy="3668395"/>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pic>
        <p:nvPicPr>
          <p:cNvPr id="21508" name="图片 21507" descr="20100713152224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455" y="366395"/>
            <a:ext cx="5539105" cy="3583305"/>
          </a:xfrm>
          <a:prstGeom prst="rect">
            <a:avLst/>
          </a:prstGeom>
          <a:noFill/>
          <a:ln w="38100">
            <a:noFill/>
            <a:miter lim="800000"/>
            <a:headEnd/>
            <a:tailEnd/>
          </a:ln>
        </p:spPr>
      </p:pic>
      <p:sp>
        <p:nvSpPr>
          <p:cNvPr id="21510" name="文本框 21509"/>
          <p:cNvSpPr txBox="1">
            <a:spLocks noChangeArrowheads="1"/>
          </p:cNvSpPr>
          <p:nvPr/>
        </p:nvSpPr>
        <p:spPr bwMode="auto">
          <a:xfrm>
            <a:off x="517208" y="515620"/>
            <a:ext cx="2054225" cy="706755"/>
          </a:xfrm>
          <a:prstGeom prst="rect">
            <a:avLst/>
          </a:prstGeom>
          <a:noFill/>
          <a:ln>
            <a:noFill/>
          </a:ln>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latin typeface="Arial" panose="020B0604020202020204" pitchFamily="34" charset="0"/>
                <a:ea typeface="微软雅黑" panose="020B0503020204020204" pitchFamily="34" charset="-122"/>
              </a:rPr>
              <a:t>麻雀战</a:t>
            </a:r>
            <a:endParaRPr lang="zh-CN" altLang="en-US" sz="4000" b="1" dirty="0">
              <a:latin typeface="Arial" panose="020B0604020202020204" pitchFamily="34" charset="0"/>
              <a:ea typeface="微软雅黑" panose="020B0503020204020204" pitchFamily="34" charset="-122"/>
            </a:endParaRPr>
          </a:p>
        </p:txBody>
      </p:sp>
      <p:sp>
        <p:nvSpPr>
          <p:cNvPr id="21512" name="文本框 21511"/>
          <p:cNvSpPr txBox="1">
            <a:spLocks noChangeArrowheads="1"/>
          </p:cNvSpPr>
          <p:nvPr/>
        </p:nvSpPr>
        <p:spPr bwMode="auto">
          <a:xfrm>
            <a:off x="6195060" y="369888"/>
            <a:ext cx="2054225" cy="706755"/>
          </a:xfrm>
          <a:prstGeom prst="rect">
            <a:avLst/>
          </a:prstGeom>
          <a:noFill/>
          <a:ln>
            <a:noFill/>
          </a:ln>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solidFill>
                  <a:schemeClr val="bg1"/>
                </a:solidFill>
                <a:latin typeface="Arial" panose="020B0604020202020204" pitchFamily="34" charset="0"/>
                <a:ea typeface="微软雅黑" panose="020B0503020204020204" pitchFamily="34" charset="-122"/>
              </a:rPr>
              <a:t>破袭战</a:t>
            </a:r>
            <a:endParaRPr lang="zh-CN" altLang="en-US" sz="4000" b="1" dirty="0">
              <a:solidFill>
                <a:schemeClr val="bg1"/>
              </a:solidFill>
              <a:latin typeface="Arial" panose="020B0604020202020204" pitchFamily="34" charset="0"/>
              <a:ea typeface="微软雅黑" panose="020B0503020204020204" pitchFamily="34" charset="-122"/>
            </a:endParaRPr>
          </a:p>
        </p:txBody>
      </p:sp>
      <p:pic>
        <p:nvPicPr>
          <p:cNvPr id="10242" name="Picture 2" descr="http://mil.cnr.cn/jszl/xwdd/201105/W020110531590005501900.jpg">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7795" y="3382645"/>
            <a:ext cx="6744335" cy="3290570"/>
          </a:xfrm>
          <a:prstGeom prst="rect">
            <a:avLst/>
          </a:prstGeom>
          <a:noFill/>
          <a:ln>
            <a:noFill/>
          </a:ln>
          <a:effectLst>
            <a:outerShdw blurRad="292100"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矩形 9"/>
          <p:cNvSpPr>
            <a:spLocks noChangeArrowheads="1"/>
          </p:cNvSpPr>
          <p:nvPr/>
        </p:nvSpPr>
        <p:spPr bwMode="auto">
          <a:xfrm>
            <a:off x="2145642" y="3595701"/>
            <a:ext cx="63563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pPr algn="ct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地雷战</a:t>
            </a:r>
            <a:r>
              <a:rPr lang="en-US" altLang="zh-CN" sz="3600" b="1" dirty="0">
                <a:latin typeface="微软雅黑" panose="020B0503020204020204" pitchFamily="34" charset="-122"/>
                <a:ea typeface="微软雅黑" panose="020B0503020204020204" pitchFamily="34" charset="-122"/>
              </a:rPr>
              <a:t>》</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770" decel="100000"/>
                                        <p:tgtEl>
                                          <p:spTgt spid="21508"/>
                                        </p:tgtEl>
                                      </p:cBhvr>
                                    </p:animEffect>
                                    <p:animScale>
                                      <p:cBhvr>
                                        <p:cTn id="8" dur="770" decel="100000"/>
                                        <p:tgtEl>
                                          <p:spTgt spid="21508"/>
                                        </p:tgtEl>
                                      </p:cBhvr>
                                      <p:from x="10000" y="10000"/>
                                      <p:to x="200000" y="450000"/>
                                    </p:animScale>
                                    <p:animScale>
                                      <p:cBhvr>
                                        <p:cTn id="9" dur="1230" accel="100000" fill="hold">
                                          <p:stCondLst>
                                            <p:cond delay="770"/>
                                          </p:stCondLst>
                                        </p:cTn>
                                        <p:tgtEl>
                                          <p:spTgt spid="21508"/>
                                        </p:tgtEl>
                                      </p:cBhvr>
                                      <p:from x="200000" y="450000"/>
                                      <p:to x="100000" y="100000"/>
                                    </p:animScale>
                                    <p:set>
                                      <p:cBhvr>
                                        <p:cTn id="10" dur="770" fill="hold"/>
                                        <p:tgtEl>
                                          <p:spTgt spid="21508"/>
                                        </p:tgtEl>
                                        <p:attrNameLst>
                                          <p:attrName>ppt_x</p:attrName>
                                        </p:attrNameLst>
                                      </p:cBhvr>
                                      <p:to>
                                        <p:strVal val="(0.5)"/>
                                      </p:to>
                                    </p:set>
                                    <p:anim from="(0.5)" to="(#ppt_x)" calcmode="lin" valueType="num">
                                      <p:cBhvr>
                                        <p:cTn id="11" dur="1230" accel="100000" fill="hold">
                                          <p:stCondLst>
                                            <p:cond delay="770"/>
                                          </p:stCondLst>
                                        </p:cTn>
                                        <p:tgtEl>
                                          <p:spTgt spid="21508"/>
                                        </p:tgtEl>
                                        <p:attrNameLst>
                                          <p:attrName>ppt_x</p:attrName>
                                        </p:attrNameLst>
                                      </p:cBhvr>
                                    </p:anim>
                                    <p:set>
                                      <p:cBhvr>
                                        <p:cTn id="12" dur="770" fill="hold"/>
                                        <p:tgtEl>
                                          <p:spTgt spid="21508"/>
                                        </p:tgtEl>
                                        <p:attrNameLst>
                                          <p:attrName>ppt_y</p:attrName>
                                        </p:attrNameLst>
                                      </p:cBhvr>
                                      <p:to>
                                        <p:strVal val="(#ppt_y+0.4)"/>
                                      </p:to>
                                    </p:set>
                                    <p:anim from="(#ppt_y+0.4)" to="(#ppt_y)" calcmode="lin" valueType="num">
                                      <p:cBhvr>
                                        <p:cTn id="13" dur="1230" accel="100000" fill="hold">
                                          <p:stCondLst>
                                            <p:cond delay="770"/>
                                          </p:stCondLst>
                                        </p:cTn>
                                        <p:tgtEl>
                                          <p:spTgt spid="21508"/>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1510"/>
                                        </p:tgtEl>
                                        <p:attrNameLst>
                                          <p:attrName>style.visibility</p:attrName>
                                        </p:attrNameLst>
                                      </p:cBhvr>
                                      <p:to>
                                        <p:strVal val="visible"/>
                                      </p:to>
                                    </p:set>
                                    <p:animEffect transition="in" filter="wipe(down)">
                                      <p:cBhvr>
                                        <p:cTn id="18" dur="500"/>
                                        <p:tgtEl>
                                          <p:spTgt spid="21510"/>
                                        </p:tgtEl>
                                      </p:cBhvr>
                                    </p:animEffect>
                                  </p:childTnLst>
                                </p:cTn>
                              </p:par>
                            </p:childTnLst>
                          </p:cTn>
                        </p:par>
                      </p:childTnLst>
                    </p:cTn>
                  </p:par>
                  <p:par>
                    <p:cTn id="19" fill="hold">
                      <p:stCondLst>
                        <p:cond delay="indefinite"/>
                      </p:stCondLst>
                      <p:childTnLst>
                        <p:par>
                          <p:cTn id="20" fill="hold">
                            <p:stCondLst>
                              <p:cond delay="0"/>
                            </p:stCondLst>
                            <p:childTnLst>
                              <p:par>
                                <p:cTn id="21" presetID="51" presetClass="entr" presetSubtype="0" fill="hold" nodeType="clickEffect">
                                  <p:stCondLst>
                                    <p:cond delay="0"/>
                                  </p:stCondLst>
                                  <p:childTnLst>
                                    <p:set>
                                      <p:cBhvr>
                                        <p:cTn id="22" dur="1" fill="hold">
                                          <p:stCondLst>
                                            <p:cond delay="0"/>
                                          </p:stCondLst>
                                        </p:cTn>
                                        <p:tgtEl>
                                          <p:spTgt spid="21507"/>
                                        </p:tgtEl>
                                        <p:attrNameLst>
                                          <p:attrName>style.visibility</p:attrName>
                                        </p:attrNameLst>
                                      </p:cBhvr>
                                      <p:to>
                                        <p:strVal val="visible"/>
                                      </p:to>
                                    </p:set>
                                    <p:animEffect transition="in" filter="fade">
                                      <p:cBhvr>
                                        <p:cTn id="23" dur="770" decel="100000"/>
                                        <p:tgtEl>
                                          <p:spTgt spid="21507"/>
                                        </p:tgtEl>
                                      </p:cBhvr>
                                    </p:animEffect>
                                    <p:animScale>
                                      <p:cBhvr>
                                        <p:cTn id="24" dur="770" decel="100000"/>
                                        <p:tgtEl>
                                          <p:spTgt spid="21507"/>
                                        </p:tgtEl>
                                      </p:cBhvr>
                                      <p:from x="10000" y="10000"/>
                                      <p:to x="200000" y="450000"/>
                                    </p:animScale>
                                    <p:animScale>
                                      <p:cBhvr>
                                        <p:cTn id="25" dur="1230" accel="100000" fill="hold">
                                          <p:stCondLst>
                                            <p:cond delay="770"/>
                                          </p:stCondLst>
                                        </p:cTn>
                                        <p:tgtEl>
                                          <p:spTgt spid="21507"/>
                                        </p:tgtEl>
                                      </p:cBhvr>
                                      <p:from x="200000" y="450000"/>
                                      <p:to x="100000" y="100000"/>
                                    </p:animScale>
                                    <p:set>
                                      <p:cBhvr>
                                        <p:cTn id="26" dur="770" fill="hold"/>
                                        <p:tgtEl>
                                          <p:spTgt spid="21507"/>
                                        </p:tgtEl>
                                        <p:attrNameLst>
                                          <p:attrName>ppt_x</p:attrName>
                                        </p:attrNameLst>
                                      </p:cBhvr>
                                      <p:to>
                                        <p:strVal val="(0.5)"/>
                                      </p:to>
                                    </p:set>
                                    <p:anim from="(0.5)" to="(#ppt_x)" calcmode="lin" valueType="num">
                                      <p:cBhvr>
                                        <p:cTn id="27" dur="1230" accel="100000" fill="hold">
                                          <p:stCondLst>
                                            <p:cond delay="770"/>
                                          </p:stCondLst>
                                        </p:cTn>
                                        <p:tgtEl>
                                          <p:spTgt spid="21507"/>
                                        </p:tgtEl>
                                        <p:attrNameLst>
                                          <p:attrName>ppt_x</p:attrName>
                                        </p:attrNameLst>
                                      </p:cBhvr>
                                    </p:anim>
                                    <p:set>
                                      <p:cBhvr>
                                        <p:cTn id="28" dur="770" fill="hold"/>
                                        <p:tgtEl>
                                          <p:spTgt spid="21507"/>
                                        </p:tgtEl>
                                        <p:attrNameLst>
                                          <p:attrName>ppt_y</p:attrName>
                                        </p:attrNameLst>
                                      </p:cBhvr>
                                      <p:to>
                                        <p:strVal val="(#ppt_y+0.4)"/>
                                      </p:to>
                                    </p:set>
                                    <p:anim from="(#ppt_y+0.4)" to="(#ppt_y)" calcmode="lin" valueType="num">
                                      <p:cBhvr>
                                        <p:cTn id="29" dur="1230" accel="100000" fill="hold">
                                          <p:stCondLst>
                                            <p:cond delay="770"/>
                                          </p:stCondLst>
                                        </p:cTn>
                                        <p:tgtEl>
                                          <p:spTgt spid="21507"/>
                                        </p:tgtEl>
                                        <p:attrNameLst>
                                          <p:attrName>ppt_y</p:attrName>
                                        </p:attrNameLst>
                                      </p:cBhvr>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1512"/>
                                        </p:tgtEl>
                                        <p:attrNameLst>
                                          <p:attrName>style.visibility</p:attrName>
                                        </p:attrNameLst>
                                      </p:cBhvr>
                                      <p:to>
                                        <p:strVal val="visible"/>
                                      </p:to>
                                    </p:set>
                                    <p:anim calcmode="lin" valueType="num">
                                      <p:cBhvr>
                                        <p:cTn id="34" dur="500" fill="hold"/>
                                        <p:tgtEl>
                                          <p:spTgt spid="21512"/>
                                        </p:tgtEl>
                                        <p:attrNameLst>
                                          <p:attrName>ppt_x</p:attrName>
                                        </p:attrNameLst>
                                      </p:cBhvr>
                                      <p:tavLst>
                                        <p:tav tm="0">
                                          <p:val>
                                            <p:strVal val="#ppt_x"/>
                                          </p:val>
                                        </p:tav>
                                        <p:tav tm="100000">
                                          <p:val>
                                            <p:strVal val="#ppt_x"/>
                                          </p:val>
                                        </p:tav>
                                      </p:tavLst>
                                    </p:anim>
                                    <p:anim calcmode="lin" valueType="num">
                                      <p:cBhvr>
                                        <p:cTn id="35" dur="500" fill="hold"/>
                                        <p:tgtEl>
                                          <p:spTgt spid="215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bldLvl="0"/>
      <p:bldP spid="21512"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1" name="组合 22530"/>
          <p:cNvGrpSpPr/>
          <p:nvPr/>
        </p:nvGrpSpPr>
        <p:grpSpPr bwMode="auto">
          <a:xfrm>
            <a:off x="2159635" y="1298575"/>
            <a:ext cx="1824038" cy="1541463"/>
            <a:chOff x="-99" y="0"/>
            <a:chExt cx="1062" cy="992"/>
          </a:xfrm>
          <a:noFill/>
        </p:grpSpPr>
        <p:sp>
          <p:nvSpPr>
            <p:cNvPr id="19458" name="文本框 22531"/>
            <p:cNvSpPr txBox="1">
              <a:spLocks noChangeArrowheads="1"/>
            </p:cNvSpPr>
            <p:nvPr/>
          </p:nvSpPr>
          <p:spPr bwMode="auto">
            <a:xfrm>
              <a:off x="-87" y="0"/>
              <a:ext cx="1050" cy="376"/>
            </a:xfrm>
            <a:prstGeom prst="rect">
              <a:avLst/>
            </a:prstGeom>
            <a:grpFill/>
            <a:ln w="9525">
              <a:solidFill>
                <a:schemeClr val="bg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solidFill>
                    <a:srgbClr val="7030A0"/>
                  </a:solidFill>
                  <a:latin typeface="微软雅黑" panose="020B0503020204020204" pitchFamily="34" charset="-122"/>
                  <a:ea typeface="微软雅黑" panose="020B0503020204020204" pitchFamily="34" charset="-122"/>
                </a:rPr>
                <a:t>政治上：</a:t>
              </a:r>
              <a:endParaRPr lang="zh-CN" altLang="en-US" sz="3200" b="1" dirty="0">
                <a:solidFill>
                  <a:srgbClr val="7030A0"/>
                </a:solidFill>
                <a:latin typeface="微软雅黑" panose="020B0503020204020204" pitchFamily="34" charset="-122"/>
                <a:ea typeface="微软雅黑" panose="020B0503020204020204" pitchFamily="34" charset="-122"/>
              </a:endParaRPr>
            </a:p>
          </p:txBody>
        </p:sp>
        <p:sp>
          <p:nvSpPr>
            <p:cNvPr id="19459" name="文本框 22532"/>
            <p:cNvSpPr txBox="1">
              <a:spLocks noChangeArrowheads="1"/>
            </p:cNvSpPr>
            <p:nvPr/>
          </p:nvSpPr>
          <p:spPr bwMode="auto">
            <a:xfrm>
              <a:off x="-99" y="616"/>
              <a:ext cx="1040" cy="376"/>
            </a:xfrm>
            <a:prstGeom prst="rect">
              <a:avLst/>
            </a:prstGeom>
            <a:grpFill/>
            <a:ln w="9525">
              <a:solidFill>
                <a:schemeClr val="bg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a:solidFill>
                    <a:srgbClr val="7030A0"/>
                  </a:solidFill>
                  <a:latin typeface="微软雅黑" panose="020B0503020204020204" pitchFamily="34" charset="-122"/>
                  <a:ea typeface="微软雅黑" panose="020B0503020204020204" pitchFamily="34" charset="-122"/>
                </a:rPr>
                <a:t>经济上：</a:t>
              </a:r>
              <a:endParaRPr lang="zh-CN" altLang="en-US" sz="3200" b="1">
                <a:solidFill>
                  <a:srgbClr val="7030A0"/>
                </a:solidFill>
                <a:latin typeface="微软雅黑" panose="020B0503020204020204" pitchFamily="34" charset="-122"/>
                <a:ea typeface="微软雅黑" panose="020B0503020204020204" pitchFamily="34" charset="-122"/>
              </a:endParaRPr>
            </a:p>
          </p:txBody>
        </p:sp>
      </p:grpSp>
      <p:sp>
        <p:nvSpPr>
          <p:cNvPr id="22534" name="文本框 22533"/>
          <p:cNvSpPr txBox="1">
            <a:spLocks noChangeArrowheads="1"/>
          </p:cNvSpPr>
          <p:nvPr/>
        </p:nvSpPr>
        <p:spPr bwMode="auto">
          <a:xfrm>
            <a:off x="3929063" y="1343025"/>
            <a:ext cx="3175000"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Times New Roman" panose="02020603050405020304" pitchFamily="18" charset="0"/>
                <a:ea typeface="微软雅黑" panose="020B0503020204020204" pitchFamily="34" charset="-122"/>
              </a:rPr>
              <a:t>建立抗日民主政权</a:t>
            </a:r>
            <a:endParaRPr lang="zh-CN" altLang="en-US" sz="2800" b="1" dirty="0">
              <a:latin typeface="Times New Roman" panose="02020603050405020304" pitchFamily="18" charset="0"/>
              <a:ea typeface="微软雅黑" panose="020B0503020204020204" pitchFamily="34" charset="-122"/>
            </a:endParaRPr>
          </a:p>
        </p:txBody>
      </p:sp>
      <p:sp>
        <p:nvSpPr>
          <p:cNvPr id="2" name="文本框 1"/>
          <p:cNvSpPr txBox="1">
            <a:spLocks noChangeArrowheads="1"/>
          </p:cNvSpPr>
          <p:nvPr/>
        </p:nvSpPr>
        <p:spPr bwMode="auto">
          <a:xfrm>
            <a:off x="3929063" y="2306638"/>
            <a:ext cx="4181475"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Times New Roman" panose="02020603050405020304" pitchFamily="18" charset="0"/>
                <a:ea typeface="微软雅黑" panose="020B0503020204020204" pitchFamily="34" charset="-122"/>
              </a:rPr>
              <a:t>实行减租减息的土地政策</a:t>
            </a:r>
            <a:endParaRPr lang="zh-CN" altLang="en-US" sz="2800" b="1" dirty="0">
              <a:latin typeface="Times New Roman" panose="02020603050405020304" pitchFamily="18" charset="0"/>
              <a:ea typeface="微软雅黑" panose="020B0503020204020204" pitchFamily="34" charset="-122"/>
            </a:endParaRPr>
          </a:p>
        </p:txBody>
      </p:sp>
      <p:pic>
        <p:nvPicPr>
          <p:cNvPr id="15367"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88975" y="3051175"/>
            <a:ext cx="5248275" cy="3082925"/>
          </a:xfrm>
          <a:prstGeom prst="rect">
            <a:avLst/>
          </a:prstGeom>
          <a:noFill/>
          <a:ln>
            <a:noFill/>
          </a:ln>
        </p:spPr>
      </p:pic>
      <p:pic>
        <p:nvPicPr>
          <p:cNvPr id="15368"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3450" y="3003550"/>
            <a:ext cx="5445125" cy="3116580"/>
          </a:xfrm>
          <a:prstGeom prst="rect">
            <a:avLst/>
          </a:prstGeom>
          <a:noFill/>
          <a:ln>
            <a:noFill/>
          </a:ln>
        </p:spPr>
      </p:pic>
      <p:sp>
        <p:nvSpPr>
          <p:cNvPr id="15369" name="Text Box 6"/>
          <p:cNvSpPr txBox="1">
            <a:spLocks noChangeArrowheads="1"/>
          </p:cNvSpPr>
          <p:nvPr/>
        </p:nvSpPr>
        <p:spPr bwMode="auto">
          <a:xfrm>
            <a:off x="1516063" y="6177915"/>
            <a:ext cx="3679825"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微软雅黑" panose="020B0503020204020204" pitchFamily="34" charset="-122"/>
                <a:ea typeface="微软雅黑" panose="020B0503020204020204" pitchFamily="34" charset="-122"/>
              </a:rPr>
              <a:t>根据地进行民主投票</a:t>
            </a:r>
            <a:endParaRPr lang="zh-CN" altLang="en-US" sz="2400" dirty="0">
              <a:latin typeface="微软雅黑" panose="020B0503020204020204" pitchFamily="34" charset="-122"/>
              <a:ea typeface="微软雅黑" panose="020B0503020204020204" pitchFamily="34" charset="-122"/>
            </a:endParaRPr>
          </a:p>
        </p:txBody>
      </p:sp>
      <p:sp>
        <p:nvSpPr>
          <p:cNvPr id="15370" name="Text Box 6"/>
          <p:cNvSpPr txBox="1">
            <a:spLocks noChangeArrowheads="1"/>
          </p:cNvSpPr>
          <p:nvPr/>
        </p:nvSpPr>
        <p:spPr bwMode="auto">
          <a:xfrm>
            <a:off x="6576378" y="6142990"/>
            <a:ext cx="4537075"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微软雅黑" panose="020B0503020204020204" pitchFamily="34" charset="-122"/>
                <a:ea typeface="微软雅黑" panose="020B0503020204020204" pitchFamily="34" charset="-122"/>
              </a:rPr>
              <a:t>根据地农民拥护</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减租减息</a:t>
            </a:r>
            <a:r>
              <a:rPr lang="en-US" altLang="zh-CN" sz="2400" dirty="0">
                <a:latin typeface="微软雅黑" panose="020B0503020204020204" pitchFamily="34" charset="-122"/>
                <a:ea typeface="微软雅黑" panose="020B0503020204020204" pitchFamily="34" charset="-122"/>
              </a:rPr>
              <a:t>”</a:t>
            </a:r>
            <a:endParaRPr lang="en-US" altLang="zh-CN" sz="2400" dirty="0">
              <a:latin typeface="微软雅黑" panose="020B0503020204020204" pitchFamily="34" charset="-122"/>
              <a:ea typeface="微软雅黑" panose="020B0503020204020204" pitchFamily="34" charset="-122"/>
            </a:endParaRPr>
          </a:p>
        </p:txBody>
      </p:sp>
      <p:sp>
        <p:nvSpPr>
          <p:cNvPr id="19466" name="矩形 7174"/>
          <p:cNvSpPr>
            <a:spLocks noChangeArrowheads="1"/>
          </p:cNvSpPr>
          <p:nvPr/>
        </p:nvSpPr>
        <p:spPr bwMode="auto">
          <a:xfrm>
            <a:off x="1774825" y="390525"/>
            <a:ext cx="4321175" cy="589280"/>
          </a:xfrm>
          <a:prstGeom prst="rect">
            <a:avLst/>
          </a:prstGeom>
          <a:noFill/>
          <a:ln>
            <a:noFill/>
          </a:ln>
        </p:spPr>
        <p:txBody>
          <a:bodyPr>
            <a:spAutoFit/>
          </a:bodyPr>
          <a:lstStyle/>
          <a:p>
            <a:pPr>
              <a:lnSpc>
                <a:spcPct val="90000"/>
              </a:lnSpc>
              <a:spcBef>
                <a:spcPct val="20000"/>
              </a:spcBef>
            </a:pPr>
            <a:r>
              <a:rPr lang="en-US" altLang="zh-CN" sz="3600" b="1" dirty="0">
                <a:latin typeface="微软雅黑" panose="020B0503020204020204" pitchFamily="34" charset="-122"/>
                <a:ea typeface="微软雅黑" panose="020B0503020204020204" pitchFamily="34" charset="-122"/>
              </a:rPr>
              <a:t>3.</a:t>
            </a:r>
            <a:r>
              <a:rPr lang="zh-CN" altLang="en-US" sz="3600" b="1" dirty="0">
                <a:latin typeface="微软雅黑" panose="020B0503020204020204" pitchFamily="34" charset="-122"/>
                <a:ea typeface="微软雅黑" panose="020B0503020204020204" pitchFamily="34" charset="-122"/>
              </a:rPr>
              <a:t>巩固抗日根据地</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22531"/>
                                        </p:tgtEl>
                                        <p:attrNameLst>
                                          <p:attrName>style.visibility</p:attrName>
                                        </p:attrNameLst>
                                      </p:cBhvr>
                                      <p:to>
                                        <p:strVal val="visible"/>
                                      </p:to>
                                    </p:set>
                                    <p:anim calcmode="lin" valueType="num">
                                      <p:cBhvr>
                                        <p:cTn id="7" dur="1000" fill="hold"/>
                                        <p:tgtEl>
                                          <p:spTgt spid="22531"/>
                                        </p:tgtEl>
                                        <p:attrNameLst>
                                          <p:attrName>ppt_w</p:attrName>
                                        </p:attrNameLst>
                                      </p:cBhvr>
                                      <p:tavLst>
                                        <p:tav tm="0">
                                          <p:val>
                                            <p:fltVal val="0"/>
                                          </p:val>
                                        </p:tav>
                                        <p:tav tm="100000">
                                          <p:val>
                                            <p:strVal val="#ppt_w"/>
                                          </p:val>
                                        </p:tav>
                                      </p:tavLst>
                                    </p:anim>
                                    <p:anim calcmode="lin" valueType="num">
                                      <p:cBhvr>
                                        <p:cTn id="8" dur="1000" fill="hold"/>
                                        <p:tgtEl>
                                          <p:spTgt spid="22531"/>
                                        </p:tgtEl>
                                        <p:attrNameLst>
                                          <p:attrName>ppt_h</p:attrName>
                                        </p:attrNameLst>
                                      </p:cBhvr>
                                      <p:tavLst>
                                        <p:tav tm="0">
                                          <p:val>
                                            <p:fltVal val="0"/>
                                          </p:val>
                                        </p:tav>
                                        <p:tav tm="100000">
                                          <p:val>
                                            <p:strVal val="#ppt_h"/>
                                          </p:val>
                                        </p:tav>
                                      </p:tavLst>
                                    </p:anim>
                                    <p:anim calcmode="lin" valueType="num">
                                      <p:cBhvr>
                                        <p:cTn id="9" dur="1000" fill="hold"/>
                                        <p:tgtEl>
                                          <p:spTgt spid="22531"/>
                                        </p:tgtEl>
                                        <p:attrNameLst>
                                          <p:attrName>style.rotation</p:attrName>
                                        </p:attrNameLst>
                                      </p:cBhvr>
                                      <p:tavLst>
                                        <p:tav tm="0">
                                          <p:val>
                                            <p:fltVal val="90"/>
                                          </p:val>
                                        </p:tav>
                                        <p:tav tm="100000">
                                          <p:val>
                                            <p:fltVal val="0"/>
                                          </p:val>
                                        </p:tav>
                                      </p:tavLst>
                                    </p:anim>
                                    <p:animEffect transition="in" filter="fade">
                                      <p:cBhvr>
                                        <p:cTn id="10" dur="1000"/>
                                        <p:tgtEl>
                                          <p:spTgt spid="22531"/>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22534"/>
                                        </p:tgtEl>
                                        <p:attrNameLst>
                                          <p:attrName>style.visibility</p:attrName>
                                        </p:attrNameLst>
                                      </p:cBhvr>
                                      <p:to>
                                        <p:strVal val="visible"/>
                                      </p:to>
                                    </p:set>
                                    <p:animEffect transition="in" filter="strips(downLeft)">
                                      <p:cBhvr>
                                        <p:cTn id="15" dur="500"/>
                                        <p:tgtEl>
                                          <p:spTgt spid="22534"/>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5367"/>
                                        </p:tgtEl>
                                        <p:attrNameLst>
                                          <p:attrName>style.visibility</p:attrName>
                                        </p:attrNameLst>
                                      </p:cBhvr>
                                      <p:to>
                                        <p:strVal val="visible"/>
                                      </p:to>
                                    </p:set>
                                    <p:animEffect transition="in" filter="fade">
                                      <p:cBhvr>
                                        <p:cTn id="25" dur="800" decel="100000"/>
                                        <p:tgtEl>
                                          <p:spTgt spid="15367"/>
                                        </p:tgtEl>
                                      </p:cBhvr>
                                    </p:animEffect>
                                    <p:anim calcmode="lin" valueType="num">
                                      <p:cBhvr>
                                        <p:cTn id="26" dur="800" decel="100000" fill="hold"/>
                                        <p:tgtEl>
                                          <p:spTgt spid="15367"/>
                                        </p:tgtEl>
                                        <p:attrNameLst>
                                          <p:attrName>style.rotation</p:attrName>
                                        </p:attrNameLst>
                                      </p:cBhvr>
                                      <p:tavLst>
                                        <p:tav tm="0">
                                          <p:val>
                                            <p:fltVal val="-90"/>
                                          </p:val>
                                        </p:tav>
                                        <p:tav tm="100000">
                                          <p:val>
                                            <p:fltVal val="0"/>
                                          </p:val>
                                        </p:tav>
                                      </p:tavLst>
                                    </p:anim>
                                    <p:anim calcmode="lin" valueType="num">
                                      <p:cBhvr>
                                        <p:cTn id="27" dur="800" decel="100000" fill="hold"/>
                                        <p:tgtEl>
                                          <p:spTgt spid="15367"/>
                                        </p:tgtEl>
                                        <p:attrNameLst>
                                          <p:attrName>ppt_x</p:attrName>
                                        </p:attrNameLst>
                                      </p:cBhvr>
                                      <p:tavLst>
                                        <p:tav tm="0">
                                          <p:val>
                                            <p:strVal val="#ppt_x+0.4"/>
                                          </p:val>
                                        </p:tav>
                                        <p:tav tm="100000">
                                          <p:val>
                                            <p:strVal val="#ppt_x-0.05"/>
                                          </p:val>
                                        </p:tav>
                                      </p:tavLst>
                                    </p:anim>
                                    <p:anim calcmode="lin" valueType="num">
                                      <p:cBhvr>
                                        <p:cTn id="28" dur="800" decel="100000" fill="hold"/>
                                        <p:tgtEl>
                                          <p:spTgt spid="15367"/>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5367"/>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5367"/>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5369"/>
                                        </p:tgtEl>
                                        <p:attrNameLst>
                                          <p:attrName>style.visibility</p:attrName>
                                        </p:attrNameLst>
                                      </p:cBhvr>
                                      <p:to>
                                        <p:strVal val="visible"/>
                                      </p:to>
                                    </p:set>
                                    <p:animEffect transition="in" filter="fade">
                                      <p:cBhvr>
                                        <p:cTn id="33" dur="800" decel="100000"/>
                                        <p:tgtEl>
                                          <p:spTgt spid="15369"/>
                                        </p:tgtEl>
                                      </p:cBhvr>
                                    </p:animEffect>
                                    <p:anim calcmode="lin" valueType="num">
                                      <p:cBhvr>
                                        <p:cTn id="34" dur="800" decel="100000" fill="hold"/>
                                        <p:tgtEl>
                                          <p:spTgt spid="15369"/>
                                        </p:tgtEl>
                                        <p:attrNameLst>
                                          <p:attrName>style.rotation</p:attrName>
                                        </p:attrNameLst>
                                      </p:cBhvr>
                                      <p:tavLst>
                                        <p:tav tm="0">
                                          <p:val>
                                            <p:fltVal val="-90"/>
                                          </p:val>
                                        </p:tav>
                                        <p:tav tm="100000">
                                          <p:val>
                                            <p:fltVal val="0"/>
                                          </p:val>
                                        </p:tav>
                                      </p:tavLst>
                                    </p:anim>
                                    <p:anim calcmode="lin" valueType="num">
                                      <p:cBhvr>
                                        <p:cTn id="35" dur="800" decel="100000" fill="hold"/>
                                        <p:tgtEl>
                                          <p:spTgt spid="15369"/>
                                        </p:tgtEl>
                                        <p:attrNameLst>
                                          <p:attrName>ppt_x</p:attrName>
                                        </p:attrNameLst>
                                      </p:cBhvr>
                                      <p:tavLst>
                                        <p:tav tm="0">
                                          <p:val>
                                            <p:strVal val="#ppt_x+0.4"/>
                                          </p:val>
                                        </p:tav>
                                        <p:tav tm="100000">
                                          <p:val>
                                            <p:strVal val="#ppt_x-0.05"/>
                                          </p:val>
                                        </p:tav>
                                      </p:tavLst>
                                    </p:anim>
                                    <p:anim calcmode="lin" valueType="num">
                                      <p:cBhvr>
                                        <p:cTn id="36" dur="800" decel="100000" fill="hold"/>
                                        <p:tgtEl>
                                          <p:spTgt spid="15369"/>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5369"/>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5369"/>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15368"/>
                                        </p:tgtEl>
                                        <p:attrNameLst>
                                          <p:attrName>style.visibility</p:attrName>
                                        </p:attrNameLst>
                                      </p:cBhvr>
                                      <p:to>
                                        <p:strVal val="visible"/>
                                      </p:to>
                                    </p:set>
                                    <p:animEffect transition="in" filter="fade">
                                      <p:cBhvr>
                                        <p:cTn id="43" dur="800" decel="100000"/>
                                        <p:tgtEl>
                                          <p:spTgt spid="15368"/>
                                        </p:tgtEl>
                                      </p:cBhvr>
                                    </p:animEffect>
                                    <p:anim calcmode="lin" valueType="num">
                                      <p:cBhvr>
                                        <p:cTn id="44" dur="800" decel="100000" fill="hold"/>
                                        <p:tgtEl>
                                          <p:spTgt spid="15368"/>
                                        </p:tgtEl>
                                        <p:attrNameLst>
                                          <p:attrName>style.rotation</p:attrName>
                                        </p:attrNameLst>
                                      </p:cBhvr>
                                      <p:tavLst>
                                        <p:tav tm="0">
                                          <p:val>
                                            <p:fltVal val="-90"/>
                                          </p:val>
                                        </p:tav>
                                        <p:tav tm="100000">
                                          <p:val>
                                            <p:fltVal val="0"/>
                                          </p:val>
                                        </p:tav>
                                      </p:tavLst>
                                    </p:anim>
                                    <p:anim calcmode="lin" valueType="num">
                                      <p:cBhvr>
                                        <p:cTn id="45" dur="800" decel="100000" fill="hold"/>
                                        <p:tgtEl>
                                          <p:spTgt spid="15368"/>
                                        </p:tgtEl>
                                        <p:attrNameLst>
                                          <p:attrName>ppt_x</p:attrName>
                                        </p:attrNameLst>
                                      </p:cBhvr>
                                      <p:tavLst>
                                        <p:tav tm="0">
                                          <p:val>
                                            <p:strVal val="#ppt_x+0.4"/>
                                          </p:val>
                                        </p:tav>
                                        <p:tav tm="100000">
                                          <p:val>
                                            <p:strVal val="#ppt_x-0.05"/>
                                          </p:val>
                                        </p:tav>
                                      </p:tavLst>
                                    </p:anim>
                                    <p:anim calcmode="lin" valueType="num">
                                      <p:cBhvr>
                                        <p:cTn id="46" dur="800" decel="100000" fill="hold"/>
                                        <p:tgtEl>
                                          <p:spTgt spid="1536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536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5368"/>
                                        </p:tgtEl>
                                        <p:attrNameLst>
                                          <p:attrName>ppt_y</p:attrName>
                                        </p:attrNameLst>
                                      </p:cBhvr>
                                      <p:tavLst>
                                        <p:tav tm="0">
                                          <p:val>
                                            <p:strVal val="#ppt_y+0.1"/>
                                          </p:val>
                                        </p:tav>
                                        <p:tav tm="100000">
                                          <p:val>
                                            <p:strVal val="#ppt_y"/>
                                          </p:val>
                                        </p:tav>
                                      </p:tavLst>
                                    </p:anim>
                                  </p:childTnLst>
                                </p:cTn>
                              </p:par>
                              <p:par>
                                <p:cTn id="49" presetID="30" presetClass="entr" presetSubtype="0" fill="hold" grpId="0" nodeType="withEffect">
                                  <p:stCondLst>
                                    <p:cond delay="0"/>
                                  </p:stCondLst>
                                  <p:childTnLst>
                                    <p:set>
                                      <p:cBhvr>
                                        <p:cTn id="50" dur="1" fill="hold">
                                          <p:stCondLst>
                                            <p:cond delay="0"/>
                                          </p:stCondLst>
                                        </p:cTn>
                                        <p:tgtEl>
                                          <p:spTgt spid="15370"/>
                                        </p:tgtEl>
                                        <p:attrNameLst>
                                          <p:attrName>style.visibility</p:attrName>
                                        </p:attrNameLst>
                                      </p:cBhvr>
                                      <p:to>
                                        <p:strVal val="visible"/>
                                      </p:to>
                                    </p:set>
                                    <p:animEffect transition="in" filter="fade">
                                      <p:cBhvr>
                                        <p:cTn id="51" dur="800" decel="100000"/>
                                        <p:tgtEl>
                                          <p:spTgt spid="15370"/>
                                        </p:tgtEl>
                                      </p:cBhvr>
                                    </p:animEffect>
                                    <p:anim calcmode="lin" valueType="num">
                                      <p:cBhvr>
                                        <p:cTn id="52" dur="800" decel="100000" fill="hold"/>
                                        <p:tgtEl>
                                          <p:spTgt spid="15370"/>
                                        </p:tgtEl>
                                        <p:attrNameLst>
                                          <p:attrName>style.rotation</p:attrName>
                                        </p:attrNameLst>
                                      </p:cBhvr>
                                      <p:tavLst>
                                        <p:tav tm="0">
                                          <p:val>
                                            <p:fltVal val="-90"/>
                                          </p:val>
                                        </p:tav>
                                        <p:tav tm="100000">
                                          <p:val>
                                            <p:fltVal val="0"/>
                                          </p:val>
                                        </p:tav>
                                      </p:tavLst>
                                    </p:anim>
                                    <p:anim calcmode="lin" valueType="num">
                                      <p:cBhvr>
                                        <p:cTn id="53" dur="800" decel="100000" fill="hold"/>
                                        <p:tgtEl>
                                          <p:spTgt spid="15370"/>
                                        </p:tgtEl>
                                        <p:attrNameLst>
                                          <p:attrName>ppt_x</p:attrName>
                                        </p:attrNameLst>
                                      </p:cBhvr>
                                      <p:tavLst>
                                        <p:tav tm="0">
                                          <p:val>
                                            <p:strVal val="#ppt_x+0.4"/>
                                          </p:val>
                                        </p:tav>
                                        <p:tav tm="100000">
                                          <p:val>
                                            <p:strVal val="#ppt_x-0.05"/>
                                          </p:val>
                                        </p:tav>
                                      </p:tavLst>
                                    </p:anim>
                                    <p:anim calcmode="lin" valueType="num">
                                      <p:cBhvr>
                                        <p:cTn id="54" dur="800" decel="100000" fill="hold"/>
                                        <p:tgtEl>
                                          <p:spTgt spid="15370"/>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15370"/>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1537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p:bldP spid="2" grpId="0"/>
      <p:bldP spid="15369" grpId="0"/>
      <p:bldP spid="1537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3902075" y="481330"/>
            <a:ext cx="7610475" cy="5708015"/>
          </a:xfrm>
          <a:prstGeom prst="rect">
            <a:avLst/>
          </a:prstGeom>
        </p:spPr>
      </p:pic>
      <p:grpSp>
        <p:nvGrpSpPr>
          <p:cNvPr id="6" name="组合 5"/>
          <p:cNvGrpSpPr/>
          <p:nvPr/>
        </p:nvGrpSpPr>
        <p:grpSpPr>
          <a:xfrm>
            <a:off x="463862" y="481375"/>
            <a:ext cx="3090540" cy="3833094"/>
            <a:chOff x="182557" y="908290"/>
            <a:chExt cx="3090540" cy="3833094"/>
          </a:xfrm>
        </p:grpSpPr>
        <p:sp>
          <p:nvSpPr>
            <p:cNvPr id="7" name="文本框 223235"/>
            <p:cNvSpPr txBox="1">
              <a:spLocks noChangeArrowheads="1"/>
            </p:cNvSpPr>
            <p:nvPr/>
          </p:nvSpPr>
          <p:spPr bwMode="auto">
            <a:xfrm>
              <a:off x="182557" y="4372052"/>
              <a:ext cx="3090539" cy="369332"/>
            </a:xfrm>
            <a:prstGeom prst="rect">
              <a:avLst/>
            </a:prstGeom>
            <a:solidFill>
              <a:srgbClr val="0000FF"/>
            </a:solidFill>
            <a:ln>
              <a:noFill/>
            </a:ln>
          </p:spPr>
          <p:txBody>
            <a:bodyPr wrap="square" lIns="0" tIns="0" rIns="0" bIns="0">
              <a:spAutoFit/>
            </a:bodyPr>
            <a:p>
              <a:pPr algn="ctr" fontAlgn="base">
                <a:spcBef>
                  <a:spcPct val="0"/>
                </a:spcBef>
                <a:spcAft>
                  <a:spcPct val="0"/>
                </a:spcAft>
                <a:buFont typeface="Arial" panose="020B0604020202020204" pitchFamily="34" charset="0"/>
                <a:buNone/>
                <a:defRPr/>
              </a:pPr>
              <a:r>
                <a:rPr lang="zh-CN" altLang="en-US" sz="2400" dirty="0">
                  <a:solidFill>
                    <a:schemeClr val="bg1"/>
                  </a:solidFill>
                  <a:latin typeface="微软雅黑" panose="020B0503020204020204" pitchFamily="34" charset="-122"/>
                  <a:ea typeface="微软雅黑" panose="020B0503020204020204" pitchFamily="34" charset="-122"/>
                </a:rPr>
                <a:t>毛泽东为大生产题词</a:t>
              </a:r>
              <a:endParaRPr lang="zh-CN" altLang="en-US" sz="2400"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82558" y="908290"/>
              <a:ext cx="3090539" cy="3463762"/>
            </a:xfrm>
            <a:prstGeom prst="rect">
              <a:avLst/>
            </a:prstGeom>
            <a:solidFill>
              <a:schemeClr val="bg1"/>
            </a:solidFill>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矩形 7197"/>
          <p:cNvSpPr>
            <a:spLocks noChangeArrowheads="1"/>
          </p:cNvSpPr>
          <p:nvPr/>
        </p:nvSpPr>
        <p:spPr bwMode="auto">
          <a:xfrm>
            <a:off x="735330" y="450850"/>
            <a:ext cx="381825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4</a:t>
            </a:r>
            <a:r>
              <a:rPr lang="zh-CN" altLang="en-US"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百团大战</a:t>
            </a:r>
            <a:endParaRPr lang="zh-CN" altLang="zh-CN"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506" name="矩形 7174"/>
          <p:cNvSpPr>
            <a:spLocks noChangeArrowheads="1"/>
          </p:cNvSpPr>
          <p:nvPr/>
        </p:nvSpPr>
        <p:spPr bwMode="auto">
          <a:xfrm>
            <a:off x="1774825" y="1158875"/>
            <a:ext cx="18351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atin typeface="微软雅黑" panose="020B0503020204020204" pitchFamily="34" charset="-122"/>
                <a:ea typeface="微软雅黑" panose="020B0503020204020204" pitchFamily="34" charset="-122"/>
              </a:rPr>
              <a:t>原 因</a:t>
            </a:r>
            <a:endParaRPr lang="zh-CN" altLang="en-US" sz="3200" b="1" dirty="0">
              <a:latin typeface="微软雅黑" panose="020B0503020204020204" pitchFamily="34" charset="-122"/>
              <a:ea typeface="微软雅黑" panose="020B0503020204020204" pitchFamily="34" charset="-122"/>
            </a:endParaRPr>
          </a:p>
        </p:txBody>
      </p:sp>
      <p:sp>
        <p:nvSpPr>
          <p:cNvPr id="4" name="Text Box 13"/>
          <p:cNvSpPr txBox="1">
            <a:spLocks noChangeArrowheads="1"/>
          </p:cNvSpPr>
          <p:nvPr/>
        </p:nvSpPr>
        <p:spPr bwMode="auto">
          <a:xfrm>
            <a:off x="1778000" y="1700808"/>
            <a:ext cx="8639175"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为了消灭抗日根据地，日军实行“囚笼政策”，依托公路、铁路，对抗日根据地进行封锁蚕食。</a:t>
            </a:r>
            <a:endParaRPr lang="zh-CN" altLang="en-US" sz="2800" b="1" dirty="0">
              <a:latin typeface="微软雅黑" panose="020B0503020204020204" pitchFamily="34" charset="-122"/>
              <a:ea typeface="微软雅黑" panose="020B0503020204020204" pitchFamily="34" charset="-122"/>
            </a:endParaRPr>
          </a:p>
        </p:txBody>
      </p:sp>
      <p:pic>
        <p:nvPicPr>
          <p:cNvPr id="5" name="图片 4" descr="201003071309102985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08175" y="3362325"/>
            <a:ext cx="3402013" cy="3041650"/>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sp>
        <p:nvSpPr>
          <p:cNvPr id="6" name="文本框 1"/>
          <p:cNvSpPr txBox="1">
            <a:spLocks noChangeArrowheads="1"/>
          </p:cNvSpPr>
          <p:nvPr/>
        </p:nvSpPr>
        <p:spPr bwMode="auto">
          <a:xfrm>
            <a:off x="5876925" y="3673475"/>
            <a:ext cx="2360613" cy="645160"/>
          </a:xfrm>
          <a:prstGeom prst="rect">
            <a:avLst/>
          </a:prstGeom>
          <a:noFill/>
          <a:ln w="9525">
            <a:no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dirty="0">
                <a:latin typeface="微软雅黑" panose="020B0503020204020204" pitchFamily="34" charset="-122"/>
                <a:ea typeface="微软雅黑" panose="020B0503020204020204" pitchFamily="34" charset="-122"/>
              </a:rPr>
              <a:t>囚笼政策：</a:t>
            </a:r>
            <a:endParaRPr lang="zh-CN" altLang="en-US" sz="3600" b="1" dirty="0">
              <a:latin typeface="微软雅黑" panose="020B0503020204020204" pitchFamily="34" charset="-122"/>
              <a:ea typeface="微软雅黑" panose="020B0503020204020204" pitchFamily="34" charset="-122"/>
            </a:endParaRPr>
          </a:p>
        </p:txBody>
      </p:sp>
      <p:sp>
        <p:nvSpPr>
          <p:cNvPr id="7" name="文本框 22533"/>
          <p:cNvSpPr txBox="1">
            <a:spLocks noChangeArrowheads="1"/>
          </p:cNvSpPr>
          <p:nvPr/>
        </p:nvSpPr>
        <p:spPr bwMode="auto">
          <a:xfrm>
            <a:off x="5876925" y="4440833"/>
            <a:ext cx="408305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cs typeface="方正仿宋_GBK"/>
              </a:rPr>
              <a:t>   </a:t>
            </a:r>
            <a:r>
              <a:rPr lang="zh-CN" altLang="en-US" sz="2800" b="1" dirty="0">
                <a:latin typeface="微软雅黑" panose="020B0503020204020204" pitchFamily="34" charset="-122"/>
                <a:ea typeface="微软雅黑" panose="020B0503020204020204" pitchFamily="34" charset="-122"/>
                <a:cs typeface="方正仿宋_GBK"/>
              </a:rPr>
              <a:t>以铁路为柱，公路为链，碉堡为锁，并配以封锁墙、封锁沟</a:t>
            </a:r>
            <a:endParaRPr lang="zh-CN" altLang="en-US" sz="28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800" decel="100000"/>
                                        <p:tgtEl>
                                          <p:spTgt spid="6"/>
                                        </p:tgtEl>
                                      </p:cBhvr>
                                    </p:animEffect>
                                    <p:anim calcmode="lin" valueType="num">
                                      <p:cBhvr>
                                        <p:cTn id="18" dur="800" decel="100000" fill="hold"/>
                                        <p:tgtEl>
                                          <p:spTgt spid="6"/>
                                        </p:tgtEl>
                                        <p:attrNameLst>
                                          <p:attrName>style.rotation</p:attrName>
                                        </p:attrNameLst>
                                      </p:cBhvr>
                                      <p:tavLst>
                                        <p:tav tm="0">
                                          <p:val>
                                            <p:fltVal val="-90"/>
                                          </p:val>
                                        </p:tav>
                                        <p:tav tm="100000">
                                          <p:val>
                                            <p:fltVal val="0"/>
                                          </p:val>
                                        </p:tav>
                                      </p:tavLst>
                                    </p:anim>
                                    <p:anim calcmode="lin" valueType="num">
                                      <p:cBhvr>
                                        <p:cTn id="19" dur="800" decel="100000" fill="hold"/>
                                        <p:tgtEl>
                                          <p:spTgt spid="6"/>
                                        </p:tgtEl>
                                        <p:attrNameLst>
                                          <p:attrName>ppt_x</p:attrName>
                                        </p:attrNameLst>
                                      </p:cBhvr>
                                      <p:tavLst>
                                        <p:tav tm="0">
                                          <p:val>
                                            <p:strVal val="#ppt_x+0.4"/>
                                          </p:val>
                                        </p:tav>
                                        <p:tav tm="100000">
                                          <p:val>
                                            <p:strVal val="#ppt_x-0.05"/>
                                          </p:val>
                                        </p:tav>
                                      </p:tavLst>
                                    </p:anim>
                                    <p:anim calcmode="lin" valueType="num">
                                      <p:cBhvr>
                                        <p:cTn id="20" dur="800" decel="100000" fill="hold"/>
                                        <p:tgtEl>
                                          <p:spTgt spid="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trips(down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1755775" y="1500188"/>
          <a:ext cx="4495800" cy="4145280"/>
        </p:xfrm>
        <a:graphic>
          <a:graphicData uri="http://schemas.openxmlformats.org/drawingml/2006/table">
            <a:tbl>
              <a:tblPr/>
              <a:tblGrid>
                <a:gridCol w="1080770"/>
                <a:gridCol w="3415030"/>
              </a:tblGrid>
              <a:tr h="579120">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百团大战</a:t>
                      </a:r>
                      <a:endParaRPr lang="zh-CN" altLang="en-US" sz="2400" b="1" dirty="0">
                        <a:solidFill>
                          <a:schemeClr val="tx1"/>
                        </a:solidFill>
                        <a:effectLst/>
                        <a:latin typeface="微软雅黑" panose="020B0503020204020204" pitchFamily="34" charset="-122"/>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lgn="ctr">
                        <a:buNone/>
                      </a:pPr>
                      <a:r>
                        <a:rPr lang="zh-CN" altLang="en-US" sz="2400" b="1" dirty="0">
                          <a:solidFill>
                            <a:schemeClr val="tx1"/>
                          </a:solidFill>
                          <a:effectLst/>
                          <a:ea typeface="微软雅黑" panose="020B0503020204020204" pitchFamily="34" charset="-122"/>
                        </a:rPr>
                        <a:t>时间</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lgn="ctr">
                        <a:buNone/>
                      </a:pPr>
                      <a:r>
                        <a:rPr lang="zh-CN" altLang="en-US" sz="2400" b="1" dirty="0">
                          <a:solidFill>
                            <a:schemeClr val="tx1"/>
                          </a:solidFill>
                          <a:effectLst/>
                          <a:ea typeface="微软雅黑" panose="020B0503020204020204" pitchFamily="34" charset="-122"/>
                        </a:rPr>
                        <a:t>地点</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lgn="ctr">
                        <a:buNone/>
                      </a:pPr>
                      <a:r>
                        <a:rPr lang="zh-CN" altLang="en-US" sz="2400" b="1" dirty="0">
                          <a:solidFill>
                            <a:schemeClr val="tx1"/>
                          </a:solidFill>
                          <a:effectLst/>
                          <a:ea typeface="微软雅黑" panose="020B0503020204020204" pitchFamily="34" charset="-122"/>
                        </a:rPr>
                        <a:t>指挥</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920240">
                <a:tc>
                  <a:txBody>
                    <a:bodyPr/>
                    <a:lstStyle/>
                    <a:p>
                      <a:pPr marL="0" lvl="0" indent="0" algn="ctr">
                        <a:buNone/>
                      </a:pPr>
                      <a:r>
                        <a:rPr lang="zh-CN" altLang="en-US" sz="2400" b="1" dirty="0">
                          <a:solidFill>
                            <a:schemeClr val="tx1"/>
                          </a:solidFill>
                          <a:effectLst/>
                          <a:ea typeface="微软雅黑" panose="020B0503020204020204" pitchFamily="34" charset="-122"/>
                        </a:rPr>
                        <a:t>主要目标</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814662" y="2103239"/>
            <a:ext cx="28492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1940</a:t>
            </a:r>
            <a:r>
              <a:rPr lang="zh-CN" altLang="en-US" sz="2400" b="1" dirty="0">
                <a:latin typeface="微软雅黑" panose="020B0503020204020204" pitchFamily="34" charset="-122"/>
                <a:ea typeface="微软雅黑" panose="020B0503020204020204" pitchFamily="34" charset="-122"/>
              </a:rPr>
              <a:t>年下半年</a:t>
            </a:r>
            <a:endParaRPr lang="zh-CN" altLang="en-US" sz="2400" b="1" dirty="0">
              <a:latin typeface="微软雅黑" panose="020B0503020204020204" pitchFamily="34" charset="-122"/>
              <a:ea typeface="微软雅黑" panose="020B0503020204020204" pitchFamily="34" charset="-122"/>
            </a:endParaRPr>
          </a:p>
        </p:txBody>
      </p:sp>
      <p:sp>
        <p:nvSpPr>
          <p:cNvPr id="7" name="文本框 26650"/>
          <p:cNvSpPr txBox="1">
            <a:spLocks noChangeArrowheads="1"/>
          </p:cNvSpPr>
          <p:nvPr/>
        </p:nvSpPr>
        <p:spPr bwMode="auto">
          <a:xfrm>
            <a:off x="2765425" y="2679303"/>
            <a:ext cx="9461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华北 </a:t>
            </a:r>
            <a:endParaRPr lang="zh-CN" altLang="en-US" sz="2400" b="1" dirty="0">
              <a:latin typeface="Arial" panose="020B0604020202020204" pitchFamily="34" charset="0"/>
              <a:ea typeface="微软雅黑" panose="020B0503020204020204" pitchFamily="34" charset="-122"/>
            </a:endParaRPr>
          </a:p>
        </p:txBody>
      </p:sp>
      <p:sp>
        <p:nvSpPr>
          <p:cNvPr id="9" name="文本框 26650"/>
          <p:cNvSpPr txBox="1">
            <a:spLocks noChangeArrowheads="1"/>
          </p:cNvSpPr>
          <p:nvPr/>
        </p:nvSpPr>
        <p:spPr bwMode="auto">
          <a:xfrm>
            <a:off x="2789238" y="3184525"/>
            <a:ext cx="34861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彭德怀</a:t>
            </a:r>
            <a:endParaRPr lang="zh-CN" altLang="en-US" sz="2400" b="1" dirty="0">
              <a:latin typeface="Arial" panose="020B0604020202020204" pitchFamily="34" charset="0"/>
              <a:ea typeface="微软雅黑" panose="020B0503020204020204" pitchFamily="34" charset="-122"/>
            </a:endParaRPr>
          </a:p>
        </p:txBody>
      </p:sp>
      <p:sp>
        <p:nvSpPr>
          <p:cNvPr id="18456" name="文本框 1"/>
          <p:cNvSpPr txBox="1">
            <a:spLocks noChangeArrowheads="1"/>
          </p:cNvSpPr>
          <p:nvPr/>
        </p:nvSpPr>
        <p:spPr bwMode="auto">
          <a:xfrm>
            <a:off x="2868613" y="3773488"/>
            <a:ext cx="344646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400" b="1" dirty="0">
                <a:latin typeface="Arial" panose="020B0604020202020204" pitchFamily="34" charset="0"/>
                <a:ea typeface="微软雅黑" panose="020B0503020204020204" pitchFamily="34" charset="-122"/>
              </a:rPr>
              <a:t>破袭日军交通线，摧毁敌人交通线两侧及抗日根据地内的日伪据点</a:t>
            </a:r>
            <a:endParaRPr lang="zh-CN" altLang="en-US" sz="2400" b="1" dirty="0">
              <a:latin typeface="Arial" panose="020B0604020202020204" pitchFamily="34" charset="0"/>
              <a:ea typeface="微软雅黑" panose="020B0503020204020204" pitchFamily="34" charset="-122"/>
            </a:endParaRPr>
          </a:p>
        </p:txBody>
      </p:sp>
      <p:pic>
        <p:nvPicPr>
          <p:cNvPr id="18458" name="图片 26625" descr="彭德怀"/>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88125" y="679450"/>
            <a:ext cx="3960813"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9" name="矩形 26626"/>
          <p:cNvSpPr>
            <a:spLocks noChangeArrowheads="1"/>
          </p:cNvSpPr>
          <p:nvPr/>
        </p:nvSpPr>
        <p:spPr bwMode="auto">
          <a:xfrm>
            <a:off x="8069263" y="6013450"/>
            <a:ext cx="10972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dirty="0">
                <a:latin typeface="微软雅黑" panose="020B0503020204020204" pitchFamily="34" charset="-122"/>
                <a:ea typeface="微软雅黑" panose="020B0503020204020204" pitchFamily="34" charset="-122"/>
              </a:rPr>
              <a:t>彭德怀</a:t>
            </a:r>
            <a:endParaRPr lang="zh-CN" altLang="en-US" sz="2400" dirty="0">
              <a:latin typeface="Times New Roman" panose="02020603050405020304" pitchFamily="18" charset="0"/>
              <a:ea typeface="微软雅黑" panose="020B0503020204020204" pitchFamily="34" charset="-122"/>
            </a:endParaRPr>
          </a:p>
        </p:txBody>
      </p:sp>
      <p:sp>
        <p:nvSpPr>
          <p:cNvPr id="23579" name="矩形 7174"/>
          <p:cNvSpPr>
            <a:spLocks noChangeArrowheads="1"/>
          </p:cNvSpPr>
          <p:nvPr/>
        </p:nvSpPr>
        <p:spPr bwMode="auto">
          <a:xfrm>
            <a:off x="1774825" y="444500"/>
            <a:ext cx="18351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atin typeface="微软雅黑" panose="020B0503020204020204" pitchFamily="34" charset="-122"/>
                <a:ea typeface="微软雅黑" panose="020B0503020204020204" pitchFamily="34" charset="-122"/>
              </a:rPr>
              <a:t>概 况</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18458"/>
                                        </p:tgtEl>
                                        <p:attrNameLst>
                                          <p:attrName>style.visibility</p:attrName>
                                        </p:attrNameLst>
                                      </p:cBhvr>
                                      <p:to>
                                        <p:strVal val="visible"/>
                                      </p:to>
                                    </p:set>
                                    <p:animEffect transition="in" filter="fade">
                                      <p:cBhvr>
                                        <p:cTn id="37" dur="800" decel="100000"/>
                                        <p:tgtEl>
                                          <p:spTgt spid="18458"/>
                                        </p:tgtEl>
                                      </p:cBhvr>
                                    </p:animEffect>
                                    <p:anim calcmode="lin" valueType="num">
                                      <p:cBhvr>
                                        <p:cTn id="38" dur="800" decel="100000" fill="hold"/>
                                        <p:tgtEl>
                                          <p:spTgt spid="18458"/>
                                        </p:tgtEl>
                                        <p:attrNameLst>
                                          <p:attrName>style.rotation</p:attrName>
                                        </p:attrNameLst>
                                      </p:cBhvr>
                                      <p:tavLst>
                                        <p:tav tm="0">
                                          <p:val>
                                            <p:fltVal val="-90"/>
                                          </p:val>
                                        </p:tav>
                                        <p:tav tm="100000">
                                          <p:val>
                                            <p:fltVal val="0"/>
                                          </p:val>
                                        </p:tav>
                                      </p:tavLst>
                                    </p:anim>
                                    <p:anim calcmode="lin" valueType="num">
                                      <p:cBhvr>
                                        <p:cTn id="39" dur="800" decel="100000" fill="hold"/>
                                        <p:tgtEl>
                                          <p:spTgt spid="18458"/>
                                        </p:tgtEl>
                                        <p:attrNameLst>
                                          <p:attrName>ppt_x</p:attrName>
                                        </p:attrNameLst>
                                      </p:cBhvr>
                                      <p:tavLst>
                                        <p:tav tm="0">
                                          <p:val>
                                            <p:strVal val="#ppt_x+0.4"/>
                                          </p:val>
                                        </p:tav>
                                        <p:tav tm="100000">
                                          <p:val>
                                            <p:strVal val="#ppt_x-0.05"/>
                                          </p:val>
                                        </p:tav>
                                      </p:tavLst>
                                    </p:anim>
                                    <p:anim calcmode="lin" valueType="num">
                                      <p:cBhvr>
                                        <p:cTn id="40" dur="800" decel="100000" fill="hold"/>
                                        <p:tgtEl>
                                          <p:spTgt spid="18458"/>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8458"/>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8458"/>
                                        </p:tgtEl>
                                        <p:attrNameLst>
                                          <p:attrName>ppt_y</p:attrName>
                                        </p:attrNameLst>
                                      </p:cBhvr>
                                      <p:tavLst>
                                        <p:tav tm="0">
                                          <p:val>
                                            <p:strVal val="#ppt_y+0.1"/>
                                          </p:val>
                                        </p:tav>
                                        <p:tav tm="100000">
                                          <p:val>
                                            <p:strVal val="#ppt_y"/>
                                          </p:val>
                                        </p:tav>
                                      </p:tavLst>
                                    </p:anim>
                                  </p:childTnLst>
                                </p:cTn>
                              </p:par>
                              <p:par>
                                <p:cTn id="43" presetID="30" presetClass="entr" presetSubtype="0" fill="hold" grpId="0" nodeType="withEffect">
                                  <p:stCondLst>
                                    <p:cond delay="0"/>
                                  </p:stCondLst>
                                  <p:childTnLst>
                                    <p:set>
                                      <p:cBhvr>
                                        <p:cTn id="44" dur="1" fill="hold">
                                          <p:stCondLst>
                                            <p:cond delay="0"/>
                                          </p:stCondLst>
                                        </p:cTn>
                                        <p:tgtEl>
                                          <p:spTgt spid="18459"/>
                                        </p:tgtEl>
                                        <p:attrNameLst>
                                          <p:attrName>style.visibility</p:attrName>
                                        </p:attrNameLst>
                                      </p:cBhvr>
                                      <p:to>
                                        <p:strVal val="visible"/>
                                      </p:to>
                                    </p:set>
                                    <p:animEffect transition="in" filter="fade">
                                      <p:cBhvr>
                                        <p:cTn id="45" dur="800" decel="100000"/>
                                        <p:tgtEl>
                                          <p:spTgt spid="18459"/>
                                        </p:tgtEl>
                                      </p:cBhvr>
                                    </p:animEffect>
                                    <p:anim calcmode="lin" valueType="num">
                                      <p:cBhvr>
                                        <p:cTn id="46" dur="800" decel="100000" fill="hold"/>
                                        <p:tgtEl>
                                          <p:spTgt spid="18459"/>
                                        </p:tgtEl>
                                        <p:attrNameLst>
                                          <p:attrName>style.rotation</p:attrName>
                                        </p:attrNameLst>
                                      </p:cBhvr>
                                      <p:tavLst>
                                        <p:tav tm="0">
                                          <p:val>
                                            <p:fltVal val="-90"/>
                                          </p:val>
                                        </p:tav>
                                        <p:tav tm="100000">
                                          <p:val>
                                            <p:fltVal val="0"/>
                                          </p:val>
                                        </p:tav>
                                      </p:tavLst>
                                    </p:anim>
                                    <p:anim calcmode="lin" valueType="num">
                                      <p:cBhvr>
                                        <p:cTn id="47" dur="800" decel="100000" fill="hold"/>
                                        <p:tgtEl>
                                          <p:spTgt spid="18459"/>
                                        </p:tgtEl>
                                        <p:attrNameLst>
                                          <p:attrName>ppt_x</p:attrName>
                                        </p:attrNameLst>
                                      </p:cBhvr>
                                      <p:tavLst>
                                        <p:tav tm="0">
                                          <p:val>
                                            <p:strVal val="#ppt_x+0.4"/>
                                          </p:val>
                                        </p:tav>
                                        <p:tav tm="100000">
                                          <p:val>
                                            <p:strVal val="#ppt_x-0.05"/>
                                          </p:val>
                                        </p:tav>
                                      </p:tavLst>
                                    </p:anim>
                                    <p:anim calcmode="lin" valueType="num">
                                      <p:cBhvr>
                                        <p:cTn id="48" dur="800" decel="100000" fill="hold"/>
                                        <p:tgtEl>
                                          <p:spTgt spid="18459"/>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18459"/>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18459"/>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grpId="0" nodeType="clickEffect">
                                  <p:stCondLst>
                                    <p:cond delay="0"/>
                                  </p:stCondLst>
                                  <p:iterate type="lt">
                                    <p:tmPct val="50000"/>
                                  </p:iterate>
                                  <p:childTnLst>
                                    <p:set>
                                      <p:cBhvr>
                                        <p:cTn id="54" dur="1" fill="hold">
                                          <p:stCondLst>
                                            <p:cond delay="0"/>
                                          </p:stCondLst>
                                        </p:cTn>
                                        <p:tgtEl>
                                          <p:spTgt spid="18456"/>
                                        </p:tgtEl>
                                        <p:attrNameLst>
                                          <p:attrName>style.visibility</p:attrName>
                                        </p:attrNameLst>
                                      </p:cBhvr>
                                      <p:to>
                                        <p:strVal val="visible"/>
                                      </p:to>
                                    </p:set>
                                    <p:anim calcmode="discrete" valueType="clr">
                                      <p:cBhvr override="childStyle">
                                        <p:cTn id="55" dur="80"/>
                                        <p:tgtEl>
                                          <p:spTgt spid="18456"/>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18456"/>
                                        </p:tgtEl>
                                        <p:attrNameLst>
                                          <p:attrName>fillcolor</p:attrName>
                                        </p:attrNameLst>
                                      </p:cBhvr>
                                      <p:tavLst>
                                        <p:tav tm="0">
                                          <p:val>
                                            <p:clrVal>
                                              <a:schemeClr val="accent2"/>
                                            </p:clrVal>
                                          </p:val>
                                        </p:tav>
                                        <p:tav tm="50000">
                                          <p:val>
                                            <p:clrVal>
                                              <a:schemeClr val="hlink"/>
                                            </p:clrVal>
                                          </p:val>
                                        </p:tav>
                                      </p:tavLst>
                                    </p:anim>
                                    <p:set>
                                      <p:cBhvr>
                                        <p:cTn id="57" dur="80"/>
                                        <p:tgtEl>
                                          <p:spTgt spid="184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P spid="18456" grpId="0"/>
      <p:bldP spid="1845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even0050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27448" y="606425"/>
            <a:ext cx="2362200" cy="448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Rectangle 3"/>
          <p:cNvSpPr>
            <a:spLocks noChangeArrowheads="1"/>
          </p:cNvSpPr>
          <p:nvPr/>
        </p:nvSpPr>
        <p:spPr bwMode="auto">
          <a:xfrm>
            <a:off x="839416" y="5241925"/>
            <a:ext cx="277876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400" b="1" dirty="0">
                <a:latin typeface="黑体" panose="02010600030101010101" pitchFamily="49" charset="-122"/>
                <a:ea typeface="黑体" panose="02010600030101010101" pitchFamily="49" charset="-122"/>
                <a:cs typeface="_x000B__x000C_"/>
              </a:rPr>
              <a:t>八路军第一二〇师重点拆毁正太路张净至桑掌段的铁路</a:t>
            </a:r>
            <a:endParaRPr lang="zh-CN" altLang="en-US" sz="2400" b="1" dirty="0">
              <a:latin typeface="黑体" panose="02010600030101010101" pitchFamily="49" charset="-122"/>
              <a:ea typeface="黑体" panose="02010600030101010101" pitchFamily="49" charset="-122"/>
            </a:endParaRPr>
          </a:p>
        </p:txBody>
      </p:sp>
      <p:pic>
        <p:nvPicPr>
          <p:cNvPr id="21507" name="Picture 4" descr="even005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6256" y="260648"/>
            <a:ext cx="2971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Rectangle 5"/>
          <p:cNvSpPr>
            <a:spLocks noChangeArrowheads="1"/>
          </p:cNvSpPr>
          <p:nvPr/>
        </p:nvSpPr>
        <p:spPr bwMode="auto">
          <a:xfrm>
            <a:off x="6865243" y="2492896"/>
            <a:ext cx="4271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400" b="1" dirty="0">
                <a:latin typeface="黑体" panose="02010600030101010101" pitchFamily="49" charset="-122"/>
                <a:ea typeface="黑体" panose="02010600030101010101" pitchFamily="49" charset="-122"/>
                <a:cs typeface="_x000B__x000C_"/>
              </a:rPr>
              <a:t>我军于晓雾中围攻敌井陉煤矿</a:t>
            </a:r>
            <a:endParaRPr lang="zh-CN" altLang="en-US" sz="2400" b="1" dirty="0">
              <a:latin typeface="黑体" panose="02010600030101010101" pitchFamily="49" charset="-122"/>
              <a:ea typeface="黑体" panose="02010600030101010101" pitchFamily="49" charset="-122"/>
            </a:endParaRPr>
          </a:p>
        </p:txBody>
      </p:sp>
      <p:pic>
        <p:nvPicPr>
          <p:cNvPr id="21509" name="Picture 6" descr="even00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2986" y="223203"/>
            <a:ext cx="2592388" cy="222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Rectangle 7"/>
          <p:cNvSpPr>
            <a:spLocks noChangeArrowheads="1"/>
          </p:cNvSpPr>
          <p:nvPr/>
        </p:nvSpPr>
        <p:spPr bwMode="auto">
          <a:xfrm>
            <a:off x="4017879" y="2564904"/>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400" b="1" dirty="0">
                <a:latin typeface="黑体" panose="02010600030101010101" pitchFamily="49" charset="-122"/>
                <a:ea typeface="黑体" panose="02010600030101010101" pitchFamily="49" charset="-122"/>
                <a:cs typeface="_x000B__x000C_"/>
              </a:rPr>
              <a:t>狮垴山战斗中的我军机枪阵地</a:t>
            </a:r>
            <a:endParaRPr lang="zh-CN" altLang="en-US" sz="2400" b="1" dirty="0">
              <a:latin typeface="黑体" panose="02010600030101010101" pitchFamily="49" charset="-122"/>
              <a:ea typeface="黑体" panose="02010600030101010101" pitchFamily="49" charset="-122"/>
            </a:endParaRPr>
          </a:p>
        </p:txBody>
      </p:sp>
      <p:pic>
        <p:nvPicPr>
          <p:cNvPr id="21511" name="Picture 8" descr="even005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4680" y="3102496"/>
            <a:ext cx="191293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Rectangle 9"/>
          <p:cNvSpPr>
            <a:spLocks noChangeArrowheads="1"/>
          </p:cNvSpPr>
          <p:nvPr/>
        </p:nvSpPr>
        <p:spPr bwMode="auto">
          <a:xfrm>
            <a:off x="7002552" y="5589240"/>
            <a:ext cx="4176464"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90000"/>
              </a:lnSpc>
            </a:pPr>
            <a:r>
              <a:rPr lang="zh-CN" altLang="en-US" sz="2400" b="1" dirty="0">
                <a:latin typeface="黑体" panose="02010600030101010101" pitchFamily="49" charset="-122"/>
                <a:ea typeface="黑体" panose="02010600030101010101" pitchFamily="49" charset="-122"/>
                <a:cs typeface="_x000B__x000C_"/>
              </a:rPr>
              <a:t>八路军攻克涞源东团堡后，战士们在长城烽火台上欢呼胜利</a:t>
            </a:r>
            <a:endParaRPr lang="zh-CN" altLang="en-US" sz="2400" b="1" dirty="0">
              <a:latin typeface="黑体" panose="02010600030101010101" pitchFamily="49" charset="-122"/>
              <a:ea typeface="黑体" panose="02010600030101010101" pitchFamily="49" charset="-122"/>
            </a:endParaRPr>
          </a:p>
        </p:txBody>
      </p:sp>
      <p:pic>
        <p:nvPicPr>
          <p:cNvPr id="21513" name="Picture 10" descr="ZGJXDZSD10020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7464" y="3284984"/>
            <a:ext cx="2860675"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1505"/>
                                        </p:tgtEl>
                                        <p:attrNameLst>
                                          <p:attrName>style.visibility</p:attrName>
                                        </p:attrNameLst>
                                      </p:cBhvr>
                                      <p:to>
                                        <p:strVal val="visible"/>
                                      </p:to>
                                    </p:set>
                                    <p:anim calcmode="lin" valueType="num">
                                      <p:cBhvr>
                                        <p:cTn id="7" dur="500"/>
                                        <p:tgtEl>
                                          <p:spTgt spid="21505"/>
                                        </p:tgtEl>
                                        <p:attrNameLst>
                                          <p:attrName>ppt_y</p:attrName>
                                        </p:attrNameLst>
                                      </p:cBhvr>
                                      <p:tavLst>
                                        <p:tav tm="0">
                                          <p:val>
                                            <p:strVal val="#ppt_y+#ppt_h*1.125000"/>
                                          </p:val>
                                        </p:tav>
                                        <p:tav tm="100000">
                                          <p:val>
                                            <p:strVal val="#ppt_y"/>
                                          </p:val>
                                        </p:tav>
                                      </p:tavLst>
                                    </p:anim>
                                    <p:animEffect transition="in" filter="wipe(up)">
                                      <p:cBhvr>
                                        <p:cTn id="8" dur="500"/>
                                        <p:tgtEl>
                                          <p:spTgt spid="21505"/>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21506"/>
                                        </p:tgtEl>
                                        <p:attrNameLst>
                                          <p:attrName>style.visibility</p:attrName>
                                        </p:attrNameLst>
                                      </p:cBhvr>
                                      <p:to>
                                        <p:strVal val="visible"/>
                                      </p:to>
                                    </p:set>
                                    <p:anim calcmode="lin" valueType="num">
                                      <p:cBhvr>
                                        <p:cTn id="11" dur="500"/>
                                        <p:tgtEl>
                                          <p:spTgt spid="21506"/>
                                        </p:tgtEl>
                                        <p:attrNameLst>
                                          <p:attrName>ppt_y</p:attrName>
                                        </p:attrNameLst>
                                      </p:cBhvr>
                                      <p:tavLst>
                                        <p:tav tm="0">
                                          <p:val>
                                            <p:strVal val="#ppt_y+#ppt_h*1.125000"/>
                                          </p:val>
                                        </p:tav>
                                        <p:tav tm="100000">
                                          <p:val>
                                            <p:strVal val="#ppt_y"/>
                                          </p:val>
                                        </p:tav>
                                      </p:tavLst>
                                    </p:anim>
                                    <p:animEffect transition="in" filter="wipe(up)">
                                      <p:cBhvr>
                                        <p:cTn id="12" dur="500"/>
                                        <p:tgtEl>
                                          <p:spTgt spid="2150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1507"/>
                                        </p:tgtEl>
                                        <p:attrNameLst>
                                          <p:attrName>style.visibility</p:attrName>
                                        </p:attrNameLst>
                                      </p:cBhvr>
                                      <p:to>
                                        <p:strVal val="visible"/>
                                      </p:to>
                                    </p:set>
                                    <p:animEffect transition="in" filter="checkerboard(across)">
                                      <p:cBhvr>
                                        <p:cTn id="17" dur="500"/>
                                        <p:tgtEl>
                                          <p:spTgt spid="21507"/>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21508"/>
                                        </p:tgtEl>
                                        <p:attrNameLst>
                                          <p:attrName>style.visibility</p:attrName>
                                        </p:attrNameLst>
                                      </p:cBhvr>
                                      <p:to>
                                        <p:strVal val="visible"/>
                                      </p:to>
                                    </p:set>
                                    <p:animEffect transition="in" filter="checkerboard(across)">
                                      <p:cBhvr>
                                        <p:cTn id="20" dur="500"/>
                                        <p:tgtEl>
                                          <p:spTgt spid="21508"/>
                                        </p:tgtEl>
                                      </p:cBhvr>
                                    </p:animEffect>
                                  </p:childTnLst>
                                </p:cTn>
                              </p:par>
                              <p:par>
                                <p:cTn id="21" presetID="5" presetClass="entr" presetSubtype="10" fill="hold" nodeType="withEffect">
                                  <p:stCondLst>
                                    <p:cond delay="0"/>
                                  </p:stCondLst>
                                  <p:childTnLst>
                                    <p:set>
                                      <p:cBhvr>
                                        <p:cTn id="22" dur="1" fill="hold">
                                          <p:stCondLst>
                                            <p:cond delay="0"/>
                                          </p:stCondLst>
                                        </p:cTn>
                                        <p:tgtEl>
                                          <p:spTgt spid="21509"/>
                                        </p:tgtEl>
                                        <p:attrNameLst>
                                          <p:attrName>style.visibility</p:attrName>
                                        </p:attrNameLst>
                                      </p:cBhvr>
                                      <p:to>
                                        <p:strVal val="visible"/>
                                      </p:to>
                                    </p:set>
                                    <p:animEffect transition="in" filter="checkerboard(across)">
                                      <p:cBhvr>
                                        <p:cTn id="23" dur="500"/>
                                        <p:tgtEl>
                                          <p:spTgt spid="21509"/>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21510"/>
                                        </p:tgtEl>
                                        <p:attrNameLst>
                                          <p:attrName>style.visibility</p:attrName>
                                        </p:attrNameLst>
                                      </p:cBhvr>
                                      <p:to>
                                        <p:strVal val="visible"/>
                                      </p:to>
                                    </p:set>
                                    <p:animEffect transition="in" filter="checkerboard(across)">
                                      <p:cBhvr>
                                        <p:cTn id="26" dur="500"/>
                                        <p:tgtEl>
                                          <p:spTgt spid="21510"/>
                                        </p:tgtEl>
                                      </p:cBhvr>
                                    </p:animEffect>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grpId="1" nodeType="clickEffect">
                                  <p:stCondLst>
                                    <p:cond delay="0"/>
                                  </p:stCondLst>
                                  <p:childTnLst>
                                    <p:set>
                                      <p:cBhvr>
                                        <p:cTn id="30" dur="1" fill="hold">
                                          <p:stCondLst>
                                            <p:cond delay="0"/>
                                          </p:stCondLst>
                                        </p:cTn>
                                        <p:tgtEl>
                                          <p:spTgt spid="21508"/>
                                        </p:tgtEl>
                                        <p:attrNameLst>
                                          <p:attrName>style.visibility</p:attrName>
                                        </p:attrNameLst>
                                      </p:cBhvr>
                                      <p:to>
                                        <p:strVal val="visible"/>
                                      </p:to>
                                    </p:set>
                                    <p:animScale>
                                      <p:cBhvr>
                                        <p:cTn id="31" dur="1000" decel="50000" fill="hold">
                                          <p:stCondLst>
                                            <p:cond delay="0"/>
                                          </p:stCondLst>
                                        </p:cTn>
                                        <p:tgtEl>
                                          <p:spTgt spid="215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21508"/>
                                        </p:tgtEl>
                                        <p:attrNameLst>
                                          <p:attrName>ppt_x</p:attrName>
                                          <p:attrName>ppt_y</p:attrName>
                                        </p:attrNameLst>
                                      </p:cBhvr>
                                      <p:rCtr x="0" y="0"/>
                                    </p:animMotion>
                                    <p:animEffect transition="in" filter="fade">
                                      <p:cBhvr>
                                        <p:cTn id="33" dur="1000"/>
                                        <p:tgtEl>
                                          <p:spTgt spid="21508"/>
                                        </p:tgtEl>
                                      </p:cBhvr>
                                    </p:animEffect>
                                  </p:childTnLst>
                                </p:cTn>
                              </p:par>
                              <p:par>
                                <p:cTn id="34" presetID="52" presetClass="entr" presetSubtype="0" fill="hold" grpId="1" nodeType="withEffect">
                                  <p:stCondLst>
                                    <p:cond delay="0"/>
                                  </p:stCondLst>
                                  <p:childTnLst>
                                    <p:set>
                                      <p:cBhvr>
                                        <p:cTn id="35" dur="1" fill="hold">
                                          <p:stCondLst>
                                            <p:cond delay="0"/>
                                          </p:stCondLst>
                                        </p:cTn>
                                        <p:tgtEl>
                                          <p:spTgt spid="21510"/>
                                        </p:tgtEl>
                                        <p:attrNameLst>
                                          <p:attrName>style.visibility</p:attrName>
                                        </p:attrNameLst>
                                      </p:cBhvr>
                                      <p:to>
                                        <p:strVal val="visible"/>
                                      </p:to>
                                    </p:set>
                                    <p:animScale>
                                      <p:cBhvr>
                                        <p:cTn id="36" dur="1000" decel="50000" fill="hold">
                                          <p:stCondLst>
                                            <p:cond delay="0"/>
                                          </p:stCondLst>
                                        </p:cTn>
                                        <p:tgtEl>
                                          <p:spTgt spid="215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21510"/>
                                        </p:tgtEl>
                                        <p:attrNameLst>
                                          <p:attrName>ppt_x</p:attrName>
                                          <p:attrName>ppt_y</p:attrName>
                                        </p:attrNameLst>
                                      </p:cBhvr>
                                      <p:rCtr x="0" y="0"/>
                                    </p:animMotion>
                                    <p:animEffect transition="in" filter="fade">
                                      <p:cBhvr>
                                        <p:cTn id="38" dur="1000"/>
                                        <p:tgtEl>
                                          <p:spTgt spid="21510"/>
                                        </p:tgtEl>
                                      </p:cBhvr>
                                    </p:animEffect>
                                  </p:childTnLst>
                                </p:cTn>
                              </p:par>
                              <p:par>
                                <p:cTn id="39" presetID="52" presetClass="entr" presetSubtype="0" fill="hold" nodeType="withEffect">
                                  <p:stCondLst>
                                    <p:cond delay="0"/>
                                  </p:stCondLst>
                                  <p:childTnLst>
                                    <p:set>
                                      <p:cBhvr>
                                        <p:cTn id="40" dur="1" fill="hold">
                                          <p:stCondLst>
                                            <p:cond delay="0"/>
                                          </p:stCondLst>
                                        </p:cTn>
                                        <p:tgtEl>
                                          <p:spTgt spid="21511"/>
                                        </p:tgtEl>
                                        <p:attrNameLst>
                                          <p:attrName>style.visibility</p:attrName>
                                        </p:attrNameLst>
                                      </p:cBhvr>
                                      <p:to>
                                        <p:strVal val="visible"/>
                                      </p:to>
                                    </p:set>
                                    <p:animScale>
                                      <p:cBhvr>
                                        <p:cTn id="41" dur="1000" decel="50000" fill="hold">
                                          <p:stCondLst>
                                            <p:cond delay="0"/>
                                          </p:stCondLst>
                                        </p:cTn>
                                        <p:tgtEl>
                                          <p:spTgt spid="215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21511"/>
                                        </p:tgtEl>
                                        <p:attrNameLst>
                                          <p:attrName>ppt_x</p:attrName>
                                          <p:attrName>ppt_y</p:attrName>
                                        </p:attrNameLst>
                                      </p:cBhvr>
                                      <p:rCtr x="0" y="0"/>
                                    </p:animMotion>
                                    <p:animEffect transition="in" filter="fade">
                                      <p:cBhvr>
                                        <p:cTn id="43" dur="1000"/>
                                        <p:tgtEl>
                                          <p:spTgt spid="21511"/>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21512"/>
                                        </p:tgtEl>
                                        <p:attrNameLst>
                                          <p:attrName>style.visibility</p:attrName>
                                        </p:attrNameLst>
                                      </p:cBhvr>
                                      <p:to>
                                        <p:strVal val="visible"/>
                                      </p:to>
                                    </p:set>
                                    <p:animScale>
                                      <p:cBhvr>
                                        <p:cTn id="46" dur="1000" decel="50000" fill="hold">
                                          <p:stCondLst>
                                            <p:cond delay="0"/>
                                          </p:stCondLst>
                                        </p:cTn>
                                        <p:tgtEl>
                                          <p:spTgt spid="215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21512"/>
                                        </p:tgtEl>
                                        <p:attrNameLst>
                                          <p:attrName>ppt_x</p:attrName>
                                          <p:attrName>ppt_y</p:attrName>
                                        </p:attrNameLst>
                                      </p:cBhvr>
                                      <p:rCtr x="0" y="0"/>
                                    </p:animMotion>
                                    <p:animEffect transition="in" filter="fade">
                                      <p:cBhvr>
                                        <p:cTn id="48" dur="1000"/>
                                        <p:tgtEl>
                                          <p:spTgt spid="21512"/>
                                        </p:tgtEl>
                                      </p:cBhvr>
                                    </p:animEffect>
                                  </p:childTnLst>
                                </p:cTn>
                              </p:par>
                              <p:par>
                                <p:cTn id="49" presetID="52" presetClass="entr" presetSubtype="0" fill="hold" nodeType="withEffect">
                                  <p:stCondLst>
                                    <p:cond delay="0"/>
                                  </p:stCondLst>
                                  <p:childTnLst>
                                    <p:set>
                                      <p:cBhvr>
                                        <p:cTn id="50" dur="1" fill="hold">
                                          <p:stCondLst>
                                            <p:cond delay="0"/>
                                          </p:stCondLst>
                                        </p:cTn>
                                        <p:tgtEl>
                                          <p:spTgt spid="21513"/>
                                        </p:tgtEl>
                                        <p:attrNameLst>
                                          <p:attrName>style.visibility</p:attrName>
                                        </p:attrNameLst>
                                      </p:cBhvr>
                                      <p:to>
                                        <p:strVal val="visible"/>
                                      </p:to>
                                    </p:set>
                                    <p:animScale>
                                      <p:cBhvr>
                                        <p:cTn id="51" dur="1000" decel="50000" fill="hold">
                                          <p:stCondLst>
                                            <p:cond delay="0"/>
                                          </p:stCondLst>
                                        </p:cTn>
                                        <p:tgtEl>
                                          <p:spTgt spid="215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21513"/>
                                        </p:tgtEl>
                                        <p:attrNameLst>
                                          <p:attrName>ppt_x</p:attrName>
                                          <p:attrName>ppt_y</p:attrName>
                                        </p:attrNameLst>
                                      </p:cBhvr>
                                      <p:rCtr x="0" y="0"/>
                                    </p:animMotion>
                                    <p:animEffect transition="in" filter="fade">
                                      <p:cBhvr>
                                        <p:cTn id="53" dur="1000"/>
                                        <p:tgtEl>
                                          <p:spTgt spid="21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8" grpId="0"/>
      <p:bldP spid="21508" grpId="1"/>
      <p:bldP spid="21510" grpId="0"/>
      <p:bldP spid="21510" grpId="1"/>
      <p:bldP spid="215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82" name="表格 24581"/>
          <p:cNvGraphicFramePr/>
          <p:nvPr/>
        </p:nvGraphicFramePr>
        <p:xfrm>
          <a:off x="1985416" y="1059338"/>
          <a:ext cx="8785225" cy="2378710"/>
        </p:xfrm>
        <a:graphic>
          <a:graphicData uri="http://schemas.openxmlformats.org/drawingml/2006/table">
            <a:tbl>
              <a:tblPr>
                <a:tableStyleId>{B301B821-A1FF-4177-AEE7-76D212191A09}</a:tableStyleId>
              </a:tblPr>
              <a:tblGrid>
                <a:gridCol w="1675130"/>
                <a:gridCol w="1782445"/>
                <a:gridCol w="1619250"/>
                <a:gridCol w="2052955"/>
                <a:gridCol w="1655445"/>
              </a:tblGrid>
              <a:tr h="1189355">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战役时间</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战斗次数</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毙伤俘日伪军数</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a:solidFill>
                            <a:srgbClr val="0000FF"/>
                          </a:solidFill>
                          <a:effectLst/>
                          <a:latin typeface="微软雅黑" panose="020B0503020204020204" pitchFamily="34" charset="-122"/>
                          <a:ea typeface="微软雅黑" panose="020B0503020204020204" pitchFamily="34" charset="-122"/>
                        </a:rPr>
                        <a:t>破坏交通线</a:t>
                      </a:r>
                      <a:endParaRPr lang="zh-CN" altLang="en-US" sz="2400" b="1">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a:solidFill>
                            <a:srgbClr val="0000FF"/>
                          </a:solidFill>
                          <a:effectLst/>
                          <a:latin typeface="微软雅黑" panose="020B0503020204020204" pitchFamily="34" charset="-122"/>
                          <a:ea typeface="微软雅黑" panose="020B0503020204020204" pitchFamily="34" charset="-122"/>
                        </a:rPr>
                        <a:t>拔掉据点</a:t>
                      </a:r>
                      <a:endParaRPr lang="zh-CN" altLang="en-US" sz="2400" b="1">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endParaRPr lang="zh-CN" altLang="en-US" sz="2400" b="1">
                        <a:solidFill>
                          <a:srgbClr val="0000FF"/>
                        </a:solidFill>
                        <a:effectLst/>
                        <a:latin typeface="微软雅黑" panose="020B0503020204020204" pitchFamily="34" charset="-122"/>
                        <a:ea typeface="微软雅黑" panose="020B0503020204020204" pitchFamily="34" charset="-122"/>
                      </a:endParaRPr>
                    </a:p>
                  </a:txBody>
                  <a:tcPr marT="45732" marB="45732"/>
                </a:tc>
              </a:tr>
              <a:tr h="1189038">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dirty="0">
                          <a:solidFill>
                            <a:srgbClr val="0000FF"/>
                          </a:solidFill>
                          <a:effectLst/>
                          <a:latin typeface="微软雅黑" panose="020B0503020204020204" pitchFamily="34" charset="-122"/>
                          <a:ea typeface="微软雅黑" panose="020B0503020204020204" pitchFamily="34" charset="-122"/>
                        </a:rPr>
                        <a:t>3</a:t>
                      </a:r>
                      <a:r>
                        <a:rPr lang="zh-CN" altLang="en-US" sz="2400" b="1" dirty="0">
                          <a:solidFill>
                            <a:srgbClr val="0000FF"/>
                          </a:solidFill>
                          <a:effectLst/>
                          <a:latin typeface="微软雅黑" panose="020B0503020204020204" pitchFamily="34" charset="-122"/>
                          <a:ea typeface="微软雅黑" panose="020B0503020204020204" pitchFamily="34" charset="-122"/>
                        </a:rPr>
                        <a:t>个半月</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a:solidFill>
                            <a:srgbClr val="0000FF"/>
                          </a:solidFill>
                          <a:effectLst/>
                          <a:latin typeface="微软雅黑" panose="020B0503020204020204" pitchFamily="34" charset="-122"/>
                          <a:ea typeface="微软雅黑" panose="020B0503020204020204" pitchFamily="34" charset="-122"/>
                        </a:rPr>
                        <a:t>1800</a:t>
                      </a:r>
                      <a:r>
                        <a:rPr lang="zh-CN" altLang="en-US" sz="2400" b="1">
                          <a:solidFill>
                            <a:srgbClr val="0000FF"/>
                          </a:solidFill>
                          <a:effectLst/>
                          <a:latin typeface="微软雅黑" panose="020B0503020204020204" pitchFamily="34" charset="-122"/>
                          <a:ea typeface="微软雅黑" panose="020B0503020204020204" pitchFamily="34" charset="-122"/>
                        </a:rPr>
                        <a:t>多次</a:t>
                      </a:r>
                      <a:endParaRPr lang="zh-CN" altLang="en-US" sz="2400" b="1">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dirty="0">
                          <a:solidFill>
                            <a:srgbClr val="0000FF"/>
                          </a:solidFill>
                          <a:effectLst/>
                          <a:latin typeface="微软雅黑" panose="020B0503020204020204" pitchFamily="34" charset="-122"/>
                          <a:ea typeface="微软雅黑" panose="020B0503020204020204" pitchFamily="34" charset="-122"/>
                        </a:rPr>
                        <a:t>4</a:t>
                      </a:r>
                      <a:r>
                        <a:rPr lang="zh-CN" altLang="en-US" sz="2400" b="1" dirty="0">
                          <a:solidFill>
                            <a:srgbClr val="0000FF"/>
                          </a:solidFill>
                          <a:effectLst/>
                          <a:latin typeface="微软雅黑" panose="020B0503020204020204" pitchFamily="34" charset="-122"/>
                          <a:ea typeface="微软雅黑" panose="020B0503020204020204" pitchFamily="34" charset="-122"/>
                        </a:rPr>
                        <a:t>万多人</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dirty="0">
                          <a:solidFill>
                            <a:srgbClr val="0000FF"/>
                          </a:solidFill>
                          <a:effectLst/>
                          <a:latin typeface="微软雅黑" panose="020B0503020204020204" pitchFamily="34" charset="-122"/>
                          <a:ea typeface="微软雅黑" panose="020B0503020204020204" pitchFamily="34" charset="-122"/>
                        </a:rPr>
                        <a:t>2000</a:t>
                      </a:r>
                      <a:r>
                        <a:rPr lang="zh-CN" altLang="en-US" sz="2400" b="1" dirty="0">
                          <a:solidFill>
                            <a:srgbClr val="0000FF"/>
                          </a:solidFill>
                          <a:effectLst/>
                          <a:latin typeface="微软雅黑" panose="020B0503020204020204" pitchFamily="34" charset="-122"/>
                          <a:ea typeface="微软雅黑" panose="020B0503020204020204" pitchFamily="34" charset="-122"/>
                        </a:rPr>
                        <a:t>多公里</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近</a:t>
                      </a:r>
                      <a:r>
                        <a:rPr lang="en-US" altLang="zh-CN" sz="2400" b="1" dirty="0">
                          <a:solidFill>
                            <a:srgbClr val="0000FF"/>
                          </a:solidFill>
                          <a:effectLst/>
                          <a:latin typeface="微软雅黑" panose="020B0503020204020204" pitchFamily="34" charset="-122"/>
                          <a:ea typeface="微软雅黑" panose="020B0503020204020204" pitchFamily="34" charset="-122"/>
                        </a:rPr>
                        <a:t>3000</a:t>
                      </a:r>
                      <a:r>
                        <a:rPr lang="zh-CN" altLang="en-US" sz="2400" b="1" dirty="0">
                          <a:solidFill>
                            <a:srgbClr val="0000FF"/>
                          </a:solidFill>
                          <a:effectLst/>
                          <a:latin typeface="微软雅黑" panose="020B0503020204020204" pitchFamily="34" charset="-122"/>
                          <a:ea typeface="微软雅黑" panose="020B0503020204020204" pitchFamily="34" charset="-122"/>
                        </a:rPr>
                        <a:t>个</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r>
            </a:tbl>
          </a:graphicData>
        </a:graphic>
      </p:graphicFrame>
      <p:sp>
        <p:nvSpPr>
          <p:cNvPr id="27669" name="矩形 7174"/>
          <p:cNvSpPr>
            <a:spLocks noChangeArrowheads="1"/>
          </p:cNvSpPr>
          <p:nvPr/>
        </p:nvSpPr>
        <p:spPr bwMode="auto">
          <a:xfrm>
            <a:off x="1774825" y="333375"/>
            <a:ext cx="1835150" cy="534035"/>
          </a:xfrm>
          <a:prstGeom prst="rect">
            <a:avLst/>
          </a:prstGeom>
          <a:noFill/>
          <a:ln>
            <a:noFill/>
          </a:ln>
        </p:spPr>
        <p:txBody>
          <a:bodyPr>
            <a:spAutoFit/>
          </a:bodyPr>
          <a:lstStyle/>
          <a:p>
            <a:pPr>
              <a:lnSpc>
                <a:spcPct val="90000"/>
              </a:lnSpc>
              <a:spcBef>
                <a:spcPct val="20000"/>
              </a:spcBef>
            </a:pPr>
            <a:r>
              <a:rPr lang="zh-CN" altLang="en-US" sz="3200" b="1" dirty="0">
                <a:latin typeface="微软雅黑" panose="020B0503020204020204" pitchFamily="34" charset="-122"/>
                <a:ea typeface="微软雅黑" panose="020B0503020204020204" pitchFamily="34" charset="-122"/>
              </a:rPr>
              <a:t>战 果</a:t>
            </a:r>
            <a:endParaRPr lang="zh-CN" altLang="en-US" sz="3200" b="1" dirty="0">
              <a:latin typeface="微软雅黑" panose="020B0503020204020204" pitchFamily="34" charset="-122"/>
              <a:ea typeface="微软雅黑" panose="020B0503020204020204" pitchFamily="34" charset="-122"/>
            </a:endParaRPr>
          </a:p>
        </p:txBody>
      </p:sp>
      <p:sp>
        <p:nvSpPr>
          <p:cNvPr id="27670" name="矩形 7174"/>
          <p:cNvSpPr>
            <a:spLocks noChangeArrowheads="1"/>
          </p:cNvSpPr>
          <p:nvPr/>
        </p:nvSpPr>
        <p:spPr bwMode="auto">
          <a:xfrm>
            <a:off x="1774825" y="3630613"/>
            <a:ext cx="1835150" cy="534035"/>
          </a:xfrm>
          <a:prstGeom prst="rect">
            <a:avLst/>
          </a:prstGeom>
          <a:noFill/>
          <a:ln>
            <a:noFill/>
          </a:ln>
        </p:spPr>
        <p:txBody>
          <a:bodyPr>
            <a:spAutoFit/>
          </a:bodyPr>
          <a:lstStyle/>
          <a:p>
            <a:pPr>
              <a:lnSpc>
                <a:spcPct val="90000"/>
              </a:lnSpc>
              <a:spcBef>
                <a:spcPct val="20000"/>
              </a:spcBef>
            </a:pPr>
            <a:r>
              <a:rPr lang="zh-CN" altLang="en-US" sz="3200" b="1" dirty="0">
                <a:latin typeface="微软雅黑" panose="020B0503020204020204" pitchFamily="34" charset="-122"/>
                <a:ea typeface="微软雅黑" panose="020B0503020204020204" pitchFamily="34" charset="-122"/>
              </a:rPr>
              <a:t>意 义</a:t>
            </a:r>
            <a:endParaRPr lang="zh-CN" altLang="en-US" sz="32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1775520" y="4149080"/>
            <a:ext cx="9205019" cy="2306955"/>
          </a:xfrm>
          <a:prstGeom prst="rect">
            <a:avLst/>
          </a:prstGeom>
          <a:noFill/>
          <a:ln>
            <a:noFill/>
          </a:ln>
        </p:spPr>
        <p:txBody>
          <a:bodyPr wrap="square">
            <a:spAutoFit/>
          </a:bodyPr>
          <a:lstStyle/>
          <a:p>
            <a:pPr>
              <a:lnSpc>
                <a:spcPct val="150000"/>
              </a:lnSpc>
            </a:pPr>
            <a:r>
              <a:rPr lang="zh-CN" altLang="en-US" sz="3200" b="1" noProof="1">
                <a:latin typeface="微软雅黑" panose="020B0503020204020204" pitchFamily="34" charset="-122"/>
                <a:ea typeface="微软雅黑" panose="020B0503020204020204" pitchFamily="34" charset="-122"/>
              </a:rPr>
              <a:t>    百团大战有力打击了日军的侵略气焰，提高了中国共产党和八路军的威望，振奋了全国军民争取抗战胜利的信心。</a:t>
            </a:r>
            <a:endParaRPr lang="zh-CN" altLang="en-US" sz="3200" b="1" noProof="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82"/>
                                        </p:tgtEl>
                                        <p:attrNameLst>
                                          <p:attrName>style.visibility</p:attrName>
                                        </p:attrNameLst>
                                      </p:cBhvr>
                                      <p:to>
                                        <p:strVal val="visible"/>
                                      </p:to>
                                    </p:set>
                                    <p:anim calcmode="lin" valueType="num">
                                      <p:cBhvr>
                                        <p:cTn id="7" dur="500" fill="hold"/>
                                        <p:tgtEl>
                                          <p:spTgt spid="24582"/>
                                        </p:tgtEl>
                                        <p:attrNameLst>
                                          <p:attrName>ppt_x</p:attrName>
                                        </p:attrNameLst>
                                      </p:cBhvr>
                                      <p:tavLst>
                                        <p:tav tm="0">
                                          <p:val>
                                            <p:strVal val="#ppt_x"/>
                                          </p:val>
                                        </p:tav>
                                        <p:tav tm="100000">
                                          <p:val>
                                            <p:strVal val="#ppt_x"/>
                                          </p:val>
                                        </p:tav>
                                      </p:tavLst>
                                    </p:anim>
                                    <p:anim calcmode="lin" valueType="num">
                                      <p:cBhvr>
                                        <p:cTn id="8"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634024" y="557212"/>
            <a:ext cx="3914775" cy="4397343"/>
          </a:xfrm>
          <a:prstGeom prst="snip2DiagRect">
            <a:avLst/>
          </a:prstGeom>
          <a:solidFill>
            <a:srgbClr val="FFFFFF">
              <a:shade val="85000"/>
            </a:srgbClr>
          </a:solidFill>
          <a:ln w="88900" cap="sq">
            <a:solidFill>
              <a:srgbClr val="FFFFFF"/>
            </a:solid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 name="图片 2"/>
          <p:cNvPicPr>
            <a:picLocks noChangeAspect="1"/>
          </p:cNvPicPr>
          <p:nvPr/>
        </p:nvPicPr>
        <p:blipFill>
          <a:blip r:embed="rId2"/>
          <a:stretch>
            <a:fillRect/>
          </a:stretch>
        </p:blipFill>
        <p:spPr>
          <a:xfrm>
            <a:off x="5982090" y="557212"/>
            <a:ext cx="3914775" cy="4397343"/>
          </a:xfrm>
          <a:prstGeom prst="snip2DiagRect">
            <a:avLst/>
          </a:prstGeom>
          <a:solidFill>
            <a:srgbClr val="FFFFFF">
              <a:shade val="85000"/>
            </a:srgbClr>
          </a:solidFill>
          <a:ln w="88900" cap="sq">
            <a:solidFill>
              <a:srgbClr val="FFFFFF"/>
            </a:solid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矩形 3"/>
          <p:cNvSpPr/>
          <p:nvPr/>
        </p:nvSpPr>
        <p:spPr>
          <a:xfrm>
            <a:off x="2542203" y="5307860"/>
            <a:ext cx="7506865" cy="830997"/>
          </a:xfrm>
          <a:prstGeom prst="rect">
            <a:avLst/>
          </a:prstGeom>
        </p:spPr>
        <p:txBody>
          <a:bodyPr wrap="square">
            <a:spAutoFit/>
          </a:bodyPr>
          <a:lstStyle/>
          <a:p>
            <a:r>
              <a:rPr lang="zh-CN" altLang="en-US" sz="2400" dirty="0"/>
              <a:t>周恩来为</a:t>
            </a:r>
            <a:r>
              <a:rPr lang="en-US" altLang="zh-CN" sz="2400" dirty="0"/>
              <a:t>《</a:t>
            </a:r>
            <a:r>
              <a:rPr lang="zh-CN" altLang="en-US" sz="2400" dirty="0"/>
              <a:t>新华日报</a:t>
            </a:r>
            <a:r>
              <a:rPr lang="en-US" altLang="zh-CN" sz="2400" dirty="0"/>
              <a:t>》</a:t>
            </a:r>
            <a:r>
              <a:rPr lang="zh-CN" altLang="en-US" sz="2400" dirty="0"/>
              <a:t>题写“为江南死国难者志哀</a:t>
            </a:r>
            <a:r>
              <a:rPr lang="en-US" altLang="zh-CN" sz="2400" dirty="0"/>
              <a:t>!”</a:t>
            </a:r>
            <a:endParaRPr lang="en-US" altLang="zh-CN" sz="2400" dirty="0"/>
          </a:p>
          <a:p>
            <a:r>
              <a:rPr lang="en-US" altLang="zh-CN" sz="2400" dirty="0"/>
              <a:t>“</a:t>
            </a:r>
            <a:r>
              <a:rPr lang="zh-CN" altLang="en-US" sz="2400" dirty="0"/>
              <a:t>千古奇冤，江南一叶；同室操戈，相煎何急</a:t>
            </a:r>
            <a:r>
              <a:rPr lang="en-US" altLang="zh-CN" sz="2400" dirty="0"/>
              <a:t>?!”</a:t>
            </a:r>
            <a:r>
              <a:rPr lang="zh-CN" altLang="en-US" sz="2400" dirty="0"/>
              <a:t>的题词</a:t>
            </a:r>
            <a:endParaRPr lang="zh-CN" altLang="en-US"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2133" y="232986"/>
            <a:ext cx="3738880" cy="706755"/>
          </a:xfrm>
          <a:prstGeom prst="rect">
            <a:avLst/>
          </a:prstGeom>
          <a:noFill/>
          <a:ln>
            <a:no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4000" dirty="0">
                <a:solidFill>
                  <a:schemeClr val="tx1"/>
                </a:solidFill>
              </a:rPr>
              <a:t>三、东方主战场</a:t>
            </a:r>
            <a:endParaRPr lang="zh-CN" altLang="en-US" sz="4000" dirty="0">
              <a:solidFill>
                <a:schemeClr val="tx1"/>
              </a:solidFill>
            </a:endParaRPr>
          </a:p>
        </p:txBody>
      </p:sp>
      <p:grpSp>
        <p:nvGrpSpPr>
          <p:cNvPr id="8" name="组合 7"/>
          <p:cNvGrpSpPr/>
          <p:nvPr/>
        </p:nvGrpSpPr>
        <p:grpSpPr>
          <a:xfrm>
            <a:off x="1069429" y="2174179"/>
            <a:ext cx="10053141" cy="2509641"/>
            <a:chOff x="962125" y="2109769"/>
            <a:chExt cx="10053141" cy="2509641"/>
          </a:xfrm>
        </p:grpSpPr>
        <p:pic>
          <p:nvPicPr>
            <p:cNvPr id="3" name="图片 2"/>
            <p:cNvPicPr>
              <a:picLocks noChangeAspect="1"/>
            </p:cNvPicPr>
            <p:nvPr/>
          </p:nvPicPr>
          <p:blipFill>
            <a:blip r:embed="rId1"/>
            <a:stretch>
              <a:fillRect/>
            </a:stretch>
          </p:blipFill>
          <p:spPr>
            <a:xfrm>
              <a:off x="962125" y="2122714"/>
              <a:ext cx="3083169" cy="2496696"/>
            </a:xfrm>
            <a:prstGeom prst="rect">
              <a:avLst/>
            </a:prstGeom>
            <a:ln w="228600" cap="sq" cmpd="thickThin">
              <a:solidFill>
                <a:srgbClr val="000000"/>
              </a:solidFill>
              <a:prstDash val="solid"/>
              <a:miter lim="800000"/>
              <a:headEnd/>
              <a:tailEnd/>
            </a:ln>
            <a:effectLst>
              <a:innerShdw blurRad="76200">
                <a:srgbClr val="000000"/>
              </a:innerShdw>
            </a:effectLst>
          </p:spPr>
        </p:pic>
        <p:pic>
          <p:nvPicPr>
            <p:cNvPr id="4" name="图片 3"/>
            <p:cNvPicPr>
              <a:picLocks noChangeAspect="1"/>
            </p:cNvPicPr>
            <p:nvPr/>
          </p:nvPicPr>
          <p:blipFill>
            <a:blip r:embed="rId2"/>
            <a:stretch>
              <a:fillRect/>
            </a:stretch>
          </p:blipFill>
          <p:spPr>
            <a:xfrm>
              <a:off x="7932096" y="2122714"/>
              <a:ext cx="3083170" cy="2496696"/>
            </a:xfrm>
            <a:prstGeom prst="rect">
              <a:avLst/>
            </a:prstGeom>
            <a:ln w="228600" cap="sq" cmpd="thickThin">
              <a:solidFill>
                <a:srgbClr val="000000"/>
              </a:solidFill>
              <a:prstDash val="solid"/>
              <a:miter lim="800000"/>
              <a:headEnd/>
              <a:tailEnd/>
            </a:ln>
            <a:effectLst>
              <a:innerShdw blurRad="76200">
                <a:srgbClr val="000000"/>
              </a:innerShdw>
            </a:effectLst>
          </p:spPr>
        </p:pic>
        <p:pic>
          <p:nvPicPr>
            <p:cNvPr id="7" name="图片 6"/>
            <p:cNvPicPr>
              <a:picLocks noChangeAspect="1"/>
            </p:cNvPicPr>
            <p:nvPr/>
          </p:nvPicPr>
          <p:blipFill>
            <a:blip r:embed="rId3"/>
            <a:stretch>
              <a:fillRect/>
            </a:stretch>
          </p:blipFill>
          <p:spPr>
            <a:xfrm>
              <a:off x="4554413" y="2109769"/>
              <a:ext cx="3083171" cy="2509641"/>
            </a:xfrm>
            <a:prstGeom prst="rect">
              <a:avLst/>
            </a:prstGeom>
            <a:ln w="228600" cap="sq" cmpd="thickThin">
              <a:solidFill>
                <a:srgbClr val="000000"/>
              </a:solidFill>
              <a:prstDash val="solid"/>
              <a:miter lim="800000"/>
              <a:headEnd/>
              <a:tailEnd/>
            </a:ln>
            <a:effectLst>
              <a:innerShdw blurRad="76200">
                <a:srgbClr val="000000"/>
              </a:innerShdw>
            </a:effectLst>
          </p:spPr>
        </p:pic>
      </p:grpSp>
      <p:sp>
        <p:nvSpPr>
          <p:cNvPr id="9" name="矩形 8"/>
          <p:cNvSpPr/>
          <p:nvPr/>
        </p:nvSpPr>
        <p:spPr>
          <a:xfrm>
            <a:off x="1414664" y="5203763"/>
            <a:ext cx="2031325" cy="369332"/>
          </a:xfrm>
          <a:prstGeom prst="rect">
            <a:avLst/>
          </a:prstGeom>
        </p:spPr>
        <p:txBody>
          <a:bodyPr wrap="none">
            <a:spAutoFit/>
          </a:bodyPr>
          <a:lstStyle/>
          <a:p>
            <a:r>
              <a:rPr lang="en-US" altLang="zh-CN" dirty="0"/>
              <a:t>《</a:t>
            </a:r>
            <a:r>
              <a:rPr lang="zh-CN" altLang="en-US" dirty="0"/>
              <a:t>联合国家宣言</a:t>
            </a:r>
            <a:r>
              <a:rPr lang="en-US" altLang="zh-CN" dirty="0"/>
              <a:t>》</a:t>
            </a:r>
            <a:endParaRPr lang="zh-CN" altLang="en-US" dirty="0"/>
          </a:p>
        </p:txBody>
      </p:sp>
      <p:sp>
        <p:nvSpPr>
          <p:cNvPr id="10" name="矩形 9"/>
          <p:cNvSpPr/>
          <p:nvPr/>
        </p:nvSpPr>
        <p:spPr>
          <a:xfrm>
            <a:off x="8922117" y="5203763"/>
            <a:ext cx="1569660" cy="369332"/>
          </a:xfrm>
          <a:prstGeom prst="rect">
            <a:avLst/>
          </a:prstGeom>
        </p:spPr>
        <p:txBody>
          <a:bodyPr wrap="none">
            <a:spAutoFit/>
          </a:bodyPr>
          <a:lstStyle/>
          <a:p>
            <a:r>
              <a:rPr lang="en-US" altLang="zh-CN" dirty="0"/>
              <a:t>《</a:t>
            </a:r>
            <a:r>
              <a:rPr lang="zh-CN" altLang="en-US" dirty="0"/>
              <a:t>开罗宣言</a:t>
            </a:r>
            <a:r>
              <a:rPr lang="en-US" altLang="zh-CN" dirty="0"/>
              <a:t>》</a:t>
            </a:r>
            <a:endParaRPr lang="zh-CN" altLang="en-US" dirty="0"/>
          </a:p>
        </p:txBody>
      </p:sp>
      <p:sp>
        <p:nvSpPr>
          <p:cNvPr id="11" name="矩形 10"/>
          <p:cNvSpPr/>
          <p:nvPr/>
        </p:nvSpPr>
        <p:spPr>
          <a:xfrm>
            <a:off x="5514639" y="5203763"/>
            <a:ext cx="1338828" cy="369332"/>
          </a:xfrm>
          <a:prstGeom prst="rect">
            <a:avLst/>
          </a:prstGeom>
        </p:spPr>
        <p:txBody>
          <a:bodyPr wrap="none">
            <a:spAutoFit/>
          </a:bodyPr>
          <a:lstStyle/>
          <a:p>
            <a:r>
              <a:rPr lang="zh-CN" altLang="en-US" dirty="0"/>
              <a:t>中国远征军</a:t>
            </a:r>
            <a:endParaRPr lang="zh-CN"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p:nvPr>
            <p:custDataLst>
              <p:tags r:id="rId1"/>
            </p:custDataLst>
          </p:nvPr>
        </p:nvGraphicFramePr>
        <p:xfrm>
          <a:off x="607695" y="1960245"/>
          <a:ext cx="10989945" cy="4395470"/>
        </p:xfrm>
        <a:graphic>
          <a:graphicData uri="http://schemas.openxmlformats.org/drawingml/2006/table">
            <a:tbl>
              <a:tblPr/>
              <a:tblGrid>
                <a:gridCol w="1183640"/>
                <a:gridCol w="9806305"/>
              </a:tblGrid>
              <a:tr h="702945">
                <a:tc gridSpan="2">
                  <a:txBody>
                    <a:bodyPr/>
                    <a:lstStyle/>
                    <a:p>
                      <a:pPr marL="0" lvl="0" indent="0" algn="ctr">
                        <a:buNone/>
                      </a:pPr>
                      <a:r>
                        <a:rPr lang="zh-CN" altLang="en-US" sz="3200" b="1" dirty="0">
                          <a:solidFill>
                            <a:schemeClr val="tx1"/>
                          </a:solidFill>
                          <a:effectLst/>
                          <a:latin typeface="微软雅黑" panose="020B0503020204020204" pitchFamily="34" charset="-122"/>
                          <a:ea typeface="微软雅黑" panose="020B0503020204020204" pitchFamily="34" charset="-122"/>
                        </a:rPr>
                        <a:t>中国共产党第七次全国代表大会</a:t>
                      </a:r>
                      <a:endParaRPr lang="zh-CN" altLang="en-US" sz="3200" b="1" dirty="0">
                        <a:solidFill>
                          <a:schemeClr val="tx1"/>
                        </a:solidFill>
                        <a:effectLst/>
                        <a:latin typeface="微软雅黑" panose="020B0503020204020204" pitchFamily="34" charset="-122"/>
                        <a:ea typeface="微软雅黑" panose="020B0503020204020204" pitchFamily="34" charset="-122"/>
                      </a:endParaRPr>
                    </a:p>
                  </a:txBody>
                  <a:tcPr marL="91443" marR="91443" marT="45723" marB="45723">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50545">
                <a:tc>
                  <a:txBody>
                    <a:bodyPr/>
                    <a:lstStyle/>
                    <a:p>
                      <a:pPr marL="0" lvl="0" indent="0">
                        <a:buNone/>
                      </a:pPr>
                      <a:r>
                        <a:rPr lang="zh-CN" altLang="en-US" sz="3000" b="1" dirty="0">
                          <a:solidFill>
                            <a:schemeClr val="tx1"/>
                          </a:solidFill>
                          <a:effectLst/>
                          <a:ea typeface="微软雅黑" panose="020B0503020204020204" pitchFamily="34" charset="-122"/>
                        </a:rPr>
                        <a:t>时间</a:t>
                      </a:r>
                      <a:endParaRPr lang="zh-CN" altLang="en-US" sz="3000" b="1" dirty="0">
                        <a:solidFill>
                          <a:schemeClr val="tx1"/>
                        </a:solidFill>
                        <a:effectLst/>
                        <a:ea typeface="微软雅黑" panose="020B0503020204020204" pitchFamily="34" charset="-122"/>
                      </a:endParaRPr>
                    </a:p>
                  </a:txBody>
                  <a:tcPr marL="91443" marR="91443" marT="45723" marB="45723">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3" marR="91443" marT="45723" marB="45723">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9910">
                <a:tc>
                  <a:txBody>
                    <a:bodyPr/>
                    <a:lstStyle/>
                    <a:p>
                      <a:pPr marL="0" lvl="0" indent="0">
                        <a:buNone/>
                      </a:pPr>
                      <a:r>
                        <a:rPr lang="zh-CN" altLang="en-US" sz="3000" b="1" dirty="0">
                          <a:solidFill>
                            <a:schemeClr val="tx1"/>
                          </a:solidFill>
                          <a:effectLst/>
                          <a:ea typeface="微软雅黑" panose="020B0503020204020204" pitchFamily="34" charset="-122"/>
                        </a:rPr>
                        <a:t>地点</a:t>
                      </a:r>
                      <a:endParaRPr lang="zh-CN" altLang="en-US" sz="3000" b="1" dirty="0">
                        <a:solidFill>
                          <a:schemeClr val="tx1"/>
                        </a:solidFill>
                        <a:effectLst/>
                        <a:ea typeface="微软雅黑" panose="020B0503020204020204" pitchFamily="34" charset="-122"/>
                      </a:endParaRPr>
                    </a:p>
                  </a:txBody>
                  <a:tcPr marL="91443" marR="91443" marT="45723" marB="45723">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3" marR="91443" marT="45723" marB="45723">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2592070">
                <a:tc>
                  <a:txBody>
                    <a:bodyPr/>
                    <a:lstStyle/>
                    <a:p>
                      <a:pPr marL="0" lvl="0" indent="0">
                        <a:buNone/>
                      </a:pPr>
                      <a:r>
                        <a:rPr lang="zh-CN" altLang="en-US" sz="3000" b="1" dirty="0">
                          <a:solidFill>
                            <a:schemeClr val="tx1"/>
                          </a:solidFill>
                          <a:effectLst/>
                          <a:ea typeface="微软雅黑" panose="020B0503020204020204" pitchFamily="34" charset="-122"/>
                        </a:rPr>
                        <a:t>主要</a:t>
                      </a:r>
                      <a:endParaRPr lang="en-US" altLang="zh-CN" sz="3000" b="1" dirty="0">
                        <a:solidFill>
                          <a:schemeClr val="tx1"/>
                        </a:solidFill>
                        <a:effectLst/>
                        <a:ea typeface="微软雅黑" panose="020B0503020204020204" pitchFamily="34" charset="-122"/>
                      </a:endParaRPr>
                    </a:p>
                    <a:p>
                      <a:pPr marL="0" lvl="0" indent="0">
                        <a:buNone/>
                      </a:pPr>
                      <a:endParaRPr lang="en-US" altLang="zh-CN" sz="3000" b="1" dirty="0">
                        <a:solidFill>
                          <a:schemeClr val="tx1"/>
                        </a:solidFill>
                        <a:effectLst/>
                        <a:ea typeface="微软雅黑" panose="020B0503020204020204" pitchFamily="34" charset="-122"/>
                      </a:endParaRPr>
                    </a:p>
                    <a:p>
                      <a:pPr marL="0" lvl="0" indent="0">
                        <a:buNone/>
                      </a:pPr>
                      <a:r>
                        <a:rPr lang="zh-CN" altLang="en-US" sz="3000" b="1" dirty="0">
                          <a:solidFill>
                            <a:schemeClr val="tx1"/>
                          </a:solidFill>
                          <a:effectLst/>
                          <a:ea typeface="微软雅黑" panose="020B0503020204020204" pitchFamily="34" charset="-122"/>
                        </a:rPr>
                        <a:t>内容</a:t>
                      </a:r>
                      <a:endParaRPr lang="zh-CN" altLang="en-US" sz="3000" b="1" dirty="0">
                        <a:solidFill>
                          <a:schemeClr val="tx1"/>
                        </a:solidFill>
                        <a:effectLst/>
                        <a:ea typeface="微软雅黑" panose="020B0503020204020204" pitchFamily="34" charset="-122"/>
                      </a:endParaRPr>
                    </a:p>
                  </a:txBody>
                  <a:tcPr marL="91443" marR="91443" marT="45723" marB="4572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3" marR="91443" marT="45723" marB="45723">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5" name="文本框 26650"/>
          <p:cNvSpPr txBox="1">
            <a:spLocks noChangeArrowheads="1"/>
          </p:cNvSpPr>
          <p:nvPr/>
        </p:nvSpPr>
        <p:spPr bwMode="auto">
          <a:xfrm>
            <a:off x="2880042" y="2661920"/>
            <a:ext cx="267037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1945</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6" name="文本框 26650"/>
          <p:cNvSpPr txBox="1">
            <a:spLocks noChangeArrowheads="1"/>
          </p:cNvSpPr>
          <p:nvPr/>
        </p:nvSpPr>
        <p:spPr bwMode="auto">
          <a:xfrm>
            <a:off x="2951480" y="3220720"/>
            <a:ext cx="17256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陕西延安</a:t>
            </a:r>
            <a:endParaRPr lang="zh-CN" altLang="en-US" sz="2800" b="1" dirty="0">
              <a:latin typeface="Arial" panose="020B0604020202020204" pitchFamily="34" charset="0"/>
              <a:ea typeface="微软雅黑" panose="020B0503020204020204" pitchFamily="34" charset="-122"/>
            </a:endParaRPr>
          </a:p>
        </p:txBody>
      </p:sp>
      <p:sp>
        <p:nvSpPr>
          <p:cNvPr id="7" name="文本框 26650"/>
          <p:cNvSpPr txBox="1">
            <a:spLocks noChangeArrowheads="1"/>
          </p:cNvSpPr>
          <p:nvPr/>
        </p:nvSpPr>
        <p:spPr bwMode="auto">
          <a:xfrm>
            <a:off x="2218055" y="3853815"/>
            <a:ext cx="833374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①总结了中国共产党领导中国民主革命曲折发展的历史经验，特别是总结了八年抗战经验；</a:t>
            </a:r>
            <a:endParaRPr lang="zh-CN" altLang="en-US" sz="2400" b="1" dirty="0">
              <a:latin typeface="Arial" panose="020B0604020202020204" pitchFamily="34" charset="0"/>
              <a:ea typeface="微软雅黑" panose="020B0503020204020204" pitchFamily="34" charset="-122"/>
            </a:endParaRPr>
          </a:p>
        </p:txBody>
      </p:sp>
      <p:sp>
        <p:nvSpPr>
          <p:cNvPr id="9" name="文本框 26650"/>
          <p:cNvSpPr txBox="1">
            <a:spLocks noChangeArrowheads="1"/>
          </p:cNvSpPr>
          <p:nvPr/>
        </p:nvSpPr>
        <p:spPr bwMode="auto">
          <a:xfrm>
            <a:off x="2205990" y="4714240"/>
            <a:ext cx="414909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②制定了党的政治路线；</a:t>
            </a:r>
            <a:endParaRPr lang="zh-CN" altLang="en-US" sz="2400" b="1" dirty="0">
              <a:latin typeface="Arial" panose="020B0604020202020204" pitchFamily="34" charset="0"/>
              <a:ea typeface="微软雅黑" panose="020B0503020204020204" pitchFamily="34" charset="-122"/>
            </a:endParaRPr>
          </a:p>
        </p:txBody>
      </p:sp>
      <p:sp>
        <p:nvSpPr>
          <p:cNvPr id="10" name="文本框 26650"/>
          <p:cNvSpPr txBox="1">
            <a:spLocks noChangeArrowheads="1"/>
          </p:cNvSpPr>
          <p:nvPr/>
        </p:nvSpPr>
        <p:spPr bwMode="auto">
          <a:xfrm>
            <a:off x="2205990" y="5271135"/>
            <a:ext cx="831342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③选举产生了中央领导机关，毛泽东当选为中共中央主席。</a:t>
            </a:r>
            <a:endParaRPr lang="zh-CN" altLang="en-US" sz="2400" b="1" dirty="0">
              <a:latin typeface="Arial" panose="020B0604020202020204" pitchFamily="34" charset="0"/>
              <a:ea typeface="微软雅黑" panose="020B0503020204020204" pitchFamily="34" charset="-122"/>
            </a:endParaRPr>
          </a:p>
        </p:txBody>
      </p:sp>
      <p:sp>
        <p:nvSpPr>
          <p:cNvPr id="11" name="文本框 26650"/>
          <p:cNvSpPr txBox="1">
            <a:spLocks noChangeArrowheads="1"/>
          </p:cNvSpPr>
          <p:nvPr/>
        </p:nvSpPr>
        <p:spPr bwMode="auto">
          <a:xfrm>
            <a:off x="2187575" y="5795645"/>
            <a:ext cx="75946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④确立毛泽东思想为中国共产党的指导思想并写入党章</a:t>
            </a:r>
            <a:endParaRPr lang="zh-CN" altLang="en-US" sz="2400" b="1" dirty="0">
              <a:latin typeface="Arial" panose="020B0604020202020204" pitchFamily="34" charset="0"/>
              <a:ea typeface="微软雅黑" panose="020B0503020204020204" pitchFamily="34" charset="-122"/>
            </a:endParaRPr>
          </a:p>
        </p:txBody>
      </p:sp>
      <p:sp>
        <p:nvSpPr>
          <p:cNvPr id="12" name="矩形 11"/>
          <p:cNvSpPr/>
          <p:nvPr/>
        </p:nvSpPr>
        <p:spPr>
          <a:xfrm>
            <a:off x="522133" y="186333"/>
            <a:ext cx="4754880" cy="706755"/>
          </a:xfrm>
          <a:prstGeom prst="rect">
            <a:avLst/>
          </a:prstGeom>
          <a:noFill/>
          <a:ln>
            <a:no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4000" dirty="0">
                <a:solidFill>
                  <a:schemeClr val="tx1"/>
                </a:solidFill>
              </a:rPr>
              <a:t>四、抗日战争的胜利</a:t>
            </a:r>
            <a:endParaRPr lang="zh-CN" altLang="en-US" sz="4000" dirty="0">
              <a:solidFill>
                <a:schemeClr val="tx1"/>
              </a:solidFill>
            </a:endParaRPr>
          </a:p>
        </p:txBody>
      </p:sp>
      <p:sp>
        <p:nvSpPr>
          <p:cNvPr id="2" name="文本框 1"/>
          <p:cNvSpPr txBox="1"/>
          <p:nvPr/>
        </p:nvSpPr>
        <p:spPr>
          <a:xfrm>
            <a:off x="625475" y="1064895"/>
            <a:ext cx="6087745" cy="645160"/>
          </a:xfrm>
          <a:prstGeom prst="rect">
            <a:avLst/>
          </a:prstGeom>
          <a:noFill/>
        </p:spPr>
        <p:txBody>
          <a:bodyPr wrap="square" rtlCol="0">
            <a:spAutoFit/>
          </a:bodyPr>
          <a:p>
            <a:r>
              <a:rPr lang="en-US" altLang="zh-CN" sz="3600">
                <a:latin typeface="宋体" panose="02010600030101010101" pitchFamily="2" charset="-122"/>
                <a:ea typeface="宋体" panose="02010600030101010101" pitchFamily="2" charset="-122"/>
              </a:rPr>
              <a:t>1</a:t>
            </a:r>
            <a:r>
              <a:rPr lang="zh-CN" altLang="en-US" sz="3600"/>
              <a:t>、中共七大</a:t>
            </a:r>
            <a:endParaRPr lang="zh-CN" altLang="en-US" sz="3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800" decel="100000"/>
                                        <p:tgtEl>
                                          <p:spTgt spid="6"/>
                                        </p:tgtEl>
                                      </p:cBhvr>
                                    </p:animEffect>
                                    <p:anim calcmode="lin" valueType="num">
                                      <p:cBhvr>
                                        <p:cTn id="18" dur="800" decel="100000" fill="hold"/>
                                        <p:tgtEl>
                                          <p:spTgt spid="6"/>
                                        </p:tgtEl>
                                        <p:attrNameLst>
                                          <p:attrName>style.rotation</p:attrName>
                                        </p:attrNameLst>
                                      </p:cBhvr>
                                      <p:tavLst>
                                        <p:tav tm="0">
                                          <p:val>
                                            <p:fltVal val="-90"/>
                                          </p:val>
                                        </p:tav>
                                        <p:tav tm="100000">
                                          <p:val>
                                            <p:fltVal val="0"/>
                                          </p:val>
                                        </p:tav>
                                      </p:tavLst>
                                    </p:anim>
                                    <p:anim calcmode="lin" valueType="num">
                                      <p:cBhvr>
                                        <p:cTn id="19" dur="800" decel="100000" fill="hold"/>
                                        <p:tgtEl>
                                          <p:spTgt spid="6"/>
                                        </p:tgtEl>
                                        <p:attrNameLst>
                                          <p:attrName>ppt_x</p:attrName>
                                        </p:attrNameLst>
                                      </p:cBhvr>
                                      <p:tavLst>
                                        <p:tav tm="0">
                                          <p:val>
                                            <p:strVal val="#ppt_x+0.4"/>
                                          </p:val>
                                        </p:tav>
                                        <p:tav tm="100000">
                                          <p:val>
                                            <p:strVal val="#ppt_x-0.05"/>
                                          </p:val>
                                        </p:tav>
                                      </p:tavLst>
                                    </p:anim>
                                    <p:anim calcmode="lin" valueType="num">
                                      <p:cBhvr>
                                        <p:cTn id="20" dur="800" decel="100000" fill="hold"/>
                                        <p:tgtEl>
                                          <p:spTgt spid="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800" decel="100000"/>
                                        <p:tgtEl>
                                          <p:spTgt spid="7"/>
                                        </p:tgtEl>
                                      </p:cBhvr>
                                    </p:animEffect>
                                    <p:anim calcmode="lin" valueType="num">
                                      <p:cBhvr>
                                        <p:cTn id="28" dur="800" decel="100000" fill="hold"/>
                                        <p:tgtEl>
                                          <p:spTgt spid="7"/>
                                        </p:tgtEl>
                                        <p:attrNameLst>
                                          <p:attrName>style.rotation</p:attrName>
                                        </p:attrNameLst>
                                      </p:cBhvr>
                                      <p:tavLst>
                                        <p:tav tm="0">
                                          <p:val>
                                            <p:fltVal val="-90"/>
                                          </p:val>
                                        </p:tav>
                                        <p:tav tm="100000">
                                          <p:val>
                                            <p:fltVal val="0"/>
                                          </p:val>
                                        </p:tav>
                                      </p:tavLst>
                                    </p:anim>
                                    <p:anim calcmode="lin" valueType="num">
                                      <p:cBhvr>
                                        <p:cTn id="29" dur="800" decel="100000" fill="hold"/>
                                        <p:tgtEl>
                                          <p:spTgt spid="7"/>
                                        </p:tgtEl>
                                        <p:attrNameLst>
                                          <p:attrName>ppt_x</p:attrName>
                                        </p:attrNameLst>
                                      </p:cBhvr>
                                      <p:tavLst>
                                        <p:tav tm="0">
                                          <p:val>
                                            <p:strVal val="#ppt_x+0.4"/>
                                          </p:val>
                                        </p:tav>
                                        <p:tav tm="100000">
                                          <p:val>
                                            <p:strVal val="#ppt_x-0.05"/>
                                          </p:val>
                                        </p:tav>
                                      </p:tavLst>
                                    </p:anim>
                                    <p:anim calcmode="lin" valueType="num">
                                      <p:cBhvr>
                                        <p:cTn id="30" dur="800" decel="100000" fill="hold"/>
                                        <p:tgtEl>
                                          <p:spTgt spid="7"/>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800" decel="100000"/>
                                        <p:tgtEl>
                                          <p:spTgt spid="9"/>
                                        </p:tgtEl>
                                      </p:cBhvr>
                                    </p:animEffect>
                                    <p:anim calcmode="lin" valueType="num">
                                      <p:cBhvr>
                                        <p:cTn id="38" dur="800" decel="100000" fill="hold"/>
                                        <p:tgtEl>
                                          <p:spTgt spid="9"/>
                                        </p:tgtEl>
                                        <p:attrNameLst>
                                          <p:attrName>style.rotation</p:attrName>
                                        </p:attrNameLst>
                                      </p:cBhvr>
                                      <p:tavLst>
                                        <p:tav tm="0">
                                          <p:val>
                                            <p:fltVal val="-90"/>
                                          </p:val>
                                        </p:tav>
                                        <p:tav tm="100000">
                                          <p:val>
                                            <p:fltVal val="0"/>
                                          </p:val>
                                        </p:tav>
                                      </p:tavLst>
                                    </p:anim>
                                    <p:anim calcmode="lin" valueType="num">
                                      <p:cBhvr>
                                        <p:cTn id="39" dur="800" decel="100000" fill="hold"/>
                                        <p:tgtEl>
                                          <p:spTgt spid="9"/>
                                        </p:tgtEl>
                                        <p:attrNameLst>
                                          <p:attrName>ppt_x</p:attrName>
                                        </p:attrNameLst>
                                      </p:cBhvr>
                                      <p:tavLst>
                                        <p:tav tm="0">
                                          <p:val>
                                            <p:strVal val="#ppt_x+0.4"/>
                                          </p:val>
                                        </p:tav>
                                        <p:tav tm="100000">
                                          <p:val>
                                            <p:strVal val="#ppt_x-0.05"/>
                                          </p:val>
                                        </p:tav>
                                      </p:tavLst>
                                    </p:anim>
                                    <p:anim calcmode="lin" valueType="num">
                                      <p:cBhvr>
                                        <p:cTn id="40" dur="800" decel="100000" fill="hold"/>
                                        <p:tgtEl>
                                          <p:spTgt spid="9"/>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800" decel="100000"/>
                                        <p:tgtEl>
                                          <p:spTgt spid="10"/>
                                        </p:tgtEl>
                                      </p:cBhvr>
                                    </p:animEffect>
                                    <p:anim calcmode="lin" valueType="num">
                                      <p:cBhvr>
                                        <p:cTn id="48" dur="800" decel="100000" fill="hold"/>
                                        <p:tgtEl>
                                          <p:spTgt spid="10"/>
                                        </p:tgtEl>
                                        <p:attrNameLst>
                                          <p:attrName>style.rotation</p:attrName>
                                        </p:attrNameLst>
                                      </p:cBhvr>
                                      <p:tavLst>
                                        <p:tav tm="0">
                                          <p:val>
                                            <p:fltVal val="-90"/>
                                          </p:val>
                                        </p:tav>
                                        <p:tav tm="100000">
                                          <p:val>
                                            <p:fltVal val="0"/>
                                          </p:val>
                                        </p:tav>
                                      </p:tavLst>
                                    </p:anim>
                                    <p:anim calcmode="lin" valueType="num">
                                      <p:cBhvr>
                                        <p:cTn id="49" dur="800" decel="100000" fill="hold"/>
                                        <p:tgtEl>
                                          <p:spTgt spid="10"/>
                                        </p:tgtEl>
                                        <p:attrNameLst>
                                          <p:attrName>ppt_x</p:attrName>
                                        </p:attrNameLst>
                                      </p:cBhvr>
                                      <p:tavLst>
                                        <p:tav tm="0">
                                          <p:val>
                                            <p:strVal val="#ppt_x+0.4"/>
                                          </p:val>
                                        </p:tav>
                                        <p:tav tm="100000">
                                          <p:val>
                                            <p:strVal val="#ppt_x-0.05"/>
                                          </p:val>
                                        </p:tav>
                                      </p:tavLst>
                                    </p:anim>
                                    <p:anim calcmode="lin" valueType="num">
                                      <p:cBhvr>
                                        <p:cTn id="50" dur="800" decel="100000" fill="hold"/>
                                        <p:tgtEl>
                                          <p:spTgt spid="10"/>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800" decel="100000"/>
                                        <p:tgtEl>
                                          <p:spTgt spid="11"/>
                                        </p:tgtEl>
                                      </p:cBhvr>
                                    </p:animEffect>
                                    <p:anim calcmode="lin" valueType="num">
                                      <p:cBhvr>
                                        <p:cTn id="58" dur="800" decel="100000" fill="hold"/>
                                        <p:tgtEl>
                                          <p:spTgt spid="11"/>
                                        </p:tgtEl>
                                        <p:attrNameLst>
                                          <p:attrName>style.rotation</p:attrName>
                                        </p:attrNameLst>
                                      </p:cBhvr>
                                      <p:tavLst>
                                        <p:tav tm="0">
                                          <p:val>
                                            <p:fltVal val="-90"/>
                                          </p:val>
                                        </p:tav>
                                        <p:tav tm="100000">
                                          <p:val>
                                            <p:fltVal val="0"/>
                                          </p:val>
                                        </p:tav>
                                      </p:tavLst>
                                    </p:anim>
                                    <p:anim calcmode="lin" valueType="num">
                                      <p:cBhvr>
                                        <p:cTn id="59" dur="800" decel="100000" fill="hold"/>
                                        <p:tgtEl>
                                          <p:spTgt spid="11"/>
                                        </p:tgtEl>
                                        <p:attrNameLst>
                                          <p:attrName>ppt_x</p:attrName>
                                        </p:attrNameLst>
                                      </p:cBhvr>
                                      <p:tavLst>
                                        <p:tav tm="0">
                                          <p:val>
                                            <p:strVal val="#ppt_x+0.4"/>
                                          </p:val>
                                        </p:tav>
                                        <p:tav tm="100000">
                                          <p:val>
                                            <p:strVal val="#ppt_x-0.05"/>
                                          </p:val>
                                        </p:tav>
                                      </p:tavLst>
                                    </p:anim>
                                    <p:anim calcmode="lin" valueType="num">
                                      <p:cBhvr>
                                        <p:cTn id="60" dur="800" decel="100000" fill="hold"/>
                                        <p:tgtEl>
                                          <p:spTgt spid="11"/>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nvSpPr>
        <p:spPr bwMode="auto">
          <a:xfrm>
            <a:off x="4584055" y="917575"/>
            <a:ext cx="316835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zh-CN" altLang="en-US" sz="4000" b="1" dirty="0">
                <a:latin typeface="微软雅黑" panose="020B0503020204020204" pitchFamily="34" charset="-122"/>
                <a:ea typeface="微软雅黑" panose="020B0503020204020204" pitchFamily="34" charset="-122"/>
              </a:rPr>
              <a:t>毛泽东思想：</a:t>
            </a:r>
            <a:endParaRPr lang="zh-CN" altLang="en-US" sz="4000" b="1" dirty="0">
              <a:latin typeface="微软雅黑" panose="020B0503020204020204" pitchFamily="34" charset="-122"/>
              <a:ea typeface="微软雅黑" panose="020B0503020204020204" pitchFamily="34" charset="-122"/>
            </a:endParaRPr>
          </a:p>
        </p:txBody>
      </p:sp>
      <p:sp>
        <p:nvSpPr>
          <p:cNvPr id="6" name="Rectangle 3"/>
          <p:cNvSpPr>
            <a:spLocks noGrp="1" noChangeArrowheads="1"/>
          </p:cNvSpPr>
          <p:nvPr/>
        </p:nvSpPr>
        <p:spPr bwMode="auto">
          <a:xfrm>
            <a:off x="2063750" y="2339975"/>
            <a:ext cx="8208963"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50000"/>
              </a:lnSpc>
              <a:spcBef>
                <a:spcPct val="20000"/>
              </a:spcBef>
              <a:buFont typeface="Arial" panose="020B0604020202020204" pitchFamily="34" charset="0"/>
              <a:buChar char="•"/>
            </a:pPr>
            <a:r>
              <a:rPr lang="zh-CN" altLang="en-US" sz="4000" b="1" dirty="0">
                <a:latin typeface="微软雅黑" panose="020B0503020204020204" pitchFamily="34" charset="-122"/>
                <a:ea typeface="微软雅黑" panose="020B0503020204020204" pitchFamily="34" charset="-122"/>
              </a:rPr>
              <a:t>是马列主义普遍原理和中国革命具体实践相结合的产物；</a:t>
            </a:r>
            <a:endParaRPr lang="zh-CN" altLang="en-US" sz="4000" b="1" dirty="0">
              <a:latin typeface="微软雅黑" panose="020B0503020204020204" pitchFamily="34" charset="-122"/>
              <a:ea typeface="微软雅黑" panose="020B0503020204020204" pitchFamily="34" charset="-122"/>
            </a:endParaRPr>
          </a:p>
          <a:p>
            <a:pPr marL="342900" indent="-342900">
              <a:lnSpc>
                <a:spcPct val="150000"/>
              </a:lnSpc>
              <a:spcBef>
                <a:spcPct val="20000"/>
              </a:spcBef>
              <a:buFont typeface="Arial" panose="020B0604020202020204" pitchFamily="34" charset="0"/>
              <a:buChar char="•"/>
            </a:pPr>
            <a:r>
              <a:rPr lang="zh-CN" altLang="en-US" sz="4000" b="1" dirty="0">
                <a:latin typeface="微软雅黑" panose="020B0503020204020204" pitchFamily="34" charset="-122"/>
                <a:ea typeface="微软雅黑" panose="020B0503020204020204" pitchFamily="34" charset="-122"/>
              </a:rPr>
              <a:t>是马列主义在中国的运用和发展；</a:t>
            </a:r>
            <a:endParaRPr lang="zh-CN" altLang="en-US" sz="4000" b="1" dirty="0">
              <a:latin typeface="微软雅黑" panose="020B0503020204020204" pitchFamily="34" charset="-122"/>
              <a:ea typeface="微软雅黑" panose="020B0503020204020204" pitchFamily="34" charset="-122"/>
            </a:endParaRPr>
          </a:p>
          <a:p>
            <a:pPr marL="342900" indent="-342900">
              <a:lnSpc>
                <a:spcPct val="150000"/>
              </a:lnSpc>
              <a:spcBef>
                <a:spcPct val="20000"/>
              </a:spcBef>
              <a:buFont typeface="Arial" panose="020B0604020202020204" pitchFamily="34" charset="0"/>
              <a:buChar char="•"/>
            </a:pPr>
            <a:r>
              <a:rPr lang="zh-CN" altLang="en-US" sz="4000" b="1" dirty="0">
                <a:latin typeface="微软雅黑" panose="020B0503020204020204" pitchFamily="34" charset="-122"/>
                <a:ea typeface="微软雅黑" panose="020B0503020204020204" pitchFamily="34" charset="-122"/>
              </a:rPr>
              <a:t>是中国共产党集体智慧的结晶。 </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 Box 5"/>
          <p:cNvSpPr txBox="1"/>
          <p:nvPr/>
        </p:nvSpPr>
        <p:spPr>
          <a:xfrm>
            <a:off x="2441575" y="836613"/>
            <a:ext cx="7277100" cy="706755"/>
          </a:xfrm>
          <a:prstGeom prst="rect">
            <a:avLst/>
          </a:prstGeom>
          <a:noFill/>
          <a:ln w="9525">
            <a:noFill/>
          </a:ln>
        </p:spPr>
        <p:txBody>
          <a:bodyPr>
            <a:spAutoFit/>
          </a:bodyPr>
          <a:lstStyle/>
          <a:p>
            <a:pPr algn="ctr">
              <a:spcBef>
                <a:spcPct val="50000"/>
              </a:spcBef>
              <a:buFontTx/>
              <a:buNone/>
              <a:defRPr/>
            </a:pPr>
            <a:r>
              <a:rPr lang="zh-CN" altLang="en-US" sz="4000" b="1" noProof="1">
                <a:solidFill>
                  <a:srgbClr val="FF0000"/>
                </a:solidFill>
                <a:latin typeface="Times New Roman" panose="02020603050405020304" pitchFamily="18" charset="0"/>
                <a:ea typeface="微软雅黑" panose="020B0503020204020204" pitchFamily="34" charset="-122"/>
              </a:rPr>
              <a:t>中国七大胜利召开的意义</a:t>
            </a:r>
            <a:endParaRPr lang="zh-CN" altLang="en-US" sz="4000" b="1" noProof="1">
              <a:solidFill>
                <a:srgbClr val="FF0000"/>
              </a:solidFill>
              <a:latin typeface="Times New Roman" panose="02020603050405020304" pitchFamily="18" charset="0"/>
              <a:ea typeface="微软雅黑" panose="020B0503020204020204" pitchFamily="34" charset="-122"/>
            </a:endParaRPr>
          </a:p>
        </p:txBody>
      </p:sp>
      <p:sp>
        <p:nvSpPr>
          <p:cNvPr id="25603" name="矩形 2"/>
          <p:cNvSpPr>
            <a:spLocks noChangeArrowheads="1"/>
          </p:cNvSpPr>
          <p:nvPr/>
        </p:nvSpPr>
        <p:spPr bwMode="auto">
          <a:xfrm>
            <a:off x="2495600" y="2420938"/>
            <a:ext cx="752120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4000" b="1" dirty="0">
                <a:latin typeface="微软雅黑" panose="020B0503020204020204" pitchFamily="34" charset="-122"/>
                <a:ea typeface="微软雅黑" panose="020B0503020204020204" pitchFamily="34" charset="-122"/>
              </a:rPr>
              <a:t>    为争取抗日战争的最后胜利准备了条件，并为中国共产党和中国人民指明了战后的奋斗方向！</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矩形 7197"/>
          <p:cNvSpPr>
            <a:spLocks noChangeArrowheads="1"/>
          </p:cNvSpPr>
          <p:nvPr/>
        </p:nvSpPr>
        <p:spPr bwMode="auto">
          <a:xfrm>
            <a:off x="556895" y="213995"/>
            <a:ext cx="693674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600" b="1" dirty="0">
                <a:latin typeface="微软雅黑" panose="020B0503020204020204" pitchFamily="34" charset="-122"/>
                <a:ea typeface="微软雅黑" panose="020B0503020204020204" pitchFamily="34" charset="-122"/>
                <a:sym typeface="宋体" panose="02010600030101010101" pitchFamily="2" charset="-122"/>
              </a:rPr>
              <a:t>2</a:t>
            </a:r>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、战略反攻和日本投降</a:t>
            </a:r>
            <a:endParaRPr lang="zh-CN" altLang="en-US" sz="3600" b="1" dirty="0">
              <a:latin typeface="微软雅黑" panose="020B0503020204020204" pitchFamily="34" charset="-122"/>
              <a:ea typeface="微软雅黑" panose="020B0503020204020204" pitchFamily="34" charset="-122"/>
              <a:sym typeface="宋体" panose="02010600030101010101" pitchFamily="2" charset="-122"/>
            </a:endParaRPr>
          </a:p>
        </p:txBody>
      </p:sp>
      <p:pic>
        <p:nvPicPr>
          <p:cNvPr id="3" name="图片 2" descr="墨索里尼.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46808" y="1196752"/>
            <a:ext cx="3700463" cy="410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3" descr="W02005050278903719578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2764" y="1196752"/>
            <a:ext cx="3949700" cy="404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1559496" y="5373216"/>
            <a:ext cx="3798887" cy="1135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400" b="1" dirty="0">
                <a:latin typeface="微软雅黑" panose="020B0503020204020204" pitchFamily="34" charset="-122"/>
                <a:ea typeface="微软雅黑" panose="020B0503020204020204" pitchFamily="34" charset="-122"/>
                <a:cs typeface="方正仿宋_GBK"/>
              </a:rPr>
              <a:t>1943</a:t>
            </a:r>
            <a:r>
              <a:rPr lang="zh-CN" altLang="en-US" sz="2400" b="1" dirty="0">
                <a:latin typeface="微软雅黑" panose="020B0503020204020204" pitchFamily="34" charset="-122"/>
                <a:ea typeface="微软雅黑" panose="020B0503020204020204" pitchFamily="34" charset="-122"/>
                <a:cs typeface="方正仿宋_GBK"/>
              </a:rPr>
              <a:t>年</a:t>
            </a:r>
            <a:r>
              <a:rPr lang="en-US" altLang="zh-CN" sz="2400" b="1" dirty="0">
                <a:latin typeface="微软雅黑" panose="020B0503020204020204" pitchFamily="34" charset="-122"/>
                <a:ea typeface="微软雅黑" panose="020B0503020204020204" pitchFamily="34" charset="-122"/>
                <a:cs typeface="方正仿宋_GBK"/>
              </a:rPr>
              <a:t>9</a:t>
            </a:r>
            <a:r>
              <a:rPr lang="zh-CN" altLang="en-US" sz="2400" b="1" dirty="0">
                <a:latin typeface="微软雅黑" panose="020B0503020204020204" pitchFamily="34" charset="-122"/>
                <a:ea typeface="微软雅黑" panose="020B0503020204020204" pitchFamily="34" charset="-122"/>
                <a:cs typeface="方正仿宋_GBK"/>
              </a:rPr>
              <a:t>月，意大利法西斯宣布投降。</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6" name="TextBox 5"/>
          <p:cNvSpPr txBox="1">
            <a:spLocks noChangeArrowheads="1"/>
          </p:cNvSpPr>
          <p:nvPr/>
        </p:nvSpPr>
        <p:spPr bwMode="auto">
          <a:xfrm>
            <a:off x="5879976" y="5370289"/>
            <a:ext cx="5112568" cy="1135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400" b="1" dirty="0">
                <a:latin typeface="微软雅黑" panose="020B0503020204020204" pitchFamily="34" charset="-122"/>
                <a:ea typeface="微软雅黑" panose="020B0503020204020204" pitchFamily="34" charset="-122"/>
                <a:cs typeface="方正仿宋_GBK"/>
              </a:rPr>
              <a:t>1945年4月，德国法西斯希特勒自杀</a:t>
            </a:r>
            <a:endParaRPr lang="zh-CN" altLang="en-US" sz="2400" b="1" dirty="0">
              <a:latin typeface="微软雅黑" panose="020B0503020204020204" pitchFamily="34" charset="-122"/>
              <a:ea typeface="微软雅黑" panose="020B0503020204020204" pitchFamily="34" charset="-122"/>
              <a:cs typeface="方正仿宋_GBK"/>
            </a:endParaRPr>
          </a:p>
          <a:p>
            <a:pPr>
              <a:lnSpc>
                <a:spcPct val="150000"/>
              </a:lnSpc>
            </a:pPr>
            <a:r>
              <a:rPr lang="zh-CN" altLang="en-US" sz="2400" b="1" dirty="0">
                <a:latin typeface="微软雅黑" panose="020B0503020204020204" pitchFamily="34" charset="-122"/>
                <a:ea typeface="微软雅黑" panose="020B0503020204020204" pitchFamily="34" charset="-122"/>
                <a:cs typeface="方正仿宋_GBK"/>
              </a:rPr>
              <a:t>1945年5月，德国法西斯宣布投降</a:t>
            </a:r>
            <a:endParaRPr lang="zh-CN" altLang="en-US" sz="24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75520" y="692696"/>
            <a:ext cx="3959225" cy="464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4"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9000" y="692696"/>
            <a:ext cx="4630738"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a:spLocks noChangeArrowheads="1"/>
          </p:cNvSpPr>
          <p:nvPr/>
        </p:nvSpPr>
        <p:spPr bwMode="auto">
          <a:xfrm>
            <a:off x="1919536" y="5373216"/>
            <a:ext cx="8589963" cy="1135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400" b="1" dirty="0">
                <a:latin typeface="微软雅黑" panose="020B0503020204020204" pitchFamily="34" charset="-122"/>
                <a:ea typeface="微软雅黑" panose="020B0503020204020204" pitchFamily="34" charset="-122"/>
                <a:cs typeface="方正仿宋_GBK"/>
              </a:rPr>
              <a:t>1945年</a:t>
            </a:r>
            <a:r>
              <a:rPr lang="en-US" altLang="zh-CN" sz="2400" b="1" dirty="0">
                <a:latin typeface="微软雅黑" panose="020B0503020204020204" pitchFamily="34" charset="-122"/>
                <a:ea typeface="微软雅黑" panose="020B0503020204020204" pitchFamily="34" charset="-122"/>
                <a:cs typeface="方正仿宋_GBK"/>
              </a:rPr>
              <a:t>8</a:t>
            </a:r>
            <a:r>
              <a:rPr lang="zh-CN" altLang="en-US" sz="2400" b="1" dirty="0">
                <a:latin typeface="微软雅黑" panose="020B0503020204020204" pitchFamily="34" charset="-122"/>
                <a:ea typeface="微软雅黑" panose="020B0503020204020204" pitchFamily="34" charset="-122"/>
                <a:cs typeface="方正仿宋_GBK"/>
              </a:rPr>
              <a:t>月</a:t>
            </a:r>
            <a:r>
              <a:rPr lang="en-US" altLang="zh-CN" sz="2400" b="1" dirty="0">
                <a:latin typeface="微软雅黑" panose="020B0503020204020204" pitchFamily="34" charset="-122"/>
                <a:ea typeface="微软雅黑" panose="020B0503020204020204" pitchFamily="34" charset="-122"/>
                <a:cs typeface="方正仿宋_GBK"/>
              </a:rPr>
              <a:t>6</a:t>
            </a:r>
            <a:r>
              <a:rPr lang="zh-CN" altLang="en-US" sz="2400" b="1" dirty="0">
                <a:latin typeface="微软雅黑" panose="020B0503020204020204" pitchFamily="34" charset="-122"/>
                <a:ea typeface="微软雅黑" panose="020B0503020204020204" pitchFamily="34" charset="-122"/>
                <a:cs typeface="方正仿宋_GBK"/>
              </a:rPr>
              <a:t>日、</a:t>
            </a:r>
            <a:r>
              <a:rPr lang="en-US" altLang="zh-CN" sz="2400" b="1" dirty="0">
                <a:latin typeface="微软雅黑" panose="020B0503020204020204" pitchFamily="34" charset="-122"/>
                <a:ea typeface="微软雅黑" panose="020B0503020204020204" pitchFamily="34" charset="-122"/>
                <a:cs typeface="方正仿宋_GBK"/>
              </a:rPr>
              <a:t>9</a:t>
            </a:r>
            <a:r>
              <a:rPr lang="zh-CN" altLang="en-US" sz="2400" b="1" dirty="0">
                <a:latin typeface="微软雅黑" panose="020B0503020204020204" pitchFamily="34" charset="-122"/>
                <a:ea typeface="微软雅黑" panose="020B0503020204020204" pitchFamily="34" charset="-122"/>
                <a:cs typeface="方正仿宋_GBK"/>
              </a:rPr>
              <a:t>日，美国先后向日本广岛和长崎各投一枚原子弹。上图表示的是原子弹的蘑菇云及原子弹后的城市惨像。</a:t>
            </a:r>
            <a:endParaRPr lang="zh-CN" altLang="en-US" sz="24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5" descr="00000_4"/>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62100" y="485775"/>
            <a:ext cx="4165600"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8" name="Picture 7" descr="00000_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1513" y="3533924"/>
            <a:ext cx="4903787"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10"/>
          <p:cNvSpPr txBox="1">
            <a:spLocks noChangeArrowheads="1"/>
          </p:cNvSpPr>
          <p:nvPr/>
        </p:nvSpPr>
        <p:spPr bwMode="auto">
          <a:xfrm>
            <a:off x="1576388" y="490538"/>
            <a:ext cx="39435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cs typeface="方正仿宋_GBK"/>
              </a:rPr>
              <a:t>1945</a:t>
            </a:r>
            <a:r>
              <a:rPr lang="zh-CN" altLang="en-US" sz="2400" b="1" dirty="0">
                <a:latin typeface="微软雅黑" panose="020B0503020204020204" pitchFamily="34" charset="-122"/>
                <a:ea typeface="微软雅黑" panose="020B0503020204020204" pitchFamily="34" charset="-122"/>
                <a:cs typeface="方正仿宋_GBK"/>
              </a:rPr>
              <a:t>年</a:t>
            </a:r>
            <a:r>
              <a:rPr lang="en-US" altLang="zh-CN" sz="2400" b="1" dirty="0">
                <a:latin typeface="微软雅黑" panose="020B0503020204020204" pitchFamily="34" charset="-122"/>
                <a:ea typeface="微软雅黑" panose="020B0503020204020204" pitchFamily="34" charset="-122"/>
                <a:cs typeface="方正仿宋_GBK"/>
              </a:rPr>
              <a:t>8</a:t>
            </a:r>
            <a:r>
              <a:rPr lang="zh-CN" altLang="en-US" sz="2400" b="1" dirty="0">
                <a:latin typeface="微软雅黑" panose="020B0503020204020204" pitchFamily="34" charset="-122"/>
                <a:ea typeface="微软雅黑" panose="020B0503020204020204" pitchFamily="34" charset="-122"/>
                <a:cs typeface="方正仿宋_GBK"/>
              </a:rPr>
              <a:t>月，苏联对日宣战</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24580" name="Text Box 11"/>
          <p:cNvSpPr txBox="1">
            <a:spLocks noChangeArrowheads="1"/>
          </p:cNvSpPr>
          <p:nvPr/>
        </p:nvSpPr>
        <p:spPr bwMode="auto">
          <a:xfrm>
            <a:off x="5772174" y="3544689"/>
            <a:ext cx="31321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苏联红军进入哈尔滨</a:t>
            </a:r>
            <a:endParaRPr lang="zh-CN" altLang="en-US" sz="2400" b="1" dirty="0">
              <a:latin typeface="微软雅黑" panose="020B0503020204020204" pitchFamily="34" charset="-122"/>
              <a:ea typeface="微软雅黑" panose="020B0503020204020204" pitchFamily="34" charset="-122"/>
              <a:cs typeface="方正仿宋_GBK"/>
            </a:endParaRPr>
          </a:p>
        </p:txBody>
      </p:sp>
      <p:pic>
        <p:nvPicPr>
          <p:cNvPr id="24581" name="Picture 12" descr="00000_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0400" y="476672"/>
            <a:ext cx="4935538" cy="304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3" descr="00000_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3554413"/>
            <a:ext cx="4203700" cy="290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Text Box 14"/>
          <p:cNvSpPr txBox="1">
            <a:spLocks noChangeArrowheads="1"/>
          </p:cNvSpPr>
          <p:nvPr/>
        </p:nvSpPr>
        <p:spPr bwMode="auto">
          <a:xfrm>
            <a:off x="1595438" y="3573463"/>
            <a:ext cx="4067175"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苏联红军向东北兴安岭地区的日军发动进攻</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24584" name="Text Box 15"/>
          <p:cNvSpPr txBox="1">
            <a:spLocks noChangeArrowheads="1"/>
          </p:cNvSpPr>
          <p:nvPr/>
        </p:nvSpPr>
        <p:spPr bwMode="auto">
          <a:xfrm>
            <a:off x="5821933" y="438815"/>
            <a:ext cx="4954587"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苏联红军的坦克部队向日本关东军进攻</a:t>
            </a:r>
            <a:endParaRPr lang="zh-CN" altLang="en-US" sz="24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4577"/>
                                        </p:tgtEl>
                                        <p:attrNameLst>
                                          <p:attrName>style.visibility</p:attrName>
                                        </p:attrNameLst>
                                      </p:cBhvr>
                                      <p:to>
                                        <p:strVal val="visible"/>
                                      </p:to>
                                    </p:set>
                                    <p:animEffect transition="in" filter="fade">
                                      <p:cBhvr>
                                        <p:cTn id="7" dur="800" decel="100000"/>
                                        <p:tgtEl>
                                          <p:spTgt spid="24577"/>
                                        </p:tgtEl>
                                      </p:cBhvr>
                                    </p:animEffect>
                                    <p:anim calcmode="lin" valueType="num">
                                      <p:cBhvr>
                                        <p:cTn id="8" dur="800" decel="100000" fill="hold"/>
                                        <p:tgtEl>
                                          <p:spTgt spid="24577"/>
                                        </p:tgtEl>
                                        <p:attrNameLst>
                                          <p:attrName>style.rotation</p:attrName>
                                        </p:attrNameLst>
                                      </p:cBhvr>
                                      <p:tavLst>
                                        <p:tav tm="0">
                                          <p:val>
                                            <p:fltVal val="-90"/>
                                          </p:val>
                                        </p:tav>
                                        <p:tav tm="100000">
                                          <p:val>
                                            <p:fltVal val="0"/>
                                          </p:val>
                                        </p:tav>
                                      </p:tavLst>
                                    </p:anim>
                                    <p:anim calcmode="lin" valueType="num">
                                      <p:cBhvr>
                                        <p:cTn id="9" dur="800" decel="100000" fill="hold"/>
                                        <p:tgtEl>
                                          <p:spTgt spid="24577"/>
                                        </p:tgtEl>
                                        <p:attrNameLst>
                                          <p:attrName>ppt_x</p:attrName>
                                        </p:attrNameLst>
                                      </p:cBhvr>
                                      <p:tavLst>
                                        <p:tav tm="0">
                                          <p:val>
                                            <p:strVal val="#ppt_x+0.4"/>
                                          </p:val>
                                        </p:tav>
                                        <p:tav tm="100000">
                                          <p:val>
                                            <p:strVal val="#ppt_x-0.05"/>
                                          </p:val>
                                        </p:tav>
                                      </p:tavLst>
                                    </p:anim>
                                    <p:anim calcmode="lin" valueType="num">
                                      <p:cBhvr>
                                        <p:cTn id="10" dur="800" decel="100000" fill="hold"/>
                                        <p:tgtEl>
                                          <p:spTgt spid="2457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457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4577"/>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24579"/>
                                        </p:tgtEl>
                                        <p:attrNameLst>
                                          <p:attrName>style.visibility</p:attrName>
                                        </p:attrNameLst>
                                      </p:cBhvr>
                                      <p:to>
                                        <p:strVal val="visible"/>
                                      </p:to>
                                    </p:set>
                                    <p:animEffect transition="in" filter="fade">
                                      <p:cBhvr>
                                        <p:cTn id="15" dur="800" decel="100000"/>
                                        <p:tgtEl>
                                          <p:spTgt spid="24579"/>
                                        </p:tgtEl>
                                      </p:cBhvr>
                                    </p:animEffect>
                                    <p:anim calcmode="lin" valueType="num">
                                      <p:cBhvr>
                                        <p:cTn id="16" dur="800" decel="100000" fill="hold"/>
                                        <p:tgtEl>
                                          <p:spTgt spid="24579"/>
                                        </p:tgtEl>
                                        <p:attrNameLst>
                                          <p:attrName>style.rotation</p:attrName>
                                        </p:attrNameLst>
                                      </p:cBhvr>
                                      <p:tavLst>
                                        <p:tav tm="0">
                                          <p:val>
                                            <p:fltVal val="-90"/>
                                          </p:val>
                                        </p:tav>
                                        <p:tav tm="100000">
                                          <p:val>
                                            <p:fltVal val="0"/>
                                          </p:val>
                                        </p:tav>
                                      </p:tavLst>
                                    </p:anim>
                                    <p:anim calcmode="lin" valueType="num">
                                      <p:cBhvr>
                                        <p:cTn id="17" dur="800" decel="100000" fill="hold"/>
                                        <p:tgtEl>
                                          <p:spTgt spid="24579"/>
                                        </p:tgtEl>
                                        <p:attrNameLst>
                                          <p:attrName>ppt_x</p:attrName>
                                        </p:attrNameLst>
                                      </p:cBhvr>
                                      <p:tavLst>
                                        <p:tav tm="0">
                                          <p:val>
                                            <p:strVal val="#ppt_x+0.4"/>
                                          </p:val>
                                        </p:tav>
                                        <p:tav tm="100000">
                                          <p:val>
                                            <p:strVal val="#ppt_x-0.05"/>
                                          </p:val>
                                        </p:tav>
                                      </p:tavLst>
                                    </p:anim>
                                    <p:anim calcmode="lin" valueType="num">
                                      <p:cBhvr>
                                        <p:cTn id="18" dur="800" decel="100000" fill="hold"/>
                                        <p:tgtEl>
                                          <p:spTgt spid="2457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457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4579"/>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24581"/>
                                        </p:tgtEl>
                                        <p:attrNameLst>
                                          <p:attrName>style.visibility</p:attrName>
                                        </p:attrNameLst>
                                      </p:cBhvr>
                                      <p:to>
                                        <p:strVal val="visible"/>
                                      </p:to>
                                    </p:set>
                                    <p:animEffect transition="in" filter="fade">
                                      <p:cBhvr>
                                        <p:cTn id="25" dur="800" decel="100000"/>
                                        <p:tgtEl>
                                          <p:spTgt spid="24581"/>
                                        </p:tgtEl>
                                      </p:cBhvr>
                                    </p:animEffect>
                                    <p:anim calcmode="lin" valueType="num">
                                      <p:cBhvr>
                                        <p:cTn id="26" dur="800" decel="100000" fill="hold"/>
                                        <p:tgtEl>
                                          <p:spTgt spid="24581"/>
                                        </p:tgtEl>
                                        <p:attrNameLst>
                                          <p:attrName>style.rotation</p:attrName>
                                        </p:attrNameLst>
                                      </p:cBhvr>
                                      <p:tavLst>
                                        <p:tav tm="0">
                                          <p:val>
                                            <p:fltVal val="-90"/>
                                          </p:val>
                                        </p:tav>
                                        <p:tav tm="100000">
                                          <p:val>
                                            <p:fltVal val="0"/>
                                          </p:val>
                                        </p:tav>
                                      </p:tavLst>
                                    </p:anim>
                                    <p:anim calcmode="lin" valueType="num">
                                      <p:cBhvr>
                                        <p:cTn id="27" dur="800" decel="100000" fill="hold"/>
                                        <p:tgtEl>
                                          <p:spTgt spid="24581"/>
                                        </p:tgtEl>
                                        <p:attrNameLst>
                                          <p:attrName>ppt_x</p:attrName>
                                        </p:attrNameLst>
                                      </p:cBhvr>
                                      <p:tavLst>
                                        <p:tav tm="0">
                                          <p:val>
                                            <p:strVal val="#ppt_x+0.4"/>
                                          </p:val>
                                        </p:tav>
                                        <p:tav tm="100000">
                                          <p:val>
                                            <p:strVal val="#ppt_x-0.05"/>
                                          </p:val>
                                        </p:tav>
                                      </p:tavLst>
                                    </p:anim>
                                    <p:anim calcmode="lin" valueType="num">
                                      <p:cBhvr>
                                        <p:cTn id="28" dur="800" decel="100000" fill="hold"/>
                                        <p:tgtEl>
                                          <p:spTgt spid="24581"/>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24581"/>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24581"/>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24584"/>
                                        </p:tgtEl>
                                        <p:attrNameLst>
                                          <p:attrName>style.visibility</p:attrName>
                                        </p:attrNameLst>
                                      </p:cBhvr>
                                      <p:to>
                                        <p:strVal val="visible"/>
                                      </p:to>
                                    </p:set>
                                    <p:animEffect transition="in" filter="fade">
                                      <p:cBhvr>
                                        <p:cTn id="33" dur="800" decel="100000"/>
                                        <p:tgtEl>
                                          <p:spTgt spid="24584"/>
                                        </p:tgtEl>
                                      </p:cBhvr>
                                    </p:animEffect>
                                    <p:anim calcmode="lin" valueType="num">
                                      <p:cBhvr>
                                        <p:cTn id="34" dur="800" decel="100000" fill="hold"/>
                                        <p:tgtEl>
                                          <p:spTgt spid="24584"/>
                                        </p:tgtEl>
                                        <p:attrNameLst>
                                          <p:attrName>style.rotation</p:attrName>
                                        </p:attrNameLst>
                                      </p:cBhvr>
                                      <p:tavLst>
                                        <p:tav tm="0">
                                          <p:val>
                                            <p:fltVal val="-90"/>
                                          </p:val>
                                        </p:tav>
                                        <p:tav tm="100000">
                                          <p:val>
                                            <p:fltVal val="0"/>
                                          </p:val>
                                        </p:tav>
                                      </p:tavLst>
                                    </p:anim>
                                    <p:anim calcmode="lin" valueType="num">
                                      <p:cBhvr>
                                        <p:cTn id="35" dur="800" decel="100000" fill="hold"/>
                                        <p:tgtEl>
                                          <p:spTgt spid="24584"/>
                                        </p:tgtEl>
                                        <p:attrNameLst>
                                          <p:attrName>ppt_x</p:attrName>
                                        </p:attrNameLst>
                                      </p:cBhvr>
                                      <p:tavLst>
                                        <p:tav tm="0">
                                          <p:val>
                                            <p:strVal val="#ppt_x+0.4"/>
                                          </p:val>
                                        </p:tav>
                                        <p:tav tm="100000">
                                          <p:val>
                                            <p:strVal val="#ppt_x-0.05"/>
                                          </p:val>
                                        </p:tav>
                                      </p:tavLst>
                                    </p:anim>
                                    <p:anim calcmode="lin" valueType="num">
                                      <p:cBhvr>
                                        <p:cTn id="36" dur="800" decel="100000" fill="hold"/>
                                        <p:tgtEl>
                                          <p:spTgt spid="24584"/>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24584"/>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24584"/>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24582"/>
                                        </p:tgtEl>
                                        <p:attrNameLst>
                                          <p:attrName>style.visibility</p:attrName>
                                        </p:attrNameLst>
                                      </p:cBhvr>
                                      <p:to>
                                        <p:strVal val="visible"/>
                                      </p:to>
                                    </p:set>
                                    <p:animEffect transition="in" filter="fade">
                                      <p:cBhvr>
                                        <p:cTn id="43" dur="800" decel="100000"/>
                                        <p:tgtEl>
                                          <p:spTgt spid="24582"/>
                                        </p:tgtEl>
                                      </p:cBhvr>
                                    </p:animEffect>
                                    <p:anim calcmode="lin" valueType="num">
                                      <p:cBhvr>
                                        <p:cTn id="44" dur="800" decel="100000" fill="hold"/>
                                        <p:tgtEl>
                                          <p:spTgt spid="24582"/>
                                        </p:tgtEl>
                                        <p:attrNameLst>
                                          <p:attrName>style.rotation</p:attrName>
                                        </p:attrNameLst>
                                      </p:cBhvr>
                                      <p:tavLst>
                                        <p:tav tm="0">
                                          <p:val>
                                            <p:fltVal val="-90"/>
                                          </p:val>
                                        </p:tav>
                                        <p:tav tm="100000">
                                          <p:val>
                                            <p:fltVal val="0"/>
                                          </p:val>
                                        </p:tav>
                                      </p:tavLst>
                                    </p:anim>
                                    <p:anim calcmode="lin" valueType="num">
                                      <p:cBhvr>
                                        <p:cTn id="45" dur="800" decel="100000" fill="hold"/>
                                        <p:tgtEl>
                                          <p:spTgt spid="24582"/>
                                        </p:tgtEl>
                                        <p:attrNameLst>
                                          <p:attrName>ppt_x</p:attrName>
                                        </p:attrNameLst>
                                      </p:cBhvr>
                                      <p:tavLst>
                                        <p:tav tm="0">
                                          <p:val>
                                            <p:strVal val="#ppt_x+0.4"/>
                                          </p:val>
                                        </p:tav>
                                        <p:tav tm="100000">
                                          <p:val>
                                            <p:strVal val="#ppt_x-0.05"/>
                                          </p:val>
                                        </p:tav>
                                      </p:tavLst>
                                    </p:anim>
                                    <p:anim calcmode="lin" valueType="num">
                                      <p:cBhvr>
                                        <p:cTn id="46" dur="800" decel="100000" fill="hold"/>
                                        <p:tgtEl>
                                          <p:spTgt spid="24582"/>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24582"/>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24582"/>
                                        </p:tgtEl>
                                        <p:attrNameLst>
                                          <p:attrName>ppt_y</p:attrName>
                                        </p:attrNameLst>
                                      </p:cBhvr>
                                      <p:tavLst>
                                        <p:tav tm="0">
                                          <p:val>
                                            <p:strVal val="#ppt_y+0.1"/>
                                          </p:val>
                                        </p:tav>
                                        <p:tav tm="100000">
                                          <p:val>
                                            <p:strVal val="#ppt_y"/>
                                          </p:val>
                                        </p:tav>
                                      </p:tavLst>
                                    </p:anim>
                                  </p:childTnLst>
                                </p:cTn>
                              </p:par>
                              <p:par>
                                <p:cTn id="49" presetID="30" presetClass="entr" presetSubtype="0" fill="hold" grpId="0" nodeType="withEffect">
                                  <p:stCondLst>
                                    <p:cond delay="0"/>
                                  </p:stCondLst>
                                  <p:childTnLst>
                                    <p:set>
                                      <p:cBhvr>
                                        <p:cTn id="50" dur="1" fill="hold">
                                          <p:stCondLst>
                                            <p:cond delay="0"/>
                                          </p:stCondLst>
                                        </p:cTn>
                                        <p:tgtEl>
                                          <p:spTgt spid="24583"/>
                                        </p:tgtEl>
                                        <p:attrNameLst>
                                          <p:attrName>style.visibility</p:attrName>
                                        </p:attrNameLst>
                                      </p:cBhvr>
                                      <p:to>
                                        <p:strVal val="visible"/>
                                      </p:to>
                                    </p:set>
                                    <p:animEffect transition="in" filter="fade">
                                      <p:cBhvr>
                                        <p:cTn id="51" dur="800" decel="100000"/>
                                        <p:tgtEl>
                                          <p:spTgt spid="24583"/>
                                        </p:tgtEl>
                                      </p:cBhvr>
                                    </p:animEffect>
                                    <p:anim calcmode="lin" valueType="num">
                                      <p:cBhvr>
                                        <p:cTn id="52" dur="800" decel="100000" fill="hold"/>
                                        <p:tgtEl>
                                          <p:spTgt spid="24583"/>
                                        </p:tgtEl>
                                        <p:attrNameLst>
                                          <p:attrName>style.rotation</p:attrName>
                                        </p:attrNameLst>
                                      </p:cBhvr>
                                      <p:tavLst>
                                        <p:tav tm="0">
                                          <p:val>
                                            <p:fltVal val="-90"/>
                                          </p:val>
                                        </p:tav>
                                        <p:tav tm="100000">
                                          <p:val>
                                            <p:fltVal val="0"/>
                                          </p:val>
                                        </p:tav>
                                      </p:tavLst>
                                    </p:anim>
                                    <p:anim calcmode="lin" valueType="num">
                                      <p:cBhvr>
                                        <p:cTn id="53" dur="800" decel="100000" fill="hold"/>
                                        <p:tgtEl>
                                          <p:spTgt spid="24583"/>
                                        </p:tgtEl>
                                        <p:attrNameLst>
                                          <p:attrName>ppt_x</p:attrName>
                                        </p:attrNameLst>
                                      </p:cBhvr>
                                      <p:tavLst>
                                        <p:tav tm="0">
                                          <p:val>
                                            <p:strVal val="#ppt_x+0.4"/>
                                          </p:val>
                                        </p:tav>
                                        <p:tav tm="100000">
                                          <p:val>
                                            <p:strVal val="#ppt_x-0.05"/>
                                          </p:val>
                                        </p:tav>
                                      </p:tavLst>
                                    </p:anim>
                                    <p:anim calcmode="lin" valueType="num">
                                      <p:cBhvr>
                                        <p:cTn id="54" dur="800" decel="100000" fill="hold"/>
                                        <p:tgtEl>
                                          <p:spTgt spid="24583"/>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24583"/>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24583"/>
                                        </p:tgtEl>
                                        <p:attrNameLst>
                                          <p:attrName>ppt_y</p:attrName>
                                        </p:attrNameLst>
                                      </p:cBhvr>
                                      <p:tavLst>
                                        <p:tav tm="0">
                                          <p:val>
                                            <p:strVal val="#ppt_y+0.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0" presetClass="entr" presetSubtype="0" fill="hold" nodeType="clickEffect">
                                  <p:stCondLst>
                                    <p:cond delay="0"/>
                                  </p:stCondLst>
                                  <p:childTnLst>
                                    <p:set>
                                      <p:cBhvr>
                                        <p:cTn id="60" dur="1" fill="hold">
                                          <p:stCondLst>
                                            <p:cond delay="0"/>
                                          </p:stCondLst>
                                        </p:cTn>
                                        <p:tgtEl>
                                          <p:spTgt spid="24578"/>
                                        </p:tgtEl>
                                        <p:attrNameLst>
                                          <p:attrName>style.visibility</p:attrName>
                                        </p:attrNameLst>
                                      </p:cBhvr>
                                      <p:to>
                                        <p:strVal val="visible"/>
                                      </p:to>
                                    </p:set>
                                    <p:animEffect transition="in" filter="fade">
                                      <p:cBhvr>
                                        <p:cTn id="61" dur="800" decel="100000"/>
                                        <p:tgtEl>
                                          <p:spTgt spid="24578"/>
                                        </p:tgtEl>
                                      </p:cBhvr>
                                    </p:animEffect>
                                    <p:anim calcmode="lin" valueType="num">
                                      <p:cBhvr>
                                        <p:cTn id="62" dur="800" decel="100000" fill="hold"/>
                                        <p:tgtEl>
                                          <p:spTgt spid="24578"/>
                                        </p:tgtEl>
                                        <p:attrNameLst>
                                          <p:attrName>style.rotation</p:attrName>
                                        </p:attrNameLst>
                                      </p:cBhvr>
                                      <p:tavLst>
                                        <p:tav tm="0">
                                          <p:val>
                                            <p:fltVal val="-90"/>
                                          </p:val>
                                        </p:tav>
                                        <p:tav tm="100000">
                                          <p:val>
                                            <p:fltVal val="0"/>
                                          </p:val>
                                        </p:tav>
                                      </p:tavLst>
                                    </p:anim>
                                    <p:anim calcmode="lin" valueType="num">
                                      <p:cBhvr>
                                        <p:cTn id="63" dur="800" decel="100000" fill="hold"/>
                                        <p:tgtEl>
                                          <p:spTgt spid="24578"/>
                                        </p:tgtEl>
                                        <p:attrNameLst>
                                          <p:attrName>ppt_x</p:attrName>
                                        </p:attrNameLst>
                                      </p:cBhvr>
                                      <p:tavLst>
                                        <p:tav tm="0">
                                          <p:val>
                                            <p:strVal val="#ppt_x+0.4"/>
                                          </p:val>
                                        </p:tav>
                                        <p:tav tm="100000">
                                          <p:val>
                                            <p:strVal val="#ppt_x-0.05"/>
                                          </p:val>
                                        </p:tav>
                                      </p:tavLst>
                                    </p:anim>
                                    <p:anim calcmode="lin" valueType="num">
                                      <p:cBhvr>
                                        <p:cTn id="64" dur="800" decel="100000" fill="hold"/>
                                        <p:tgtEl>
                                          <p:spTgt spid="24578"/>
                                        </p:tgtEl>
                                        <p:attrNameLst>
                                          <p:attrName>ppt_y</p:attrName>
                                        </p:attrNameLst>
                                      </p:cBhvr>
                                      <p:tavLst>
                                        <p:tav tm="0">
                                          <p:val>
                                            <p:strVal val="#ppt_y-0.4"/>
                                          </p:val>
                                        </p:tav>
                                        <p:tav tm="100000">
                                          <p:val>
                                            <p:strVal val="#ppt_y+0.1"/>
                                          </p:val>
                                        </p:tav>
                                      </p:tavLst>
                                    </p:anim>
                                    <p:anim calcmode="lin" valueType="num">
                                      <p:cBhvr>
                                        <p:cTn id="65" dur="200" accel="100000" fill="hold">
                                          <p:stCondLst>
                                            <p:cond delay="800"/>
                                          </p:stCondLst>
                                        </p:cTn>
                                        <p:tgtEl>
                                          <p:spTgt spid="24578"/>
                                        </p:tgtEl>
                                        <p:attrNameLst>
                                          <p:attrName>ppt_x</p:attrName>
                                        </p:attrNameLst>
                                      </p:cBhvr>
                                      <p:tavLst>
                                        <p:tav tm="0">
                                          <p:val>
                                            <p:strVal val="#ppt_x-0.05"/>
                                          </p:val>
                                        </p:tav>
                                        <p:tav tm="100000">
                                          <p:val>
                                            <p:strVal val="#ppt_x"/>
                                          </p:val>
                                        </p:tav>
                                      </p:tavLst>
                                    </p:anim>
                                    <p:anim calcmode="lin" valueType="num">
                                      <p:cBhvr>
                                        <p:cTn id="66" dur="200" accel="100000" fill="hold">
                                          <p:stCondLst>
                                            <p:cond delay="800"/>
                                          </p:stCondLst>
                                        </p:cTn>
                                        <p:tgtEl>
                                          <p:spTgt spid="24578"/>
                                        </p:tgtEl>
                                        <p:attrNameLst>
                                          <p:attrName>ppt_y</p:attrName>
                                        </p:attrNameLst>
                                      </p:cBhvr>
                                      <p:tavLst>
                                        <p:tav tm="0">
                                          <p:val>
                                            <p:strVal val="#ppt_y+0.1"/>
                                          </p:val>
                                        </p:tav>
                                        <p:tav tm="100000">
                                          <p:val>
                                            <p:strVal val="#ppt_y"/>
                                          </p:val>
                                        </p:tav>
                                      </p:tavLst>
                                    </p:anim>
                                  </p:childTnLst>
                                </p:cTn>
                              </p:par>
                              <p:par>
                                <p:cTn id="67" presetID="30" presetClass="entr" presetSubtype="0" fill="hold" grpId="0" nodeType="withEffect">
                                  <p:stCondLst>
                                    <p:cond delay="0"/>
                                  </p:stCondLst>
                                  <p:childTnLst>
                                    <p:set>
                                      <p:cBhvr>
                                        <p:cTn id="68" dur="1" fill="hold">
                                          <p:stCondLst>
                                            <p:cond delay="0"/>
                                          </p:stCondLst>
                                        </p:cTn>
                                        <p:tgtEl>
                                          <p:spTgt spid="24580"/>
                                        </p:tgtEl>
                                        <p:attrNameLst>
                                          <p:attrName>style.visibility</p:attrName>
                                        </p:attrNameLst>
                                      </p:cBhvr>
                                      <p:to>
                                        <p:strVal val="visible"/>
                                      </p:to>
                                    </p:set>
                                    <p:animEffect transition="in" filter="fade">
                                      <p:cBhvr>
                                        <p:cTn id="69" dur="800" decel="100000"/>
                                        <p:tgtEl>
                                          <p:spTgt spid="24580"/>
                                        </p:tgtEl>
                                      </p:cBhvr>
                                    </p:animEffect>
                                    <p:anim calcmode="lin" valueType="num">
                                      <p:cBhvr>
                                        <p:cTn id="70" dur="800" decel="100000" fill="hold"/>
                                        <p:tgtEl>
                                          <p:spTgt spid="24580"/>
                                        </p:tgtEl>
                                        <p:attrNameLst>
                                          <p:attrName>style.rotation</p:attrName>
                                        </p:attrNameLst>
                                      </p:cBhvr>
                                      <p:tavLst>
                                        <p:tav tm="0">
                                          <p:val>
                                            <p:fltVal val="-90"/>
                                          </p:val>
                                        </p:tav>
                                        <p:tav tm="100000">
                                          <p:val>
                                            <p:fltVal val="0"/>
                                          </p:val>
                                        </p:tav>
                                      </p:tavLst>
                                    </p:anim>
                                    <p:anim calcmode="lin" valueType="num">
                                      <p:cBhvr>
                                        <p:cTn id="71" dur="800" decel="100000" fill="hold"/>
                                        <p:tgtEl>
                                          <p:spTgt spid="24580"/>
                                        </p:tgtEl>
                                        <p:attrNameLst>
                                          <p:attrName>ppt_x</p:attrName>
                                        </p:attrNameLst>
                                      </p:cBhvr>
                                      <p:tavLst>
                                        <p:tav tm="0">
                                          <p:val>
                                            <p:strVal val="#ppt_x+0.4"/>
                                          </p:val>
                                        </p:tav>
                                        <p:tav tm="100000">
                                          <p:val>
                                            <p:strVal val="#ppt_x-0.05"/>
                                          </p:val>
                                        </p:tav>
                                      </p:tavLst>
                                    </p:anim>
                                    <p:anim calcmode="lin" valueType="num">
                                      <p:cBhvr>
                                        <p:cTn id="72" dur="800" decel="100000" fill="hold"/>
                                        <p:tgtEl>
                                          <p:spTgt spid="24580"/>
                                        </p:tgtEl>
                                        <p:attrNameLst>
                                          <p:attrName>ppt_y</p:attrName>
                                        </p:attrNameLst>
                                      </p:cBhvr>
                                      <p:tavLst>
                                        <p:tav tm="0">
                                          <p:val>
                                            <p:strVal val="#ppt_y-0.4"/>
                                          </p:val>
                                        </p:tav>
                                        <p:tav tm="100000">
                                          <p:val>
                                            <p:strVal val="#ppt_y+0.1"/>
                                          </p:val>
                                        </p:tav>
                                      </p:tavLst>
                                    </p:anim>
                                    <p:anim calcmode="lin" valueType="num">
                                      <p:cBhvr>
                                        <p:cTn id="73" dur="200" accel="100000" fill="hold">
                                          <p:stCondLst>
                                            <p:cond delay="800"/>
                                          </p:stCondLst>
                                        </p:cTn>
                                        <p:tgtEl>
                                          <p:spTgt spid="24580"/>
                                        </p:tgtEl>
                                        <p:attrNameLst>
                                          <p:attrName>ppt_x</p:attrName>
                                        </p:attrNameLst>
                                      </p:cBhvr>
                                      <p:tavLst>
                                        <p:tav tm="0">
                                          <p:val>
                                            <p:strVal val="#ppt_x-0.05"/>
                                          </p:val>
                                        </p:tav>
                                        <p:tav tm="100000">
                                          <p:val>
                                            <p:strVal val="#ppt_x"/>
                                          </p:val>
                                        </p:tav>
                                      </p:tavLst>
                                    </p:anim>
                                    <p:anim calcmode="lin" valueType="num">
                                      <p:cBhvr>
                                        <p:cTn id="74" dur="200" accel="100000" fill="hold">
                                          <p:stCondLst>
                                            <p:cond delay="800"/>
                                          </p:stCondLst>
                                        </p:cTn>
                                        <p:tgtEl>
                                          <p:spTgt spid="2458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p:bldP spid="24583" grpId="0"/>
      <p:bldP spid="2458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5" descr="174-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87487" y="474663"/>
            <a:ext cx="6211888" cy="349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Text Box 9"/>
          <p:cNvSpPr txBox="1">
            <a:spLocks noChangeArrowheads="1"/>
          </p:cNvSpPr>
          <p:nvPr/>
        </p:nvSpPr>
        <p:spPr bwMode="auto">
          <a:xfrm>
            <a:off x="6358255" y="4077072"/>
            <a:ext cx="1008380" cy="22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cs typeface="方正仿宋_GBK"/>
              </a:rPr>
              <a:t>八路军解放山海关</a:t>
            </a:r>
            <a:endParaRPr lang="zh-CN" altLang="en-US" sz="2400" b="1" dirty="0">
              <a:latin typeface="微软雅黑" panose="020B0503020204020204" pitchFamily="34" charset="-122"/>
              <a:ea typeface="微软雅黑" panose="020B0503020204020204" pitchFamily="34" charset="-122"/>
              <a:cs typeface="方正仿宋_GBK"/>
            </a:endParaRPr>
          </a:p>
        </p:txBody>
      </p:sp>
      <p:pic>
        <p:nvPicPr>
          <p:cNvPr id="25603" name="Picture 11" descr="00000_10"/>
          <p:cNvPicPr>
            <a:picLocks noChangeAspect="1" noChangeArrowheads="1"/>
          </p:cNvPicPr>
          <p:nvPr/>
        </p:nvPicPr>
        <p:blipFill>
          <a:blip r:embed="rId2">
            <a:extLst>
              <a:ext uri="{28A0092B-C50C-407E-A947-70E740481C1C}">
                <a14:useLocalDpi xmlns:a14="http://schemas.microsoft.com/office/drawing/2010/main" val="0"/>
              </a:ext>
            </a:extLst>
          </a:blip>
          <a:srcRect r="-49" b="47"/>
          <a:stretch>
            <a:fillRect/>
          </a:stretch>
        </p:blipFill>
        <p:spPr bwMode="auto">
          <a:xfrm>
            <a:off x="1544638" y="4000500"/>
            <a:ext cx="4725987"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12"/>
          <p:cNvSpPr txBox="1">
            <a:spLocks noChangeArrowheads="1"/>
          </p:cNvSpPr>
          <p:nvPr/>
        </p:nvSpPr>
        <p:spPr bwMode="auto">
          <a:xfrm>
            <a:off x="7961630" y="6024880"/>
            <a:ext cx="2689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八路军收复石家庄</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25605" name="Text Box 13"/>
          <p:cNvSpPr txBox="1">
            <a:spLocks noChangeArrowheads="1"/>
          </p:cNvSpPr>
          <p:nvPr/>
        </p:nvSpPr>
        <p:spPr bwMode="auto">
          <a:xfrm>
            <a:off x="7699375" y="476672"/>
            <a:ext cx="2951163" cy="1689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cs typeface="方正仿宋_GBK"/>
              </a:rPr>
              <a:t>1945年8月9日，毛泽东发表《对日寇的最后一战》声明。 </a:t>
            </a:r>
            <a:endParaRPr lang="zh-CN" altLang="en-US" sz="2400" b="1" dirty="0">
              <a:latin typeface="微软雅黑" panose="020B0503020204020204" pitchFamily="34" charset="-122"/>
              <a:ea typeface="微软雅黑" panose="020B0503020204020204" pitchFamily="34" charset="-122"/>
              <a:cs typeface="方正仿宋_GBK"/>
            </a:endParaRPr>
          </a:p>
        </p:txBody>
      </p:sp>
      <p:pic>
        <p:nvPicPr>
          <p:cNvPr id="25606" name="图片 2" descr="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7950" y="2492896"/>
            <a:ext cx="2843213"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5601"/>
                                        </p:tgtEl>
                                        <p:attrNameLst>
                                          <p:attrName>style.visibility</p:attrName>
                                        </p:attrNameLst>
                                      </p:cBhvr>
                                      <p:to>
                                        <p:strVal val="visible"/>
                                      </p:to>
                                    </p:set>
                                    <p:animEffect transition="in" filter="fade">
                                      <p:cBhvr>
                                        <p:cTn id="7" dur="800" decel="100000"/>
                                        <p:tgtEl>
                                          <p:spTgt spid="25601"/>
                                        </p:tgtEl>
                                      </p:cBhvr>
                                    </p:animEffect>
                                    <p:anim calcmode="lin" valueType="num">
                                      <p:cBhvr>
                                        <p:cTn id="8" dur="800" decel="100000" fill="hold"/>
                                        <p:tgtEl>
                                          <p:spTgt spid="25601"/>
                                        </p:tgtEl>
                                        <p:attrNameLst>
                                          <p:attrName>style.rotation</p:attrName>
                                        </p:attrNameLst>
                                      </p:cBhvr>
                                      <p:tavLst>
                                        <p:tav tm="0">
                                          <p:val>
                                            <p:fltVal val="-90"/>
                                          </p:val>
                                        </p:tav>
                                        <p:tav tm="100000">
                                          <p:val>
                                            <p:fltVal val="0"/>
                                          </p:val>
                                        </p:tav>
                                      </p:tavLst>
                                    </p:anim>
                                    <p:anim calcmode="lin" valueType="num">
                                      <p:cBhvr>
                                        <p:cTn id="9" dur="800" decel="100000" fill="hold"/>
                                        <p:tgtEl>
                                          <p:spTgt spid="25601"/>
                                        </p:tgtEl>
                                        <p:attrNameLst>
                                          <p:attrName>ppt_x</p:attrName>
                                        </p:attrNameLst>
                                      </p:cBhvr>
                                      <p:tavLst>
                                        <p:tav tm="0">
                                          <p:val>
                                            <p:strVal val="#ppt_x+0.4"/>
                                          </p:val>
                                        </p:tav>
                                        <p:tav tm="100000">
                                          <p:val>
                                            <p:strVal val="#ppt_x-0.05"/>
                                          </p:val>
                                        </p:tav>
                                      </p:tavLst>
                                    </p:anim>
                                    <p:anim calcmode="lin" valueType="num">
                                      <p:cBhvr>
                                        <p:cTn id="10" dur="800" decel="100000" fill="hold"/>
                                        <p:tgtEl>
                                          <p:spTgt spid="2560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60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601"/>
                                        </p:tgtEl>
                                        <p:attrNameLst>
                                          <p:attrName>ppt_y</p:attrName>
                                        </p:attrNameLst>
                                      </p:cBhvr>
                                      <p:tavLst>
                                        <p:tav tm="0">
                                          <p:val>
                                            <p:strVal val="#ppt_y+0.1"/>
                                          </p:val>
                                        </p:tav>
                                        <p:tav tm="100000">
                                          <p:val>
                                            <p:strVal val="#ppt_y"/>
                                          </p:val>
                                        </p:tav>
                                      </p:tavLst>
                                    </p:anim>
                                  </p:childTnLst>
                                </p:cTn>
                              </p:par>
                              <p:par>
                                <p:cTn id="13" presetID="12" presetClass="entr" presetSubtype="4" fill="hold" grpId="0" nodeType="withEffect">
                                  <p:stCondLst>
                                    <p:cond delay="0"/>
                                  </p:stCondLst>
                                  <p:childTnLst>
                                    <p:set>
                                      <p:cBhvr>
                                        <p:cTn id="14" dur="1" fill="hold">
                                          <p:stCondLst>
                                            <p:cond delay="0"/>
                                          </p:stCondLst>
                                        </p:cTn>
                                        <p:tgtEl>
                                          <p:spTgt spid="25605"/>
                                        </p:tgtEl>
                                        <p:attrNameLst>
                                          <p:attrName>style.visibility</p:attrName>
                                        </p:attrNameLst>
                                      </p:cBhvr>
                                      <p:to>
                                        <p:strVal val="visible"/>
                                      </p:to>
                                    </p:set>
                                    <p:anim calcmode="lin" valueType="num">
                                      <p:cBhvr>
                                        <p:cTn id="15" dur="500"/>
                                        <p:tgtEl>
                                          <p:spTgt spid="25605"/>
                                        </p:tgtEl>
                                        <p:attrNameLst>
                                          <p:attrName>ppt_y</p:attrName>
                                        </p:attrNameLst>
                                      </p:cBhvr>
                                      <p:tavLst>
                                        <p:tav tm="0">
                                          <p:val>
                                            <p:strVal val="#ppt_y+#ppt_h*1.125000"/>
                                          </p:val>
                                        </p:tav>
                                        <p:tav tm="100000">
                                          <p:val>
                                            <p:strVal val="#ppt_y"/>
                                          </p:val>
                                        </p:tav>
                                      </p:tavLst>
                                    </p:anim>
                                    <p:animEffect transition="in" filter="wipe(up)">
                                      <p:cBhvr>
                                        <p:cTn id="16" dur="500"/>
                                        <p:tgtEl>
                                          <p:spTgt spid="25605"/>
                                        </p:tgtEl>
                                      </p:cBhvr>
                                    </p:animEffect>
                                  </p:childTnLst>
                                </p:cTn>
                              </p:par>
                            </p:childTnLst>
                          </p:cTn>
                        </p:par>
                      </p:childTnLst>
                    </p:cTn>
                  </p:par>
                  <p:par>
                    <p:cTn id="17" fill="hold">
                      <p:stCondLst>
                        <p:cond delay="indefinite"/>
                      </p:stCondLst>
                      <p:childTnLst>
                        <p:par>
                          <p:cTn id="18" fill="hold">
                            <p:stCondLst>
                              <p:cond delay="0"/>
                            </p:stCondLst>
                            <p:childTnLst>
                              <p:par>
                                <p:cTn id="19" presetID="30" presetClass="entr" presetSubtype="0" fill="hold" nodeType="clickEffect">
                                  <p:stCondLst>
                                    <p:cond delay="0"/>
                                  </p:stCondLst>
                                  <p:childTnLst>
                                    <p:set>
                                      <p:cBhvr>
                                        <p:cTn id="20" dur="1" fill="hold">
                                          <p:stCondLst>
                                            <p:cond delay="0"/>
                                          </p:stCondLst>
                                        </p:cTn>
                                        <p:tgtEl>
                                          <p:spTgt spid="25603"/>
                                        </p:tgtEl>
                                        <p:attrNameLst>
                                          <p:attrName>style.visibility</p:attrName>
                                        </p:attrNameLst>
                                      </p:cBhvr>
                                      <p:to>
                                        <p:strVal val="visible"/>
                                      </p:to>
                                    </p:set>
                                    <p:animEffect transition="in" filter="fade">
                                      <p:cBhvr>
                                        <p:cTn id="21" dur="800" decel="100000"/>
                                        <p:tgtEl>
                                          <p:spTgt spid="25603"/>
                                        </p:tgtEl>
                                      </p:cBhvr>
                                    </p:animEffect>
                                    <p:anim calcmode="lin" valueType="num">
                                      <p:cBhvr>
                                        <p:cTn id="22" dur="800" decel="100000" fill="hold"/>
                                        <p:tgtEl>
                                          <p:spTgt spid="25603"/>
                                        </p:tgtEl>
                                        <p:attrNameLst>
                                          <p:attrName>style.rotation</p:attrName>
                                        </p:attrNameLst>
                                      </p:cBhvr>
                                      <p:tavLst>
                                        <p:tav tm="0">
                                          <p:val>
                                            <p:fltVal val="-90"/>
                                          </p:val>
                                        </p:tav>
                                        <p:tav tm="100000">
                                          <p:val>
                                            <p:fltVal val="0"/>
                                          </p:val>
                                        </p:tav>
                                      </p:tavLst>
                                    </p:anim>
                                    <p:anim calcmode="lin" valueType="num">
                                      <p:cBhvr>
                                        <p:cTn id="23" dur="800" decel="100000" fill="hold"/>
                                        <p:tgtEl>
                                          <p:spTgt spid="25603"/>
                                        </p:tgtEl>
                                        <p:attrNameLst>
                                          <p:attrName>ppt_x</p:attrName>
                                        </p:attrNameLst>
                                      </p:cBhvr>
                                      <p:tavLst>
                                        <p:tav tm="0">
                                          <p:val>
                                            <p:strVal val="#ppt_x+0.4"/>
                                          </p:val>
                                        </p:tav>
                                        <p:tav tm="100000">
                                          <p:val>
                                            <p:strVal val="#ppt_x-0.05"/>
                                          </p:val>
                                        </p:tav>
                                      </p:tavLst>
                                    </p:anim>
                                    <p:anim calcmode="lin" valueType="num">
                                      <p:cBhvr>
                                        <p:cTn id="24" dur="800" decel="100000" fill="hold"/>
                                        <p:tgtEl>
                                          <p:spTgt spid="25603"/>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25603"/>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25603"/>
                                        </p:tgtEl>
                                        <p:attrNameLst>
                                          <p:attrName>ppt_y</p:attrName>
                                        </p:attrNameLst>
                                      </p:cBhvr>
                                      <p:tavLst>
                                        <p:tav tm="0">
                                          <p:val>
                                            <p:strVal val="#ppt_y+0.1"/>
                                          </p:val>
                                        </p:tav>
                                        <p:tav tm="100000">
                                          <p:val>
                                            <p:strVal val="#ppt_y"/>
                                          </p:val>
                                        </p:tav>
                                      </p:tavLst>
                                    </p:anim>
                                  </p:childTnLst>
                                </p:cTn>
                              </p:par>
                              <p:par>
                                <p:cTn id="27" presetID="30" presetClass="entr" presetSubtype="0" fill="hold" grpId="0" nodeType="withEffect">
                                  <p:stCondLst>
                                    <p:cond delay="0"/>
                                  </p:stCondLst>
                                  <p:childTnLst>
                                    <p:set>
                                      <p:cBhvr>
                                        <p:cTn id="28" dur="1" fill="hold">
                                          <p:stCondLst>
                                            <p:cond delay="0"/>
                                          </p:stCondLst>
                                        </p:cTn>
                                        <p:tgtEl>
                                          <p:spTgt spid="25602"/>
                                        </p:tgtEl>
                                        <p:attrNameLst>
                                          <p:attrName>style.visibility</p:attrName>
                                        </p:attrNameLst>
                                      </p:cBhvr>
                                      <p:to>
                                        <p:strVal val="visible"/>
                                      </p:to>
                                    </p:set>
                                    <p:animEffect transition="in" filter="fade">
                                      <p:cBhvr>
                                        <p:cTn id="29" dur="800" decel="100000"/>
                                        <p:tgtEl>
                                          <p:spTgt spid="25602"/>
                                        </p:tgtEl>
                                      </p:cBhvr>
                                    </p:animEffect>
                                    <p:anim calcmode="lin" valueType="num">
                                      <p:cBhvr>
                                        <p:cTn id="30" dur="800" decel="100000" fill="hold"/>
                                        <p:tgtEl>
                                          <p:spTgt spid="25602"/>
                                        </p:tgtEl>
                                        <p:attrNameLst>
                                          <p:attrName>style.rotation</p:attrName>
                                        </p:attrNameLst>
                                      </p:cBhvr>
                                      <p:tavLst>
                                        <p:tav tm="0">
                                          <p:val>
                                            <p:fltVal val="-90"/>
                                          </p:val>
                                        </p:tav>
                                        <p:tav tm="100000">
                                          <p:val>
                                            <p:fltVal val="0"/>
                                          </p:val>
                                        </p:tav>
                                      </p:tavLst>
                                    </p:anim>
                                    <p:anim calcmode="lin" valueType="num">
                                      <p:cBhvr>
                                        <p:cTn id="31" dur="800" decel="100000" fill="hold"/>
                                        <p:tgtEl>
                                          <p:spTgt spid="25602"/>
                                        </p:tgtEl>
                                        <p:attrNameLst>
                                          <p:attrName>ppt_x</p:attrName>
                                        </p:attrNameLst>
                                      </p:cBhvr>
                                      <p:tavLst>
                                        <p:tav tm="0">
                                          <p:val>
                                            <p:strVal val="#ppt_x+0.4"/>
                                          </p:val>
                                        </p:tav>
                                        <p:tav tm="100000">
                                          <p:val>
                                            <p:strVal val="#ppt_x-0.05"/>
                                          </p:val>
                                        </p:tav>
                                      </p:tavLst>
                                    </p:anim>
                                    <p:anim calcmode="lin" valueType="num">
                                      <p:cBhvr>
                                        <p:cTn id="32" dur="800" decel="100000" fill="hold"/>
                                        <p:tgtEl>
                                          <p:spTgt spid="25602"/>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25602"/>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25602"/>
                                        </p:tgtEl>
                                        <p:attrNameLst>
                                          <p:attrName>ppt_y</p:attrName>
                                        </p:attrNameLst>
                                      </p:cBhvr>
                                      <p:tavLst>
                                        <p:tav tm="0">
                                          <p:val>
                                            <p:strVal val="#ppt_y+0.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0" presetClass="entr" presetSubtype="0" fill="hold" nodeType="clickEffect">
                                  <p:stCondLst>
                                    <p:cond delay="0"/>
                                  </p:stCondLst>
                                  <p:childTnLst>
                                    <p:set>
                                      <p:cBhvr>
                                        <p:cTn id="38" dur="1" fill="hold">
                                          <p:stCondLst>
                                            <p:cond delay="0"/>
                                          </p:stCondLst>
                                        </p:cTn>
                                        <p:tgtEl>
                                          <p:spTgt spid="25606"/>
                                        </p:tgtEl>
                                        <p:attrNameLst>
                                          <p:attrName>style.visibility</p:attrName>
                                        </p:attrNameLst>
                                      </p:cBhvr>
                                      <p:to>
                                        <p:strVal val="visible"/>
                                      </p:to>
                                    </p:set>
                                    <p:animEffect transition="in" filter="fade">
                                      <p:cBhvr>
                                        <p:cTn id="39" dur="800" decel="100000"/>
                                        <p:tgtEl>
                                          <p:spTgt spid="25606"/>
                                        </p:tgtEl>
                                      </p:cBhvr>
                                    </p:animEffect>
                                    <p:anim calcmode="lin" valueType="num">
                                      <p:cBhvr>
                                        <p:cTn id="40" dur="800" decel="100000" fill="hold"/>
                                        <p:tgtEl>
                                          <p:spTgt spid="25606"/>
                                        </p:tgtEl>
                                        <p:attrNameLst>
                                          <p:attrName>style.rotation</p:attrName>
                                        </p:attrNameLst>
                                      </p:cBhvr>
                                      <p:tavLst>
                                        <p:tav tm="0">
                                          <p:val>
                                            <p:fltVal val="-90"/>
                                          </p:val>
                                        </p:tav>
                                        <p:tav tm="100000">
                                          <p:val>
                                            <p:fltVal val="0"/>
                                          </p:val>
                                        </p:tav>
                                      </p:tavLst>
                                    </p:anim>
                                    <p:anim calcmode="lin" valueType="num">
                                      <p:cBhvr>
                                        <p:cTn id="41" dur="800" decel="100000" fill="hold"/>
                                        <p:tgtEl>
                                          <p:spTgt spid="25606"/>
                                        </p:tgtEl>
                                        <p:attrNameLst>
                                          <p:attrName>ppt_x</p:attrName>
                                        </p:attrNameLst>
                                      </p:cBhvr>
                                      <p:tavLst>
                                        <p:tav tm="0">
                                          <p:val>
                                            <p:strVal val="#ppt_x+0.4"/>
                                          </p:val>
                                        </p:tav>
                                        <p:tav tm="100000">
                                          <p:val>
                                            <p:strVal val="#ppt_x-0.05"/>
                                          </p:val>
                                        </p:tav>
                                      </p:tavLst>
                                    </p:anim>
                                    <p:anim calcmode="lin" valueType="num">
                                      <p:cBhvr>
                                        <p:cTn id="42" dur="800" decel="100000" fill="hold"/>
                                        <p:tgtEl>
                                          <p:spTgt spid="25606"/>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25606"/>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25606"/>
                                        </p:tgtEl>
                                        <p:attrNameLst>
                                          <p:attrName>ppt_y</p:attrName>
                                        </p:attrNameLst>
                                      </p:cBhvr>
                                      <p:tavLst>
                                        <p:tav tm="0">
                                          <p:val>
                                            <p:strVal val="#ppt_y+0.1"/>
                                          </p:val>
                                        </p:tav>
                                        <p:tav tm="100000">
                                          <p:val>
                                            <p:strVal val="#ppt_y"/>
                                          </p:val>
                                        </p:tav>
                                      </p:tavLst>
                                    </p:anim>
                                  </p:childTnLst>
                                </p:cTn>
                              </p:par>
                              <p:par>
                                <p:cTn id="45" presetID="30" presetClass="entr" presetSubtype="0" fill="hold" grpId="0" nodeType="withEffect">
                                  <p:stCondLst>
                                    <p:cond delay="0"/>
                                  </p:stCondLst>
                                  <p:childTnLst>
                                    <p:set>
                                      <p:cBhvr>
                                        <p:cTn id="46" dur="1" fill="hold">
                                          <p:stCondLst>
                                            <p:cond delay="0"/>
                                          </p:stCondLst>
                                        </p:cTn>
                                        <p:tgtEl>
                                          <p:spTgt spid="25604"/>
                                        </p:tgtEl>
                                        <p:attrNameLst>
                                          <p:attrName>style.visibility</p:attrName>
                                        </p:attrNameLst>
                                      </p:cBhvr>
                                      <p:to>
                                        <p:strVal val="visible"/>
                                      </p:to>
                                    </p:set>
                                    <p:animEffect transition="in" filter="fade">
                                      <p:cBhvr>
                                        <p:cTn id="47" dur="800" decel="100000"/>
                                        <p:tgtEl>
                                          <p:spTgt spid="25604"/>
                                        </p:tgtEl>
                                      </p:cBhvr>
                                    </p:animEffect>
                                    <p:anim calcmode="lin" valueType="num">
                                      <p:cBhvr>
                                        <p:cTn id="48" dur="800" decel="100000" fill="hold"/>
                                        <p:tgtEl>
                                          <p:spTgt spid="25604"/>
                                        </p:tgtEl>
                                        <p:attrNameLst>
                                          <p:attrName>style.rotation</p:attrName>
                                        </p:attrNameLst>
                                      </p:cBhvr>
                                      <p:tavLst>
                                        <p:tav tm="0">
                                          <p:val>
                                            <p:fltVal val="-90"/>
                                          </p:val>
                                        </p:tav>
                                        <p:tav tm="100000">
                                          <p:val>
                                            <p:fltVal val="0"/>
                                          </p:val>
                                        </p:tav>
                                      </p:tavLst>
                                    </p:anim>
                                    <p:anim calcmode="lin" valueType="num">
                                      <p:cBhvr>
                                        <p:cTn id="49" dur="800" decel="100000" fill="hold"/>
                                        <p:tgtEl>
                                          <p:spTgt spid="25604"/>
                                        </p:tgtEl>
                                        <p:attrNameLst>
                                          <p:attrName>ppt_x</p:attrName>
                                        </p:attrNameLst>
                                      </p:cBhvr>
                                      <p:tavLst>
                                        <p:tav tm="0">
                                          <p:val>
                                            <p:strVal val="#ppt_x+0.4"/>
                                          </p:val>
                                        </p:tav>
                                        <p:tav tm="100000">
                                          <p:val>
                                            <p:strVal val="#ppt_x-0.05"/>
                                          </p:val>
                                        </p:tav>
                                      </p:tavLst>
                                    </p:anim>
                                    <p:anim calcmode="lin" valueType="num">
                                      <p:cBhvr>
                                        <p:cTn id="50" dur="800" decel="100000" fill="hold"/>
                                        <p:tgtEl>
                                          <p:spTgt spid="25604"/>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25604"/>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2560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4" grpId="0"/>
      <p:bldP spid="2560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49" name="Group 11"/>
          <p:cNvGrpSpPr/>
          <p:nvPr/>
        </p:nvGrpSpPr>
        <p:grpSpPr bwMode="auto">
          <a:xfrm>
            <a:off x="1646238" y="574675"/>
            <a:ext cx="8859837" cy="5963119"/>
            <a:chOff x="-23" y="34"/>
            <a:chExt cx="7115" cy="4942"/>
          </a:xfrm>
        </p:grpSpPr>
        <p:pic>
          <p:nvPicPr>
            <p:cNvPr id="32770" name="Picture 12" descr="1945年8月15日日本裕仁天皇宣布无条件投降"/>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 y="34"/>
              <a:ext cx="3948" cy="3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Text Box 13"/>
            <p:cNvSpPr txBox="1">
              <a:spLocks noChangeArrowheads="1"/>
            </p:cNvSpPr>
            <p:nvPr/>
          </p:nvSpPr>
          <p:spPr bwMode="auto">
            <a:xfrm>
              <a:off x="-23" y="3891"/>
              <a:ext cx="7115" cy="108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cs typeface="方正仿宋_GBK"/>
                </a:rPr>
                <a:t>1945年8月15日，日本裕仁天皇宣布无条件投降。中国抗日战争取得了最后的胜利，台湾也回归祖国怀抱。</a:t>
              </a:r>
              <a:endParaRPr lang="zh-CN" altLang="en-US" sz="2800" b="1" dirty="0">
                <a:latin typeface="微软雅黑" panose="020B0503020204020204" pitchFamily="34" charset="-122"/>
                <a:ea typeface="微软雅黑" panose="020B0503020204020204" pitchFamily="34" charset="-122"/>
                <a:cs typeface="方正仿宋_GBK"/>
              </a:endParaRPr>
            </a:p>
          </p:txBody>
        </p:sp>
      </p:grpSp>
      <p:pic>
        <p:nvPicPr>
          <p:cNvPr id="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3055" y="2302510"/>
            <a:ext cx="2109470" cy="281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fade">
                                      <p:cBhvr>
                                        <p:cTn id="7" dur="800" decel="100000"/>
                                        <p:tgtEl>
                                          <p:spTgt spid="27649"/>
                                        </p:tgtEl>
                                      </p:cBhvr>
                                    </p:animEffect>
                                    <p:anim calcmode="lin" valueType="num">
                                      <p:cBhvr>
                                        <p:cTn id="8" dur="800" decel="100000" fill="hold"/>
                                        <p:tgtEl>
                                          <p:spTgt spid="27649"/>
                                        </p:tgtEl>
                                        <p:attrNameLst>
                                          <p:attrName>style.rotation</p:attrName>
                                        </p:attrNameLst>
                                      </p:cBhvr>
                                      <p:tavLst>
                                        <p:tav tm="0">
                                          <p:val>
                                            <p:fltVal val="-90"/>
                                          </p:val>
                                        </p:tav>
                                        <p:tav tm="100000">
                                          <p:val>
                                            <p:fltVal val="0"/>
                                          </p:val>
                                        </p:tav>
                                      </p:tavLst>
                                    </p:anim>
                                    <p:anim calcmode="lin" valueType="num">
                                      <p:cBhvr>
                                        <p:cTn id="9" dur="800" decel="100000" fill="hold"/>
                                        <p:tgtEl>
                                          <p:spTgt spid="27649"/>
                                        </p:tgtEl>
                                        <p:attrNameLst>
                                          <p:attrName>ppt_x</p:attrName>
                                        </p:attrNameLst>
                                      </p:cBhvr>
                                      <p:tavLst>
                                        <p:tav tm="0">
                                          <p:val>
                                            <p:strVal val="#ppt_x+0.4"/>
                                          </p:val>
                                        </p:tav>
                                        <p:tav tm="100000">
                                          <p:val>
                                            <p:strVal val="#ppt_x-0.05"/>
                                          </p:val>
                                        </p:tav>
                                      </p:tavLst>
                                    </p:anim>
                                    <p:anim calcmode="lin" valueType="num">
                                      <p:cBhvr>
                                        <p:cTn id="10" dur="800" decel="100000" fill="hold"/>
                                        <p:tgtEl>
                                          <p:spTgt spid="2764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764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7649"/>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800" decel="100000"/>
                                        <p:tgtEl>
                                          <p:spTgt spid="2"/>
                                        </p:tgtEl>
                                      </p:cBhvr>
                                    </p:animEffect>
                                    <p:anim calcmode="lin" valueType="num">
                                      <p:cBhvr>
                                        <p:cTn id="16" dur="800" decel="100000" fill="hold"/>
                                        <p:tgtEl>
                                          <p:spTgt spid="2"/>
                                        </p:tgtEl>
                                        <p:attrNameLst>
                                          <p:attrName>style.rotation</p:attrName>
                                        </p:attrNameLst>
                                      </p:cBhvr>
                                      <p:tavLst>
                                        <p:tav tm="0">
                                          <p:val>
                                            <p:fltVal val="-90"/>
                                          </p:val>
                                        </p:tav>
                                        <p:tav tm="100000">
                                          <p:val>
                                            <p:fltVal val="0"/>
                                          </p:val>
                                        </p:tav>
                                      </p:tavLst>
                                    </p:anim>
                                    <p:anim calcmode="lin" valueType="num">
                                      <p:cBhvr>
                                        <p:cTn id="17" dur="800" decel="100000" fill="hold"/>
                                        <p:tgtEl>
                                          <p:spTgt spid="2"/>
                                        </p:tgtEl>
                                        <p:attrNameLst>
                                          <p:attrName>ppt_x</p:attrName>
                                        </p:attrNameLst>
                                      </p:cBhvr>
                                      <p:tavLst>
                                        <p:tav tm="0">
                                          <p:val>
                                            <p:strVal val="#ppt_x+0.4"/>
                                          </p:val>
                                        </p:tav>
                                        <p:tav tm="100000">
                                          <p:val>
                                            <p:strVal val="#ppt_x-0.05"/>
                                          </p:val>
                                        </p:tav>
                                      </p:tavLst>
                                    </p:anim>
                                    <p:anim calcmode="lin" valueType="num">
                                      <p:cBhvr>
                                        <p:cTn id="18" dur="800" decel="100000" fill="hold"/>
                                        <p:tgtEl>
                                          <p:spTgt spid="2"/>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3"/>
          <p:cNvPicPr>
            <a:picLocks noChangeAspect="1" noChangeArrowheads="1"/>
          </p:cNvPicPr>
          <p:nvPr/>
        </p:nvPicPr>
        <p:blipFill>
          <a:blip r:embed="rId1">
            <a:extLst>
              <a:ext uri="{28A0092B-C50C-407E-A947-70E740481C1C}">
                <a14:useLocalDpi xmlns:a14="http://schemas.microsoft.com/office/drawing/2010/main" val="0"/>
              </a:ext>
            </a:extLst>
          </a:blip>
          <a:srcRect t="1563" r="540" b="1530"/>
          <a:stretch>
            <a:fillRect/>
          </a:stretch>
        </p:blipFill>
        <p:spPr bwMode="auto">
          <a:xfrm>
            <a:off x="1531938" y="511175"/>
            <a:ext cx="9144000" cy="4527550"/>
          </a:xfrm>
          <a:prstGeom prst="rect">
            <a:avLst/>
          </a:prstGeom>
          <a:noFill/>
          <a:ln w="9525">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28674" name="Rectangle 2"/>
          <p:cNvSpPr>
            <a:spLocks noChangeArrowheads="1"/>
          </p:cNvSpPr>
          <p:nvPr/>
        </p:nvSpPr>
        <p:spPr bwMode="auto">
          <a:xfrm>
            <a:off x="1650876" y="5085184"/>
            <a:ext cx="8837612" cy="128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2800" b="1">
                <a:latin typeface="黑体" panose="02010600030101010101" pitchFamily="49" charset="-122"/>
                <a:ea typeface="黑体" panose="02010600030101010101" pitchFamily="49" charset="-122"/>
                <a:cs typeface="方正仿宋_GBK"/>
              </a:rPr>
              <a:t>1945</a:t>
            </a:r>
            <a:r>
              <a:rPr lang="zh-CN" altLang="en-US" sz="2800" b="1">
                <a:latin typeface="黑体" panose="02010600030101010101" pitchFamily="49" charset="-122"/>
                <a:ea typeface="黑体" panose="02010600030101010101" pitchFamily="49" charset="-122"/>
                <a:cs typeface="方正仿宋_GBK"/>
              </a:rPr>
              <a:t>年</a:t>
            </a:r>
            <a:r>
              <a:rPr lang="en-US" altLang="zh-CN" sz="2800" b="1">
                <a:latin typeface="黑体" panose="02010600030101010101" pitchFamily="49" charset="-122"/>
                <a:ea typeface="黑体" panose="02010600030101010101" pitchFamily="49" charset="-122"/>
                <a:cs typeface="方正仿宋_GBK"/>
              </a:rPr>
              <a:t>9</a:t>
            </a:r>
            <a:r>
              <a:rPr lang="zh-CN" altLang="en-US" sz="2800" b="1">
                <a:latin typeface="黑体" panose="02010600030101010101" pitchFamily="49" charset="-122"/>
                <a:ea typeface="黑体" panose="02010600030101010101" pitchFamily="49" charset="-122"/>
                <a:cs typeface="方正仿宋_GBK"/>
              </a:rPr>
              <a:t>月</a:t>
            </a:r>
            <a:r>
              <a:rPr lang="en-US" altLang="zh-CN" sz="2800" b="1">
                <a:latin typeface="黑体" panose="02010600030101010101" pitchFamily="49" charset="-122"/>
                <a:ea typeface="黑体" panose="02010600030101010101" pitchFamily="49" charset="-122"/>
                <a:cs typeface="方正仿宋_GBK"/>
              </a:rPr>
              <a:t>2</a:t>
            </a:r>
            <a:r>
              <a:rPr lang="zh-CN" altLang="en-US" sz="2800" b="1">
                <a:latin typeface="黑体" panose="02010600030101010101" pitchFamily="49" charset="-122"/>
                <a:ea typeface="黑体" panose="02010600030101010101" pitchFamily="49" charset="-122"/>
                <a:cs typeface="方正仿宋_GBK"/>
              </a:rPr>
              <a:t>日，日本向盟国投降签字仪式在东京湾美国战舰“密苏里”号举行。</a:t>
            </a:r>
            <a:endParaRPr lang="zh-CN" altLang="en-US" sz="2800" b="1">
              <a:latin typeface="黑体" panose="02010600030101010101" pitchFamily="49" charset="-122"/>
              <a:ea typeface="黑体" panose="02010600030101010101" pitchFamily="49"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8673"/>
                                        </p:tgtEl>
                                        <p:attrNameLst>
                                          <p:attrName>style.visibility</p:attrName>
                                        </p:attrNameLst>
                                      </p:cBhvr>
                                      <p:to>
                                        <p:strVal val="visible"/>
                                      </p:to>
                                    </p:set>
                                    <p:animEffect transition="in" filter="fade">
                                      <p:cBhvr>
                                        <p:cTn id="7" dur="800" decel="100000"/>
                                        <p:tgtEl>
                                          <p:spTgt spid="28673"/>
                                        </p:tgtEl>
                                      </p:cBhvr>
                                    </p:animEffect>
                                    <p:anim calcmode="lin" valueType="num">
                                      <p:cBhvr>
                                        <p:cTn id="8" dur="800" decel="100000" fill="hold"/>
                                        <p:tgtEl>
                                          <p:spTgt spid="28673"/>
                                        </p:tgtEl>
                                        <p:attrNameLst>
                                          <p:attrName>style.rotation</p:attrName>
                                        </p:attrNameLst>
                                      </p:cBhvr>
                                      <p:tavLst>
                                        <p:tav tm="0">
                                          <p:val>
                                            <p:fltVal val="-90"/>
                                          </p:val>
                                        </p:tav>
                                        <p:tav tm="100000">
                                          <p:val>
                                            <p:fltVal val="0"/>
                                          </p:val>
                                        </p:tav>
                                      </p:tavLst>
                                    </p:anim>
                                    <p:anim calcmode="lin" valueType="num">
                                      <p:cBhvr>
                                        <p:cTn id="9" dur="800" decel="100000" fill="hold"/>
                                        <p:tgtEl>
                                          <p:spTgt spid="28673"/>
                                        </p:tgtEl>
                                        <p:attrNameLst>
                                          <p:attrName>ppt_x</p:attrName>
                                        </p:attrNameLst>
                                      </p:cBhvr>
                                      <p:tavLst>
                                        <p:tav tm="0">
                                          <p:val>
                                            <p:strVal val="#ppt_x+0.4"/>
                                          </p:val>
                                        </p:tav>
                                        <p:tav tm="100000">
                                          <p:val>
                                            <p:strVal val="#ppt_x-0.05"/>
                                          </p:val>
                                        </p:tav>
                                      </p:tavLst>
                                    </p:anim>
                                    <p:anim calcmode="lin" valueType="num">
                                      <p:cBhvr>
                                        <p:cTn id="10" dur="800" decel="100000" fill="hold"/>
                                        <p:tgtEl>
                                          <p:spTgt spid="2867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867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867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500"/>
                                        <p:tgtEl>
                                          <p:spTgt spid="28674"/>
                                        </p:tgtEl>
                                        <p:attrNameLst>
                                          <p:attrName>ppt_y</p:attrName>
                                        </p:attrNameLst>
                                      </p:cBhvr>
                                      <p:tavLst>
                                        <p:tav tm="0">
                                          <p:val>
                                            <p:strVal val="#ppt_y+#ppt_h*1.125000"/>
                                          </p:val>
                                        </p:tav>
                                        <p:tav tm="100000">
                                          <p:val>
                                            <p:strVal val="#ppt_y"/>
                                          </p:val>
                                        </p:tav>
                                      </p:tavLst>
                                    </p:anim>
                                    <p:animEffect transition="in" filter="wipe(up)">
                                      <p:cBhvr>
                                        <p:cTn id="18" dur="5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7" name="Object 2"/>
          <p:cNvGraphicFramePr>
            <a:graphicFrameLocks noChangeAspect="1"/>
          </p:cNvGraphicFramePr>
          <p:nvPr/>
        </p:nvGraphicFramePr>
        <p:xfrm>
          <a:off x="4815840" y="1188085"/>
          <a:ext cx="6680200" cy="3455035"/>
        </p:xfrm>
        <a:graphic>
          <a:graphicData uri="http://schemas.openxmlformats.org/presentationml/2006/ole">
            <mc:AlternateContent xmlns:mc="http://schemas.openxmlformats.org/markup-compatibility/2006">
              <mc:Choice xmlns:v="urn:schemas-microsoft-com:vml" Requires="v">
                <p:oleObj spid="_x0000_s2064" name="" r:id="rId1" imgW="5495925" imgH="3438525" progId="PBrush">
                  <p:embed/>
                </p:oleObj>
              </mc:Choice>
              <mc:Fallback>
                <p:oleObj name="" r:id="rId1" imgW="5495925" imgH="3438525" progId="PBrush">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5840" y="1188085"/>
                        <a:ext cx="6680200" cy="3455035"/>
                      </a:xfrm>
                      <a:prstGeom prst="rect">
                        <a:avLst/>
                      </a:prstGeom>
                      <a:noFill/>
                      <a:ln w="57150">
                        <a:solidFill>
                          <a:srgbClr val="996633"/>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698" name="Text Box 3"/>
          <p:cNvSpPr txBox="1">
            <a:spLocks noChangeArrowheads="1"/>
          </p:cNvSpPr>
          <p:nvPr/>
        </p:nvSpPr>
        <p:spPr bwMode="auto">
          <a:xfrm>
            <a:off x="1524000" y="5050155"/>
            <a:ext cx="9346565" cy="1370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3200" b="1" dirty="0">
                <a:latin typeface="黑体" panose="02010600030101010101" pitchFamily="49" charset="-122"/>
                <a:ea typeface="黑体" panose="02010600030101010101" pitchFamily="49" charset="-122"/>
                <a:cs typeface="方正仿宋_GBK"/>
              </a:rPr>
              <a:t>日本侵华军总司令冈村宁茨向中国战区陆军总司令何应钦递呈降书</a:t>
            </a:r>
            <a:endParaRPr lang="zh-CN" altLang="en-US" sz="3200" b="1" dirty="0">
              <a:latin typeface="黑体" panose="02010600030101010101" pitchFamily="49" charset="-122"/>
              <a:ea typeface="黑体" panose="02010600030101010101" pitchFamily="49" charset="-122"/>
              <a:cs typeface="方正仿宋_GBK"/>
            </a:endParaRPr>
          </a:p>
        </p:txBody>
      </p:sp>
      <p:pic>
        <p:nvPicPr>
          <p:cNvPr id="4" name="图片 3"/>
          <p:cNvPicPr>
            <a:picLocks noChangeAspect="1"/>
          </p:cNvPicPr>
          <p:nvPr/>
        </p:nvPicPr>
        <p:blipFill>
          <a:blip r:embed="rId3"/>
          <a:stretch>
            <a:fillRect/>
          </a:stretch>
        </p:blipFill>
        <p:spPr>
          <a:xfrm>
            <a:off x="516255" y="1187900"/>
            <a:ext cx="3913971" cy="358475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9697"/>
                                        </p:tgtEl>
                                        <p:attrNameLst>
                                          <p:attrName>style.visibility</p:attrName>
                                        </p:attrNameLst>
                                      </p:cBhvr>
                                      <p:to>
                                        <p:strVal val="visible"/>
                                      </p:to>
                                    </p:set>
                                    <p:animEffect transition="in" filter="fade">
                                      <p:cBhvr>
                                        <p:cTn id="7" dur="800" decel="100000"/>
                                        <p:tgtEl>
                                          <p:spTgt spid="29697"/>
                                        </p:tgtEl>
                                      </p:cBhvr>
                                    </p:animEffect>
                                    <p:anim calcmode="lin" valueType="num">
                                      <p:cBhvr>
                                        <p:cTn id="8" dur="800" decel="100000" fill="hold"/>
                                        <p:tgtEl>
                                          <p:spTgt spid="29697"/>
                                        </p:tgtEl>
                                        <p:attrNameLst>
                                          <p:attrName>style.rotation</p:attrName>
                                        </p:attrNameLst>
                                      </p:cBhvr>
                                      <p:tavLst>
                                        <p:tav tm="0">
                                          <p:val>
                                            <p:fltVal val="-90"/>
                                          </p:val>
                                        </p:tav>
                                        <p:tav tm="100000">
                                          <p:val>
                                            <p:fltVal val="0"/>
                                          </p:val>
                                        </p:tav>
                                      </p:tavLst>
                                    </p:anim>
                                    <p:anim calcmode="lin" valueType="num">
                                      <p:cBhvr>
                                        <p:cTn id="9" dur="800" decel="100000" fill="hold"/>
                                        <p:tgtEl>
                                          <p:spTgt spid="29697"/>
                                        </p:tgtEl>
                                        <p:attrNameLst>
                                          <p:attrName>ppt_x</p:attrName>
                                        </p:attrNameLst>
                                      </p:cBhvr>
                                      <p:tavLst>
                                        <p:tav tm="0">
                                          <p:val>
                                            <p:strVal val="#ppt_x+0.4"/>
                                          </p:val>
                                        </p:tav>
                                        <p:tav tm="100000">
                                          <p:val>
                                            <p:strVal val="#ppt_x-0.05"/>
                                          </p:val>
                                        </p:tav>
                                      </p:tavLst>
                                    </p:anim>
                                    <p:anim calcmode="lin" valueType="num">
                                      <p:cBhvr>
                                        <p:cTn id="10" dur="800" decel="100000" fill="hold"/>
                                        <p:tgtEl>
                                          <p:spTgt spid="2969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969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969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9698"/>
                                        </p:tgtEl>
                                        <p:attrNameLst>
                                          <p:attrName>style.visibility</p:attrName>
                                        </p:attrNameLst>
                                      </p:cBhvr>
                                      <p:to>
                                        <p:strVal val="visible"/>
                                      </p:to>
                                    </p:set>
                                    <p:animEffect transition="in" filter="fade">
                                      <p:cBhvr>
                                        <p:cTn id="17" dur="800" decel="100000"/>
                                        <p:tgtEl>
                                          <p:spTgt spid="29698"/>
                                        </p:tgtEl>
                                      </p:cBhvr>
                                    </p:animEffect>
                                    <p:anim calcmode="lin" valueType="num">
                                      <p:cBhvr>
                                        <p:cTn id="18" dur="800" decel="100000" fill="hold"/>
                                        <p:tgtEl>
                                          <p:spTgt spid="29698"/>
                                        </p:tgtEl>
                                        <p:attrNameLst>
                                          <p:attrName>style.rotation</p:attrName>
                                        </p:attrNameLst>
                                      </p:cBhvr>
                                      <p:tavLst>
                                        <p:tav tm="0">
                                          <p:val>
                                            <p:fltVal val="-90"/>
                                          </p:val>
                                        </p:tav>
                                        <p:tav tm="100000">
                                          <p:val>
                                            <p:fltVal val="0"/>
                                          </p:val>
                                        </p:tav>
                                      </p:tavLst>
                                    </p:anim>
                                    <p:anim calcmode="lin" valueType="num">
                                      <p:cBhvr>
                                        <p:cTn id="19" dur="800" decel="100000" fill="hold"/>
                                        <p:tgtEl>
                                          <p:spTgt spid="29698"/>
                                        </p:tgtEl>
                                        <p:attrNameLst>
                                          <p:attrName>ppt_x</p:attrName>
                                        </p:attrNameLst>
                                      </p:cBhvr>
                                      <p:tavLst>
                                        <p:tav tm="0">
                                          <p:val>
                                            <p:strVal val="#ppt_x+0.4"/>
                                          </p:val>
                                        </p:tav>
                                        <p:tav tm="100000">
                                          <p:val>
                                            <p:strVal val="#ppt_x-0.05"/>
                                          </p:val>
                                        </p:tav>
                                      </p:tavLst>
                                    </p:anim>
                                    <p:anim calcmode="lin" valueType="num">
                                      <p:cBhvr>
                                        <p:cTn id="20" dur="800" decel="100000" fill="hold"/>
                                        <p:tgtEl>
                                          <p:spTgt spid="29698"/>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9698"/>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969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3" descr="这是1945年10月25日，中国战区台湾省受降仪式在台北公会堂举行"/>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60961" y="768928"/>
            <a:ext cx="7500216" cy="474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Text Box 24"/>
          <p:cNvSpPr txBox="1">
            <a:spLocks noChangeArrowheads="1"/>
          </p:cNvSpPr>
          <p:nvPr/>
        </p:nvSpPr>
        <p:spPr bwMode="auto">
          <a:xfrm>
            <a:off x="2986088" y="5877272"/>
            <a:ext cx="6265862"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400" b="1" dirty="0">
                <a:latin typeface="微软雅黑" panose="020B0503020204020204" pitchFamily="34" charset="-122"/>
                <a:ea typeface="微软雅黑" panose="020B0503020204020204" pitchFamily="34" charset="-122"/>
              </a:rPr>
              <a:t>1945</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10</a:t>
            </a:r>
            <a:r>
              <a:rPr lang="zh-CN" altLang="en-US" sz="2400" b="1" dirty="0">
                <a:latin typeface="微软雅黑" panose="020B0503020204020204" pitchFamily="34" charset="-122"/>
                <a:ea typeface="微软雅黑" panose="020B0503020204020204" pitchFamily="34" charset="-122"/>
              </a:rPr>
              <a:t>月</a:t>
            </a:r>
            <a:r>
              <a:rPr lang="en-US" altLang="zh-CN" sz="2400" b="1" dirty="0">
                <a:latin typeface="微软雅黑" panose="020B0503020204020204" pitchFamily="34" charset="-122"/>
                <a:ea typeface="微软雅黑" panose="020B0503020204020204" pitchFamily="34" charset="-122"/>
              </a:rPr>
              <a:t>25</a:t>
            </a:r>
            <a:r>
              <a:rPr lang="zh-CN" altLang="en-US" sz="2400" b="1" dirty="0">
                <a:latin typeface="微软雅黑" panose="020B0503020204020204" pitchFamily="34" charset="-122"/>
                <a:ea typeface="微软雅黑" panose="020B0503020204020204" pitchFamily="34" charset="-122"/>
              </a:rPr>
              <a:t>日 台湾光复（受降仪式）</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0721"/>
                                        </p:tgtEl>
                                        <p:attrNameLst>
                                          <p:attrName>style.visibility</p:attrName>
                                        </p:attrNameLst>
                                      </p:cBhvr>
                                      <p:to>
                                        <p:strVal val="visible"/>
                                      </p:to>
                                    </p:set>
                                    <p:animEffect transition="in" filter="fade">
                                      <p:cBhvr>
                                        <p:cTn id="7" dur="800" decel="100000"/>
                                        <p:tgtEl>
                                          <p:spTgt spid="30721"/>
                                        </p:tgtEl>
                                      </p:cBhvr>
                                    </p:animEffect>
                                    <p:anim calcmode="lin" valueType="num">
                                      <p:cBhvr>
                                        <p:cTn id="8" dur="800" decel="100000" fill="hold"/>
                                        <p:tgtEl>
                                          <p:spTgt spid="30721"/>
                                        </p:tgtEl>
                                        <p:attrNameLst>
                                          <p:attrName>style.rotation</p:attrName>
                                        </p:attrNameLst>
                                      </p:cBhvr>
                                      <p:tavLst>
                                        <p:tav tm="0">
                                          <p:val>
                                            <p:fltVal val="-90"/>
                                          </p:val>
                                        </p:tav>
                                        <p:tav tm="100000">
                                          <p:val>
                                            <p:fltVal val="0"/>
                                          </p:val>
                                        </p:tav>
                                      </p:tavLst>
                                    </p:anim>
                                    <p:anim calcmode="lin" valueType="num">
                                      <p:cBhvr>
                                        <p:cTn id="9" dur="800" decel="100000" fill="hold"/>
                                        <p:tgtEl>
                                          <p:spTgt spid="30721"/>
                                        </p:tgtEl>
                                        <p:attrNameLst>
                                          <p:attrName>ppt_x</p:attrName>
                                        </p:attrNameLst>
                                      </p:cBhvr>
                                      <p:tavLst>
                                        <p:tav tm="0">
                                          <p:val>
                                            <p:strVal val="#ppt_x+0.4"/>
                                          </p:val>
                                        </p:tav>
                                        <p:tav tm="100000">
                                          <p:val>
                                            <p:strVal val="#ppt_x-0.05"/>
                                          </p:val>
                                        </p:tav>
                                      </p:tavLst>
                                    </p:anim>
                                    <p:anim calcmode="lin" valueType="num">
                                      <p:cBhvr>
                                        <p:cTn id="10" dur="800" decel="100000" fill="hold"/>
                                        <p:tgtEl>
                                          <p:spTgt spid="3072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072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0721"/>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0722"/>
                                        </p:tgtEl>
                                        <p:attrNameLst>
                                          <p:attrName>style.visibility</p:attrName>
                                        </p:attrNameLst>
                                      </p:cBhvr>
                                      <p:to>
                                        <p:strVal val="visible"/>
                                      </p:to>
                                    </p:set>
                                    <p:animEffect transition="in" filter="fade">
                                      <p:cBhvr>
                                        <p:cTn id="17" dur="800" decel="100000"/>
                                        <p:tgtEl>
                                          <p:spTgt spid="30722"/>
                                        </p:tgtEl>
                                      </p:cBhvr>
                                    </p:animEffect>
                                    <p:anim calcmode="lin" valueType="num">
                                      <p:cBhvr>
                                        <p:cTn id="18" dur="800" decel="100000" fill="hold"/>
                                        <p:tgtEl>
                                          <p:spTgt spid="30722"/>
                                        </p:tgtEl>
                                        <p:attrNameLst>
                                          <p:attrName>style.rotation</p:attrName>
                                        </p:attrNameLst>
                                      </p:cBhvr>
                                      <p:tavLst>
                                        <p:tav tm="0">
                                          <p:val>
                                            <p:fltVal val="-90"/>
                                          </p:val>
                                        </p:tav>
                                        <p:tav tm="100000">
                                          <p:val>
                                            <p:fltVal val="0"/>
                                          </p:val>
                                        </p:tav>
                                      </p:tavLst>
                                    </p:anim>
                                    <p:anim calcmode="lin" valueType="num">
                                      <p:cBhvr>
                                        <p:cTn id="19" dur="800" decel="100000" fill="hold"/>
                                        <p:tgtEl>
                                          <p:spTgt spid="30722"/>
                                        </p:tgtEl>
                                        <p:attrNameLst>
                                          <p:attrName>ppt_x</p:attrName>
                                        </p:attrNameLst>
                                      </p:cBhvr>
                                      <p:tavLst>
                                        <p:tav tm="0">
                                          <p:val>
                                            <p:strVal val="#ppt_x+0.4"/>
                                          </p:val>
                                        </p:tav>
                                        <p:tav tm="100000">
                                          <p:val>
                                            <p:strVal val="#ppt_x-0.05"/>
                                          </p:val>
                                        </p:tav>
                                      </p:tavLst>
                                    </p:anim>
                                    <p:anim calcmode="lin" valueType="num">
                                      <p:cBhvr>
                                        <p:cTn id="20" dur="800" decel="100000" fill="hold"/>
                                        <p:tgtEl>
                                          <p:spTgt spid="3072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072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072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矩形 7197"/>
          <p:cNvSpPr>
            <a:spLocks noChangeArrowheads="1"/>
          </p:cNvSpPr>
          <p:nvPr/>
        </p:nvSpPr>
        <p:spPr bwMode="auto">
          <a:xfrm>
            <a:off x="2952396" y="557831"/>
            <a:ext cx="66479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抗日战争胜利的原因和伟大意义</a:t>
            </a:r>
            <a:endParaRPr lang="zh-CN" altLang="en-US"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 Box 2"/>
          <p:cNvSpPr txBox="1">
            <a:spLocks noChangeArrowheads="1"/>
          </p:cNvSpPr>
          <p:nvPr/>
        </p:nvSpPr>
        <p:spPr bwMode="auto">
          <a:xfrm>
            <a:off x="1487488" y="1412776"/>
            <a:ext cx="9346783" cy="4939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000" b="1" dirty="0">
                <a:latin typeface="微软雅黑" panose="020B0503020204020204" pitchFamily="34" charset="-122"/>
                <a:ea typeface="微软雅黑" panose="020B0503020204020204" pitchFamily="34" charset="-122"/>
              </a:rPr>
              <a:t>　　</a:t>
            </a:r>
            <a:r>
              <a:rPr lang="en-US" altLang="zh-CN" sz="3000" b="1" dirty="0">
                <a:latin typeface="微软雅黑" panose="020B0503020204020204" pitchFamily="34" charset="-122"/>
                <a:ea typeface="微软雅黑" panose="020B0503020204020204" pitchFamily="34" charset="-122"/>
              </a:rPr>
              <a:t>1945</a:t>
            </a:r>
            <a:r>
              <a:rPr lang="zh-CN" altLang="en-US" sz="3000" b="1" dirty="0">
                <a:latin typeface="微软雅黑" panose="020B0503020204020204" pitchFamily="34" charset="-122"/>
                <a:ea typeface="微软雅黑" panose="020B0503020204020204" pitchFamily="34" charset="-122"/>
              </a:rPr>
              <a:t>年重庆谈判期间，中苏友好协会举办一次酒会，邀请国共双方代表及各报社记者参加。席间，一位国民党方面的记者说：“我出个谜语给大家猜。谜面是‘日本投降的原因’，谜底是‘我国古代一人名’。” </a:t>
            </a:r>
            <a:endParaRPr lang="en-US" altLang="zh-CN" sz="3000" b="1" dirty="0">
              <a:latin typeface="微软雅黑" panose="020B0503020204020204" pitchFamily="34" charset="-122"/>
              <a:ea typeface="微软雅黑" panose="020B0503020204020204" pitchFamily="34" charset="-122"/>
            </a:endParaRPr>
          </a:p>
          <a:p>
            <a:pPr>
              <a:lnSpc>
                <a:spcPct val="150000"/>
              </a:lnSpc>
            </a:pPr>
            <a:r>
              <a:rPr lang="en-US" altLang="zh-CN" sz="3000" b="1" dirty="0">
                <a:latin typeface="微软雅黑" panose="020B0503020204020204" pitchFamily="34" charset="-122"/>
                <a:ea typeface="微软雅黑" panose="020B0503020204020204" pitchFamily="34" charset="-122"/>
              </a:rPr>
              <a:t>      </a:t>
            </a:r>
            <a:r>
              <a:rPr lang="zh-CN" altLang="en-US" sz="3000" b="1" dirty="0">
                <a:latin typeface="微软雅黑" panose="020B0503020204020204" pitchFamily="34" charset="-122"/>
                <a:ea typeface="微软雅黑" panose="020B0503020204020204" pitchFamily="34" charset="-122"/>
              </a:rPr>
              <a:t>结果出现了几个谜底：“屈原</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“苏武”“蒋干”“毛遂”“共工”。</a:t>
            </a:r>
            <a:endParaRPr lang="zh-CN" altLang="en-US" sz="30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       请尝试着猜一下！</a:t>
            </a:r>
            <a:endParaRPr lang="en-US"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sdl01">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2590800"/>
            <a:ext cx="1371600" cy="1752600"/>
          </a:xfrm>
          <a:prstGeom prst="rect">
            <a:avLst/>
          </a:prstGeom>
          <a:noFill/>
          <a:ln w="57150" cmpd="thinThick">
            <a:solidFill>
              <a:srgbClr val="000000"/>
            </a:solidFill>
            <a:miter lim="800000"/>
            <a:headEnd/>
            <a:tailEnd/>
          </a:ln>
        </p:spPr>
      </p:pic>
      <p:pic>
        <p:nvPicPr>
          <p:cNvPr id="64515" name="Picture 3" descr="罗斯福"/>
          <p:cNvPicPr>
            <a:picLocks noChangeAspect="1" noChangeArrowheads="1"/>
          </p:cNvPicPr>
          <p:nvPr/>
        </p:nvPicPr>
        <p:blipFill>
          <a:blip r:embed="rId3">
            <a:extLst>
              <a:ext uri="{28A0092B-C50C-407E-A947-70E740481C1C}">
                <a14:useLocalDpi xmlns:a14="http://schemas.microsoft.com/office/drawing/2010/main" val="0"/>
              </a:ext>
            </a:extLst>
          </a:blip>
          <a:srcRect r="11385"/>
          <a:stretch>
            <a:fillRect/>
          </a:stretch>
        </p:blipFill>
        <p:spPr bwMode="auto">
          <a:xfrm>
            <a:off x="2286000" y="2590800"/>
            <a:ext cx="1309688" cy="1752600"/>
          </a:xfrm>
          <a:prstGeom prst="rect">
            <a:avLst/>
          </a:prstGeom>
          <a:noFill/>
          <a:ln w="57150" cmpd="thickThin">
            <a:solidFill>
              <a:srgbClr val="000000"/>
            </a:solidFill>
            <a:miter lim="800000"/>
            <a:headEnd/>
            <a:tailEnd/>
          </a:ln>
        </p:spPr>
      </p:pic>
      <p:grpSp>
        <p:nvGrpSpPr>
          <p:cNvPr id="2" name="Group 4"/>
          <p:cNvGrpSpPr/>
          <p:nvPr/>
        </p:nvGrpSpPr>
        <p:grpSpPr bwMode="auto">
          <a:xfrm>
            <a:off x="1665288" y="381000"/>
            <a:ext cx="3724275" cy="1714500"/>
            <a:chOff x="-113" y="144"/>
            <a:chExt cx="2580" cy="1080"/>
          </a:xfrm>
          <a:noFill/>
        </p:grpSpPr>
        <p:sp>
          <p:nvSpPr>
            <p:cNvPr id="38916" name="AutoShape 5" descr="画布"/>
            <p:cNvSpPr>
              <a:spLocks noChangeArrowheads="1"/>
            </p:cNvSpPr>
            <p:nvPr/>
          </p:nvSpPr>
          <p:spPr bwMode="auto">
            <a:xfrm>
              <a:off x="-113" y="180"/>
              <a:ext cx="2580" cy="1044"/>
            </a:xfrm>
            <a:prstGeom prst="wedgeRectCallout">
              <a:avLst>
                <a:gd name="adj1" fmla="val -10079"/>
                <a:gd name="adj2" fmla="val 79500"/>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8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屈原 </a:t>
              </a: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指</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日本屈服服于美</a:t>
              </a:r>
              <a:endParaRPr lang="en-US" altLang="zh-CN" sz="2400" b="1" dirty="0">
                <a:latin typeface="微软雅黑" panose="020B0503020204020204" pitchFamily="34" charset="-122"/>
                <a:ea typeface="微软雅黑" panose="020B0503020204020204" pitchFamily="34" charset="-122"/>
              </a:endParaRPr>
            </a:p>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国投下的两颗原  子弹。</a:t>
              </a:r>
              <a:endParaRPr lang="zh-CN" altLang="en-US" sz="2400" b="1" dirty="0">
                <a:latin typeface="微软雅黑" panose="020B0503020204020204" pitchFamily="34" charset="-122"/>
                <a:ea typeface="微软雅黑" panose="020B0503020204020204" pitchFamily="34" charset="-122"/>
              </a:endParaRPr>
            </a:p>
          </p:txBody>
        </p:sp>
        <p:pic>
          <p:nvPicPr>
            <p:cNvPr id="38917" name="Picture 6" descr="屈原"/>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 y="144"/>
              <a:ext cx="720" cy="9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3" name="Group 7"/>
          <p:cNvGrpSpPr/>
          <p:nvPr/>
        </p:nvGrpSpPr>
        <p:grpSpPr bwMode="auto">
          <a:xfrm>
            <a:off x="1828800" y="4724400"/>
            <a:ext cx="4227513" cy="1693863"/>
            <a:chOff x="0" y="3120"/>
            <a:chExt cx="2544" cy="1200"/>
          </a:xfrm>
          <a:noFill/>
        </p:grpSpPr>
        <p:sp>
          <p:nvSpPr>
            <p:cNvPr id="38919" name="AutoShape 8" descr="画布"/>
            <p:cNvSpPr>
              <a:spLocks noChangeArrowheads="1"/>
            </p:cNvSpPr>
            <p:nvPr/>
          </p:nvSpPr>
          <p:spPr bwMode="auto">
            <a:xfrm>
              <a:off x="0" y="3120"/>
              <a:ext cx="2544" cy="1200"/>
            </a:xfrm>
            <a:prstGeom prst="wedgeRectCallout">
              <a:avLst>
                <a:gd name="adj1" fmla="val 33528"/>
                <a:gd name="adj2" fmla="val -94250"/>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苏武</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苏联</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红军出兵东北，  </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一举击溃日本</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关东军。</a:t>
              </a:r>
              <a:endParaRPr lang="zh-CN" altLang="en-US" sz="2400" b="1" dirty="0">
                <a:latin typeface="微软雅黑" panose="020B0503020204020204" pitchFamily="34" charset="-122"/>
                <a:ea typeface="微软雅黑" panose="020B0503020204020204" pitchFamily="34" charset="-122"/>
              </a:endParaRPr>
            </a:p>
          </p:txBody>
        </p:sp>
        <p:pic>
          <p:nvPicPr>
            <p:cNvPr id="38920" name="Picture 9" descr="苏武"/>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 y="3264"/>
              <a:ext cx="720" cy="9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pic>
        <p:nvPicPr>
          <p:cNvPr id="64522" name="Picture 10" descr="f104"/>
          <p:cNvPicPr>
            <a:picLocks noChangeAspect="1" noChangeArrowheads="1"/>
          </p:cNvPicPr>
          <p:nvPr/>
        </p:nvPicPr>
        <p:blipFill>
          <a:blip r:embed="rId6">
            <a:lum bright="12000"/>
            <a:extLst>
              <a:ext uri="{28A0092B-C50C-407E-A947-70E740481C1C}">
                <a14:useLocalDpi xmlns:a14="http://schemas.microsoft.com/office/drawing/2010/main" val="0"/>
              </a:ext>
            </a:extLst>
          </a:blip>
          <a:srcRect b="11111"/>
          <a:stretch>
            <a:fillRect/>
          </a:stretch>
        </p:blipFill>
        <p:spPr bwMode="auto">
          <a:xfrm>
            <a:off x="6283325" y="2590800"/>
            <a:ext cx="1336675" cy="1752600"/>
          </a:xfrm>
          <a:prstGeom prst="rect">
            <a:avLst/>
          </a:prstGeom>
          <a:noFill/>
          <a:ln w="57150" cmpd="thickThin">
            <a:solidFill>
              <a:srgbClr val="000000"/>
            </a:solidFill>
            <a:miter lim="800000"/>
            <a:headEnd/>
            <a:tailEnd/>
          </a:ln>
        </p:spPr>
      </p:pic>
      <p:pic>
        <p:nvPicPr>
          <p:cNvPr id="64523" name="Picture 11" descr="49"/>
          <p:cNvPicPr>
            <a:picLocks noChangeAspect="1" noChangeArrowheads="1"/>
          </p:cNvPicPr>
          <p:nvPr/>
        </p:nvPicPr>
        <p:blipFill>
          <a:blip r:embed="rId7">
            <a:extLst>
              <a:ext uri="{28A0092B-C50C-407E-A947-70E740481C1C}">
                <a14:useLocalDpi xmlns:a14="http://schemas.microsoft.com/office/drawing/2010/main" val="0"/>
              </a:ext>
            </a:extLst>
          </a:blip>
          <a:srcRect l="20425" r="18889" b="19231"/>
          <a:stretch>
            <a:fillRect/>
          </a:stretch>
        </p:blipFill>
        <p:spPr bwMode="auto">
          <a:xfrm>
            <a:off x="8305800" y="2590800"/>
            <a:ext cx="1371600" cy="1752600"/>
          </a:xfrm>
          <a:prstGeom prst="rect">
            <a:avLst/>
          </a:prstGeom>
          <a:noFill/>
          <a:ln w="57150" cmpd="thickThin">
            <a:solidFill>
              <a:srgbClr val="000000"/>
            </a:solidFill>
            <a:miter lim="800000"/>
            <a:headEnd/>
            <a:tailEnd/>
          </a:ln>
        </p:spPr>
      </p:pic>
      <p:grpSp>
        <p:nvGrpSpPr>
          <p:cNvPr id="4" name="Group 12"/>
          <p:cNvGrpSpPr/>
          <p:nvPr/>
        </p:nvGrpSpPr>
        <p:grpSpPr bwMode="auto">
          <a:xfrm>
            <a:off x="6327775" y="433388"/>
            <a:ext cx="4195763" cy="1700212"/>
            <a:chOff x="3218" y="129"/>
            <a:chExt cx="2542" cy="1071"/>
          </a:xfrm>
          <a:noFill/>
        </p:grpSpPr>
        <p:sp>
          <p:nvSpPr>
            <p:cNvPr id="38924" name="AutoShape 13" descr="画布"/>
            <p:cNvSpPr>
              <a:spLocks noChangeArrowheads="1"/>
            </p:cNvSpPr>
            <p:nvPr/>
          </p:nvSpPr>
          <p:spPr bwMode="auto">
            <a:xfrm>
              <a:off x="3218" y="164"/>
              <a:ext cx="2542" cy="1036"/>
            </a:xfrm>
            <a:prstGeom prst="wedgeRectCallout">
              <a:avLst>
                <a:gd name="adj1" fmla="val -40329"/>
                <a:gd name="adj2" fmla="val 74634"/>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蒋干</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蒋</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介石政府    </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正面战场组织</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抗战的结果。</a:t>
              </a:r>
              <a:endParaRPr lang="zh-CN" altLang="en-US" sz="2400" b="1" dirty="0">
                <a:latin typeface="微软雅黑" panose="020B0503020204020204" pitchFamily="34" charset="-122"/>
                <a:ea typeface="微软雅黑" panose="020B0503020204020204" pitchFamily="34" charset="-122"/>
              </a:endParaRPr>
            </a:p>
          </p:txBody>
        </p:sp>
        <p:pic>
          <p:nvPicPr>
            <p:cNvPr id="38925" name="Picture 14" descr="蒋干"/>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129"/>
              <a:ext cx="816" cy="9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5" name="Group 15"/>
          <p:cNvGrpSpPr/>
          <p:nvPr/>
        </p:nvGrpSpPr>
        <p:grpSpPr bwMode="auto">
          <a:xfrm>
            <a:off x="6677025" y="4762500"/>
            <a:ext cx="3886200" cy="1692275"/>
            <a:chOff x="3312" y="3072"/>
            <a:chExt cx="2448" cy="1200"/>
          </a:xfrm>
          <a:noFill/>
        </p:grpSpPr>
        <p:sp>
          <p:nvSpPr>
            <p:cNvPr id="38927" name="AutoShape 16" descr="画布"/>
            <p:cNvSpPr>
              <a:spLocks noChangeArrowheads="1"/>
            </p:cNvSpPr>
            <p:nvPr/>
          </p:nvSpPr>
          <p:spPr bwMode="auto">
            <a:xfrm>
              <a:off x="3312" y="3072"/>
              <a:ext cx="2448" cy="1200"/>
            </a:xfrm>
            <a:prstGeom prst="wedgeRectCallout">
              <a:avLst>
                <a:gd name="adj1" fmla="val -981"/>
                <a:gd name="adj2" fmla="val -88917"/>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毛遂</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毛泽</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东领导的抗日</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武装坚持敌后</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抗战的结果。</a:t>
              </a:r>
              <a:endParaRPr lang="zh-CN" altLang="en-US" sz="2400" b="1" dirty="0">
                <a:latin typeface="微软雅黑" panose="020B0503020204020204" pitchFamily="34" charset="-122"/>
                <a:ea typeface="微软雅黑" panose="020B0503020204020204" pitchFamily="34" charset="-122"/>
              </a:endParaRPr>
            </a:p>
          </p:txBody>
        </p:sp>
        <p:pic>
          <p:nvPicPr>
            <p:cNvPr id="38928" name="Picture 17" descr="毛遂"/>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60" y="3264"/>
              <a:ext cx="748" cy="9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10" name="MTA_015.WAV"/>
                                        </p:tgtEl>
                                      </p:cMediaNode>
                                    </p:audio>
                                  </p:sub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64515"/>
                                        </p:tgtEl>
                                        <p:attrNameLst>
                                          <p:attrName>style.visibility</p:attrName>
                                        </p:attrNameLst>
                                      </p:cBhvr>
                                      <p:to>
                                        <p:strVal val="visible"/>
                                      </p:to>
                                    </p:set>
                                    <p:animEffect transition="in" filter="dissolve">
                                      <p:cBhvr>
                                        <p:cTn id="11" dur="500"/>
                                        <p:tgtEl>
                                          <p:spTgt spid="64515"/>
                                        </p:tgtEl>
                                      </p:cBhvr>
                                    </p:animEffect>
                                  </p:childTnLst>
                                  <p:subTnLst>
                                    <p:audio>
                                      <p:cMediaNode>
                                        <p:cTn display="0" masterRel="sameClick">
                                          <p:stCondLst>
                                            <p:cond evt="begin" delay="0">
                                              <p:tn val="9"/>
                                            </p:cond>
                                          </p:stCondLst>
                                          <p:endCondLst>
                                            <p:cond evt="onStopAudio" delay="0">
                                              <p:tgtEl>
                                                <p:sldTgt/>
                                              </p:tgtEl>
                                            </p:cond>
                                          </p:endCondLst>
                                        </p:cTn>
                                        <p:tgtEl>
                                          <p:sndTgt r:embed="rId11" name="camera.wav"/>
                                        </p:tgtEl>
                                      </p:cMediaNode>
                                    </p:audio>
                                  </p:sub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randombar(horizontal)">
                                      <p:cBhvr>
                                        <p:cTn id="16" dur="500"/>
                                        <p:tgtEl>
                                          <p:spTgt spid="3"/>
                                        </p:tgtEl>
                                      </p:cBhvr>
                                    </p:animEffect>
                                  </p:childTnLst>
                                  <p:subTnLst>
                                    <p:audio>
                                      <p:cMediaNode>
                                        <p:cTn display="0" masterRel="sameClick">
                                          <p:stCondLst>
                                            <p:cond evt="begin" delay="0">
                                              <p:tn val="14"/>
                                            </p:cond>
                                          </p:stCondLst>
                                          <p:endCondLst>
                                            <p:cond evt="onStopAudio" delay="0">
                                              <p:tgtEl>
                                                <p:sldTgt/>
                                              </p:tgtEl>
                                            </p:cond>
                                          </p:endCondLst>
                                        </p:cTn>
                                        <p:tgtEl>
                                          <p:sndTgt r:embed="rId10" name="MTA_015.WAV"/>
                                        </p:tgtEl>
                                      </p:cMediaNode>
                                    </p:audio>
                                  </p:subTnLst>
                                </p:cTn>
                              </p:par>
                            </p:childTnLst>
                          </p:cTn>
                        </p:par>
                        <p:par>
                          <p:cTn id="17" fill="hold">
                            <p:stCondLst>
                              <p:cond delay="500"/>
                            </p:stCondLst>
                            <p:childTnLst>
                              <p:par>
                                <p:cTn id="18" presetID="5" presetClass="entr" presetSubtype="5" fill="hold" nodeType="afterEffect">
                                  <p:stCondLst>
                                    <p:cond delay="0"/>
                                  </p:stCondLst>
                                  <p:childTnLst>
                                    <p:set>
                                      <p:cBhvr>
                                        <p:cTn id="19" dur="1" fill="hold">
                                          <p:stCondLst>
                                            <p:cond delay="0"/>
                                          </p:stCondLst>
                                        </p:cTn>
                                        <p:tgtEl>
                                          <p:spTgt spid="64514"/>
                                        </p:tgtEl>
                                        <p:attrNameLst>
                                          <p:attrName>style.visibility</p:attrName>
                                        </p:attrNameLst>
                                      </p:cBhvr>
                                      <p:to>
                                        <p:strVal val="visible"/>
                                      </p:to>
                                    </p:set>
                                    <p:animEffect transition="in" filter="checkerboard(down)">
                                      <p:cBhvr>
                                        <p:cTn id="20" dur="500"/>
                                        <p:tgtEl>
                                          <p:spTgt spid="64514"/>
                                        </p:tgtEl>
                                      </p:cBhvr>
                                    </p:animEffect>
                                  </p:childTnLst>
                                  <p:subTnLst>
                                    <p:audio>
                                      <p:cMediaNode>
                                        <p:cTn display="0" masterRel="sameClick">
                                          <p:stCondLst>
                                            <p:cond evt="begin" delay="0">
                                              <p:tn val="18"/>
                                            </p:cond>
                                          </p:stCondLst>
                                          <p:endCondLst>
                                            <p:cond evt="onStopAudio" delay="0">
                                              <p:tgtEl>
                                                <p:sldTgt/>
                                              </p:tgtEl>
                                            </p:cond>
                                          </p:endCondLst>
                                        </p:cTn>
                                        <p:tgtEl>
                                          <p:sndTgt r:embed="rId11" name="camera.wav"/>
                                        </p:tgtEl>
                                      </p:cMediaNode>
                                    </p:audio>
                                  </p:sub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subTnLst>
                                    <p:audio>
                                      <p:cMediaNode>
                                        <p:cTn display="0" masterRel="sameClick">
                                          <p:stCondLst>
                                            <p:cond evt="begin" delay="0">
                                              <p:tn val="23"/>
                                            </p:cond>
                                          </p:stCondLst>
                                          <p:endCondLst>
                                            <p:cond evt="onStopAudio" delay="0">
                                              <p:tgtEl>
                                                <p:sldTgt/>
                                              </p:tgtEl>
                                            </p:cond>
                                          </p:endCondLst>
                                        </p:cTn>
                                        <p:tgtEl>
                                          <p:sndTgt r:embed="rId10" name="MTA_015.WAV"/>
                                        </p:tgtEl>
                                      </p:cMediaNode>
                                    </p:audio>
                                  </p:subTnLst>
                                </p:cTn>
                              </p:par>
                            </p:childTnLst>
                          </p:cTn>
                        </p:par>
                        <p:par>
                          <p:cTn id="26" fill="hold">
                            <p:stCondLst>
                              <p:cond delay="500"/>
                            </p:stCondLst>
                            <p:childTnLst>
                              <p:par>
                                <p:cTn id="27" presetID="5" presetClass="entr" presetSubtype="5" fill="hold" nodeType="afterEffect">
                                  <p:stCondLst>
                                    <p:cond delay="0"/>
                                  </p:stCondLst>
                                  <p:childTnLst>
                                    <p:set>
                                      <p:cBhvr>
                                        <p:cTn id="28" dur="1" fill="hold">
                                          <p:stCondLst>
                                            <p:cond delay="0"/>
                                          </p:stCondLst>
                                        </p:cTn>
                                        <p:tgtEl>
                                          <p:spTgt spid="64522"/>
                                        </p:tgtEl>
                                        <p:attrNameLst>
                                          <p:attrName>style.visibility</p:attrName>
                                        </p:attrNameLst>
                                      </p:cBhvr>
                                      <p:to>
                                        <p:strVal val="visible"/>
                                      </p:to>
                                    </p:set>
                                    <p:animEffect transition="in" filter="checkerboard(down)">
                                      <p:cBhvr>
                                        <p:cTn id="29" dur="500"/>
                                        <p:tgtEl>
                                          <p:spTgt spid="64522"/>
                                        </p:tgtEl>
                                      </p:cBhvr>
                                    </p:animEffect>
                                  </p:childTnLst>
                                  <p:subTnLst>
                                    <p:audio>
                                      <p:cMediaNode>
                                        <p:cTn display="0" masterRel="sameClick">
                                          <p:stCondLst>
                                            <p:cond evt="begin" delay="0">
                                              <p:tn val="27"/>
                                            </p:cond>
                                          </p:stCondLst>
                                          <p:endCondLst>
                                            <p:cond evt="onStopAudio" delay="0">
                                              <p:tgtEl>
                                                <p:sldTgt/>
                                              </p:tgtEl>
                                            </p:cond>
                                          </p:endCondLst>
                                        </p:cTn>
                                        <p:tgtEl>
                                          <p:sndTgt r:embed="rId11" name="camera.wav"/>
                                        </p:tgtEl>
                                      </p:cMediaNode>
                                    </p:audio>
                                  </p:sub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randombar(horizontal)">
                                      <p:cBhvr>
                                        <p:cTn id="34" dur="500"/>
                                        <p:tgtEl>
                                          <p:spTgt spid="5"/>
                                        </p:tgtEl>
                                      </p:cBhvr>
                                    </p:animEffect>
                                  </p:childTnLst>
                                  <p:subTnLst>
                                    <p:audio>
                                      <p:cMediaNode>
                                        <p:cTn display="0" masterRel="sameClick">
                                          <p:stCondLst>
                                            <p:cond evt="begin" delay="0">
                                              <p:tn val="32"/>
                                            </p:cond>
                                          </p:stCondLst>
                                          <p:endCondLst>
                                            <p:cond evt="onStopAudio" delay="0">
                                              <p:tgtEl>
                                                <p:sldTgt/>
                                              </p:tgtEl>
                                            </p:cond>
                                          </p:endCondLst>
                                        </p:cTn>
                                        <p:tgtEl>
                                          <p:sndTgt r:embed="rId10" name="MTA_015.WAV"/>
                                        </p:tgtEl>
                                      </p:cMediaNode>
                                    </p:audio>
                                  </p:subTnLst>
                                </p:cTn>
                              </p:par>
                            </p:childTnLst>
                          </p:cTn>
                        </p:par>
                        <p:par>
                          <p:cTn id="35" fill="hold">
                            <p:stCondLst>
                              <p:cond delay="500"/>
                            </p:stCondLst>
                            <p:childTnLst>
                              <p:par>
                                <p:cTn id="36" presetID="5" presetClass="entr" presetSubtype="5" fill="hold" nodeType="afterEffect">
                                  <p:stCondLst>
                                    <p:cond delay="0"/>
                                  </p:stCondLst>
                                  <p:childTnLst>
                                    <p:set>
                                      <p:cBhvr>
                                        <p:cTn id="37" dur="1" fill="hold">
                                          <p:stCondLst>
                                            <p:cond delay="0"/>
                                          </p:stCondLst>
                                        </p:cTn>
                                        <p:tgtEl>
                                          <p:spTgt spid="64523"/>
                                        </p:tgtEl>
                                        <p:attrNameLst>
                                          <p:attrName>style.visibility</p:attrName>
                                        </p:attrNameLst>
                                      </p:cBhvr>
                                      <p:to>
                                        <p:strVal val="visible"/>
                                      </p:to>
                                    </p:set>
                                    <p:animEffect transition="in" filter="checkerboard(down)">
                                      <p:cBhvr>
                                        <p:cTn id="38" dur="500"/>
                                        <p:tgtEl>
                                          <p:spTgt spid="64523"/>
                                        </p:tgtEl>
                                      </p:cBhvr>
                                    </p:animEffect>
                                  </p:childTnLst>
                                  <p:subTnLst>
                                    <p:audio>
                                      <p:cMediaNode>
                                        <p:cTn display="0" masterRel="sameClick">
                                          <p:stCondLst>
                                            <p:cond evt="begin" delay="0">
                                              <p:tn val="36"/>
                                            </p:cond>
                                          </p:stCondLst>
                                          <p:endCondLst>
                                            <p:cond evt="onStopAudio" delay="0">
                                              <p:tgtEl>
                                                <p:sldTgt/>
                                              </p:tgtEl>
                                            </p:cond>
                                          </p:endCondLst>
                                        </p:cTn>
                                        <p:tgtEl>
                                          <p:sndTgt r:embed="rId11"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罗斯福"/>
          <p:cNvPicPr>
            <a:picLocks noChangeAspect="1" noChangeArrowheads="1"/>
          </p:cNvPicPr>
          <p:nvPr/>
        </p:nvPicPr>
        <p:blipFill>
          <a:blip r:embed="rId1">
            <a:extLst>
              <a:ext uri="{28A0092B-C50C-407E-A947-70E740481C1C}">
                <a14:useLocalDpi xmlns:a14="http://schemas.microsoft.com/office/drawing/2010/main" val="0"/>
              </a:ext>
            </a:extLst>
          </a:blip>
          <a:srcRect r="11385"/>
          <a:stretch>
            <a:fillRect/>
          </a:stretch>
        </p:blipFill>
        <p:spPr bwMode="auto">
          <a:xfrm>
            <a:off x="6759575" y="1524000"/>
            <a:ext cx="1371600" cy="1752600"/>
          </a:xfrm>
          <a:prstGeom prst="rect">
            <a:avLst/>
          </a:prstGeom>
          <a:noFill/>
          <a:ln w="57150" cmpd="thickThin">
            <a:solidFill>
              <a:srgbClr val="000000"/>
            </a:solidFill>
            <a:miter lim="800000"/>
            <a:headEnd/>
            <a:tailEnd/>
          </a:ln>
        </p:spPr>
      </p:pic>
      <p:pic>
        <p:nvPicPr>
          <p:cNvPr id="65539" name="Picture 3" descr="sdl0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8375" y="1524000"/>
            <a:ext cx="1371600" cy="1752600"/>
          </a:xfrm>
          <a:prstGeom prst="rect">
            <a:avLst/>
          </a:prstGeom>
          <a:noFill/>
          <a:ln w="57150" cmpd="thinThick">
            <a:solidFill>
              <a:srgbClr val="000000"/>
            </a:solidFill>
            <a:miter lim="800000"/>
            <a:headEnd/>
            <a:tailEnd/>
          </a:ln>
        </p:spPr>
      </p:pic>
      <p:pic>
        <p:nvPicPr>
          <p:cNvPr id="65540" name="Picture 4" descr="f104"/>
          <p:cNvPicPr>
            <a:picLocks noChangeAspect="1" noChangeArrowheads="1"/>
          </p:cNvPicPr>
          <p:nvPr/>
        </p:nvPicPr>
        <p:blipFill>
          <a:blip r:embed="rId4">
            <a:lum bright="12000"/>
            <a:extLst>
              <a:ext uri="{28A0092B-C50C-407E-A947-70E740481C1C}">
                <a14:useLocalDpi xmlns:a14="http://schemas.microsoft.com/office/drawing/2010/main" val="0"/>
              </a:ext>
            </a:extLst>
          </a:blip>
          <a:srcRect b="11111"/>
          <a:stretch>
            <a:fillRect/>
          </a:stretch>
        </p:blipFill>
        <p:spPr bwMode="auto">
          <a:xfrm>
            <a:off x="6683375" y="3581400"/>
            <a:ext cx="1489075" cy="1752600"/>
          </a:xfrm>
          <a:prstGeom prst="rect">
            <a:avLst/>
          </a:prstGeom>
          <a:noFill/>
          <a:ln w="57150" cmpd="thickThin">
            <a:solidFill>
              <a:srgbClr val="000000"/>
            </a:solidFill>
            <a:miter lim="800000"/>
            <a:headEnd/>
            <a:tailEnd/>
          </a:ln>
        </p:spPr>
      </p:pic>
      <p:pic>
        <p:nvPicPr>
          <p:cNvPr id="65541" name="Picture 5" descr="49"/>
          <p:cNvPicPr>
            <a:picLocks noChangeAspect="1" noChangeArrowheads="1"/>
          </p:cNvPicPr>
          <p:nvPr/>
        </p:nvPicPr>
        <p:blipFill>
          <a:blip r:embed="rId5">
            <a:extLst>
              <a:ext uri="{28A0092B-C50C-407E-A947-70E740481C1C}">
                <a14:useLocalDpi xmlns:a14="http://schemas.microsoft.com/office/drawing/2010/main" val="0"/>
              </a:ext>
            </a:extLst>
          </a:blip>
          <a:srcRect l="20425" r="18889" b="19231"/>
          <a:stretch>
            <a:fillRect/>
          </a:stretch>
        </p:blipFill>
        <p:spPr bwMode="auto">
          <a:xfrm>
            <a:off x="8588375" y="3581400"/>
            <a:ext cx="1447800" cy="1752600"/>
          </a:xfrm>
          <a:prstGeom prst="rect">
            <a:avLst/>
          </a:prstGeom>
          <a:noFill/>
          <a:ln w="57150" cmpd="thickThin">
            <a:solidFill>
              <a:srgbClr val="000000"/>
            </a:solidFill>
            <a:miter lim="800000"/>
            <a:headEnd/>
            <a:tailEnd/>
          </a:ln>
        </p:spPr>
      </p:pic>
      <p:sp>
        <p:nvSpPr>
          <p:cNvPr id="65542" name="Line 6"/>
          <p:cNvSpPr>
            <a:spLocks noChangeShapeType="1"/>
          </p:cNvSpPr>
          <p:nvPr/>
        </p:nvSpPr>
        <p:spPr bwMode="auto">
          <a:xfrm>
            <a:off x="6226175" y="1219200"/>
            <a:ext cx="0" cy="441960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65543" name="Line 7"/>
          <p:cNvSpPr>
            <a:spLocks noChangeShapeType="1"/>
          </p:cNvSpPr>
          <p:nvPr/>
        </p:nvSpPr>
        <p:spPr bwMode="auto">
          <a:xfrm>
            <a:off x="10417175" y="1219200"/>
            <a:ext cx="0" cy="441960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65544" name="Line 8"/>
          <p:cNvSpPr>
            <a:spLocks noChangeShapeType="1"/>
          </p:cNvSpPr>
          <p:nvPr/>
        </p:nvSpPr>
        <p:spPr bwMode="auto">
          <a:xfrm>
            <a:off x="6226175" y="1219200"/>
            <a:ext cx="4191000" cy="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65545" name="Line 9"/>
          <p:cNvSpPr>
            <a:spLocks noChangeShapeType="1"/>
          </p:cNvSpPr>
          <p:nvPr/>
        </p:nvSpPr>
        <p:spPr bwMode="auto">
          <a:xfrm>
            <a:off x="6226175" y="5638800"/>
            <a:ext cx="4191000" cy="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grpSp>
        <p:nvGrpSpPr>
          <p:cNvPr id="2" name="Group 10"/>
          <p:cNvGrpSpPr/>
          <p:nvPr/>
        </p:nvGrpSpPr>
        <p:grpSpPr bwMode="auto">
          <a:xfrm>
            <a:off x="1689100" y="568325"/>
            <a:ext cx="4191000" cy="2438400"/>
            <a:chOff x="48" y="288"/>
            <a:chExt cx="2640" cy="1536"/>
          </a:xfrm>
          <a:noFill/>
        </p:grpSpPr>
        <p:sp>
          <p:nvSpPr>
            <p:cNvPr id="39946" name="AutoShape 11" descr="画布"/>
            <p:cNvSpPr>
              <a:spLocks noChangeArrowheads="1"/>
            </p:cNvSpPr>
            <p:nvPr/>
          </p:nvSpPr>
          <p:spPr bwMode="auto">
            <a:xfrm>
              <a:off x="48" y="288"/>
              <a:ext cx="2640" cy="1536"/>
            </a:xfrm>
            <a:prstGeom prst="wedgeRectCallout">
              <a:avLst>
                <a:gd name="adj1" fmla="val 55565"/>
                <a:gd name="adj2" fmla="val 66171"/>
              </a:avLst>
            </a:prstGeom>
            <a:grpFill/>
            <a:ln w="38100">
              <a:solidFill>
                <a:schemeClr val="tx1"/>
              </a:solidFill>
              <a:miter lim="800000"/>
            </a:ln>
            <a:effectLst>
              <a:outerShdw dist="35921" dir="2700000" algn="ctr" rotWithShape="0">
                <a:srgbClr val="808080">
                  <a:alpha val="50000"/>
                </a:srgbClr>
              </a:outerShdw>
            </a:effectLst>
          </p:spPr>
          <p:txBody>
            <a:bodyPr/>
            <a:lstStyle/>
            <a:p>
              <a:pPr algn="ct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共工</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共     </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产党、国民党、</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国际反法西斯</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力量等共同努</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力的结果。</a:t>
              </a:r>
              <a:endParaRPr lang="zh-CN" altLang="en-US" sz="2800" b="1" dirty="0">
                <a:latin typeface="微软雅黑" panose="020B0503020204020204" pitchFamily="34" charset="-122"/>
                <a:ea typeface="微软雅黑" panose="020B0503020204020204" pitchFamily="34" charset="-122"/>
              </a:endParaRPr>
            </a:p>
          </p:txBody>
        </p:sp>
        <p:pic>
          <p:nvPicPr>
            <p:cNvPr id="39947" name="Picture 12" descr="共工"/>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 y="480"/>
              <a:ext cx="864" cy="11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65549" name="AutoShape 13"/>
          <p:cNvSpPr>
            <a:spLocks noChangeArrowheads="1"/>
          </p:cNvSpPr>
          <p:nvPr/>
        </p:nvSpPr>
        <p:spPr bwMode="auto">
          <a:xfrm>
            <a:off x="1770380" y="3352800"/>
            <a:ext cx="4109720" cy="1734820"/>
          </a:xfrm>
          <a:prstGeom prst="cloudCallout">
            <a:avLst>
              <a:gd name="adj1" fmla="val -10259"/>
              <a:gd name="adj2" fmla="val 68421"/>
            </a:avLst>
          </a:prstGeom>
          <a:noFill/>
        </p:spPr>
        <p:style>
          <a:lnRef idx="2">
            <a:schemeClr val="dk1"/>
          </a:lnRef>
          <a:fillRef idx="1">
            <a:schemeClr val="lt1"/>
          </a:fillRef>
          <a:effectRef idx="0">
            <a:schemeClr val="dk1"/>
          </a:effectRef>
          <a:fontRef idx="minor">
            <a:schemeClr val="dk1"/>
          </a:fontRef>
        </p:style>
        <p:txBody>
          <a:bodyPr/>
          <a:lstStyle/>
          <a:p>
            <a:r>
              <a:rPr lang="zh-CN" altLang="en-US" sz="2800" b="1" dirty="0">
                <a:latin typeface="微软雅黑" panose="020B0503020204020204" pitchFamily="34" charset="-122"/>
                <a:ea typeface="微软雅黑" panose="020B0503020204020204" pitchFamily="34" charset="-122"/>
              </a:rPr>
              <a:t>　　你认为哪一个原因最重要？</a:t>
            </a:r>
            <a:endParaRPr lang="zh-CN" altLang="en-US" sz="2800" b="1" dirty="0">
              <a:latin typeface="微软雅黑" panose="020B0503020204020204" pitchFamily="34" charset="-122"/>
              <a:ea typeface="微软雅黑" panose="020B0503020204020204" pitchFamily="34" charset="-122"/>
            </a:endParaRPr>
          </a:p>
        </p:txBody>
      </p:sp>
      <p:pic>
        <p:nvPicPr>
          <p:cNvPr id="65550" name="Picture 14" descr="3"/>
          <p:cNvPicPr>
            <a:picLocks noChangeAspect="1" noChangeArrowheads="1"/>
          </p:cNvPicPr>
          <p:nvPr/>
        </p:nvPicPr>
        <p:blipFill>
          <a:blip r:embed="rId7"/>
          <a:srcRect/>
          <a:stretch>
            <a:fillRect/>
          </a:stretch>
        </p:blipFill>
        <p:spPr bwMode="auto">
          <a:xfrm>
            <a:off x="3065463" y="5026868"/>
            <a:ext cx="2286000" cy="1714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8" name="MTA_015.WAV"/>
                                        </p:tgtEl>
                                      </p:cMediaNode>
                                    </p:audio>
                                  </p:sub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65538"/>
                                        </p:tgtEl>
                                        <p:attrNameLst>
                                          <p:attrName>style.visibility</p:attrName>
                                        </p:attrNameLst>
                                      </p:cBhvr>
                                      <p:to>
                                        <p:strVal val="visible"/>
                                      </p:to>
                                    </p:set>
                                    <p:animEffect transition="in" filter="dissolve">
                                      <p:cBhvr>
                                        <p:cTn id="11" dur="500"/>
                                        <p:tgtEl>
                                          <p:spTgt spid="65538"/>
                                        </p:tgtEl>
                                      </p:cBhvr>
                                    </p:animEffect>
                                  </p:childTnLst>
                                  <p:subTnLst>
                                    <p:audio>
                                      <p:cMediaNode>
                                        <p:cTn display="0" masterRel="sameClick">
                                          <p:stCondLst>
                                            <p:cond evt="begin" delay="0">
                                              <p:tn val="9"/>
                                            </p:cond>
                                          </p:stCondLst>
                                          <p:endCondLst>
                                            <p:cond evt="onStopAudio" delay="0">
                                              <p:tgtEl>
                                                <p:sldTgt/>
                                              </p:tgtEl>
                                            </p:cond>
                                          </p:endCondLst>
                                        </p:cTn>
                                        <p:tgtEl>
                                          <p:sndTgt r:embed="rId9" name="camera.wav"/>
                                        </p:tgtEl>
                                      </p:cMediaNode>
                                    </p:audio>
                                  </p:subTnLst>
                                </p:cTn>
                              </p:par>
                            </p:childTnLst>
                          </p:cTn>
                        </p:par>
                        <p:par>
                          <p:cTn id="12" fill="hold">
                            <p:stCondLst>
                              <p:cond delay="1000"/>
                            </p:stCondLst>
                            <p:childTnLst>
                              <p:par>
                                <p:cTn id="13" presetID="5" presetClass="entr" presetSubtype="5" fill="hold" nodeType="afterEffect">
                                  <p:stCondLst>
                                    <p:cond delay="0"/>
                                  </p:stCondLst>
                                  <p:childTnLst>
                                    <p:set>
                                      <p:cBhvr>
                                        <p:cTn id="14" dur="1" fill="hold">
                                          <p:stCondLst>
                                            <p:cond delay="0"/>
                                          </p:stCondLst>
                                        </p:cTn>
                                        <p:tgtEl>
                                          <p:spTgt spid="65539"/>
                                        </p:tgtEl>
                                        <p:attrNameLst>
                                          <p:attrName>style.visibility</p:attrName>
                                        </p:attrNameLst>
                                      </p:cBhvr>
                                      <p:to>
                                        <p:strVal val="visible"/>
                                      </p:to>
                                    </p:set>
                                    <p:animEffect transition="in" filter="checkerboard(down)">
                                      <p:cBhvr>
                                        <p:cTn id="15" dur="500"/>
                                        <p:tgtEl>
                                          <p:spTgt spid="65539"/>
                                        </p:tgtEl>
                                      </p:cBhvr>
                                    </p:animEffect>
                                  </p:childTnLst>
                                  <p:subTnLst>
                                    <p:audio>
                                      <p:cMediaNode>
                                        <p:cTn display="0" masterRel="sameClick">
                                          <p:stCondLst>
                                            <p:cond evt="begin" delay="0">
                                              <p:tn val="13"/>
                                            </p:cond>
                                          </p:stCondLst>
                                          <p:endCondLst>
                                            <p:cond evt="onStopAudio" delay="0">
                                              <p:tgtEl>
                                                <p:sldTgt/>
                                              </p:tgtEl>
                                            </p:cond>
                                          </p:endCondLst>
                                        </p:cTn>
                                        <p:tgtEl>
                                          <p:sndTgt r:embed="rId9" name="camera.wav"/>
                                        </p:tgtEl>
                                      </p:cMediaNode>
                                    </p:audio>
                                  </p:subTnLst>
                                </p:cTn>
                              </p:par>
                            </p:childTnLst>
                          </p:cTn>
                        </p:par>
                        <p:par>
                          <p:cTn id="16" fill="hold">
                            <p:stCondLst>
                              <p:cond delay="1500"/>
                            </p:stCondLst>
                            <p:childTnLst>
                              <p:par>
                                <p:cTn id="17" presetID="5" presetClass="entr" presetSubtype="5" fill="hold" nodeType="afterEffect">
                                  <p:stCondLst>
                                    <p:cond delay="0"/>
                                  </p:stCondLst>
                                  <p:childTnLst>
                                    <p:set>
                                      <p:cBhvr>
                                        <p:cTn id="18" dur="1" fill="hold">
                                          <p:stCondLst>
                                            <p:cond delay="0"/>
                                          </p:stCondLst>
                                        </p:cTn>
                                        <p:tgtEl>
                                          <p:spTgt spid="65540"/>
                                        </p:tgtEl>
                                        <p:attrNameLst>
                                          <p:attrName>style.visibility</p:attrName>
                                        </p:attrNameLst>
                                      </p:cBhvr>
                                      <p:to>
                                        <p:strVal val="visible"/>
                                      </p:to>
                                    </p:set>
                                    <p:animEffect transition="in" filter="checkerboard(down)">
                                      <p:cBhvr>
                                        <p:cTn id="19" dur="500"/>
                                        <p:tgtEl>
                                          <p:spTgt spid="65540"/>
                                        </p:tgtEl>
                                      </p:cBhvr>
                                    </p:animEffect>
                                  </p:childTnLst>
                                  <p:subTnLst>
                                    <p:audio>
                                      <p:cMediaNode>
                                        <p:cTn display="0" masterRel="sameClick">
                                          <p:stCondLst>
                                            <p:cond evt="begin" delay="0">
                                              <p:tn val="17"/>
                                            </p:cond>
                                          </p:stCondLst>
                                          <p:endCondLst>
                                            <p:cond evt="onStopAudio" delay="0">
                                              <p:tgtEl>
                                                <p:sldTgt/>
                                              </p:tgtEl>
                                            </p:cond>
                                          </p:endCondLst>
                                        </p:cTn>
                                        <p:tgtEl>
                                          <p:sndTgt r:embed="rId9" name="camera.wav"/>
                                        </p:tgtEl>
                                      </p:cMediaNode>
                                    </p:audio>
                                  </p:subTnLst>
                                </p:cTn>
                              </p:par>
                            </p:childTnLst>
                          </p:cTn>
                        </p:par>
                        <p:par>
                          <p:cTn id="20" fill="hold">
                            <p:stCondLst>
                              <p:cond delay="2000"/>
                            </p:stCondLst>
                            <p:childTnLst>
                              <p:par>
                                <p:cTn id="21" presetID="5" presetClass="entr" presetSubtype="5" fill="hold" nodeType="afterEffect">
                                  <p:stCondLst>
                                    <p:cond delay="0"/>
                                  </p:stCondLst>
                                  <p:childTnLst>
                                    <p:set>
                                      <p:cBhvr>
                                        <p:cTn id="22" dur="1" fill="hold">
                                          <p:stCondLst>
                                            <p:cond delay="0"/>
                                          </p:stCondLst>
                                        </p:cTn>
                                        <p:tgtEl>
                                          <p:spTgt spid="65541"/>
                                        </p:tgtEl>
                                        <p:attrNameLst>
                                          <p:attrName>style.visibility</p:attrName>
                                        </p:attrNameLst>
                                      </p:cBhvr>
                                      <p:to>
                                        <p:strVal val="visible"/>
                                      </p:to>
                                    </p:set>
                                    <p:animEffect transition="in" filter="checkerboard(down)">
                                      <p:cBhvr>
                                        <p:cTn id="23" dur="500"/>
                                        <p:tgtEl>
                                          <p:spTgt spid="65541"/>
                                        </p:tgtEl>
                                      </p:cBhvr>
                                    </p:animEffect>
                                  </p:childTnLst>
                                  <p:subTnLst>
                                    <p:audio>
                                      <p:cMediaNode>
                                        <p:cTn display="0" masterRel="sameClick">
                                          <p:stCondLst>
                                            <p:cond evt="begin" delay="0">
                                              <p:tn val="21"/>
                                            </p:cond>
                                          </p:stCondLst>
                                          <p:endCondLst>
                                            <p:cond evt="onStopAudio" delay="0">
                                              <p:tgtEl>
                                                <p:sldTgt/>
                                              </p:tgtEl>
                                            </p:cond>
                                          </p:endCondLst>
                                        </p:cTn>
                                        <p:tgtEl>
                                          <p:sndTgt r:embed="rId9" name="camera.wav"/>
                                        </p:tgtEl>
                                      </p:cMediaNode>
                                    </p:audio>
                                  </p:sub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65544"/>
                                        </p:tgtEl>
                                        <p:attrNameLst>
                                          <p:attrName>style.visibility</p:attrName>
                                        </p:attrNameLst>
                                      </p:cBhvr>
                                      <p:to>
                                        <p:strVal val="visible"/>
                                      </p:to>
                                    </p:set>
                                    <p:animEffect transition="in" filter="wipe(left)">
                                      <p:cBhvr>
                                        <p:cTn id="27" dur="500"/>
                                        <p:tgtEl>
                                          <p:spTgt spid="65544"/>
                                        </p:tgtEl>
                                      </p:cBhvr>
                                    </p:animEffect>
                                  </p:childTnLst>
                                  <p:subTnLst>
                                    <p:audio>
                                      <p:cMediaNode>
                                        <p:cTn display="0" masterRel="sameClick">
                                          <p:stCondLst>
                                            <p:cond evt="begin" delay="0">
                                              <p:tn val="25"/>
                                            </p:cond>
                                          </p:stCondLst>
                                          <p:endCondLst>
                                            <p:cond evt="onStopAudio" delay="0">
                                              <p:tgtEl>
                                                <p:sldTgt/>
                                              </p:tgtEl>
                                            </p:cond>
                                          </p:endCondLst>
                                        </p:cTn>
                                        <p:tgtEl>
                                          <p:sndTgt r:embed="rId10" name="chimes.wav"/>
                                        </p:tgtEl>
                                      </p:cMediaNode>
                                    </p:audio>
                                  </p:sub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65543"/>
                                        </p:tgtEl>
                                        <p:attrNameLst>
                                          <p:attrName>style.visibility</p:attrName>
                                        </p:attrNameLst>
                                      </p:cBhvr>
                                      <p:to>
                                        <p:strVal val="visible"/>
                                      </p:to>
                                    </p:set>
                                    <p:animEffect transition="in" filter="wipe(up)">
                                      <p:cBhvr>
                                        <p:cTn id="31" dur="500"/>
                                        <p:tgtEl>
                                          <p:spTgt spid="65543"/>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65545"/>
                                        </p:tgtEl>
                                        <p:attrNameLst>
                                          <p:attrName>style.visibility</p:attrName>
                                        </p:attrNameLst>
                                      </p:cBhvr>
                                      <p:to>
                                        <p:strVal val="visible"/>
                                      </p:to>
                                    </p:set>
                                    <p:animEffect transition="in" filter="wipe(right)">
                                      <p:cBhvr>
                                        <p:cTn id="35" dur="500"/>
                                        <p:tgtEl>
                                          <p:spTgt spid="65545"/>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65542"/>
                                        </p:tgtEl>
                                        <p:attrNameLst>
                                          <p:attrName>style.visibility</p:attrName>
                                        </p:attrNameLst>
                                      </p:cBhvr>
                                      <p:to>
                                        <p:strVal val="visible"/>
                                      </p:to>
                                    </p:set>
                                    <p:animEffect transition="in" filter="wipe(down)">
                                      <p:cBhvr>
                                        <p:cTn id="39" dur="500"/>
                                        <p:tgtEl>
                                          <p:spTgt spid="65542"/>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9" fill="hold" grpId="0" nodeType="clickEffect">
                                  <p:stCondLst>
                                    <p:cond delay="0"/>
                                  </p:stCondLst>
                                  <p:childTnLst>
                                    <p:set>
                                      <p:cBhvr>
                                        <p:cTn id="43" dur="1" fill="hold">
                                          <p:stCondLst>
                                            <p:cond delay="0"/>
                                          </p:stCondLst>
                                        </p:cTn>
                                        <p:tgtEl>
                                          <p:spTgt spid="65549"/>
                                        </p:tgtEl>
                                        <p:attrNameLst>
                                          <p:attrName>style.visibility</p:attrName>
                                        </p:attrNameLst>
                                      </p:cBhvr>
                                      <p:to>
                                        <p:strVal val="visible"/>
                                      </p:to>
                                    </p:set>
                                    <p:anim calcmode="lin" valueType="num">
                                      <p:cBhvr>
                                        <p:cTn id="44" dur="500" fill="hold"/>
                                        <p:tgtEl>
                                          <p:spTgt spid="65549"/>
                                        </p:tgtEl>
                                        <p:attrNameLst>
                                          <p:attrName>ppt_x</p:attrName>
                                        </p:attrNameLst>
                                      </p:cBhvr>
                                      <p:tavLst>
                                        <p:tav tm="0">
                                          <p:val>
                                            <p:strVal val="0-#ppt_w/2"/>
                                          </p:val>
                                        </p:tav>
                                        <p:tav tm="100000">
                                          <p:val>
                                            <p:strVal val="#ppt_x"/>
                                          </p:val>
                                        </p:tav>
                                      </p:tavLst>
                                    </p:anim>
                                    <p:anim calcmode="lin" valueType="num">
                                      <p:cBhvr>
                                        <p:cTn id="45" dur="500" fill="hold"/>
                                        <p:tgtEl>
                                          <p:spTgt spid="65549"/>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10" name="chimes.wav"/>
                                        </p:tgtEl>
                                      </p:cMediaNode>
                                    </p:audio>
                                  </p:subTnLst>
                                </p:cTn>
                              </p:par>
                            </p:childTnLst>
                          </p:cTn>
                        </p:par>
                        <p:par>
                          <p:cTn id="46" fill="hold">
                            <p:stCondLst>
                              <p:cond delay="500"/>
                            </p:stCondLst>
                            <p:childTnLst>
                              <p:par>
                                <p:cTn id="47" presetID="2" presetClass="entr" presetSubtype="9" fill="hold" nodeType="afterEffect">
                                  <p:stCondLst>
                                    <p:cond delay="0"/>
                                  </p:stCondLst>
                                  <p:childTnLst>
                                    <p:set>
                                      <p:cBhvr>
                                        <p:cTn id="48" dur="1" fill="hold">
                                          <p:stCondLst>
                                            <p:cond delay="0"/>
                                          </p:stCondLst>
                                        </p:cTn>
                                        <p:tgtEl>
                                          <p:spTgt spid="65550"/>
                                        </p:tgtEl>
                                        <p:attrNameLst>
                                          <p:attrName>style.visibility</p:attrName>
                                        </p:attrNameLst>
                                      </p:cBhvr>
                                      <p:to>
                                        <p:strVal val="visible"/>
                                      </p:to>
                                    </p:set>
                                    <p:anim calcmode="lin" valueType="num">
                                      <p:cBhvr>
                                        <p:cTn id="49" dur="500" fill="hold"/>
                                        <p:tgtEl>
                                          <p:spTgt spid="65550"/>
                                        </p:tgtEl>
                                        <p:attrNameLst>
                                          <p:attrName>ppt_x</p:attrName>
                                        </p:attrNameLst>
                                      </p:cBhvr>
                                      <p:tavLst>
                                        <p:tav tm="0">
                                          <p:val>
                                            <p:strVal val="0-#ppt_w/2"/>
                                          </p:val>
                                        </p:tav>
                                        <p:tav tm="100000">
                                          <p:val>
                                            <p:strVal val="#ppt_x"/>
                                          </p:val>
                                        </p:tav>
                                      </p:tavLst>
                                    </p:anim>
                                    <p:anim calcmode="lin" valueType="num">
                                      <p:cBhvr>
                                        <p:cTn id="50" dur="500" fill="hold"/>
                                        <p:tgtEl>
                                          <p:spTgt spid="655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2" grpId="0" bldLvl="0" animBg="1"/>
      <p:bldP spid="65543" grpId="0" bldLvl="0" animBg="1"/>
      <p:bldP spid="65544" grpId="0" bldLvl="0" animBg="1"/>
      <p:bldP spid="65545" grpId="0" bldLvl="0" animBg="1"/>
      <p:bldP spid="65549"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nvSpPr>
        <p:spPr>
          <a:xfrm>
            <a:off x="2944813" y="476931"/>
            <a:ext cx="6302375" cy="11430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Tx/>
              <a:buNone/>
              <a:defRPr/>
            </a:pPr>
            <a:r>
              <a:rPr lang="zh-CN" altLang="en-US" sz="4000" b="1" noProof="1">
                <a:latin typeface="微软雅黑" panose="020B0503020204020204" pitchFamily="34" charset="-122"/>
                <a:ea typeface="微软雅黑" panose="020B0503020204020204" pitchFamily="34" charset="-122"/>
              </a:rPr>
              <a:t>抗日战争胜利的</a:t>
            </a:r>
            <a:r>
              <a:rPr kumimoji="1" lang="zh-CN" altLang="en-US" sz="4000" b="1" noProof="1">
                <a:effectLst>
                  <a:outerShdw blurRad="38100" dist="38100" dir="2700000" algn="tl">
                    <a:srgbClr val="C0C0C0"/>
                  </a:outerShdw>
                </a:effectLst>
                <a:latin typeface="微软雅黑" panose="020B0503020204020204" pitchFamily="34" charset="-122"/>
                <a:ea typeface="微软雅黑" panose="020B0503020204020204" pitchFamily="34" charset="-122"/>
              </a:rPr>
              <a:t>原因</a:t>
            </a:r>
            <a:endParaRPr kumimoji="1" lang="zh-CN" altLang="en-US" sz="4000" b="1" noProof="1">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sp>
        <p:nvSpPr>
          <p:cNvPr id="34820" name="Rectangle 4"/>
          <p:cNvSpPr>
            <a:spLocks noChangeArrowheads="1"/>
          </p:cNvSpPr>
          <p:nvPr/>
        </p:nvSpPr>
        <p:spPr bwMode="auto">
          <a:xfrm>
            <a:off x="1415480" y="1916832"/>
            <a:ext cx="964976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200" b="1" noProof="1">
                <a:latin typeface="微软雅黑" panose="020B0503020204020204" pitchFamily="34" charset="-122"/>
                <a:ea typeface="微软雅黑" panose="020B0503020204020204" pitchFamily="34" charset="-122"/>
              </a:rPr>
              <a:t>1.</a:t>
            </a:r>
            <a:r>
              <a:rPr lang="zh-CN" altLang="en-US" sz="3200" b="1" noProof="1">
                <a:latin typeface="微软雅黑" panose="020B0503020204020204" pitchFamily="34" charset="-122"/>
                <a:ea typeface="微软雅黑" panose="020B0503020204020204" pitchFamily="34" charset="-122"/>
              </a:rPr>
              <a:t>中国人民巨大的民族觉醒、空前的民族团结和英勇的民族抗争，是中国人民抗日战争胜利的决定性因素。</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2.</a:t>
            </a:r>
            <a:r>
              <a:rPr lang="zh-CN" altLang="en-US" sz="3200" b="1" noProof="1">
                <a:latin typeface="微软雅黑" panose="020B0503020204020204" pitchFamily="34" charset="-122"/>
                <a:ea typeface="微软雅黑" panose="020B0503020204020204" pitchFamily="34" charset="-122"/>
              </a:rPr>
              <a:t>中国共产党在全民族抗战中发挥了中流砥柱的作用。</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3.</a:t>
            </a:r>
            <a:r>
              <a:rPr lang="zh-CN" altLang="en-US" sz="3200" b="1" noProof="1">
                <a:latin typeface="微软雅黑" panose="020B0503020204020204" pitchFamily="34" charset="-122"/>
                <a:ea typeface="微软雅黑" panose="020B0503020204020204" pitchFamily="34" charset="-122"/>
              </a:rPr>
              <a:t>中国人民抗日战争的胜利，同世界上一切爱好和平与正义的国家和人民的支持，也是分不开的。</a:t>
            </a:r>
            <a:endParaRPr lang="zh-CN" altLang="en-US" sz="32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animEffect transition="in" filter="fade">
                                      <p:cBhvr>
                                        <p:cTn id="7" dur="800" decel="100000"/>
                                        <p:tgtEl>
                                          <p:spTgt spid="34820">
                                            <p:txEl>
                                              <p:pRg st="0" end="0"/>
                                            </p:txEl>
                                          </p:spTgt>
                                        </p:tgtEl>
                                      </p:cBhvr>
                                    </p:animEffect>
                                    <p:anim calcmode="lin" valueType="num">
                                      <p:cBhvr>
                                        <p:cTn id="8" dur="800" decel="100000" fill="hold"/>
                                        <p:tgtEl>
                                          <p:spTgt spid="34820">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4820">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4820">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4820">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4820">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4820">
                                            <p:txEl>
                                              <p:pRg st="1" end="1"/>
                                            </p:txEl>
                                          </p:spTgt>
                                        </p:tgtEl>
                                        <p:attrNameLst>
                                          <p:attrName>style.visibility</p:attrName>
                                        </p:attrNameLst>
                                      </p:cBhvr>
                                      <p:to>
                                        <p:strVal val="visible"/>
                                      </p:to>
                                    </p:set>
                                    <p:animEffect transition="in" filter="checkerboard(across)">
                                      <p:cBhvr>
                                        <p:cTn id="17" dur="500"/>
                                        <p:tgtEl>
                                          <p:spTgt spid="348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nodeType="clickEffect">
                                  <p:stCondLst>
                                    <p:cond delay="0"/>
                                  </p:stCondLst>
                                  <p:childTnLst>
                                    <p:set>
                                      <p:cBhvr>
                                        <p:cTn id="21" dur="1" fill="hold">
                                          <p:stCondLst>
                                            <p:cond delay="0"/>
                                          </p:stCondLst>
                                        </p:cTn>
                                        <p:tgtEl>
                                          <p:spTgt spid="34820">
                                            <p:txEl>
                                              <p:pRg st="2" end="2"/>
                                            </p:txEl>
                                          </p:spTgt>
                                        </p:tgtEl>
                                        <p:attrNameLst>
                                          <p:attrName>style.visibility</p:attrName>
                                        </p:attrNameLst>
                                      </p:cBhvr>
                                      <p:to>
                                        <p:strVal val="visible"/>
                                      </p:to>
                                    </p:set>
                                    <p:animEffect transition="in" filter="fade">
                                      <p:cBhvr>
                                        <p:cTn id="22" dur="800" decel="100000"/>
                                        <p:tgtEl>
                                          <p:spTgt spid="34820">
                                            <p:txEl>
                                              <p:pRg st="2" end="2"/>
                                            </p:txEl>
                                          </p:spTgt>
                                        </p:tgtEl>
                                      </p:cBhvr>
                                    </p:animEffect>
                                    <p:anim calcmode="lin" valueType="num">
                                      <p:cBhvr>
                                        <p:cTn id="23" dur="800" decel="100000" fill="hold"/>
                                        <p:tgtEl>
                                          <p:spTgt spid="34820">
                                            <p:txEl>
                                              <p:pRg st="2" end="2"/>
                                            </p:txEl>
                                          </p:spTgt>
                                        </p:tgtEl>
                                        <p:attrNameLst>
                                          <p:attrName>style.rotation</p:attrName>
                                        </p:attrNameLst>
                                      </p:cBhvr>
                                      <p:tavLst>
                                        <p:tav tm="0">
                                          <p:val>
                                            <p:fltVal val="-90"/>
                                          </p:val>
                                        </p:tav>
                                        <p:tav tm="100000">
                                          <p:val>
                                            <p:fltVal val="0"/>
                                          </p:val>
                                        </p:tav>
                                      </p:tavLst>
                                    </p:anim>
                                    <p:anim calcmode="lin" valueType="num">
                                      <p:cBhvr>
                                        <p:cTn id="24" dur="800" decel="100000" fill="hold"/>
                                        <p:tgtEl>
                                          <p:spTgt spid="34820">
                                            <p:txEl>
                                              <p:pRg st="2" end="2"/>
                                            </p:txEl>
                                          </p:spTgt>
                                        </p:tgtEl>
                                        <p:attrNameLst>
                                          <p:attrName>ppt_x</p:attrName>
                                        </p:attrNameLst>
                                      </p:cBhvr>
                                      <p:tavLst>
                                        <p:tav tm="0">
                                          <p:val>
                                            <p:strVal val="#ppt_x+0.4"/>
                                          </p:val>
                                        </p:tav>
                                        <p:tav tm="100000">
                                          <p:val>
                                            <p:strVal val="#ppt_x-0.05"/>
                                          </p:val>
                                        </p:tav>
                                      </p:tavLst>
                                    </p:anim>
                                    <p:anim calcmode="lin" valueType="num">
                                      <p:cBhvr>
                                        <p:cTn id="25" dur="800" decel="100000" fill="hold"/>
                                        <p:tgtEl>
                                          <p:spTgt spid="34820">
                                            <p:txEl>
                                              <p:pRg st="2" end="2"/>
                                            </p:txEl>
                                          </p:spTgt>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34820">
                                            <p:txEl>
                                              <p:pRg st="2" end="2"/>
                                            </p:txEl>
                                          </p:spTgt>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34820">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bwMode="auto">
          <a:xfrm>
            <a:off x="1858970" y="104957"/>
            <a:ext cx="4069299" cy="2978856"/>
            <a:chOff x="113" y="45"/>
            <a:chExt cx="2537" cy="2207"/>
          </a:xfrm>
          <a:noFill/>
        </p:grpSpPr>
        <p:graphicFrame>
          <p:nvGraphicFramePr>
            <p:cNvPr id="41986" name="Object 2"/>
            <p:cNvGraphicFramePr>
              <a:graphicFrameLocks noChangeAspect="1"/>
            </p:cNvGraphicFramePr>
            <p:nvPr/>
          </p:nvGraphicFramePr>
          <p:xfrm>
            <a:off x="113" y="45"/>
            <a:ext cx="2537" cy="1888"/>
          </p:xfrm>
          <a:graphic>
            <a:graphicData uri="http://schemas.openxmlformats.org/presentationml/2006/ole">
              <mc:AlternateContent xmlns:mc="http://schemas.openxmlformats.org/markup-compatibility/2006">
                <mc:Choice xmlns:v="urn:schemas-microsoft-com:vml" Requires="v">
                  <p:oleObj spid="_x0000_s3088" name="" r:id="rId1" imgW="5238750" imgH="1809750" progId="">
                    <p:embed/>
                  </p:oleObj>
                </mc:Choice>
                <mc:Fallback>
                  <p:oleObj name="" r:id="rId1" imgW="5238750" imgH="1809750" progId="">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 y="45"/>
                          <a:ext cx="2537" cy="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41987" name="Text Box 7"/>
            <p:cNvSpPr txBox="1">
              <a:spLocks noChangeArrowheads="1"/>
            </p:cNvSpPr>
            <p:nvPr/>
          </p:nvSpPr>
          <p:spPr bwMode="auto">
            <a:xfrm>
              <a:off x="476" y="1979"/>
              <a:ext cx="1980" cy="2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b="1" dirty="0">
                  <a:latin typeface="微软雅黑" panose="020B0503020204020204" pitchFamily="34" charset="-122"/>
                  <a:ea typeface="微软雅黑" panose="020B0503020204020204" pitchFamily="34" charset="-122"/>
                </a:rPr>
                <a:t>中英</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南京条约</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签字仪式</a:t>
              </a:r>
              <a:endParaRPr lang="zh-CN" altLang="en-US" b="1" dirty="0">
                <a:latin typeface="微软雅黑" panose="020B0503020204020204" pitchFamily="34" charset="-122"/>
                <a:ea typeface="微软雅黑" panose="020B0503020204020204" pitchFamily="34" charset="-122"/>
              </a:endParaRPr>
            </a:p>
          </p:txBody>
        </p:sp>
      </p:grpSp>
      <p:pic>
        <p:nvPicPr>
          <p:cNvPr id="102409" name="Picture 9" descr="maguantiaoy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4697" y="46156"/>
            <a:ext cx="3986853" cy="2938611"/>
          </a:xfrm>
          <a:prstGeom prst="rect">
            <a:avLst/>
          </a:prstGeom>
          <a:noFill/>
          <a:ln>
            <a:noFill/>
          </a:ln>
        </p:spPr>
      </p:pic>
      <p:grpSp>
        <p:nvGrpSpPr>
          <p:cNvPr id="3" name="Group 12"/>
          <p:cNvGrpSpPr/>
          <p:nvPr/>
        </p:nvGrpSpPr>
        <p:grpSpPr bwMode="auto">
          <a:xfrm>
            <a:off x="1876730" y="3861048"/>
            <a:ext cx="4019243" cy="2777115"/>
            <a:chOff x="102" y="2292"/>
            <a:chExt cx="2789" cy="2538"/>
          </a:xfrm>
          <a:noFill/>
        </p:grpSpPr>
        <p:pic>
          <p:nvPicPr>
            <p:cNvPr id="41990" name="Picture 10" descr="0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 y="2292"/>
              <a:ext cx="2789" cy="20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41991" name="Text Box 11"/>
            <p:cNvSpPr txBox="1">
              <a:spLocks noChangeArrowheads="1"/>
            </p:cNvSpPr>
            <p:nvPr/>
          </p:nvSpPr>
          <p:spPr bwMode="auto">
            <a:xfrm>
              <a:off x="140" y="4493"/>
              <a:ext cx="1741"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辛丑条约</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签订</a:t>
              </a:r>
              <a:endParaRPr lang="zh-CN" altLang="en-US" b="1" dirty="0">
                <a:latin typeface="微软雅黑" panose="020B0503020204020204" pitchFamily="34" charset="-122"/>
                <a:ea typeface="微软雅黑" panose="020B0503020204020204" pitchFamily="34" charset="-122"/>
              </a:endParaRPr>
            </a:p>
          </p:txBody>
        </p:sp>
      </p:grpSp>
      <p:pic>
        <p:nvPicPr>
          <p:cNvPr id="102405" name="Picture 5"/>
          <p:cNvPicPr>
            <a:picLocks noChangeAspect="1" noChangeArrowheads="1"/>
          </p:cNvPicPr>
          <p:nvPr/>
        </p:nvPicPr>
        <p:blipFill>
          <a:blip r:embed="rId5">
            <a:extLst>
              <a:ext uri="{28A0092B-C50C-407E-A947-70E740481C1C}">
                <a14:useLocalDpi xmlns:a14="http://schemas.microsoft.com/office/drawing/2010/main" val="0"/>
              </a:ext>
            </a:extLst>
          </a:blip>
          <a:srcRect l="45000" t="24667" r="23000" b="43333"/>
          <a:stretch>
            <a:fillRect/>
          </a:stretch>
        </p:blipFill>
        <p:spPr bwMode="auto">
          <a:xfrm>
            <a:off x="6528048" y="3861048"/>
            <a:ext cx="3877906" cy="2660356"/>
          </a:xfrm>
          <a:prstGeom prst="rect">
            <a:avLst/>
          </a:prstGeom>
          <a:noFill/>
          <a:ln>
            <a:noFill/>
          </a:ln>
        </p:spPr>
      </p:pic>
      <p:sp>
        <p:nvSpPr>
          <p:cNvPr id="102406" name="Text Box 6"/>
          <p:cNvSpPr txBox="1">
            <a:spLocks noChangeArrowheads="1"/>
          </p:cNvSpPr>
          <p:nvPr/>
        </p:nvSpPr>
        <p:spPr bwMode="auto">
          <a:xfrm>
            <a:off x="1730680" y="3070701"/>
            <a:ext cx="8829816" cy="646331"/>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根据所给图片思考：抗日战争的意义何在？</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409"/>
                                        </p:tgtEl>
                                        <p:attrNameLst>
                                          <p:attrName>style.visibility</p:attrName>
                                        </p:attrNameLst>
                                      </p:cBhvr>
                                      <p:to>
                                        <p:strVal val="visible"/>
                                      </p:to>
                                    </p:set>
                                    <p:animEffect transition="in" filter="blinds(horizontal)">
                                      <p:cBhvr>
                                        <p:cTn id="12" dur="500"/>
                                        <p:tgtEl>
                                          <p:spTgt spid="10240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2405"/>
                                        </p:tgtEl>
                                        <p:attrNameLst>
                                          <p:attrName>style.visibility</p:attrName>
                                        </p:attrNameLst>
                                      </p:cBhvr>
                                      <p:to>
                                        <p:strVal val="visible"/>
                                      </p:to>
                                    </p:set>
                                    <p:animEffect transition="in" filter="blinds(horizontal)">
                                      <p:cBhvr>
                                        <p:cTn id="22" dur="500"/>
                                        <p:tgtEl>
                                          <p:spTgt spid="102405"/>
                                        </p:tgtEl>
                                      </p:cBhvr>
                                    </p:animEffect>
                                  </p:childTnLst>
                                </p:cTn>
                              </p:par>
                            </p:childTnLst>
                          </p:cTn>
                        </p:par>
                      </p:childTnLst>
                    </p:cTn>
                  </p:par>
                  <p:par>
                    <p:cTn id="23" fill="hold">
                      <p:stCondLst>
                        <p:cond delay="indefinite"/>
                      </p:stCondLst>
                      <p:childTnLst>
                        <p:par>
                          <p:cTn id="24" fill="hold">
                            <p:stCondLst>
                              <p:cond delay="0"/>
                            </p:stCondLst>
                            <p:childTnLst>
                              <p:par>
                                <p:cTn id="25" presetID="41" presetClass="entr" presetSubtype="0" fill="hold" grpId="0" nodeType="clickEffect">
                                  <p:stCondLst>
                                    <p:cond delay="0"/>
                                  </p:stCondLst>
                                  <p:iterate type="lt">
                                    <p:tmPct val="10000"/>
                                  </p:iterate>
                                  <p:childTnLst>
                                    <p:set>
                                      <p:cBhvr>
                                        <p:cTn id="26" dur="1" fill="hold">
                                          <p:stCondLst>
                                            <p:cond delay="0"/>
                                          </p:stCondLst>
                                        </p:cTn>
                                        <p:tgtEl>
                                          <p:spTgt spid="102406"/>
                                        </p:tgtEl>
                                        <p:attrNameLst>
                                          <p:attrName>style.visibility</p:attrName>
                                        </p:attrNameLst>
                                      </p:cBhvr>
                                      <p:to>
                                        <p:strVal val="visible"/>
                                      </p:to>
                                    </p:set>
                                    <p:anim calcmode="lin" valueType="num">
                                      <p:cBhvr>
                                        <p:cTn id="27" dur="500" fill="hold"/>
                                        <p:tgtEl>
                                          <p:spTgt spid="102406"/>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02406"/>
                                        </p:tgtEl>
                                        <p:attrNameLst>
                                          <p:attrName>ppt_y</p:attrName>
                                        </p:attrNameLst>
                                      </p:cBhvr>
                                      <p:tavLst>
                                        <p:tav tm="0">
                                          <p:val>
                                            <p:strVal val="#ppt_y"/>
                                          </p:val>
                                        </p:tav>
                                        <p:tav tm="100000">
                                          <p:val>
                                            <p:strVal val="#ppt_y"/>
                                          </p:val>
                                        </p:tav>
                                      </p:tavLst>
                                    </p:anim>
                                    <p:anim calcmode="lin" valueType="num">
                                      <p:cBhvr>
                                        <p:cTn id="29" dur="500" fill="hold"/>
                                        <p:tgtEl>
                                          <p:spTgt spid="102406"/>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02406"/>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02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6" grpId="0" bldLvl="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nvSpPr>
        <p:spPr>
          <a:xfrm>
            <a:off x="2828925" y="332656"/>
            <a:ext cx="6300788" cy="11430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Tx/>
              <a:buNone/>
              <a:defRPr/>
            </a:pPr>
            <a:r>
              <a:rPr lang="zh-CN" altLang="en-US" sz="4000" b="1" noProof="1">
                <a:latin typeface="微软雅黑" panose="020B0503020204020204" pitchFamily="34" charset="-122"/>
                <a:ea typeface="微软雅黑" panose="020B0503020204020204" pitchFamily="34" charset="-122"/>
              </a:rPr>
              <a:t>抗日战争胜利的伟大意义</a:t>
            </a:r>
            <a:endParaRPr kumimoji="1" lang="en-US" altLang="zh-CN" sz="4000" b="1" noProof="1">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sp>
        <p:nvSpPr>
          <p:cNvPr id="100" name="文本框 99"/>
          <p:cNvSpPr txBox="1">
            <a:spLocks noChangeArrowheads="1"/>
          </p:cNvSpPr>
          <p:nvPr/>
        </p:nvSpPr>
        <p:spPr bwMode="auto">
          <a:xfrm>
            <a:off x="1487488" y="1412776"/>
            <a:ext cx="964976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zh-CN" sz="3200" b="1" noProof="1">
                <a:latin typeface="微软雅黑" panose="020B0503020204020204" pitchFamily="34" charset="-122"/>
                <a:ea typeface="微软雅黑" panose="020B0503020204020204" pitchFamily="34" charset="-122"/>
              </a:rPr>
              <a:t>1.</a:t>
            </a:r>
            <a:r>
              <a:rPr lang="zh-CN" altLang="en-US" sz="3200" b="1" noProof="1">
                <a:latin typeface="微软雅黑" panose="020B0503020204020204" pitchFamily="34" charset="-122"/>
                <a:ea typeface="微软雅黑" panose="020B0503020204020204" pitchFamily="34" charset="-122"/>
              </a:rPr>
              <a:t>中国抗日战争是近代以来反抗外敌入侵第一次取得完全胜利的民族解放战争。</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2.</a:t>
            </a:r>
            <a:r>
              <a:rPr lang="zh-CN" altLang="en-US" sz="3200" b="1" noProof="1">
                <a:latin typeface="微软雅黑" panose="020B0503020204020204" pitchFamily="34" charset="-122"/>
                <a:ea typeface="微软雅黑" panose="020B0503020204020204" pitchFamily="34" charset="-122"/>
              </a:rPr>
              <a:t>它促进了中华民族的觉醒，为中国共产党带领中国人民实现彻底的民族独立和人民解放奠定了重要基础。</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3.</a:t>
            </a:r>
            <a:r>
              <a:rPr lang="zh-CN" altLang="en-US" sz="3200" b="1" noProof="1">
                <a:latin typeface="微软雅黑" panose="020B0503020204020204" pitchFamily="34" charset="-122"/>
                <a:ea typeface="微软雅黑" panose="020B0503020204020204" pitchFamily="34" charset="-122"/>
              </a:rPr>
              <a:t>中国开辟了世界反法西斯战争的东方主战场，对世界反法西斯战争的胜利、维护世界和平作出了巨大贡献。中国的国际地位得到提高。</a:t>
            </a:r>
            <a:endParaRPr lang="zh-CN" altLang="en-US" sz="32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00">
                                            <p:txEl>
                                              <p:pRg st="0" end="0"/>
                                            </p:txEl>
                                          </p:spTgt>
                                        </p:tgtEl>
                                        <p:attrNameLst>
                                          <p:attrName>style.visibility</p:attrName>
                                        </p:attrNameLst>
                                      </p:cBhvr>
                                      <p:to>
                                        <p:strVal val="visible"/>
                                      </p:to>
                                    </p:set>
                                    <p:animEffect transition="in" filter="fade">
                                      <p:cBhvr>
                                        <p:cTn id="7" dur="800" decel="100000"/>
                                        <p:tgtEl>
                                          <p:spTgt spid="100">
                                            <p:txEl>
                                              <p:pRg st="0" end="0"/>
                                            </p:txEl>
                                          </p:spTgt>
                                        </p:tgtEl>
                                      </p:cBhvr>
                                    </p:animEffect>
                                    <p:anim calcmode="lin" valueType="num">
                                      <p:cBhvr>
                                        <p:cTn id="8" dur="800" decel="100000" fill="hold"/>
                                        <p:tgtEl>
                                          <p:spTgt spid="100">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00">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00">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0">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0">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00">
                                            <p:txEl>
                                              <p:pRg st="1" end="1"/>
                                            </p:txEl>
                                          </p:spTgt>
                                        </p:tgtEl>
                                        <p:attrNameLst>
                                          <p:attrName>style.visibility</p:attrName>
                                        </p:attrNameLst>
                                      </p:cBhvr>
                                      <p:to>
                                        <p:strVal val="visible"/>
                                      </p:to>
                                    </p:set>
                                    <p:animEffect transition="in" filter="fade">
                                      <p:cBhvr>
                                        <p:cTn id="17" dur="800" decel="100000"/>
                                        <p:tgtEl>
                                          <p:spTgt spid="100">
                                            <p:txEl>
                                              <p:pRg st="1" end="1"/>
                                            </p:txEl>
                                          </p:spTgt>
                                        </p:tgtEl>
                                      </p:cBhvr>
                                    </p:animEffect>
                                    <p:anim calcmode="lin" valueType="num">
                                      <p:cBhvr>
                                        <p:cTn id="18" dur="800" decel="100000" fill="hold"/>
                                        <p:tgtEl>
                                          <p:spTgt spid="100">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100">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100">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00">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00">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100">
                                            <p:txEl>
                                              <p:pRg st="2" end="2"/>
                                            </p:txEl>
                                          </p:spTgt>
                                        </p:tgtEl>
                                        <p:attrNameLst>
                                          <p:attrName>style.visibility</p:attrName>
                                        </p:attrNameLst>
                                      </p:cBhvr>
                                      <p:to>
                                        <p:strVal val="visible"/>
                                      </p:to>
                                    </p:set>
                                    <p:animEffect transition="in" filter="fade">
                                      <p:cBhvr>
                                        <p:cTn id="27" dur="800" decel="100000"/>
                                        <p:tgtEl>
                                          <p:spTgt spid="100">
                                            <p:txEl>
                                              <p:pRg st="2" end="2"/>
                                            </p:txEl>
                                          </p:spTgt>
                                        </p:tgtEl>
                                      </p:cBhvr>
                                    </p:animEffect>
                                    <p:anim calcmode="lin" valueType="num">
                                      <p:cBhvr>
                                        <p:cTn id="28" dur="800" decel="100000" fill="hold"/>
                                        <p:tgtEl>
                                          <p:spTgt spid="100">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100">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100">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00">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00">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SLIDE_MODEL_TYPE" val="cover"/>
</p:tagLst>
</file>

<file path=ppt/tags/tag2.xml><?xml version="1.0" encoding="utf-8"?>
<p:tagLst xmlns:p="http://schemas.openxmlformats.org/presentationml/2006/main">
  <p:tag name="KSO_WM_UNIT_TABLE_BEAUTIFY" val="smartTable{4f261b71-7b3e-4010-9375-6ce14ebc6995}"/>
</p:tagLst>
</file>

<file path=ppt/tags/tag3.xml><?xml version="1.0" encoding="utf-8"?>
<p:tagLst xmlns:p="http://schemas.openxmlformats.org/presentationml/2006/main">
  <p:tag name="KSO_WM_UNIT_TABLE_BEAUTIFY" val="smartTable{efb87bbb-ea49-4fc9-bef6-ebc8e4fda494}"/>
</p:tagLst>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包裹</Template>
  <TotalTime>0</TotalTime>
  <Words>3885</Words>
  <Application>WPS 演示</Application>
  <PresentationFormat>宽屏</PresentationFormat>
  <Paragraphs>382</Paragraphs>
  <Slides>43</Slides>
  <Notes>10</Notes>
  <HiddenSlides>0</HiddenSlides>
  <MMClips>0</MMClips>
  <ScaleCrop>false</ScaleCrop>
  <HeadingPairs>
    <vt:vector size="8" baseType="variant">
      <vt:variant>
        <vt:lpstr>已用的字体</vt:lpstr>
      </vt:variant>
      <vt:variant>
        <vt:i4>19</vt:i4>
      </vt:variant>
      <vt:variant>
        <vt:lpstr>主题</vt:lpstr>
      </vt:variant>
      <vt:variant>
        <vt:i4>1</vt:i4>
      </vt:variant>
      <vt:variant>
        <vt:lpstr>嵌入 OLE 服务器</vt:lpstr>
      </vt:variant>
      <vt:variant>
        <vt:i4>1</vt:i4>
      </vt:variant>
      <vt:variant>
        <vt:lpstr>幻灯片标题</vt:lpstr>
      </vt:variant>
      <vt:variant>
        <vt:i4>43</vt:i4>
      </vt:variant>
    </vt:vector>
  </HeadingPairs>
  <TitlesOfParts>
    <vt:vector size="64" baseType="lpstr">
      <vt:lpstr>Arial</vt:lpstr>
      <vt:lpstr>宋体</vt:lpstr>
      <vt:lpstr>Wingdings</vt:lpstr>
      <vt:lpstr>微软雅黑</vt:lpstr>
      <vt:lpstr>Calibri</vt:lpstr>
      <vt:lpstr>仿宋_GB2312</vt:lpstr>
      <vt:lpstr>楷体</vt:lpstr>
      <vt:lpstr>Times New Roman</vt:lpstr>
      <vt:lpstr>华文中宋</vt:lpstr>
      <vt:lpstr>Gill Sans MT</vt:lpstr>
      <vt:lpstr>Arial Unicode MS</vt:lpstr>
      <vt:lpstr>等线</vt:lpstr>
      <vt:lpstr>方正黑体简体</vt:lpstr>
      <vt:lpstr>黑体</vt:lpstr>
      <vt:lpstr>方正仿宋_GBK</vt:lpstr>
      <vt:lpstr>_x000B__x000C_</vt:lpstr>
      <vt:lpstr>Courier New</vt:lpstr>
      <vt:lpstr>楷体_GB2312</vt:lpstr>
      <vt:lpstr>华文宋体</vt:lpstr>
      <vt:lpstr>包裹</vt:lpstr>
      <vt:lpstr>PBrush</vt:lpstr>
      <vt:lpstr>第24课全民族浴血奋战与抗日战争胜利</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2019-10-09T02:14:00Z</dcterms:created>
  <dcterms:modified xsi:type="dcterms:W3CDTF">2019-12-12T06:55:43Z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2052-11.1.0.9198</vt:lpwstr>
  </property>
</Properties>
</file>