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sldIdLst>
    <p:sldId id="256" r:id="rId4"/>
    <p:sldId id="260" r:id="rId5"/>
    <p:sldId id="258" r:id="rId6"/>
    <p:sldId id="289" r:id="rId7"/>
    <p:sldId id="313" r:id="rId8"/>
    <p:sldId id="314" r:id="rId9"/>
    <p:sldId id="315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8" r:id="rId20"/>
    <p:sldId id="309" r:id="rId21"/>
    <p:sldId id="310" r:id="rId22"/>
    <p:sldId id="311" r:id="rId23"/>
    <p:sldId id="302" r:id="rId24"/>
    <p:sldId id="303" r:id="rId25"/>
    <p:sldId id="304" r:id="rId26"/>
    <p:sldId id="305" r:id="rId27"/>
    <p:sldId id="316" r:id="rId28"/>
  </p:sldIdLst>
  <p:sldSz cx="9144000" cy="6858000" type="screen4x3"/>
  <p:notesSz cx="6858000" cy="9144000"/>
  <p:custDataLst>
    <p:tags r:id="rId29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 varScale="1">
        <p:scale>
          <a:sx n="109" d="100"/>
          <a:sy n="10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tags" Target="tags/tag1.xml" /><Relationship Id="rId3" Type="http://schemas.openxmlformats.org/officeDocument/2006/relationships/notesMaster" Target="notesMasters/notesMaster1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200"/>
          </a:p>
        </p:txBody>
      </p:sp>
      <p:sp>
        <p:nvSpPr>
          <p:cNvPr id="6147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E4D0C331-C1CC-4B85-974B-1789F8A0A2B1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6148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  <a:round/>
          </a:ln>
        </p:spPr>
      </p:sp>
      <p:sp>
        <p:nvSpPr>
          <p:cNvPr id="6149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/>
          </a:p>
        </p:txBody>
      </p:sp>
      <p:sp>
        <p:nvSpPr>
          <p:cNvPr id="6151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461D550F-E2B0-437A-B723-64679E8685A9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37217"/>
          <p:cNvSpPr>
            <a:spLocks noGrp="1" noRot="1" noTextEdit="1"/>
          </p:cNvSpPr>
          <p:nvPr>
            <p:ph type="sldImg" idx="4294967295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9218" name="文本占位符 137218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21</a:t>
            </a:r>
            <a:r>
              <a:rPr lang="zh-CN" altLang="en-US"/>
              <a:t>世纪教育网经纬社会思品工作室制作</a:t>
            </a:r>
            <a:endParaRPr lang="zh-CN" altLang="en-US"/>
          </a:p>
          <a:p>
            <a:pPr lvl="0" eaLnBrk="1" hangingPunct="1"/>
            <a:r>
              <a:rPr lang="zh-CN" altLang="en-US"/>
              <a:t>版权所有，盗版必究</a:t>
            </a:r>
            <a:endParaRPr lang="zh-CN" altLang="en-US"/>
          </a:p>
        </p:txBody>
      </p:sp>
      <p:sp>
        <p:nvSpPr>
          <p:cNvPr id="9219" name="灯片编号占位符 1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>
              <a:buChar char="•"/>
            </a:pPr>
            <a:fld id="{8BCC554C-E7F5-4311-A907-46AD53E9227D}" type="slidenum">
              <a:rPr lang="zh-CN" altLang="en-US" sz="1200">
                <a:latin typeface="Arial" pitchFamily="34" charset="0"/>
                <a:ea typeface="宋体" pitchFamily="2" charset="-122"/>
              </a:rPr>
              <a:t>2</a:t>
            </a:fld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>
              <a:buChar char="•"/>
            </a:pPr>
            <a:fld id="{410DE0FF-3D8B-487E-B4B2-940AC5A50110}" type="slidenum">
              <a:rPr lang="en-US" altLang="zh-CN" sz="1200">
                <a:latin typeface="Arial" pitchFamily="34" charset="0"/>
                <a:ea typeface="宋体" pitchFamily="2" charset="-122"/>
              </a:rPr>
              <a:t>21</a:t>
            </a:fld>
            <a:endParaRPr lang="en-US" altLang="zh-CN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698" name="Rectangle 2"/>
          <p:cNvSpPr>
            <a:spLocks noGrp="1" noRot="1" noTextEdit="1"/>
          </p:cNvSpPr>
          <p:nvPr>
            <p:ph type="sldImg" idx="4294967295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9699" name="Rectangle 3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标题幻灯片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pic>
        <p:nvPicPr>
          <p:cNvPr id="3074" name="图片 6" descr="背景1"/>
          <p:cNvPicPr>
            <a:picLocks noChangeAspect="1"/>
          </p:cNvPicPr>
          <p:nvPr/>
        </p:nvPicPr>
        <p:blipFill>
          <a:blip r:embed="rId1"/>
          <a:srcRect b="13179"/>
          <a:stretch>
            <a:fillRect/>
          </a:stretch>
        </p:blipFill>
        <p:spPr>
          <a:xfrm>
            <a:off x="-4762" y="-14287"/>
            <a:ext cx="9156700" cy="68659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077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307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307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33E97A40-FE21-485E-A839-4F0150E8FDF7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741F5BC-9EEC-4CEB-AA6C-903987003520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741F5BC-9EEC-4CEB-AA6C-903987003520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741F5BC-9EEC-4CEB-AA6C-903987003520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741F5BC-9EEC-4CEB-AA6C-903987003520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741F5BC-9EEC-4CEB-AA6C-903987003520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pic>
        <p:nvPicPr>
          <p:cNvPr id="4098" name="图片 4" descr="背景1"/>
          <p:cNvPicPr>
            <a:picLocks noChangeAspect="1"/>
          </p:cNvPicPr>
          <p:nvPr/>
        </p:nvPicPr>
        <p:blipFill>
          <a:blip r:embed="rId1"/>
          <a:srcRect l="-113" t="9514" r="9943" b="13637"/>
          <a:stretch>
            <a:fillRect/>
          </a:stretch>
        </p:blipFill>
        <p:spPr>
          <a:xfrm>
            <a:off x="-9525" y="-3175"/>
            <a:ext cx="9137650" cy="6861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1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4102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4103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D6037D68-7632-4094-A496-BB6AC7957E43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741F5BC-9EEC-4CEB-AA6C-903987003520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741F5BC-9EEC-4CEB-AA6C-903987003520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741F5BC-9EEC-4CEB-AA6C-903987003520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741F5BC-9EEC-4CEB-AA6C-903987003520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1_标题幻灯片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4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lnSpc>
                <a:spcPct val="120000"/>
              </a:lnSpc>
            </a:pPr>
            <a:endParaRPr lang="zh-CN" altLang="en-US" sz="1200">
              <a:solidFill>
                <a:srgbClr val="7F7F7F"/>
              </a:solidFill>
              <a:latin typeface="Calibri" pitchFamily="34" charset="0"/>
            </a:endParaRPr>
          </a:p>
        </p:txBody>
      </p:sp>
      <p:sp>
        <p:nvSpPr>
          <p:cNvPr id="5125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lnSpc>
                <a:spcPct val="120000"/>
              </a:lnSpc>
            </a:pPr>
            <a:endParaRPr lang="zh-CN" altLang="en-US" sz="1200">
              <a:solidFill>
                <a:srgbClr val="7F7F7F"/>
              </a:solidFill>
              <a:latin typeface="Calibri" pitchFamily="34" charset="0"/>
            </a:endParaRPr>
          </a:p>
        </p:txBody>
      </p:sp>
      <p:sp>
        <p:nvSpPr>
          <p:cNvPr id="5126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>
              <a:lnSpc>
                <a:spcPct val="120000"/>
              </a:lnSpc>
            </a:pPr>
            <a:fld id="{2661926B-FCE0-4718-9605-CBD9E70BBF2F}" type="slidenum">
              <a:rPr lang="zh-CN" altLang="en-US" sz="1400">
                <a:latin typeface="Calibri" pitchFamily="34" charset="0"/>
              </a:rPr>
              <a:t>*</a:t>
            </a:fld>
            <a:endParaRPr lang="zh-CN" altLang="en-US" sz="14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kern="120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741F5BC-9EEC-4CEB-AA6C-903987003520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7" r:id="rId12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 kern="1200">
                <a:solidFill>
                  <a:schemeClr val="tx1"/>
                </a:solidFill>
                <a:latin typeface="Calibri Light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4294967295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2052" name="日期占位符 3"/>
          <p:cNvSpPr>
            <a:spLocks noGrp="1"/>
          </p:cNvSpPr>
          <p:nvPr>
            <p:ph type="dt" sz="half" idx="4294967295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fld id="{229DDB84-F4BE-421D-A724-EF6792292A9F}" type="datetime1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3" name="页脚占位符 4"/>
          <p:cNvSpPr>
            <a:spLocks noGrp="1"/>
          </p:cNvSpPr>
          <p:nvPr>
            <p:ph type="ftr" sz="quarter" idx="4294967295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900">
              <a:solidFill>
                <a:srgbClr val="898989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/>
          </p:cNvSpPr>
          <p:nvPr>
            <p:ph type="sldNum" sz="quarter" idx="4294967295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900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3810CC-9B1D-4BC6-840C-70F813C0725F}" type="slidenum">
              <a:rPr lang="zh-CN" altLang="en-US" sz="900">
                <a:solidFill>
                  <a:srgbClr val="898989"/>
                </a:solidFill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solidFill>
                <a:srgbClr val="89898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</p:sldLayoutIdLst>
  <p:transition/>
  <p:timing/>
  <p:txStyles>
    <p:titleStyle>
      <a:lvl1pPr marL="0" indent="0"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 kern="1200">
          <a:solidFill>
            <a:schemeClr val="tx1"/>
          </a:solidFill>
          <a:latin typeface="Calibri Light" pitchFamily="34" charset="0"/>
          <a:ea typeface="宋体" pitchFamily="2" charset="-122"/>
          <a:cs typeface="+mj-cs"/>
        </a:defRPr>
      </a:lvl1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gif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hyperlink" Target="&#12304;&#27827;&#24072;&#22823;&#38468;&#20013;&#35270;&#39057;&#32032;&#26448;&#12305;&#22235;&#22823;&#25991;&#26126;&#21476;&#22269;&#65306;&#20004;&#27827;&#27969;&#22495;&#25991;&#26126;.mp4" TargetMode="External" /><Relationship Id="rId3" Type="http://schemas.openxmlformats.org/officeDocument/2006/relationships/image" Target="../media/image7.jpeg" /><Relationship Id="rId4" Type="http://schemas.openxmlformats.org/officeDocument/2006/relationships/hyperlink" Target="&#22235;&#22823;&#25991;&#26126;&#21476;&#22269;&#65306;&#20004;&#27827;&#27969;&#22495;&#25991;&#26126;.mp4" TargetMode="Ex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Relationship Id="rId3" Type="http://schemas.openxmlformats.org/officeDocument/2006/relationships/hyperlink" Target="&#27721;&#35871;&#25289;&#27604;&#27861;&#20856; &#21160;&#30011;&#29256;.mp4" TargetMode="External" /><Relationship Id="rId4" Type="http://schemas.openxmlformats.org/officeDocument/2006/relationships/hyperlink" Target="&#12304;&#27827;&#24072;&#22823;&#38468;&#20013;&#35270;&#39057;&#32032;&#26448;&#12305;&#27721;&#35871;&#25289;&#27604;&#27861;&#20856; &#21160;&#30011;&#29256;.mp4" TargetMode="Externa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4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标题 3073"/>
          <p:cNvSpPr>
            <a:spLocks noGrp="1"/>
          </p:cNvSpPr>
          <p:nvPr>
            <p:ph type="ctrTitle"/>
          </p:nvPr>
        </p:nvSpPr>
        <p:spPr>
          <a:xfrm>
            <a:off x="412750" y="1384300"/>
            <a:ext cx="7772400" cy="1470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 eaLnBrk="1" hangingPunct="1">
              <a:buClrTx/>
              <a:buFontTx/>
            </a:pPr>
            <a:r>
              <a:rPr lang="en-US" altLang="zh-CN" sz="600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6000">
                <a:latin typeface="楷体" panose="02010609060101010101" pitchFamily="49" charset="-122"/>
                <a:ea typeface="楷体" panose="02010609060101010101" pitchFamily="49" charset="-122"/>
              </a:rPr>
              <a:t>古代两河流域</a:t>
            </a:r>
            <a:endParaRPr lang="en-US" altLang="zh-CN" sz="60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70" name="文本框 3"/>
          <p:cNvSpPr/>
          <p:nvPr/>
        </p:nvSpPr>
        <p:spPr>
          <a:xfrm>
            <a:off x="254000" y="396875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第一单元    古代亚非文明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71" name="图片 1"/>
          <p:cNvPicPr>
            <a:picLocks noChangeAspect="1"/>
          </p:cNvPicPr>
          <p:nvPr/>
        </p:nvPicPr>
        <p:blipFill>
          <a:blip r:embed="rId2">
            <a:lum bright="12000" contrast="-12000"/>
          </a:blip>
          <a:stretch>
            <a:fillRect/>
          </a:stretch>
        </p:blipFill>
        <p:spPr>
          <a:xfrm>
            <a:off x="4851400" y="2660650"/>
            <a:ext cx="3333750" cy="4181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2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913" y="2662238"/>
            <a:ext cx="4027487" cy="41798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19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38" y="896938"/>
            <a:ext cx="8726487" cy="5867400"/>
          </a:xfrm>
          <a:prstGeom prst="rect">
            <a:avLst/>
          </a:prstGeom>
          <a:noFill/>
          <a:ln>
            <a:solidFill>
              <a:schemeClr val="tx1"/>
            </a:solidFill>
            <a:round/>
          </a:ln>
        </p:spPr>
      </p:pic>
      <p:sp>
        <p:nvSpPr>
          <p:cNvPr id="8194" name="文本框 3"/>
          <p:cNvSpPr/>
          <p:nvPr/>
        </p:nvSpPr>
        <p:spPr>
          <a:xfrm>
            <a:off x="223838" y="161925"/>
            <a:ext cx="53768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第一单元    古代亚非文明</a:t>
            </a:r>
            <a:endParaRPr lang="zh-CN" altLang="en-US" sz="28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10241" name="文本框 3"/>
          <p:cNvSpPr/>
          <p:nvPr/>
        </p:nvSpPr>
        <p:spPr>
          <a:xfrm>
            <a:off x="269875" y="114300"/>
            <a:ext cx="5376863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导入新课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242" name="Picture 5" descr="C:\Users\Administrator\Desktop\mp34376482_1444095153248_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763" y="1136650"/>
            <a:ext cx="5237162" cy="3621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3" name="矩形 7"/>
          <p:cNvSpPr/>
          <p:nvPr/>
        </p:nvSpPr>
        <p:spPr>
          <a:xfrm>
            <a:off x="227013" y="5178425"/>
            <a:ext cx="8689975" cy="10779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 spc="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spc="0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这个数学上非常有名的定理最早是由什么人发现并使用的？</a:t>
            </a:r>
            <a:endParaRPr lang="zh-CN" altLang="en-US" sz="3200" b="1"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11265" name="矩形 3"/>
          <p:cNvSpPr/>
          <p:nvPr/>
        </p:nvSpPr>
        <p:spPr>
          <a:xfrm>
            <a:off x="682625" y="1268413"/>
            <a:ext cx="8066088" cy="460851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6" name="文本框 2"/>
          <p:cNvSpPr/>
          <p:nvPr/>
        </p:nvSpPr>
        <p:spPr>
          <a:xfrm>
            <a:off x="1092200" y="1828800"/>
            <a:ext cx="7294563" cy="35385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古代两河流域的人们不仅最早发现了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勾股定理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，他们还发明了钟表等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60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进位的数字、星期制等历法知识。这些我们在日常生活中都能够用到的知识，古代两河流域人类早在公元前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4000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到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3000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年的时候已经开始使用了。那么我们今天就来学习古代两河流域人的文明。</a:t>
            </a:r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7" name="文本框 3"/>
          <p:cNvSpPr/>
          <p:nvPr/>
        </p:nvSpPr>
        <p:spPr>
          <a:xfrm>
            <a:off x="269875" y="114300"/>
            <a:ext cx="5376863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导入新课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1268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375900" y="120142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 spd="slow"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TextBox 1"/>
          <p:cNvSpPr/>
          <p:nvPr/>
        </p:nvSpPr>
        <p:spPr>
          <a:xfrm>
            <a:off x="107950" y="765175"/>
            <a:ext cx="8351838" cy="8620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50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二、自主学习</a:t>
            </a:r>
            <a:endParaRPr lang="zh-CN" altLang="en-US" sz="5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0" name="TextBox 2"/>
          <p:cNvSpPr/>
          <p:nvPr/>
        </p:nvSpPr>
        <p:spPr>
          <a:xfrm>
            <a:off x="611188" y="1533525"/>
            <a:ext cx="7777162" cy="5324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800" b="1">
                <a:latin typeface="Arial" pitchFamily="34" charset="0"/>
                <a:ea typeface="宋体" pitchFamily="2" charset="-122"/>
              </a:rPr>
              <a:t>阅读教材，思考下列问题：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en-US" altLang="zh-CN" sz="3800" b="1">
                <a:latin typeface="Arial" pitchFamily="34" charset="0"/>
              </a:rPr>
              <a:t>1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、“两河”指哪两河？两河流域又叫什么？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en-US" altLang="zh-CN" sz="3800" b="1">
                <a:latin typeface="Arial" pitchFamily="34" charset="0"/>
              </a:rPr>
              <a:t>2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、两河流域的兴起和统一的时间？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en-US" altLang="zh-CN" sz="3800" b="1">
                <a:latin typeface="Arial" pitchFamily="34" charset="0"/>
              </a:rPr>
              <a:t>3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、苏美尔人创造了哪些文明？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en-US" altLang="zh-CN" sz="3800" b="1">
                <a:latin typeface="Arial" pitchFamily="34" charset="0"/>
              </a:rPr>
              <a:t>4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、古巴比伦王国统一时间、统一者及政治制度？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en-US" altLang="zh-CN" sz="3800" b="1">
                <a:latin typeface="Arial" pitchFamily="34" charset="0"/>
              </a:rPr>
              <a:t>5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、</a:t>
            </a:r>
            <a:r>
              <a:rPr lang="en-US" altLang="zh-CN" sz="3800" b="1">
                <a:latin typeface="Arial" pitchFamily="34" charset="0"/>
              </a:rPr>
              <a:t>《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汉谟拉比法典</a:t>
            </a:r>
            <a:r>
              <a:rPr lang="en-US" altLang="zh-CN" sz="3800" b="1">
                <a:latin typeface="Arial" pitchFamily="34" charset="0"/>
              </a:rPr>
              <a:t>》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的地位？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endParaRPr lang="en-US" altLang="zh-CN" sz="1800">
              <a:latin typeface="Arial" pitchFamily="34" charset="0"/>
            </a:endParaRPr>
          </a:p>
          <a:p>
            <a:pPr lvl="0" eaLnBrk="1" hangingPunct="1"/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TextBox 1"/>
          <p:cNvSpPr/>
          <p:nvPr/>
        </p:nvSpPr>
        <p:spPr>
          <a:xfrm>
            <a:off x="684213" y="1052513"/>
            <a:ext cx="6119812" cy="8620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50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三、合作探究：</a:t>
            </a:r>
            <a:endParaRPr lang="zh-CN" altLang="en-US" sz="5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4" name="TextBox 2"/>
          <p:cNvSpPr/>
          <p:nvPr/>
        </p:nvSpPr>
        <p:spPr>
          <a:xfrm>
            <a:off x="1042988" y="2349500"/>
            <a:ext cx="5689600" cy="301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3800" b="1">
                <a:latin typeface="Arial" pitchFamily="34" charset="0"/>
              </a:rPr>
              <a:t>1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、对学：同桌交流。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en-US" altLang="zh-CN" sz="3800" b="1">
                <a:latin typeface="Arial" pitchFamily="34" charset="0"/>
              </a:rPr>
              <a:t>2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、小组合作：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en-US" altLang="zh-CN" sz="3800" b="1">
                <a:latin typeface="Arial" pitchFamily="34" charset="0"/>
              </a:rPr>
              <a:t>3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、全班交流：</a:t>
            </a:r>
            <a:endParaRPr lang="zh-CN" altLang="en-US" sz="3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TextBox 1"/>
          <p:cNvSpPr/>
          <p:nvPr/>
        </p:nvSpPr>
        <p:spPr>
          <a:xfrm>
            <a:off x="468313" y="1268413"/>
            <a:ext cx="8064500" cy="8620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50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四、教师精讲：</a:t>
            </a:r>
            <a:endParaRPr lang="zh-CN" altLang="en-US" sz="5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8" name="TextBox 2"/>
          <p:cNvSpPr/>
          <p:nvPr/>
        </p:nvSpPr>
        <p:spPr>
          <a:xfrm>
            <a:off x="900113" y="2781300"/>
            <a:ext cx="5903912" cy="301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800" b="1">
                <a:latin typeface="Arial" pitchFamily="34" charset="0"/>
                <a:ea typeface="宋体" pitchFamily="2" charset="-122"/>
              </a:rPr>
              <a:t>（一）古代两河流域文明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zh-CN" altLang="en-US" sz="3800" b="1">
                <a:latin typeface="Arial" pitchFamily="34" charset="0"/>
                <a:ea typeface="宋体" pitchFamily="2" charset="-122"/>
              </a:rPr>
              <a:t>（二）古巴比伦王国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zh-CN" altLang="en-US" sz="3800" b="1">
                <a:latin typeface="Arial" pitchFamily="34" charset="0"/>
                <a:ea typeface="宋体" pitchFamily="2" charset="-122"/>
              </a:rPr>
              <a:t>（三）</a:t>
            </a:r>
            <a:r>
              <a:rPr lang="en-US" altLang="zh-CN" sz="3800" b="1">
                <a:latin typeface="Arial" pitchFamily="34" charset="0"/>
              </a:rPr>
              <a:t>《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汉谟拉比法典</a:t>
            </a:r>
            <a:r>
              <a:rPr lang="en-US" altLang="zh-CN" sz="3800" b="1">
                <a:latin typeface="Arial" pitchFamily="34" charset="0"/>
              </a:rPr>
              <a:t>》</a:t>
            </a:r>
            <a:endParaRPr lang="zh-CN" altLang="en-US" sz="3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361" name="Picture 7" descr="C:\Users\Administrator\Desktop\古代两河流域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450" y="1128713"/>
            <a:ext cx="5862638" cy="43640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2" name="矩形 7"/>
          <p:cNvSpPr/>
          <p:nvPr/>
        </p:nvSpPr>
        <p:spPr>
          <a:xfrm>
            <a:off x="615950" y="5575300"/>
            <a:ext cx="8277225" cy="1076325"/>
          </a:xfrm>
          <a:prstGeom prst="rect">
            <a:avLst/>
          </a:prstGeom>
          <a:solidFill>
            <a:srgbClr val="FFFF00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latin typeface="Calibri" pitchFamily="34" charset="0"/>
                <a:ea typeface="宋体" pitchFamily="2" charset="-122"/>
              </a:rPr>
              <a:t>      “两河”指西亚的幼发拉底河和底格里斯河；两河流域，又称“美索不达米亚”。</a:t>
            </a:r>
            <a:endParaRPr lang="zh-CN" altLang="en-US" sz="32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363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（一）古代两河流域文明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 fill="hold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矩形 1"/>
          <p:cNvSpPr/>
          <p:nvPr/>
        </p:nvSpPr>
        <p:spPr>
          <a:xfrm>
            <a:off x="260350" y="4491038"/>
            <a:ext cx="8632825" cy="20605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3200" b="1">
                <a:latin typeface="楷体" pitchFamily="49" charset="-122"/>
                <a:ea typeface="楷体" pitchFamily="49" charset="-122"/>
                <a:hlinkClick r:id="rId2" action="ppaction://hlinkfile"/>
              </a:rPr>
              <a:t>古代两河流域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分为南北两大部分，北部被称为亚述，南部被称为巴比伦尼亚。巴比伦尼亚又可分为南北两部分，北部为阿卡德，南部为苏美尔。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 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6386" name="Picture 7" descr="C:\Users\Administrator\Desktop\古代两河流域.jpg">
            <a:hlinkClick r:id="rId4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5713" y="1023938"/>
            <a:ext cx="4408487" cy="3281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7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（一）古代两河流域文明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 fill="hold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矩形 1"/>
          <p:cNvSpPr/>
          <p:nvPr/>
        </p:nvSpPr>
        <p:spPr>
          <a:xfrm>
            <a:off x="255588" y="1301750"/>
            <a:ext cx="8632825" cy="5292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0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两河流域位于亚非大旱地区，自然环境其实并不算优越。北部丘陵地带雨量相对较多；南部地势低洼，多沼泽，除了洪水泛滥季节外，雨量一般较少，呈干旱状态。由于河源地区高山积雪定期融化，每年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月至</a:t>
            </a: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7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月是两河流域的洪水泛滥季节。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 lvl="0" eaLnBrk="1" hangingPunct="1"/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由于这样的自然条件，该地区农业生产在洪水泛滥季节需要排涝，其他季节则又依赖人工灌溉，这样一来古代两河流域的居民很早就开始修渠筑堤。这种巨大的水利工程，绝非一家一户所能完成，它需要较大范围内人们的集体协作。这样，人们的相互往来和联系变得越来越密切，从而推动了两河流域国家的形成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0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（一）古代两河流域文明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文本框 6153"/>
          <p:cNvSpPr/>
          <p:nvPr/>
        </p:nvSpPr>
        <p:spPr>
          <a:xfrm>
            <a:off x="260350" y="1412875"/>
            <a:ext cx="4568825" cy="40306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国王：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汉谟拉比；</a:t>
            </a:r>
            <a:endParaRPr lang="en-US" altLang="zh-CN" sz="3200" b="1">
              <a:latin typeface="宋体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策 略：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各个击破；</a:t>
            </a:r>
            <a:endParaRPr lang="en-US" altLang="zh-CN" sz="3200" b="1">
              <a:latin typeface="宋体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统一地区：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两河流域中下游</a:t>
            </a:r>
            <a:endParaRPr lang="en-US" altLang="zh-CN" sz="3200" b="1">
              <a:latin typeface="宋体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制 度：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君主专制</a:t>
            </a:r>
            <a:endParaRPr lang="en-US" altLang="zh-CN" sz="3200" b="1">
              <a:latin typeface="宋体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法 典：</a:t>
            </a:r>
            <a:r>
              <a:rPr lang="en-US" altLang="zh-CN" sz="3200" b="1">
                <a:latin typeface="宋体" pitchFamily="2" charset="-122"/>
              </a:rPr>
              <a:t>《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汉谟拉比法典</a:t>
            </a:r>
            <a:r>
              <a:rPr lang="en-US" altLang="zh-CN" sz="3200" b="1">
                <a:latin typeface="宋体" pitchFamily="2" charset="-122"/>
              </a:rPr>
              <a:t>》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grpSp>
        <p:nvGrpSpPr>
          <p:cNvPr id="18434" name="组合 3"/>
          <p:cNvGrpSpPr/>
          <p:nvPr/>
        </p:nvGrpSpPr>
        <p:grpSpPr>
          <a:xfrm>
            <a:off x="5143500" y="1258888"/>
            <a:ext cx="3722688" cy="5346700"/>
            <a:chOff x="4788024" y="507786"/>
            <a:chExt cx="4064000" cy="6284244"/>
          </a:xfrm>
        </p:grpSpPr>
        <p:sp>
          <p:nvSpPr>
            <p:cNvPr id="18435" name="矩形 4"/>
            <p:cNvSpPr/>
            <p:nvPr/>
          </p:nvSpPr>
          <p:spPr>
            <a:xfrm>
              <a:off x="5060043" y="5599390"/>
              <a:ext cx="3519962" cy="119264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en-US" altLang="zh-CN" sz="2000" b="1">
                  <a:latin typeface="宋体" pitchFamily="2" charset="-122"/>
                  <a:ea typeface="微软雅黑" pitchFamily="34" charset="-122"/>
                </a:rPr>
                <a:t>《</a:t>
              </a:r>
              <a:r>
                <a:rPr lang="zh-CN" altLang="en-US" sz="2000" b="1">
                  <a:latin typeface="宋体" panose="02010600030101010101" pitchFamily="2" charset="-122"/>
                  <a:ea typeface="微软雅黑" panose="020b0503020204020204" pitchFamily="34" charset="-122"/>
                </a:rPr>
                <a:t>汉谟拉比头像</a:t>
              </a:r>
              <a:r>
                <a:rPr lang="en-US" altLang="zh-CN" sz="2000" b="1">
                  <a:latin typeface="宋体" pitchFamily="2" charset="-122"/>
                  <a:ea typeface="微软雅黑" pitchFamily="34" charset="-122"/>
                </a:rPr>
                <a:t>》</a:t>
              </a:r>
              <a:r>
                <a:rPr lang="zh-CN" altLang="en-US" sz="2000" b="1">
                  <a:latin typeface="宋体" panose="02010600030101010101" pitchFamily="2" charset="-122"/>
                  <a:ea typeface="微软雅黑" panose="020b0503020204020204" pitchFamily="34" charset="-122"/>
                </a:rPr>
                <a:t>约作于公元前</a:t>
              </a:r>
              <a:r>
                <a:rPr lang="en-US" altLang="zh-CN" sz="2000" b="1">
                  <a:latin typeface="宋体" panose="02010600030101010101" pitchFamily="2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sz="2000" b="1">
                  <a:latin typeface="宋体" panose="02010600030101010101" pitchFamily="2" charset="-122"/>
                  <a:ea typeface="微软雅黑" panose="020b0503020204020204" pitchFamily="34" charset="-122"/>
                </a:rPr>
                <a:t>年左右的美索不达米亚</a:t>
              </a:r>
              <a:endParaRPr lang="zh-CN" altLang="en-US" sz="2000" b="1">
                <a:latin typeface="宋体" panose="02010600030101010101" pitchFamily="2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8436" name="Picture 8" descr="C:\Users\Administrator\Desktop\126350204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88024" y="507786"/>
              <a:ext cx="4064000" cy="509905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18437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（二）古巴比伦王国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 fill="hold"/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 fill="hold"/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 fill="hold"/>
                                        <p:tgtEl>
                                          <p:spTgt spid="18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 fill="hold"/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 fill="hold"/>
                                        <p:tgtEl>
                                          <p:spTgt spid="184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矩形 2"/>
          <p:cNvSpPr/>
          <p:nvPr/>
        </p:nvSpPr>
        <p:spPr>
          <a:xfrm>
            <a:off x="1490663" y="5589588"/>
            <a:ext cx="616267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latin typeface="宋体" pitchFamily="2" charset="-122"/>
                <a:ea typeface="微软雅黑" pitchFamily="34" charset="-122"/>
              </a:rPr>
              <a:t>乌尔王朝时期苏美尔都城想象图</a:t>
            </a:r>
            <a:endParaRPr lang="zh-CN" altLang="en-US" sz="3200" b="1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pic>
        <p:nvPicPr>
          <p:cNvPr id="19458" name="Picture 1" descr="C:\Users\Administrator\Desktop\U1846P1T1D22619968F1395DT201106101545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850" y="1398588"/>
            <a:ext cx="5932488" cy="37639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59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（二）古巴比伦王国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Rectangle 6"/>
          <p:cNvSpPr/>
          <p:nvPr/>
        </p:nvSpPr>
        <p:spPr>
          <a:xfrm>
            <a:off x="1049338" y="1403350"/>
            <a:ext cx="7045325" cy="494665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0" tIns="36000" rIns="0" bIns="36000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lnSpc>
                <a:spcPct val="130000"/>
              </a:lnSpc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楔形文字</a:t>
            </a: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，因其书写笔画的形状很像木楔或者钉子而得名。楔形文字是苏美尔人的一大发明。最迟从大约公元前</a:t>
            </a:r>
            <a:r>
              <a:rPr lang="en-US" altLang="zh-CN" sz="2400" b="1">
                <a:latin typeface="楷体" pitchFamily="49" charset="-122"/>
                <a:ea typeface="楷体" pitchFamily="49" charset="-122"/>
              </a:rPr>
              <a:t>3100</a:t>
            </a: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年前起，苏美尔人就开始使用这种文字。由于两河流域不出产造纸原料，所以苏美尔人最初都把文字刻在石头上。后来才逐渐转化为以削尖的芦杆、木棒或骨棒作书写工具，以半湿的粘土泥版为书写材料，把字刻压在泥版上之后，再经过太阳光照射或以火烘干，以便于保存和移动。在漫长的历史变迁过程中，楔形文字在不同民族中得以传承和发展，一度成为西亚地区通行的一种文字。 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2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（二）古巴比伦王国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3" name="圆角矩形 1"/>
          <p:cNvSpPr/>
          <p:nvPr/>
        </p:nvSpPr>
        <p:spPr>
          <a:xfrm>
            <a:off x="755650" y="1268413"/>
            <a:ext cx="7848600" cy="51847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 fill="hold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1505" name="组合 1"/>
          <p:cNvGrpSpPr/>
          <p:nvPr/>
        </p:nvGrpSpPr>
        <p:grpSpPr>
          <a:xfrm>
            <a:off x="5221288" y="1206500"/>
            <a:ext cx="3724275" cy="4973638"/>
            <a:chOff x="4708428" y="908720"/>
            <a:chExt cx="4297942" cy="6030509"/>
          </a:xfrm>
        </p:grpSpPr>
        <p:pic>
          <p:nvPicPr>
            <p:cNvPr id="21506" name="Picture 2" descr="C:\Users\Administrator\Desktop\1148980854950212328.jpg">
              <a:hlinkClick r:id="rId3" action="ppaction://hlinkfil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08428" y="908720"/>
              <a:ext cx="4039625" cy="5391464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8"/>
                </a:srgbClr>
              </a:outerShdw>
            </a:effectLst>
          </p:spPr>
        </p:pic>
        <p:sp>
          <p:nvSpPr>
            <p:cNvPr id="21507" name="矩形 5"/>
            <p:cNvSpPr/>
            <p:nvPr/>
          </p:nvSpPr>
          <p:spPr>
            <a:xfrm>
              <a:off x="5071841" y="6381062"/>
              <a:ext cx="3934529" cy="5581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en-US" altLang="zh-CN" sz="2400" b="1">
                  <a:latin typeface="宋体" pitchFamily="2" charset="-122"/>
                  <a:ea typeface="微软雅黑" pitchFamily="34" charset="-122"/>
                </a:rPr>
                <a:t>《</a:t>
              </a:r>
              <a:r>
                <a:rPr lang="zh-CN" altLang="en-US" sz="2400" b="1">
                  <a:latin typeface="宋体" panose="02010600030101010101" pitchFamily="2" charset="-122"/>
                  <a:ea typeface="微软雅黑" panose="020b0503020204020204" pitchFamily="34" charset="-122"/>
                </a:rPr>
                <a:t>汉谟拉比法典</a:t>
              </a:r>
              <a:r>
                <a:rPr lang="en-US" altLang="zh-CN" sz="2400" b="1">
                  <a:latin typeface="宋体" pitchFamily="2" charset="-122"/>
                  <a:ea typeface="微软雅黑" pitchFamily="34" charset="-122"/>
                </a:rPr>
                <a:t>》</a:t>
              </a:r>
              <a:r>
                <a:rPr lang="zh-CN" altLang="en-US" sz="2400" b="1">
                  <a:latin typeface="宋体" panose="02010600030101010101" pitchFamily="2" charset="-122"/>
                  <a:ea typeface="微软雅黑" panose="020b0503020204020204" pitchFamily="34" charset="-122"/>
                </a:rPr>
                <a:t>石柱</a:t>
              </a:r>
              <a:endParaRPr lang="en-US" altLang="zh-CN" sz="2400" b="1">
                <a:latin typeface="宋体" panose="02010600030101010101" pitchFamily="2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508" name="文本框 6153"/>
          <p:cNvSpPr/>
          <p:nvPr/>
        </p:nvSpPr>
        <p:spPr>
          <a:xfrm>
            <a:off x="222250" y="2627313"/>
            <a:ext cx="4321175" cy="2192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宋体" pitchFamily="2" charset="-122"/>
              </a:rPr>
              <a:t>    </a:t>
            </a:r>
            <a:r>
              <a:rPr lang="en-US" altLang="zh-CN" sz="3200" b="1">
                <a:latin typeface="宋体" pitchFamily="2" charset="-122"/>
                <a:hlinkClick r:id="rId4" action="ppaction://hlinkfile"/>
              </a:rPr>
              <a:t>《</a:t>
            </a:r>
            <a:r>
              <a:rPr lang="zh-CN" altLang="en-US" sz="3200" b="1">
                <a:latin typeface="宋体" pitchFamily="2" charset="-122"/>
                <a:ea typeface="宋体" pitchFamily="2" charset="-122"/>
                <a:hlinkClick r:id="rId4" action="ppaction://hlinkfile"/>
              </a:rPr>
              <a:t>汉谟拉比法典</a:t>
            </a:r>
            <a:r>
              <a:rPr lang="en-US" altLang="zh-CN" sz="3200" b="1">
                <a:latin typeface="宋体" pitchFamily="2" charset="-122"/>
                <a:hlinkClick r:id="rId4" action="ppaction://hlinkfile"/>
              </a:rPr>
              <a:t>》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是迄今已知世界上第一部较为完整的成文法典。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21509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（三）《汉谟拉比法典》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 fill="hold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29" name="Picture 3" descr="C:\Users\Administrator\Desktop\31153650422508494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4425" y="1079500"/>
            <a:ext cx="3529013" cy="44370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0" name="矩形 7"/>
          <p:cNvSpPr/>
          <p:nvPr/>
        </p:nvSpPr>
        <p:spPr>
          <a:xfrm>
            <a:off x="2087563" y="5732463"/>
            <a:ext cx="496887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3200" b="1">
                <a:latin typeface="宋体" pitchFamily="2" charset="-122"/>
                <a:ea typeface="微软雅黑" pitchFamily="34" charset="-122"/>
              </a:rPr>
              <a:t>《</a:t>
            </a:r>
            <a:r>
              <a:rPr lang="zh-CN" altLang="en-US" sz="3200" b="1">
                <a:latin typeface="宋体" panose="02010600030101010101" pitchFamily="2" charset="-122"/>
                <a:ea typeface="微软雅黑" panose="020b0503020204020204" pitchFamily="34" charset="-122"/>
              </a:rPr>
              <a:t>汉谟拉比法典</a:t>
            </a:r>
            <a:r>
              <a:rPr lang="en-US" altLang="zh-CN" sz="3200" b="1">
                <a:latin typeface="宋体" pitchFamily="2" charset="-122"/>
                <a:ea typeface="微软雅黑" pitchFamily="34" charset="-122"/>
              </a:rPr>
              <a:t>》</a:t>
            </a:r>
            <a:r>
              <a:rPr lang="zh-CN" altLang="en-US" sz="3200" b="1">
                <a:latin typeface="宋体" panose="02010600030101010101" pitchFamily="2" charset="-122"/>
                <a:ea typeface="微软雅黑" panose="020b0503020204020204" pitchFamily="34" charset="-122"/>
              </a:rPr>
              <a:t>局部图</a:t>
            </a:r>
            <a:endParaRPr lang="en-US" altLang="zh-CN" sz="3200" b="1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pic>
        <p:nvPicPr>
          <p:cNvPr id="22531" name="Picture 4" descr="C:\Users\Administrator\Desktop\013000002804111248339754604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050" y="1079500"/>
            <a:ext cx="3203575" cy="44370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2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（三）《汉谟拉比法典》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矩形 3"/>
          <p:cNvSpPr/>
          <p:nvPr/>
        </p:nvSpPr>
        <p:spPr>
          <a:xfrm>
            <a:off x="501650" y="2144713"/>
            <a:ext cx="1311275" cy="1754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 spc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itchFamily="34" charset="-122"/>
                <a:ea typeface="微软雅黑" pitchFamily="34" charset="-122"/>
              </a:rPr>
              <a:t>法典主要内容</a:t>
            </a:r>
            <a:endParaRPr lang="zh-CN" altLang="en-US" sz="3600">
              <a:effectLst>
                <a:outerShdw blurRad="38100" dist="38100" dir="2700000" algn="tl">
                  <a:srgbClr val="FFFFFF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554" name="矩形 3"/>
          <p:cNvSpPr/>
          <p:nvPr/>
        </p:nvSpPr>
        <p:spPr>
          <a:xfrm>
            <a:off x="2159000" y="1228725"/>
            <a:ext cx="1831975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latin typeface="宋体" pitchFamily="2" charset="-122"/>
                <a:ea typeface="微软雅黑" pitchFamily="34" charset="-122"/>
              </a:rPr>
              <a:t>社会等级</a:t>
            </a:r>
            <a:endParaRPr lang="zh-CN" altLang="en-US" sz="3200" b="1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sp>
        <p:nvSpPr>
          <p:cNvPr id="23555" name="矩形 4"/>
          <p:cNvSpPr/>
          <p:nvPr/>
        </p:nvSpPr>
        <p:spPr>
          <a:xfrm>
            <a:off x="2159000" y="2679700"/>
            <a:ext cx="65706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latin typeface="宋体" pitchFamily="2" charset="-122"/>
                <a:ea typeface="微软雅黑" pitchFamily="34" charset="-122"/>
              </a:rPr>
              <a:t>家庭奴隶制：古巴比伦的一大特征</a:t>
            </a:r>
            <a:endParaRPr lang="zh-CN" altLang="en-US" sz="3200" b="1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sp>
        <p:nvSpPr>
          <p:cNvPr id="23556" name="矩形 6"/>
          <p:cNvSpPr/>
          <p:nvPr/>
        </p:nvSpPr>
        <p:spPr>
          <a:xfrm>
            <a:off x="2159000" y="4365625"/>
            <a:ext cx="5951538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latin typeface="宋体" pitchFamily="2" charset="-122"/>
                <a:ea typeface="微软雅黑" pitchFamily="34" charset="-122"/>
              </a:rPr>
              <a:t>规定租赁、雇佣、交换、借贷等</a:t>
            </a:r>
            <a:endParaRPr lang="zh-CN" altLang="en-US" sz="3200" b="1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sp>
        <p:nvSpPr>
          <p:cNvPr id="23557" name="左大括号 7"/>
          <p:cNvSpPr/>
          <p:nvPr/>
        </p:nvSpPr>
        <p:spPr>
          <a:xfrm>
            <a:off x="1725613" y="1119188"/>
            <a:ext cx="288925" cy="3816350"/>
          </a:xfrm>
          <a:prstGeom prst="leftBrace">
            <a:avLst>
              <a:gd name="adj1" fmla="val 34734"/>
              <a:gd name="adj2" fmla="val 50000"/>
            </a:avLst>
          </a:prstGeom>
          <a:noFill/>
          <a:ln w="12700">
            <a:solidFill>
              <a:schemeClr val="accent1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1800"/>
          </a:p>
        </p:txBody>
      </p:sp>
      <p:sp>
        <p:nvSpPr>
          <p:cNvPr id="23558" name="左大括号 8"/>
          <p:cNvSpPr/>
          <p:nvPr/>
        </p:nvSpPr>
        <p:spPr>
          <a:xfrm>
            <a:off x="4030663" y="869950"/>
            <a:ext cx="287337" cy="1301750"/>
          </a:xfrm>
          <a:prstGeom prst="leftBrace">
            <a:avLst>
              <a:gd name="adj1" fmla="val 34775"/>
              <a:gd name="adj2" fmla="val 50000"/>
            </a:avLst>
          </a:prstGeom>
          <a:noFill/>
          <a:ln w="12700">
            <a:solidFill>
              <a:schemeClr val="accent1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1800"/>
          </a:p>
        </p:txBody>
      </p:sp>
      <p:sp>
        <p:nvSpPr>
          <p:cNvPr id="23559" name="矩形 9"/>
          <p:cNvSpPr/>
          <p:nvPr/>
        </p:nvSpPr>
        <p:spPr>
          <a:xfrm>
            <a:off x="4405313" y="869950"/>
            <a:ext cx="34305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latin typeface="宋体" pitchFamily="2" charset="-122"/>
                <a:ea typeface="微软雅黑" pitchFamily="34" charset="-122"/>
              </a:rPr>
              <a:t>拥有公民权的自由民</a:t>
            </a:r>
            <a:endParaRPr lang="zh-CN" altLang="en-US" sz="2800" b="1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sp>
        <p:nvSpPr>
          <p:cNvPr id="23560" name="矩形 10"/>
          <p:cNvSpPr/>
          <p:nvPr/>
        </p:nvSpPr>
        <p:spPr>
          <a:xfrm>
            <a:off x="4405313" y="1427163"/>
            <a:ext cx="306863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latin typeface="宋体" pitchFamily="2" charset="-122"/>
                <a:ea typeface="微软雅黑" pitchFamily="34" charset="-122"/>
              </a:rPr>
              <a:t>无公民权的自由民</a:t>
            </a:r>
            <a:endParaRPr lang="zh-CN" altLang="en-US" sz="2800" b="1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sp>
        <p:nvSpPr>
          <p:cNvPr id="23561" name="矩形 11"/>
          <p:cNvSpPr/>
          <p:nvPr/>
        </p:nvSpPr>
        <p:spPr>
          <a:xfrm>
            <a:off x="4489450" y="1947863"/>
            <a:ext cx="9048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latin typeface="宋体" pitchFamily="2" charset="-122"/>
                <a:ea typeface="微软雅黑" pitchFamily="34" charset="-122"/>
              </a:rPr>
              <a:t>奴隶</a:t>
            </a:r>
            <a:endParaRPr lang="zh-CN" altLang="en-US" sz="2800" b="1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sp>
        <p:nvSpPr>
          <p:cNvPr id="23562" name="文本框 6153"/>
          <p:cNvSpPr txBox="1"/>
          <p:nvPr/>
        </p:nvSpPr>
        <p:spPr>
          <a:xfrm>
            <a:off x="260350" y="5089525"/>
            <a:ext cx="8632825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3000" b="1" spc="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3000" b="1" spc="0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000" b="1" spc="0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汉谟拉比法典</a:t>
            </a:r>
            <a:r>
              <a:rPr lang="en-US" altLang="zh-CN" sz="3000" b="1" spc="0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000" b="1" spc="0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是古巴比伦王国留给人类宝贵的文化遗产，表明人类社会的法制传统源远流长。</a:t>
            </a:r>
            <a:endParaRPr lang="zh-CN" altLang="en-US" sz="3000" b="1"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63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（三）《汉谟拉比法典》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 fill="hold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 fill="hold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 fill="hold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 fill="hold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 fill="hold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 fill="hold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 fill="hold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 fill="hold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  <p:bldP spid="23554" grpId="0"/>
      <p:bldP spid="23555" grpId="0"/>
      <p:bldP spid="23556" grpId="0"/>
      <p:bldP spid="23557" grpId="0"/>
      <p:bldP spid="23558" grpId="0"/>
      <p:bldP spid="23559" grpId="0"/>
      <p:bldP spid="23560" grpId="0"/>
      <p:bldP spid="23561" grpId="0"/>
      <p:bldP spid="235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Text Box 2"/>
          <p:cNvSpPr/>
          <p:nvPr/>
        </p:nvSpPr>
        <p:spPr>
          <a:xfrm>
            <a:off x="0" y="1371600"/>
            <a:ext cx="5029200" cy="4052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3600" b="1">
                <a:latin typeface="宋体" panose="02010600030101010101" pitchFamily="2" charset="-122"/>
              </a:rPr>
              <a:t>  </a:t>
            </a:r>
            <a:r>
              <a:rPr lang="zh-CN" altLang="en-US" sz="3200" b="1">
                <a:latin typeface="宋体" panose="02010600030101010101" pitchFamily="2" charset="-122"/>
                <a:ea typeface="华文中宋" pitchFamily="2" charset="-122"/>
              </a:rPr>
              <a:t>一个有钱人绑着一个穷人来到法庭：大人，我要求处罚这个人，因为他十分可恶，竟到我家偷了我一个面包。这个穷人苦苦哀求：我实在太饿了，就拿了一个面包，请大人从轻发落。</a:t>
            </a:r>
            <a:endParaRPr lang="zh-CN" altLang="en-US" sz="3200" b="1"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24578" name="WordArt 3"/>
          <p:cNvSpPr>
            <a:spLocks noChangeArrowheads="1" noChangeShapeType="1" noTextEdit="1"/>
          </p:cNvSpPr>
          <p:nvPr/>
        </p:nvSpPr>
        <p:spPr bwMode="auto">
          <a:xfrm>
            <a:off x="483870" y="820419"/>
            <a:ext cx="1752600" cy="990600"/>
          </a:xfrm>
          <a:prstGeom prst="rect">
            <a:avLst/>
          </a:prstGeom>
        </p:spPr>
        <p:txBody>
          <a:bodyPr wrap="none" fromWordArt="1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宋体" pitchFamily="2" charset="-122"/>
                <a:ea typeface="宋体" pitchFamily="2" charset="-122"/>
                <a:cs typeface="+mn-cs"/>
              </a:rPr>
              <a:t>案例一：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宋体" pitchFamily="2" charset="-122"/>
              <a:ea typeface="宋体" pitchFamily="2" charset="-122"/>
              <a:cs typeface="+mn-cs"/>
            </a:endParaRPr>
          </a:p>
        </p:txBody>
      </p:sp>
      <p:sp>
        <p:nvSpPr>
          <p:cNvPr id="24579" name="Text Box 4"/>
          <p:cNvSpPr/>
          <p:nvPr/>
        </p:nvSpPr>
        <p:spPr>
          <a:xfrm>
            <a:off x="914400" y="6019800"/>
            <a:ext cx="26289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法官判决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——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4580" name="Group 5"/>
          <p:cNvGrpSpPr/>
          <p:nvPr/>
        </p:nvGrpSpPr>
        <p:grpSpPr>
          <a:xfrm>
            <a:off x="4284663" y="990600"/>
            <a:ext cx="5016500" cy="4921250"/>
            <a:chOff x="3072" y="96"/>
            <a:chExt cx="2928" cy="3632"/>
          </a:xfrm>
        </p:grpSpPr>
        <p:sp>
          <p:nvSpPr>
            <p:cNvPr id="24581" name="AutoShape 6"/>
            <p:cNvSpPr/>
            <p:nvPr/>
          </p:nvSpPr>
          <p:spPr>
            <a:xfrm>
              <a:off x="3072" y="96"/>
              <a:ext cx="2928" cy="3600"/>
            </a:xfrm>
            <a:prstGeom prst="verticalScroll">
              <a:avLst>
                <a:gd name="adj" fmla="val 12500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round/>
            </a:ln>
          </p:spPr>
          <p:txBody>
            <a:bodyPr vert="eaVert" wrap="none"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endParaRPr lang="zh-CN" altLang="zh-CN" sz="180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4582" name="Text Box 7"/>
            <p:cNvSpPr txBox="1">
              <a:spLocks noChangeArrowheads="1"/>
            </p:cNvSpPr>
            <p:nvPr/>
          </p:nvSpPr>
          <p:spPr bwMode="auto">
            <a:xfrm>
              <a:off x="3456" y="480"/>
              <a:ext cx="2304" cy="324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 spc="0">
                  <a:latin typeface="Times New Roman" pitchFamily="18" charset="0"/>
                  <a:ea typeface="华文中宋" pitchFamily="2" charset="-122"/>
                </a:rPr>
                <a:t>奴隶主可以任意买卖、赠送、抵押奴隶，打死奴隶按奴隶的平均价格赔偿，拐走和窝藏奴隶要判死刑。</a:t>
              </a:r>
              <a:endParaRPr lang="zh-CN" altLang="en-US" sz="2800" b="1">
                <a:latin typeface="Times New Roman" pitchFamily="18" charset="0"/>
                <a:ea typeface="华文中宋" pitchFamily="2" charset="-122"/>
              </a:endParaRPr>
            </a:p>
            <a:p>
              <a:pPr marL="0" marR="0" lvl="0" indent="0" eaLnBrk="1" hangingPunct="1"/>
              <a:endParaRPr lang="zh-CN" altLang="en-US" sz="2800" b="1">
                <a:latin typeface="Times New Roman" pitchFamily="18" charset="0"/>
                <a:ea typeface="华文中宋" pitchFamily="2" charset="-122"/>
              </a:endParaRPr>
            </a:p>
            <a:p>
              <a:pPr marL="0" marR="0" lvl="0" indent="0" eaLnBrk="1" hangingPunct="1"/>
              <a:r>
                <a:rPr lang="zh-CN" altLang="en-US" sz="2800" b="1" spc="0">
                  <a:latin typeface="Times New Roman" pitchFamily="18" charset="0"/>
                  <a:ea typeface="华文中宋" pitchFamily="2" charset="-122"/>
                </a:rPr>
                <a:t>窃贼被抓获，要处于重刑，甚至死刑，侵犯他人住宅，必须就地处死。</a:t>
              </a:r>
              <a:endParaRPr lang="zh-CN" altLang="en-US" sz="2800" b="1">
                <a:latin typeface="Times New Roman" pitchFamily="18" charset="0"/>
                <a:ea typeface="华文中宋" pitchFamily="2" charset="-122"/>
              </a:endParaRPr>
            </a:p>
            <a:p>
              <a:pPr marL="0" marR="0" lvl="0" indent="0" eaLnBrk="1" hangingPunct="1"/>
              <a:endParaRPr lang="en-US" altLang="zh-CN" sz="2800" b="1">
                <a:latin typeface="Times New Roman" panose="02020603050405020304" pitchFamily="18" charset="0"/>
                <a:ea typeface="华文中宋" pitchFamily="2" charset="-122"/>
              </a:endParaRPr>
            </a:p>
          </p:txBody>
        </p:sp>
        <p:sp>
          <p:nvSpPr>
            <p:cNvPr id="24583" name="Text Box 8"/>
            <p:cNvSpPr txBox="1">
              <a:spLocks noChangeArrowheads="1"/>
            </p:cNvSpPr>
            <p:nvPr/>
          </p:nvSpPr>
          <p:spPr bwMode="auto">
            <a:xfrm>
              <a:off x="4032" y="144"/>
              <a:ext cx="1152" cy="38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9525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 spc="0">
                  <a:solidFill>
                    <a:schemeClr val="accent2"/>
                  </a:solidFill>
                  <a:latin typeface="Times New Roman" pitchFamily="18" charset="0"/>
                  <a:ea typeface="黑体" panose="02010609060101010101" pitchFamily="49" charset="-122"/>
                </a:rPr>
                <a:t>法典内容</a:t>
              </a:r>
              <a:endPara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4584" name="Rectangle 9"/>
          <p:cNvSpPr/>
          <p:nvPr/>
        </p:nvSpPr>
        <p:spPr>
          <a:xfrm>
            <a:off x="3657600" y="6048375"/>
            <a:ext cx="42481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穷人偷窃面包被判死刑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24585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（三）《汉谟拉比法典》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Text Box 3"/>
          <p:cNvSpPr/>
          <p:nvPr/>
        </p:nvSpPr>
        <p:spPr>
          <a:xfrm>
            <a:off x="152400" y="6126163"/>
            <a:ext cx="2628900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法官判决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——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02" name="Text Box 4"/>
          <p:cNvSpPr/>
          <p:nvPr/>
        </p:nvSpPr>
        <p:spPr>
          <a:xfrm>
            <a:off x="381000" y="1219200"/>
            <a:ext cx="4495800" cy="39957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1800">
                <a:latin typeface="宋体" panose="02010600030101010101" pitchFamily="2" charset="-122"/>
              </a:rPr>
              <a:t>   </a:t>
            </a: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两个人争吵着走进法庭：法官大人，他把我家的奴隶打瞎了一只眼睛，我要他赔。另一人辩驳：我愿意赔他半个奴隶的钱，他不肯，想敲诈我。大人，打瞎牛的眼睛也要赔一半的价钱，何况打瞎的是一个人，他应该赔我全部的钱，否则我太吃亏了。</a:t>
            </a: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</a:rPr>
              <a:t> 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Rectangle 5"/>
          <p:cNvSpPr/>
          <p:nvPr/>
        </p:nvSpPr>
        <p:spPr>
          <a:xfrm>
            <a:off x="2743200" y="6172200"/>
            <a:ext cx="58737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打瞎奴隶眼睛与打瞎牛眼睛同样处理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  <p:grpSp>
        <p:nvGrpSpPr>
          <p:cNvPr id="25604" name="Group 10"/>
          <p:cNvGrpSpPr/>
          <p:nvPr/>
        </p:nvGrpSpPr>
        <p:grpSpPr>
          <a:xfrm>
            <a:off x="4745038" y="1219200"/>
            <a:ext cx="4398962" cy="4724400"/>
            <a:chOff x="3072" y="96"/>
            <a:chExt cx="2928" cy="3600"/>
          </a:xfrm>
        </p:grpSpPr>
        <p:sp>
          <p:nvSpPr>
            <p:cNvPr id="25605" name="AutoShape 11"/>
            <p:cNvSpPr/>
            <p:nvPr/>
          </p:nvSpPr>
          <p:spPr>
            <a:xfrm>
              <a:off x="3072" y="96"/>
              <a:ext cx="2928" cy="3600"/>
            </a:xfrm>
            <a:prstGeom prst="verticalScroll">
              <a:avLst>
                <a:gd name="adj" fmla="val 12500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round/>
            </a:ln>
          </p:spPr>
          <p:txBody>
            <a:bodyPr vert="eaVert" wrap="none"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endParaRPr lang="zh-CN" altLang="zh-CN" sz="180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5606" name="Text Box 12"/>
            <p:cNvSpPr/>
            <p:nvPr/>
          </p:nvSpPr>
          <p:spPr>
            <a:xfrm>
              <a:off x="3456" y="480"/>
              <a:ext cx="2112" cy="2884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zh-CN" altLang="en-US" sz="2400" b="1">
                  <a:latin typeface="Times New Roman" pitchFamily="18" charset="0"/>
                  <a:ea typeface="华文中宋" pitchFamily="2" charset="-122"/>
                </a:rPr>
                <a:t>奴隶主可以任意买卖、赠送、抵押奴隶，打死奴隶按奴隶的平均价格赔偿，拐走和窝藏奴隶要判死刑。</a:t>
              </a:r>
              <a:endParaRPr lang="zh-CN" altLang="en-US" sz="2400" b="1">
                <a:latin typeface="Times New Roman" pitchFamily="18" charset="0"/>
                <a:ea typeface="华文中宋" pitchFamily="2" charset="-122"/>
              </a:endParaRPr>
            </a:p>
            <a:p>
              <a:pPr lvl="0" eaLnBrk="1" hangingPunct="1"/>
              <a:endParaRPr lang="zh-CN" altLang="en-US" sz="2400" b="1">
                <a:latin typeface="Times New Roman" pitchFamily="18" charset="0"/>
                <a:ea typeface="华文中宋" pitchFamily="2" charset="-122"/>
              </a:endParaRPr>
            </a:p>
            <a:p>
              <a:pPr lvl="0" eaLnBrk="1" hangingPunct="1"/>
              <a:r>
                <a:rPr lang="zh-CN" altLang="en-US" sz="2400" b="1">
                  <a:latin typeface="Times New Roman" pitchFamily="18" charset="0"/>
                  <a:ea typeface="华文中宋" pitchFamily="2" charset="-122"/>
                </a:rPr>
                <a:t>窃贼被抓获，要处于重刑，甚至死刑，侵犯他人住宅，必须就地处死。</a:t>
              </a:r>
              <a:endParaRPr lang="en-US" altLang="zh-CN" sz="2400" b="1">
                <a:latin typeface="Times New Roman" panose="02020603050405020304" pitchFamily="18" charset="0"/>
                <a:ea typeface="华文中宋" pitchFamily="2" charset="-122"/>
              </a:endParaRPr>
            </a:p>
          </p:txBody>
        </p:sp>
        <p:sp>
          <p:nvSpPr>
            <p:cNvPr id="25607" name="Text Box 13"/>
            <p:cNvSpPr/>
            <p:nvPr/>
          </p:nvSpPr>
          <p:spPr>
            <a:xfrm>
              <a:off x="4032" y="144"/>
              <a:ext cx="1152" cy="398"/>
            </a:xfrm>
            <a:prstGeom prst="rect">
              <a:avLst/>
            </a:prstGeom>
            <a:solidFill>
              <a:srgbClr val="D1D1F0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zh-CN" altLang="en-US" sz="2800" b="1">
                  <a:solidFill>
                    <a:schemeClr val="accent2"/>
                  </a:solidFill>
                  <a:latin typeface="Times New Roman" pitchFamily="18" charset="0"/>
                  <a:ea typeface="黑体" panose="02010609060101010101" pitchFamily="49" charset="-122"/>
                </a:rPr>
                <a:t>法典内容</a:t>
              </a:r>
              <a:endPara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5608" name="WordArt 3"/>
          <p:cNvSpPr>
            <a:spLocks noChangeArrowheads="1" noChangeShapeType="1" noTextEdit="1"/>
          </p:cNvSpPr>
          <p:nvPr/>
        </p:nvSpPr>
        <p:spPr bwMode="auto">
          <a:xfrm>
            <a:off x="483869" y="732790"/>
            <a:ext cx="1752601" cy="990600"/>
          </a:xfrm>
          <a:prstGeom prst="rect">
            <a:avLst/>
          </a:prstGeom>
        </p:spPr>
        <p:txBody>
          <a:bodyPr wrap="none" fromWordArt="1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宋体" pitchFamily="2" charset="-122"/>
                <a:ea typeface="宋体" pitchFamily="2" charset="-122"/>
                <a:cs typeface="+mn-cs"/>
              </a:rPr>
              <a:t>案例二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宋体" pitchFamily="2" charset="-122"/>
              <a:ea typeface="宋体" pitchFamily="2" charset="-122"/>
              <a:cs typeface="+mn-cs"/>
            </a:endParaRPr>
          </a:p>
        </p:txBody>
      </p:sp>
      <p:sp>
        <p:nvSpPr>
          <p:cNvPr id="25609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（三）《汉谟拉比法典》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Text Box 3"/>
          <p:cNvSpPr/>
          <p:nvPr/>
        </p:nvSpPr>
        <p:spPr>
          <a:xfrm>
            <a:off x="76200" y="5745163"/>
            <a:ext cx="2628900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法官判决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——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26" name="Text Box 4"/>
          <p:cNvSpPr/>
          <p:nvPr/>
        </p:nvSpPr>
        <p:spPr>
          <a:xfrm>
            <a:off x="304800" y="1628775"/>
            <a:ext cx="4740275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1800">
                <a:latin typeface="宋体" panose="02010600030101010101" pitchFamily="2" charset="-122"/>
              </a:rPr>
              <a:t>   </a:t>
            </a: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两个人争吵着走进法庭：法官大人，他把我的牙齿打掉了一个，我要他陪。另一人辩驳：我愿意赔他钱，他不肯，非要也把我的牙齿也敲掉。大人，他打掉我的牙齿，我再打掉他的，这是很公平的，否则我太吃亏了。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 </a:t>
            </a:r>
            <a:endParaRPr lang="zh-CN" altLang="en-US" sz="32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6627" name="Rectangle 5"/>
          <p:cNvSpPr/>
          <p:nvPr/>
        </p:nvSpPr>
        <p:spPr>
          <a:xfrm>
            <a:off x="2667000" y="5715000"/>
            <a:ext cx="64770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自由人打掉别的自由人的牙齿自己也要受到同样处罚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  <p:pic>
        <p:nvPicPr>
          <p:cNvPr id="26628" name="Group 10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588" y="985838"/>
            <a:ext cx="4448175" cy="473392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6629" name="WordArt 3"/>
          <p:cNvSpPr>
            <a:spLocks noChangeArrowheads="1" noChangeShapeType="1" noTextEdit="1"/>
          </p:cNvSpPr>
          <p:nvPr/>
        </p:nvSpPr>
        <p:spPr bwMode="auto">
          <a:xfrm>
            <a:off x="483870" y="820419"/>
            <a:ext cx="1752600" cy="990600"/>
          </a:xfrm>
          <a:prstGeom prst="rect">
            <a:avLst/>
          </a:prstGeom>
        </p:spPr>
        <p:txBody>
          <a:bodyPr wrap="none" fromWordArt="1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宋体" pitchFamily="2" charset="-122"/>
                <a:ea typeface="宋体" pitchFamily="2" charset="-122"/>
                <a:cs typeface="+mn-cs"/>
              </a:rPr>
              <a:t>案例三：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宋体" pitchFamily="2" charset="-122"/>
              <a:ea typeface="宋体" pitchFamily="2" charset="-122"/>
              <a:cs typeface="+mn-cs"/>
            </a:endParaRPr>
          </a:p>
        </p:txBody>
      </p:sp>
      <p:sp>
        <p:nvSpPr>
          <p:cNvPr id="26630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（三）《汉谟拉比法典》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3"/>
          <p:cNvSpPr/>
          <p:nvPr/>
        </p:nvSpPr>
        <p:spPr>
          <a:xfrm>
            <a:off x="228600" y="6019800"/>
            <a:ext cx="26289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法官判决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——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50" name="Text Box 4"/>
          <p:cNvSpPr/>
          <p:nvPr/>
        </p:nvSpPr>
        <p:spPr>
          <a:xfrm>
            <a:off x="228600" y="1658938"/>
            <a:ext cx="5029200" cy="3970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1800">
                <a:latin typeface="宋体" panose="02010600030101010101" pitchFamily="2" charset="-122"/>
              </a:rPr>
              <a:t>   </a:t>
            </a: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一个奴隶主扭着两个人来到法庭：法官大人，我要告这两个人，他们是兄弟，哥哥到我家做客，拐走了我的一个奴隶，当我派人去向他要人时，弟弟就把奴隶打死了。不关我的事，奴隶不是我杀的，我没罪。哥哥辩白。弟弟说：这有什么了不起，最多赔钱给你。 </a:t>
            </a:r>
            <a:endParaRPr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7651" name="Rectangle 5"/>
          <p:cNvSpPr/>
          <p:nvPr/>
        </p:nvSpPr>
        <p:spPr>
          <a:xfrm>
            <a:off x="2819400" y="6048375"/>
            <a:ext cx="60960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拐卖奴隶判死刑，打死奴隶赔钱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  <p:grpSp>
        <p:nvGrpSpPr>
          <p:cNvPr id="27652" name="Group 10"/>
          <p:cNvGrpSpPr/>
          <p:nvPr/>
        </p:nvGrpSpPr>
        <p:grpSpPr>
          <a:xfrm>
            <a:off x="4749800" y="1320800"/>
            <a:ext cx="4398963" cy="4727575"/>
            <a:chOff x="3072" y="96"/>
            <a:chExt cx="2928" cy="3600"/>
          </a:xfrm>
        </p:grpSpPr>
        <p:sp>
          <p:nvSpPr>
            <p:cNvPr id="27653" name="AutoShape 11"/>
            <p:cNvSpPr/>
            <p:nvPr/>
          </p:nvSpPr>
          <p:spPr>
            <a:xfrm>
              <a:off x="3072" y="96"/>
              <a:ext cx="2928" cy="3600"/>
            </a:xfrm>
            <a:prstGeom prst="verticalScroll">
              <a:avLst>
                <a:gd name="adj" fmla="val 12500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round/>
            </a:ln>
          </p:spPr>
          <p:txBody>
            <a:bodyPr vert="eaVert" wrap="none"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endParaRPr lang="zh-CN" altLang="zh-CN" sz="180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54" name="Text Box 12"/>
            <p:cNvSpPr txBox="1">
              <a:spLocks noChangeArrowheads="1"/>
            </p:cNvSpPr>
            <p:nvPr/>
          </p:nvSpPr>
          <p:spPr bwMode="auto">
            <a:xfrm>
              <a:off x="3456" y="480"/>
              <a:ext cx="2307" cy="302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 spc="0">
                  <a:latin typeface="Times New Roman" pitchFamily="18" charset="0"/>
                  <a:ea typeface="华文中宋" pitchFamily="2" charset="-122"/>
                </a:rPr>
                <a:t>奴隶主可以任意买卖、赠送、抵押奴隶，打死奴隶按奴隶的平均价格赔偿，拐走和窝藏奴隶要判死刑。</a:t>
              </a:r>
              <a:endParaRPr lang="zh-CN" altLang="en-US" sz="2800" b="1">
                <a:latin typeface="Times New Roman" pitchFamily="18" charset="0"/>
                <a:ea typeface="华文中宋" pitchFamily="2" charset="-122"/>
              </a:endParaRPr>
            </a:p>
            <a:p>
              <a:pPr marL="0" marR="0" lvl="0" indent="0" eaLnBrk="1" hangingPunct="1"/>
              <a:r>
                <a:rPr lang="zh-CN" altLang="en-US" sz="2800" b="1" spc="0">
                  <a:latin typeface="Times New Roman" pitchFamily="18" charset="0"/>
                  <a:ea typeface="华文中宋" pitchFamily="2" charset="-122"/>
                </a:rPr>
                <a:t>窃贼被抓获，要处于重刑，甚至死刑，侵犯他人住宅，必须就地处死。</a:t>
              </a:r>
              <a:endParaRPr lang="en-US" altLang="zh-CN" sz="2800" b="1">
                <a:latin typeface="Times New Roman" panose="02020603050405020304" pitchFamily="18" charset="0"/>
                <a:ea typeface="华文中宋" pitchFamily="2" charset="-122"/>
              </a:endParaRPr>
            </a:p>
          </p:txBody>
        </p:sp>
        <p:sp>
          <p:nvSpPr>
            <p:cNvPr id="27655" name="Text Box 13"/>
            <p:cNvSpPr txBox="1">
              <a:spLocks noChangeArrowheads="1"/>
            </p:cNvSpPr>
            <p:nvPr/>
          </p:nvSpPr>
          <p:spPr bwMode="auto">
            <a:xfrm>
              <a:off x="4033" y="144"/>
              <a:ext cx="1154" cy="397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 spc="0">
                  <a:solidFill>
                    <a:schemeClr val="accent2"/>
                  </a:solidFill>
                  <a:latin typeface="Times New Roman" pitchFamily="18" charset="0"/>
                  <a:ea typeface="黑体" panose="02010609060101010101" pitchFamily="49" charset="-122"/>
                </a:rPr>
                <a:t>法典内容</a:t>
              </a:r>
              <a:endPara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7656" name="WordArt 3"/>
          <p:cNvSpPr>
            <a:spLocks noChangeArrowheads="1" noChangeShapeType="1" noTextEdit="1"/>
          </p:cNvSpPr>
          <p:nvPr/>
        </p:nvSpPr>
        <p:spPr bwMode="auto">
          <a:xfrm>
            <a:off x="483870" y="820419"/>
            <a:ext cx="1752600" cy="990600"/>
          </a:xfrm>
          <a:prstGeom prst="rect">
            <a:avLst/>
          </a:prstGeom>
        </p:spPr>
        <p:txBody>
          <a:bodyPr wrap="none" fromWordArt="1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宋体" pitchFamily="2" charset="-122"/>
                <a:ea typeface="宋体" pitchFamily="2" charset="-122"/>
                <a:cs typeface="+mn-cs"/>
              </a:rPr>
              <a:t>案例四：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宋体" pitchFamily="2" charset="-122"/>
              <a:ea typeface="宋体" pitchFamily="2" charset="-122"/>
              <a:cs typeface="+mn-cs"/>
            </a:endParaRPr>
          </a:p>
        </p:txBody>
      </p:sp>
      <p:sp>
        <p:nvSpPr>
          <p:cNvPr id="27657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（三）《汉谟拉比法典》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8673" name="组合 16391"/>
          <p:cNvGrpSpPr/>
          <p:nvPr/>
        </p:nvGrpSpPr>
        <p:grpSpPr>
          <a:xfrm>
            <a:off x="1370013" y="1168400"/>
            <a:ext cx="6665912" cy="1563688"/>
            <a:chOff x="431" y="360"/>
            <a:chExt cx="4357" cy="1219"/>
          </a:xfrm>
        </p:grpSpPr>
        <p:pic>
          <p:nvPicPr>
            <p:cNvPr id="28674" name="Picture 3" descr="026_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31" y="709"/>
              <a:ext cx="920" cy="87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675" name="AutoShape 4"/>
            <p:cNvSpPr/>
            <p:nvPr/>
          </p:nvSpPr>
          <p:spPr>
            <a:xfrm>
              <a:off x="2118" y="360"/>
              <a:ext cx="2670" cy="1219"/>
            </a:xfrm>
            <a:prstGeom prst="cloudCallout">
              <a:avLst>
                <a:gd name="adj1" fmla="val -77718"/>
                <a:gd name="adj2" fmla="val 10380"/>
              </a:avLst>
            </a:pr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>
                <a:lnSpc>
                  <a:spcPct val="150000"/>
                </a:lnSpc>
              </a:pPr>
              <a:r>
                <a:rPr lang="zh-CN" altLang="en-US" sz="2400" b="1" spc="0">
                  <a:effectLst>
                    <a:outerShdw blurRad="38100" dist="38100" dir="2700000" algn="tl">
                      <a:srgbClr val="FFFFFF"/>
                    </a:outerShdw>
                  </a:effectLst>
                  <a:latin typeface="宋体" pitchFamily="2" charset="-122"/>
                  <a:ea typeface="宋体" pitchFamily="2" charset="-122"/>
                </a:rPr>
                <a:t>汉谟拉比法典的实质是什么？</a:t>
              </a:r>
              <a:endPara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8676" name="Rectangle 6"/>
          <p:cNvSpPr/>
          <p:nvPr/>
        </p:nvSpPr>
        <p:spPr>
          <a:xfrm>
            <a:off x="250825" y="2886075"/>
            <a:ext cx="8642350" cy="2913063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0" tIns="36000" rIns="0" bIns="36000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lnSpc>
                <a:spcPct val="150000"/>
              </a:lnSpc>
            </a:pPr>
            <a:r>
              <a:rPr lang="zh-CN" altLang="en-US" sz="3200" b="1">
                <a:latin typeface="宋体" pitchFamily="2" charset="-122"/>
                <a:ea typeface="宋体" pitchFamily="2" charset="-122"/>
              </a:rPr>
              <a:t>    从法典的内容看，他处处</a:t>
            </a:r>
            <a:r>
              <a:rPr lang="zh-CN" altLang="en-US" sz="3200" b="1" u="sng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维护奴隶主阶级的利益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，强化奴隶主阶级的专政。在阶级社会里，法律是统治阶级意志的体现，是维护国家政权的工具。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7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（三）《汉谟拉比法典》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矩形 2"/>
          <p:cNvSpPr/>
          <p:nvPr/>
        </p:nvSpPr>
        <p:spPr>
          <a:xfrm>
            <a:off x="3038475" y="5580063"/>
            <a:ext cx="3067050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latin typeface="宋体" panose="02010600030101010101" pitchFamily="2" charset="-122"/>
                <a:ea typeface="微软雅黑" panose="020b0503020204020204" pitchFamily="34" charset="-122"/>
              </a:rPr>
              <a:t>巴比伦空中花园</a:t>
            </a:r>
            <a:endParaRPr lang="zh-CN" altLang="en-US" sz="3200" b="1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pic>
        <p:nvPicPr>
          <p:cNvPr id="30722" name="Picture 2" descr="C:\Users\Administrator\Desktop\rfb2gupgs4t.png"/>
          <p:cNvPicPr>
            <a:picLocks noChangeAspect="1"/>
          </p:cNvPicPr>
          <p:nvPr/>
        </p:nvPicPr>
        <p:blipFill>
          <a:blip r:embed="rId2"/>
          <a:srcRect b="12284"/>
          <a:stretch>
            <a:fillRect/>
          </a:stretch>
        </p:blipFill>
        <p:spPr>
          <a:xfrm>
            <a:off x="1000125" y="1381125"/>
            <a:ext cx="7683500" cy="4095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3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（三）《汉谟拉比法典》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1745" name="Picture 2" descr="C:\Users\Administrator\Desktop\gwvykdntnxq.png"/>
          <p:cNvPicPr>
            <a:picLocks noChangeAspect="1"/>
          </p:cNvPicPr>
          <p:nvPr/>
        </p:nvPicPr>
        <p:blipFill>
          <a:blip r:embed="rId2"/>
          <a:srcRect b="13175"/>
          <a:stretch>
            <a:fillRect/>
          </a:stretch>
        </p:blipFill>
        <p:spPr>
          <a:xfrm>
            <a:off x="698500" y="1366838"/>
            <a:ext cx="8012113" cy="38385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6" name="矩形 2"/>
          <p:cNvSpPr/>
          <p:nvPr/>
        </p:nvSpPr>
        <p:spPr>
          <a:xfrm>
            <a:off x="3038475" y="5580063"/>
            <a:ext cx="3067050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latin typeface="宋体" panose="02010600030101010101" pitchFamily="2" charset="-122"/>
                <a:ea typeface="微软雅黑" panose="020b0503020204020204" pitchFamily="34" charset="-122"/>
              </a:rPr>
              <a:t>巴比伦空中花园</a:t>
            </a:r>
            <a:endParaRPr lang="zh-CN" altLang="en-US" sz="3200" b="1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sp>
        <p:nvSpPr>
          <p:cNvPr id="31747" name="文本框 3"/>
          <p:cNvSpPr/>
          <p:nvPr/>
        </p:nvSpPr>
        <p:spPr>
          <a:xfrm>
            <a:off x="222250" y="106363"/>
            <a:ext cx="53768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chemeClr val="bg1"/>
                </a:solidFill>
                <a:latin typeface="Arial" pitchFamily="34" charset="0"/>
                <a:ea typeface="宋体" pitchFamily="2" charset="-122"/>
              </a:rPr>
              <a:t>（三）《汉谟拉比法典》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AutoShape 5"/>
          <p:cNvSpPr/>
          <p:nvPr/>
        </p:nvSpPr>
        <p:spPr>
          <a:xfrm>
            <a:off x="1331913" y="2133600"/>
            <a:ext cx="377825" cy="4211638"/>
          </a:xfrm>
          <a:prstGeom prst="leftBrace">
            <a:avLst>
              <a:gd name="adj1" fmla="val 39634"/>
              <a:gd name="adj2" fmla="val 50000"/>
            </a:avLst>
          </a:prstGeom>
          <a:noFill/>
          <a:ln w="19050"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8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2770" name="TextBox 26"/>
          <p:cNvSpPr txBox="1"/>
          <p:nvPr/>
        </p:nvSpPr>
        <p:spPr>
          <a:xfrm>
            <a:off x="611725" y="3068975"/>
            <a:ext cx="675000" cy="276383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49" charset="-122"/>
                <a:ea typeface="黑体" panose="02010609060101010101" pitchFamily="49" charset="-122"/>
                <a:cs typeface="+mn-cs"/>
              </a:rPr>
              <a:t>古代两河流域</a:t>
            </a:r>
            <a:endParaRPr kumimoji="0" lang="zh-CN" altLang="en-US" sz="3200" b="1" i="0" u="none" strike="noStrike" kern="1200" cap="none" spc="0" normalizeH="0" baseline="0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2771" name="文本框 37893"/>
          <p:cNvSpPr/>
          <p:nvPr/>
        </p:nvSpPr>
        <p:spPr>
          <a:xfrm>
            <a:off x="1763713" y="1916113"/>
            <a:ext cx="1557337" cy="13858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古代两河流域文明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2" name="文本框 37897"/>
          <p:cNvSpPr/>
          <p:nvPr/>
        </p:nvSpPr>
        <p:spPr>
          <a:xfrm>
            <a:off x="4500563" y="3284538"/>
            <a:ext cx="307816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君主专制制度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3" name="AutoShape 5"/>
          <p:cNvSpPr/>
          <p:nvPr/>
        </p:nvSpPr>
        <p:spPr>
          <a:xfrm>
            <a:off x="4211638" y="3573463"/>
            <a:ext cx="212725" cy="1398587"/>
          </a:xfrm>
          <a:prstGeom prst="leftBrace">
            <a:avLst>
              <a:gd name="adj1" fmla="val 52110"/>
              <a:gd name="adj2" fmla="val 50000"/>
            </a:avLst>
          </a:prstGeom>
          <a:noFill/>
          <a:ln w="19050"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8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2774" name="文本框 37893"/>
          <p:cNvSpPr/>
          <p:nvPr/>
        </p:nvSpPr>
        <p:spPr>
          <a:xfrm>
            <a:off x="1835150" y="4149725"/>
            <a:ext cx="261143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古巴比伦王国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5" name="文本框 37897"/>
          <p:cNvSpPr/>
          <p:nvPr/>
        </p:nvSpPr>
        <p:spPr>
          <a:xfrm>
            <a:off x="1908175" y="5661025"/>
            <a:ext cx="31146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《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汉谟拉比法典</a:t>
            </a: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》</a:t>
            </a:r>
            <a:endParaRPr lang="en-US" altLang="zh-CN" sz="28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2776" name="文本框 37897"/>
          <p:cNvSpPr/>
          <p:nvPr/>
        </p:nvSpPr>
        <p:spPr>
          <a:xfrm>
            <a:off x="4500563" y="4365625"/>
            <a:ext cx="39941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较为系统和完整的法典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7" name="文本框 37897"/>
          <p:cNvSpPr/>
          <p:nvPr/>
        </p:nvSpPr>
        <p:spPr>
          <a:xfrm>
            <a:off x="3419475" y="1844675"/>
            <a:ext cx="27828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幼发拉底河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8" name="AutoShape 5"/>
          <p:cNvSpPr/>
          <p:nvPr/>
        </p:nvSpPr>
        <p:spPr>
          <a:xfrm>
            <a:off x="3059113" y="1989138"/>
            <a:ext cx="212725" cy="1397000"/>
          </a:xfrm>
          <a:prstGeom prst="leftBrace">
            <a:avLst>
              <a:gd name="adj1" fmla="val 52051"/>
              <a:gd name="adj2" fmla="val 50000"/>
            </a:avLst>
          </a:prstGeom>
          <a:noFill/>
          <a:ln w="19050"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8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2779" name="文本框 37897"/>
          <p:cNvSpPr/>
          <p:nvPr/>
        </p:nvSpPr>
        <p:spPr>
          <a:xfrm>
            <a:off x="3492500" y="2781300"/>
            <a:ext cx="25669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底格里斯河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80" name="文本框 37897"/>
          <p:cNvSpPr/>
          <p:nvPr/>
        </p:nvSpPr>
        <p:spPr>
          <a:xfrm>
            <a:off x="5148263" y="4868863"/>
            <a:ext cx="24733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社会等级森严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81" name="AutoShape 5"/>
          <p:cNvSpPr/>
          <p:nvPr/>
        </p:nvSpPr>
        <p:spPr>
          <a:xfrm>
            <a:off x="4787900" y="5157788"/>
            <a:ext cx="212725" cy="1398587"/>
          </a:xfrm>
          <a:prstGeom prst="leftBrace">
            <a:avLst>
              <a:gd name="adj1" fmla="val 52110"/>
              <a:gd name="adj2" fmla="val 50000"/>
            </a:avLst>
          </a:prstGeom>
          <a:noFill/>
          <a:ln w="19050"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8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2782" name="文本框 37897"/>
          <p:cNvSpPr/>
          <p:nvPr/>
        </p:nvSpPr>
        <p:spPr>
          <a:xfrm>
            <a:off x="5219700" y="5589588"/>
            <a:ext cx="24733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家庭奴隶制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83" name="文本框 37897"/>
          <p:cNvSpPr/>
          <p:nvPr/>
        </p:nvSpPr>
        <p:spPr>
          <a:xfrm>
            <a:off x="5148263" y="6165850"/>
            <a:ext cx="35290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商品经济方面的规定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84" name="TextBox 19"/>
          <p:cNvSpPr/>
          <p:nvPr/>
        </p:nvSpPr>
        <p:spPr>
          <a:xfrm>
            <a:off x="0" y="765175"/>
            <a:ext cx="9144000" cy="8620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50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五、反馈提升：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学生小结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" fill="hold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fill="hold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 fill="hold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 fill="hold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fill="hold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 fill="hold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fill="hold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fill="hold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 fill="hold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 fill="hold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 fill="hold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/>
      <p:bldP spid="32771" grpId="0"/>
      <p:bldP spid="32772" grpId="0"/>
      <p:bldP spid="32773" grpId="0"/>
      <p:bldP spid="32774" grpId="0"/>
      <p:bldP spid="32775" grpId="0"/>
      <p:bldP spid="32776" grpId="0"/>
      <p:bldP spid="32777" grpId="0"/>
      <p:bldP spid="32778" grpId="0"/>
      <p:bldP spid="32779" grpId="0"/>
      <p:bldP spid="32780" grpId="0"/>
      <p:bldP spid="32781" grpId="0"/>
      <p:bldP spid="32782" grpId="0"/>
      <p:bldP spid="3278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TextBox 1"/>
          <p:cNvSpPr/>
          <p:nvPr/>
        </p:nvSpPr>
        <p:spPr>
          <a:xfrm>
            <a:off x="0" y="765175"/>
            <a:ext cx="7704138" cy="8620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50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六、目标延续：</a:t>
            </a:r>
            <a:endParaRPr lang="zh-CN" altLang="en-US" sz="5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794" name="TextBox 2"/>
          <p:cNvSpPr/>
          <p:nvPr/>
        </p:nvSpPr>
        <p:spPr>
          <a:xfrm>
            <a:off x="395288" y="1628775"/>
            <a:ext cx="7777162" cy="44624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800" b="1">
                <a:latin typeface="Arial" pitchFamily="34" charset="0"/>
                <a:ea typeface="宋体" pitchFamily="2" charset="-122"/>
              </a:rPr>
              <a:t>教材第</a:t>
            </a:r>
            <a:r>
              <a:rPr lang="en-US" altLang="zh-CN" sz="3800" b="1">
                <a:latin typeface="Arial" pitchFamily="34" charset="0"/>
              </a:rPr>
              <a:t>9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页课后活动：材料分析（材料略，看教材）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zh-CN" altLang="en-US" sz="3800" b="1">
                <a:latin typeface="Arial" pitchFamily="34" charset="0"/>
                <a:ea typeface="宋体" pitchFamily="2" charset="-122"/>
              </a:rPr>
              <a:t>问题：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en-US" altLang="zh-CN" sz="3800" b="1">
                <a:latin typeface="Arial" pitchFamily="34" charset="0"/>
              </a:rPr>
              <a:t>1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、奴隶处于什么样的社会地位？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endParaRPr lang="en-US" altLang="zh-CN" sz="3800" b="1">
              <a:latin typeface="Arial" pitchFamily="34" charset="0"/>
            </a:endParaRPr>
          </a:p>
          <a:p>
            <a:pPr lvl="0" eaLnBrk="1" hangingPunct="1"/>
            <a:r>
              <a:rPr lang="en-US" altLang="zh-CN" sz="3800" b="1">
                <a:latin typeface="Arial" pitchFamily="34" charset="0"/>
              </a:rPr>
              <a:t>2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、你认为</a:t>
            </a:r>
            <a:r>
              <a:rPr lang="en-US" altLang="zh-CN" sz="3800" b="1">
                <a:latin typeface="Arial" pitchFamily="34" charset="0"/>
              </a:rPr>
              <a:t>《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汉谟拉比法典</a:t>
            </a:r>
            <a:r>
              <a:rPr lang="en-US" altLang="zh-CN" sz="3800" b="1">
                <a:latin typeface="Arial" pitchFamily="34" charset="0"/>
              </a:rPr>
              <a:t>》</a:t>
            </a:r>
            <a:r>
              <a:rPr lang="zh-CN" altLang="en-US" sz="3800" b="1">
                <a:latin typeface="Arial" pitchFamily="34" charset="0"/>
                <a:ea typeface="宋体" pitchFamily="2" charset="-122"/>
              </a:rPr>
              <a:t>维护的是哪一阶级的利益？</a:t>
            </a:r>
            <a:endParaRPr lang="en-US" altLang="zh-CN" sz="3800" b="1">
              <a:latin typeface="Arial" pitchFamily="34" charset="0"/>
            </a:endParaRPr>
          </a:p>
          <a:p>
            <a:pPr lvl="0" eaLnBrk="1" hangingPunct="1"/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107</Paragraphs>
  <Slides>25</Slides>
  <Notes>2</Notes>
  <TotalTime>0</TotalTime>
  <HiddenSlides>2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36">
      <vt:lpstr>Arial</vt:lpstr>
      <vt:lpstr>宋体</vt:lpstr>
      <vt:lpstr>Calibri Light</vt:lpstr>
      <vt:lpstr>Calibri</vt:lpstr>
      <vt:lpstr>楷体</vt:lpstr>
      <vt:lpstr>黑体</vt:lpstr>
      <vt:lpstr>Wingdings</vt:lpstr>
      <vt:lpstr>微软雅黑</vt:lpstr>
      <vt:lpstr>华文中宋</vt:lpstr>
      <vt:lpstr>Times New Roman</vt:lpstr>
      <vt:lpstr>默认设计模板</vt:lpstr>
      <vt:lpstr>  古代两河流域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2020-12-29T11:22:59.461</cp:lastPrinted>
  <dcterms:created xsi:type="dcterms:W3CDTF">2020-12-29T11:22:59Z</dcterms:created>
  <dcterms:modified xsi:type="dcterms:W3CDTF">2020-12-29T03:23:01Z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