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636" r:id="rId3"/>
    <p:sldId id="686" r:id="rId4"/>
    <p:sldId id="648" r:id="rId5"/>
    <p:sldId id="666" r:id="rId6"/>
    <p:sldId id="650" r:id="rId7"/>
    <p:sldId id="668" r:id="rId9"/>
    <p:sldId id="687" r:id="rId10"/>
    <p:sldId id="688" r:id="rId11"/>
    <p:sldId id="669" r:id="rId12"/>
    <p:sldId id="670" r:id="rId13"/>
    <p:sldId id="689" r:id="rId14"/>
    <p:sldId id="671" r:id="rId15"/>
    <p:sldId id="672" r:id="rId16"/>
    <p:sldId id="673" r:id="rId17"/>
    <p:sldId id="696" r:id="rId18"/>
    <p:sldId id="674" r:id="rId19"/>
    <p:sldId id="697" r:id="rId20"/>
    <p:sldId id="675" r:id="rId21"/>
    <p:sldId id="693" r:id="rId22"/>
    <p:sldId id="694" r:id="rId23"/>
    <p:sldId id="695" r:id="rId24"/>
    <p:sldId id="692" r:id="rId25"/>
    <p:sldId id="691" r:id="rId26"/>
    <p:sldId id="690" r:id="rId27"/>
    <p:sldId id="678" r:id="rId2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3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占比</c:v>
                </c:pt>
              </c:strCache>
            </c:strRef>
          </c:tx>
          <c:spPr>
            <a:solidFill>
              <a:srgbClr val="F3EEEA"/>
            </a:solidFill>
            <a:ln w="19050">
              <a:noFill/>
            </a:ln>
          </c:spPr>
          <c:explosion val="0"/>
          <c:dPt>
            <c:idx val="0"/>
            <c:bubble3D val="0"/>
            <c:spPr>
              <a:solidFill>
                <a:srgbClr val="F3EEEA"/>
              </a:solidFill>
              <a:ln w="19050">
                <a:noFill/>
              </a:ln>
              <a:effectLst/>
            </c:spPr>
          </c:dPt>
          <c:dPt>
            <c:idx val="1"/>
            <c:bubble3D val="0"/>
            <c:spPr>
              <a:solidFill>
                <a:srgbClr val="A3B2D6"/>
              </a:solidFill>
              <a:ln w="19050">
                <a:noFill/>
              </a:ln>
              <a:effectLst/>
            </c:spPr>
          </c:dPt>
          <c:dLbls>
            <c:delete val="1"/>
          </c:dLbls>
          <c:cat>
            <c:strRef>
              <c:f>Sheet1!$A$2:$A$3</c:f>
              <c:strCache>
                <c:ptCount val="2"/>
                <c:pt idx="0">
                  <c:v>管理人员</c:v>
                </c:pt>
                <c:pt idx="1">
                  <c:v>其他</c:v>
                </c:pt>
              </c:strCache>
            </c:strRef>
          </c:cat>
          <c:val>
            <c:numRef>
              <c:f>Sheet1!$B$2:$B$3</c:f>
              <c:numCache>
                <c:formatCode>General</c:formatCode>
                <c:ptCount val="2"/>
                <c:pt idx="0">
                  <c:v>40</c:v>
                </c:pt>
                <c:pt idx="1">
                  <c:v>60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solidFill>
            <a:schemeClr val="tx1">
              <a:lumMod val="65000"/>
              <a:lumOff val="35000"/>
            </a:schemeClr>
          </a:solidFill>
        </a:defRPr>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占比</c:v>
                </c:pt>
              </c:strCache>
            </c:strRef>
          </c:tx>
          <c:spPr>
            <a:solidFill>
              <a:srgbClr val="F3EEEA"/>
            </a:solidFill>
            <a:ln w="19050">
              <a:noFill/>
            </a:ln>
          </c:spPr>
          <c:explosion val="0"/>
          <c:dPt>
            <c:idx val="0"/>
            <c:bubble3D val="0"/>
            <c:spPr>
              <a:solidFill>
                <a:srgbClr val="F3EEEA"/>
              </a:solidFill>
              <a:ln w="19050">
                <a:noFill/>
              </a:ln>
              <a:effectLst/>
            </c:spPr>
          </c:dPt>
          <c:dPt>
            <c:idx val="1"/>
            <c:bubble3D val="0"/>
            <c:spPr>
              <a:solidFill>
                <a:srgbClr val="A3B2D6"/>
              </a:solidFill>
              <a:ln w="19050">
                <a:noFill/>
              </a:ln>
              <a:effectLst/>
            </c:spPr>
          </c:dPt>
          <c:dLbls>
            <c:delete val="1"/>
          </c:dLbls>
          <c:cat>
            <c:strRef>
              <c:f>Sheet1!$A$2:$A$3</c:f>
              <c:strCache>
                <c:ptCount val="2"/>
                <c:pt idx="0">
                  <c:v>管理人员</c:v>
                </c:pt>
                <c:pt idx="1">
                  <c:v>其他</c:v>
                </c:pt>
              </c:strCache>
            </c:strRef>
          </c:cat>
          <c:val>
            <c:numRef>
              <c:f>Sheet1!$B$2:$B$3</c:f>
              <c:numCache>
                <c:formatCode>General</c:formatCode>
                <c:ptCount val="2"/>
                <c:pt idx="0">
                  <c:v>40</c:v>
                </c:pt>
                <c:pt idx="1">
                  <c:v>60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solidFill>
            <a:schemeClr val="tx1">
              <a:lumMod val="65000"/>
              <a:lumOff val="35000"/>
            </a:schemeClr>
          </a:solidFill>
        </a:defRPr>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6946AF-736E-4FE9-BBE2-14E4725D355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AB7D4-0127-4520-BC63-EF218C9EB8D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defRPr/>
            </a:pPr>
            <a:fld id="{43A3BA41-6BA2-47AC-9C1D-5ECEA0A6E28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defRPr/>
            </a:pPr>
            <a:fld id="{43A3BA41-6BA2-47AC-9C1D-5ECEA0A6E28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defRPr/>
            </a:pPr>
            <a:fld id="{43A3BA41-6BA2-47AC-9C1D-5ECEA0A6E28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defRPr/>
            </a:pPr>
            <a:fld id="{43A3BA41-6BA2-47AC-9C1D-5ECEA0A6E28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defRPr/>
            </a:pPr>
            <a:fld id="{43A3BA41-6BA2-47AC-9C1D-5ECEA0A6E28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defRPr/>
            </a:pPr>
            <a:fld id="{43A3BA41-6BA2-47AC-9C1D-5ECEA0A6E28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defRPr/>
            </a:pPr>
            <a:fld id="{43A3BA41-6BA2-47AC-9C1D-5ECEA0A6E28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Picture Placeholder 7"/>
          <p:cNvSpPr>
            <a:spLocks noGrp="1"/>
          </p:cNvSpPr>
          <p:nvPr>
            <p:ph type="pic" sz="quarter" idx="14"/>
          </p:nvPr>
        </p:nvSpPr>
        <p:spPr>
          <a:xfrm>
            <a:off x="4967829" y="946645"/>
            <a:ext cx="3976650" cy="397633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Picture Placeholder 7"/>
          <p:cNvSpPr>
            <a:spLocks noGrp="1"/>
          </p:cNvSpPr>
          <p:nvPr>
            <p:ph type="pic" sz="quarter" idx="14"/>
          </p:nvPr>
        </p:nvSpPr>
        <p:spPr>
          <a:xfrm>
            <a:off x="137211" y="1075956"/>
            <a:ext cx="2148787" cy="184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5" name="矩形 4"/>
          <p:cNvSpPr/>
          <p:nvPr userDrawn="1"/>
        </p:nvSpPr>
        <p:spPr>
          <a:xfrm>
            <a:off x="137212" y="3012435"/>
            <a:ext cx="2148785" cy="1495794"/>
          </a:xfrm>
          <a:prstGeom prst="rect">
            <a:avLst/>
          </a:prstGeom>
          <a:solidFill>
            <a:srgbClr val="637C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2384198" y="1047695"/>
            <a:ext cx="2148785" cy="1495794"/>
          </a:xfrm>
          <a:prstGeom prst="rect">
            <a:avLst/>
          </a:prstGeom>
          <a:solidFill>
            <a:srgbClr val="E4A7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Picture Placeholder 7"/>
          <p:cNvSpPr>
            <a:spLocks noGrp="1"/>
          </p:cNvSpPr>
          <p:nvPr>
            <p:ph type="pic" sz="quarter" idx="15"/>
          </p:nvPr>
        </p:nvSpPr>
        <p:spPr>
          <a:xfrm>
            <a:off x="2384197" y="2665175"/>
            <a:ext cx="2148787" cy="184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0" name="Picture Placeholder 7"/>
          <p:cNvSpPr>
            <a:spLocks noGrp="1"/>
          </p:cNvSpPr>
          <p:nvPr>
            <p:ph type="pic" sz="quarter" idx="16"/>
          </p:nvPr>
        </p:nvSpPr>
        <p:spPr>
          <a:xfrm>
            <a:off x="4631183" y="1075956"/>
            <a:ext cx="2148787" cy="184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1" name="矩形 10"/>
          <p:cNvSpPr/>
          <p:nvPr userDrawn="1"/>
        </p:nvSpPr>
        <p:spPr>
          <a:xfrm>
            <a:off x="4631184" y="3012435"/>
            <a:ext cx="2148785" cy="1495794"/>
          </a:xfrm>
          <a:prstGeom prst="rect">
            <a:avLst/>
          </a:prstGeom>
          <a:solidFill>
            <a:srgbClr val="A3B2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userDrawn="1"/>
        </p:nvSpPr>
        <p:spPr>
          <a:xfrm>
            <a:off x="6878170" y="1047695"/>
            <a:ext cx="2148785" cy="1495794"/>
          </a:xfrm>
          <a:prstGeom prst="rect">
            <a:avLst/>
          </a:prstGeom>
          <a:solidFill>
            <a:srgbClr val="D78D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Picture Placeholder 7"/>
          <p:cNvSpPr>
            <a:spLocks noGrp="1"/>
          </p:cNvSpPr>
          <p:nvPr>
            <p:ph type="pic" sz="quarter" idx="17"/>
          </p:nvPr>
        </p:nvSpPr>
        <p:spPr>
          <a:xfrm>
            <a:off x="6878168" y="2665175"/>
            <a:ext cx="2148787" cy="184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rgbClr val="FFFFFF"/>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456300" y="456300"/>
            <a:ext cx="8226900" cy="5292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456300" y="1117800"/>
            <a:ext cx="8226900" cy="3569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lgn="l"/>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vl6pPr marL="1714500" indent="0">
              <a:buNone/>
              <a:defRPr/>
            </a:lvl6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669989D-4831-4E99-B76E-9A53CB0F3A88}"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E3F9CDB-1F21-4789-A81E-8FEA25CE194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xml"/><Relationship Id="rId1" Type="http://schemas.openxmlformats.org/officeDocument/2006/relationships/tags" Target="../tags/tag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9.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5.xml"/><Relationship Id="rId2" Type="http://schemas.openxmlformats.org/officeDocument/2006/relationships/image" Target="../media/image6.png"/><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0.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10.png"/><Relationship Id="rId7" Type="http://schemas.openxmlformats.org/officeDocument/2006/relationships/image" Target="../media/image9.png"/><Relationship Id="rId6" Type="http://schemas.openxmlformats.org/officeDocument/2006/relationships/tags" Target="../tags/tag19.xml"/><Relationship Id="rId5" Type="http://schemas.openxmlformats.org/officeDocument/2006/relationships/image" Target="../media/image8.jpeg"/><Relationship Id="rId4" Type="http://schemas.openxmlformats.org/officeDocument/2006/relationships/tags" Target="../tags/tag18.xml"/><Relationship Id="rId3" Type="http://schemas.openxmlformats.org/officeDocument/2006/relationships/image" Target="../media/image7.jpeg"/><Relationship Id="rId2" Type="http://schemas.openxmlformats.org/officeDocument/2006/relationships/tags" Target="../tags/tag17.xml"/><Relationship Id="rId10" Type="http://schemas.openxmlformats.org/officeDocument/2006/relationships/notesSlide" Target="../notesSlides/notesSlide4.xml"/><Relationship Id="rId1" Type="http://schemas.openxmlformats.org/officeDocument/2006/relationships/tags" Target="../tags/tag16.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2.xml"/><Relationship Id="rId3" Type="http://schemas.openxmlformats.org/officeDocument/2006/relationships/tags" Target="../tags/tag21.xml"/><Relationship Id="rId2" Type="http://schemas.openxmlformats.org/officeDocument/2006/relationships/chart" Target="../charts/chart2.xml"/><Relationship Id="rId1" Type="http://schemas.openxmlformats.org/officeDocument/2006/relationships/chart" Target="../charts/chart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8.xml"/><Relationship Id="rId1" Type="http://schemas.openxmlformats.org/officeDocument/2006/relationships/tags" Target="../tags/tag2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PA_矩形 7"/>
          <p:cNvSpPr/>
          <p:nvPr>
            <p:custDataLst>
              <p:tags r:id="rId1"/>
            </p:custDataLst>
          </p:nvPr>
        </p:nvSpPr>
        <p:spPr>
          <a:xfrm>
            <a:off x="956805" y="1855377"/>
            <a:ext cx="7069455" cy="1198880"/>
          </a:xfrm>
          <a:prstGeom prst="rect">
            <a:avLst/>
          </a:prstGeom>
        </p:spPr>
        <p:txBody>
          <a:bodyPr wrap="none">
            <a:spAutoFit/>
          </a:bodyPr>
          <a:lstStyle/>
          <a:p>
            <a:pPr marL="0" indent="0" algn="l">
              <a:buNone/>
            </a:pPr>
            <a:r>
              <a:rPr sz="3600" b="1">
                <a:solidFill>
                  <a:srgbClr val="000000"/>
                </a:solidFill>
                <a:latin typeface="Calibri Light" panose="020F0302020204030204" pitchFamily="34" charset="0"/>
                <a:sym typeface="Calibri Light" panose="020F0302020204030204" pitchFamily="34" charset="0"/>
              </a:rPr>
              <a:t>第</a:t>
            </a:r>
            <a:r>
              <a:rPr lang="en-US" altLang="zh-CN" sz="3600" b="1">
                <a:solidFill>
                  <a:srgbClr val="000000"/>
                </a:solidFill>
                <a:latin typeface="Calibri Light" panose="020F0302020204030204" pitchFamily="34" charset="0"/>
                <a:sym typeface="Calibri Light" panose="020F0302020204030204" pitchFamily="34" charset="0"/>
              </a:rPr>
              <a:t>3</a:t>
            </a:r>
            <a:r>
              <a:rPr sz="3600" b="1">
                <a:solidFill>
                  <a:srgbClr val="000000"/>
                </a:solidFill>
                <a:latin typeface="Calibri Light" panose="020F0302020204030204" pitchFamily="34" charset="0"/>
                <a:sym typeface="Calibri Light" panose="020F0302020204030204" pitchFamily="34" charset="0"/>
              </a:rPr>
              <a:t>课  </a:t>
            </a:r>
            <a:endParaRPr sz="3600" b="1">
              <a:solidFill>
                <a:srgbClr val="000000"/>
              </a:solidFill>
              <a:latin typeface="Calibri Light" panose="020F0302020204030204" pitchFamily="34" charset="0"/>
              <a:sym typeface="Calibri Light" panose="020F0302020204030204" pitchFamily="34" charset="0"/>
            </a:endParaRPr>
          </a:p>
          <a:p>
            <a:pPr marL="0" indent="0" algn="l">
              <a:buNone/>
            </a:pPr>
            <a:r>
              <a:rPr sz="3600" b="1">
                <a:solidFill>
                  <a:srgbClr val="000000"/>
                </a:solidFill>
                <a:latin typeface="Calibri Light" panose="020F0302020204030204" pitchFamily="34" charset="0"/>
                <a:sym typeface="Calibri Light" panose="020F0302020204030204" pitchFamily="34" charset="0"/>
              </a:rPr>
              <a:t>现代食物的生产、储备与食品安全</a:t>
            </a:r>
            <a:endParaRPr kumimoji="0" lang="zh-CN" altLang="en-US" sz="3600" b="0"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grpSp>
        <p:nvGrpSpPr>
          <p:cNvPr id="5" name="Group 4"/>
          <p:cNvGrpSpPr>
            <a:grpSpLocks noChangeAspect="1"/>
          </p:cNvGrpSpPr>
          <p:nvPr/>
        </p:nvGrpSpPr>
        <p:grpSpPr bwMode="auto">
          <a:xfrm>
            <a:off x="-323850" y="-363538"/>
            <a:ext cx="1343025" cy="1658938"/>
            <a:chOff x="-204" y="-229"/>
            <a:chExt cx="846" cy="1045"/>
          </a:xfrm>
        </p:grpSpPr>
        <p:sp>
          <p:nvSpPr>
            <p:cNvPr id="6" name="AutoShape 3"/>
            <p:cNvSpPr>
              <a:spLocks noChangeAspect="1" noChangeArrowheads="1" noTextEdit="1"/>
            </p:cNvSpPr>
            <p:nvPr/>
          </p:nvSpPr>
          <p:spPr bwMode="auto">
            <a:xfrm>
              <a:off x="-204" y="-229"/>
              <a:ext cx="846" cy="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7" name="Oval 5"/>
            <p:cNvSpPr>
              <a:spLocks noChangeArrowheads="1"/>
            </p:cNvSpPr>
            <p:nvPr/>
          </p:nvSpPr>
          <p:spPr bwMode="auto">
            <a:xfrm>
              <a:off x="-201" y="-227"/>
              <a:ext cx="845" cy="847"/>
            </a:xfrm>
            <a:prstGeom prst="ellipse">
              <a:avLst/>
            </a:prstGeom>
            <a:solidFill>
              <a:srgbClr val="E4A7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8" name="Oval 6"/>
            <p:cNvSpPr>
              <a:spLocks noChangeArrowheads="1"/>
            </p:cNvSpPr>
            <p:nvPr/>
          </p:nvSpPr>
          <p:spPr bwMode="auto">
            <a:xfrm>
              <a:off x="176" y="441"/>
              <a:ext cx="378" cy="377"/>
            </a:xfrm>
            <a:prstGeom prst="ellipse">
              <a:avLst/>
            </a:prstGeom>
            <a:solidFill>
              <a:srgbClr val="A3B2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custDataLst>
              <p:tags r:id="rId1"/>
            </p:custDataLst>
          </p:nvPr>
        </p:nvSpPr>
        <p:spPr>
          <a:xfrm>
            <a:off x="104140" y="426085"/>
            <a:ext cx="9039860" cy="4009390"/>
          </a:xfrm>
        </p:spPr>
        <p:txBody>
          <a:bodyPr>
            <a:noAutofit/>
          </a:bodyPr>
          <a:lstStyle/>
          <a:p>
            <a:pPr marL="0" indent="0">
              <a:buNone/>
            </a:pP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课程标准：</a:t>
            </a:r>
            <a:endPar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en-US" altLang="zh-CN" sz="2800">
                <a:solidFill>
                  <a:srgbClr val="000000"/>
                </a:solidFill>
                <a:effectLst/>
                <a:ea typeface="黑体" panose="02010609060101010101" charset="-122"/>
                <a:cs typeface="Times New Roman" panose="02020603050405020304" pitchFamily="18" charset="0"/>
                <a:sym typeface="+mn-ea"/>
              </a:rPr>
              <a:t>(1)</a:t>
            </a:r>
            <a:r>
              <a:rPr sz="2800">
                <a:solidFill>
                  <a:srgbClr val="000000"/>
                </a:solidFill>
                <a:effectLst/>
                <a:ea typeface="黑体" panose="02010609060101010101" charset="-122"/>
                <a:cs typeface="Times New Roman" panose="02020603050405020304" pitchFamily="18" charset="0"/>
                <a:sym typeface="+mn-ea"/>
              </a:rPr>
              <a:t>了解现代农业、渔业发展过程中</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sz="2800">
                <a:solidFill>
                  <a:srgbClr val="000000"/>
                </a:solidFill>
                <a:effectLst/>
                <a:ea typeface="黑体" panose="02010609060101010101" charset="-122"/>
                <a:cs typeface="Times New Roman" panose="02020603050405020304" pitchFamily="18" charset="0"/>
                <a:sym typeface="+mn-ea"/>
              </a:rPr>
              <a:t>人类在食物生产、储备等方面的进步</a:t>
            </a:r>
            <a:r>
              <a:rPr lang="en-US" altLang="zh-CN" sz="2800">
                <a:solidFill>
                  <a:srgbClr val="000000"/>
                </a:solidFill>
                <a:effectLst/>
                <a:ea typeface="黑体" panose="02010609060101010101" charset="-122"/>
                <a:cs typeface="Times New Roman" panose="02020603050405020304" pitchFamily="18" charset="0"/>
                <a:sym typeface="+mn-ea"/>
              </a:rPr>
              <a:t>;</a:t>
            </a:r>
            <a:endParaRPr lang="en-US" altLang="zh-CN" sz="2800">
              <a:solidFill>
                <a:srgbClr val="000000"/>
              </a:solidFill>
              <a:effectLst/>
              <a:ea typeface="黑体" panose="02010609060101010101" charset="-122"/>
              <a:cs typeface="Times New Roman" panose="02020603050405020304" pitchFamily="18" charset="0"/>
              <a:sym typeface="+mn-ea"/>
            </a:endParaRPr>
          </a:p>
          <a:p>
            <a:pPr marL="0" indent="0">
              <a:buNone/>
            </a:pPr>
            <a:r>
              <a:rPr lang="en-US" altLang="zh-CN" sz="2800">
                <a:solidFill>
                  <a:srgbClr val="000000"/>
                </a:solidFill>
                <a:effectLst/>
                <a:ea typeface="黑体" panose="02010609060101010101" charset="-122"/>
                <a:cs typeface="Times New Roman" panose="02020603050405020304" pitchFamily="18" charset="0"/>
                <a:sym typeface="+mn-ea"/>
              </a:rPr>
              <a:t>(2)</a:t>
            </a:r>
            <a:r>
              <a:rPr sz="2800">
                <a:solidFill>
                  <a:srgbClr val="000000"/>
                </a:solidFill>
                <a:effectLst/>
                <a:ea typeface="黑体" panose="02010609060101010101" charset="-122"/>
                <a:cs typeface="Times New Roman" panose="02020603050405020304" pitchFamily="18" charset="0"/>
                <a:sym typeface="+mn-ea"/>
              </a:rPr>
              <a:t>认识消除饥饿和食品安全在人类历史上的重大意义</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marL="0" indent="0">
              <a:buNone/>
            </a:pP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本课重点：食物生产的现代化；</a:t>
            </a:r>
            <a:endPar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本课难点：粮食安全问题产生的原因及应对策略</a:t>
            </a:r>
            <a:endPar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Tree>
    <p:custDataLst>
      <p:tags r:id="rId2"/>
    </p:custData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4221580" y="1003111"/>
            <a:ext cx="2021840" cy="368300"/>
          </a:xfrm>
          <a:prstGeom prst="rect">
            <a:avLst/>
          </a:prstGeom>
          <a:noFill/>
        </p:spPr>
        <p:txBody>
          <a:bodyPr wrap="none" rtlCol="0">
            <a:spAutoFit/>
            <a:scene3d>
              <a:camera prst="orthographicFront"/>
              <a:lightRig rig="threePt" dir="t"/>
            </a:scene3d>
          </a:bodyPr>
          <a:lstStyle/>
          <a:p>
            <a:pPr marL="0" marR="0" lvl="0" indent="0" algn="l" defTabSz="609600" rtl="0" eaLnBrk="1" fontAlgn="auto" latinLnBrk="0" hangingPunct="1">
              <a:lnSpc>
                <a:spcPct val="100000"/>
              </a:lnSpc>
              <a:spcBef>
                <a:spcPts val="0"/>
              </a:spcBef>
              <a:spcAft>
                <a:spcPts val="0"/>
              </a:spcAft>
              <a:buClrTx/>
              <a:buSzTx/>
              <a:buFontTx/>
              <a:buNone/>
              <a:defRPr/>
            </a:pPr>
            <a:r>
              <a:rPr lang="zh-CN" altLang="en-US" b="1">
                <a:ln w="10160">
                  <a:solidFill>
                    <a:schemeClr val="accent5"/>
                  </a:solidFill>
                  <a:prstDash val="solid"/>
                </a:ln>
                <a:solidFill>
                  <a:srgbClr val="FFFFFF"/>
                </a:solidFill>
                <a:effectLst>
                  <a:outerShdw blurRad="38100" dist="22860" dir="5400000" algn="tl" rotWithShape="0">
                    <a:srgbClr val="000000">
                      <a:alpha val="30000"/>
                    </a:srgbClr>
                  </a:outerShdw>
                </a:effectLst>
                <a:sym typeface="宋体" panose="02010600030101010101" pitchFamily="2" charset="-122"/>
              </a:rPr>
              <a:t>食物生产的现代化</a:t>
            </a:r>
            <a:endParaRPr kumimoji="1" lang="zh-CN" altLang="en-US" sz="1800" b="1" i="0" u="none" strike="noStrike" kern="0" cap="none" spc="0" normalizeH="0" baseline="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微软雅黑" panose="020B0503020204020204" charset="-122"/>
              <a:ea typeface="微软雅黑" panose="020B0503020204020204" charset="-122"/>
              <a:cs typeface="+mn-ea"/>
              <a:sym typeface="宋体" panose="02010600030101010101" pitchFamily="2" charset="-122"/>
            </a:endParaRPr>
          </a:p>
        </p:txBody>
      </p:sp>
      <p:sp>
        <p:nvSpPr>
          <p:cNvPr id="15" name="文本框 14"/>
          <p:cNvSpPr txBox="1"/>
          <p:nvPr/>
        </p:nvSpPr>
        <p:spPr>
          <a:xfrm>
            <a:off x="4221580" y="2056759"/>
            <a:ext cx="2251710" cy="368300"/>
          </a:xfrm>
          <a:prstGeom prst="rect">
            <a:avLst/>
          </a:prstGeom>
          <a:noFill/>
        </p:spPr>
        <p:txBody>
          <a:bodyPr wrap="none" rtlCol="0">
            <a:spAutoFit/>
            <a:scene3d>
              <a:camera prst="orthographicFront"/>
              <a:lightRig rig="threePt" dir="t"/>
            </a:scene3d>
          </a:bodyPr>
          <a:lstStyle/>
          <a:p>
            <a:pPr marL="0" marR="0" lvl="0" indent="0" algn="l" defTabSz="609600" rtl="0" eaLnBrk="1" fontAlgn="auto" latinLnBrk="0" hangingPunct="1">
              <a:lnSpc>
                <a:spcPct val="100000"/>
              </a:lnSpc>
              <a:spcBef>
                <a:spcPts val="0"/>
              </a:spcBef>
              <a:spcAft>
                <a:spcPts val="0"/>
              </a:spcAft>
              <a:buClrTx/>
              <a:buSzTx/>
              <a:buFontTx/>
              <a:buNone/>
              <a:defRPr/>
            </a:pPr>
            <a:r>
              <a:rPr lang="zh-CN" altLang="en-US" b="1">
                <a:ln w="10160">
                  <a:solidFill>
                    <a:schemeClr val="accent5"/>
                  </a:solidFill>
                  <a:prstDash val="solid"/>
                </a:ln>
                <a:solidFill>
                  <a:srgbClr val="FFFFFF"/>
                </a:solidFill>
                <a:effectLst>
                  <a:outerShdw blurRad="38100" dist="22860" dir="5400000" algn="tl" rotWithShape="0">
                    <a:srgbClr val="000000">
                      <a:alpha val="30000"/>
                    </a:srgbClr>
                  </a:outerShdw>
                </a:effectLst>
                <a:sym typeface="宋体" panose="02010600030101010101" pitchFamily="2" charset="-122"/>
              </a:rPr>
              <a:t>食物储备技术的进步</a:t>
            </a:r>
            <a:endParaRPr kumimoji="1" lang="zh-CN" altLang="en-US" sz="1800" b="1" i="0" u="none" strike="noStrike" kern="0" cap="none" spc="0" normalizeH="0" baseline="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微软雅黑" panose="020B0503020204020204" charset="-122"/>
              <a:ea typeface="微软雅黑" panose="020B0503020204020204" charset="-122"/>
              <a:cs typeface="+mn-ea"/>
              <a:sym typeface="宋体" panose="02010600030101010101" pitchFamily="2" charset="-122"/>
            </a:endParaRPr>
          </a:p>
        </p:txBody>
      </p:sp>
      <p:sp>
        <p:nvSpPr>
          <p:cNvPr id="17" name="文本框 16"/>
          <p:cNvSpPr txBox="1"/>
          <p:nvPr/>
        </p:nvSpPr>
        <p:spPr>
          <a:xfrm>
            <a:off x="4221580" y="3110407"/>
            <a:ext cx="2251710" cy="368300"/>
          </a:xfrm>
          <a:prstGeom prst="rect">
            <a:avLst/>
          </a:prstGeom>
          <a:noFill/>
        </p:spPr>
        <p:txBody>
          <a:bodyPr wrap="none" rtlCol="0">
            <a:spAutoFit/>
            <a:scene3d>
              <a:camera prst="orthographicFront"/>
              <a:lightRig rig="threePt" dir="t"/>
            </a:scene3d>
          </a:bodyPr>
          <a:lstStyle/>
          <a:p>
            <a:pPr marL="0" marR="0" lvl="0" indent="0" algn="l" defTabSz="609600" rtl="0" eaLnBrk="1" fontAlgn="auto" latinLnBrk="0" hangingPunct="1">
              <a:lnSpc>
                <a:spcPct val="100000"/>
              </a:lnSpc>
              <a:spcBef>
                <a:spcPts val="0"/>
              </a:spcBef>
              <a:spcAft>
                <a:spcPts val="0"/>
              </a:spcAft>
              <a:buClrTx/>
              <a:buSzTx/>
              <a:buFontTx/>
              <a:buNone/>
              <a:defRPr/>
            </a:pPr>
            <a:r>
              <a:rPr lang="zh-CN" altLang="en-US" b="1">
                <a:ln w="10160">
                  <a:solidFill>
                    <a:schemeClr val="accent5"/>
                  </a:solidFill>
                  <a:prstDash val="solid"/>
                </a:ln>
                <a:solidFill>
                  <a:srgbClr val="FFFFFF"/>
                </a:solidFill>
                <a:effectLst>
                  <a:outerShdw blurRad="38100" dist="22860" dir="5400000" algn="tl" rotWithShape="0">
                    <a:srgbClr val="000000">
                      <a:alpha val="30000"/>
                    </a:srgbClr>
                  </a:outerShdw>
                </a:effectLst>
                <a:sym typeface="宋体" panose="02010600030101010101" pitchFamily="2" charset="-122"/>
              </a:rPr>
              <a:t>消除饥饿与食品安全</a:t>
            </a:r>
            <a:endParaRPr kumimoji="1" lang="zh-CN" altLang="en-US" sz="1800" b="1" i="0" u="none" strike="noStrike" kern="0" cap="none" spc="0" normalizeH="0" baseline="0" noProof="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微软雅黑" panose="020B0503020204020204" charset="-122"/>
              <a:ea typeface="微软雅黑" panose="020B0503020204020204" charset="-122"/>
              <a:cs typeface="+mn-ea"/>
              <a:sym typeface="宋体" panose="02010600030101010101" pitchFamily="2" charset="-122"/>
            </a:endParaRPr>
          </a:p>
        </p:txBody>
      </p:sp>
      <p:sp>
        <p:nvSpPr>
          <p:cNvPr id="2" name="椭圆 1"/>
          <p:cNvSpPr/>
          <p:nvPr/>
        </p:nvSpPr>
        <p:spPr>
          <a:xfrm>
            <a:off x="3796922" y="1003015"/>
            <a:ext cx="369916" cy="3699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22" name="椭圆 21"/>
          <p:cNvSpPr/>
          <p:nvPr/>
        </p:nvSpPr>
        <p:spPr>
          <a:xfrm>
            <a:off x="3796922" y="2044499"/>
            <a:ext cx="369916" cy="3699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23" name="椭圆 22"/>
          <p:cNvSpPr/>
          <p:nvPr/>
        </p:nvSpPr>
        <p:spPr>
          <a:xfrm>
            <a:off x="3796922" y="3085983"/>
            <a:ext cx="369916" cy="3699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28" name="PA_矩形 7"/>
          <p:cNvSpPr/>
          <p:nvPr>
            <p:custDataLst>
              <p:tags r:id="rId1"/>
            </p:custDataLst>
          </p:nvPr>
        </p:nvSpPr>
        <p:spPr>
          <a:xfrm>
            <a:off x="1117372" y="2036595"/>
            <a:ext cx="1210588" cy="707886"/>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4000" b="1" i="0" u="none" strike="noStrike" kern="0" cap="none" spc="0" normalizeH="0" baseline="0" noProof="0">
                <a:ln>
                  <a:noFill/>
                </a:ln>
                <a:solidFill>
                  <a:prstClr val="white"/>
                </a:solidFill>
                <a:effectLst/>
                <a:uLnTx/>
                <a:uFillTx/>
                <a:latin typeface="微软雅黑" panose="020B0503020204020204" charset="-122"/>
                <a:ea typeface="微软雅黑" panose="020B0503020204020204" charset="-122"/>
                <a:cs typeface="+mn-cs"/>
              </a:rPr>
              <a:t>目录</a:t>
            </a:r>
            <a:endParaRPr kumimoji="0" lang="zh-CN" altLang="en-US" sz="4000" b="0" i="0" u="none" strike="noStrike" kern="0" cap="none" spc="0" normalizeH="0" baseline="0" noProof="0">
              <a:ln>
                <a:noFill/>
              </a:ln>
              <a:solidFill>
                <a:prstClr val="white"/>
              </a:solidFill>
              <a:effectLst/>
              <a:uLnTx/>
              <a:uFillTx/>
              <a:latin typeface="微软雅黑" panose="020B0503020204020204" charset="-122"/>
              <a:ea typeface="微软雅黑" panose="020B0503020204020204" charset="-122"/>
              <a:cs typeface="+mn-cs"/>
            </a:endParaRPr>
          </a:p>
        </p:txBody>
      </p:sp>
      <p:sp>
        <p:nvSpPr>
          <p:cNvPr id="29" name="文本框 28"/>
          <p:cNvSpPr txBox="1"/>
          <p:nvPr/>
        </p:nvSpPr>
        <p:spPr>
          <a:xfrm>
            <a:off x="741745" y="2719850"/>
            <a:ext cx="1916259" cy="230832"/>
          </a:xfrm>
          <a:prstGeom prst="rect">
            <a:avLst/>
          </a:prstGeom>
          <a:noFill/>
        </p:spPr>
        <p:txBody>
          <a:bodyPr wrap="square" rtlCol="0">
            <a:spAutoFit/>
          </a:bodyPr>
          <a:lstStyle/>
          <a:p>
            <a:pPr marL="0" marR="0" lvl="0" indent="0" algn="dist" defTabSz="609600" rtl="0" eaLnBrk="1" fontAlgn="auto" latinLnBrk="0" hangingPunct="1">
              <a:lnSpc>
                <a:spcPct val="100000"/>
              </a:lnSpc>
              <a:spcBef>
                <a:spcPts val="0"/>
              </a:spcBef>
              <a:spcAft>
                <a:spcPts val="0"/>
              </a:spcAft>
              <a:buClrTx/>
              <a:buSzTx/>
              <a:buFontTx/>
              <a:buNone/>
              <a:defRPr/>
            </a:pPr>
            <a:r>
              <a:rPr kumimoji="1" lang="en-US" altLang="zh-CN" sz="900" b="0" i="0" u="none" strike="noStrike" kern="0" cap="none" spc="0" normalizeH="0" baseline="0" noProof="0">
                <a:ln>
                  <a:noFill/>
                </a:ln>
                <a:solidFill>
                  <a:prstClr val="white"/>
                </a:solidFill>
                <a:effectLst/>
                <a:uLnTx/>
                <a:uFillTx/>
                <a:latin typeface="华文细黑"/>
                <a:ea typeface="微软雅黑" panose="020B0503020204020204" charset="-122"/>
                <a:cs typeface="+mn-ea"/>
                <a:sym typeface="Calibri" panose="020F0502020204030204" pitchFamily="34" charset="0"/>
              </a:rPr>
              <a:t>CONTENTS</a:t>
            </a:r>
            <a:endParaRPr kumimoji="1" lang="en-US" altLang="zh-CN" sz="900" b="0" i="0" u="none" strike="noStrike" kern="0" cap="none" spc="0" normalizeH="0" baseline="0" noProof="0">
              <a:ln>
                <a:noFill/>
              </a:ln>
              <a:solidFill>
                <a:prstClr val="white"/>
              </a:solidFill>
              <a:effectLst/>
              <a:uLnTx/>
              <a:uFillTx/>
              <a:latin typeface="华文细黑"/>
              <a:ea typeface="微软雅黑" panose="020B0503020204020204" charset="-122"/>
              <a:cs typeface="+mn-ea"/>
              <a:sym typeface="Calibri" panose="020F0502020204030204" pitchFamily="34" charset="0"/>
            </a:endParaRPr>
          </a:p>
        </p:txBody>
      </p:sp>
      <p:sp>
        <p:nvSpPr>
          <p:cNvPr id="21" name="文本框 20"/>
          <p:cNvSpPr txBox="1"/>
          <p:nvPr/>
        </p:nvSpPr>
        <p:spPr>
          <a:xfrm>
            <a:off x="3796922" y="1049473"/>
            <a:ext cx="369916" cy="276999"/>
          </a:xfrm>
          <a:prstGeom prst="rect">
            <a:avLst/>
          </a:prstGeom>
          <a:noFill/>
        </p:spPr>
        <p:txBody>
          <a:bodyPr wrap="square" rtlCol="0">
            <a:spAutoFit/>
          </a:bodyPr>
          <a:lstStyle/>
          <a:p>
            <a:pPr marL="0" marR="0" lvl="0" indent="0" algn="ctr" defTabSz="609600" rtl="0" eaLnBrk="1" fontAlgn="auto" latinLnBrk="0" hangingPunct="1">
              <a:lnSpc>
                <a:spcPct val="100000"/>
              </a:lnSpc>
              <a:spcBef>
                <a:spcPts val="0"/>
              </a:spcBef>
              <a:spcAft>
                <a:spcPts val="0"/>
              </a:spcAft>
              <a:buClrTx/>
              <a:buSzTx/>
              <a:buFontTx/>
              <a:buNone/>
              <a:defRPr/>
            </a:pPr>
            <a:r>
              <a:rPr kumimoji="1" lang="en-US" altLang="zh-CN" sz="1200" b="0" i="0" u="none" strike="noStrike" kern="0" cap="none" spc="0" normalizeH="0" baseline="0" noProof="0">
                <a:ln>
                  <a:noFill/>
                </a:ln>
                <a:solidFill>
                  <a:srgbClr val="637CAC"/>
                </a:solidFill>
                <a:effectLst/>
                <a:uLnTx/>
                <a:uFillTx/>
                <a:latin typeface="华文细黑"/>
                <a:ea typeface="微软雅黑" panose="020B0503020204020204" charset="-122"/>
                <a:cs typeface="+mn-ea"/>
                <a:sym typeface="Calibri" panose="020F0502020204030204" pitchFamily="34" charset="0"/>
              </a:rPr>
              <a:t>01</a:t>
            </a:r>
            <a:endParaRPr kumimoji="1" lang="en-US" altLang="zh-CN" sz="1200" b="0" i="0" u="none" strike="noStrike" kern="0" cap="none" spc="0" normalizeH="0" baseline="0" noProof="0">
              <a:ln>
                <a:noFill/>
              </a:ln>
              <a:solidFill>
                <a:srgbClr val="637CAC"/>
              </a:solidFill>
              <a:effectLst/>
              <a:uLnTx/>
              <a:uFillTx/>
              <a:latin typeface="华文细黑"/>
              <a:ea typeface="微软雅黑" panose="020B0503020204020204" charset="-122"/>
              <a:cs typeface="+mn-ea"/>
              <a:sym typeface="Calibri" panose="020F0502020204030204" pitchFamily="34" charset="0"/>
            </a:endParaRPr>
          </a:p>
        </p:txBody>
      </p:sp>
      <p:sp>
        <p:nvSpPr>
          <p:cNvPr id="25" name="文本框 24"/>
          <p:cNvSpPr txBox="1"/>
          <p:nvPr/>
        </p:nvSpPr>
        <p:spPr>
          <a:xfrm>
            <a:off x="3796922" y="2090957"/>
            <a:ext cx="369916" cy="276999"/>
          </a:xfrm>
          <a:prstGeom prst="rect">
            <a:avLst/>
          </a:prstGeom>
          <a:noFill/>
        </p:spPr>
        <p:txBody>
          <a:bodyPr wrap="square" rtlCol="0">
            <a:spAutoFit/>
          </a:bodyPr>
          <a:lstStyle/>
          <a:p>
            <a:pPr marL="0" marR="0" lvl="0" indent="0" algn="ctr" defTabSz="609600" rtl="0" eaLnBrk="1" fontAlgn="auto" latinLnBrk="0" hangingPunct="1">
              <a:lnSpc>
                <a:spcPct val="100000"/>
              </a:lnSpc>
              <a:spcBef>
                <a:spcPts val="0"/>
              </a:spcBef>
              <a:spcAft>
                <a:spcPts val="0"/>
              </a:spcAft>
              <a:buClrTx/>
              <a:buSzTx/>
              <a:buFontTx/>
              <a:buNone/>
              <a:defRPr/>
            </a:pPr>
            <a:r>
              <a:rPr kumimoji="1" lang="en-US" altLang="zh-CN" sz="1200" b="0" i="0" u="none" strike="noStrike" kern="0" cap="none" spc="0" normalizeH="0" baseline="0" noProof="0">
                <a:ln>
                  <a:noFill/>
                </a:ln>
                <a:solidFill>
                  <a:srgbClr val="637CAC"/>
                </a:solidFill>
                <a:effectLst/>
                <a:uLnTx/>
                <a:uFillTx/>
                <a:latin typeface="华文细黑"/>
                <a:ea typeface="微软雅黑" panose="020B0503020204020204" charset="-122"/>
                <a:cs typeface="+mn-ea"/>
                <a:sym typeface="Calibri" panose="020F0502020204030204" pitchFamily="34" charset="0"/>
              </a:rPr>
              <a:t>02</a:t>
            </a:r>
            <a:endParaRPr kumimoji="1" lang="en-US" altLang="zh-CN" sz="1200" b="0" i="0" u="none" strike="noStrike" kern="0" cap="none" spc="0" normalizeH="0" baseline="0" noProof="0">
              <a:ln>
                <a:noFill/>
              </a:ln>
              <a:solidFill>
                <a:srgbClr val="637CAC"/>
              </a:solidFill>
              <a:effectLst/>
              <a:uLnTx/>
              <a:uFillTx/>
              <a:latin typeface="华文细黑"/>
              <a:ea typeface="微软雅黑" panose="020B0503020204020204" charset="-122"/>
              <a:cs typeface="+mn-ea"/>
              <a:sym typeface="Calibri" panose="020F0502020204030204" pitchFamily="34" charset="0"/>
            </a:endParaRPr>
          </a:p>
        </p:txBody>
      </p:sp>
      <p:sp>
        <p:nvSpPr>
          <p:cNvPr id="26" name="文本框 25"/>
          <p:cNvSpPr txBox="1"/>
          <p:nvPr/>
        </p:nvSpPr>
        <p:spPr>
          <a:xfrm>
            <a:off x="3796922" y="3132441"/>
            <a:ext cx="369916" cy="276999"/>
          </a:xfrm>
          <a:prstGeom prst="rect">
            <a:avLst/>
          </a:prstGeom>
          <a:noFill/>
        </p:spPr>
        <p:txBody>
          <a:bodyPr wrap="square" rtlCol="0">
            <a:spAutoFit/>
          </a:bodyPr>
          <a:lstStyle/>
          <a:p>
            <a:pPr marL="0" marR="0" lvl="0" indent="0" algn="ctr" defTabSz="609600" rtl="0" eaLnBrk="1" fontAlgn="auto" latinLnBrk="0" hangingPunct="1">
              <a:lnSpc>
                <a:spcPct val="100000"/>
              </a:lnSpc>
              <a:spcBef>
                <a:spcPts val="0"/>
              </a:spcBef>
              <a:spcAft>
                <a:spcPts val="0"/>
              </a:spcAft>
              <a:buClrTx/>
              <a:buSzTx/>
              <a:buFontTx/>
              <a:buNone/>
              <a:defRPr/>
            </a:pPr>
            <a:r>
              <a:rPr kumimoji="1" lang="en-US" altLang="zh-CN" sz="1200" b="0" i="0" u="none" strike="noStrike" kern="0" cap="none" spc="0" normalizeH="0" baseline="0" noProof="0">
                <a:ln>
                  <a:noFill/>
                </a:ln>
                <a:solidFill>
                  <a:srgbClr val="637CAC"/>
                </a:solidFill>
                <a:effectLst/>
                <a:uLnTx/>
                <a:uFillTx/>
                <a:latin typeface="华文细黑"/>
                <a:ea typeface="微软雅黑" panose="020B0503020204020204" charset="-122"/>
                <a:cs typeface="+mn-ea"/>
                <a:sym typeface="Calibri" panose="020F0502020204030204" pitchFamily="34" charset="0"/>
              </a:rPr>
              <a:t>03</a:t>
            </a:r>
            <a:endParaRPr kumimoji="1" lang="en-US" altLang="zh-CN" sz="1200" b="0" i="0" u="none" strike="noStrike" kern="0" cap="none" spc="0" normalizeH="0" baseline="0" noProof="0">
              <a:ln>
                <a:noFill/>
              </a:ln>
              <a:solidFill>
                <a:srgbClr val="637CAC"/>
              </a:solidFill>
              <a:effectLst/>
              <a:uLnTx/>
              <a:uFillTx/>
              <a:latin typeface="华文细黑"/>
              <a:ea typeface="微软雅黑" panose="020B0503020204020204" charset="-122"/>
              <a:cs typeface="+mn-ea"/>
              <a:sym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bwMode="auto">
          <a:xfrm>
            <a:off x="-323850" y="-363538"/>
            <a:ext cx="1343025" cy="1658938"/>
            <a:chOff x="-204" y="-229"/>
            <a:chExt cx="846" cy="1045"/>
          </a:xfrm>
        </p:grpSpPr>
        <p:sp>
          <p:nvSpPr>
            <p:cNvPr id="6" name="AutoShape 3"/>
            <p:cNvSpPr>
              <a:spLocks noChangeAspect="1" noChangeArrowheads="1" noTextEdit="1"/>
            </p:cNvSpPr>
            <p:nvPr/>
          </p:nvSpPr>
          <p:spPr bwMode="auto">
            <a:xfrm>
              <a:off x="-204" y="-229"/>
              <a:ext cx="846" cy="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7" name="Oval 5"/>
            <p:cNvSpPr>
              <a:spLocks noChangeArrowheads="1"/>
            </p:cNvSpPr>
            <p:nvPr/>
          </p:nvSpPr>
          <p:spPr bwMode="auto">
            <a:xfrm>
              <a:off x="-201" y="-227"/>
              <a:ext cx="845" cy="847"/>
            </a:xfrm>
            <a:prstGeom prst="ellipse">
              <a:avLst/>
            </a:prstGeom>
            <a:solidFill>
              <a:srgbClr val="E4A7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8" name="Oval 6"/>
            <p:cNvSpPr>
              <a:spLocks noChangeArrowheads="1"/>
            </p:cNvSpPr>
            <p:nvPr/>
          </p:nvSpPr>
          <p:spPr bwMode="auto">
            <a:xfrm>
              <a:off x="176" y="441"/>
              <a:ext cx="378" cy="377"/>
            </a:xfrm>
            <a:prstGeom prst="ellipse">
              <a:avLst/>
            </a:prstGeom>
            <a:solidFill>
              <a:srgbClr val="A3B2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grpSp>
      <p:sp>
        <p:nvSpPr>
          <p:cNvPr id="2" name="PA_矩形 7"/>
          <p:cNvSpPr/>
          <p:nvPr>
            <p:custDataLst>
              <p:tags r:id="rId1"/>
            </p:custDataLst>
          </p:nvPr>
        </p:nvSpPr>
        <p:spPr>
          <a:xfrm>
            <a:off x="1710325" y="2336820"/>
            <a:ext cx="4246880" cy="70675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食物生产的现代化</a:t>
            </a:r>
            <a:endPar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sp>
        <p:nvSpPr>
          <p:cNvPr id="4" name="矩形: 圆角 3"/>
          <p:cNvSpPr/>
          <p:nvPr/>
        </p:nvSpPr>
        <p:spPr>
          <a:xfrm>
            <a:off x="1019175" y="1465580"/>
            <a:ext cx="2106295" cy="509270"/>
          </a:xfrm>
          <a:prstGeom prst="roundRect">
            <a:avLst>
              <a:gd name="adj" fmla="val 50000"/>
            </a:avLst>
          </a:prstGeom>
          <a:solidFill>
            <a:srgbClr val="E4A7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zh-CN" altLang="en-US" sz="2800" b="0" i="0" u="none" strike="noStrike" kern="1200" cap="none" spc="0" normalizeH="0" baseline="0" noProof="0">
                <a:ln>
                  <a:noFill/>
                </a:ln>
                <a:solidFill>
                  <a:prstClr val="white"/>
                </a:solidFill>
                <a:effectLst/>
                <a:uLnTx/>
                <a:uFillTx/>
                <a:latin typeface="华文细黑"/>
                <a:ea typeface="微软雅黑 Light"/>
                <a:cs typeface="+mn-cs"/>
              </a:rPr>
              <a:t>第一目</a:t>
            </a:r>
            <a:endParaRPr kumimoji="0" lang="zh-CN" altLang="en-US" sz="2800" b="0" i="0" u="none" strike="noStrike" kern="1200" cap="none" spc="0" normalizeH="0" baseline="0" noProof="0">
              <a:ln>
                <a:noFill/>
              </a:ln>
              <a:solidFill>
                <a:prstClr val="white"/>
              </a:solidFill>
              <a:effectLst/>
              <a:uLnTx/>
              <a:uFillTx/>
              <a:latin typeface="华文细黑"/>
              <a:ea typeface="微软雅黑 Ligh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5560541" cy="5143500"/>
          </a:xfrm>
          <a:prstGeom prst="rect">
            <a:avLst/>
          </a:prstGeom>
          <a:solidFill>
            <a:srgbClr val="637C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r>
              <a:rPr lang="en-US">
                <a:solidFill>
                  <a:srgbClr val="000000"/>
                </a:solidFill>
                <a:latin typeface="Times New Roman" panose="02020603050405020304" pitchFamily="18" charset="0"/>
                <a:sym typeface="+mn-ea"/>
              </a:rPr>
              <a:t> 2. </a:t>
            </a:r>
            <a:r>
              <a:rPr lang="zh-CN">
                <a:solidFill>
                  <a:srgbClr val="000000"/>
                </a:solidFill>
                <a:ea typeface="宋体" panose="02010600030101010101" pitchFamily="2" charset="-122"/>
                <a:sym typeface="+mn-ea"/>
              </a:rPr>
              <a:t>实现：</a:t>
            </a:r>
            <a:r>
              <a:rPr lang="en-US">
                <a:solidFill>
                  <a:srgbClr val="000000"/>
                </a:solidFill>
                <a:latin typeface="Times New Roman" panose="02020603050405020304" pitchFamily="18" charset="0"/>
                <a:sym typeface="+mn-ea"/>
              </a:rPr>
              <a:t>20</a:t>
            </a:r>
            <a:r>
              <a:rPr lang="zh-CN">
                <a:solidFill>
                  <a:srgbClr val="000000"/>
                </a:solidFill>
                <a:ea typeface="宋体" panose="02010600030101010101" pitchFamily="2" charset="-122"/>
                <a:sym typeface="+mn-ea"/>
              </a:rPr>
              <a:t>世纪中叶，欧美各国完成了农业机械化，建立起规模庞大、集约化的现代农业。</a:t>
            </a:r>
            <a:r>
              <a:rPr lang="en-US">
                <a:solidFill>
                  <a:srgbClr val="000000"/>
                </a:solidFill>
                <a:latin typeface="Times New Roman" panose="02020603050405020304" pitchFamily="18" charset="0"/>
                <a:sym typeface="+mn-ea"/>
              </a:rPr>
              <a:t> </a:t>
            </a: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3" name="文本框 2"/>
          <p:cNvSpPr txBox="1"/>
          <p:nvPr/>
        </p:nvSpPr>
        <p:spPr>
          <a:xfrm>
            <a:off x="151765" y="3061970"/>
            <a:ext cx="4815840" cy="1014730"/>
          </a:xfrm>
          <a:prstGeom prst="rect">
            <a:avLst/>
          </a:prstGeom>
          <a:noFill/>
        </p:spPr>
        <p:txBody>
          <a:bodyPr wrap="square" rtlCol="0" anchor="t">
            <a:spAutoFit/>
            <a:scene3d>
              <a:camera prst="orthographicFront"/>
              <a:lightRig rig="threePt" dir="t"/>
            </a:scene3d>
          </a:bodyPr>
          <a:p>
            <a:r>
              <a:rPr lang="en-US" sz="200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sym typeface="+mn-ea"/>
              </a:rPr>
              <a:t>1. </a:t>
            </a:r>
            <a:r>
              <a:rPr lang="zh-CN" sz="2000">
                <a:ln w="10160">
                  <a:solidFill>
                    <a:schemeClr val="accent5"/>
                  </a:solidFill>
                  <a:prstDash val="solid"/>
                </a:ln>
                <a:solidFill>
                  <a:srgbClr val="FFFFFF"/>
                </a:solidFill>
                <a:effectLst>
                  <a:outerShdw blurRad="38100" dist="22860" dir="5400000" algn="tl" rotWithShape="0">
                    <a:srgbClr val="000000">
                      <a:alpha val="30000"/>
                    </a:srgbClr>
                  </a:outerShdw>
                </a:effectLst>
                <a:ea typeface="宋体" panose="02010600030101010101" pitchFamily="2" charset="-122"/>
                <a:sym typeface="+mn-ea"/>
              </a:rPr>
              <a:t>背景：</a:t>
            </a:r>
            <a:endParaRPr lang="zh-CN" sz="2000">
              <a:ln w="10160">
                <a:solidFill>
                  <a:schemeClr val="accent5"/>
                </a:solidFill>
                <a:prstDash val="solid"/>
              </a:ln>
              <a:solidFill>
                <a:srgbClr val="FFFFFF"/>
              </a:solidFill>
              <a:effectLst>
                <a:outerShdw blurRad="38100" dist="22860" dir="5400000" algn="tl" rotWithShape="0">
                  <a:srgbClr val="000000">
                    <a:alpha val="30000"/>
                  </a:srgbClr>
                </a:outerShdw>
              </a:effectLst>
              <a:ea typeface="宋体" panose="02010600030101010101" pitchFamily="2" charset="-122"/>
              <a:sym typeface="+mn-ea"/>
            </a:endParaRPr>
          </a:p>
          <a:p>
            <a:r>
              <a:rPr lang="zh-CN" sz="2000">
                <a:ln w="10160">
                  <a:solidFill>
                    <a:schemeClr val="accent5"/>
                  </a:solidFill>
                  <a:prstDash val="solid"/>
                </a:ln>
                <a:solidFill>
                  <a:srgbClr val="FFFFFF"/>
                </a:solidFill>
                <a:effectLst>
                  <a:outerShdw blurRad="38100" dist="22860" dir="5400000" algn="tl" rotWithShape="0">
                    <a:srgbClr val="000000">
                      <a:alpha val="30000"/>
                    </a:srgbClr>
                  </a:outerShdw>
                </a:effectLst>
                <a:ea typeface="宋体" panose="02010600030101010101" pitchFamily="2" charset="-122"/>
                <a:sym typeface="+mn-ea"/>
              </a:rPr>
              <a:t>工业革命后，资本主义的大机器生产推动着农业的转变。</a:t>
            </a:r>
            <a:endParaRPr lang="zh-CN" altLang="en-US" sz="2000">
              <a:ln w="10160">
                <a:solidFill>
                  <a:schemeClr val="accent5"/>
                </a:solidFill>
                <a:prstDash val="solid"/>
              </a:ln>
              <a:solidFill>
                <a:srgbClr val="FFFFFF"/>
              </a:solidFill>
              <a:effectLst>
                <a:outerShdw blurRad="38100" dist="22860" dir="5400000" algn="tl" rotWithShape="0">
                  <a:srgbClr val="000000">
                    <a:alpha val="30000"/>
                  </a:srgbClr>
                </a:outerShdw>
              </a:effectLst>
              <a:ea typeface="宋体" panose="02010600030101010101" pitchFamily="2" charset="-122"/>
              <a:sym typeface="+mn-ea"/>
            </a:endParaRPr>
          </a:p>
        </p:txBody>
      </p:sp>
      <p:pic>
        <p:nvPicPr>
          <p:cNvPr id="5" name="图片 4"/>
          <p:cNvPicPr>
            <a:picLocks noChangeAspect="1"/>
          </p:cNvPicPr>
          <p:nvPr/>
        </p:nvPicPr>
        <p:blipFill>
          <a:blip r:embed="rId1"/>
          <a:stretch>
            <a:fillRect/>
          </a:stretch>
        </p:blipFill>
        <p:spPr>
          <a:xfrm>
            <a:off x="151765" y="67310"/>
            <a:ext cx="5120640" cy="2826385"/>
          </a:xfrm>
          <a:prstGeom prst="rect">
            <a:avLst/>
          </a:prstGeom>
        </p:spPr>
      </p:pic>
      <p:sp>
        <p:nvSpPr>
          <p:cNvPr id="6" name="文本框 5"/>
          <p:cNvSpPr txBox="1"/>
          <p:nvPr/>
        </p:nvSpPr>
        <p:spPr>
          <a:xfrm>
            <a:off x="151765" y="4038600"/>
            <a:ext cx="4815205" cy="1014730"/>
          </a:xfrm>
          <a:prstGeom prst="rect">
            <a:avLst/>
          </a:prstGeom>
          <a:noFill/>
        </p:spPr>
        <p:txBody>
          <a:bodyPr wrap="square" rtlCol="0" anchor="t">
            <a:spAutoFit/>
            <a:scene3d>
              <a:camera prst="orthographicFront"/>
              <a:lightRig rig="threePt" dir="t"/>
            </a:scene3d>
          </a:bodyPr>
          <a:p>
            <a:r>
              <a:rPr lang="en-US" sz="200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sym typeface="+mn-ea"/>
              </a:rPr>
              <a:t> 2. </a:t>
            </a:r>
            <a:r>
              <a:rPr lang="zh-CN" sz="2000">
                <a:ln w="10160">
                  <a:solidFill>
                    <a:schemeClr val="accent5"/>
                  </a:solidFill>
                  <a:prstDash val="solid"/>
                </a:ln>
                <a:solidFill>
                  <a:srgbClr val="FFFFFF"/>
                </a:solidFill>
                <a:effectLst>
                  <a:outerShdw blurRad="38100" dist="22860" dir="5400000" algn="tl" rotWithShape="0">
                    <a:srgbClr val="000000">
                      <a:alpha val="30000"/>
                    </a:srgbClr>
                  </a:outerShdw>
                </a:effectLst>
                <a:ea typeface="宋体" panose="02010600030101010101" pitchFamily="2" charset="-122"/>
                <a:sym typeface="+mn-ea"/>
              </a:rPr>
              <a:t>实现：</a:t>
            </a:r>
            <a:endParaRPr lang="zh-CN" sz="2000">
              <a:ln w="10160">
                <a:solidFill>
                  <a:schemeClr val="accent5"/>
                </a:solidFill>
                <a:prstDash val="solid"/>
              </a:ln>
              <a:solidFill>
                <a:srgbClr val="FFFFFF"/>
              </a:solidFill>
              <a:effectLst>
                <a:outerShdw blurRad="38100" dist="22860" dir="5400000" algn="tl" rotWithShape="0">
                  <a:srgbClr val="000000">
                    <a:alpha val="30000"/>
                  </a:srgbClr>
                </a:outerShdw>
              </a:effectLst>
              <a:ea typeface="宋体" panose="02010600030101010101" pitchFamily="2" charset="-122"/>
              <a:sym typeface="+mn-ea"/>
            </a:endParaRPr>
          </a:p>
          <a:p>
            <a:r>
              <a:rPr lang="en-US" sz="200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sym typeface="+mn-ea"/>
              </a:rPr>
              <a:t>20</a:t>
            </a:r>
            <a:r>
              <a:rPr lang="zh-CN" sz="2000">
                <a:ln w="10160">
                  <a:solidFill>
                    <a:schemeClr val="accent5"/>
                  </a:solidFill>
                  <a:prstDash val="solid"/>
                </a:ln>
                <a:solidFill>
                  <a:srgbClr val="FFFFFF"/>
                </a:solidFill>
                <a:effectLst>
                  <a:outerShdw blurRad="38100" dist="22860" dir="5400000" algn="tl" rotWithShape="0">
                    <a:srgbClr val="000000">
                      <a:alpha val="30000"/>
                    </a:srgbClr>
                  </a:outerShdw>
                </a:effectLst>
                <a:ea typeface="宋体" panose="02010600030101010101" pitchFamily="2" charset="-122"/>
                <a:sym typeface="+mn-ea"/>
              </a:rPr>
              <a:t>世纪中叶，欧美各国完成了农业机械化，建立起规模庞大、集约化的现代农业。</a:t>
            </a:r>
            <a:r>
              <a:rPr lang="en-US" sz="200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sym typeface="+mn-ea"/>
              </a:rPr>
              <a:t> </a:t>
            </a:r>
            <a:endParaRPr lang="en-US" altLang="en-US" sz="2000">
              <a:ln w="10160">
                <a:solidFill>
                  <a:schemeClr val="accent5"/>
                </a:solidFill>
                <a:prstDash val="solid"/>
              </a:ln>
              <a:solidFill>
                <a:srgbClr val="FFFFFF"/>
              </a:solidFill>
              <a:effectLst>
                <a:outerShdw blurRad="38100" dist="22860" dir="5400000" algn="tl" rotWithShape="0">
                  <a:srgbClr val="000000">
                    <a:alpha val="30000"/>
                  </a:srgbClr>
                </a:outerShdw>
              </a:effectLst>
              <a:latin typeface="Times New Roman" panose="02020603050405020304" pitchFamily="18" charset="0"/>
              <a:sym typeface="+mn-ea"/>
            </a:endParaRPr>
          </a:p>
        </p:txBody>
      </p:sp>
      <p:sp>
        <p:nvSpPr>
          <p:cNvPr id="7" name="文本框 6"/>
          <p:cNvSpPr txBox="1"/>
          <p:nvPr/>
        </p:nvSpPr>
        <p:spPr>
          <a:xfrm>
            <a:off x="5634990" y="1308735"/>
            <a:ext cx="3458210" cy="2676525"/>
          </a:xfrm>
          <a:prstGeom prst="rect">
            <a:avLst/>
          </a:prstGeom>
          <a:noFill/>
        </p:spPr>
        <p:txBody>
          <a:bodyPr wrap="square" rtlCol="0" anchor="t">
            <a:spAutoFit/>
          </a:bodyPr>
          <a:p>
            <a:r>
              <a:rPr lang="en-US" sz="2400">
                <a:solidFill>
                  <a:srgbClr val="000000"/>
                </a:solidFill>
                <a:latin typeface="Times New Roman" panose="02020603050405020304" pitchFamily="18" charset="0"/>
                <a:sym typeface="+mn-ea"/>
              </a:rPr>
              <a:t>3. </a:t>
            </a:r>
            <a:r>
              <a:rPr lang="zh-CN" sz="2400">
                <a:solidFill>
                  <a:srgbClr val="000000"/>
                </a:solidFill>
                <a:ea typeface="宋体" panose="02010600030101010101" pitchFamily="2" charset="-122"/>
                <a:sym typeface="+mn-ea"/>
              </a:rPr>
              <a:t>表现：</a:t>
            </a:r>
            <a:endParaRPr lang="zh-CN" sz="2400">
              <a:solidFill>
                <a:srgbClr val="000000"/>
              </a:solidFill>
              <a:ea typeface="宋体" panose="02010600030101010101" pitchFamily="2" charset="-122"/>
              <a:sym typeface="+mn-ea"/>
            </a:endParaRPr>
          </a:p>
          <a:p>
            <a:r>
              <a:rPr lang="zh-CN" sz="2400">
                <a:solidFill>
                  <a:srgbClr val="000000"/>
                </a:solidFill>
                <a:ea typeface="宋体" panose="02010600030101010101" pitchFamily="2" charset="-122"/>
                <a:sym typeface="+mn-ea"/>
              </a:rPr>
              <a:t>优良品种育成推广，高效化肥广泛使用；农业设施取得突破性进展，生产量大幅度增长；大型农场、养殖场成为主要生产经营方式。</a:t>
            </a:r>
            <a:r>
              <a:rPr lang="en-US" sz="2400">
                <a:solidFill>
                  <a:srgbClr val="000000"/>
                </a:solidFill>
                <a:latin typeface="Times New Roman" panose="02020603050405020304" pitchFamily="18" charset="0"/>
                <a:sym typeface="+mn-ea"/>
              </a:rPr>
              <a:t> </a:t>
            </a:r>
            <a:endParaRPr lang="en-US" altLang="en-US" sz="2400">
              <a:solidFill>
                <a:srgbClr val="000000"/>
              </a:solidFill>
              <a:latin typeface="Times New Roman" panose="02020603050405020304" pitchFamily="18"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矩形 7"/>
          <p:cNvSpPr/>
          <p:nvPr>
            <p:custDataLst>
              <p:tags r:id="rId1"/>
            </p:custDataLst>
          </p:nvPr>
        </p:nvSpPr>
        <p:spPr>
          <a:xfrm>
            <a:off x="3046730" y="95885"/>
            <a:ext cx="2541270" cy="460375"/>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 4. 农业的机械</a:t>
            </a:r>
            <a:endParaRPr kumimoji="0" lang="zh-CN" altLang="en-US" sz="24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grpSp>
        <p:nvGrpSpPr>
          <p:cNvPr id="26" name="组合 25"/>
          <p:cNvGrpSpPr/>
          <p:nvPr/>
        </p:nvGrpSpPr>
        <p:grpSpPr>
          <a:xfrm>
            <a:off x="449387" y="1340613"/>
            <a:ext cx="1315017" cy="1315017"/>
            <a:chOff x="287338" y="1614196"/>
            <a:chExt cx="1588115" cy="1588115"/>
          </a:xfrm>
        </p:grpSpPr>
        <p:sp>
          <p:nvSpPr>
            <p:cNvPr id="27" name="菱形 26"/>
            <p:cNvSpPr/>
            <p:nvPr/>
          </p:nvSpPr>
          <p:spPr>
            <a:xfrm>
              <a:off x="287338" y="1614196"/>
              <a:ext cx="1588115" cy="1588115"/>
            </a:xfrm>
            <a:prstGeom prst="diamond">
              <a:avLst/>
            </a:prstGeom>
            <a:noFill/>
            <a:ln w="38100">
              <a:solidFill>
                <a:srgbClr val="D78D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28" name="菱形 27"/>
            <p:cNvSpPr/>
            <p:nvPr/>
          </p:nvSpPr>
          <p:spPr>
            <a:xfrm>
              <a:off x="437104" y="1763962"/>
              <a:ext cx="1288581" cy="1288581"/>
            </a:xfrm>
            <a:prstGeom prst="diamond">
              <a:avLst/>
            </a:prstGeom>
            <a:solidFill>
              <a:srgbClr val="D78D8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grpSp>
      <p:sp>
        <p:nvSpPr>
          <p:cNvPr id="40" name="矩形 39"/>
          <p:cNvSpPr/>
          <p:nvPr/>
        </p:nvSpPr>
        <p:spPr>
          <a:xfrm>
            <a:off x="1753275" y="1995552"/>
            <a:ext cx="2818725" cy="1087755"/>
          </a:xfrm>
          <a:prstGeom prst="rect">
            <a:avLst/>
          </a:prstGeom>
        </p:spPr>
        <p:txBody>
          <a:bodyPr wrap="square">
            <a:spAutoFit/>
            <a:scene3d>
              <a:camera prst="orthographicFront"/>
              <a:lightRig rig="threePt" dir="t"/>
            </a:scene3d>
          </a:bodyPr>
          <a:lstStyle/>
          <a:p>
            <a:pPr marL="0" marR="0" lvl="0" indent="0" algn="l" defTabSz="685800" rtl="0" eaLnBrk="1" fontAlgn="auto" latinLnBrk="0" hangingPunct="1">
              <a:lnSpc>
                <a:spcPct val="120000"/>
              </a:lnSpc>
              <a:spcBef>
                <a:spcPts val="0"/>
              </a:spcBef>
              <a:spcAft>
                <a:spcPts val="0"/>
              </a:spcAft>
              <a:buClr>
                <a:srgbClr val="E7E6E6">
                  <a:lumMod val="10000"/>
                </a:srgbClr>
              </a:buClr>
              <a:buSzTx/>
              <a:buFontTx/>
              <a:buNone/>
              <a:defRPr/>
            </a:pPr>
            <a:r>
              <a:rPr lang="en-US" altLang="zh-CN" b="1" noProof="0">
                <a:solidFill>
                  <a:schemeClr val="tx1"/>
                </a:solidFill>
                <a:effectLst>
                  <a:outerShdw blurRad="38100" dist="19050" dir="2700000" algn="tl" rotWithShape="0">
                    <a:schemeClr val="dk1">
                      <a:alpha val="40000"/>
                    </a:schemeClr>
                  </a:outerShdw>
                </a:effectLst>
                <a:uLnTx/>
                <a:uFillTx/>
                <a:latin typeface="Calibri Light" panose="020F0302020204030204"/>
                <a:ea typeface="微软雅黑" panose="020B0503020204020204" charset="-122"/>
                <a:cs typeface="+mn-ea"/>
                <a:sym typeface="+mn-ea"/>
              </a:rPr>
              <a:t>两种拖拉机相继实现批量生产，为农机的广泛使用创造了条件。</a:t>
            </a:r>
            <a:endParaRPr kumimoji="0" lang="en-US" altLang="zh-CN" b="1" i="0" u="none" strike="noStrike" kern="1200" cap="none" spc="0" normalizeH="0" baseline="0" noProof="0">
              <a:solidFill>
                <a:schemeClr val="tx1"/>
              </a:solidFill>
              <a:effectLst>
                <a:outerShdw blurRad="38100" dist="19050" dir="2700000" algn="tl" rotWithShape="0">
                  <a:schemeClr val="dk1">
                    <a:alpha val="40000"/>
                  </a:schemeClr>
                </a:outerShdw>
              </a:effectLst>
              <a:uLnTx/>
              <a:uFillTx/>
              <a:latin typeface="Calibri Light" panose="020F0302020204030204"/>
              <a:ea typeface="微软雅黑" panose="020B0503020204020204" charset="-122"/>
              <a:cs typeface="+mn-ea"/>
              <a:sym typeface="+mn-ea"/>
            </a:endParaRPr>
          </a:p>
        </p:txBody>
      </p:sp>
      <p:sp>
        <p:nvSpPr>
          <p:cNvPr id="41" name="矩形 40"/>
          <p:cNvSpPr/>
          <p:nvPr/>
        </p:nvSpPr>
        <p:spPr>
          <a:xfrm>
            <a:off x="1764403" y="1609223"/>
            <a:ext cx="589280" cy="33718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a:ln>
                  <a:noFill/>
                </a:ln>
                <a:solidFill>
                  <a:prstClr val="black">
                    <a:lumMod val="65000"/>
                    <a:lumOff val="35000"/>
                  </a:prstClr>
                </a:solidFill>
                <a:effectLst/>
                <a:uLnTx/>
                <a:uFillTx/>
                <a:latin typeface="微软雅黑" panose="020B0503020204020204" charset="-122"/>
                <a:ea typeface="微软雅黑" panose="020B0503020204020204" charset="-122"/>
                <a:cs typeface="+mn-cs"/>
                <a:sym typeface="+mn-lt"/>
              </a:rPr>
              <a:t>前提</a:t>
            </a:r>
            <a:endParaRPr kumimoji="0" lang="zh-CN" altLang="en-US" sz="1600" b="1" i="0" u="none" strike="noStrike" kern="1200" cap="none" spc="0" normalizeH="0" baseline="0" noProof="0">
              <a:ln>
                <a:noFill/>
              </a:ln>
              <a:solidFill>
                <a:prstClr val="black">
                  <a:lumMod val="65000"/>
                  <a:lumOff val="35000"/>
                </a:prstClr>
              </a:solidFill>
              <a:effectLst/>
              <a:uLnTx/>
              <a:uFillTx/>
              <a:latin typeface="微软雅黑" panose="020B0503020204020204" charset="-122"/>
              <a:ea typeface="微软雅黑" panose="020B0503020204020204" charset="-122"/>
              <a:cs typeface="+mn-cs"/>
              <a:sym typeface="+mn-lt"/>
            </a:endParaRPr>
          </a:p>
        </p:txBody>
      </p:sp>
      <p:grpSp>
        <p:nvGrpSpPr>
          <p:cNvPr id="64" name="组合 63"/>
          <p:cNvGrpSpPr/>
          <p:nvPr/>
        </p:nvGrpSpPr>
        <p:grpSpPr>
          <a:xfrm>
            <a:off x="983489" y="1818232"/>
            <a:ext cx="246811" cy="359779"/>
            <a:chOff x="2528974" y="2863357"/>
            <a:chExt cx="246811" cy="359779"/>
          </a:xfrm>
          <a:solidFill>
            <a:schemeClr val="bg1"/>
          </a:solidFill>
        </p:grpSpPr>
        <p:sp>
          <p:nvSpPr>
            <p:cNvPr id="65"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66"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cxnSp>
        <p:nvCxnSpPr>
          <p:cNvPr id="10" name="直接箭头连接符 9"/>
          <p:cNvCxnSpPr/>
          <p:nvPr/>
        </p:nvCxnSpPr>
        <p:spPr>
          <a:xfrm>
            <a:off x="1764404" y="1995552"/>
            <a:ext cx="1129415" cy="0"/>
          </a:xfrm>
          <a:prstGeom prst="straightConnector1">
            <a:avLst/>
          </a:prstGeom>
          <a:ln w="19050">
            <a:solidFill>
              <a:srgbClr val="D78D8F"/>
            </a:solidFill>
            <a:tailEnd type="triangle"/>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4799474" y="1292838"/>
            <a:ext cx="1315017" cy="1315017"/>
            <a:chOff x="287338" y="1614196"/>
            <a:chExt cx="1588115" cy="1588115"/>
          </a:xfrm>
        </p:grpSpPr>
        <p:sp>
          <p:nvSpPr>
            <p:cNvPr id="75" name="菱形 74"/>
            <p:cNvSpPr/>
            <p:nvPr/>
          </p:nvSpPr>
          <p:spPr>
            <a:xfrm>
              <a:off x="287338" y="1614196"/>
              <a:ext cx="1588115" cy="1588115"/>
            </a:xfrm>
            <a:prstGeom prst="diamond">
              <a:avLst/>
            </a:prstGeom>
            <a:noFill/>
            <a:ln w="38100">
              <a:solidFill>
                <a:srgbClr val="A3B2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76" name="菱形 75"/>
            <p:cNvSpPr/>
            <p:nvPr/>
          </p:nvSpPr>
          <p:spPr>
            <a:xfrm>
              <a:off x="437104" y="1763962"/>
              <a:ext cx="1288581" cy="1288581"/>
            </a:xfrm>
            <a:prstGeom prst="diamond">
              <a:avLst/>
            </a:prstGeom>
            <a:solidFill>
              <a:srgbClr val="A3B2D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grpSp>
      <p:sp>
        <p:nvSpPr>
          <p:cNvPr id="77" name="矩形 76"/>
          <p:cNvSpPr/>
          <p:nvPr/>
        </p:nvSpPr>
        <p:spPr>
          <a:xfrm>
            <a:off x="6103362" y="1947777"/>
            <a:ext cx="2818725" cy="922020"/>
          </a:xfrm>
          <a:prstGeom prst="rect">
            <a:avLst/>
          </a:prstGeom>
        </p:spPr>
        <p:txBody>
          <a:bodyPr wrap="square">
            <a:spAutoFit/>
            <a:scene3d>
              <a:camera prst="orthographicFront"/>
              <a:lightRig rig="threePt" dir="t"/>
            </a:scene3d>
          </a:bodyPr>
          <a:lstStyle/>
          <a:p>
            <a:pPr marL="0" marR="0" lvl="0" indent="0" algn="l" defTabSz="685800" rtl="0" eaLnBrk="1" fontAlgn="auto" latinLnBrk="0" hangingPunct="1">
              <a:lnSpc>
                <a:spcPct val="150000"/>
              </a:lnSpc>
              <a:spcBef>
                <a:spcPts val="0"/>
              </a:spcBef>
              <a:spcAft>
                <a:spcPts val="0"/>
              </a:spcAft>
              <a:buClr>
                <a:srgbClr val="E7E6E6">
                  <a:lumMod val="10000"/>
                </a:srgbClr>
              </a:buClr>
              <a:buSzTx/>
              <a:buFontTx/>
              <a:buNone/>
              <a:defRPr/>
            </a:pPr>
            <a:r>
              <a:rPr kumimoji="0" lang="en-US" altLang="zh-CN" b="1" u="none" strike="noStrike" kern="1200" cap="none" spc="0" normalizeH="0" baseline="0" noProof="0">
                <a:ln/>
                <a:solidFill>
                  <a:schemeClr val="tx1"/>
                </a:solidFill>
                <a:effectLst>
                  <a:outerShdw blurRad="38100" dist="19050" dir="2700000" algn="tl" rotWithShape="0">
                    <a:schemeClr val="dk1">
                      <a:alpha val="40000"/>
                    </a:schemeClr>
                  </a:outerShdw>
                </a:effectLst>
                <a:uLnTx/>
                <a:uFillTx/>
                <a:latin typeface="Calibri Light" panose="020F0302020204030204"/>
                <a:ea typeface="微软雅黑" panose="020B0503020204020204" charset="-122"/>
                <a:cs typeface="+mn-ea"/>
                <a:sym typeface="+mn-lt"/>
              </a:rPr>
              <a:t>铧式犁、播种机、联合收获机等</a:t>
            </a:r>
            <a:endParaRPr kumimoji="0" lang="en-US" altLang="zh-CN" b="1" u="none" strike="noStrike" kern="1200" cap="none" spc="0" normalizeH="0" baseline="0" noProof="0">
              <a:ln/>
              <a:solidFill>
                <a:schemeClr val="tx1"/>
              </a:solidFill>
              <a:effectLst>
                <a:outerShdw blurRad="38100" dist="19050" dir="2700000" algn="tl" rotWithShape="0">
                  <a:schemeClr val="dk1">
                    <a:alpha val="40000"/>
                  </a:schemeClr>
                </a:outerShdw>
              </a:effectLst>
              <a:uLnTx/>
              <a:uFillTx/>
              <a:latin typeface="Calibri Light" panose="020F0302020204030204"/>
              <a:ea typeface="微软雅黑" panose="020B0503020204020204" charset="-122"/>
              <a:cs typeface="+mn-ea"/>
              <a:sym typeface="+mn-lt"/>
            </a:endParaRPr>
          </a:p>
        </p:txBody>
      </p:sp>
      <p:sp>
        <p:nvSpPr>
          <p:cNvPr id="78" name="矩形 77"/>
          <p:cNvSpPr/>
          <p:nvPr/>
        </p:nvSpPr>
        <p:spPr>
          <a:xfrm>
            <a:off x="6114490" y="1561448"/>
            <a:ext cx="995680" cy="33718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a:ln>
                  <a:noFill/>
                </a:ln>
                <a:solidFill>
                  <a:prstClr val="black">
                    <a:lumMod val="65000"/>
                    <a:lumOff val="35000"/>
                  </a:prstClr>
                </a:solidFill>
                <a:effectLst/>
                <a:uLnTx/>
                <a:uFillTx/>
                <a:latin typeface="微软雅黑" panose="020B0503020204020204" charset="-122"/>
                <a:ea typeface="微软雅黑" panose="020B0503020204020204" charset="-122"/>
                <a:cs typeface="+mn-cs"/>
                <a:sym typeface="+mn-lt"/>
              </a:rPr>
              <a:t>主要机械</a:t>
            </a:r>
            <a:endParaRPr kumimoji="0" lang="zh-CN" altLang="en-US" sz="1600" b="1" i="0" u="none" strike="noStrike" kern="1200" cap="none" spc="0" normalizeH="0" baseline="0" noProof="0">
              <a:ln>
                <a:noFill/>
              </a:ln>
              <a:solidFill>
                <a:prstClr val="black">
                  <a:lumMod val="65000"/>
                  <a:lumOff val="35000"/>
                </a:prstClr>
              </a:solidFill>
              <a:effectLst/>
              <a:uLnTx/>
              <a:uFillTx/>
              <a:latin typeface="微软雅黑" panose="020B0503020204020204" charset="-122"/>
              <a:ea typeface="微软雅黑" panose="020B0503020204020204" charset="-122"/>
              <a:cs typeface="+mn-cs"/>
              <a:sym typeface="+mn-lt"/>
            </a:endParaRPr>
          </a:p>
        </p:txBody>
      </p:sp>
      <p:grpSp>
        <p:nvGrpSpPr>
          <p:cNvPr id="79" name="组合 78"/>
          <p:cNvGrpSpPr/>
          <p:nvPr/>
        </p:nvGrpSpPr>
        <p:grpSpPr>
          <a:xfrm>
            <a:off x="5333576" y="1770457"/>
            <a:ext cx="246811" cy="359779"/>
            <a:chOff x="2528974" y="2863357"/>
            <a:chExt cx="246811" cy="359779"/>
          </a:xfrm>
          <a:solidFill>
            <a:schemeClr val="bg1"/>
          </a:solidFill>
        </p:grpSpPr>
        <p:sp>
          <p:nvSpPr>
            <p:cNvPr id="80"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81"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cxnSp>
        <p:nvCxnSpPr>
          <p:cNvPr id="82" name="直接箭头连接符 81"/>
          <p:cNvCxnSpPr/>
          <p:nvPr/>
        </p:nvCxnSpPr>
        <p:spPr>
          <a:xfrm>
            <a:off x="6114491" y="1947777"/>
            <a:ext cx="1129415" cy="0"/>
          </a:xfrm>
          <a:prstGeom prst="straightConnector1">
            <a:avLst/>
          </a:prstGeom>
          <a:ln w="19050">
            <a:solidFill>
              <a:srgbClr val="A3B2D6"/>
            </a:solidFill>
            <a:tailEnd type="triangle"/>
          </a:ln>
        </p:spPr>
        <p:style>
          <a:lnRef idx="1">
            <a:schemeClr val="accent1"/>
          </a:lnRef>
          <a:fillRef idx="0">
            <a:schemeClr val="accent1"/>
          </a:fillRef>
          <a:effectRef idx="0">
            <a:schemeClr val="accent1"/>
          </a:effectRef>
          <a:fontRef idx="minor">
            <a:schemeClr val="tx1"/>
          </a:fontRef>
        </p:style>
      </p:cxnSp>
      <p:grpSp>
        <p:nvGrpSpPr>
          <p:cNvPr id="83" name="组合 82"/>
          <p:cNvGrpSpPr/>
          <p:nvPr/>
        </p:nvGrpSpPr>
        <p:grpSpPr>
          <a:xfrm>
            <a:off x="460515" y="3175828"/>
            <a:ext cx="1315017" cy="1315017"/>
            <a:chOff x="287338" y="1614196"/>
            <a:chExt cx="1588115" cy="1588115"/>
          </a:xfrm>
        </p:grpSpPr>
        <p:sp>
          <p:nvSpPr>
            <p:cNvPr id="84" name="菱形 83"/>
            <p:cNvSpPr/>
            <p:nvPr/>
          </p:nvSpPr>
          <p:spPr>
            <a:xfrm>
              <a:off x="287338" y="1614196"/>
              <a:ext cx="1588115" cy="1588115"/>
            </a:xfrm>
            <a:prstGeom prst="diamond">
              <a:avLst/>
            </a:prstGeom>
            <a:noFill/>
            <a:ln w="38100">
              <a:solidFill>
                <a:srgbClr val="E4A7A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85" name="菱形 84"/>
            <p:cNvSpPr/>
            <p:nvPr/>
          </p:nvSpPr>
          <p:spPr>
            <a:xfrm>
              <a:off x="437104" y="1763962"/>
              <a:ext cx="1288581" cy="1288581"/>
            </a:xfrm>
            <a:prstGeom prst="diamond">
              <a:avLst/>
            </a:prstGeom>
            <a:solidFill>
              <a:srgbClr val="E4A7A9"/>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grpSp>
      <p:sp>
        <p:nvSpPr>
          <p:cNvPr id="86" name="矩形 85"/>
          <p:cNvSpPr/>
          <p:nvPr/>
        </p:nvSpPr>
        <p:spPr>
          <a:xfrm>
            <a:off x="1764665" y="3830955"/>
            <a:ext cx="3046095" cy="975995"/>
          </a:xfrm>
          <a:prstGeom prst="rect">
            <a:avLst/>
          </a:prstGeom>
        </p:spPr>
        <p:txBody>
          <a:bodyPr wrap="square">
            <a:spAutoFit/>
          </a:bodyPr>
          <a:lstStyle/>
          <a:p>
            <a:pPr marL="0" marR="0" lvl="0" algn="l" defTabSz="685800" rtl="0" eaLnBrk="1" fontAlgn="auto" latinLnBrk="0" hangingPunct="1">
              <a:lnSpc>
                <a:spcPct val="90000"/>
              </a:lnSpc>
              <a:spcBef>
                <a:spcPts val="0"/>
              </a:spcBef>
              <a:spcAft>
                <a:spcPts val="0"/>
              </a:spcAft>
              <a:buClr>
                <a:srgbClr val="E7E6E6">
                  <a:lumMod val="10000"/>
                </a:srgbClr>
              </a:buClr>
              <a:buSzTx/>
              <a:buFontTx/>
              <a:buNone/>
              <a:defRPr/>
            </a:pPr>
            <a:r>
              <a:rPr kumimoji="0" lang="en-US" altLang="zh-CN" sz="1600" b="1" u="none" strike="noStrike" kern="1200" cap="none" spc="0" normalizeH="0" baseline="0" noProof="0">
                <a:effectLst>
                  <a:outerShdw blurRad="38100" dist="19050" dir="2700000" algn="tl" rotWithShape="0">
                    <a:schemeClr val="dk1">
                      <a:alpha val="40000"/>
                    </a:schemeClr>
                  </a:outerShdw>
                </a:effectLst>
                <a:uLnTx/>
                <a:uFillTx/>
                <a:latin typeface="Calibri Light" panose="020F0302020204030204"/>
                <a:ea typeface="微软雅黑" panose="020B0503020204020204" charset="-122"/>
                <a:cs typeface="+mn-ea"/>
                <a:sym typeface="+mn-lt"/>
              </a:rPr>
              <a:t>美国以大型为主，法国以中型为主，日本以小型为主。中国个体农户主要使用小型机械，大型农场普遍采用大型机械。</a:t>
            </a:r>
            <a:endParaRPr kumimoji="0" lang="en-US" altLang="zh-CN" sz="1600" b="1" u="none" strike="noStrike" kern="1200" cap="none" spc="0" normalizeH="0" baseline="0" noProof="0">
              <a:effectLst>
                <a:outerShdw blurRad="38100" dist="19050" dir="2700000" algn="tl" rotWithShape="0">
                  <a:schemeClr val="dk1">
                    <a:alpha val="40000"/>
                  </a:schemeClr>
                </a:outerShdw>
              </a:effectLst>
              <a:uLnTx/>
              <a:uFillTx/>
              <a:latin typeface="Calibri Light" panose="020F0302020204030204"/>
              <a:ea typeface="微软雅黑" panose="020B0503020204020204" charset="-122"/>
              <a:cs typeface="+mn-ea"/>
              <a:sym typeface="+mn-lt"/>
            </a:endParaRPr>
          </a:p>
        </p:txBody>
      </p:sp>
      <p:sp>
        <p:nvSpPr>
          <p:cNvPr id="87" name="矩形 86"/>
          <p:cNvSpPr/>
          <p:nvPr/>
        </p:nvSpPr>
        <p:spPr>
          <a:xfrm>
            <a:off x="1775531" y="3444438"/>
            <a:ext cx="995680" cy="33718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a:ln>
                  <a:noFill/>
                </a:ln>
                <a:solidFill>
                  <a:prstClr val="black">
                    <a:lumMod val="65000"/>
                    <a:lumOff val="35000"/>
                  </a:prstClr>
                </a:solidFill>
                <a:effectLst/>
                <a:uLnTx/>
                <a:uFillTx/>
                <a:latin typeface="微软雅黑" panose="020B0503020204020204" charset="-122"/>
                <a:ea typeface="微软雅黑" panose="020B0503020204020204" charset="-122"/>
                <a:cs typeface="+mn-cs"/>
                <a:sym typeface="+mn-lt"/>
              </a:rPr>
              <a:t>各国特征</a:t>
            </a:r>
            <a:endParaRPr kumimoji="0" lang="zh-CN" altLang="en-US" sz="1600" b="1" i="0" u="none" strike="noStrike" kern="1200" cap="none" spc="0" normalizeH="0" baseline="0" noProof="0">
              <a:ln>
                <a:noFill/>
              </a:ln>
              <a:solidFill>
                <a:prstClr val="black">
                  <a:lumMod val="65000"/>
                  <a:lumOff val="35000"/>
                </a:prstClr>
              </a:solidFill>
              <a:effectLst/>
              <a:uLnTx/>
              <a:uFillTx/>
              <a:latin typeface="微软雅黑" panose="020B0503020204020204" charset="-122"/>
              <a:ea typeface="微软雅黑" panose="020B0503020204020204" charset="-122"/>
              <a:cs typeface="+mn-cs"/>
              <a:sym typeface="+mn-lt"/>
            </a:endParaRPr>
          </a:p>
        </p:txBody>
      </p:sp>
      <p:grpSp>
        <p:nvGrpSpPr>
          <p:cNvPr id="88" name="组合 87"/>
          <p:cNvGrpSpPr/>
          <p:nvPr/>
        </p:nvGrpSpPr>
        <p:grpSpPr>
          <a:xfrm>
            <a:off x="994617" y="3653447"/>
            <a:ext cx="246811" cy="359779"/>
            <a:chOff x="2528974" y="2863357"/>
            <a:chExt cx="246811" cy="359779"/>
          </a:xfrm>
          <a:solidFill>
            <a:schemeClr val="bg1"/>
          </a:solidFill>
        </p:grpSpPr>
        <p:sp>
          <p:nvSpPr>
            <p:cNvPr id="89"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90"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cxnSp>
        <p:nvCxnSpPr>
          <p:cNvPr id="91" name="直接箭头连接符 90"/>
          <p:cNvCxnSpPr/>
          <p:nvPr/>
        </p:nvCxnSpPr>
        <p:spPr>
          <a:xfrm>
            <a:off x="1775532" y="3830767"/>
            <a:ext cx="1129415" cy="0"/>
          </a:xfrm>
          <a:prstGeom prst="straightConnector1">
            <a:avLst/>
          </a:prstGeom>
          <a:ln w="19050">
            <a:solidFill>
              <a:srgbClr val="D78D8F"/>
            </a:solidFill>
            <a:tailEnd type="triangle"/>
          </a:ln>
        </p:spPr>
        <p:style>
          <a:lnRef idx="1">
            <a:schemeClr val="accent1"/>
          </a:lnRef>
          <a:fillRef idx="0">
            <a:schemeClr val="accent1"/>
          </a:fillRef>
          <a:effectRef idx="0">
            <a:schemeClr val="accent1"/>
          </a:effectRef>
          <a:fontRef idx="minor">
            <a:schemeClr val="tx1"/>
          </a:fontRef>
        </p:style>
      </p:cxnSp>
      <p:grpSp>
        <p:nvGrpSpPr>
          <p:cNvPr id="92" name="组合 91"/>
          <p:cNvGrpSpPr/>
          <p:nvPr/>
        </p:nvGrpSpPr>
        <p:grpSpPr>
          <a:xfrm>
            <a:off x="4810602" y="3128053"/>
            <a:ext cx="1315017" cy="1315017"/>
            <a:chOff x="287338" y="1614196"/>
            <a:chExt cx="1588115" cy="1588115"/>
          </a:xfrm>
        </p:grpSpPr>
        <p:sp>
          <p:nvSpPr>
            <p:cNvPr id="93" name="菱形 92"/>
            <p:cNvSpPr/>
            <p:nvPr/>
          </p:nvSpPr>
          <p:spPr>
            <a:xfrm>
              <a:off x="287338" y="1614196"/>
              <a:ext cx="1588115" cy="1588115"/>
            </a:xfrm>
            <a:prstGeom prst="diamond">
              <a:avLst/>
            </a:prstGeom>
            <a:noFill/>
            <a:ln w="38100">
              <a:solidFill>
                <a:srgbClr val="637C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94" name="菱形 93"/>
            <p:cNvSpPr/>
            <p:nvPr/>
          </p:nvSpPr>
          <p:spPr>
            <a:xfrm>
              <a:off x="437104" y="1763962"/>
              <a:ext cx="1288581" cy="1288581"/>
            </a:xfrm>
            <a:prstGeom prst="diamond">
              <a:avLst/>
            </a:prstGeom>
            <a:solidFill>
              <a:srgbClr val="637CAC"/>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grpSp>
      <p:sp>
        <p:nvSpPr>
          <p:cNvPr id="95" name="矩形 94"/>
          <p:cNvSpPr/>
          <p:nvPr/>
        </p:nvSpPr>
        <p:spPr>
          <a:xfrm>
            <a:off x="6114490" y="3782992"/>
            <a:ext cx="2818725" cy="1170305"/>
          </a:xfrm>
          <a:prstGeom prst="rect">
            <a:avLst/>
          </a:prstGeom>
        </p:spPr>
        <p:txBody>
          <a:bodyPr wrap="square">
            <a:spAutoFit/>
          </a:bodyPr>
          <a:lstStyle/>
          <a:p>
            <a:pPr marL="0" marR="0" lvl="0" indent="0" algn="l" defTabSz="685800" rtl="0" eaLnBrk="1" fontAlgn="auto" latinLnBrk="0" hangingPunct="1">
              <a:lnSpc>
                <a:spcPct val="130000"/>
              </a:lnSpc>
              <a:spcBef>
                <a:spcPts val="0"/>
              </a:spcBef>
              <a:spcAft>
                <a:spcPts val="0"/>
              </a:spcAft>
              <a:buClr>
                <a:srgbClr val="E7E6E6">
                  <a:lumMod val="10000"/>
                </a:srgbClr>
              </a:buClr>
              <a:buSzTx/>
              <a:buFontTx/>
              <a:buNone/>
              <a:defRPr/>
            </a:pPr>
            <a:r>
              <a:rPr kumimoji="0" lang="en-US" altLang="zh-CN" sz="1800" b="1" u="none" strike="noStrike" kern="1200" cap="none" spc="0" normalizeH="0" baseline="0" noProof="0">
                <a:effectLst>
                  <a:outerShdw blurRad="38100" dist="19050" dir="2700000" algn="tl" rotWithShape="0">
                    <a:schemeClr val="dk1">
                      <a:alpha val="40000"/>
                    </a:schemeClr>
                  </a:outerShdw>
                </a:effectLst>
                <a:uLnTx/>
                <a:uFillTx/>
                <a:latin typeface="Calibri Light" panose="020F0302020204030204"/>
                <a:ea typeface="微软雅黑" panose="020B0503020204020204" charset="-122"/>
                <a:cs typeface="+mn-ea"/>
                <a:sym typeface="+mn-lt"/>
              </a:rPr>
              <a:t>推动着农作物的播种、收割与加工等从人工化向自动化转变。</a:t>
            </a:r>
            <a:endParaRPr kumimoji="0" lang="en-US" altLang="zh-CN" sz="1800" b="1" u="none" strike="noStrike" kern="1200" cap="none" spc="0" normalizeH="0" baseline="0" noProof="0">
              <a:effectLst>
                <a:outerShdw blurRad="38100" dist="19050" dir="2700000" algn="tl" rotWithShape="0">
                  <a:schemeClr val="dk1">
                    <a:alpha val="40000"/>
                  </a:schemeClr>
                </a:outerShdw>
              </a:effectLst>
              <a:uLnTx/>
              <a:uFillTx/>
              <a:latin typeface="Calibri Light" panose="020F0302020204030204"/>
              <a:ea typeface="微软雅黑" panose="020B0503020204020204" charset="-122"/>
              <a:cs typeface="+mn-ea"/>
              <a:sym typeface="+mn-lt"/>
            </a:endParaRPr>
          </a:p>
        </p:txBody>
      </p:sp>
      <p:sp>
        <p:nvSpPr>
          <p:cNvPr id="96" name="矩形 95"/>
          <p:cNvSpPr/>
          <p:nvPr/>
        </p:nvSpPr>
        <p:spPr>
          <a:xfrm>
            <a:off x="6125618" y="3396663"/>
            <a:ext cx="589280" cy="33718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0" normalizeH="0" baseline="0" noProof="0">
                <a:ln>
                  <a:noFill/>
                </a:ln>
                <a:solidFill>
                  <a:prstClr val="black">
                    <a:lumMod val="65000"/>
                    <a:lumOff val="35000"/>
                  </a:prstClr>
                </a:solidFill>
                <a:effectLst/>
                <a:uLnTx/>
                <a:uFillTx/>
                <a:latin typeface="微软雅黑" panose="020B0503020204020204" charset="-122"/>
                <a:ea typeface="微软雅黑" panose="020B0503020204020204" charset="-122"/>
                <a:cs typeface="+mn-cs"/>
                <a:sym typeface="+mn-lt"/>
              </a:rPr>
              <a:t>意义</a:t>
            </a:r>
            <a:endParaRPr kumimoji="0" lang="zh-CN" altLang="en-US" sz="1600" b="1" i="0" u="none" strike="noStrike" kern="1200" cap="none" spc="0" normalizeH="0" baseline="0" noProof="0">
              <a:ln>
                <a:noFill/>
              </a:ln>
              <a:solidFill>
                <a:prstClr val="black">
                  <a:lumMod val="65000"/>
                  <a:lumOff val="35000"/>
                </a:prstClr>
              </a:solidFill>
              <a:effectLst/>
              <a:uLnTx/>
              <a:uFillTx/>
              <a:latin typeface="微软雅黑" panose="020B0503020204020204" charset="-122"/>
              <a:ea typeface="微软雅黑" panose="020B0503020204020204" charset="-122"/>
              <a:cs typeface="+mn-cs"/>
              <a:sym typeface="+mn-lt"/>
            </a:endParaRPr>
          </a:p>
        </p:txBody>
      </p:sp>
      <p:grpSp>
        <p:nvGrpSpPr>
          <p:cNvPr id="97" name="组合 96"/>
          <p:cNvGrpSpPr/>
          <p:nvPr/>
        </p:nvGrpSpPr>
        <p:grpSpPr>
          <a:xfrm>
            <a:off x="5344704" y="3605672"/>
            <a:ext cx="246811" cy="359779"/>
            <a:chOff x="2528974" y="2863357"/>
            <a:chExt cx="246811" cy="359779"/>
          </a:xfrm>
          <a:solidFill>
            <a:schemeClr val="bg1"/>
          </a:solidFill>
        </p:grpSpPr>
        <p:sp>
          <p:nvSpPr>
            <p:cNvPr id="98"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sp>
          <p:nvSpPr>
            <p:cNvPr id="99"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ea typeface="微软雅黑" panose="020B0503020204020204" charset="-122"/>
                <a:cs typeface="+mn-cs"/>
                <a:sym typeface="Gill Sans" charset="0"/>
              </a:endParaRPr>
            </a:p>
          </p:txBody>
        </p:sp>
      </p:grpSp>
      <p:cxnSp>
        <p:nvCxnSpPr>
          <p:cNvPr id="100" name="直接箭头连接符 99"/>
          <p:cNvCxnSpPr/>
          <p:nvPr/>
        </p:nvCxnSpPr>
        <p:spPr>
          <a:xfrm>
            <a:off x="6125619" y="3782992"/>
            <a:ext cx="1129415" cy="0"/>
          </a:xfrm>
          <a:prstGeom prst="straightConnector1">
            <a:avLst/>
          </a:prstGeom>
          <a:ln w="19050">
            <a:solidFill>
              <a:srgbClr val="637CAC"/>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553863" y="103613"/>
            <a:ext cx="3580765" cy="345440"/>
          </a:xfrm>
          <a:prstGeom prst="rect">
            <a:avLst/>
          </a:prstGeom>
          <a:noFill/>
        </p:spPr>
        <p:txBody>
          <a:bodyPr wrap="none" lIns="68589" tIns="34293" rIns="68589" bIns="34293" rtlCol="0">
            <a:spAutoFit/>
          </a:bodyPr>
          <a:lstStyle/>
          <a:p>
            <a:pPr algn="l"/>
            <a:r>
              <a:rPr lang="en-US" b="1">
                <a:solidFill>
                  <a:schemeClr val="accent1"/>
                </a:solidFill>
                <a:latin typeface="微软雅黑" panose="020B0503020204020204" charset="-122"/>
                <a:ea typeface="微软雅黑" panose="020B0503020204020204" charset="-122"/>
              </a:rPr>
              <a:t>5.</a:t>
            </a:r>
            <a:r>
              <a:rPr b="1">
                <a:solidFill>
                  <a:schemeClr val="accent1"/>
                </a:solidFill>
                <a:latin typeface="微软雅黑" panose="020B0503020204020204" charset="-122"/>
                <a:ea typeface="微软雅黑" panose="020B0503020204020204" charset="-122"/>
              </a:rPr>
              <a:t>食物生产的现代化</a:t>
            </a:r>
            <a:r>
              <a:rPr lang="en-US" b="1">
                <a:solidFill>
                  <a:schemeClr val="accent1"/>
                </a:solidFill>
                <a:latin typeface="微软雅黑" panose="020B0503020204020204" charset="-122"/>
                <a:ea typeface="微软雅黑" panose="020B0503020204020204" charset="-122"/>
              </a:rPr>
              <a:t>——</a:t>
            </a:r>
            <a:r>
              <a:rPr lang="zh-CN" altLang="en-US" b="1">
                <a:solidFill>
                  <a:schemeClr val="accent1"/>
                </a:solidFill>
                <a:latin typeface="微软雅黑" panose="020B0503020204020204" charset="-122"/>
                <a:ea typeface="微软雅黑" panose="020B0503020204020204" charset="-122"/>
              </a:rPr>
              <a:t>良种培育</a:t>
            </a:r>
            <a:endParaRPr lang="zh-CN" altLang="en-US" b="1">
              <a:solidFill>
                <a:schemeClr val="accent1"/>
              </a:solidFill>
              <a:latin typeface="微软雅黑" panose="020B0503020204020204" charset="-122"/>
              <a:ea typeface="微软雅黑" panose="020B0503020204020204" charset="-122"/>
            </a:endParaRPr>
          </a:p>
        </p:txBody>
      </p:sp>
      <p:sp>
        <p:nvSpPr>
          <p:cNvPr id="30" name="文本1"/>
          <p:cNvSpPr>
            <a:spLocks noChangeArrowheads="1"/>
          </p:cNvSpPr>
          <p:nvPr/>
        </p:nvSpPr>
        <p:spPr bwMode="gray">
          <a:xfrm>
            <a:off x="483235" y="2770505"/>
            <a:ext cx="8063865" cy="2272030"/>
          </a:xfrm>
          <a:prstGeom prst="roundRect">
            <a:avLst>
              <a:gd name="adj" fmla="val 11505"/>
            </a:avLst>
          </a:prstGeom>
          <a:noFill/>
          <a:ln w="15875" cap="flat" cmpd="sng" algn="ctr">
            <a:solidFill>
              <a:schemeClr val="accent1"/>
            </a:solidFill>
            <a:prstDash val="solid"/>
          </a:ln>
          <a:effectLst/>
        </p:spPr>
        <p:txBody>
          <a:bodyPr lIns="46594" tIns="23296" rIns="46594" bIns="23296"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en-US">
                <a:solidFill>
                  <a:schemeClr val="tx1">
                    <a:lumMod val="75000"/>
                    <a:lumOff val="25000"/>
                  </a:schemeClr>
                </a:solidFill>
                <a:latin typeface="微软雅黑" panose="020B0503020204020204" charset="-122"/>
                <a:ea typeface="微软雅黑" panose="020B0503020204020204" charset="-122"/>
              </a:rPr>
              <a:t>20</a:t>
            </a:r>
            <a:r>
              <a:rPr lang="zh-CN" altLang="en-US">
                <a:solidFill>
                  <a:schemeClr val="tx1">
                    <a:lumMod val="75000"/>
                    <a:lumOff val="25000"/>
                  </a:schemeClr>
                </a:solidFill>
                <a:latin typeface="微软雅黑" panose="020B0503020204020204" charset="-122"/>
                <a:ea typeface="微软雅黑" panose="020B0503020204020204" charset="-122"/>
              </a:rPr>
              <a:t>世纪以来，玉米、小麦、水稻等主要粮食作物的杂交育种技术有了新的突破。</a:t>
            </a:r>
            <a:endParaRPr lang="zh-CN" altLang="en-US">
              <a:solidFill>
                <a:schemeClr val="tx1">
                  <a:lumMod val="75000"/>
                  <a:lumOff val="25000"/>
                </a:schemeClr>
              </a:solidFill>
              <a:latin typeface="微软雅黑" panose="020B0503020204020204" charset="-122"/>
              <a:ea typeface="微软雅黑" panose="020B0503020204020204" charset="-122"/>
            </a:endParaRPr>
          </a:p>
          <a:p>
            <a:pPr fontAlgn="base">
              <a:lnSpc>
                <a:spcPct val="120000"/>
              </a:lnSpc>
              <a:spcBef>
                <a:spcPct val="0"/>
              </a:spcBef>
              <a:spcAft>
                <a:spcPct val="0"/>
              </a:spcAft>
              <a:defRPr/>
            </a:pPr>
            <a:r>
              <a:rPr lang="en-US" altLang="zh-CN">
                <a:solidFill>
                  <a:schemeClr val="tx1">
                    <a:lumMod val="75000"/>
                    <a:lumOff val="25000"/>
                  </a:schemeClr>
                </a:solidFill>
                <a:latin typeface="微软雅黑" panose="020B0503020204020204" charset="-122"/>
                <a:ea typeface="微软雅黑" panose="020B0503020204020204" charset="-122"/>
              </a:rPr>
              <a:t>1930</a:t>
            </a:r>
            <a:r>
              <a:rPr lang="zh-CN" altLang="en-US">
                <a:solidFill>
                  <a:schemeClr val="tx1">
                    <a:lumMod val="75000"/>
                    <a:lumOff val="25000"/>
                  </a:schemeClr>
                </a:solidFill>
                <a:latin typeface="微软雅黑" panose="020B0503020204020204" charset="-122"/>
                <a:ea typeface="微软雅黑" panose="020B0503020204020204" charset="-122"/>
              </a:rPr>
              <a:t>年，美国利用杂交技术培育出玉米新品种，亩产量</a:t>
            </a:r>
            <a:r>
              <a:rPr lang="en-US" altLang="zh-CN">
                <a:solidFill>
                  <a:schemeClr val="tx1">
                    <a:lumMod val="75000"/>
                    <a:lumOff val="25000"/>
                  </a:schemeClr>
                </a:solidFill>
                <a:latin typeface="微软雅黑" panose="020B0503020204020204" charset="-122"/>
                <a:ea typeface="微软雅黑" panose="020B0503020204020204" charset="-122"/>
              </a:rPr>
              <a:t>350</a:t>
            </a:r>
            <a:r>
              <a:rPr lang="zh-CN" altLang="en-US">
                <a:solidFill>
                  <a:schemeClr val="tx1">
                    <a:lumMod val="75000"/>
                    <a:lumOff val="25000"/>
                  </a:schemeClr>
                </a:solidFill>
                <a:latin typeface="微软雅黑" panose="020B0503020204020204" charset="-122"/>
                <a:ea typeface="微软雅黑" panose="020B0503020204020204" charset="-122"/>
              </a:rPr>
              <a:t>千克</a:t>
            </a:r>
            <a:endParaRPr lang="zh-CN" altLang="en-US">
              <a:solidFill>
                <a:schemeClr val="tx1">
                  <a:lumMod val="75000"/>
                  <a:lumOff val="25000"/>
                </a:schemeClr>
              </a:solidFill>
              <a:latin typeface="微软雅黑" panose="020B0503020204020204" charset="-122"/>
              <a:ea typeface="微软雅黑" panose="020B0503020204020204" charset="-122"/>
            </a:endParaRPr>
          </a:p>
          <a:p>
            <a:pPr fontAlgn="base">
              <a:lnSpc>
                <a:spcPct val="120000"/>
              </a:lnSpc>
              <a:spcBef>
                <a:spcPct val="0"/>
              </a:spcBef>
              <a:spcAft>
                <a:spcPct val="0"/>
              </a:spcAft>
              <a:defRPr/>
            </a:pPr>
            <a:r>
              <a:rPr lang="en-US" altLang="zh-CN">
                <a:solidFill>
                  <a:schemeClr val="tx1">
                    <a:lumMod val="75000"/>
                    <a:lumOff val="25000"/>
                  </a:schemeClr>
                </a:solidFill>
                <a:latin typeface="微软雅黑" panose="020B0503020204020204" charset="-122"/>
                <a:ea typeface="微软雅黑" panose="020B0503020204020204" charset="-122"/>
              </a:rPr>
              <a:t>1941</a:t>
            </a:r>
            <a:r>
              <a:rPr lang="zh-CN" altLang="en-US">
                <a:solidFill>
                  <a:schemeClr val="tx1">
                    <a:lumMod val="75000"/>
                    <a:lumOff val="25000"/>
                  </a:schemeClr>
                </a:solidFill>
                <a:latin typeface="微软雅黑" panose="020B0503020204020204" charset="-122"/>
                <a:ea typeface="微软雅黑" panose="020B0503020204020204" charset="-122"/>
              </a:rPr>
              <a:t>年，墨西哥培育出小麦新品种，亩产量达</a:t>
            </a:r>
            <a:r>
              <a:rPr lang="en-US" altLang="zh-CN">
                <a:solidFill>
                  <a:schemeClr val="tx1">
                    <a:lumMod val="75000"/>
                    <a:lumOff val="25000"/>
                  </a:schemeClr>
                </a:solidFill>
                <a:latin typeface="微软雅黑" panose="020B0503020204020204" charset="-122"/>
                <a:ea typeface="微软雅黑" panose="020B0503020204020204" charset="-122"/>
              </a:rPr>
              <a:t>250</a:t>
            </a:r>
            <a:r>
              <a:rPr lang="zh-CN" altLang="en-US">
                <a:solidFill>
                  <a:schemeClr val="tx1">
                    <a:lumMod val="75000"/>
                    <a:lumOff val="25000"/>
                  </a:schemeClr>
                </a:solidFill>
                <a:latin typeface="微软雅黑" panose="020B0503020204020204" charset="-122"/>
                <a:ea typeface="微软雅黑" panose="020B0503020204020204" charset="-122"/>
              </a:rPr>
              <a:t>千克</a:t>
            </a:r>
            <a:endParaRPr lang="zh-CN" altLang="en-US">
              <a:solidFill>
                <a:schemeClr val="tx1">
                  <a:lumMod val="75000"/>
                  <a:lumOff val="25000"/>
                </a:schemeClr>
              </a:solidFill>
              <a:latin typeface="微软雅黑" panose="020B0503020204020204" charset="-122"/>
              <a:ea typeface="微软雅黑" panose="020B0503020204020204" charset="-122"/>
            </a:endParaRPr>
          </a:p>
          <a:p>
            <a:pPr fontAlgn="base">
              <a:lnSpc>
                <a:spcPct val="120000"/>
              </a:lnSpc>
              <a:spcBef>
                <a:spcPct val="0"/>
              </a:spcBef>
              <a:spcAft>
                <a:spcPct val="0"/>
              </a:spcAft>
              <a:defRPr/>
            </a:pPr>
            <a:r>
              <a:rPr lang="en-US" altLang="zh-CN">
                <a:solidFill>
                  <a:schemeClr val="tx1">
                    <a:lumMod val="75000"/>
                    <a:lumOff val="25000"/>
                  </a:schemeClr>
                </a:solidFill>
                <a:latin typeface="微软雅黑" panose="020B0503020204020204" charset="-122"/>
                <a:ea typeface="微软雅黑" panose="020B0503020204020204" charset="-122"/>
              </a:rPr>
              <a:t>2014</a:t>
            </a:r>
            <a:r>
              <a:rPr lang="zh-CN" altLang="en-US">
                <a:solidFill>
                  <a:schemeClr val="tx1">
                    <a:lumMod val="75000"/>
                    <a:lumOff val="25000"/>
                  </a:schemeClr>
                </a:solidFill>
                <a:latin typeface="微软雅黑" panose="020B0503020204020204" charset="-122"/>
                <a:ea typeface="微软雅黑" panose="020B0503020204020204" charset="-122"/>
              </a:rPr>
              <a:t>年，中国超级杂交水稻亩产突破</a:t>
            </a:r>
            <a:r>
              <a:rPr lang="en-US" altLang="zh-CN">
                <a:solidFill>
                  <a:schemeClr val="tx1">
                    <a:lumMod val="75000"/>
                    <a:lumOff val="25000"/>
                  </a:schemeClr>
                </a:solidFill>
                <a:latin typeface="微软雅黑" panose="020B0503020204020204" charset="-122"/>
                <a:ea typeface="微软雅黑" panose="020B0503020204020204" charset="-122"/>
              </a:rPr>
              <a:t>1000</a:t>
            </a:r>
            <a:r>
              <a:rPr lang="zh-CN" altLang="en-US">
                <a:solidFill>
                  <a:schemeClr val="tx1">
                    <a:lumMod val="75000"/>
                    <a:lumOff val="25000"/>
                  </a:schemeClr>
                </a:solidFill>
                <a:latin typeface="微软雅黑" panose="020B0503020204020204" charset="-122"/>
                <a:ea typeface="微软雅黑" panose="020B0503020204020204" charset="-122"/>
              </a:rPr>
              <a:t>千克，创造世界纪录</a:t>
            </a:r>
            <a:endParaRPr lang="zh-CN" altLang="en-US">
              <a:solidFill>
                <a:schemeClr val="tx1">
                  <a:lumMod val="75000"/>
                  <a:lumOff val="25000"/>
                </a:schemeClr>
              </a:solidFill>
              <a:latin typeface="微软雅黑" panose="020B0503020204020204" charset="-122"/>
              <a:ea typeface="微软雅黑" panose="020B0503020204020204" charset="-122"/>
            </a:endParaRPr>
          </a:p>
          <a:p>
            <a:pPr fontAlgn="base">
              <a:lnSpc>
                <a:spcPct val="120000"/>
              </a:lnSpc>
              <a:spcBef>
                <a:spcPct val="0"/>
              </a:spcBef>
              <a:spcAft>
                <a:spcPct val="0"/>
              </a:spcAft>
              <a:defRPr/>
            </a:pPr>
            <a:r>
              <a:rPr lang="zh-CN" altLang="en-US">
                <a:solidFill>
                  <a:schemeClr val="tx1">
                    <a:lumMod val="75000"/>
                    <a:lumOff val="25000"/>
                  </a:schemeClr>
                </a:solidFill>
                <a:latin typeface="微软雅黑" panose="020B0503020204020204" charset="-122"/>
                <a:ea typeface="微软雅黑" panose="020B0503020204020204" charset="-122"/>
              </a:rPr>
              <a:t>杂交育种新技术的应用，提高了粮食作物的单位面积产量，为人类消除饥饿做出了突出贡献</a:t>
            </a:r>
            <a:endParaRPr lang="zh-CN" altLang="en-US">
              <a:solidFill>
                <a:schemeClr val="tx1">
                  <a:lumMod val="75000"/>
                  <a:lumOff val="25000"/>
                </a:schemeClr>
              </a:solidFill>
              <a:latin typeface="微软雅黑" panose="020B0503020204020204" charset="-122"/>
              <a:ea typeface="微软雅黑" panose="020B0503020204020204" charset="-122"/>
            </a:endParaRPr>
          </a:p>
        </p:txBody>
      </p:sp>
      <p:cxnSp>
        <p:nvCxnSpPr>
          <p:cNvPr id="15" name="直接连接符 14"/>
          <p:cNvCxnSpPr/>
          <p:nvPr/>
        </p:nvCxnSpPr>
        <p:spPr>
          <a:xfrm flipV="1">
            <a:off x="553720" y="526415"/>
            <a:ext cx="7066915" cy="254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3" name="图片 2" descr="杂交水稻"/>
          <p:cNvPicPr>
            <a:picLocks noChangeAspect="1"/>
          </p:cNvPicPr>
          <p:nvPr/>
        </p:nvPicPr>
        <p:blipFill>
          <a:blip r:embed="rId1"/>
          <a:stretch>
            <a:fillRect/>
          </a:stretch>
        </p:blipFill>
        <p:spPr>
          <a:xfrm>
            <a:off x="4836795" y="700405"/>
            <a:ext cx="3629660" cy="1960880"/>
          </a:xfrm>
          <a:prstGeom prst="rect">
            <a:avLst/>
          </a:prstGeom>
        </p:spPr>
      </p:pic>
      <p:pic>
        <p:nvPicPr>
          <p:cNvPr id="4" name="图片 3"/>
          <p:cNvPicPr>
            <a:picLocks noChangeAspect="1"/>
          </p:cNvPicPr>
          <p:nvPr/>
        </p:nvPicPr>
        <p:blipFill>
          <a:blip r:embed="rId2"/>
          <a:srcRect r="49877"/>
          <a:stretch>
            <a:fillRect/>
          </a:stretch>
        </p:blipFill>
        <p:spPr>
          <a:xfrm>
            <a:off x="696595" y="700405"/>
            <a:ext cx="4140200" cy="196088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custDataLst>
              <p:tags r:id="rId1"/>
            </p:custDataLst>
          </p:nvPr>
        </p:nvSpPr>
        <p:spPr>
          <a:xfrm>
            <a:off x="104299" y="0"/>
            <a:ext cx="9039701" cy="5056346"/>
          </a:xfrm>
          <a:solidFill>
            <a:schemeClr val="bg2">
              <a:lumMod val="95000"/>
            </a:schemeClr>
          </a:solidFill>
        </p:spPr>
        <p:txBody>
          <a:bodyPr/>
          <a:lstStyle/>
          <a:p>
            <a:pPr marL="0" indent="0" defTabSz="0">
              <a:lnSpc>
                <a:spcPct val="120000"/>
              </a:lnSpc>
              <a:spcAft>
                <a:spcPct val="0"/>
              </a:spcAft>
              <a:buNone/>
              <a:tabLst>
                <a:tab pos="1188085" algn="l"/>
                <a:tab pos="2163445" algn="l"/>
                <a:tab pos="3142615" algn="l"/>
                <a:tab pos="4190365" algn="l"/>
              </a:tabLst>
            </a:pPr>
            <a:r>
              <a:rPr altLang="zh-CN" sz="2400">
                <a:solidFill>
                  <a:srgbClr val="FF0000"/>
                </a:solidFill>
                <a:uFillTx/>
                <a:ea typeface="黑体" panose="02010609060101010101" charset="-122"/>
                <a:cs typeface="Times New Roman" panose="02020603050405020304" pitchFamily="18" charset="0"/>
                <a:sym typeface="+mn-ea"/>
              </a:rPr>
              <a:t>探究：传统农业与现代农业的主要区别</a:t>
            </a:r>
            <a:endParaRPr lang="zh-CN" altLang="zh-CN" sz="2400">
              <a:solidFill>
                <a:srgbClr val="FF0000"/>
              </a:solidFill>
              <a:effectLst/>
              <a:uFillTx/>
              <a:latin typeface="NEU-BZ-S92"/>
              <a:ea typeface="方正书宋_GBK" panose="03000509000000000000" pitchFamily="65" charset="-122"/>
              <a:cs typeface="Times New Roman" panose="02020603050405020304" pitchFamily="18" charset="0"/>
            </a:endParaRPr>
          </a:p>
          <a:p>
            <a:endParaRPr lang="zh-CN" altLang="zh-CN" sz="2400">
              <a:solidFill>
                <a:srgbClr val="FF0000"/>
              </a:solidFill>
              <a:effectLst/>
              <a:uFillTx/>
              <a:latin typeface="NEU-BZ-S92"/>
              <a:ea typeface="方正书宋_GBK" panose="03000509000000000000" pitchFamily="65" charset="-122"/>
              <a:cs typeface="Times New Roman" panose="02020603050405020304" pitchFamily="18" charset="0"/>
            </a:endParaRPr>
          </a:p>
        </p:txBody>
      </p:sp>
      <p:graphicFrame>
        <p:nvGraphicFramePr>
          <p:cNvPr id="2" name="表格 1"/>
          <p:cNvGraphicFramePr>
            <a:graphicFrameLocks noGrp="1" noChangeAspect="1"/>
          </p:cNvGraphicFramePr>
          <p:nvPr>
            <p:custDataLst>
              <p:tags r:id="rId2"/>
            </p:custDataLst>
          </p:nvPr>
        </p:nvGraphicFramePr>
        <p:xfrm>
          <a:off x="49054" y="742474"/>
          <a:ext cx="8785860" cy="4349115"/>
        </p:xfrm>
        <a:graphic>
          <a:graphicData uri="http://schemas.openxmlformats.org/drawingml/2006/table">
            <a:tbl>
              <a:tblPr firstRow="1" firstCol="1" bandRow="1"/>
              <a:tblGrid>
                <a:gridCol w="1356995"/>
                <a:gridCol w="3191510"/>
                <a:gridCol w="4237355"/>
              </a:tblGrid>
              <a:tr h="361950">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Arial" panose="020B0604020202020204" pitchFamily="34" charset="0"/>
                          <a:ea typeface="黑体" panose="02010609060101010101" charset="-122"/>
                          <a:cs typeface="Times New Roman" panose="02020603050405020304" pitchFamily="18" charset="0"/>
                        </a:rPr>
                        <a:t>项目</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Arial" panose="020B0604020202020204" pitchFamily="34" charset="0"/>
                          <a:ea typeface="黑体" panose="02010609060101010101" charset="-122"/>
                          <a:cs typeface="Times New Roman" panose="02020603050405020304" pitchFamily="18" charset="0"/>
                        </a:rPr>
                        <a:t>传统农业</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Arial" panose="020B0604020202020204" pitchFamily="34" charset="0"/>
                          <a:ea typeface="黑体" panose="02010609060101010101" charset="-122"/>
                          <a:cs typeface="Times New Roman" panose="02020603050405020304" pitchFamily="18" charset="0"/>
                        </a:rPr>
                        <a:t>现代农业</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r>
              <a:tr h="725170">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农具动力</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手工和畜力工具</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人力、畜力和自然力等</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机械化工具为主</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石油和电力等</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r>
              <a:tr h="362585">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生产技术</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直接经验</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现代科技</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r>
              <a:tr h="361950">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生产目的</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自给自足</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商品化</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r>
              <a:tr h="363855">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使用肥料</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天然有机肥料</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化学肥料、大量使用农药</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r>
              <a:tr h="361950">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作物品种</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农家原有品种</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人工培育品种</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r>
              <a:tr h="1087120">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生产单元</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个体小农为主</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生产单元也是消费单元</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粗放经营为主</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家庭农场为主</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集约经营为主</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依赖大量外部投入</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需要一个强大的科技和工业体系支撑</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solidFill>
                  </a:tcPr>
                </a:tc>
              </a:tr>
              <a:tr h="724535">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物质循环</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内循环</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农产品加工很初步</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2"/>
                    </a:solidFill>
                  </a:tcPr>
                </a:tc>
                <a:tc>
                  <a:txBody>
                    <a:bodyPr wrap="square"/>
                    <a:lstStyle/>
                    <a:p>
                      <a:pPr defTabSz="0">
                        <a:spcAft>
                          <a:spcPct val="0"/>
                        </a:spcAft>
                        <a:tabLst>
                          <a:tab pos="1188085" algn="l"/>
                          <a:tab pos="2163445" algn="l"/>
                          <a:tab pos="3142615" algn="l"/>
                          <a:tab pos="4190365" algn="l"/>
                        </a:tabLst>
                      </a:pP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外循环</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农产品加工非常深入</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产业链延长</a:t>
                      </a:r>
                      <a:r>
                        <a:rPr lang="en-US"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165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贸工农一体化生产</a:t>
                      </a:r>
                      <a:endParaRPr lang="zh-CN" sz="1650">
                        <a:solidFill>
                          <a:srgbClr val="000000"/>
                        </a:solidFill>
                        <a:effectLst/>
                        <a:latin typeface="NEU-BZ-S92"/>
                        <a:ea typeface="方正书宋_GBK" panose="03000509000000000000" pitchFamily="65" charset="-122"/>
                        <a:cs typeface="Times New Roman" panose="02020603050405020304" pitchFamily="18" charset="0"/>
                      </a:endParaRPr>
                    </a:p>
                  </a:txBody>
                  <a:tcPr marL="21431" marR="21431"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2"/>
                    </a:solidFill>
                  </a:tcPr>
                </a:tc>
              </a:tr>
            </a:tbl>
          </a:graphicData>
        </a:graphic>
      </p:graphicFrame>
    </p:spTree>
    <p:custDataLst>
      <p:tags r:id="rId3"/>
    </p:custData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bwMode="auto">
          <a:xfrm>
            <a:off x="-323850" y="-363538"/>
            <a:ext cx="1343025" cy="1658938"/>
            <a:chOff x="-204" y="-229"/>
            <a:chExt cx="846" cy="1045"/>
          </a:xfrm>
        </p:grpSpPr>
        <p:sp>
          <p:nvSpPr>
            <p:cNvPr id="6" name="AutoShape 3"/>
            <p:cNvSpPr>
              <a:spLocks noChangeAspect="1" noChangeArrowheads="1" noTextEdit="1"/>
            </p:cNvSpPr>
            <p:nvPr/>
          </p:nvSpPr>
          <p:spPr bwMode="auto">
            <a:xfrm>
              <a:off x="-204" y="-229"/>
              <a:ext cx="846" cy="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7" name="Oval 5"/>
            <p:cNvSpPr>
              <a:spLocks noChangeArrowheads="1"/>
            </p:cNvSpPr>
            <p:nvPr/>
          </p:nvSpPr>
          <p:spPr bwMode="auto">
            <a:xfrm>
              <a:off x="-201" y="-227"/>
              <a:ext cx="845" cy="847"/>
            </a:xfrm>
            <a:prstGeom prst="ellipse">
              <a:avLst/>
            </a:prstGeom>
            <a:solidFill>
              <a:srgbClr val="E4A7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8" name="Oval 6"/>
            <p:cNvSpPr>
              <a:spLocks noChangeArrowheads="1"/>
            </p:cNvSpPr>
            <p:nvPr/>
          </p:nvSpPr>
          <p:spPr bwMode="auto">
            <a:xfrm>
              <a:off x="176" y="441"/>
              <a:ext cx="378" cy="377"/>
            </a:xfrm>
            <a:prstGeom prst="ellipse">
              <a:avLst/>
            </a:prstGeom>
            <a:solidFill>
              <a:srgbClr val="A3B2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grpSp>
      <p:sp>
        <p:nvSpPr>
          <p:cNvPr id="2" name="PA_矩形 7"/>
          <p:cNvSpPr/>
          <p:nvPr>
            <p:custDataLst>
              <p:tags r:id="rId1"/>
            </p:custDataLst>
          </p:nvPr>
        </p:nvSpPr>
        <p:spPr>
          <a:xfrm>
            <a:off x="1599835" y="1936770"/>
            <a:ext cx="4754880" cy="70675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食物储备技术的进步</a:t>
            </a:r>
            <a:endPar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sp>
        <p:nvSpPr>
          <p:cNvPr id="4" name="矩形: 圆角 3"/>
          <p:cNvSpPr/>
          <p:nvPr/>
        </p:nvSpPr>
        <p:spPr>
          <a:xfrm>
            <a:off x="1222375" y="1389380"/>
            <a:ext cx="1748790" cy="457835"/>
          </a:xfrm>
          <a:prstGeom prst="roundRect">
            <a:avLst>
              <a:gd name="adj" fmla="val 50000"/>
            </a:avLst>
          </a:prstGeom>
          <a:solidFill>
            <a:srgbClr val="E4A7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zh-CN" altLang="en-US" sz="3200" b="0" i="0" u="none" strike="noStrike" kern="1200" cap="none" spc="0" normalizeH="0" baseline="0" noProof="0">
                <a:ln>
                  <a:noFill/>
                </a:ln>
                <a:solidFill>
                  <a:prstClr val="white"/>
                </a:solidFill>
                <a:effectLst/>
                <a:uLnTx/>
                <a:uFillTx/>
                <a:latin typeface="华文细黑"/>
                <a:ea typeface="微软雅黑 Light"/>
                <a:cs typeface="+mn-cs"/>
              </a:rPr>
              <a:t>第二目</a:t>
            </a:r>
            <a:endParaRPr kumimoji="0" lang="zh-CN" altLang="en-US" sz="3200" b="0" i="0" u="none" strike="noStrike" kern="1200" cap="none" spc="0" normalizeH="0" baseline="0" noProof="0">
              <a:ln>
                <a:noFill/>
              </a:ln>
              <a:solidFill>
                <a:prstClr val="white"/>
              </a:solidFill>
              <a:effectLst/>
              <a:uLnTx/>
              <a:uFillTx/>
              <a:latin typeface="华文细黑"/>
              <a:ea typeface="微软雅黑 Ligh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矩形 7"/>
          <p:cNvSpPr/>
          <p:nvPr>
            <p:custDataLst>
              <p:tags r:id="rId1"/>
            </p:custDataLst>
          </p:nvPr>
        </p:nvSpPr>
        <p:spPr>
          <a:xfrm>
            <a:off x="3020060" y="95885"/>
            <a:ext cx="3197860" cy="460375"/>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食物储备技术的进步</a:t>
            </a:r>
            <a:endParaRPr kumimoji="0" lang="zh-CN" altLang="en-US" sz="24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pic>
        <p:nvPicPr>
          <p:cNvPr id="36873" name="图片 6" descr="635827631168129118294"/>
          <p:cNvPicPr>
            <a:picLocks noChangeAspect="1"/>
          </p:cNvPicPr>
          <p:nvPr>
            <p:custDataLst>
              <p:tags r:id="rId2"/>
            </p:custDataLst>
          </p:nvPr>
        </p:nvPicPr>
        <p:blipFill>
          <a:blip r:embed="rId3"/>
          <a:stretch>
            <a:fillRect/>
          </a:stretch>
        </p:blipFill>
        <p:spPr>
          <a:xfrm>
            <a:off x="4592320" y="2898775"/>
            <a:ext cx="4592955" cy="2244725"/>
          </a:xfrm>
          <a:prstGeom prst="rect">
            <a:avLst/>
          </a:prstGeom>
          <a:noFill/>
          <a:ln w="9525">
            <a:noFill/>
          </a:ln>
        </p:spPr>
      </p:pic>
      <p:pic>
        <p:nvPicPr>
          <p:cNvPr id="35843" name="图片 18441" descr="2c66000c9572a178947d"/>
          <p:cNvPicPr>
            <a:picLocks noChangeAspect="1"/>
          </p:cNvPicPr>
          <p:nvPr>
            <p:custDataLst>
              <p:tags r:id="rId4"/>
            </p:custDataLst>
          </p:nvPr>
        </p:nvPicPr>
        <p:blipFill>
          <a:blip r:embed="rId5"/>
          <a:stretch>
            <a:fillRect/>
          </a:stretch>
        </p:blipFill>
        <p:spPr>
          <a:xfrm>
            <a:off x="-136525" y="2795905"/>
            <a:ext cx="4592320" cy="2268220"/>
          </a:xfrm>
          <a:prstGeom prst="rect">
            <a:avLst/>
          </a:prstGeom>
          <a:noFill/>
          <a:ln w="9525">
            <a:noFill/>
          </a:ln>
        </p:spPr>
      </p:pic>
      <p:sp>
        <p:nvSpPr>
          <p:cNvPr id="35844" name="矩形 18442"/>
          <p:cNvSpPr/>
          <p:nvPr>
            <p:custDataLst>
              <p:tags r:id="rId6"/>
            </p:custDataLst>
          </p:nvPr>
        </p:nvSpPr>
        <p:spPr>
          <a:xfrm>
            <a:off x="441960" y="2898775"/>
            <a:ext cx="3198495" cy="368300"/>
          </a:xfrm>
          <a:prstGeom prst="rect">
            <a:avLst/>
          </a:prstGeom>
          <a:solidFill>
            <a:schemeClr val="bg1"/>
          </a:solidFill>
          <a:ln w="9525">
            <a:noFill/>
          </a:ln>
        </p:spPr>
        <p:txBody>
          <a:bodyPr wrap="square" anchor="ctr">
            <a:spAutoFit/>
          </a:bodyPr>
          <a:p>
            <a:pPr algn="just"/>
            <a:r>
              <a:rPr lang="zh-CN" altLang="en-US" b="1">
                <a:solidFill>
                  <a:srgbClr val="0000FF"/>
                </a:solidFill>
              </a:rPr>
              <a:t>“天下第一粮仓”</a:t>
            </a:r>
            <a:r>
              <a:rPr lang="en-US" altLang="zh-CN" b="1">
                <a:solidFill>
                  <a:srgbClr val="0000FF"/>
                </a:solidFill>
                <a:latin typeface="Arial" panose="020B0604020202020204"/>
              </a:rPr>
              <a:t>——</a:t>
            </a:r>
            <a:r>
              <a:rPr lang="zh-CN" altLang="en-US" b="1">
                <a:solidFill>
                  <a:srgbClr val="0000FF"/>
                </a:solidFill>
              </a:rPr>
              <a:t>含嘉仓</a:t>
            </a:r>
            <a:endParaRPr lang="zh-CN" altLang="en-US" b="1">
              <a:solidFill>
                <a:srgbClr val="0000FF"/>
              </a:solidFill>
            </a:endParaRPr>
          </a:p>
        </p:txBody>
      </p:sp>
      <p:pic>
        <p:nvPicPr>
          <p:cNvPr id="2" name="图片 1"/>
          <p:cNvPicPr>
            <a:picLocks noChangeAspect="1"/>
          </p:cNvPicPr>
          <p:nvPr/>
        </p:nvPicPr>
        <p:blipFill>
          <a:blip r:embed="rId7"/>
          <a:stretch>
            <a:fillRect/>
          </a:stretch>
        </p:blipFill>
        <p:spPr>
          <a:xfrm>
            <a:off x="343535" y="556260"/>
            <a:ext cx="3632200" cy="2085340"/>
          </a:xfrm>
          <a:prstGeom prst="rect">
            <a:avLst/>
          </a:prstGeom>
        </p:spPr>
      </p:pic>
      <p:pic>
        <p:nvPicPr>
          <p:cNvPr id="4" name="图片 3"/>
          <p:cNvPicPr>
            <a:picLocks noChangeAspect="1"/>
          </p:cNvPicPr>
          <p:nvPr/>
        </p:nvPicPr>
        <p:blipFill>
          <a:blip r:embed="rId8"/>
          <a:stretch>
            <a:fillRect/>
          </a:stretch>
        </p:blipFill>
        <p:spPr>
          <a:xfrm>
            <a:off x="4631055" y="501650"/>
            <a:ext cx="3763645" cy="20853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6873"/>
                                        </p:tgtEl>
                                        <p:attrNameLst>
                                          <p:attrName>style.visibility</p:attrName>
                                        </p:attrNameLst>
                                      </p:cBhvr>
                                      <p:to>
                                        <p:strVal val="visible"/>
                                      </p:to>
                                    </p:set>
                                    <p:animEffect transition="in" filter="diamond(in)">
                                      <p:cBhvr>
                                        <p:cTn id="7" dur="2000" fill="hold"/>
                                        <p:tgtEl>
                                          <p:spTgt spid="36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84150" y="92075"/>
            <a:ext cx="3101975" cy="521970"/>
          </a:xfrm>
          <a:prstGeom prst="rect">
            <a:avLst/>
          </a:prstGeom>
          <a:noFill/>
        </p:spPr>
        <p:txBody>
          <a:bodyPr wrap="square" rtlCol="0">
            <a:spAutoFit/>
          </a:bodyPr>
          <a:p>
            <a:r>
              <a:rPr lang="en-US" altLang="zh-CN" sz="2800" b="1"/>
              <a:t>1.</a:t>
            </a:r>
            <a:r>
              <a:rPr lang="zh-CN" altLang="en-US" sz="2800" b="1"/>
              <a:t>粮食储备技术</a:t>
            </a:r>
            <a:endParaRPr lang="zh-CN" altLang="en-US" sz="2800" b="1"/>
          </a:p>
        </p:txBody>
      </p:sp>
      <p:graphicFrame>
        <p:nvGraphicFramePr>
          <p:cNvPr id="3" name="表格 2"/>
          <p:cNvGraphicFramePr/>
          <p:nvPr>
            <p:custDataLst>
              <p:tags r:id="rId1"/>
            </p:custDataLst>
          </p:nvPr>
        </p:nvGraphicFramePr>
        <p:xfrm>
          <a:off x="99060" y="1078230"/>
          <a:ext cx="8945880" cy="3569335"/>
        </p:xfrm>
        <a:graphic>
          <a:graphicData uri="http://schemas.openxmlformats.org/drawingml/2006/table">
            <a:tbl>
              <a:tblPr firstRow="1" bandRow="1">
                <a:tableStyleId>{5C22544A-7EE6-4342-B048-85BDC9FD1C3A}</a:tableStyleId>
              </a:tblPr>
              <a:tblGrid>
                <a:gridCol w="2403475"/>
                <a:gridCol w="6542405"/>
              </a:tblGrid>
              <a:tr h="478155">
                <a:tc>
                  <a:txBody>
                    <a:bodyPr/>
                    <a:p>
                      <a:pPr algn="l">
                        <a:buClrTx/>
                        <a:buSzTx/>
                        <a:buFontTx/>
                        <a:buNone/>
                      </a:pPr>
                      <a:r>
                        <a:rPr lang="zh-CN" altLang="en-US" sz="2800" b="0">
                          <a:solidFill>
                            <a:schemeClr val="dk1"/>
                          </a:solidFill>
                        </a:rPr>
                        <a:t>原始农业社会</a:t>
                      </a:r>
                      <a:endParaRPr lang="zh-CN" altLang="en-US" sz="2800" b="0">
                        <a:solidFill>
                          <a:schemeClr val="dk1"/>
                        </a:solidFill>
                      </a:endParaRPr>
                    </a:p>
                  </a:txBody>
                  <a:tcPr/>
                </a:tc>
                <a:tc>
                  <a:txBody>
                    <a:bodyPr/>
                    <a:p>
                      <a:pPr algn="l">
                        <a:buClrTx/>
                        <a:buSzTx/>
                        <a:buFontTx/>
                        <a:buNone/>
                      </a:pPr>
                      <a:r>
                        <a:rPr lang="zh-CN" altLang="en-US" sz="2800" b="0">
                          <a:solidFill>
                            <a:schemeClr val="dk1"/>
                          </a:solidFill>
                        </a:rPr>
                        <a:t>人们利用地窖和陶器来存储余粮</a:t>
                      </a:r>
                      <a:endParaRPr lang="zh-CN" altLang="en-US" sz="2800" b="0">
                        <a:solidFill>
                          <a:schemeClr val="dk1"/>
                        </a:solidFill>
                      </a:endParaRPr>
                    </a:p>
                  </a:txBody>
                  <a:tcPr/>
                </a:tc>
              </a:tr>
              <a:tr h="904875">
                <a:tc>
                  <a:txBody>
                    <a:bodyPr/>
                    <a:p>
                      <a:pPr algn="l">
                        <a:buClrTx/>
                        <a:buSzTx/>
                        <a:buFontTx/>
                        <a:buNone/>
                      </a:pPr>
                      <a:r>
                        <a:rPr lang="zh-CN" altLang="en-US" sz="2800"/>
                        <a:t>20世纪以来</a:t>
                      </a:r>
                      <a:endParaRPr lang="zh-CN" altLang="en-US" sz="2800"/>
                    </a:p>
                  </a:txBody>
                  <a:tcPr/>
                </a:tc>
                <a:tc>
                  <a:txBody>
                    <a:bodyPr/>
                    <a:p>
                      <a:pPr algn="l">
                        <a:buClrTx/>
                        <a:buSzTx/>
                        <a:buFontTx/>
                        <a:buNone/>
                      </a:pPr>
                      <a:r>
                        <a:rPr lang="zh-CN" altLang="en-US" sz="2800"/>
                        <a:t>科技的发展极大地推动了粮食储备技术的进步</a:t>
                      </a:r>
                      <a:endParaRPr lang="zh-CN" altLang="en-US" sz="2800"/>
                    </a:p>
                  </a:txBody>
                  <a:tcPr/>
                </a:tc>
              </a:tr>
              <a:tr h="588010">
                <a:tc>
                  <a:txBody>
                    <a:bodyPr/>
                    <a:p>
                      <a:pPr>
                        <a:buNone/>
                      </a:pPr>
                      <a:r>
                        <a:rPr lang="en-US" altLang="zh-CN" sz="2800"/>
                        <a:t>20</a:t>
                      </a:r>
                      <a:r>
                        <a:rPr lang="zh-CN" altLang="en-US" sz="2800"/>
                        <a:t>世纪</a:t>
                      </a:r>
                      <a:r>
                        <a:rPr lang="en-US" altLang="zh-CN" sz="2800"/>
                        <a:t>50</a:t>
                      </a:r>
                      <a:r>
                        <a:rPr lang="zh-CN" altLang="en-US" sz="2800"/>
                        <a:t>年代</a:t>
                      </a:r>
                      <a:endParaRPr lang="zh-CN" altLang="en-US" sz="2800"/>
                    </a:p>
                  </a:txBody>
                  <a:tcPr/>
                </a:tc>
                <a:tc>
                  <a:txBody>
                    <a:bodyPr/>
                    <a:p>
                      <a:pPr>
                        <a:buNone/>
                      </a:pPr>
                      <a:r>
                        <a:rPr lang="zh-CN" altLang="en-US" sz="2800"/>
                        <a:t>美国已经使用机械通风储粮技术</a:t>
                      </a:r>
                      <a:endParaRPr lang="zh-CN" altLang="en-US" sz="2800"/>
                    </a:p>
                  </a:txBody>
                  <a:tcPr/>
                </a:tc>
              </a:tr>
              <a:tr h="460375">
                <a:tc>
                  <a:txBody>
                    <a:bodyPr/>
                    <a:p>
                      <a:pPr>
                        <a:buNone/>
                      </a:pPr>
                      <a:r>
                        <a:rPr lang="en-US" altLang="zh-CN" sz="2800"/>
                        <a:t>20</a:t>
                      </a:r>
                      <a:r>
                        <a:rPr lang="zh-CN" altLang="en-US" sz="2800"/>
                        <a:t>世纪</a:t>
                      </a:r>
                      <a:r>
                        <a:rPr lang="en-US" altLang="zh-CN" sz="2800"/>
                        <a:t>70</a:t>
                      </a:r>
                      <a:r>
                        <a:rPr lang="zh-CN" altLang="en-US" sz="2800"/>
                        <a:t>年代</a:t>
                      </a:r>
                      <a:endParaRPr lang="zh-CN" altLang="en-US" sz="2800"/>
                    </a:p>
                  </a:txBody>
                  <a:tcPr/>
                </a:tc>
                <a:tc>
                  <a:txBody>
                    <a:bodyPr/>
                    <a:p>
                      <a:pPr>
                        <a:buNone/>
                      </a:pPr>
                      <a:r>
                        <a:rPr lang="zh-CN" altLang="en-US" sz="2800"/>
                        <a:t>中国开始采用机械制冷低温储粮技术</a:t>
                      </a:r>
                      <a:endParaRPr lang="zh-CN" altLang="en-US" sz="2800"/>
                    </a:p>
                  </a:txBody>
                  <a:tcPr/>
                </a:tc>
              </a:tr>
              <a:tr h="1000125">
                <a:tc>
                  <a:txBody>
                    <a:bodyPr/>
                    <a:p>
                      <a:pPr>
                        <a:buNone/>
                      </a:pPr>
                      <a:r>
                        <a:rPr lang="en-US" altLang="zh-CN" sz="2800"/>
                        <a:t>21</a:t>
                      </a:r>
                      <a:r>
                        <a:rPr lang="zh-CN" altLang="en-US" sz="2800"/>
                        <a:t>世纪以来</a:t>
                      </a:r>
                      <a:endParaRPr lang="zh-CN" altLang="en-US" sz="2800"/>
                    </a:p>
                  </a:txBody>
                  <a:tcPr/>
                </a:tc>
                <a:tc>
                  <a:txBody>
                    <a:bodyPr/>
                    <a:p>
                      <a:pPr>
                        <a:buNone/>
                      </a:pPr>
                      <a:r>
                        <a:rPr lang="zh-CN" altLang="en-US" sz="2800"/>
                        <a:t>新型制冷设备相继推出粮食储备自动化和智能化水平不断提高</a:t>
                      </a:r>
                      <a:endParaRPr lang="zh-CN" altLang="en-US" sz="2800"/>
                    </a:p>
                  </a:txBody>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矩形 7"/>
          <p:cNvSpPr/>
          <p:nvPr>
            <p:custDataLst>
              <p:tags r:id="rId3"/>
            </p:custDataLst>
          </p:nvPr>
        </p:nvSpPr>
        <p:spPr>
          <a:xfrm>
            <a:off x="3556635" y="164465"/>
            <a:ext cx="2308225" cy="460375"/>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2.</a:t>
            </a:r>
            <a:r>
              <a:rPr kumimoji="0" lang="zh-CN" altLang="en-US" sz="24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食品储备技术</a:t>
            </a:r>
            <a:endParaRPr kumimoji="0" lang="zh-CN" altLang="en-US" sz="24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sp>
        <p:nvSpPr>
          <p:cNvPr id="2" name="矩形 1"/>
          <p:cNvSpPr/>
          <p:nvPr/>
        </p:nvSpPr>
        <p:spPr>
          <a:xfrm>
            <a:off x="498144" y="1842448"/>
            <a:ext cx="2129050" cy="2859206"/>
          </a:xfrm>
          <a:prstGeom prst="rect">
            <a:avLst/>
          </a:prstGeom>
          <a:solidFill>
            <a:srgbClr val="637C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4" name="椭圆 3"/>
          <p:cNvSpPr/>
          <p:nvPr/>
        </p:nvSpPr>
        <p:spPr>
          <a:xfrm>
            <a:off x="798394" y="1173707"/>
            <a:ext cx="1528550" cy="1528550"/>
          </a:xfrm>
          <a:prstGeom prst="ellipse">
            <a:avLst/>
          </a:prstGeom>
          <a:solidFill>
            <a:srgbClr val="637CAC"/>
          </a:solidFill>
          <a:ln w="38100">
            <a:solidFill>
              <a:srgbClr val="F3EE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graphicFrame>
        <p:nvGraphicFramePr>
          <p:cNvPr id="7" name="图表 6" descr="e7d195523061f1c09e9d68d7cf438b91ef959ecb14fc25d26BBA7F7DBC18E55DFF4014AF651F0BF2569D4B6C1DA7F1A4683A481403BD872FC687266AD13265C1DE7C373772FD8728ABDD69ADD03BFF5BE2862BC891DBB79E0B47DAFC0B20EFAFCEA548AFD328944FF30157E8E3C12DAB23A6E61B8C863F55A5AECD053A99294B0956FF5F719947F0AB1BB1040CD6000DDD48C5D56EF7E20F"/>
          <p:cNvGraphicFramePr/>
          <p:nvPr/>
        </p:nvGraphicFramePr>
        <p:xfrm>
          <a:off x="270175" y="1076319"/>
          <a:ext cx="2584987" cy="1723325"/>
        </p:xfrm>
        <a:graphic>
          <a:graphicData uri="http://schemas.openxmlformats.org/drawingml/2006/chart">
            <c:chart xmlns:c="http://schemas.openxmlformats.org/drawingml/2006/chart" xmlns:r="http://schemas.openxmlformats.org/officeDocument/2006/relationships" r:id="rId1"/>
          </a:graphicData>
        </a:graphic>
      </p:graphicFrame>
      <p:sp>
        <p:nvSpPr>
          <p:cNvPr id="9" name="矩形 8" descr="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
          <p:cNvSpPr/>
          <p:nvPr/>
        </p:nvSpPr>
        <p:spPr>
          <a:xfrm>
            <a:off x="498893" y="2763526"/>
            <a:ext cx="2127666" cy="1812925"/>
          </a:xfrm>
          <a:prstGeom prst="rect">
            <a:avLst/>
          </a:prstGeom>
        </p:spPr>
        <p:txBody>
          <a:bodyPr wrap="square">
            <a:spAutoFit/>
          </a:bodyPr>
          <a:lstStyle/>
          <a:p>
            <a:pPr marL="0" marR="0" lvl="0" indent="0" algn="l" defTabSz="457200" rtl="0" eaLnBrk="1" fontAlgn="auto" latinLnBrk="0" hangingPunct="1">
              <a:lnSpc>
                <a:spcPct val="140000"/>
              </a:lnSpc>
              <a:spcBef>
                <a:spcPts val="0"/>
              </a:spcBef>
              <a:spcAft>
                <a:spcPts val="0"/>
              </a:spcAft>
              <a:buClrTx/>
              <a:buSzTx/>
              <a:buFontTx/>
              <a:buNone/>
              <a:defRPr/>
            </a:pPr>
            <a:r>
              <a:rPr kumimoji="0" lang="zh-CN" altLang="en-US" sz="1600" b="1" i="0" u="none" strike="noStrike" kern="1200" cap="none" spc="0" normalizeH="0" baseline="0" noProof="0">
                <a:ln>
                  <a:noFill/>
                </a:ln>
                <a:solidFill>
                  <a:prstClr val="white"/>
                </a:solidFill>
                <a:effectLst/>
                <a:uLnTx/>
                <a:uFillTx/>
                <a:latin typeface="Calibri Light" panose="020F0302020204030204"/>
                <a:ea typeface="微软雅黑" panose="020B0503020204020204" charset="-122"/>
                <a:cs typeface="Arial" panose="020B0604020202020204" pitchFamily="34" charset="0"/>
                <a:sym typeface="Calibri" panose="020F0502020204030204" pitchFamily="34" charset="0"/>
              </a:rPr>
              <a:t>人们利用腌制或者风干等方法加工保存食品；还利用自然界中的冰来延长食品保藏期</a:t>
            </a:r>
            <a:endParaRPr kumimoji="0" lang="zh-CN" altLang="en-US" sz="1600" b="1" i="0" u="none" strike="noStrike" kern="1200" cap="none" spc="0" normalizeH="0" baseline="0" noProof="0">
              <a:ln>
                <a:noFill/>
              </a:ln>
              <a:solidFill>
                <a:prstClr val="white"/>
              </a:solidFill>
              <a:effectLst/>
              <a:uLnTx/>
              <a:uFillTx/>
              <a:latin typeface="Calibri Light" panose="020F0302020204030204"/>
              <a:ea typeface="微软雅黑" panose="020B0503020204020204" charset="-122"/>
              <a:cs typeface="Arial" panose="020B0604020202020204" pitchFamily="34" charset="0"/>
              <a:sym typeface="Calibri" panose="020F0502020204030204" pitchFamily="34" charset="0"/>
            </a:endParaRPr>
          </a:p>
        </p:txBody>
      </p:sp>
      <p:sp>
        <p:nvSpPr>
          <p:cNvPr id="42" name="矩形 41"/>
          <p:cNvSpPr/>
          <p:nvPr/>
        </p:nvSpPr>
        <p:spPr>
          <a:xfrm>
            <a:off x="3507740" y="1842135"/>
            <a:ext cx="2129155" cy="3039745"/>
          </a:xfrm>
          <a:prstGeom prst="rect">
            <a:avLst/>
          </a:prstGeom>
          <a:solidFill>
            <a:srgbClr val="D78D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43" name="椭圆 42"/>
          <p:cNvSpPr/>
          <p:nvPr/>
        </p:nvSpPr>
        <p:spPr>
          <a:xfrm>
            <a:off x="3807725" y="1173707"/>
            <a:ext cx="1528550" cy="1528550"/>
          </a:xfrm>
          <a:prstGeom prst="ellipse">
            <a:avLst/>
          </a:prstGeom>
          <a:solidFill>
            <a:srgbClr val="D78D8F"/>
          </a:solidFill>
          <a:ln w="38100">
            <a:solidFill>
              <a:srgbClr val="F3EE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46" name="矩形 45" descr="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
          <p:cNvSpPr/>
          <p:nvPr/>
        </p:nvSpPr>
        <p:spPr>
          <a:xfrm>
            <a:off x="3556484" y="2625731"/>
            <a:ext cx="2127666" cy="2256155"/>
          </a:xfrm>
          <a:prstGeom prst="rect">
            <a:avLst/>
          </a:prstGeom>
        </p:spPr>
        <p:txBody>
          <a:bodyPr wrap="square">
            <a:spAutoFit/>
          </a:bodyPr>
          <a:lstStyle/>
          <a:p>
            <a:pPr marL="0" marR="0" lvl="0" indent="0" algn="l" defTabSz="457200" rtl="0" eaLnBrk="1" fontAlgn="auto" latinLnBrk="0" hangingPunct="1">
              <a:lnSpc>
                <a:spcPct val="110000"/>
              </a:lnSpc>
              <a:spcBef>
                <a:spcPts val="0"/>
              </a:spcBef>
              <a:spcAft>
                <a:spcPts val="0"/>
              </a:spcAft>
              <a:buClrTx/>
              <a:buSzTx/>
              <a:buFontTx/>
              <a:buNone/>
              <a:defRPr/>
            </a:pPr>
            <a:r>
              <a:rPr kumimoji="0" lang="zh-CN" altLang="en-US" sz="1600" b="1" i="0" u="none" strike="noStrike" kern="1200" cap="none" spc="0" normalizeH="0" baseline="0" noProof="0">
                <a:ln>
                  <a:noFill/>
                </a:ln>
                <a:solidFill>
                  <a:prstClr val="white"/>
                </a:solidFill>
                <a:effectLst/>
                <a:uLnTx/>
                <a:uFillTx/>
                <a:latin typeface="Calibri Light" panose="020F0302020204030204"/>
                <a:ea typeface="微软雅黑" panose="020B0503020204020204" charset="-122"/>
                <a:cs typeface="Arial" panose="020B0604020202020204" pitchFamily="34" charset="0"/>
                <a:sym typeface="Calibri" panose="020F0502020204030204" pitchFamily="34" charset="0"/>
              </a:rPr>
              <a:t>速冻加工、冷冻设备、冷冻食品以及冷冻食品包装等领域的技术不断进步，家用冰箱和冰柜普及，冷冻食品工业有了突飞猛进的发展，冷链物流产业也发展起来。</a:t>
            </a:r>
            <a:endParaRPr kumimoji="0" lang="zh-CN" altLang="en-US" sz="1600" b="1" i="0" u="none" strike="noStrike" kern="1200" cap="none" spc="0" normalizeH="0" baseline="0" noProof="0">
              <a:ln>
                <a:noFill/>
              </a:ln>
              <a:solidFill>
                <a:prstClr val="white"/>
              </a:solidFill>
              <a:effectLst/>
              <a:uLnTx/>
              <a:uFillTx/>
              <a:latin typeface="Calibri Light" panose="020F0302020204030204"/>
              <a:ea typeface="微软雅黑" panose="020B0503020204020204" charset="-122"/>
              <a:cs typeface="Arial" panose="020B0604020202020204" pitchFamily="34" charset="0"/>
              <a:sym typeface="Calibri" panose="020F0502020204030204" pitchFamily="34" charset="0"/>
            </a:endParaRPr>
          </a:p>
        </p:txBody>
      </p:sp>
      <p:sp>
        <p:nvSpPr>
          <p:cNvPr id="70" name="矩形 69"/>
          <p:cNvSpPr/>
          <p:nvPr/>
        </p:nvSpPr>
        <p:spPr>
          <a:xfrm>
            <a:off x="6515422" y="1842448"/>
            <a:ext cx="2129050" cy="2859206"/>
          </a:xfrm>
          <a:prstGeom prst="rect">
            <a:avLst/>
          </a:prstGeom>
          <a:solidFill>
            <a:srgbClr val="637CA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sp>
        <p:nvSpPr>
          <p:cNvPr id="71" name="椭圆 70"/>
          <p:cNvSpPr/>
          <p:nvPr/>
        </p:nvSpPr>
        <p:spPr>
          <a:xfrm>
            <a:off x="6815672" y="1173707"/>
            <a:ext cx="1528550" cy="1528550"/>
          </a:xfrm>
          <a:prstGeom prst="ellipse">
            <a:avLst/>
          </a:prstGeom>
          <a:solidFill>
            <a:srgbClr val="637CAC"/>
          </a:solidFill>
          <a:ln w="38100">
            <a:solidFill>
              <a:srgbClr val="F3EE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Light" panose="020F0302020204030204"/>
              <a:ea typeface="微软雅黑 Light"/>
              <a:cs typeface="+mn-cs"/>
            </a:endParaRPr>
          </a:p>
        </p:txBody>
      </p:sp>
      <p:graphicFrame>
        <p:nvGraphicFramePr>
          <p:cNvPr id="72" name="图表 71" descr="e7d195523061f1c09e9d68d7cf438b91ef959ecb14fc25d26BBA7F7DBC18E55DFF4014AF651F0BF2569D4B6C1DA7F1A4683A481403BD872FC687266AD13265C1DE7C373772FD8728ABDD69ADD03BFF5BE2862BC891DBB79E0B47DAFC0B20EFAFCEA548AFD328944FF30157E8E3C12DAB23A6E61B8C863F55A5AECD053A99294B0956FF5F719947F0AB1BB1040CD6000DDD48C5D56EF7E20F"/>
          <p:cNvGraphicFramePr/>
          <p:nvPr/>
        </p:nvGraphicFramePr>
        <p:xfrm>
          <a:off x="6287453" y="1073779"/>
          <a:ext cx="2584987" cy="1723325"/>
        </p:xfrm>
        <a:graphic>
          <a:graphicData uri="http://schemas.openxmlformats.org/drawingml/2006/chart">
            <c:chart xmlns:c="http://schemas.openxmlformats.org/drawingml/2006/chart" xmlns:r="http://schemas.openxmlformats.org/officeDocument/2006/relationships" r:id="rId2"/>
          </a:graphicData>
        </a:graphic>
      </p:graphicFrame>
      <p:sp>
        <p:nvSpPr>
          <p:cNvPr id="74" name="矩形 73" descr="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
          <p:cNvSpPr/>
          <p:nvPr/>
        </p:nvSpPr>
        <p:spPr>
          <a:xfrm>
            <a:off x="6517441" y="2701931"/>
            <a:ext cx="2127666" cy="1938020"/>
          </a:xfrm>
          <a:prstGeom prst="rect">
            <a:avLst/>
          </a:prstGeom>
        </p:spPr>
        <p:txBody>
          <a:bodyPr wrap="square">
            <a:spAutoFit/>
          </a:bodyPr>
          <a:lstStyle/>
          <a:p>
            <a:pPr marL="0" marR="0" lvl="0" indent="0" algn="l" defTabSz="457200" rtl="0" eaLnBrk="1" fontAlgn="auto" latinLnBrk="0" hangingPunct="1">
              <a:lnSpc>
                <a:spcPct val="150000"/>
              </a:lnSpc>
              <a:spcBef>
                <a:spcPts val="0"/>
              </a:spcBef>
              <a:spcAft>
                <a:spcPts val="0"/>
              </a:spcAft>
              <a:buClrTx/>
              <a:buSzTx/>
              <a:buFontTx/>
              <a:buNone/>
              <a:defRPr/>
            </a:pPr>
            <a:r>
              <a:rPr kumimoji="0" lang="zh-CN" altLang="en-US" sz="1600" b="1" i="0" u="none" strike="noStrike" kern="1200" cap="none" spc="0" normalizeH="0" baseline="0" noProof="0">
                <a:ln>
                  <a:noFill/>
                </a:ln>
                <a:solidFill>
                  <a:prstClr val="white"/>
                </a:solidFill>
                <a:effectLst/>
                <a:uLnTx/>
                <a:uFillTx/>
                <a:latin typeface="Calibri Light" panose="020F0302020204030204"/>
                <a:ea typeface="微软雅黑" panose="020B0503020204020204" charset="-122"/>
                <a:cs typeface="Arial" panose="020B0604020202020204" pitchFamily="34" charset="0"/>
                <a:sym typeface="Calibri" panose="020F0502020204030204" pitchFamily="34" charset="0"/>
              </a:rPr>
              <a:t>中国颁布《农产品冷链物流发展规划》，对冷链物流产业进行整体布局，大大促进了这项产业的发展</a:t>
            </a:r>
            <a:endParaRPr kumimoji="0" lang="zh-CN" altLang="en-US" sz="1600" b="1" i="0" u="none" strike="noStrike" kern="1200" cap="none" spc="0" normalizeH="0" baseline="0" noProof="0">
              <a:ln>
                <a:noFill/>
              </a:ln>
              <a:solidFill>
                <a:prstClr val="white"/>
              </a:solidFill>
              <a:effectLst/>
              <a:uLnTx/>
              <a:uFillTx/>
              <a:latin typeface="Calibri Light" panose="020F0302020204030204"/>
              <a:ea typeface="微软雅黑" panose="020B0503020204020204" charset="-122"/>
              <a:cs typeface="Arial" panose="020B0604020202020204" pitchFamily="34" charset="0"/>
              <a:sym typeface="Calibri" panose="020F0502020204030204" pitchFamily="34" charset="0"/>
            </a:endParaRPr>
          </a:p>
        </p:txBody>
      </p:sp>
      <p:sp>
        <p:nvSpPr>
          <p:cNvPr id="13" name="矩形 12" descr="e7d195523061f1c09e9d68d7cf438b91ef959ecb14fc25d26BBA7F7DBC18E55DFF4014AF651F0BF2569D4B6C1DA7F1A4683A481403BD872FC687266AD13265C1DE7C373772FD8728ABDD69ADD03BFF5BE2862BC891DBB79E0B47DAFC0B20EFAFCEA548AFD328944FF30157E8E3C12DAB23A6E61B8C863F55A5AECD053A99294B0956FF5F719947F0AB1BB1040CD6000DDD48C5D56EF7E20F"/>
          <p:cNvSpPr/>
          <p:nvPr/>
        </p:nvSpPr>
        <p:spPr>
          <a:xfrm>
            <a:off x="1115628" y="1707148"/>
            <a:ext cx="894080" cy="521970"/>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zh-CN" altLang="en-US" sz="2800" b="0" i="0" u="none" strike="noStrike" kern="1200" cap="none" spc="0" normalizeH="0" baseline="0" noProof="0">
                <a:ln>
                  <a:noFill/>
                </a:ln>
                <a:solidFill>
                  <a:prstClr val="white"/>
                </a:solidFill>
                <a:effectLst/>
                <a:uLnTx/>
                <a:uFillTx/>
                <a:latin typeface="华文细黑"/>
                <a:ea typeface="微软雅黑" panose="020B0503020204020204" charset="-122"/>
                <a:cs typeface="+mn-cs"/>
              </a:rPr>
              <a:t>古代</a:t>
            </a:r>
            <a:endParaRPr kumimoji="0" lang="zh-CN" altLang="en-US" sz="2800" b="0" i="0" u="none" strike="noStrike" kern="1200" cap="none" spc="0" normalizeH="0" baseline="0" noProof="0">
              <a:ln>
                <a:noFill/>
              </a:ln>
              <a:solidFill>
                <a:prstClr val="white"/>
              </a:solidFill>
              <a:effectLst/>
              <a:uLnTx/>
              <a:uFillTx/>
              <a:latin typeface="华文细黑"/>
              <a:ea typeface="微软雅黑" panose="020B0503020204020204" charset="-122"/>
              <a:cs typeface="+mn-cs"/>
            </a:endParaRPr>
          </a:p>
        </p:txBody>
      </p:sp>
      <p:sp>
        <p:nvSpPr>
          <p:cNvPr id="76" name="矩形 75" descr="e7d195523061f1c09e9d68d7cf438b91ef959ecb14fc25d26BBA7F7DBC18E55DFF4014AF651F0BF2569D4B6C1DA7F1A4683A481403BD872FC687266AD13265C1DE7C373772FD8728ABDD69ADD03BFF5BE2862BC891DBB79E0B47DAFC0B20EFAFCEA548AFD328944FF30157E8E3C12DAB23A6E61B8C863F55A5AECD053A99294B0956FF5F719947F0AB1BB1040CD6000DDD48C5D56EF7E20F"/>
          <p:cNvSpPr/>
          <p:nvPr/>
        </p:nvSpPr>
        <p:spPr>
          <a:xfrm>
            <a:off x="3851910" y="1552843"/>
            <a:ext cx="1454150" cy="82994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a:ln>
                  <a:noFill/>
                </a:ln>
                <a:solidFill>
                  <a:prstClr val="white"/>
                </a:solidFill>
                <a:effectLst/>
                <a:uLnTx/>
                <a:uFillTx/>
                <a:latin typeface="华文细黑"/>
                <a:ea typeface="微软雅黑" panose="020B0503020204020204" charset="-122"/>
                <a:cs typeface="+mn-cs"/>
              </a:rPr>
              <a:t>自</a:t>
            </a:r>
            <a:r>
              <a:rPr kumimoji="0" lang="en-US" altLang="zh-CN" sz="2400" b="0" i="0" u="none" strike="noStrike" kern="1200" cap="none" spc="0" normalizeH="0" baseline="0" noProof="0">
                <a:ln>
                  <a:noFill/>
                </a:ln>
                <a:solidFill>
                  <a:prstClr val="white"/>
                </a:solidFill>
                <a:effectLst/>
                <a:uLnTx/>
                <a:uFillTx/>
                <a:latin typeface="华文细黑"/>
                <a:ea typeface="微软雅黑" panose="020B0503020204020204" charset="-122"/>
                <a:cs typeface="+mn-cs"/>
              </a:rPr>
              <a:t>20</a:t>
            </a:r>
            <a:r>
              <a:rPr kumimoji="0" lang="zh-CN" altLang="en-US" sz="2400" b="0" i="0" u="none" strike="noStrike" kern="1200" cap="none" spc="0" normalizeH="0" baseline="0" noProof="0">
                <a:ln>
                  <a:noFill/>
                </a:ln>
                <a:solidFill>
                  <a:prstClr val="white"/>
                </a:solidFill>
                <a:effectLst/>
                <a:uLnTx/>
                <a:uFillTx/>
                <a:latin typeface="华文细黑"/>
                <a:ea typeface="微软雅黑" panose="020B0503020204020204" charset="-122"/>
                <a:cs typeface="+mn-cs"/>
              </a:rPr>
              <a:t>世纪</a:t>
            </a:r>
            <a:endParaRPr kumimoji="0" lang="zh-CN" altLang="en-US" sz="2400" b="0" i="0" u="none" strike="noStrike" kern="1200" cap="none" spc="0" normalizeH="0" baseline="0" noProof="0">
              <a:ln>
                <a:noFill/>
              </a:ln>
              <a:solidFill>
                <a:prstClr val="white"/>
              </a:solidFill>
              <a:effectLst/>
              <a:uLnTx/>
              <a:uFillTx/>
              <a:latin typeface="华文细黑"/>
              <a:ea typeface="微软雅黑" panose="020B0503020204020204" charset="-122"/>
              <a:cs typeface="+mn-cs"/>
            </a:endParaRPr>
          </a:p>
          <a:p>
            <a:pPr marL="0" marR="0" lvl="0" indent="0" algn="ctr" defTabSz="4572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a:ln>
                  <a:noFill/>
                </a:ln>
                <a:solidFill>
                  <a:prstClr val="white"/>
                </a:solidFill>
                <a:effectLst/>
                <a:uLnTx/>
                <a:uFillTx/>
                <a:latin typeface="华文细黑"/>
                <a:ea typeface="微软雅黑" panose="020B0503020204020204" charset="-122"/>
                <a:cs typeface="+mn-cs"/>
              </a:rPr>
              <a:t>20</a:t>
            </a:r>
            <a:r>
              <a:rPr kumimoji="0" lang="zh-CN" altLang="en-US" sz="2400" b="0" i="0" u="none" strike="noStrike" kern="1200" cap="none" spc="0" normalizeH="0" baseline="0" noProof="0">
                <a:ln>
                  <a:noFill/>
                </a:ln>
                <a:solidFill>
                  <a:prstClr val="white"/>
                </a:solidFill>
                <a:effectLst/>
                <a:uLnTx/>
                <a:uFillTx/>
                <a:latin typeface="华文细黑"/>
                <a:ea typeface="微软雅黑" panose="020B0503020204020204" charset="-122"/>
                <a:cs typeface="+mn-cs"/>
              </a:rPr>
              <a:t>年代起</a:t>
            </a:r>
            <a:endParaRPr kumimoji="0" lang="zh-CN" altLang="en-US" sz="2400" b="0" i="0" u="none" strike="noStrike" kern="1200" cap="none" spc="0" normalizeH="0" baseline="0" noProof="0">
              <a:ln>
                <a:noFill/>
              </a:ln>
              <a:solidFill>
                <a:prstClr val="white"/>
              </a:solidFill>
              <a:effectLst/>
              <a:uLnTx/>
              <a:uFillTx/>
              <a:latin typeface="华文细黑"/>
              <a:ea typeface="微软雅黑" panose="020B0503020204020204" charset="-122"/>
              <a:cs typeface="+mn-cs"/>
            </a:endParaRPr>
          </a:p>
        </p:txBody>
      </p:sp>
      <p:sp>
        <p:nvSpPr>
          <p:cNvPr id="77" name="矩形 76" descr="e7d195523061f1c09e9d68d7cf438b91ef959ecb14fc25d26BBA7F7DBC18E55DFF4014AF651F0BF2569D4B6C1DA7F1A4683A481403BD872FC687266AD13265C1DE7C373772FD8728ABDD69ADD03BFF5BE2862BC891DBB79E0B47DAFC0B20EFAFCEA548AFD328944FF30157E8E3C12DAB23A6E61B8C863F55A5AECD053A99294B0956FF5F719947F0AB1BB1040CD6000DDD48C5D56EF7E20F"/>
          <p:cNvSpPr/>
          <p:nvPr/>
        </p:nvSpPr>
        <p:spPr>
          <a:xfrm>
            <a:off x="6980622" y="1705480"/>
            <a:ext cx="1201420" cy="46037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en-US" sz="2400" b="0" i="0" u="none" strike="noStrike" kern="0" cap="none" spc="0" normalizeH="0" baseline="0" noProof="0">
                <a:ln>
                  <a:noFill/>
                </a:ln>
                <a:solidFill>
                  <a:prstClr val="white"/>
                </a:solidFill>
                <a:effectLst/>
                <a:uLnTx/>
                <a:uFillTx/>
                <a:latin typeface="华文细黑"/>
                <a:ea typeface="微软雅黑" panose="020B0503020204020204" charset="-122"/>
                <a:cs typeface="Arial" panose="020B0604020202020204" pitchFamily="34" charset="0"/>
              </a:rPr>
              <a:t>2010</a:t>
            </a:r>
            <a:r>
              <a:rPr kumimoji="0" lang="zh-CN" altLang="en-US" sz="2400" b="0" i="0" u="none" strike="noStrike" kern="0" cap="none" spc="0" normalizeH="0" baseline="0" noProof="0">
                <a:ln>
                  <a:noFill/>
                </a:ln>
                <a:solidFill>
                  <a:prstClr val="white"/>
                </a:solidFill>
                <a:effectLst/>
                <a:uLnTx/>
                <a:uFillTx/>
                <a:latin typeface="华文细黑"/>
                <a:ea typeface="微软雅黑" panose="020B0503020204020204" charset="-122"/>
                <a:cs typeface="Arial" panose="020B0604020202020204" pitchFamily="34" charset="0"/>
              </a:rPr>
              <a:t>年</a:t>
            </a:r>
            <a:endParaRPr kumimoji="0" lang="zh-CN" altLang="en-US" sz="2400" b="0" i="0" u="none" strike="noStrike" kern="0" cap="none" spc="0" normalizeH="0" baseline="0" noProof="0">
              <a:ln>
                <a:noFill/>
              </a:ln>
              <a:solidFill>
                <a:prstClr val="white"/>
              </a:solidFill>
              <a:effectLst/>
              <a:uLnTx/>
              <a:uFillTx/>
              <a:latin typeface="华文细黑"/>
              <a:ea typeface="微软雅黑" panose="020B0503020204020204" charset="-122"/>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bwMode="auto">
          <a:xfrm>
            <a:off x="-323850" y="-363538"/>
            <a:ext cx="1343025" cy="1658938"/>
            <a:chOff x="-204" y="-229"/>
            <a:chExt cx="846" cy="1045"/>
          </a:xfrm>
        </p:grpSpPr>
        <p:sp>
          <p:nvSpPr>
            <p:cNvPr id="6" name="AutoShape 3"/>
            <p:cNvSpPr>
              <a:spLocks noChangeAspect="1" noChangeArrowheads="1" noTextEdit="1"/>
            </p:cNvSpPr>
            <p:nvPr/>
          </p:nvSpPr>
          <p:spPr bwMode="auto">
            <a:xfrm>
              <a:off x="-204" y="-229"/>
              <a:ext cx="846" cy="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7" name="Oval 5"/>
            <p:cNvSpPr>
              <a:spLocks noChangeArrowheads="1"/>
            </p:cNvSpPr>
            <p:nvPr/>
          </p:nvSpPr>
          <p:spPr bwMode="auto">
            <a:xfrm>
              <a:off x="-201" y="-227"/>
              <a:ext cx="845" cy="847"/>
            </a:xfrm>
            <a:prstGeom prst="ellipse">
              <a:avLst/>
            </a:prstGeom>
            <a:solidFill>
              <a:srgbClr val="E4A7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8" name="Oval 6"/>
            <p:cNvSpPr>
              <a:spLocks noChangeArrowheads="1"/>
            </p:cNvSpPr>
            <p:nvPr/>
          </p:nvSpPr>
          <p:spPr bwMode="auto">
            <a:xfrm>
              <a:off x="176" y="441"/>
              <a:ext cx="378" cy="377"/>
            </a:xfrm>
            <a:prstGeom prst="ellipse">
              <a:avLst/>
            </a:prstGeom>
            <a:solidFill>
              <a:srgbClr val="A3B2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grpSp>
      <p:sp>
        <p:nvSpPr>
          <p:cNvPr id="2" name="PA_矩形 7"/>
          <p:cNvSpPr/>
          <p:nvPr>
            <p:custDataLst>
              <p:tags r:id="rId1"/>
            </p:custDataLst>
          </p:nvPr>
        </p:nvSpPr>
        <p:spPr>
          <a:xfrm>
            <a:off x="1599835" y="1936770"/>
            <a:ext cx="4754880" cy="70675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消除饥饿与食品安全</a:t>
            </a:r>
            <a:endPar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sp>
        <p:nvSpPr>
          <p:cNvPr id="4" name="矩形: 圆角 3"/>
          <p:cNvSpPr/>
          <p:nvPr/>
        </p:nvSpPr>
        <p:spPr>
          <a:xfrm>
            <a:off x="1545590" y="1294765"/>
            <a:ext cx="1450975" cy="399415"/>
          </a:xfrm>
          <a:prstGeom prst="roundRect">
            <a:avLst>
              <a:gd name="adj" fmla="val 50000"/>
            </a:avLst>
          </a:prstGeom>
          <a:solidFill>
            <a:srgbClr val="E4A7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r>
              <a:rPr kumimoji="0" lang="zh-CN" altLang="en-US" sz="2800" b="0" i="0" u="none" strike="noStrike" kern="1200" cap="none" spc="0" normalizeH="0" baseline="0" noProof="0">
                <a:ln>
                  <a:noFill/>
                </a:ln>
                <a:solidFill>
                  <a:prstClr val="white"/>
                </a:solidFill>
                <a:effectLst/>
                <a:uLnTx/>
                <a:uFillTx/>
                <a:latin typeface="华文细黑"/>
                <a:ea typeface="微软雅黑 Light"/>
                <a:cs typeface="+mn-cs"/>
              </a:rPr>
              <a:t>第三目</a:t>
            </a:r>
            <a:endParaRPr kumimoji="0" lang="zh-CN" altLang="en-US" sz="2800" b="0" i="0" u="none" strike="noStrike" kern="1200" cap="none" spc="0" normalizeH="0" baseline="0" noProof="0">
              <a:ln>
                <a:noFill/>
              </a:ln>
              <a:solidFill>
                <a:prstClr val="white"/>
              </a:solidFill>
              <a:effectLst/>
              <a:uLnTx/>
              <a:uFillTx/>
              <a:latin typeface="华文细黑"/>
              <a:ea typeface="微软雅黑 Ligh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矩形 7"/>
          <p:cNvSpPr/>
          <p:nvPr>
            <p:custDataLst>
              <p:tags r:id="rId1"/>
            </p:custDataLst>
          </p:nvPr>
        </p:nvSpPr>
        <p:spPr>
          <a:xfrm>
            <a:off x="2985770" y="0"/>
            <a:ext cx="3171825" cy="706755"/>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消除饥饿</a:t>
            </a:r>
            <a:endPar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sp>
        <p:nvSpPr>
          <p:cNvPr id="6" name="矩形 5" descr="e7d195523061f1c09e9d68d7cf438b91ef959ecb14fc25d26BBA7F7DBC18E55DFF4014AF651F0BF2569D4B6C1DA7F1A4683A481403BD872FC687266AD13265C1DE7C373772FD8728ABDD69ADD03BFF5BE2862BC891DBB79EC884C45A5F465464F4471A44E2E9B6024498CDCB4F20168DAB66C7FAB51F4DF2191988BC51E8947C5543912A7B2AB33F8B6FFDD33C59E19B"/>
          <p:cNvSpPr/>
          <p:nvPr/>
        </p:nvSpPr>
        <p:spPr>
          <a:xfrm>
            <a:off x="316865" y="762000"/>
            <a:ext cx="8350250" cy="64516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defRPr/>
            </a:pPr>
            <a:r>
              <a:rPr lang="en-US" altLang="zh-CN" sz="36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zh-CN" sz="36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世界饥饿问题产生的主要原因有哪些</a:t>
            </a:r>
            <a:endParaRPr kumimoji="0" lang="zh-CN" altLang="zh-CN" sz="36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矩形 9" descr="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
          <p:cNvSpPr/>
          <p:nvPr/>
        </p:nvSpPr>
        <p:spPr>
          <a:xfrm>
            <a:off x="372745" y="1434465"/>
            <a:ext cx="7897495" cy="3709035"/>
          </a:xfrm>
          <a:prstGeom prst="rect">
            <a:avLst/>
          </a:prstGeom>
        </p:spPr>
        <p:txBody>
          <a:bodyPr wrap="square">
            <a:spAutoFit/>
            <a:scene3d>
              <a:camera prst="orthographicFront"/>
              <a:lightRig rig="threePt" dir="t"/>
            </a:scene3d>
          </a:bodyPr>
          <a:lstStyle/>
          <a:p>
            <a:pPr defTabSz="0">
              <a:lnSpc>
                <a:spcPct val="120000"/>
              </a:lnSpc>
              <a:spcAft>
                <a:spcPct val="0"/>
              </a:spcAft>
              <a:tabLst>
                <a:tab pos="1188085" algn="l"/>
                <a:tab pos="2163445" algn="l"/>
                <a:tab pos="3142615" algn="l"/>
                <a:tab pos="4190365" algn="l"/>
              </a:tabLst>
            </a:pP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(1)</a:t>
            </a:r>
            <a:r>
              <a:rPr lang="zh-CN"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许多发展中国家人口控制不力</a:t>
            </a: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a:t>
            </a:r>
            <a:endPar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defTabSz="0">
              <a:lnSpc>
                <a:spcPct val="120000"/>
              </a:lnSpc>
              <a:spcAft>
                <a:spcPct val="0"/>
              </a:spcAft>
              <a:tabLst>
                <a:tab pos="1188085" algn="l"/>
                <a:tab pos="2163445" algn="l"/>
                <a:tab pos="3142615" algn="l"/>
                <a:tab pos="4190365" algn="l"/>
              </a:tabLst>
            </a:pP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zh-CN"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世界粮食生产的不均衡性和消费的不合理性长期存在</a:t>
            </a: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a:t>
            </a:r>
            <a:endPar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defTabSz="0">
              <a:lnSpc>
                <a:spcPct val="120000"/>
              </a:lnSpc>
              <a:spcAft>
                <a:spcPct val="0"/>
              </a:spcAft>
              <a:tabLst>
                <a:tab pos="1188085" algn="l"/>
                <a:tab pos="2163445" algn="l"/>
                <a:tab pos="3142615" algn="l"/>
                <a:tab pos="4190365" algn="l"/>
              </a:tabLst>
            </a:pP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(3)</a:t>
            </a:r>
            <a:r>
              <a:rPr lang="zh-CN"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国际经济旧秩序下</a:t>
            </a: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发展中国家与发达国家经济差距拉大</a:t>
            </a: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a:t>
            </a:r>
            <a:endPar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defTabSz="0">
              <a:lnSpc>
                <a:spcPct val="120000"/>
              </a:lnSpc>
              <a:spcAft>
                <a:spcPct val="0"/>
              </a:spcAft>
              <a:tabLst>
                <a:tab pos="1188085" algn="l"/>
                <a:tab pos="2163445" algn="l"/>
                <a:tab pos="3142615" algn="l"/>
                <a:tab pos="4190365" algn="l"/>
              </a:tabLst>
            </a:pP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(4)</a:t>
            </a:r>
            <a:r>
              <a:rPr lang="zh-CN"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近年来</a:t>
            </a:r>
            <a:r>
              <a:rPr lang="en-US"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zh-CN" sz="2800" b="1">
                <a:ln/>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sym typeface="+mn-ea"/>
              </a:rPr>
              <a:t>厄尔尼诺等现象引发的自然灾害频发等。</a:t>
            </a:r>
            <a:endParaRPr kumimoji="0" lang="zh-CN" altLang="zh-CN" sz="2800" b="1" i="0" u="none" strike="noStrike" kern="1200" cap="none" spc="0" normalizeH="0" baseline="0" noProof="0">
              <a:ln/>
              <a:solidFill>
                <a:schemeClr val="tx1"/>
              </a:solidFill>
              <a:effectLst>
                <a:outerShdw blurRad="38100" dist="19050" dir="2700000" algn="tl" rotWithShape="0">
                  <a:schemeClr val="dk1">
                    <a:alpha val="40000"/>
                  </a:schemeClr>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矩形 7"/>
          <p:cNvSpPr/>
          <p:nvPr>
            <p:custDataLst>
              <p:tags r:id="rId1"/>
            </p:custDataLst>
          </p:nvPr>
        </p:nvSpPr>
        <p:spPr>
          <a:xfrm>
            <a:off x="2985770" y="0"/>
            <a:ext cx="3171825" cy="706755"/>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粮食安全</a:t>
            </a:r>
            <a:endPar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graphicFrame>
        <p:nvGraphicFramePr>
          <p:cNvPr id="2" name="表格 1"/>
          <p:cNvGraphicFramePr>
            <a:graphicFrameLocks noGrp="1" noChangeAspect="1"/>
          </p:cNvGraphicFramePr>
          <p:nvPr>
            <p:custDataLst>
              <p:tags r:id="rId2"/>
            </p:custDataLst>
          </p:nvPr>
        </p:nvGraphicFramePr>
        <p:xfrm>
          <a:off x="382905" y="845820"/>
          <a:ext cx="8768715" cy="4062730"/>
        </p:xfrm>
        <a:graphic>
          <a:graphicData uri="http://schemas.openxmlformats.org/drawingml/2006/table">
            <a:tbl>
              <a:tblPr firstRow="1" firstCol="1" bandRow="1">
                <a:effectLst/>
                <a:tableStyleId>{5940675A-B579-460E-94D1-54222C63F5DA}</a:tableStyleId>
              </a:tblPr>
              <a:tblGrid>
                <a:gridCol w="621030"/>
                <a:gridCol w="7569835"/>
              </a:tblGrid>
              <a:tr h="1218565">
                <a:tc>
                  <a:txBody>
                    <a:bodyPr wrap="square"/>
                    <a:p>
                      <a:pPr defTabSz="0">
                        <a:lnSpc>
                          <a:spcPct val="120000"/>
                        </a:lnSpc>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背景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wrap="square"/>
                    <a:p>
                      <a:pPr defTabSz="0">
                        <a:lnSpc>
                          <a:spcPct val="120000"/>
                        </a:lnSpc>
                        <a:spcAft>
                          <a:spcPct val="0"/>
                        </a:spcAft>
                        <a:tabLst>
                          <a:tab pos="1188085" algn="l"/>
                          <a:tab pos="2163445" algn="l"/>
                          <a:tab pos="3142615" algn="l"/>
                          <a:tab pos="4190365" algn="l"/>
                        </a:tabLst>
                      </a:pP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随着人口激增和工业化、城市化的加速</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耕地面积不断减少。食物需求与供给之间的矛盾日益凸显</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各国政府都把保障</a:t>
                      </a:r>
                      <a:r>
                        <a:rPr lang="zh-CN" sz="2200">
                          <a:solidFill>
                            <a:schemeClr val="tx1"/>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粮食安全</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与</a:t>
                      </a:r>
                      <a:r>
                        <a:rPr lang="zh-CN" sz="2200">
                          <a:solidFill>
                            <a:schemeClr val="tx1"/>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消除饥饿</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作为首要任务</a:t>
                      </a:r>
                      <a:endPar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28575" marR="28575"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2031365">
                <a:tc>
                  <a:txBody>
                    <a:bodyPr wrap="square"/>
                    <a:p>
                      <a:pPr defTabSz="0">
                        <a:lnSpc>
                          <a:spcPct val="120000"/>
                        </a:lnSpc>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措施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wrap="square"/>
                    <a:p>
                      <a:pPr defTabSz="0">
                        <a:lnSpc>
                          <a:spcPct val="120000"/>
                        </a:lnSpc>
                        <a:spcAft>
                          <a:spcPct val="0"/>
                        </a:spcAft>
                        <a:tabLst>
                          <a:tab pos="1188085" algn="l"/>
                          <a:tab pos="2163445" algn="l"/>
                          <a:tab pos="3142615" algn="l"/>
                          <a:tab pos="4190365" algn="l"/>
                        </a:tabLst>
                      </a:pPr>
                      <a:r>
                        <a:rPr lang="zh-CN" sz="2200">
                          <a:solidFill>
                            <a:schemeClr val="tx1"/>
                          </a:solidFill>
                          <a:effectLst/>
                          <a:latin typeface="NEU-BZ-S92"/>
                          <a:ea typeface="宋体" panose="02010600030101010101" pitchFamily="2" charset="-122"/>
                          <a:cs typeface="宋体" panose="02010600030101010101" pitchFamily="2" charset="-122"/>
                        </a:rPr>
                        <a:t>①</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联合国粮食及农业组织多次召开世界粮食安全首脑会议</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制订粮食安全行动计划</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为人类共同消除饥饿统筹资源</a:t>
                      </a:r>
                      <a:endParaRPr lang="zh-CN" sz="2200">
                        <a:solidFill>
                          <a:schemeClr val="tx1"/>
                        </a:solidFill>
                        <a:effectLst/>
                        <a:latin typeface="NEU-BZ-S92"/>
                        <a:ea typeface="方正书宋_GBK" panose="03000509000000000000" pitchFamily="65" charset="-122"/>
                        <a:cs typeface="Times New Roman" panose="02020603050405020304" pitchFamily="18" charset="0"/>
                      </a:endParaRPr>
                    </a:p>
                    <a:p>
                      <a:pPr defTabSz="0">
                        <a:lnSpc>
                          <a:spcPct val="120000"/>
                        </a:lnSpc>
                        <a:spcAft>
                          <a:spcPct val="0"/>
                        </a:spcAft>
                        <a:tabLst>
                          <a:tab pos="1188085" algn="l"/>
                          <a:tab pos="2163445" algn="l"/>
                          <a:tab pos="3142615" algn="l"/>
                          <a:tab pos="4190365" algn="l"/>
                        </a:tabLst>
                      </a:pPr>
                      <a:r>
                        <a:rPr lang="zh-CN" sz="2200">
                          <a:solidFill>
                            <a:schemeClr val="tx1"/>
                          </a:solidFill>
                          <a:effectLst/>
                          <a:latin typeface="NEU-BZ-S92"/>
                          <a:ea typeface="宋体" panose="02010600030101010101" pitchFamily="2" charset="-122"/>
                          <a:cs typeface="宋体" panose="02010600030101010101" pitchFamily="2" charset="-122"/>
                        </a:rPr>
                        <a:t>②</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1996</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中国发布了《</a:t>
                      </a:r>
                      <a:r>
                        <a:rPr lang="zh-CN" sz="2200">
                          <a:solidFill>
                            <a:schemeClr val="tx1"/>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中国的粮食问题</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》白皮书</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提出立足国内资源、实现粮食基本自给的方针。此后</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中国制定了一系列保障粮食安全的法律法规</a:t>
                      </a:r>
                      <a:endPar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28575" marR="28575"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812800">
                <a:tc>
                  <a:txBody>
                    <a:bodyPr wrap="square"/>
                    <a:p>
                      <a:pPr defTabSz="0">
                        <a:lnSpc>
                          <a:spcPct val="120000"/>
                        </a:lnSpc>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c>
                  <a:txBody>
                    <a:bodyPr wrap="square"/>
                    <a:p>
                      <a:pPr defTabSz="0">
                        <a:lnSpc>
                          <a:spcPct val="120000"/>
                        </a:lnSpc>
                        <a:spcAft>
                          <a:spcPct val="0"/>
                        </a:spcAft>
                        <a:tabLst>
                          <a:tab pos="1188085" algn="l"/>
                          <a:tab pos="2163445" algn="l"/>
                          <a:tab pos="3142615" algn="l"/>
                          <a:tab pos="4190365" algn="l"/>
                        </a:tabLst>
                      </a:pP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由于政策支持、制度创新和农业科技进步</a:t>
                      </a:r>
                      <a:r>
                        <a:rPr lang="en-US"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中国在增加粮食产量、保障粮食安全方面取得巨大成就</a:t>
                      </a:r>
                      <a:endParaRPr lang="zh-CN" sz="22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28575" marR="28575" marT="0" marB="0" vert="horz"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A_矩形 7"/>
          <p:cNvSpPr/>
          <p:nvPr>
            <p:custDataLst>
              <p:tags r:id="rId1"/>
            </p:custDataLst>
          </p:nvPr>
        </p:nvSpPr>
        <p:spPr>
          <a:xfrm>
            <a:off x="2985770" y="95885"/>
            <a:ext cx="3171825" cy="583565"/>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lang="zh-CN" altLang="en-US" sz="4000" b="1" kern="0" noProof="0">
                <a:ln>
                  <a:noFill/>
                </a:ln>
                <a:solidFill>
                  <a:srgbClr val="637CAC"/>
                </a:solidFill>
                <a:effectLst/>
                <a:uLnTx/>
                <a:uFillTx/>
                <a:latin typeface="微软雅黑" panose="020B0503020204020204" charset="-122"/>
                <a:ea typeface="微软雅黑" panose="020B0503020204020204" charset="-122"/>
                <a:sym typeface="+mn-ea"/>
              </a:rPr>
              <a:t>食品安全</a:t>
            </a:r>
            <a:endParaRPr kumimoji="0" lang="zh-CN" altLang="en-US" sz="24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sp>
        <p:nvSpPr>
          <p:cNvPr id="11" name="文本框 10"/>
          <p:cNvSpPr txBox="1"/>
          <p:nvPr/>
        </p:nvSpPr>
        <p:spPr>
          <a:xfrm>
            <a:off x="167640" y="679450"/>
            <a:ext cx="1304290" cy="583565"/>
          </a:xfrm>
          <a:prstGeom prst="rect">
            <a:avLst/>
          </a:prstGeom>
          <a:noFill/>
        </p:spPr>
        <p:txBody>
          <a:bodyPr wrap="none" rtlCol="0" anchor="t">
            <a:spAutoFit/>
          </a:bodyPr>
          <a:p>
            <a:r>
              <a:rPr lang="en-US" alt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1.</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背景</a:t>
            </a:r>
            <a:endParaRPr lang="zh-CN" alt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sym typeface="+mn-ea"/>
            </a:endParaRPr>
          </a:p>
        </p:txBody>
      </p:sp>
      <p:sp>
        <p:nvSpPr>
          <p:cNvPr id="13" name="文本框 12"/>
          <p:cNvSpPr txBox="1"/>
          <p:nvPr/>
        </p:nvSpPr>
        <p:spPr>
          <a:xfrm>
            <a:off x="167640" y="1323340"/>
            <a:ext cx="8627745" cy="1322070"/>
          </a:xfrm>
          <a:prstGeom prst="rect">
            <a:avLst/>
          </a:prstGeom>
          <a:noFill/>
        </p:spPr>
        <p:txBody>
          <a:bodyPr wrap="square" rtlCol="0" anchor="t">
            <a:spAutoFit/>
          </a:bodyPr>
          <a:p>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农业现代化产生了一些负面作用。</a:t>
            </a:r>
            <a:r>
              <a:rPr lang="zh-CN" sz="2000">
                <a:solidFill>
                  <a:schemeClr val="tx1"/>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sym typeface="+mn-ea"/>
              </a:rPr>
              <a:t>化肥</a:t>
            </a:r>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a:solidFill>
                  <a:schemeClr val="tx1"/>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sym typeface="+mn-ea"/>
              </a:rPr>
              <a:t>农药</a:t>
            </a:r>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的过度使用造成土壤污染</a:t>
            </a:r>
            <a:r>
              <a:rPr lang="en-US"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它们通过食物链进入农作物和禽畜体内。禽畜饲养中过度使用</a:t>
            </a:r>
            <a:r>
              <a:rPr lang="zh-CN" sz="2000">
                <a:solidFill>
                  <a:schemeClr val="tx1"/>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sym typeface="+mn-ea"/>
              </a:rPr>
              <a:t>抗生素</a:t>
            </a:r>
            <a:r>
              <a:rPr lang="en-US"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也造成食物污染</a:t>
            </a:r>
            <a:r>
              <a:rPr lang="en-US"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危害人体健康。在食品加工过程中</a:t>
            </a:r>
            <a:r>
              <a:rPr lang="en-US"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过度使用</a:t>
            </a:r>
            <a:r>
              <a:rPr lang="zh-CN" sz="2000">
                <a:solidFill>
                  <a:schemeClr val="tx1"/>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sym typeface="+mn-ea"/>
              </a:rPr>
              <a:t>食品添加剂</a:t>
            </a:r>
            <a:r>
              <a:rPr lang="en-US"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甚至违法使用危害健康的添加剂</a:t>
            </a:r>
            <a:r>
              <a:rPr lang="en-US"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导致食品安全事件频发</a:t>
            </a:r>
            <a:endParaRPr lang="zh-CN" altLang="en-US" sz="2000">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endParaRPr>
          </a:p>
        </p:txBody>
      </p:sp>
      <p:sp>
        <p:nvSpPr>
          <p:cNvPr id="14" name="文本框 13"/>
          <p:cNvSpPr txBox="1"/>
          <p:nvPr/>
        </p:nvSpPr>
        <p:spPr>
          <a:xfrm>
            <a:off x="167640" y="2645410"/>
            <a:ext cx="1492250" cy="583565"/>
          </a:xfrm>
          <a:prstGeom prst="rect">
            <a:avLst/>
          </a:prstGeom>
          <a:noFill/>
        </p:spPr>
        <p:txBody>
          <a:bodyPr wrap="square" rtlCol="0" anchor="t">
            <a:spAutoFit/>
          </a:bodyPr>
          <a:p>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2.措施</a:t>
            </a:r>
            <a:endPar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p:txBody>
      </p:sp>
      <p:sp>
        <p:nvSpPr>
          <p:cNvPr id="15" name="文本框 14"/>
          <p:cNvSpPr txBox="1"/>
          <p:nvPr/>
        </p:nvSpPr>
        <p:spPr>
          <a:xfrm>
            <a:off x="167640" y="3321685"/>
            <a:ext cx="8731250" cy="1568450"/>
          </a:xfrm>
          <a:prstGeom prst="rect">
            <a:avLst/>
          </a:prstGeom>
          <a:noFill/>
        </p:spPr>
        <p:txBody>
          <a:bodyPr wrap="square" rtlCol="0" anchor="t">
            <a:spAutoFit/>
          </a:bodyPr>
          <a:p>
            <a:pPr defTabSz="0">
              <a:lnSpc>
                <a:spcPct val="120000"/>
              </a:lnSpc>
              <a:spcAft>
                <a:spcPct val="0"/>
              </a:spcAft>
              <a:tabLst>
                <a:tab pos="1188085" algn="l"/>
                <a:tab pos="2163445" algn="l"/>
                <a:tab pos="3142615" algn="l"/>
                <a:tab pos="4190365" algn="l"/>
              </a:tabLst>
            </a:pPr>
            <a:r>
              <a:rPr lang="zh-CN" sz="2000" b="1">
                <a:solidFill>
                  <a:schemeClr val="tx1"/>
                </a:solidFill>
                <a:effectLst/>
                <a:latin typeface="NEU-BZ-S92"/>
                <a:ea typeface="宋体" panose="02010600030101010101" pitchFamily="2" charset="-122"/>
                <a:cs typeface="宋体" panose="02010600030101010101" pitchFamily="2" charset="-122"/>
                <a:sym typeface="+mn-ea"/>
              </a:rPr>
              <a:t>①</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世界</a:t>
            </a:r>
            <a:r>
              <a:rPr 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各国更加重视食品安全问题</a:t>
            </a:r>
            <a:r>
              <a:rPr 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并制定</a:t>
            </a:r>
            <a:r>
              <a:rPr lang="zh-CN" sz="2000" b="1">
                <a:solidFill>
                  <a:schemeClr val="tx1"/>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sym typeface="+mn-ea"/>
              </a:rPr>
              <a:t>法律法规</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进行治理</a:t>
            </a:r>
            <a:endParaRPr lang="zh-CN" sz="2000" b="1">
              <a:solidFill>
                <a:schemeClr val="tx1"/>
              </a:solidFill>
              <a:effectLst/>
              <a:latin typeface="NEU-BZ-S92"/>
              <a:ea typeface="方正书宋_GBK" panose="03000509000000000000" pitchFamily="65" charset="-122"/>
              <a:cs typeface="Times New Roman" panose="02020603050405020304" pitchFamily="18" charset="0"/>
            </a:endParaRPr>
          </a:p>
          <a:p>
            <a:pPr defTabSz="0">
              <a:lnSpc>
                <a:spcPct val="120000"/>
              </a:lnSpc>
              <a:spcAft>
                <a:spcPct val="0"/>
              </a:spcAft>
              <a:tabLst>
                <a:tab pos="1188085" algn="l"/>
                <a:tab pos="2163445" algn="l"/>
                <a:tab pos="3142615" algn="l"/>
                <a:tab pos="4190365" algn="l"/>
              </a:tabLst>
            </a:pPr>
            <a:r>
              <a:rPr lang="zh-CN" sz="2000" b="1">
                <a:solidFill>
                  <a:schemeClr val="tx1"/>
                </a:solidFill>
                <a:effectLst/>
                <a:latin typeface="NEU-BZ-S92"/>
                <a:ea typeface="宋体" panose="02010600030101010101" pitchFamily="2" charset="-122"/>
                <a:cs typeface="宋体" panose="02010600030101010101" pitchFamily="2" charset="-122"/>
                <a:sym typeface="+mn-ea"/>
              </a:rPr>
              <a:t>②</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中国</a:t>
            </a:r>
            <a:r>
              <a:rPr 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:2009</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年</a:t>
            </a:r>
            <a:r>
              <a:rPr 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全国人大常委会通过《中华人民共和国食品安全法》</a:t>
            </a:r>
            <a:r>
              <a:rPr 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用法律手段确保食品安全</a:t>
            </a:r>
            <a:r>
              <a:rPr 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此后又对其进行了修订</a:t>
            </a:r>
            <a:r>
              <a:rPr 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政府提出用最严谨的标准、最严格的监管、最严厉的惩罚、最严肃的问责</a:t>
            </a:r>
            <a:r>
              <a:rPr 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rPr>
              <a:t>提高食品安全监管水平和能力</a:t>
            </a:r>
            <a:endParaRPr lang="zh-CN" altLang="en-US" sz="2000" b="1">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custDataLst>
              <p:tags r:id="rId1"/>
            </p:custDataLst>
          </p:nvPr>
        </p:nvSpPr>
        <p:spPr>
          <a:xfrm>
            <a:off x="104299" y="0"/>
            <a:ext cx="9039701" cy="5056346"/>
          </a:xfrm>
        </p:spPr>
        <p:txBody>
          <a:bodyPr>
            <a:noAutofit/>
          </a:bodyPr>
          <a:lstStyle/>
          <a:p>
            <a:pPr marL="0" indent="0" defTabSz="0">
              <a:lnSpc>
                <a:spcPct val="100000"/>
              </a:lnSpc>
              <a:spcAft>
                <a:spcPct val="0"/>
              </a:spcAft>
              <a:buNone/>
              <a:tabLst>
                <a:tab pos="1188085" algn="l"/>
                <a:tab pos="2163445" algn="l"/>
                <a:tab pos="3142615" algn="l"/>
                <a:tab pos="4190365" algn="l"/>
              </a:tabLst>
            </a:pPr>
            <a:r>
              <a:rPr altLang="zh-CN" sz="2800">
                <a:ln w="22225">
                  <a:solidFill>
                    <a:schemeClr val="accent2"/>
                  </a:solidFill>
                  <a:prstDash val="solid"/>
                </a:ln>
                <a:solidFill>
                  <a:schemeClr val="accent2">
                    <a:lumMod val="40000"/>
                    <a:lumOff val="60000"/>
                  </a:schemeClr>
                </a:solidFill>
                <a:effectLst/>
                <a:ea typeface="黑体" panose="02010609060101010101" charset="-122"/>
                <a:cs typeface="Times New Roman" panose="02020603050405020304" pitchFamily="18" charset="0"/>
                <a:sym typeface="+mn-ea"/>
              </a:rPr>
              <a:t>未来世界食物生产的挑战与应对</a:t>
            </a:r>
            <a:endParaRPr lang="zh-CN" altLang="zh-CN" sz="2800">
              <a:ln w="22225">
                <a:solidFill>
                  <a:schemeClr val="accent2"/>
                </a:solidFill>
                <a:prstDash val="solid"/>
              </a:ln>
              <a:solidFill>
                <a:schemeClr val="accent2">
                  <a:lumMod val="40000"/>
                  <a:lumOff val="60000"/>
                </a:schemeClr>
              </a:solidFill>
              <a:effectLst/>
              <a:latin typeface="NEU-BZ-S92"/>
              <a:ea typeface="方正书宋_GBK" panose="03000509000000000000" pitchFamily="65" charset="-122"/>
              <a:cs typeface="Times New Roman" panose="02020603050405020304" pitchFamily="18" charset="0"/>
            </a:endParaRPr>
          </a:p>
          <a:p>
            <a:pPr marL="0" indent="0" defTabSz="0">
              <a:lnSpc>
                <a:spcPct val="100000"/>
              </a:lnSpc>
              <a:spcAft>
                <a:spcPct val="0"/>
              </a:spcAft>
              <a:buNone/>
              <a:tabLst>
                <a:tab pos="1188085" algn="l"/>
                <a:tab pos="2163445" algn="l"/>
                <a:tab pos="3142615" algn="l"/>
                <a:tab pos="4190365" algn="l"/>
              </a:tabLst>
            </a:pPr>
            <a:r>
              <a:rPr lang="en-US" altLang="zh-CN" sz="2100">
                <a:solidFill>
                  <a:srgbClr val="000000"/>
                </a:solidFill>
                <a:latin typeface="Times New Roman" panose="02020603050405020304" pitchFamily="18" charset="0"/>
                <a:cs typeface="Times New Roman" panose="02020603050405020304" pitchFamily="18" charset="0"/>
                <a:sym typeface="+mn-ea"/>
              </a:rPr>
              <a:t>(1)</a:t>
            </a:r>
            <a:r>
              <a:rPr altLang="zh-CN" sz="2100">
                <a:solidFill>
                  <a:srgbClr val="000000"/>
                </a:solidFill>
                <a:latin typeface="Times New Roman" panose="02020603050405020304" pitchFamily="18" charset="0"/>
                <a:cs typeface="Times New Roman" panose="02020603050405020304" pitchFamily="18" charset="0"/>
                <a:sym typeface="+mn-ea"/>
              </a:rPr>
              <a:t>挑战</a:t>
            </a:r>
            <a:endParaRPr lang="zh-CN" altLang="zh-CN" sz="2100">
              <a:solidFill>
                <a:srgbClr val="000000"/>
              </a:solidFill>
              <a:latin typeface="NEU-BZ-S92"/>
              <a:ea typeface="方正书宋_GBK" panose="03000509000000000000" pitchFamily="65" charset="-122"/>
              <a:cs typeface="Times New Roman" panose="02020603050405020304" pitchFamily="18" charset="0"/>
            </a:endParaRPr>
          </a:p>
          <a:p>
            <a:pPr marL="0" indent="0" defTabSz="0">
              <a:lnSpc>
                <a:spcPct val="100000"/>
              </a:lnSpc>
              <a:spcAft>
                <a:spcPct val="0"/>
              </a:spcAft>
              <a:buNone/>
              <a:tabLst>
                <a:tab pos="1188085" algn="l"/>
                <a:tab pos="2163445" algn="l"/>
                <a:tab pos="3142615" algn="l"/>
                <a:tab pos="4190365" algn="l"/>
              </a:tabLst>
            </a:pPr>
            <a:r>
              <a:rPr altLang="zh-CN" sz="2100">
                <a:solidFill>
                  <a:srgbClr val="000000"/>
                </a:solidFill>
                <a:latin typeface="NEU-BZ-S92"/>
                <a:cs typeface="宋体" panose="02010600030101010101" pitchFamily="2" charset="-122"/>
                <a:sym typeface="+mn-ea"/>
              </a:rPr>
              <a:t>①</a:t>
            </a:r>
            <a:r>
              <a:rPr altLang="zh-CN" sz="2100">
                <a:solidFill>
                  <a:srgbClr val="000000"/>
                </a:solidFill>
                <a:latin typeface="Times New Roman" panose="02020603050405020304" pitchFamily="18" charset="0"/>
                <a:cs typeface="Times New Roman" panose="02020603050405020304" pitchFamily="18" charset="0"/>
                <a:sym typeface="+mn-ea"/>
              </a:rPr>
              <a:t>世界粮食安全形势依然严峻</a:t>
            </a:r>
            <a:r>
              <a:rPr lang="en-US" altLang="zh-CN" sz="2100">
                <a:solidFill>
                  <a:srgbClr val="000000"/>
                </a:solidFill>
                <a:latin typeface="Times New Roman" panose="02020603050405020304" pitchFamily="18" charset="0"/>
                <a:cs typeface="Times New Roman" panose="02020603050405020304" pitchFamily="18" charset="0"/>
                <a:sym typeface="+mn-ea"/>
              </a:rPr>
              <a:t>:</a:t>
            </a:r>
            <a:r>
              <a:rPr altLang="zh-CN" sz="2100">
                <a:solidFill>
                  <a:srgbClr val="000000"/>
                </a:solidFill>
                <a:latin typeface="Times New Roman" panose="02020603050405020304" pitchFamily="18" charset="0"/>
                <a:cs typeface="Times New Roman" panose="02020603050405020304" pitchFamily="18" charset="0"/>
                <a:sym typeface="+mn-ea"/>
              </a:rPr>
              <a:t>目前在发展中国家还有几亿人</a:t>
            </a:r>
            <a:r>
              <a:rPr lang="en-US" altLang="zh-CN" sz="2100">
                <a:solidFill>
                  <a:srgbClr val="000000"/>
                </a:solidFill>
                <a:latin typeface="Times New Roman" panose="02020603050405020304" pitchFamily="18" charset="0"/>
                <a:cs typeface="Times New Roman" panose="02020603050405020304" pitchFamily="18" charset="0"/>
                <a:sym typeface="+mn-ea"/>
              </a:rPr>
              <a:t>,</a:t>
            </a:r>
            <a:r>
              <a:rPr altLang="zh-CN" sz="2100">
                <a:solidFill>
                  <a:srgbClr val="000000"/>
                </a:solidFill>
                <a:latin typeface="Times New Roman" panose="02020603050405020304" pitchFamily="18" charset="0"/>
                <a:cs typeface="Times New Roman" panose="02020603050405020304" pitchFamily="18" charset="0"/>
                <a:sym typeface="+mn-ea"/>
              </a:rPr>
              <a:t>在发达国家还有几千万人在长期挨饿。</a:t>
            </a:r>
            <a:endParaRPr lang="zh-CN" altLang="zh-CN" sz="2100">
              <a:solidFill>
                <a:srgbClr val="000000"/>
              </a:solidFill>
              <a:latin typeface="NEU-BZ-S92"/>
              <a:ea typeface="方正书宋_GBK" panose="03000509000000000000" pitchFamily="65" charset="-122"/>
              <a:cs typeface="Times New Roman" panose="02020603050405020304" pitchFamily="18" charset="0"/>
            </a:endParaRPr>
          </a:p>
          <a:p>
            <a:pPr marL="0" indent="0" defTabSz="0">
              <a:lnSpc>
                <a:spcPct val="100000"/>
              </a:lnSpc>
              <a:spcAft>
                <a:spcPct val="0"/>
              </a:spcAft>
              <a:buNone/>
              <a:tabLst>
                <a:tab pos="1188085" algn="l"/>
                <a:tab pos="2163445" algn="l"/>
                <a:tab pos="3142615" algn="l"/>
                <a:tab pos="4190365" algn="l"/>
              </a:tabLst>
            </a:pPr>
            <a:r>
              <a:rPr altLang="zh-CN" sz="2100">
                <a:solidFill>
                  <a:srgbClr val="000000"/>
                </a:solidFill>
                <a:latin typeface="NEU-BZ-S92"/>
                <a:cs typeface="宋体" panose="02010600030101010101" pitchFamily="2" charset="-122"/>
                <a:sym typeface="+mn-ea"/>
              </a:rPr>
              <a:t>②</a:t>
            </a:r>
            <a:r>
              <a:rPr altLang="zh-CN" sz="2100">
                <a:solidFill>
                  <a:srgbClr val="000000"/>
                </a:solidFill>
                <a:latin typeface="Times New Roman" panose="02020603050405020304" pitchFamily="18" charset="0"/>
                <a:cs typeface="Times New Roman" panose="02020603050405020304" pitchFamily="18" charset="0"/>
                <a:sym typeface="+mn-ea"/>
              </a:rPr>
              <a:t>农业可持续性减弱</a:t>
            </a:r>
            <a:r>
              <a:rPr lang="en-US" altLang="zh-CN" sz="2100">
                <a:solidFill>
                  <a:srgbClr val="000000"/>
                </a:solidFill>
                <a:latin typeface="Times New Roman" panose="02020603050405020304" pitchFamily="18" charset="0"/>
                <a:cs typeface="Times New Roman" panose="02020603050405020304" pitchFamily="18" charset="0"/>
                <a:sym typeface="+mn-ea"/>
              </a:rPr>
              <a:t>:</a:t>
            </a:r>
            <a:r>
              <a:rPr altLang="zh-CN" sz="2100">
                <a:solidFill>
                  <a:srgbClr val="000000"/>
                </a:solidFill>
                <a:latin typeface="Times New Roman" panose="02020603050405020304" pitchFamily="18" charset="0"/>
                <a:cs typeface="Times New Roman" panose="02020603050405020304" pitchFamily="18" charset="0"/>
                <a:sym typeface="+mn-ea"/>
              </a:rPr>
              <a:t>如水资源短缺、农产品污染、农业多样性减少等问题日趋严重</a:t>
            </a:r>
            <a:r>
              <a:rPr altLang="zh-CN" sz="2100" smtClean="0">
                <a:solidFill>
                  <a:srgbClr val="000000"/>
                </a:solidFill>
                <a:latin typeface="Times New Roman" panose="02020603050405020304" pitchFamily="18" charset="0"/>
                <a:cs typeface="Times New Roman" panose="02020603050405020304" pitchFamily="18" charset="0"/>
                <a:sym typeface="+mn-ea"/>
              </a:rPr>
              <a:t>。</a:t>
            </a:r>
            <a:endParaRPr altLang="zh-CN" sz="2100" smtClean="0">
              <a:solidFill>
                <a:srgbClr val="000000"/>
              </a:solidFill>
              <a:latin typeface="Times New Roman" panose="02020603050405020304" pitchFamily="18" charset="0"/>
              <a:cs typeface="Times New Roman" panose="02020603050405020304" pitchFamily="18" charset="0"/>
              <a:sym typeface="+mn-ea"/>
            </a:endParaRPr>
          </a:p>
          <a:p>
            <a:pPr marL="0" indent="0" defTabSz="0">
              <a:lnSpc>
                <a:spcPct val="100000"/>
              </a:lnSpc>
              <a:spcAft>
                <a:spcPct val="0"/>
              </a:spcAft>
              <a:buNone/>
              <a:tabLst>
                <a:tab pos="1188085" algn="l"/>
                <a:tab pos="2163445" algn="l"/>
                <a:tab pos="3142615" algn="l"/>
                <a:tab pos="4190365" algn="l"/>
              </a:tabLst>
            </a:pPr>
            <a:r>
              <a:rPr lang="en-US" altLang="zh-CN" sz="2100">
                <a:solidFill>
                  <a:srgbClr val="000000"/>
                </a:solidFill>
                <a:latin typeface="Times New Roman" panose="02020603050405020304" pitchFamily="18" charset="0"/>
                <a:cs typeface="Times New Roman" panose="02020603050405020304" pitchFamily="18" charset="0"/>
                <a:sym typeface="+mn-ea"/>
              </a:rPr>
              <a:t>(2)</a:t>
            </a:r>
            <a:r>
              <a:rPr altLang="zh-CN" sz="2100">
                <a:solidFill>
                  <a:srgbClr val="000000"/>
                </a:solidFill>
                <a:latin typeface="Times New Roman" panose="02020603050405020304" pitchFamily="18" charset="0"/>
                <a:cs typeface="Times New Roman" panose="02020603050405020304" pitchFamily="18" charset="0"/>
                <a:sym typeface="+mn-ea"/>
              </a:rPr>
              <a:t>应对</a:t>
            </a:r>
            <a:endParaRPr lang="zh-CN" altLang="zh-CN" sz="2100">
              <a:solidFill>
                <a:srgbClr val="000000"/>
              </a:solidFill>
              <a:latin typeface="NEU-BZ-S92"/>
              <a:ea typeface="方正书宋_GBK" panose="03000509000000000000" pitchFamily="65" charset="-122"/>
              <a:cs typeface="Times New Roman" panose="02020603050405020304" pitchFamily="18" charset="0"/>
            </a:endParaRPr>
          </a:p>
          <a:p>
            <a:pPr indent="0" defTabSz="0">
              <a:lnSpc>
                <a:spcPct val="100000"/>
              </a:lnSpc>
              <a:spcAft>
                <a:spcPct val="0"/>
              </a:spcAft>
              <a:buNone/>
              <a:tabLst>
                <a:tab pos="1188085" algn="l"/>
                <a:tab pos="2163445" algn="l"/>
                <a:tab pos="3142615" algn="l"/>
                <a:tab pos="4190365" algn="l"/>
              </a:tabLst>
            </a:pPr>
            <a:r>
              <a:rPr altLang="zh-CN" sz="2100">
                <a:solidFill>
                  <a:srgbClr val="000000"/>
                </a:solidFill>
                <a:latin typeface="NEU-BZ-S92"/>
                <a:cs typeface="宋体" panose="02010600030101010101" pitchFamily="2" charset="-122"/>
                <a:sym typeface="+mn-ea"/>
              </a:rPr>
              <a:t>①</a:t>
            </a:r>
            <a:r>
              <a:rPr altLang="zh-CN" sz="2100">
                <a:solidFill>
                  <a:srgbClr val="000000"/>
                </a:solidFill>
                <a:latin typeface="Times New Roman" panose="02020603050405020304" pitchFamily="18" charset="0"/>
                <a:cs typeface="Times New Roman" panose="02020603050405020304" pitchFamily="18" charset="0"/>
                <a:sym typeface="+mn-ea"/>
              </a:rPr>
              <a:t>大力发展有机农业和可持续性农业。</a:t>
            </a:r>
            <a:endParaRPr lang="zh-CN" altLang="zh-CN" sz="2100">
              <a:solidFill>
                <a:srgbClr val="000000"/>
              </a:solidFill>
              <a:latin typeface="NEU-BZ-S92"/>
              <a:ea typeface="方正书宋_GBK" panose="03000509000000000000" pitchFamily="65" charset="-122"/>
              <a:cs typeface="Times New Roman" panose="02020603050405020304" pitchFamily="18" charset="0"/>
            </a:endParaRPr>
          </a:p>
          <a:p>
            <a:pPr indent="0" defTabSz="0">
              <a:lnSpc>
                <a:spcPct val="100000"/>
              </a:lnSpc>
              <a:spcAft>
                <a:spcPct val="0"/>
              </a:spcAft>
              <a:buNone/>
              <a:tabLst>
                <a:tab pos="1188085" algn="l"/>
                <a:tab pos="2163445" algn="l"/>
                <a:tab pos="3142615" algn="l"/>
                <a:tab pos="4190365" algn="l"/>
              </a:tabLst>
            </a:pPr>
            <a:r>
              <a:rPr altLang="zh-CN" sz="2100">
                <a:solidFill>
                  <a:srgbClr val="000000"/>
                </a:solidFill>
                <a:latin typeface="NEU-BZ-S92"/>
                <a:cs typeface="宋体" panose="02010600030101010101" pitchFamily="2" charset="-122"/>
                <a:sym typeface="+mn-ea"/>
              </a:rPr>
              <a:t>②</a:t>
            </a:r>
            <a:r>
              <a:rPr altLang="zh-CN" sz="2100">
                <a:solidFill>
                  <a:srgbClr val="000000"/>
                </a:solidFill>
                <a:latin typeface="Times New Roman" panose="02020603050405020304" pitchFamily="18" charset="0"/>
                <a:cs typeface="Times New Roman" panose="02020603050405020304" pitchFamily="18" charset="0"/>
                <a:sym typeface="+mn-ea"/>
              </a:rPr>
              <a:t>力争粮食作物种植的多元化</a:t>
            </a:r>
            <a:r>
              <a:rPr lang="en-US" altLang="zh-CN" sz="2100">
                <a:solidFill>
                  <a:srgbClr val="000000"/>
                </a:solidFill>
                <a:latin typeface="Times New Roman" panose="02020603050405020304" pitchFamily="18" charset="0"/>
                <a:cs typeface="Times New Roman" panose="02020603050405020304" pitchFamily="18" charset="0"/>
                <a:sym typeface="+mn-ea"/>
              </a:rPr>
              <a:t>,</a:t>
            </a:r>
            <a:r>
              <a:rPr altLang="zh-CN" sz="2100">
                <a:solidFill>
                  <a:srgbClr val="000000"/>
                </a:solidFill>
                <a:latin typeface="Times New Roman" panose="02020603050405020304" pitchFamily="18" charset="0"/>
                <a:cs typeface="Times New Roman" panose="02020603050405020304" pitchFamily="18" charset="0"/>
                <a:sym typeface="+mn-ea"/>
              </a:rPr>
              <a:t>尽最大可能减少因自然灾害带来的巨大风险和危机。</a:t>
            </a:r>
            <a:endParaRPr lang="zh-CN" altLang="zh-CN" sz="2100">
              <a:solidFill>
                <a:srgbClr val="000000"/>
              </a:solidFill>
              <a:latin typeface="NEU-BZ-S92"/>
              <a:ea typeface="方正书宋_GBK" panose="03000509000000000000" pitchFamily="65" charset="-122"/>
              <a:cs typeface="Times New Roman" panose="02020603050405020304" pitchFamily="18" charset="0"/>
            </a:endParaRPr>
          </a:p>
          <a:p>
            <a:pPr indent="0" defTabSz="0">
              <a:lnSpc>
                <a:spcPct val="100000"/>
              </a:lnSpc>
              <a:spcAft>
                <a:spcPct val="0"/>
              </a:spcAft>
              <a:buNone/>
              <a:tabLst>
                <a:tab pos="1188085" algn="l"/>
                <a:tab pos="2163445" algn="l"/>
                <a:tab pos="3142615" algn="l"/>
                <a:tab pos="4190365" algn="l"/>
              </a:tabLst>
            </a:pPr>
            <a:r>
              <a:rPr altLang="zh-CN" sz="2100">
                <a:solidFill>
                  <a:srgbClr val="000000"/>
                </a:solidFill>
                <a:latin typeface="NEU-BZ-S92"/>
                <a:cs typeface="宋体" panose="02010600030101010101" pitchFamily="2" charset="-122"/>
                <a:sym typeface="+mn-ea"/>
              </a:rPr>
              <a:t>③</a:t>
            </a:r>
            <a:r>
              <a:rPr altLang="zh-CN" sz="2100">
                <a:solidFill>
                  <a:srgbClr val="000000"/>
                </a:solidFill>
                <a:latin typeface="Times New Roman" panose="02020603050405020304" pitchFamily="18" charset="0"/>
                <a:cs typeface="Times New Roman" panose="02020603050405020304" pitchFamily="18" charset="0"/>
                <a:sym typeface="+mn-ea"/>
              </a:rPr>
              <a:t>大力发展融现代信息技术、生物技术和工程装备技术于农业生产的</a:t>
            </a:r>
            <a:r>
              <a:rPr lang="en-US" altLang="zh-CN" sz="2100">
                <a:solidFill>
                  <a:srgbClr val="000000"/>
                </a:solidFill>
                <a:latin typeface="Times New Roman" panose="02020603050405020304" pitchFamily="18" charset="0"/>
                <a:cs typeface="Times New Roman" panose="02020603050405020304" pitchFamily="18" charset="0"/>
                <a:sym typeface="+mn-ea"/>
              </a:rPr>
              <a:t>“</a:t>
            </a:r>
            <a:r>
              <a:rPr altLang="zh-CN" sz="2100">
                <a:solidFill>
                  <a:srgbClr val="000000"/>
                </a:solidFill>
                <a:latin typeface="Times New Roman" panose="02020603050405020304" pitchFamily="18" charset="0"/>
                <a:cs typeface="Times New Roman" panose="02020603050405020304" pitchFamily="18" charset="0"/>
                <a:sym typeface="+mn-ea"/>
              </a:rPr>
              <a:t>精确农业</a:t>
            </a:r>
            <a:r>
              <a:rPr lang="en-US" altLang="zh-CN" sz="2100">
                <a:solidFill>
                  <a:srgbClr val="000000"/>
                </a:solidFill>
                <a:latin typeface="Times New Roman" panose="02020603050405020304" pitchFamily="18" charset="0"/>
                <a:cs typeface="Times New Roman" panose="02020603050405020304" pitchFamily="18" charset="0"/>
                <a:sym typeface="+mn-ea"/>
              </a:rPr>
              <a:t>”</a:t>
            </a:r>
            <a:r>
              <a:rPr altLang="zh-CN" sz="2100">
                <a:solidFill>
                  <a:srgbClr val="000000"/>
                </a:solidFill>
                <a:latin typeface="Times New Roman" panose="02020603050405020304" pitchFamily="18" charset="0"/>
                <a:cs typeface="Times New Roman" panose="02020603050405020304" pitchFamily="18" charset="0"/>
                <a:sym typeface="+mn-ea"/>
              </a:rPr>
              <a:t>。</a:t>
            </a:r>
            <a:endParaRPr lang="zh-CN" altLang="zh-CN" sz="2100">
              <a:solidFill>
                <a:srgbClr val="000000"/>
              </a:solidFill>
              <a:latin typeface="NEU-BZ-S92"/>
              <a:ea typeface="方正书宋_GBK" panose="03000509000000000000" pitchFamily="65" charset="-122"/>
              <a:cs typeface="Times New Roman" panose="02020603050405020304" pitchFamily="18" charset="0"/>
            </a:endParaRPr>
          </a:p>
          <a:p>
            <a:pPr indent="0" defTabSz="0">
              <a:lnSpc>
                <a:spcPct val="100000"/>
              </a:lnSpc>
              <a:spcAft>
                <a:spcPct val="0"/>
              </a:spcAft>
              <a:buNone/>
              <a:tabLst>
                <a:tab pos="1188085" algn="l"/>
                <a:tab pos="2163445" algn="l"/>
                <a:tab pos="3142615" algn="l"/>
                <a:tab pos="4190365" algn="l"/>
              </a:tabLst>
            </a:pPr>
            <a:r>
              <a:rPr altLang="zh-CN" sz="2100">
                <a:solidFill>
                  <a:srgbClr val="000000"/>
                </a:solidFill>
                <a:latin typeface="NEU-BZ-S92"/>
                <a:cs typeface="宋体" panose="02010600030101010101" pitchFamily="2" charset="-122"/>
                <a:sym typeface="+mn-ea"/>
              </a:rPr>
              <a:t>④</a:t>
            </a:r>
            <a:r>
              <a:rPr altLang="zh-CN" sz="2100">
                <a:solidFill>
                  <a:srgbClr val="000000"/>
                </a:solidFill>
                <a:latin typeface="Times New Roman" panose="02020603050405020304" pitchFamily="18" charset="0"/>
                <a:cs typeface="Times New Roman" panose="02020603050405020304" pitchFamily="18" charset="0"/>
                <a:sym typeface="+mn-ea"/>
              </a:rPr>
              <a:t>积极构建现代农业循环经济的长效发展机制。</a:t>
            </a:r>
            <a:endParaRPr lang="zh-CN" altLang="zh-CN" sz="2100">
              <a:solidFill>
                <a:srgbClr val="000000"/>
              </a:solidFill>
              <a:latin typeface="NEU-BZ-S92"/>
              <a:ea typeface="方正书宋_GBK" panose="03000509000000000000" pitchFamily="65" charset="-122"/>
              <a:cs typeface="Times New Roman" panose="02020603050405020304" pitchFamily="18" charset="0"/>
            </a:endParaRPr>
          </a:p>
          <a:p>
            <a:pPr indent="0" defTabSz="0">
              <a:lnSpc>
                <a:spcPct val="100000"/>
              </a:lnSpc>
              <a:spcAft>
                <a:spcPct val="0"/>
              </a:spcAft>
              <a:buNone/>
              <a:tabLst>
                <a:tab pos="1188085" algn="l"/>
                <a:tab pos="2163445" algn="l"/>
                <a:tab pos="3142615" algn="l"/>
                <a:tab pos="4190365" algn="l"/>
              </a:tabLst>
            </a:pPr>
            <a:r>
              <a:rPr altLang="zh-CN" sz="2100">
                <a:solidFill>
                  <a:srgbClr val="000000"/>
                </a:solidFill>
                <a:latin typeface="NEU-BZ-S92"/>
                <a:cs typeface="宋体" panose="02010600030101010101" pitchFamily="2" charset="-122"/>
                <a:sym typeface="+mn-ea"/>
              </a:rPr>
              <a:t>⑤</a:t>
            </a:r>
            <a:r>
              <a:rPr altLang="zh-CN" sz="2100">
                <a:solidFill>
                  <a:srgbClr val="000000"/>
                </a:solidFill>
                <a:latin typeface="Times New Roman" panose="02020603050405020304" pitchFamily="18" charset="0"/>
                <a:cs typeface="Times New Roman" panose="02020603050405020304" pitchFamily="18" charset="0"/>
                <a:sym typeface="+mn-ea"/>
              </a:rPr>
              <a:t>加强现代农业科技创新</a:t>
            </a:r>
            <a:r>
              <a:rPr lang="en-US" altLang="zh-CN" sz="2100">
                <a:solidFill>
                  <a:srgbClr val="000000"/>
                </a:solidFill>
                <a:latin typeface="Times New Roman" panose="02020603050405020304" pitchFamily="18" charset="0"/>
                <a:cs typeface="Times New Roman" panose="02020603050405020304" pitchFamily="18" charset="0"/>
                <a:sym typeface="+mn-ea"/>
              </a:rPr>
              <a:t>,</a:t>
            </a:r>
            <a:r>
              <a:rPr altLang="zh-CN" sz="2100">
                <a:solidFill>
                  <a:srgbClr val="000000"/>
                </a:solidFill>
                <a:latin typeface="Times New Roman" panose="02020603050405020304" pitchFamily="18" charset="0"/>
                <a:cs typeface="Times New Roman" panose="02020603050405020304" pitchFamily="18" charset="0"/>
                <a:sym typeface="+mn-ea"/>
              </a:rPr>
              <a:t>注重食物安全和营养发展相结合等。</a:t>
            </a:r>
            <a:endParaRPr lang="zh-CN" altLang="zh-CN" sz="2100">
              <a:solidFill>
                <a:srgbClr val="000000"/>
              </a:solidFill>
              <a:latin typeface="NEU-BZ-S92"/>
              <a:ea typeface="方正书宋_GBK" panose="03000509000000000000" pitchFamily="65" charset="-122"/>
              <a:cs typeface="Times New Roman" panose="02020603050405020304" pitchFamily="18" charset="0"/>
            </a:endParaRPr>
          </a:p>
        </p:txBody>
      </p:sp>
    </p:spTree>
    <p:custDataLst>
      <p:tags r:id="rId2"/>
    </p:custData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bwMode="auto">
          <a:xfrm>
            <a:off x="-323850" y="-363538"/>
            <a:ext cx="1343025" cy="1658938"/>
            <a:chOff x="-204" y="-229"/>
            <a:chExt cx="846" cy="1045"/>
          </a:xfrm>
        </p:grpSpPr>
        <p:sp>
          <p:nvSpPr>
            <p:cNvPr id="6" name="AutoShape 3"/>
            <p:cNvSpPr>
              <a:spLocks noChangeAspect="1" noChangeArrowheads="1" noTextEdit="1"/>
            </p:cNvSpPr>
            <p:nvPr/>
          </p:nvSpPr>
          <p:spPr bwMode="auto">
            <a:xfrm>
              <a:off x="-204" y="-229"/>
              <a:ext cx="846" cy="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7" name="Oval 5"/>
            <p:cNvSpPr>
              <a:spLocks noChangeArrowheads="1"/>
            </p:cNvSpPr>
            <p:nvPr/>
          </p:nvSpPr>
          <p:spPr bwMode="auto">
            <a:xfrm>
              <a:off x="-201" y="-227"/>
              <a:ext cx="845" cy="847"/>
            </a:xfrm>
            <a:prstGeom prst="ellipse">
              <a:avLst/>
            </a:prstGeom>
            <a:solidFill>
              <a:srgbClr val="E4A7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8" name="Oval 6"/>
            <p:cNvSpPr>
              <a:spLocks noChangeArrowheads="1"/>
            </p:cNvSpPr>
            <p:nvPr/>
          </p:nvSpPr>
          <p:spPr bwMode="auto">
            <a:xfrm>
              <a:off x="176" y="441"/>
              <a:ext cx="378" cy="377"/>
            </a:xfrm>
            <a:prstGeom prst="ellipse">
              <a:avLst/>
            </a:prstGeom>
            <a:solidFill>
              <a:srgbClr val="A3B2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grpSp>
      <p:sp>
        <p:nvSpPr>
          <p:cNvPr id="2" name="PA_矩形 7"/>
          <p:cNvSpPr/>
          <p:nvPr>
            <p:custDataLst>
              <p:tags r:id="rId1"/>
            </p:custDataLst>
          </p:nvPr>
        </p:nvSpPr>
        <p:spPr>
          <a:xfrm>
            <a:off x="3200670" y="1945025"/>
            <a:ext cx="2214880" cy="706755"/>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巩固提升</a:t>
            </a:r>
            <a:endParaRPr kumimoji="0" lang="zh-CN" altLang="en-US" sz="40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58115" y="259715"/>
            <a:ext cx="8642985" cy="3576955"/>
          </a:xfrm>
          <a:prstGeom prst="rect">
            <a:avLst/>
          </a:prstGeom>
          <a:noFill/>
          <a:ln w="9525">
            <a:noFill/>
          </a:ln>
        </p:spPr>
        <p:txBody>
          <a:bodyPr wrap="square">
            <a:spAutoFit/>
          </a:bodyPr>
          <a:p>
            <a:pPr indent="0">
              <a:lnSpc>
                <a:spcPct val="90000"/>
              </a:lnSpc>
            </a:pPr>
            <a:r>
              <a:rPr lang="en-US" sz="2800" b="1">
                <a:latin typeface="Times New Roman" panose="02020603050405020304" pitchFamily="18" charset="0"/>
                <a:ea typeface="宋体" panose="02010600030101010101" pitchFamily="2" charset="-122"/>
              </a:rPr>
              <a:t>1</a:t>
            </a:r>
            <a:r>
              <a:rPr lang="zh-CN" sz="2800" b="1">
                <a:ea typeface="宋体" panose="02010600030101010101" pitchFamily="2" charset="-122"/>
              </a:rPr>
              <a:t>．2020年5月联合国粮农组织发布报告指出，蝗灾将卷土重来，数千万人面临粮食危机。粮食出现危机的主要原因有①人口激增  </a:t>
            </a:r>
            <a:endParaRPr lang="zh-CN" sz="2800" b="1">
              <a:ea typeface="宋体" panose="02010600030101010101" pitchFamily="2" charset="-122"/>
            </a:endParaRPr>
          </a:p>
          <a:p>
            <a:pPr indent="0">
              <a:lnSpc>
                <a:spcPct val="90000"/>
              </a:lnSpc>
            </a:pPr>
            <a:r>
              <a:rPr lang="zh-CN" sz="2800" b="1">
                <a:ea typeface="宋体" panose="02010600030101010101" pitchFamily="2" charset="-122"/>
              </a:rPr>
              <a:t>②工业化、城市化的加速使耕地面积不断减少  </a:t>
            </a:r>
            <a:endParaRPr lang="zh-CN" sz="2800" b="1">
              <a:ea typeface="宋体" panose="02010600030101010101" pitchFamily="2" charset="-122"/>
            </a:endParaRPr>
          </a:p>
          <a:p>
            <a:pPr indent="0">
              <a:lnSpc>
                <a:spcPct val="90000"/>
              </a:lnSpc>
            </a:pPr>
            <a:r>
              <a:rPr lang="zh-CN" sz="2800" b="1">
                <a:ea typeface="宋体" panose="02010600030101010101" pitchFamily="2" charset="-122"/>
              </a:rPr>
              <a:t>③禽畜饲养过度使用抗生素④对农业的不重视  </a:t>
            </a:r>
            <a:endParaRPr lang="zh-CN" sz="2800" b="1">
              <a:ea typeface="宋体" panose="02010600030101010101" pitchFamily="2" charset="-122"/>
            </a:endParaRPr>
          </a:p>
          <a:p>
            <a:pPr indent="0">
              <a:lnSpc>
                <a:spcPct val="90000"/>
              </a:lnSpc>
            </a:pPr>
            <a:r>
              <a:rPr lang="zh-CN" sz="2800" b="1">
                <a:ea typeface="宋体" panose="02010600030101010101" pitchFamily="2" charset="-122"/>
              </a:rPr>
              <a:t>⑤病虫害等自然灾害的发生</a:t>
            </a:r>
            <a:r>
              <a:rPr lang="en-US" sz="2800" b="1">
                <a:latin typeface="Times New Roman" panose="02020603050405020304" pitchFamily="18" charset="0"/>
                <a:ea typeface="宋体" panose="02010600030101010101" pitchFamily="2" charset="-122"/>
              </a:rPr>
              <a:t>A</a:t>
            </a:r>
            <a:r>
              <a:rPr lang="zh-CN" sz="2800" b="1">
                <a:ea typeface="宋体" panose="02010600030101010101" pitchFamily="2" charset="-122"/>
              </a:rPr>
              <a:t>．</a:t>
            </a:r>
            <a:r>
              <a:rPr lang="en-US" sz="2800" b="1">
                <a:latin typeface="宋体" panose="02010600030101010101" pitchFamily="2" charset="-122"/>
                <a:ea typeface="宋体" panose="02010600030101010101" pitchFamily="2" charset="-122"/>
              </a:rPr>
              <a:t>①②⑤</a:t>
            </a:r>
            <a:r>
              <a:rPr lang="en-US" sz="2800" b="1">
                <a:latin typeface="Times New Roman" panose="02020603050405020304" pitchFamily="18" charset="0"/>
                <a:ea typeface="宋体" panose="02010600030101010101" pitchFamily="2" charset="-122"/>
              </a:rPr>
              <a:t>	B</a:t>
            </a:r>
            <a:r>
              <a:rPr lang="zh-CN" sz="2800" b="1">
                <a:ea typeface="宋体" panose="02010600030101010101" pitchFamily="2" charset="-122"/>
              </a:rPr>
              <a:t>．</a:t>
            </a:r>
            <a:r>
              <a:rPr lang="en-US" sz="2800" b="1">
                <a:latin typeface="宋体" panose="02010600030101010101" pitchFamily="2" charset="-122"/>
                <a:ea typeface="宋体" panose="02010600030101010101" pitchFamily="2" charset="-122"/>
              </a:rPr>
              <a:t>①③④⑤</a:t>
            </a:r>
            <a:r>
              <a:rPr lang="en-US" sz="2800" b="1">
                <a:latin typeface="Times New Roman" panose="02020603050405020304" pitchFamily="18" charset="0"/>
                <a:ea typeface="宋体" panose="02010600030101010101" pitchFamily="2" charset="-122"/>
              </a:rPr>
              <a:t>	C</a:t>
            </a:r>
            <a:r>
              <a:rPr lang="zh-CN" sz="2800" b="1">
                <a:ea typeface="宋体" panose="02010600030101010101" pitchFamily="2" charset="-122"/>
              </a:rPr>
              <a:t>．</a:t>
            </a:r>
            <a:r>
              <a:rPr lang="en-US" sz="2800" b="1">
                <a:latin typeface="宋体" panose="02010600030101010101" pitchFamily="2" charset="-122"/>
                <a:ea typeface="宋体" panose="02010600030101010101" pitchFamily="2" charset="-122"/>
              </a:rPr>
              <a:t>①④⑤</a:t>
            </a:r>
            <a:r>
              <a:rPr lang="en-US" sz="2800" b="1">
                <a:latin typeface="Times New Roman" panose="02020603050405020304" pitchFamily="18" charset="0"/>
                <a:ea typeface="宋体" panose="02010600030101010101" pitchFamily="2" charset="-122"/>
              </a:rPr>
              <a:t>	D</a:t>
            </a:r>
            <a:r>
              <a:rPr lang="zh-CN" sz="2800" b="1">
                <a:ea typeface="宋体" panose="02010600030101010101" pitchFamily="2" charset="-122"/>
              </a:rPr>
              <a:t>．</a:t>
            </a:r>
            <a:r>
              <a:rPr lang="en-US" sz="2800" b="1">
                <a:latin typeface="宋体" panose="02010600030101010101" pitchFamily="2" charset="-122"/>
                <a:ea typeface="宋体" panose="02010600030101010101" pitchFamily="2" charset="-122"/>
              </a:rPr>
              <a:t>①②④</a:t>
            </a:r>
            <a:endParaRPr lang="en-US" altLang="en-US" sz="2800" b="1">
              <a:latin typeface="宋体" panose="02010600030101010101" pitchFamily="2" charset="-122"/>
              <a:ea typeface="宋体" panose="02010600030101010101" pitchFamily="2" charset="-122"/>
            </a:endParaRPr>
          </a:p>
        </p:txBody>
      </p:sp>
      <p:sp>
        <p:nvSpPr>
          <p:cNvPr id="2" name="文本框 1"/>
          <p:cNvSpPr txBox="1"/>
          <p:nvPr/>
        </p:nvSpPr>
        <p:spPr>
          <a:xfrm>
            <a:off x="7944485" y="2157095"/>
            <a:ext cx="856615" cy="829945"/>
          </a:xfrm>
          <a:prstGeom prst="rect">
            <a:avLst/>
          </a:prstGeom>
          <a:noFill/>
          <a:ln w="9525">
            <a:noFill/>
          </a:ln>
        </p:spPr>
        <p:txBody>
          <a:bodyPr wrap="square">
            <a:spAutoFit/>
          </a:bodyPr>
          <a:p>
            <a:pPr indent="0"/>
            <a:r>
              <a:rPr lang="en-US" sz="4800" b="1">
                <a:solidFill>
                  <a:srgbClr val="C00000"/>
                </a:solidFill>
                <a:latin typeface="Times New Roman" panose="02020603050405020304" pitchFamily="18" charset="0"/>
                <a:ea typeface="宋体" panose="02010600030101010101" pitchFamily="2" charset="-122"/>
              </a:rPr>
              <a:t>A</a:t>
            </a:r>
            <a:endParaRPr lang="en-US" altLang="en-US" sz="4800" b="1">
              <a:solidFill>
                <a:srgbClr val="C00000"/>
              </a:solidFill>
              <a:latin typeface="Times New Roman" panose="02020603050405020304" pitchFamily="18"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08585" y="0"/>
            <a:ext cx="5080000" cy="3192780"/>
          </a:xfrm>
          <a:prstGeom prst="rect">
            <a:avLst/>
          </a:prstGeom>
          <a:noFill/>
          <a:ln w="9525">
            <a:noFill/>
          </a:ln>
        </p:spPr>
        <p:txBody>
          <a:bodyPr>
            <a:spAutoFit/>
          </a:bodyPr>
          <a:p>
            <a:pPr indent="0">
              <a:lnSpc>
                <a:spcPct val="90000"/>
              </a:lnSpc>
            </a:pPr>
            <a:r>
              <a:rPr lang="en-US" sz="3200" b="1">
                <a:latin typeface="Times New Roman" panose="02020603050405020304" pitchFamily="18" charset="0"/>
                <a:ea typeface="宋体" panose="02010600030101010101" pitchFamily="2" charset="-122"/>
              </a:rPr>
              <a:t>2</a:t>
            </a:r>
            <a:r>
              <a:rPr lang="zh-CN" sz="3200" b="1">
                <a:ea typeface="宋体" panose="02010600030101010101" pitchFamily="2" charset="-122"/>
              </a:rPr>
              <a:t>．隋唐时期，以洛阳为中心，建起众多皇家粮仓（见如图），其中含嘉仓至唐天宝八年总储粮量约为5833400石，被称为中国古代最大的粮仓。这反映了</a:t>
            </a:r>
            <a:endParaRPr lang="zh-CN" altLang="en-US" sz="3200" b="1">
              <a:ea typeface="宋体" panose="02010600030101010101" pitchFamily="2" charset="-122"/>
            </a:endParaRPr>
          </a:p>
        </p:txBody>
      </p:sp>
      <p:pic>
        <p:nvPicPr>
          <p:cNvPr id="2" name="图片 1"/>
          <p:cNvPicPr/>
          <p:nvPr/>
        </p:nvPicPr>
        <p:blipFill>
          <a:blip r:embed="rId1"/>
          <a:stretch>
            <a:fillRect/>
          </a:stretch>
        </p:blipFill>
        <p:spPr>
          <a:xfrm>
            <a:off x="5066030" y="0"/>
            <a:ext cx="4077970" cy="3697605"/>
          </a:xfrm>
          <a:prstGeom prst="rect">
            <a:avLst/>
          </a:prstGeom>
          <a:noFill/>
          <a:ln w="9525">
            <a:noFill/>
          </a:ln>
        </p:spPr>
      </p:pic>
      <p:sp>
        <p:nvSpPr>
          <p:cNvPr id="101" name="文本框 100"/>
          <p:cNvSpPr txBox="1"/>
          <p:nvPr/>
        </p:nvSpPr>
        <p:spPr>
          <a:xfrm>
            <a:off x="0" y="3028315"/>
            <a:ext cx="5548630" cy="1814830"/>
          </a:xfrm>
          <a:prstGeom prst="rect">
            <a:avLst/>
          </a:prstGeom>
          <a:noFill/>
          <a:ln w="9525">
            <a:noFill/>
          </a:ln>
        </p:spPr>
        <p:txBody>
          <a:bodyPr wrap="square">
            <a:spAutoFit/>
          </a:bodyPr>
          <a:p>
            <a:pPr indent="0"/>
            <a:r>
              <a:rPr lang="en-US" sz="2800" b="1">
                <a:latin typeface="Times New Roman" panose="02020603050405020304" pitchFamily="18" charset="0"/>
                <a:ea typeface="宋体" panose="02010600030101010101" pitchFamily="2" charset="-122"/>
              </a:rPr>
              <a:t>A</a:t>
            </a:r>
            <a:r>
              <a:rPr lang="zh-CN" sz="2800" b="1">
                <a:ea typeface="宋体" panose="02010600030101010101" pitchFamily="2" charset="-122"/>
              </a:rPr>
              <a:t>．均田制推行防止了土地兼并</a:t>
            </a:r>
            <a:r>
              <a:rPr lang="en-US" sz="2800" b="1">
                <a:latin typeface="Times New Roman" panose="02020603050405020304" pitchFamily="18" charset="0"/>
                <a:ea typeface="宋体" panose="02010600030101010101" pitchFamily="2" charset="-122"/>
              </a:rPr>
              <a:t>	</a:t>
            </a:r>
            <a:endParaRPr lang="en-US" sz="2800" b="1">
              <a:latin typeface="Times New Roman" panose="02020603050405020304" pitchFamily="18" charset="0"/>
              <a:ea typeface="宋体" panose="02010600030101010101" pitchFamily="2" charset="-122"/>
            </a:endParaRPr>
          </a:p>
          <a:p>
            <a:pPr indent="0"/>
            <a:r>
              <a:rPr lang="en-US" sz="2800" b="1">
                <a:latin typeface="Times New Roman" panose="02020603050405020304" pitchFamily="18" charset="0"/>
                <a:ea typeface="宋体" panose="02010600030101010101" pitchFamily="2" charset="-122"/>
              </a:rPr>
              <a:t>B</a:t>
            </a:r>
            <a:r>
              <a:rPr lang="zh-CN" sz="2800" b="1">
                <a:ea typeface="宋体" panose="02010600030101010101" pitchFamily="2" charset="-122"/>
              </a:rPr>
              <a:t>．隋唐时期对农民剥削最沉重</a:t>
            </a:r>
            <a:r>
              <a:rPr lang="en-US" sz="2800" b="1">
                <a:latin typeface="Times New Roman" panose="02020603050405020304" pitchFamily="18" charset="0"/>
                <a:ea typeface="宋体" panose="02010600030101010101" pitchFamily="2" charset="-122"/>
              </a:rPr>
              <a:t>C</a:t>
            </a:r>
            <a:r>
              <a:rPr lang="zh-CN" sz="2800" b="1">
                <a:ea typeface="宋体" panose="02010600030101010101" pitchFamily="2" charset="-122"/>
              </a:rPr>
              <a:t>．我国古代粮食储存技术的进步</a:t>
            </a:r>
            <a:endParaRPr lang="en-US" sz="2800" b="1">
              <a:latin typeface="Times New Roman" panose="02020603050405020304" pitchFamily="18" charset="0"/>
              <a:ea typeface="宋体" panose="02010600030101010101" pitchFamily="2" charset="-122"/>
            </a:endParaRPr>
          </a:p>
          <a:p>
            <a:pPr indent="0"/>
            <a:r>
              <a:rPr lang="en-US" sz="2800" b="1">
                <a:latin typeface="Times New Roman" panose="02020603050405020304" pitchFamily="18" charset="0"/>
                <a:ea typeface="宋体" panose="02010600030101010101" pitchFamily="2" charset="-122"/>
              </a:rPr>
              <a:t>D</a:t>
            </a:r>
            <a:r>
              <a:rPr lang="zh-CN" sz="2800" b="1">
                <a:ea typeface="宋体" panose="02010600030101010101" pitchFamily="2" charset="-122"/>
              </a:rPr>
              <a:t>．隋唐结束分裂北方长期稳定</a:t>
            </a:r>
            <a:endParaRPr lang="zh-CN" altLang="en-US" sz="2800" b="1">
              <a:ea typeface="宋体" panose="02010600030101010101" pitchFamily="2" charset="-122"/>
            </a:endParaRPr>
          </a:p>
        </p:txBody>
      </p:sp>
      <p:sp>
        <p:nvSpPr>
          <p:cNvPr id="3" name="文本框 2"/>
          <p:cNvSpPr txBox="1"/>
          <p:nvPr/>
        </p:nvSpPr>
        <p:spPr>
          <a:xfrm>
            <a:off x="6823710" y="3821430"/>
            <a:ext cx="1100455" cy="1322070"/>
          </a:xfrm>
          <a:prstGeom prst="rect">
            <a:avLst/>
          </a:prstGeom>
          <a:noFill/>
        </p:spPr>
        <p:txBody>
          <a:bodyPr wrap="square" rtlCol="0" anchor="t">
            <a:spAutoFit/>
          </a:bodyPr>
          <a:p>
            <a:r>
              <a:rPr lang="zh-CN" altLang="en-US" sz="8000" b="1">
                <a:solidFill>
                  <a:srgbClr val="C00000"/>
                </a:solidFill>
                <a:effectLst>
                  <a:outerShdw blurRad="38100" dist="38100" dir="2700000" algn="tl">
                    <a:srgbClr val="000000">
                      <a:alpha val="43137"/>
                    </a:srgbClr>
                  </a:outerShdw>
                </a:effectLst>
              </a:rPr>
              <a:t>C</a:t>
            </a:r>
            <a:endParaRPr lang="zh-CN" altLang="en-US" sz="8000" b="1">
              <a:solidFill>
                <a:srgbClr val="C0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0" y="0"/>
            <a:ext cx="8915400" cy="3538220"/>
          </a:xfrm>
          <a:prstGeom prst="rect">
            <a:avLst/>
          </a:prstGeom>
          <a:noFill/>
          <a:ln w="9525">
            <a:noFill/>
          </a:ln>
        </p:spPr>
        <p:txBody>
          <a:bodyPr wrap="square">
            <a:spAutoFit/>
          </a:bodyPr>
          <a:p>
            <a:pPr indent="0"/>
            <a:r>
              <a:rPr lang="en-US" sz="2800" b="1">
                <a:latin typeface="Times New Roman" panose="02020603050405020304" pitchFamily="18" charset="0"/>
                <a:ea typeface="宋体" panose="02010600030101010101" pitchFamily="2" charset="-122"/>
              </a:rPr>
              <a:t>3</a:t>
            </a:r>
            <a:r>
              <a:rPr lang="zh-CN" sz="2800" b="1">
                <a:ea typeface="宋体" panose="02010600030101010101" pitchFamily="2" charset="-122"/>
              </a:rPr>
              <a:t>．食品安全问题不知从何时开始成为人们日常饮食中无法忽视的一个问题，食品安全问题一次又一次冲击着人们的道德底线，人们用一句流传了千年的愤论：“真是伤天理”了，表达自己的不满。与此无关的是</a:t>
            </a:r>
            <a:r>
              <a:rPr lang="en-US" sz="2800" b="1">
                <a:latin typeface="Times New Roman" panose="02020603050405020304" pitchFamily="18" charset="0"/>
                <a:ea typeface="宋体" panose="02010600030101010101" pitchFamily="2" charset="-122"/>
              </a:rPr>
              <a:t>A</a:t>
            </a:r>
            <a:r>
              <a:rPr lang="zh-CN" sz="2800" b="1">
                <a:ea typeface="宋体" panose="02010600030101010101" pitchFamily="2" charset="-122"/>
              </a:rPr>
              <a:t>．化肥、农药的过度使用</a:t>
            </a:r>
            <a:r>
              <a:rPr lang="en-US" sz="2800" b="1">
                <a:latin typeface="Times New Roman" panose="02020603050405020304" pitchFamily="18" charset="0"/>
                <a:ea typeface="宋体" panose="02010600030101010101" pitchFamily="2" charset="-122"/>
              </a:rPr>
              <a:t>	</a:t>
            </a:r>
            <a:endParaRPr lang="en-US" sz="2800" b="1">
              <a:latin typeface="Times New Roman" panose="02020603050405020304" pitchFamily="18" charset="0"/>
              <a:ea typeface="宋体" panose="02010600030101010101" pitchFamily="2" charset="-122"/>
            </a:endParaRPr>
          </a:p>
          <a:p>
            <a:pPr indent="0"/>
            <a:r>
              <a:rPr lang="en-US" sz="2800" b="1">
                <a:latin typeface="Times New Roman" panose="02020603050405020304" pitchFamily="18" charset="0"/>
                <a:ea typeface="宋体" panose="02010600030101010101" pitchFamily="2" charset="-122"/>
              </a:rPr>
              <a:t>B</a:t>
            </a:r>
            <a:r>
              <a:rPr lang="zh-CN" sz="2800" b="1">
                <a:ea typeface="宋体" panose="02010600030101010101" pitchFamily="2" charset="-122"/>
              </a:rPr>
              <a:t>．畜禽过度使用抗生素</a:t>
            </a:r>
            <a:r>
              <a:rPr lang="en-US" sz="2800" b="1">
                <a:latin typeface="Times New Roman" panose="02020603050405020304" pitchFamily="18" charset="0"/>
                <a:ea typeface="宋体" panose="02010600030101010101" pitchFamily="2" charset="-122"/>
              </a:rPr>
              <a:t>C</a:t>
            </a:r>
            <a:r>
              <a:rPr lang="zh-CN" sz="2800" b="1">
                <a:ea typeface="宋体" panose="02010600030101010101" pitchFamily="2" charset="-122"/>
              </a:rPr>
              <a:t>．过度使用添加剂</a:t>
            </a:r>
            <a:r>
              <a:rPr lang="en-US" sz="2800" b="1">
                <a:latin typeface="Times New Roman" panose="02020603050405020304" pitchFamily="18" charset="0"/>
                <a:ea typeface="宋体" panose="02010600030101010101" pitchFamily="2" charset="-122"/>
              </a:rPr>
              <a:t>	</a:t>
            </a:r>
            <a:endParaRPr lang="en-US" sz="2800" b="1">
              <a:latin typeface="Times New Roman" panose="02020603050405020304" pitchFamily="18" charset="0"/>
              <a:ea typeface="宋体" panose="02010600030101010101" pitchFamily="2" charset="-122"/>
            </a:endParaRPr>
          </a:p>
          <a:p>
            <a:pPr indent="0"/>
            <a:r>
              <a:rPr lang="en-US" sz="2800" b="1">
                <a:latin typeface="Times New Roman" panose="02020603050405020304" pitchFamily="18" charset="0"/>
                <a:ea typeface="宋体" panose="02010600030101010101" pitchFamily="2" charset="-122"/>
              </a:rPr>
              <a:t>D</a:t>
            </a:r>
            <a:r>
              <a:rPr lang="zh-CN" sz="2800" b="1">
                <a:ea typeface="宋体" panose="02010600030101010101" pitchFamily="2" charset="-122"/>
              </a:rPr>
              <a:t>．人口的快速增加</a:t>
            </a:r>
            <a:endParaRPr lang="zh-CN" altLang="en-US" sz="2800"/>
          </a:p>
        </p:txBody>
      </p:sp>
      <p:sp>
        <p:nvSpPr>
          <p:cNvPr id="2" name="文本框 1"/>
          <p:cNvSpPr txBox="1"/>
          <p:nvPr/>
        </p:nvSpPr>
        <p:spPr>
          <a:xfrm>
            <a:off x="6604000" y="2137410"/>
            <a:ext cx="1343025" cy="1198880"/>
          </a:xfrm>
          <a:prstGeom prst="rect">
            <a:avLst/>
          </a:prstGeom>
          <a:noFill/>
          <a:ln w="9525">
            <a:noFill/>
          </a:ln>
        </p:spPr>
        <p:txBody>
          <a:bodyPr wrap="square">
            <a:spAutoFit/>
          </a:bodyPr>
          <a:p>
            <a:pPr indent="0"/>
            <a:r>
              <a:rPr lang="en-US" sz="7200" b="1">
                <a:solidFill>
                  <a:srgbClr val="C00000"/>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rPr>
              <a:t>D</a:t>
            </a:r>
            <a:endParaRPr lang="en-US" altLang="en-US" sz="7200" b="1">
              <a:solidFill>
                <a:srgbClr val="C00000"/>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103505" y="143510"/>
            <a:ext cx="8936355" cy="3107690"/>
          </a:xfrm>
          <a:prstGeom prst="rect">
            <a:avLst/>
          </a:prstGeom>
          <a:noFill/>
          <a:ln w="9525">
            <a:noFill/>
          </a:ln>
        </p:spPr>
        <p:txBody>
          <a:bodyPr wrap="square">
            <a:spAutoFit/>
          </a:bodyPr>
          <a:p>
            <a:pPr indent="0"/>
            <a:r>
              <a:rPr lang="en-US" sz="2800" b="1">
                <a:latin typeface="Times New Roman" panose="02020603050405020304" pitchFamily="18" charset="0"/>
                <a:ea typeface="宋体" panose="02010600030101010101" pitchFamily="2" charset="-122"/>
              </a:rPr>
              <a:t>4</a:t>
            </a:r>
            <a:r>
              <a:rPr lang="zh-CN" sz="2800" b="1">
                <a:ea typeface="宋体" panose="02010600030101010101" pitchFamily="2" charset="-122"/>
              </a:rPr>
              <a:t>．20世纪以来，欧美各国完成了农业机械化，农业基本实现现代化，其主要原因有①优良品种育成推广  </a:t>
            </a:r>
            <a:endParaRPr lang="zh-CN" sz="2800" b="1">
              <a:ea typeface="宋体" panose="02010600030101010101" pitchFamily="2" charset="-122"/>
            </a:endParaRPr>
          </a:p>
          <a:p>
            <a:pPr indent="0"/>
            <a:r>
              <a:rPr lang="zh-CN" sz="2800" b="1">
                <a:ea typeface="宋体" panose="02010600030101010101" pitchFamily="2" charset="-122"/>
              </a:rPr>
              <a:t>②优质高效化肥广泛应用③以高科技为基础的设施农业有了突破性进展  </a:t>
            </a:r>
            <a:endParaRPr lang="zh-CN" sz="2800" b="1">
              <a:ea typeface="宋体" panose="02010600030101010101" pitchFamily="2" charset="-122"/>
            </a:endParaRPr>
          </a:p>
          <a:p>
            <a:pPr indent="0"/>
            <a:r>
              <a:rPr lang="zh-CN" sz="2800" b="1">
                <a:ea typeface="宋体" panose="02010600030101010101" pitchFamily="2" charset="-122"/>
              </a:rPr>
              <a:t>④大型农场、养殖场成为现代农业的主要生产经营方式</a:t>
            </a:r>
            <a:r>
              <a:rPr lang="en-US" sz="2800" b="1">
                <a:latin typeface="Times New Roman" panose="02020603050405020304" pitchFamily="18" charset="0"/>
                <a:ea typeface="宋体" panose="02010600030101010101" pitchFamily="2" charset="-122"/>
              </a:rPr>
              <a:t>A</a:t>
            </a:r>
            <a:r>
              <a:rPr lang="zh-CN" sz="2800" b="1">
                <a:ea typeface="宋体" panose="02010600030101010101" pitchFamily="2" charset="-122"/>
              </a:rPr>
              <a:t>．</a:t>
            </a:r>
            <a:r>
              <a:rPr lang="en-US" sz="2800" b="1">
                <a:latin typeface="宋体" panose="02010600030101010101" pitchFamily="2" charset="-122"/>
                <a:ea typeface="宋体" panose="02010600030101010101" pitchFamily="2" charset="-122"/>
              </a:rPr>
              <a:t>①②③</a:t>
            </a:r>
            <a:r>
              <a:rPr lang="en-US" sz="2800" b="1">
                <a:latin typeface="Times New Roman" panose="02020603050405020304" pitchFamily="18" charset="0"/>
                <a:ea typeface="宋体" panose="02010600030101010101" pitchFamily="2" charset="-122"/>
              </a:rPr>
              <a:t>	B</a:t>
            </a:r>
            <a:r>
              <a:rPr lang="zh-CN" sz="2800" b="1">
                <a:ea typeface="宋体" panose="02010600030101010101" pitchFamily="2" charset="-122"/>
              </a:rPr>
              <a:t>．</a:t>
            </a:r>
            <a:r>
              <a:rPr lang="en-US" sz="2800" b="1">
                <a:latin typeface="宋体" panose="02010600030101010101" pitchFamily="2" charset="-122"/>
                <a:ea typeface="宋体" panose="02010600030101010101" pitchFamily="2" charset="-122"/>
              </a:rPr>
              <a:t>①③④</a:t>
            </a:r>
            <a:r>
              <a:rPr lang="en-US" sz="2800" b="1">
                <a:latin typeface="Times New Roman" panose="02020603050405020304" pitchFamily="18" charset="0"/>
                <a:ea typeface="宋体" panose="02010600030101010101" pitchFamily="2" charset="-122"/>
              </a:rPr>
              <a:t>	C</a:t>
            </a:r>
            <a:r>
              <a:rPr lang="zh-CN" sz="2800" b="1">
                <a:ea typeface="宋体" panose="02010600030101010101" pitchFamily="2" charset="-122"/>
              </a:rPr>
              <a:t>．</a:t>
            </a:r>
            <a:r>
              <a:rPr lang="en-US" sz="2800" b="1">
                <a:latin typeface="宋体" panose="02010600030101010101" pitchFamily="2" charset="-122"/>
                <a:ea typeface="宋体" panose="02010600030101010101" pitchFamily="2" charset="-122"/>
              </a:rPr>
              <a:t>①②④</a:t>
            </a:r>
            <a:r>
              <a:rPr lang="en-US" sz="2800" b="1">
                <a:latin typeface="Times New Roman" panose="02020603050405020304" pitchFamily="18" charset="0"/>
                <a:ea typeface="宋体" panose="02010600030101010101" pitchFamily="2" charset="-122"/>
              </a:rPr>
              <a:t>	D</a:t>
            </a:r>
            <a:r>
              <a:rPr lang="zh-CN" sz="2800" b="1">
                <a:ea typeface="宋体" panose="02010600030101010101" pitchFamily="2" charset="-122"/>
              </a:rPr>
              <a:t>．</a:t>
            </a:r>
            <a:r>
              <a:rPr lang="en-US" sz="2800" b="1">
                <a:latin typeface="宋体" panose="02010600030101010101" pitchFamily="2" charset="-122"/>
                <a:ea typeface="宋体" panose="02010600030101010101" pitchFamily="2" charset="-122"/>
              </a:rPr>
              <a:t>①②③④</a:t>
            </a:r>
            <a:endParaRPr lang="en-US" altLang="en-US" sz="2800" b="1">
              <a:latin typeface="宋体" panose="02010600030101010101" pitchFamily="2" charset="-122"/>
              <a:ea typeface="宋体" panose="02010600030101010101" pitchFamily="2" charset="-122"/>
            </a:endParaRPr>
          </a:p>
        </p:txBody>
      </p:sp>
      <p:sp>
        <p:nvSpPr>
          <p:cNvPr id="2" name="文本框 1"/>
          <p:cNvSpPr txBox="1"/>
          <p:nvPr/>
        </p:nvSpPr>
        <p:spPr>
          <a:xfrm>
            <a:off x="7219315" y="3412490"/>
            <a:ext cx="1135380" cy="1198880"/>
          </a:xfrm>
          <a:prstGeom prst="rect">
            <a:avLst/>
          </a:prstGeom>
          <a:noFill/>
          <a:ln w="9525">
            <a:noFill/>
          </a:ln>
        </p:spPr>
        <p:txBody>
          <a:bodyPr wrap="square">
            <a:spAutoFit/>
          </a:bodyPr>
          <a:p>
            <a:pPr indent="0"/>
            <a:r>
              <a:rPr lang="en-US" sz="7200" b="1">
                <a:solidFill>
                  <a:srgbClr val="C00000"/>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rPr>
              <a:t>D</a:t>
            </a:r>
            <a:endParaRPr lang="en-US" altLang="en-US" sz="7200" b="1">
              <a:solidFill>
                <a:srgbClr val="C00000"/>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119380" y="71755"/>
            <a:ext cx="8267065" cy="3107690"/>
          </a:xfrm>
          <a:prstGeom prst="rect">
            <a:avLst/>
          </a:prstGeom>
          <a:noFill/>
          <a:ln w="9525">
            <a:noFill/>
          </a:ln>
        </p:spPr>
        <p:txBody>
          <a:bodyPr wrap="square">
            <a:spAutoFit/>
          </a:bodyPr>
          <a:p>
            <a:pPr indent="0"/>
            <a:r>
              <a:rPr lang="en-US" sz="2800" b="1">
                <a:latin typeface="Times New Roman" panose="02020603050405020304" pitchFamily="18" charset="0"/>
                <a:ea typeface="宋体" panose="02010600030101010101" pitchFamily="2" charset="-122"/>
              </a:rPr>
              <a:t>5</a:t>
            </a:r>
            <a:r>
              <a:rPr lang="zh-CN" sz="2800" b="1">
                <a:ea typeface="宋体" panose="02010600030101010101" pitchFamily="2" charset="-122"/>
              </a:rPr>
              <a:t>．美国自20世纪40年代就基本实现农业机械化，是农业机械化程度最高的国家之一。美国农业机械化最突出的特点是</a:t>
            </a:r>
            <a:r>
              <a:rPr lang="en-US" sz="2800" b="1">
                <a:latin typeface="Times New Roman" panose="02020603050405020304" pitchFamily="18" charset="0"/>
                <a:ea typeface="宋体" panose="02010600030101010101" pitchFamily="2" charset="-122"/>
              </a:rPr>
              <a:t>A</a:t>
            </a:r>
            <a:r>
              <a:rPr lang="zh-CN" sz="2800" b="1">
                <a:ea typeface="宋体" panose="02010600030101010101" pitchFamily="2" charset="-122"/>
              </a:rPr>
              <a:t>．以大型机械为主</a:t>
            </a:r>
            <a:r>
              <a:rPr lang="en-US" sz="2800" b="1">
                <a:latin typeface="Times New Roman" panose="02020603050405020304" pitchFamily="18" charset="0"/>
                <a:ea typeface="宋体" panose="02010600030101010101" pitchFamily="2" charset="-122"/>
              </a:rPr>
              <a:t>	</a:t>
            </a:r>
            <a:endParaRPr lang="en-US" sz="2800" b="1">
              <a:latin typeface="Times New Roman" panose="02020603050405020304" pitchFamily="18" charset="0"/>
              <a:ea typeface="宋体" panose="02010600030101010101" pitchFamily="2" charset="-122"/>
            </a:endParaRPr>
          </a:p>
          <a:p>
            <a:pPr indent="0"/>
            <a:r>
              <a:rPr lang="en-US" sz="2800" b="1">
                <a:latin typeface="Times New Roman" panose="02020603050405020304" pitchFamily="18" charset="0"/>
                <a:ea typeface="宋体" panose="02010600030101010101" pitchFamily="2" charset="-122"/>
              </a:rPr>
              <a:t>B</a:t>
            </a:r>
            <a:r>
              <a:rPr lang="zh-CN" sz="2800" b="1">
                <a:ea typeface="宋体" panose="02010600030101010101" pitchFamily="2" charset="-122"/>
              </a:rPr>
              <a:t>．以中型机械为主</a:t>
            </a:r>
            <a:r>
              <a:rPr lang="en-US" sz="2800" b="1">
                <a:latin typeface="Times New Roman" panose="02020603050405020304" pitchFamily="18" charset="0"/>
                <a:ea typeface="宋体" panose="02010600030101010101" pitchFamily="2" charset="-122"/>
              </a:rPr>
              <a:t>C</a:t>
            </a:r>
            <a:r>
              <a:rPr lang="zh-CN" sz="2800" b="1">
                <a:ea typeface="宋体" panose="02010600030101010101" pitchFamily="2" charset="-122"/>
              </a:rPr>
              <a:t>．以小型机械为主</a:t>
            </a:r>
            <a:r>
              <a:rPr lang="en-US" sz="2800" b="1">
                <a:latin typeface="Times New Roman" panose="02020603050405020304" pitchFamily="18" charset="0"/>
                <a:ea typeface="宋体" panose="02010600030101010101" pitchFamily="2" charset="-122"/>
              </a:rPr>
              <a:t>	</a:t>
            </a:r>
            <a:endParaRPr lang="en-US" sz="2800" b="1">
              <a:latin typeface="Times New Roman" panose="02020603050405020304" pitchFamily="18" charset="0"/>
              <a:ea typeface="宋体" panose="02010600030101010101" pitchFamily="2" charset="-122"/>
            </a:endParaRPr>
          </a:p>
          <a:p>
            <a:pPr indent="0"/>
            <a:r>
              <a:rPr lang="en-US" sz="2800" b="1">
                <a:latin typeface="Times New Roman" panose="02020603050405020304" pitchFamily="18" charset="0"/>
                <a:ea typeface="宋体" panose="02010600030101010101" pitchFamily="2" charset="-122"/>
              </a:rPr>
              <a:t>D</a:t>
            </a:r>
            <a:r>
              <a:rPr lang="zh-CN" sz="2800" b="1">
                <a:ea typeface="宋体" panose="02010600030101010101" pitchFamily="2" charset="-122"/>
              </a:rPr>
              <a:t>．大小型的相结合</a:t>
            </a:r>
            <a:endParaRPr lang="zh-CN" altLang="en-US" sz="2800"/>
          </a:p>
        </p:txBody>
      </p:sp>
      <p:sp>
        <p:nvSpPr>
          <p:cNvPr id="2" name="文本框 1"/>
          <p:cNvSpPr txBox="1"/>
          <p:nvPr/>
        </p:nvSpPr>
        <p:spPr>
          <a:xfrm>
            <a:off x="5675630" y="1454150"/>
            <a:ext cx="1310005" cy="1445260"/>
          </a:xfrm>
          <a:prstGeom prst="rect">
            <a:avLst/>
          </a:prstGeom>
          <a:noFill/>
        </p:spPr>
        <p:txBody>
          <a:bodyPr wrap="square" rtlCol="0" anchor="t">
            <a:spAutoFit/>
          </a:bodyPr>
          <a:p>
            <a:r>
              <a:rPr lang="zh-CN" altLang="en-US" sz="8800" b="1">
                <a:solidFill>
                  <a:srgbClr val="C00000"/>
                </a:solidFill>
                <a:effectLst>
                  <a:outerShdw blurRad="38100" dist="38100" dir="2700000" algn="tl">
                    <a:srgbClr val="000000">
                      <a:alpha val="43137"/>
                    </a:srgbClr>
                  </a:outerShdw>
                </a:effectLst>
              </a:rPr>
              <a:t>A</a:t>
            </a:r>
            <a:endParaRPr lang="zh-CN" altLang="en-US" sz="8800" b="1">
              <a:solidFill>
                <a:srgbClr val="C0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0" y="0"/>
            <a:ext cx="9144000" cy="3969385"/>
          </a:xfrm>
          <a:prstGeom prst="rect">
            <a:avLst/>
          </a:prstGeom>
          <a:noFill/>
          <a:ln w="9525">
            <a:noFill/>
          </a:ln>
        </p:spPr>
        <p:txBody>
          <a:bodyPr wrap="square">
            <a:spAutoFit/>
          </a:bodyPr>
          <a:p>
            <a:pPr indent="0"/>
            <a:r>
              <a:rPr lang="en-US" sz="2800" b="1">
                <a:latin typeface="Times New Roman" panose="02020603050405020304" pitchFamily="18" charset="0"/>
                <a:ea typeface="宋体" panose="02010600030101010101" pitchFamily="2" charset="-122"/>
              </a:rPr>
              <a:t>6</a:t>
            </a:r>
            <a:r>
              <a:rPr lang="zh-CN" sz="2800" b="1">
                <a:ea typeface="宋体" panose="02010600030101010101" pitchFamily="2" charset="-122"/>
              </a:rPr>
              <a:t>．在宁夏的戈壁滩上建有这样的生态循环养鸡场：整个园区通过建立饲料加工、蛋鸡养殖、鸡肉加工、鸡粪生物有机肥加工、有机种植、农业废弃物资源化利用和生物菌剂应用等环节的产业链条，实现了蛋鸡养殖产业的生态循环发展模式。这主要说明了</a:t>
            </a:r>
            <a:r>
              <a:rPr lang="en-US" sz="2800" b="1">
                <a:latin typeface="Times New Roman" panose="02020603050405020304" pitchFamily="18" charset="0"/>
                <a:ea typeface="宋体" panose="02010600030101010101" pitchFamily="2" charset="-122"/>
              </a:rPr>
              <a:t>A</a:t>
            </a:r>
            <a:r>
              <a:rPr lang="zh-CN" sz="2800" b="1">
                <a:ea typeface="宋体" panose="02010600030101010101" pitchFamily="2" charset="-122"/>
              </a:rPr>
              <a:t>．养殖业的机械化</a:t>
            </a:r>
            <a:r>
              <a:rPr lang="en-US" sz="2800" b="1">
                <a:latin typeface="Times New Roman" panose="02020603050405020304" pitchFamily="18" charset="0"/>
                <a:ea typeface="宋体" panose="02010600030101010101" pitchFamily="2" charset="-122"/>
              </a:rPr>
              <a:t>	</a:t>
            </a:r>
            <a:endParaRPr lang="en-US" sz="2800" b="1">
              <a:latin typeface="Times New Roman" panose="02020603050405020304" pitchFamily="18" charset="0"/>
              <a:ea typeface="宋体" panose="02010600030101010101" pitchFamily="2" charset="-122"/>
            </a:endParaRPr>
          </a:p>
          <a:p>
            <a:pPr indent="0"/>
            <a:r>
              <a:rPr lang="en-US" sz="2800" b="1">
                <a:latin typeface="Times New Roman" panose="02020603050405020304" pitchFamily="18" charset="0"/>
                <a:ea typeface="宋体" panose="02010600030101010101" pitchFamily="2" charset="-122"/>
              </a:rPr>
              <a:t>B</a:t>
            </a:r>
            <a:r>
              <a:rPr lang="zh-CN" sz="2800" b="1">
                <a:ea typeface="宋体" panose="02010600030101010101" pitchFamily="2" charset="-122"/>
              </a:rPr>
              <a:t>．养殖业的现代化</a:t>
            </a:r>
            <a:r>
              <a:rPr lang="en-US" sz="2800" b="1">
                <a:latin typeface="Times New Roman" panose="02020603050405020304" pitchFamily="18" charset="0"/>
                <a:ea typeface="宋体" panose="02010600030101010101" pitchFamily="2" charset="-122"/>
              </a:rPr>
              <a:t>C</a:t>
            </a:r>
            <a:r>
              <a:rPr lang="zh-CN" sz="2800" b="1">
                <a:ea typeface="宋体" panose="02010600030101010101" pitchFamily="2" charset="-122"/>
              </a:rPr>
              <a:t>．农业生产的自动化</a:t>
            </a:r>
            <a:r>
              <a:rPr lang="en-US" sz="2800" b="1">
                <a:latin typeface="Times New Roman" panose="02020603050405020304" pitchFamily="18" charset="0"/>
                <a:ea typeface="宋体" panose="02010600030101010101" pitchFamily="2" charset="-122"/>
              </a:rPr>
              <a:t>	</a:t>
            </a:r>
            <a:endParaRPr lang="en-US" sz="2800" b="1">
              <a:latin typeface="Times New Roman" panose="02020603050405020304" pitchFamily="18" charset="0"/>
              <a:ea typeface="宋体" panose="02010600030101010101" pitchFamily="2" charset="-122"/>
            </a:endParaRPr>
          </a:p>
          <a:p>
            <a:pPr indent="0"/>
            <a:r>
              <a:rPr lang="en-US" sz="2800" b="1">
                <a:latin typeface="Times New Roman" panose="02020603050405020304" pitchFamily="18" charset="0"/>
                <a:ea typeface="宋体" panose="02010600030101010101" pitchFamily="2" charset="-122"/>
              </a:rPr>
              <a:t>D</a:t>
            </a:r>
            <a:r>
              <a:rPr lang="zh-CN" sz="2800" b="1">
                <a:ea typeface="宋体" panose="02010600030101010101" pitchFamily="2" charset="-122"/>
              </a:rPr>
              <a:t>．养殖业的大型化</a:t>
            </a:r>
            <a:endParaRPr lang="zh-CN" altLang="en-US" sz="2800"/>
          </a:p>
        </p:txBody>
      </p:sp>
      <p:sp>
        <p:nvSpPr>
          <p:cNvPr id="2" name="文本框 1"/>
          <p:cNvSpPr txBox="1"/>
          <p:nvPr/>
        </p:nvSpPr>
        <p:spPr>
          <a:xfrm>
            <a:off x="6709410" y="2188845"/>
            <a:ext cx="913765" cy="1445260"/>
          </a:xfrm>
          <a:prstGeom prst="rect">
            <a:avLst/>
          </a:prstGeom>
          <a:noFill/>
        </p:spPr>
        <p:txBody>
          <a:bodyPr wrap="square" rtlCol="0" anchor="t">
            <a:spAutoFit/>
          </a:bodyPr>
          <a:p>
            <a:r>
              <a:rPr lang="zh-CN" altLang="en-US" sz="8800" b="1">
                <a:solidFill>
                  <a:srgbClr val="C00000"/>
                </a:solidFill>
                <a:effectLst>
                  <a:outerShdw blurRad="38100" dist="38100" dir="2700000" algn="tl">
                    <a:srgbClr val="000000">
                      <a:alpha val="43137"/>
                    </a:srgbClr>
                  </a:outerShdw>
                </a:effectLst>
              </a:rPr>
              <a:t>B</a:t>
            </a:r>
            <a:endParaRPr lang="zh-CN" altLang="en-US" sz="8800" b="1">
              <a:solidFill>
                <a:srgbClr val="C0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PA_矩形 7"/>
          <p:cNvSpPr/>
          <p:nvPr>
            <p:custDataLst>
              <p:tags r:id="rId1"/>
            </p:custDataLst>
          </p:nvPr>
        </p:nvSpPr>
        <p:spPr>
          <a:xfrm>
            <a:off x="1527035" y="1897922"/>
            <a:ext cx="2011680" cy="645160"/>
          </a:xfrm>
          <a:prstGeom prst="rect">
            <a:avLst/>
          </a:prstGeom>
        </p:spPr>
        <p:txBody>
          <a:bodyPr wrap="none">
            <a:spAutoFit/>
          </a:bodyPr>
          <a:lstStyle/>
          <a:p>
            <a:pPr marL="0" marR="0" lvl="0" indent="0" algn="l" defTabSz="6858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rPr>
              <a:t>感谢观看</a:t>
            </a:r>
            <a:endParaRPr kumimoji="0" lang="zh-CN" altLang="en-US" sz="3600" b="1" i="0" u="none" strike="noStrike" kern="0" cap="none" spc="0" normalizeH="0" baseline="0" noProof="0">
              <a:ln>
                <a:noFill/>
              </a:ln>
              <a:solidFill>
                <a:srgbClr val="637CAC"/>
              </a:solidFill>
              <a:effectLst/>
              <a:uLnTx/>
              <a:uFillTx/>
              <a:latin typeface="微软雅黑" panose="020B0503020204020204" charset="-122"/>
              <a:ea typeface="微软雅黑" panose="020B0503020204020204" charset="-122"/>
              <a:cs typeface="+mn-cs"/>
            </a:endParaRPr>
          </a:p>
        </p:txBody>
      </p:sp>
      <p:grpSp>
        <p:nvGrpSpPr>
          <p:cNvPr id="5" name="Group 4"/>
          <p:cNvGrpSpPr>
            <a:grpSpLocks noChangeAspect="1"/>
          </p:cNvGrpSpPr>
          <p:nvPr/>
        </p:nvGrpSpPr>
        <p:grpSpPr bwMode="auto">
          <a:xfrm>
            <a:off x="-323850" y="-363538"/>
            <a:ext cx="1343025" cy="1658938"/>
            <a:chOff x="-204" y="-229"/>
            <a:chExt cx="846" cy="1045"/>
          </a:xfrm>
        </p:grpSpPr>
        <p:sp>
          <p:nvSpPr>
            <p:cNvPr id="6" name="AutoShape 3"/>
            <p:cNvSpPr>
              <a:spLocks noChangeAspect="1" noChangeArrowheads="1" noTextEdit="1"/>
            </p:cNvSpPr>
            <p:nvPr/>
          </p:nvSpPr>
          <p:spPr bwMode="auto">
            <a:xfrm>
              <a:off x="-204" y="-229"/>
              <a:ext cx="846" cy="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7" name="Oval 5"/>
            <p:cNvSpPr>
              <a:spLocks noChangeArrowheads="1"/>
            </p:cNvSpPr>
            <p:nvPr/>
          </p:nvSpPr>
          <p:spPr bwMode="auto">
            <a:xfrm>
              <a:off x="-201" y="-227"/>
              <a:ext cx="845" cy="847"/>
            </a:xfrm>
            <a:prstGeom prst="ellipse">
              <a:avLst/>
            </a:prstGeom>
            <a:solidFill>
              <a:srgbClr val="E4A7A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sp>
          <p:nvSpPr>
            <p:cNvPr id="8" name="Oval 6"/>
            <p:cNvSpPr>
              <a:spLocks noChangeArrowheads="1"/>
            </p:cNvSpPr>
            <p:nvPr/>
          </p:nvSpPr>
          <p:spPr bwMode="auto">
            <a:xfrm>
              <a:off x="176" y="441"/>
              <a:ext cx="378" cy="377"/>
            </a:xfrm>
            <a:prstGeom prst="ellipse">
              <a:avLst/>
            </a:prstGeom>
            <a:solidFill>
              <a:srgbClr val="A3B2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Light" panose="020F0302020204030204"/>
                <a:ea typeface="微软雅黑 Light"/>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tags/tag1.xml><?xml version="1.0" encoding="utf-8"?>
<p:tagLst xmlns:p="http://schemas.openxmlformats.org/presentationml/2006/main">
  <p:tag name="AS_UNIQUEID" val="15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xml><?xml version="1.0" encoding="utf-8"?>
<p:tagLst xmlns:p="http://schemas.openxmlformats.org/presentationml/2006/main">
  <p:tag name="AS_UNIQUEID" val="15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3.xml><?xml version="1.0" encoding="utf-8"?>
<p:tagLst xmlns:p="http://schemas.openxmlformats.org/presentationml/2006/main">
  <p:tag name="AS_UNIQUEID" val="154"/>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4.xml><?xml version="1.0" encoding="utf-8"?>
<p:tagLst xmlns:p="http://schemas.openxmlformats.org/presentationml/2006/main">
  <p:tag name="AS_UNIQUEID" val="15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5.xml><?xml version="1.0" encoding="utf-8"?>
<p:tagLst xmlns:p="http://schemas.openxmlformats.org/presentationml/2006/main">
  <p:tag name="AS_UNIQUEID" val="156"/>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xml><?xml version="1.0" encoding="utf-8"?>
<p:tagLst xmlns:p="http://schemas.openxmlformats.org/presentationml/2006/main">
  <p:tag name="PA" val="v4.1.3"/>
</p:tagLst>
</file>

<file path=ppt/tags/tag7.xml><?xml version="1.0" encoding="utf-8"?>
<p:tagLst xmlns:p="http://schemas.openxmlformats.org/presentationml/2006/main">
  <p:tag name="AS_UNIQUEID" val="219"/>
</p:tagLst>
</file>

<file path=ppt/tags/tag8.xml><?xml version="1.0" encoding="utf-8"?>
<p:tagLst xmlns:p="http://schemas.openxmlformats.org/presentationml/2006/main">
  <p:tag name="KSO_WM_BEAUTIFY_FLAG" val="#wm#"/>
  <p:tag name="KSO_WM_TEMPLATE_CATEGORY" val="custom"/>
  <p:tag name="KSO_WM_TEMPLATE_INDEX" val="20205081"/>
</p:tagLst>
</file>

<file path=ppt/tags/tag9.xml><?xml version="1.0" encoding="utf-8"?>
<p:tagLst xmlns:p="http://schemas.openxmlformats.org/presentationml/2006/main">
  <p:tag name="PA" val="v4.1.3"/>
</p:tagLst>
</file>

<file path=ppt/tags/tag10.xml><?xml version="1.0" encoding="utf-8"?>
<p:tagLst xmlns:p="http://schemas.openxmlformats.org/presentationml/2006/main">
  <p:tag name="PA" val="v4.1.3"/>
</p:tagLst>
</file>

<file path=ppt/tags/tag11.xml><?xml version="1.0" encoding="utf-8"?>
<p:tagLst xmlns:p="http://schemas.openxmlformats.org/presentationml/2006/main">
  <p:tag name="PA" val="v4.1.3"/>
</p:tagLst>
</file>

<file path=ppt/tags/tag12.xml><?xml version="1.0" encoding="utf-8"?>
<p:tagLst xmlns:p="http://schemas.openxmlformats.org/presentationml/2006/main">
  <p:tag name="AS_UNIQUEID" val="227"/>
</p:tagLst>
</file>

<file path=ppt/tags/tag13.xml><?xml version="1.0" encoding="utf-8"?>
<p:tagLst xmlns:p="http://schemas.openxmlformats.org/presentationml/2006/main">
  <p:tag name="AS_UNIQUEID" val="228"/>
  <p:tag name="KSO_WM_UNIT_TABLE_BEAUTIFY" val="smartTable{46cc08e5-62f2-4612-b565-7da9c567001b}"/>
</p:tagLst>
</file>

<file path=ppt/tags/tag14.xml><?xml version="1.0" encoding="utf-8"?>
<p:tagLst xmlns:p="http://schemas.openxmlformats.org/presentationml/2006/main">
  <p:tag name="KSO_WM_BEAUTIFY_FLAG" val="#wm#"/>
  <p:tag name="KSO_WM_TEMPLATE_CATEGORY" val="custom"/>
  <p:tag name="KSO_WM_TEMPLATE_INDEX" val="20205081"/>
</p:tagLst>
</file>

<file path=ppt/tags/tag15.xml><?xml version="1.0" encoding="utf-8"?>
<p:tagLst xmlns:p="http://schemas.openxmlformats.org/presentationml/2006/main">
  <p:tag name="PA" val="v4.1.3"/>
</p:tagLst>
</file>

<file path=ppt/tags/tag16.xml><?xml version="1.0" encoding="utf-8"?>
<p:tagLst xmlns:p="http://schemas.openxmlformats.org/presentationml/2006/main">
  <p:tag name="PA" val="v4.1.3"/>
</p:tagLst>
</file>

<file path=ppt/tags/tag17.xml><?xml version="1.0" encoding="utf-8"?>
<p:tagLst xmlns:p="http://schemas.openxmlformats.org/presentationml/2006/main">
  <p:tag name="AS_UNIQUEID" val="108"/>
</p:tagLst>
</file>

<file path=ppt/tags/tag18.xml><?xml version="1.0" encoding="utf-8"?>
<p:tagLst xmlns:p="http://schemas.openxmlformats.org/presentationml/2006/main">
  <p:tag name="AS_UNIQUEID" val="97"/>
</p:tagLst>
</file>

<file path=ppt/tags/tag19.xml><?xml version="1.0" encoding="utf-8"?>
<p:tagLst xmlns:p="http://schemas.openxmlformats.org/presentationml/2006/main">
  <p:tag name="AS_UNIQUEID" val="98"/>
</p:tagLst>
</file>

<file path=ppt/tags/tag20.xml><?xml version="1.0" encoding="utf-8"?>
<p:tagLst xmlns:p="http://schemas.openxmlformats.org/presentationml/2006/main">
  <p:tag name="KSO_WM_UNIT_TABLE_BEAUTIFY" val="smartTable{cb1397e9-cba2-44c2-9678-c745f327a179}"/>
</p:tagLst>
</file>

<file path=ppt/tags/tag21.xml><?xml version="1.0" encoding="utf-8"?>
<p:tagLst xmlns:p="http://schemas.openxmlformats.org/presentationml/2006/main">
  <p:tag name="PA" val="v4.1.3"/>
</p:tagLst>
</file>

<file path=ppt/tags/tag22.xml><?xml version="1.0" encoding="utf-8"?>
<p:tagLst xmlns:p="http://schemas.openxmlformats.org/presentationml/2006/main">
  <p:tag name="PA" val="v4.1.3"/>
</p:tagLst>
</file>

<file path=ppt/tags/tag23.xml><?xml version="1.0" encoding="utf-8"?>
<p:tagLst xmlns:p="http://schemas.openxmlformats.org/presentationml/2006/main">
  <p:tag name="PA" val="v4.1.3"/>
</p:tagLst>
</file>

<file path=ppt/tags/tag24.xml><?xml version="1.0" encoding="utf-8"?>
<p:tagLst xmlns:p="http://schemas.openxmlformats.org/presentationml/2006/main">
  <p:tag name="PA" val="v4.1.3"/>
</p:tagLst>
</file>

<file path=ppt/tags/tag25.xml><?xml version="1.0" encoding="utf-8"?>
<p:tagLst xmlns:p="http://schemas.openxmlformats.org/presentationml/2006/main">
  <p:tag name="AS_UNIQUEID" val="234"/>
  <p:tag name="KSO_WM_UNIT_TABLE_BEAUTIFY" val="smartTable{88aef6d4-817d-4136-96a8-3f57bc300ce4}"/>
</p:tagLst>
</file>

<file path=ppt/tags/tag26.xml><?xml version="1.0" encoding="utf-8"?>
<p:tagLst xmlns:p="http://schemas.openxmlformats.org/presentationml/2006/main">
  <p:tag name="PA" val="v4.1.3"/>
</p:tagLst>
</file>

<file path=ppt/tags/tag27.xml><?xml version="1.0" encoding="utf-8"?>
<p:tagLst xmlns:p="http://schemas.openxmlformats.org/presentationml/2006/main">
  <p:tag name="AS_UNIQUEID" val="244"/>
</p:tagLst>
</file>

<file path=ppt/tags/tag28.xml><?xml version="1.0" encoding="utf-8"?>
<p:tagLst xmlns:p="http://schemas.openxmlformats.org/presentationml/2006/main">
  <p:tag name="KSO_WM_BEAUTIFY_FLAG" val="#wm#"/>
  <p:tag name="KSO_WM_TEMPLATE_CATEGORY" val="custom"/>
  <p:tag name="KSO_WM_TEMPLATE_INDEX" val="20205081"/>
</p:tagLst>
</file>

<file path=ppt/tags/tag29.xml><?xml version="1.0" encoding="utf-8"?>
<p:tagLst xmlns:p="http://schemas.openxmlformats.org/presentationml/2006/main">
  <p:tag name="PA" val="v4.1.3"/>
</p:tagLst>
</file>

<file path=ppt/tags/tag30.xml><?xml version="1.0" encoding="utf-8"?>
<p:tagLst xmlns:p="http://schemas.openxmlformats.org/presentationml/2006/main">
  <p:tag name="PA" val="v4.1.3"/>
</p:tagLst>
</file>

<file path=ppt/theme/theme1.xml><?xml version="1.0" encoding="utf-8"?>
<a:theme xmlns:a="http://schemas.openxmlformats.org/drawingml/2006/main" name="Office 主题">
  <a:themeElements>
    <a:clrScheme name="3马卡龙">
      <a:dk1>
        <a:sysClr val="windowText" lastClr="000000"/>
      </a:dk1>
      <a:lt1>
        <a:sysClr val="window" lastClr="FFFFFF"/>
      </a:lt1>
      <a:dk2>
        <a:srgbClr val="EEF2F5"/>
      </a:dk2>
      <a:lt2>
        <a:srgbClr val="E7E6E6"/>
      </a:lt2>
      <a:accent1>
        <a:srgbClr val="E4A7A9"/>
      </a:accent1>
      <a:accent2>
        <a:srgbClr val="637CAC"/>
      </a:accent2>
      <a:accent3>
        <a:srgbClr val="A3B2D6"/>
      </a:accent3>
      <a:accent4>
        <a:srgbClr val="A0B0BF"/>
      </a:accent4>
      <a:accent5>
        <a:srgbClr val="C9D2E1"/>
      </a:accent5>
      <a:accent6>
        <a:srgbClr val="70AD47"/>
      </a:accent6>
      <a:hlink>
        <a:srgbClr val="000000"/>
      </a:hlink>
      <a:folHlink>
        <a:srgbClr val="954F72"/>
      </a:folHlink>
    </a:clrScheme>
    <a:fontScheme name="标准3">
      <a:majorFont>
        <a:latin typeface="华文细黑"/>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2935</Words>
  <Application>WPS 演示</Application>
  <PresentationFormat>全屏显示(16:9)</PresentationFormat>
  <Paragraphs>268</Paragraphs>
  <Slides>25</Slides>
  <Notes>10</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25</vt:i4>
      </vt:variant>
    </vt:vector>
  </HeadingPairs>
  <TitlesOfParts>
    <vt:vector size="49" baseType="lpstr">
      <vt:lpstr>Arial</vt:lpstr>
      <vt:lpstr>宋体</vt:lpstr>
      <vt:lpstr>Wingdings</vt:lpstr>
      <vt:lpstr>微软雅黑</vt:lpstr>
      <vt:lpstr>Calibri Light</vt:lpstr>
      <vt:lpstr>微软雅黑 Light</vt:lpstr>
      <vt:lpstr>黑体</vt:lpstr>
      <vt:lpstr>华文细黑</vt:lpstr>
      <vt:lpstr>Calibri</vt:lpstr>
      <vt:lpstr>等线</vt:lpstr>
      <vt:lpstr>等线</vt:lpstr>
      <vt:lpstr>Calibri</vt:lpstr>
      <vt:lpstr>Gill Sans</vt:lpstr>
      <vt:lpstr>Arial Unicode MS</vt:lpstr>
      <vt:lpstr>Segoe Print</vt:lpstr>
      <vt:lpstr>Microsoft YaHei UI</vt:lpstr>
      <vt:lpstr>Calibri Light</vt:lpstr>
      <vt:lpstr>Wingdings</vt:lpstr>
      <vt:lpstr>Times New Roman</vt:lpstr>
      <vt:lpstr>NEU-BZ-S92</vt:lpstr>
      <vt:lpstr>方正书宋_GBK</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2020-09-16T14:13:00Z</dcterms:created>
  <dcterms:modified xsi:type="dcterms:W3CDTF">2020-10-29T08:02:01Z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