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png" ContentType="image/png"/>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Java 20.11-->
<p:presentation xmlns:r="http://schemas.openxmlformats.org/officeDocument/2006/relationships" xmlns:a="http://schemas.openxmlformats.org/drawingml/2006/main" xmlns:p="http://schemas.openxmlformats.org/presentationml/2006/main">
  <p:sldMasterIdLst>
    <p:sldMasterId id="2147483648" r:id="rId1"/>
  </p:sldMasterIdLst>
  <p:sldIdLst>
    <p:sldId id="330" r:id="rId2"/>
    <p:sldId id="458" r:id="rId3"/>
    <p:sldId id="459" r:id="rId4"/>
    <p:sldId id="416" r:id="rId5"/>
    <p:sldId id="331" r:id="rId6"/>
    <p:sldId id="262" r:id="rId7"/>
    <p:sldId id="264" r:id="rId8"/>
    <p:sldId id="339" r:id="rId9"/>
    <p:sldId id="347" r:id="rId10"/>
    <p:sldId id="440" r:id="rId11"/>
    <p:sldId id="441" r:id="rId12"/>
    <p:sldId id="442" r:id="rId13"/>
    <p:sldId id="443" r:id="rId14"/>
    <p:sldId id="460" r:id="rId15"/>
    <p:sldId id="461" r:id="rId16"/>
    <p:sldId id="462" r:id="rId17"/>
    <p:sldId id="463" r:id="rId18"/>
    <p:sldId id="464" r:id="rId19"/>
    <p:sldId id="444" r:id="rId20"/>
    <p:sldId id="445" r:id="rId21"/>
    <p:sldId id="338" r:id="rId22"/>
    <p:sldId id="280" r:id="rId23"/>
    <p:sldId id="447" r:id="rId24"/>
    <p:sldId id="448" r:id="rId25"/>
    <p:sldId id="449" r:id="rId26"/>
    <p:sldId id="450" r:id="rId27"/>
    <p:sldId id="451" r:id="rId28"/>
    <p:sldId id="452" r:id="rId29"/>
    <p:sldId id="453" r:id="rId30"/>
    <p:sldId id="454" r:id="rId31"/>
    <p:sldId id="455" r:id="rId32"/>
    <p:sldId id="456" r:id="rId33"/>
    <p:sldId id="465" r:id="rId34"/>
    <p:sldId id="466" r:id="rId35"/>
    <p:sldId id="467" r:id="rId36"/>
    <p:sldId id="468" r:id="rId37"/>
    <p:sldId id="469" r:id="rId38"/>
    <p:sldId id="333" r:id="rId39"/>
    <p:sldId id="334" r:id="rId40"/>
    <p:sldId id="335" r:id="rId41"/>
  </p:sldIdLst>
  <p:sldSz cx="12190095" cy="6858000"/>
  <p:notesSz cx="6858000" cy="9144000"/>
  <p:custDataLst>
    <p:tags r:id="rId42"/>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p:cViewPr varScale="1">
        <p:scale>
          <a:sx n="108" d="100"/>
          <a:sy n="108" d="100"/>
        </p:scale>
        <p:origin x="-558" y="-84"/>
      </p:cViewPr>
      <p:guideLst>
        <p:guide orient="horz" pos="2160"/>
        <p:guide pos="3840"/>
      </p:guideLst>
    </p:cSldViewPr>
  </p:slideViewPr>
  <p:notesTextViewPr>
    <p:cViewPr>
      <p:scale>
        <a:sx n="1" d="1"/>
        <a:sy n="1" d="1"/>
      </p:scale>
      <p:origin x="0" y="0"/>
    </p:cViewPr>
  </p:notesTextViewPr>
  <p:sorterViewPr>
    <p:cViewPr>
      <p:scale>
        <a:sx n="100" d="100"/>
        <a:sy n="100" d="100"/>
      </p:scale>
      <p:origin x="0" y="5412"/>
    </p:cViewPr>
  </p:sorterViewPr>
  <p:notesViewPr>
    <p:cSldViewPr>
      <p:cViewPr>
        <p:scale>
          <a:sx n="1" d="100"/>
          <a:sy n="1" d="100"/>
        </p:scale>
        <p:origin x="0" y="0"/>
      </p:cViewPr>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9.xml" /><Relationship Id="rId11" Type="http://schemas.openxmlformats.org/officeDocument/2006/relationships/slide" Target="slides/slide10.xml" /><Relationship Id="rId12" Type="http://schemas.openxmlformats.org/officeDocument/2006/relationships/slide" Target="slides/slide11.xml" /><Relationship Id="rId13" Type="http://schemas.openxmlformats.org/officeDocument/2006/relationships/slide" Target="slides/slide12.xml" /><Relationship Id="rId14" Type="http://schemas.openxmlformats.org/officeDocument/2006/relationships/slide" Target="slides/slide13.xml" /><Relationship Id="rId15" Type="http://schemas.openxmlformats.org/officeDocument/2006/relationships/slide" Target="slides/slide14.xml" /><Relationship Id="rId16" Type="http://schemas.openxmlformats.org/officeDocument/2006/relationships/slide" Target="slides/slide15.xml" /><Relationship Id="rId17" Type="http://schemas.openxmlformats.org/officeDocument/2006/relationships/slide" Target="slides/slide16.xml" /><Relationship Id="rId18" Type="http://schemas.openxmlformats.org/officeDocument/2006/relationships/slide" Target="slides/slide17.xml" /><Relationship Id="rId19" Type="http://schemas.openxmlformats.org/officeDocument/2006/relationships/slide" Target="slides/slide18.xml" /><Relationship Id="rId2" Type="http://schemas.openxmlformats.org/officeDocument/2006/relationships/slide" Target="slides/slide1.xml" /><Relationship Id="rId20" Type="http://schemas.openxmlformats.org/officeDocument/2006/relationships/slide" Target="slides/slide19.xml" /><Relationship Id="rId21" Type="http://schemas.openxmlformats.org/officeDocument/2006/relationships/slide" Target="slides/slide20.xml" /><Relationship Id="rId22" Type="http://schemas.openxmlformats.org/officeDocument/2006/relationships/slide" Target="slides/slide21.xml" /><Relationship Id="rId23" Type="http://schemas.openxmlformats.org/officeDocument/2006/relationships/slide" Target="slides/slide22.xml" /><Relationship Id="rId24" Type="http://schemas.openxmlformats.org/officeDocument/2006/relationships/slide" Target="slides/slide23.xml" /><Relationship Id="rId25" Type="http://schemas.openxmlformats.org/officeDocument/2006/relationships/slide" Target="slides/slide24.xml" /><Relationship Id="rId26" Type="http://schemas.openxmlformats.org/officeDocument/2006/relationships/slide" Target="slides/slide25.xml" /><Relationship Id="rId27" Type="http://schemas.openxmlformats.org/officeDocument/2006/relationships/slide" Target="slides/slide26.xml" /><Relationship Id="rId28" Type="http://schemas.openxmlformats.org/officeDocument/2006/relationships/slide" Target="slides/slide27.xml" /><Relationship Id="rId29" Type="http://schemas.openxmlformats.org/officeDocument/2006/relationships/slide" Target="slides/slide28.xml" /><Relationship Id="rId3" Type="http://schemas.openxmlformats.org/officeDocument/2006/relationships/slide" Target="slides/slide2.xml" /><Relationship Id="rId30" Type="http://schemas.openxmlformats.org/officeDocument/2006/relationships/slide" Target="slides/slide29.xml" /><Relationship Id="rId31" Type="http://schemas.openxmlformats.org/officeDocument/2006/relationships/slide" Target="slides/slide30.xml" /><Relationship Id="rId32" Type="http://schemas.openxmlformats.org/officeDocument/2006/relationships/slide" Target="slides/slide31.xml" /><Relationship Id="rId33" Type="http://schemas.openxmlformats.org/officeDocument/2006/relationships/slide" Target="slides/slide32.xml" /><Relationship Id="rId34" Type="http://schemas.openxmlformats.org/officeDocument/2006/relationships/slide" Target="slides/slide33.xml" /><Relationship Id="rId35" Type="http://schemas.openxmlformats.org/officeDocument/2006/relationships/slide" Target="slides/slide34.xml" /><Relationship Id="rId36" Type="http://schemas.openxmlformats.org/officeDocument/2006/relationships/slide" Target="slides/slide35.xml" /><Relationship Id="rId37" Type="http://schemas.openxmlformats.org/officeDocument/2006/relationships/slide" Target="slides/slide36.xml" /><Relationship Id="rId38" Type="http://schemas.openxmlformats.org/officeDocument/2006/relationships/slide" Target="slides/slide37.xml" /><Relationship Id="rId39" Type="http://schemas.openxmlformats.org/officeDocument/2006/relationships/slide" Target="slides/slide38.xml" /><Relationship Id="rId4" Type="http://schemas.openxmlformats.org/officeDocument/2006/relationships/slide" Target="slides/slide3.xml" /><Relationship Id="rId40" Type="http://schemas.openxmlformats.org/officeDocument/2006/relationships/slide" Target="slides/slide39.xml" /><Relationship Id="rId41" Type="http://schemas.openxmlformats.org/officeDocument/2006/relationships/slide" Target="slides/slide40.xml" /><Relationship Id="rId42" Type="http://schemas.openxmlformats.org/officeDocument/2006/relationships/tags" Target="tags/tag1.xml" /><Relationship Id="rId43" Type="http://schemas.openxmlformats.org/officeDocument/2006/relationships/presProps" Target="presProps.xml" /><Relationship Id="rId44" Type="http://schemas.openxmlformats.org/officeDocument/2006/relationships/viewProps" Target="viewProps.xml" /><Relationship Id="rId45" Type="http://schemas.openxmlformats.org/officeDocument/2006/relationships/theme" Target="theme/theme1.xml" /><Relationship Id="rId46" Type="http://schemas.openxmlformats.org/officeDocument/2006/relationships/tableStyles" Target="tableStyles.xml" /><Relationship Id="rId5" Type="http://schemas.openxmlformats.org/officeDocument/2006/relationships/slide" Target="slides/slide4.xml" /><Relationship Id="rId6" Type="http://schemas.openxmlformats.org/officeDocument/2006/relationships/slide" Target="slides/slide5.xml" /><Relationship Id="rId7" Type="http://schemas.openxmlformats.org/officeDocument/2006/relationships/slide" Target="slides/slide6.xml" /><Relationship Id="rId8" Type="http://schemas.openxmlformats.org/officeDocument/2006/relationships/slide" Target="slides/slide7.xml" /><Relationship Id="rId9" Type="http://schemas.openxmlformats.org/officeDocument/2006/relationships/slide" Target="slides/slide8.xml" /></Relationships>
</file>

<file path=ppt/slideLayouts/_rels/slideLayout1.xml.rels>&#65279;<?xml version="1.0" encoding="utf-8" standalone="yes"?><Relationships xmlns="http://schemas.openxmlformats.org/package/2006/relationships"><Relationship Id="rId1" Type="http://schemas.openxmlformats.org/officeDocument/2006/relationships/image" Target="../media/image1.png" /><Relationship Id="rId2" Type="http://schemas.openxmlformats.org/officeDocument/2006/relationships/image" Target="../media/image2.png" /><Relationship Id="rId3"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slide" Target="../slides/slide5.xml" TargetMode="Internal" /><Relationship Id="rId2" Type="http://schemas.openxmlformats.org/officeDocument/2006/relationships/image" Target="../media/image3.png" /><Relationship Id="rId3" Type="http://schemas.openxmlformats.org/officeDocument/2006/relationships/image" Target="../media/image4.png" /><Relationship Id="rId4"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image" Target="../media/image5.png" /><Relationship Id="rId2" Type="http://schemas.openxmlformats.org/officeDocument/2006/relationships/image" Target="../media/image6.png" /><Relationship Id="rId3"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标题幻灯片">
    <p:spTree>
      <p:nvGrpSpPr>
        <p:cNvPr id="1" name=""/>
        <p:cNvGrpSpPr/>
        <p:nvPr/>
      </p:nvGrpSpPr>
      <p:grpSpPr>
        <a:xfrm>
          <a:off x="0" y="0"/>
          <a:ext cx="0" cy="0"/>
        </a:xfrm>
      </p:grpSpPr>
      <p:pic>
        <p:nvPicPr>
          <p:cNvPr id="1026" name="Picture 2" descr="图片1"/>
          <p:cNvPicPr>
            <a:picLocks noChangeAspect="1" noChangeArrowheads="1"/>
          </p:cNvPicPr>
          <p:nvPr userDrawn="1"/>
        </p:nvPicPr>
        <p:blipFill>
          <a:blip r:embed="rId1">
            <a:extLst>
              <a:ext uri="{28A0092B-C50C-407E-A947-70E740481C1C}">
                <a14:useLocalDpi xmlns:a14="http://schemas.microsoft.com/office/drawing/2010/main" val="0"/>
              </a:ext>
            </a:extLst>
          </a:blip>
          <a:stretch>
            <a:fillRect/>
          </a:stretch>
        </p:blipFill>
        <p:spPr bwMode="auto">
          <a:xfrm>
            <a:off x="-25401" y="3048000"/>
            <a:ext cx="3816350" cy="3810000"/>
          </a:xfrm>
          <a:prstGeom prst="rect">
            <a:avLst/>
          </a:prstGeom>
          <a:noFill/>
          <a:extLst>
            <a:ext uri="{909E8E84-426E-40DD-AFC4-6F175D3DCCD1}">
              <a14:hiddenFill xmlns:a14="http://schemas.microsoft.com/office/drawing/2010/main">
                <a:solidFill>
                  <a:srgbClr val="FFFFFF"/>
                </a:solidFill>
              </a14:hiddenFill>
            </a:ext>
          </a:extLst>
        </p:spPr>
      </p:pic>
      <p:pic>
        <p:nvPicPr>
          <p:cNvPr id="1027" name="Picture 3" descr="图片5"/>
          <p:cNvPicPr>
            <a:picLocks noChangeAspect="1" noChangeArrowheads="1"/>
          </p:cNvPicPr>
          <p:nvPr userDrawn="1"/>
        </p:nvPicPr>
        <p:blipFill>
          <a:blip r:embed="rId2">
            <a:extLst>
              <a:ext uri="{28A0092B-C50C-407E-A947-70E740481C1C}">
                <a14:useLocalDpi xmlns:a14="http://schemas.microsoft.com/office/drawing/2010/main" val="0"/>
              </a:ext>
            </a:extLst>
          </a:blip>
          <a:stretch>
            <a:fillRect/>
          </a:stretch>
        </p:blipFill>
        <p:spPr bwMode="auto">
          <a:xfrm>
            <a:off x="7624234" y="260350"/>
            <a:ext cx="4645025" cy="666908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a:xfrm>
            <a:off x="609521" y="3284984"/>
            <a:ext cx="10971372" cy="1143000"/>
          </a:xfrm>
        </p:spPr>
        <p:txBody>
          <a:bodyPr>
            <a:normAutofit/>
          </a:bodyPr>
          <a:lstStyle>
            <a:lvl1pPr>
              <a:defRPr sz="2800">
                <a:solidFill>
                  <a:srgbClr val="FF0000"/>
                </a:solidFill>
              </a:defRPr>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406574" y="692696"/>
            <a:ext cx="11382863" cy="695575"/>
          </a:xfrm>
        </p:spPr>
        <p:txBody>
          <a:bodyPr wrap="square">
            <a:spAutoFit/>
          </a:bodyPr>
          <a:lstStyle>
            <a:lvl1pPr marL="0" indent="719455" algn="just" defTabSz="903605" hangingPunct="0">
              <a:lnSpc>
                <a:spcPct val="140000"/>
              </a:lnSpc>
              <a:spcBef>
                <a:spcPct val="0"/>
              </a:spcBef>
              <a:buFontTx/>
              <a:buNone/>
              <a:tabLst>
                <a:tab pos="5648325"/>
                <a:tab pos="9688195"/>
              </a:tabLst>
              <a:defRPr sz="2800" b="1"/>
            </a:lvl1pPr>
            <a:lvl2pPr>
              <a:defRPr sz="2800" b="1"/>
            </a:lvl2pPr>
            <a:lvl3pPr>
              <a:defRPr sz="2800" b="1"/>
            </a:lvl3pPr>
            <a:lvl4pPr>
              <a:defRPr sz="2800" b="1"/>
            </a:lvl4pPr>
            <a:lvl5pPr>
              <a:defRPr sz="2800" b="1"/>
            </a:lvl5pPr>
          </a:lstStyle>
          <a:p>
            <a:pPr lvl="0"/>
            <a:r>
              <a:rPr lang="zh-CN" altLang="en-US" smtClean="0"/>
              <a:t>单击此处编辑母版文本样式</a:t>
            </a:r>
            <a:endParaRPr lang="zh-CN" altLang="en-US" smtClean="0"/>
          </a:p>
        </p:txBody>
      </p:sp>
      <p:sp>
        <p:nvSpPr>
          <p:cNvPr id="7" name="AutoShape 2"/>
          <p:cNvSpPr>
            <a:spLocks noChangeArrowheads="1"/>
          </p:cNvSpPr>
          <p:nvPr userDrawn="1"/>
        </p:nvSpPr>
        <p:spPr bwMode="auto">
          <a:xfrm>
            <a:off x="431800" y="143049"/>
            <a:ext cx="128588" cy="227012"/>
          </a:xfrm>
          <a:prstGeom prst="chevron">
            <a:avLst>
              <a:gd name="adj" fmla="val 49181"/>
            </a:avLst>
          </a:prstGeom>
          <a:solidFill>
            <a:srgbClr val="3E8BCA">
              <a:alpha val="60001"/>
            </a:srgbClr>
          </a:solidFill>
          <a:ln>
            <a:noFill/>
          </a:ln>
          <a:effectLst>
            <a:outerShdw dist="17961" dir="2700000" algn="ctr" rotWithShape="0">
              <a:schemeClr val="bg2"/>
            </a:outerShdw>
          </a:effectLst>
          <a:extLst>
            <a:ext uri="{91240B29-F687-4F45-9708-019B960494DF}">
              <a14:hiddenLine xmlns:a14="http://schemas.microsoft.com/office/drawing/2010/main" w="9525">
                <a:solidFill>
                  <a:srgbClr val="003300"/>
                </a:solidFill>
                <a:miter lim="800000"/>
                <a:headEnd/>
                <a:tailEnd/>
              </a14:hiddenLine>
            </a:ext>
          </a:extLst>
        </p:spPr>
        <p:txBody>
          <a:bodyPr vert="horz" wrap="square" lIns="91440" tIns="45720" rIns="91440" bIns="45720" numCol="1" anchor="ctr" anchorCtr="0" compatLnSpc="1">
            <a:spAutoFit/>
          </a:bodyPr>
          <a:lstStyle/>
          <a:p>
            <a:endParaRPr lang="zh-CN" altLang="en-US"/>
          </a:p>
        </p:txBody>
      </p:sp>
      <p:sp>
        <p:nvSpPr>
          <p:cNvPr id="8" name="AutoShape 3"/>
          <p:cNvSpPr>
            <a:spLocks noChangeArrowheads="1"/>
          </p:cNvSpPr>
          <p:nvPr userDrawn="1"/>
        </p:nvSpPr>
        <p:spPr bwMode="auto">
          <a:xfrm>
            <a:off x="274638" y="143049"/>
            <a:ext cx="130175" cy="227012"/>
          </a:xfrm>
          <a:prstGeom prst="chevron">
            <a:avLst>
              <a:gd name="adj" fmla="val 49181"/>
            </a:avLst>
          </a:prstGeom>
          <a:solidFill>
            <a:srgbClr val="3E8BCA">
              <a:alpha val="80000"/>
            </a:srgbClr>
          </a:solidFill>
          <a:ln>
            <a:noFill/>
          </a:ln>
          <a:effectLst>
            <a:outerShdw dist="17961" dir="2700000" algn="ctr" rotWithShape="0">
              <a:schemeClr val="bg2"/>
            </a:outerShdw>
          </a:effectLst>
          <a:extLst>
            <a:ext uri="{91240B29-F687-4F45-9708-019B960494DF}">
              <a14:hiddenLine xmlns:a14="http://schemas.microsoft.com/office/drawing/2010/main" w="9525">
                <a:solidFill>
                  <a:srgbClr val="003300"/>
                </a:solidFill>
                <a:miter lim="800000"/>
                <a:headEnd/>
                <a:tailEnd/>
              </a14:hiddenLine>
            </a:ext>
          </a:extLst>
        </p:spPr>
        <p:txBody>
          <a:bodyPr vert="horz" wrap="square" lIns="91440" tIns="45720" rIns="91440" bIns="45720" numCol="1" anchor="ctr" anchorCtr="0" compatLnSpc="1">
            <a:spAutoFit/>
          </a:bodyPr>
          <a:lstStyle/>
          <a:p>
            <a:endParaRPr lang="zh-CN" altLang="en-US"/>
          </a:p>
        </p:txBody>
      </p:sp>
      <p:sp>
        <p:nvSpPr>
          <p:cNvPr id="9" name="AutoShape 4"/>
          <p:cNvSpPr>
            <a:spLocks noChangeArrowheads="1"/>
          </p:cNvSpPr>
          <p:nvPr userDrawn="1"/>
        </p:nvSpPr>
        <p:spPr bwMode="auto">
          <a:xfrm>
            <a:off x="119063" y="143049"/>
            <a:ext cx="128587" cy="227012"/>
          </a:xfrm>
          <a:prstGeom prst="chevron">
            <a:avLst>
              <a:gd name="adj" fmla="val 49181"/>
            </a:avLst>
          </a:prstGeom>
          <a:solidFill>
            <a:srgbClr val="3E8BCA"/>
          </a:solidFill>
          <a:ln>
            <a:noFill/>
          </a:ln>
          <a:effectLst>
            <a:outerShdw dist="17961" dir="2700000" algn="ctr" rotWithShape="0">
              <a:schemeClr val="bg2"/>
            </a:outerShdw>
          </a:effectLst>
          <a:extLst>
            <a:ext uri="{91240B29-F687-4F45-9708-019B960494DF}">
              <a14:hiddenLine xmlns:a14="http://schemas.microsoft.com/office/drawing/2010/main" w="9525">
                <a:solidFill>
                  <a:srgbClr val="003300"/>
                </a:solidFill>
                <a:miter lim="800000"/>
                <a:headEnd/>
                <a:tailEnd/>
              </a14:hiddenLine>
            </a:ext>
          </a:extLst>
        </p:spPr>
        <p:txBody>
          <a:bodyPr vert="horz" wrap="square" lIns="91440" tIns="45720" rIns="91440" bIns="45720" numCol="1" anchor="ctr" anchorCtr="0" compatLnSpc="1">
            <a:spAutoFit/>
          </a:bodyPr>
          <a:lstStyle/>
          <a:p>
            <a:endParaRPr lang="zh-CN" altLang="en-US"/>
          </a:p>
        </p:txBody>
      </p:sp>
      <p:sp>
        <p:nvSpPr>
          <p:cNvPr id="10" name="Text Box 5">
            <a:hlinkClick r:id="rId1" action="ppaction://hlinksldjump"/>
          </p:cNvPr>
          <p:cNvSpPr txBox="1">
            <a:spLocks noChangeArrowheads="1"/>
          </p:cNvSpPr>
          <p:nvPr userDrawn="1"/>
        </p:nvSpPr>
        <p:spPr bwMode="auto">
          <a:xfrm>
            <a:off x="10941050" y="6489874"/>
            <a:ext cx="793750" cy="274637"/>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sz="1200" b="0"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rPr>
              <a:t>返回导航</a:t>
            </a:r>
            <a:endParaRPr kumimoji="0" 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pic>
        <p:nvPicPr>
          <p:cNvPr id="2055" name="Picture 7" descr="下一页">
            <a:hlinkClick action="ppaction://hlinkshowjump?jump=nextslide"/>
          </p:cNvPr>
          <p:cNvPicPr>
            <a:picLocks noChangeAspect="1" noChangeArrowheads="1"/>
          </p:cNvPicPr>
          <p:nvPr userDrawn="1"/>
        </p:nvPicPr>
        <p:blipFill>
          <a:blip r:embed="rId2">
            <a:extLst>
              <a:ext uri="{28A0092B-C50C-407E-A947-70E740481C1C}">
                <a14:useLocalDpi xmlns:a14="http://schemas.microsoft.com/office/drawing/2010/main" val="0"/>
              </a:ext>
            </a:extLst>
          </a:blip>
          <a:stretch>
            <a:fillRect/>
          </a:stretch>
        </p:blipFill>
        <p:spPr bwMode="auto">
          <a:xfrm>
            <a:off x="11764963" y="6516861"/>
            <a:ext cx="280987" cy="280988"/>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上一页">
            <a:hlinkClick action="ppaction://hlinkshowjump?jump=previousslide"/>
          </p:cNvPr>
          <p:cNvPicPr>
            <a:picLocks noChangeAspect="1" noChangeArrowheads="1"/>
          </p:cNvPicPr>
          <p:nvPr userDrawn="1"/>
        </p:nvPicPr>
        <p:blipFill>
          <a:blip r:embed="rId3">
            <a:extLst>
              <a:ext uri="{28A0092B-C50C-407E-A947-70E740481C1C}">
                <a14:useLocalDpi xmlns:a14="http://schemas.microsoft.com/office/drawing/2010/main" val="0"/>
              </a:ext>
            </a:extLst>
          </a:blip>
          <a:stretch>
            <a:fillRect/>
          </a:stretch>
        </p:blipFill>
        <p:spPr bwMode="auto">
          <a:xfrm>
            <a:off x="10631488" y="6516861"/>
            <a:ext cx="280987" cy="280988"/>
          </a:xfrm>
          <a:prstGeom prst="rect">
            <a:avLst/>
          </a:prstGeom>
          <a:noFill/>
          <a:extLst>
            <a:ext uri="{909E8E84-426E-40DD-AFC4-6F175D3DCCD1}">
              <a14:hiddenFill xmlns:a14="http://schemas.microsoft.com/office/drawing/2010/main">
                <a:solidFill>
                  <a:srgbClr val="FFFFFF"/>
                </a:solidFill>
              </a14:hiddenFill>
            </a:ext>
          </a:extLst>
        </p:spPr>
      </p:pic>
      <p:sp>
        <p:nvSpPr>
          <p:cNvPr id="13" name="Line 10"/>
          <p:cNvSpPr>
            <a:spLocks noChangeShapeType="1"/>
          </p:cNvSpPr>
          <p:nvPr userDrawn="1"/>
        </p:nvSpPr>
        <p:spPr bwMode="auto">
          <a:xfrm>
            <a:off x="0" y="471661"/>
            <a:ext cx="12190413" cy="0"/>
          </a:xfrm>
          <a:prstGeom prst="line">
            <a:avLst/>
          </a:prstGeom>
          <a:noFill/>
          <a:ln w="9525">
            <a:solidFill>
              <a:srgbClr val="2B74B8"/>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endParaRPr lang="zh-CN" altLang="en-US"/>
          </a:p>
        </p:txBody>
      </p:sp>
      <p:sp>
        <p:nvSpPr>
          <p:cNvPr id="17" name="Text Box 8"/>
          <p:cNvSpPr txBox="1">
            <a:spLocks noChangeArrowheads="1"/>
          </p:cNvSpPr>
          <p:nvPr userDrawn="1"/>
        </p:nvSpPr>
        <p:spPr bwMode="auto">
          <a:xfrm>
            <a:off x="603250" y="84138"/>
            <a:ext cx="8999538" cy="396875"/>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en-US" sz="2000" b="0"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rPr>
              <a:t>第九单元　当代世界发展的特点与主要趋势</a:t>
            </a:r>
            <a:endParaRPr kumimoji="0" 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sp>
        <p:nvSpPr>
          <p:cNvPr id="18" name="Text Box 9"/>
          <p:cNvSpPr txBox="1">
            <a:spLocks noChangeArrowheads="1"/>
          </p:cNvSpPr>
          <p:nvPr userDrawn="1"/>
        </p:nvSpPr>
        <p:spPr bwMode="auto">
          <a:xfrm>
            <a:off x="8328025" y="119063"/>
            <a:ext cx="3487738" cy="33655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spAutoFit/>
          </a:bodyPr>
          <a:lstStyle/>
          <a:p>
            <a:pPr marL="0" marR="0" lvl="0" indent="0" algn="ctr" defTabSz="914400" rtl="0" eaLnBrk="1" fontAlgn="base" latinLnBrk="0" hangingPunct="1">
              <a:lnSpc>
                <a:spcPct val="100000"/>
              </a:lnSpc>
              <a:spcBef>
                <a:spcPct val="0"/>
              </a:spcBef>
              <a:spcAft>
                <a:spcPct val="0"/>
              </a:spcAft>
              <a:buClrTx/>
              <a:buSzTx/>
              <a:buFontTx/>
              <a:buNone/>
            </a:pPr>
            <a:r>
              <a:rPr kumimoji="0" lang="zh-CN" sz="1600" b="0" i="0" u="none" strike="noStrike" cap="none" normalizeH="0" baseline="0" smtClean="0">
                <a:ln>
                  <a:noFill/>
                </a:ln>
                <a:solidFill>
                  <a:schemeClr val="tx1"/>
                </a:solidFill>
                <a:effectLst/>
                <a:latin typeface="微软雅黑" panose="020b0503020204020204" pitchFamily="34" charset="-122"/>
                <a:ea typeface="微软雅黑" panose="020b0503020204020204" pitchFamily="34" charset="-122"/>
              </a:rPr>
              <a:t>历史</a:t>
            </a:r>
            <a:r>
              <a:rPr kumimoji="0" lang="en-US" altLang="zh-CN" sz="1600" b="0" i="0" u="none" strike="noStrike" cap="none" normalizeH="0" baseline="0" smtClean="0">
                <a:ln>
                  <a:noFill/>
                </a:ln>
                <a:solidFill>
                  <a:schemeClr val="tx1"/>
                </a:solidFill>
                <a:effectLst/>
                <a:latin typeface="微软雅黑" panose="020b0503020204020204" pitchFamily="34" charset="-122"/>
                <a:ea typeface="微软雅黑" panose="020b0503020204020204" pitchFamily="34" charset="-122"/>
              </a:rPr>
              <a:t>[</a:t>
            </a:r>
            <a:r>
              <a:rPr kumimoji="0" lang="zh-CN" sz="1600" b="0" i="0" u="none" strike="noStrike" cap="none" normalizeH="0" baseline="0" smtClean="0">
                <a:ln>
                  <a:noFill/>
                </a:ln>
                <a:solidFill>
                  <a:schemeClr val="tx1"/>
                </a:solidFill>
                <a:effectLst/>
                <a:latin typeface="微软雅黑" panose="020b0503020204020204" pitchFamily="34" charset="-122"/>
                <a:ea typeface="微软雅黑" panose="020b0503020204020204" pitchFamily="34" charset="-122"/>
              </a:rPr>
              <a:t>必修 </a:t>
            </a:r>
            <a:r>
              <a:rPr kumimoji="0" lang="en-US" altLang="zh-CN" sz="1600" b="0" i="0" u="none" strike="noStrike" cap="none" normalizeH="0" baseline="0" smtClean="0">
                <a:ln>
                  <a:noFill/>
                </a:ln>
                <a:solidFill>
                  <a:schemeClr val="tx1"/>
                </a:solidFill>
                <a:effectLst/>
                <a:latin typeface="+mj-lt"/>
                <a:ea typeface="微软雅黑" panose="020b0503020204020204" pitchFamily="34" charset="-122"/>
              </a:rPr>
              <a:t>·</a:t>
            </a:r>
            <a:r>
              <a:rPr kumimoji="0" lang="en-US" altLang="zh-CN" sz="1600" b="0" i="0" u="none" strike="noStrike" cap="none" normalizeH="0" baseline="0" smtClean="0">
                <a:ln>
                  <a:noFill/>
                </a:ln>
                <a:solidFill>
                  <a:schemeClr val="tx1"/>
                </a:solidFill>
                <a:effectLst/>
                <a:latin typeface="微软雅黑" panose="020b0503020204020204" pitchFamily="34" charset="-122"/>
                <a:ea typeface="微软雅黑" panose="020b0503020204020204" pitchFamily="34" charset="-122"/>
              </a:rPr>
              <a:t> </a:t>
            </a:r>
            <a:r>
              <a:rPr kumimoji="0" lang="zh-CN" sz="1600" b="0" i="0" u="none" strike="noStrike" cap="none" normalizeH="0" baseline="0" smtClean="0">
                <a:ln>
                  <a:noFill/>
                </a:ln>
                <a:solidFill>
                  <a:schemeClr val="tx1"/>
                </a:solidFill>
                <a:effectLst/>
                <a:latin typeface="微软雅黑" panose="020b0503020204020204" pitchFamily="34" charset="-122"/>
                <a:ea typeface="微软雅黑" panose="020b0503020204020204" pitchFamily="34" charset="-122"/>
              </a:rPr>
              <a:t>中外历史纲要</a:t>
            </a:r>
            <a:r>
              <a:rPr kumimoji="0" lang="en-US" altLang="zh-CN" sz="1600" b="0" i="0" u="none" strike="noStrike" cap="none" normalizeH="0" baseline="0" smtClean="0">
                <a:ln>
                  <a:noFill/>
                </a:ln>
                <a:solidFill>
                  <a:schemeClr val="tx1"/>
                </a:solidFill>
                <a:effectLst/>
                <a:latin typeface="微软雅黑" panose="020b0503020204020204" pitchFamily="34" charset="-122"/>
                <a:ea typeface="微软雅黑" panose="020b0503020204020204" pitchFamily="34" charset="-122"/>
              </a:rPr>
              <a:t>(</a:t>
            </a:r>
            <a:r>
              <a:rPr kumimoji="0" lang="zh-CN" altLang="en-US" sz="1600" b="0" i="0" u="none" strike="noStrike" cap="none" normalizeH="0" baseline="0" smtClean="0">
                <a:ln>
                  <a:noFill/>
                </a:ln>
                <a:solidFill>
                  <a:schemeClr val="tx1"/>
                </a:solidFill>
                <a:effectLst/>
                <a:latin typeface="微软雅黑" panose="020b0503020204020204" pitchFamily="34" charset="-122"/>
                <a:ea typeface="微软雅黑" panose="020b0503020204020204" pitchFamily="34" charset="-122"/>
              </a:rPr>
              <a:t>下</a:t>
            </a:r>
            <a:r>
              <a:rPr kumimoji="0" lang="en-US" altLang="zh-CN" sz="1600" b="0" i="0" u="none" strike="noStrike" cap="none" normalizeH="0" baseline="0" smtClean="0">
                <a:ln>
                  <a:noFill/>
                </a:ln>
                <a:solidFill>
                  <a:schemeClr val="tx1"/>
                </a:solidFill>
                <a:effectLst/>
                <a:latin typeface="微软雅黑" panose="020b0503020204020204" pitchFamily="34" charset="-122"/>
                <a:ea typeface="微软雅黑" panose="020b0503020204020204" pitchFamily="34" charset="-122"/>
              </a:rPr>
              <a:t>) RJ]</a:t>
            </a:r>
            <a:endParaRPr kumimoji="0" lang="zh-CN" alt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节标题">
    <p:spTree>
      <p:nvGrpSpPr>
        <p:cNvPr id="1" name=""/>
        <p:cNvGrpSpPr/>
        <p:nvPr/>
      </p:nvGrpSpPr>
      <p:grpSpPr>
        <a:xfrm>
          <a:off x="0" y="0"/>
          <a:ext cx="0" cy="0"/>
        </a:xfrm>
      </p:grpSpPr>
      <p:pic>
        <p:nvPicPr>
          <p:cNvPr id="4098" name="Picture 2" descr="图片7"/>
          <p:cNvPicPr>
            <a:picLocks noChangeAspect="1" noChangeArrowheads="1"/>
          </p:cNvPicPr>
          <p:nvPr userDrawn="1"/>
        </p:nvPicPr>
        <p:blipFill>
          <a:blip r:embed="rId1">
            <a:extLst>
              <a:ext uri="{28A0092B-C50C-407E-A947-70E740481C1C}">
                <a14:useLocalDpi xmlns:a14="http://schemas.microsoft.com/office/drawing/2010/main" val="0"/>
              </a:ext>
            </a:extLst>
          </a:blip>
          <a:stretch>
            <a:fillRect/>
          </a:stretch>
        </p:blipFill>
        <p:spPr bwMode="auto">
          <a:xfrm>
            <a:off x="-8467" y="3048000"/>
            <a:ext cx="3071813" cy="3810000"/>
          </a:xfrm>
          <a:prstGeom prst="rect">
            <a:avLst/>
          </a:prstGeom>
          <a:noFill/>
          <a:extLst>
            <a:ext uri="{909E8E84-426E-40DD-AFC4-6F175D3DCCD1}">
              <a14:hiddenFill xmlns:a14="http://schemas.microsoft.com/office/drawing/2010/main">
                <a:solidFill>
                  <a:srgbClr val="FFFFFF"/>
                </a:solidFill>
              </a14:hiddenFill>
            </a:ext>
          </a:extLst>
        </p:spPr>
      </p:pic>
      <p:pic>
        <p:nvPicPr>
          <p:cNvPr id="4099" name="Picture 3" descr="图片10"/>
          <p:cNvPicPr>
            <a:picLocks noChangeAspect="1" noChangeArrowheads="1"/>
          </p:cNvPicPr>
          <p:nvPr userDrawn="1"/>
        </p:nvPicPr>
        <p:blipFill>
          <a:blip r:embed="rId2">
            <a:extLst>
              <a:ext uri="{28A0092B-C50C-407E-A947-70E740481C1C}">
                <a14:useLocalDpi xmlns:a14="http://schemas.microsoft.com/office/drawing/2010/main" val="0"/>
              </a:ext>
            </a:extLst>
          </a:blip>
          <a:stretch>
            <a:fillRect/>
          </a:stretch>
        </p:blipFill>
        <p:spPr bwMode="auto">
          <a:xfrm>
            <a:off x="8492067" y="2274888"/>
            <a:ext cx="3706813" cy="45831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Tree>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Ref idx="1001">
        <a:schemeClr val="bg1"/>
      </p:bgRef>
    </p:bg>
    <p:spTree>
      <p:nvGrpSpPr>
        <p:cNvPr id="1" name=""/>
        <p:cNvGrpSpPr/>
        <p:nvPr/>
      </p:nvGrpSpPr>
      <p:grpSpPr>
        <a:xfrm>
          <a:off x="0" y="0"/>
          <a:ext cx="0" cy="0"/>
        </a:xfrm>
      </p:grpSpPr>
      <p:sp>
        <p:nvSpPr>
          <p:cNvPr id="2" name="标题占位符 1"/>
          <p:cNvSpPr>
            <a:spLocks noGrp="1"/>
          </p:cNvSpPr>
          <p:nvPr>
            <p:ph type="title"/>
          </p:nvPr>
        </p:nvSpPr>
        <p:spPr>
          <a:xfrm>
            <a:off x="609521" y="274638"/>
            <a:ext cx="10971372" cy="1143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09521" y="1600201"/>
            <a:ext cx="10971372" cy="4525963"/>
          </a:xfrm>
          <a:prstGeom prst="rect">
            <a:avLst/>
          </a:prstGeom>
        </p:spPr>
        <p:txBody>
          <a:bodyPr vert="horz" lIns="91440" tIns="45720" rIns="91440" bIns="4572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Lst>
  <p:transition/>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5.xml" /><Relationship Id="rId2" Type="http://schemas.openxmlformats.org/officeDocument/2006/relationships/image" Target="../media/image1.png" /><Relationship Id="rId3" Type="http://schemas.openxmlformats.org/officeDocument/2006/relationships/image" Target="../media/image2.png"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5.xml" /><Relationship Id="rId2" Type="http://schemas.openxmlformats.org/officeDocument/2006/relationships/image" Target="../media/image7.jpeg" /><Relationship Id="rId3" Type="http://schemas.openxmlformats.org/officeDocument/2006/relationships/image" Target="file:///G:\&#35838;&#20214;\&#25104;&#25165;&#20043;&#36335;\2020\&#21516;&#27493;\&#26032;&#25945;&#26448;\10&#29256;\&#26032;&#25945;&#26448;&#20013;&#22806;&#21382;&#21490;&#32434;&#35201;&#19979;\&#26032;&#24314;&#25991;&#20214;&#22841;\SA41.TIF" TargetMode="External" /><Relationship Id="rId4" Type="http://schemas.openxmlformats.org/officeDocument/2006/relationships/image" Target="../media/image8.png"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5.xml" /><Relationship Id="rId2" Type="http://schemas.openxmlformats.org/officeDocument/2006/relationships/image" Target="../media/image7.jpeg"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5.xml" /><Relationship Id="rId2" Type="http://schemas.openxmlformats.org/officeDocument/2006/relationships/image" Target="../media/image5.png" /><Relationship Id="rId3" Type="http://schemas.openxmlformats.org/officeDocument/2006/relationships/image" Target="../media/image6.png"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5.xml" /><Relationship Id="rId2" Type="http://schemas.openxmlformats.org/officeDocument/2006/relationships/image" Target="../media/image9.png" /><Relationship Id="rId3" Type="http://schemas.openxmlformats.org/officeDocument/2006/relationships/image" Target="../media/image10.png" /><Relationship Id="rId4" Type="http://schemas.openxmlformats.org/officeDocument/2006/relationships/slide" Target="slide6.xml" TargetMode="Internal" /><Relationship Id="rId5" Type="http://schemas.openxmlformats.org/officeDocument/2006/relationships/image" Target="../media/image11.png" /><Relationship Id="rId6" Type="http://schemas.openxmlformats.org/officeDocument/2006/relationships/slide" Target="slide8.xml" TargetMode="Internal" /><Relationship Id="rId7" Type="http://schemas.openxmlformats.org/officeDocument/2006/relationships/slide" Target="slide21.xml" TargetMode="Internal" /><Relationship Id="rId8" Type="http://schemas.openxmlformats.org/officeDocument/2006/relationships/slide" Target="slide38.xml" TargetMode="Internal" /><Relationship Id="rId9" Type="http://schemas.openxmlformats.org/officeDocument/2006/relationships/slide" Target="slide39.xml" TargetMode="Internal"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5.png" /><Relationship Id="rId3" Type="http://schemas.openxmlformats.org/officeDocument/2006/relationships/image" Target="../media/image12.png"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file:///G:\&#35838;&#20214;\&#25104;&#25165;&#20043;&#36335;\2020\&#21516;&#27493;\&#26032;&#25945;&#26448;\10&#29256;\&#26032;&#25945;&#26448;&#20013;&#22806;&#21382;&#21490;&#32434;&#35201;&#19979;\&#26032;&#24314;&#25991;&#20214;&#22841;\SA42.TIF" TargetMode="External" /><Relationship Id="rId3" Type="http://schemas.openxmlformats.org/officeDocument/2006/relationships/image" Target="../media/image13.png"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5.png" /><Relationship Id="rId3" Type="http://schemas.openxmlformats.org/officeDocument/2006/relationships/image" Target="../media/image12.png"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5.png" /><Relationship Id="rId3" Type="http://schemas.openxmlformats.org/officeDocument/2006/relationships/image" Target="../media/image12.png"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5.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6.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7.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8.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9.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30.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31.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32.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33.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34.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35.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36.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37.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38.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4.png" /><Relationship Id="rId3" Type="http://schemas.openxmlformats.org/officeDocument/2006/relationships/hyperlink" Target="&#31532;22&#35838;%20&#38543;&#22530;.doc" TargetMode="External" /><Relationship Id="rId4" Type="http://schemas.openxmlformats.org/officeDocument/2006/relationships/image" Target="../media/image5.png" /><Relationship Id="rId5" Type="http://schemas.openxmlformats.org/officeDocument/2006/relationships/image" Target="../media/image12.png" /></Relationships>
</file>

<file path=ppt/slides/_rels/slide39.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4.png" /><Relationship Id="rId3" Type="http://schemas.openxmlformats.org/officeDocument/2006/relationships/hyperlink" Target="&#31532;22&#35838;.doc" TargetMode="External" /><Relationship Id="rId4" Type="http://schemas.openxmlformats.org/officeDocument/2006/relationships/image" Target="../media/image5.png" /><Relationship Id="rId5" Type="http://schemas.openxmlformats.org/officeDocument/2006/relationships/image" Target="../media/image12.png" /></Relationships>
</file>

<file path=ppt/slides/_rels/slide40.xml.rels>&#65279;<?xml version="1.0" encoding="utf-8" standalone="yes"?><Relationships xmlns="http://schemas.openxmlformats.org/package/2006/relationships"><Relationship Id="rId1" Type="http://schemas.openxmlformats.org/officeDocument/2006/relationships/slideLayout" Target="../slideLayouts/slideLayout5.xml" /><Relationship Id="rId2" Type="http://schemas.openxmlformats.org/officeDocument/2006/relationships/image" Target="../media/image15.png" /><Relationship Id="rId3" Type="http://schemas.openxmlformats.org/officeDocument/2006/relationships/image" Target="../media/image16.png" /><Relationship Id="rId4" Type="http://schemas.openxmlformats.org/officeDocument/2006/relationships/image" Target="../media/image17.png"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742407" name="Text Box 7"/>
          <p:cNvSpPr txBox="1">
            <a:spLocks noChangeArrowheads="1"/>
          </p:cNvSpPr>
          <p:nvPr/>
        </p:nvSpPr>
        <p:spPr bwMode="auto">
          <a:xfrm>
            <a:off x="406400" y="1052513"/>
            <a:ext cx="6697663" cy="76200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eaLnBrk="1" hangingPunct="1"/>
            <a:r>
              <a:rPr lang="zh-CN" altLang="en-US" sz="4400" b="1" smtClean="0">
                <a:solidFill>
                  <a:schemeClr val="tx1"/>
                </a:solidFill>
                <a:effectLst>
                  <a:outerShdw blurRad="38100" dist="38100" dir="2700000" algn="tl">
                    <a:srgbClr val="C0C0C0"/>
                  </a:outerShdw>
                </a:effectLst>
                <a:ea typeface="方正小标宋_GBK" pitchFamily="65" charset="-122"/>
              </a:rPr>
              <a:t>第九单元</a:t>
            </a:r>
            <a:endParaRPr lang="zh-CN" altLang="en-US" sz="4400" b="1">
              <a:solidFill>
                <a:schemeClr val="tx1"/>
              </a:solidFill>
              <a:effectLst>
                <a:outerShdw blurRad="38100" dist="38100" dir="2700000" algn="tl">
                  <a:srgbClr val="C0C0C0"/>
                </a:outerShdw>
              </a:effectLst>
              <a:ea typeface="方正小标宋_GBK" pitchFamily="65" charset="-122"/>
            </a:endParaRPr>
          </a:p>
        </p:txBody>
      </p:sp>
      <p:pic>
        <p:nvPicPr>
          <p:cNvPr id="742408" name="Picture 8" descr="图片1"/>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0" y="3048000"/>
            <a:ext cx="3816350" cy="3810000"/>
          </a:xfrm>
          <a:prstGeom prst="rect">
            <a:avLst/>
          </a:prstGeom>
          <a:noFill/>
          <a:extLst>
            <a:ext uri="{909E8E84-426E-40DD-AFC4-6F175D3DCCD1}">
              <a14:hiddenFill xmlns:a14="http://schemas.microsoft.com/office/drawing/2010/main">
                <a:solidFill>
                  <a:srgbClr val="FFFFFF"/>
                </a:solidFill>
              </a14:hiddenFill>
            </a:ext>
          </a:extLst>
        </p:spPr>
      </p:pic>
      <p:pic>
        <p:nvPicPr>
          <p:cNvPr id="742409" name="Picture 9" descr="图片5"/>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7607300" y="260350"/>
            <a:ext cx="4645025" cy="6669088"/>
          </a:xfrm>
          <a:prstGeom prst="rect">
            <a:avLst/>
          </a:prstGeom>
          <a:noFill/>
          <a:extLst>
            <a:ext uri="{909E8E84-426E-40DD-AFC4-6F175D3DCCD1}">
              <a14:hiddenFill xmlns:a14="http://schemas.microsoft.com/office/drawing/2010/main">
                <a:solidFill>
                  <a:srgbClr val="FFFFFF"/>
                </a:solidFill>
              </a14:hiddenFill>
            </a:ext>
          </a:extLst>
        </p:spPr>
      </p:pic>
      <p:sp>
        <p:nvSpPr>
          <p:cNvPr id="742410" name="Text Box 10"/>
          <p:cNvSpPr txBox="1">
            <a:spLocks noChangeArrowheads="1"/>
          </p:cNvSpPr>
          <p:nvPr/>
        </p:nvSpPr>
        <p:spPr bwMode="auto">
          <a:xfrm>
            <a:off x="406400" y="2079625"/>
            <a:ext cx="8569325" cy="707886"/>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zh-CN" altLang="en-US" sz="4000" b="1" smtClean="0">
                <a:effectLst>
                  <a:outerShdw blurRad="38100" dist="38100" dir="2700000" algn="tl">
                    <a:srgbClr val="C0C0C0"/>
                  </a:outerShdw>
                </a:effectLst>
                <a:ea typeface="方正小标宋_GBK" pitchFamily="65" charset="-122"/>
              </a:rPr>
              <a:t>当代</a:t>
            </a:r>
            <a:r>
              <a:rPr lang="zh-CN" altLang="en-US" sz="4000" b="1">
                <a:effectLst>
                  <a:outerShdw blurRad="38100" dist="38100" dir="2700000" algn="tl">
                    <a:srgbClr val="C0C0C0"/>
                  </a:outerShdw>
                </a:effectLst>
                <a:ea typeface="方正小标宋_GBK" pitchFamily="65" charset="-122"/>
              </a:rPr>
              <a:t>世界发展的特点与主要趋势</a:t>
            </a:r>
            <a:endParaRPr lang="zh-CN" altLang="en-US" sz="4000" b="1">
              <a:solidFill>
                <a:schemeClr val="tx1"/>
              </a:solidFill>
              <a:effectLst>
                <a:outerShdw blurRad="38100" dist="38100" dir="2700000" algn="tl">
                  <a:srgbClr val="C0C0C0"/>
                </a:outerShdw>
              </a:effectLst>
              <a:ea typeface="方正小标宋_GBK" pitchFamily="65" charset="-122"/>
            </a:endParaRPr>
          </a:p>
        </p:txBody>
      </p:sp>
    </p:spTree>
  </p:cSld>
  <p:clrMapOvr>
    <a:masterClrMapping/>
  </p:clrMapOvr>
  <mc:AlternateContent>
    <mc:Choice xmlns:p14="http://schemas.microsoft.com/office/powerpoint/2010/main" Requires="p14">
      <p:transition spd="slow" p14:dur="2000"/>
    </mc:Choice>
    <mc:Fallback>
      <p:transition spd="slow"/>
    </mc:Fallback>
  </mc:AlternateContent>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1026" name="Picture 2" descr="章头"/>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588" y="26988"/>
            <a:ext cx="12188825"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3"/>
          <p:cNvSpPr>
            <a:spLocks noGrp="1" noChangeArrowheads="1"/>
          </p:cNvSpPr>
          <p:nvPr>
            <p:ph type="body" idx="4294967295"/>
          </p:nvPr>
        </p:nvSpPr>
        <p:spPr bwMode="auto">
          <a:xfrm>
            <a:off x="1271588" y="476250"/>
            <a:ext cx="10512425" cy="6265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spAutoFit/>
          </a:bodyPr>
          <a:lstStyle/>
          <a:p>
            <a:pPr marL="0" lvl="0" indent="0" fontAlgn="base" hangingPunct="0">
              <a:lnSpc>
                <a:spcPct val="140000"/>
              </a:lnSpc>
              <a:spcAft>
                <a:spcPct val="0"/>
              </a:spcAft>
              <a:buNone/>
            </a:pPr>
            <a:r>
              <a:rPr lang="zh-CN" altLang="zh-CN" sz="2800" b="1" kern="100">
                <a:ea typeface="黑体" panose="02010609060101010101" pitchFamily="2" charset="-122"/>
                <a:cs typeface="Times New Roman" panose="02020603050405020304"/>
              </a:rPr>
              <a:t>【时空坐标】</a:t>
            </a:r>
            <a:endParaRPr kumimoji="0" lang="zh-CN" altLang="zh-CN" sz="2800" b="0" i="0" u="none" strike="noStrike" cap="none" normalizeH="0" baseline="0" smtClean="0">
              <a:ln>
                <a:noFill/>
              </a:ln>
              <a:solidFill>
                <a:schemeClr val="tx1"/>
              </a:solidFill>
              <a:effectLst/>
              <a:latin typeface="Arial" panose="020b0604020202020204" pitchFamily="34" charset="0"/>
            </a:endParaRPr>
          </a:p>
        </p:txBody>
      </p:sp>
      <p:sp>
        <p:nvSpPr>
          <p:cNvPr id="3" name="Text Box 4"/>
          <p:cNvSpPr txBox="1">
            <a:spLocks noChangeArrowheads="1"/>
          </p:cNvSpPr>
          <p:nvPr/>
        </p:nvSpPr>
        <p:spPr bwMode="auto">
          <a:xfrm>
            <a:off x="185738" y="1941513"/>
            <a:ext cx="611187" cy="3000375"/>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square" lIns="91440" tIns="45720" rIns="91440" bIns="45720" numCol="1" anchor="t" anchorCtr="0" compatLnSpc="1">
            <a:spAutoFit/>
          </a:bodyPr>
          <a:lstStyle/>
          <a:p>
            <a:pPr marL="0" marR="0" lvl="0" indent="0" algn="ctr" defTabSz="914400" rtl="0" eaLnBrk="1" fontAlgn="base" latinLnBrk="0" hangingPunct="1">
              <a:lnSpc>
                <a:spcPct val="100000"/>
              </a:lnSpc>
              <a:spcBef>
                <a:spcPct val="0"/>
              </a:spcBef>
              <a:spcAft>
                <a:spcPct val="0"/>
              </a:spcAft>
              <a:buClrTx/>
              <a:buSzTx/>
              <a:buFontTx/>
              <a:buNone/>
            </a:pPr>
            <a:r>
              <a:rPr kumimoji="0" lang="zh-CN" sz="2800" b="0"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rPr>
              <a:t>单元概览</a:t>
            </a:r>
            <a:r>
              <a:rPr kumimoji="0" lang="en-US" altLang="zh-CN" sz="2800" b="0"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rPr>
              <a:t>·</a:t>
            </a:r>
            <a:r>
              <a:rPr kumimoji="0" lang="zh-CN" sz="2800" b="0"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rPr>
              <a:t>明要求</a:t>
            </a:r>
            <a:endParaRPr kumimoji="0" 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sp>
        <p:nvSpPr>
          <p:cNvPr id="4" name="Rectangle 2"/>
          <p:cNvSpPr>
            <a:spLocks noChangeArrowheads="1"/>
          </p:cNvSpPr>
          <p:nvPr/>
        </p:nvSpPr>
        <p:spPr bwMode="auto">
          <a:xfrm>
            <a:off x="0" y="0"/>
            <a:ext cx="1219041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endParaRPr lang="zh-CN" altLang="en-US"/>
          </a:p>
        </p:txBody>
      </p:sp>
      <p:pic>
        <p:nvPicPr>
          <p:cNvPr id="1025" name="Picture 1" descr="G:\课件\成才之路\2020\同步\新教材\10版\新教材中外历史纲要下\新建文件夹\SA41.TIF"/>
          <p:cNvPicPr>
            <a:picLocks noChangeAspect="1" noChangeArrowheads="1"/>
          </p:cNvPicPr>
          <p:nvPr/>
        </p:nvPicPr>
        <p:blipFill>
          <a:blip r:embed="rId4" r:link="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bwMode="auto">
          <a:xfrm>
            <a:off x="982637" y="1772816"/>
            <a:ext cx="10930815" cy="2376264"/>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1026" name="Picture 2" descr="章头"/>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588" y="26988"/>
            <a:ext cx="12188825"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3"/>
          <p:cNvSpPr>
            <a:spLocks noGrp="1" noChangeArrowheads="1"/>
          </p:cNvSpPr>
          <p:nvPr>
            <p:ph type="body" idx="4294967295"/>
          </p:nvPr>
        </p:nvSpPr>
        <p:spPr bwMode="auto">
          <a:xfrm>
            <a:off x="1271588" y="476250"/>
            <a:ext cx="10512425" cy="61207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spAutoFit/>
          </a:bodyPr>
          <a:lstStyle/>
          <a:p>
            <a:pPr marL="0" indent="0" algn="just">
              <a:lnSpc>
                <a:spcPct val="140000"/>
              </a:lnSpc>
              <a:spcAft>
                <a:spcPct val="0"/>
              </a:spcAft>
              <a:buNone/>
              <a:tabLst>
                <a:tab pos="5600700"/>
                <a:tab pos="9867900"/>
              </a:tabLst>
            </a:pPr>
            <a:r>
              <a:rPr lang="zh-CN" altLang="zh-CN" sz="2800" b="1" kern="100">
                <a:ea typeface="黑体" panose="02010609060101010101" pitchFamily="2" charset="-122"/>
                <a:cs typeface="Times New Roman" panose="02020603050405020304"/>
              </a:rPr>
              <a:t>【单元特征】</a:t>
            </a:r>
            <a:r>
              <a:rPr lang="en-US" altLang="zh-CN" sz="2800" b="1" kern="100">
                <a:ea typeface="黑体" panose="02010609060101010101" pitchFamily="2" charset="-122"/>
                <a:cs typeface="Courier New" panose="02070309020205020404"/>
              </a:rPr>
              <a:t>  </a:t>
            </a:r>
            <a:endParaRPr lang="zh-CN" altLang="zh-CN" sz="1050" kern="100">
              <a:latin typeface="宋体" panose="02010600030101010101" pitchFamily="2" charset="-122"/>
              <a:cs typeface="Courier New" panose="02070309020205020404"/>
            </a:endParaRPr>
          </a:p>
          <a:p>
            <a:pPr marL="0" indent="719455" algn="just">
              <a:lnSpc>
                <a:spcPct val="140000"/>
              </a:lnSpc>
              <a:spcAft>
                <a:spcPct val="0"/>
              </a:spcAft>
              <a:buNone/>
              <a:tabLst>
                <a:tab pos="5600700"/>
                <a:tab pos="9867900"/>
              </a:tabLst>
            </a:pPr>
            <a:r>
              <a:rPr lang="zh-CN" altLang="zh-CN" sz="2800" b="1" kern="100">
                <a:cs typeface="Times New Roman" panose="02020603050405020304"/>
              </a:rPr>
              <a:t>当今世界正处于大发展大变革大调整时期，和平与发展仍然是时代主题。世界多极化、经济全球化、社会信息化、文化多样化深入发展，全球治理体系和国际秩序变革加速推进，各国相互联系和依存日益加深，国际力量对比更趋平衡，和平发展大势不可逆转。与此同时，世界面临的不稳定性、不确定性突出，人类面临许多共同的挑战，需要各国携手解决。面对世界百年未有之大变局，中国倡导并坚持推动构建人类命运共同体，这是中国对世界和平与发展、对全球治理体系改革和建设提供的中国智慧和中国方案</a:t>
            </a:r>
            <a:r>
              <a:rPr lang="zh-CN" altLang="zh-CN" sz="2800" b="1" kern="100" smtClean="0">
                <a:cs typeface="Times New Roman" panose="02020603050405020304"/>
              </a:rPr>
              <a:t>。</a:t>
            </a:r>
            <a:endParaRPr lang="zh-CN" altLang="zh-CN" sz="1050" kern="100">
              <a:latin typeface="宋体" panose="02010600030101010101" pitchFamily="2" charset="-122"/>
              <a:cs typeface="Courier New" panose="02070309020205020404"/>
            </a:endParaRPr>
          </a:p>
        </p:txBody>
      </p:sp>
      <p:sp>
        <p:nvSpPr>
          <p:cNvPr id="3" name="Text Box 4"/>
          <p:cNvSpPr txBox="1">
            <a:spLocks noChangeArrowheads="1"/>
          </p:cNvSpPr>
          <p:nvPr/>
        </p:nvSpPr>
        <p:spPr bwMode="auto">
          <a:xfrm>
            <a:off x="185738" y="1941513"/>
            <a:ext cx="611187" cy="3000375"/>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square" lIns="91440" tIns="45720" rIns="91440" bIns="45720" numCol="1" anchor="t" anchorCtr="0" compatLnSpc="1">
            <a:spAutoFit/>
          </a:bodyPr>
          <a:lstStyle/>
          <a:p>
            <a:pPr marL="0" marR="0" lvl="0" indent="0" algn="ctr" defTabSz="914400" rtl="0" eaLnBrk="1" fontAlgn="base" latinLnBrk="0" hangingPunct="1">
              <a:lnSpc>
                <a:spcPct val="100000"/>
              </a:lnSpc>
              <a:spcBef>
                <a:spcPct val="0"/>
              </a:spcBef>
              <a:spcAft>
                <a:spcPct val="0"/>
              </a:spcAft>
              <a:buClrTx/>
              <a:buSzTx/>
              <a:buFontTx/>
              <a:buNone/>
            </a:pPr>
            <a:r>
              <a:rPr kumimoji="0" lang="zh-CN" sz="2800" b="0"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rPr>
              <a:t>单元概览</a:t>
            </a:r>
            <a:r>
              <a:rPr kumimoji="0" lang="en-US" altLang="zh-CN" sz="2800" b="0"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rPr>
              <a:t>·</a:t>
            </a:r>
            <a:r>
              <a:rPr kumimoji="0" lang="zh-CN" sz="2800" b="0"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rPr>
              <a:t>明要求</a:t>
            </a:r>
            <a:endParaRPr kumimoji="0" 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spTree>
  </p:cSld>
  <p:clrMapOvr>
    <a:masterClrMapping/>
  </p:clrMapOvr>
  <p:transition/>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1030" name="Picture 6" descr="图片7"/>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0" y="3074988"/>
            <a:ext cx="3071813" cy="3810000"/>
          </a:xfrm>
          <a:prstGeom prst="rect">
            <a:avLst/>
          </a:prstGeom>
          <a:noFill/>
          <a:extLst>
            <a:ext uri="{909E8E84-426E-40DD-AFC4-6F175D3DCCD1}">
              <a14:hiddenFill xmlns:a14="http://schemas.microsoft.com/office/drawing/2010/main">
                <a:solidFill>
                  <a:srgbClr val="FFFFFF"/>
                </a:solidFill>
              </a14:hiddenFill>
            </a:ext>
          </a:extLst>
        </p:spPr>
      </p:pic>
      <p:pic>
        <p:nvPicPr>
          <p:cNvPr id="1031" name="Picture 7" descr="图片10"/>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483600" y="2301875"/>
            <a:ext cx="3706813" cy="4583113"/>
          </a:xfrm>
          <a:prstGeom prst="rect">
            <a:avLst/>
          </a:prstGeom>
          <a:noFill/>
          <a:extLst>
            <a:ext uri="{909E8E84-426E-40DD-AFC4-6F175D3DCCD1}">
              <a14:hiddenFill xmlns:a14="http://schemas.microsoft.com/office/drawing/2010/main">
                <a:solidFill>
                  <a:srgbClr val="FFFFFF"/>
                </a:solidFill>
              </a14:hiddenFill>
            </a:ext>
          </a:extLst>
        </p:spPr>
      </p:pic>
      <p:sp>
        <p:nvSpPr>
          <p:cNvPr id="2" name="Text Box 2"/>
          <p:cNvSpPr txBox="1">
            <a:spLocks noChangeArrowheads="1"/>
          </p:cNvSpPr>
          <p:nvPr/>
        </p:nvSpPr>
        <p:spPr bwMode="auto">
          <a:xfrm>
            <a:off x="0" y="2060575"/>
            <a:ext cx="12190413" cy="707886"/>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spAutoFit/>
          </a:bodyPr>
          <a:lstStyle/>
          <a:p>
            <a:pPr lvl="0" algn="ctr" fontAlgn="base">
              <a:spcBef>
                <a:spcPct val="0"/>
              </a:spcBef>
              <a:spcAft>
                <a:spcPct val="0"/>
              </a:spcAft>
            </a:pPr>
            <a:r>
              <a:rPr lang="zh-CN" altLang="en-US" sz="4000" b="1">
                <a:solidFill>
                  <a:srgbClr val="000000"/>
                </a:solidFill>
                <a:latin typeface="Times New Roman" panose="02020603050405020304" pitchFamily="18" charset="0"/>
                <a:ea typeface="方正准圆_GBK" pitchFamily="65" charset="-122"/>
              </a:rPr>
              <a:t>第</a:t>
            </a:r>
            <a:r>
              <a:rPr lang="en-US" altLang="zh-CN" sz="4000" b="1">
                <a:solidFill>
                  <a:srgbClr val="000000"/>
                </a:solidFill>
                <a:latin typeface="Times New Roman" panose="02020603050405020304" pitchFamily="18" charset="0"/>
                <a:ea typeface="方正准圆_GBK" pitchFamily="65" charset="-122"/>
              </a:rPr>
              <a:t>22</a:t>
            </a:r>
            <a:r>
              <a:rPr lang="zh-CN" altLang="en-US" sz="4000" b="1">
                <a:solidFill>
                  <a:srgbClr val="000000"/>
                </a:solidFill>
                <a:latin typeface="Times New Roman" panose="02020603050405020304" pitchFamily="18" charset="0"/>
                <a:ea typeface="方正准圆_GBK" pitchFamily="65" charset="-122"/>
              </a:rPr>
              <a:t>课　世界多极化与经济全球化</a:t>
            </a:r>
            <a:endParaRPr kumimoji="0" 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spTree>
  </p:cSld>
  <p:clrMapOvr>
    <a:masterClrMapping/>
  </p:clrMapOvr>
  <p:transition/>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468036" name="Picture 68"/>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5875" y="546100"/>
            <a:ext cx="7559675" cy="1658938"/>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68059" name="Picture 91" descr="图片11"/>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509000" y="2301875"/>
            <a:ext cx="3706813" cy="4583113"/>
          </a:xfrm>
          <a:prstGeom prst="rect">
            <a:avLst/>
          </a:prstGeom>
          <a:noFill/>
          <a:extLst>
            <a:ext uri="{909E8E84-426E-40DD-AFC4-6F175D3DCCD1}">
              <a14:hiddenFill xmlns:a14="http://schemas.microsoft.com/office/drawing/2010/main">
                <a:solidFill>
                  <a:srgbClr val="FFFFFF"/>
                </a:solidFill>
              </a14:hiddenFill>
            </a:ext>
          </a:extLst>
        </p:spPr>
      </p:pic>
      <p:grpSp>
        <p:nvGrpSpPr>
          <p:cNvPr id="2" name="Group 2"/>
          <p:cNvGrpSpPr/>
          <p:nvPr/>
        </p:nvGrpSpPr>
        <p:grpSpPr>
          <a:xfrm>
            <a:off x="2159000" y="2235200"/>
            <a:ext cx="3935413" cy="519113"/>
            <a:chOff x="1360" y="1644"/>
            <a:chExt cx="2479" cy="327"/>
          </a:xfrm>
        </p:grpSpPr>
        <p:sp>
          <p:nvSpPr>
            <p:cNvPr id="3" name="Text Box 3">
              <a:hlinkClick r:id="rId4" action="ppaction://hlinksldjump"/>
            </p:cNvPr>
            <p:cNvSpPr txBox="1">
              <a:spLocks noChangeArrowheads="1"/>
            </p:cNvSpPr>
            <p:nvPr/>
          </p:nvSpPr>
          <p:spPr bwMode="auto">
            <a:xfrm>
              <a:off x="1753" y="1644"/>
              <a:ext cx="2086" cy="327"/>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sz="2800" b="1" i="0" u="none" strike="noStrike" cap="none" normalizeH="0" baseline="0" smtClean="0">
                  <a:ln>
                    <a:noFill/>
                  </a:ln>
                  <a:solidFill>
                    <a:srgbClr val="000066"/>
                  </a:solidFill>
                  <a:effectLst/>
                  <a:latin typeface="黑体" panose="02010609060101010101" pitchFamily="2" charset="-122"/>
                  <a:ea typeface="黑体" panose="02010609060101010101" pitchFamily="2" charset="-122"/>
                </a:rPr>
                <a:t>目标展示</a:t>
              </a:r>
              <a:r>
                <a:rPr kumimoji="0" lang="en-US" altLang="zh-CN" sz="2800" b="1" i="0" u="none" strike="noStrike" cap="none" normalizeH="0" baseline="0" smtClean="0">
                  <a:ln>
                    <a:noFill/>
                  </a:ln>
                  <a:solidFill>
                    <a:srgbClr val="000066"/>
                  </a:solidFill>
                  <a:effectLst/>
                  <a:latin typeface="+mj-lt"/>
                  <a:ea typeface="黑体" panose="02010609060101010101" pitchFamily="2" charset="-122"/>
                </a:rPr>
                <a:t>·</a:t>
              </a:r>
              <a:r>
                <a:rPr kumimoji="0" lang="zh-CN" sz="2800" b="1" i="0" u="none" strike="noStrike" cap="none" normalizeH="0" baseline="0" smtClean="0">
                  <a:ln>
                    <a:noFill/>
                  </a:ln>
                  <a:solidFill>
                    <a:srgbClr val="000066"/>
                  </a:solidFill>
                  <a:effectLst/>
                  <a:latin typeface="黑体" panose="02010609060101010101" pitchFamily="2" charset="-122"/>
                  <a:ea typeface="黑体" panose="02010609060101010101" pitchFamily="2" charset="-122"/>
                </a:rPr>
                <a:t>定方向</a:t>
              </a:r>
              <a:endParaRPr kumimoji="0" 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pic>
          <p:nvPicPr>
            <p:cNvPr id="4100" name="Picture 4"/>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1360" y="1675"/>
              <a:ext cx="302" cy="258"/>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nvGrpSpPr>
          <p:cNvPr id="4" name="Group 5"/>
          <p:cNvGrpSpPr/>
          <p:nvPr/>
        </p:nvGrpSpPr>
        <p:grpSpPr>
          <a:xfrm>
            <a:off x="2159000" y="2943225"/>
            <a:ext cx="3935413" cy="519113"/>
            <a:chOff x="1360" y="1644"/>
            <a:chExt cx="2479" cy="327"/>
          </a:xfrm>
        </p:grpSpPr>
        <p:sp>
          <p:nvSpPr>
            <p:cNvPr id="5" name="Text Box 6">
              <a:hlinkClick r:id="rId6" action="ppaction://hlinksldjump"/>
            </p:cNvPr>
            <p:cNvSpPr txBox="1">
              <a:spLocks noChangeArrowheads="1"/>
            </p:cNvSpPr>
            <p:nvPr/>
          </p:nvSpPr>
          <p:spPr bwMode="auto">
            <a:xfrm>
              <a:off x="1753" y="1644"/>
              <a:ext cx="2086" cy="327"/>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spAutoFit/>
            </a:bodyPr>
            <a:lstStyle/>
            <a:p>
              <a:pPr lvl="0" fontAlgn="base">
                <a:spcBef>
                  <a:spcPct val="0"/>
                </a:spcBef>
                <a:spcAft>
                  <a:spcPct val="0"/>
                </a:spcAft>
              </a:pPr>
              <a:r>
                <a:rPr kumimoji="0" lang="zh-CN" sz="2800" b="1" i="0" u="none" strike="noStrike" cap="none" normalizeH="0" baseline="0" smtClean="0">
                  <a:ln>
                    <a:noFill/>
                  </a:ln>
                  <a:solidFill>
                    <a:srgbClr val="000066"/>
                  </a:solidFill>
                  <a:effectLst/>
                  <a:latin typeface="黑体" panose="02010609060101010101" pitchFamily="2" charset="-122"/>
                  <a:ea typeface="黑体" panose="02010609060101010101" pitchFamily="2" charset="-122"/>
                </a:rPr>
                <a:t>基础必备</a:t>
              </a:r>
              <a:r>
                <a:rPr lang="en-US" altLang="zh-CN" sz="2800" b="1">
                  <a:solidFill>
                    <a:srgbClr val="000066"/>
                  </a:solidFill>
                  <a:ea typeface="黑体" panose="02010609060101010101" pitchFamily="2" charset="-122"/>
                </a:rPr>
                <a:t>·</a:t>
              </a:r>
              <a:r>
                <a:rPr kumimoji="0" lang="zh-CN" sz="2800" b="1" i="0" u="none" strike="noStrike" cap="none" normalizeH="0" baseline="0" smtClean="0">
                  <a:ln>
                    <a:noFill/>
                  </a:ln>
                  <a:solidFill>
                    <a:srgbClr val="000066"/>
                  </a:solidFill>
                  <a:effectLst/>
                  <a:latin typeface="黑体" panose="02010609060101010101" pitchFamily="2" charset="-122"/>
                  <a:ea typeface="黑体" panose="02010609060101010101" pitchFamily="2" charset="-122"/>
                </a:rPr>
                <a:t>探新知</a:t>
              </a:r>
              <a:endParaRPr kumimoji="0" 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pic>
          <p:nvPicPr>
            <p:cNvPr id="4103" name="Picture 7"/>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1360" y="1675"/>
              <a:ext cx="302" cy="258"/>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nvGrpSpPr>
          <p:cNvPr id="6" name="Group 8"/>
          <p:cNvGrpSpPr/>
          <p:nvPr/>
        </p:nvGrpSpPr>
        <p:grpSpPr>
          <a:xfrm>
            <a:off x="2159000" y="3652838"/>
            <a:ext cx="3935413" cy="519112"/>
            <a:chOff x="1360" y="1644"/>
            <a:chExt cx="2479" cy="327"/>
          </a:xfrm>
        </p:grpSpPr>
        <p:sp>
          <p:nvSpPr>
            <p:cNvPr id="7" name="Text Box 9">
              <a:hlinkClick r:id="rId7" action="ppaction://hlinksldjump"/>
            </p:cNvPr>
            <p:cNvSpPr txBox="1">
              <a:spLocks noChangeArrowheads="1"/>
            </p:cNvSpPr>
            <p:nvPr/>
          </p:nvSpPr>
          <p:spPr bwMode="auto">
            <a:xfrm>
              <a:off x="1753" y="1644"/>
              <a:ext cx="2086" cy="327"/>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spAutoFit/>
            </a:bodyPr>
            <a:lstStyle/>
            <a:p>
              <a:pPr lvl="0" fontAlgn="base">
                <a:spcBef>
                  <a:spcPct val="0"/>
                </a:spcBef>
                <a:spcAft>
                  <a:spcPct val="0"/>
                </a:spcAft>
              </a:pPr>
              <a:r>
                <a:rPr kumimoji="0" lang="zh-CN" sz="2800" b="1" i="0" u="none" strike="noStrike" cap="none" normalizeH="0" baseline="0" smtClean="0">
                  <a:ln>
                    <a:noFill/>
                  </a:ln>
                  <a:solidFill>
                    <a:srgbClr val="000066"/>
                  </a:solidFill>
                  <a:effectLst/>
                  <a:latin typeface="黑体" panose="02010609060101010101" pitchFamily="2" charset="-122"/>
                  <a:ea typeface="黑体" panose="02010609060101010101" pitchFamily="2" charset="-122"/>
                </a:rPr>
                <a:t>史料探究</a:t>
              </a:r>
              <a:r>
                <a:rPr lang="en-US" altLang="zh-CN" sz="2800" b="1">
                  <a:solidFill>
                    <a:srgbClr val="000066"/>
                  </a:solidFill>
                  <a:ea typeface="黑体" panose="02010609060101010101" pitchFamily="2" charset="-122"/>
                </a:rPr>
                <a:t>·</a:t>
              </a:r>
              <a:r>
                <a:rPr kumimoji="0" lang="zh-CN" sz="2800" b="1" i="0" u="none" strike="noStrike" cap="none" normalizeH="0" baseline="0" smtClean="0">
                  <a:ln>
                    <a:noFill/>
                  </a:ln>
                  <a:solidFill>
                    <a:srgbClr val="000066"/>
                  </a:solidFill>
                  <a:effectLst/>
                  <a:latin typeface="黑体" panose="02010609060101010101" pitchFamily="2" charset="-122"/>
                  <a:ea typeface="黑体" panose="02010609060101010101" pitchFamily="2" charset="-122"/>
                </a:rPr>
                <a:t>释疑难</a:t>
              </a:r>
              <a:endParaRPr kumimoji="0" 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pic>
          <p:nvPicPr>
            <p:cNvPr id="4106" name="Picture 10"/>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1360" y="1675"/>
              <a:ext cx="302" cy="258"/>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nvGrpSpPr>
          <p:cNvPr id="8" name="Group 11"/>
          <p:cNvGrpSpPr/>
          <p:nvPr/>
        </p:nvGrpSpPr>
        <p:grpSpPr>
          <a:xfrm>
            <a:off x="2159000" y="4360863"/>
            <a:ext cx="3935413" cy="519112"/>
            <a:chOff x="1360" y="1644"/>
            <a:chExt cx="2479" cy="327"/>
          </a:xfrm>
        </p:grpSpPr>
        <p:sp>
          <p:nvSpPr>
            <p:cNvPr id="9" name="Text Box 12">
              <a:hlinkClick r:id="rId8" action="ppaction://hlinksldjump"/>
            </p:cNvPr>
            <p:cNvSpPr txBox="1">
              <a:spLocks noChangeArrowheads="1"/>
            </p:cNvSpPr>
            <p:nvPr/>
          </p:nvSpPr>
          <p:spPr bwMode="auto">
            <a:xfrm>
              <a:off x="1753" y="1644"/>
              <a:ext cx="2086" cy="327"/>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spAutoFit/>
            </a:bodyPr>
            <a:lstStyle/>
            <a:p>
              <a:pPr lvl="0" fontAlgn="base">
                <a:spcBef>
                  <a:spcPct val="0"/>
                </a:spcBef>
                <a:spcAft>
                  <a:spcPct val="0"/>
                </a:spcAft>
              </a:pPr>
              <a:r>
                <a:rPr kumimoji="0" lang="zh-CN" sz="2800" b="1" i="0" u="none" strike="noStrike" cap="none" normalizeH="0" baseline="0" smtClean="0">
                  <a:ln>
                    <a:noFill/>
                  </a:ln>
                  <a:solidFill>
                    <a:srgbClr val="000066"/>
                  </a:solidFill>
                  <a:effectLst/>
                  <a:latin typeface="黑体" panose="02010609060101010101" pitchFamily="2" charset="-122"/>
                  <a:ea typeface="黑体" panose="02010609060101010101" pitchFamily="2" charset="-122"/>
                </a:rPr>
                <a:t>随堂训练</a:t>
              </a:r>
              <a:r>
                <a:rPr lang="en-US" altLang="zh-CN" sz="2800" b="1">
                  <a:solidFill>
                    <a:srgbClr val="000066"/>
                  </a:solidFill>
                  <a:ea typeface="黑体" panose="02010609060101010101" pitchFamily="2" charset="-122"/>
                </a:rPr>
                <a:t>·</a:t>
              </a:r>
              <a:r>
                <a:rPr kumimoji="0" lang="zh-CN" sz="2800" b="1" i="0" u="none" strike="noStrike" cap="none" normalizeH="0" baseline="0" smtClean="0">
                  <a:ln>
                    <a:noFill/>
                  </a:ln>
                  <a:solidFill>
                    <a:srgbClr val="000066"/>
                  </a:solidFill>
                  <a:effectLst/>
                  <a:latin typeface="黑体" panose="02010609060101010101" pitchFamily="2" charset="-122"/>
                  <a:ea typeface="黑体" panose="02010609060101010101" pitchFamily="2" charset="-122"/>
                </a:rPr>
                <a:t>测达标</a:t>
              </a:r>
              <a:endParaRPr kumimoji="0" 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pic>
          <p:nvPicPr>
            <p:cNvPr id="4109" name="Picture 13"/>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1360" y="1675"/>
              <a:ext cx="302" cy="258"/>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nvGrpSpPr>
          <p:cNvPr id="10" name="Group 14"/>
          <p:cNvGrpSpPr/>
          <p:nvPr/>
        </p:nvGrpSpPr>
        <p:grpSpPr>
          <a:xfrm>
            <a:off x="2159000" y="5070475"/>
            <a:ext cx="3935413" cy="519113"/>
            <a:chOff x="1360" y="1644"/>
            <a:chExt cx="2479" cy="327"/>
          </a:xfrm>
        </p:grpSpPr>
        <p:sp>
          <p:nvSpPr>
            <p:cNvPr id="11" name="Text Box 15">
              <a:hlinkClick r:id="rId9" action="ppaction://hlinksldjump"/>
            </p:cNvPr>
            <p:cNvSpPr txBox="1">
              <a:spLocks noChangeArrowheads="1"/>
            </p:cNvSpPr>
            <p:nvPr/>
          </p:nvSpPr>
          <p:spPr bwMode="auto">
            <a:xfrm>
              <a:off x="1753" y="1644"/>
              <a:ext cx="2086" cy="327"/>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spAutoFit/>
            </a:bodyPr>
            <a:lstStyle/>
            <a:p>
              <a:pPr lvl="0" fontAlgn="base">
                <a:spcBef>
                  <a:spcPct val="0"/>
                </a:spcBef>
                <a:spcAft>
                  <a:spcPct val="0"/>
                </a:spcAft>
              </a:pPr>
              <a:r>
                <a:rPr kumimoji="0" lang="zh-CN" sz="2800" b="1" i="0" u="none" strike="noStrike" cap="none" normalizeH="0" baseline="0" smtClean="0">
                  <a:ln>
                    <a:noFill/>
                  </a:ln>
                  <a:solidFill>
                    <a:srgbClr val="000066"/>
                  </a:solidFill>
                  <a:effectLst/>
                  <a:latin typeface="黑体" panose="02010609060101010101" pitchFamily="2" charset="-122"/>
                  <a:ea typeface="黑体" panose="02010609060101010101" pitchFamily="2" charset="-122"/>
                </a:rPr>
                <a:t>梯度作业</a:t>
              </a:r>
              <a:r>
                <a:rPr lang="en-US" altLang="zh-CN" sz="2800" b="1">
                  <a:solidFill>
                    <a:srgbClr val="000066"/>
                  </a:solidFill>
                  <a:ea typeface="黑体" panose="02010609060101010101" pitchFamily="2" charset="-122"/>
                </a:rPr>
                <a:t>·</a:t>
              </a:r>
              <a:r>
                <a:rPr kumimoji="0" lang="zh-CN" sz="2800" b="1" i="0" u="none" strike="noStrike" cap="none" normalizeH="0" baseline="0" smtClean="0">
                  <a:ln>
                    <a:noFill/>
                  </a:ln>
                  <a:solidFill>
                    <a:srgbClr val="000066"/>
                  </a:solidFill>
                  <a:effectLst/>
                  <a:latin typeface="黑体" panose="02010609060101010101" pitchFamily="2" charset="-122"/>
                  <a:ea typeface="黑体" panose="02010609060101010101" pitchFamily="2" charset="-122"/>
                </a:rPr>
                <a:t>练素能</a:t>
              </a:r>
              <a:endParaRPr kumimoji="0" 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pic>
          <p:nvPicPr>
            <p:cNvPr id="4112" name="Picture 16"/>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1360" y="1675"/>
              <a:ext cx="302" cy="258"/>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Tree>
  </p:cSld>
  <p:clrMapOvr>
    <a:masterClrMapping/>
  </p:clrMapOvr>
  <mc:AlternateContent>
    <mc:Choice xmlns:p14="http://schemas.microsoft.com/office/powerpoint/2010/main" Requires="p14">
      <p:transition spd="slow" p14:dur="2000"/>
    </mc:Choice>
    <mc:Fallback>
      <p:transition spd="slow"/>
    </mc:Fallback>
  </mc:AlternateContent>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6147" name="Picture 3" descr="图片7"/>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8106" y="3074988"/>
            <a:ext cx="3071813" cy="3810000"/>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图片8"/>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0136831" y="0"/>
            <a:ext cx="2071688" cy="2560638"/>
          </a:xfrm>
          <a:prstGeom prst="rect">
            <a:avLst/>
          </a:prstGeom>
          <a:noFill/>
          <a:extLst>
            <a:ext uri="{909E8E84-426E-40DD-AFC4-6F175D3DCCD1}">
              <a14:hiddenFill xmlns:a14="http://schemas.microsoft.com/office/drawing/2010/main">
                <a:solidFill>
                  <a:srgbClr val="FFFFFF"/>
                </a:solidFill>
              </a14:hiddenFill>
            </a:ext>
          </a:extLst>
        </p:spPr>
      </p:pic>
      <p:sp>
        <p:nvSpPr>
          <p:cNvPr id="2" name="Text Box 2"/>
          <p:cNvSpPr txBox="1">
            <a:spLocks noChangeArrowheads="1"/>
          </p:cNvSpPr>
          <p:nvPr/>
        </p:nvSpPr>
        <p:spPr bwMode="auto">
          <a:xfrm>
            <a:off x="0" y="2420938"/>
            <a:ext cx="12190413" cy="91440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spAutoFit/>
          </a:bodyPr>
          <a:lstStyle/>
          <a:p>
            <a:pPr marL="0" marR="0" lvl="0" indent="0" algn="ctr" defTabSz="914400" rtl="0" eaLnBrk="1" fontAlgn="base" latinLnBrk="0" hangingPunct="1">
              <a:lnSpc>
                <a:spcPct val="100000"/>
              </a:lnSpc>
              <a:spcBef>
                <a:spcPct val="0"/>
              </a:spcBef>
              <a:spcAft>
                <a:spcPct val="0"/>
              </a:spcAft>
              <a:buClrTx/>
              <a:buSzTx/>
              <a:buFontTx/>
              <a:buNone/>
            </a:pPr>
            <a:r>
              <a:rPr kumimoji="0" lang="zh-CN" sz="5400" b="1" i="0" u="none" strike="noStrike" cap="none" normalizeH="0" baseline="0" smtClean="0">
                <a:ln>
                  <a:noFill/>
                </a:ln>
                <a:solidFill>
                  <a:srgbClr val="FF6600"/>
                </a:solidFill>
                <a:effectLst/>
                <a:latin typeface="Times New Roman" panose="02020603050405020304" pitchFamily="18" charset="0"/>
                <a:ea typeface="黑体" panose="02010609060101010101" pitchFamily="2" charset="-122"/>
              </a:rPr>
              <a:t>目标展示</a:t>
            </a:r>
            <a:r>
              <a:rPr lang="en-US" altLang="zh-CN" sz="5400" b="1">
                <a:solidFill>
                  <a:srgbClr val="FF6600"/>
                </a:solidFill>
                <a:latin typeface="Times New Roman" panose="02020603050405020304" pitchFamily="18" charset="0"/>
                <a:ea typeface="黑体" panose="02010609060101010101" pitchFamily="2" charset="-122"/>
              </a:rPr>
              <a:t>·</a:t>
            </a:r>
            <a:r>
              <a:rPr kumimoji="0" lang="zh-CN" sz="5400" b="1" i="0" u="none" strike="noStrike" cap="none" normalizeH="0" baseline="0" smtClean="0">
                <a:ln>
                  <a:noFill/>
                </a:ln>
                <a:solidFill>
                  <a:srgbClr val="FF6600"/>
                </a:solidFill>
                <a:effectLst/>
                <a:latin typeface="Times New Roman" panose="02020603050405020304" pitchFamily="18" charset="0"/>
                <a:ea typeface="黑体" panose="02010609060101010101" pitchFamily="2" charset="-122"/>
              </a:rPr>
              <a:t>定方向</a:t>
            </a:r>
            <a:endParaRPr kumimoji="0" 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spTree>
  </p:cSld>
  <p:clrMapOvr>
    <a:masterClrMapping/>
  </p:clrMapOvr>
  <p:transition/>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aphicFrame>
        <p:nvGraphicFramePr>
          <p:cNvPr id="4" name="表格 3"/>
          <p:cNvGraphicFramePr>
            <a:graphicFrameLocks noGrp="1"/>
          </p:cNvGraphicFramePr>
          <p:nvPr/>
        </p:nvGraphicFramePr>
        <p:xfrm>
          <a:off x="385058" y="548680"/>
          <a:ext cx="11449272" cy="5974080"/>
        </p:xfrm>
        <a:graphic>
          <a:graphicData uri="http://schemas.openxmlformats.org/drawingml/2006/table">
            <a:tbl>
              <a:tblPr/>
              <a:tblGrid>
                <a:gridCol w="885612"/>
                <a:gridCol w="10563660"/>
              </a:tblGrid>
              <a:tr h="589442">
                <a:tc>
                  <a:txBody>
                    <a:bodyPr vert="horz" wrap="square"/>
                    <a:lstStyle/>
                    <a:p>
                      <a:pPr algn="ctr">
                        <a:lnSpc>
                          <a:spcPct val="140000"/>
                        </a:lnSpc>
                        <a:spcAft>
                          <a:spcPct val="0"/>
                        </a:spcAft>
                        <a:tabLst>
                          <a:tab pos="5600700"/>
                          <a:tab pos="9867900"/>
                        </a:tabLst>
                      </a:pPr>
                      <a:r>
                        <a:rPr lang="zh-CN" sz="2800" b="1" kern="100">
                          <a:effectLst/>
                          <a:latin typeface="Times New Roman"/>
                          <a:ea typeface="黑体" panose="02010609060101010101" pitchFamily="2" charset="-122"/>
                          <a:cs typeface="Times New Roman" panose="02020603050405020304"/>
                        </a:rPr>
                        <a:t>课程</a:t>
                      </a:r>
                      <a:endParaRPr lang="zh-CN" sz="1050" kern="100">
                        <a:effectLst/>
                        <a:latin typeface="宋体" panose="02010600030101010101" pitchFamily="2" charset="-122"/>
                        <a:ea typeface="Times New Roman" panose="02020603050405020304"/>
                        <a:cs typeface="Courier New" panose="02070309020205020404"/>
                      </a:endParaRPr>
                    </a:p>
                    <a:p>
                      <a:pPr algn="ctr">
                        <a:lnSpc>
                          <a:spcPct val="140000"/>
                        </a:lnSpc>
                        <a:spcAft>
                          <a:spcPct val="0"/>
                        </a:spcAft>
                        <a:tabLst>
                          <a:tab pos="5600700"/>
                          <a:tab pos="9867900"/>
                        </a:tabLst>
                      </a:pPr>
                      <a:r>
                        <a:rPr lang="zh-CN" sz="2800" b="1" kern="100">
                          <a:effectLst/>
                          <a:latin typeface="Times New Roman"/>
                          <a:ea typeface="黑体" panose="02010609060101010101" pitchFamily="2" charset="-122"/>
                          <a:cs typeface="Times New Roman" panose="02020603050405020304"/>
                        </a:rPr>
                        <a:t>标准</a:t>
                      </a:r>
                      <a:endParaRPr lang="zh-CN" sz="1050" kern="100">
                        <a:effectLst/>
                        <a:latin typeface="宋体" panose="02010600030101010101" pitchFamily="2" charset="-122"/>
                        <a:ea typeface="Times New Roman" panose="02020603050405020304"/>
                        <a:cs typeface="Courier New" panose="020703090202050204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l">
                        <a:lnSpc>
                          <a:spcPct val="140000"/>
                        </a:lnSpc>
                        <a:spcAft>
                          <a:spcPct val="0"/>
                        </a:spcAft>
                        <a:tabLst>
                          <a:tab pos="5600700"/>
                          <a:tab pos="9867900"/>
                        </a:tabLst>
                      </a:pPr>
                      <a:r>
                        <a:rPr lang="zh-CN" sz="2800" b="1" kern="100">
                          <a:effectLst/>
                          <a:latin typeface="Times New Roman"/>
                          <a:ea typeface="Times New Roman" panose="02020603050405020304"/>
                          <a:cs typeface="Times New Roman" panose="02020603050405020304"/>
                        </a:rPr>
                        <a:t>了解冷战结束后世界多极化、经济全球化、社会信息化、文化多样化的发展特点。</a:t>
                      </a:r>
                      <a:endParaRPr lang="zh-CN" sz="1050" kern="100">
                        <a:effectLst/>
                        <a:latin typeface="宋体" panose="02010600030101010101" pitchFamily="2" charset="-122"/>
                        <a:ea typeface="Times New Roman" panose="02020603050405020304"/>
                        <a:cs typeface="Courier New" panose="020703090202050204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89442">
                <a:tc>
                  <a:txBody>
                    <a:bodyPr vert="horz" wrap="square"/>
                    <a:lstStyle/>
                    <a:p>
                      <a:pPr algn="ctr">
                        <a:lnSpc>
                          <a:spcPct val="140000"/>
                        </a:lnSpc>
                        <a:spcAft>
                          <a:spcPct val="0"/>
                        </a:spcAft>
                        <a:tabLst>
                          <a:tab pos="5600700"/>
                          <a:tab pos="9867900"/>
                        </a:tabLst>
                      </a:pPr>
                      <a:r>
                        <a:rPr lang="zh-CN" sz="2800" b="1" kern="100">
                          <a:effectLst/>
                          <a:latin typeface="Times New Roman"/>
                          <a:ea typeface="黑体" panose="02010609060101010101" pitchFamily="2" charset="-122"/>
                          <a:cs typeface="Times New Roman" panose="02020603050405020304"/>
                        </a:rPr>
                        <a:t>问题</a:t>
                      </a:r>
                      <a:endParaRPr lang="zh-CN" sz="1050" kern="100">
                        <a:effectLst/>
                        <a:latin typeface="宋体" panose="02010600030101010101" pitchFamily="2" charset="-122"/>
                        <a:ea typeface="Times New Roman" panose="02020603050405020304"/>
                        <a:cs typeface="Courier New" panose="02070309020205020404"/>
                      </a:endParaRPr>
                    </a:p>
                    <a:p>
                      <a:pPr algn="ctr">
                        <a:lnSpc>
                          <a:spcPct val="140000"/>
                        </a:lnSpc>
                        <a:spcAft>
                          <a:spcPct val="0"/>
                        </a:spcAft>
                        <a:tabLst>
                          <a:tab pos="5600700"/>
                          <a:tab pos="9867900"/>
                        </a:tabLst>
                      </a:pPr>
                      <a:r>
                        <a:rPr lang="zh-CN" sz="2800" b="1" kern="100">
                          <a:effectLst/>
                          <a:latin typeface="Times New Roman"/>
                          <a:ea typeface="黑体" panose="02010609060101010101" pitchFamily="2" charset="-122"/>
                          <a:cs typeface="Times New Roman" panose="02020603050405020304"/>
                        </a:rPr>
                        <a:t>导引</a:t>
                      </a:r>
                      <a:endParaRPr lang="zh-CN" sz="1050" kern="100">
                        <a:effectLst/>
                        <a:latin typeface="宋体" panose="02010600030101010101" pitchFamily="2" charset="-122"/>
                        <a:ea typeface="Times New Roman" panose="02020603050405020304"/>
                        <a:cs typeface="Courier New" panose="020703090202050204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l">
                        <a:lnSpc>
                          <a:spcPct val="140000"/>
                        </a:lnSpc>
                        <a:spcAft>
                          <a:spcPct val="0"/>
                        </a:spcAft>
                        <a:tabLst>
                          <a:tab pos="5600700"/>
                          <a:tab pos="9867900"/>
                        </a:tabLst>
                      </a:pPr>
                      <a:r>
                        <a:rPr lang="en-US" sz="2800" b="1" kern="100">
                          <a:effectLst/>
                          <a:latin typeface="Times New Roman"/>
                          <a:ea typeface="Times New Roman" panose="02020603050405020304"/>
                          <a:cs typeface="Courier New" panose="02070309020205020404"/>
                        </a:rPr>
                        <a:t>1</a:t>
                      </a:r>
                      <a:r>
                        <a:rPr lang="zh-CN" sz="2800" b="1" kern="100">
                          <a:effectLst/>
                          <a:latin typeface="Times New Roman"/>
                          <a:ea typeface="Times New Roman" panose="02020603050405020304"/>
                          <a:cs typeface="Times New Roman" panose="02020603050405020304"/>
                        </a:rPr>
                        <a:t>．世界多极化发展趋势的表现。</a:t>
                      </a:r>
                      <a:r>
                        <a:rPr lang="en-US" sz="2800" b="1" kern="100">
                          <a:effectLst/>
                          <a:latin typeface="Times New Roman"/>
                          <a:ea typeface="Times New Roman" panose="02020603050405020304"/>
                          <a:cs typeface="Courier New" panose="02070309020205020404"/>
                        </a:rPr>
                        <a:t>(</a:t>
                      </a:r>
                      <a:r>
                        <a:rPr lang="zh-CN" sz="2800" b="1" kern="100">
                          <a:effectLst/>
                          <a:latin typeface="Times New Roman"/>
                          <a:ea typeface="Times New Roman" panose="02020603050405020304"/>
                          <a:cs typeface="Times New Roman" panose="02020603050405020304"/>
                        </a:rPr>
                        <a:t>史料实证</a:t>
                      </a:r>
                      <a:r>
                        <a:rPr lang="en-US" sz="2800" b="1" kern="100">
                          <a:effectLst/>
                          <a:latin typeface="Times New Roman"/>
                          <a:ea typeface="Times New Roman" panose="02020603050405020304"/>
                          <a:cs typeface="Courier New" panose="02070309020205020404"/>
                        </a:rPr>
                        <a:t>)</a:t>
                      </a:r>
                      <a:endParaRPr lang="zh-CN" sz="1050" kern="100">
                        <a:effectLst/>
                        <a:latin typeface="宋体" panose="02010600030101010101" pitchFamily="2" charset="-122"/>
                        <a:ea typeface="Times New Roman" panose="02020603050405020304"/>
                        <a:cs typeface="Courier New" panose="02070309020205020404"/>
                      </a:endParaRPr>
                    </a:p>
                    <a:p>
                      <a:pPr algn="l">
                        <a:lnSpc>
                          <a:spcPct val="140000"/>
                        </a:lnSpc>
                        <a:spcAft>
                          <a:spcPct val="0"/>
                        </a:spcAft>
                        <a:tabLst>
                          <a:tab pos="5600700"/>
                          <a:tab pos="9867900"/>
                        </a:tabLst>
                      </a:pPr>
                      <a:r>
                        <a:rPr lang="en-US" sz="2800" b="1" kern="100">
                          <a:effectLst/>
                          <a:latin typeface="Times New Roman"/>
                          <a:ea typeface="Times New Roman" panose="02020603050405020304"/>
                          <a:cs typeface="Courier New" panose="02070309020205020404"/>
                        </a:rPr>
                        <a:t>2</a:t>
                      </a:r>
                      <a:r>
                        <a:rPr lang="zh-CN" sz="2800" b="1" kern="100">
                          <a:effectLst/>
                          <a:latin typeface="Times New Roman"/>
                          <a:ea typeface="Times New Roman" panose="02020603050405020304"/>
                          <a:cs typeface="Times New Roman" panose="02020603050405020304"/>
                        </a:rPr>
                        <a:t>．经济全球化的原因、表现、影响。</a:t>
                      </a:r>
                      <a:r>
                        <a:rPr lang="en-US" sz="2800" b="1" kern="100">
                          <a:effectLst/>
                          <a:latin typeface="Times New Roman"/>
                          <a:ea typeface="Times New Roman" panose="02020603050405020304"/>
                          <a:cs typeface="Courier New" panose="02070309020205020404"/>
                        </a:rPr>
                        <a:t>(</a:t>
                      </a:r>
                      <a:r>
                        <a:rPr lang="zh-CN" sz="2800" b="1" kern="100">
                          <a:effectLst/>
                          <a:latin typeface="Times New Roman"/>
                          <a:ea typeface="Times New Roman" panose="02020603050405020304"/>
                          <a:cs typeface="Times New Roman" panose="02020603050405020304"/>
                        </a:rPr>
                        <a:t>历史解释</a:t>
                      </a:r>
                      <a:r>
                        <a:rPr lang="en-US" sz="2800" b="1" kern="100">
                          <a:effectLst/>
                          <a:latin typeface="Times New Roman"/>
                          <a:ea typeface="Times New Roman" panose="02020603050405020304"/>
                          <a:cs typeface="Courier New" panose="02070309020205020404"/>
                        </a:rPr>
                        <a:t>)</a:t>
                      </a:r>
                      <a:endParaRPr lang="zh-CN" sz="1050" kern="100">
                        <a:effectLst/>
                        <a:latin typeface="宋体" panose="02010600030101010101" pitchFamily="2" charset="-122"/>
                        <a:ea typeface="Times New Roman" panose="02020603050405020304"/>
                        <a:cs typeface="Courier New" panose="02070309020205020404"/>
                      </a:endParaRPr>
                    </a:p>
                    <a:p>
                      <a:pPr algn="l">
                        <a:lnSpc>
                          <a:spcPct val="140000"/>
                        </a:lnSpc>
                        <a:spcAft>
                          <a:spcPct val="0"/>
                        </a:spcAft>
                        <a:tabLst>
                          <a:tab pos="5600700"/>
                          <a:tab pos="9867900"/>
                        </a:tabLst>
                      </a:pPr>
                      <a:r>
                        <a:rPr lang="en-US" sz="2800" b="1" kern="100">
                          <a:effectLst/>
                          <a:latin typeface="Times New Roman"/>
                          <a:ea typeface="Times New Roman" panose="02020603050405020304"/>
                          <a:cs typeface="Courier New" panose="02070309020205020404"/>
                        </a:rPr>
                        <a:t>3</a:t>
                      </a:r>
                      <a:r>
                        <a:rPr lang="zh-CN" sz="2800" b="1" kern="100">
                          <a:effectLst/>
                          <a:latin typeface="Times New Roman"/>
                          <a:ea typeface="Times New Roman" panose="02020603050405020304"/>
                          <a:cs typeface="Times New Roman" panose="02020603050405020304"/>
                        </a:rPr>
                        <a:t>．区域经济集团化的表现。</a:t>
                      </a:r>
                      <a:r>
                        <a:rPr lang="en-US" sz="2800" b="1" kern="100">
                          <a:effectLst/>
                          <a:latin typeface="Times New Roman"/>
                          <a:ea typeface="Times New Roman" panose="02020603050405020304"/>
                          <a:cs typeface="Courier New" panose="02070309020205020404"/>
                        </a:rPr>
                        <a:t> (</a:t>
                      </a:r>
                      <a:r>
                        <a:rPr lang="zh-CN" sz="2800" b="1" kern="100">
                          <a:effectLst/>
                          <a:latin typeface="Times New Roman"/>
                          <a:ea typeface="Times New Roman" panose="02020603050405020304"/>
                          <a:cs typeface="Times New Roman" panose="02020603050405020304"/>
                        </a:rPr>
                        <a:t>史料实证</a:t>
                      </a:r>
                      <a:r>
                        <a:rPr lang="en-US" sz="2800" b="1" kern="100">
                          <a:effectLst/>
                          <a:latin typeface="Times New Roman"/>
                          <a:ea typeface="Times New Roman" panose="02020603050405020304"/>
                          <a:cs typeface="Courier New" panose="02070309020205020404"/>
                        </a:rPr>
                        <a:t>)</a:t>
                      </a:r>
                      <a:endParaRPr lang="zh-CN" sz="1050" kern="100">
                        <a:effectLst/>
                        <a:latin typeface="宋体" panose="02010600030101010101" pitchFamily="2" charset="-122"/>
                        <a:ea typeface="Times New Roman" panose="02020603050405020304"/>
                        <a:cs typeface="Courier New" panose="02070309020205020404"/>
                      </a:endParaRPr>
                    </a:p>
                    <a:p>
                      <a:pPr algn="l">
                        <a:lnSpc>
                          <a:spcPct val="140000"/>
                        </a:lnSpc>
                        <a:spcAft>
                          <a:spcPct val="0"/>
                        </a:spcAft>
                        <a:tabLst>
                          <a:tab pos="5600700"/>
                          <a:tab pos="9867900"/>
                        </a:tabLst>
                      </a:pPr>
                      <a:r>
                        <a:rPr lang="en-US" sz="2800" b="1" kern="100">
                          <a:effectLst/>
                          <a:latin typeface="Times New Roman"/>
                          <a:ea typeface="Times New Roman" panose="02020603050405020304"/>
                          <a:cs typeface="Courier New" panose="02070309020205020404"/>
                        </a:rPr>
                        <a:t>4</a:t>
                      </a:r>
                      <a:r>
                        <a:rPr lang="zh-CN" sz="2800" b="1" kern="100">
                          <a:effectLst/>
                          <a:latin typeface="Times New Roman"/>
                          <a:ea typeface="Times New Roman" panose="02020603050405020304"/>
                          <a:cs typeface="Times New Roman" panose="02020603050405020304"/>
                        </a:rPr>
                        <a:t>．社会信息化的含义、影响。</a:t>
                      </a:r>
                      <a:r>
                        <a:rPr lang="en-US" sz="2800" b="1" kern="100">
                          <a:effectLst/>
                          <a:latin typeface="Times New Roman"/>
                          <a:ea typeface="Times New Roman" panose="02020603050405020304"/>
                          <a:cs typeface="Courier New" panose="02070309020205020404"/>
                        </a:rPr>
                        <a:t>(</a:t>
                      </a:r>
                      <a:r>
                        <a:rPr lang="zh-CN" sz="2800" b="1" kern="100">
                          <a:effectLst/>
                          <a:latin typeface="Times New Roman"/>
                          <a:ea typeface="Times New Roman" panose="02020603050405020304"/>
                          <a:cs typeface="Times New Roman" panose="02020603050405020304"/>
                        </a:rPr>
                        <a:t>唯物史观</a:t>
                      </a:r>
                      <a:r>
                        <a:rPr lang="en-US" sz="2800" b="1" kern="100">
                          <a:effectLst/>
                          <a:latin typeface="Times New Roman"/>
                          <a:ea typeface="Times New Roman" panose="02020603050405020304"/>
                          <a:cs typeface="Courier New" panose="02070309020205020404"/>
                        </a:rPr>
                        <a:t>)</a:t>
                      </a:r>
                      <a:endParaRPr lang="zh-CN" sz="1050" kern="100">
                        <a:effectLst/>
                        <a:latin typeface="宋体" panose="02010600030101010101" pitchFamily="2" charset="-122"/>
                        <a:ea typeface="Times New Roman" panose="02020603050405020304"/>
                        <a:cs typeface="Courier New" panose="02070309020205020404"/>
                      </a:endParaRPr>
                    </a:p>
                    <a:p>
                      <a:pPr algn="l">
                        <a:lnSpc>
                          <a:spcPct val="140000"/>
                        </a:lnSpc>
                        <a:spcAft>
                          <a:spcPct val="0"/>
                        </a:spcAft>
                        <a:tabLst>
                          <a:tab pos="5600700"/>
                          <a:tab pos="9867900"/>
                        </a:tabLst>
                      </a:pPr>
                      <a:r>
                        <a:rPr lang="en-US" sz="2800" b="1" kern="100">
                          <a:effectLst/>
                          <a:latin typeface="Times New Roman"/>
                          <a:ea typeface="Times New Roman" panose="02020603050405020304"/>
                          <a:cs typeface="Courier New" panose="02070309020205020404"/>
                        </a:rPr>
                        <a:t>5</a:t>
                      </a:r>
                      <a:r>
                        <a:rPr lang="zh-CN" sz="2800" b="1" kern="100">
                          <a:effectLst/>
                          <a:latin typeface="Times New Roman"/>
                          <a:ea typeface="Times New Roman" panose="02020603050405020304"/>
                          <a:cs typeface="Times New Roman" panose="02020603050405020304"/>
                        </a:rPr>
                        <a:t>．文化多样性的地位、问题、应对。</a:t>
                      </a:r>
                      <a:r>
                        <a:rPr lang="en-US" sz="2800" b="1" kern="100">
                          <a:effectLst/>
                          <a:latin typeface="Times New Roman"/>
                          <a:ea typeface="Times New Roman" panose="02020603050405020304"/>
                          <a:cs typeface="Courier New" panose="02070309020205020404"/>
                        </a:rPr>
                        <a:t>(</a:t>
                      </a:r>
                      <a:r>
                        <a:rPr lang="zh-CN" sz="2800" b="1" kern="100">
                          <a:effectLst/>
                          <a:latin typeface="Times New Roman"/>
                          <a:ea typeface="Times New Roman" panose="02020603050405020304"/>
                          <a:cs typeface="Times New Roman" panose="02020603050405020304"/>
                        </a:rPr>
                        <a:t>历史解释</a:t>
                      </a:r>
                      <a:r>
                        <a:rPr lang="en-US" sz="2800" b="1" kern="100">
                          <a:effectLst/>
                          <a:latin typeface="Times New Roman"/>
                          <a:ea typeface="Times New Roman" panose="02020603050405020304"/>
                          <a:cs typeface="Courier New" panose="02070309020205020404"/>
                        </a:rPr>
                        <a:t>)</a:t>
                      </a:r>
                      <a:endParaRPr lang="zh-CN" sz="1050" kern="100">
                        <a:effectLst/>
                        <a:latin typeface="宋体" panose="02010600030101010101" pitchFamily="2" charset="-122"/>
                        <a:ea typeface="Times New Roman" panose="02020603050405020304"/>
                        <a:cs typeface="Courier New" panose="020703090202050204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89442">
                <a:tc>
                  <a:txBody>
                    <a:bodyPr vert="horz" wrap="square"/>
                    <a:lstStyle/>
                    <a:p>
                      <a:pPr algn="ctr">
                        <a:lnSpc>
                          <a:spcPct val="140000"/>
                        </a:lnSpc>
                        <a:spcAft>
                          <a:spcPct val="0"/>
                        </a:spcAft>
                        <a:tabLst>
                          <a:tab pos="5600700"/>
                          <a:tab pos="9867900"/>
                        </a:tabLst>
                      </a:pPr>
                      <a:r>
                        <a:rPr lang="zh-CN" sz="2800" b="1" kern="100">
                          <a:effectLst/>
                          <a:latin typeface="Times New Roman"/>
                          <a:ea typeface="黑体" panose="02010609060101010101" pitchFamily="2" charset="-122"/>
                          <a:cs typeface="Times New Roman" panose="02020603050405020304"/>
                        </a:rPr>
                        <a:t>历史</a:t>
                      </a:r>
                      <a:endParaRPr lang="zh-CN" sz="1050" kern="100">
                        <a:effectLst/>
                        <a:latin typeface="宋体" panose="02010600030101010101" pitchFamily="2" charset="-122"/>
                        <a:ea typeface="Times New Roman" panose="02020603050405020304"/>
                        <a:cs typeface="Courier New" panose="02070309020205020404"/>
                      </a:endParaRPr>
                    </a:p>
                    <a:p>
                      <a:pPr algn="ctr">
                        <a:lnSpc>
                          <a:spcPct val="140000"/>
                        </a:lnSpc>
                        <a:spcAft>
                          <a:spcPct val="0"/>
                        </a:spcAft>
                        <a:tabLst>
                          <a:tab pos="5600700"/>
                          <a:tab pos="9867900"/>
                        </a:tabLst>
                      </a:pPr>
                      <a:r>
                        <a:rPr lang="zh-CN" sz="2800" b="1" kern="100">
                          <a:effectLst/>
                          <a:latin typeface="Times New Roman"/>
                          <a:ea typeface="黑体" panose="02010609060101010101" pitchFamily="2" charset="-122"/>
                          <a:cs typeface="Times New Roman" panose="02020603050405020304"/>
                        </a:rPr>
                        <a:t>时空</a:t>
                      </a:r>
                      <a:endParaRPr lang="zh-CN" sz="1050" kern="100">
                        <a:effectLst/>
                        <a:latin typeface="宋体" panose="02010600030101010101" pitchFamily="2" charset="-122"/>
                        <a:ea typeface="Times New Roman" panose="02020603050405020304"/>
                        <a:cs typeface="Courier New" panose="020703090202050204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lnSpc>
                          <a:spcPct val="140000"/>
                        </a:lnSpc>
                        <a:spcAft>
                          <a:spcPct val="0"/>
                        </a:spcAft>
                        <a:tabLst>
                          <a:tab pos="5600700"/>
                          <a:tab pos="9867900"/>
                        </a:tabLst>
                      </a:pPr>
                      <a:endParaRPr lang="en-US" sz="2800" b="1" kern="100" smtClean="0">
                        <a:effectLst/>
                        <a:latin typeface="Times New Roman"/>
                        <a:ea typeface="Times New Roman" panose="02020603050405020304"/>
                        <a:cs typeface="Courier New" panose="02070309020205020404"/>
                      </a:endParaRPr>
                    </a:p>
                    <a:p>
                      <a:pPr algn="ctr">
                        <a:lnSpc>
                          <a:spcPct val="140000"/>
                        </a:lnSpc>
                        <a:spcAft>
                          <a:spcPct val="0"/>
                        </a:spcAft>
                        <a:tabLst>
                          <a:tab pos="5600700"/>
                          <a:tab pos="9867900"/>
                        </a:tabLst>
                      </a:pPr>
                      <a:endParaRPr lang="en-US" sz="2800" b="1" kern="100" smtClean="0">
                        <a:effectLst/>
                        <a:latin typeface="Times New Roman"/>
                        <a:ea typeface="Times New Roman" panose="02020603050405020304"/>
                        <a:cs typeface="Courier New" panose="02070309020205020404"/>
                      </a:endParaRPr>
                    </a:p>
                    <a:p>
                      <a:pPr algn="ctr">
                        <a:lnSpc>
                          <a:spcPct val="140000"/>
                        </a:lnSpc>
                        <a:spcAft>
                          <a:spcPct val="0"/>
                        </a:spcAft>
                        <a:tabLst>
                          <a:tab pos="5600700"/>
                          <a:tab pos="9867900"/>
                        </a:tabLst>
                      </a:pPr>
                      <a:r>
                        <a:rPr lang="en-US" sz="2800" b="1" kern="100">
                          <a:effectLst/>
                          <a:latin typeface="Times New Roman"/>
                          <a:ea typeface="Times New Roman" panose="02020603050405020304"/>
                          <a:cs typeface="Courier New" panose="02070309020205020404"/>
                        </a:rPr>
                        <a:t> </a:t>
                      </a:r>
                      <a:endParaRPr lang="zh-CN" sz="1050" kern="100">
                        <a:effectLst/>
                        <a:latin typeface="宋体" panose="02010600030101010101" pitchFamily="2" charset="-122"/>
                        <a:ea typeface="Times New Roman" panose="02020603050405020304"/>
                        <a:cs typeface="Courier New" panose="020703090202050204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pic>
        <p:nvPicPr>
          <p:cNvPr id="2049" name="Picture 1" descr="G:\课件\成才之路\2020\同步\新教材\10版\新教材中外历史纲要下\新建文件夹\SA42.TIF"/>
          <p:cNvPicPr>
            <a:picLocks noChangeAspect="1" noChangeArrowheads="1"/>
          </p:cNvPicPr>
          <p:nvPr/>
        </p:nvPicPr>
        <p:blipFill>
          <a:blip r:embed="rId3" r:link="rId2">
            <a:extLst>
              <a:ext uri="{28A0092B-C50C-407E-A947-70E740481C1C}">
                <a14:useLocalDpi xmlns:a14="http://schemas.microsoft.com/office/drawing/2010/main" val="0"/>
              </a:ext>
            </a:extLst>
          </a:blip>
          <a:stretch>
            <a:fillRect/>
          </a:stretch>
        </p:blipFill>
        <p:spPr bwMode="auto">
          <a:xfrm>
            <a:off x="2071637" y="4758959"/>
            <a:ext cx="8856984" cy="166386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6147" name="Picture 3" descr="图片7"/>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8106" y="3074988"/>
            <a:ext cx="3071813" cy="3810000"/>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图片8"/>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0136831" y="0"/>
            <a:ext cx="2071688" cy="2560638"/>
          </a:xfrm>
          <a:prstGeom prst="rect">
            <a:avLst/>
          </a:prstGeom>
          <a:noFill/>
          <a:extLst>
            <a:ext uri="{909E8E84-426E-40DD-AFC4-6F175D3DCCD1}">
              <a14:hiddenFill xmlns:a14="http://schemas.microsoft.com/office/drawing/2010/main">
                <a:solidFill>
                  <a:srgbClr val="FFFFFF"/>
                </a:solidFill>
              </a14:hiddenFill>
            </a:ext>
          </a:extLst>
        </p:spPr>
      </p:pic>
      <p:sp>
        <p:nvSpPr>
          <p:cNvPr id="2" name="Text Box 2"/>
          <p:cNvSpPr txBox="1">
            <a:spLocks noChangeArrowheads="1"/>
          </p:cNvSpPr>
          <p:nvPr/>
        </p:nvSpPr>
        <p:spPr bwMode="auto">
          <a:xfrm>
            <a:off x="0" y="2420938"/>
            <a:ext cx="12190413" cy="91440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spAutoFit/>
          </a:bodyPr>
          <a:lstStyle/>
          <a:p>
            <a:pPr marL="0" marR="0" lvl="0" indent="0" algn="ctr" defTabSz="914400" rtl="0" eaLnBrk="1" fontAlgn="base" latinLnBrk="0" hangingPunct="1">
              <a:lnSpc>
                <a:spcPct val="100000"/>
              </a:lnSpc>
              <a:spcBef>
                <a:spcPct val="0"/>
              </a:spcBef>
              <a:spcAft>
                <a:spcPct val="0"/>
              </a:spcAft>
              <a:buClrTx/>
              <a:buSzTx/>
              <a:buFontTx/>
              <a:buNone/>
            </a:pPr>
            <a:r>
              <a:rPr kumimoji="0" lang="zh-CN" sz="5400" b="1" i="0" u="none" strike="noStrike" cap="none" normalizeH="0" baseline="0" smtClean="0">
                <a:ln>
                  <a:noFill/>
                </a:ln>
                <a:solidFill>
                  <a:srgbClr val="FF6600"/>
                </a:solidFill>
                <a:effectLst/>
                <a:latin typeface="Times New Roman" panose="02020603050405020304" pitchFamily="18" charset="0"/>
                <a:ea typeface="黑体" panose="02010609060101010101" pitchFamily="2" charset="-122"/>
              </a:rPr>
              <a:t>基础必备</a:t>
            </a:r>
            <a:r>
              <a:rPr kumimoji="0" lang="en-US" altLang="zh-CN" sz="5400" b="1" i="0" u="none" strike="noStrike" cap="none" normalizeH="0" baseline="0" smtClean="0">
                <a:ln>
                  <a:noFill/>
                </a:ln>
                <a:solidFill>
                  <a:srgbClr val="FF6600"/>
                </a:solidFill>
                <a:effectLst/>
                <a:latin typeface="+mj-lt"/>
                <a:ea typeface="黑体" panose="02010609060101010101" pitchFamily="2" charset="-122"/>
              </a:rPr>
              <a:t>·</a:t>
            </a:r>
            <a:r>
              <a:rPr kumimoji="0" lang="zh-CN" sz="5400" b="1" i="0" u="none" strike="noStrike" cap="none" normalizeH="0" baseline="0" smtClean="0">
                <a:ln>
                  <a:noFill/>
                </a:ln>
                <a:solidFill>
                  <a:srgbClr val="FF6600"/>
                </a:solidFill>
                <a:effectLst/>
                <a:latin typeface="Times New Roman" panose="02020603050405020304" pitchFamily="18" charset="0"/>
                <a:ea typeface="黑体" panose="02010609060101010101" pitchFamily="2" charset="-122"/>
              </a:rPr>
              <a:t>探新知</a:t>
            </a:r>
            <a:endParaRPr kumimoji="0" 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spTree>
  </p:cSld>
  <p:clrMapOvr>
    <a:masterClrMapping/>
  </p:clrMapOvr>
  <p:transition/>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06574" y="692696"/>
            <a:ext cx="11382863" cy="5431295"/>
          </a:xfrm>
        </p:spPr>
        <p:txBody>
          <a:bodyPr/>
          <a:lstStyle/>
          <a:p>
            <a:pPr indent="713740">
              <a:tabLst>
                <a:tab pos="5600700"/>
                <a:tab pos="9867900"/>
              </a:tabLst>
            </a:pPr>
            <a:r>
              <a:rPr lang="zh-CN" altLang="zh-CN" kern="100">
                <a:ea typeface="黑体" panose="02010609060101010101" pitchFamily="2" charset="-122"/>
                <a:cs typeface="Times New Roman" panose="02020603050405020304"/>
              </a:rPr>
              <a:t>一、世界多极化发展趋势</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cs typeface="Courier New" panose="02070309020205020404"/>
              </a:rPr>
              <a:t>1</a:t>
            </a:r>
            <a:r>
              <a:rPr lang="zh-CN" altLang="zh-CN" kern="100">
                <a:cs typeface="Times New Roman" panose="02020603050405020304"/>
              </a:rPr>
              <a:t>．随着冷战的结束和</a:t>
            </a:r>
            <a:r>
              <a:rPr lang="en-US" altLang="zh-CN" kern="100">
                <a:cs typeface="Courier New" panose="02070309020205020404"/>
              </a:rPr>
              <a:t>___________</a:t>
            </a:r>
            <a:r>
              <a:rPr lang="zh-CN" altLang="zh-CN" kern="100">
                <a:cs typeface="Times New Roman" panose="02020603050405020304"/>
              </a:rPr>
              <a:t>的消失，美国作为世界上唯一的超级大国，希望建立由美国主导的</a:t>
            </a:r>
            <a:r>
              <a:rPr lang="en-US" altLang="zh-CN" kern="100">
                <a:cs typeface="Courier New" panose="02070309020205020404"/>
              </a:rPr>
              <a:t>___________</a:t>
            </a:r>
            <a:r>
              <a:rPr lang="zh-CN" altLang="zh-CN" kern="100">
                <a:cs typeface="Times New Roman" panose="02020603050405020304"/>
              </a:rPr>
              <a:t>。</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cs typeface="Courier New" panose="02070309020205020404"/>
              </a:rPr>
              <a:t>2</a:t>
            </a:r>
            <a:r>
              <a:rPr lang="zh-CN" altLang="zh-CN" kern="100">
                <a:cs typeface="Times New Roman" panose="02020603050405020304"/>
              </a:rPr>
              <a:t>．在欧洲共同体基础上成立的</a:t>
            </a:r>
            <a:r>
              <a:rPr lang="en-US" altLang="zh-CN" kern="100">
                <a:cs typeface="Courier New" panose="02070309020205020404"/>
              </a:rPr>
              <a:t>___________</a:t>
            </a:r>
            <a:r>
              <a:rPr lang="zh-CN" altLang="zh-CN" kern="100">
                <a:cs typeface="Times New Roman" panose="02020603050405020304"/>
              </a:rPr>
              <a:t>，继续向经济和政治一体化迈进。欧盟是世界上最大的</a:t>
            </a:r>
            <a:r>
              <a:rPr lang="en-US" altLang="zh-CN" kern="100">
                <a:cs typeface="Courier New" panose="02070309020205020404"/>
              </a:rPr>
              <a:t>_________</a:t>
            </a:r>
            <a:r>
              <a:rPr lang="zh-CN" altLang="zh-CN" kern="100">
                <a:cs typeface="Times New Roman" panose="02020603050405020304"/>
              </a:rPr>
              <a:t>国际组织，主张在国际舞台上发挥欧盟的独特作用，是一支不可轻视的力量。</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cs typeface="Courier New" panose="02070309020205020404"/>
              </a:rPr>
              <a:t>3</a:t>
            </a:r>
            <a:r>
              <a:rPr lang="zh-CN" altLang="zh-CN" kern="100">
                <a:cs typeface="Times New Roman" panose="02020603050405020304"/>
              </a:rPr>
              <a:t>．苏联解体后，</a:t>
            </a:r>
            <a:r>
              <a:rPr lang="en-US" altLang="zh-CN" kern="100">
                <a:cs typeface="Courier New" panose="02070309020205020404"/>
              </a:rPr>
              <a:t>_____________</a:t>
            </a:r>
            <a:r>
              <a:rPr lang="zh-CN" altLang="zh-CN" kern="100">
                <a:cs typeface="Times New Roman" panose="02020603050405020304"/>
              </a:rPr>
              <a:t>取代了苏联在联合国的地位，拥有可以与美国匹敌的军事力量，推行</a:t>
            </a:r>
            <a:r>
              <a:rPr lang="en-US" altLang="zh-CN" kern="100">
                <a:cs typeface="Courier New" panose="02070309020205020404"/>
              </a:rPr>
              <a:t>_________</a:t>
            </a:r>
            <a:r>
              <a:rPr lang="zh-CN" altLang="zh-CN" kern="100">
                <a:cs typeface="Times New Roman" panose="02020603050405020304"/>
              </a:rPr>
              <a:t>外交，</a:t>
            </a:r>
            <a:r>
              <a:rPr lang="zh-CN" altLang="zh-CN" kern="100">
                <a:latin typeface="宋体" panose="02010600030101010101" pitchFamily="2" charset="-122"/>
                <a:ea typeface="Times New Roman" panose="02020603050405020304"/>
                <a:cs typeface="Courier New" panose="02070309020205020404"/>
              </a:rPr>
              <a:t> </a:t>
            </a:r>
            <a:r>
              <a:rPr lang="zh-CN" altLang="zh-CN" kern="100">
                <a:cs typeface="Times New Roman" panose="02020603050405020304"/>
              </a:rPr>
              <a:t>在国际事务中的作用仍然举足轻重</a:t>
            </a:r>
            <a:r>
              <a:rPr lang="zh-CN" altLang="zh-CN" kern="100" smtClean="0">
                <a:cs typeface="Times New Roman" panose="02020603050405020304"/>
              </a:rPr>
              <a:t>。</a:t>
            </a:r>
            <a:endParaRPr lang="zh-CN" altLang="zh-CN" sz="1050" kern="100">
              <a:latin typeface="宋体" panose="02010600030101010101" pitchFamily="2" charset="-122"/>
              <a:cs typeface="Courier New" panose="02070309020205020404"/>
            </a:endParaRPr>
          </a:p>
        </p:txBody>
      </p:sp>
      <p:sp>
        <p:nvSpPr>
          <p:cNvPr id="6" name="Rectangle 3"/>
          <p:cNvSpPr>
            <a:spLocks noChangeArrowheads="1"/>
          </p:cNvSpPr>
          <p:nvPr/>
        </p:nvSpPr>
        <p:spPr bwMode="auto">
          <a:xfrm>
            <a:off x="4906120" y="1340768"/>
            <a:ext cx="1988045" cy="52322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algn="just">
              <a:spcAft>
                <a:spcPct val="0"/>
              </a:spcAft>
            </a:pPr>
            <a:r>
              <a:rPr lang="zh-CN" altLang="zh-CN" sz="2800" b="1" kern="100">
                <a:solidFill>
                  <a:srgbClr val="FF0000"/>
                </a:solidFill>
              </a:rPr>
              <a:t>两极格局　</a:t>
            </a:r>
            <a:endParaRPr lang="zh-CN" altLang="zh-CN" sz="1050" kern="100"/>
          </a:p>
        </p:txBody>
      </p:sp>
      <p:sp>
        <p:nvSpPr>
          <p:cNvPr id="7" name="Rectangle 3"/>
          <p:cNvSpPr>
            <a:spLocks noChangeArrowheads="1"/>
          </p:cNvSpPr>
          <p:nvPr/>
        </p:nvSpPr>
        <p:spPr bwMode="auto">
          <a:xfrm>
            <a:off x="6058248" y="1897668"/>
            <a:ext cx="1988045" cy="52322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algn="just">
              <a:spcAft>
                <a:spcPct val="0"/>
              </a:spcAft>
            </a:pPr>
            <a:r>
              <a:rPr lang="zh-CN" altLang="zh-CN" sz="2800" b="1" kern="100">
                <a:solidFill>
                  <a:srgbClr val="FF0000"/>
                </a:solidFill>
              </a:rPr>
              <a:t>单极世界　</a:t>
            </a:r>
            <a:endParaRPr lang="zh-CN" altLang="zh-CN" sz="1050" kern="100"/>
          </a:p>
        </p:txBody>
      </p:sp>
      <p:sp>
        <p:nvSpPr>
          <p:cNvPr id="8" name="Rectangle 3"/>
          <p:cNvSpPr>
            <a:spLocks noChangeArrowheads="1"/>
          </p:cNvSpPr>
          <p:nvPr/>
        </p:nvSpPr>
        <p:spPr bwMode="auto">
          <a:xfrm>
            <a:off x="6202264" y="2492896"/>
            <a:ext cx="1988045" cy="52322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algn="just">
              <a:spcAft>
                <a:spcPct val="0"/>
              </a:spcAft>
            </a:pPr>
            <a:r>
              <a:rPr lang="zh-CN" altLang="zh-CN" sz="2800" b="1" kern="100">
                <a:solidFill>
                  <a:srgbClr val="FF0000"/>
                </a:solidFill>
              </a:rPr>
              <a:t>欧洲联盟　</a:t>
            </a:r>
            <a:endParaRPr lang="zh-CN" altLang="zh-CN" sz="1050" kern="100"/>
          </a:p>
        </p:txBody>
      </p:sp>
      <p:sp>
        <p:nvSpPr>
          <p:cNvPr id="9" name="Rectangle 3"/>
          <p:cNvSpPr>
            <a:spLocks noChangeArrowheads="1"/>
          </p:cNvSpPr>
          <p:nvPr/>
        </p:nvSpPr>
        <p:spPr bwMode="auto">
          <a:xfrm>
            <a:off x="5785577" y="3140968"/>
            <a:ext cx="1627369" cy="52322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algn="just">
              <a:spcAft>
                <a:spcPct val="0"/>
              </a:spcAft>
            </a:pPr>
            <a:r>
              <a:rPr lang="zh-CN" altLang="zh-CN" sz="2800" b="1" kern="100">
                <a:solidFill>
                  <a:srgbClr val="FF0000"/>
                </a:solidFill>
              </a:rPr>
              <a:t>区域性　</a:t>
            </a:r>
            <a:endParaRPr lang="zh-CN" altLang="zh-CN" sz="1050" kern="100"/>
          </a:p>
        </p:txBody>
      </p:sp>
      <p:sp>
        <p:nvSpPr>
          <p:cNvPr id="10" name="Rectangle 3"/>
          <p:cNvSpPr>
            <a:spLocks noChangeArrowheads="1"/>
          </p:cNvSpPr>
          <p:nvPr/>
        </p:nvSpPr>
        <p:spPr bwMode="auto">
          <a:xfrm>
            <a:off x="3933695" y="4293096"/>
            <a:ext cx="2348720" cy="52322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algn="just">
              <a:spcAft>
                <a:spcPct val="0"/>
              </a:spcAft>
            </a:pPr>
            <a:r>
              <a:rPr lang="zh-CN" altLang="zh-CN" sz="2800" b="1" kern="100">
                <a:solidFill>
                  <a:srgbClr val="FF0000"/>
                </a:solidFill>
              </a:rPr>
              <a:t>俄罗斯联邦　</a:t>
            </a:r>
            <a:endParaRPr lang="zh-CN" altLang="zh-CN" sz="1050" kern="100"/>
          </a:p>
        </p:txBody>
      </p:sp>
      <p:sp>
        <p:nvSpPr>
          <p:cNvPr id="11" name="Rectangle 3"/>
          <p:cNvSpPr>
            <a:spLocks noChangeArrowheads="1"/>
          </p:cNvSpPr>
          <p:nvPr/>
        </p:nvSpPr>
        <p:spPr bwMode="auto">
          <a:xfrm>
            <a:off x="6033108" y="4941168"/>
            <a:ext cx="1627369" cy="52322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algn="just">
              <a:spcAft>
                <a:spcPct val="0"/>
              </a:spcAft>
            </a:pPr>
            <a:r>
              <a:rPr lang="zh-CN" altLang="zh-CN" sz="2800" b="1" kern="100">
                <a:solidFill>
                  <a:srgbClr val="FF0000"/>
                </a:solidFill>
              </a:rPr>
              <a:t>多极化　</a:t>
            </a:r>
            <a:endParaRPr lang="zh-CN" altLang="zh-CN" sz="1050" kern="1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blinds(horizontal)">
                                      <p:cBhvr>
                                        <p:cTn id="7" dur="500"/>
                                        <p:tgtEl>
                                          <p:spTgt spid="6">
                                            <p:txEl>
                                              <p:pRg st="0" end="0"/>
                                            </p:txEl>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7">
                                            <p:txEl>
                                              <p:pRg st="0" end="0"/>
                                            </p:txEl>
                                          </p:spTgt>
                                        </p:tgtEl>
                                        <p:attrNameLst>
                                          <p:attrName>style.visibility</p:attrName>
                                        </p:attrNameLst>
                                      </p:cBhvr>
                                      <p:to>
                                        <p:strVal val="visible"/>
                                      </p:to>
                                    </p:set>
                                    <p:animEffect transition="in" filter="blinds(horizontal)">
                                      <p:cBhvr>
                                        <p:cTn id="12" dur="500"/>
                                        <p:tgtEl>
                                          <p:spTgt spid="7">
                                            <p:txEl>
                                              <p:pRg st="0" end="0"/>
                                            </p:txEl>
                                          </p:spTgt>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8">
                                            <p:txEl>
                                              <p:pRg st="0" end="0"/>
                                            </p:txEl>
                                          </p:spTgt>
                                        </p:tgtEl>
                                        <p:attrNameLst>
                                          <p:attrName>style.visibility</p:attrName>
                                        </p:attrNameLst>
                                      </p:cBhvr>
                                      <p:to>
                                        <p:strVal val="visible"/>
                                      </p:to>
                                    </p:set>
                                    <p:animEffect transition="in" filter="blinds(horizontal)">
                                      <p:cBhvr>
                                        <p:cTn id="17" dur="500"/>
                                        <p:tgtEl>
                                          <p:spTgt spid="8">
                                            <p:txEl>
                                              <p:pRg st="0" end="0"/>
                                            </p:txEl>
                                          </p:spTgt>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3" presetClass="entr" presetSubtype="10" fill="hold" nodeType="clickEffect">
                                  <p:stCondLst>
                                    <p:cond delay="0"/>
                                  </p:stCondLst>
                                  <p:childTnLst>
                                    <p:set>
                                      <p:cBhvr>
                                        <p:cTn id="21" dur="1" fill="hold">
                                          <p:stCondLst>
                                            <p:cond delay="0"/>
                                          </p:stCondLst>
                                        </p:cTn>
                                        <p:tgtEl>
                                          <p:spTgt spid="9">
                                            <p:txEl>
                                              <p:pRg st="0" end="0"/>
                                            </p:txEl>
                                          </p:spTgt>
                                        </p:tgtEl>
                                        <p:attrNameLst>
                                          <p:attrName>style.visibility</p:attrName>
                                        </p:attrNameLst>
                                      </p:cBhvr>
                                      <p:to>
                                        <p:strVal val="visible"/>
                                      </p:to>
                                    </p:set>
                                    <p:animEffect transition="in" filter="blinds(horizontal)">
                                      <p:cBhvr>
                                        <p:cTn id="22" dur="500"/>
                                        <p:tgtEl>
                                          <p:spTgt spid="9">
                                            <p:txEl>
                                              <p:pRg st="0" end="0"/>
                                            </p:txEl>
                                          </p:spTgt>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3" presetClass="entr" presetSubtype="10" fill="hold" nodeType="clickEffect">
                                  <p:stCondLst>
                                    <p:cond delay="0"/>
                                  </p:stCondLst>
                                  <p:childTnLst>
                                    <p:set>
                                      <p:cBhvr>
                                        <p:cTn id="26" dur="1" fill="hold">
                                          <p:stCondLst>
                                            <p:cond delay="0"/>
                                          </p:stCondLst>
                                        </p:cTn>
                                        <p:tgtEl>
                                          <p:spTgt spid="10">
                                            <p:txEl>
                                              <p:pRg st="0" end="0"/>
                                            </p:txEl>
                                          </p:spTgt>
                                        </p:tgtEl>
                                        <p:attrNameLst>
                                          <p:attrName>style.visibility</p:attrName>
                                        </p:attrNameLst>
                                      </p:cBhvr>
                                      <p:to>
                                        <p:strVal val="visible"/>
                                      </p:to>
                                    </p:set>
                                    <p:animEffect transition="in" filter="blinds(horizontal)">
                                      <p:cBhvr>
                                        <p:cTn id="27" dur="500"/>
                                        <p:tgtEl>
                                          <p:spTgt spid="10">
                                            <p:txEl>
                                              <p:pRg st="0" end="0"/>
                                            </p:txEl>
                                          </p:spTgt>
                                        </p:tgtEl>
                                      </p:cBhvr>
                                    </p:animEffect>
                                  </p:childTnLst>
                                </p:cTn>
                              </p:par>
                            </p:childTnLst>
                          </p:cTn>
                        </p:par>
                      </p:childTnLst>
                    </p:cTn>
                  </p:par>
                  <p:par>
                    <p:cTn id="28" fill="hold" nodeType="clickPar">
                      <p:stCondLst>
                        <p:cond delay="indefinite"/>
                      </p:stCondLst>
                      <p:childTnLst>
                        <p:par>
                          <p:cTn id="29" fill="hold" nodeType="afterGroup">
                            <p:stCondLst>
                              <p:cond delay="0"/>
                            </p:stCondLst>
                            <p:childTnLst>
                              <p:par>
                                <p:cTn id="30" presetID="3" presetClass="entr" presetSubtype="10" fill="hold" nodeType="clickEffect">
                                  <p:stCondLst>
                                    <p:cond delay="0"/>
                                  </p:stCondLst>
                                  <p:childTnLst>
                                    <p:set>
                                      <p:cBhvr>
                                        <p:cTn id="31" dur="1" fill="hold">
                                          <p:stCondLst>
                                            <p:cond delay="0"/>
                                          </p:stCondLst>
                                        </p:cTn>
                                        <p:tgtEl>
                                          <p:spTgt spid="11">
                                            <p:txEl>
                                              <p:pRg st="0" end="0"/>
                                            </p:txEl>
                                          </p:spTgt>
                                        </p:tgtEl>
                                        <p:attrNameLst>
                                          <p:attrName>style.visibility</p:attrName>
                                        </p:attrNameLst>
                                      </p:cBhvr>
                                      <p:to>
                                        <p:strVal val="visible"/>
                                      </p:to>
                                    </p:set>
                                    <p:animEffect transition="in" filter="blinds(horizontal)">
                                      <p:cBhvr>
                                        <p:cTn id="32" dur="500"/>
                                        <p:tgtEl>
                                          <p:spTgt spid="1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06574" y="476672"/>
            <a:ext cx="11382863" cy="6034537"/>
          </a:xfrm>
        </p:spPr>
        <p:txBody>
          <a:bodyPr/>
          <a:lstStyle/>
          <a:p>
            <a:pPr indent="713740">
              <a:tabLst>
                <a:tab pos="5600700"/>
                <a:tab pos="9867900"/>
              </a:tabLst>
            </a:pPr>
            <a:r>
              <a:rPr lang="en-US" altLang="zh-CN" kern="100">
                <a:cs typeface="Courier New" panose="02070309020205020404"/>
              </a:rPr>
              <a:t>4</a:t>
            </a:r>
            <a:r>
              <a:rPr lang="zh-CN" altLang="zh-CN" kern="100">
                <a:cs typeface="Times New Roman" panose="02020603050405020304"/>
              </a:rPr>
              <a:t>．日本在保持经济大国的同时，将追求政治乃至军事大国作为国家的长远战略目标。</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cs typeface="Courier New" panose="02070309020205020404"/>
              </a:rPr>
              <a:t>5</a:t>
            </a:r>
            <a:r>
              <a:rPr lang="zh-CN" altLang="zh-CN" kern="100">
                <a:cs typeface="Times New Roman" panose="02020603050405020304"/>
              </a:rPr>
              <a:t>．中国进一步改革开放，坚持和平发展，积极开展</a:t>
            </a:r>
            <a:r>
              <a:rPr lang="en-US" altLang="zh-CN" kern="100">
                <a:cs typeface="Courier New" panose="02070309020205020404"/>
              </a:rPr>
              <a:t>___________</a:t>
            </a:r>
            <a:r>
              <a:rPr lang="zh-CN" altLang="zh-CN" kern="100">
                <a:cs typeface="Times New Roman" panose="02020603050405020304"/>
              </a:rPr>
              <a:t>，推动建设相互尊重、公平正义、</a:t>
            </a:r>
            <a:r>
              <a:rPr lang="en-US" altLang="zh-CN" kern="100">
                <a:cs typeface="Courier New" panose="02070309020205020404"/>
              </a:rPr>
              <a:t>___________</a:t>
            </a:r>
            <a:r>
              <a:rPr lang="zh-CN" altLang="zh-CN" kern="100">
                <a:cs typeface="Times New Roman" panose="02020603050405020304"/>
              </a:rPr>
              <a:t>的新型国际关系，正在发挥并将继续发挥负责任大国的作用。</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cs typeface="Courier New" panose="02070309020205020404"/>
              </a:rPr>
              <a:t>6</a:t>
            </a:r>
            <a:r>
              <a:rPr lang="zh-CN" altLang="zh-CN" kern="100">
                <a:cs typeface="Times New Roman" panose="02020603050405020304"/>
              </a:rPr>
              <a:t>．广大发展中国家总体实力增强，成为推动世界</a:t>
            </a:r>
            <a:r>
              <a:rPr lang="en-US" altLang="zh-CN" kern="100">
                <a:cs typeface="Courier New" panose="02070309020205020404"/>
              </a:rPr>
              <a:t>_________</a:t>
            </a:r>
            <a:r>
              <a:rPr lang="zh-CN" altLang="zh-CN" kern="100">
                <a:cs typeface="Times New Roman" panose="02020603050405020304"/>
              </a:rPr>
              <a:t>的重要力量。</a:t>
            </a:r>
            <a:endParaRPr lang="zh-CN" altLang="zh-CN" sz="1050" kern="100">
              <a:latin typeface="宋体" panose="02010600030101010101" pitchFamily="2" charset="-122"/>
              <a:cs typeface="Courier New" panose="02070309020205020404"/>
            </a:endParaRPr>
          </a:p>
          <a:p>
            <a:pPr indent="713740">
              <a:tabLst>
                <a:tab pos="5600700"/>
                <a:tab pos="9867900"/>
              </a:tabLst>
            </a:pPr>
            <a:r>
              <a:rPr lang="zh-CN" altLang="zh-CN" kern="100">
                <a:ea typeface="黑体" panose="02010609060101010101" pitchFamily="2" charset="-122"/>
                <a:cs typeface="Times New Roman" panose="02020603050405020304"/>
              </a:rPr>
              <a:t>【特别提示】</a:t>
            </a:r>
            <a:r>
              <a:rPr lang="zh-CN" altLang="zh-CN" kern="100">
                <a:ea typeface="仿宋_GB2312"/>
                <a:cs typeface="Times New Roman" panose="02020603050405020304"/>
              </a:rPr>
              <a:t>多极化只是一种趋势和方向，不是一种成熟的国际关系格局。两极格局虽然已经瓦解，但多极化的世界格局尚未形成，而是处于向多极化演进的过程中</a:t>
            </a:r>
            <a:r>
              <a:rPr lang="zh-CN" altLang="zh-CN" kern="100" smtClean="0">
                <a:ea typeface="仿宋_GB2312"/>
                <a:cs typeface="Times New Roman" panose="02020603050405020304"/>
              </a:rPr>
              <a:t>。</a:t>
            </a:r>
            <a:endParaRPr lang="zh-CN" altLang="zh-CN" sz="1050" kern="100">
              <a:latin typeface="宋体" panose="02010600030101010101" pitchFamily="2" charset="-122"/>
              <a:cs typeface="Courier New" panose="02070309020205020404"/>
            </a:endParaRPr>
          </a:p>
        </p:txBody>
      </p:sp>
      <p:sp>
        <p:nvSpPr>
          <p:cNvPr id="5" name="Rectangle 3"/>
          <p:cNvSpPr>
            <a:spLocks noChangeArrowheads="1"/>
          </p:cNvSpPr>
          <p:nvPr/>
        </p:nvSpPr>
        <p:spPr bwMode="auto">
          <a:xfrm>
            <a:off x="9442624" y="1727230"/>
            <a:ext cx="1988045" cy="52322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algn="just">
              <a:spcAft>
                <a:spcPct val="0"/>
              </a:spcAft>
            </a:pPr>
            <a:r>
              <a:rPr lang="zh-CN" altLang="zh-CN" sz="2800" b="1" kern="100">
                <a:solidFill>
                  <a:srgbClr val="FF0000"/>
                </a:solidFill>
              </a:rPr>
              <a:t>多边外交　</a:t>
            </a:r>
            <a:endParaRPr lang="zh-CN" altLang="zh-CN" sz="1050" kern="100"/>
          </a:p>
        </p:txBody>
      </p:sp>
      <p:sp>
        <p:nvSpPr>
          <p:cNvPr id="6" name="Rectangle 3"/>
          <p:cNvSpPr>
            <a:spLocks noChangeArrowheads="1"/>
          </p:cNvSpPr>
          <p:nvPr/>
        </p:nvSpPr>
        <p:spPr bwMode="auto">
          <a:xfrm>
            <a:off x="5914232" y="2303294"/>
            <a:ext cx="1988045" cy="52322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algn="just">
              <a:spcAft>
                <a:spcPct val="0"/>
              </a:spcAft>
            </a:pPr>
            <a:r>
              <a:rPr lang="zh-CN" altLang="zh-CN" sz="2800" b="1" kern="100">
                <a:solidFill>
                  <a:srgbClr val="FF0000"/>
                </a:solidFill>
              </a:rPr>
              <a:t>合作共赢　</a:t>
            </a:r>
            <a:endParaRPr lang="zh-CN" altLang="zh-CN" sz="1050" kern="100"/>
          </a:p>
        </p:txBody>
      </p:sp>
      <p:sp>
        <p:nvSpPr>
          <p:cNvPr id="7" name="Rectangle 3"/>
          <p:cNvSpPr>
            <a:spLocks noChangeArrowheads="1"/>
          </p:cNvSpPr>
          <p:nvPr/>
        </p:nvSpPr>
        <p:spPr bwMode="auto">
          <a:xfrm>
            <a:off x="9198755" y="3501008"/>
            <a:ext cx="1627369" cy="52322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algn="just">
              <a:spcAft>
                <a:spcPct val="0"/>
              </a:spcAft>
            </a:pPr>
            <a:r>
              <a:rPr lang="zh-CN" altLang="zh-CN" sz="2800" b="1" kern="100">
                <a:solidFill>
                  <a:srgbClr val="FF0000"/>
                </a:solidFill>
              </a:rPr>
              <a:t>多极化　</a:t>
            </a:r>
            <a:endParaRPr lang="zh-CN" altLang="zh-CN" sz="1050" kern="1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linds(horizontal)">
                                      <p:cBhvr>
                                        <p:cTn id="7" dur="500"/>
                                        <p:tgtEl>
                                          <p:spTgt spid="5">
                                            <p:txEl>
                                              <p:pRg st="0" end="0"/>
                                            </p:txEl>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6">
                                            <p:txEl>
                                              <p:pRg st="0" end="0"/>
                                            </p:txEl>
                                          </p:spTgt>
                                        </p:tgtEl>
                                        <p:attrNameLst>
                                          <p:attrName>style.visibility</p:attrName>
                                        </p:attrNameLst>
                                      </p:cBhvr>
                                      <p:to>
                                        <p:strVal val="visible"/>
                                      </p:to>
                                    </p:set>
                                    <p:animEffect transition="in" filter="blinds(horizontal)">
                                      <p:cBhvr>
                                        <p:cTn id="12" dur="500"/>
                                        <p:tgtEl>
                                          <p:spTgt spid="6">
                                            <p:txEl>
                                              <p:pRg st="0" end="0"/>
                                            </p:txEl>
                                          </p:spTgt>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7">
                                            <p:txEl>
                                              <p:pRg st="0" end="0"/>
                                            </p:txEl>
                                          </p:spTgt>
                                        </p:tgtEl>
                                        <p:attrNameLst>
                                          <p:attrName>style.visibility</p:attrName>
                                        </p:attrNameLst>
                                      </p:cBhvr>
                                      <p:to>
                                        <p:strVal val="visible"/>
                                      </p:to>
                                    </p:set>
                                    <p:animEffect transition="in" filter="blinds(horizontal)">
                                      <p:cBhvr>
                                        <p:cTn id="17" dur="500"/>
                                        <p:tgtEl>
                                          <p:spTgt spid="7">
                                            <p:txEl>
                                              <p:pRg st="0" end="0"/>
                                            </p:txEl>
                                          </p:spTgt>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3" presetClass="entr" presetSubtype="1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linds(horizontal)">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06574" y="692696"/>
            <a:ext cx="11382863" cy="6034537"/>
          </a:xfrm>
        </p:spPr>
        <p:txBody>
          <a:bodyPr/>
          <a:lstStyle/>
          <a:p>
            <a:pPr indent="713740">
              <a:tabLst>
                <a:tab pos="5600700"/>
                <a:tab pos="9867900"/>
              </a:tabLst>
            </a:pPr>
            <a:r>
              <a:rPr lang="zh-CN" altLang="zh-CN" kern="100">
                <a:ea typeface="黑体" panose="02010609060101010101" pitchFamily="2" charset="-122"/>
                <a:cs typeface="Times New Roman" panose="02020603050405020304"/>
              </a:rPr>
              <a:t>二、</a:t>
            </a:r>
            <a:r>
              <a:rPr lang="zh-CN" altLang="zh-CN" kern="100">
                <a:latin typeface="宋体" panose="02010600030101010101" pitchFamily="2" charset="-122"/>
                <a:ea typeface="Times New Roman" panose="02020603050405020304"/>
                <a:cs typeface="Courier New" panose="02070309020205020404"/>
              </a:rPr>
              <a:t> </a:t>
            </a:r>
            <a:r>
              <a:rPr lang="zh-CN" altLang="zh-CN" kern="100">
                <a:ea typeface="黑体" panose="02010609060101010101" pitchFamily="2" charset="-122"/>
                <a:cs typeface="Times New Roman" panose="02020603050405020304"/>
              </a:rPr>
              <a:t>经济全球化进程加快</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ea typeface="黑体" panose="02010609060101010101" pitchFamily="2" charset="-122"/>
                <a:cs typeface="Courier New" panose="02070309020205020404"/>
              </a:rPr>
              <a:t>1</a:t>
            </a:r>
            <a:r>
              <a:rPr lang="zh-CN" altLang="zh-CN" kern="100">
                <a:cs typeface="Times New Roman" panose="02020603050405020304"/>
              </a:rPr>
              <a:t>．</a:t>
            </a:r>
            <a:r>
              <a:rPr lang="zh-CN" altLang="zh-CN" kern="100">
                <a:ea typeface="黑体" panose="02010609060101010101" pitchFamily="2" charset="-122"/>
                <a:cs typeface="Times New Roman" panose="02020603050405020304"/>
              </a:rPr>
              <a:t>经济全球化</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cs typeface="Courier New" panose="02070309020205020404"/>
              </a:rPr>
              <a:t>(1)</a:t>
            </a:r>
            <a:r>
              <a:rPr lang="zh-CN" altLang="zh-CN" kern="100">
                <a:cs typeface="Times New Roman" panose="02020603050405020304"/>
              </a:rPr>
              <a:t>原因</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latin typeface="宋体" panose="02010600030101010101" pitchFamily="2" charset="-122"/>
                <a:cs typeface="Times New Roman" panose="02020603050405020304"/>
              </a:rPr>
              <a:t>①</a:t>
            </a:r>
            <a:r>
              <a:rPr lang="zh-CN" altLang="zh-CN" kern="100">
                <a:cs typeface="Times New Roman" panose="02020603050405020304"/>
              </a:rPr>
              <a:t>第二次世界大战后建立的</a:t>
            </a:r>
            <a:r>
              <a:rPr lang="en-US" altLang="zh-CN" kern="100">
                <a:cs typeface="Courier New" panose="02070309020205020404"/>
              </a:rPr>
              <a:t>___________________</a:t>
            </a:r>
            <a:r>
              <a:rPr lang="zh-CN" altLang="zh-CN" kern="100">
                <a:cs typeface="Times New Roman" panose="02020603050405020304"/>
              </a:rPr>
              <a:t>、世界银行和关税与贸易总协定，进一步促进了经济全球化进程。</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latin typeface="宋体" panose="02010600030101010101" pitchFamily="2" charset="-122"/>
                <a:cs typeface="Times New Roman" panose="02020603050405020304"/>
              </a:rPr>
              <a:t>②</a:t>
            </a:r>
            <a:r>
              <a:rPr lang="en-US" altLang="zh-CN" kern="100">
                <a:cs typeface="Courier New" panose="02070309020205020404"/>
              </a:rPr>
              <a:t>20 </a:t>
            </a:r>
            <a:r>
              <a:rPr lang="zh-CN" altLang="zh-CN" kern="100">
                <a:cs typeface="Times New Roman" panose="02020603050405020304"/>
              </a:rPr>
              <a:t>世纪</a:t>
            </a:r>
            <a:r>
              <a:rPr lang="en-US" altLang="zh-CN" kern="100">
                <a:cs typeface="Courier New" panose="02070309020205020404"/>
              </a:rPr>
              <a:t>70 </a:t>
            </a:r>
            <a:r>
              <a:rPr lang="zh-CN" altLang="zh-CN" kern="100">
                <a:cs typeface="Times New Roman" panose="02020603050405020304"/>
              </a:rPr>
              <a:t>年代以来，以信息技术为代表的新的科学技术的发展成为</a:t>
            </a:r>
            <a:r>
              <a:rPr lang="en-US" altLang="zh-CN" kern="100">
                <a:cs typeface="Courier New" panose="02070309020205020404"/>
              </a:rPr>
              <a:t>_____________</a:t>
            </a:r>
            <a:r>
              <a:rPr lang="zh-CN" altLang="zh-CN" kern="100">
                <a:cs typeface="Times New Roman" panose="02020603050405020304"/>
              </a:rPr>
              <a:t>的主要推动力量。</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latin typeface="宋体" panose="02010600030101010101" pitchFamily="2" charset="-122"/>
                <a:cs typeface="Times New Roman" panose="02020603050405020304"/>
              </a:rPr>
              <a:t>③</a:t>
            </a:r>
            <a:r>
              <a:rPr lang="zh-CN" altLang="zh-CN" kern="100">
                <a:cs typeface="Times New Roman" panose="02020603050405020304"/>
              </a:rPr>
              <a:t>进入</a:t>
            </a:r>
            <a:r>
              <a:rPr lang="en-US" altLang="zh-CN" kern="100">
                <a:cs typeface="Courier New" panose="02070309020205020404"/>
              </a:rPr>
              <a:t>90</a:t>
            </a:r>
            <a:r>
              <a:rPr lang="zh-CN" altLang="zh-CN" kern="100">
                <a:cs typeface="Times New Roman" panose="02020603050405020304"/>
              </a:rPr>
              <a:t>年代，</a:t>
            </a:r>
            <a:r>
              <a:rPr lang="en-US" altLang="zh-CN" kern="100">
                <a:cs typeface="Courier New" panose="02070309020205020404"/>
              </a:rPr>
              <a:t>___________</a:t>
            </a:r>
            <a:r>
              <a:rPr lang="zh-CN" altLang="zh-CN" kern="100">
                <a:cs typeface="Times New Roman" panose="02020603050405020304"/>
              </a:rPr>
              <a:t>迅猛发展，他们通过把世界各国纳入全新的国际生产分工体系，使各国的生产活动密切联系，相互依赖，相互渗透，连成一体</a:t>
            </a:r>
            <a:r>
              <a:rPr lang="zh-CN" altLang="zh-CN" kern="100" smtClean="0">
                <a:cs typeface="Times New Roman" panose="02020603050405020304"/>
              </a:rPr>
              <a:t>。</a:t>
            </a:r>
            <a:endParaRPr lang="zh-CN" altLang="zh-CN" sz="1050" kern="100">
              <a:latin typeface="宋体" panose="02010600030101010101" pitchFamily="2" charset="-122"/>
              <a:cs typeface="Courier New" panose="02070309020205020404"/>
            </a:endParaRPr>
          </a:p>
        </p:txBody>
      </p:sp>
      <p:sp>
        <p:nvSpPr>
          <p:cNvPr id="5" name="Rectangle 3"/>
          <p:cNvSpPr>
            <a:spLocks noChangeArrowheads="1"/>
          </p:cNvSpPr>
          <p:nvPr/>
        </p:nvSpPr>
        <p:spPr bwMode="auto">
          <a:xfrm>
            <a:off x="5951190" y="2492896"/>
            <a:ext cx="3430747" cy="52322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algn="just">
              <a:spcAft>
                <a:spcPct val="0"/>
              </a:spcAft>
            </a:pPr>
            <a:r>
              <a:rPr lang="zh-CN" altLang="zh-CN" sz="2800" b="1" kern="100">
                <a:solidFill>
                  <a:srgbClr val="FF0000"/>
                </a:solidFill>
              </a:rPr>
              <a:t>国际货币基金组织　</a:t>
            </a:r>
            <a:endParaRPr lang="zh-CN" altLang="zh-CN" sz="1050" kern="100"/>
          </a:p>
        </p:txBody>
      </p:sp>
      <p:sp>
        <p:nvSpPr>
          <p:cNvPr id="6" name="Rectangle 3"/>
          <p:cNvSpPr>
            <a:spLocks noChangeArrowheads="1"/>
          </p:cNvSpPr>
          <p:nvPr/>
        </p:nvSpPr>
        <p:spPr bwMode="auto">
          <a:xfrm>
            <a:off x="1341407" y="4293096"/>
            <a:ext cx="2348720" cy="52322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algn="just">
              <a:spcAft>
                <a:spcPct val="0"/>
              </a:spcAft>
            </a:pPr>
            <a:r>
              <a:rPr lang="zh-CN" altLang="zh-CN" sz="2800" b="1" kern="100">
                <a:solidFill>
                  <a:srgbClr val="FF0000"/>
                </a:solidFill>
              </a:rPr>
              <a:t>经济全球化　</a:t>
            </a:r>
            <a:endParaRPr lang="zh-CN" altLang="zh-CN" sz="1050" kern="100"/>
          </a:p>
        </p:txBody>
      </p:sp>
      <p:sp>
        <p:nvSpPr>
          <p:cNvPr id="7" name="Rectangle 3"/>
          <p:cNvSpPr>
            <a:spLocks noChangeArrowheads="1"/>
          </p:cNvSpPr>
          <p:nvPr/>
        </p:nvSpPr>
        <p:spPr bwMode="auto">
          <a:xfrm>
            <a:off x="3898008" y="4941168"/>
            <a:ext cx="1988045" cy="52322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algn="just">
              <a:spcAft>
                <a:spcPct val="0"/>
              </a:spcAft>
            </a:pPr>
            <a:r>
              <a:rPr lang="zh-CN" altLang="zh-CN" sz="2800" b="1" kern="100">
                <a:solidFill>
                  <a:srgbClr val="FF0000"/>
                </a:solidFill>
              </a:rPr>
              <a:t>跨国公司　</a:t>
            </a:r>
            <a:endParaRPr lang="zh-CN" altLang="zh-CN" sz="1050" kern="1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linds(horizontal)">
                                      <p:cBhvr>
                                        <p:cTn id="7" dur="500"/>
                                        <p:tgtEl>
                                          <p:spTgt spid="5">
                                            <p:txEl>
                                              <p:pRg st="0" end="0"/>
                                            </p:txEl>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6">
                                            <p:txEl>
                                              <p:pRg st="0" end="0"/>
                                            </p:txEl>
                                          </p:spTgt>
                                        </p:tgtEl>
                                        <p:attrNameLst>
                                          <p:attrName>style.visibility</p:attrName>
                                        </p:attrNameLst>
                                      </p:cBhvr>
                                      <p:to>
                                        <p:strVal val="visible"/>
                                      </p:to>
                                    </p:set>
                                    <p:animEffect transition="in" filter="blinds(horizontal)">
                                      <p:cBhvr>
                                        <p:cTn id="12" dur="500"/>
                                        <p:tgtEl>
                                          <p:spTgt spid="6">
                                            <p:txEl>
                                              <p:pRg st="0" end="0"/>
                                            </p:txEl>
                                          </p:spTgt>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7">
                                            <p:txEl>
                                              <p:pRg st="0" end="0"/>
                                            </p:txEl>
                                          </p:spTgt>
                                        </p:tgtEl>
                                        <p:attrNameLst>
                                          <p:attrName>style.visibility</p:attrName>
                                        </p:attrNameLst>
                                      </p:cBhvr>
                                      <p:to>
                                        <p:strVal val="visible"/>
                                      </p:to>
                                    </p:set>
                                    <p:animEffect transition="in" filter="blinds(horizontal)">
                                      <p:cBhvr>
                                        <p:cTn id="17" dur="500"/>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06574" y="788365"/>
            <a:ext cx="11382863" cy="4224811"/>
          </a:xfrm>
        </p:spPr>
        <p:txBody>
          <a:bodyPr/>
          <a:lstStyle/>
          <a:p>
            <a:pPr indent="713740">
              <a:tabLst>
                <a:tab pos="5600700"/>
                <a:tab pos="9867900"/>
              </a:tabLst>
            </a:pPr>
            <a:r>
              <a:rPr lang="en-US" altLang="zh-CN" kern="100">
                <a:latin typeface="宋体" panose="02010600030101010101" pitchFamily="2" charset="-122"/>
                <a:cs typeface="Times New Roman" panose="02020603050405020304"/>
              </a:rPr>
              <a:t>④</a:t>
            </a:r>
            <a:r>
              <a:rPr lang="zh-CN" altLang="zh-CN" kern="100">
                <a:cs typeface="Times New Roman" panose="02020603050405020304"/>
              </a:rPr>
              <a:t>进入</a:t>
            </a:r>
            <a:r>
              <a:rPr lang="en-US" altLang="zh-CN" kern="100">
                <a:cs typeface="Courier New" panose="02070309020205020404"/>
              </a:rPr>
              <a:t>21</a:t>
            </a:r>
            <a:r>
              <a:rPr lang="zh-CN" altLang="zh-CN" kern="100">
                <a:cs typeface="Times New Roman" panose="02020603050405020304"/>
              </a:rPr>
              <a:t>世纪，以互联网、人工智能等为代表的新一轮科学技术的发展。</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cs typeface="Courier New" panose="02070309020205020404"/>
              </a:rPr>
              <a:t>(2)</a:t>
            </a:r>
            <a:r>
              <a:rPr lang="zh-CN" altLang="zh-CN" kern="100">
                <a:cs typeface="Times New Roman" panose="02020603050405020304"/>
              </a:rPr>
              <a:t>表现：经济全球化成为强劲的时代潮流。</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cs typeface="Courier New" panose="02070309020205020404"/>
              </a:rPr>
              <a:t>(3)</a:t>
            </a:r>
            <a:r>
              <a:rPr lang="zh-CN" altLang="zh-CN" kern="100">
                <a:cs typeface="Times New Roman" panose="02020603050405020304"/>
              </a:rPr>
              <a:t>影响：经济全球化在加快世界经济发展的同时，增加了</a:t>
            </a:r>
            <a:r>
              <a:rPr lang="en-US" altLang="zh-CN" kern="100">
                <a:cs typeface="Courier New" panose="02070309020205020404"/>
              </a:rPr>
              <a:t>_________</a:t>
            </a:r>
            <a:r>
              <a:rPr lang="zh-CN" altLang="zh-CN" kern="100">
                <a:cs typeface="Times New Roman" panose="02020603050405020304"/>
              </a:rPr>
              <a:t>国家经济失控的风险。在经济全球化过程中，大部分利润流入了西方</a:t>
            </a:r>
            <a:r>
              <a:rPr lang="en-US" altLang="zh-CN" kern="100">
                <a:cs typeface="Courier New" panose="02070309020205020404"/>
              </a:rPr>
              <a:t>___________</a:t>
            </a:r>
            <a:r>
              <a:rPr lang="zh-CN" altLang="zh-CN" kern="100">
                <a:cs typeface="Times New Roman" panose="02020603050405020304"/>
              </a:rPr>
              <a:t>。另外，一些国家出现了所谓</a:t>
            </a:r>
            <a:r>
              <a:rPr lang="en-US" altLang="zh-CN" kern="100">
                <a:latin typeface="宋体" panose="02010600030101010101" pitchFamily="2" charset="-122"/>
                <a:cs typeface="Times New Roman" panose="02020603050405020304"/>
              </a:rPr>
              <a:t>“</a:t>
            </a:r>
            <a:r>
              <a:rPr lang="zh-CN" altLang="zh-CN" kern="100">
                <a:cs typeface="Times New Roman" panose="02020603050405020304"/>
              </a:rPr>
              <a:t>逆全球化</a:t>
            </a:r>
            <a:r>
              <a:rPr lang="en-US" altLang="zh-CN" kern="100">
                <a:latin typeface="宋体" panose="02010600030101010101" pitchFamily="2" charset="-122"/>
                <a:cs typeface="Times New Roman" panose="02020603050405020304"/>
              </a:rPr>
              <a:t>”</a:t>
            </a:r>
            <a:r>
              <a:rPr lang="zh-CN" altLang="zh-CN" kern="100">
                <a:cs typeface="Times New Roman" panose="02020603050405020304"/>
              </a:rPr>
              <a:t>现象</a:t>
            </a:r>
            <a:r>
              <a:rPr lang="zh-CN" altLang="zh-CN" kern="100" smtClean="0">
                <a:cs typeface="Times New Roman" panose="02020603050405020304"/>
              </a:rPr>
              <a:t>。</a:t>
            </a:r>
            <a:endParaRPr lang="zh-CN" altLang="zh-CN" sz="1050" kern="100">
              <a:latin typeface="宋体" panose="02010600030101010101" pitchFamily="2" charset="-122"/>
              <a:cs typeface="Courier New" panose="02070309020205020404"/>
            </a:endParaRPr>
          </a:p>
        </p:txBody>
      </p:sp>
      <p:sp>
        <p:nvSpPr>
          <p:cNvPr id="5" name="Rectangle 3"/>
          <p:cNvSpPr>
            <a:spLocks noChangeArrowheads="1"/>
          </p:cNvSpPr>
          <p:nvPr/>
        </p:nvSpPr>
        <p:spPr bwMode="auto">
          <a:xfrm>
            <a:off x="693970" y="3193812"/>
            <a:ext cx="1627369" cy="52322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lvl="0" algn="just"/>
            <a:r>
              <a:rPr lang="zh-CN" altLang="zh-CN" sz="2800" b="1" kern="100">
                <a:solidFill>
                  <a:srgbClr val="FF0000"/>
                </a:solidFill>
              </a:rPr>
              <a:t>发展中　</a:t>
            </a:r>
            <a:endParaRPr lang="zh-CN" altLang="zh-CN" sz="1050" kern="100">
              <a:solidFill>
                <a:prstClr val="black"/>
              </a:solidFill>
            </a:endParaRPr>
          </a:p>
        </p:txBody>
      </p:sp>
      <p:sp>
        <p:nvSpPr>
          <p:cNvPr id="6" name="Rectangle 3"/>
          <p:cNvSpPr>
            <a:spLocks noChangeArrowheads="1"/>
          </p:cNvSpPr>
          <p:nvPr/>
        </p:nvSpPr>
        <p:spPr bwMode="auto">
          <a:xfrm>
            <a:off x="2241824" y="3841884"/>
            <a:ext cx="1988045" cy="52322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lvl="0" algn="just"/>
            <a:r>
              <a:rPr lang="zh-CN" altLang="zh-CN" sz="2800" b="1" kern="100">
                <a:solidFill>
                  <a:srgbClr val="FF0000"/>
                </a:solidFill>
              </a:rPr>
              <a:t>发达国家　</a:t>
            </a:r>
            <a:endParaRPr lang="zh-CN" altLang="zh-CN" sz="1050" kern="100">
              <a:solidFill>
                <a:prstClr val="black"/>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linds(horizontal)">
                                      <p:cBhvr>
                                        <p:cTn id="7" dur="500"/>
                                        <p:tgtEl>
                                          <p:spTgt spid="5">
                                            <p:txEl>
                                              <p:pRg st="0" end="0"/>
                                            </p:txEl>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6">
                                            <p:txEl>
                                              <p:pRg st="0" end="0"/>
                                            </p:txEl>
                                          </p:spTgt>
                                        </p:tgtEl>
                                        <p:attrNameLst>
                                          <p:attrName>style.visibility</p:attrName>
                                        </p:attrNameLst>
                                      </p:cBhvr>
                                      <p:to>
                                        <p:strVal val="visible"/>
                                      </p:to>
                                    </p:set>
                                    <p:animEffect transition="in" filter="blinds(horizontal)">
                                      <p:cBhvr>
                                        <p:cTn id="12"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06574" y="887551"/>
            <a:ext cx="11382863" cy="3621569"/>
          </a:xfrm>
        </p:spPr>
        <p:txBody>
          <a:bodyPr/>
          <a:lstStyle/>
          <a:p>
            <a:pPr indent="713740">
              <a:tabLst>
                <a:tab pos="5600700"/>
                <a:tab pos="9867900"/>
              </a:tabLst>
            </a:pPr>
            <a:r>
              <a:rPr lang="zh-CN" altLang="zh-CN" kern="100">
                <a:ea typeface="黑体" panose="02010609060101010101" pitchFamily="2" charset="-122"/>
                <a:cs typeface="Times New Roman" panose="02020603050405020304"/>
              </a:rPr>
              <a:t>思考：</a:t>
            </a:r>
            <a:r>
              <a:rPr lang="zh-CN" altLang="zh-CN" kern="100">
                <a:cs typeface="Times New Roman" panose="02020603050405020304"/>
              </a:rPr>
              <a:t>经济全球化中存在哪些问题？</a:t>
            </a:r>
            <a:endParaRPr lang="zh-CN" altLang="zh-CN" sz="1050" kern="100">
              <a:latin typeface="宋体" panose="02010600030101010101" pitchFamily="2" charset="-122"/>
              <a:cs typeface="Courier New" panose="02070309020205020404"/>
            </a:endParaRPr>
          </a:p>
          <a:p>
            <a:pPr indent="713740">
              <a:tabLst>
                <a:tab pos="5600700"/>
                <a:tab pos="9867900"/>
              </a:tabLst>
            </a:pPr>
            <a:r>
              <a:rPr lang="zh-CN" altLang="zh-CN" kern="100">
                <a:solidFill>
                  <a:srgbClr val="FF00FF"/>
                </a:solidFill>
                <a:ea typeface="黑体" panose="02010609060101010101" pitchFamily="2" charset="-122"/>
                <a:cs typeface="Times New Roman" panose="02020603050405020304"/>
              </a:rPr>
              <a:t>提示：</a:t>
            </a:r>
            <a:r>
              <a:rPr lang="zh-CN" altLang="zh-CN" kern="100">
                <a:ea typeface="仿宋_GB2312"/>
                <a:cs typeface="Times New Roman" panose="02020603050405020304"/>
              </a:rPr>
              <a:t>发达国家和发展中国家之间的贫富差距进一步加大；加剧了世界经济的投机性和风险性，经济危机一旦爆发，其传染性和破坏性都空前增强；环境问题严重，进一步引发全球性的生态危机，威胁着人类的生存；加剧了全球范围内文明和价值观的冲突，以美国为首的西方国家力图推广西方的价值观</a:t>
            </a:r>
            <a:r>
              <a:rPr lang="zh-CN" altLang="zh-CN" kern="100" smtClean="0">
                <a:ea typeface="仿宋_GB2312"/>
                <a:cs typeface="Times New Roman" panose="02020603050405020304"/>
              </a:rPr>
              <a:t>。</a:t>
            </a:r>
            <a:endParaRPr lang="zh-CN" altLang="zh-CN" sz="1050" kern="100">
              <a:latin typeface="宋体" panose="02010600030101010101" pitchFamily="2" charset="-122"/>
              <a:cs typeface="Courier New" panose="02070309020205020404"/>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linds(horizontal)">
                                      <p:cBhvr>
                                        <p:cTn id="7"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06574" y="692696"/>
            <a:ext cx="11382863" cy="5454827"/>
          </a:xfrm>
        </p:spPr>
        <p:txBody>
          <a:bodyPr/>
          <a:lstStyle/>
          <a:p>
            <a:pPr indent="713740">
              <a:tabLst>
                <a:tab pos="5600700"/>
                <a:tab pos="9867900"/>
              </a:tabLst>
            </a:pPr>
            <a:r>
              <a:rPr lang="en-US" altLang="zh-CN" kern="100">
                <a:ea typeface="黑体" panose="02010609060101010101" pitchFamily="2" charset="-122"/>
                <a:cs typeface="Courier New" panose="02070309020205020404"/>
              </a:rPr>
              <a:t>2</a:t>
            </a:r>
            <a:r>
              <a:rPr lang="zh-CN" altLang="zh-CN" kern="100">
                <a:cs typeface="Times New Roman" panose="02020603050405020304"/>
              </a:rPr>
              <a:t>．</a:t>
            </a:r>
            <a:r>
              <a:rPr lang="zh-CN" altLang="zh-CN" kern="100">
                <a:ea typeface="黑体" panose="02010609060101010101" pitchFamily="2" charset="-122"/>
                <a:cs typeface="Times New Roman" panose="02020603050405020304"/>
              </a:rPr>
              <a:t>区域经济集团化</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cs typeface="Courier New" panose="02070309020205020404"/>
              </a:rPr>
              <a:t>(1)</a:t>
            </a:r>
            <a:r>
              <a:rPr lang="zh-CN" altLang="zh-CN" kern="100">
                <a:cs typeface="Times New Roman" panose="02020603050405020304"/>
              </a:rPr>
              <a:t>欧洲联盟是经济一体化程度最高的区域组织。</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cs typeface="Courier New" panose="02070309020205020404"/>
              </a:rPr>
              <a:t>(2)</a:t>
            </a:r>
            <a:r>
              <a:rPr lang="zh-CN" altLang="zh-CN" kern="100">
                <a:cs typeface="Times New Roman" panose="02020603050405020304"/>
              </a:rPr>
              <a:t>美国、加拿大和墨西哥组成的</a:t>
            </a:r>
            <a:r>
              <a:rPr lang="en-US" altLang="zh-CN" kern="100">
                <a:cs typeface="Courier New" panose="02070309020205020404"/>
              </a:rPr>
              <a:t>_________________</a:t>
            </a:r>
            <a:r>
              <a:rPr lang="zh-CN" altLang="zh-CN" kern="100">
                <a:cs typeface="Times New Roman" panose="02020603050405020304"/>
              </a:rPr>
              <a:t>，是由发达国家和发展中国家组成的区域性经济集团。</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cs typeface="Courier New" panose="02070309020205020404"/>
              </a:rPr>
              <a:t>(3)</a:t>
            </a:r>
            <a:r>
              <a:rPr lang="zh-CN" altLang="zh-CN" kern="100">
                <a:cs typeface="Times New Roman" panose="02020603050405020304"/>
              </a:rPr>
              <a:t>东南亚国家联盟是东南亚地区以</a:t>
            </a:r>
            <a:r>
              <a:rPr lang="en-US" altLang="zh-CN" kern="100">
                <a:cs typeface="Courier New" panose="02070309020205020404"/>
              </a:rPr>
              <a:t>___________</a:t>
            </a:r>
            <a:r>
              <a:rPr lang="zh-CN" altLang="zh-CN" kern="100">
                <a:cs typeface="Times New Roman" panose="02020603050405020304"/>
              </a:rPr>
              <a:t>为基础的政治、经济、安全一体化合作组织。</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cs typeface="Courier New" panose="02070309020205020404"/>
              </a:rPr>
              <a:t>(4)</a:t>
            </a:r>
            <a:r>
              <a:rPr lang="zh-CN" altLang="zh-CN" kern="100">
                <a:cs typeface="Times New Roman" panose="02020603050405020304"/>
              </a:rPr>
              <a:t>亚太经济合作组织是</a:t>
            </a:r>
            <a:r>
              <a:rPr lang="en-US" altLang="zh-CN" kern="100">
                <a:cs typeface="Courier New" panose="02070309020205020404"/>
              </a:rPr>
              <a:t>___________</a:t>
            </a:r>
            <a:r>
              <a:rPr lang="zh-CN" altLang="zh-CN" kern="100">
                <a:cs typeface="Times New Roman" panose="02020603050405020304"/>
              </a:rPr>
              <a:t>层级最高、领域最广、最具影响力的经济合作机制。</a:t>
            </a:r>
            <a:endParaRPr lang="zh-CN" altLang="zh-CN" sz="1050" kern="100">
              <a:latin typeface="宋体" panose="02010600030101010101" pitchFamily="2" charset="-122"/>
              <a:cs typeface="Courier New" panose="02070309020205020404"/>
            </a:endParaRPr>
          </a:p>
          <a:p>
            <a:endParaRPr lang="zh-CN" altLang="en-US"/>
          </a:p>
        </p:txBody>
      </p:sp>
      <p:sp>
        <p:nvSpPr>
          <p:cNvPr id="5" name="Rectangle 3"/>
          <p:cNvSpPr>
            <a:spLocks noChangeArrowheads="1"/>
          </p:cNvSpPr>
          <p:nvPr/>
        </p:nvSpPr>
        <p:spPr bwMode="auto">
          <a:xfrm>
            <a:off x="6813379" y="1943254"/>
            <a:ext cx="3070071" cy="52322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algn="just">
              <a:spcAft>
                <a:spcPct val="0"/>
              </a:spcAft>
            </a:pPr>
            <a:r>
              <a:rPr lang="zh-CN" altLang="zh-CN" sz="2800" b="1" kern="100">
                <a:solidFill>
                  <a:srgbClr val="FF0000"/>
                </a:solidFill>
              </a:rPr>
              <a:t>北美自由贸易区　</a:t>
            </a:r>
            <a:endParaRPr lang="zh-CN" altLang="zh-CN" sz="1050" kern="100"/>
          </a:p>
        </p:txBody>
      </p:sp>
      <p:sp>
        <p:nvSpPr>
          <p:cNvPr id="6" name="Rectangle 3"/>
          <p:cNvSpPr>
            <a:spLocks noChangeArrowheads="1"/>
          </p:cNvSpPr>
          <p:nvPr/>
        </p:nvSpPr>
        <p:spPr bwMode="auto">
          <a:xfrm>
            <a:off x="6994352" y="3068960"/>
            <a:ext cx="1988045" cy="52322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algn="just">
              <a:spcAft>
                <a:spcPct val="0"/>
              </a:spcAft>
            </a:pPr>
            <a:r>
              <a:rPr lang="zh-CN" altLang="zh-CN" sz="2800" b="1" kern="100">
                <a:solidFill>
                  <a:srgbClr val="FF0000"/>
                </a:solidFill>
              </a:rPr>
              <a:t>经济合作　</a:t>
            </a:r>
            <a:endParaRPr lang="zh-CN" altLang="zh-CN" sz="1050" kern="100"/>
          </a:p>
        </p:txBody>
      </p:sp>
      <p:sp>
        <p:nvSpPr>
          <p:cNvPr id="7" name="Rectangle 3"/>
          <p:cNvSpPr>
            <a:spLocks noChangeArrowheads="1"/>
          </p:cNvSpPr>
          <p:nvPr/>
        </p:nvSpPr>
        <p:spPr bwMode="auto">
          <a:xfrm>
            <a:off x="5338168" y="4293096"/>
            <a:ext cx="1988045" cy="52322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algn="just">
              <a:spcAft>
                <a:spcPct val="0"/>
              </a:spcAft>
            </a:pPr>
            <a:r>
              <a:rPr lang="zh-CN" altLang="zh-CN" sz="2800" b="1" kern="100">
                <a:solidFill>
                  <a:srgbClr val="FF0000"/>
                </a:solidFill>
              </a:rPr>
              <a:t>亚太地区　</a:t>
            </a:r>
            <a:endParaRPr lang="zh-CN" altLang="zh-CN" sz="1050" kern="1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linds(horizontal)">
                                      <p:cBhvr>
                                        <p:cTn id="7" dur="500"/>
                                        <p:tgtEl>
                                          <p:spTgt spid="5">
                                            <p:txEl>
                                              <p:pRg st="0" end="0"/>
                                            </p:txEl>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6">
                                            <p:txEl>
                                              <p:pRg st="0" end="0"/>
                                            </p:txEl>
                                          </p:spTgt>
                                        </p:tgtEl>
                                        <p:attrNameLst>
                                          <p:attrName>style.visibility</p:attrName>
                                        </p:attrNameLst>
                                      </p:cBhvr>
                                      <p:to>
                                        <p:strVal val="visible"/>
                                      </p:to>
                                    </p:set>
                                    <p:animEffect transition="in" filter="blinds(horizontal)">
                                      <p:cBhvr>
                                        <p:cTn id="12" dur="500"/>
                                        <p:tgtEl>
                                          <p:spTgt spid="6">
                                            <p:txEl>
                                              <p:pRg st="0" end="0"/>
                                            </p:txEl>
                                          </p:spTgt>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7">
                                            <p:txEl>
                                              <p:pRg st="0" end="0"/>
                                            </p:txEl>
                                          </p:spTgt>
                                        </p:tgtEl>
                                        <p:attrNameLst>
                                          <p:attrName>style.visibility</p:attrName>
                                        </p:attrNameLst>
                                      </p:cBhvr>
                                      <p:to>
                                        <p:strVal val="visible"/>
                                      </p:to>
                                    </p:set>
                                    <p:animEffect transition="in" filter="blinds(horizontal)">
                                      <p:cBhvr>
                                        <p:cTn id="17" dur="500"/>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06574" y="1085367"/>
            <a:ext cx="11382863" cy="3711785"/>
          </a:xfrm>
        </p:spPr>
        <p:txBody>
          <a:bodyPr/>
          <a:lstStyle/>
          <a:p>
            <a:pPr indent="713740">
              <a:tabLst>
                <a:tab pos="5600700"/>
                <a:tab pos="9867900"/>
              </a:tabLst>
            </a:pPr>
            <a:r>
              <a:rPr lang="zh-CN" altLang="zh-CN" kern="100">
                <a:ea typeface="黑体" panose="02010609060101010101" pitchFamily="2" charset="-122"/>
                <a:cs typeface="Times New Roman" panose="02020603050405020304"/>
              </a:rPr>
              <a:t>【特别提示】经济全球化与区域集团化之间的关系</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ea typeface="仿宋_GB2312"/>
                <a:cs typeface="Courier New" panose="02070309020205020404"/>
              </a:rPr>
              <a:t>(1)</a:t>
            </a:r>
            <a:r>
              <a:rPr lang="zh-CN" altLang="zh-CN" kern="100">
                <a:ea typeface="仿宋_GB2312"/>
                <a:cs typeface="Times New Roman" panose="02020603050405020304"/>
              </a:rPr>
              <a:t>联系</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latin typeface="宋体" panose="02010600030101010101" pitchFamily="2" charset="-122"/>
                <a:ea typeface="仿宋_GB2312"/>
                <a:cs typeface="Times New Roman" panose="02020603050405020304"/>
              </a:rPr>
              <a:t>①</a:t>
            </a:r>
            <a:r>
              <a:rPr lang="zh-CN" altLang="zh-CN" kern="100">
                <a:ea typeface="仿宋_GB2312"/>
                <a:cs typeface="Times New Roman" panose="02020603050405020304"/>
              </a:rPr>
              <a:t>在发展中相互促进，又相互制约，共同形成对世界经济、政治及国际关系的影响。</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latin typeface="宋体" panose="02010600030101010101" pitchFamily="2" charset="-122"/>
                <a:ea typeface="仿宋_GB2312"/>
                <a:cs typeface="Times New Roman" panose="02020603050405020304"/>
              </a:rPr>
              <a:t>②</a:t>
            </a:r>
            <a:r>
              <a:rPr lang="zh-CN" altLang="zh-CN" kern="100">
                <a:ea typeface="仿宋_GB2312"/>
                <a:cs typeface="Times New Roman" panose="02020603050405020304"/>
              </a:rPr>
              <a:t>区域集团化是实现经济全球化的重要步骤和途径。</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latin typeface="宋体" panose="02010600030101010101" pitchFamily="2" charset="-122"/>
                <a:ea typeface="仿宋_GB2312"/>
                <a:cs typeface="Times New Roman" panose="02020603050405020304"/>
              </a:rPr>
              <a:t>③</a:t>
            </a:r>
            <a:r>
              <a:rPr lang="zh-CN" altLang="zh-CN" kern="100">
                <a:ea typeface="仿宋_GB2312"/>
                <a:cs typeface="Times New Roman" panose="02020603050405020304"/>
              </a:rPr>
              <a:t>经济全球化则是经济区域集团化的最后归宿</a:t>
            </a:r>
            <a:r>
              <a:rPr lang="zh-CN" altLang="zh-CN" kern="100" smtClean="0">
                <a:ea typeface="仿宋_GB2312"/>
                <a:cs typeface="Times New Roman" panose="02020603050405020304"/>
              </a:rPr>
              <a:t>。</a:t>
            </a:r>
            <a:endParaRPr lang="zh-CN" altLang="zh-CN" sz="1050" kern="100">
              <a:latin typeface="宋体" panose="02010600030101010101" pitchFamily="2" charset="-122"/>
              <a:cs typeface="Courier New" panose="02070309020205020404"/>
            </a:endParaRPr>
          </a:p>
        </p:txBody>
      </p:sp>
    </p:spTree>
  </p:cSld>
  <p:clrMapOvr>
    <a:masterClrMapping/>
  </p:clrMapOvr>
  <p:transition/>
  <p:timing/>
</p:sld>
</file>

<file path=ppt/slides/slide1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06574" y="914729"/>
            <a:ext cx="11382863" cy="3018327"/>
          </a:xfrm>
        </p:spPr>
        <p:txBody>
          <a:bodyPr/>
          <a:lstStyle/>
          <a:p>
            <a:pPr lvl="0" indent="713740">
              <a:tabLst>
                <a:tab pos="5600700"/>
                <a:tab pos="9867900"/>
              </a:tabLst>
            </a:pPr>
            <a:r>
              <a:rPr lang="en-US" altLang="zh-CN" kern="100">
                <a:solidFill>
                  <a:prstClr val="black"/>
                </a:solidFill>
                <a:ea typeface="仿宋_GB2312"/>
                <a:cs typeface="Courier New" panose="02070309020205020404"/>
              </a:rPr>
              <a:t>(2)</a:t>
            </a:r>
            <a:r>
              <a:rPr lang="zh-CN" altLang="zh-CN" kern="100">
                <a:solidFill>
                  <a:prstClr val="black"/>
                </a:solidFill>
                <a:ea typeface="仿宋_GB2312"/>
                <a:cs typeface="Times New Roman" panose="02020603050405020304"/>
              </a:rPr>
              <a:t>区别</a:t>
            </a:r>
            <a:endParaRPr lang="zh-CN" altLang="zh-CN" sz="1050" kern="100">
              <a:solidFill>
                <a:prstClr val="black"/>
              </a:solidFill>
              <a:latin typeface="宋体" panose="02010600030101010101" pitchFamily="2" charset="-122"/>
              <a:cs typeface="Courier New" panose="02070309020205020404"/>
            </a:endParaRPr>
          </a:p>
          <a:p>
            <a:pPr lvl="0" indent="713740">
              <a:tabLst>
                <a:tab pos="5600700"/>
                <a:tab pos="9867900"/>
              </a:tabLst>
            </a:pPr>
            <a:r>
              <a:rPr lang="en-US" altLang="zh-CN" kern="100">
                <a:solidFill>
                  <a:prstClr val="black"/>
                </a:solidFill>
                <a:latin typeface="宋体" panose="02010600030101010101" pitchFamily="2" charset="-122"/>
                <a:ea typeface="仿宋_GB2312"/>
                <a:cs typeface="Times New Roman" panose="02020603050405020304"/>
              </a:rPr>
              <a:t>①</a:t>
            </a:r>
            <a:r>
              <a:rPr lang="zh-CN" altLang="zh-CN" kern="100">
                <a:solidFill>
                  <a:prstClr val="black"/>
                </a:solidFill>
                <a:ea typeface="仿宋_GB2312"/>
                <a:cs typeface="Times New Roman" panose="02020603050405020304"/>
              </a:rPr>
              <a:t>经济全球化在各地区间发展不平衡，从而产生经济区域集团化的趋势。</a:t>
            </a:r>
            <a:endParaRPr lang="zh-CN" altLang="zh-CN" sz="1050" kern="100">
              <a:solidFill>
                <a:prstClr val="black"/>
              </a:solidFill>
              <a:latin typeface="宋体" panose="02010600030101010101" pitchFamily="2" charset="-122"/>
              <a:cs typeface="Courier New" panose="02070309020205020404"/>
            </a:endParaRPr>
          </a:p>
          <a:p>
            <a:pPr lvl="0" indent="713740">
              <a:tabLst>
                <a:tab pos="5600700"/>
                <a:tab pos="9867900"/>
              </a:tabLst>
            </a:pPr>
            <a:r>
              <a:rPr lang="en-US" altLang="zh-CN" kern="100">
                <a:solidFill>
                  <a:prstClr val="black"/>
                </a:solidFill>
                <a:latin typeface="宋体" panose="02010600030101010101" pitchFamily="2" charset="-122"/>
                <a:ea typeface="仿宋_GB2312"/>
                <a:cs typeface="Times New Roman" panose="02020603050405020304"/>
              </a:rPr>
              <a:t>②</a:t>
            </a:r>
            <a:r>
              <a:rPr lang="zh-CN" altLang="zh-CN" kern="100">
                <a:solidFill>
                  <a:prstClr val="black"/>
                </a:solidFill>
                <a:ea typeface="仿宋_GB2312"/>
                <a:cs typeface="Times New Roman" panose="02020603050405020304"/>
              </a:rPr>
              <a:t>经济区域集团化是世界经济全球化在当前条件下的具体表现，对经济全球化有促进和阻碍的双重作用</a:t>
            </a:r>
            <a:r>
              <a:rPr lang="zh-CN" altLang="zh-CN" kern="100" smtClean="0">
                <a:solidFill>
                  <a:prstClr val="black"/>
                </a:solidFill>
                <a:ea typeface="仿宋_GB2312"/>
                <a:cs typeface="Times New Roman" panose="02020603050405020304"/>
              </a:rPr>
              <a:t>。</a:t>
            </a:r>
            <a:endParaRPr lang="zh-CN" altLang="zh-CN" sz="1050" kern="100">
              <a:solidFill>
                <a:prstClr val="black"/>
              </a:solidFill>
              <a:latin typeface="宋体" panose="02010600030101010101" pitchFamily="2" charset="-122"/>
              <a:cs typeface="Courier New" panose="02070309020205020404"/>
            </a:endParaRPr>
          </a:p>
        </p:txBody>
      </p:sp>
    </p:spTree>
  </p:cSld>
  <p:clrMapOvr>
    <a:masterClrMapping/>
  </p:clrMapOvr>
  <p:transition/>
  <p:timing/>
</p:sld>
</file>

<file path=ppt/slides/slide1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06574" y="548680"/>
            <a:ext cx="11382863" cy="6034537"/>
          </a:xfrm>
        </p:spPr>
        <p:txBody>
          <a:bodyPr/>
          <a:lstStyle/>
          <a:p>
            <a:pPr indent="713740">
              <a:tabLst>
                <a:tab pos="5600700"/>
                <a:tab pos="9867900"/>
              </a:tabLst>
            </a:pPr>
            <a:r>
              <a:rPr lang="zh-CN" altLang="zh-CN" kern="100">
                <a:ea typeface="黑体" panose="02010609060101010101" pitchFamily="2" charset="-122"/>
                <a:cs typeface="Times New Roman" panose="02020603050405020304"/>
              </a:rPr>
              <a:t>三、社会信息化和文化多样性</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ea typeface="黑体" panose="02010609060101010101" pitchFamily="2" charset="-122"/>
                <a:cs typeface="Courier New" panose="02070309020205020404"/>
              </a:rPr>
              <a:t>1</a:t>
            </a:r>
            <a:r>
              <a:rPr lang="zh-CN" altLang="zh-CN" kern="100">
                <a:cs typeface="Times New Roman" panose="02020603050405020304"/>
              </a:rPr>
              <a:t>．</a:t>
            </a:r>
            <a:r>
              <a:rPr lang="zh-CN" altLang="zh-CN" kern="100">
                <a:ea typeface="黑体" panose="02010609060101010101" pitchFamily="2" charset="-122"/>
                <a:cs typeface="Times New Roman" panose="02020603050405020304"/>
              </a:rPr>
              <a:t>社会信息化</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cs typeface="Courier New" panose="02070309020205020404"/>
              </a:rPr>
              <a:t>(1)</a:t>
            </a:r>
            <a:r>
              <a:rPr lang="zh-CN" altLang="zh-CN" kern="100">
                <a:cs typeface="Times New Roman" panose="02020603050405020304"/>
              </a:rPr>
              <a:t>含义：社会信息化，是指发展以</a:t>
            </a:r>
            <a:r>
              <a:rPr lang="en-US" altLang="zh-CN" kern="100">
                <a:cs typeface="Courier New" panose="02070309020205020404"/>
              </a:rPr>
              <a:t>_________</a:t>
            </a:r>
            <a:r>
              <a:rPr lang="zh-CN" altLang="zh-CN" kern="100">
                <a:cs typeface="Times New Roman" panose="02020603050405020304"/>
              </a:rPr>
              <a:t>为主的智能化工具为代表的新生产力，建立有组织的信息网络体系，促进</a:t>
            </a:r>
            <a:r>
              <a:rPr lang="en-US" altLang="zh-CN" kern="100">
                <a:cs typeface="Courier New" panose="02070309020205020404"/>
              </a:rPr>
              <a:t>___________</a:t>
            </a:r>
            <a:r>
              <a:rPr lang="zh-CN" altLang="zh-CN" kern="100">
                <a:cs typeface="Times New Roman" panose="02020603050405020304"/>
              </a:rPr>
              <a:t>和知识共享，提高经济增长质量，推动经济社会向高效、优质发展转型的历史进程。</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cs typeface="Courier New" panose="02070309020205020404"/>
              </a:rPr>
              <a:t>(2)</a:t>
            </a:r>
            <a:r>
              <a:rPr lang="zh-CN" altLang="zh-CN" kern="100">
                <a:cs typeface="Times New Roman" panose="02020603050405020304"/>
              </a:rPr>
              <a:t>影响：进入</a:t>
            </a:r>
            <a:r>
              <a:rPr lang="en-US" altLang="zh-CN" kern="100">
                <a:cs typeface="Courier New" panose="02070309020205020404"/>
              </a:rPr>
              <a:t>21 </a:t>
            </a:r>
            <a:r>
              <a:rPr lang="zh-CN" altLang="zh-CN" kern="100">
                <a:cs typeface="Times New Roman" panose="02020603050405020304"/>
              </a:rPr>
              <a:t>世纪，</a:t>
            </a:r>
            <a:r>
              <a:rPr lang="en-US" altLang="zh-CN" kern="100">
                <a:cs typeface="Courier New" panose="02070309020205020404"/>
              </a:rPr>
              <a:t>_____________</a:t>
            </a:r>
            <a:r>
              <a:rPr lang="zh-CN" altLang="zh-CN" kern="100">
                <a:cs typeface="Times New Roman" panose="02020603050405020304"/>
              </a:rPr>
              <a:t>已经成为不可逆转的时代潮流，正在使人类社会发生极其深刻的变化。另外，人们在享受信息化带来的便利之时，如何保卫自己的</a:t>
            </a:r>
            <a:r>
              <a:rPr lang="en-US" altLang="zh-CN" kern="100">
                <a:cs typeface="Courier New" panose="02070309020205020404"/>
              </a:rPr>
              <a:t>___________</a:t>
            </a:r>
            <a:r>
              <a:rPr lang="zh-CN" altLang="zh-CN" kern="100">
                <a:cs typeface="Times New Roman" panose="02020603050405020304"/>
              </a:rPr>
              <a:t>，也成为各国必须解决的现实问题</a:t>
            </a:r>
            <a:r>
              <a:rPr lang="zh-CN" altLang="zh-CN" kern="100" smtClean="0">
                <a:cs typeface="Times New Roman" panose="02020603050405020304"/>
              </a:rPr>
              <a:t>。</a:t>
            </a:r>
            <a:endParaRPr lang="zh-CN" altLang="zh-CN" sz="1050" kern="100">
              <a:latin typeface="宋体" panose="02010600030101010101" pitchFamily="2" charset="-122"/>
              <a:cs typeface="Courier New" panose="02070309020205020404"/>
            </a:endParaRPr>
          </a:p>
        </p:txBody>
      </p:sp>
      <p:sp>
        <p:nvSpPr>
          <p:cNvPr id="5" name="Rectangle 3"/>
          <p:cNvSpPr>
            <a:spLocks noChangeArrowheads="1"/>
          </p:cNvSpPr>
          <p:nvPr/>
        </p:nvSpPr>
        <p:spPr bwMode="auto">
          <a:xfrm>
            <a:off x="6886658" y="1792151"/>
            <a:ext cx="1627369" cy="52322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algn="just">
              <a:spcAft>
                <a:spcPct val="0"/>
              </a:spcAft>
            </a:pPr>
            <a:r>
              <a:rPr lang="zh-CN" altLang="zh-CN" sz="2800" b="1" kern="100">
                <a:solidFill>
                  <a:srgbClr val="FF0000"/>
                </a:solidFill>
              </a:rPr>
              <a:t>计算机　</a:t>
            </a:r>
            <a:endParaRPr lang="zh-CN" altLang="zh-CN" sz="1050" kern="100"/>
          </a:p>
        </p:txBody>
      </p:sp>
      <p:sp>
        <p:nvSpPr>
          <p:cNvPr id="6" name="Rectangle 3"/>
          <p:cNvSpPr>
            <a:spLocks noChangeArrowheads="1"/>
          </p:cNvSpPr>
          <p:nvPr/>
        </p:nvSpPr>
        <p:spPr bwMode="auto">
          <a:xfrm>
            <a:off x="9226600" y="2420888"/>
            <a:ext cx="1988045" cy="52322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algn="just">
              <a:spcAft>
                <a:spcPct val="0"/>
              </a:spcAft>
            </a:pPr>
            <a:r>
              <a:rPr lang="zh-CN" altLang="zh-CN" sz="2800" b="1" kern="100">
                <a:solidFill>
                  <a:srgbClr val="FF0000"/>
                </a:solidFill>
              </a:rPr>
              <a:t>信息交流　</a:t>
            </a:r>
            <a:endParaRPr lang="zh-CN" altLang="zh-CN" sz="1050" kern="100"/>
          </a:p>
        </p:txBody>
      </p:sp>
      <p:sp>
        <p:nvSpPr>
          <p:cNvPr id="7" name="Rectangle 3"/>
          <p:cNvSpPr>
            <a:spLocks noChangeArrowheads="1"/>
          </p:cNvSpPr>
          <p:nvPr/>
        </p:nvSpPr>
        <p:spPr bwMode="auto">
          <a:xfrm>
            <a:off x="5301847" y="4149080"/>
            <a:ext cx="2348720" cy="52322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algn="just">
              <a:spcAft>
                <a:spcPct val="0"/>
              </a:spcAft>
            </a:pPr>
            <a:r>
              <a:rPr lang="zh-CN" altLang="zh-CN" sz="2800" b="1" kern="100">
                <a:solidFill>
                  <a:srgbClr val="FF0000"/>
                </a:solidFill>
              </a:rPr>
              <a:t>社会信息化　</a:t>
            </a:r>
            <a:endParaRPr lang="zh-CN" altLang="zh-CN" sz="1050" kern="100"/>
          </a:p>
        </p:txBody>
      </p:sp>
      <p:sp>
        <p:nvSpPr>
          <p:cNvPr id="8" name="Rectangle 3"/>
          <p:cNvSpPr>
            <a:spLocks noChangeArrowheads="1"/>
          </p:cNvSpPr>
          <p:nvPr/>
        </p:nvSpPr>
        <p:spPr bwMode="auto">
          <a:xfrm>
            <a:off x="5778797" y="5373216"/>
            <a:ext cx="1988045" cy="52322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algn="just">
              <a:spcAft>
                <a:spcPct val="0"/>
              </a:spcAft>
            </a:pPr>
            <a:r>
              <a:rPr lang="zh-CN" altLang="zh-CN" sz="2800" b="1" kern="100">
                <a:solidFill>
                  <a:srgbClr val="FF0000"/>
                </a:solidFill>
              </a:rPr>
              <a:t>信息安全　</a:t>
            </a:r>
            <a:endParaRPr lang="zh-CN" altLang="zh-CN" sz="1050" kern="1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linds(horizontal)">
                                      <p:cBhvr>
                                        <p:cTn id="7" dur="500"/>
                                        <p:tgtEl>
                                          <p:spTgt spid="5">
                                            <p:txEl>
                                              <p:pRg st="0" end="0"/>
                                            </p:txEl>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6">
                                            <p:txEl>
                                              <p:pRg st="0" end="0"/>
                                            </p:txEl>
                                          </p:spTgt>
                                        </p:tgtEl>
                                        <p:attrNameLst>
                                          <p:attrName>style.visibility</p:attrName>
                                        </p:attrNameLst>
                                      </p:cBhvr>
                                      <p:to>
                                        <p:strVal val="visible"/>
                                      </p:to>
                                    </p:set>
                                    <p:animEffect transition="in" filter="blinds(horizontal)">
                                      <p:cBhvr>
                                        <p:cTn id="12" dur="500"/>
                                        <p:tgtEl>
                                          <p:spTgt spid="6">
                                            <p:txEl>
                                              <p:pRg st="0" end="0"/>
                                            </p:txEl>
                                          </p:spTgt>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7">
                                            <p:txEl>
                                              <p:pRg st="0" end="0"/>
                                            </p:txEl>
                                          </p:spTgt>
                                        </p:tgtEl>
                                        <p:attrNameLst>
                                          <p:attrName>style.visibility</p:attrName>
                                        </p:attrNameLst>
                                      </p:cBhvr>
                                      <p:to>
                                        <p:strVal val="visible"/>
                                      </p:to>
                                    </p:set>
                                    <p:animEffect transition="in" filter="blinds(horizontal)">
                                      <p:cBhvr>
                                        <p:cTn id="17" dur="500"/>
                                        <p:tgtEl>
                                          <p:spTgt spid="7">
                                            <p:txEl>
                                              <p:pRg st="0" end="0"/>
                                            </p:txEl>
                                          </p:spTgt>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3" presetClass="entr" presetSubtype="10" fill="hold" nodeType="clickEffect">
                                  <p:stCondLst>
                                    <p:cond delay="0"/>
                                  </p:stCondLst>
                                  <p:childTnLst>
                                    <p:set>
                                      <p:cBhvr>
                                        <p:cTn id="21" dur="1" fill="hold">
                                          <p:stCondLst>
                                            <p:cond delay="0"/>
                                          </p:stCondLst>
                                        </p:cTn>
                                        <p:tgtEl>
                                          <p:spTgt spid="8">
                                            <p:txEl>
                                              <p:pRg st="0" end="0"/>
                                            </p:txEl>
                                          </p:spTgt>
                                        </p:tgtEl>
                                        <p:attrNameLst>
                                          <p:attrName>style.visibility</p:attrName>
                                        </p:attrNameLst>
                                      </p:cBhvr>
                                      <p:to>
                                        <p:strVal val="visible"/>
                                      </p:to>
                                    </p:set>
                                    <p:animEffect transition="in" filter="blinds(horizontal)">
                                      <p:cBhvr>
                                        <p:cTn id="22" dur="500"/>
                                        <p:tgtEl>
                                          <p:spTgt spid="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06574" y="692696"/>
            <a:ext cx="11382863" cy="5431295"/>
          </a:xfrm>
        </p:spPr>
        <p:txBody>
          <a:bodyPr/>
          <a:lstStyle/>
          <a:p>
            <a:pPr indent="713740">
              <a:tabLst>
                <a:tab pos="5600700"/>
                <a:tab pos="9867900"/>
              </a:tabLst>
            </a:pPr>
            <a:r>
              <a:rPr lang="en-US" altLang="zh-CN" kern="100">
                <a:ea typeface="黑体" panose="02010609060101010101" pitchFamily="2" charset="-122"/>
                <a:cs typeface="Courier New" panose="02070309020205020404"/>
              </a:rPr>
              <a:t>2</a:t>
            </a:r>
            <a:r>
              <a:rPr lang="zh-CN" altLang="zh-CN" kern="100">
                <a:cs typeface="Times New Roman" panose="02020603050405020304"/>
              </a:rPr>
              <a:t>．</a:t>
            </a:r>
            <a:r>
              <a:rPr lang="zh-CN" altLang="zh-CN" kern="100">
                <a:ea typeface="黑体" panose="02010609060101010101" pitchFamily="2" charset="-122"/>
                <a:cs typeface="Times New Roman" panose="02020603050405020304"/>
              </a:rPr>
              <a:t>文化多样性</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cs typeface="Courier New" panose="02070309020205020404"/>
              </a:rPr>
              <a:t>(1)</a:t>
            </a:r>
            <a:r>
              <a:rPr lang="zh-CN" altLang="zh-CN" kern="100">
                <a:cs typeface="Times New Roman" panose="02020603050405020304"/>
              </a:rPr>
              <a:t>地位：文化多样性是世界文化的</a:t>
            </a:r>
            <a:r>
              <a:rPr lang="en-US" altLang="zh-CN" kern="100">
                <a:cs typeface="Courier New" panose="02070309020205020404"/>
              </a:rPr>
              <a:t>___________</a:t>
            </a:r>
            <a:r>
              <a:rPr lang="zh-CN" altLang="zh-CN" kern="100">
                <a:cs typeface="Times New Roman" panose="02020603050405020304"/>
              </a:rPr>
              <a:t>。不同历史文化背景的人们，共同创造了丰富多彩的世界。</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cs typeface="Courier New" panose="02070309020205020404"/>
              </a:rPr>
              <a:t>(2)</a:t>
            </a:r>
            <a:r>
              <a:rPr lang="zh-CN" altLang="zh-CN" kern="100">
                <a:cs typeface="Times New Roman" panose="02020603050405020304"/>
              </a:rPr>
              <a:t>问题：在</a:t>
            </a:r>
            <a:r>
              <a:rPr lang="en-US" altLang="zh-CN" kern="100">
                <a:cs typeface="Courier New" panose="02070309020205020404"/>
              </a:rPr>
              <a:t>_____________</a:t>
            </a:r>
            <a:r>
              <a:rPr lang="zh-CN" altLang="zh-CN" kern="100">
                <a:cs typeface="Times New Roman" panose="02020603050405020304"/>
              </a:rPr>
              <a:t>和社会信息化过程中，文化多样性也面临着前所未有的挑战。</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cs typeface="Courier New" panose="02070309020205020404"/>
              </a:rPr>
              <a:t>(3)</a:t>
            </a:r>
            <a:r>
              <a:rPr lang="zh-CN" altLang="zh-CN" kern="100">
                <a:cs typeface="Times New Roman" panose="02020603050405020304"/>
              </a:rPr>
              <a:t>应对：各国都在努力维护自己的</a:t>
            </a:r>
            <a:r>
              <a:rPr lang="en-US" altLang="zh-CN" kern="100">
                <a:cs typeface="Courier New" panose="02070309020205020404"/>
              </a:rPr>
              <a:t>___________</a:t>
            </a:r>
            <a:r>
              <a:rPr lang="zh-CN" altLang="zh-CN" kern="100">
                <a:cs typeface="Times New Roman" panose="02020603050405020304"/>
              </a:rPr>
              <a:t>，</a:t>
            </a:r>
            <a:r>
              <a:rPr lang="zh-CN" altLang="zh-CN" kern="100">
                <a:latin typeface="宋体" panose="02010600030101010101" pitchFamily="2" charset="-122"/>
                <a:ea typeface="Times New Roman" panose="02020603050405020304"/>
                <a:cs typeface="Courier New" panose="02070309020205020404"/>
              </a:rPr>
              <a:t> </a:t>
            </a:r>
            <a:r>
              <a:rPr lang="zh-CN" altLang="zh-CN" kern="100">
                <a:cs typeface="Times New Roman" panose="02020603050405020304"/>
              </a:rPr>
              <a:t>维系自己的文化根脉。中国在传承和传播中华优秀文化的同时，尊重世界文化</a:t>
            </a:r>
            <a:r>
              <a:rPr lang="en-US" altLang="zh-CN" kern="100">
                <a:cs typeface="Courier New" panose="02070309020205020404"/>
              </a:rPr>
              <a:t>_________</a:t>
            </a:r>
            <a:r>
              <a:rPr lang="zh-CN" altLang="zh-CN" kern="100">
                <a:cs typeface="Times New Roman" panose="02020603050405020304"/>
              </a:rPr>
              <a:t>，促进和而不同、兼收并蓄的文明交流，推动世界的和平与发展</a:t>
            </a:r>
            <a:r>
              <a:rPr lang="zh-CN" altLang="zh-CN" kern="100" smtClean="0">
                <a:cs typeface="Times New Roman" panose="02020603050405020304"/>
              </a:rPr>
              <a:t>。</a:t>
            </a:r>
            <a:endParaRPr lang="zh-CN" altLang="zh-CN" sz="1050" kern="100">
              <a:latin typeface="宋体" panose="02010600030101010101" pitchFamily="2" charset="-122"/>
              <a:cs typeface="Courier New" panose="02070309020205020404"/>
            </a:endParaRPr>
          </a:p>
        </p:txBody>
      </p:sp>
      <p:sp>
        <p:nvSpPr>
          <p:cNvPr id="5" name="Rectangle 3"/>
          <p:cNvSpPr>
            <a:spLocks noChangeArrowheads="1"/>
          </p:cNvSpPr>
          <p:nvPr/>
        </p:nvSpPr>
        <p:spPr bwMode="auto">
          <a:xfrm>
            <a:off x="6994352" y="1340768"/>
            <a:ext cx="1988045" cy="52322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algn="just">
              <a:spcAft>
                <a:spcPct val="0"/>
              </a:spcAft>
            </a:pPr>
            <a:r>
              <a:rPr lang="zh-CN" altLang="zh-CN" sz="2800" b="1" kern="100">
                <a:solidFill>
                  <a:srgbClr val="FF0000"/>
                </a:solidFill>
              </a:rPr>
              <a:t>基本特征　</a:t>
            </a:r>
            <a:endParaRPr lang="zh-CN" altLang="zh-CN" sz="1050" kern="100"/>
          </a:p>
        </p:txBody>
      </p:sp>
      <p:sp>
        <p:nvSpPr>
          <p:cNvPr id="6" name="Rectangle 3"/>
          <p:cNvSpPr>
            <a:spLocks noChangeArrowheads="1"/>
          </p:cNvSpPr>
          <p:nvPr/>
        </p:nvSpPr>
        <p:spPr bwMode="auto">
          <a:xfrm>
            <a:off x="3285623" y="2564904"/>
            <a:ext cx="2348720" cy="52322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algn="just">
              <a:spcAft>
                <a:spcPct val="0"/>
              </a:spcAft>
            </a:pPr>
            <a:r>
              <a:rPr lang="zh-CN" altLang="zh-CN" sz="2800" b="1" kern="100">
                <a:solidFill>
                  <a:srgbClr val="FF0000"/>
                </a:solidFill>
              </a:rPr>
              <a:t>经济全球化　</a:t>
            </a:r>
            <a:endParaRPr lang="zh-CN" altLang="zh-CN" sz="1050" kern="100"/>
          </a:p>
        </p:txBody>
      </p:sp>
      <p:sp>
        <p:nvSpPr>
          <p:cNvPr id="7" name="Rectangle 3"/>
          <p:cNvSpPr>
            <a:spLocks noChangeArrowheads="1"/>
          </p:cNvSpPr>
          <p:nvPr/>
        </p:nvSpPr>
        <p:spPr bwMode="auto">
          <a:xfrm>
            <a:off x="6850336" y="3717032"/>
            <a:ext cx="1988045" cy="52322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algn="just">
              <a:spcAft>
                <a:spcPct val="0"/>
              </a:spcAft>
            </a:pPr>
            <a:r>
              <a:rPr lang="zh-CN" altLang="zh-CN" sz="2800" b="1" kern="100">
                <a:solidFill>
                  <a:srgbClr val="FF0000"/>
                </a:solidFill>
              </a:rPr>
              <a:t>文化特性　</a:t>
            </a:r>
            <a:endParaRPr lang="zh-CN" altLang="zh-CN" sz="1050" kern="100"/>
          </a:p>
        </p:txBody>
      </p:sp>
      <p:sp>
        <p:nvSpPr>
          <p:cNvPr id="8" name="Rectangle 3"/>
          <p:cNvSpPr>
            <a:spLocks noChangeArrowheads="1"/>
          </p:cNvSpPr>
          <p:nvPr/>
        </p:nvSpPr>
        <p:spPr bwMode="auto">
          <a:xfrm>
            <a:off x="621962" y="4869160"/>
            <a:ext cx="1627369" cy="52322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algn="just">
              <a:spcAft>
                <a:spcPct val="0"/>
              </a:spcAft>
            </a:pPr>
            <a:r>
              <a:rPr lang="zh-CN" altLang="zh-CN" sz="2800" b="1" kern="100">
                <a:solidFill>
                  <a:srgbClr val="FF0000"/>
                </a:solidFill>
              </a:rPr>
              <a:t>多样性　</a:t>
            </a:r>
            <a:endParaRPr lang="zh-CN" altLang="zh-CN" sz="1050" kern="1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linds(horizontal)">
                                      <p:cBhvr>
                                        <p:cTn id="7" dur="500"/>
                                        <p:tgtEl>
                                          <p:spTgt spid="5">
                                            <p:txEl>
                                              <p:pRg st="0" end="0"/>
                                            </p:txEl>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6">
                                            <p:txEl>
                                              <p:pRg st="0" end="0"/>
                                            </p:txEl>
                                          </p:spTgt>
                                        </p:tgtEl>
                                        <p:attrNameLst>
                                          <p:attrName>style.visibility</p:attrName>
                                        </p:attrNameLst>
                                      </p:cBhvr>
                                      <p:to>
                                        <p:strVal val="visible"/>
                                      </p:to>
                                    </p:set>
                                    <p:animEffect transition="in" filter="blinds(horizontal)">
                                      <p:cBhvr>
                                        <p:cTn id="12" dur="500"/>
                                        <p:tgtEl>
                                          <p:spTgt spid="6">
                                            <p:txEl>
                                              <p:pRg st="0" end="0"/>
                                            </p:txEl>
                                          </p:spTgt>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7">
                                            <p:txEl>
                                              <p:pRg st="0" end="0"/>
                                            </p:txEl>
                                          </p:spTgt>
                                        </p:tgtEl>
                                        <p:attrNameLst>
                                          <p:attrName>style.visibility</p:attrName>
                                        </p:attrNameLst>
                                      </p:cBhvr>
                                      <p:to>
                                        <p:strVal val="visible"/>
                                      </p:to>
                                    </p:set>
                                    <p:animEffect transition="in" filter="blinds(horizontal)">
                                      <p:cBhvr>
                                        <p:cTn id="17" dur="500"/>
                                        <p:tgtEl>
                                          <p:spTgt spid="7">
                                            <p:txEl>
                                              <p:pRg st="0" end="0"/>
                                            </p:txEl>
                                          </p:spTgt>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3" presetClass="entr" presetSubtype="10" fill="hold" nodeType="clickEffect">
                                  <p:stCondLst>
                                    <p:cond delay="0"/>
                                  </p:stCondLst>
                                  <p:childTnLst>
                                    <p:set>
                                      <p:cBhvr>
                                        <p:cTn id="21" dur="1" fill="hold">
                                          <p:stCondLst>
                                            <p:cond delay="0"/>
                                          </p:stCondLst>
                                        </p:cTn>
                                        <p:tgtEl>
                                          <p:spTgt spid="8">
                                            <p:txEl>
                                              <p:pRg st="0" end="0"/>
                                            </p:txEl>
                                          </p:spTgt>
                                        </p:tgtEl>
                                        <p:attrNameLst>
                                          <p:attrName>style.visibility</p:attrName>
                                        </p:attrNameLst>
                                      </p:cBhvr>
                                      <p:to>
                                        <p:strVal val="visible"/>
                                      </p:to>
                                    </p:set>
                                    <p:animEffect transition="in" filter="blinds(horizontal)">
                                      <p:cBhvr>
                                        <p:cTn id="22" dur="500"/>
                                        <p:tgtEl>
                                          <p:spTgt spid="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06574" y="692696"/>
            <a:ext cx="11382863" cy="5431295"/>
          </a:xfrm>
        </p:spPr>
        <p:txBody>
          <a:bodyPr/>
          <a:lstStyle/>
          <a:p>
            <a:pPr indent="713740">
              <a:tabLst>
                <a:tab pos="5600700"/>
                <a:tab pos="9867900"/>
              </a:tabLst>
            </a:pPr>
            <a:r>
              <a:rPr lang="zh-CN" altLang="zh-CN" kern="100">
                <a:ea typeface="黑体" panose="02010609060101010101" pitchFamily="2" charset="-122"/>
                <a:cs typeface="Times New Roman" panose="02020603050405020304"/>
              </a:rPr>
              <a:t>【特别提示】全面认识世界文化多样性</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ea typeface="仿宋_GB2312"/>
                <a:cs typeface="Courier New" panose="02070309020205020404"/>
              </a:rPr>
              <a:t>(1)</a:t>
            </a:r>
            <a:r>
              <a:rPr lang="zh-CN" altLang="zh-CN" kern="100">
                <a:ea typeface="仿宋_GB2312"/>
                <a:cs typeface="Times New Roman" panose="02020603050405020304"/>
              </a:rPr>
              <a:t>概念：文化多样性是指世界上每个民族、每个国家都有自己独特的文化，民族文化是民族身份的重要标志。文化多样性是世界文化的基本特征，也是人类文明进步的重要动力。</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ea typeface="仿宋_GB2312"/>
                <a:cs typeface="Courier New" panose="02070309020205020404"/>
              </a:rPr>
              <a:t>(2)</a:t>
            </a:r>
            <a:r>
              <a:rPr lang="zh-CN" altLang="zh-CN" kern="100">
                <a:ea typeface="仿宋_GB2312"/>
                <a:cs typeface="Times New Roman" panose="02020603050405020304"/>
              </a:rPr>
              <a:t>原因</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latin typeface="宋体" panose="02010600030101010101" pitchFamily="2" charset="-122"/>
                <a:ea typeface="仿宋_GB2312"/>
                <a:cs typeface="Times New Roman" panose="02020603050405020304"/>
              </a:rPr>
              <a:t>①</a:t>
            </a:r>
            <a:r>
              <a:rPr lang="zh-CN" altLang="zh-CN" kern="100">
                <a:ea typeface="仿宋_GB2312"/>
                <a:cs typeface="Times New Roman" panose="02020603050405020304"/>
              </a:rPr>
              <a:t>经济全球化是世界文化多样性的现实物质基础。</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latin typeface="宋体" panose="02010600030101010101" pitchFamily="2" charset="-122"/>
                <a:ea typeface="仿宋_GB2312"/>
                <a:cs typeface="Times New Roman" panose="02020603050405020304"/>
              </a:rPr>
              <a:t>②</a:t>
            </a:r>
            <a:r>
              <a:rPr lang="zh-CN" altLang="zh-CN" kern="100">
                <a:ea typeface="仿宋_GB2312"/>
                <a:cs typeface="Times New Roman" panose="02020603050405020304"/>
              </a:rPr>
              <a:t>自然环境的多样化促成了世界文化多样性。</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latin typeface="宋体" panose="02010600030101010101" pitchFamily="2" charset="-122"/>
                <a:ea typeface="仿宋_GB2312"/>
                <a:cs typeface="Times New Roman" panose="02020603050405020304"/>
              </a:rPr>
              <a:t>③</a:t>
            </a:r>
            <a:r>
              <a:rPr lang="zh-CN" altLang="zh-CN" kern="100">
                <a:ea typeface="仿宋_GB2312"/>
                <a:cs typeface="Times New Roman" panose="02020603050405020304"/>
              </a:rPr>
              <a:t>人类实践活动的多样性决定了世界文化多样性。</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latin typeface="宋体" panose="02010600030101010101" pitchFamily="2" charset="-122"/>
                <a:ea typeface="仿宋_GB2312"/>
                <a:cs typeface="Times New Roman" panose="02020603050405020304"/>
              </a:rPr>
              <a:t>④</a:t>
            </a:r>
            <a:r>
              <a:rPr lang="zh-CN" altLang="zh-CN" kern="100">
                <a:ea typeface="仿宋_GB2312"/>
                <a:cs typeface="Times New Roman" panose="02020603050405020304"/>
              </a:rPr>
              <a:t>多语制和不同文化间的交往丰富了世界文化多样性</a:t>
            </a:r>
            <a:r>
              <a:rPr lang="zh-CN" altLang="zh-CN" kern="100" smtClean="0">
                <a:ea typeface="仿宋_GB2312"/>
                <a:cs typeface="Times New Roman" panose="02020603050405020304"/>
              </a:rPr>
              <a:t>。</a:t>
            </a:r>
            <a:endParaRPr lang="zh-CN" altLang="zh-CN" sz="1050" kern="100">
              <a:latin typeface="宋体" panose="02010600030101010101" pitchFamily="2" charset="-122"/>
              <a:cs typeface="Courier New" panose="02070309020205020404"/>
            </a:endParaRPr>
          </a:p>
        </p:txBody>
      </p:sp>
    </p:spTree>
  </p:cSld>
  <p:clrMapOvr>
    <a:masterClrMapping/>
  </p:clrMapOvr>
  <p:transition/>
  <p:timing/>
</p:sld>
</file>

<file path=ppt/slides/slide2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06574" y="887551"/>
            <a:ext cx="11382863" cy="3621569"/>
          </a:xfrm>
        </p:spPr>
        <p:txBody>
          <a:bodyPr/>
          <a:lstStyle/>
          <a:p>
            <a:pPr indent="713740">
              <a:tabLst>
                <a:tab pos="5600700"/>
                <a:tab pos="9867900"/>
              </a:tabLst>
            </a:pPr>
            <a:r>
              <a:rPr lang="en-US" altLang="zh-CN" kern="100">
                <a:ea typeface="仿宋_GB2312"/>
                <a:cs typeface="Courier New" panose="02070309020205020404"/>
              </a:rPr>
              <a:t>(3)</a:t>
            </a:r>
            <a:r>
              <a:rPr lang="zh-CN" altLang="zh-CN" kern="100">
                <a:ea typeface="仿宋_GB2312"/>
                <a:cs typeface="Times New Roman" panose="02020603050405020304"/>
              </a:rPr>
              <a:t>问题：全球化加剧了不同文化系统之间的紧张，处于强势的文化一方对弱势文化采取了</a:t>
            </a:r>
            <a:r>
              <a:rPr lang="en-US" altLang="zh-CN" kern="100">
                <a:latin typeface="宋体" panose="02010600030101010101" pitchFamily="2" charset="-122"/>
                <a:cs typeface="Times New Roman" panose="02020603050405020304"/>
              </a:rPr>
              <a:t>“</a:t>
            </a:r>
            <a:r>
              <a:rPr lang="zh-CN" altLang="zh-CN" kern="100">
                <a:ea typeface="仿宋_GB2312"/>
                <a:cs typeface="Times New Roman" panose="02020603050405020304"/>
              </a:rPr>
              <a:t>文化霸权</a:t>
            </a:r>
            <a:r>
              <a:rPr lang="en-US" altLang="zh-CN" kern="100">
                <a:latin typeface="宋体" panose="02010600030101010101" pitchFamily="2" charset="-122"/>
                <a:cs typeface="Times New Roman" panose="02020603050405020304"/>
              </a:rPr>
              <a:t>”</a:t>
            </a:r>
            <a:r>
              <a:rPr lang="zh-CN" altLang="zh-CN" kern="100">
                <a:ea typeface="仿宋_GB2312"/>
                <a:cs typeface="Times New Roman" panose="02020603050405020304"/>
              </a:rPr>
              <a:t>或</a:t>
            </a:r>
            <a:r>
              <a:rPr lang="en-US" altLang="zh-CN" kern="100">
                <a:latin typeface="宋体" panose="02010600030101010101" pitchFamily="2" charset="-122"/>
                <a:cs typeface="Times New Roman" panose="02020603050405020304"/>
              </a:rPr>
              <a:t>“</a:t>
            </a:r>
            <a:r>
              <a:rPr lang="zh-CN" altLang="zh-CN" kern="100">
                <a:ea typeface="仿宋_GB2312"/>
                <a:cs typeface="Times New Roman" panose="02020603050405020304"/>
              </a:rPr>
              <a:t>文化殖民</a:t>
            </a:r>
            <a:r>
              <a:rPr lang="en-US" altLang="zh-CN" kern="100">
                <a:latin typeface="宋体" panose="02010600030101010101" pitchFamily="2" charset="-122"/>
                <a:cs typeface="Times New Roman" panose="02020603050405020304"/>
              </a:rPr>
              <a:t>”</a:t>
            </a:r>
            <a:r>
              <a:rPr lang="zh-CN" altLang="zh-CN" kern="100">
                <a:ea typeface="仿宋_GB2312"/>
                <a:cs typeface="Times New Roman" panose="02020603050405020304"/>
              </a:rPr>
              <a:t>，试图将自己的文化价值观强加于对方，结果不同文化之间的冲突在所难免</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ea typeface="仿宋_GB2312"/>
                <a:cs typeface="Courier New" panose="02070309020205020404"/>
              </a:rPr>
              <a:t>(4)</a:t>
            </a:r>
            <a:r>
              <a:rPr lang="zh-CN" altLang="zh-CN" kern="100">
                <a:ea typeface="仿宋_GB2312"/>
                <a:cs typeface="Times New Roman" panose="02020603050405020304"/>
              </a:rPr>
              <a:t>态度</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latin typeface="宋体" panose="02010600030101010101" pitchFamily="2" charset="-122"/>
                <a:ea typeface="仿宋_GB2312"/>
                <a:cs typeface="Times New Roman" panose="02020603050405020304"/>
              </a:rPr>
              <a:t>①</a:t>
            </a:r>
            <a:r>
              <a:rPr lang="zh-CN" altLang="zh-CN" kern="100">
                <a:ea typeface="仿宋_GB2312"/>
                <a:cs typeface="Times New Roman" panose="02020603050405020304"/>
              </a:rPr>
              <a:t>既要认同本民族文化，又要尊重其他民族文化，相互借鉴，求同存异，尊重世界文化多样性，共同促进人类文明繁荣进步</a:t>
            </a:r>
            <a:r>
              <a:rPr lang="zh-CN" altLang="zh-CN" kern="100" smtClean="0">
                <a:ea typeface="仿宋_GB2312"/>
                <a:cs typeface="Times New Roman" panose="02020603050405020304"/>
              </a:rPr>
              <a:t>。</a:t>
            </a:r>
            <a:endParaRPr lang="zh-CN" altLang="zh-CN" sz="1050" kern="100">
              <a:latin typeface="宋体" panose="02010600030101010101" pitchFamily="2" charset="-122"/>
              <a:cs typeface="Courier New" panose="02070309020205020404"/>
            </a:endParaRPr>
          </a:p>
        </p:txBody>
      </p:sp>
    </p:spTree>
  </p:cSld>
  <p:clrMapOvr>
    <a:masterClrMapping/>
  </p:clrMapOvr>
  <p:transition/>
  <p:timing/>
</p:sld>
</file>

<file path=ppt/slides/slide2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6147" name="Picture 3" descr="图片7"/>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8106" y="3074988"/>
            <a:ext cx="3071813" cy="3810000"/>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图片8"/>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0136831" y="0"/>
            <a:ext cx="2071688" cy="2560638"/>
          </a:xfrm>
          <a:prstGeom prst="rect">
            <a:avLst/>
          </a:prstGeom>
          <a:noFill/>
          <a:extLst>
            <a:ext uri="{909E8E84-426E-40DD-AFC4-6F175D3DCCD1}">
              <a14:hiddenFill xmlns:a14="http://schemas.microsoft.com/office/drawing/2010/main">
                <a:solidFill>
                  <a:srgbClr val="FFFFFF"/>
                </a:solidFill>
              </a14:hiddenFill>
            </a:ext>
          </a:extLst>
        </p:spPr>
      </p:pic>
      <p:sp>
        <p:nvSpPr>
          <p:cNvPr id="2" name="Text Box 2"/>
          <p:cNvSpPr txBox="1">
            <a:spLocks noChangeArrowheads="1"/>
          </p:cNvSpPr>
          <p:nvPr/>
        </p:nvSpPr>
        <p:spPr bwMode="auto">
          <a:xfrm>
            <a:off x="0" y="2420938"/>
            <a:ext cx="12190413" cy="91440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spAutoFit/>
          </a:bodyPr>
          <a:lstStyle/>
          <a:p>
            <a:pPr marL="0" marR="0" lvl="0" indent="0" algn="ctr" defTabSz="914400" rtl="0" eaLnBrk="1" fontAlgn="base" latinLnBrk="0" hangingPunct="1">
              <a:lnSpc>
                <a:spcPct val="100000"/>
              </a:lnSpc>
              <a:spcBef>
                <a:spcPct val="0"/>
              </a:spcBef>
              <a:spcAft>
                <a:spcPct val="0"/>
              </a:spcAft>
              <a:buClrTx/>
              <a:buSzTx/>
              <a:buFontTx/>
              <a:buNone/>
            </a:pPr>
            <a:r>
              <a:rPr kumimoji="0" lang="zh-CN" sz="5400" b="1" i="0" u="none" strike="noStrike" cap="none" normalizeH="0" baseline="0" smtClean="0">
                <a:ln>
                  <a:noFill/>
                </a:ln>
                <a:solidFill>
                  <a:srgbClr val="FF6600"/>
                </a:solidFill>
                <a:effectLst/>
                <a:latin typeface="Times New Roman" panose="02020603050405020304" pitchFamily="18" charset="0"/>
                <a:ea typeface="黑体" panose="02010609060101010101" pitchFamily="2" charset="-122"/>
              </a:rPr>
              <a:t>史料探究</a:t>
            </a:r>
            <a:r>
              <a:rPr kumimoji="0" lang="en-US" altLang="zh-CN" sz="5400" b="1" i="0" u="none" strike="noStrike" cap="none" normalizeH="0" baseline="0" smtClean="0">
                <a:ln>
                  <a:noFill/>
                </a:ln>
                <a:solidFill>
                  <a:srgbClr val="FF6600"/>
                </a:solidFill>
                <a:effectLst/>
                <a:latin typeface="+mj-lt"/>
                <a:ea typeface="黑体" panose="02010609060101010101" pitchFamily="2" charset="-122"/>
              </a:rPr>
              <a:t>·</a:t>
            </a:r>
            <a:r>
              <a:rPr kumimoji="0" lang="zh-CN" sz="5400" b="1" i="0" u="none" strike="noStrike" cap="none" normalizeH="0" baseline="0" smtClean="0">
                <a:ln>
                  <a:noFill/>
                </a:ln>
                <a:solidFill>
                  <a:srgbClr val="FF6600"/>
                </a:solidFill>
                <a:effectLst/>
                <a:latin typeface="Times New Roman" panose="02020603050405020304" pitchFamily="18" charset="0"/>
                <a:ea typeface="黑体" panose="02010609060101010101" pitchFamily="2" charset="-122"/>
              </a:rPr>
              <a:t>释疑难</a:t>
            </a:r>
            <a:endParaRPr kumimoji="0" 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spTree>
  </p:cSld>
  <p:clrMapOvr>
    <a:masterClrMapping/>
  </p:clrMapOvr>
  <p:transition/>
  <p:timing/>
</p:sld>
</file>

<file path=ppt/slides/slide2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06574" y="692696"/>
            <a:ext cx="11382863" cy="4851585"/>
          </a:xfrm>
        </p:spPr>
        <p:txBody>
          <a:bodyPr/>
          <a:lstStyle/>
          <a:p>
            <a:pPr indent="713740">
              <a:tabLst>
                <a:tab pos="5600700"/>
                <a:tab pos="9867900"/>
              </a:tabLst>
            </a:pPr>
            <a:r>
              <a:rPr lang="zh-CN" altLang="zh-CN" kern="100">
                <a:solidFill>
                  <a:srgbClr val="FFFFFF"/>
                </a:solidFill>
                <a:highlight>
                  <a:srgbClr val="000000"/>
                </a:highlight>
                <a:ea typeface="黑体" panose="02010609060101010101" pitchFamily="2" charset="-122"/>
                <a:cs typeface="Times New Roman" panose="02020603050405020304"/>
              </a:rPr>
              <a:t>主题一</a:t>
            </a:r>
            <a:r>
              <a:rPr lang="zh-CN" altLang="zh-CN" kern="100">
                <a:ea typeface="黑体" panose="02010609060101010101" pitchFamily="2" charset="-122"/>
                <a:cs typeface="Times New Roman" panose="02020603050405020304"/>
              </a:rPr>
              <a:t>　世界多极化发展趋势</a:t>
            </a:r>
            <a:r>
              <a:rPr lang="en-US" altLang="zh-CN" kern="100">
                <a:ea typeface="黑体" panose="02010609060101010101" pitchFamily="2" charset="-122"/>
                <a:cs typeface="Courier New" panose="02070309020205020404"/>
              </a:rPr>
              <a:t>(</a:t>
            </a:r>
            <a:r>
              <a:rPr lang="zh-CN" altLang="zh-CN" kern="100">
                <a:ea typeface="黑体" panose="02010609060101010101" pitchFamily="2" charset="-122"/>
                <a:cs typeface="Times New Roman" panose="02020603050405020304"/>
              </a:rPr>
              <a:t>史料实证、历史解释</a:t>
            </a:r>
            <a:r>
              <a:rPr lang="en-US" altLang="zh-CN" kern="100">
                <a:ea typeface="黑体" panose="02010609060101010101" pitchFamily="2" charset="-122"/>
                <a:cs typeface="Courier New" panose="02070309020205020404"/>
              </a:rPr>
              <a:t>)</a:t>
            </a:r>
            <a:endParaRPr lang="zh-CN" altLang="zh-CN" sz="1050" kern="100">
              <a:latin typeface="宋体" panose="02010600030101010101" pitchFamily="2" charset="-122"/>
              <a:cs typeface="Courier New" panose="02070309020205020404"/>
            </a:endParaRPr>
          </a:p>
          <a:p>
            <a:pPr indent="713740">
              <a:tabLst>
                <a:tab pos="5600700"/>
                <a:tab pos="9867900"/>
              </a:tabLst>
            </a:pPr>
            <a:r>
              <a:rPr lang="zh-CN" altLang="zh-CN" kern="100">
                <a:ea typeface="黑体" panose="02010609060101010101" pitchFamily="2" charset="-122"/>
                <a:cs typeface="Times New Roman" panose="02020603050405020304"/>
              </a:rPr>
              <a:t>史料一</a:t>
            </a:r>
            <a:r>
              <a:rPr lang="zh-CN" altLang="zh-CN" kern="100">
                <a:ea typeface="楷体_GB2312"/>
                <a:cs typeface="Times New Roman" panose="02020603050405020304"/>
              </a:rPr>
              <a:t>　海湾战争加强了美国在中东的主导地位。北约东扩和俄罗斯的削弱使俄无力同美国争夺欧洲和世界。科索沃战争为以美国为首的北约干涉成员国以外的事务开了先例。</a:t>
            </a:r>
            <a:r>
              <a:rPr lang="en-US" altLang="zh-CN" kern="100">
                <a:latin typeface="宋体" panose="02010600030101010101" pitchFamily="2" charset="-122"/>
                <a:cs typeface="Times New Roman" panose="02020603050405020304"/>
              </a:rPr>
              <a:t>……</a:t>
            </a:r>
            <a:r>
              <a:rPr lang="zh-CN" altLang="zh-CN" kern="100">
                <a:ea typeface="楷体_GB2312"/>
                <a:cs typeface="Times New Roman" panose="02020603050405020304"/>
              </a:rPr>
              <a:t>美国在同日本的经济竞争中重新占据国际竞争力第一的位置。美国的智库估计，在</a:t>
            </a:r>
            <a:r>
              <a:rPr lang="en-US" altLang="zh-CN" kern="100">
                <a:ea typeface="楷体_GB2312"/>
                <a:cs typeface="Courier New" panose="02070309020205020404"/>
              </a:rPr>
              <a:t>2015</a:t>
            </a:r>
            <a:r>
              <a:rPr lang="zh-CN" altLang="zh-CN" kern="100">
                <a:ea typeface="楷体_GB2312"/>
                <a:cs typeface="Times New Roman" panose="02020603050405020304"/>
              </a:rPr>
              <a:t>年以前，没有一个国家能够对美国的优势地位构成挑战。</a:t>
            </a:r>
            <a:endParaRPr lang="zh-CN" altLang="zh-CN" sz="1050" kern="100">
              <a:latin typeface="宋体" panose="02010600030101010101" pitchFamily="2" charset="-122"/>
              <a:cs typeface="Courier New" panose="02070309020205020404"/>
            </a:endParaRPr>
          </a:p>
          <a:p>
            <a:pPr indent="713740" algn="r">
              <a:tabLst>
                <a:tab pos="5600700"/>
                <a:tab pos="9867900"/>
              </a:tabLst>
            </a:pPr>
            <a:r>
              <a:rPr lang="en-US" altLang="zh-CN" kern="100">
                <a:ea typeface="楷体_GB2312"/>
                <a:cs typeface="Courier New" panose="02070309020205020404"/>
              </a:rPr>
              <a:t>——</a:t>
            </a:r>
            <a:r>
              <a:rPr lang="zh-CN" altLang="zh-CN" kern="100">
                <a:ea typeface="楷体_GB2312"/>
                <a:cs typeface="Times New Roman" panose="02020603050405020304"/>
              </a:rPr>
              <a:t>李景治《世界格局和大国关系的新变化》</a:t>
            </a:r>
            <a:endParaRPr lang="zh-CN" altLang="zh-CN" sz="1050" kern="100">
              <a:latin typeface="宋体" panose="02010600030101010101" pitchFamily="2" charset="-122"/>
              <a:cs typeface="Courier New" panose="02070309020205020404"/>
            </a:endParaRPr>
          </a:p>
          <a:p>
            <a:endParaRPr lang="zh-CN" altLang="en-US"/>
          </a:p>
        </p:txBody>
      </p:sp>
    </p:spTree>
  </p:cSld>
  <p:clrMapOvr>
    <a:masterClrMapping/>
  </p:clrMapOvr>
  <p:transition/>
  <p:timing/>
</p:sld>
</file>

<file path=ppt/slides/slide2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06574" y="692696"/>
            <a:ext cx="11382863" cy="3108543"/>
          </a:xfrm>
        </p:spPr>
        <p:txBody>
          <a:bodyPr/>
          <a:lstStyle/>
          <a:p>
            <a:pPr indent="713740">
              <a:tabLst>
                <a:tab pos="5600700"/>
                <a:tab pos="9867900"/>
              </a:tabLst>
            </a:pPr>
            <a:endParaRPr lang="en-US" altLang="zh-CN" kern="100" smtClean="0">
              <a:ea typeface="黑体" panose="02010609060101010101" pitchFamily="2" charset="-122"/>
              <a:cs typeface="Times New Roman" panose="02020603050405020304"/>
            </a:endParaRPr>
          </a:p>
          <a:p>
            <a:pPr indent="713740">
              <a:tabLst>
                <a:tab pos="5600700"/>
                <a:tab pos="9867900"/>
              </a:tabLst>
            </a:pPr>
            <a:r>
              <a:rPr lang="zh-CN" altLang="zh-CN" kern="100" smtClean="0">
                <a:ea typeface="黑体" panose="02010609060101010101" pitchFamily="2" charset="-122"/>
                <a:cs typeface="Times New Roman" panose="02020603050405020304"/>
              </a:rPr>
              <a:t>探究</a:t>
            </a:r>
            <a:r>
              <a:rPr lang="en-US" altLang="zh-CN" kern="100">
                <a:ea typeface="黑体" panose="02010609060101010101" pitchFamily="2" charset="-122"/>
                <a:cs typeface="Courier New" panose="02070309020205020404"/>
              </a:rPr>
              <a:t>1</a:t>
            </a:r>
            <a:r>
              <a:rPr lang="zh-CN" altLang="zh-CN" kern="100">
                <a:ea typeface="黑体" panose="02010609060101010101" pitchFamily="2" charset="-122"/>
                <a:cs typeface="Times New Roman" panose="02020603050405020304"/>
              </a:rPr>
              <a:t>：</a:t>
            </a:r>
            <a:r>
              <a:rPr lang="zh-CN" altLang="zh-CN" kern="100">
                <a:cs typeface="Times New Roman" panose="02020603050405020304"/>
              </a:rPr>
              <a:t>据史料一，概括冷战结束后美国外交政策的主要目标，并指出美国推行这一目标的有利条件。</a:t>
            </a:r>
            <a:endParaRPr lang="zh-CN" altLang="zh-CN" sz="1050" kern="100">
              <a:latin typeface="宋体" panose="02010600030101010101" pitchFamily="2" charset="-122"/>
              <a:cs typeface="Courier New" panose="02070309020205020404"/>
            </a:endParaRPr>
          </a:p>
          <a:p>
            <a:pPr indent="713740">
              <a:tabLst>
                <a:tab pos="5600700"/>
                <a:tab pos="9867900"/>
              </a:tabLst>
            </a:pPr>
            <a:r>
              <a:rPr lang="zh-CN" altLang="zh-CN" kern="100">
                <a:solidFill>
                  <a:srgbClr val="FF00FF"/>
                </a:solidFill>
                <a:ea typeface="黑体" panose="02010609060101010101" pitchFamily="2" charset="-122"/>
                <a:cs typeface="Times New Roman" panose="02020603050405020304"/>
              </a:rPr>
              <a:t>提示</a:t>
            </a:r>
            <a:r>
              <a:rPr lang="en-US" altLang="zh-CN" kern="100">
                <a:solidFill>
                  <a:srgbClr val="FF00FF"/>
                </a:solidFill>
                <a:ea typeface="黑体" panose="02010609060101010101" pitchFamily="2" charset="-122"/>
                <a:cs typeface="Courier New" panose="02070309020205020404"/>
              </a:rPr>
              <a:t>1</a:t>
            </a:r>
            <a:r>
              <a:rPr lang="zh-CN" altLang="zh-CN" kern="100">
                <a:solidFill>
                  <a:srgbClr val="FF00FF"/>
                </a:solidFill>
                <a:ea typeface="黑体" panose="02010609060101010101" pitchFamily="2" charset="-122"/>
                <a:cs typeface="Times New Roman" panose="02020603050405020304"/>
              </a:rPr>
              <a:t>：</a:t>
            </a:r>
            <a:r>
              <a:rPr lang="zh-CN" altLang="zh-CN" kern="100">
                <a:ea typeface="仿宋_GB2312"/>
                <a:cs typeface="Times New Roman" panose="02020603050405020304"/>
              </a:rPr>
              <a:t>目标：称霸世界</a:t>
            </a:r>
            <a:r>
              <a:rPr lang="en-US" altLang="zh-CN" kern="100">
                <a:ea typeface="仿宋_GB2312"/>
                <a:cs typeface="Courier New" panose="02070309020205020404"/>
              </a:rPr>
              <a:t>(</a:t>
            </a:r>
            <a:r>
              <a:rPr lang="zh-CN" altLang="zh-CN" kern="100">
                <a:ea typeface="仿宋_GB2312"/>
                <a:cs typeface="Times New Roman" panose="02020603050405020304"/>
              </a:rPr>
              <a:t>建立单极世界</a:t>
            </a:r>
            <a:r>
              <a:rPr lang="en-US" altLang="zh-CN" kern="100">
                <a:ea typeface="仿宋_GB2312"/>
                <a:cs typeface="Courier New" panose="02070309020205020404"/>
              </a:rPr>
              <a:t>)</a:t>
            </a:r>
            <a:r>
              <a:rPr lang="zh-CN" altLang="zh-CN" kern="100">
                <a:ea typeface="仿宋_GB2312"/>
                <a:cs typeface="Times New Roman" panose="02020603050405020304"/>
              </a:rPr>
              <a:t>。</a:t>
            </a:r>
            <a:endParaRPr lang="zh-CN" altLang="zh-CN" sz="1050" kern="100">
              <a:latin typeface="宋体" panose="02010600030101010101" pitchFamily="2" charset="-122"/>
              <a:cs typeface="Courier New" panose="02070309020205020404"/>
            </a:endParaRPr>
          </a:p>
          <a:p>
            <a:pPr indent="713740">
              <a:tabLst>
                <a:tab pos="5600700"/>
                <a:tab pos="9867900"/>
              </a:tabLst>
            </a:pPr>
            <a:r>
              <a:rPr lang="zh-CN" altLang="zh-CN" kern="100">
                <a:ea typeface="仿宋_GB2312"/>
                <a:cs typeface="Times New Roman" panose="02020603050405020304"/>
              </a:rPr>
              <a:t>条件：苏联解体，美国成为唯一的超级大国</a:t>
            </a:r>
            <a:r>
              <a:rPr lang="zh-CN" altLang="zh-CN" kern="100" smtClean="0">
                <a:ea typeface="仿宋_GB2312"/>
                <a:cs typeface="Times New Roman" panose="02020603050405020304"/>
              </a:rPr>
              <a:t>。</a:t>
            </a:r>
            <a:endParaRPr lang="zh-CN" altLang="zh-CN" sz="1050" kern="100">
              <a:latin typeface="宋体" panose="02010600030101010101" pitchFamily="2" charset="-122"/>
              <a:cs typeface="Courier New" panose="02070309020205020404"/>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blinds(horizontal)">
                                      <p:cBhvr>
                                        <p:cTn id="7" dur="500"/>
                                        <p:tgtEl>
                                          <p:spTgt spid="3">
                                            <p:txEl>
                                              <p:pRg st="2" end="2"/>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blinds(horizontal)">
                                      <p:cBhvr>
                                        <p:cTn id="10"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06574" y="548680"/>
            <a:ext cx="11382863" cy="6053709"/>
          </a:xfrm>
        </p:spPr>
        <p:txBody>
          <a:bodyPr/>
          <a:lstStyle/>
          <a:p>
            <a:pPr indent="713740">
              <a:tabLst>
                <a:tab pos="5600700"/>
                <a:tab pos="9867900"/>
              </a:tabLst>
            </a:pPr>
            <a:r>
              <a:rPr lang="zh-CN" altLang="zh-CN" kern="100">
                <a:ea typeface="黑体" panose="02010609060101010101" pitchFamily="2" charset="-122"/>
                <a:cs typeface="Times New Roman" panose="02020603050405020304"/>
              </a:rPr>
              <a:t>史料二</a:t>
            </a:r>
            <a:r>
              <a:rPr lang="zh-CN" altLang="zh-CN" kern="100">
                <a:ea typeface="楷体_GB2312"/>
                <a:cs typeface="Times New Roman" panose="02020603050405020304"/>
              </a:rPr>
              <a:t>　</a:t>
            </a:r>
            <a:r>
              <a:rPr lang="en-US" altLang="zh-CN" kern="100">
                <a:ea typeface="楷体_GB2312"/>
                <a:cs typeface="Courier New" panose="02070309020205020404"/>
              </a:rPr>
              <a:t>20</a:t>
            </a:r>
            <a:r>
              <a:rPr lang="zh-CN" altLang="zh-CN" kern="100">
                <a:ea typeface="楷体_GB2312"/>
                <a:cs typeface="Times New Roman" panose="02020603050405020304"/>
              </a:rPr>
              <a:t>世纪</a:t>
            </a:r>
            <a:r>
              <a:rPr lang="en-US" altLang="zh-CN" kern="100">
                <a:ea typeface="楷体_GB2312"/>
                <a:cs typeface="Courier New" panose="02070309020205020404"/>
              </a:rPr>
              <a:t>80</a:t>
            </a:r>
            <a:r>
              <a:rPr lang="zh-CN" altLang="zh-CN" kern="100">
                <a:ea typeface="楷体_GB2312"/>
                <a:cs typeface="Times New Roman" panose="02020603050405020304"/>
              </a:rPr>
              <a:t>年代末以后，美国成了唯一超级大国，它的战略目标就是要建立在美国主宰下的单极世界或叫作</a:t>
            </a:r>
            <a:r>
              <a:rPr lang="en-US" altLang="zh-CN" kern="100">
                <a:latin typeface="宋体" panose="02010600030101010101" pitchFamily="2" charset="-122"/>
                <a:cs typeface="Times New Roman" panose="02020603050405020304"/>
              </a:rPr>
              <a:t>“</a:t>
            </a:r>
            <a:r>
              <a:rPr lang="zh-CN" altLang="zh-CN" kern="100">
                <a:ea typeface="楷体_GB2312"/>
                <a:cs typeface="Times New Roman" panose="02020603050405020304"/>
              </a:rPr>
              <a:t>美国统治下的和平</a:t>
            </a:r>
            <a:r>
              <a:rPr lang="en-US" altLang="zh-CN" kern="100">
                <a:latin typeface="宋体" panose="02010600030101010101" pitchFamily="2" charset="-122"/>
                <a:cs typeface="Times New Roman" panose="02020603050405020304"/>
              </a:rPr>
              <a:t>”</a:t>
            </a:r>
            <a:r>
              <a:rPr lang="zh-CN" altLang="zh-CN" kern="100">
                <a:ea typeface="楷体_GB2312"/>
                <a:cs typeface="Times New Roman" panose="02020603050405020304"/>
              </a:rPr>
              <a:t>。冷战结束以来，美国一直在为实现这个战略目标而努力，伊拉克战争正是它在</a:t>
            </a:r>
            <a:r>
              <a:rPr lang="en-US" altLang="zh-CN" kern="100">
                <a:cs typeface="Courier New" panose="02070309020205020404"/>
              </a:rPr>
              <a:t>“</a:t>
            </a:r>
            <a:r>
              <a:rPr lang="en-US" altLang="zh-CN" kern="100">
                <a:ea typeface="楷体_GB2312"/>
                <a:cs typeface="Courier New" panose="02070309020205020404"/>
              </a:rPr>
              <a:t>9.11</a:t>
            </a:r>
            <a:r>
              <a:rPr lang="en-US" altLang="zh-CN" kern="100">
                <a:cs typeface="Courier New" panose="02070309020205020404"/>
              </a:rPr>
              <a:t>”</a:t>
            </a:r>
            <a:r>
              <a:rPr lang="zh-CN" altLang="zh-CN" kern="100">
                <a:ea typeface="楷体_GB2312"/>
                <a:cs typeface="Times New Roman" panose="02020603050405020304"/>
              </a:rPr>
              <a:t>后打着反恐旗号实现这个战略的重要一环。但是，另一方面，其他一些大国或力量中心，如欧盟、俄罗斯、中国、印度、巴西在崛起，它们的综合国力正在发展壮大，它们主张国际关系民主化、多元化，反对由任何一个大国主宰世界事务。</a:t>
            </a:r>
            <a:endParaRPr lang="zh-CN" altLang="zh-CN" sz="1050" kern="100">
              <a:latin typeface="宋体" panose="02010600030101010101" pitchFamily="2" charset="-122"/>
              <a:cs typeface="Courier New" panose="02070309020205020404"/>
            </a:endParaRPr>
          </a:p>
          <a:p>
            <a:pPr indent="713740" algn="r">
              <a:tabLst>
                <a:tab pos="5600700"/>
                <a:tab pos="9867900"/>
              </a:tabLst>
            </a:pPr>
            <a:r>
              <a:rPr lang="en-US" altLang="zh-CN" kern="100">
                <a:ea typeface="楷体_GB2312"/>
                <a:cs typeface="Courier New" panose="02070309020205020404"/>
              </a:rPr>
              <a:t>———</a:t>
            </a:r>
            <a:r>
              <a:rPr lang="zh-CN" altLang="zh-CN" kern="100">
                <a:ea typeface="楷体_GB2312"/>
                <a:cs typeface="Times New Roman" panose="02020603050405020304"/>
              </a:rPr>
              <a:t>斯塔夫里阿诺斯</a:t>
            </a:r>
            <a:r>
              <a:rPr lang="zh-CN" altLang="zh-CN" kern="100">
                <a:latin typeface="宋体" panose="02010600030101010101" pitchFamily="2" charset="-122"/>
                <a:ea typeface="Times New Roman" panose="02020603050405020304"/>
                <a:cs typeface="Courier New" panose="02070309020205020404"/>
              </a:rPr>
              <a:t> </a:t>
            </a:r>
            <a:r>
              <a:rPr lang="zh-CN" altLang="zh-CN" kern="100">
                <a:ea typeface="楷体_GB2312"/>
                <a:cs typeface="Times New Roman" panose="02020603050405020304"/>
              </a:rPr>
              <a:t>《全球通史》</a:t>
            </a:r>
            <a:endParaRPr lang="zh-CN" altLang="zh-CN" sz="1050" kern="100">
              <a:latin typeface="宋体" panose="02010600030101010101" pitchFamily="2" charset="-122"/>
              <a:cs typeface="Courier New" panose="02070309020205020404"/>
            </a:endParaRPr>
          </a:p>
          <a:p>
            <a:pPr indent="713740">
              <a:tabLst>
                <a:tab pos="5600700"/>
                <a:tab pos="9867900"/>
              </a:tabLst>
            </a:pPr>
            <a:r>
              <a:rPr lang="zh-CN" altLang="zh-CN" kern="100">
                <a:ea typeface="黑体" panose="02010609060101010101" pitchFamily="2" charset="-122"/>
                <a:cs typeface="Times New Roman" panose="02020603050405020304"/>
              </a:rPr>
              <a:t>探究</a:t>
            </a:r>
            <a:r>
              <a:rPr lang="en-US" altLang="zh-CN" kern="100">
                <a:ea typeface="黑体" panose="02010609060101010101" pitchFamily="2" charset="-122"/>
                <a:cs typeface="Courier New" panose="02070309020205020404"/>
              </a:rPr>
              <a:t>2</a:t>
            </a:r>
            <a:r>
              <a:rPr lang="zh-CN" altLang="zh-CN" kern="100">
                <a:ea typeface="黑体" panose="02010609060101010101" pitchFamily="2" charset="-122"/>
                <a:cs typeface="Times New Roman" panose="02020603050405020304"/>
              </a:rPr>
              <a:t>：</a:t>
            </a:r>
            <a:r>
              <a:rPr lang="zh-CN" altLang="zh-CN" kern="100">
                <a:cs typeface="Times New Roman" panose="02020603050405020304"/>
              </a:rPr>
              <a:t>根据史料二和所学知识分析当今的世界格局是怎样的？</a:t>
            </a:r>
            <a:r>
              <a:rPr lang="en-US" altLang="zh-CN" kern="100">
                <a:cs typeface="Courier New" panose="02070309020205020404"/>
              </a:rPr>
              <a:t> </a:t>
            </a:r>
            <a:endParaRPr lang="zh-CN" altLang="zh-CN" sz="1050" kern="100">
              <a:latin typeface="宋体" panose="02010600030101010101" pitchFamily="2" charset="-122"/>
              <a:cs typeface="Courier New" panose="02070309020205020404"/>
            </a:endParaRPr>
          </a:p>
          <a:p>
            <a:pPr indent="713740">
              <a:tabLst>
                <a:tab pos="5600700"/>
                <a:tab pos="9867900"/>
              </a:tabLst>
            </a:pPr>
            <a:r>
              <a:rPr lang="zh-CN" altLang="zh-CN" kern="100">
                <a:solidFill>
                  <a:srgbClr val="FF00FF"/>
                </a:solidFill>
                <a:ea typeface="黑体" panose="02010609060101010101" pitchFamily="2" charset="-122"/>
                <a:cs typeface="Times New Roman" panose="02020603050405020304"/>
              </a:rPr>
              <a:t>提示</a:t>
            </a:r>
            <a:r>
              <a:rPr lang="en-US" altLang="zh-CN" kern="100">
                <a:solidFill>
                  <a:srgbClr val="FF00FF"/>
                </a:solidFill>
                <a:ea typeface="黑体" panose="02010609060101010101" pitchFamily="2" charset="-122"/>
                <a:cs typeface="Courier New" panose="02070309020205020404"/>
              </a:rPr>
              <a:t>2</a:t>
            </a:r>
            <a:r>
              <a:rPr lang="zh-CN" altLang="zh-CN" kern="100">
                <a:solidFill>
                  <a:srgbClr val="FF00FF"/>
                </a:solidFill>
                <a:ea typeface="黑体" panose="02010609060101010101" pitchFamily="2" charset="-122"/>
                <a:cs typeface="Times New Roman" panose="02020603050405020304"/>
              </a:rPr>
              <a:t>：</a:t>
            </a:r>
            <a:r>
              <a:rPr lang="zh-CN" altLang="zh-CN" kern="100">
                <a:ea typeface="仿宋_GB2312"/>
                <a:cs typeface="Times New Roman" panose="02020603050405020304"/>
              </a:rPr>
              <a:t>当今世界格局是一超多强</a:t>
            </a:r>
            <a:r>
              <a:rPr lang="zh-CN" altLang="zh-CN" kern="100" smtClean="0">
                <a:ea typeface="仿宋_GB2312"/>
                <a:cs typeface="Times New Roman" panose="02020603050405020304"/>
              </a:rPr>
              <a:t>。</a:t>
            </a:r>
            <a:endParaRPr lang="zh-CN" altLang="zh-CN" sz="1050" kern="100">
              <a:latin typeface="宋体" panose="02010600030101010101" pitchFamily="2" charset="-122"/>
              <a:cs typeface="Courier New" panose="02070309020205020404"/>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blinds(horizontal)">
                                      <p:cBhvr>
                                        <p:cTn id="7"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06574" y="1085367"/>
            <a:ext cx="11382863" cy="3711785"/>
          </a:xfrm>
        </p:spPr>
        <p:txBody>
          <a:bodyPr/>
          <a:lstStyle/>
          <a:p>
            <a:pPr indent="713740">
              <a:tabLst>
                <a:tab pos="5600700"/>
                <a:tab pos="9867900"/>
              </a:tabLst>
            </a:pPr>
            <a:r>
              <a:rPr lang="zh-CN" altLang="zh-CN" kern="100">
                <a:ea typeface="黑体" panose="02010609060101010101" pitchFamily="2" charset="-122"/>
                <a:cs typeface="Times New Roman" panose="02020603050405020304"/>
              </a:rPr>
              <a:t>【拓展】</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cs typeface="Courier New" panose="02070309020205020404"/>
              </a:rPr>
              <a:t>1</a:t>
            </a:r>
            <a:r>
              <a:rPr lang="zh-CN" altLang="zh-CN" kern="100">
                <a:cs typeface="Times New Roman" panose="02020603050405020304"/>
              </a:rPr>
              <a:t>．世界多极化趋势的特点</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ea typeface="楷体_GB2312"/>
                <a:cs typeface="Courier New" panose="02070309020205020404"/>
              </a:rPr>
              <a:t>(1)</a:t>
            </a:r>
            <a:r>
              <a:rPr lang="zh-CN" altLang="zh-CN" kern="100">
                <a:ea typeface="楷体_GB2312"/>
                <a:cs typeface="Times New Roman" panose="02020603050405020304"/>
              </a:rPr>
              <a:t>多极化是指当今世界存在多个力量中心，处于相互竞争、相互制约的关系。</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ea typeface="楷体_GB2312"/>
                <a:cs typeface="Courier New" panose="02070309020205020404"/>
              </a:rPr>
              <a:t>(2)</a:t>
            </a:r>
            <a:r>
              <a:rPr lang="zh-CN" altLang="zh-CN" kern="100">
                <a:ea typeface="楷体_GB2312"/>
                <a:cs typeface="Times New Roman" panose="02020603050405020304"/>
              </a:rPr>
              <a:t>多极化是指一种趋势，一个动态发展过程。迄今为止，多极化并没有定型为某一基本的世界新格局</a:t>
            </a:r>
            <a:r>
              <a:rPr lang="zh-CN" altLang="zh-CN" kern="100" smtClean="0">
                <a:ea typeface="楷体_GB2312"/>
                <a:cs typeface="Times New Roman" panose="02020603050405020304"/>
              </a:rPr>
              <a:t>。</a:t>
            </a:r>
            <a:endParaRPr lang="zh-CN" altLang="zh-CN" sz="1050" kern="100">
              <a:latin typeface="宋体" panose="02010600030101010101" pitchFamily="2" charset="-122"/>
              <a:cs typeface="Courier New" panose="02070309020205020404"/>
            </a:endParaRPr>
          </a:p>
        </p:txBody>
      </p:sp>
    </p:spTree>
  </p:cSld>
  <p:clrMapOvr>
    <a:masterClrMapping/>
  </p:clrMapOvr>
  <p:transition/>
  <p:timing/>
</p:sld>
</file>

<file path=ppt/slides/slide2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06574" y="692696"/>
            <a:ext cx="11382863" cy="3711785"/>
          </a:xfrm>
        </p:spPr>
        <p:txBody>
          <a:bodyPr/>
          <a:lstStyle/>
          <a:p>
            <a:pPr lvl="0" indent="713740">
              <a:tabLst>
                <a:tab pos="5600700"/>
                <a:tab pos="9867900"/>
              </a:tabLst>
            </a:pPr>
            <a:endParaRPr lang="en-US" altLang="zh-CN" kern="100" smtClean="0">
              <a:solidFill>
                <a:prstClr val="black"/>
              </a:solidFill>
              <a:ea typeface="楷体_GB2312"/>
              <a:cs typeface="Courier New" panose="02070309020205020404"/>
            </a:endParaRPr>
          </a:p>
          <a:p>
            <a:pPr lvl="0" indent="713740">
              <a:tabLst>
                <a:tab pos="5600700"/>
                <a:tab pos="9867900"/>
              </a:tabLst>
            </a:pPr>
            <a:r>
              <a:rPr lang="en-US" altLang="zh-CN" kern="100" smtClean="0">
                <a:solidFill>
                  <a:prstClr val="black"/>
                </a:solidFill>
                <a:ea typeface="楷体_GB2312"/>
                <a:cs typeface="Courier New" panose="02070309020205020404"/>
              </a:rPr>
              <a:t>(</a:t>
            </a:r>
            <a:r>
              <a:rPr lang="en-US" altLang="zh-CN" kern="100">
                <a:solidFill>
                  <a:prstClr val="black"/>
                </a:solidFill>
                <a:ea typeface="楷体_GB2312"/>
                <a:cs typeface="Courier New" panose="02070309020205020404"/>
              </a:rPr>
              <a:t>3)</a:t>
            </a:r>
            <a:r>
              <a:rPr lang="zh-CN" altLang="zh-CN" kern="100">
                <a:solidFill>
                  <a:prstClr val="black"/>
                </a:solidFill>
                <a:ea typeface="楷体_GB2312"/>
                <a:cs typeface="Times New Roman" panose="02020603050405020304"/>
              </a:rPr>
              <a:t>世界多极化中的任何一</a:t>
            </a:r>
            <a:r>
              <a:rPr lang="en-US" altLang="zh-CN" kern="100">
                <a:solidFill>
                  <a:prstClr val="black"/>
                </a:solidFill>
                <a:latin typeface="宋体" panose="02010600030101010101" pitchFamily="2" charset="-122"/>
                <a:cs typeface="Times New Roman" panose="02020603050405020304"/>
              </a:rPr>
              <a:t>“</a:t>
            </a:r>
            <a:r>
              <a:rPr lang="zh-CN" altLang="zh-CN" kern="100">
                <a:solidFill>
                  <a:prstClr val="black"/>
                </a:solidFill>
                <a:ea typeface="楷体_GB2312"/>
                <a:cs typeface="Times New Roman" panose="02020603050405020304"/>
              </a:rPr>
              <a:t>极</a:t>
            </a:r>
            <a:r>
              <a:rPr lang="en-US" altLang="zh-CN" kern="100">
                <a:solidFill>
                  <a:prstClr val="black"/>
                </a:solidFill>
                <a:latin typeface="宋体" panose="02010600030101010101" pitchFamily="2" charset="-122"/>
                <a:cs typeface="Times New Roman" panose="02020603050405020304"/>
              </a:rPr>
              <a:t>”</a:t>
            </a:r>
            <a:r>
              <a:rPr lang="zh-CN" altLang="zh-CN" kern="100">
                <a:solidFill>
                  <a:prstClr val="black"/>
                </a:solidFill>
                <a:ea typeface="楷体_GB2312"/>
                <a:cs typeface="Times New Roman" panose="02020603050405020304"/>
              </a:rPr>
              <a:t>或者具有强大的经济实力，或者具有巨大的国际政治影响力，这两者通常是相辅相成的，构成了综合国力的两大方面。</a:t>
            </a:r>
            <a:endParaRPr lang="zh-CN" altLang="zh-CN" sz="1050" kern="100">
              <a:solidFill>
                <a:prstClr val="black"/>
              </a:solidFill>
              <a:latin typeface="宋体" panose="02010600030101010101" pitchFamily="2" charset="-122"/>
              <a:cs typeface="Courier New" panose="02070309020205020404"/>
            </a:endParaRPr>
          </a:p>
          <a:p>
            <a:pPr lvl="0" indent="713740">
              <a:tabLst>
                <a:tab pos="5600700"/>
                <a:tab pos="9867900"/>
              </a:tabLst>
            </a:pPr>
            <a:r>
              <a:rPr lang="en-US" altLang="zh-CN" kern="100">
                <a:solidFill>
                  <a:prstClr val="black"/>
                </a:solidFill>
                <a:ea typeface="楷体_GB2312"/>
                <a:cs typeface="Courier New" panose="02070309020205020404"/>
              </a:rPr>
              <a:t>(4)</a:t>
            </a:r>
            <a:r>
              <a:rPr lang="zh-CN" altLang="zh-CN" kern="100">
                <a:solidFill>
                  <a:prstClr val="black"/>
                </a:solidFill>
                <a:ea typeface="楷体_GB2312"/>
                <a:cs typeface="Times New Roman" panose="02020603050405020304"/>
              </a:rPr>
              <a:t>多极化趋势主要包括美苏两个超级大国实力的相对衰落趋势，欧洲、日本的迅速强起态势和中国、第三世界国家兴起的上升趋势</a:t>
            </a:r>
            <a:r>
              <a:rPr lang="zh-CN" altLang="zh-CN" kern="100" smtClean="0">
                <a:solidFill>
                  <a:prstClr val="black"/>
                </a:solidFill>
                <a:ea typeface="楷体_GB2312"/>
                <a:cs typeface="Times New Roman" panose="02020603050405020304"/>
              </a:rPr>
              <a:t>。</a:t>
            </a:r>
            <a:endParaRPr lang="zh-CN" altLang="zh-CN" sz="1050" kern="100">
              <a:solidFill>
                <a:prstClr val="black"/>
              </a:solidFill>
              <a:latin typeface="宋体" panose="02010600030101010101" pitchFamily="2" charset="-122"/>
              <a:cs typeface="Courier New" panose="02070309020205020404"/>
            </a:endParaRPr>
          </a:p>
        </p:txBody>
      </p:sp>
    </p:spTree>
  </p:cSld>
  <p:clrMapOvr>
    <a:masterClrMapping/>
  </p:clrMapOvr>
  <p:transition/>
  <p:timing/>
</p:sld>
</file>

<file path=ppt/slides/slide2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06574" y="548680"/>
            <a:ext cx="11382863" cy="6034537"/>
          </a:xfrm>
        </p:spPr>
        <p:txBody>
          <a:bodyPr/>
          <a:lstStyle/>
          <a:p>
            <a:pPr indent="713740">
              <a:tabLst>
                <a:tab pos="5600700"/>
                <a:tab pos="9867900"/>
              </a:tabLst>
            </a:pPr>
            <a:r>
              <a:rPr lang="en-US" altLang="zh-CN" kern="100">
                <a:cs typeface="Courier New" panose="02070309020205020404"/>
              </a:rPr>
              <a:t>2</a:t>
            </a:r>
            <a:r>
              <a:rPr lang="zh-CN" altLang="zh-CN" kern="100">
                <a:cs typeface="Times New Roman" panose="02020603050405020304"/>
              </a:rPr>
              <a:t>．世界多极化趋势加强的影响</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ea typeface="楷体_GB2312"/>
                <a:cs typeface="Courier New" panose="02070309020205020404"/>
              </a:rPr>
              <a:t>(1)</a:t>
            </a:r>
            <a:r>
              <a:rPr lang="zh-CN" altLang="zh-CN" kern="100">
                <a:ea typeface="楷体_GB2312"/>
                <a:cs typeface="Times New Roman" panose="02020603050405020304"/>
              </a:rPr>
              <a:t>世界多极化趋势加强有利于体现各国和各国人民的共同意愿和利益，有利于世界的和平与发展。</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ea typeface="楷体_GB2312"/>
                <a:cs typeface="Courier New" panose="02070309020205020404"/>
              </a:rPr>
              <a:t>(2)</a:t>
            </a:r>
            <a:r>
              <a:rPr lang="zh-CN" altLang="zh-CN" kern="100">
                <a:ea typeface="楷体_GB2312"/>
                <a:cs typeface="Times New Roman" panose="02020603050405020304"/>
              </a:rPr>
              <a:t>多极化趋势的加强，有利于抑制或削弱霸权主义和强权政治，符合国际民主化的潮流，有利于世界和平、稳定与发展。</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ea typeface="楷体_GB2312"/>
                <a:cs typeface="Courier New" panose="02070309020205020404"/>
              </a:rPr>
              <a:t>(3)</a:t>
            </a:r>
            <a:r>
              <a:rPr lang="zh-CN" altLang="zh-CN" kern="100">
                <a:ea typeface="楷体_GB2312"/>
                <a:cs typeface="Times New Roman" panose="02020603050405020304"/>
              </a:rPr>
              <a:t>世界多极化趋势加强既是经济多极化、全球化的结果，又进一步推动了世界经济的发展。</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ea typeface="楷体_GB2312"/>
                <a:cs typeface="Courier New" panose="02070309020205020404"/>
              </a:rPr>
              <a:t>(4)</a:t>
            </a:r>
            <a:r>
              <a:rPr lang="zh-CN" altLang="zh-CN" kern="100">
                <a:ea typeface="楷体_GB2312"/>
                <a:cs typeface="Times New Roman" panose="02020603050405020304"/>
              </a:rPr>
              <a:t>有利于推动建立公正合理的国际政治经济新秩序，有利于促进世界政治、经济、文化的协调平衡发展。对发展中国家而言，既提供了发展机遇，又提出了挑战</a:t>
            </a:r>
            <a:r>
              <a:rPr lang="zh-CN" altLang="zh-CN" kern="100" smtClean="0">
                <a:ea typeface="楷体_GB2312"/>
                <a:cs typeface="Times New Roman" panose="02020603050405020304"/>
              </a:rPr>
              <a:t>。</a:t>
            </a:r>
            <a:endParaRPr lang="zh-CN" altLang="zh-CN" sz="1050" kern="100">
              <a:latin typeface="宋体" panose="02010600030101010101" pitchFamily="2" charset="-122"/>
              <a:cs typeface="Courier New" panose="02070309020205020404"/>
            </a:endParaRPr>
          </a:p>
        </p:txBody>
      </p:sp>
    </p:spTree>
  </p:cSld>
  <p:clrMapOvr>
    <a:masterClrMapping/>
  </p:clrMapOvr>
  <p:transition/>
  <p:timing/>
</p:sld>
</file>

<file path=ppt/slides/slide2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06574" y="692696"/>
            <a:ext cx="11382863" cy="4847224"/>
          </a:xfrm>
        </p:spPr>
        <p:txBody>
          <a:bodyPr/>
          <a:lstStyle/>
          <a:p>
            <a:pPr indent="713740">
              <a:tabLst>
                <a:tab pos="5600700"/>
                <a:tab pos="9867900"/>
              </a:tabLst>
            </a:pPr>
            <a:r>
              <a:rPr lang="zh-CN" altLang="zh-CN" kern="100">
                <a:solidFill>
                  <a:srgbClr val="FFFFFF"/>
                </a:solidFill>
                <a:highlight>
                  <a:srgbClr val="000000"/>
                </a:highlight>
                <a:ea typeface="黑体" panose="02010609060101010101" pitchFamily="2" charset="-122"/>
                <a:cs typeface="Times New Roman" panose="02020603050405020304"/>
              </a:rPr>
              <a:t>主题二</a:t>
            </a:r>
            <a:r>
              <a:rPr lang="zh-CN" altLang="zh-CN" kern="100">
                <a:ea typeface="黑体" panose="02010609060101010101" pitchFamily="2" charset="-122"/>
                <a:cs typeface="Times New Roman" panose="02020603050405020304"/>
              </a:rPr>
              <a:t>　经济全球化与经济区域集团化</a:t>
            </a:r>
            <a:r>
              <a:rPr lang="en-US" altLang="zh-CN" kern="100">
                <a:ea typeface="黑体" panose="02010609060101010101" pitchFamily="2" charset="-122"/>
                <a:cs typeface="Courier New" panose="02070309020205020404"/>
              </a:rPr>
              <a:t>(</a:t>
            </a:r>
            <a:r>
              <a:rPr lang="zh-CN" altLang="zh-CN" kern="100">
                <a:ea typeface="黑体" panose="02010609060101010101" pitchFamily="2" charset="-122"/>
                <a:cs typeface="Times New Roman" panose="02020603050405020304"/>
              </a:rPr>
              <a:t>史料实证、历史解释</a:t>
            </a:r>
            <a:r>
              <a:rPr lang="en-US" altLang="zh-CN" kern="100">
                <a:ea typeface="黑体" panose="02010609060101010101" pitchFamily="2" charset="-122"/>
                <a:cs typeface="Courier New" panose="02070309020205020404"/>
              </a:rPr>
              <a:t>)</a:t>
            </a:r>
            <a:endParaRPr lang="zh-CN" altLang="zh-CN" sz="1050" kern="100">
              <a:latin typeface="宋体" panose="02010600030101010101" pitchFamily="2" charset="-122"/>
              <a:cs typeface="Courier New" panose="02070309020205020404"/>
            </a:endParaRPr>
          </a:p>
          <a:p>
            <a:pPr indent="713740">
              <a:tabLst>
                <a:tab pos="5600700"/>
                <a:tab pos="9867900"/>
              </a:tabLst>
            </a:pPr>
            <a:r>
              <a:rPr lang="zh-CN" altLang="zh-CN" kern="100">
                <a:ea typeface="黑体" panose="02010609060101010101" pitchFamily="2" charset="-122"/>
                <a:cs typeface="Times New Roman" panose="02020603050405020304"/>
              </a:rPr>
              <a:t>史料三</a:t>
            </a:r>
            <a:r>
              <a:rPr lang="zh-CN" altLang="zh-CN" kern="100">
                <a:ea typeface="楷体_GB2312"/>
                <a:cs typeface="Times New Roman" panose="02020603050405020304"/>
              </a:rPr>
              <a:t>　</a:t>
            </a:r>
            <a:r>
              <a:rPr lang="en-US" altLang="zh-CN" kern="100">
                <a:ea typeface="楷体_GB2312"/>
                <a:cs typeface="Courier New" panose="02070309020205020404"/>
              </a:rPr>
              <a:t>1990</a:t>
            </a:r>
            <a:r>
              <a:rPr lang="zh-CN" altLang="zh-CN" kern="100">
                <a:ea typeface="楷体_GB2312"/>
                <a:cs typeface="Times New Roman" panose="02020603050405020304"/>
              </a:rPr>
              <a:t>年后，全球经济开始为公众所注意。支持新的全球经济的是通信技术的发展，半导体、纤维光学和卫星实际上已经消灭了地理上的距离，引起市场经济的日益一体化。</a:t>
            </a:r>
            <a:r>
              <a:rPr lang="en-US" altLang="zh-CN" kern="100">
                <a:latin typeface="宋体" panose="02010600030101010101" pitchFamily="2" charset="-122"/>
                <a:cs typeface="Times New Roman" panose="02020603050405020304"/>
              </a:rPr>
              <a:t>……</a:t>
            </a:r>
            <a:r>
              <a:rPr lang="en-US" altLang="zh-CN" kern="100">
                <a:ea typeface="楷体_GB2312"/>
                <a:cs typeface="Courier New" panose="02070309020205020404"/>
              </a:rPr>
              <a:t>1995</a:t>
            </a:r>
            <a:r>
              <a:rPr lang="zh-CN" altLang="zh-CN" kern="100">
                <a:ea typeface="楷体_GB2312"/>
                <a:cs typeface="Times New Roman" panose="02020603050405020304"/>
              </a:rPr>
              <a:t>年，世界贸易组织接管了关税与贸易总协定。</a:t>
            </a:r>
            <a:r>
              <a:rPr lang="en-US" altLang="zh-CN" kern="100">
                <a:ea typeface="楷体_GB2312"/>
                <a:cs typeface="Courier New" panose="02070309020205020404"/>
              </a:rPr>
              <a:t>20</a:t>
            </a:r>
            <a:r>
              <a:rPr lang="zh-CN" altLang="zh-CN" kern="100">
                <a:ea typeface="楷体_GB2312"/>
                <a:cs typeface="Times New Roman" panose="02020603050405020304"/>
              </a:rPr>
              <a:t>世纪</a:t>
            </a:r>
            <a:r>
              <a:rPr lang="en-US" altLang="zh-CN" kern="100">
                <a:ea typeface="楷体_GB2312"/>
                <a:cs typeface="Courier New" panose="02070309020205020404"/>
              </a:rPr>
              <a:t>90</a:t>
            </a:r>
            <a:r>
              <a:rPr lang="zh-CN" altLang="zh-CN" kern="100">
                <a:ea typeface="楷体_GB2312"/>
                <a:cs typeface="Times New Roman" panose="02020603050405020304"/>
              </a:rPr>
              <a:t>年代世界贸易总额超过六万亿美元，大约相当于</a:t>
            </a:r>
            <a:r>
              <a:rPr lang="en-US" altLang="zh-CN" kern="100">
                <a:ea typeface="楷体_GB2312"/>
                <a:cs typeface="Courier New" panose="02070309020205020404"/>
              </a:rPr>
              <a:t>1980</a:t>
            </a:r>
            <a:r>
              <a:rPr lang="zh-CN" altLang="zh-CN" kern="100">
                <a:ea typeface="楷体_GB2312"/>
                <a:cs typeface="Times New Roman" panose="02020603050405020304"/>
              </a:rPr>
              <a:t>年的两倍。</a:t>
            </a:r>
            <a:endParaRPr lang="zh-CN" altLang="zh-CN" sz="1050" kern="100">
              <a:latin typeface="宋体" panose="02010600030101010101" pitchFamily="2" charset="-122"/>
              <a:cs typeface="Courier New" panose="02070309020205020404"/>
            </a:endParaRPr>
          </a:p>
          <a:p>
            <a:pPr indent="713740" algn="r">
              <a:tabLst>
                <a:tab pos="5600700"/>
                <a:tab pos="9867900"/>
              </a:tabLst>
            </a:pPr>
            <a:r>
              <a:rPr lang="en-US" altLang="zh-CN" kern="100">
                <a:ea typeface="楷体_GB2312"/>
                <a:cs typeface="Courier New" panose="02070309020205020404"/>
              </a:rPr>
              <a:t>——</a:t>
            </a:r>
            <a:r>
              <a:rPr lang="zh-CN" altLang="zh-CN" kern="100">
                <a:ea typeface="楷体_GB2312"/>
                <a:cs typeface="Times New Roman" panose="02020603050405020304"/>
              </a:rPr>
              <a:t>摘自</a:t>
            </a:r>
            <a:r>
              <a:rPr lang="en-US" altLang="zh-CN" kern="100">
                <a:latin typeface="IPAPANNEW"/>
                <a:ea typeface="楷体_GB2312"/>
                <a:cs typeface="Times New Roman" panose="02020603050405020304"/>
              </a:rPr>
              <a:t>[</a:t>
            </a:r>
            <a:r>
              <a:rPr lang="zh-CN" altLang="zh-CN" kern="100">
                <a:latin typeface="IPAPANNEW"/>
                <a:ea typeface="楷体_GB2312"/>
                <a:cs typeface="Times New Roman" panose="02020603050405020304"/>
              </a:rPr>
              <a:t>美</a:t>
            </a:r>
            <a:r>
              <a:rPr lang="en-US" altLang="zh-CN" kern="100">
                <a:latin typeface="IPAPANNEW"/>
                <a:ea typeface="楷体_GB2312"/>
                <a:cs typeface="Times New Roman" panose="02020603050405020304"/>
              </a:rPr>
              <a:t>]</a:t>
            </a:r>
            <a:r>
              <a:rPr lang="zh-CN" altLang="zh-CN" kern="100">
                <a:ea typeface="楷体_GB2312"/>
                <a:cs typeface="Times New Roman" panose="02020603050405020304"/>
              </a:rPr>
              <a:t>杰里</a:t>
            </a:r>
            <a:r>
              <a:rPr lang="en-US" altLang="zh-CN" kern="100">
                <a:ea typeface="楷体_GB2312"/>
                <a:cs typeface="Courier New" panose="02070309020205020404"/>
              </a:rPr>
              <a:t>·</a:t>
            </a:r>
            <a:r>
              <a:rPr lang="zh-CN" altLang="zh-CN" kern="100">
                <a:ea typeface="楷体_GB2312"/>
                <a:cs typeface="Times New Roman" panose="02020603050405020304"/>
              </a:rPr>
              <a:t>本特利等：《新全球史</a:t>
            </a:r>
            <a:endParaRPr lang="zh-CN" altLang="zh-CN" sz="1050" kern="100">
              <a:latin typeface="宋体" panose="02010600030101010101" pitchFamily="2" charset="-122"/>
              <a:cs typeface="Courier New" panose="02070309020205020404"/>
            </a:endParaRPr>
          </a:p>
          <a:p>
            <a:pPr indent="713740" algn="r">
              <a:tabLst>
                <a:tab pos="5600700"/>
                <a:tab pos="9867900"/>
              </a:tabLst>
            </a:pPr>
            <a:r>
              <a:rPr lang="en-US" altLang="zh-CN" kern="100">
                <a:ea typeface="楷体_GB2312"/>
                <a:cs typeface="Courier New" panose="02070309020205020404"/>
              </a:rPr>
              <a:t>——</a:t>
            </a:r>
            <a:r>
              <a:rPr lang="zh-CN" altLang="zh-CN" kern="100">
                <a:ea typeface="楷体_GB2312"/>
                <a:cs typeface="Times New Roman" panose="02020603050405020304"/>
              </a:rPr>
              <a:t>文明的传承与交流》下</a:t>
            </a:r>
            <a:r>
              <a:rPr lang="zh-CN" altLang="zh-CN" kern="100" smtClean="0">
                <a:ea typeface="楷体_GB2312"/>
                <a:cs typeface="Times New Roman" panose="02020603050405020304"/>
              </a:rPr>
              <a:t>册</a:t>
            </a:r>
            <a:endParaRPr lang="zh-CN" altLang="zh-CN" sz="1050" kern="100">
              <a:latin typeface="宋体" panose="02010600030101010101" pitchFamily="2" charset="-122"/>
              <a:cs typeface="Courier New" panose="02070309020205020404"/>
            </a:endParaRPr>
          </a:p>
        </p:txBody>
      </p:sp>
    </p:spTree>
  </p:cSld>
  <p:clrMapOvr>
    <a:masterClrMapping/>
  </p:clrMapOvr>
  <p:transition/>
  <p:timing/>
</p:sld>
</file>

<file path=ppt/slides/slide2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06574" y="692696"/>
            <a:ext cx="11382863" cy="3108543"/>
          </a:xfrm>
        </p:spPr>
        <p:txBody>
          <a:bodyPr/>
          <a:lstStyle/>
          <a:p>
            <a:pPr indent="713740">
              <a:tabLst>
                <a:tab pos="5600700"/>
                <a:tab pos="9867900"/>
              </a:tabLst>
            </a:pPr>
            <a:endParaRPr lang="en-US" altLang="zh-CN" kern="100" smtClean="0">
              <a:ea typeface="黑体" panose="02010609060101010101" pitchFamily="2" charset="-122"/>
              <a:cs typeface="Times New Roman" panose="02020603050405020304"/>
            </a:endParaRPr>
          </a:p>
          <a:p>
            <a:pPr indent="713740">
              <a:tabLst>
                <a:tab pos="5600700"/>
                <a:tab pos="9867900"/>
              </a:tabLst>
            </a:pPr>
            <a:endParaRPr lang="en-US" altLang="zh-CN" kern="100">
              <a:ea typeface="黑体" panose="02010609060101010101" pitchFamily="2" charset="-122"/>
              <a:cs typeface="Times New Roman" panose="02020603050405020304"/>
            </a:endParaRPr>
          </a:p>
          <a:p>
            <a:pPr indent="713740">
              <a:tabLst>
                <a:tab pos="5600700"/>
                <a:tab pos="9867900"/>
              </a:tabLst>
            </a:pPr>
            <a:r>
              <a:rPr lang="zh-CN" altLang="zh-CN" kern="100" smtClean="0">
                <a:ea typeface="黑体" panose="02010609060101010101" pitchFamily="2" charset="-122"/>
                <a:cs typeface="Times New Roman" panose="02020603050405020304"/>
              </a:rPr>
              <a:t>探究</a:t>
            </a:r>
            <a:r>
              <a:rPr lang="en-US" altLang="zh-CN" kern="100">
                <a:ea typeface="黑体" panose="02010609060101010101" pitchFamily="2" charset="-122"/>
                <a:cs typeface="Courier New" panose="02070309020205020404"/>
              </a:rPr>
              <a:t>3</a:t>
            </a:r>
            <a:r>
              <a:rPr lang="zh-CN" altLang="zh-CN" kern="100">
                <a:ea typeface="黑体" panose="02010609060101010101" pitchFamily="2" charset="-122"/>
                <a:cs typeface="Times New Roman" panose="02020603050405020304"/>
              </a:rPr>
              <a:t>：</a:t>
            </a:r>
            <a:r>
              <a:rPr lang="zh-CN" altLang="zh-CN" kern="100">
                <a:cs typeface="Times New Roman" panose="02020603050405020304"/>
              </a:rPr>
              <a:t>根据史料三，概括</a:t>
            </a:r>
            <a:r>
              <a:rPr lang="en-US" altLang="zh-CN" kern="100">
                <a:cs typeface="Courier New" panose="02070309020205020404"/>
              </a:rPr>
              <a:t>20</a:t>
            </a:r>
            <a:r>
              <a:rPr lang="zh-CN" altLang="zh-CN" kern="100">
                <a:cs typeface="Times New Roman" panose="02020603050405020304"/>
              </a:rPr>
              <a:t>世纪</a:t>
            </a:r>
            <a:r>
              <a:rPr lang="en-US" altLang="zh-CN" kern="100">
                <a:cs typeface="Courier New" panose="02070309020205020404"/>
              </a:rPr>
              <a:t>90</a:t>
            </a:r>
            <a:r>
              <a:rPr lang="zh-CN" altLang="zh-CN" kern="100">
                <a:cs typeface="Times New Roman" panose="02020603050405020304"/>
              </a:rPr>
              <a:t>年代推动全球经济发展的因素。</a:t>
            </a:r>
            <a:endParaRPr lang="zh-CN" altLang="zh-CN" sz="1050" kern="100">
              <a:latin typeface="宋体" panose="02010600030101010101" pitchFamily="2" charset="-122"/>
              <a:cs typeface="Courier New" panose="02070309020205020404"/>
            </a:endParaRPr>
          </a:p>
          <a:p>
            <a:pPr indent="713740">
              <a:tabLst>
                <a:tab pos="5600700"/>
                <a:tab pos="9867900"/>
              </a:tabLst>
            </a:pPr>
            <a:r>
              <a:rPr lang="zh-CN" altLang="zh-CN" kern="100">
                <a:solidFill>
                  <a:srgbClr val="FF00FF"/>
                </a:solidFill>
                <a:ea typeface="黑体" panose="02010609060101010101" pitchFamily="2" charset="-122"/>
                <a:cs typeface="Times New Roman" panose="02020603050405020304"/>
              </a:rPr>
              <a:t>提示</a:t>
            </a:r>
            <a:r>
              <a:rPr lang="en-US" altLang="zh-CN" kern="100">
                <a:solidFill>
                  <a:srgbClr val="FF00FF"/>
                </a:solidFill>
                <a:ea typeface="黑体" panose="02010609060101010101" pitchFamily="2" charset="-122"/>
                <a:cs typeface="Courier New" panose="02070309020205020404"/>
              </a:rPr>
              <a:t>3</a:t>
            </a:r>
            <a:r>
              <a:rPr lang="zh-CN" altLang="zh-CN" kern="100">
                <a:solidFill>
                  <a:srgbClr val="FF00FF"/>
                </a:solidFill>
                <a:ea typeface="黑体" panose="02010609060101010101" pitchFamily="2" charset="-122"/>
                <a:cs typeface="Times New Roman" panose="02020603050405020304"/>
              </a:rPr>
              <a:t>：</a:t>
            </a:r>
            <a:r>
              <a:rPr lang="zh-CN" altLang="zh-CN" kern="100">
                <a:ea typeface="仿宋_GB2312"/>
                <a:cs typeface="Times New Roman" panose="02020603050405020304"/>
              </a:rPr>
              <a:t>因素：科学技术的发展；国际经济组织的推动</a:t>
            </a:r>
            <a:r>
              <a:rPr lang="zh-CN" altLang="zh-CN" kern="100" smtClean="0">
                <a:ea typeface="仿宋_GB2312"/>
                <a:cs typeface="Times New Roman" panose="02020603050405020304"/>
              </a:rPr>
              <a:t>。</a:t>
            </a:r>
            <a:endParaRPr lang="zh-CN" altLang="zh-CN" sz="1050" kern="100">
              <a:latin typeface="宋体" panose="02010600030101010101" pitchFamily="2" charset="-122"/>
              <a:cs typeface="Courier New" panose="02070309020205020404"/>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blinds(horizontal)">
                                      <p:cBhvr>
                                        <p:cTn id="7"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06574" y="1157375"/>
            <a:ext cx="11382863" cy="3711785"/>
          </a:xfrm>
        </p:spPr>
        <p:txBody>
          <a:bodyPr/>
          <a:lstStyle/>
          <a:p>
            <a:pPr indent="713740">
              <a:tabLst>
                <a:tab pos="5600700"/>
                <a:tab pos="9867900"/>
              </a:tabLst>
            </a:pPr>
            <a:r>
              <a:rPr lang="zh-CN" altLang="zh-CN" kern="100">
                <a:ea typeface="黑体" panose="02010609060101010101" pitchFamily="2" charset="-122"/>
                <a:cs typeface="Times New Roman" panose="02020603050405020304"/>
              </a:rPr>
              <a:t>史料四</a:t>
            </a:r>
            <a:r>
              <a:rPr lang="zh-CN" altLang="zh-CN" kern="100">
                <a:ea typeface="楷体_GB2312"/>
                <a:cs typeface="Times New Roman" panose="02020603050405020304"/>
              </a:rPr>
              <a:t>　当前全球化逆动是美国等西方大国对其推动的全球化主动收缩，是基于全球化进程中利益分配不满的反映，也是美国对自己推动的全球化规则体系开始改弦更张</a:t>
            </a:r>
            <a:r>
              <a:rPr lang="en-US" altLang="zh-CN" kern="100">
                <a:latin typeface="宋体" panose="02010600030101010101" pitchFamily="2" charset="-122"/>
                <a:cs typeface="Times New Roman" panose="02020603050405020304"/>
              </a:rPr>
              <a:t>……</a:t>
            </a:r>
            <a:r>
              <a:rPr lang="zh-CN" altLang="zh-CN" kern="100">
                <a:ea typeface="楷体_GB2312"/>
                <a:cs typeface="Times New Roman" panose="02020603050405020304"/>
              </a:rPr>
              <a:t>特别是近年以来英国脱欧、特朗普退出</a:t>
            </a:r>
            <a:r>
              <a:rPr lang="en-US" altLang="zh-CN" kern="100">
                <a:ea typeface="楷体_GB2312"/>
                <a:cs typeface="Courier New" panose="02070309020205020404"/>
              </a:rPr>
              <a:t>TPP</a:t>
            </a:r>
            <a:r>
              <a:rPr lang="zh-CN" altLang="zh-CN" kern="100">
                <a:ea typeface="楷体_GB2312"/>
                <a:cs typeface="Times New Roman" panose="02020603050405020304"/>
              </a:rPr>
              <a:t>协定及奉行</a:t>
            </a:r>
            <a:r>
              <a:rPr lang="en-US" altLang="zh-CN" kern="100">
                <a:latin typeface="宋体" panose="02010600030101010101" pitchFamily="2" charset="-122"/>
                <a:cs typeface="Times New Roman" panose="02020603050405020304"/>
              </a:rPr>
              <a:t>“</a:t>
            </a:r>
            <a:r>
              <a:rPr lang="zh-CN" altLang="zh-CN" kern="100">
                <a:ea typeface="楷体_GB2312"/>
                <a:cs typeface="Times New Roman" panose="02020603050405020304"/>
              </a:rPr>
              <a:t>美国优先</a:t>
            </a:r>
            <a:r>
              <a:rPr lang="en-US" altLang="zh-CN" kern="100">
                <a:latin typeface="宋体" panose="02010600030101010101" pitchFamily="2" charset="-122"/>
                <a:cs typeface="Times New Roman" panose="02020603050405020304"/>
              </a:rPr>
              <a:t>”</a:t>
            </a:r>
            <a:r>
              <a:rPr lang="zh-CN" altLang="zh-CN" kern="100">
                <a:ea typeface="楷体_GB2312"/>
                <a:cs typeface="Times New Roman" panose="02020603050405020304"/>
              </a:rPr>
              <a:t>的策略等现象，引发国际社会高度警觉。</a:t>
            </a:r>
            <a:endParaRPr lang="zh-CN" altLang="zh-CN" sz="1050" kern="100">
              <a:latin typeface="宋体" panose="02010600030101010101" pitchFamily="2" charset="-122"/>
              <a:cs typeface="Courier New" panose="02070309020205020404"/>
            </a:endParaRPr>
          </a:p>
          <a:p>
            <a:pPr indent="713740" algn="r">
              <a:tabLst>
                <a:tab pos="5600700"/>
                <a:tab pos="9867900"/>
              </a:tabLst>
            </a:pPr>
            <a:r>
              <a:rPr lang="en-US" altLang="zh-CN" kern="100">
                <a:ea typeface="楷体_GB2312"/>
                <a:cs typeface="Courier New" panose="02070309020205020404"/>
              </a:rPr>
              <a:t>——</a:t>
            </a:r>
            <a:r>
              <a:rPr lang="zh-CN" altLang="zh-CN" kern="100">
                <a:ea typeface="楷体_GB2312"/>
                <a:cs typeface="Times New Roman" panose="02020603050405020304"/>
              </a:rPr>
              <a:t>摘编自陈伟光等</a:t>
            </a:r>
            <a:r>
              <a:rPr lang="zh-CN" altLang="zh-CN" kern="100" smtClean="0">
                <a:ea typeface="楷体_GB2312"/>
                <a:cs typeface="Times New Roman" panose="02020603050405020304"/>
              </a:rPr>
              <a:t>《逆全球化暗流与中国应对》</a:t>
            </a:r>
            <a:endParaRPr lang="zh-CN" altLang="zh-CN" sz="1050" kern="100">
              <a:latin typeface="宋体" panose="02010600030101010101" pitchFamily="2" charset="-122"/>
              <a:cs typeface="Courier New" panose="02070309020205020404"/>
            </a:endParaRPr>
          </a:p>
        </p:txBody>
      </p:sp>
    </p:spTree>
  </p:cSld>
  <p:clrMapOvr>
    <a:masterClrMapping/>
  </p:clrMapOvr>
  <p:transition/>
  <p:timing/>
</p:sld>
</file>

<file path=ppt/slides/slide3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06574" y="692696"/>
            <a:ext cx="11382863" cy="3711785"/>
          </a:xfrm>
        </p:spPr>
        <p:txBody>
          <a:bodyPr/>
          <a:lstStyle/>
          <a:p>
            <a:pPr lvl="0" indent="713740">
              <a:tabLst>
                <a:tab pos="5600700"/>
                <a:tab pos="9867900"/>
              </a:tabLst>
            </a:pPr>
            <a:endParaRPr lang="en-US" altLang="zh-CN" kern="100" smtClean="0">
              <a:solidFill>
                <a:prstClr val="black"/>
              </a:solidFill>
              <a:ea typeface="黑体" panose="02010609060101010101" pitchFamily="2" charset="-122"/>
              <a:cs typeface="Times New Roman" panose="02020603050405020304"/>
            </a:endParaRPr>
          </a:p>
          <a:p>
            <a:pPr lvl="0" indent="713740">
              <a:tabLst>
                <a:tab pos="5600700"/>
                <a:tab pos="9867900"/>
              </a:tabLst>
            </a:pPr>
            <a:r>
              <a:rPr lang="zh-CN" altLang="zh-CN" kern="100" smtClean="0">
                <a:solidFill>
                  <a:prstClr val="black"/>
                </a:solidFill>
                <a:ea typeface="黑体" panose="02010609060101010101" pitchFamily="2" charset="-122"/>
                <a:cs typeface="Times New Roman" panose="02020603050405020304"/>
              </a:rPr>
              <a:t>探究</a:t>
            </a:r>
            <a:r>
              <a:rPr lang="en-US" altLang="zh-CN" kern="100">
                <a:solidFill>
                  <a:prstClr val="black"/>
                </a:solidFill>
                <a:ea typeface="黑体" panose="02010609060101010101" pitchFamily="2" charset="-122"/>
                <a:cs typeface="Courier New" panose="02070309020205020404"/>
              </a:rPr>
              <a:t>4</a:t>
            </a:r>
            <a:r>
              <a:rPr lang="zh-CN" altLang="zh-CN" kern="100">
                <a:solidFill>
                  <a:prstClr val="black"/>
                </a:solidFill>
                <a:ea typeface="黑体" panose="02010609060101010101" pitchFamily="2" charset="-122"/>
                <a:cs typeface="Times New Roman" panose="02020603050405020304"/>
              </a:rPr>
              <a:t>：</a:t>
            </a:r>
            <a:r>
              <a:rPr lang="zh-CN" altLang="zh-CN" kern="100">
                <a:solidFill>
                  <a:prstClr val="black"/>
                </a:solidFill>
                <a:cs typeface="Times New Roman" panose="02020603050405020304"/>
              </a:rPr>
              <a:t>据史料四并结合所学知识，指出逆全球化的实质及其对全球化的不利影响。</a:t>
            </a:r>
            <a:endParaRPr lang="zh-CN" altLang="zh-CN" sz="1050" kern="100">
              <a:solidFill>
                <a:prstClr val="black"/>
              </a:solidFill>
              <a:latin typeface="宋体" panose="02010600030101010101" pitchFamily="2" charset="-122"/>
              <a:cs typeface="Courier New" panose="02070309020205020404"/>
            </a:endParaRPr>
          </a:p>
          <a:p>
            <a:pPr lvl="0" indent="713740">
              <a:tabLst>
                <a:tab pos="5600700"/>
                <a:tab pos="9867900"/>
              </a:tabLst>
            </a:pPr>
            <a:r>
              <a:rPr lang="zh-CN" altLang="zh-CN" kern="100">
                <a:solidFill>
                  <a:srgbClr val="FF00FF"/>
                </a:solidFill>
                <a:ea typeface="黑体" panose="02010609060101010101" pitchFamily="2" charset="-122"/>
                <a:cs typeface="Times New Roman" panose="02020603050405020304"/>
              </a:rPr>
              <a:t>提示</a:t>
            </a:r>
            <a:r>
              <a:rPr lang="en-US" altLang="zh-CN" kern="100">
                <a:solidFill>
                  <a:srgbClr val="FF00FF"/>
                </a:solidFill>
                <a:ea typeface="黑体" panose="02010609060101010101" pitchFamily="2" charset="-122"/>
                <a:cs typeface="Courier New" panose="02070309020205020404"/>
              </a:rPr>
              <a:t>4</a:t>
            </a:r>
            <a:r>
              <a:rPr lang="zh-CN" altLang="zh-CN" kern="100">
                <a:solidFill>
                  <a:srgbClr val="FF00FF"/>
                </a:solidFill>
                <a:ea typeface="黑体" panose="02010609060101010101" pitchFamily="2" charset="-122"/>
                <a:cs typeface="Times New Roman" panose="02020603050405020304"/>
              </a:rPr>
              <a:t>：</a:t>
            </a:r>
            <a:r>
              <a:rPr lang="zh-CN" altLang="zh-CN" kern="100">
                <a:solidFill>
                  <a:prstClr val="black"/>
                </a:solidFill>
                <a:ea typeface="仿宋_GB2312"/>
                <a:cs typeface="Times New Roman" panose="02020603050405020304"/>
              </a:rPr>
              <a:t>实质：调整规则以实现利益重新分配。</a:t>
            </a:r>
            <a:endParaRPr lang="zh-CN" altLang="zh-CN" sz="1050" kern="100">
              <a:solidFill>
                <a:prstClr val="black"/>
              </a:solidFill>
              <a:latin typeface="宋体" panose="02010600030101010101" pitchFamily="2" charset="-122"/>
              <a:cs typeface="Courier New" panose="02070309020205020404"/>
            </a:endParaRPr>
          </a:p>
          <a:p>
            <a:pPr lvl="0" indent="713740">
              <a:tabLst>
                <a:tab pos="5600700"/>
                <a:tab pos="9867900"/>
              </a:tabLst>
            </a:pPr>
            <a:r>
              <a:rPr lang="zh-CN" altLang="zh-CN" kern="100">
                <a:solidFill>
                  <a:prstClr val="black"/>
                </a:solidFill>
                <a:ea typeface="仿宋_GB2312"/>
                <a:cs typeface="Times New Roman" panose="02020603050405020304"/>
              </a:rPr>
              <a:t>不利影响：可能引发贸易战；不利于各国市场的开放；妨碍了国际贸易的自由化；阻碍了各国的经济合作；不利于世界经济健康发展</a:t>
            </a:r>
            <a:r>
              <a:rPr lang="zh-CN" altLang="zh-CN" kern="100" smtClean="0">
                <a:solidFill>
                  <a:prstClr val="black"/>
                </a:solidFill>
                <a:ea typeface="仿宋_GB2312"/>
                <a:cs typeface="Times New Roman" panose="02020603050405020304"/>
              </a:rPr>
              <a:t>。</a:t>
            </a:r>
            <a:endParaRPr lang="zh-CN" altLang="zh-CN" sz="1050" kern="100">
              <a:solidFill>
                <a:prstClr val="black"/>
              </a:solidFill>
              <a:latin typeface="宋体" panose="02010600030101010101" pitchFamily="2" charset="-122"/>
              <a:cs typeface="Courier New" panose="02070309020205020404"/>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blinds(horizontal)">
                                      <p:cBhvr>
                                        <p:cTn id="7" dur="500"/>
                                        <p:tgtEl>
                                          <p:spTgt spid="3">
                                            <p:txEl>
                                              <p:pRg st="2" end="2"/>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blinds(horizontal)">
                                      <p:cBhvr>
                                        <p:cTn id="10"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06574" y="692696"/>
            <a:ext cx="11382863" cy="5454827"/>
          </a:xfrm>
        </p:spPr>
        <p:txBody>
          <a:bodyPr/>
          <a:lstStyle/>
          <a:p>
            <a:pPr indent="713740">
              <a:tabLst>
                <a:tab pos="5600700"/>
                <a:tab pos="9867900"/>
              </a:tabLst>
            </a:pPr>
            <a:r>
              <a:rPr lang="zh-CN" altLang="zh-CN" kern="100">
                <a:ea typeface="黑体" panose="02010609060101010101" pitchFamily="2" charset="-122"/>
                <a:cs typeface="Times New Roman" panose="02020603050405020304"/>
              </a:rPr>
              <a:t>史料五</a:t>
            </a:r>
            <a:r>
              <a:rPr lang="zh-CN" altLang="zh-CN" kern="100">
                <a:ea typeface="楷体_GB2312"/>
                <a:cs typeface="Times New Roman" panose="02020603050405020304"/>
              </a:rPr>
              <a:t>　欧洲统一市场启动后，欧洲国家建构以欧共体为核心、欧自联为中间层、东欧和中东为外层的</a:t>
            </a:r>
            <a:r>
              <a:rPr lang="en-US" altLang="zh-CN" kern="100">
                <a:latin typeface="宋体" panose="02010600030101010101" pitchFamily="2" charset="-122"/>
                <a:cs typeface="Times New Roman" panose="02020603050405020304"/>
              </a:rPr>
              <a:t>“</a:t>
            </a:r>
            <a:r>
              <a:rPr lang="zh-CN" altLang="zh-CN" kern="100">
                <a:ea typeface="楷体_GB2312"/>
                <a:cs typeface="Times New Roman" panose="02020603050405020304"/>
              </a:rPr>
              <a:t>三个同心圆</a:t>
            </a:r>
            <a:r>
              <a:rPr lang="en-US" altLang="zh-CN" kern="100">
                <a:latin typeface="宋体" panose="02010600030101010101" pitchFamily="2" charset="-122"/>
                <a:cs typeface="Times New Roman" panose="02020603050405020304"/>
              </a:rPr>
              <a:t>”</a:t>
            </a:r>
            <a:r>
              <a:rPr lang="zh-CN" altLang="zh-CN" kern="100">
                <a:ea typeface="楷体_GB2312"/>
                <a:cs typeface="Times New Roman" panose="02020603050405020304"/>
              </a:rPr>
              <a:t>泛欧自由贸易区。在北美以美国为中心的自由贸易协定的推动下，美国与拉美的经济联系将进一步加强。在亚太地区，随着亚太经合会议的举行，确定了地区性的贸易和投资自由化的最终目标。在三大经济圈中，一体化程度最低的是亚太经合组织，单单实现自由贸易区的目标就有很长的路要走</a:t>
            </a:r>
            <a:r>
              <a:rPr lang="en-US" altLang="zh-CN" kern="100">
                <a:latin typeface="宋体" panose="02010600030101010101" pitchFamily="2" charset="-122"/>
                <a:cs typeface="Times New Roman" panose="02020603050405020304"/>
              </a:rPr>
              <a:t>……</a:t>
            </a:r>
            <a:r>
              <a:rPr lang="zh-CN" altLang="zh-CN" kern="100">
                <a:ea typeface="楷体_GB2312"/>
                <a:cs typeface="Times New Roman" panose="02020603050405020304"/>
              </a:rPr>
              <a:t>在区域经济集团的横向扩展上，区域合作程度的深化上都推动区域经济合作进程加快。</a:t>
            </a:r>
            <a:endParaRPr lang="zh-CN" altLang="zh-CN" sz="1050" kern="100">
              <a:latin typeface="宋体" panose="02010600030101010101" pitchFamily="2" charset="-122"/>
              <a:cs typeface="Courier New" panose="02070309020205020404"/>
            </a:endParaRPr>
          </a:p>
          <a:p>
            <a:endParaRPr lang="zh-CN" altLang="en-US"/>
          </a:p>
        </p:txBody>
      </p:sp>
    </p:spTree>
  </p:cSld>
  <p:clrMapOvr>
    <a:masterClrMapping/>
  </p:clrMapOvr>
  <p:transition/>
  <p:timing/>
</p:sld>
</file>

<file path=ppt/slides/slide3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06574" y="692696"/>
            <a:ext cx="11382863" cy="5521512"/>
          </a:xfrm>
        </p:spPr>
        <p:txBody>
          <a:bodyPr/>
          <a:lstStyle/>
          <a:p>
            <a:pPr indent="0">
              <a:tabLst>
                <a:tab pos="5600700"/>
                <a:tab pos="9867900"/>
              </a:tabLst>
            </a:pPr>
            <a:r>
              <a:rPr lang="zh-CN" altLang="zh-CN" kern="100">
                <a:ea typeface="楷体_GB2312"/>
                <a:cs typeface="Times New Roman" panose="02020603050405020304"/>
              </a:rPr>
              <a:t>而中国与台湾省同时加入亚太经合组织，越南加入东盟，都是地缘经济因素超过地缘政治因素考虑的表现。推动不同经济发展水平、不同政治体制国家组成经济集团的原因是世界经济和政治形势的发展。</a:t>
            </a:r>
            <a:endParaRPr lang="zh-CN" altLang="zh-CN" sz="1050" kern="100">
              <a:latin typeface="宋体" panose="02010600030101010101" pitchFamily="2" charset="-122"/>
              <a:cs typeface="Courier New" panose="02070309020205020404"/>
            </a:endParaRPr>
          </a:p>
          <a:p>
            <a:pPr indent="713740" algn="r">
              <a:tabLst>
                <a:tab pos="5600700"/>
                <a:tab pos="9867900"/>
              </a:tabLst>
            </a:pPr>
            <a:r>
              <a:rPr lang="en-US" altLang="zh-CN" kern="100">
                <a:ea typeface="楷体_GB2312"/>
                <a:cs typeface="Courier New" panose="02070309020205020404"/>
              </a:rPr>
              <a:t>——</a:t>
            </a:r>
            <a:r>
              <a:rPr lang="zh-CN" altLang="zh-CN" kern="100">
                <a:ea typeface="楷体_GB2312"/>
                <a:cs typeface="Times New Roman" panose="02020603050405020304"/>
              </a:rPr>
              <a:t>摘编自高继宽《世界经济区域集团化与中国》</a:t>
            </a:r>
            <a:endParaRPr lang="zh-CN" altLang="zh-CN" sz="1050" kern="100">
              <a:latin typeface="宋体" panose="02010600030101010101" pitchFamily="2" charset="-122"/>
              <a:cs typeface="Courier New" panose="02070309020205020404"/>
            </a:endParaRPr>
          </a:p>
          <a:p>
            <a:pPr indent="713740">
              <a:tabLst>
                <a:tab pos="5600700"/>
                <a:tab pos="9867900"/>
              </a:tabLst>
            </a:pPr>
            <a:r>
              <a:rPr lang="zh-CN" altLang="zh-CN" kern="100">
                <a:ea typeface="黑体" panose="02010609060101010101" pitchFamily="2" charset="-122"/>
                <a:cs typeface="Times New Roman" panose="02020603050405020304"/>
              </a:rPr>
              <a:t>探究</a:t>
            </a:r>
            <a:r>
              <a:rPr lang="en-US" altLang="zh-CN" kern="100">
                <a:ea typeface="黑体" panose="02010609060101010101" pitchFamily="2" charset="-122"/>
                <a:cs typeface="Courier New" panose="02070309020205020404"/>
              </a:rPr>
              <a:t>5</a:t>
            </a:r>
            <a:r>
              <a:rPr lang="zh-CN" altLang="zh-CN" kern="100">
                <a:ea typeface="黑体" panose="02010609060101010101" pitchFamily="2" charset="-122"/>
                <a:cs typeface="Times New Roman" panose="02020603050405020304"/>
              </a:rPr>
              <a:t>：</a:t>
            </a:r>
            <a:r>
              <a:rPr lang="zh-CN" altLang="zh-CN" kern="100">
                <a:cs typeface="Times New Roman" panose="02020603050405020304"/>
              </a:rPr>
              <a:t>根据史料五并结合所学知识，分析当前区域经济一体化的特点。</a:t>
            </a:r>
            <a:endParaRPr lang="zh-CN" altLang="zh-CN" sz="1050" kern="100">
              <a:latin typeface="宋体" panose="02010600030101010101" pitchFamily="2" charset="-122"/>
              <a:cs typeface="Courier New" panose="02070309020205020404"/>
            </a:endParaRPr>
          </a:p>
          <a:p>
            <a:pPr indent="713740">
              <a:tabLst>
                <a:tab pos="5600700"/>
                <a:tab pos="9867900"/>
              </a:tabLst>
            </a:pPr>
            <a:r>
              <a:rPr lang="zh-CN" altLang="zh-CN" kern="100">
                <a:solidFill>
                  <a:srgbClr val="FF00FF"/>
                </a:solidFill>
                <a:ea typeface="黑体" panose="02010609060101010101" pitchFamily="2" charset="-122"/>
                <a:cs typeface="Times New Roman" panose="02020603050405020304"/>
              </a:rPr>
              <a:t>提示</a:t>
            </a:r>
            <a:r>
              <a:rPr lang="en-US" altLang="zh-CN" kern="100">
                <a:solidFill>
                  <a:srgbClr val="FF00FF"/>
                </a:solidFill>
                <a:ea typeface="黑体" panose="02010609060101010101" pitchFamily="2" charset="-122"/>
                <a:cs typeface="Courier New" panose="02070309020205020404"/>
              </a:rPr>
              <a:t>5</a:t>
            </a:r>
            <a:r>
              <a:rPr lang="zh-CN" altLang="zh-CN" kern="100">
                <a:solidFill>
                  <a:srgbClr val="FF00FF"/>
                </a:solidFill>
                <a:ea typeface="黑体" panose="02010609060101010101" pitchFamily="2" charset="-122"/>
                <a:cs typeface="Times New Roman" panose="02020603050405020304"/>
              </a:rPr>
              <a:t>：</a:t>
            </a:r>
            <a:r>
              <a:rPr lang="zh-CN" altLang="zh-CN" kern="100">
                <a:ea typeface="仿宋_GB2312"/>
                <a:cs typeface="Times New Roman" panose="02020603050405020304"/>
              </a:rPr>
              <a:t>特点：世界三大经济圈初步形成；区域集团化发展程度参差不齐；区域经济合作进程加快；不同发展水平与体制的国家在经济上兼容</a:t>
            </a:r>
            <a:r>
              <a:rPr lang="zh-CN" altLang="zh-CN" kern="100" smtClean="0">
                <a:ea typeface="仿宋_GB2312"/>
                <a:cs typeface="Times New Roman" panose="02020603050405020304"/>
              </a:rPr>
              <a:t>。</a:t>
            </a:r>
            <a:endParaRPr lang="zh-CN" altLang="zh-CN" sz="1050" kern="100">
              <a:latin typeface="宋体" panose="02010600030101010101" pitchFamily="2" charset="-122"/>
              <a:cs typeface="Courier New" panose="02070309020205020404"/>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blinds(horizontal)">
                                      <p:cBhvr>
                                        <p:cTn id="7"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06574" y="692696"/>
            <a:ext cx="11382863" cy="5454827"/>
          </a:xfrm>
        </p:spPr>
        <p:txBody>
          <a:bodyPr/>
          <a:lstStyle/>
          <a:p>
            <a:pPr indent="713740">
              <a:tabLst>
                <a:tab pos="5600700"/>
                <a:tab pos="9867900"/>
              </a:tabLst>
            </a:pPr>
            <a:r>
              <a:rPr lang="zh-CN" altLang="zh-CN" kern="100">
                <a:ea typeface="黑体" panose="02010609060101010101" pitchFamily="2" charset="-122"/>
                <a:cs typeface="Times New Roman" panose="02020603050405020304"/>
              </a:rPr>
              <a:t>【拓展】</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cs typeface="Courier New" panose="02070309020205020404"/>
              </a:rPr>
              <a:t>1</a:t>
            </a:r>
            <a:r>
              <a:rPr lang="zh-CN" altLang="zh-CN" kern="100">
                <a:cs typeface="Times New Roman" panose="02020603050405020304"/>
              </a:rPr>
              <a:t>．经济全球化的原因</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ea typeface="楷体_GB2312"/>
                <a:cs typeface="Courier New" panose="02070309020205020404"/>
              </a:rPr>
              <a:t>(1)</a:t>
            </a:r>
            <a:r>
              <a:rPr lang="zh-CN" altLang="zh-CN" kern="100">
                <a:ea typeface="楷体_GB2312"/>
                <a:cs typeface="Times New Roman" panose="02020603050405020304"/>
              </a:rPr>
              <a:t>根本因素：生产力发展的结果。</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ea typeface="楷体_GB2312"/>
                <a:cs typeface="Courier New" panose="02070309020205020404"/>
              </a:rPr>
              <a:t>(2)</a:t>
            </a:r>
            <a:r>
              <a:rPr lang="zh-CN" altLang="zh-CN" kern="100">
                <a:ea typeface="楷体_GB2312"/>
                <a:cs typeface="Times New Roman" panose="02020603050405020304"/>
              </a:rPr>
              <a:t>物质基础：高科技的发展，特别是信息技术的发展，为经济全球化奠定了物质技术基础。</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ea typeface="楷体_GB2312"/>
                <a:cs typeface="Courier New" panose="02070309020205020404"/>
              </a:rPr>
              <a:t>(3)</a:t>
            </a:r>
            <a:r>
              <a:rPr lang="zh-CN" altLang="zh-CN" kern="100">
                <a:ea typeface="楷体_GB2312"/>
                <a:cs typeface="Times New Roman" panose="02020603050405020304"/>
              </a:rPr>
              <a:t>体制保障：越来越多的国家发展市场经济，是经济全球化的体制保障。</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ea typeface="楷体_GB2312"/>
                <a:cs typeface="Courier New" panose="02070309020205020404"/>
              </a:rPr>
              <a:t>(4)</a:t>
            </a:r>
            <a:r>
              <a:rPr lang="zh-CN" altLang="zh-CN" kern="100">
                <a:ea typeface="楷体_GB2312"/>
                <a:cs typeface="Times New Roman" panose="02020603050405020304"/>
              </a:rPr>
              <a:t>直接动因：国际贸易和投资自由化，是经济全球化的直接动因。</a:t>
            </a:r>
            <a:endParaRPr lang="zh-CN" altLang="zh-CN" sz="1050" kern="100">
              <a:latin typeface="宋体" panose="02010600030101010101" pitchFamily="2" charset="-122"/>
              <a:cs typeface="Courier New" panose="02070309020205020404"/>
            </a:endParaRPr>
          </a:p>
          <a:p>
            <a:endParaRPr lang="zh-CN" altLang="en-US"/>
          </a:p>
        </p:txBody>
      </p:sp>
    </p:spTree>
  </p:cSld>
  <p:clrMapOvr>
    <a:masterClrMapping/>
  </p:clrMapOvr>
  <p:transition/>
  <p:timing/>
</p:sld>
</file>

<file path=ppt/slides/slide3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06574" y="692696"/>
            <a:ext cx="11382863" cy="3711785"/>
          </a:xfrm>
        </p:spPr>
        <p:txBody>
          <a:bodyPr/>
          <a:lstStyle/>
          <a:p>
            <a:pPr indent="713740">
              <a:tabLst>
                <a:tab pos="5600700"/>
                <a:tab pos="9867900"/>
              </a:tabLst>
            </a:pPr>
            <a:endParaRPr lang="en-US" altLang="zh-CN" kern="100" smtClean="0">
              <a:ea typeface="楷体_GB2312"/>
              <a:cs typeface="Courier New" panose="02070309020205020404"/>
            </a:endParaRPr>
          </a:p>
          <a:p>
            <a:pPr indent="713740">
              <a:tabLst>
                <a:tab pos="5600700"/>
                <a:tab pos="9867900"/>
              </a:tabLst>
            </a:pPr>
            <a:endParaRPr lang="en-US" altLang="zh-CN" kern="100">
              <a:ea typeface="楷体_GB2312"/>
              <a:cs typeface="Courier New" panose="02070309020205020404"/>
            </a:endParaRPr>
          </a:p>
          <a:p>
            <a:pPr indent="713740">
              <a:tabLst>
                <a:tab pos="5600700"/>
                <a:tab pos="9867900"/>
              </a:tabLst>
            </a:pPr>
            <a:r>
              <a:rPr lang="en-US" altLang="zh-CN" kern="100" smtClean="0">
                <a:ea typeface="楷体_GB2312"/>
                <a:cs typeface="Courier New" panose="02070309020205020404"/>
              </a:rPr>
              <a:t>(</a:t>
            </a:r>
            <a:r>
              <a:rPr lang="en-US" altLang="zh-CN" kern="100">
                <a:ea typeface="楷体_GB2312"/>
                <a:cs typeface="Courier New" panose="02070309020205020404"/>
              </a:rPr>
              <a:t>5)</a:t>
            </a:r>
            <a:r>
              <a:rPr lang="zh-CN" altLang="zh-CN" kern="100">
                <a:ea typeface="楷体_GB2312"/>
                <a:cs typeface="Times New Roman" panose="02020603050405020304"/>
              </a:rPr>
              <a:t>推动因素：企业经营国际化，尤其是跨国公司在全球范围的迅速扩张，起了推动作用。</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ea typeface="楷体_GB2312"/>
                <a:cs typeface="Courier New" panose="02070309020205020404"/>
              </a:rPr>
              <a:t>(6)</a:t>
            </a:r>
            <a:r>
              <a:rPr lang="zh-CN" altLang="zh-CN" kern="100">
                <a:ea typeface="楷体_GB2312"/>
                <a:cs typeface="Times New Roman" panose="02020603050405020304"/>
              </a:rPr>
              <a:t>组织机构：随着世界贸易组织的成立，其成员对本国或本地区市场的控制大大放松，贸易自由化和投资自由化的进程不断加快</a:t>
            </a:r>
            <a:r>
              <a:rPr lang="zh-CN" altLang="zh-CN" kern="100" smtClean="0">
                <a:ea typeface="楷体_GB2312"/>
                <a:cs typeface="Times New Roman" panose="02020603050405020304"/>
              </a:rPr>
              <a:t>。</a:t>
            </a:r>
            <a:endParaRPr lang="zh-CN" altLang="zh-CN" sz="1050" kern="100">
              <a:latin typeface="宋体" panose="02010600030101010101" pitchFamily="2" charset="-122"/>
              <a:cs typeface="Courier New" panose="02070309020205020404"/>
            </a:endParaRPr>
          </a:p>
        </p:txBody>
      </p:sp>
    </p:spTree>
  </p:cSld>
  <p:clrMapOvr>
    <a:masterClrMapping/>
  </p:clrMapOvr>
  <p:transition/>
  <p:timing/>
</p:sld>
</file>

<file path=ppt/slides/slide3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06574" y="692696"/>
            <a:ext cx="11382863" cy="5431295"/>
          </a:xfrm>
        </p:spPr>
        <p:txBody>
          <a:bodyPr/>
          <a:lstStyle/>
          <a:p>
            <a:pPr indent="713740">
              <a:tabLst>
                <a:tab pos="5600700"/>
                <a:tab pos="9867900"/>
              </a:tabLst>
            </a:pPr>
            <a:r>
              <a:rPr lang="en-US" altLang="zh-CN" kern="100">
                <a:cs typeface="Courier New" panose="02070309020205020404"/>
              </a:rPr>
              <a:t>2</a:t>
            </a:r>
            <a:r>
              <a:rPr lang="zh-CN" altLang="zh-CN" kern="100">
                <a:cs typeface="Times New Roman" panose="02020603050405020304"/>
              </a:rPr>
              <a:t>．经济全球化的表现及发展中国家的应对措施</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ea typeface="楷体_GB2312"/>
                <a:cs typeface="Courier New" panose="02070309020205020404"/>
              </a:rPr>
              <a:t>(1)</a:t>
            </a:r>
            <a:r>
              <a:rPr lang="zh-CN" altLang="zh-CN" kern="100">
                <a:ea typeface="楷体_GB2312"/>
                <a:cs typeface="Times New Roman" panose="02020603050405020304"/>
              </a:rPr>
              <a:t>经济全球化的表现</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latin typeface="宋体" panose="02010600030101010101" pitchFamily="2" charset="-122"/>
                <a:ea typeface="楷体_GB2312"/>
                <a:cs typeface="Times New Roman" panose="02020603050405020304"/>
              </a:rPr>
              <a:t>①</a:t>
            </a:r>
            <a:r>
              <a:rPr lang="zh-CN" altLang="zh-CN" kern="100">
                <a:ea typeface="楷体_GB2312"/>
                <a:cs typeface="Times New Roman" panose="02020603050405020304"/>
              </a:rPr>
              <a:t>贸易自由化：世界市场容量越来越大，各国对世界市场的依赖程度也日益增大。</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latin typeface="宋体" panose="02010600030101010101" pitchFamily="2" charset="-122"/>
                <a:ea typeface="楷体_GB2312"/>
                <a:cs typeface="Times New Roman" panose="02020603050405020304"/>
              </a:rPr>
              <a:t>②</a:t>
            </a:r>
            <a:r>
              <a:rPr lang="zh-CN" altLang="zh-CN" kern="100">
                <a:ea typeface="楷体_GB2312"/>
                <a:cs typeface="Times New Roman" panose="02020603050405020304"/>
              </a:rPr>
              <a:t>生产国际化：生产要素跨国流动，它不仅对生产超越国界提出了内在要求，也为全球化生产准备了条件，是推动经济全球化的根本动力。</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latin typeface="宋体" panose="02010600030101010101" pitchFamily="2" charset="-122"/>
                <a:ea typeface="楷体_GB2312"/>
                <a:cs typeface="Times New Roman" panose="02020603050405020304"/>
              </a:rPr>
              <a:t>③</a:t>
            </a:r>
            <a:r>
              <a:rPr lang="zh-CN" altLang="zh-CN" kern="100">
                <a:ea typeface="楷体_GB2312"/>
                <a:cs typeface="Times New Roman" panose="02020603050405020304"/>
              </a:rPr>
              <a:t>资本全球化：各国金融命脉更加紧密地与国际市场联系在一起，国际投资中资本流动规模持续扩大</a:t>
            </a:r>
            <a:r>
              <a:rPr lang="zh-CN" altLang="zh-CN" kern="100" smtClean="0">
                <a:ea typeface="楷体_GB2312"/>
                <a:cs typeface="Times New Roman" panose="02020603050405020304"/>
              </a:rPr>
              <a:t>。</a:t>
            </a:r>
            <a:endParaRPr lang="zh-CN" altLang="zh-CN" sz="1050" kern="100">
              <a:latin typeface="宋体" panose="02010600030101010101" pitchFamily="2" charset="-122"/>
              <a:cs typeface="Courier New" panose="02070309020205020404"/>
            </a:endParaRPr>
          </a:p>
        </p:txBody>
      </p:sp>
    </p:spTree>
  </p:cSld>
  <p:clrMapOvr>
    <a:masterClrMapping/>
  </p:clrMapOvr>
  <p:transition/>
  <p:timing/>
</p:sld>
</file>

<file path=ppt/slides/slide3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06574" y="548680"/>
            <a:ext cx="11382863" cy="6034537"/>
          </a:xfrm>
        </p:spPr>
        <p:txBody>
          <a:bodyPr/>
          <a:lstStyle/>
          <a:p>
            <a:pPr indent="713740">
              <a:tabLst>
                <a:tab pos="5600700"/>
                <a:tab pos="9867900"/>
              </a:tabLst>
            </a:pPr>
            <a:r>
              <a:rPr lang="en-US" altLang="zh-CN" kern="100">
                <a:latin typeface="宋体" panose="02010600030101010101" pitchFamily="2" charset="-122"/>
                <a:ea typeface="楷体_GB2312"/>
                <a:cs typeface="Times New Roman" panose="02020603050405020304"/>
              </a:rPr>
              <a:t>④</a:t>
            </a:r>
            <a:r>
              <a:rPr lang="zh-CN" altLang="zh-CN" kern="100">
                <a:ea typeface="楷体_GB2312"/>
                <a:cs typeface="Times New Roman" panose="02020603050405020304"/>
              </a:rPr>
              <a:t>科技全球化：它是指各国科技资源在全球范围内的优化配置，具体表现为先进技术和研发能力的大规模跨国界转移及跨国界联合研发的广泛存在。</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ea typeface="楷体_GB2312"/>
                <a:cs typeface="Courier New" panose="02070309020205020404"/>
              </a:rPr>
              <a:t>(2)</a:t>
            </a:r>
            <a:r>
              <a:rPr lang="zh-CN" altLang="zh-CN" kern="100">
                <a:ea typeface="楷体_GB2312"/>
                <a:cs typeface="Times New Roman" panose="02020603050405020304"/>
              </a:rPr>
              <a:t>应对措施</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latin typeface="宋体" panose="02010600030101010101" pitchFamily="2" charset="-122"/>
                <a:ea typeface="楷体_GB2312"/>
                <a:cs typeface="Times New Roman" panose="02020603050405020304"/>
              </a:rPr>
              <a:t>①</a:t>
            </a:r>
            <a:r>
              <a:rPr lang="zh-CN" altLang="zh-CN" kern="100">
                <a:ea typeface="楷体_GB2312"/>
                <a:cs typeface="Times New Roman" panose="02020603050405020304"/>
              </a:rPr>
              <a:t>发展中国家必须积极参与经济全球化进程。</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latin typeface="宋体" panose="02010600030101010101" pitchFamily="2" charset="-122"/>
                <a:ea typeface="楷体_GB2312"/>
                <a:cs typeface="Times New Roman" panose="02020603050405020304"/>
              </a:rPr>
              <a:t>②</a:t>
            </a:r>
            <a:r>
              <a:rPr lang="zh-CN" altLang="zh-CN" kern="100">
                <a:ea typeface="楷体_GB2312"/>
                <a:cs typeface="Times New Roman" panose="02020603050405020304"/>
              </a:rPr>
              <a:t>发展中国家在参与经济全球化的过程中，要积极采取各种措施，趋利避害。</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latin typeface="宋体" panose="02010600030101010101" pitchFamily="2" charset="-122"/>
                <a:ea typeface="楷体_GB2312"/>
                <a:cs typeface="Times New Roman" panose="02020603050405020304"/>
              </a:rPr>
              <a:t>③</a:t>
            </a:r>
            <a:r>
              <a:rPr lang="zh-CN" altLang="zh-CN" kern="100">
                <a:ea typeface="楷体_GB2312"/>
                <a:cs typeface="Times New Roman" panose="02020603050405020304"/>
              </a:rPr>
              <a:t>要加强和扩大</a:t>
            </a:r>
            <a:r>
              <a:rPr lang="en-US" altLang="zh-CN" kern="100">
                <a:latin typeface="宋体" panose="02010600030101010101" pitchFamily="2" charset="-122"/>
                <a:cs typeface="Times New Roman" panose="02020603050405020304"/>
              </a:rPr>
              <a:t>“</a:t>
            </a:r>
            <a:r>
              <a:rPr lang="zh-CN" altLang="zh-CN" kern="100">
                <a:ea typeface="楷体_GB2312"/>
                <a:cs typeface="Times New Roman" panose="02020603050405020304"/>
              </a:rPr>
              <a:t>南南合作</a:t>
            </a:r>
            <a:r>
              <a:rPr lang="en-US" altLang="zh-CN" kern="100">
                <a:latin typeface="宋体" panose="02010600030101010101" pitchFamily="2" charset="-122"/>
                <a:cs typeface="Times New Roman" panose="02020603050405020304"/>
              </a:rPr>
              <a:t>”</a:t>
            </a:r>
            <a:r>
              <a:rPr lang="zh-CN" altLang="zh-CN" kern="100">
                <a:ea typeface="楷体_GB2312"/>
                <a:cs typeface="Times New Roman" panose="02020603050405020304"/>
              </a:rPr>
              <a:t>，争取国际经济运行规则向有利于发展中国家的方向调整。</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latin typeface="宋体" panose="02010600030101010101" pitchFamily="2" charset="-122"/>
                <a:ea typeface="楷体_GB2312"/>
                <a:cs typeface="Times New Roman" panose="02020603050405020304"/>
              </a:rPr>
              <a:t>④</a:t>
            </a:r>
            <a:r>
              <a:rPr lang="zh-CN" altLang="zh-CN" kern="100">
                <a:ea typeface="楷体_GB2312"/>
                <a:cs typeface="Times New Roman" panose="02020603050405020304"/>
              </a:rPr>
              <a:t>打破国际经济旧秩序，建立平等互利的国际经济新秩序</a:t>
            </a:r>
            <a:r>
              <a:rPr lang="zh-CN" altLang="zh-CN" kern="100" smtClean="0">
                <a:ea typeface="楷体_GB2312"/>
                <a:cs typeface="Times New Roman" panose="02020603050405020304"/>
              </a:rPr>
              <a:t>。</a:t>
            </a:r>
            <a:endParaRPr lang="zh-CN" altLang="zh-CN" sz="1050" kern="100">
              <a:latin typeface="宋体" panose="02010600030101010101" pitchFamily="2" charset="-122"/>
              <a:cs typeface="Courier New" panose="02070309020205020404"/>
            </a:endParaRPr>
          </a:p>
        </p:txBody>
      </p:sp>
    </p:spTree>
  </p:cSld>
  <p:clrMapOvr>
    <a:masterClrMapping/>
  </p:clrMapOvr>
  <p:transition/>
  <p:timing/>
</p:sld>
</file>

<file path=ppt/slides/slide3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563204" name="Picture 4" descr="链接">
            <a:hlinkClick r:id="rId3" action="ppaction://hlinkfile"/>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7751763" y="4437063"/>
            <a:ext cx="3587750" cy="719137"/>
          </a:xfrm>
          <a:prstGeom prst="rect">
            <a:avLst/>
          </a:prstGeom>
          <a:noFill/>
          <a:extLst>
            <a:ext uri="{909E8E84-426E-40DD-AFC4-6F175D3DCCD1}">
              <a14:hiddenFill xmlns:a14="http://schemas.microsoft.com/office/drawing/2010/main">
                <a:solidFill>
                  <a:srgbClr val="FFFFFF"/>
                </a:solidFill>
              </a14:hiddenFill>
            </a:ext>
          </a:extLst>
        </p:spPr>
      </p:pic>
      <p:pic>
        <p:nvPicPr>
          <p:cNvPr id="563206" name="Picture 6" descr="图片7"/>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0" y="3074988"/>
            <a:ext cx="3071813" cy="3810000"/>
          </a:xfrm>
          <a:prstGeom prst="rect">
            <a:avLst/>
          </a:prstGeom>
          <a:noFill/>
          <a:extLst>
            <a:ext uri="{909E8E84-426E-40DD-AFC4-6F175D3DCCD1}">
              <a14:hiddenFill xmlns:a14="http://schemas.microsoft.com/office/drawing/2010/main">
                <a:solidFill>
                  <a:srgbClr val="FFFFFF"/>
                </a:solidFill>
              </a14:hiddenFill>
            </a:ext>
          </a:extLst>
        </p:spPr>
      </p:pic>
      <p:pic>
        <p:nvPicPr>
          <p:cNvPr id="563207" name="Picture 7" descr="图片8"/>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10156825" y="0"/>
            <a:ext cx="2071688" cy="2560638"/>
          </a:xfrm>
          <a:prstGeom prst="rect">
            <a:avLst/>
          </a:prstGeom>
          <a:noFill/>
          <a:extLst>
            <a:ext uri="{909E8E84-426E-40DD-AFC4-6F175D3DCCD1}">
              <a14:hiddenFill xmlns:a14="http://schemas.microsoft.com/office/drawing/2010/main">
                <a:solidFill>
                  <a:srgbClr val="FFFFFF"/>
                </a:solidFill>
              </a14:hiddenFill>
            </a:ext>
          </a:extLst>
        </p:spPr>
      </p:pic>
      <p:sp>
        <p:nvSpPr>
          <p:cNvPr id="2" name="Text Box 2"/>
          <p:cNvSpPr txBox="1">
            <a:spLocks noChangeArrowheads="1"/>
          </p:cNvSpPr>
          <p:nvPr/>
        </p:nvSpPr>
        <p:spPr bwMode="auto">
          <a:xfrm>
            <a:off x="0" y="2420938"/>
            <a:ext cx="12190413" cy="91440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spAutoFit/>
          </a:bodyPr>
          <a:lstStyle/>
          <a:p>
            <a:pPr marL="0" marR="0" lvl="0" indent="0" algn="ctr" defTabSz="914400" rtl="0" eaLnBrk="1" fontAlgn="base" latinLnBrk="0" hangingPunct="1">
              <a:lnSpc>
                <a:spcPct val="100000"/>
              </a:lnSpc>
              <a:spcBef>
                <a:spcPct val="0"/>
              </a:spcBef>
              <a:spcAft>
                <a:spcPct val="0"/>
              </a:spcAft>
              <a:buClrTx/>
              <a:buSzTx/>
              <a:buFontTx/>
              <a:buNone/>
            </a:pPr>
            <a:r>
              <a:rPr kumimoji="0" lang="zh-CN" sz="5400" b="1" i="0" u="none" strike="noStrike" cap="none" normalizeH="0" baseline="0" smtClean="0">
                <a:ln>
                  <a:noFill/>
                </a:ln>
                <a:solidFill>
                  <a:srgbClr val="FF6600"/>
                </a:solidFill>
                <a:effectLst/>
                <a:latin typeface="Times New Roman" panose="02020603050405020304" pitchFamily="18" charset="0"/>
                <a:ea typeface="黑体" panose="02010609060101010101" pitchFamily="2" charset="-122"/>
              </a:rPr>
              <a:t>随堂训练</a:t>
            </a:r>
            <a:r>
              <a:rPr kumimoji="0" lang="en-US" altLang="zh-CN" sz="5400" b="1" i="0" u="none" strike="noStrike" cap="none" normalizeH="0" baseline="0" smtClean="0">
                <a:ln>
                  <a:noFill/>
                </a:ln>
                <a:solidFill>
                  <a:srgbClr val="FF6600"/>
                </a:solidFill>
                <a:effectLst/>
                <a:ea typeface="黑体" panose="02010609060101010101" pitchFamily="2" charset="-122"/>
              </a:rPr>
              <a:t>·</a:t>
            </a:r>
            <a:r>
              <a:rPr kumimoji="0" lang="zh-CN" sz="5400" b="1" i="0" u="none" strike="noStrike" cap="none" normalizeH="0" baseline="0" smtClean="0">
                <a:ln>
                  <a:noFill/>
                </a:ln>
                <a:solidFill>
                  <a:srgbClr val="FF6600"/>
                </a:solidFill>
                <a:effectLst/>
                <a:latin typeface="Times New Roman" panose="02020603050405020304" pitchFamily="18" charset="0"/>
                <a:ea typeface="黑体" panose="02010609060101010101" pitchFamily="2" charset="-122"/>
              </a:rPr>
              <a:t>测达标</a:t>
            </a:r>
            <a:endParaRPr kumimoji="0" 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spTree>
  </p:cSld>
  <p:clrMapOvr>
    <a:masterClrMapping/>
  </p:clrMapOvr>
  <mc:AlternateContent>
    <mc:Choice xmlns:p14="http://schemas.microsoft.com/office/powerpoint/2010/main" Requires="p14">
      <p:transition spd="slow" p14:dur="2000"/>
    </mc:Choice>
    <mc:Fallback>
      <p:transition spd="slow"/>
    </mc:Fallback>
  </mc:AlternateContent>
  <p:timing/>
</p:sld>
</file>

<file path=ppt/slides/slide3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56738" name="Picture 2" descr="链接">
            <a:hlinkClick r:id="rId3" action="ppaction://hlinkfile"/>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7751763" y="4437063"/>
            <a:ext cx="3587750" cy="719137"/>
          </a:xfrm>
          <a:prstGeom prst="rect">
            <a:avLst/>
          </a:prstGeom>
          <a:noFill/>
          <a:extLst>
            <a:ext uri="{909E8E84-426E-40DD-AFC4-6F175D3DCCD1}">
              <a14:hiddenFill xmlns:a14="http://schemas.microsoft.com/office/drawing/2010/main">
                <a:solidFill>
                  <a:srgbClr val="FFFFFF"/>
                </a:solidFill>
              </a14:hiddenFill>
            </a:ext>
          </a:extLst>
        </p:spPr>
      </p:pic>
      <p:pic>
        <p:nvPicPr>
          <p:cNvPr id="756739" name="Picture 3" descr="图片7"/>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0" y="3074988"/>
            <a:ext cx="3071813" cy="3810000"/>
          </a:xfrm>
          <a:prstGeom prst="rect">
            <a:avLst/>
          </a:prstGeom>
          <a:noFill/>
          <a:extLst>
            <a:ext uri="{909E8E84-426E-40DD-AFC4-6F175D3DCCD1}">
              <a14:hiddenFill xmlns:a14="http://schemas.microsoft.com/office/drawing/2010/main">
                <a:solidFill>
                  <a:srgbClr val="FFFFFF"/>
                </a:solidFill>
              </a14:hiddenFill>
            </a:ext>
          </a:extLst>
        </p:spPr>
      </p:pic>
      <p:pic>
        <p:nvPicPr>
          <p:cNvPr id="756740" name="Picture 4" descr="图片8"/>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10156825" y="0"/>
            <a:ext cx="2071688" cy="2560638"/>
          </a:xfrm>
          <a:prstGeom prst="rect">
            <a:avLst/>
          </a:prstGeom>
          <a:noFill/>
          <a:extLst>
            <a:ext uri="{909E8E84-426E-40DD-AFC4-6F175D3DCCD1}">
              <a14:hiddenFill xmlns:a14="http://schemas.microsoft.com/office/drawing/2010/main">
                <a:solidFill>
                  <a:srgbClr val="FFFFFF"/>
                </a:solidFill>
              </a14:hiddenFill>
            </a:ext>
          </a:extLst>
        </p:spPr>
      </p:pic>
      <p:sp>
        <p:nvSpPr>
          <p:cNvPr id="2" name="Text Box 2"/>
          <p:cNvSpPr txBox="1">
            <a:spLocks noChangeArrowheads="1"/>
          </p:cNvSpPr>
          <p:nvPr/>
        </p:nvSpPr>
        <p:spPr bwMode="auto">
          <a:xfrm>
            <a:off x="0" y="2420938"/>
            <a:ext cx="12190413" cy="91440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spAutoFit/>
          </a:bodyPr>
          <a:lstStyle/>
          <a:p>
            <a:pPr marL="0" marR="0" lvl="0" indent="0" algn="ctr" defTabSz="914400" rtl="0" eaLnBrk="1" fontAlgn="base" latinLnBrk="0" hangingPunct="1">
              <a:lnSpc>
                <a:spcPct val="100000"/>
              </a:lnSpc>
              <a:spcBef>
                <a:spcPct val="0"/>
              </a:spcBef>
              <a:spcAft>
                <a:spcPct val="0"/>
              </a:spcAft>
              <a:buClrTx/>
              <a:buSzTx/>
              <a:buFontTx/>
              <a:buNone/>
            </a:pPr>
            <a:r>
              <a:rPr kumimoji="0" lang="zh-CN" sz="5400" b="1" i="0" u="none" strike="noStrike" cap="none" normalizeH="0" baseline="0" smtClean="0">
                <a:ln>
                  <a:noFill/>
                </a:ln>
                <a:solidFill>
                  <a:srgbClr val="FF6600"/>
                </a:solidFill>
                <a:effectLst/>
                <a:latin typeface="Times New Roman" panose="02020603050405020304" pitchFamily="18" charset="0"/>
                <a:ea typeface="黑体" panose="02010609060101010101" pitchFamily="2" charset="-122"/>
              </a:rPr>
              <a:t>梯度作业</a:t>
            </a:r>
            <a:r>
              <a:rPr kumimoji="0" lang="en-US" altLang="zh-CN" sz="5400" b="1" i="0" u="none" strike="noStrike" cap="none" normalizeH="0" baseline="0" smtClean="0">
                <a:ln>
                  <a:noFill/>
                </a:ln>
                <a:solidFill>
                  <a:srgbClr val="FF6600"/>
                </a:solidFill>
                <a:effectLst/>
                <a:latin typeface="+mj-lt"/>
                <a:ea typeface="黑体" panose="02010609060101010101" pitchFamily="2" charset="-122"/>
              </a:rPr>
              <a:t>·</a:t>
            </a:r>
            <a:r>
              <a:rPr kumimoji="0" lang="zh-CN" sz="5400" b="1" i="0" u="none" strike="noStrike" cap="none" normalizeH="0" baseline="0" smtClean="0">
                <a:ln>
                  <a:noFill/>
                </a:ln>
                <a:solidFill>
                  <a:srgbClr val="FF6600"/>
                </a:solidFill>
                <a:effectLst/>
                <a:latin typeface="Times New Roman" panose="02020603050405020304" pitchFamily="18" charset="0"/>
                <a:ea typeface="黑体" panose="02010609060101010101" pitchFamily="2" charset="-122"/>
              </a:rPr>
              <a:t>练素能</a:t>
            </a:r>
            <a:endParaRPr kumimoji="0" 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spTree>
  </p:cSld>
  <p:clrMapOvr>
    <a:masterClrMapping/>
  </p:clrMapOvr>
  <mc:AlternateContent>
    <mc:Choice xmlns:p14="http://schemas.microsoft.com/office/powerpoint/2010/main" Requires="p14">
      <p:transition spd="slow" p14:dur="2000"/>
    </mc:Choice>
    <mc:Fallback>
      <p:transition spd="slow"/>
    </mc:Fallback>
  </mc:AlternateContent>
  <p:timing/>
</p:sld>
</file>

<file path=ppt/slides/slide4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1222" name="Rectangle 22"/>
          <p:cNvSpPr>
            <a:spLocks noChangeArrowheads="1"/>
          </p:cNvSpPr>
          <p:nvPr/>
        </p:nvSpPr>
        <p:spPr bwMode="auto">
          <a:xfrm>
            <a:off x="0" y="3286125"/>
            <a:ext cx="12190413" cy="2087563"/>
          </a:xfrm>
          <a:prstGeom prst="rect">
            <a:avLst/>
          </a:prstGeom>
          <a:gradFill rotWithShape="1">
            <a:gsLst>
              <a:gs pos="0">
                <a:srgbClr val="3183CD"/>
              </a:gs>
              <a:gs pos="100000">
                <a:srgbClr val="3183CD">
                  <a:gamma/>
                  <a:shade val="46275"/>
                  <a:invGamma/>
                </a:srgbClr>
              </a:gs>
            </a:gsLst>
            <a:path path="rect">
              <a:fillToRect l="100000" t="100000"/>
            </a:path>
          </a:gradFill>
          <a:ln>
            <a:noFill/>
          </a:ln>
          <a:effectLst/>
          <a:extLs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pic>
        <p:nvPicPr>
          <p:cNvPr id="51224" name="Picture 24" descr="谢谢欣赏"/>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2495550" y="3646488"/>
            <a:ext cx="4614863" cy="1444625"/>
          </a:xfrm>
          <a:prstGeom prst="rect">
            <a:avLst/>
          </a:prstGeom>
          <a:noFill/>
          <a:extLst>
            <a:ext uri="{909E8E84-426E-40DD-AFC4-6F175D3DCCD1}">
              <a14:hiddenFill xmlns:a14="http://schemas.microsoft.com/office/drawing/2010/main">
                <a:solidFill>
                  <a:srgbClr val="FFFFFF"/>
                </a:solidFill>
              </a14:hiddenFill>
            </a:ext>
          </a:extLst>
        </p:spPr>
      </p:pic>
      <p:pic>
        <p:nvPicPr>
          <p:cNvPr id="51225" name="Picture 25" descr="退出exif">
            <a:hlinkClick action="ppaction://hlinkshowjump?jump=endshow"/>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0933113" y="5600700"/>
            <a:ext cx="1257300" cy="1257300"/>
          </a:xfrm>
          <a:prstGeom prst="rect">
            <a:avLst/>
          </a:prstGeom>
          <a:noFill/>
          <a:extLst>
            <a:ext uri="{909E8E84-426E-40DD-AFC4-6F175D3DCCD1}">
              <a14:hiddenFill xmlns:a14="http://schemas.microsoft.com/office/drawing/2010/main">
                <a:solidFill>
                  <a:srgbClr val="FFFFFF"/>
                </a:solidFill>
              </a14:hiddenFill>
            </a:ext>
          </a:extLst>
        </p:spPr>
      </p:pic>
      <p:pic>
        <p:nvPicPr>
          <p:cNvPr id="51226" name="New picture"/>
          <p:cNvPicPr/>
          <p:nvPr/>
        </p:nvPicPr>
        <p:blipFill>
          <a:blip r:embed="rId4"/>
          <a:stretch>
            <a:fillRect/>
          </a:stretch>
        </p:blipFill>
        <p:spPr>
          <a:xfrm>
            <a:off x="10629900" y="11912600"/>
            <a:ext cx="355600" cy="266700"/>
          </a:xfrm>
          <a:prstGeom prst="cube">
            <a:avLst/>
          </a:prstGeom>
        </p:spPr>
      </p:pic>
    </p:spTree>
  </p:cSld>
  <p:clrMapOvr>
    <a:masterClrMapping/>
  </p:clrMapOvr>
  <mc:AlternateContent>
    <mc:Choice xmlns:p14="http://schemas.microsoft.com/office/powerpoint/2010/main" Requires="p14">
      <p:transition spd="slow" p14:dur="2000"/>
    </mc:Choice>
    <mc:Fallback>
      <p:transition spd="slow"/>
    </mc:Fallback>
  </mc:AlternateContent>
  <p:timing/>
</p:sld>
</file>

<file path=ppt/tags/tag1.xml><?xml version="1.0" encoding="utf-8"?>
<p:tagLst xmlns:p="http://schemas.openxmlformats.org/presentationml/2006/main">
  <p:tag name="AS_OS" val="Unix 3.10 unknown"/>
  <p:tag name="AS_RELEASE_DATE" val="2020.11.30"/>
  <p:tag name="AS_TITLE" val="Aspose.Slides for Java"/>
  <p:tag name="AS_VERSION" val="20.11"/>
</p:tagLst>
</file>

<file path=ppt/theme/theme1.xml><?xml version="1.0" encoding="utf-8"?>
<a:theme xmlns:r="http://schemas.openxmlformats.org/officeDocument/2006/relationships" xmlns:a="http://schemas.openxmlformats.org/drawingml/2006/main" name="1">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自定义 21">
      <a:majorFont>
        <a:latin typeface="Times New Roman"/>
        <a:ea typeface="宋体"/>
        <a:cs typeface="Arial"/>
      </a:majorFont>
      <a:minorFont>
        <a:latin typeface="Times New Roman"/>
        <a:ea typeface="宋体"/>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lnDef>
      <a:spPr>
        <a:ln>
          <a:solidFill>
            <a:schemeClr val="tx1"/>
          </a:solidFill>
        </a:ln>
      </a:spPr>
      <a:bodyPr/>
      <a:lstStyle/>
      <a:style>
        <a:lnRef idx="1">
          <a:schemeClr val="accent1"/>
        </a:lnRef>
        <a:fillRef idx="0">
          <a:schemeClr val="accent1"/>
        </a:fillRef>
        <a:effectRef idx="0">
          <a:schemeClr val="accent1"/>
        </a:effectRef>
        <a:fontRef idx="minor">
          <a:schemeClr val="tx1"/>
        </a:fontRef>
      </a:style>
    </a:lnDef>
  </a:objectDefaul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vt="http://schemas.openxmlformats.org/officeDocument/2006/docPropsVTypes" xmlns="http://schemas.openxmlformats.org/officeDocument/2006/extended-properties">
  <Company>学科网</Company>
  <Paragraphs>149</Paragraphs>
  <Slides>40</Slides>
  <Notes>0</Notes>
  <TotalTime>0</TotalTime>
  <HiddenSlides>0</HiddenSlides>
  <MMClips>0</MMClips>
  <ScaleCrop>0</ScaleCrop>
  <HeadingPairs>
    <vt:vector baseType="variant" size="6">
      <vt:variant>
        <vt:lpstr>Fonts used</vt:lpstr>
      </vt:variant>
      <vt:variant>
        <vt:i4>11</vt:i4>
      </vt:variant>
      <vt:variant>
        <vt:lpstr>Theme</vt:lpstr>
      </vt:variant>
      <vt:variant>
        <vt:i4>1</vt:i4>
      </vt:variant>
      <vt:variant>
        <vt:lpstr>Slide Titles</vt:lpstr>
      </vt:variant>
      <vt:variant>
        <vt:i4>40</vt:i4>
      </vt:variant>
    </vt:vector>
  </HeadingPairs>
  <TitlesOfParts>
    <vt:vector baseType="lpstr" size="52">
      <vt:lpstr>Arial</vt:lpstr>
      <vt:lpstr>Times New Roman</vt:lpstr>
      <vt:lpstr>宋体</vt:lpstr>
      <vt:lpstr>黑体</vt:lpstr>
      <vt:lpstr>微软雅黑</vt:lpstr>
      <vt:lpstr>方正小标宋_GBK</vt:lpstr>
      <vt:lpstr>Courier New</vt:lpstr>
      <vt:lpstr>方正准圆_GBK</vt:lpstr>
      <vt:lpstr>仿宋_GB2312</vt:lpstr>
      <vt:lpstr>楷体_GB2312</vt:lpstr>
      <vt:lpstr>IPAPANNEW</vt:lpstr>
      <vt:lpstr>1</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0</LinksUpToDate>
  <SharedDoc>0</SharedDoc>
  <HyperlinksChanged>0</HyperlinksChanged>
  <Application>Aspose.Slides for Java</Application>
  <AppVersion>20.1100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dc:creator>rbm.xkw.com</dc:creator>
  <cp:revision>1</cp:revision>
  <cp:lastPrinted>2021-01-20T16:32:29.126</cp:lastPrinted>
  <dcterms:created xsi:type="dcterms:W3CDTF">2021-01-20T16:32:29Z</dcterms:created>
  <dcterms:modified xsi:type="dcterms:W3CDTF">2021-01-20T08:32:35Z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album">
    <vt:lpwstr>rbm.xkw.com</vt:lpwstr>
  </property>
  <property fmtid="{D5CDD505-2E9C-101B-9397-08002B2CF9AE}" pid="3" name="author">
    <vt:lpwstr>rbm.xkw.com</vt:lpwstr>
  </property>
  <property fmtid="{D5CDD505-2E9C-101B-9397-08002B2CF9AE}" pid="4" name="company">
    <vt:lpwstr>学科网</vt:lpwstr>
  </property>
  <property fmtid="{D5CDD505-2E9C-101B-9397-08002B2CF9AE}" pid="5" name="copyright">
    <vt:lpwstr>学科网版权所有</vt:lpwstr>
  </property>
</Properties>
</file>