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
  </p:notesMasterIdLst>
  <p:sldIdLst>
    <p:sldId id="257" r:id="rId3"/>
    <p:sldId id="258" r:id="rId5"/>
    <p:sldId id="256" r:id="rId6"/>
    <p:sldId id="259" r:id="rId7"/>
    <p:sldId id="261" r:id="rId8"/>
    <p:sldId id="262" r:id="rId9"/>
    <p:sldId id="260" r:id="rId10"/>
    <p:sldId id="277" r:id="rId11"/>
    <p:sldId id="287" r:id="rId12"/>
    <p:sldId id="263" r:id="rId13"/>
    <p:sldId id="270" r:id="rId14"/>
    <p:sldId id="264" r:id="rId15"/>
    <p:sldId id="266" r:id="rId16"/>
    <p:sldId id="269" r:id="rId17"/>
    <p:sldId id="268" r:id="rId18"/>
    <p:sldId id="267" r:id="rId19"/>
    <p:sldId id="286" r:id="rId20"/>
    <p:sldId id="288" r:id="rId21"/>
    <p:sldId id="265" r:id="rId22"/>
    <p:sldId id="289" r:id="rId23"/>
    <p:sldId id="290" r:id="rId2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860" autoAdjust="0"/>
    <p:restoredTop sz="94660"/>
  </p:normalViewPr>
  <p:slideViewPr>
    <p:cSldViewPr snapToGrid="0">
      <p:cViewPr varScale="1">
        <p:scale>
          <a:sx n="115" d="100"/>
          <a:sy n="115" d="100"/>
        </p:scale>
        <p:origin x="61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25A8C7-CC1A-4A08-9B4B-31F43B054C7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E1B693-632D-4080-9CF6-EA28B66DC801}"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dirty="0"/>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dirty="0"/>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87C0E1D-24C4-406F-9615-DBDA8D2D1F93}" type="slidenum">
              <a:rPr lang="zh-CN" altLang="en-US" smtClean="0"/>
            </a:fld>
            <a:endParaRPr lang="zh-CN" altLang="en-US"/>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7C0E1D-24C4-406F-9615-DBDA8D2D1F93}" type="slidenum">
              <a:rPr lang="zh-CN" altLang="en-US" smtClean="0"/>
            </a:fld>
            <a:endParaRPr lang="zh-CN" altLang="en-US"/>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tags" Target="../tags/tag3.xml"/><Relationship Id="rId12" Type="http://schemas.openxmlformats.org/officeDocument/2006/relationships/tags" Target="../tags/tag2.xml"/><Relationship Id="rId11" Type="http://schemas.openxmlformats.org/officeDocument/2006/relationships/tags" Target="../tags/tag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0030101010101" pitchFamily="49" charset="-122"/>
                <a:ea typeface="黑体" panose="02010600030101010101" pitchFamily="49" charset="-122"/>
              </a:defRPr>
            </a:lvl1pPr>
          </a:lstStyle>
          <a:p>
            <a:fld id="{D997B5FA-0921-464F-AAE1-844C04324D75}" type="datetimeFigureOut">
              <a:rPr lang="zh-CN" altLang="en-US" smtClean="0"/>
            </a:fld>
            <a:endParaRPr lang="zh-CN" altLang="en-US" dirty="0"/>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0030101010101" pitchFamily="49" charset="-122"/>
                <a:ea typeface="黑体" panose="02010600030101010101" pitchFamily="49" charset="-122"/>
              </a:defRPr>
            </a:lvl1pPr>
          </a:lstStyle>
          <a:p>
            <a:endParaRPr lang="zh-CN" altLang="en-US"/>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0030101010101" pitchFamily="49" charset="-122"/>
                <a:ea typeface="黑体" panose="02010600030101010101" pitchFamily="49" charset="-122"/>
              </a:defRPr>
            </a:lvl1pPr>
          </a:lstStyle>
          <a:p>
            <a:fld id="{565CE74E-AB26-4998-AD42-012C4C1AD076}" type="slidenum">
              <a:rPr lang="zh-CN" altLang="en-US" smtClean="0"/>
            </a:fld>
            <a:endParaRPr lang="zh-CN" altLang="en-US"/>
          </a:p>
        </p:txBody>
      </p:sp>
      <p:sp>
        <p:nvSpPr>
          <p:cNvPr id="2" name="KSO_TEMPLATE" hidden="1"/>
          <p:cNvSpPr/>
          <p:nvPr userDrawn="1">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tags" Target="../tags/tag5.xml"/><Relationship Id="rId1" Type="http://schemas.openxmlformats.org/officeDocument/2006/relationships/tags" Target="../tags/tag4.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3.xml.rels><?xml version="1.0" encoding="UTF-8" standalone="yes"?>
<Relationships xmlns="http://schemas.openxmlformats.org/package/2006/relationships"><Relationship Id="rId8" Type="http://schemas.openxmlformats.org/officeDocument/2006/relationships/notesSlide" Target="../notesSlides/notesSlide3.xml"/><Relationship Id="rId7" Type="http://schemas.openxmlformats.org/officeDocument/2006/relationships/slideLayout" Target="../slideLayouts/slideLayout1.xml"/><Relationship Id="rId6" Type="http://schemas.openxmlformats.org/officeDocument/2006/relationships/tags" Target="../tags/tag12.xml"/><Relationship Id="rId5" Type="http://schemas.openxmlformats.org/officeDocument/2006/relationships/tags" Target="../tags/tag11.xml"/><Relationship Id="rId4" Type="http://schemas.openxmlformats.org/officeDocument/2006/relationships/tags" Target="../tags/tag10.xml"/><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3.xml"/><Relationship Id="rId2" Type="http://schemas.openxmlformats.org/officeDocument/2006/relationships/image" Target="../media/image2.png"/><Relationship Id="rId1" Type="http://schemas.openxmlformats.org/officeDocument/2006/relationships/image" Target="../media/image1.pn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17.xml"/><Relationship Id="rId3" Type="http://schemas.openxmlformats.org/officeDocument/2006/relationships/tags" Target="../tags/tag16.xml"/><Relationship Id="rId2" Type="http://schemas.openxmlformats.org/officeDocument/2006/relationships/tags" Target="../tags/tag15.xml"/><Relationship Id="rId1" Type="http://schemas.openxmlformats.org/officeDocument/2006/relationships/tags" Target="../tags/tag14.xml"/></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xml"/><Relationship Id="rId1"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2.xml"/><Relationship Id="rId1"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5.xml"/><Relationship Id="rId1" Type="http://schemas.openxmlformats.org/officeDocument/2006/relationships/tags" Target="../tags/tag24.xml"/></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26.xml"/><Relationship Id="rId2" Type="http://schemas.openxmlformats.org/officeDocument/2006/relationships/image" Target="../media/image6.png"/><Relationship Id="rId1" Type="http://schemas.openxmlformats.org/officeDocument/2006/relationships/image" Target="../media/image5.png"/></Relationships>
</file>

<file path=ppt/slides/_rels/slide12.xml.rels><?xml version="1.0" encoding="UTF-8" standalone="yes"?>
<Relationships xmlns="http://schemas.openxmlformats.org/package/2006/relationships"><Relationship Id="rId7" Type="http://schemas.openxmlformats.org/officeDocument/2006/relationships/notesSlide" Target="../notesSlides/notesSlide4.xml"/><Relationship Id="rId6" Type="http://schemas.openxmlformats.org/officeDocument/2006/relationships/slideLayout" Target="../slideLayouts/slideLayout1.xml"/><Relationship Id="rId5" Type="http://schemas.openxmlformats.org/officeDocument/2006/relationships/tags" Target="../tags/tag31.xml"/><Relationship Id="rId4" Type="http://schemas.openxmlformats.org/officeDocument/2006/relationships/tags" Target="../tags/tag30.xml"/><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tags" Target="../tags/tag27.xml"/></Relationships>
</file>

<file path=ppt/slides/_rels/slide13.xml.rels><?xml version="1.0" encoding="UTF-8" standalone="yes"?>
<Relationships xmlns="http://schemas.openxmlformats.org/package/2006/relationships"><Relationship Id="rId7" Type="http://schemas.openxmlformats.org/officeDocument/2006/relationships/notesSlide" Target="../notesSlides/notesSlide5.xml"/><Relationship Id="rId6" Type="http://schemas.openxmlformats.org/officeDocument/2006/relationships/slideLayout" Target="../slideLayouts/slideLayout1.xml"/><Relationship Id="rId5" Type="http://schemas.openxmlformats.org/officeDocument/2006/relationships/tags" Target="../tags/tag36.xml"/><Relationship Id="rId4" Type="http://schemas.openxmlformats.org/officeDocument/2006/relationships/tags" Target="../tags/tag35.xml"/><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jpeg"/></Relationships>
</file>

<file path=ppt/slides/_rels/slide16.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slideLayout" Target="../slideLayouts/slideLayout1.xml"/><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tags" Target="../tags/tag37.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40.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41.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2.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43.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302895" y="158115"/>
            <a:ext cx="11633835" cy="6406515"/>
          </a:xfrm>
        </p:spPr>
        <p:txBody>
          <a:bodyPr>
            <a:normAutofit/>
          </a:bodyPr>
          <a:lstStyle/>
          <a:p>
            <a:pPr algn="ctr">
              <a:lnSpc>
                <a:spcPct val="150000"/>
              </a:lnSpc>
            </a:pPr>
            <a:r>
              <a:rPr sz="6000" b="1" dirty="0">
                <a:latin typeface="黑体" panose="02010600030101010101" pitchFamily="49" charset="-122"/>
                <a:ea typeface="黑体" panose="02010600030101010101" pitchFamily="49" charset="-122"/>
                <a:cs typeface="黑体" panose="02010600030101010101" pitchFamily="49" charset="-122"/>
              </a:rPr>
              <a:t>部编人教版九年级历史下册</a:t>
            </a:r>
            <a:br>
              <a:rPr b="1" dirty="0">
                <a:latin typeface="黑体" panose="02010600030101010101" pitchFamily="49" charset="-122"/>
                <a:ea typeface="黑体" panose="02010600030101010101" pitchFamily="49" charset="-122"/>
                <a:cs typeface="黑体" panose="02010600030101010101" pitchFamily="49" charset="-122"/>
              </a:rPr>
            </a:br>
            <a:r>
              <a:rPr sz="4800" dirty="0">
                <a:latin typeface="黑体" panose="02010600030101010101" pitchFamily="49" charset="-122"/>
                <a:ea typeface="黑体" panose="02010600030101010101" pitchFamily="49" charset="-122"/>
                <a:cs typeface="黑体" panose="02010600030101010101" pitchFamily="49" charset="-122"/>
              </a:rPr>
              <a:t>第</a:t>
            </a:r>
            <a:r>
              <a:rPr lang="zh-CN" sz="4800" dirty="0">
                <a:latin typeface="黑体" panose="02010600030101010101" pitchFamily="49" charset="-122"/>
                <a:ea typeface="黑体" panose="02010600030101010101" pitchFamily="49" charset="-122"/>
                <a:cs typeface="黑体" panose="02010600030101010101" pitchFamily="49" charset="-122"/>
              </a:rPr>
              <a:t>六</a:t>
            </a:r>
            <a:r>
              <a:rPr sz="4800" dirty="0">
                <a:latin typeface="黑体" panose="02010600030101010101" pitchFamily="49" charset="-122"/>
                <a:ea typeface="黑体" panose="02010600030101010101" pitchFamily="49" charset="-122"/>
                <a:cs typeface="黑体" panose="02010600030101010101" pitchFamily="49" charset="-122"/>
              </a:rPr>
              <a:t>单元</a:t>
            </a:r>
            <a:br>
              <a:rPr sz="5400" b="1" dirty="0">
                <a:latin typeface="黑体" panose="02010600030101010101" pitchFamily="49" charset="-122"/>
                <a:ea typeface="黑体" panose="02010600030101010101" pitchFamily="49" charset="-122"/>
                <a:cs typeface="黑体" panose="02010600030101010101" pitchFamily="49" charset="-122"/>
              </a:rPr>
            </a:br>
            <a:r>
              <a:rPr sz="6000" b="1" dirty="0">
                <a:latin typeface="黑体" panose="02010600030101010101" pitchFamily="49" charset="-122"/>
                <a:ea typeface="黑体" panose="02010600030101010101" pitchFamily="49" charset="-122"/>
                <a:cs typeface="黑体" panose="02010600030101010101" pitchFamily="49" charset="-122"/>
                <a:sym typeface="+mn-ea"/>
              </a:rPr>
              <a:t>第</a:t>
            </a:r>
            <a:r>
              <a:rPr lang="en-US" sz="6000" b="1" dirty="0">
                <a:latin typeface="黑体" panose="02010600030101010101" pitchFamily="49" charset="-122"/>
                <a:ea typeface="黑体" panose="02010600030101010101" pitchFamily="49" charset="-122"/>
                <a:cs typeface="黑体" panose="02010600030101010101" pitchFamily="49" charset="-122"/>
                <a:sym typeface="+mn-ea"/>
              </a:rPr>
              <a:t>20</a:t>
            </a:r>
            <a:r>
              <a:rPr sz="6000" b="1" dirty="0">
                <a:latin typeface="黑体" panose="02010600030101010101" pitchFamily="49" charset="-122"/>
                <a:ea typeface="黑体" panose="02010600030101010101" pitchFamily="49" charset="-122"/>
                <a:cs typeface="黑体" panose="02010600030101010101" pitchFamily="49" charset="-122"/>
                <a:sym typeface="+mn-ea"/>
              </a:rPr>
              <a:t>课  联合国与世界贸易组织</a:t>
            </a:r>
            <a:br>
              <a:rPr sz="6000" b="1" dirty="0">
                <a:latin typeface="黑体" panose="02010600030101010101" pitchFamily="49" charset="-122"/>
                <a:ea typeface="黑体" panose="02010600030101010101" pitchFamily="49" charset="-122"/>
                <a:cs typeface="黑体" panose="02010600030101010101" pitchFamily="49" charset="-122"/>
              </a:rPr>
            </a:br>
            <a:r>
              <a:rPr lang="zh-CN" sz="4000" b="1" dirty="0">
                <a:latin typeface="黑体" panose="02010600030101010101" pitchFamily="49" charset="-122"/>
                <a:ea typeface="黑体" panose="02010600030101010101" pitchFamily="49" charset="-122"/>
                <a:cs typeface="黑体" panose="02010600030101010101" pitchFamily="49" charset="-122"/>
              </a:rPr>
              <a:t>（共</a:t>
            </a:r>
            <a:r>
              <a:rPr lang="en-US" altLang="zh-CN" sz="4000" b="1" dirty="0">
                <a:latin typeface="黑体" panose="02010600030101010101" pitchFamily="49" charset="-122"/>
                <a:ea typeface="黑体" panose="02010600030101010101" pitchFamily="49" charset="-122"/>
                <a:cs typeface="黑体" panose="02010600030101010101" pitchFamily="49" charset="-122"/>
              </a:rPr>
              <a:t>21</a:t>
            </a:r>
            <a:r>
              <a:rPr lang="zh-CN" altLang="en-US" sz="4000" b="1" dirty="0">
                <a:latin typeface="黑体" panose="02010600030101010101" pitchFamily="49" charset="-122"/>
                <a:ea typeface="黑体" panose="02010600030101010101" pitchFamily="49" charset="-122"/>
                <a:cs typeface="黑体" panose="02010600030101010101" pitchFamily="49" charset="-122"/>
              </a:rPr>
              <a:t>张</a:t>
            </a:r>
            <a:r>
              <a:rPr lang="en-US" altLang="zh-CN" sz="4000" b="1" dirty="0">
                <a:latin typeface="黑体" panose="02010600030101010101" pitchFamily="49" charset="-122"/>
                <a:ea typeface="黑体" panose="02010600030101010101" pitchFamily="49" charset="-122"/>
                <a:cs typeface="黑体" panose="02010600030101010101" pitchFamily="49" charset="-122"/>
              </a:rPr>
              <a:t>PPT</a:t>
            </a:r>
            <a:r>
              <a:rPr lang="zh-CN" sz="4000" b="1" dirty="0">
                <a:latin typeface="黑体" panose="02010600030101010101" pitchFamily="49" charset="-122"/>
                <a:ea typeface="黑体" panose="02010600030101010101" pitchFamily="49" charset="-122"/>
                <a:cs typeface="黑体" panose="02010600030101010101" pitchFamily="49" charset="-122"/>
              </a:rPr>
              <a:t>）</a:t>
            </a:r>
            <a:br>
              <a:rPr lang="zh-CN" altLang="en-US" sz="4400" dirty="0"/>
            </a:br>
            <a:endParaRPr lang="zh-CN" altLang="en-US" sz="4400" dirty="0"/>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04190" y="7620"/>
            <a:ext cx="10980420" cy="6694805"/>
          </a:xfrm>
          <a:prstGeom prst="rect">
            <a:avLst/>
          </a:prstGeom>
          <a:noFill/>
          <a:ln w="9525">
            <a:noFill/>
          </a:ln>
        </p:spPr>
        <p:txBody>
          <a:bodyPr wrap="square">
            <a:spAutoFit/>
          </a:bodyPr>
          <a:p>
            <a:pPr indent="0" algn="ctr"/>
            <a:r>
              <a:rPr lang="zh-CN" sz="4800" b="1">
                <a:ea typeface="宋体" panose="02010600030101010101" pitchFamily="2" charset="-122"/>
              </a:rPr>
              <a:t>【学习目标】</a:t>
            </a:r>
            <a:endParaRPr lang="zh-CN" sz="4800" b="1">
              <a:ea typeface="宋体" panose="02010600030101010101" pitchFamily="2" charset="-122"/>
            </a:endParaRPr>
          </a:p>
          <a:p>
            <a:pPr indent="0" algn="l">
              <a:lnSpc>
                <a:spcPct val="190000"/>
              </a:lnSpc>
            </a:pPr>
            <a:r>
              <a:rPr lang="zh-CN" sz="4400" b="1">
                <a:ea typeface="宋体" panose="02010600030101010101" pitchFamily="2" charset="-122"/>
              </a:rPr>
              <a:t>了解</a:t>
            </a:r>
            <a:r>
              <a:rPr lang="zh-CN" sz="4400" b="1">
                <a:solidFill>
                  <a:srgbClr val="FF0000"/>
                </a:solidFill>
                <a:ea typeface="宋体" panose="02010600030101010101" pitchFamily="2" charset="-122"/>
              </a:rPr>
              <a:t>联合国</a:t>
            </a:r>
            <a:r>
              <a:rPr lang="zh-CN" sz="4400" b="1">
                <a:ea typeface="宋体" panose="02010600030101010101" pitchFamily="2" charset="-122"/>
              </a:rPr>
              <a:t>建立背景、结构设置</a:t>
            </a:r>
            <a:endParaRPr lang="zh-CN" sz="4400" b="1">
              <a:ea typeface="宋体" panose="02010600030101010101" pitchFamily="2" charset="-122"/>
            </a:endParaRPr>
          </a:p>
          <a:p>
            <a:pPr indent="0" algn="l">
              <a:lnSpc>
                <a:spcPct val="190000"/>
              </a:lnSpc>
            </a:pPr>
            <a:r>
              <a:rPr lang="zh-CN" sz="4400" b="1">
                <a:solidFill>
                  <a:srgbClr val="FF0000"/>
                </a:solidFill>
                <a:ea typeface="宋体" panose="02010600030101010101" pitchFamily="2" charset="-122"/>
              </a:rPr>
              <a:t>安全理事会</a:t>
            </a:r>
            <a:r>
              <a:rPr lang="zh-CN" sz="4400" b="1">
                <a:ea typeface="宋体" panose="02010600030101010101" pitchFamily="2" charset="-122"/>
              </a:rPr>
              <a:t>的责任和维和部队的作用；</a:t>
            </a:r>
            <a:endParaRPr lang="zh-CN" sz="4400" b="1">
              <a:ea typeface="宋体" panose="02010600030101010101" pitchFamily="2" charset="-122"/>
            </a:endParaRPr>
          </a:p>
          <a:p>
            <a:pPr indent="0" algn="l">
              <a:lnSpc>
                <a:spcPct val="190000"/>
              </a:lnSpc>
            </a:pPr>
            <a:r>
              <a:rPr lang="zh-CN" sz="4400" b="1">
                <a:solidFill>
                  <a:srgbClr val="FF0000"/>
                </a:solidFill>
                <a:ea typeface="宋体" panose="02010600030101010101" pitchFamily="2" charset="-122"/>
              </a:rPr>
              <a:t>经济全球化</a:t>
            </a:r>
            <a:r>
              <a:rPr lang="zh-CN" sz="4400" b="1">
                <a:ea typeface="宋体" panose="02010600030101010101" pitchFamily="2" charset="-122"/>
              </a:rPr>
              <a:t>的出现；</a:t>
            </a:r>
            <a:endParaRPr lang="zh-CN" sz="4400" b="1">
              <a:ea typeface="宋体" panose="02010600030101010101" pitchFamily="2" charset="-122"/>
            </a:endParaRPr>
          </a:p>
          <a:p>
            <a:pPr indent="0" algn="l">
              <a:lnSpc>
                <a:spcPct val="190000"/>
              </a:lnSpc>
            </a:pPr>
            <a:r>
              <a:rPr lang="zh-CN" sz="4400" b="1">
                <a:solidFill>
                  <a:srgbClr val="FF0000"/>
                </a:solidFill>
                <a:ea typeface="宋体" panose="02010600030101010101" pitchFamily="2" charset="-122"/>
              </a:rPr>
              <a:t>世界贸易组织</a:t>
            </a:r>
            <a:r>
              <a:rPr lang="zh-CN" sz="4400" b="1">
                <a:ea typeface="宋体" panose="02010600030101010101" pitchFamily="2" charset="-122"/>
              </a:rPr>
              <a:t>的建立、宗旨和作用</a:t>
            </a:r>
            <a:endParaRPr lang="zh-CN" sz="4400" b="1">
              <a:ea typeface="宋体" panose="02010600030101010101" pitchFamily="2" charset="-122"/>
            </a:endParaRPr>
          </a:p>
          <a:p>
            <a:pPr indent="0" algn="l">
              <a:lnSpc>
                <a:spcPct val="130000"/>
              </a:lnSpc>
            </a:pPr>
            <a:endParaRPr lang="zh-CN" sz="3600" b="1">
              <a:ea typeface="宋体" panose="02010600030101010101" pitchFamily="2" charset="-122"/>
            </a:endParaRP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1524000" y="5715"/>
            <a:ext cx="9144000" cy="708660"/>
          </a:xfrm>
        </p:spPr>
        <p:txBody>
          <a:bodyPr>
            <a:normAutofit/>
          </a:bodyPr>
          <a:lstStyle/>
          <a:p>
            <a:r>
              <a:rPr lang="zh-CN" altLang="en-US" sz="4400" b="1" dirty="0">
                <a:latin typeface="宋体" panose="02010600030101010101" pitchFamily="2" charset="-122"/>
                <a:ea typeface="宋体" panose="02010600030101010101" pitchFamily="2" charset="-122"/>
              </a:rPr>
              <a:t>一、联合国与国际安全</a:t>
            </a:r>
            <a:endParaRPr lang="zh-CN" altLang="en-US" sz="4400" b="1" dirty="0">
              <a:latin typeface="宋体" panose="02010600030101010101" pitchFamily="2" charset="-122"/>
              <a:ea typeface="宋体" panose="02010600030101010101" pitchFamily="2" charset="-122"/>
            </a:endParaRPr>
          </a:p>
        </p:txBody>
      </p:sp>
      <p:sp>
        <p:nvSpPr>
          <p:cNvPr id="5" name="副标题 4"/>
          <p:cNvSpPr>
            <a:spLocks noGrp="1"/>
          </p:cNvSpPr>
          <p:nvPr>
            <p:ph type="subTitle" idx="1"/>
            <p:custDataLst>
              <p:tags r:id="rId2"/>
            </p:custDataLst>
          </p:nvPr>
        </p:nvSpPr>
        <p:spPr>
          <a:xfrm>
            <a:off x="144780" y="1641475"/>
            <a:ext cx="3769995" cy="800735"/>
          </a:xfrm>
        </p:spPr>
        <p:txBody>
          <a:bodyPr>
            <a:normAutofit/>
          </a:bodyPr>
          <a:lstStyle/>
          <a:p>
            <a:pPr algn="l"/>
            <a:r>
              <a:rPr lang="zh-CN" altLang="zh-CN" sz="3600" dirty="0">
                <a:ea typeface="宋体" panose="02010600030101010101" pitchFamily="2" charset="-122"/>
              </a:rPr>
              <a:t>（</a:t>
            </a:r>
            <a:r>
              <a:rPr lang="en-US" altLang="zh-CN" sz="3600" dirty="0">
                <a:ea typeface="宋体" panose="02010600030101010101" pitchFamily="2" charset="-122"/>
              </a:rPr>
              <a:t>1</a:t>
            </a:r>
            <a:r>
              <a:rPr lang="zh-CN" altLang="en-US" sz="3600" dirty="0">
                <a:ea typeface="宋体" panose="02010600030101010101" pitchFamily="2" charset="-122"/>
              </a:rPr>
              <a:t>）</a:t>
            </a:r>
            <a:r>
              <a:rPr lang="zh-CN" altLang="zh-CN" sz="3600" dirty="0">
                <a:ea typeface="宋体" panose="02010600030101010101" pitchFamily="2" charset="-122"/>
              </a:rPr>
              <a:t>成立的背景</a:t>
            </a:r>
            <a:endParaRPr lang="zh-CN" altLang="zh-CN" sz="3600" dirty="0">
              <a:ea typeface="宋体" panose="02010600030101010101" pitchFamily="2" charset="-122"/>
            </a:endParaRPr>
          </a:p>
        </p:txBody>
      </p:sp>
      <p:sp>
        <p:nvSpPr>
          <p:cNvPr id="3" name="副标题 4"/>
          <p:cNvSpPr>
            <a:spLocks noGrp="1"/>
          </p:cNvSpPr>
          <p:nvPr>
            <p:custDataLst>
              <p:tags r:id="rId3"/>
            </p:custDataLst>
          </p:nvPr>
        </p:nvSpPr>
        <p:spPr>
          <a:xfrm>
            <a:off x="144780" y="840740"/>
            <a:ext cx="4843145" cy="80073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zh-CN" sz="4000" dirty="0"/>
              <a:t>1</a:t>
            </a:r>
            <a:r>
              <a:rPr lang="zh-CN" altLang="zh-CN" sz="4000" dirty="0">
                <a:ea typeface="宋体" panose="02010600030101010101" pitchFamily="2" charset="-122"/>
              </a:rPr>
              <a:t>、联合国的成立</a:t>
            </a:r>
            <a:endParaRPr lang="zh-CN" altLang="zh-CN" sz="4000" dirty="0">
              <a:ea typeface="宋体" panose="02010600030101010101" pitchFamily="2" charset="-122"/>
            </a:endParaRPr>
          </a:p>
        </p:txBody>
      </p:sp>
      <p:sp>
        <p:nvSpPr>
          <p:cNvPr id="4" name="副标题 4"/>
          <p:cNvSpPr>
            <a:spLocks noGrp="1"/>
          </p:cNvSpPr>
          <p:nvPr>
            <p:custDataLst>
              <p:tags r:id="rId4"/>
            </p:custDataLst>
          </p:nvPr>
        </p:nvSpPr>
        <p:spPr>
          <a:xfrm>
            <a:off x="144780" y="4233545"/>
            <a:ext cx="3769995" cy="80073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zh-CN" altLang="zh-CN" sz="3600" dirty="0">
                <a:ea typeface="宋体" panose="02010600030101010101" pitchFamily="2" charset="-122"/>
              </a:rPr>
              <a:t>（</a:t>
            </a:r>
            <a:r>
              <a:rPr lang="en-US" altLang="zh-CN" sz="3600" dirty="0">
                <a:ea typeface="宋体" panose="02010600030101010101" pitchFamily="2" charset="-122"/>
              </a:rPr>
              <a:t>2</a:t>
            </a:r>
            <a:r>
              <a:rPr lang="zh-CN" altLang="en-US" sz="3600" dirty="0">
                <a:ea typeface="宋体" panose="02010600030101010101" pitchFamily="2" charset="-122"/>
              </a:rPr>
              <a:t>）正式</a:t>
            </a:r>
            <a:r>
              <a:rPr lang="zh-CN" altLang="zh-CN" sz="3600" dirty="0">
                <a:ea typeface="宋体" panose="02010600030101010101" pitchFamily="2" charset="-122"/>
              </a:rPr>
              <a:t>成立</a:t>
            </a:r>
            <a:endParaRPr lang="zh-CN" altLang="zh-CN" sz="3600" dirty="0">
              <a:ea typeface="宋体" panose="02010600030101010101" pitchFamily="2" charset="-122"/>
            </a:endParaRPr>
          </a:p>
        </p:txBody>
      </p:sp>
      <p:sp>
        <p:nvSpPr>
          <p:cNvPr id="7" name="副标题 4"/>
          <p:cNvSpPr>
            <a:spLocks noGrp="1"/>
          </p:cNvSpPr>
          <p:nvPr>
            <p:custDataLst>
              <p:tags r:id="rId5"/>
            </p:custDataLst>
          </p:nvPr>
        </p:nvSpPr>
        <p:spPr>
          <a:xfrm>
            <a:off x="144780" y="5251450"/>
            <a:ext cx="3769995" cy="80073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zh-CN" altLang="zh-CN" sz="3600" dirty="0">
                <a:ea typeface="宋体" panose="02010600030101010101" pitchFamily="2" charset="-122"/>
              </a:rPr>
              <a:t>（</a:t>
            </a:r>
            <a:r>
              <a:rPr lang="en-US" altLang="zh-CN" sz="3600" dirty="0">
                <a:ea typeface="宋体" panose="02010600030101010101" pitchFamily="2" charset="-122"/>
              </a:rPr>
              <a:t>3</a:t>
            </a:r>
            <a:r>
              <a:rPr lang="zh-CN" altLang="en-US" sz="3600" dirty="0">
                <a:ea typeface="宋体" panose="02010600030101010101" pitchFamily="2" charset="-122"/>
              </a:rPr>
              <a:t>）地       位</a:t>
            </a:r>
            <a:endParaRPr lang="zh-CN" altLang="zh-CN" sz="3600" dirty="0">
              <a:ea typeface="宋体" panose="02010600030101010101" pitchFamily="2" charset="-122"/>
            </a:endParaRPr>
          </a:p>
        </p:txBody>
      </p:sp>
      <p:sp>
        <p:nvSpPr>
          <p:cNvPr id="9" name="文本框 8"/>
          <p:cNvSpPr txBox="1"/>
          <p:nvPr/>
        </p:nvSpPr>
        <p:spPr>
          <a:xfrm>
            <a:off x="746125" y="2275205"/>
            <a:ext cx="10699750" cy="1753235"/>
          </a:xfrm>
          <a:prstGeom prst="rect">
            <a:avLst/>
          </a:prstGeom>
          <a:solidFill>
            <a:schemeClr val="accent1">
              <a:lumMod val="40000"/>
              <a:lumOff val="60000"/>
            </a:schemeClr>
          </a:solidFill>
          <a:ln>
            <a:solidFill>
              <a:srgbClr val="FF0000"/>
            </a:solidFill>
          </a:ln>
        </p:spPr>
        <p:txBody>
          <a:bodyPr wrap="square" rtlCol="0">
            <a:spAutoFit/>
          </a:bodyPr>
          <a:p>
            <a:r>
              <a:rPr lang="zh-CN" altLang="en-US" sz="3600"/>
              <a:t>第二次世界大战中，世界反法西斯国家提出了建立战后国际安全组织的主张。</a:t>
            </a:r>
            <a:r>
              <a:rPr lang="en-US" altLang="zh-CN" sz="3600"/>
              <a:t>1945</a:t>
            </a:r>
            <a:r>
              <a:rPr lang="zh-CN" altLang="en-US" sz="3600">
                <a:ea typeface="宋体" panose="02010600030101010101" pitchFamily="2" charset="-122"/>
              </a:rPr>
              <a:t>年</a:t>
            </a:r>
            <a:r>
              <a:rPr lang="zh-CN" altLang="en-US" sz="3600"/>
              <a:t>雅尔塔会议决定战后成立联合国。</a:t>
            </a:r>
            <a:endParaRPr lang="zh-CN" altLang="en-US" sz="3600"/>
          </a:p>
        </p:txBody>
      </p:sp>
      <p:sp>
        <p:nvSpPr>
          <p:cNvPr id="10" name="文本框 9"/>
          <p:cNvSpPr txBox="1"/>
          <p:nvPr/>
        </p:nvSpPr>
        <p:spPr>
          <a:xfrm>
            <a:off x="3711575" y="4233545"/>
            <a:ext cx="6383020" cy="645160"/>
          </a:xfrm>
          <a:prstGeom prst="rect">
            <a:avLst/>
          </a:prstGeom>
          <a:solidFill>
            <a:srgbClr val="FFFF00"/>
          </a:solidFill>
          <a:ln>
            <a:solidFill>
              <a:srgbClr val="FF0000"/>
            </a:solidFill>
          </a:ln>
        </p:spPr>
        <p:txBody>
          <a:bodyPr wrap="square" rtlCol="0">
            <a:spAutoFit/>
          </a:bodyPr>
          <a:p>
            <a:r>
              <a:rPr sz="3600"/>
              <a:t>1945年10月，联合国正式成立</a:t>
            </a:r>
            <a:endParaRPr sz="3600"/>
          </a:p>
        </p:txBody>
      </p:sp>
      <p:sp>
        <p:nvSpPr>
          <p:cNvPr id="11" name="文本框 10"/>
          <p:cNvSpPr txBox="1"/>
          <p:nvPr/>
        </p:nvSpPr>
        <p:spPr>
          <a:xfrm>
            <a:off x="3711575" y="5251450"/>
            <a:ext cx="8044815" cy="1198880"/>
          </a:xfrm>
          <a:prstGeom prst="rect">
            <a:avLst/>
          </a:prstGeom>
          <a:solidFill>
            <a:schemeClr val="accent4">
              <a:lumMod val="20000"/>
              <a:lumOff val="80000"/>
            </a:schemeClr>
          </a:solidFill>
          <a:ln>
            <a:solidFill>
              <a:srgbClr val="FF0000"/>
            </a:solidFill>
          </a:ln>
        </p:spPr>
        <p:txBody>
          <a:bodyPr wrap="square" rtlCol="0">
            <a:spAutoFit/>
          </a:bodyPr>
          <a:p>
            <a:r>
              <a:rPr sz="3600"/>
              <a:t>联合国是人类构建世界和平的成果，也是影响最大的国际组织。</a:t>
            </a:r>
            <a:endParaRPr sz="3600"/>
          </a:p>
        </p:txBody>
      </p:sp>
    </p:spTree>
    <p:custDataLst>
      <p:tags r:id="rId6"/>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5730240" y="295275"/>
            <a:ext cx="6075680" cy="3982085"/>
          </a:xfrm>
          <a:prstGeom prst="rect">
            <a:avLst/>
          </a:prstGeom>
        </p:spPr>
      </p:pic>
      <p:pic>
        <p:nvPicPr>
          <p:cNvPr id="6" name="图片 5"/>
          <p:cNvPicPr>
            <a:picLocks noChangeAspect="1"/>
          </p:cNvPicPr>
          <p:nvPr/>
        </p:nvPicPr>
        <p:blipFill>
          <a:blip r:embed="rId2"/>
          <a:stretch>
            <a:fillRect/>
          </a:stretch>
        </p:blipFill>
        <p:spPr>
          <a:xfrm>
            <a:off x="201295" y="217170"/>
            <a:ext cx="5368290" cy="4138295"/>
          </a:xfrm>
          <a:prstGeom prst="rect">
            <a:avLst/>
          </a:prstGeom>
        </p:spPr>
      </p:pic>
      <p:sp>
        <p:nvSpPr>
          <p:cNvPr id="11" name="文本框 10"/>
          <p:cNvSpPr txBox="1"/>
          <p:nvPr/>
        </p:nvSpPr>
        <p:spPr>
          <a:xfrm>
            <a:off x="1747520" y="4575175"/>
            <a:ext cx="2021205" cy="645160"/>
          </a:xfrm>
          <a:prstGeom prst="rect">
            <a:avLst/>
          </a:prstGeom>
          <a:solidFill>
            <a:srgbClr val="FFFF00"/>
          </a:solidFill>
          <a:ln>
            <a:solidFill>
              <a:srgbClr val="FF0000"/>
            </a:solidFill>
          </a:ln>
        </p:spPr>
        <p:txBody>
          <a:bodyPr wrap="square" rtlCol="0">
            <a:spAutoFit/>
          </a:bodyPr>
          <a:p>
            <a:r>
              <a:rPr sz="3600"/>
              <a:t>联合国</a:t>
            </a:r>
            <a:r>
              <a:rPr lang="zh-CN" sz="3600">
                <a:ea typeface="宋体" panose="02010600030101010101" pitchFamily="2" charset="-122"/>
              </a:rPr>
              <a:t>旗</a:t>
            </a:r>
            <a:endParaRPr lang="zh-CN" sz="3600">
              <a:ea typeface="宋体" panose="02010600030101010101" pitchFamily="2" charset="-122"/>
            </a:endParaRPr>
          </a:p>
        </p:txBody>
      </p:sp>
      <p:sp>
        <p:nvSpPr>
          <p:cNvPr id="12" name="文本框 11"/>
          <p:cNvSpPr txBox="1"/>
          <p:nvPr/>
        </p:nvSpPr>
        <p:spPr>
          <a:xfrm>
            <a:off x="7415530" y="4575175"/>
            <a:ext cx="3648075" cy="645160"/>
          </a:xfrm>
          <a:prstGeom prst="rect">
            <a:avLst/>
          </a:prstGeom>
          <a:solidFill>
            <a:srgbClr val="FFFF00"/>
          </a:solidFill>
          <a:ln>
            <a:solidFill>
              <a:srgbClr val="FF0000"/>
            </a:solidFill>
          </a:ln>
        </p:spPr>
        <p:txBody>
          <a:bodyPr wrap="square" rtlCol="0">
            <a:spAutoFit/>
          </a:bodyPr>
          <a:p>
            <a:r>
              <a:rPr sz="3600"/>
              <a:t>联合国</a:t>
            </a:r>
            <a:r>
              <a:rPr lang="zh-CN" sz="3600">
                <a:ea typeface="宋体" panose="02010600030101010101" pitchFamily="2" charset="-122"/>
              </a:rPr>
              <a:t>总部大厦</a:t>
            </a:r>
            <a:endParaRPr lang="zh-CN" sz="3600">
              <a:ea typeface="宋体" panose="02010600030101010101" pitchFamily="2" charset="-122"/>
            </a:endParaRPr>
          </a:p>
        </p:txBody>
      </p:sp>
    </p:spTree>
    <p:custDataLst>
      <p:tags r:id="rId3"/>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副标题 4"/>
          <p:cNvSpPr>
            <a:spLocks noGrp="1"/>
          </p:cNvSpPr>
          <p:nvPr>
            <p:custDataLst>
              <p:tags r:id="rId1"/>
            </p:custDataLst>
          </p:nvPr>
        </p:nvSpPr>
        <p:spPr>
          <a:xfrm>
            <a:off x="289560" y="161925"/>
            <a:ext cx="4751705" cy="80073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zh-CN" altLang="zh-CN" sz="3600" dirty="0">
                <a:ea typeface="宋体" panose="02010600030101010101" pitchFamily="2" charset="-122"/>
              </a:rPr>
              <a:t>（</a:t>
            </a:r>
            <a:r>
              <a:rPr lang="en-US" altLang="zh-CN" sz="3600" dirty="0">
                <a:ea typeface="宋体" panose="02010600030101010101" pitchFamily="2" charset="-122"/>
              </a:rPr>
              <a:t>3</a:t>
            </a:r>
            <a:r>
              <a:rPr lang="zh-CN" altLang="en-US" sz="3600" dirty="0">
                <a:ea typeface="宋体" panose="02010600030101010101" pitchFamily="2" charset="-122"/>
              </a:rPr>
              <a:t>）联合国总部在哪？</a:t>
            </a:r>
            <a:endParaRPr lang="zh-CN" altLang="en-US" sz="3600" dirty="0">
              <a:ea typeface="宋体" panose="02010600030101010101" pitchFamily="2" charset="-122"/>
            </a:endParaRPr>
          </a:p>
        </p:txBody>
      </p:sp>
      <p:sp>
        <p:nvSpPr>
          <p:cNvPr id="11" name="文本框 10"/>
          <p:cNvSpPr txBox="1"/>
          <p:nvPr/>
        </p:nvSpPr>
        <p:spPr>
          <a:xfrm>
            <a:off x="1654810" y="866140"/>
            <a:ext cx="2021205" cy="645160"/>
          </a:xfrm>
          <a:prstGeom prst="rect">
            <a:avLst/>
          </a:prstGeom>
          <a:solidFill>
            <a:srgbClr val="FFFF00"/>
          </a:solidFill>
          <a:ln>
            <a:solidFill>
              <a:srgbClr val="FF0000"/>
            </a:solidFill>
          </a:ln>
        </p:spPr>
        <p:txBody>
          <a:bodyPr wrap="square" rtlCol="0">
            <a:spAutoFit/>
          </a:bodyPr>
          <a:p>
            <a:r>
              <a:rPr sz="3600"/>
              <a:t>美国纽约</a:t>
            </a:r>
            <a:endParaRPr sz="3600"/>
          </a:p>
        </p:txBody>
      </p:sp>
      <p:sp>
        <p:nvSpPr>
          <p:cNvPr id="4" name="副标题 4"/>
          <p:cNvSpPr>
            <a:spLocks noGrp="1"/>
          </p:cNvSpPr>
          <p:nvPr>
            <p:custDataLst>
              <p:tags r:id="rId2"/>
            </p:custDataLst>
          </p:nvPr>
        </p:nvSpPr>
        <p:spPr>
          <a:xfrm>
            <a:off x="289560" y="1754505"/>
            <a:ext cx="5959475" cy="80073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zh-CN" altLang="zh-CN" sz="3600" dirty="0">
                <a:ea typeface="宋体" panose="02010600030101010101" pitchFamily="2" charset="-122"/>
              </a:rPr>
              <a:t>（</a:t>
            </a:r>
            <a:r>
              <a:rPr lang="en-US" altLang="zh-CN" sz="3600" dirty="0">
                <a:ea typeface="宋体" panose="02010600030101010101" pitchFamily="2" charset="-122"/>
              </a:rPr>
              <a:t>4</a:t>
            </a:r>
            <a:r>
              <a:rPr lang="zh-CN" altLang="en-US" sz="3600" dirty="0">
                <a:ea typeface="宋体" panose="02010600030101010101" pitchFamily="2" charset="-122"/>
              </a:rPr>
              <a:t>）联合国有哪些主要机构？</a:t>
            </a:r>
            <a:endParaRPr lang="zh-CN" altLang="en-US" sz="3600" dirty="0">
              <a:ea typeface="宋体" panose="02010600030101010101" pitchFamily="2" charset="-122"/>
            </a:endParaRPr>
          </a:p>
        </p:txBody>
      </p:sp>
      <p:sp>
        <p:nvSpPr>
          <p:cNvPr id="5" name="文本框 4"/>
          <p:cNvSpPr txBox="1"/>
          <p:nvPr/>
        </p:nvSpPr>
        <p:spPr>
          <a:xfrm>
            <a:off x="1315085" y="2555240"/>
            <a:ext cx="10475595" cy="645160"/>
          </a:xfrm>
          <a:prstGeom prst="rect">
            <a:avLst/>
          </a:prstGeom>
          <a:solidFill>
            <a:schemeClr val="accent1">
              <a:lumMod val="20000"/>
              <a:lumOff val="80000"/>
            </a:schemeClr>
          </a:solidFill>
          <a:ln>
            <a:solidFill>
              <a:srgbClr val="FF0000"/>
            </a:solidFill>
          </a:ln>
        </p:spPr>
        <p:txBody>
          <a:bodyPr wrap="square" rtlCol="0">
            <a:spAutoFit/>
          </a:bodyPr>
          <a:p>
            <a:r>
              <a:rPr sz="3600"/>
              <a:t>联合国大会、联合国安全理事会、联合国秘书处等</a:t>
            </a:r>
            <a:endParaRPr sz="3600"/>
          </a:p>
        </p:txBody>
      </p:sp>
      <p:sp>
        <p:nvSpPr>
          <p:cNvPr id="6" name="副标题 4"/>
          <p:cNvSpPr>
            <a:spLocks noGrp="1"/>
          </p:cNvSpPr>
          <p:nvPr>
            <p:custDataLst>
              <p:tags r:id="rId3"/>
            </p:custDataLst>
          </p:nvPr>
        </p:nvSpPr>
        <p:spPr>
          <a:xfrm>
            <a:off x="289560" y="3427095"/>
            <a:ext cx="5959475" cy="80073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zh-CN" altLang="zh-CN" sz="3600" dirty="0">
                <a:ea typeface="宋体" panose="02010600030101010101" pitchFamily="2" charset="-122"/>
              </a:rPr>
              <a:t>（</a:t>
            </a:r>
            <a:r>
              <a:rPr lang="en-US" altLang="zh-CN" sz="3600" dirty="0">
                <a:ea typeface="宋体" panose="02010600030101010101" pitchFamily="2" charset="-122"/>
              </a:rPr>
              <a:t>5</a:t>
            </a:r>
            <a:r>
              <a:rPr lang="zh-CN" altLang="en-US" sz="3600" dirty="0">
                <a:ea typeface="宋体" panose="02010600030101010101" pitchFamily="2" charset="-122"/>
              </a:rPr>
              <a:t>）联合国大会的召开：</a:t>
            </a:r>
            <a:endParaRPr lang="zh-CN" altLang="en-US" sz="3600" dirty="0">
              <a:ea typeface="宋体" panose="02010600030101010101" pitchFamily="2" charset="-122"/>
            </a:endParaRPr>
          </a:p>
        </p:txBody>
      </p:sp>
      <p:sp>
        <p:nvSpPr>
          <p:cNvPr id="8" name="文本框 7"/>
          <p:cNvSpPr txBox="1"/>
          <p:nvPr/>
        </p:nvSpPr>
        <p:spPr>
          <a:xfrm>
            <a:off x="1315085" y="4227830"/>
            <a:ext cx="10475595" cy="1198880"/>
          </a:xfrm>
          <a:prstGeom prst="rect">
            <a:avLst/>
          </a:prstGeom>
          <a:solidFill>
            <a:srgbClr val="FFFF00"/>
          </a:solidFill>
          <a:ln>
            <a:solidFill>
              <a:srgbClr val="FF0000"/>
            </a:solidFill>
          </a:ln>
        </p:spPr>
        <p:txBody>
          <a:bodyPr wrap="square" rtlCol="0">
            <a:spAutoFit/>
          </a:bodyPr>
          <a:p>
            <a:r>
              <a:rPr sz="3600"/>
              <a:t>联合国大会简称“联大”，由全体会员国组成，每年举行一届大会。</a:t>
            </a:r>
            <a:endParaRPr sz="3600"/>
          </a:p>
        </p:txBody>
      </p:sp>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副标题 4"/>
          <p:cNvSpPr>
            <a:spLocks noGrp="1"/>
          </p:cNvSpPr>
          <p:nvPr>
            <p:custDataLst>
              <p:tags r:id="rId1"/>
            </p:custDataLst>
          </p:nvPr>
        </p:nvSpPr>
        <p:spPr>
          <a:xfrm>
            <a:off x="24765" y="65405"/>
            <a:ext cx="6518275" cy="80073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zh-CN" altLang="zh-CN" sz="3600" dirty="0">
                <a:ea typeface="宋体" panose="02010600030101010101" pitchFamily="2" charset="-122"/>
              </a:rPr>
              <a:t>（</a:t>
            </a:r>
            <a:r>
              <a:rPr lang="en-US" altLang="zh-CN" sz="3600" dirty="0">
                <a:ea typeface="宋体" panose="02010600030101010101" pitchFamily="2" charset="-122"/>
              </a:rPr>
              <a:t>6</a:t>
            </a:r>
            <a:r>
              <a:rPr lang="zh-CN" altLang="en-US" sz="3600" dirty="0">
                <a:ea typeface="宋体" panose="02010600030101010101" pitchFamily="2" charset="-122"/>
              </a:rPr>
              <a:t>）联合国安全理事会：</a:t>
            </a:r>
            <a:endParaRPr lang="zh-CN" altLang="en-US" sz="3600" dirty="0">
              <a:ea typeface="宋体" panose="02010600030101010101" pitchFamily="2" charset="-122"/>
            </a:endParaRPr>
          </a:p>
        </p:txBody>
      </p:sp>
      <p:sp>
        <p:nvSpPr>
          <p:cNvPr id="11" name="文本框 10"/>
          <p:cNvSpPr txBox="1"/>
          <p:nvPr/>
        </p:nvSpPr>
        <p:spPr>
          <a:xfrm>
            <a:off x="861695" y="866140"/>
            <a:ext cx="4399915" cy="2306955"/>
          </a:xfrm>
          <a:prstGeom prst="rect">
            <a:avLst/>
          </a:prstGeom>
          <a:noFill/>
          <a:ln>
            <a:noFill/>
          </a:ln>
          <a:extLst>
            <a:ext uri="{909E8E84-426E-40DD-AFC4-6F175D3DCCD1}">
              <a14:hiddenFill xmlns:a14="http://schemas.microsoft.com/office/drawing/2010/main">
                <a:solidFill>
                  <a:srgbClr val="FFFF00"/>
                </a:solidFill>
              </a14:hiddenFill>
            </a:ext>
          </a:extLst>
        </p:spPr>
        <p:txBody>
          <a:bodyPr wrap="square" rtlCol="0">
            <a:spAutoFit/>
          </a:bodyPr>
          <a:p>
            <a:r>
              <a:rPr lang="zh-CN" sz="3600">
                <a:ea typeface="宋体" panose="02010600030101010101" pitchFamily="2" charset="-122"/>
              </a:rPr>
              <a:t>主要职责：</a:t>
            </a:r>
            <a:endParaRPr lang="zh-CN" sz="3600">
              <a:ea typeface="宋体" panose="02010600030101010101" pitchFamily="2" charset="-122"/>
            </a:endParaRPr>
          </a:p>
          <a:p>
            <a:endParaRPr lang="zh-CN" sz="3600">
              <a:ea typeface="宋体" panose="02010600030101010101" pitchFamily="2" charset="-122"/>
            </a:endParaRPr>
          </a:p>
          <a:p>
            <a:r>
              <a:rPr lang="zh-CN" sz="3600">
                <a:ea typeface="宋体" panose="02010600030101010101" pitchFamily="2" charset="-122"/>
              </a:rPr>
              <a:t>组成情况：</a:t>
            </a:r>
            <a:endParaRPr lang="zh-CN" sz="3600">
              <a:ea typeface="宋体" panose="02010600030101010101" pitchFamily="2" charset="-122"/>
            </a:endParaRPr>
          </a:p>
          <a:p>
            <a:endParaRPr lang="zh-CN" sz="3600">
              <a:ea typeface="宋体" panose="02010600030101010101" pitchFamily="2" charset="-122"/>
            </a:endParaRPr>
          </a:p>
        </p:txBody>
      </p:sp>
      <p:sp>
        <p:nvSpPr>
          <p:cNvPr id="5" name="文本框 4"/>
          <p:cNvSpPr txBox="1"/>
          <p:nvPr/>
        </p:nvSpPr>
        <p:spPr>
          <a:xfrm>
            <a:off x="3347085" y="2023110"/>
            <a:ext cx="8163560" cy="1753235"/>
          </a:xfrm>
          <a:prstGeom prst="rect">
            <a:avLst/>
          </a:prstGeom>
          <a:solidFill>
            <a:srgbClr val="FFFF00"/>
          </a:solidFill>
          <a:ln>
            <a:solidFill>
              <a:srgbClr val="FF0000"/>
            </a:solidFill>
          </a:ln>
        </p:spPr>
        <p:txBody>
          <a:bodyPr wrap="square" rtlCol="0">
            <a:spAutoFit/>
          </a:bodyPr>
          <a:p>
            <a:r>
              <a:rPr sz="3600"/>
              <a:t>由</a:t>
            </a:r>
            <a:r>
              <a:rPr sz="3600">
                <a:solidFill>
                  <a:srgbClr val="FF0000"/>
                </a:solidFill>
              </a:rPr>
              <a:t>中国、法国、俄罗斯、英国、美国</a:t>
            </a:r>
            <a:r>
              <a:rPr sz="3600"/>
              <a:t>5个常任理事国和10个非常任理事国组成，常任理事国拥有否决权。</a:t>
            </a:r>
            <a:endParaRPr sz="3600"/>
          </a:p>
        </p:txBody>
      </p:sp>
      <p:sp>
        <p:nvSpPr>
          <p:cNvPr id="6" name="副标题 4"/>
          <p:cNvSpPr>
            <a:spLocks noGrp="1"/>
          </p:cNvSpPr>
          <p:nvPr>
            <p:custDataLst>
              <p:tags r:id="rId2"/>
            </p:custDataLst>
          </p:nvPr>
        </p:nvSpPr>
        <p:spPr>
          <a:xfrm>
            <a:off x="81915" y="4038600"/>
            <a:ext cx="7626985" cy="80073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zh-CN" altLang="zh-CN" sz="3600" dirty="0">
                <a:ea typeface="宋体" panose="02010600030101010101" pitchFamily="2" charset="-122"/>
              </a:rPr>
              <a:t>（</a:t>
            </a:r>
            <a:r>
              <a:rPr lang="en-US" altLang="zh-CN" sz="3600" dirty="0">
                <a:ea typeface="宋体" panose="02010600030101010101" pitchFamily="2" charset="-122"/>
              </a:rPr>
              <a:t>7</a:t>
            </a:r>
            <a:r>
              <a:rPr lang="zh-CN" altLang="en-US" sz="3600" dirty="0">
                <a:ea typeface="宋体" panose="02010600030101010101" pitchFamily="2" charset="-122"/>
              </a:rPr>
              <a:t>）联合国秘书处是个什么机构？</a:t>
            </a:r>
            <a:endParaRPr lang="zh-CN" altLang="en-US" sz="3600" dirty="0">
              <a:ea typeface="宋体" panose="02010600030101010101" pitchFamily="2" charset="-122"/>
            </a:endParaRPr>
          </a:p>
        </p:txBody>
      </p:sp>
      <p:sp>
        <p:nvSpPr>
          <p:cNvPr id="8" name="文本框 7"/>
          <p:cNvSpPr txBox="1"/>
          <p:nvPr/>
        </p:nvSpPr>
        <p:spPr>
          <a:xfrm>
            <a:off x="3347085" y="866140"/>
            <a:ext cx="4528185" cy="645160"/>
          </a:xfrm>
          <a:prstGeom prst="rect">
            <a:avLst/>
          </a:prstGeom>
          <a:solidFill>
            <a:srgbClr val="FFFF00"/>
          </a:solidFill>
          <a:ln>
            <a:solidFill>
              <a:srgbClr val="FF0000"/>
            </a:solidFill>
          </a:ln>
        </p:spPr>
        <p:txBody>
          <a:bodyPr wrap="square" rtlCol="0">
            <a:spAutoFit/>
          </a:bodyPr>
          <a:p>
            <a:r>
              <a:rPr sz="3600"/>
              <a:t>维护国际和平与安全</a:t>
            </a:r>
            <a:endParaRPr sz="3600"/>
          </a:p>
        </p:txBody>
      </p:sp>
      <p:sp>
        <p:nvSpPr>
          <p:cNvPr id="2" name="文本框 1"/>
          <p:cNvSpPr txBox="1"/>
          <p:nvPr/>
        </p:nvSpPr>
        <p:spPr>
          <a:xfrm>
            <a:off x="1631315" y="4839335"/>
            <a:ext cx="5882640" cy="645160"/>
          </a:xfrm>
          <a:prstGeom prst="rect">
            <a:avLst/>
          </a:prstGeom>
          <a:solidFill>
            <a:srgbClr val="FFFF00"/>
          </a:solidFill>
          <a:ln>
            <a:solidFill>
              <a:srgbClr val="FF0000"/>
            </a:solidFill>
          </a:ln>
        </p:spPr>
        <p:txBody>
          <a:bodyPr wrap="square" rtlCol="0">
            <a:spAutoFit/>
          </a:bodyPr>
          <a:p>
            <a:r>
              <a:rPr sz="3600"/>
              <a:t>联合国的行政秘书事务机构</a:t>
            </a:r>
            <a:endParaRPr sz="3600"/>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animBg="1"/>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 name="内容占位符 7"/>
          <p:cNvPicPr>
            <a:picLocks noChangeAspect="1"/>
          </p:cNvPicPr>
          <p:nvPr>
            <p:ph idx="1"/>
          </p:nvPr>
        </p:nvPicPr>
        <p:blipFill>
          <a:blip r:embed="rId1"/>
          <a:stretch>
            <a:fillRect/>
          </a:stretch>
        </p:blipFill>
        <p:spPr>
          <a:xfrm>
            <a:off x="335280" y="768350"/>
            <a:ext cx="6527165" cy="5891530"/>
          </a:xfrm>
          <a:prstGeom prst="rect">
            <a:avLst/>
          </a:prstGeom>
        </p:spPr>
      </p:pic>
      <p:sp>
        <p:nvSpPr>
          <p:cNvPr id="5" name="文本框 4"/>
          <p:cNvSpPr txBox="1"/>
          <p:nvPr/>
        </p:nvSpPr>
        <p:spPr>
          <a:xfrm>
            <a:off x="8093075" y="61595"/>
            <a:ext cx="2865755" cy="706755"/>
          </a:xfrm>
          <a:prstGeom prst="rect">
            <a:avLst/>
          </a:prstGeom>
          <a:noFill/>
          <a:ln>
            <a:solidFill>
              <a:srgbClr val="FF0000"/>
            </a:solidFill>
          </a:ln>
        </p:spPr>
        <p:txBody>
          <a:bodyPr wrap="square" rtlCol="0" anchor="t">
            <a:spAutoFit/>
          </a:bodyPr>
          <a:p>
            <a:r>
              <a:rPr lang="zh-CN" altLang="en-US" sz="4000" b="1"/>
              <a:t>打结的</a:t>
            </a:r>
            <a:r>
              <a:rPr lang="zh-CN" altLang="en-US" sz="4000" b="1">
                <a:sym typeface="+mn-ea"/>
              </a:rPr>
              <a:t>手</a:t>
            </a:r>
            <a:r>
              <a:rPr lang="zh-CN" altLang="en-US" sz="4000" b="1"/>
              <a:t>枪</a:t>
            </a:r>
            <a:endParaRPr lang="zh-CN" altLang="en-US" sz="4000" b="1"/>
          </a:p>
        </p:txBody>
      </p:sp>
      <p:sp>
        <p:nvSpPr>
          <p:cNvPr id="7" name="文本框 6"/>
          <p:cNvSpPr txBox="1"/>
          <p:nvPr/>
        </p:nvSpPr>
        <p:spPr>
          <a:xfrm>
            <a:off x="7065010" y="877570"/>
            <a:ext cx="4694555" cy="6000750"/>
          </a:xfrm>
          <a:prstGeom prst="rect">
            <a:avLst/>
          </a:prstGeom>
          <a:noFill/>
        </p:spPr>
        <p:txBody>
          <a:bodyPr wrap="square" rtlCol="0" anchor="t">
            <a:spAutoFit/>
          </a:bodyPr>
          <a:p>
            <a:r>
              <a:rPr lang="zh-CN" altLang="en-US" sz="3200" b="1"/>
              <a:t>这是一个近乎黑色的青铜雕塑，那是一把手枪，但是枪管被卷成“8”字形，打上一个结，名曰“打结的手枪”。这是卢森堡在1988年赠给联合国的，矗立在联合国总部花园内。这一雕塑的含义很明白，那就是制止战争，禁止杀戮。呼吁各国以和平方式解决国际争端，维护世界和平。</a:t>
            </a:r>
            <a:endParaRPr lang="zh-CN" altLang="en-US" sz="3200" b="1"/>
          </a:p>
        </p:txBody>
      </p:sp>
    </p:spTree>
    <p:custDataLst>
      <p:tags r:id="rId2"/>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359410" y="259080"/>
            <a:ext cx="6202045" cy="4956810"/>
          </a:xfrm>
          <a:prstGeom prst="rect">
            <a:avLst/>
          </a:prstGeom>
        </p:spPr>
      </p:pic>
      <p:sp>
        <p:nvSpPr>
          <p:cNvPr id="5" name="文本框 4"/>
          <p:cNvSpPr txBox="1"/>
          <p:nvPr/>
        </p:nvSpPr>
        <p:spPr>
          <a:xfrm>
            <a:off x="2027555" y="5431155"/>
            <a:ext cx="2865755" cy="706755"/>
          </a:xfrm>
          <a:prstGeom prst="rect">
            <a:avLst/>
          </a:prstGeom>
          <a:noFill/>
          <a:ln>
            <a:solidFill>
              <a:srgbClr val="FF0000"/>
            </a:solidFill>
          </a:ln>
        </p:spPr>
        <p:txBody>
          <a:bodyPr wrap="square" rtlCol="0" anchor="t">
            <a:spAutoFit/>
          </a:bodyPr>
          <a:p>
            <a:r>
              <a:rPr lang="zh-CN" altLang="zh-CN" sz="4000" b="1">
                <a:ea typeface="宋体" panose="02010600030101010101" pitchFamily="2" charset="-122"/>
              </a:rPr>
              <a:t>铸剑为犁</a:t>
            </a:r>
            <a:endParaRPr lang="zh-CN" altLang="zh-CN" sz="4000" b="1">
              <a:ea typeface="宋体" panose="02010600030101010101" pitchFamily="2" charset="-122"/>
            </a:endParaRPr>
          </a:p>
        </p:txBody>
      </p:sp>
      <p:sp>
        <p:nvSpPr>
          <p:cNvPr id="6" name="文本框 5"/>
          <p:cNvSpPr txBox="1"/>
          <p:nvPr/>
        </p:nvSpPr>
        <p:spPr>
          <a:xfrm>
            <a:off x="6824980" y="259080"/>
            <a:ext cx="5083810" cy="5405755"/>
          </a:xfrm>
          <a:prstGeom prst="rect">
            <a:avLst/>
          </a:prstGeom>
          <a:noFill/>
        </p:spPr>
        <p:txBody>
          <a:bodyPr wrap="square" rtlCol="0" anchor="t">
            <a:spAutoFit/>
          </a:bodyPr>
          <a:p>
            <a:pPr>
              <a:lnSpc>
                <a:spcPct val="120000"/>
              </a:lnSpc>
            </a:pPr>
            <a:r>
              <a:rPr lang="zh-CN" altLang="en-US" sz="3600"/>
              <a:t>这座青铜雕像于1959年由当时的苏联政府赠送给联合国留作永久的纪念，至今仍然摆放在联合国花园内与其他国家赠送给联合国的雕塑装点着联合国大厦前的广场花园。</a:t>
            </a:r>
            <a:endParaRPr lang="zh-CN" altLang="en-US" sz="3600"/>
          </a:p>
        </p:txBody>
      </p:sp>
    </p:spTree>
    <p:custDataLst>
      <p:tags r:id="rId2"/>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367030" y="778510"/>
            <a:ext cx="11473815" cy="3225165"/>
          </a:xfrm>
        </p:spPr>
        <p:txBody>
          <a:bodyPr>
            <a:normAutofit fontScale="90000"/>
          </a:bodyPr>
          <a:p>
            <a:pPr>
              <a:lnSpc>
                <a:spcPct val="120000"/>
              </a:lnSpc>
            </a:pPr>
            <a:r>
              <a:rPr lang="zh-CN" altLang="en-US" b="1"/>
              <a:t>思考：</a:t>
            </a:r>
            <a:br>
              <a:rPr lang="zh-CN" altLang="en-US"/>
            </a:br>
            <a:r>
              <a:rPr lang="zh-CN" altLang="en-US" sz="4000" b="1">
                <a:latin typeface="楷体_GB2312" panose="02010609030101010101" charset="-122"/>
                <a:ea typeface="楷体_GB2312" panose="02010609030101010101" charset="-122"/>
                <a:cs typeface="楷体_GB2312" panose="02010609030101010101" charset="-122"/>
              </a:rPr>
              <a:t>中国是联合国安理会五大常任理事国之一，新中国成立后，</a:t>
            </a:r>
            <a:r>
              <a:rPr lang="zh-CN" altLang="en-US" sz="4000" b="1">
                <a:solidFill>
                  <a:srgbClr val="FF0000"/>
                </a:solidFill>
                <a:latin typeface="楷体_GB2312" panose="02010609030101010101" charset="-122"/>
                <a:ea typeface="楷体_GB2312" panose="02010609030101010101" charset="-122"/>
                <a:cs typeface="楷体_GB2312" panose="02010609030101010101" charset="-122"/>
                <a:sym typeface="+mn-ea"/>
              </a:rPr>
              <a:t>美国</a:t>
            </a:r>
            <a:r>
              <a:rPr lang="zh-CN" altLang="en-US" sz="4000" b="1">
                <a:latin typeface="楷体_GB2312" panose="02010609030101010101" charset="-122"/>
                <a:ea typeface="楷体_GB2312" panose="02010609030101010101" charset="-122"/>
                <a:cs typeface="楷体_GB2312" panose="02010609030101010101" charset="-122"/>
                <a:sym typeface="+mn-ea"/>
              </a:rPr>
              <a:t>等国家操纵联合国，长期</a:t>
            </a:r>
            <a:r>
              <a:rPr lang="zh-CN" altLang="en-US" sz="4000" b="1">
                <a:solidFill>
                  <a:srgbClr val="FF0000"/>
                </a:solidFill>
                <a:latin typeface="楷体_GB2312" panose="02010609030101010101" charset="-122"/>
                <a:ea typeface="楷体_GB2312" panose="02010609030101010101" charset="-122"/>
                <a:cs typeface="楷体_GB2312" panose="02010609030101010101" charset="-122"/>
                <a:sym typeface="+mn-ea"/>
              </a:rPr>
              <a:t>排斥中华人民共和国</a:t>
            </a:r>
            <a:r>
              <a:rPr lang="zh-CN" altLang="en-US" sz="4000" b="1">
                <a:latin typeface="楷体_GB2312" panose="02010609030101010101" charset="-122"/>
                <a:ea typeface="楷体_GB2312" panose="02010609030101010101" charset="-122"/>
                <a:cs typeface="楷体_GB2312" panose="02010609030101010101" charset="-122"/>
                <a:sym typeface="+mn-ea"/>
              </a:rPr>
              <a:t>，占据联合国的合法席位代表中国的是哪部分势力？何时中华人民共和国在联合国的合法席位得到恢复？</a:t>
            </a:r>
            <a:br>
              <a:rPr lang="zh-CN" altLang="en-US" sz="4000" b="1">
                <a:latin typeface="楷体_GB2312" panose="02010609030101010101" charset="-122"/>
                <a:ea typeface="楷体_GB2312" panose="02010609030101010101" charset="-122"/>
                <a:cs typeface="楷体_GB2312" panose="02010609030101010101" charset="-122"/>
              </a:rPr>
            </a:br>
            <a:endParaRPr lang="zh-CN" altLang="en-US" sz="4000" b="1">
              <a:latin typeface="楷体_GB2312" panose="02010609030101010101" charset="-122"/>
              <a:ea typeface="楷体_GB2312" panose="02010609030101010101" charset="-122"/>
              <a:cs typeface="楷体_GB2312" panose="02010609030101010101" charset="-122"/>
            </a:endParaRPr>
          </a:p>
        </p:txBody>
      </p:sp>
      <p:sp>
        <p:nvSpPr>
          <p:cNvPr id="3" name="内容占位符 2"/>
          <p:cNvSpPr>
            <a:spLocks noGrp="1"/>
          </p:cNvSpPr>
          <p:nvPr>
            <p:ph idx="1"/>
          </p:nvPr>
        </p:nvSpPr>
        <p:spPr>
          <a:xfrm>
            <a:off x="573405" y="5400675"/>
            <a:ext cx="7837170" cy="668655"/>
          </a:xfrm>
          <a:solidFill>
            <a:srgbClr val="FFFF00"/>
          </a:solidFill>
          <a:ln>
            <a:solidFill>
              <a:schemeClr val="accent1"/>
            </a:solidFill>
          </a:ln>
        </p:spPr>
        <p:txBody>
          <a:bodyPr>
            <a:normAutofit/>
          </a:bodyPr>
          <a:p>
            <a:pPr marL="0" indent="0">
              <a:buNone/>
            </a:pPr>
            <a:r>
              <a:rPr lang="zh-CN" altLang="en-US" sz="3600" b="1">
                <a:ea typeface="宋体" panose="02010600030101010101" pitchFamily="2" charset="-122"/>
              </a:rPr>
              <a:t>1971年10月25日   第26届联合国大会</a:t>
            </a:r>
            <a:endParaRPr lang="zh-CN" altLang="en-US" sz="3600" b="1">
              <a:ea typeface="宋体" panose="02010600030101010101" pitchFamily="2" charset="-122"/>
            </a:endParaRPr>
          </a:p>
        </p:txBody>
      </p:sp>
      <p:sp>
        <p:nvSpPr>
          <p:cNvPr id="4" name="文本框 3"/>
          <p:cNvSpPr txBox="1"/>
          <p:nvPr/>
        </p:nvSpPr>
        <p:spPr>
          <a:xfrm>
            <a:off x="573405" y="4186555"/>
            <a:ext cx="2478405" cy="645160"/>
          </a:xfrm>
          <a:prstGeom prst="rect">
            <a:avLst/>
          </a:prstGeom>
          <a:solidFill>
            <a:schemeClr val="accent2">
              <a:lumMod val="40000"/>
              <a:lumOff val="60000"/>
            </a:schemeClr>
          </a:solidFill>
          <a:ln>
            <a:solidFill>
              <a:schemeClr val="accent1"/>
            </a:solidFill>
          </a:ln>
        </p:spPr>
        <p:txBody>
          <a:bodyPr wrap="none" rtlCol="0" anchor="t">
            <a:spAutoFit/>
          </a:bodyPr>
          <a:p>
            <a:r>
              <a:rPr lang="zh-CN" altLang="en-US" sz="3600" b="1">
                <a:solidFill>
                  <a:schemeClr val="tx1"/>
                </a:solidFill>
                <a:latin typeface="微软雅黑" panose="020B0503020204020204" pitchFamily="34" charset="-122"/>
                <a:ea typeface="微软雅黑" panose="020B0503020204020204" pitchFamily="34" charset="-122"/>
                <a:sym typeface="+mn-ea"/>
              </a:rPr>
              <a:t>蒋介石集</a:t>
            </a:r>
            <a:r>
              <a:rPr lang="zh-CN" altLang="en-US" sz="3600" b="1">
                <a:latin typeface="微软雅黑" panose="020B0503020204020204" pitchFamily="34" charset="-122"/>
                <a:ea typeface="微软雅黑" panose="020B0503020204020204" pitchFamily="34" charset="-122"/>
                <a:sym typeface="+mn-ea"/>
              </a:rPr>
              <a:t>团</a:t>
            </a:r>
            <a:endParaRPr lang="zh-CN" altLang="en-US" sz="36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副标题 4"/>
          <p:cNvSpPr>
            <a:spLocks noGrp="1"/>
          </p:cNvSpPr>
          <p:nvPr>
            <p:custDataLst>
              <p:tags r:id="rId1"/>
            </p:custDataLst>
          </p:nvPr>
        </p:nvSpPr>
        <p:spPr>
          <a:xfrm>
            <a:off x="289560" y="161925"/>
            <a:ext cx="8318500" cy="80073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sz="4000" dirty="0">
                <a:ea typeface="宋体" panose="02010600030101010101" pitchFamily="2" charset="-122"/>
              </a:rPr>
              <a:t>2</a:t>
            </a:r>
            <a:r>
              <a:rPr lang="zh-CN" altLang="en-US" sz="4000" dirty="0">
                <a:ea typeface="宋体" panose="02010600030101010101" pitchFamily="2" charset="-122"/>
              </a:rPr>
              <a:t>、联合国对维护国际安全的贡献</a:t>
            </a:r>
            <a:endParaRPr lang="zh-CN" altLang="en-US" sz="4000" dirty="0">
              <a:ea typeface="宋体" panose="02010600030101010101" pitchFamily="2" charset="-122"/>
            </a:endParaRPr>
          </a:p>
        </p:txBody>
      </p:sp>
      <p:sp>
        <p:nvSpPr>
          <p:cNvPr id="5" name="文本框 4"/>
          <p:cNvSpPr txBox="1"/>
          <p:nvPr/>
        </p:nvSpPr>
        <p:spPr>
          <a:xfrm>
            <a:off x="858520" y="962660"/>
            <a:ext cx="10475595" cy="1753235"/>
          </a:xfrm>
          <a:prstGeom prst="rect">
            <a:avLst/>
          </a:prstGeom>
          <a:solidFill>
            <a:srgbClr val="FFFF00"/>
          </a:solidFill>
          <a:ln>
            <a:solidFill>
              <a:srgbClr val="FF0000"/>
            </a:solidFill>
          </a:ln>
        </p:spPr>
        <p:txBody>
          <a:bodyPr wrap="square" rtlCol="0">
            <a:spAutoFit/>
          </a:bodyPr>
          <a:p>
            <a:r>
              <a:rPr sz="3600"/>
              <a:t>联合国向冲突地区派出军事人员，以恢复或维持和平。以联合国名义派出的武装力量，被人们称为</a:t>
            </a:r>
            <a:r>
              <a:rPr sz="3600">
                <a:solidFill>
                  <a:srgbClr val="FF0000"/>
                </a:solidFill>
              </a:rPr>
              <a:t>“联合国维持和平部队”</a:t>
            </a:r>
            <a:r>
              <a:rPr sz="3600"/>
              <a:t>。</a:t>
            </a:r>
            <a:endParaRPr sz="3600"/>
          </a:p>
        </p:txBody>
      </p:sp>
      <p:sp>
        <p:nvSpPr>
          <p:cNvPr id="8" name="文本框 7"/>
          <p:cNvSpPr txBox="1"/>
          <p:nvPr/>
        </p:nvSpPr>
        <p:spPr>
          <a:xfrm>
            <a:off x="858520" y="3005455"/>
            <a:ext cx="10475595" cy="2306955"/>
          </a:xfrm>
          <a:prstGeom prst="rect">
            <a:avLst/>
          </a:prstGeom>
          <a:solidFill>
            <a:srgbClr val="FFFF00"/>
          </a:solidFill>
          <a:ln>
            <a:solidFill>
              <a:srgbClr val="FF0000"/>
            </a:solidFill>
          </a:ln>
        </p:spPr>
        <p:txBody>
          <a:bodyPr wrap="square" rtlCol="0">
            <a:spAutoFit/>
          </a:bodyPr>
          <a:p>
            <a:r>
              <a:rPr sz="3600"/>
              <a:t>20世纪90年代以来、全世界冲突减少了40%，联合国在其中发挥了积极作用，使许多国家和地区避免了一些可能发生的战争，为国际和平与安全作出了重要的贡献。</a:t>
            </a:r>
            <a:endParaRPr sz="3600"/>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343535" y="417195"/>
            <a:ext cx="4633595" cy="4574540"/>
          </a:xfrm>
          <a:prstGeom prst="rect">
            <a:avLst/>
          </a:prstGeom>
        </p:spPr>
      </p:pic>
      <p:pic>
        <p:nvPicPr>
          <p:cNvPr id="5" name="图片 4"/>
          <p:cNvPicPr>
            <a:picLocks noChangeAspect="1"/>
          </p:cNvPicPr>
          <p:nvPr/>
        </p:nvPicPr>
        <p:blipFill>
          <a:blip r:embed="rId2"/>
          <a:stretch>
            <a:fillRect/>
          </a:stretch>
        </p:blipFill>
        <p:spPr>
          <a:xfrm>
            <a:off x="5646420" y="417195"/>
            <a:ext cx="5772785" cy="4575175"/>
          </a:xfrm>
          <a:prstGeom prst="rect">
            <a:avLst/>
          </a:prstGeom>
        </p:spPr>
      </p:pic>
      <p:sp>
        <p:nvSpPr>
          <p:cNvPr id="2" name="文本框 1"/>
          <p:cNvSpPr txBox="1"/>
          <p:nvPr/>
        </p:nvSpPr>
        <p:spPr>
          <a:xfrm>
            <a:off x="3630930" y="5458460"/>
            <a:ext cx="4930140" cy="706755"/>
          </a:xfrm>
          <a:prstGeom prst="rect">
            <a:avLst/>
          </a:prstGeom>
          <a:noFill/>
        </p:spPr>
        <p:txBody>
          <a:bodyPr wrap="none" rtlCol="0" anchor="t">
            <a:spAutoFit/>
          </a:bodyPr>
          <a:p>
            <a:r>
              <a:rPr>
                <a:solidFill>
                  <a:srgbClr val="FF0000"/>
                </a:solidFill>
                <a:sym typeface="+mn-ea"/>
              </a:rPr>
              <a:t>“</a:t>
            </a:r>
            <a:r>
              <a:rPr sz="4000" b="1">
                <a:solidFill>
                  <a:schemeClr val="tx1"/>
                </a:solidFill>
                <a:sym typeface="+mn-ea"/>
              </a:rPr>
              <a:t>联合国维持和平部队</a:t>
            </a:r>
            <a:r>
              <a:rPr>
                <a:solidFill>
                  <a:srgbClr val="FF0000"/>
                </a:solidFill>
                <a:sym typeface="+mn-ea"/>
              </a:rPr>
              <a:t>”</a:t>
            </a:r>
            <a:endParaRPr lang="zh-CN" altLang="en-US"/>
          </a:p>
        </p:txBody>
      </p:sp>
    </p:spTree>
    <p:custDataLst>
      <p:tags r:id="rId3"/>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1524000" y="5715"/>
            <a:ext cx="9144000" cy="708660"/>
          </a:xfrm>
        </p:spPr>
        <p:txBody>
          <a:bodyPr>
            <a:normAutofit/>
          </a:bodyPr>
          <a:lstStyle/>
          <a:p>
            <a:r>
              <a:rPr lang="zh-CN" altLang="en-US" sz="4400" b="1" dirty="0">
                <a:latin typeface="宋体" panose="02010600030101010101" pitchFamily="2" charset="-122"/>
                <a:ea typeface="宋体" panose="02010600030101010101" pitchFamily="2" charset="-122"/>
              </a:rPr>
              <a:t>二、经济全球化与世界贸易组织</a:t>
            </a:r>
            <a:endParaRPr lang="zh-CN" altLang="en-US" sz="4400" b="1" dirty="0">
              <a:latin typeface="宋体" panose="02010600030101010101" pitchFamily="2" charset="-122"/>
              <a:ea typeface="宋体" panose="02010600030101010101" pitchFamily="2" charset="-122"/>
            </a:endParaRPr>
          </a:p>
        </p:txBody>
      </p:sp>
      <p:sp>
        <p:nvSpPr>
          <p:cNvPr id="5" name="副标题 4"/>
          <p:cNvSpPr>
            <a:spLocks noGrp="1"/>
          </p:cNvSpPr>
          <p:nvPr>
            <p:ph type="subTitle" idx="1"/>
            <p:custDataLst>
              <p:tags r:id="rId2"/>
            </p:custDataLst>
          </p:nvPr>
        </p:nvSpPr>
        <p:spPr>
          <a:xfrm>
            <a:off x="144780" y="1641475"/>
            <a:ext cx="6544945" cy="800735"/>
          </a:xfrm>
        </p:spPr>
        <p:txBody>
          <a:bodyPr>
            <a:normAutofit/>
          </a:bodyPr>
          <a:lstStyle/>
          <a:p>
            <a:pPr algn="l"/>
            <a:r>
              <a:rPr lang="zh-CN" altLang="zh-CN" sz="3600" dirty="0">
                <a:ea typeface="宋体" panose="02010600030101010101" pitchFamily="2" charset="-122"/>
              </a:rPr>
              <a:t>（</a:t>
            </a:r>
            <a:r>
              <a:rPr lang="en-US" altLang="zh-CN" sz="3600" dirty="0">
                <a:ea typeface="宋体" panose="02010600030101010101" pitchFamily="2" charset="-122"/>
              </a:rPr>
              <a:t>1</a:t>
            </a:r>
            <a:r>
              <a:rPr lang="zh-CN" altLang="en-US" sz="3600" dirty="0">
                <a:ea typeface="宋体" panose="02010600030101010101" pitchFamily="2" charset="-122"/>
              </a:rPr>
              <a:t>）什么是经济全球化？</a:t>
            </a:r>
            <a:endParaRPr lang="zh-CN" altLang="zh-CN" sz="3600" dirty="0">
              <a:ea typeface="宋体" panose="02010600030101010101" pitchFamily="2" charset="-122"/>
            </a:endParaRPr>
          </a:p>
        </p:txBody>
      </p:sp>
      <p:sp>
        <p:nvSpPr>
          <p:cNvPr id="3" name="副标题 4"/>
          <p:cNvSpPr>
            <a:spLocks noGrp="1"/>
          </p:cNvSpPr>
          <p:nvPr>
            <p:custDataLst>
              <p:tags r:id="rId3"/>
            </p:custDataLst>
          </p:nvPr>
        </p:nvSpPr>
        <p:spPr>
          <a:xfrm>
            <a:off x="144780" y="840740"/>
            <a:ext cx="4843145" cy="80073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zh-CN" sz="4000" dirty="0"/>
              <a:t>1</a:t>
            </a:r>
            <a:r>
              <a:rPr lang="zh-CN" altLang="zh-CN" sz="4000" dirty="0">
                <a:ea typeface="宋体" panose="02010600030101010101" pitchFamily="2" charset="-122"/>
              </a:rPr>
              <a:t>、经济全球化</a:t>
            </a:r>
            <a:endParaRPr lang="zh-CN" altLang="zh-CN" sz="4000" dirty="0">
              <a:ea typeface="宋体" panose="02010600030101010101" pitchFamily="2" charset="-122"/>
            </a:endParaRPr>
          </a:p>
        </p:txBody>
      </p:sp>
      <p:sp>
        <p:nvSpPr>
          <p:cNvPr id="4" name="副标题 4"/>
          <p:cNvSpPr>
            <a:spLocks noGrp="1"/>
          </p:cNvSpPr>
          <p:nvPr>
            <p:custDataLst>
              <p:tags r:id="rId4"/>
            </p:custDataLst>
          </p:nvPr>
        </p:nvSpPr>
        <p:spPr>
          <a:xfrm>
            <a:off x="458470" y="3291840"/>
            <a:ext cx="3769995" cy="80073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zh-CN" altLang="zh-CN" sz="3600" dirty="0">
                <a:ea typeface="宋体" panose="02010600030101010101" pitchFamily="2" charset="-122"/>
              </a:rPr>
              <a:t>（</a:t>
            </a:r>
            <a:r>
              <a:rPr lang="en-US" altLang="zh-CN" sz="3600" dirty="0">
                <a:ea typeface="宋体" panose="02010600030101010101" pitchFamily="2" charset="-122"/>
              </a:rPr>
              <a:t>2</a:t>
            </a:r>
            <a:r>
              <a:rPr lang="zh-CN" altLang="en-US" sz="3600" dirty="0">
                <a:ea typeface="宋体" panose="02010600030101010101" pitchFamily="2" charset="-122"/>
              </a:rPr>
              <a:t>）形成原因：</a:t>
            </a:r>
            <a:endParaRPr lang="zh-CN" altLang="zh-CN" sz="3600" dirty="0">
              <a:ea typeface="宋体" panose="02010600030101010101" pitchFamily="2" charset="-122"/>
            </a:endParaRPr>
          </a:p>
        </p:txBody>
      </p:sp>
      <p:sp>
        <p:nvSpPr>
          <p:cNvPr id="10" name="文本框 9"/>
          <p:cNvSpPr txBox="1"/>
          <p:nvPr/>
        </p:nvSpPr>
        <p:spPr>
          <a:xfrm>
            <a:off x="559435" y="2275205"/>
            <a:ext cx="8265160" cy="645160"/>
          </a:xfrm>
          <a:prstGeom prst="rect">
            <a:avLst/>
          </a:prstGeom>
          <a:solidFill>
            <a:srgbClr val="FFFF00"/>
          </a:solidFill>
          <a:ln>
            <a:solidFill>
              <a:srgbClr val="FF0000"/>
            </a:solidFill>
          </a:ln>
        </p:spPr>
        <p:txBody>
          <a:bodyPr wrap="square" rtlCol="0">
            <a:spAutoFit/>
          </a:bodyPr>
          <a:p>
            <a:r>
              <a:rPr sz="3600"/>
              <a:t>世界经济日益成为紧密联系的一个整体</a:t>
            </a:r>
            <a:endParaRPr sz="3600"/>
          </a:p>
        </p:txBody>
      </p:sp>
      <p:sp>
        <p:nvSpPr>
          <p:cNvPr id="11" name="文本框 10"/>
          <p:cNvSpPr txBox="1"/>
          <p:nvPr/>
        </p:nvSpPr>
        <p:spPr>
          <a:xfrm>
            <a:off x="559435" y="3979545"/>
            <a:ext cx="11216005" cy="2306955"/>
          </a:xfrm>
          <a:prstGeom prst="rect">
            <a:avLst/>
          </a:prstGeom>
          <a:solidFill>
            <a:srgbClr val="FFFF00"/>
          </a:solidFill>
          <a:ln>
            <a:solidFill>
              <a:srgbClr val="FF0000"/>
            </a:solidFill>
          </a:ln>
        </p:spPr>
        <p:txBody>
          <a:bodyPr wrap="square" rtlCol="0">
            <a:spAutoFit/>
          </a:bodyPr>
          <a:p>
            <a:r>
              <a:rPr sz="3600"/>
              <a:t>20世纪八九十年代以来，世界局势趋于缓和，和平与发展成为时代主题。各国把发展经济作为首要任务，生产力和科技水平有了新的提高。国家之间的经济联系日益紧密，世界经济全球化的趋势加强。</a:t>
            </a:r>
            <a:endParaRPr sz="3600"/>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custDataLst>
              <p:tags r:id="rId1"/>
            </p:custDataLst>
          </p:nvPr>
        </p:nvSpPr>
        <p:spPr>
          <a:xfrm>
            <a:off x="144780" y="1013460"/>
            <a:ext cx="6544945" cy="800735"/>
          </a:xfrm>
        </p:spPr>
        <p:txBody>
          <a:bodyPr>
            <a:normAutofit/>
          </a:bodyPr>
          <a:lstStyle/>
          <a:p>
            <a:pPr algn="l"/>
            <a:r>
              <a:rPr lang="zh-CN" altLang="zh-CN" sz="3600" dirty="0">
                <a:ea typeface="宋体" panose="02010600030101010101" pitchFamily="2" charset="-122"/>
              </a:rPr>
              <a:t>（</a:t>
            </a:r>
            <a:r>
              <a:rPr lang="en-US" altLang="zh-CN" sz="3600" dirty="0">
                <a:ea typeface="宋体" panose="02010600030101010101" pitchFamily="2" charset="-122"/>
              </a:rPr>
              <a:t>1</a:t>
            </a:r>
            <a:r>
              <a:rPr lang="zh-CN" altLang="en-US" sz="3600" dirty="0">
                <a:ea typeface="宋体" panose="02010600030101010101" pitchFamily="2" charset="-122"/>
              </a:rPr>
              <a:t>）成立背景：</a:t>
            </a:r>
            <a:endParaRPr lang="zh-CN" altLang="zh-CN" sz="3600" dirty="0">
              <a:ea typeface="宋体" panose="02010600030101010101" pitchFamily="2" charset="-122"/>
            </a:endParaRPr>
          </a:p>
        </p:txBody>
      </p:sp>
      <p:sp>
        <p:nvSpPr>
          <p:cNvPr id="3" name="副标题 4"/>
          <p:cNvSpPr>
            <a:spLocks noGrp="1"/>
          </p:cNvSpPr>
          <p:nvPr>
            <p:custDataLst>
              <p:tags r:id="rId2"/>
            </p:custDataLst>
          </p:nvPr>
        </p:nvSpPr>
        <p:spPr>
          <a:xfrm>
            <a:off x="144780" y="212725"/>
            <a:ext cx="7766685" cy="80073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zh-CN" sz="4000" dirty="0"/>
              <a:t>2</a:t>
            </a:r>
            <a:r>
              <a:rPr lang="zh-CN" altLang="zh-CN" sz="4000" dirty="0">
                <a:ea typeface="宋体" panose="02010600030101010101" pitchFamily="2" charset="-122"/>
              </a:rPr>
              <a:t>、世界贸易组织（</a:t>
            </a:r>
            <a:r>
              <a:rPr lang="en-US" altLang="zh-CN" sz="4000" dirty="0">
                <a:latin typeface="楷体_GB2312" panose="02010609030101010101" charset="-122"/>
                <a:ea typeface="楷体_GB2312" panose="02010609030101010101" charset="-122"/>
              </a:rPr>
              <a:t>WTO</a:t>
            </a:r>
            <a:r>
              <a:rPr lang="zh-CN" altLang="en-US" sz="4000" dirty="0">
                <a:ea typeface="宋体" panose="02010600030101010101" pitchFamily="2" charset="-122"/>
              </a:rPr>
              <a:t>）</a:t>
            </a:r>
            <a:endParaRPr lang="zh-CN" altLang="en-US" sz="4000" dirty="0">
              <a:ea typeface="宋体" panose="02010600030101010101" pitchFamily="2" charset="-122"/>
            </a:endParaRPr>
          </a:p>
        </p:txBody>
      </p:sp>
      <p:sp>
        <p:nvSpPr>
          <p:cNvPr id="4" name="副标题 4"/>
          <p:cNvSpPr>
            <a:spLocks noGrp="1"/>
          </p:cNvSpPr>
          <p:nvPr>
            <p:custDataLst>
              <p:tags r:id="rId3"/>
            </p:custDataLst>
          </p:nvPr>
        </p:nvSpPr>
        <p:spPr>
          <a:xfrm>
            <a:off x="359410" y="3256915"/>
            <a:ext cx="3769995" cy="80073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zh-CN" altLang="zh-CN" sz="3600" dirty="0">
                <a:ea typeface="宋体" panose="02010600030101010101" pitchFamily="2" charset="-122"/>
              </a:rPr>
              <a:t>（</a:t>
            </a:r>
            <a:r>
              <a:rPr lang="en-US" altLang="zh-CN" sz="3600" dirty="0">
                <a:ea typeface="宋体" panose="02010600030101010101" pitchFamily="2" charset="-122"/>
              </a:rPr>
              <a:t>2</a:t>
            </a:r>
            <a:r>
              <a:rPr lang="zh-CN" altLang="en-US" sz="3600" dirty="0">
                <a:ea typeface="宋体" panose="02010600030101010101" pitchFamily="2" charset="-122"/>
              </a:rPr>
              <a:t>）成立时间：</a:t>
            </a:r>
            <a:endParaRPr lang="zh-CN" altLang="zh-CN" sz="3600" dirty="0">
              <a:ea typeface="宋体" panose="02010600030101010101" pitchFamily="2" charset="-122"/>
            </a:endParaRPr>
          </a:p>
        </p:txBody>
      </p:sp>
      <p:sp>
        <p:nvSpPr>
          <p:cNvPr id="10" name="文本框 9"/>
          <p:cNvSpPr txBox="1"/>
          <p:nvPr/>
        </p:nvSpPr>
        <p:spPr>
          <a:xfrm>
            <a:off x="757555" y="1814195"/>
            <a:ext cx="11205210" cy="1198880"/>
          </a:xfrm>
          <a:prstGeom prst="rect">
            <a:avLst/>
          </a:prstGeom>
          <a:solidFill>
            <a:srgbClr val="FFFF00"/>
          </a:solidFill>
          <a:ln>
            <a:solidFill>
              <a:srgbClr val="FF0000"/>
            </a:solidFill>
          </a:ln>
        </p:spPr>
        <p:txBody>
          <a:bodyPr wrap="square" rtlCol="0">
            <a:spAutoFit/>
          </a:bodyPr>
          <a:p>
            <a:r>
              <a:rPr sz="3600"/>
              <a:t>在经济全球化背景下，国际投资和国际贸易迅速增长，跨国公司的影响日益增大，生产活动的全球化趋势加快。</a:t>
            </a:r>
            <a:endParaRPr sz="3600"/>
          </a:p>
        </p:txBody>
      </p:sp>
      <p:sp>
        <p:nvSpPr>
          <p:cNvPr id="11" name="文本框 10"/>
          <p:cNvSpPr txBox="1"/>
          <p:nvPr/>
        </p:nvSpPr>
        <p:spPr>
          <a:xfrm>
            <a:off x="3929380" y="3256915"/>
            <a:ext cx="3286760" cy="645160"/>
          </a:xfrm>
          <a:prstGeom prst="rect">
            <a:avLst/>
          </a:prstGeom>
          <a:solidFill>
            <a:srgbClr val="FFFF00"/>
          </a:solidFill>
          <a:ln>
            <a:solidFill>
              <a:srgbClr val="FF0000"/>
            </a:solidFill>
          </a:ln>
        </p:spPr>
        <p:txBody>
          <a:bodyPr wrap="square" rtlCol="0">
            <a:spAutoFit/>
          </a:bodyPr>
          <a:p>
            <a:r>
              <a:rPr sz="3600"/>
              <a:t>1995年1月1日</a:t>
            </a:r>
            <a:endParaRPr sz="3600"/>
          </a:p>
        </p:txBody>
      </p:sp>
      <p:sp>
        <p:nvSpPr>
          <p:cNvPr id="7" name="副标题 4"/>
          <p:cNvSpPr>
            <a:spLocks noGrp="1"/>
          </p:cNvSpPr>
          <p:nvPr>
            <p:custDataLst>
              <p:tags r:id="rId4"/>
            </p:custDataLst>
          </p:nvPr>
        </p:nvSpPr>
        <p:spPr>
          <a:xfrm>
            <a:off x="359410" y="4349750"/>
            <a:ext cx="3769995" cy="80073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zh-CN" altLang="zh-CN" sz="3600" dirty="0">
                <a:ea typeface="宋体" panose="02010600030101010101" pitchFamily="2" charset="-122"/>
              </a:rPr>
              <a:t>（</a:t>
            </a:r>
            <a:r>
              <a:rPr lang="en-US" altLang="zh-CN" sz="3600" dirty="0">
                <a:ea typeface="宋体" panose="02010600030101010101" pitchFamily="2" charset="-122"/>
              </a:rPr>
              <a:t>3</a:t>
            </a:r>
            <a:r>
              <a:rPr lang="zh-CN" altLang="en-US" sz="3600" dirty="0">
                <a:ea typeface="宋体" panose="02010600030101010101" pitchFamily="2" charset="-122"/>
              </a:rPr>
              <a:t>）宗旨：</a:t>
            </a:r>
            <a:endParaRPr lang="zh-CN" altLang="zh-CN" sz="3600" dirty="0">
              <a:ea typeface="宋体" panose="02010600030101010101" pitchFamily="2" charset="-122"/>
            </a:endParaRPr>
          </a:p>
        </p:txBody>
      </p:sp>
      <p:sp>
        <p:nvSpPr>
          <p:cNvPr id="8" name="文本框 7"/>
          <p:cNvSpPr txBox="1"/>
          <p:nvPr/>
        </p:nvSpPr>
        <p:spPr>
          <a:xfrm>
            <a:off x="359410" y="5150485"/>
            <a:ext cx="11867515" cy="1198880"/>
          </a:xfrm>
          <a:prstGeom prst="rect">
            <a:avLst/>
          </a:prstGeom>
          <a:solidFill>
            <a:srgbClr val="FFFF00"/>
          </a:solidFill>
          <a:ln>
            <a:solidFill>
              <a:srgbClr val="FF0000"/>
            </a:solidFill>
          </a:ln>
        </p:spPr>
        <p:txBody>
          <a:bodyPr wrap="square" rtlCol="0">
            <a:spAutoFit/>
          </a:bodyPr>
          <a:p>
            <a:r>
              <a:rPr sz="3600"/>
              <a:t>以非歧视性、开放、公平为原则，促进全球贸易和经济发展，保证就业、收入与需求的增长，提高人类生活水平。</a:t>
            </a:r>
            <a:endParaRPr sz="3600"/>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Rectangle 12"/>
          <p:cNvSpPr/>
          <p:nvPr/>
        </p:nvSpPr>
        <p:spPr>
          <a:xfrm>
            <a:off x="2690813" y="2622550"/>
            <a:ext cx="7977187" cy="398780"/>
          </a:xfrm>
          <a:prstGeom prst="rect">
            <a:avLst/>
          </a:prstGeom>
          <a:noFill/>
          <a:ln w="9525">
            <a:noFill/>
          </a:ln>
        </p:spPr>
        <p:txBody>
          <a:bodyPr>
            <a:spAutoFit/>
          </a:bodyPr>
          <a:p>
            <a:endParaRPr lang="zh-CN" altLang="en-US" sz="2000" dirty="0">
              <a:latin typeface="Calibri" panose="020F0502020204030204" pitchFamily="34" charset="0"/>
            </a:endParaRPr>
          </a:p>
        </p:txBody>
      </p:sp>
      <p:sp>
        <p:nvSpPr>
          <p:cNvPr id="2057" name="Text Box 9"/>
          <p:cNvSpPr txBox="1"/>
          <p:nvPr/>
        </p:nvSpPr>
        <p:spPr>
          <a:xfrm>
            <a:off x="3575050" y="5589588"/>
            <a:ext cx="5113338" cy="768350"/>
          </a:xfrm>
          <a:prstGeom prst="rect">
            <a:avLst/>
          </a:prstGeom>
          <a:solidFill>
            <a:srgbClr val="E8F814"/>
          </a:solidFill>
          <a:ln w="9525">
            <a:noFill/>
          </a:ln>
        </p:spPr>
        <p:txBody>
          <a:bodyPr>
            <a:spAutoFit/>
          </a:bodyPr>
          <a:p>
            <a:pPr>
              <a:spcBef>
                <a:spcPct val="50000"/>
              </a:spcBef>
            </a:pPr>
            <a:r>
              <a:rPr lang="zh-CN" altLang="en-US" sz="4400" b="1" dirty="0">
                <a:solidFill>
                  <a:schemeClr val="tx1"/>
                </a:solidFill>
                <a:latin typeface="楷体" pitchFamily="49" charset="-122"/>
                <a:ea typeface="楷体" pitchFamily="49" charset="-122"/>
              </a:rPr>
              <a:t>世界贸易组织标识</a:t>
            </a:r>
            <a:endParaRPr lang="zh-CN" altLang="en-US" sz="4400" b="1" dirty="0">
              <a:solidFill>
                <a:schemeClr val="tx1"/>
              </a:solidFill>
              <a:latin typeface="楷体" pitchFamily="49" charset="-122"/>
              <a:ea typeface="楷体" pitchFamily="49" charset="-122"/>
            </a:endParaRPr>
          </a:p>
        </p:txBody>
      </p:sp>
      <p:pic>
        <p:nvPicPr>
          <p:cNvPr id="2" name="图片 1"/>
          <p:cNvPicPr>
            <a:picLocks noChangeAspect="1"/>
          </p:cNvPicPr>
          <p:nvPr/>
        </p:nvPicPr>
        <p:blipFill>
          <a:blip r:embed="rId1"/>
          <a:stretch>
            <a:fillRect/>
          </a:stretch>
        </p:blipFill>
        <p:spPr>
          <a:xfrm>
            <a:off x="1884045" y="272415"/>
            <a:ext cx="7499350" cy="47701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057"/>
                                        </p:tgtEl>
                                        <p:attrNameLst>
                                          <p:attrName>style.visibility</p:attrName>
                                        </p:attrNameLst>
                                      </p:cBhvr>
                                      <p:to>
                                        <p:strVal val="visible"/>
                                      </p:to>
                                    </p:set>
                                    <p:animEffect transition="in" filter="wipe(down)">
                                      <p:cBhvr>
                                        <p:cTn id="7" dur="500"/>
                                        <p:tgtEl>
                                          <p:spTgt spid="20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7"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Rectangle 6"/>
          <p:cNvSpPr/>
          <p:nvPr/>
        </p:nvSpPr>
        <p:spPr>
          <a:xfrm>
            <a:off x="1765300" y="4005263"/>
            <a:ext cx="7499350" cy="368300"/>
          </a:xfrm>
          <a:prstGeom prst="rect">
            <a:avLst/>
          </a:prstGeom>
          <a:noFill/>
          <a:ln w="9525">
            <a:noFill/>
          </a:ln>
        </p:spPr>
        <p:txBody>
          <a:bodyPr>
            <a:spAutoFit/>
          </a:bodyPr>
          <a:p>
            <a:endParaRPr lang="zh-CN" altLang="en-US" dirty="0">
              <a:latin typeface="Arial" panose="020B0604020202020204" pitchFamily="34" charset="0"/>
            </a:endParaRPr>
          </a:p>
        </p:txBody>
      </p:sp>
      <p:sp>
        <p:nvSpPr>
          <p:cNvPr id="18435" name="Rectangle 8"/>
          <p:cNvSpPr/>
          <p:nvPr/>
        </p:nvSpPr>
        <p:spPr>
          <a:xfrm>
            <a:off x="2927350" y="5516563"/>
            <a:ext cx="0" cy="368300"/>
          </a:xfrm>
          <a:prstGeom prst="rect">
            <a:avLst/>
          </a:prstGeom>
          <a:noFill/>
          <a:ln w="9525">
            <a:noFill/>
          </a:ln>
        </p:spPr>
        <p:txBody>
          <a:bodyPr>
            <a:spAutoFit/>
          </a:bodyPr>
          <a:p>
            <a:endParaRPr lang="zh-CN" altLang="en-US" dirty="0">
              <a:latin typeface="Arial" panose="020B0604020202020204" pitchFamily="34" charset="0"/>
            </a:endParaRPr>
          </a:p>
        </p:txBody>
      </p:sp>
      <p:sp>
        <p:nvSpPr>
          <p:cNvPr id="18436" name="Rectangle 11"/>
          <p:cNvSpPr/>
          <p:nvPr/>
        </p:nvSpPr>
        <p:spPr>
          <a:xfrm>
            <a:off x="2644775" y="5885180"/>
            <a:ext cx="6408738" cy="647700"/>
          </a:xfrm>
          <a:prstGeom prst="rect">
            <a:avLst/>
          </a:prstGeom>
          <a:solidFill>
            <a:schemeClr val="accent4">
              <a:lumMod val="20000"/>
              <a:lumOff val="80000"/>
            </a:schemeClr>
          </a:solidFill>
          <a:ln w="9525">
            <a:noFill/>
          </a:ln>
        </p:spPr>
        <p:txBody>
          <a:bodyPr anchor="ctr"/>
          <a:p>
            <a:pPr algn="ctr"/>
            <a:r>
              <a:rPr lang="zh-CN" altLang="en-US" sz="3200" b="1" dirty="0">
                <a:solidFill>
                  <a:schemeClr val="tx1"/>
                </a:solidFill>
                <a:latin typeface="宋体" panose="02010600030101010101" pitchFamily="2" charset="-122"/>
              </a:rPr>
              <a:t>瑞士日内瓦的世界贸易组织总部</a:t>
            </a:r>
            <a:endParaRPr lang="zh-CN" altLang="en-US" sz="3200" b="1" dirty="0">
              <a:solidFill>
                <a:schemeClr val="tx1"/>
              </a:solidFill>
              <a:latin typeface="宋体" panose="02010600030101010101" pitchFamily="2" charset="-122"/>
            </a:endParaRPr>
          </a:p>
        </p:txBody>
      </p:sp>
      <p:pic>
        <p:nvPicPr>
          <p:cNvPr id="18437" name="Picture 2" descr="C:\Users\Administrator\Desktop\t01622db132bb01a0c9.jpg"/>
          <p:cNvPicPr>
            <a:picLocks noChangeAspect="1"/>
          </p:cNvPicPr>
          <p:nvPr/>
        </p:nvPicPr>
        <p:blipFill>
          <a:blip r:embed="rId1"/>
          <a:stretch>
            <a:fillRect/>
          </a:stretch>
        </p:blipFill>
        <p:spPr>
          <a:xfrm>
            <a:off x="392430" y="333375"/>
            <a:ext cx="11176635" cy="5410200"/>
          </a:xfrm>
          <a:prstGeom prst="rect">
            <a:avLst/>
          </a:prstGeom>
          <a:noFill/>
          <a:ln w="9525">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custDataLst>
              <p:tags r:id="rId1"/>
            </p:custDataLst>
          </p:nvPr>
        </p:nvSpPr>
        <p:spPr>
          <a:xfrm>
            <a:off x="194310" y="236855"/>
            <a:ext cx="6544945" cy="800735"/>
          </a:xfrm>
        </p:spPr>
        <p:txBody>
          <a:bodyPr>
            <a:normAutofit/>
          </a:bodyPr>
          <a:lstStyle/>
          <a:p>
            <a:pPr algn="l"/>
            <a:r>
              <a:rPr lang="zh-CN" altLang="zh-CN" sz="3600" dirty="0">
                <a:ea typeface="宋体" panose="02010600030101010101" pitchFamily="2" charset="-122"/>
              </a:rPr>
              <a:t>（</a:t>
            </a:r>
            <a:r>
              <a:rPr lang="en-US" altLang="zh-CN" sz="3600" dirty="0">
                <a:ea typeface="宋体" panose="02010600030101010101" pitchFamily="2" charset="-122"/>
              </a:rPr>
              <a:t>4</a:t>
            </a:r>
            <a:r>
              <a:rPr lang="zh-CN" altLang="en-US" sz="3600" dirty="0">
                <a:ea typeface="宋体" panose="02010600030101010101" pitchFamily="2" charset="-122"/>
              </a:rPr>
              <a:t>）</a:t>
            </a:r>
            <a:r>
              <a:rPr lang="zh-CN" altLang="en-US" sz="3600" dirty="0">
                <a:ea typeface="宋体" panose="02010600030101010101" pitchFamily="2" charset="-122"/>
                <a:sym typeface="+mn-ea"/>
              </a:rPr>
              <a:t>主要</a:t>
            </a:r>
            <a:r>
              <a:rPr lang="zh-CN" altLang="en-US" sz="3600" dirty="0">
                <a:ea typeface="宋体" panose="02010600030101010101" pitchFamily="2" charset="-122"/>
              </a:rPr>
              <a:t>职能：</a:t>
            </a:r>
            <a:endParaRPr lang="zh-CN" altLang="zh-CN" sz="3600" dirty="0">
              <a:ea typeface="宋体" panose="02010600030101010101" pitchFamily="2" charset="-122"/>
            </a:endParaRPr>
          </a:p>
        </p:txBody>
      </p:sp>
      <p:sp>
        <p:nvSpPr>
          <p:cNvPr id="4" name="副标题 4"/>
          <p:cNvSpPr>
            <a:spLocks noGrp="1"/>
          </p:cNvSpPr>
          <p:nvPr>
            <p:custDataLst>
              <p:tags r:id="rId2"/>
            </p:custDataLst>
          </p:nvPr>
        </p:nvSpPr>
        <p:spPr>
          <a:xfrm>
            <a:off x="159385" y="2456180"/>
            <a:ext cx="3769995" cy="80073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zh-CN" altLang="zh-CN" sz="3600" dirty="0">
                <a:ea typeface="宋体" panose="02010600030101010101" pitchFamily="2" charset="-122"/>
              </a:rPr>
              <a:t>（</a:t>
            </a:r>
            <a:r>
              <a:rPr lang="en-US" altLang="zh-CN" sz="3600" dirty="0">
                <a:ea typeface="宋体" panose="02010600030101010101" pitchFamily="2" charset="-122"/>
              </a:rPr>
              <a:t>5</a:t>
            </a:r>
            <a:r>
              <a:rPr lang="zh-CN" altLang="en-US" sz="3600" dirty="0">
                <a:ea typeface="宋体" panose="02010600030101010101" pitchFamily="2" charset="-122"/>
              </a:rPr>
              <a:t>）成立意义：</a:t>
            </a:r>
            <a:endParaRPr lang="zh-CN" altLang="zh-CN" sz="3600" dirty="0">
              <a:ea typeface="宋体" panose="02010600030101010101" pitchFamily="2" charset="-122"/>
            </a:endParaRPr>
          </a:p>
        </p:txBody>
      </p:sp>
      <p:sp>
        <p:nvSpPr>
          <p:cNvPr id="10" name="文本框 9"/>
          <p:cNvSpPr txBox="1"/>
          <p:nvPr/>
        </p:nvSpPr>
        <p:spPr>
          <a:xfrm>
            <a:off x="739140" y="1037590"/>
            <a:ext cx="11355070" cy="1198880"/>
          </a:xfrm>
          <a:prstGeom prst="rect">
            <a:avLst/>
          </a:prstGeom>
          <a:solidFill>
            <a:srgbClr val="FFFF00"/>
          </a:solidFill>
          <a:ln>
            <a:solidFill>
              <a:srgbClr val="FF0000"/>
            </a:solidFill>
          </a:ln>
        </p:spPr>
        <p:txBody>
          <a:bodyPr wrap="square" rtlCol="0">
            <a:spAutoFit/>
          </a:bodyPr>
          <a:p>
            <a:r>
              <a:rPr sz="3600"/>
              <a:t>制定和规范多</a:t>
            </a:r>
            <a:r>
              <a:rPr lang="zh-CN" sz="3600">
                <a:ea typeface="宋体" panose="02010600030101010101" pitchFamily="2" charset="-122"/>
              </a:rPr>
              <a:t>边</a:t>
            </a:r>
            <a:r>
              <a:rPr sz="3600"/>
              <a:t>贸易协定、组织贸易谈判、解决贸易争端等。</a:t>
            </a:r>
            <a:endParaRPr sz="3600"/>
          </a:p>
        </p:txBody>
      </p:sp>
      <p:sp>
        <p:nvSpPr>
          <p:cNvPr id="8" name="文本框 7"/>
          <p:cNvSpPr txBox="1"/>
          <p:nvPr/>
        </p:nvSpPr>
        <p:spPr>
          <a:xfrm>
            <a:off x="483235" y="3256915"/>
            <a:ext cx="11470640" cy="3415030"/>
          </a:xfrm>
          <a:prstGeom prst="rect">
            <a:avLst/>
          </a:prstGeom>
          <a:solidFill>
            <a:srgbClr val="FFFF00"/>
          </a:solidFill>
          <a:ln>
            <a:solidFill>
              <a:srgbClr val="FF0000"/>
            </a:solidFill>
          </a:ln>
        </p:spPr>
        <p:txBody>
          <a:bodyPr wrap="square" rtlCol="0">
            <a:spAutoFit/>
          </a:bodyPr>
          <a:p>
            <a:r>
              <a:rPr sz="3600"/>
              <a:t>世界贸易组织成立后，其成员的</a:t>
            </a:r>
            <a:r>
              <a:rPr sz="3600">
                <a:solidFill>
                  <a:srgbClr val="FF0000"/>
                </a:solidFill>
              </a:rPr>
              <a:t>关税</a:t>
            </a:r>
            <a:r>
              <a:rPr sz="3600"/>
              <a:t>水平普遍</a:t>
            </a:r>
            <a:r>
              <a:rPr sz="3600">
                <a:solidFill>
                  <a:srgbClr val="FF0000"/>
                </a:solidFill>
              </a:rPr>
              <a:t>降低</a:t>
            </a:r>
            <a:r>
              <a:rPr sz="3600"/>
              <a:t>，贸易</a:t>
            </a:r>
            <a:r>
              <a:rPr sz="3600">
                <a:solidFill>
                  <a:srgbClr val="FF0000"/>
                </a:solidFill>
              </a:rPr>
              <a:t>壁垒</a:t>
            </a:r>
            <a:r>
              <a:rPr sz="3600"/>
              <a:t>进一步</a:t>
            </a:r>
            <a:r>
              <a:rPr sz="3600">
                <a:solidFill>
                  <a:srgbClr val="FF0000"/>
                </a:solidFill>
              </a:rPr>
              <a:t>减少</a:t>
            </a:r>
            <a:r>
              <a:rPr sz="3600"/>
              <a:t>，</a:t>
            </a:r>
            <a:r>
              <a:rPr sz="3600">
                <a:solidFill>
                  <a:srgbClr val="FF0000"/>
                </a:solidFill>
              </a:rPr>
              <a:t>促进了全球贸易和世界经济的发展。</a:t>
            </a:r>
            <a:r>
              <a:rPr sz="3600"/>
              <a:t>在世贸组织成立后的10年里，世界贸易总额增加了3倍。世界贸易组织已经成为最有影响力的国际组织之一，它与联合国一起成为</a:t>
            </a:r>
            <a:r>
              <a:rPr sz="3600">
                <a:solidFill>
                  <a:srgbClr val="FF0000"/>
                </a:solidFill>
              </a:rPr>
              <a:t>支撑、协调世界经济和政治的两大支柱</a:t>
            </a:r>
            <a:r>
              <a:rPr sz="3600"/>
              <a:t>。</a:t>
            </a:r>
            <a:r>
              <a:rPr sz="3600">
                <a:solidFill>
                  <a:srgbClr val="FF0000"/>
                </a:solidFill>
              </a:rPr>
              <a:t>推动着世界的和平与发展</a:t>
            </a:r>
            <a:r>
              <a:rPr sz="3600"/>
              <a:t>。</a:t>
            </a:r>
            <a:endParaRPr sz="3600"/>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8"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nvSpPr>
        <p:spPr>
          <a:xfrm>
            <a:off x="3382010" y="34925"/>
            <a:ext cx="3444875" cy="665480"/>
          </a:xfrm>
          <a:prstGeom prst="rect">
            <a:avLst/>
          </a:prstGeom>
          <a:solidFill>
            <a:schemeClr val="bg1">
              <a:lumMod val="95000"/>
            </a:schemeClr>
          </a:solidFill>
        </p:spPr>
        <p:txBody>
          <a:bodyPr vert="horz" lIns="91440" tIns="45720" rIns="91440" bIns="45720" rtlCol="0" anchor="ctr" anchorCtr="0">
            <a:normAutofit fontScale="8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b="1"/>
              <a:t>【要点回顾】</a:t>
            </a:r>
            <a:endParaRPr lang="zh-CN" altLang="en-US" b="1"/>
          </a:p>
        </p:txBody>
      </p:sp>
      <p:graphicFrame>
        <p:nvGraphicFramePr>
          <p:cNvPr id="2" name="表格 1"/>
          <p:cNvGraphicFramePr/>
          <p:nvPr/>
        </p:nvGraphicFramePr>
        <p:xfrm>
          <a:off x="322580" y="833120"/>
          <a:ext cx="11810365" cy="5486400"/>
        </p:xfrm>
        <a:graphic>
          <a:graphicData uri="http://schemas.openxmlformats.org/drawingml/2006/table">
            <a:tbl>
              <a:tblPr firstRow="1" bandRow="1">
                <a:tableStyleId>{5940675A-B579-460E-94D1-54222C63F5DA}</a:tableStyleId>
              </a:tblPr>
              <a:tblGrid>
                <a:gridCol w="2779395"/>
                <a:gridCol w="9030970"/>
              </a:tblGrid>
              <a:tr h="822960">
                <a:tc gridSpan="2">
                  <a:txBody>
                    <a:bodyPr/>
                    <a:p>
                      <a:pPr indent="0" algn="ctr">
                        <a:lnSpc>
                          <a:spcPct val="150000"/>
                        </a:lnSpc>
                        <a:buNone/>
                      </a:pPr>
                      <a:r>
                        <a:rPr lang="zh-CN" altLang="en-US" sz="3600" b="1">
                          <a:latin typeface="宋体" panose="02010600030101010101" pitchFamily="2" charset="-122"/>
                          <a:ea typeface="宋体" panose="02010600030101010101" pitchFamily="2" charset="-122"/>
                          <a:cs typeface="宋体" panose="02010600030101010101" pitchFamily="2" charset="-122"/>
                        </a:rPr>
                        <a:t>联合国</a:t>
                      </a:r>
                      <a:r>
                        <a:rPr lang="en-US" altLang="zh-CN" sz="3600" b="1">
                          <a:latin typeface="宋体" panose="02010600030101010101" pitchFamily="2" charset="-122"/>
                          <a:ea typeface="宋体" panose="02010600030101010101" pitchFamily="2" charset="-122"/>
                          <a:cs typeface="宋体" panose="02010600030101010101" pitchFamily="2" charset="-122"/>
                        </a:rPr>
                        <a:t>--</a:t>
                      </a:r>
                      <a:r>
                        <a:rPr lang="zh-CN" altLang="en-US" sz="3600" b="1">
                          <a:solidFill>
                            <a:srgbClr val="FF0000"/>
                          </a:solidFill>
                          <a:latin typeface="宋体" panose="02010600030101010101" pitchFamily="2" charset="-122"/>
                          <a:ea typeface="宋体" panose="02010600030101010101" pitchFamily="2" charset="-122"/>
                          <a:cs typeface="宋体" panose="02010600030101010101" pitchFamily="2" charset="-122"/>
                        </a:rPr>
                        <a:t>影响最大</a:t>
                      </a:r>
                      <a:r>
                        <a:rPr lang="zh-CN" altLang="en-US" sz="3600" b="1">
                          <a:latin typeface="宋体" panose="02010600030101010101" pitchFamily="2" charset="-122"/>
                          <a:ea typeface="宋体" panose="02010600030101010101" pitchFamily="2" charset="-122"/>
                          <a:cs typeface="宋体" panose="02010600030101010101" pitchFamily="2" charset="-122"/>
                        </a:rPr>
                        <a:t>的国际组织</a:t>
                      </a:r>
                      <a:endParaRPr lang="zh-CN" altLang="en-US" sz="3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r>
              <a:tr h="358140">
                <a:tc>
                  <a:txBody>
                    <a:bodyPr/>
                    <a:p>
                      <a:pPr indent="0">
                        <a:lnSpc>
                          <a:spcPct val="150000"/>
                        </a:lnSpc>
                        <a:buNone/>
                      </a:pPr>
                      <a:r>
                        <a:rPr lang="en-US" sz="3600" b="1">
                          <a:latin typeface="宋体" panose="02010600030101010101" pitchFamily="2" charset="-122"/>
                          <a:ea typeface="宋体" panose="02010600030101010101" pitchFamily="2" charset="-122"/>
                          <a:cs typeface="宋体" panose="02010600030101010101" pitchFamily="2" charset="-122"/>
                        </a:rPr>
                        <a:t>成立时间</a:t>
                      </a:r>
                      <a:endParaRPr lang="en-US" altLang="en-US" sz="3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nSpc>
                          <a:spcPct val="150000"/>
                        </a:lnSpc>
                        <a:buNone/>
                      </a:pPr>
                      <a:r>
                        <a:rPr lang="en-US" sz="4000" b="1">
                          <a:latin typeface="Calibri" panose="020F0502020204030204" pitchFamily="34" charset="0"/>
                          <a:cs typeface="Calibri" panose="020F0502020204030204" pitchFamily="34" charset="0"/>
                        </a:rPr>
                        <a:t> </a:t>
                      </a:r>
                      <a:endParaRPr lang="en-US" altLang="en-US" sz="4000" b="1">
                        <a:latin typeface="Calibri" panose="020F0502020204030204" pitchFamily="34" charset="0"/>
                        <a:ea typeface="Calibri" panose="020F0502020204030204" pitchFamily="34" charset="0"/>
                        <a:cs typeface="Calibri" panose="020F0502020204030204" pitchFamily="34" charset="0"/>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58140">
                <a:tc>
                  <a:txBody>
                    <a:bodyPr/>
                    <a:p>
                      <a:pPr indent="0">
                        <a:lnSpc>
                          <a:spcPct val="150000"/>
                        </a:lnSpc>
                        <a:buNone/>
                      </a:pPr>
                      <a:r>
                        <a:rPr lang="en-US" sz="3600" b="1">
                          <a:latin typeface="宋体" panose="02010600030101010101" pitchFamily="2" charset="-122"/>
                          <a:ea typeface="宋体" panose="02010600030101010101" pitchFamily="2" charset="-122"/>
                          <a:cs typeface="宋体" panose="02010600030101010101" pitchFamily="2" charset="-122"/>
                        </a:rPr>
                        <a:t>总    部</a:t>
                      </a:r>
                      <a:endParaRPr lang="en-US" altLang="en-US" sz="3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nSpc>
                          <a:spcPct val="150000"/>
                        </a:lnSpc>
                        <a:buNone/>
                      </a:pPr>
                      <a:r>
                        <a:rPr lang="en-US" sz="4000" b="1">
                          <a:latin typeface="Calibri" panose="020F0502020204030204" pitchFamily="34" charset="0"/>
                          <a:cs typeface="Calibri" panose="020F0502020204030204" pitchFamily="34" charset="0"/>
                        </a:rPr>
                        <a:t> </a:t>
                      </a:r>
                      <a:endParaRPr lang="en-US" altLang="en-US" sz="4000" b="1">
                        <a:latin typeface="Calibri" panose="020F0502020204030204" pitchFamily="34" charset="0"/>
                        <a:ea typeface="Calibri" panose="020F0502020204030204" pitchFamily="34" charset="0"/>
                        <a:cs typeface="Calibri" panose="020F0502020204030204" pitchFamily="34" charset="0"/>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58140">
                <a:tc>
                  <a:txBody>
                    <a:bodyPr/>
                    <a:p>
                      <a:pPr indent="0">
                        <a:lnSpc>
                          <a:spcPct val="150000"/>
                        </a:lnSpc>
                        <a:buNone/>
                      </a:pPr>
                      <a:r>
                        <a:rPr lang="en-US" sz="3600" b="1">
                          <a:latin typeface="宋体" panose="02010600030101010101" pitchFamily="2" charset="-122"/>
                          <a:ea typeface="宋体" panose="02010600030101010101" pitchFamily="2" charset="-122"/>
                          <a:cs typeface="宋体" panose="02010600030101010101" pitchFamily="2" charset="-122"/>
                        </a:rPr>
                        <a:t>主要机构</a:t>
                      </a:r>
                      <a:endParaRPr lang="en-US" altLang="en-US" sz="3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nSpc>
                          <a:spcPct val="150000"/>
                        </a:lnSpc>
                        <a:buNone/>
                      </a:pPr>
                      <a:r>
                        <a:rPr lang="en-US" sz="4000" b="1">
                          <a:latin typeface="Calibri" panose="020F0502020204030204" pitchFamily="34" charset="0"/>
                          <a:cs typeface="Calibri" panose="020F0502020204030204" pitchFamily="34" charset="0"/>
                        </a:rPr>
                        <a:t> </a:t>
                      </a:r>
                      <a:endParaRPr lang="en-US" altLang="en-US" sz="4000" b="1">
                        <a:latin typeface="Calibri" panose="020F0502020204030204" pitchFamily="34" charset="0"/>
                        <a:ea typeface="Calibri" panose="020F0502020204030204" pitchFamily="34" charset="0"/>
                        <a:cs typeface="Calibri" panose="020F0502020204030204" pitchFamily="34" charset="0"/>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645920">
                <a:tc>
                  <a:txBody>
                    <a:bodyPr/>
                    <a:p>
                      <a:pPr indent="0">
                        <a:lnSpc>
                          <a:spcPct val="150000"/>
                        </a:lnSpc>
                        <a:buNone/>
                      </a:pPr>
                      <a:r>
                        <a:rPr lang="en-US" sz="3600" b="1">
                          <a:latin typeface="宋体" panose="02010600030101010101" pitchFamily="2" charset="-122"/>
                          <a:ea typeface="宋体" panose="02010600030101010101" pitchFamily="2" charset="-122"/>
                          <a:cs typeface="宋体" panose="02010600030101010101" pitchFamily="2" charset="-122"/>
                        </a:rPr>
                        <a:t>成立宗旨</a:t>
                      </a:r>
                      <a:endParaRPr lang="en-US" sz="3600" b="1">
                        <a:latin typeface="宋体" panose="02010600030101010101" pitchFamily="2" charset="-122"/>
                        <a:ea typeface="宋体" panose="02010600030101010101" pitchFamily="2" charset="-122"/>
                        <a:cs typeface="宋体" panose="02010600030101010101" pitchFamily="2" charset="-122"/>
                      </a:endParaRPr>
                    </a:p>
                    <a:p>
                      <a:pPr indent="0">
                        <a:lnSpc>
                          <a:spcPct val="150000"/>
                        </a:lnSpc>
                        <a:buNone/>
                      </a:pPr>
                      <a:endParaRPr lang="en-US" altLang="en-US" sz="3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nSpc>
                          <a:spcPct val="150000"/>
                        </a:lnSpc>
                        <a:buNone/>
                      </a:pPr>
                      <a:r>
                        <a:rPr lang="en-US" sz="4000" b="1">
                          <a:latin typeface="Calibri" panose="020F0502020204030204" pitchFamily="34" charset="0"/>
                          <a:cs typeface="Calibri" panose="020F0502020204030204" pitchFamily="34" charset="0"/>
                        </a:rPr>
                        <a:t> </a:t>
                      </a:r>
                      <a:endParaRPr lang="en-US" altLang="en-US" sz="4000" b="1">
                        <a:latin typeface="Calibri" panose="020F0502020204030204" pitchFamily="34" charset="0"/>
                        <a:ea typeface="Calibri" panose="020F0502020204030204" pitchFamily="34" charset="0"/>
                        <a:cs typeface="Calibri" panose="020F0502020204030204" pitchFamily="34" charset="0"/>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58140">
                <a:tc>
                  <a:txBody>
                    <a:bodyPr/>
                    <a:p>
                      <a:pPr indent="0">
                        <a:lnSpc>
                          <a:spcPct val="150000"/>
                        </a:lnSpc>
                        <a:buNone/>
                      </a:pPr>
                      <a:r>
                        <a:rPr lang="en-US" sz="3600" b="1">
                          <a:latin typeface="宋体" panose="02010600030101010101" pitchFamily="2" charset="-122"/>
                          <a:ea typeface="宋体" panose="02010600030101010101" pitchFamily="2" charset="-122"/>
                          <a:cs typeface="宋体" panose="02010600030101010101" pitchFamily="2" charset="-122"/>
                        </a:rPr>
                        <a:t>安理会五常</a:t>
                      </a:r>
                      <a:endParaRPr lang="en-US" altLang="en-US" sz="3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nSpc>
                          <a:spcPct val="150000"/>
                        </a:lnSpc>
                        <a:buNone/>
                      </a:pPr>
                      <a:r>
                        <a:rPr lang="en-US" sz="4000" b="1">
                          <a:latin typeface="Calibri" panose="020F0502020204030204" pitchFamily="34" charset="0"/>
                          <a:cs typeface="Calibri" panose="020F0502020204030204" pitchFamily="34" charset="0"/>
                        </a:rPr>
                        <a:t> </a:t>
                      </a:r>
                      <a:endParaRPr lang="en-US" altLang="en-US" sz="4000" b="1">
                        <a:latin typeface="Calibri" panose="020F0502020204030204" pitchFamily="34" charset="0"/>
                        <a:ea typeface="Calibri" panose="020F0502020204030204" pitchFamily="34" charset="0"/>
                        <a:cs typeface="Calibri" panose="020F0502020204030204" pitchFamily="34" charset="0"/>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4" name="文本框 3"/>
          <p:cNvSpPr txBox="1"/>
          <p:nvPr/>
        </p:nvSpPr>
        <p:spPr>
          <a:xfrm>
            <a:off x="3199765" y="1956435"/>
            <a:ext cx="2625090" cy="645160"/>
          </a:xfrm>
          <a:prstGeom prst="rect">
            <a:avLst/>
          </a:prstGeom>
          <a:solidFill>
            <a:schemeClr val="accent2">
              <a:lumMod val="40000"/>
              <a:lumOff val="60000"/>
            </a:schemeClr>
          </a:solidFill>
          <a:ln>
            <a:solidFill>
              <a:schemeClr val="accent1"/>
            </a:solidFill>
          </a:ln>
        </p:spPr>
        <p:txBody>
          <a:bodyPr wrap="none" rtlCol="0" anchor="t">
            <a:spAutoFit/>
          </a:bodyPr>
          <a:p>
            <a:pPr algn="l"/>
            <a:r>
              <a:rPr lang="zh-CN" altLang="en-US" sz="3600" b="1">
                <a:latin typeface="微软雅黑" panose="020B0503020204020204" pitchFamily="34" charset="-122"/>
                <a:ea typeface="微软雅黑" panose="020B0503020204020204" pitchFamily="34" charset="-122"/>
                <a:sym typeface="+mn-ea"/>
              </a:rPr>
              <a:t>1945年10月</a:t>
            </a:r>
            <a:endParaRPr lang="zh-CN" altLang="en-US" sz="3600" b="1">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3199765" y="2807335"/>
            <a:ext cx="2011680" cy="645160"/>
          </a:xfrm>
          <a:prstGeom prst="rect">
            <a:avLst/>
          </a:prstGeom>
          <a:solidFill>
            <a:srgbClr val="FFFF00"/>
          </a:solidFill>
          <a:ln>
            <a:solidFill>
              <a:schemeClr val="accent1"/>
            </a:solidFill>
          </a:ln>
        </p:spPr>
        <p:txBody>
          <a:bodyPr wrap="none" rtlCol="0" anchor="t">
            <a:spAutoFit/>
          </a:bodyPr>
          <a:p>
            <a:r>
              <a:rPr lang="zh-CN" altLang="en-US" sz="3600"/>
              <a:t>美国纽约</a:t>
            </a:r>
            <a:endParaRPr lang="zh-CN" altLang="en-US" sz="3600"/>
          </a:p>
        </p:txBody>
      </p:sp>
      <p:sp>
        <p:nvSpPr>
          <p:cNvPr id="7" name="文本框 6"/>
          <p:cNvSpPr txBox="1"/>
          <p:nvPr/>
        </p:nvSpPr>
        <p:spPr>
          <a:xfrm>
            <a:off x="3199765" y="3658235"/>
            <a:ext cx="9165590" cy="583565"/>
          </a:xfrm>
          <a:prstGeom prst="rect">
            <a:avLst/>
          </a:prstGeom>
          <a:solidFill>
            <a:schemeClr val="accent2">
              <a:lumMod val="40000"/>
              <a:lumOff val="60000"/>
            </a:schemeClr>
          </a:solidFill>
          <a:ln>
            <a:solidFill>
              <a:schemeClr val="accent1"/>
            </a:solidFill>
          </a:ln>
        </p:spPr>
        <p:txBody>
          <a:bodyPr wrap="none" rtlCol="0" anchor="t">
            <a:spAutoFit/>
          </a:bodyPr>
          <a:p>
            <a:pPr algn="l"/>
            <a:r>
              <a:rPr lang="zh-CN" altLang="en-US" sz="3200" b="1">
                <a:latin typeface="仿宋_GB2312" panose="02010609030101010101" charset="-122"/>
                <a:ea typeface="仿宋_GB2312" panose="02010609030101010101" charset="-122"/>
                <a:sym typeface="+mn-ea"/>
              </a:rPr>
              <a:t>联合国大会、联合国安全理事会、联合国秘书处等</a:t>
            </a:r>
            <a:endParaRPr lang="zh-CN" altLang="en-US" sz="3200" b="1">
              <a:latin typeface="仿宋_GB2312" panose="02010609030101010101" charset="-122"/>
              <a:ea typeface="仿宋_GB2312" panose="02010609030101010101" charset="-122"/>
              <a:sym typeface="+mn-ea"/>
            </a:endParaRPr>
          </a:p>
        </p:txBody>
      </p:sp>
      <p:sp>
        <p:nvSpPr>
          <p:cNvPr id="8" name="文本框 7"/>
          <p:cNvSpPr txBox="1"/>
          <p:nvPr/>
        </p:nvSpPr>
        <p:spPr>
          <a:xfrm>
            <a:off x="3199765" y="4627880"/>
            <a:ext cx="8800465" cy="1198880"/>
          </a:xfrm>
          <a:prstGeom prst="rect">
            <a:avLst/>
          </a:prstGeom>
          <a:solidFill>
            <a:srgbClr val="FFFF00"/>
          </a:solidFill>
          <a:ln>
            <a:solidFill>
              <a:schemeClr val="accent1"/>
            </a:solidFill>
          </a:ln>
        </p:spPr>
        <p:txBody>
          <a:bodyPr wrap="square" rtlCol="0" anchor="t">
            <a:spAutoFit/>
          </a:bodyPr>
          <a:p>
            <a:pPr algn="l"/>
            <a:r>
              <a:rPr lang="zh-CN" altLang="en-US" sz="3600" b="1">
                <a:latin typeface="微软雅黑" panose="020B0503020204020204" pitchFamily="34" charset="-122"/>
                <a:ea typeface="微软雅黑" panose="020B0503020204020204" pitchFamily="34" charset="-122"/>
                <a:sym typeface="+mn-ea"/>
              </a:rPr>
              <a:t>维护国际和平与安全，发展各国友好关系，促进国际合作。</a:t>
            </a:r>
            <a:endParaRPr lang="zh-CN" altLang="en-US" sz="3600" b="1">
              <a:latin typeface="微软雅黑" panose="020B0503020204020204" pitchFamily="34" charset="-122"/>
              <a:ea typeface="微软雅黑" panose="020B0503020204020204" pitchFamily="34" charset="-122"/>
              <a:sym typeface="+mn-ea"/>
            </a:endParaRPr>
          </a:p>
        </p:txBody>
      </p:sp>
      <p:sp>
        <p:nvSpPr>
          <p:cNvPr id="9" name="文本框 8"/>
          <p:cNvSpPr txBox="1"/>
          <p:nvPr/>
        </p:nvSpPr>
        <p:spPr>
          <a:xfrm>
            <a:off x="3272790" y="6185535"/>
            <a:ext cx="7069455" cy="645160"/>
          </a:xfrm>
          <a:prstGeom prst="rect">
            <a:avLst/>
          </a:prstGeom>
          <a:solidFill>
            <a:schemeClr val="accent2">
              <a:lumMod val="40000"/>
              <a:lumOff val="60000"/>
            </a:schemeClr>
          </a:solidFill>
          <a:ln>
            <a:solidFill>
              <a:schemeClr val="accent1"/>
            </a:solidFill>
          </a:ln>
        </p:spPr>
        <p:txBody>
          <a:bodyPr wrap="none" rtlCol="0" anchor="t">
            <a:spAutoFit/>
          </a:bodyPr>
          <a:p>
            <a:pPr algn="l"/>
            <a:r>
              <a:rPr lang="zh-CN" altLang="en-US" sz="3600" b="1">
                <a:latin typeface="微软雅黑" panose="020B0503020204020204" pitchFamily="34" charset="-122"/>
                <a:ea typeface="微软雅黑" panose="020B0503020204020204" pitchFamily="34" charset="-122"/>
                <a:sym typeface="+mn-ea"/>
              </a:rPr>
              <a:t>中国、法国、俄罗斯、英国、美国</a:t>
            </a:r>
            <a:endParaRPr lang="zh-CN" altLang="en-US" sz="3600" b="1">
              <a:latin typeface="微软雅黑" panose="020B0503020204020204" pitchFamily="34" charset="-122"/>
              <a:ea typeface="微软雅黑" panose="020B0503020204020204" pitchFamily="34"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7" grpId="0" animBg="1"/>
      <p:bldP spid="8"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nvGraphicFramePr>
        <p:xfrm>
          <a:off x="240665" y="156210"/>
          <a:ext cx="11710670" cy="6126480"/>
        </p:xfrm>
        <a:graphic>
          <a:graphicData uri="http://schemas.openxmlformats.org/drawingml/2006/table">
            <a:tbl>
              <a:tblPr firstRow="1" bandRow="1">
                <a:tableStyleId>{5940675A-B579-460E-94D1-54222C63F5DA}</a:tableStyleId>
              </a:tblPr>
              <a:tblGrid>
                <a:gridCol w="1330325"/>
                <a:gridCol w="10380345"/>
              </a:tblGrid>
              <a:tr h="822325">
                <a:tc gridSpan="2">
                  <a:txBody>
                    <a:bodyPr/>
                    <a:p>
                      <a:pPr indent="0" algn="ctr">
                        <a:lnSpc>
                          <a:spcPct val="150000"/>
                        </a:lnSpc>
                        <a:buNone/>
                      </a:pPr>
                      <a:r>
                        <a:rPr lang="zh-CN" altLang="en-US" sz="4000" b="1">
                          <a:solidFill>
                            <a:srgbClr val="FF0000"/>
                          </a:solidFill>
                          <a:latin typeface="宋体" panose="02010600030101010101" pitchFamily="2" charset="-122"/>
                          <a:ea typeface="宋体" panose="02010600030101010101" pitchFamily="2" charset="-122"/>
                          <a:cs typeface="宋体" panose="02010600030101010101" pitchFamily="2" charset="-122"/>
                        </a:rPr>
                        <a:t>经济全球化</a:t>
                      </a:r>
                      <a:endParaRPr lang="zh-CN" altLang="en-US" sz="40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r>
              <a:tr h="716280">
                <a:tc>
                  <a:txBody>
                    <a:bodyPr/>
                    <a:p>
                      <a:pPr indent="0">
                        <a:lnSpc>
                          <a:spcPct val="150000"/>
                        </a:lnSpc>
                        <a:buNone/>
                      </a:pPr>
                      <a:endParaRPr lang="zh-CN" altLang="en-US" sz="3600" b="1">
                        <a:latin typeface="宋体" panose="02010600030101010101" pitchFamily="2" charset="-122"/>
                        <a:ea typeface="宋体" panose="02010600030101010101" pitchFamily="2" charset="-122"/>
                        <a:cs typeface="宋体" panose="02010600030101010101" pitchFamily="2" charset="-122"/>
                      </a:endParaRPr>
                    </a:p>
                    <a:p>
                      <a:pPr indent="0">
                        <a:lnSpc>
                          <a:spcPct val="150000"/>
                        </a:lnSpc>
                        <a:buNone/>
                      </a:pPr>
                      <a:r>
                        <a:rPr lang="zh-CN" altLang="en-US" sz="3600" b="1">
                          <a:latin typeface="宋体" panose="02010600030101010101" pitchFamily="2" charset="-122"/>
                          <a:ea typeface="宋体" panose="02010600030101010101" pitchFamily="2" charset="-122"/>
                          <a:cs typeface="宋体" panose="02010600030101010101" pitchFamily="2" charset="-122"/>
                        </a:rPr>
                        <a:t>背景</a:t>
                      </a:r>
                      <a:endParaRPr lang="zh-CN" altLang="en-US" sz="3600" b="1">
                        <a:latin typeface="宋体" panose="02010600030101010101" pitchFamily="2" charset="-122"/>
                        <a:ea typeface="宋体" panose="02010600030101010101" pitchFamily="2" charset="-122"/>
                        <a:cs typeface="宋体" panose="02010600030101010101" pitchFamily="2" charset="-122"/>
                      </a:endParaRPr>
                    </a:p>
                    <a:p>
                      <a:pPr indent="0">
                        <a:lnSpc>
                          <a:spcPct val="150000"/>
                        </a:lnSpc>
                        <a:buNone/>
                      </a:pPr>
                      <a:endParaRPr lang="en-US" sz="3600" b="1">
                        <a:latin typeface="宋体" panose="02010600030101010101" pitchFamily="2" charset="-122"/>
                        <a:ea typeface="宋体" panose="02010600030101010101" pitchFamily="2" charset="-122"/>
                        <a:cs typeface="宋体" panose="02010600030101010101" pitchFamily="2" charset="-122"/>
                      </a:endParaRPr>
                    </a:p>
                    <a:p>
                      <a:pPr indent="0">
                        <a:lnSpc>
                          <a:spcPct val="150000"/>
                        </a:lnSpc>
                        <a:buNone/>
                      </a:pPr>
                      <a:endParaRPr lang="en-US" sz="3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nSpc>
                          <a:spcPct val="150000"/>
                        </a:lnSpc>
                        <a:buNone/>
                      </a:pPr>
                      <a:r>
                        <a:rPr lang="en-US" sz="4000" b="1">
                          <a:latin typeface="Calibri" panose="020F0502020204030204" pitchFamily="34" charset="0"/>
                          <a:cs typeface="Calibri" panose="020F0502020204030204" pitchFamily="34" charset="0"/>
                        </a:rPr>
                        <a:t> </a:t>
                      </a:r>
                      <a:endParaRPr lang="en-US" sz="4000" b="1">
                        <a:latin typeface="Calibri" panose="020F0502020204030204" pitchFamily="34" charset="0"/>
                        <a:cs typeface="Calibri" panose="020F0502020204030204" pitchFamily="34" charset="0"/>
                      </a:endParaRPr>
                    </a:p>
                    <a:p>
                      <a:pPr indent="0">
                        <a:lnSpc>
                          <a:spcPct val="150000"/>
                        </a:lnSpc>
                        <a:buNone/>
                      </a:pPr>
                      <a:r>
                        <a:rPr lang="en-US" altLang="zh-CN" sz="4000" b="1">
                          <a:latin typeface="Calibri" panose="020F0502020204030204" pitchFamily="34" charset="0"/>
                        </a:rPr>
                        <a:t> </a:t>
                      </a:r>
                      <a:endParaRPr lang="en-US" sz="4000" b="1">
                        <a:latin typeface="Calibri" panose="020F0502020204030204" pitchFamily="34" charset="0"/>
                        <a:cs typeface="Calibri" panose="020F0502020204030204" pitchFamily="34" charset="0"/>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2198370">
                <a:tc>
                  <a:txBody>
                    <a:bodyPr/>
                    <a:p>
                      <a:pPr indent="0">
                        <a:lnSpc>
                          <a:spcPct val="150000"/>
                        </a:lnSpc>
                        <a:buNone/>
                      </a:pPr>
                      <a:endParaRPr lang="zh-CN" altLang="en-US" sz="3600" b="1">
                        <a:latin typeface="宋体" panose="02010600030101010101" pitchFamily="2" charset="-122"/>
                        <a:ea typeface="宋体" panose="02010600030101010101" pitchFamily="2" charset="-122"/>
                        <a:cs typeface="宋体" panose="02010600030101010101" pitchFamily="2" charset="-122"/>
                      </a:endParaRPr>
                    </a:p>
                    <a:p>
                      <a:pPr indent="0">
                        <a:lnSpc>
                          <a:spcPct val="150000"/>
                        </a:lnSpc>
                        <a:buNone/>
                      </a:pPr>
                      <a:r>
                        <a:rPr lang="zh-CN" altLang="en-US" sz="3600" b="1">
                          <a:latin typeface="宋体" panose="02010600030101010101" pitchFamily="2" charset="-122"/>
                          <a:ea typeface="宋体" panose="02010600030101010101" pitchFamily="2" charset="-122"/>
                          <a:cs typeface="宋体" panose="02010600030101010101" pitchFamily="2" charset="-122"/>
                        </a:rPr>
                        <a:t>表现</a:t>
                      </a:r>
                      <a:endParaRPr lang="en-US" sz="36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nSpc>
                          <a:spcPct val="150000"/>
                        </a:lnSpc>
                        <a:buNone/>
                      </a:pPr>
                      <a:r>
                        <a:rPr lang="en-US" sz="4000" b="1">
                          <a:latin typeface="Calibri" panose="020F0502020204030204" pitchFamily="34" charset="0"/>
                          <a:cs typeface="Calibri" panose="020F0502020204030204" pitchFamily="34" charset="0"/>
                        </a:rPr>
                        <a:t> </a:t>
                      </a:r>
                      <a:endParaRPr lang="en-US" sz="4000" b="1">
                        <a:latin typeface="Calibri" panose="020F0502020204030204" pitchFamily="34" charset="0"/>
                        <a:cs typeface="Calibri" panose="020F0502020204030204" pitchFamily="34" charset="0"/>
                      </a:endParaRPr>
                    </a:p>
                    <a:p>
                      <a:pPr indent="0">
                        <a:lnSpc>
                          <a:spcPct val="150000"/>
                        </a:lnSpc>
                        <a:buNone/>
                      </a:pPr>
                      <a:r>
                        <a:rPr lang="en-US" altLang="zh-CN" sz="4000" b="1">
                          <a:latin typeface="Calibri" panose="020F0502020204030204" pitchFamily="34" charset="0"/>
                        </a:rPr>
                        <a:t> </a:t>
                      </a:r>
                      <a:endParaRPr lang="en-US" sz="4000" b="1">
                        <a:latin typeface="Calibri" panose="020F0502020204030204" pitchFamily="34" charset="0"/>
                        <a:cs typeface="Calibri" panose="020F0502020204030204" pitchFamily="34" charset="0"/>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4" name="文本框 3"/>
          <p:cNvSpPr txBox="1"/>
          <p:nvPr/>
        </p:nvSpPr>
        <p:spPr>
          <a:xfrm>
            <a:off x="1835785" y="1445260"/>
            <a:ext cx="10017125" cy="2306955"/>
          </a:xfrm>
          <a:prstGeom prst="rect">
            <a:avLst/>
          </a:prstGeom>
          <a:solidFill>
            <a:schemeClr val="accent6">
              <a:lumMod val="40000"/>
              <a:lumOff val="60000"/>
            </a:schemeClr>
          </a:solidFill>
          <a:ln>
            <a:solidFill>
              <a:schemeClr val="accent1"/>
            </a:solidFill>
          </a:ln>
        </p:spPr>
        <p:txBody>
          <a:bodyPr wrap="square" rtlCol="0" anchor="t">
            <a:spAutoFit/>
          </a:bodyPr>
          <a:p>
            <a:pPr algn="l"/>
            <a:r>
              <a:rPr lang="zh-CN" altLang="en-US" sz="3600" b="1">
                <a:latin typeface="微软雅黑" panose="020B0503020204020204" pitchFamily="34" charset="-122"/>
                <a:ea typeface="微软雅黑" panose="020B0503020204020204" pitchFamily="34" charset="-122"/>
                <a:sym typeface="+mn-ea"/>
              </a:rPr>
              <a:t>20世纪八九十年代以来，世界局势趋于缓和，和平与发展成为时代主题。各国把发展经济作为首要任务，生产力和科技水平有了新的提高。国家之间的经济联系日益紧密。</a:t>
            </a:r>
            <a:endParaRPr lang="zh-CN" altLang="en-US" sz="3600" b="1">
              <a:latin typeface="微软雅黑" panose="020B0503020204020204" pitchFamily="34" charset="-122"/>
              <a:ea typeface="微软雅黑" panose="020B0503020204020204" pitchFamily="34" charset="-122"/>
              <a:sym typeface="+mn-ea"/>
            </a:endParaRPr>
          </a:p>
        </p:txBody>
      </p:sp>
      <p:sp>
        <p:nvSpPr>
          <p:cNvPr id="8" name="文本框 7"/>
          <p:cNvSpPr txBox="1"/>
          <p:nvPr/>
        </p:nvSpPr>
        <p:spPr>
          <a:xfrm>
            <a:off x="1835785" y="4576445"/>
            <a:ext cx="10017125" cy="1753235"/>
          </a:xfrm>
          <a:prstGeom prst="rect">
            <a:avLst/>
          </a:prstGeom>
          <a:solidFill>
            <a:srgbClr val="FFFF00"/>
          </a:solidFill>
          <a:ln>
            <a:solidFill>
              <a:schemeClr val="accent1"/>
            </a:solidFill>
          </a:ln>
        </p:spPr>
        <p:txBody>
          <a:bodyPr wrap="square" rtlCol="0" anchor="t">
            <a:spAutoFit/>
          </a:bodyPr>
          <a:p>
            <a:pPr algn="l"/>
            <a:r>
              <a:rPr lang="zh-CN" altLang="en-US" sz="3600" b="1">
                <a:latin typeface="微软雅黑" panose="020B0503020204020204" pitchFamily="34" charset="-122"/>
                <a:ea typeface="微软雅黑" panose="020B0503020204020204" pitchFamily="34" charset="-122"/>
                <a:sym typeface="+mn-ea"/>
              </a:rPr>
              <a:t>国际投资和国际贸易迅速增长，跨国公司的影响日益增大，生产活动的全球化趋势加快。</a:t>
            </a:r>
            <a:endParaRPr lang="zh-CN" altLang="en-US" sz="3600" b="1">
              <a:latin typeface="微软雅黑" panose="020B0503020204020204" pitchFamily="34" charset="-122"/>
              <a:ea typeface="微软雅黑" panose="020B0503020204020204" pitchFamily="34" charset="-122"/>
              <a:sym typeface="+mn-ea"/>
            </a:endParaRPr>
          </a:p>
          <a:p>
            <a:pPr algn="l"/>
            <a:r>
              <a:rPr lang="zh-CN" altLang="en-US" sz="3600" b="1">
                <a:latin typeface="微软雅黑" panose="020B0503020204020204" pitchFamily="34" charset="-122"/>
                <a:ea typeface="微软雅黑" panose="020B0503020204020204" pitchFamily="34" charset="-122"/>
                <a:sym typeface="+mn-ea"/>
              </a:rPr>
              <a:t>世界贸易组织的成立是重要表现。</a:t>
            </a:r>
            <a:endParaRPr lang="zh-CN" altLang="en-US" sz="3600" b="1">
              <a:latin typeface="微软雅黑" panose="020B0503020204020204" pitchFamily="34" charset="-122"/>
              <a:ea typeface="微软雅黑" panose="020B0503020204020204" pitchFamily="34"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 name="表格 1"/>
          <p:cNvGraphicFramePr/>
          <p:nvPr/>
        </p:nvGraphicFramePr>
        <p:xfrm>
          <a:off x="191135" y="99695"/>
          <a:ext cx="11810365" cy="7235825"/>
        </p:xfrm>
        <a:graphic>
          <a:graphicData uri="http://schemas.openxmlformats.org/drawingml/2006/table">
            <a:tbl>
              <a:tblPr firstRow="1" bandRow="1">
                <a:tableStyleId>{5940675A-B579-460E-94D1-54222C63F5DA}</a:tableStyleId>
              </a:tblPr>
              <a:tblGrid>
                <a:gridCol w="2052320"/>
                <a:gridCol w="9758045"/>
              </a:tblGrid>
              <a:tr h="574675">
                <a:tc gridSpan="2">
                  <a:txBody>
                    <a:bodyPr/>
                    <a:p>
                      <a:pPr indent="0" algn="ctr">
                        <a:lnSpc>
                          <a:spcPct val="150000"/>
                        </a:lnSpc>
                        <a:buNone/>
                      </a:pPr>
                      <a:r>
                        <a:rPr lang="zh-CN" altLang="en-US" sz="3200" b="1">
                          <a:latin typeface="宋体" panose="02010600030101010101" pitchFamily="2" charset="-122"/>
                          <a:ea typeface="宋体" panose="02010600030101010101" pitchFamily="2" charset="-122"/>
                          <a:cs typeface="宋体" panose="02010600030101010101" pitchFamily="2" charset="-122"/>
                        </a:rPr>
                        <a:t>世界贸易组织（</a:t>
                      </a:r>
                      <a:r>
                        <a:rPr lang="en-US" altLang="zh-CN" sz="3200" b="1">
                          <a:latin typeface="宋体" panose="02010600030101010101" pitchFamily="2" charset="-122"/>
                          <a:ea typeface="宋体" panose="02010600030101010101" pitchFamily="2" charset="-122"/>
                          <a:cs typeface="宋体" panose="02010600030101010101" pitchFamily="2" charset="-122"/>
                        </a:rPr>
                        <a:t>WTO</a:t>
                      </a:r>
                      <a:r>
                        <a:rPr lang="zh-CN" altLang="en-US" sz="3200" b="1">
                          <a:latin typeface="宋体" panose="02010600030101010101" pitchFamily="2" charset="-122"/>
                          <a:ea typeface="宋体" panose="02010600030101010101" pitchFamily="2" charset="-122"/>
                          <a:cs typeface="宋体" panose="02010600030101010101" pitchFamily="2" charset="-122"/>
                        </a:rPr>
                        <a:t>）</a:t>
                      </a:r>
                      <a:endParaRPr lang="zh-CN"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r>
              <a:tr h="798195">
                <a:tc>
                  <a:txBody>
                    <a:bodyPr/>
                    <a:p>
                      <a:pPr indent="0">
                        <a:lnSpc>
                          <a:spcPct val="150000"/>
                        </a:lnSpc>
                        <a:buNone/>
                      </a:pPr>
                      <a:r>
                        <a:rPr lang="en-US" sz="3200" b="1">
                          <a:latin typeface="宋体" panose="02010600030101010101" pitchFamily="2" charset="-122"/>
                          <a:ea typeface="宋体" panose="02010600030101010101" pitchFamily="2" charset="-122"/>
                          <a:cs typeface="宋体" panose="02010600030101010101" pitchFamily="2" charset="-122"/>
                        </a:rPr>
                        <a:t>成立</a:t>
                      </a:r>
                      <a:r>
                        <a:rPr lang="zh-CN" altLang="en-US" sz="3200" b="1">
                          <a:latin typeface="宋体" panose="02010600030101010101" pitchFamily="2" charset="-122"/>
                          <a:ea typeface="宋体" panose="02010600030101010101" pitchFamily="2" charset="-122"/>
                          <a:cs typeface="宋体" panose="02010600030101010101" pitchFamily="2" charset="-122"/>
                        </a:rPr>
                        <a:t>背景</a:t>
                      </a:r>
                      <a:endParaRPr lang="zh-CN"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nSpc>
                          <a:spcPct val="150000"/>
                        </a:lnSpc>
                        <a:buNone/>
                      </a:pPr>
                      <a:r>
                        <a:rPr lang="en-US" sz="4000" b="1">
                          <a:latin typeface="Calibri" panose="020F0502020204030204" pitchFamily="34" charset="0"/>
                          <a:cs typeface="Calibri" panose="020F0502020204030204" pitchFamily="34" charset="0"/>
                        </a:rPr>
                        <a:t> </a:t>
                      </a:r>
                      <a:endParaRPr lang="en-US" altLang="en-US" sz="4000" b="1">
                        <a:latin typeface="Calibri" panose="020F0502020204030204" pitchFamily="34" charset="0"/>
                        <a:ea typeface="Calibri" panose="020F0502020204030204" pitchFamily="34" charset="0"/>
                        <a:cs typeface="Calibri" panose="020F0502020204030204" pitchFamily="34" charset="0"/>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798830">
                <a:tc>
                  <a:txBody>
                    <a:bodyPr/>
                    <a:p>
                      <a:pPr indent="0">
                        <a:lnSpc>
                          <a:spcPct val="150000"/>
                        </a:lnSpc>
                        <a:buNone/>
                      </a:pPr>
                      <a:r>
                        <a:rPr lang="zh-CN" altLang="en-US" sz="3200" b="1">
                          <a:latin typeface="宋体" panose="02010600030101010101" pitchFamily="2" charset="-122"/>
                          <a:ea typeface="宋体" panose="02010600030101010101" pitchFamily="2" charset="-122"/>
                          <a:cs typeface="宋体" panose="02010600030101010101" pitchFamily="2" charset="-122"/>
                        </a:rPr>
                        <a:t>成立时间</a:t>
                      </a:r>
                      <a:endParaRPr lang="zh-CN" alt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nSpc>
                          <a:spcPct val="150000"/>
                        </a:lnSpc>
                        <a:buNone/>
                      </a:pPr>
                      <a:r>
                        <a:rPr lang="en-US" sz="4000" b="1">
                          <a:latin typeface="Calibri" panose="020F0502020204030204" pitchFamily="34" charset="0"/>
                          <a:cs typeface="Calibri" panose="020F0502020204030204" pitchFamily="34" charset="0"/>
                        </a:rPr>
                        <a:t> </a:t>
                      </a:r>
                      <a:endParaRPr lang="en-US" altLang="en-US" sz="4000" b="1">
                        <a:latin typeface="Calibri" panose="020F0502020204030204" pitchFamily="34" charset="0"/>
                        <a:ea typeface="Calibri" panose="020F0502020204030204" pitchFamily="34" charset="0"/>
                        <a:cs typeface="Calibri" panose="020F0502020204030204" pitchFamily="34" charset="0"/>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791335">
                <a:tc>
                  <a:txBody>
                    <a:bodyPr/>
                    <a:p>
                      <a:pPr indent="0">
                        <a:lnSpc>
                          <a:spcPct val="150000"/>
                        </a:lnSpc>
                        <a:buNone/>
                      </a:pPr>
                      <a:r>
                        <a:rPr lang="en-US" sz="3200" b="1">
                          <a:latin typeface="宋体" panose="02010600030101010101" pitchFamily="2" charset="-122"/>
                          <a:ea typeface="宋体" panose="02010600030101010101" pitchFamily="2" charset="-122"/>
                          <a:cs typeface="宋体" panose="02010600030101010101" pitchFamily="2" charset="-122"/>
                          <a:sym typeface="+mn-ea"/>
                        </a:rPr>
                        <a:t>成立宗旨</a:t>
                      </a:r>
                      <a:endParaRPr lang="en-US" sz="3200" b="1">
                        <a:latin typeface="宋体" panose="02010600030101010101" pitchFamily="2" charset="-122"/>
                        <a:ea typeface="宋体" panose="02010600030101010101" pitchFamily="2" charset="-122"/>
                        <a:cs typeface="宋体" panose="02010600030101010101" pitchFamily="2" charset="-122"/>
                        <a:sym typeface="+mn-ea"/>
                      </a:endParaRPr>
                    </a:p>
                    <a:p>
                      <a:pPr indent="0">
                        <a:lnSpc>
                          <a:spcPct val="150000"/>
                        </a:lnSpc>
                        <a:buNone/>
                      </a:pPr>
                      <a:endParaRPr lang="en-US" altLang="en-US" sz="3200" b="1" dirty="0">
                        <a:latin typeface="宋体" panose="02010600030101010101" pitchFamily="2" charset="-122"/>
                        <a:ea typeface="宋体" panose="02010600030101010101" pitchFamily="2" charset="-122"/>
                        <a:cs typeface="宋体" panose="02010600030101010101" pitchFamily="2" charset="-122"/>
                        <a:sym typeface="+mn-ea"/>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nSpc>
                          <a:spcPct val="150000"/>
                        </a:lnSpc>
                        <a:buNone/>
                      </a:pPr>
                      <a:r>
                        <a:rPr lang="en-US" sz="4000" b="1">
                          <a:latin typeface="Calibri" panose="020F0502020204030204" pitchFamily="34" charset="0"/>
                          <a:cs typeface="Calibri" panose="020F0502020204030204" pitchFamily="34" charset="0"/>
                        </a:rPr>
                        <a:t> </a:t>
                      </a:r>
                      <a:endParaRPr lang="en-US" altLang="en-US" sz="4000" b="1">
                        <a:latin typeface="Calibri" panose="020F0502020204030204" pitchFamily="34" charset="0"/>
                        <a:ea typeface="Calibri" panose="020F0502020204030204" pitchFamily="34" charset="0"/>
                        <a:cs typeface="Calibri" panose="020F0502020204030204" pitchFamily="34" charset="0"/>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299210">
                <a:tc>
                  <a:txBody>
                    <a:bodyPr/>
                    <a:p>
                      <a:pPr indent="0">
                        <a:lnSpc>
                          <a:spcPct val="150000"/>
                        </a:lnSpc>
                        <a:buNone/>
                      </a:pPr>
                      <a:r>
                        <a:rPr lang="zh-CN" altLang="en-US" sz="3200" b="1" dirty="0">
                          <a:ea typeface="宋体" panose="02010600030101010101" pitchFamily="2" charset="-122"/>
                          <a:sym typeface="+mn-ea"/>
                        </a:rPr>
                        <a:t>主要</a:t>
                      </a:r>
                      <a:r>
                        <a:rPr lang="zh-CN" altLang="en-US" sz="3200" b="1" dirty="0">
                          <a:ea typeface="宋体" panose="02010600030101010101" pitchFamily="2" charset="-122"/>
                          <a:sym typeface="+mn-ea"/>
                        </a:rPr>
                        <a:t>职能</a:t>
                      </a:r>
                      <a:endParaRPr lang="zh-CN" altLang="en-US" sz="3200" b="1" dirty="0">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nSpc>
                          <a:spcPct val="150000"/>
                        </a:lnSpc>
                        <a:buNone/>
                      </a:pPr>
                      <a:r>
                        <a:rPr lang="en-US" sz="4000" b="1">
                          <a:latin typeface="Calibri" panose="020F0502020204030204" pitchFamily="34" charset="0"/>
                          <a:cs typeface="Calibri" panose="020F0502020204030204" pitchFamily="34" charset="0"/>
                        </a:rPr>
                        <a:t> </a:t>
                      </a:r>
                      <a:endParaRPr lang="en-US" altLang="en-US" sz="4000" b="1">
                        <a:latin typeface="Calibri" panose="020F0502020204030204" pitchFamily="34" charset="0"/>
                        <a:ea typeface="Calibri" panose="020F0502020204030204" pitchFamily="34" charset="0"/>
                        <a:cs typeface="Calibri" panose="020F0502020204030204" pitchFamily="34" charset="0"/>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58140">
                <a:tc>
                  <a:txBody>
                    <a:bodyPr/>
                    <a:p>
                      <a:pPr indent="0">
                        <a:lnSpc>
                          <a:spcPct val="150000"/>
                        </a:lnSpc>
                        <a:buNone/>
                      </a:pPr>
                      <a:r>
                        <a:rPr lang="en-US" sz="3200" b="1">
                          <a:latin typeface="宋体" panose="02010600030101010101" pitchFamily="2" charset="-122"/>
                          <a:ea typeface="宋体" panose="02010600030101010101" pitchFamily="2" charset="-122"/>
                          <a:cs typeface="宋体" panose="02010600030101010101" pitchFamily="2" charset="-122"/>
                        </a:rPr>
                        <a:t>成立意义</a:t>
                      </a:r>
                      <a:endParaRPr lang="en-US" sz="3200" b="1">
                        <a:latin typeface="宋体" panose="02010600030101010101" pitchFamily="2" charset="-122"/>
                        <a:ea typeface="宋体" panose="02010600030101010101" pitchFamily="2" charset="-122"/>
                        <a:cs typeface="宋体" panose="02010600030101010101" pitchFamily="2" charset="-122"/>
                      </a:endParaRPr>
                    </a:p>
                    <a:p>
                      <a:pPr indent="0">
                        <a:lnSpc>
                          <a:spcPct val="150000"/>
                        </a:lnSpc>
                        <a:buNone/>
                      </a:pPr>
                      <a:endParaRPr lang="en-US" sz="32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nSpc>
                          <a:spcPct val="100000"/>
                        </a:lnSpc>
                        <a:buNone/>
                      </a:pPr>
                      <a:r>
                        <a:rPr lang="en-US" sz="4000" b="1">
                          <a:latin typeface="Calibri" panose="020F0502020204030204" pitchFamily="34" charset="0"/>
                          <a:cs typeface="Calibri" panose="020F0502020204030204" pitchFamily="34" charset="0"/>
                        </a:rPr>
                        <a:t> </a:t>
                      </a:r>
                      <a:endParaRPr lang="en-US" altLang="en-US" sz="2800" b="1">
                        <a:latin typeface="Calibri" panose="020F0502020204030204" pitchFamily="34" charset="0"/>
                        <a:ea typeface="Calibri" panose="020F0502020204030204" pitchFamily="34" charset="0"/>
                        <a:cs typeface="Calibri" panose="020F0502020204030204" pitchFamily="34" charset="0"/>
                        <a:sym typeface="+mn-ea"/>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4" name="文本框 3"/>
          <p:cNvSpPr txBox="1"/>
          <p:nvPr/>
        </p:nvSpPr>
        <p:spPr>
          <a:xfrm>
            <a:off x="2456180" y="981710"/>
            <a:ext cx="2224405" cy="583565"/>
          </a:xfrm>
          <a:prstGeom prst="rect">
            <a:avLst/>
          </a:prstGeom>
          <a:solidFill>
            <a:schemeClr val="accent2">
              <a:lumMod val="40000"/>
              <a:lumOff val="60000"/>
            </a:schemeClr>
          </a:solidFill>
          <a:ln>
            <a:solidFill>
              <a:schemeClr val="accent1"/>
            </a:solidFill>
          </a:ln>
        </p:spPr>
        <p:txBody>
          <a:bodyPr wrap="none" rtlCol="0" anchor="t">
            <a:spAutoFit/>
          </a:bodyPr>
          <a:p>
            <a:pPr algn="l"/>
            <a:r>
              <a:rPr lang="zh-CN" altLang="en-US" sz="3200" b="1">
                <a:latin typeface="微软雅黑" panose="020B0503020204020204" pitchFamily="34" charset="-122"/>
                <a:ea typeface="微软雅黑" panose="020B0503020204020204" pitchFamily="34" charset="-122"/>
                <a:sym typeface="+mn-ea"/>
              </a:rPr>
              <a:t>经济全球化</a:t>
            </a:r>
            <a:endParaRPr lang="zh-CN" altLang="en-US" sz="3200" b="1">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2456180" y="1750060"/>
            <a:ext cx="3078480" cy="645160"/>
          </a:xfrm>
          <a:prstGeom prst="rect">
            <a:avLst/>
          </a:prstGeom>
          <a:solidFill>
            <a:srgbClr val="FFFF00"/>
          </a:solidFill>
          <a:ln>
            <a:solidFill>
              <a:schemeClr val="accent1"/>
            </a:solidFill>
          </a:ln>
        </p:spPr>
        <p:txBody>
          <a:bodyPr wrap="none" rtlCol="0" anchor="t">
            <a:spAutoFit/>
          </a:bodyPr>
          <a:p>
            <a:r>
              <a:rPr lang="en-US" altLang="zh-CN" sz="3600"/>
              <a:t>1995</a:t>
            </a:r>
            <a:r>
              <a:rPr lang="zh-CN" altLang="en-US" sz="3600">
                <a:ea typeface="宋体" panose="02010600030101010101" pitchFamily="2" charset="-122"/>
              </a:rPr>
              <a:t>年</a:t>
            </a:r>
            <a:r>
              <a:rPr lang="en-US" altLang="zh-CN" sz="3600">
                <a:ea typeface="宋体" panose="02010600030101010101" pitchFamily="2" charset="-122"/>
              </a:rPr>
              <a:t>1</a:t>
            </a:r>
            <a:r>
              <a:rPr lang="zh-CN" altLang="en-US" sz="3600">
                <a:ea typeface="宋体" panose="02010600030101010101" pitchFamily="2" charset="-122"/>
              </a:rPr>
              <a:t>月</a:t>
            </a:r>
            <a:r>
              <a:rPr lang="en-US" altLang="zh-CN" sz="3600">
                <a:ea typeface="宋体" panose="02010600030101010101" pitchFamily="2" charset="-122"/>
              </a:rPr>
              <a:t>1</a:t>
            </a:r>
            <a:r>
              <a:rPr lang="zh-CN" altLang="en-US" sz="3600">
                <a:ea typeface="宋体" panose="02010600030101010101" pitchFamily="2" charset="-122"/>
              </a:rPr>
              <a:t>日</a:t>
            </a:r>
            <a:endParaRPr lang="zh-CN" altLang="en-US" sz="3600">
              <a:ea typeface="宋体" panose="02010600030101010101" pitchFamily="2" charset="-122"/>
            </a:endParaRPr>
          </a:p>
        </p:txBody>
      </p:sp>
      <p:sp>
        <p:nvSpPr>
          <p:cNvPr id="5" name="文本框 4"/>
          <p:cNvSpPr txBox="1"/>
          <p:nvPr/>
        </p:nvSpPr>
        <p:spPr>
          <a:xfrm>
            <a:off x="2335530" y="2766060"/>
            <a:ext cx="9538335" cy="1568450"/>
          </a:xfrm>
          <a:prstGeom prst="rect">
            <a:avLst/>
          </a:prstGeom>
          <a:solidFill>
            <a:schemeClr val="accent2">
              <a:lumMod val="40000"/>
              <a:lumOff val="60000"/>
            </a:schemeClr>
          </a:solidFill>
          <a:ln>
            <a:solidFill>
              <a:schemeClr val="accent1"/>
            </a:solidFill>
          </a:ln>
        </p:spPr>
        <p:txBody>
          <a:bodyPr wrap="square" rtlCol="0" anchor="t">
            <a:spAutoFit/>
          </a:bodyPr>
          <a:p>
            <a:pPr algn="l"/>
            <a:r>
              <a:rPr lang="zh-CN" altLang="en-US" sz="3200" b="1">
                <a:latin typeface="微软雅黑" panose="020B0503020204020204" pitchFamily="34" charset="-122"/>
                <a:ea typeface="微软雅黑" panose="020B0503020204020204" pitchFamily="34" charset="-122"/>
                <a:sym typeface="+mn-ea"/>
              </a:rPr>
              <a:t>以非歧视性、开放、公平为原则，促进全球贸易和经济发展，保证就业、收入与需求的增长，提高人类生活水平。</a:t>
            </a:r>
            <a:endParaRPr lang="zh-CN" altLang="en-US" sz="3200" b="1">
              <a:latin typeface="微软雅黑" panose="020B0503020204020204" pitchFamily="34" charset="-122"/>
              <a:ea typeface="微软雅黑" panose="020B0503020204020204" pitchFamily="34" charset="-122"/>
              <a:sym typeface="+mn-ea"/>
            </a:endParaRPr>
          </a:p>
        </p:txBody>
      </p:sp>
      <p:sp>
        <p:nvSpPr>
          <p:cNvPr id="10" name="文本框 9"/>
          <p:cNvSpPr txBox="1"/>
          <p:nvPr/>
        </p:nvSpPr>
        <p:spPr>
          <a:xfrm>
            <a:off x="2335530" y="4556125"/>
            <a:ext cx="9538335" cy="1076325"/>
          </a:xfrm>
          <a:prstGeom prst="rect">
            <a:avLst/>
          </a:prstGeom>
          <a:solidFill>
            <a:srgbClr val="FFFF00"/>
          </a:solidFill>
          <a:ln>
            <a:solidFill>
              <a:srgbClr val="FF0000"/>
            </a:solidFill>
          </a:ln>
        </p:spPr>
        <p:txBody>
          <a:bodyPr wrap="square" rtlCol="0">
            <a:spAutoFit/>
          </a:bodyPr>
          <a:p>
            <a:r>
              <a:rPr sz="3200"/>
              <a:t>制定和规范多</a:t>
            </a:r>
            <a:r>
              <a:rPr lang="zh-CN" sz="3200">
                <a:ea typeface="宋体" panose="02010600030101010101" pitchFamily="2" charset="-122"/>
              </a:rPr>
              <a:t>边</a:t>
            </a:r>
            <a:r>
              <a:rPr sz="3200"/>
              <a:t>贸易协定、组织贸易谈判、</a:t>
            </a:r>
            <a:endParaRPr sz="3200"/>
          </a:p>
          <a:p>
            <a:r>
              <a:rPr sz="3200"/>
              <a:t>解决贸易争端等。</a:t>
            </a:r>
            <a:endParaRPr sz="3200"/>
          </a:p>
        </p:txBody>
      </p:sp>
      <p:sp>
        <p:nvSpPr>
          <p:cNvPr id="6" name="文本框 5"/>
          <p:cNvSpPr txBox="1"/>
          <p:nvPr/>
        </p:nvSpPr>
        <p:spPr>
          <a:xfrm>
            <a:off x="2217420" y="5789295"/>
            <a:ext cx="9784080" cy="953135"/>
          </a:xfrm>
          <a:prstGeom prst="rect">
            <a:avLst/>
          </a:prstGeom>
          <a:solidFill>
            <a:schemeClr val="accent1">
              <a:lumMod val="40000"/>
              <a:lumOff val="60000"/>
            </a:schemeClr>
          </a:solidFill>
          <a:ln>
            <a:solidFill>
              <a:schemeClr val="accent1"/>
            </a:solidFill>
          </a:ln>
        </p:spPr>
        <p:txBody>
          <a:bodyPr wrap="none" rtlCol="0" anchor="t">
            <a:spAutoFit/>
          </a:bodyPr>
          <a:p>
            <a:pPr indent="0">
              <a:lnSpc>
                <a:spcPct val="100000"/>
              </a:lnSpc>
              <a:buNone/>
            </a:pPr>
            <a:r>
              <a:rPr sz="2800">
                <a:sym typeface="+mn-ea"/>
              </a:rPr>
              <a:t>促进了全球贸易和世界经济的发展。与联合国一起成为支撑、</a:t>
            </a:r>
            <a:endParaRPr sz="2800">
              <a:sym typeface="+mn-ea"/>
            </a:endParaRPr>
          </a:p>
          <a:p>
            <a:pPr indent="0">
              <a:lnSpc>
                <a:spcPct val="100000"/>
              </a:lnSpc>
              <a:buNone/>
            </a:pPr>
            <a:r>
              <a:rPr sz="2800">
                <a:sym typeface="+mn-ea"/>
              </a:rPr>
              <a:t>协调世界经济和政治的两大支柱。推动着世界的和平与发展</a:t>
            </a:r>
            <a:r>
              <a:rPr>
                <a:sym typeface="+mn-ea"/>
              </a:rPr>
              <a:t>。</a:t>
            </a:r>
            <a:endParaRPr lang="zh-CN"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5" grpId="0" animBg="1"/>
      <p:bldP spid="10"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903345" y="37465"/>
            <a:ext cx="2916555" cy="645160"/>
          </a:xfrm>
          <a:prstGeom prst="rect">
            <a:avLst/>
          </a:prstGeom>
          <a:solidFill>
            <a:schemeClr val="accent1">
              <a:lumMod val="40000"/>
              <a:lumOff val="60000"/>
            </a:schemeClr>
          </a:solidFill>
          <a:ln w="9525">
            <a:solidFill>
              <a:schemeClr val="accent1"/>
            </a:solidFill>
          </a:ln>
        </p:spPr>
        <p:txBody>
          <a:bodyPr wrap="square">
            <a:spAutoFit/>
          </a:bodyPr>
          <a:lstStyle/>
          <a:p>
            <a:pPr indent="0"/>
            <a:r>
              <a:rPr lang="zh-CN" sz="3600" b="1">
                <a:ea typeface="宋体" panose="02010600030101010101" pitchFamily="2" charset="-122"/>
              </a:rPr>
              <a:t>【巩固练习】</a:t>
            </a:r>
            <a:endParaRPr lang="zh-CN" altLang="en-US" sz="3600" b="1"/>
          </a:p>
        </p:txBody>
      </p:sp>
      <p:sp>
        <p:nvSpPr>
          <p:cNvPr id="5" name="文本框 4"/>
          <p:cNvSpPr txBox="1"/>
          <p:nvPr/>
        </p:nvSpPr>
        <p:spPr>
          <a:xfrm>
            <a:off x="443865" y="910590"/>
            <a:ext cx="7326630" cy="645160"/>
          </a:xfrm>
          <a:prstGeom prst="rect">
            <a:avLst/>
          </a:prstGeom>
          <a:noFill/>
          <a:ln w="9525">
            <a:noFill/>
          </a:ln>
        </p:spPr>
        <p:txBody>
          <a:bodyPr wrap="square">
            <a:spAutoFit/>
          </a:bodyPr>
          <a:lstStyle/>
          <a:p>
            <a:pPr indent="0"/>
            <a:r>
              <a:rPr lang="zh-CN" sz="3600" b="1">
                <a:ea typeface="宋体" panose="02010600030101010101" pitchFamily="2" charset="-122"/>
              </a:rPr>
              <a:t>1.当今世界影响最大的国家组织是：</a:t>
            </a:r>
            <a:endParaRPr lang="zh-CN" altLang="en-US" sz="3600" b="1"/>
          </a:p>
        </p:txBody>
      </p:sp>
      <p:sp>
        <p:nvSpPr>
          <p:cNvPr id="7" name="文本框 6"/>
          <p:cNvSpPr txBox="1"/>
          <p:nvPr/>
        </p:nvSpPr>
        <p:spPr>
          <a:xfrm>
            <a:off x="1061720" y="1555750"/>
            <a:ext cx="10681335" cy="1419860"/>
          </a:xfrm>
          <a:prstGeom prst="rect">
            <a:avLst/>
          </a:prstGeom>
          <a:noFill/>
          <a:ln>
            <a:noFill/>
          </a:ln>
          <a:extLst>
            <a:ext uri="{909E8E84-426E-40DD-AFC4-6F175D3DCCD1}">
              <a14:hiddenFill xmlns:a14="http://schemas.microsoft.com/office/drawing/2010/main">
                <a:solidFill>
                  <a:srgbClr val="FFFF00"/>
                </a:solidFill>
              </a14:hiddenFill>
            </a:ext>
          </a:extLst>
        </p:spPr>
        <p:txBody>
          <a:bodyPr wrap="square" rtlCol="0">
            <a:spAutoFit/>
          </a:bodyPr>
          <a:lstStyle/>
          <a:p>
            <a:pPr>
              <a:lnSpc>
                <a:spcPct val="120000"/>
              </a:lnSpc>
            </a:pPr>
            <a:r>
              <a:rPr lang="en-US" altLang="zh-CN" sz="3600" b="1"/>
              <a:t>A.</a:t>
            </a:r>
            <a:r>
              <a:rPr lang="zh-CN" altLang="en-US" sz="3600" b="1">
                <a:ea typeface="宋体" panose="02010600030101010101" pitchFamily="2" charset="-122"/>
              </a:rPr>
              <a:t>国际联盟           </a:t>
            </a:r>
            <a:r>
              <a:rPr lang="en-US" altLang="zh-CN" sz="3600" b="1"/>
              <a:t>B.</a:t>
            </a:r>
            <a:r>
              <a:rPr lang="zh-CN" altLang="en-US" sz="3600" b="1">
                <a:ea typeface="宋体" panose="02010600030101010101" pitchFamily="2" charset="-122"/>
              </a:rPr>
              <a:t>欧洲国家联盟</a:t>
            </a:r>
            <a:endParaRPr lang="zh-CN" altLang="en-US" sz="3600" b="1">
              <a:ea typeface="宋体" panose="02010600030101010101" pitchFamily="2" charset="-122"/>
            </a:endParaRPr>
          </a:p>
          <a:p>
            <a:pPr>
              <a:lnSpc>
                <a:spcPct val="120000"/>
              </a:lnSpc>
            </a:pPr>
            <a:r>
              <a:rPr lang="en-US" altLang="zh-CN" sz="3600" b="1"/>
              <a:t>C.</a:t>
            </a:r>
            <a:r>
              <a:rPr lang="zh-CN" altLang="en-US" sz="3600" b="1">
                <a:ea typeface="宋体" panose="02010600030101010101" pitchFamily="2" charset="-122"/>
              </a:rPr>
              <a:t>联合国</a:t>
            </a:r>
            <a:r>
              <a:rPr lang="zh-CN" altLang="en-US" sz="3600" b="1">
                <a:ea typeface="宋体" panose="02010600030101010101" pitchFamily="2" charset="-122"/>
              </a:rPr>
              <a:t>           </a:t>
            </a:r>
            <a:r>
              <a:rPr lang="en-US" altLang="zh-CN" sz="3600" b="1"/>
              <a:t>D.</a:t>
            </a:r>
            <a:r>
              <a:rPr lang="zh-CN" altLang="en-US" sz="3600" b="1">
                <a:ea typeface="宋体" panose="02010600030101010101" pitchFamily="2" charset="-122"/>
              </a:rPr>
              <a:t>世贸组织</a:t>
            </a:r>
            <a:endParaRPr lang="zh-CN" altLang="en-US" sz="3600" b="1"/>
          </a:p>
        </p:txBody>
      </p:sp>
      <p:sp>
        <p:nvSpPr>
          <p:cNvPr id="6" name="文本框 5"/>
          <p:cNvSpPr txBox="1"/>
          <p:nvPr/>
        </p:nvSpPr>
        <p:spPr>
          <a:xfrm>
            <a:off x="443865" y="3106420"/>
            <a:ext cx="5789930" cy="645160"/>
          </a:xfrm>
          <a:prstGeom prst="rect">
            <a:avLst/>
          </a:prstGeom>
          <a:noFill/>
          <a:ln w="9525">
            <a:noFill/>
          </a:ln>
        </p:spPr>
        <p:txBody>
          <a:bodyPr wrap="square">
            <a:spAutoFit/>
          </a:bodyPr>
          <a:lstStyle/>
          <a:p>
            <a:pPr indent="0"/>
            <a:r>
              <a:rPr lang="zh-CN" sz="3600" b="1">
                <a:ea typeface="宋体" panose="02010600030101010101" pitchFamily="2" charset="-122"/>
              </a:rPr>
              <a:t>2.下列叙述不正确的是：</a:t>
            </a:r>
            <a:endParaRPr lang="zh-CN" sz="3600" b="1">
              <a:ea typeface="宋体" panose="02010600030101010101" pitchFamily="2" charset="-122"/>
            </a:endParaRPr>
          </a:p>
        </p:txBody>
      </p:sp>
      <p:sp>
        <p:nvSpPr>
          <p:cNvPr id="12" name="文本框 11"/>
          <p:cNvSpPr txBox="1"/>
          <p:nvPr/>
        </p:nvSpPr>
        <p:spPr>
          <a:xfrm>
            <a:off x="5439410" y="3106420"/>
            <a:ext cx="605155" cy="645160"/>
          </a:xfrm>
          <a:prstGeom prst="rect">
            <a:avLst/>
          </a:prstGeom>
          <a:solidFill>
            <a:srgbClr val="FFFF00"/>
          </a:solidFill>
          <a:ln>
            <a:solidFill>
              <a:schemeClr val="accent1"/>
            </a:solidFill>
          </a:ln>
        </p:spPr>
        <p:txBody>
          <a:bodyPr wrap="square" rtlCol="0">
            <a:spAutoFit/>
          </a:bodyPr>
          <a:lstStyle/>
          <a:p>
            <a:r>
              <a:rPr lang="en-US" altLang="zh-CN" sz="3600" b="1"/>
              <a:t>A</a:t>
            </a:r>
            <a:endParaRPr lang="en-US" altLang="zh-CN" sz="3600" b="1"/>
          </a:p>
        </p:txBody>
      </p:sp>
      <p:sp>
        <p:nvSpPr>
          <p:cNvPr id="3" name="文本框 2"/>
          <p:cNvSpPr txBox="1"/>
          <p:nvPr/>
        </p:nvSpPr>
        <p:spPr>
          <a:xfrm>
            <a:off x="7770495" y="910590"/>
            <a:ext cx="436880" cy="706755"/>
          </a:xfrm>
          <a:prstGeom prst="rect">
            <a:avLst/>
          </a:prstGeom>
          <a:solidFill>
            <a:srgbClr val="FFFF00"/>
          </a:solidFill>
        </p:spPr>
        <p:txBody>
          <a:bodyPr wrap="none" rtlCol="0">
            <a:spAutoFit/>
          </a:bodyPr>
          <a:p>
            <a:r>
              <a:rPr lang="en-US" altLang="zh-CN" sz="4000">
                <a:solidFill>
                  <a:srgbClr val="FF0000"/>
                </a:solidFill>
                <a:latin typeface="黑体" panose="02010600030101010101" pitchFamily="49" charset="-122"/>
                <a:ea typeface="黑体" panose="02010600030101010101" pitchFamily="49" charset="-122"/>
              </a:rPr>
              <a:t>C</a:t>
            </a:r>
            <a:endParaRPr lang="en-US" altLang="zh-CN" sz="4000">
              <a:solidFill>
                <a:srgbClr val="FF0000"/>
              </a:solidFill>
              <a:latin typeface="黑体" panose="02010600030101010101" pitchFamily="49" charset="-122"/>
              <a:ea typeface="黑体" panose="02010600030101010101" pitchFamily="49" charset="-122"/>
            </a:endParaRPr>
          </a:p>
        </p:txBody>
      </p:sp>
      <p:sp>
        <p:nvSpPr>
          <p:cNvPr id="4" name="文本框 3"/>
          <p:cNvSpPr txBox="1"/>
          <p:nvPr/>
        </p:nvSpPr>
        <p:spPr>
          <a:xfrm>
            <a:off x="855980" y="3751580"/>
            <a:ext cx="11093450" cy="2971800"/>
          </a:xfrm>
          <a:prstGeom prst="rect">
            <a:avLst/>
          </a:prstGeom>
          <a:noFill/>
          <a:ln>
            <a:noFill/>
          </a:ln>
          <a:extLst>
            <a:ext uri="{909E8E84-426E-40DD-AFC4-6F175D3DCCD1}">
              <a14:hiddenFill xmlns:a14="http://schemas.microsoft.com/office/drawing/2010/main">
                <a:solidFill>
                  <a:srgbClr val="FFFF00"/>
                </a:solidFill>
              </a14:hiddenFill>
            </a:ext>
          </a:extLst>
        </p:spPr>
        <p:txBody>
          <a:bodyPr wrap="square" rtlCol="0">
            <a:spAutoFit/>
          </a:bodyPr>
          <a:p>
            <a:pPr>
              <a:lnSpc>
                <a:spcPct val="130000"/>
              </a:lnSpc>
            </a:pPr>
            <a:r>
              <a:rPr lang="en-US" altLang="zh-CN" sz="3600" b="1"/>
              <a:t>A.</a:t>
            </a:r>
            <a:r>
              <a:rPr lang="zh-CN" altLang="en-US" sz="3600" b="1">
                <a:ea typeface="宋体" panose="02010600030101010101" pitchFamily="2" charset="-122"/>
              </a:rPr>
              <a:t>联合国的非常任理事国对联合国决议有否决权           </a:t>
            </a:r>
            <a:r>
              <a:rPr lang="en-US" altLang="zh-CN" sz="3600" b="1"/>
              <a:t>B.</a:t>
            </a:r>
            <a:r>
              <a:rPr lang="zh-CN" altLang="en-US" sz="3600" b="1">
                <a:ea typeface="宋体" panose="02010600030101010101" pitchFamily="2" charset="-122"/>
              </a:rPr>
              <a:t>联合国可以向冲突地区派出军事人员，维持和平。</a:t>
            </a:r>
            <a:endParaRPr lang="zh-CN" altLang="en-US" sz="3600" b="1">
              <a:ea typeface="宋体" panose="02010600030101010101" pitchFamily="2" charset="-122"/>
            </a:endParaRPr>
          </a:p>
          <a:p>
            <a:pPr>
              <a:lnSpc>
                <a:spcPct val="130000"/>
              </a:lnSpc>
            </a:pPr>
            <a:r>
              <a:rPr lang="en-US" altLang="zh-CN" sz="3600" b="1"/>
              <a:t>C.</a:t>
            </a:r>
            <a:r>
              <a:rPr lang="zh-CN" altLang="en-US" sz="3600" b="1">
                <a:ea typeface="宋体" panose="02010600030101010101" pitchFamily="2" charset="-122"/>
              </a:rPr>
              <a:t>世界贸易组织已经成为最有影响力的国际组织之一           </a:t>
            </a:r>
            <a:r>
              <a:rPr lang="en-US" altLang="zh-CN" sz="3600" b="1"/>
              <a:t>D.</a:t>
            </a:r>
            <a:r>
              <a:rPr lang="zh-CN" altLang="en-US" sz="3600" b="1">
                <a:ea typeface="宋体" panose="02010600030101010101" pitchFamily="2" charset="-122"/>
              </a:rPr>
              <a:t>和平与发展成为时代主题</a:t>
            </a:r>
            <a:endParaRPr lang="zh-CN" altLang="en-US" sz="3600" b="1">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12"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07060" y="34925"/>
            <a:ext cx="10977245" cy="2976880"/>
          </a:xfrm>
        </p:spPr>
        <p:txBody>
          <a:bodyPr>
            <a:normAutofit/>
          </a:bodyPr>
          <a:p>
            <a:r>
              <a:rPr lang="en-US" altLang="zh-CN"/>
              <a:t>3.</a:t>
            </a:r>
            <a:r>
              <a:rPr lang="zh-CN" altLang="en-US">
                <a:ea typeface="宋体" panose="02010600030101010101" pitchFamily="2" charset="-122"/>
              </a:rPr>
              <a:t>探究题：</a:t>
            </a:r>
            <a:br>
              <a:rPr lang="zh-CN" altLang="en-US">
                <a:ea typeface="宋体" panose="02010600030101010101" pitchFamily="2" charset="-122"/>
              </a:rPr>
            </a:br>
            <a:r>
              <a:rPr lang="zh-CN" altLang="en-US" sz="4000" b="1">
                <a:ea typeface="宋体" panose="02010600030101010101" pitchFamily="2" charset="-122"/>
              </a:rPr>
              <a:t>联合国是当今世界影响最大的国际组织，说出你所学习过的国际组织？</a:t>
            </a:r>
            <a:endParaRPr lang="zh-CN" altLang="en-US" sz="4000" b="1">
              <a:ea typeface="宋体" panose="02010600030101010101" pitchFamily="2" charset="-122"/>
            </a:endParaRPr>
          </a:p>
        </p:txBody>
      </p:sp>
      <p:sp>
        <p:nvSpPr>
          <p:cNvPr id="4" name="内容占位符 3"/>
          <p:cNvSpPr>
            <a:spLocks noGrp="1"/>
          </p:cNvSpPr>
          <p:nvPr>
            <p:ph sz="half" idx="2"/>
          </p:nvPr>
        </p:nvSpPr>
        <p:spPr>
          <a:xfrm>
            <a:off x="374015" y="2617470"/>
            <a:ext cx="10930255" cy="2997835"/>
          </a:xfrm>
          <a:solidFill>
            <a:srgbClr val="FFFF00"/>
          </a:solidFill>
          <a:ln>
            <a:solidFill>
              <a:srgbClr val="FF0000"/>
            </a:solidFill>
          </a:ln>
        </p:spPr>
        <p:txBody>
          <a:bodyPr/>
          <a:p>
            <a:pPr marL="0" indent="0">
              <a:buNone/>
            </a:pPr>
            <a:r>
              <a:rPr lang="zh-CN" altLang="en-US" sz="4400">
                <a:latin typeface="宋体" panose="02010600030101010101" pitchFamily="2" charset="-122"/>
                <a:ea typeface="宋体" panose="02010600030101010101" pitchFamily="2" charset="-122"/>
              </a:rPr>
              <a:t>国际联盟</a:t>
            </a:r>
            <a:endParaRPr lang="zh-CN" altLang="en-US" sz="4400">
              <a:latin typeface="宋体" panose="02010600030101010101" pitchFamily="2" charset="-122"/>
              <a:ea typeface="宋体" panose="02010600030101010101" pitchFamily="2" charset="-122"/>
            </a:endParaRPr>
          </a:p>
          <a:p>
            <a:pPr marL="0" indent="0">
              <a:buNone/>
            </a:pPr>
            <a:r>
              <a:rPr lang="zh-CN" altLang="en-US" sz="4400">
                <a:latin typeface="宋体" panose="02010600030101010101" pitchFamily="2" charset="-122"/>
                <a:ea typeface="宋体" panose="02010600030101010101" pitchFamily="2" charset="-122"/>
              </a:rPr>
              <a:t>北约组织、华约组织</a:t>
            </a:r>
            <a:endParaRPr lang="zh-CN" altLang="en-US" sz="4400">
              <a:latin typeface="宋体" panose="02010600030101010101" pitchFamily="2" charset="-122"/>
              <a:ea typeface="宋体" panose="02010600030101010101" pitchFamily="2" charset="-122"/>
            </a:endParaRPr>
          </a:p>
          <a:p>
            <a:pPr marL="0" indent="0">
              <a:buNone/>
            </a:pPr>
            <a:r>
              <a:rPr lang="zh-CN" altLang="en-US" sz="4400">
                <a:latin typeface="宋体" panose="02010600030101010101" pitchFamily="2" charset="-122"/>
                <a:ea typeface="宋体" panose="02010600030101010101" pitchFamily="2" charset="-122"/>
              </a:rPr>
              <a:t>欧洲经济共同体、欧盟</a:t>
            </a:r>
            <a:endParaRPr lang="zh-CN" altLang="en-US" sz="4400">
              <a:latin typeface="宋体" panose="02010600030101010101" pitchFamily="2" charset="-122"/>
              <a:ea typeface="宋体" panose="02010600030101010101" pitchFamily="2" charset="-122"/>
            </a:endParaRPr>
          </a:p>
          <a:p>
            <a:pPr marL="0" indent="0">
              <a:buNone/>
            </a:pPr>
            <a:r>
              <a:rPr lang="zh-CN" altLang="en-US" sz="4400">
                <a:latin typeface="宋体" panose="02010600030101010101" pitchFamily="2" charset="-122"/>
                <a:ea typeface="宋体" panose="02010600030101010101" pitchFamily="2" charset="-122"/>
              </a:rPr>
              <a:t>世界贸易组织等</a:t>
            </a:r>
            <a:endParaRPr lang="zh-CN" altLang="en-US" sz="4400">
              <a:latin typeface="宋体" panose="02010600030101010101" pitchFamily="2" charset="-122"/>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calcmode="lin" valueType="num">
                                      <p:cBhvr additive="base">
                                        <p:cTn id="7" dur="500" fill="hold"/>
                                        <p:tgtEl>
                                          <p:spTgt spid="4">
                                            <p:bg/>
                                          </p:spTgt>
                                        </p:tgtEl>
                                        <p:attrNameLst>
                                          <p:attrName>ppt_x</p:attrName>
                                        </p:attrNameLst>
                                      </p:cBhvr>
                                      <p:tavLst>
                                        <p:tav tm="0">
                                          <p:val>
                                            <p:strVal val="#ppt_x"/>
                                          </p:val>
                                        </p:tav>
                                        <p:tav tm="100000">
                                          <p:val>
                                            <p:strVal val="#ppt_x"/>
                                          </p:val>
                                        </p:tav>
                                      </p:tavLst>
                                    </p:anim>
                                    <p:anim calcmode="lin" valueType="num">
                                      <p:cBhvr additive="base">
                                        <p:cTn id="8" dur="500" fill="hold"/>
                                        <p:tgtEl>
                                          <p:spTgt spid="4">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 calcmode="lin" valueType="num">
                                      <p:cBhvr additive="base">
                                        <p:cTn id="19"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 calcmode="lin" valueType="num">
                                      <p:cBhvr additive="base">
                                        <p:cTn id="2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anim calcmode="lin" valueType="num">
                                      <p:cBhvr additive="base">
                                        <p:cTn id="3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uiExpand="1" build="p"/>
    </p:bldLst>
  </p:timing>
</p:sld>
</file>

<file path=ppt/tags/tag1.xml><?xml version="1.0" encoding="utf-8"?>
<p:tagLst xmlns:p="http://schemas.openxmlformats.org/presentationml/2006/main">
  <p:tag name="KSO_WM_TAG_VERSION" val="1.0"/>
  <p:tag name="KSO_WM_TEMPLATE_CATEGORY" val="custom"/>
  <p:tag name="KSO_WM_TEMPLATE_INDEX" val="20184553"/>
</p:tagLst>
</file>

<file path=ppt/tags/tag2.xml><?xml version="1.0" encoding="utf-8"?>
<p:tagLst xmlns:p="http://schemas.openxmlformats.org/presentationml/2006/main">
  <p:tag name="KSO_WM_TAG_VERSION" val="1.0"/>
  <p:tag name="KSO_WM_TEMPLATE_CATEGORY" val="custom"/>
  <p:tag name="KSO_WM_TEMPLATE_INDEX" val="20184553"/>
</p:tagLst>
</file>

<file path=ppt/tags/tag3.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4.xml><?xml version="1.0" encoding="utf-8"?>
<p:tagLst xmlns:p="http://schemas.openxmlformats.org/presentationml/2006/main">
  <p:tag name="KSO_WM_TAG_VERSION" val="1.0"/>
  <p:tag name="KSO_WM_TEMPLATE_CATEGORY" val="custom"/>
  <p:tag name="KSO_WM_TEMPLATE_INDEX" val="20184553"/>
  <p:tag name="KSO_WM_UNIT_TYPE" val="a"/>
  <p:tag name="KSO_WM_UNIT_INDEX" val="1"/>
  <p:tag name="KSO_WM_UNIT_ID" val="custom20184553_1*a*1"/>
  <p:tag name="KSO_WM_UNIT_LAYERLEVEL" val="1"/>
  <p:tag name="KSO_WM_UNIT_VALUE" val="10"/>
  <p:tag name="KSO_WM_UNIT_ISCONTENTSTITLE" val="0"/>
  <p:tag name="KSO_WM_UNIT_HIGHLIGHT" val="0"/>
  <p:tag name="KSO_WM_UNIT_COMPATIBLE" val="0"/>
  <p:tag name="KSO_WM_UNIT_CLEAR" val="0"/>
  <p:tag name="KSO_WM_BEAUTIFY_FLAG" val="#wm#"/>
  <p:tag name="KSO_WM_UNIT_PRESET_TEXT" val="空白演示"/>
</p:tagLst>
</file>

<file path=ppt/tags/tag5.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6.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7.xml><?xml version="1.0" encoding="utf-8"?>
<p:tagLst xmlns:p="http://schemas.openxmlformats.org/presentationml/2006/main">
  <p:tag name="KSO_WM_TAG_VERSION" val="1.0"/>
  <p:tag name="KSO_WM_TEMPLATE_CATEGORY" val="custom"/>
  <p:tag name="KSO_WM_TEMPLATE_INDEX" val="20184553"/>
  <p:tag name="KSO_WM_UNIT_TYPE" val="a"/>
  <p:tag name="KSO_WM_UNIT_INDEX" val="1"/>
  <p:tag name="KSO_WM_UNIT_ID" val="custom20184553_1*a*1"/>
  <p:tag name="KSO_WM_UNIT_LAYERLEVEL" val="1"/>
  <p:tag name="KSO_WM_UNIT_VALUE" val="10"/>
  <p:tag name="KSO_WM_UNIT_ISCONTENTSTITLE" val="0"/>
  <p:tag name="KSO_WM_UNIT_HIGHLIGHT" val="0"/>
  <p:tag name="KSO_WM_UNIT_COMPATIBLE" val="0"/>
  <p:tag name="KSO_WM_UNIT_CLEAR" val="0"/>
  <p:tag name="KSO_WM_BEAUTIFY_FLAG" val="#wm#"/>
  <p:tag name="KSO_WM_UNIT_PRESET_TEXT" val="空白演示"/>
</p:tagLst>
</file>

<file path=ppt/tags/tag8.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9.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10.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11.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12.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3.xml><?xml version="1.0" encoding="utf-8"?>
<p:tagLst xmlns:p="http://schemas.openxmlformats.org/presentationml/2006/main">
  <p:tag name="KSO_WM_BEAUTIFY_FLAG" val="#wm#"/>
  <p:tag name="KSO_WM_TEMPLATE_CATEGORY" val="custom"/>
  <p:tag name="KSO_WM_TEMPLATE_INDEX" val="20184553"/>
</p:tagLst>
</file>

<file path=ppt/tags/tag14.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15.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16.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17.xml><?xml version="1.0" encoding="utf-8"?>
<p:tagLst xmlns:p="http://schemas.openxmlformats.org/presentationml/2006/main">
  <p:tag name="KSO_WM_BEAUTIFY_FLAG" val="#wm#"/>
  <p:tag name="KSO_WM_TEMPLATE_CATEGORY" val="custom"/>
  <p:tag name="KSO_WM_TEMPLATE_INDEX" val="20184553"/>
</p:tagLst>
</file>

<file path=ppt/tags/tag18.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19.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20.xml><?xml version="1.0" encoding="utf-8"?>
<p:tagLst xmlns:p="http://schemas.openxmlformats.org/presentationml/2006/main">
  <p:tag name="KSO_WM_BEAUTIFY_FLAG" val="#wm#"/>
  <p:tag name="KSO_WM_TEMPLATE_CATEGORY" val="custom"/>
  <p:tag name="KSO_WM_TEMPLATE_INDEX" val="20184553"/>
</p:tagLst>
</file>

<file path=ppt/tags/tag21.xml><?xml version="1.0" encoding="utf-8"?>
<p:tagLst xmlns:p="http://schemas.openxmlformats.org/presentationml/2006/main">
  <p:tag name="KSO_WM_BEAUTIFY_FLAG" val="#wm#"/>
  <p:tag name="KSO_WM_TEMPLATE_CATEGORY" val="custom"/>
  <p:tag name="KSO_WM_TEMPLATE_INDEX" val="20184553"/>
</p:tagLst>
</file>

<file path=ppt/tags/tag22.xml><?xml version="1.0" encoding="utf-8"?>
<p:tagLst xmlns:p="http://schemas.openxmlformats.org/presentationml/2006/main">
  <p:tag name="KSO_WM_BEAUTIFY_FLAG" val="#wm#"/>
  <p:tag name="KSO_WM_TEMPLATE_CATEGORY" val="custom"/>
  <p:tag name="KSO_WM_TEMPLATE_INDEX" val="20184553"/>
</p:tagLst>
</file>

<file path=ppt/tags/tag23.xml><?xml version="1.0" encoding="utf-8"?>
<p:tagLst xmlns:p="http://schemas.openxmlformats.org/presentationml/2006/main">
  <p:tag name="KSO_WM_BEAUTIFY_FLAG" val="#wm#"/>
  <p:tag name="KSO_WM_TEMPLATE_CATEGORY" val="custom"/>
  <p:tag name="KSO_WM_TEMPLATE_INDEX" val="20184553"/>
</p:tagLst>
</file>

<file path=ppt/tags/tag24.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25.xml><?xml version="1.0" encoding="utf-8"?>
<p:tagLst xmlns:p="http://schemas.openxmlformats.org/presentationml/2006/main">
  <p:tag name="KSO_WM_BEAUTIFY_FLAG" val="#wm#"/>
  <p:tag name="KSO_WM_TEMPLATE_CATEGORY" val="custom"/>
  <p:tag name="KSO_WM_TEMPLATE_INDEX" val="20184553"/>
</p:tagLst>
</file>

<file path=ppt/tags/tag26.xml><?xml version="1.0" encoding="utf-8"?>
<p:tagLst xmlns:p="http://schemas.openxmlformats.org/presentationml/2006/main">
  <p:tag name="KSO_WM_BEAUTIFY_FLAG" val="#wm#"/>
  <p:tag name="KSO_WM_TEMPLATE_CATEGORY" val="custom"/>
  <p:tag name="KSO_WM_TEMPLATE_INDEX" val="20184553"/>
</p:tagLst>
</file>

<file path=ppt/tags/tag27.xml><?xml version="1.0" encoding="utf-8"?>
<p:tagLst xmlns:p="http://schemas.openxmlformats.org/presentationml/2006/main">
  <p:tag name="KSO_WM_TAG_VERSION" val="1.0"/>
  <p:tag name="KSO_WM_TEMPLATE_CATEGORY" val="custom"/>
  <p:tag name="KSO_WM_TEMPLATE_INDEX" val="20184553"/>
  <p:tag name="KSO_WM_UNIT_TYPE" val="a"/>
  <p:tag name="KSO_WM_UNIT_INDEX" val="1"/>
  <p:tag name="KSO_WM_UNIT_ID" val="custom20184553_1*a*1"/>
  <p:tag name="KSO_WM_UNIT_LAYERLEVEL" val="1"/>
  <p:tag name="KSO_WM_UNIT_VALUE" val="10"/>
  <p:tag name="KSO_WM_UNIT_ISCONTENTSTITLE" val="0"/>
  <p:tag name="KSO_WM_UNIT_HIGHLIGHT" val="0"/>
  <p:tag name="KSO_WM_UNIT_COMPATIBLE" val="0"/>
  <p:tag name="KSO_WM_UNIT_CLEAR" val="0"/>
  <p:tag name="KSO_WM_BEAUTIFY_FLAG" val="#wm#"/>
  <p:tag name="KSO_WM_UNIT_PRESET_TEXT" val="空白演示"/>
</p:tagLst>
</file>

<file path=ppt/tags/tag28.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29.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30.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31.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32.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33.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34.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35.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36.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37.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38.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39.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40.xml><?xml version="1.0" encoding="utf-8"?>
<p:tagLst xmlns:p="http://schemas.openxmlformats.org/presentationml/2006/main">
  <p:tag name="KSO_WM_BEAUTIFY_FLAG" val="#wm#"/>
  <p:tag name="KSO_WM_TEMPLATE_CATEGORY" val="custom"/>
  <p:tag name="KSO_WM_TEMPLATE_INDEX" val="20184553"/>
</p:tagLst>
</file>

<file path=ppt/tags/tag41.xml><?xml version="1.0" encoding="utf-8"?>
<p:tagLst xmlns:p="http://schemas.openxmlformats.org/presentationml/2006/main">
  <p:tag name="KSO_WM_BEAUTIFY_FLAG" val="#wm#"/>
  <p:tag name="KSO_WM_TEMPLATE_CATEGORY" val="custom"/>
  <p:tag name="KSO_WM_TEMPLATE_INDEX" val="20184553"/>
</p:tagLst>
</file>

<file path=ppt/tags/tag42.xml><?xml version="1.0" encoding="utf-8"?>
<p:tagLst xmlns:p="http://schemas.openxmlformats.org/presentationml/2006/main">
  <p:tag name="KSO_WM_BEAUTIFY_FLAG" val="#wm#"/>
  <p:tag name="KSO_WM_TEMPLATE_CATEGORY" val="custom"/>
  <p:tag name="KSO_WM_TEMPLATE_INDEX" val="20184553"/>
</p:tagLst>
</file>

<file path=ppt/tags/tag43.xml><?xml version="1.0" encoding="utf-8"?>
<p:tagLst xmlns:p="http://schemas.openxmlformats.org/presentationml/2006/main">
  <p:tag name="KSO_WM_BEAUTIFY_FLAG" val="#wm#"/>
  <p:tag name="KSO_WM_TEMPLATE_CATEGORY" val="custom"/>
  <p:tag name="KSO_WM_TEMPLATE_INDEX" val="20184553"/>
</p:tagLst>
</file>

<file path=ppt/tags/tag44.xml><?xml version="1.0" encoding="utf-8"?>
<p:tagLst xmlns:p="http://schemas.openxmlformats.org/presentationml/2006/main">
  <p:tag name="KSO_WM_BEAUTIFY_FLAG" val="#wm#"/>
  <p:tag name="KSO_WM_TEMPLATE_CATEGORY" val="custom"/>
  <p:tag name="KSO_WM_TEMPLATE_INDEX" val="20184553"/>
</p:tagLst>
</file>

<file path=ppt/theme/theme1.xml><?xml version="1.0" encoding="utf-8"?>
<a:theme xmlns:a="http://schemas.openxmlformats.org/drawingml/2006/main" name="Office 主题">
  <a:themeElements>
    <a:clrScheme name="自定义 214">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2182</Words>
  <PresentationFormat>宽屏</PresentationFormat>
  <Paragraphs>235</Paragraphs>
  <Slides>21</Slides>
  <Notes>31</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21</vt:i4>
      </vt:variant>
    </vt:vector>
  </HeadingPairs>
  <TitlesOfParts>
    <vt:vector size="34" baseType="lpstr">
      <vt:lpstr>Arial</vt:lpstr>
      <vt:lpstr>宋体</vt:lpstr>
      <vt:lpstr>Wingdings</vt:lpstr>
      <vt:lpstr>黑体</vt:lpstr>
      <vt:lpstr>Calibri</vt:lpstr>
      <vt:lpstr>微软雅黑</vt:lpstr>
      <vt:lpstr>楷体</vt:lpstr>
      <vt:lpstr>Arial Unicode MS</vt:lpstr>
      <vt:lpstr>Lucida Sans Unicode</vt:lpstr>
      <vt:lpstr>楷体_GB2312</vt:lpstr>
      <vt:lpstr>微软雅黑</vt:lpstr>
      <vt:lpstr>仿宋_GB2312</vt:lpstr>
      <vt:lpstr>Office 主题</vt:lpstr>
      <vt:lpstr>部编人教版九年级历史下册 第五单元 第20课  联合国与世界贸易组织 （共22张PPT） </vt:lpstr>
      <vt:lpstr>PowerPoint 演示文稿</vt:lpstr>
      <vt:lpstr>一、联合国与国际安全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二、经济全球化与世界贸易组织</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dcterms:created xsi:type="dcterms:W3CDTF">2018-03-01T02:03:00Z</dcterms:created>
  <dcterms:modified xsi:type="dcterms:W3CDTF">2018-11-22T06:06:11Z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2052-10.1.0.7670</vt:lpwstr>
  </property>
  <property fmtid="{D5CDD505-2E9C-101B-9397-08002B2CF9AE}" pid="3" name="KSORubyTemplateID">
    <vt:lpwstr>13</vt:lpwstr>
  </property>
</Properties>
</file>