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sldIdLst>
    <p:sldId id="330" r:id="rId2"/>
    <p:sldId id="461" r:id="rId3"/>
    <p:sldId id="462" r:id="rId4"/>
    <p:sldId id="416" r:id="rId5"/>
    <p:sldId id="331" r:id="rId6"/>
    <p:sldId id="262" r:id="rId7"/>
    <p:sldId id="264" r:id="rId8"/>
    <p:sldId id="339" r:id="rId9"/>
    <p:sldId id="347" r:id="rId10"/>
    <p:sldId id="440" r:id="rId11"/>
    <p:sldId id="441" r:id="rId12"/>
    <p:sldId id="442" r:id="rId13"/>
    <p:sldId id="443" r:id="rId14"/>
    <p:sldId id="444" r:id="rId15"/>
    <p:sldId id="445" r:id="rId16"/>
    <p:sldId id="463" r:id="rId17"/>
    <p:sldId id="464" r:id="rId18"/>
    <p:sldId id="465" r:id="rId19"/>
    <p:sldId id="466" r:id="rId20"/>
    <p:sldId id="467" r:id="rId21"/>
    <p:sldId id="468" r:id="rId22"/>
    <p:sldId id="446" r:id="rId23"/>
    <p:sldId id="338" r:id="rId24"/>
    <p:sldId id="280" r:id="rId25"/>
    <p:sldId id="447" r:id="rId26"/>
    <p:sldId id="448" r:id="rId27"/>
    <p:sldId id="449" r:id="rId28"/>
    <p:sldId id="450" r:id="rId29"/>
    <p:sldId id="451" r:id="rId30"/>
    <p:sldId id="452" r:id="rId31"/>
    <p:sldId id="453" r:id="rId32"/>
    <p:sldId id="454" r:id="rId33"/>
    <p:sldId id="455" r:id="rId34"/>
    <p:sldId id="456" r:id="rId35"/>
    <p:sldId id="457" r:id="rId36"/>
    <p:sldId id="469" r:id="rId37"/>
    <p:sldId id="470" r:id="rId38"/>
    <p:sldId id="471" r:id="rId39"/>
    <p:sldId id="472" r:id="rId40"/>
    <p:sldId id="473" r:id="rId41"/>
    <p:sldId id="474" r:id="rId42"/>
    <p:sldId id="333" r:id="rId43"/>
    <p:sldId id="334" r:id="rId44"/>
    <p:sldId id="335" r:id="rId45"/>
  </p:sldIdLst>
  <p:sldSz cx="12190095" cy="6858000"/>
  <p:notesSz cx="6858000" cy="9144000"/>
  <p:custDataLst>
    <p:tags r:id="rId4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08" d="100"/>
          <a:sy n="108" d="100"/>
        </p:scale>
        <p:origin x="-558" y="-84"/>
      </p:cViewPr>
      <p:guideLst>
        <p:guide orient="horz" pos="2160"/>
        <p:guide pos="3840"/>
      </p:guideLst>
    </p:cSldViewPr>
  </p:slideViewPr>
  <p:notesTextViewPr>
    <p:cViewPr>
      <p:scale>
        <a:sx n="1" d="1"/>
        <a:sy n="1" d="1"/>
      </p:scale>
      <p:origin x="0" y="0"/>
    </p:cViewPr>
  </p:notesTextViewPr>
  <p:sorterViewPr>
    <p:cViewPr>
      <p:scale>
        <a:sx n="100" d="100"/>
        <a:sy n="100" d="100"/>
      </p:scale>
      <p:origin x="0" y="6714"/>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slide" Target="slides/slide37.xml" /><Relationship Id="rId39" Type="http://schemas.openxmlformats.org/officeDocument/2006/relationships/slide" Target="slides/slide38.xml" /><Relationship Id="rId4" Type="http://schemas.openxmlformats.org/officeDocument/2006/relationships/slide" Target="slides/slide3.xml" /><Relationship Id="rId40" Type="http://schemas.openxmlformats.org/officeDocument/2006/relationships/slide" Target="slides/slide39.xml" /><Relationship Id="rId41" Type="http://schemas.openxmlformats.org/officeDocument/2006/relationships/slide" Target="slides/slide40.xml" /><Relationship Id="rId42" Type="http://schemas.openxmlformats.org/officeDocument/2006/relationships/slide" Target="slides/slide41.xml" /><Relationship Id="rId43" Type="http://schemas.openxmlformats.org/officeDocument/2006/relationships/slide" Target="slides/slide42.xml" /><Relationship Id="rId44" Type="http://schemas.openxmlformats.org/officeDocument/2006/relationships/slide" Target="slides/slide43.xml" /><Relationship Id="rId45" Type="http://schemas.openxmlformats.org/officeDocument/2006/relationships/slide" Target="slides/slide44.xml" /><Relationship Id="rId46" Type="http://schemas.openxmlformats.org/officeDocument/2006/relationships/tags" Target="tags/tag1.xml" /><Relationship Id="rId47" Type="http://schemas.openxmlformats.org/officeDocument/2006/relationships/presProps" Target="presProps.xml" /><Relationship Id="rId48" Type="http://schemas.openxmlformats.org/officeDocument/2006/relationships/viewProps" Target="viewProps.xml" /><Relationship Id="rId49" Type="http://schemas.openxmlformats.org/officeDocument/2006/relationships/theme" Target="theme/theme1.xml" /><Relationship Id="rId5" Type="http://schemas.openxmlformats.org/officeDocument/2006/relationships/slide" Target="slides/slide4.xml" /><Relationship Id="rId50" Type="http://schemas.openxmlformats.org/officeDocument/2006/relationships/tableStyles" Target="tableStyles.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 Target="../slides/slide5.xml" TargetMode="Internal" /><Relationship Id="rId2" Type="http://schemas.openxmlformats.org/officeDocument/2006/relationships/image" Target="../media/image3.png" /><Relationship Id="rId3" Type="http://schemas.openxmlformats.org/officeDocument/2006/relationships/image" Target="../media/image4.png"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image" Target="../media/image6.png" /><Relationship Id="rId3"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pic>
        <p:nvPicPr>
          <p:cNvPr id="1026" name="Picture 2" descr="图片1"/>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25401"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图片5"/>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7624234"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09521" y="3284984"/>
            <a:ext cx="10971372" cy="1143000"/>
          </a:xfrm>
        </p:spPr>
        <p:txBody>
          <a:bodyPr>
            <a:normAutofit/>
          </a:bodyPr>
          <a:lstStyle>
            <a:lvl1pPr>
              <a:defRPr sz="2800">
                <a:solidFill>
                  <a:srgbClr val="FF0000"/>
                </a:solidFill>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06574" y="692696"/>
            <a:ext cx="11382863" cy="695575"/>
          </a:xfrm>
        </p:spPr>
        <p:txBody>
          <a:bodyPr wrap="square">
            <a:spAutoFit/>
          </a:bodyPr>
          <a:lstStyle>
            <a:lvl1pPr marL="0" indent="719455" algn="just" defTabSz="903605" hangingPunct="0">
              <a:lnSpc>
                <a:spcPct val="140000"/>
              </a:lnSpc>
              <a:spcBef>
                <a:spcPct val="0"/>
              </a:spcBef>
              <a:buFontTx/>
              <a:buNone/>
              <a:tabLst>
                <a:tab pos="5648325"/>
                <a:tab pos="9688195"/>
              </a:tabLst>
              <a:defRPr sz="2800" b="1"/>
            </a:lvl1pPr>
            <a:lvl2pPr>
              <a:defRPr sz="2800" b="1"/>
            </a:lvl2pPr>
            <a:lvl3pPr>
              <a:defRPr sz="2800" b="1"/>
            </a:lvl3pPr>
            <a:lvl4pPr>
              <a:defRPr sz="2800" b="1"/>
            </a:lvl4pPr>
            <a:lvl5pPr>
              <a:defRPr sz="2800" b="1"/>
            </a:lvl5pPr>
          </a:lstStyle>
          <a:p>
            <a:pPr lvl="0"/>
            <a:r>
              <a:rPr lang="zh-CN" altLang="en-US" smtClean="0"/>
              <a:t>单击此处编辑母版文本样式</a:t>
            </a:r>
            <a:endParaRPr lang="zh-CN" altLang="en-US" smtClean="0"/>
          </a:p>
        </p:txBody>
      </p:sp>
      <p:sp>
        <p:nvSpPr>
          <p:cNvPr id="7" name="AutoShape 2"/>
          <p:cNvSpPr>
            <a:spLocks noChangeArrowheads="1"/>
          </p:cNvSpPr>
          <p:nvPr userDrawn="1"/>
        </p:nvSpPr>
        <p:spPr bwMode="auto">
          <a:xfrm>
            <a:off x="431800" y="143049"/>
            <a:ext cx="128588" cy="227012"/>
          </a:xfrm>
          <a:prstGeom prst="chevron">
            <a:avLst>
              <a:gd name="adj" fmla="val 49181"/>
            </a:avLst>
          </a:prstGeom>
          <a:solidFill>
            <a:srgbClr val="3E8BCA">
              <a:alpha val="60001"/>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8" name="AutoShape 3"/>
          <p:cNvSpPr>
            <a:spLocks noChangeArrowheads="1"/>
          </p:cNvSpPr>
          <p:nvPr userDrawn="1"/>
        </p:nvSpPr>
        <p:spPr bwMode="auto">
          <a:xfrm>
            <a:off x="274638" y="143049"/>
            <a:ext cx="130175" cy="227012"/>
          </a:xfrm>
          <a:prstGeom prst="chevron">
            <a:avLst>
              <a:gd name="adj" fmla="val 49181"/>
            </a:avLst>
          </a:prstGeom>
          <a:solidFill>
            <a:srgbClr val="3E8BCA">
              <a:alpha val="80000"/>
            </a:srgbClr>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9" name="AutoShape 4"/>
          <p:cNvSpPr>
            <a:spLocks noChangeArrowheads="1"/>
          </p:cNvSpPr>
          <p:nvPr userDrawn="1"/>
        </p:nvSpPr>
        <p:spPr bwMode="auto">
          <a:xfrm>
            <a:off x="119063" y="143049"/>
            <a:ext cx="128587" cy="227012"/>
          </a:xfrm>
          <a:prstGeom prst="chevron">
            <a:avLst>
              <a:gd name="adj" fmla="val 49181"/>
            </a:avLst>
          </a:prstGeom>
          <a:solidFill>
            <a:srgbClr val="3E8BCA"/>
          </a:solidFill>
          <a:ln>
            <a:noFill/>
          </a:ln>
          <a:effectLst>
            <a:outerShdw dist="17961" dir="2700000" algn="ctr" rotWithShape="0">
              <a:schemeClr val="bg2"/>
            </a:outerShdw>
          </a:effectLst>
          <a:extLst>
            <a:ext uri="{91240B29-F687-4F45-9708-019B960494DF}">
              <a14:hiddenLine xmlns:a14="http://schemas.microsoft.com/office/drawing/2010/main" w="9525">
                <a:solidFill>
                  <a:srgbClr val="003300"/>
                </a:solidFill>
                <a:miter lim="800000"/>
                <a:headEnd/>
                <a:tailEnd/>
              </a14:hiddenLine>
            </a:ext>
          </a:extLst>
        </p:spPr>
        <p:txBody>
          <a:bodyPr vert="horz" wrap="square" lIns="91440" tIns="45720" rIns="91440" bIns="45720" numCol="1" anchor="ctr" anchorCtr="0" compatLnSpc="1">
            <a:spAutoFit/>
          </a:bodyPr>
          <a:lstStyle/>
          <a:p>
            <a:endParaRPr lang="zh-CN" altLang="en-US"/>
          </a:p>
        </p:txBody>
      </p:sp>
      <p:sp>
        <p:nvSpPr>
          <p:cNvPr id="10" name="Text Box 5">
            <a:hlinkClick r:id="rId1" action="ppaction://hlinksldjump"/>
          </p:cNvPr>
          <p:cNvSpPr txBox="1">
            <a:spLocks noChangeArrowheads="1"/>
          </p:cNvSpPr>
          <p:nvPr userDrawn="1"/>
        </p:nvSpPr>
        <p:spPr bwMode="auto">
          <a:xfrm>
            <a:off x="10941050" y="6489874"/>
            <a:ext cx="793750" cy="27463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12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返回导航</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2055" name="Picture 7" descr="下一页">
            <a:hlinkClick action="ppaction://hlinkshowjump?jump=nextslide"/>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1764963" y="6516861"/>
            <a:ext cx="280987" cy="28098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上一页">
            <a:hlinkClick action="ppaction://hlinkshowjump?jump=previousslide"/>
          </p:cNvPr>
          <p:cNvPicPr>
            <a:picLocks noChangeAspect="1" noChangeArrowheads="1"/>
          </p:cNvPicPr>
          <p:nvPr userDrawn="1"/>
        </p:nvPicPr>
        <p:blipFill>
          <a:blip r:embed="rId3">
            <a:extLst>
              <a:ext uri="{28A0092B-C50C-407E-A947-70E740481C1C}">
                <a14:useLocalDpi xmlns:a14="http://schemas.microsoft.com/office/drawing/2010/main" val="0"/>
              </a:ext>
            </a:extLst>
          </a:blip>
          <a:stretch>
            <a:fillRect/>
          </a:stretch>
        </p:blipFill>
        <p:spPr bwMode="auto">
          <a:xfrm>
            <a:off x="10631488" y="6516861"/>
            <a:ext cx="280987" cy="280988"/>
          </a:xfrm>
          <a:prstGeom prst="rect">
            <a:avLst/>
          </a:prstGeom>
          <a:noFill/>
          <a:extLst>
            <a:ext uri="{909E8E84-426E-40DD-AFC4-6F175D3DCCD1}">
              <a14:hiddenFill xmlns:a14="http://schemas.microsoft.com/office/drawing/2010/main">
                <a:solidFill>
                  <a:srgbClr val="FFFFFF"/>
                </a:solidFill>
              </a14:hiddenFill>
            </a:ext>
          </a:extLst>
        </p:spPr>
      </p:pic>
      <p:sp>
        <p:nvSpPr>
          <p:cNvPr id="13" name="Line 10"/>
          <p:cNvSpPr>
            <a:spLocks noChangeShapeType="1"/>
          </p:cNvSpPr>
          <p:nvPr userDrawn="1"/>
        </p:nvSpPr>
        <p:spPr bwMode="auto">
          <a:xfrm>
            <a:off x="0" y="471661"/>
            <a:ext cx="12190413" cy="0"/>
          </a:xfrm>
          <a:prstGeom prst="line">
            <a:avLst/>
          </a:prstGeom>
          <a:noFill/>
          <a:ln w="9525">
            <a:solidFill>
              <a:srgbClr val="2B74B8"/>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17" name="Text Box 8"/>
          <p:cNvSpPr txBox="1">
            <a:spLocks noChangeArrowheads="1"/>
          </p:cNvSpPr>
          <p:nvPr userDrawn="1"/>
        </p:nvSpPr>
        <p:spPr bwMode="auto">
          <a:xfrm>
            <a:off x="603250" y="84138"/>
            <a:ext cx="8999538" cy="396875"/>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第八单元　</a:t>
            </a:r>
            <a:r>
              <a:rPr kumimoji="0" lang="en-US" altLang="zh-CN"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20 </a:t>
            </a:r>
            <a:r>
              <a:rPr kumimoji="0" lang="zh-CN" altLang="en-US" sz="20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世纪下半叶世界的新变化</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8" name="Text Box 9"/>
          <p:cNvSpPr txBox="1">
            <a:spLocks noChangeArrowheads="1"/>
          </p:cNvSpPr>
          <p:nvPr userDrawn="1"/>
        </p:nvSpPr>
        <p:spPr bwMode="auto">
          <a:xfrm>
            <a:off x="8328025" y="119063"/>
            <a:ext cx="3487738" cy="33655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历史</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必修 </a:t>
            </a:r>
            <a:r>
              <a:rPr kumimoji="0" lang="en-US" altLang="zh-CN" sz="1600" b="0" i="0" u="none" strike="noStrike" cap="none" normalizeH="0" baseline="0" smtClean="0">
                <a:ln>
                  <a:noFill/>
                </a:ln>
                <a:solidFill>
                  <a:schemeClr val="tx1"/>
                </a:solidFill>
                <a:effectLst/>
                <a:latin typeface="+mj-lt"/>
                <a:ea typeface="微软雅黑" panose="020b0503020204020204" pitchFamily="34" charset="-122"/>
              </a:rPr>
              <a:t>·</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a:t>
            </a:r>
            <a:r>
              <a:rPr kumimoji="0" 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中外历史纲要</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a:t>
            </a:r>
            <a:r>
              <a:rPr kumimoji="0" lang="zh-CN" altLang="en-US"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下</a:t>
            </a:r>
            <a:r>
              <a:rPr kumimoji="0" lang="en-US" altLang="zh-CN"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rPr>
              <a:t>) RJ]</a:t>
            </a: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节标题">
    <p:spTree>
      <p:nvGrpSpPr>
        <p:cNvPr id="1" name=""/>
        <p:cNvGrpSpPr/>
        <p:nvPr/>
      </p:nvGrpSpPr>
      <p:grpSpPr>
        <a:xfrm>
          <a:off x="0" y="0"/>
          <a:ext cx="0" cy="0"/>
        </a:xfrm>
      </p:grpSpPr>
      <p:pic>
        <p:nvPicPr>
          <p:cNvPr id="4098" name="Picture 2" descr="图片7"/>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8467" y="3048000"/>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图片10"/>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8492067" y="2274888"/>
            <a:ext cx="3706813" cy="45831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spcBef>
          <a:spcPct val="20000"/>
        </a:spcBef>
        <a:buFontTx/>
        <a:buNone/>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7.jpeg" /><Relationship Id="rId3" Type="http://schemas.openxmlformats.org/officeDocument/2006/relationships/image" Target="file:///G:\&#35838;&#20214;\&#25104;&#25165;&#20043;&#36335;\2020\&#21516;&#27493;\&#26032;&#25945;&#26448;\10&#29256;\&#26032;&#25945;&#26448;&#20013;&#22806;&#21382;&#21490;&#32434;&#35201;&#19979;\&#26032;&#24314;&#25991;&#20214;&#22841;\SA36.TIF" TargetMode="External" /><Relationship Id="rId4" Type="http://schemas.openxmlformats.org/officeDocument/2006/relationships/image" Target="../media/image8.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7.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5.png" /><Relationship Id="rId3" Type="http://schemas.openxmlformats.org/officeDocument/2006/relationships/image" Target="../media/image6.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9.png" /><Relationship Id="rId3" Type="http://schemas.openxmlformats.org/officeDocument/2006/relationships/image" Target="../media/image10.png" /><Relationship Id="rId4" Type="http://schemas.openxmlformats.org/officeDocument/2006/relationships/slide" Target="slide6.xml" TargetMode="Internal" /><Relationship Id="rId5" Type="http://schemas.openxmlformats.org/officeDocument/2006/relationships/image" Target="../media/image11.png" /><Relationship Id="rId6" Type="http://schemas.openxmlformats.org/officeDocument/2006/relationships/slide" Target="slide8.xml" TargetMode="Internal" /><Relationship Id="rId7" Type="http://schemas.openxmlformats.org/officeDocument/2006/relationships/slide" Target="slide23.xml" TargetMode="Internal" /><Relationship Id="rId8" Type="http://schemas.openxmlformats.org/officeDocument/2006/relationships/slide" Target="slide42.xml" TargetMode="Internal" /><Relationship Id="rId9" Type="http://schemas.openxmlformats.org/officeDocument/2006/relationships/slide" Target="slide43.xml" TargetMode="Interna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2.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G:\&#35838;&#20214;\&#25104;&#25165;&#20043;&#36335;\2020\&#21516;&#27493;\&#26032;&#25945;&#26448;\10&#29256;\&#26032;&#25945;&#26448;&#20013;&#22806;&#21382;&#21490;&#32434;&#35201;&#19979;\&#26032;&#24314;&#25991;&#20214;&#22841;\SA37.TIF" TargetMode="External" /><Relationship Id="rId3" Type="http://schemas.openxmlformats.org/officeDocument/2006/relationships/image" Target="../media/image13.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12.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hyperlink" Target="&#31532;18&#35838;%20&#38543;&#22530;.doc" TargetMode="External" /><Relationship Id="rId4" Type="http://schemas.openxmlformats.org/officeDocument/2006/relationships/image" Target="../media/image5.png" /><Relationship Id="rId5" Type="http://schemas.openxmlformats.org/officeDocument/2006/relationships/image" Target="../media/image12.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hyperlink" Target="&#31532;18&#35838;.doc" TargetMode="External" /><Relationship Id="rId4" Type="http://schemas.openxmlformats.org/officeDocument/2006/relationships/image" Target="../media/image5.png" /><Relationship Id="rId5" Type="http://schemas.openxmlformats.org/officeDocument/2006/relationships/image" Target="../media/image12.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5.png" /><Relationship Id="rId3" Type="http://schemas.openxmlformats.org/officeDocument/2006/relationships/image" Target="../media/image16.png" /><Relationship Id="rId4" Type="http://schemas.openxmlformats.org/officeDocument/2006/relationships/image" Target="../media/image1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42407" name="Text Box 7"/>
          <p:cNvSpPr txBox="1">
            <a:spLocks noChangeArrowheads="1"/>
          </p:cNvSpPr>
          <p:nvPr/>
        </p:nvSpPr>
        <p:spPr bwMode="auto">
          <a:xfrm>
            <a:off x="406400" y="1052513"/>
            <a:ext cx="6697663" cy="7620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1" hangingPunct="1"/>
            <a:r>
              <a:rPr lang="zh-CN" altLang="en-US" sz="4400" b="1" smtClean="0">
                <a:solidFill>
                  <a:schemeClr val="tx1"/>
                </a:solidFill>
                <a:effectLst>
                  <a:outerShdw blurRad="38100" dist="38100" dir="2700000" algn="tl">
                    <a:srgbClr val="C0C0C0"/>
                  </a:outerShdw>
                </a:effectLst>
                <a:ea typeface="方正小标宋_GBK" pitchFamily="65" charset="-122"/>
              </a:rPr>
              <a:t>第八单元</a:t>
            </a:r>
            <a:endParaRPr lang="zh-CN" altLang="en-US" sz="4400" b="1">
              <a:solidFill>
                <a:schemeClr val="tx1"/>
              </a:solidFill>
              <a:effectLst>
                <a:outerShdw blurRad="38100" dist="38100" dir="2700000" algn="tl">
                  <a:srgbClr val="C0C0C0"/>
                </a:outerShdw>
              </a:effectLst>
              <a:ea typeface="方正小标宋_GBK" pitchFamily="65" charset="-122"/>
            </a:endParaRPr>
          </a:p>
        </p:txBody>
      </p:sp>
      <p:pic>
        <p:nvPicPr>
          <p:cNvPr id="742408" name="Picture 8" descr="图片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48000"/>
            <a:ext cx="381635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42409" name="Picture 9" descr="图片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07300" y="260350"/>
            <a:ext cx="4645025" cy="6669088"/>
          </a:xfrm>
          <a:prstGeom prst="rect">
            <a:avLst/>
          </a:prstGeom>
          <a:noFill/>
          <a:extLst>
            <a:ext uri="{909E8E84-426E-40DD-AFC4-6F175D3DCCD1}">
              <a14:hiddenFill xmlns:a14="http://schemas.microsoft.com/office/drawing/2010/main">
                <a:solidFill>
                  <a:srgbClr val="FFFFFF"/>
                </a:solidFill>
              </a14:hiddenFill>
            </a:ext>
          </a:extLst>
        </p:spPr>
      </p:pic>
      <p:sp>
        <p:nvSpPr>
          <p:cNvPr id="742410" name="Text Box 10"/>
          <p:cNvSpPr txBox="1">
            <a:spLocks noChangeArrowheads="1"/>
          </p:cNvSpPr>
          <p:nvPr/>
        </p:nvSpPr>
        <p:spPr bwMode="auto">
          <a:xfrm>
            <a:off x="406400" y="2079625"/>
            <a:ext cx="8569325"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zh-CN" sz="4000" b="1" smtClean="0">
                <a:effectLst>
                  <a:outerShdw blurRad="38100" dist="38100" dir="2700000" algn="tl">
                    <a:srgbClr val="C0C0C0"/>
                  </a:outerShdw>
                </a:effectLst>
                <a:ea typeface="方正小标宋_GBK" pitchFamily="65" charset="-122"/>
              </a:rPr>
              <a:t>20 </a:t>
            </a:r>
            <a:r>
              <a:rPr lang="zh-CN" altLang="en-US" sz="4000" b="1">
                <a:effectLst>
                  <a:outerShdw blurRad="38100" dist="38100" dir="2700000" algn="tl">
                    <a:srgbClr val="C0C0C0"/>
                  </a:outerShdw>
                </a:effectLst>
                <a:ea typeface="方正小标宋_GBK" pitchFamily="65" charset="-122"/>
              </a:rPr>
              <a:t>世纪下半叶世界的新变化</a:t>
            </a:r>
            <a:endParaRPr lang="zh-CN" altLang="en-US" sz="4000" b="1">
              <a:solidFill>
                <a:schemeClr val="tx1"/>
              </a:solidFill>
              <a:effectLst>
                <a:outerShdw blurRad="38100" dist="38100" dir="2700000" algn="tl">
                  <a:srgbClr val="C0C0C0"/>
                </a:outerShdw>
              </a:effectLst>
              <a:ea typeface="方正小标宋_GBK" pitchFamily="65"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descr="章头"/>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8" y="26988"/>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Grp="1" noChangeArrowheads="1"/>
          </p:cNvSpPr>
          <p:nvPr>
            <p:ph type="body" idx="4294967295"/>
          </p:nvPr>
        </p:nvSpPr>
        <p:spPr bwMode="auto">
          <a:xfrm>
            <a:off x="1271588" y="476250"/>
            <a:ext cx="10512425" cy="626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hangingPunct="0">
              <a:lnSpc>
                <a:spcPct val="140000"/>
              </a:lnSpc>
              <a:spcAft>
                <a:spcPct val="0"/>
              </a:spcAft>
              <a:tabLst>
                <a:tab pos="2601595"/>
              </a:tabLst>
            </a:pPr>
            <a:r>
              <a:rPr lang="zh-CN" altLang="zh-CN" sz="2800" b="1" kern="100">
                <a:ea typeface="黑体" panose="02010609060101010101" pitchFamily="2" charset="-122"/>
                <a:cs typeface="Times New Roman" panose="02020603050405020304"/>
              </a:rPr>
              <a:t>【时空坐标】</a:t>
            </a:r>
            <a:endParaRPr kumimoji="0" lang="zh-CN" altLang="zh-CN" sz="2800" b="0" i="0" u="none" strike="noStrike" cap="none" normalizeH="0" baseline="0" smtClean="0">
              <a:ln>
                <a:noFill/>
              </a:ln>
              <a:solidFill>
                <a:schemeClr val="tx1"/>
              </a:solidFill>
              <a:effectLst/>
              <a:latin typeface="Arial" panose="020b0604020202020204" pitchFamily="34" charset="0"/>
            </a:endParaRPr>
          </a:p>
        </p:txBody>
      </p:sp>
      <p:sp>
        <p:nvSpPr>
          <p:cNvPr id="3" name="Text Box 4"/>
          <p:cNvSpPr txBox="1">
            <a:spLocks noChangeArrowheads="1"/>
          </p:cNvSpPr>
          <p:nvPr/>
        </p:nvSpPr>
        <p:spPr bwMode="auto">
          <a:xfrm>
            <a:off x="185738" y="1941513"/>
            <a:ext cx="611187" cy="3000375"/>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单元概览</a:t>
            </a:r>
            <a:r>
              <a:rPr kumimoji="0" lang="en-US" alt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明要求</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4" name="Rectangle 2"/>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pic>
        <p:nvPicPr>
          <p:cNvPr id="1025" name="Picture 1" descr="G:\课件\成才之路\2020\同步\新教材\10版\新教材中外历史纲要下\新建文件夹\SA36.TIF"/>
          <p:cNvPicPr>
            <a:picLocks noChangeAspect="1" noChangeArrowheads="1"/>
          </p:cNvPicPr>
          <p:nvPr/>
        </p:nvPicPr>
        <p:blipFill>
          <a:blip r:embed="rId4" r:link="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982638" y="1628800"/>
            <a:ext cx="10963647" cy="30055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descr="章头"/>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8" y="26988"/>
            <a:ext cx="12188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Grp="1" noChangeArrowheads="1"/>
          </p:cNvSpPr>
          <p:nvPr>
            <p:ph type="body" idx="4294967295"/>
          </p:nvPr>
        </p:nvSpPr>
        <p:spPr bwMode="auto">
          <a:xfrm>
            <a:off x="1271588" y="332656"/>
            <a:ext cx="10512425" cy="6260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algn="just">
              <a:lnSpc>
                <a:spcPct val="130000"/>
              </a:lnSpc>
              <a:spcAft>
                <a:spcPct val="0"/>
              </a:spcAft>
              <a:tabLst>
                <a:tab pos="5600700"/>
                <a:tab pos="9867900"/>
              </a:tabLst>
            </a:pPr>
            <a:r>
              <a:rPr lang="zh-CN" altLang="zh-CN" sz="2800" b="1" kern="100">
                <a:ea typeface="黑体" panose="02010609060101010101" pitchFamily="2" charset="-122"/>
                <a:cs typeface="Times New Roman" panose="02020603050405020304"/>
              </a:rPr>
              <a:t>【单元特征】</a:t>
            </a:r>
            <a:r>
              <a:rPr lang="en-US" altLang="zh-CN" sz="2800" b="1" kern="100">
                <a:ea typeface="黑体" panose="02010609060101010101" pitchFamily="2" charset="-122"/>
                <a:cs typeface="Courier New" panose="02070309020205020404"/>
              </a:rPr>
              <a:t>  </a:t>
            </a:r>
            <a:endParaRPr lang="zh-CN" altLang="zh-CN" sz="1050" kern="100">
              <a:latin typeface="宋体" panose="02010600030101010101" pitchFamily="2" charset="-122"/>
              <a:cs typeface="Courier New" panose="02070309020205020404"/>
            </a:endParaRPr>
          </a:p>
          <a:p>
            <a:pPr indent="713740" algn="just">
              <a:lnSpc>
                <a:spcPct val="130000"/>
              </a:lnSpc>
              <a:spcAft>
                <a:spcPct val="0"/>
              </a:spcAft>
              <a:tabLst>
                <a:tab pos="5600700"/>
                <a:tab pos="9867900"/>
              </a:tabLst>
            </a:pPr>
            <a:r>
              <a:rPr lang="zh-CN" altLang="zh-CN" sz="2800" b="1" kern="100">
                <a:cs typeface="Times New Roman" panose="02020603050405020304"/>
              </a:rPr>
              <a:t>第二次世界大战后，国际形势发展的主要态势是持续了近半个世纪的冷战。与此同时，整个世界也发生了深刻变化。资本主义国家形成了一定的自我调节机制，经济在高科技推动下迅速发展，社会矛盾有所缓和，但资本主义制度的基本矛盾依然存在并继续发展。社会主义国家的建设获得巨大成就，也经历了艰难曲折。中国特色社会主义建设取得举世瞩目的成就，证明了社会主义的强大生机与活力。战后世界殖民体系的崩溃，是人类历史的巨大进步。独立后的发展中国家为维护国家主权、促进社会发展、改变不合理的国际政治经济秩序进行着不懈的努力。在冷战形成的两极格局中，孕育着世界多极化的发展趋势</a:t>
            </a:r>
            <a:r>
              <a:rPr lang="zh-CN" altLang="zh-CN" sz="2800" b="1"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3" name="Text Box 4"/>
          <p:cNvSpPr txBox="1">
            <a:spLocks noChangeArrowheads="1"/>
          </p:cNvSpPr>
          <p:nvPr/>
        </p:nvSpPr>
        <p:spPr bwMode="auto">
          <a:xfrm>
            <a:off x="185738" y="1941513"/>
            <a:ext cx="611187" cy="3000375"/>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单元概览</a:t>
            </a:r>
            <a:r>
              <a:rPr kumimoji="0" lang="en-US" alt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a:t>
            </a:r>
            <a:r>
              <a:rPr kumimoji="0" lang="zh-CN" sz="2800" b="0"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明要求</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30" name="Picture 6"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图片10"/>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836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060575"/>
            <a:ext cx="12190413" cy="707886"/>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algn="ctr" fontAlgn="base">
              <a:spcBef>
                <a:spcPct val="0"/>
              </a:spcBef>
              <a:spcAft>
                <a:spcPct val="0"/>
              </a:spcAft>
            </a:pPr>
            <a:r>
              <a:rPr lang="zh-CN" altLang="en-US" sz="4000" b="1">
                <a:solidFill>
                  <a:srgbClr val="000000"/>
                </a:solidFill>
                <a:latin typeface="Times New Roman" panose="02020603050405020304" pitchFamily="18" charset="0"/>
                <a:ea typeface="方正准圆_GBK" pitchFamily="65" charset="-122"/>
              </a:rPr>
              <a:t>第</a:t>
            </a:r>
            <a:r>
              <a:rPr lang="en-US" altLang="zh-CN" sz="4000" b="1">
                <a:solidFill>
                  <a:srgbClr val="000000"/>
                </a:solidFill>
                <a:latin typeface="Times New Roman" panose="02020603050405020304" pitchFamily="18" charset="0"/>
                <a:ea typeface="方正准圆_GBK" pitchFamily="65" charset="-122"/>
              </a:rPr>
              <a:t>18</a:t>
            </a:r>
            <a:r>
              <a:rPr lang="zh-CN" altLang="en-US" sz="4000" b="1">
                <a:solidFill>
                  <a:srgbClr val="000000"/>
                </a:solidFill>
                <a:latin typeface="Times New Roman" panose="02020603050405020304" pitchFamily="18" charset="0"/>
                <a:ea typeface="方正准圆_GBK" pitchFamily="65" charset="-122"/>
              </a:rPr>
              <a:t>课　冷战与国际格局的演变</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68036" name="Picture 6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75" y="546100"/>
            <a:ext cx="7559675" cy="165893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8059" name="Picture 91" descr="图片1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09000" y="2301875"/>
            <a:ext cx="3706813" cy="45831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2"/>
          <p:cNvGrpSpPr/>
          <p:nvPr/>
        </p:nvGrpSpPr>
        <p:grpSpPr>
          <a:xfrm>
            <a:off x="2159000" y="2235200"/>
            <a:ext cx="3935413" cy="519113"/>
            <a:chOff x="1360" y="1644"/>
            <a:chExt cx="2479" cy="327"/>
          </a:xfrm>
        </p:grpSpPr>
        <p:sp>
          <p:nvSpPr>
            <p:cNvPr id="3" name="Text Box 3">
              <a:hlinkClick r:id="rId4"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目标展示</a:t>
              </a:r>
              <a:r>
                <a:rPr kumimoji="0" lang="en-US" altLang="zh-CN" sz="2800" b="1" i="0" u="none" strike="noStrike" cap="none" normalizeH="0" baseline="0" smtClean="0">
                  <a:ln>
                    <a:noFill/>
                  </a:ln>
                  <a:solidFill>
                    <a:srgbClr val="000066"/>
                  </a:solidFill>
                  <a:effectLst/>
                  <a:latin typeface="+mj-lt"/>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 name="Group 5"/>
          <p:cNvGrpSpPr/>
          <p:nvPr/>
        </p:nvGrpSpPr>
        <p:grpSpPr>
          <a:xfrm>
            <a:off x="2159000" y="2943225"/>
            <a:ext cx="3935413" cy="519113"/>
            <a:chOff x="1360" y="1644"/>
            <a:chExt cx="2479" cy="327"/>
          </a:xfrm>
        </p:grpSpPr>
        <p:sp>
          <p:nvSpPr>
            <p:cNvPr id="5" name="Text Box 6">
              <a:hlinkClick r:id="rId6"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基础必备</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 name="Group 8"/>
          <p:cNvGrpSpPr/>
          <p:nvPr/>
        </p:nvGrpSpPr>
        <p:grpSpPr>
          <a:xfrm>
            <a:off x="2159000" y="3652838"/>
            <a:ext cx="3935413" cy="519112"/>
            <a:chOff x="1360" y="1644"/>
            <a:chExt cx="2479" cy="327"/>
          </a:xfrm>
        </p:grpSpPr>
        <p:sp>
          <p:nvSpPr>
            <p:cNvPr id="7" name="Text Box 9">
              <a:hlinkClick r:id="rId7"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史料探究</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6" name="Picture 10"/>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8" name="Group 11"/>
          <p:cNvGrpSpPr/>
          <p:nvPr/>
        </p:nvGrpSpPr>
        <p:grpSpPr>
          <a:xfrm>
            <a:off x="2159000" y="4360863"/>
            <a:ext cx="3935413" cy="519112"/>
            <a:chOff x="1360" y="1644"/>
            <a:chExt cx="2479" cy="327"/>
          </a:xfrm>
        </p:grpSpPr>
        <p:sp>
          <p:nvSpPr>
            <p:cNvPr id="9" name="Text Box 12">
              <a:hlinkClick r:id="rId8"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随堂训练</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09" name="Picture 13"/>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0" name="Group 14"/>
          <p:cNvGrpSpPr/>
          <p:nvPr/>
        </p:nvGrpSpPr>
        <p:grpSpPr>
          <a:xfrm>
            <a:off x="2159000" y="5070475"/>
            <a:ext cx="3935413" cy="519113"/>
            <a:chOff x="1360" y="1644"/>
            <a:chExt cx="2479" cy="327"/>
          </a:xfrm>
        </p:grpSpPr>
        <p:sp>
          <p:nvSpPr>
            <p:cNvPr id="11" name="Text Box 15">
              <a:hlinkClick r:id="rId9" action="ppaction://hlinksldjump"/>
            </p:cNvPr>
            <p:cNvSpPr txBox="1">
              <a:spLocks noChangeArrowheads="1"/>
            </p:cNvSpPr>
            <p:nvPr/>
          </p:nvSpPr>
          <p:spPr bwMode="auto">
            <a:xfrm>
              <a:off x="1753" y="1644"/>
              <a:ext cx="2086" cy="327"/>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lvl="0" fontAlgn="base">
                <a:spcBef>
                  <a:spcPct val="0"/>
                </a:spcBef>
                <a:spcAft>
                  <a:spcPct val="0"/>
                </a:spcAft>
              </a:pP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梯度作业</a:t>
              </a:r>
              <a:r>
                <a:rPr lang="en-US" altLang="zh-CN" sz="2800" b="1">
                  <a:solidFill>
                    <a:srgbClr val="000066"/>
                  </a:solidFill>
                  <a:ea typeface="黑体" panose="02010609060101010101" pitchFamily="2" charset="-122"/>
                </a:rPr>
                <a:t>·</a:t>
              </a:r>
              <a:r>
                <a:rPr kumimoji="0" lang="zh-CN" sz="2800" b="1" i="0" u="none" strike="noStrike" cap="none" normalizeH="0" baseline="0" smtClean="0">
                  <a:ln>
                    <a:noFill/>
                  </a:ln>
                  <a:solidFill>
                    <a:srgbClr val="000066"/>
                  </a:solidFill>
                  <a:effectLst/>
                  <a:latin typeface="黑体" panose="02010609060101010101" pitchFamily="2" charset="-122"/>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4112" name="Picture 1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60" y="1675"/>
              <a:ext cx="302" cy="258"/>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目标展示</a:t>
            </a:r>
            <a:r>
              <a:rPr lang="en-US" altLang="zh-CN" sz="5400" b="1">
                <a:solidFill>
                  <a:srgbClr val="FF6600"/>
                </a:solidFill>
                <a:latin typeface="Times New Roman" panose="02020603050405020304" pitchFamily="18" charset="0"/>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定方向</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385058" y="548680"/>
          <a:ext cx="11449272" cy="5974080"/>
        </p:xfrm>
        <a:graphic>
          <a:graphicData uri="http://schemas.openxmlformats.org/drawingml/2006/table">
            <a:tbl>
              <a:tblPr/>
              <a:tblGrid>
                <a:gridCol w="885612"/>
                <a:gridCol w="10563660"/>
              </a:tblGrid>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课程</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标准</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通过了解冷战时期的典型事件，认识冷战的基本特征，理解冷战的发生、发展与世界格局变化之间的相互影响。</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问题</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导引</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1</a:t>
                      </a:r>
                      <a:r>
                        <a:rPr lang="zh-CN" sz="2800" b="1" kern="100">
                          <a:effectLst/>
                          <a:latin typeface="Times New Roman"/>
                          <a:ea typeface="Times New Roman" panose="02020603050405020304"/>
                          <a:cs typeface="Times New Roman" panose="02020603050405020304"/>
                        </a:rPr>
                        <a:t>．冷战的含义、原因和表现。</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2</a:t>
                      </a:r>
                      <a:r>
                        <a:rPr lang="zh-CN" sz="2800" b="1" kern="100">
                          <a:effectLst/>
                          <a:latin typeface="Times New Roman"/>
                          <a:ea typeface="Times New Roman" panose="02020603050405020304"/>
                          <a:cs typeface="Times New Roman" panose="02020603050405020304"/>
                        </a:rPr>
                        <a:t>．两极格局的形成和特点。</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3</a:t>
                      </a:r>
                      <a:r>
                        <a:rPr lang="zh-CN" sz="2800" b="1" kern="100">
                          <a:effectLst/>
                          <a:latin typeface="Times New Roman"/>
                          <a:ea typeface="Times New Roman" panose="02020603050405020304"/>
                          <a:cs typeface="Times New Roman" panose="02020603050405020304"/>
                        </a:rPr>
                        <a:t>．多极力量成长的表现。</a:t>
                      </a:r>
                      <a:r>
                        <a:rPr lang="en-US" sz="2800" b="1" kern="100">
                          <a:effectLst/>
                          <a:latin typeface="Times New Roman"/>
                          <a:ea typeface="Times New Roman" panose="02020603050405020304"/>
                          <a:cs typeface="Courier New" panose="02070309020205020404"/>
                        </a:rPr>
                        <a:t> (</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4</a:t>
                      </a:r>
                      <a:r>
                        <a:rPr lang="zh-CN" sz="2800" b="1" kern="100">
                          <a:effectLst/>
                          <a:latin typeface="Times New Roman"/>
                          <a:ea typeface="Times New Roman" panose="02020603050405020304"/>
                          <a:cs typeface="Times New Roman" panose="02020603050405020304"/>
                        </a:rPr>
                        <a:t>．</a:t>
                      </a:r>
                      <a:r>
                        <a:rPr lang="en-US" sz="2800" b="1" kern="100">
                          <a:effectLst/>
                          <a:latin typeface="Times New Roman"/>
                          <a:ea typeface="Times New Roman" panose="02020603050405020304"/>
                          <a:cs typeface="Courier New" panose="02070309020205020404"/>
                        </a:rPr>
                        <a:t>20</a:t>
                      </a:r>
                      <a:r>
                        <a:rPr lang="zh-CN" sz="2800" b="1" kern="100">
                          <a:effectLst/>
                          <a:latin typeface="Times New Roman"/>
                          <a:ea typeface="Times New Roman" panose="02020603050405020304"/>
                          <a:cs typeface="Times New Roman" panose="02020603050405020304"/>
                        </a:rPr>
                        <a:t>世纪</a:t>
                      </a:r>
                      <a:r>
                        <a:rPr lang="en-US" sz="2800" b="1" kern="100">
                          <a:effectLst/>
                          <a:latin typeface="Times New Roman"/>
                          <a:ea typeface="Times New Roman" panose="02020603050405020304"/>
                          <a:cs typeface="Courier New" panose="02070309020205020404"/>
                        </a:rPr>
                        <a:t>70</a:t>
                      </a:r>
                      <a:r>
                        <a:rPr lang="zh-CN" sz="2800" b="1" kern="100">
                          <a:effectLst/>
                          <a:latin typeface="Times New Roman"/>
                          <a:ea typeface="Times New Roman" panose="02020603050405020304"/>
                          <a:cs typeface="Times New Roman" panose="02020603050405020304"/>
                        </a:rPr>
                        <a:t>年代后美苏关系的发展变化。</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史料实证</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p>
                      <a:pPr algn="l">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5</a:t>
                      </a:r>
                      <a:r>
                        <a:rPr lang="zh-CN" sz="2800" b="1" kern="100">
                          <a:effectLst/>
                          <a:latin typeface="Times New Roman"/>
                          <a:ea typeface="Times New Roman" panose="02020603050405020304"/>
                          <a:cs typeface="Times New Roman" panose="02020603050405020304"/>
                        </a:rPr>
                        <a:t>．东欧剧变和苏联解体的原因、影响。</a:t>
                      </a:r>
                      <a:r>
                        <a:rPr lang="en-US" sz="2800" b="1" kern="100">
                          <a:effectLst/>
                          <a:latin typeface="Times New Roman"/>
                          <a:ea typeface="Times New Roman" panose="02020603050405020304"/>
                          <a:cs typeface="Courier New" panose="02070309020205020404"/>
                        </a:rPr>
                        <a:t>(</a:t>
                      </a:r>
                      <a:r>
                        <a:rPr lang="zh-CN" sz="2800" b="1" kern="100">
                          <a:effectLst/>
                          <a:latin typeface="Times New Roman"/>
                          <a:ea typeface="Times New Roman" panose="02020603050405020304"/>
                          <a:cs typeface="Times New Roman" panose="02020603050405020304"/>
                        </a:rPr>
                        <a:t>历史解释</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9442">
                <a:tc>
                  <a:txBody>
                    <a:bodyPr vert="horz" wrap="square"/>
                    <a:lstStyle/>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历史</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黑体" panose="02010609060101010101" pitchFamily="2" charset="-122"/>
                          <a:cs typeface="Times New Roman" panose="02020603050405020304"/>
                        </a:rPr>
                        <a:t>时空</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endParaRPr lang="en-US" sz="2800" b="1" kern="100" smtClean="0">
                        <a:effectLst/>
                        <a:latin typeface="Times New Roman"/>
                        <a:ea typeface="Times New Roman" panose="02020603050405020304"/>
                        <a:cs typeface="Courier New" panose="02070309020205020404"/>
                      </a:endParaRPr>
                    </a:p>
                    <a:p>
                      <a:pPr algn="ctr">
                        <a:lnSpc>
                          <a:spcPct val="140000"/>
                        </a:lnSpc>
                        <a:spcAft>
                          <a:spcPct val="0"/>
                        </a:spcAft>
                        <a:tabLst>
                          <a:tab pos="5600700"/>
                          <a:tab pos="9867900"/>
                        </a:tabLst>
                      </a:pPr>
                      <a:endParaRPr lang="en-US" sz="2800" b="1" kern="100" smtClean="0">
                        <a:effectLst/>
                        <a:latin typeface="Times New Roman"/>
                        <a:ea typeface="Times New Roman" panose="02020603050405020304"/>
                        <a:cs typeface="Courier New" panose="02070309020205020404"/>
                      </a:endParaRPr>
                    </a:p>
                    <a:p>
                      <a:pPr algn="ctr">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 </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49" name="Picture 1" descr="G:\课件\成才之路\2020\同步\新教材\10版\新教材中外历史纲要下\新建文件夹\SA37.TIF"/>
          <p:cNvPicPr>
            <a:picLocks noChangeAspect="1" noChangeArrowheads="1"/>
          </p:cNvPicPr>
          <p:nvPr/>
        </p:nvPicPr>
        <p:blipFill>
          <a:blip r:embed="rId3" r:link="rId2">
            <a:extLst>
              <a:ext uri="{28A0092B-C50C-407E-A947-70E740481C1C}">
                <a14:useLocalDpi xmlns:a14="http://schemas.microsoft.com/office/drawing/2010/main" val="0"/>
              </a:ext>
            </a:extLst>
          </a:blip>
          <a:stretch>
            <a:fillRect/>
          </a:stretch>
        </p:blipFill>
        <p:spPr bwMode="auto">
          <a:xfrm>
            <a:off x="1414686" y="4779396"/>
            <a:ext cx="10324356" cy="16248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基础必备</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探新知</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0466"/>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一、冷战与两极格局</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冷战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含义：是指</a:t>
            </a:r>
            <a:r>
              <a:rPr lang="en-US" altLang="zh-CN" kern="100">
                <a:cs typeface="Courier New" panose="02070309020205020404"/>
              </a:rPr>
              <a:t>20 </a:t>
            </a:r>
            <a:r>
              <a:rPr lang="zh-CN" altLang="zh-CN" kern="100">
                <a:cs typeface="Times New Roman" panose="02020603050405020304"/>
              </a:rPr>
              <a:t>世纪</a:t>
            </a:r>
            <a:r>
              <a:rPr lang="en-US" altLang="zh-CN" kern="100">
                <a:cs typeface="Courier New" panose="02070309020205020404"/>
              </a:rPr>
              <a:t>40 </a:t>
            </a:r>
            <a:r>
              <a:rPr lang="zh-CN" altLang="zh-CN" kern="100">
                <a:cs typeface="Times New Roman" panose="02020603050405020304"/>
              </a:rPr>
              <a:t>年代中后期至</a:t>
            </a:r>
            <a:r>
              <a:rPr lang="en-US" altLang="zh-CN" kern="100">
                <a:cs typeface="Courier New" panose="02070309020205020404"/>
              </a:rPr>
              <a:t>80 </a:t>
            </a:r>
            <a:r>
              <a:rPr lang="zh-CN" altLang="zh-CN" kern="100">
                <a:cs typeface="Times New Roman" panose="02020603050405020304"/>
              </a:rPr>
              <a:t>年代末</a:t>
            </a:r>
            <a:r>
              <a:rPr lang="en-US" altLang="zh-CN" kern="100">
                <a:cs typeface="Courier New" panose="02070309020205020404"/>
              </a:rPr>
              <a:t>90 </a:t>
            </a:r>
            <a:r>
              <a:rPr lang="zh-CN" altLang="zh-CN" kern="100">
                <a:cs typeface="Times New Roman" panose="02020603050405020304"/>
              </a:rPr>
              <a:t>年代初，以</a:t>
            </a:r>
            <a:r>
              <a:rPr lang="en-US" altLang="zh-CN" kern="100">
                <a:cs typeface="Courier New" panose="02070309020205020404"/>
              </a:rPr>
              <a:t>_______</a:t>
            </a:r>
            <a:r>
              <a:rPr lang="zh-CN" altLang="zh-CN" kern="100">
                <a:cs typeface="Times New Roman" panose="02020603050405020304"/>
              </a:rPr>
              <a:t>为首的两大集团之间逐步形成的既非战争又非和平的</a:t>
            </a:r>
            <a:r>
              <a:rPr lang="en-US" altLang="zh-CN" kern="100">
                <a:cs typeface="Courier New" panose="02070309020205020404"/>
              </a:rPr>
              <a:t>_______</a:t>
            </a:r>
            <a:r>
              <a:rPr lang="zh-CN" altLang="zh-CN" kern="100">
                <a:cs typeface="Times New Roman" panose="02020603050405020304"/>
              </a:rPr>
              <a:t>与竞争状态。</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【概念阐释】</a:t>
            </a:r>
            <a:r>
              <a:rPr lang="zh-CN" altLang="zh-CN" kern="100">
                <a:cs typeface="Times New Roman" panose="02020603050405020304"/>
              </a:rPr>
              <a:t>冷战</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冷战</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政策是指二战后美国对苏联等社会主义国家所采取的除战争以外的一切手段，以遏制共产主义。</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冷</a:t>
            </a:r>
            <a:r>
              <a:rPr lang="en-US" altLang="zh-CN" kern="100">
                <a:latin typeface="宋体" panose="02010600030101010101" pitchFamily="2" charset="-122"/>
                <a:cs typeface="Times New Roman" panose="02020603050405020304"/>
              </a:rPr>
              <a:t>”</a:t>
            </a:r>
            <a:r>
              <a:rPr lang="en-US" altLang="zh-CN" kern="100">
                <a:ea typeface="楷体_GB2312"/>
                <a:cs typeface="Courier New" panose="02070309020205020404"/>
              </a:rPr>
              <a:t> ——</a:t>
            </a:r>
            <a:r>
              <a:rPr lang="zh-CN" altLang="zh-CN" kern="100">
                <a:ea typeface="楷体_GB2312"/>
                <a:cs typeface="Times New Roman" panose="02020603050405020304"/>
              </a:rPr>
              <a:t>手段、方式，除战争以外一切手段，</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战</a:t>
            </a:r>
            <a:r>
              <a:rPr lang="en-US" altLang="zh-CN" kern="100">
                <a:latin typeface="宋体" panose="02010600030101010101" pitchFamily="2" charset="-122"/>
                <a:cs typeface="Times New Roman" panose="02020603050405020304"/>
              </a:rPr>
              <a:t>”</a:t>
            </a:r>
            <a:r>
              <a:rPr lang="en-US" altLang="zh-CN" kern="100">
                <a:ea typeface="楷体_GB2312"/>
                <a:cs typeface="Courier New" panose="02070309020205020404"/>
              </a:rPr>
              <a:t> ——</a:t>
            </a:r>
            <a:r>
              <a:rPr lang="zh-CN" altLang="zh-CN" kern="100">
                <a:ea typeface="楷体_GB2312"/>
                <a:cs typeface="Times New Roman" panose="02020603050405020304"/>
              </a:rPr>
              <a:t>实质是对抗</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658284" y="2492896"/>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美苏　</a:t>
            </a:r>
            <a:endParaRPr lang="zh-CN" altLang="zh-CN" sz="1050" kern="100"/>
          </a:p>
        </p:txBody>
      </p:sp>
      <p:sp>
        <p:nvSpPr>
          <p:cNvPr id="6" name="Rectangle 3"/>
          <p:cNvSpPr>
            <a:spLocks noChangeArrowheads="1"/>
          </p:cNvSpPr>
          <p:nvPr/>
        </p:nvSpPr>
        <p:spPr bwMode="auto">
          <a:xfrm>
            <a:off x="10091332" y="2492896"/>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对峙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blinds(horizontal)">
                                      <p:cBhvr>
                                        <p:cTn id="2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548680"/>
            <a:ext cx="11382863" cy="6034537"/>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第二次世界大战结束后，</a:t>
            </a:r>
            <a:r>
              <a:rPr lang="zh-CN" altLang="zh-CN" kern="100">
                <a:latin typeface="宋体" panose="02010600030101010101" pitchFamily="2" charset="-122"/>
                <a:ea typeface="Times New Roman" panose="02020603050405020304"/>
                <a:cs typeface="Courier New" panose="02070309020205020404"/>
              </a:rPr>
              <a:t> </a:t>
            </a:r>
            <a:r>
              <a:rPr lang="zh-CN" altLang="zh-CN" kern="100">
                <a:cs typeface="Times New Roman" panose="02020603050405020304"/>
              </a:rPr>
              <a:t>美国和苏联这两个社会制度完全不同的超级大国，在消灭了</a:t>
            </a:r>
            <a:r>
              <a:rPr lang="en-US" altLang="zh-CN" kern="100">
                <a:cs typeface="Courier New" panose="02070309020205020404"/>
              </a:rPr>
              <a:t>_________</a:t>
            </a:r>
            <a:r>
              <a:rPr lang="zh-CN" altLang="zh-CN" kern="100">
                <a:cs typeface="Times New Roman" panose="02020603050405020304"/>
              </a:rPr>
              <a:t>这个共同敌人之后，战时同盟的基础不复存在。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两国的国家利益存在严重冲突，</a:t>
            </a:r>
            <a:r>
              <a:rPr lang="en-US" altLang="zh-CN" kern="100">
                <a:cs typeface="Courier New" panose="02070309020205020404"/>
              </a:rPr>
              <a:t>___________</a:t>
            </a:r>
            <a:r>
              <a:rPr lang="zh-CN" altLang="zh-CN" kern="100">
                <a:cs typeface="Times New Roman" panose="02020603050405020304"/>
              </a:rPr>
              <a:t>也尖锐对立。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③</a:t>
            </a:r>
            <a:r>
              <a:rPr lang="zh-CN" altLang="zh-CN" kern="100">
                <a:cs typeface="Times New Roman" panose="02020603050405020304"/>
              </a:rPr>
              <a:t>战后美国称霸世界的野心急剧膨胀。美国在全球进行扩张，将社会主义的苏联视为其建立</a:t>
            </a:r>
            <a:r>
              <a:rPr lang="en-US" altLang="zh-CN" kern="100">
                <a:cs typeface="Courier New" panose="02070309020205020404"/>
              </a:rPr>
              <a:t>___________</a:t>
            </a:r>
            <a:r>
              <a:rPr lang="zh-CN" altLang="zh-CN" kern="100">
                <a:cs typeface="Times New Roman" panose="02020603050405020304"/>
              </a:rPr>
              <a:t>的最大障碍。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④</a:t>
            </a:r>
            <a:r>
              <a:rPr lang="zh-CN" altLang="zh-CN" kern="100">
                <a:cs typeface="Times New Roman" panose="02020603050405020304"/>
              </a:rPr>
              <a:t>战后的苏联希望有一个和平的国际环境恢复经济，发展社会主义。为确保</a:t>
            </a:r>
            <a:r>
              <a:rPr lang="en-US" altLang="zh-CN" kern="100">
                <a:cs typeface="Courier New" panose="02070309020205020404"/>
              </a:rPr>
              <a:t>_______</a:t>
            </a:r>
            <a:r>
              <a:rPr lang="zh-CN" altLang="zh-CN" kern="100">
                <a:cs typeface="Times New Roman" panose="02020603050405020304"/>
              </a:rPr>
              <a:t>国家对苏友好，苏联努力扩大自己在东欧的影响，与美国发生了尖锐矛盾</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4294370" y="1799238"/>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法西斯　</a:t>
            </a:r>
            <a:endParaRPr lang="zh-CN" altLang="zh-CN" sz="1050" kern="100"/>
          </a:p>
        </p:txBody>
      </p:sp>
      <p:sp>
        <p:nvSpPr>
          <p:cNvPr id="6" name="Rectangle 3"/>
          <p:cNvSpPr>
            <a:spLocks noChangeArrowheads="1"/>
          </p:cNvSpPr>
          <p:nvPr/>
        </p:nvSpPr>
        <p:spPr bwMode="auto">
          <a:xfrm>
            <a:off x="6922344" y="299695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意识形态　</a:t>
            </a:r>
            <a:endParaRPr lang="zh-CN" altLang="zh-CN" sz="1050" kern="100"/>
          </a:p>
        </p:txBody>
      </p:sp>
      <p:sp>
        <p:nvSpPr>
          <p:cNvPr id="7" name="Rectangle 3"/>
          <p:cNvSpPr>
            <a:spLocks noChangeArrowheads="1"/>
          </p:cNvSpPr>
          <p:nvPr/>
        </p:nvSpPr>
        <p:spPr bwMode="auto">
          <a:xfrm>
            <a:off x="4567040" y="414908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世界霸权　</a:t>
            </a:r>
            <a:endParaRPr lang="zh-CN" altLang="zh-CN" sz="1050" kern="100"/>
          </a:p>
        </p:txBody>
      </p:sp>
      <p:sp>
        <p:nvSpPr>
          <p:cNvPr id="8" name="Rectangle 3"/>
          <p:cNvSpPr>
            <a:spLocks noChangeArrowheads="1"/>
          </p:cNvSpPr>
          <p:nvPr/>
        </p:nvSpPr>
        <p:spPr bwMode="auto">
          <a:xfrm>
            <a:off x="2458484" y="5373216"/>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东欧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endParaRPr lang="en-US" altLang="zh-CN" kern="10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思考</a:t>
            </a:r>
            <a:r>
              <a:rPr lang="en-US" altLang="zh-CN" kern="100">
                <a:ea typeface="黑体" panose="02010609060101010101" pitchFamily="2" charset="-122"/>
                <a:cs typeface="Courier New" panose="02070309020205020404"/>
              </a:rPr>
              <a:t>1</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美苏为何从战时盟友变为战后对手？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1</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共同的敌人</a:t>
            </a:r>
            <a:r>
              <a:rPr lang="en-US" altLang="zh-CN" kern="100">
                <a:ea typeface="仿宋_GB2312"/>
                <a:cs typeface="Courier New" panose="02070309020205020404"/>
              </a:rPr>
              <a:t>——</a:t>
            </a:r>
            <a:r>
              <a:rPr lang="zh-CN" altLang="zh-CN" kern="100">
                <a:ea typeface="仿宋_GB2312"/>
                <a:cs typeface="Times New Roman" panose="02020603050405020304"/>
              </a:rPr>
              <a:t>法西斯被消灭，失去了战时同盟的基础；社会制度的不同；价值观念的对立；国家利益的冲突</a:t>
            </a:r>
            <a:r>
              <a:rPr lang="en-US" altLang="zh-CN" kern="100">
                <a:ea typeface="仿宋_GB2312"/>
                <a:cs typeface="Courier New" panose="02070309020205020404"/>
              </a:rPr>
              <a:t>(</a:t>
            </a:r>
            <a:r>
              <a:rPr lang="zh-CN" altLang="zh-CN" kern="100">
                <a:ea typeface="仿宋_GB2312"/>
                <a:cs typeface="Times New Roman" panose="02020603050405020304"/>
              </a:rPr>
              <a:t>根本原因</a:t>
            </a:r>
            <a:r>
              <a:rPr lang="en-US" altLang="zh-CN" kern="100">
                <a:ea typeface="仿宋_GB2312"/>
                <a:cs typeface="Courier New" panose="02070309020205020404"/>
              </a:rPr>
              <a:t>)</a:t>
            </a:r>
            <a:r>
              <a:rPr lang="zh-CN" altLang="zh-CN" kern="10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1232132"/>
          </a:xfrm>
        </p:spPr>
        <p:txBody>
          <a:bodyPr/>
          <a:lstStyle/>
          <a:p>
            <a:pPr indent="713740">
              <a:tabLst>
                <a:tab pos="5600700"/>
                <a:tab pos="9867900"/>
              </a:tabLst>
            </a:pPr>
            <a:r>
              <a:rPr lang="en-US" altLang="zh-CN" kern="100">
                <a:cs typeface="Courier New" panose="02070309020205020404"/>
              </a:rPr>
              <a:t>(3)</a:t>
            </a:r>
            <a:r>
              <a:rPr lang="zh-CN" altLang="zh-CN" kern="100">
                <a:cs typeface="Times New Roman" panose="02020603050405020304"/>
              </a:rPr>
              <a:t>表现</a:t>
            </a:r>
            <a:endParaRPr lang="zh-CN" altLang="zh-CN" sz="1050" kern="100">
              <a:latin typeface="宋体" panose="02010600030101010101" pitchFamily="2" charset="-122"/>
              <a:cs typeface="Courier New" panose="02070309020205020404"/>
            </a:endParaRPr>
          </a:p>
          <a:p>
            <a:endParaRPr lang="zh-CN" altLang="en-US"/>
          </a:p>
        </p:txBody>
      </p:sp>
      <p:graphicFrame>
        <p:nvGraphicFramePr>
          <p:cNvPr id="2" name="表格 1"/>
          <p:cNvGraphicFramePr>
            <a:graphicFrameLocks noGrp="1"/>
          </p:cNvGraphicFramePr>
          <p:nvPr/>
        </p:nvGraphicFramePr>
        <p:xfrm>
          <a:off x="699929" y="1412776"/>
          <a:ext cx="10790555" cy="4181856"/>
        </p:xfrm>
        <a:graphic>
          <a:graphicData uri="http://schemas.openxmlformats.org/drawingml/2006/table">
            <a:tbl>
              <a:tblPr/>
              <a:tblGrid>
                <a:gridCol w="1334135"/>
                <a:gridCol w="4728210"/>
                <a:gridCol w="4728210"/>
              </a:tblGrid>
              <a:tr h="0">
                <a:tc>
                  <a:txBody>
                    <a:bodyPr vert="horz" wrap="square"/>
                    <a:lstStyle/>
                    <a:p>
                      <a:pPr algn="ctr">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 </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美国</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苏联</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465">
                <a:tc>
                  <a:txBody>
                    <a:bodyPr vert="horz" wrap="square"/>
                    <a:lstStyle/>
                    <a:p>
                      <a:pPr algn="ctr">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政治</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en-US" sz="2800" b="1" kern="100">
                          <a:effectLst/>
                          <a:latin typeface="宋体" panose="02010600030101010101" pitchFamily="2" charset="-122"/>
                          <a:ea typeface="Times New Roman" panose="02020603050405020304"/>
                          <a:cs typeface="Times New Roman" panose="02020603050405020304"/>
                        </a:rPr>
                        <a:t>“</a:t>
                      </a:r>
                      <a:r>
                        <a:rPr lang="en-US" sz="2800" b="1" kern="100">
                          <a:effectLst/>
                          <a:latin typeface="Times New Roman"/>
                          <a:ea typeface="Times New Roman" panose="02020603050405020304"/>
                          <a:cs typeface="Courier New" panose="02070309020205020404"/>
                        </a:rPr>
                        <a:t>_____________</a:t>
                      </a:r>
                      <a:r>
                        <a:rPr lang="en-US" sz="2800" b="1" kern="100">
                          <a:effectLst/>
                          <a:latin typeface="宋体" panose="02010600030101010101" pitchFamily="2" charset="-122"/>
                          <a:ea typeface="Times New Roman" panose="02020603050405020304"/>
                          <a:cs typeface="Times New Roman" panose="02020603050405020304"/>
                        </a:rPr>
                        <a:t>”</a:t>
                      </a:r>
                      <a:r>
                        <a:rPr lang="en-US" sz="2800" b="1" kern="100">
                          <a:effectLst/>
                          <a:latin typeface="Times New Roman"/>
                          <a:ea typeface="Times New Roman" panose="02020603050405020304"/>
                          <a:cs typeface="Courier New" panose="02070309020205020404"/>
                        </a:rPr>
                        <a:t>(1947</a:t>
                      </a:r>
                      <a:r>
                        <a:rPr lang="zh-CN" sz="2800" b="1" kern="100">
                          <a:effectLst/>
                          <a:latin typeface="Times New Roman"/>
                          <a:ea typeface="Times New Roman" panose="02020603050405020304"/>
                          <a:cs typeface="Times New Roman" panose="02020603050405020304"/>
                        </a:rPr>
                        <a:t>年</a:t>
                      </a:r>
                      <a:r>
                        <a:rPr lang="en-US" sz="2800" b="1" kern="100">
                          <a:effectLst/>
                          <a:latin typeface="Times New Roman"/>
                          <a:ea typeface="Times New Roman" panose="02020603050405020304"/>
                          <a:cs typeface="Courier New" panose="02070309020205020404"/>
                        </a:rPr>
                        <a:t>3</a:t>
                      </a:r>
                      <a:r>
                        <a:rPr lang="zh-CN" sz="2800" b="1" kern="100">
                          <a:effectLst/>
                          <a:latin typeface="Times New Roman"/>
                          <a:ea typeface="Times New Roman" panose="02020603050405020304"/>
                          <a:cs typeface="Times New Roman" panose="02020603050405020304"/>
                        </a:rPr>
                        <a:t>月</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共产党和工人党情报局</a:t>
                      </a:r>
                      <a:r>
                        <a:rPr lang="en-US" sz="2800" b="1" kern="100">
                          <a:effectLst/>
                          <a:latin typeface="Times New Roman"/>
                          <a:ea typeface="Times New Roman" panose="02020603050405020304"/>
                          <a:cs typeface="Courier New" panose="02070309020205020404"/>
                        </a:rPr>
                        <a:t>(1947</a:t>
                      </a:r>
                      <a:r>
                        <a:rPr lang="zh-CN" sz="2800" b="1" kern="100">
                          <a:effectLst/>
                          <a:latin typeface="Times New Roman"/>
                          <a:ea typeface="Times New Roman" panose="02020603050405020304"/>
                          <a:cs typeface="Times New Roman" panose="02020603050405020304"/>
                        </a:rPr>
                        <a:t>年</a:t>
                      </a:r>
                      <a:r>
                        <a:rPr lang="en-US" sz="2800" b="1" kern="100">
                          <a:effectLst/>
                          <a:latin typeface="Times New Roman"/>
                          <a:ea typeface="Times New Roman" panose="02020603050405020304"/>
                          <a:cs typeface="Courier New" panose="02070309020205020404"/>
                        </a:rPr>
                        <a:t>9</a:t>
                      </a:r>
                      <a:r>
                        <a:rPr lang="zh-CN" sz="2800" b="1" kern="100">
                          <a:effectLst/>
                          <a:latin typeface="Times New Roman"/>
                          <a:ea typeface="Times New Roman" panose="02020603050405020304"/>
                          <a:cs typeface="Times New Roman" panose="02020603050405020304"/>
                        </a:rPr>
                        <a:t>月</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465">
                <a:tc>
                  <a:txBody>
                    <a:bodyPr vert="horz" wrap="square"/>
                    <a:lstStyle/>
                    <a:p>
                      <a:pPr algn="ctr">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经济</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马歇尔计划</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en-US" sz="2800" b="1" kern="100">
                          <a:effectLst/>
                          <a:latin typeface="Times New Roman"/>
                          <a:ea typeface="Times New Roman" panose="02020603050405020304"/>
                          <a:cs typeface="Courier New" panose="02070309020205020404"/>
                        </a:rPr>
                        <a:t>_________________</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465">
                <a:tc>
                  <a:txBody>
                    <a:bodyPr vert="horz" wrap="square"/>
                    <a:lstStyle/>
                    <a:p>
                      <a:pPr algn="ctr">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地缘</a:t>
                      </a:r>
                      <a:endParaRPr lang="zh-CN" sz="1050" kern="100">
                        <a:effectLst/>
                        <a:latin typeface="宋体" panose="02010600030101010101" pitchFamily="2" charset="-122"/>
                        <a:ea typeface="Times New Roman" panose="02020603050405020304"/>
                        <a:cs typeface="Courier New" panose="02070309020205020404"/>
                      </a:endParaRPr>
                    </a:p>
                    <a:p>
                      <a:pPr algn="ctr">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政治</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扶植德意志</a:t>
                      </a:r>
                      <a:r>
                        <a:rPr lang="en-US" sz="2800" b="1" kern="100">
                          <a:effectLst/>
                          <a:latin typeface="Times New Roman"/>
                          <a:ea typeface="Times New Roman" panose="02020603050405020304"/>
                          <a:cs typeface="Courier New" panose="02070309020205020404"/>
                        </a:rPr>
                        <a:t>_______</a:t>
                      </a:r>
                      <a:r>
                        <a:rPr lang="zh-CN" sz="2800" b="1" kern="100">
                          <a:effectLst/>
                          <a:latin typeface="Times New Roman"/>
                          <a:ea typeface="Times New Roman" panose="02020603050405020304"/>
                          <a:cs typeface="Times New Roman" panose="02020603050405020304"/>
                        </a:rPr>
                        <a:t>共和国</a:t>
                      </a:r>
                      <a:r>
                        <a:rPr lang="en-US" sz="2800" b="1" kern="100">
                          <a:effectLst/>
                          <a:latin typeface="Times New Roman"/>
                          <a:ea typeface="Times New Roman" panose="02020603050405020304"/>
                          <a:cs typeface="Courier New" panose="02070309020205020404"/>
                        </a:rPr>
                        <a:t>(1949</a:t>
                      </a:r>
                      <a:r>
                        <a:rPr lang="zh-CN" sz="2800" b="1" kern="100">
                          <a:effectLst/>
                          <a:latin typeface="Times New Roman"/>
                          <a:ea typeface="Times New Roman" panose="02020603050405020304"/>
                          <a:cs typeface="Times New Roman" panose="02020603050405020304"/>
                        </a:rPr>
                        <a:t>年</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扶植德意志民主共和国</a:t>
                      </a:r>
                      <a:r>
                        <a:rPr lang="en-US" sz="2800" b="1" kern="100">
                          <a:effectLst/>
                          <a:latin typeface="Times New Roman"/>
                          <a:ea typeface="Times New Roman" panose="02020603050405020304"/>
                          <a:cs typeface="Courier New" panose="02070309020205020404"/>
                        </a:rPr>
                        <a:t>(1949</a:t>
                      </a:r>
                      <a:r>
                        <a:rPr lang="zh-CN" sz="2800" b="1" kern="100">
                          <a:effectLst/>
                          <a:latin typeface="Times New Roman"/>
                          <a:ea typeface="Times New Roman" panose="02020603050405020304"/>
                          <a:cs typeface="Times New Roman" panose="02020603050405020304"/>
                        </a:rPr>
                        <a:t>年</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7640">
                <a:tc>
                  <a:txBody>
                    <a:bodyPr vert="horz" wrap="square"/>
                    <a:lstStyle/>
                    <a:p>
                      <a:pPr algn="ctr">
                        <a:lnSpc>
                          <a:spcPct val="140000"/>
                        </a:lnSpc>
                        <a:spcAft>
                          <a:spcPct val="0"/>
                        </a:spcAft>
                        <a:tabLst>
                          <a:tab pos="5600700"/>
                          <a:tab pos="9867900"/>
                        </a:tabLst>
                      </a:pPr>
                      <a:r>
                        <a:rPr lang="zh-CN" sz="2800" b="1" kern="100">
                          <a:effectLst/>
                          <a:latin typeface="Times New Roman"/>
                          <a:ea typeface="Times New Roman" panose="02020603050405020304"/>
                          <a:cs typeface="Times New Roman" panose="02020603050405020304"/>
                        </a:rPr>
                        <a:t>军事</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en-US" sz="2800" b="1" kern="100">
                          <a:effectLst/>
                          <a:latin typeface="宋体" panose="02010600030101010101" pitchFamily="2" charset="-122"/>
                          <a:ea typeface="Times New Roman" panose="02020603050405020304"/>
                          <a:cs typeface="Times New Roman" panose="02020603050405020304"/>
                        </a:rPr>
                        <a:t>“</a:t>
                      </a:r>
                      <a:r>
                        <a:rPr lang="zh-CN" sz="2800" b="1" kern="100">
                          <a:effectLst/>
                          <a:latin typeface="Times New Roman"/>
                          <a:ea typeface="Times New Roman" panose="02020603050405020304"/>
                          <a:cs typeface="Times New Roman" panose="02020603050405020304"/>
                        </a:rPr>
                        <a:t>北约</a:t>
                      </a:r>
                      <a:r>
                        <a:rPr lang="en-US" sz="2800" b="1" kern="100">
                          <a:effectLst/>
                          <a:latin typeface="宋体" panose="02010600030101010101" pitchFamily="2" charset="-122"/>
                          <a:ea typeface="Times New Roman" panose="02020603050405020304"/>
                          <a:cs typeface="Times New Roman" panose="02020603050405020304"/>
                        </a:rPr>
                        <a:t>”</a:t>
                      </a:r>
                      <a:r>
                        <a:rPr lang="en-US" sz="2800" b="1" kern="100">
                          <a:effectLst/>
                          <a:latin typeface="Times New Roman"/>
                          <a:ea typeface="Times New Roman" panose="02020603050405020304"/>
                          <a:cs typeface="Courier New" panose="02070309020205020404"/>
                        </a:rPr>
                        <a:t>(1949</a:t>
                      </a:r>
                      <a:r>
                        <a:rPr lang="zh-CN" sz="2800" b="1" kern="100">
                          <a:effectLst/>
                          <a:latin typeface="Times New Roman"/>
                          <a:ea typeface="Times New Roman" panose="02020603050405020304"/>
                          <a:cs typeface="Times New Roman" panose="02020603050405020304"/>
                        </a:rPr>
                        <a:t>年</a:t>
                      </a:r>
                      <a:r>
                        <a:rPr lang="en-US" sz="2800" b="1" kern="100">
                          <a:effectLst/>
                          <a:latin typeface="Times New Roman"/>
                          <a:ea typeface="Times New Roman" panose="02020603050405020304"/>
                          <a:cs typeface="Courier New" panose="02070309020205020404"/>
                        </a:rPr>
                        <a:t>4</a:t>
                      </a:r>
                      <a:r>
                        <a:rPr lang="zh-CN" sz="2800" b="1" kern="100">
                          <a:effectLst/>
                          <a:latin typeface="Times New Roman"/>
                          <a:ea typeface="Times New Roman" panose="02020603050405020304"/>
                          <a:cs typeface="Times New Roman" panose="02020603050405020304"/>
                        </a:rPr>
                        <a:t>月</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40000"/>
                        </a:lnSpc>
                        <a:spcAft>
                          <a:spcPct val="0"/>
                        </a:spcAft>
                        <a:tabLst>
                          <a:tab pos="5600700"/>
                          <a:tab pos="9867900"/>
                        </a:tabLst>
                      </a:pPr>
                      <a:r>
                        <a:rPr lang="en-US" sz="2800" b="1" kern="100">
                          <a:effectLst/>
                          <a:latin typeface="宋体" panose="02010600030101010101" pitchFamily="2" charset="-122"/>
                          <a:ea typeface="Times New Roman" panose="02020603050405020304"/>
                          <a:cs typeface="Times New Roman" panose="02020603050405020304"/>
                        </a:rPr>
                        <a:t>“</a:t>
                      </a:r>
                      <a:r>
                        <a:rPr lang="en-US" sz="2800" b="1" kern="100">
                          <a:effectLst/>
                          <a:latin typeface="Times New Roman"/>
                          <a:ea typeface="Times New Roman" panose="02020603050405020304"/>
                          <a:cs typeface="Courier New" panose="02070309020205020404"/>
                        </a:rPr>
                        <a:t>_______</a:t>
                      </a:r>
                      <a:r>
                        <a:rPr lang="en-US" sz="2800" b="1" kern="100">
                          <a:effectLst/>
                          <a:latin typeface="宋体" panose="02010600030101010101" pitchFamily="2" charset="-122"/>
                          <a:ea typeface="Times New Roman" panose="02020603050405020304"/>
                          <a:cs typeface="Times New Roman" panose="02020603050405020304"/>
                        </a:rPr>
                        <a:t>”</a:t>
                      </a:r>
                      <a:r>
                        <a:rPr lang="en-US" sz="2800" b="1" kern="100">
                          <a:effectLst/>
                          <a:latin typeface="Times New Roman"/>
                          <a:ea typeface="Times New Roman" panose="02020603050405020304"/>
                          <a:cs typeface="Courier New" panose="02070309020205020404"/>
                        </a:rPr>
                        <a:t>(1955</a:t>
                      </a:r>
                      <a:r>
                        <a:rPr lang="zh-CN" sz="2800" b="1" kern="100">
                          <a:effectLst/>
                          <a:latin typeface="Times New Roman"/>
                          <a:ea typeface="Times New Roman" panose="02020603050405020304"/>
                          <a:cs typeface="Times New Roman" panose="02020603050405020304"/>
                        </a:rPr>
                        <a:t>年</a:t>
                      </a:r>
                      <a:r>
                        <a:rPr lang="en-US" sz="2800" b="1" kern="100">
                          <a:effectLst/>
                          <a:latin typeface="Times New Roman"/>
                          <a:ea typeface="Times New Roman" panose="02020603050405020304"/>
                          <a:cs typeface="Courier New" panose="02070309020205020404"/>
                        </a:rPr>
                        <a:t>5</a:t>
                      </a:r>
                      <a:r>
                        <a:rPr lang="zh-CN" sz="2800" b="1" kern="100">
                          <a:effectLst/>
                          <a:latin typeface="Times New Roman"/>
                          <a:ea typeface="Times New Roman" panose="02020603050405020304"/>
                          <a:cs typeface="Times New Roman" panose="02020603050405020304"/>
                        </a:rPr>
                        <a:t>月</a:t>
                      </a:r>
                      <a:r>
                        <a:rPr lang="en-US" sz="2800" b="1" kern="100">
                          <a:effectLst/>
                          <a:latin typeface="Times New Roman"/>
                          <a:ea typeface="Times New Roman" panose="02020603050405020304"/>
                          <a:cs typeface="Courier New" panose="02070309020205020404"/>
                        </a:rPr>
                        <a:t>)</a:t>
                      </a:r>
                      <a:endParaRPr lang="zh-CN" sz="1050" kern="100">
                        <a:effectLst/>
                        <a:latin typeface="宋体" panose="02010600030101010101" pitchFamily="2" charset="-122"/>
                        <a:ea typeface="Times New Roman" panose="02020603050405020304"/>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3"/>
          <p:cNvSpPr>
            <a:spLocks noChangeArrowheads="1"/>
          </p:cNvSpPr>
          <p:nvPr/>
        </p:nvSpPr>
        <p:spPr bwMode="auto">
          <a:xfrm>
            <a:off x="2709558" y="2060848"/>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杜鲁门主义　</a:t>
            </a:r>
            <a:endParaRPr lang="zh-CN" altLang="zh-CN" sz="1050" kern="100"/>
          </a:p>
        </p:txBody>
      </p:sp>
      <p:sp>
        <p:nvSpPr>
          <p:cNvPr id="6" name="Rectangle 3"/>
          <p:cNvSpPr>
            <a:spLocks noChangeArrowheads="1"/>
          </p:cNvSpPr>
          <p:nvPr/>
        </p:nvSpPr>
        <p:spPr bwMode="auto">
          <a:xfrm>
            <a:off x="7749483" y="3212976"/>
            <a:ext cx="3070071"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经济互助委员会　</a:t>
            </a:r>
            <a:endParaRPr lang="zh-CN" altLang="zh-CN" sz="1050" kern="100"/>
          </a:p>
        </p:txBody>
      </p:sp>
      <p:sp>
        <p:nvSpPr>
          <p:cNvPr id="7" name="Rectangle 3"/>
          <p:cNvSpPr>
            <a:spLocks noChangeArrowheads="1"/>
          </p:cNvSpPr>
          <p:nvPr/>
        </p:nvSpPr>
        <p:spPr bwMode="auto">
          <a:xfrm>
            <a:off x="4042660" y="3789040"/>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联邦　</a:t>
            </a:r>
            <a:endParaRPr lang="zh-CN" altLang="zh-CN" sz="1050" kern="100"/>
          </a:p>
        </p:txBody>
      </p:sp>
      <p:sp>
        <p:nvSpPr>
          <p:cNvPr id="8" name="Rectangle 3"/>
          <p:cNvSpPr>
            <a:spLocks noChangeArrowheads="1"/>
          </p:cNvSpPr>
          <p:nvPr/>
        </p:nvSpPr>
        <p:spPr bwMode="auto">
          <a:xfrm>
            <a:off x="7745155" y="5066020"/>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华约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【特别提示】</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杜鲁门主义</a:t>
            </a:r>
            <a:r>
              <a:rPr lang="en-US" altLang="zh-CN" kern="100">
                <a:latin typeface="宋体" panose="02010600030101010101" pitchFamily="2" charset="-122"/>
                <a:cs typeface="Times New Roman" panose="02020603050405020304"/>
              </a:rPr>
              <a:t>”</a:t>
            </a:r>
            <a:r>
              <a:rPr lang="zh-CN" altLang="zh-CN" kern="100">
                <a:ea typeface="黑体" panose="02010609060101010101" pitchFamily="2" charset="-122"/>
                <a:cs typeface="Times New Roman" panose="02020603050405020304"/>
              </a:rPr>
              <a:t>和马歇尔计划的联系与区别</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(1)</a:t>
            </a:r>
            <a:r>
              <a:rPr lang="zh-CN" altLang="zh-CN" kern="100">
                <a:ea typeface="仿宋_GB2312"/>
                <a:cs typeface="Times New Roman" panose="02020603050405020304"/>
              </a:rPr>
              <a:t>联系：</a:t>
            </a:r>
            <a:r>
              <a:rPr lang="en-US" altLang="zh-CN" kern="100">
                <a:latin typeface="宋体" panose="02010600030101010101" pitchFamily="2" charset="-122"/>
                <a:ea typeface="仿宋_GB2312"/>
                <a:cs typeface="Times New Roman" panose="02020603050405020304"/>
              </a:rPr>
              <a:t>①</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杜鲁门主义</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是美国争夺世界霸权的宣言书，它标志着美国对外政策已由局部扩张转向全球扩张。</a:t>
            </a:r>
            <a:r>
              <a:rPr lang="en-US" altLang="zh-CN" kern="100">
                <a:latin typeface="宋体" panose="02010600030101010101" pitchFamily="2" charset="-122"/>
                <a:ea typeface="仿宋_GB2312"/>
                <a:cs typeface="Times New Roman" panose="02020603050405020304"/>
              </a:rPr>
              <a:t>②</a:t>
            </a:r>
            <a:r>
              <a:rPr lang="zh-CN" altLang="zh-CN" kern="100">
                <a:ea typeface="仿宋_GB2312"/>
                <a:cs typeface="Times New Roman" panose="02020603050405020304"/>
              </a:rPr>
              <a:t>马歇尔计划是</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杜鲁门主义</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的延续和扩大，是</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杜鲁门主义</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的一次大规模运用。</a:t>
            </a:r>
            <a:r>
              <a:rPr lang="en-US" altLang="zh-CN" kern="100">
                <a:latin typeface="宋体" panose="02010600030101010101" pitchFamily="2" charset="-122"/>
                <a:ea typeface="仿宋_GB2312"/>
                <a:cs typeface="Times New Roman" panose="02020603050405020304"/>
              </a:rPr>
              <a:t>③</a:t>
            </a:r>
            <a:r>
              <a:rPr lang="zh-CN" altLang="zh-CN" kern="100">
                <a:ea typeface="仿宋_GB2312"/>
                <a:cs typeface="Times New Roman" panose="02020603050405020304"/>
              </a:rPr>
              <a:t>两者在本质上是一致的，都是为了遏制苏联等社会主义力量，稳定资本主义统治秩序，确立和巩固美国的霸权地位。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(2)</a:t>
            </a:r>
            <a:r>
              <a:rPr lang="zh-CN" altLang="zh-CN" kern="100">
                <a:ea typeface="仿宋_GB2312"/>
                <a:cs typeface="Times New Roman" panose="02020603050405020304"/>
              </a:rPr>
              <a:t>区别：</a:t>
            </a:r>
            <a:r>
              <a:rPr lang="en-US" altLang="zh-CN" kern="100">
                <a:latin typeface="宋体" panose="02010600030101010101" pitchFamily="2" charset="-122"/>
                <a:ea typeface="仿宋_GB2312"/>
                <a:cs typeface="Times New Roman" panose="02020603050405020304"/>
              </a:rPr>
              <a:t>①</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杜鲁门主义</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表现为公开、赤裸裸地反共反苏；</a:t>
            </a:r>
            <a:r>
              <a:rPr lang="en-US" altLang="zh-CN" kern="100">
                <a:latin typeface="宋体" panose="02010600030101010101" pitchFamily="2" charset="-122"/>
                <a:ea typeface="仿宋_GB2312"/>
                <a:cs typeface="Times New Roman" panose="02020603050405020304"/>
              </a:rPr>
              <a:t>②</a:t>
            </a:r>
            <a:r>
              <a:rPr lang="zh-CN" altLang="zh-CN" kern="100">
                <a:ea typeface="仿宋_GB2312"/>
                <a:cs typeface="Times New Roman" panose="02020603050405020304"/>
              </a:rPr>
              <a:t>马歇尔计划则采用隐蔽的经济手段来稳定资本主义制度，控制欧洲，联合西欧各国共同反共反苏</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两极格局</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形成：到</a:t>
            </a:r>
            <a:r>
              <a:rPr lang="en-US" altLang="zh-CN" kern="100">
                <a:cs typeface="Courier New" panose="02070309020205020404"/>
              </a:rPr>
              <a:t>20 </a:t>
            </a:r>
            <a:r>
              <a:rPr lang="zh-CN" altLang="zh-CN" kern="100">
                <a:cs typeface="Times New Roman" panose="02020603050405020304"/>
              </a:rPr>
              <a:t>世纪</a:t>
            </a:r>
            <a:r>
              <a:rPr lang="en-US" altLang="zh-CN" kern="100">
                <a:cs typeface="Courier New" panose="02070309020205020404"/>
              </a:rPr>
              <a:t>50 </a:t>
            </a:r>
            <a:r>
              <a:rPr lang="zh-CN" altLang="zh-CN" kern="100">
                <a:cs typeface="Times New Roman" panose="02020603050405020304"/>
              </a:rPr>
              <a:t>年代中期，美苏</a:t>
            </a:r>
            <a:r>
              <a:rPr lang="en-US" altLang="zh-CN" kern="100">
                <a:cs typeface="Courier New" panose="02070309020205020404"/>
              </a:rPr>
              <a:t>_______</a:t>
            </a:r>
            <a:r>
              <a:rPr lang="zh-CN" altLang="zh-CN" kern="100">
                <a:cs typeface="Times New Roman" panose="02020603050405020304"/>
              </a:rPr>
              <a:t>冷战对峙，两极格局正式形成。</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特点：两极格局是不对称和不完全的。美国及其盟国的总体实力始终强于</a:t>
            </a:r>
            <a:r>
              <a:rPr lang="en-US" altLang="zh-CN" kern="100">
                <a:cs typeface="Courier New" panose="02070309020205020404"/>
              </a:rPr>
              <a:t>_______</a:t>
            </a:r>
            <a:r>
              <a:rPr lang="zh-CN" altLang="zh-CN" kern="100">
                <a:cs typeface="Times New Roman" panose="02020603050405020304"/>
              </a:rPr>
              <a:t>及其盟国，有些国家处于两大阵营之外，如印度、</a:t>
            </a:r>
            <a:r>
              <a:rPr lang="en-US" altLang="zh-CN" kern="100">
                <a:cs typeface="Courier New" panose="02070309020205020404"/>
              </a:rPr>
              <a:t>_____________</a:t>
            </a:r>
            <a:r>
              <a:rPr lang="zh-CN" altLang="zh-CN" kern="100">
                <a:cs typeface="Times New Roman" panose="02020603050405020304"/>
              </a:rPr>
              <a:t>等。</a:t>
            </a:r>
            <a:endParaRPr lang="zh-CN" altLang="zh-CN" sz="1050" kern="100">
              <a:effectLst/>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7499044" y="1268760"/>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全面　</a:t>
            </a:r>
            <a:endParaRPr lang="zh-CN" altLang="zh-CN" sz="1050" kern="100"/>
          </a:p>
        </p:txBody>
      </p:sp>
      <p:sp>
        <p:nvSpPr>
          <p:cNvPr id="6" name="Rectangle 3"/>
          <p:cNvSpPr>
            <a:spLocks noChangeArrowheads="1"/>
          </p:cNvSpPr>
          <p:nvPr/>
        </p:nvSpPr>
        <p:spPr bwMode="auto">
          <a:xfrm>
            <a:off x="2098444" y="3140968"/>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苏联　</a:t>
            </a:r>
            <a:endParaRPr lang="zh-CN" altLang="zh-CN" sz="1050" kern="100"/>
          </a:p>
        </p:txBody>
      </p:sp>
      <p:sp>
        <p:nvSpPr>
          <p:cNvPr id="7" name="Rectangle 3"/>
          <p:cNvSpPr>
            <a:spLocks noChangeArrowheads="1"/>
          </p:cNvSpPr>
          <p:nvPr/>
        </p:nvSpPr>
        <p:spPr bwMode="auto">
          <a:xfrm>
            <a:off x="630882" y="3664188"/>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印度尼西亚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二、冷战的发展与多极力量的成长</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冷战的发展：</a:t>
            </a:r>
            <a:r>
              <a:rPr lang="en-US" altLang="zh-CN" kern="100">
                <a:cs typeface="Courier New" panose="02070309020205020404"/>
              </a:rPr>
              <a:t>20 </a:t>
            </a:r>
            <a:r>
              <a:rPr lang="zh-CN" altLang="zh-CN" kern="100">
                <a:cs typeface="Times New Roman" panose="02020603050405020304"/>
              </a:rPr>
              <a:t>世纪</a:t>
            </a:r>
            <a:r>
              <a:rPr lang="en-US" altLang="zh-CN" kern="100">
                <a:cs typeface="Courier New" panose="02070309020205020404"/>
              </a:rPr>
              <a:t>50 </a:t>
            </a:r>
            <a:r>
              <a:rPr lang="zh-CN" altLang="zh-CN" kern="100">
                <a:cs typeface="Times New Roman" panose="02020603050405020304"/>
              </a:rPr>
              <a:t>年代中期以后，东西方关系既有缓和，也有激烈的冷战对抗。在美苏开展对话的同时，出现了第二次柏林危机和</a:t>
            </a:r>
            <a:r>
              <a:rPr lang="en-US" altLang="zh-CN" kern="100">
                <a:cs typeface="Courier New" panose="02070309020205020404"/>
              </a:rPr>
              <a:t>_______________</a:t>
            </a:r>
            <a:r>
              <a:rPr lang="zh-CN" altLang="zh-CN" kern="100">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多极力量的成长</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(1)_____________</a:t>
            </a:r>
            <a:r>
              <a:rPr lang="zh-CN" altLang="zh-CN" kern="100">
                <a:cs typeface="Times New Roman" panose="02020603050405020304"/>
              </a:rPr>
              <a:t>的成立和发展，</a:t>
            </a:r>
            <a:r>
              <a:rPr lang="en-US" altLang="zh-CN" kern="100">
                <a:cs typeface="Courier New" panose="02070309020205020404"/>
              </a:rPr>
              <a:t>_______</a:t>
            </a:r>
            <a:r>
              <a:rPr lang="zh-CN" altLang="zh-CN" kern="100">
                <a:cs typeface="Times New Roman" panose="02020603050405020304"/>
              </a:rPr>
              <a:t>经济的</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起飞</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及其要成为</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政治大国</a:t>
            </a:r>
            <a:r>
              <a:rPr lang="en-US" altLang="zh-CN" kern="100">
                <a:latin typeface="宋体" panose="02010600030101010101" pitchFamily="2" charset="-122"/>
                <a:cs typeface="Times New Roman" panose="02020603050405020304"/>
              </a:rPr>
              <a:t>”</a:t>
            </a:r>
            <a:r>
              <a:rPr lang="en-US" altLang="zh-CN" kern="100">
                <a:cs typeface="Courier New" panose="02070309020205020404"/>
              </a:rPr>
              <a:t> </a:t>
            </a:r>
            <a:r>
              <a:rPr lang="zh-CN" altLang="zh-CN" kern="100">
                <a:cs typeface="Times New Roman" panose="02020603050405020304"/>
              </a:rPr>
              <a:t>的追求，表明以美国为首的西方阵营逐渐分化。西欧和日本逐渐成为重要的国际力量。</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1233077" y="2492896"/>
            <a:ext cx="2709396"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古巴导弹危机　</a:t>
            </a:r>
            <a:endParaRPr lang="zh-CN" altLang="zh-CN" sz="1050" kern="100"/>
          </a:p>
        </p:txBody>
      </p:sp>
      <p:sp>
        <p:nvSpPr>
          <p:cNvPr id="6" name="Rectangle 3"/>
          <p:cNvSpPr>
            <a:spLocks noChangeArrowheads="1"/>
          </p:cNvSpPr>
          <p:nvPr/>
        </p:nvSpPr>
        <p:spPr bwMode="auto">
          <a:xfrm>
            <a:off x="1773455" y="3717032"/>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欧洲共同体　</a:t>
            </a:r>
            <a:endParaRPr lang="zh-CN" altLang="zh-CN" sz="1050" kern="100"/>
          </a:p>
        </p:txBody>
      </p:sp>
      <p:sp>
        <p:nvSpPr>
          <p:cNvPr id="7" name="Rectangle 3"/>
          <p:cNvSpPr>
            <a:spLocks noChangeArrowheads="1"/>
          </p:cNvSpPr>
          <p:nvPr/>
        </p:nvSpPr>
        <p:spPr bwMode="auto">
          <a:xfrm>
            <a:off x="6634948" y="3732076"/>
            <a:ext cx="1266693"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日本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476672"/>
            <a:ext cx="11382863" cy="6124754"/>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思考</a:t>
            </a:r>
            <a:r>
              <a:rPr lang="en-US" altLang="zh-CN" kern="100">
                <a:ea typeface="黑体" panose="02010609060101010101" pitchFamily="2" charset="-122"/>
                <a:cs typeface="Courier New" panose="02070309020205020404"/>
              </a:rPr>
              <a:t>2</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日本经济在二战后迅速发展的原因。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2</a:t>
            </a:r>
            <a:r>
              <a:rPr lang="zh-CN" altLang="zh-CN" kern="100">
                <a:solidFill>
                  <a:srgbClr val="FF00FF"/>
                </a:solidFill>
                <a:ea typeface="黑体" panose="02010609060101010101" pitchFamily="2" charset="-122"/>
                <a:cs typeface="Times New Roman" panose="02020603050405020304"/>
              </a:rPr>
              <a:t>：</a:t>
            </a:r>
            <a:r>
              <a:rPr lang="en-US" altLang="zh-CN" kern="100">
                <a:ea typeface="仿宋_GB2312"/>
                <a:cs typeface="Courier New" panose="02070309020205020404"/>
              </a:rPr>
              <a:t>(1)</a:t>
            </a:r>
            <a:r>
              <a:rPr lang="zh-CN" altLang="zh-CN" kern="100">
                <a:ea typeface="仿宋_GB2312"/>
                <a:cs typeface="Times New Roman" panose="02020603050405020304"/>
              </a:rPr>
              <a:t>战后日本政府根据国内经济政治形势和国际环境，把发展经济作为立国的主要方针。</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(2)</a:t>
            </a:r>
            <a:r>
              <a:rPr lang="zh-CN" altLang="zh-CN" kern="100">
                <a:ea typeface="仿宋_GB2312"/>
                <a:cs typeface="Times New Roman" panose="02020603050405020304"/>
              </a:rPr>
              <a:t>在外交上坚持以日美关系为基轴，依赖美国的保护，发展对外经济关系。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(3)</a:t>
            </a:r>
            <a:r>
              <a:rPr lang="zh-CN" altLang="zh-CN" kern="100">
                <a:ea typeface="仿宋_GB2312"/>
                <a:cs typeface="Times New Roman" panose="02020603050405020304"/>
              </a:rPr>
              <a:t>重视教育也是日本经济高速增长的重要原因。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(4)20</a:t>
            </a:r>
            <a:r>
              <a:rPr lang="zh-CN" altLang="zh-CN" kern="100">
                <a:ea typeface="仿宋_GB2312"/>
                <a:cs typeface="Times New Roman" panose="02020603050405020304"/>
              </a:rPr>
              <a:t>世纪</a:t>
            </a:r>
            <a:r>
              <a:rPr lang="en-US" altLang="zh-CN" kern="100">
                <a:ea typeface="仿宋_GB2312"/>
                <a:cs typeface="Courier New" panose="02070309020205020404"/>
              </a:rPr>
              <a:t>80</a:t>
            </a:r>
            <a:r>
              <a:rPr lang="zh-CN" altLang="zh-CN" kern="100">
                <a:ea typeface="仿宋_GB2312"/>
                <a:cs typeface="Times New Roman" panose="02020603050405020304"/>
              </a:rPr>
              <a:t>年代以后，日本加大了发展高科技产业的力度，推动经济增长。</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仿宋_GB2312"/>
                <a:cs typeface="Courier New" panose="02070309020205020404"/>
              </a:rPr>
              <a:t>(5)</a:t>
            </a:r>
            <a:r>
              <a:rPr lang="zh-CN" altLang="zh-CN" kern="100">
                <a:ea typeface="仿宋_GB2312"/>
                <a:cs typeface="Times New Roman" panose="02020603050405020304"/>
              </a:rPr>
              <a:t>美国的援助；第三次科技革命的影响；国家垄断资本主义的推动；国民经济非军事化；利用朝鲜战争和越南战争的有利时机</a:t>
            </a:r>
            <a:r>
              <a:rPr lang="zh-CN" altLang="zh-CN" kern="100" smtClean="0">
                <a:ea typeface="仿宋_GB2312"/>
                <a:cs typeface="Times New Roman" panose="02020603050405020304"/>
              </a:rPr>
              <a:t>等。</a:t>
            </a:r>
            <a:endParaRPr lang="zh-CN" altLang="zh-CN" sz="1050" kern="100">
              <a:effectLst/>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linds(horizontal)">
                                      <p:cBhvr>
                                        <p:cTn id="13" dur="500"/>
                                        <p:tgtEl>
                                          <p:spTgt spid="3">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blinds(horizontal)">
                                      <p:cBhvr>
                                        <p:cTn id="1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521512"/>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苏联的</a:t>
            </a:r>
            <a:r>
              <a:rPr lang="en-US" altLang="zh-CN" kern="100">
                <a:cs typeface="Courier New" panose="02070309020205020404"/>
              </a:rPr>
              <a:t>___________</a:t>
            </a:r>
            <a:r>
              <a:rPr lang="zh-CN" altLang="zh-CN" kern="100">
                <a:cs typeface="Times New Roman" panose="02020603050405020304"/>
              </a:rPr>
              <a:t>和民族利己主义所导致的东欧国家反对苏联控制的斗争，以及中苏关系的破裂，表明以苏联为首的</a:t>
            </a:r>
            <a:r>
              <a:rPr lang="en-US" altLang="zh-CN" kern="100">
                <a:cs typeface="Courier New" panose="02070309020205020404"/>
              </a:rPr>
              <a:t>_______________</a:t>
            </a:r>
            <a:r>
              <a:rPr lang="zh-CN" altLang="zh-CN" kern="100">
                <a:cs typeface="Times New Roman" panose="02020603050405020304"/>
              </a:rPr>
              <a:t>开始瓦解。中国成为国际社会中不可忽视的政治力量。</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(3)</a:t>
            </a:r>
            <a:r>
              <a:rPr lang="zh-CN" altLang="zh-CN" kern="100">
                <a:cs typeface="Times New Roman" panose="02020603050405020304"/>
              </a:rPr>
              <a:t>中国的发展与第三世界的兴起同步进行。</a:t>
            </a:r>
            <a:r>
              <a:rPr lang="en-US" altLang="zh-CN" kern="100">
                <a:cs typeface="Courier New" panose="02070309020205020404"/>
              </a:rPr>
              <a:t>1955 </a:t>
            </a:r>
            <a:r>
              <a:rPr lang="zh-CN" altLang="zh-CN" kern="100">
                <a:cs typeface="Times New Roman" panose="02020603050405020304"/>
              </a:rPr>
              <a:t>年，</a:t>
            </a:r>
            <a:r>
              <a:rPr lang="en-US" altLang="zh-CN" kern="100">
                <a:cs typeface="Courier New" panose="02070309020205020404"/>
              </a:rPr>
              <a:t>29 </a:t>
            </a:r>
            <a:r>
              <a:rPr lang="zh-CN" altLang="zh-CN" kern="100">
                <a:cs typeface="Times New Roman" panose="02020603050405020304"/>
              </a:rPr>
              <a:t>个亚非国家和地区第一次在没有西方殖民国家参加下举行了</a:t>
            </a:r>
            <a:r>
              <a:rPr lang="en-US" altLang="zh-CN" kern="100">
                <a:cs typeface="Courier New" panose="02070309020205020404"/>
              </a:rPr>
              <a:t>___________</a:t>
            </a:r>
            <a:r>
              <a:rPr lang="zh-CN" altLang="zh-CN" kern="100">
                <a:cs typeface="Times New Roman" panose="02020603050405020304"/>
              </a:rPr>
              <a:t>，由此诞生了体现和平共处原则的</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万隆精神</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。万隆会议及在此基础上形成的</a:t>
            </a:r>
            <a:r>
              <a:rPr lang="en-US" altLang="zh-CN" kern="100">
                <a:cs typeface="Courier New" panose="02070309020205020404"/>
              </a:rPr>
              <a:t>_____________</a:t>
            </a:r>
            <a:r>
              <a:rPr lang="zh-CN" altLang="zh-CN" kern="100">
                <a:cs typeface="Times New Roman" panose="02020603050405020304"/>
              </a:rPr>
              <a:t>，是发展中国家以独立的政治力量登上国际政治舞台的重要标志</a:t>
            </a:r>
            <a:r>
              <a:rPr lang="zh-CN" altLang="zh-CN" kern="100" smtClean="0">
                <a:cs typeface="Times New Roman" panose="02020603050405020304"/>
              </a:rPr>
              <a:t>。</a:t>
            </a:r>
            <a:endParaRPr lang="zh-CN" altLang="zh-CN" sz="1050" kern="100">
              <a:latin typeface="宋体" panose="02010600030101010101" pitchFamily="2" charset="-122"/>
              <a:cs typeface="Courier New" panose="02070309020205020404"/>
            </a:endParaRPr>
          </a:p>
        </p:txBody>
      </p:sp>
      <p:sp>
        <p:nvSpPr>
          <p:cNvPr id="5" name="Rectangle 3"/>
          <p:cNvSpPr>
            <a:spLocks noChangeArrowheads="1"/>
          </p:cNvSpPr>
          <p:nvPr/>
        </p:nvSpPr>
        <p:spPr bwMode="auto">
          <a:xfrm>
            <a:off x="2673872" y="745540"/>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大国主义　</a:t>
            </a:r>
            <a:endParaRPr lang="zh-CN" altLang="zh-CN" sz="1050" kern="100"/>
          </a:p>
        </p:txBody>
      </p:sp>
      <p:sp>
        <p:nvSpPr>
          <p:cNvPr id="6" name="Rectangle 3"/>
          <p:cNvSpPr>
            <a:spLocks noChangeArrowheads="1"/>
          </p:cNvSpPr>
          <p:nvPr/>
        </p:nvSpPr>
        <p:spPr bwMode="auto">
          <a:xfrm>
            <a:off x="729021" y="1916832"/>
            <a:ext cx="2709396"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社会主义阵营　</a:t>
            </a:r>
            <a:endParaRPr lang="zh-CN" altLang="zh-CN" sz="1050" kern="100"/>
          </a:p>
        </p:txBody>
      </p:sp>
      <p:sp>
        <p:nvSpPr>
          <p:cNvPr id="7" name="Rectangle 3"/>
          <p:cNvSpPr>
            <a:spLocks noChangeArrowheads="1"/>
          </p:cNvSpPr>
          <p:nvPr/>
        </p:nvSpPr>
        <p:spPr bwMode="auto">
          <a:xfrm>
            <a:off x="8794552" y="371703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万隆会议　</a:t>
            </a:r>
            <a:endParaRPr lang="zh-CN" altLang="zh-CN" sz="1050" kern="100"/>
          </a:p>
        </p:txBody>
      </p:sp>
      <p:sp>
        <p:nvSpPr>
          <p:cNvPr id="8" name="Rectangle 3"/>
          <p:cNvSpPr>
            <a:spLocks noChangeArrowheads="1"/>
          </p:cNvSpPr>
          <p:nvPr/>
        </p:nvSpPr>
        <p:spPr bwMode="auto">
          <a:xfrm>
            <a:off x="1054646" y="4922004"/>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不结盟运动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018327"/>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【特别提示】</a:t>
            </a:r>
            <a:r>
              <a:rPr lang="en-US" altLang="zh-CN" kern="100">
                <a:ea typeface="仿宋_GB2312"/>
                <a:cs typeface="Courier New" panose="02070309020205020404"/>
              </a:rPr>
              <a:t>1961</a:t>
            </a:r>
            <a:r>
              <a:rPr lang="zh-CN" altLang="zh-CN" kern="100">
                <a:ea typeface="仿宋_GB2312"/>
                <a:cs typeface="Times New Roman" panose="02020603050405020304"/>
              </a:rPr>
              <a:t>年第一次不结盟运动会议在南斯拉夫举行，标志着不结盟运动的成立，第三世界作为独立的力量登上历史舞台。不结盟不是消极的中立，而是要积极反对殖民主义和霸权主义，主张和平共处，全面彻底裁军，销毁核武器</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6058069"/>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三、两极格局的瓦解</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黑体" panose="02010609060101010101" pitchFamily="2" charset="-122"/>
                <a:cs typeface="Courier New" panose="02070309020205020404"/>
              </a:rPr>
              <a:t>1.20</a:t>
            </a:r>
            <a:r>
              <a:rPr lang="zh-CN" altLang="zh-CN" kern="100">
                <a:ea typeface="黑体" panose="02010609060101010101" pitchFamily="2" charset="-122"/>
                <a:cs typeface="Times New Roman" panose="02020603050405020304"/>
              </a:rPr>
              <a:t>世纪</a:t>
            </a:r>
            <a:r>
              <a:rPr lang="en-US" altLang="zh-CN" kern="100">
                <a:ea typeface="黑体" panose="02010609060101010101" pitchFamily="2" charset="-122"/>
                <a:cs typeface="Courier New" panose="02070309020205020404"/>
              </a:rPr>
              <a:t>70</a:t>
            </a:r>
            <a:r>
              <a:rPr lang="zh-CN" altLang="zh-CN" kern="100">
                <a:ea typeface="黑体" panose="02010609060101010101" pitchFamily="2" charset="-122"/>
                <a:cs typeface="Times New Roman" panose="02020603050405020304"/>
              </a:rPr>
              <a:t>年代后的美苏关系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 1979 </a:t>
            </a:r>
            <a:r>
              <a:rPr lang="zh-CN" altLang="zh-CN" kern="100">
                <a:cs typeface="Times New Roman" panose="02020603050405020304"/>
              </a:rPr>
              <a:t>年苏联入侵</a:t>
            </a:r>
            <a:r>
              <a:rPr lang="en-US" altLang="zh-CN" kern="100">
                <a:cs typeface="Courier New" panose="02070309020205020404"/>
              </a:rPr>
              <a:t>_________</a:t>
            </a:r>
            <a:r>
              <a:rPr lang="zh-CN" altLang="zh-CN" kern="100">
                <a:cs typeface="Times New Roman" panose="02020603050405020304"/>
              </a:rPr>
              <a:t>，美国再次加强对苏联的遏制，同时大搞军备竞赛，提出并着手实施</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战略防御计划</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，企图拖垮苏联。</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(2)1985 </a:t>
            </a:r>
            <a:r>
              <a:rPr lang="zh-CN" altLang="zh-CN" kern="100">
                <a:cs typeface="Times New Roman" panose="02020603050405020304"/>
              </a:rPr>
              <a:t>年以后，美苏关系走向缓和。</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美苏首脑多次会晤，建立了多层次对话机制。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en-US" altLang="zh-CN" kern="100">
                <a:cs typeface="Courier New" panose="02070309020205020404"/>
              </a:rPr>
              <a:t>1987 </a:t>
            </a:r>
            <a:r>
              <a:rPr lang="zh-CN" altLang="zh-CN" kern="100">
                <a:cs typeface="Times New Roman" panose="02020603050405020304"/>
              </a:rPr>
              <a:t>年美苏签署《关于消除两国中程和中短程导弹条约》，</a:t>
            </a:r>
            <a:r>
              <a:rPr lang="en-US" altLang="zh-CN" kern="100">
                <a:cs typeface="Courier New" panose="02070309020205020404"/>
              </a:rPr>
              <a:t>1991 </a:t>
            </a:r>
            <a:r>
              <a:rPr lang="zh-CN" altLang="zh-CN" kern="100">
                <a:cs typeface="Times New Roman" panose="02020603050405020304"/>
              </a:rPr>
              <a:t>年两国签订《美苏关于削减和限制进攻性战略武器条约》，裁军取得重要进展。</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4726418" y="1943254"/>
            <a:ext cx="1627369"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阿富汗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1206408"/>
            <a:ext cx="11382863" cy="2438616"/>
          </a:xfrm>
        </p:spPr>
        <p:txBody>
          <a:bodyPr/>
          <a:lstStyle/>
          <a:p>
            <a:pPr indent="713740">
              <a:tabLst>
                <a:tab pos="5600700"/>
                <a:tab pos="9867900"/>
              </a:tabLst>
            </a:pPr>
            <a:r>
              <a:rPr lang="en-US" altLang="zh-CN" kern="100">
                <a:latin typeface="宋体" panose="02010600030101010101" pitchFamily="2" charset="-122"/>
                <a:cs typeface="Times New Roman" panose="02020603050405020304"/>
              </a:rPr>
              <a:t>③</a:t>
            </a:r>
            <a:r>
              <a:rPr lang="zh-CN" altLang="zh-CN" kern="100">
                <a:cs typeface="Times New Roman" panose="02020603050405020304"/>
              </a:rPr>
              <a:t>苏联实行战略收缩，从阿富汗撤军，宣布不再干涉东欧事务，同意</a:t>
            </a:r>
            <a:r>
              <a:rPr lang="en-US" altLang="zh-CN" kern="100">
                <a:cs typeface="Courier New" panose="02070309020205020404"/>
              </a:rPr>
              <a:t>___________</a:t>
            </a:r>
            <a:r>
              <a:rPr lang="zh-CN" altLang="zh-CN" kern="100">
                <a:cs typeface="Times New Roman" panose="020206030504050203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④</a:t>
            </a:r>
            <a:r>
              <a:rPr lang="zh-CN" altLang="zh-CN" kern="100">
                <a:cs typeface="Times New Roman" panose="02020603050405020304"/>
              </a:rPr>
              <a:t>苏联与中国关系正常化。</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1233712" y="1919755"/>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两德统一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en-US" altLang="zh-CN" kern="100">
                <a:ea typeface="黑体" panose="02010609060101010101" pitchFamily="2" charset="-122"/>
                <a:cs typeface="Courier New" panose="02070309020205020404"/>
              </a:rPr>
              <a:t>2</a:t>
            </a:r>
            <a:r>
              <a:rPr lang="zh-CN" altLang="zh-CN" kern="100">
                <a:cs typeface="Times New Roman" panose="02020603050405020304"/>
              </a:rPr>
              <a:t>．</a:t>
            </a:r>
            <a:r>
              <a:rPr lang="zh-CN" altLang="zh-CN" kern="100">
                <a:ea typeface="黑体" panose="02010609060101010101" pitchFamily="2" charset="-122"/>
                <a:cs typeface="Times New Roman" panose="02020603050405020304"/>
              </a:rPr>
              <a:t>东欧剧变和苏联解体</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苏联放任西方对东欧的</a:t>
            </a:r>
            <a:r>
              <a:rPr lang="en-US" altLang="zh-CN" kern="100">
                <a:latin typeface="宋体" panose="02010600030101010101" pitchFamily="2" charset="-122"/>
                <a:cs typeface="Times New Roman" panose="02020603050405020304"/>
              </a:rPr>
              <a:t>“</a:t>
            </a:r>
            <a:r>
              <a:rPr lang="en-US" altLang="zh-CN" kern="100">
                <a:cs typeface="Courier New" panose="02070309020205020404"/>
              </a:rPr>
              <a:t>___________</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攻势。</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国内改革背离了</a:t>
            </a:r>
            <a:r>
              <a:rPr lang="en-US" altLang="zh-CN" kern="100">
                <a:cs typeface="Courier New" panose="02070309020205020404"/>
              </a:rPr>
              <a:t>___________</a:t>
            </a:r>
            <a:r>
              <a:rPr lang="zh-CN" altLang="zh-CN" kern="100">
                <a:cs typeface="Times New Roman" panose="02020603050405020304"/>
              </a:rPr>
              <a:t>方向，放弃共产党的领导地位。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(2)</a:t>
            </a:r>
            <a:r>
              <a:rPr lang="zh-CN" altLang="zh-CN" kern="100">
                <a:cs typeface="Times New Roman" panose="02020603050405020304"/>
              </a:rPr>
              <a:t>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①</a:t>
            </a:r>
            <a:r>
              <a:rPr lang="zh-CN" altLang="zh-CN" kern="100">
                <a:cs typeface="Times New Roman" panose="02020603050405020304"/>
              </a:rPr>
              <a:t>苏联解体，</a:t>
            </a:r>
            <a:r>
              <a:rPr lang="en-US" altLang="zh-CN" kern="100">
                <a:cs typeface="Courier New" panose="02070309020205020404"/>
              </a:rPr>
              <a:t>___________</a:t>
            </a:r>
            <a:r>
              <a:rPr lang="zh-CN" altLang="zh-CN" kern="100">
                <a:cs typeface="Times New Roman" panose="02020603050405020304"/>
              </a:rPr>
              <a:t>崩溃，持续近半个世纪的冷战随之结束。</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cs typeface="Times New Roman" panose="02020603050405020304"/>
              </a:rPr>
              <a:t>②</a:t>
            </a:r>
            <a:r>
              <a:rPr lang="zh-CN" altLang="zh-CN" kern="100">
                <a:cs typeface="Times New Roman" panose="02020603050405020304"/>
              </a:rPr>
              <a:t>两极格局中出现的世界</a:t>
            </a:r>
            <a:r>
              <a:rPr lang="en-US" altLang="zh-CN" kern="100">
                <a:cs typeface="Courier New" panose="02070309020205020404"/>
              </a:rPr>
              <a:t>_____________</a:t>
            </a:r>
            <a:r>
              <a:rPr lang="zh-CN" altLang="zh-CN" kern="100">
                <a:cs typeface="Times New Roman" panose="02020603050405020304"/>
              </a:rPr>
              <a:t>不可逆转。</a:t>
            </a:r>
            <a:endParaRPr lang="zh-CN" altLang="zh-CN" sz="1050" kern="100">
              <a:latin typeface="宋体" panose="02010600030101010101" pitchFamily="2" charset="-122"/>
              <a:cs typeface="Courier New" panose="02070309020205020404"/>
            </a:endParaRPr>
          </a:p>
          <a:p>
            <a:endParaRPr lang="zh-CN" altLang="en-US"/>
          </a:p>
        </p:txBody>
      </p:sp>
      <p:sp>
        <p:nvSpPr>
          <p:cNvPr id="5" name="Rectangle 3"/>
          <p:cNvSpPr>
            <a:spLocks noChangeArrowheads="1"/>
          </p:cNvSpPr>
          <p:nvPr/>
        </p:nvSpPr>
        <p:spPr bwMode="auto">
          <a:xfrm>
            <a:off x="5626200" y="1943254"/>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和平演变　</a:t>
            </a:r>
            <a:endParaRPr lang="zh-CN" altLang="zh-CN" sz="1050" kern="100"/>
          </a:p>
        </p:txBody>
      </p:sp>
      <p:sp>
        <p:nvSpPr>
          <p:cNvPr id="6" name="Rectangle 3"/>
          <p:cNvSpPr>
            <a:spLocks noChangeArrowheads="1"/>
          </p:cNvSpPr>
          <p:nvPr/>
        </p:nvSpPr>
        <p:spPr bwMode="auto">
          <a:xfrm>
            <a:off x="4114032" y="2474396"/>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社会主义　</a:t>
            </a:r>
            <a:endParaRPr lang="zh-CN" altLang="zh-CN" sz="1050" kern="100"/>
          </a:p>
        </p:txBody>
      </p:sp>
      <p:sp>
        <p:nvSpPr>
          <p:cNvPr id="7" name="Rectangle 3"/>
          <p:cNvSpPr>
            <a:spLocks noChangeArrowheads="1"/>
          </p:cNvSpPr>
          <p:nvPr/>
        </p:nvSpPr>
        <p:spPr bwMode="auto">
          <a:xfrm>
            <a:off x="3753992" y="3717032"/>
            <a:ext cx="1988045"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两极格局　</a:t>
            </a:r>
            <a:endParaRPr lang="zh-CN" altLang="zh-CN" sz="1050" kern="100"/>
          </a:p>
        </p:txBody>
      </p:sp>
      <p:sp>
        <p:nvSpPr>
          <p:cNvPr id="8" name="Rectangle 3"/>
          <p:cNvSpPr>
            <a:spLocks noChangeArrowheads="1"/>
          </p:cNvSpPr>
          <p:nvPr/>
        </p:nvSpPr>
        <p:spPr bwMode="auto">
          <a:xfrm>
            <a:off x="5502523" y="4941168"/>
            <a:ext cx="2348720" cy="52322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algn="just">
              <a:spcAft>
                <a:spcPct val="0"/>
              </a:spcAft>
            </a:pPr>
            <a:r>
              <a:rPr lang="zh-CN" altLang="zh-CN" sz="2800" b="1" kern="100">
                <a:solidFill>
                  <a:srgbClr val="FF0000"/>
                </a:solidFill>
              </a:rPr>
              <a:t>多极化趋势　</a:t>
            </a:r>
            <a:endParaRPr lang="zh-CN" altLang="zh-CN" sz="1050" kern="1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linds(horizontal)">
                                      <p:cBhvr>
                                        <p:cTn id="17" dur="500"/>
                                        <p:tgtEl>
                                          <p:spTgt spid="7">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blinds(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48342"/>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【特别提示】</a:t>
            </a:r>
            <a:r>
              <a:rPr lang="zh-CN" altLang="zh-CN" kern="100">
                <a:ea typeface="仿宋_GB2312"/>
                <a:cs typeface="Times New Roman" panose="02020603050405020304"/>
              </a:rPr>
              <a:t>两极格局瓦解后，世界呈现出缓和与动荡并存的局面，新的世界格局尚未形成。多极化是一个趋势，即世界是由多种力量、多种社会制度、多种发展模式和多种价值观构成的，它承认了世界的多样性。各种力量之间的平衡与制约，避免了新的世界大战的爆发，维护了世界和平。</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7" name="Picture 3" descr="图片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106"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图片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136831"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史料探究</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释疑难</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solidFill>
                  <a:srgbClr val="FFFFFF"/>
                </a:solidFill>
                <a:highlight>
                  <a:srgbClr val="000000"/>
                </a:highlight>
                <a:ea typeface="黑体" panose="02010609060101010101" pitchFamily="2" charset="-122"/>
                <a:cs typeface="Times New Roman" panose="02020603050405020304"/>
              </a:rPr>
              <a:t>主题一</a:t>
            </a:r>
            <a:r>
              <a:rPr lang="zh-CN" altLang="zh-CN" kern="100">
                <a:ea typeface="黑体" panose="02010609060101010101" pitchFamily="2" charset="-122"/>
                <a:cs typeface="Times New Roman" panose="02020603050405020304"/>
              </a:rPr>
              <a:t>　美苏冷战与两极格局</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史料实证、历史解释、唯物史观</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史料一</a:t>
            </a:r>
            <a:r>
              <a:rPr lang="zh-CN" altLang="zh-CN" kern="100">
                <a:ea typeface="楷体_GB2312"/>
                <a:cs typeface="Times New Roman" panose="02020603050405020304"/>
              </a:rPr>
              <a:t>　冷战时期，美苏关系的终极性质是超级大国竞争。数十年的核军备竞赛以其恶性循环加剧了冷战，但也控制了冷战。因为它确立和维持了</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恐怖平衡</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，使得美苏两国因为惧怕互相毁灭而努力防止它们之间爆发直接军事冲突。它使得两个超级大国能够彼此对抗和争斗而不兵戎相见。仅就此而言，冷战时代确实是个</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漫长的和平</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时代。</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摘编自时殷弘《美苏冷战史：机理、特征和意义》</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108543"/>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1</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根据史料一并结合所学知识，概括美苏冷战的原因。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1</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美苏在社会制度、意识形态和国家利益上存在矛盾；雅尔塔体系奠定了美苏两分天下的框架；美苏实力势均力敌；二战后世界人民渴望和平；世界面临核恐怖的威胁</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3129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史料二</a:t>
            </a:r>
            <a:r>
              <a:rPr lang="zh-CN" altLang="zh-CN" kern="100">
                <a:ea typeface="楷体_GB2312"/>
                <a:cs typeface="Times New Roman" panose="02020603050405020304"/>
              </a:rPr>
              <a:t>　战后初期</a:t>
            </a:r>
            <a:r>
              <a:rPr lang="en-US" altLang="zh-CN" kern="100">
                <a:ea typeface="楷体_GB2312"/>
                <a:cs typeface="Courier New" panose="02070309020205020404"/>
              </a:rPr>
              <a:t>(</a:t>
            </a:r>
            <a:r>
              <a:rPr lang="zh-CN" altLang="zh-CN" kern="100">
                <a:ea typeface="楷体_GB2312"/>
                <a:cs typeface="Times New Roman" panose="02020603050405020304"/>
              </a:rPr>
              <a:t>二战结束到</a:t>
            </a:r>
            <a:r>
              <a:rPr lang="en-US" altLang="zh-CN" kern="100">
                <a:ea typeface="楷体_GB2312"/>
                <a:cs typeface="Courier New" panose="02070309020205020404"/>
              </a:rPr>
              <a:t>50</a:t>
            </a:r>
            <a:r>
              <a:rPr lang="zh-CN" altLang="zh-CN" kern="100">
                <a:ea typeface="楷体_GB2312"/>
                <a:cs typeface="Times New Roman" panose="02020603050405020304"/>
              </a:rPr>
              <a:t>年代末</a:t>
            </a:r>
            <a:r>
              <a:rPr lang="en-US" altLang="zh-CN" kern="100">
                <a:ea typeface="楷体_GB2312"/>
                <a:cs typeface="Courier New" panose="02070309020205020404"/>
              </a:rPr>
              <a:t>)</a:t>
            </a:r>
            <a:r>
              <a:rPr lang="zh-CN" altLang="zh-CN" kern="100">
                <a:ea typeface="楷体_GB2312"/>
                <a:cs typeface="Times New Roman" panose="02020603050405020304"/>
              </a:rPr>
              <a:t>呈现出两大阵营对峙的格局。在这一时期，资本主义与社会主义在世界范围内展开政治、经济、军事的全面对峙。</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摘自赵立坤《</a:t>
            </a:r>
            <a:r>
              <a:rPr lang="en-US" altLang="zh-CN" kern="100">
                <a:ea typeface="楷体_GB2312"/>
                <a:cs typeface="Courier New" panose="02070309020205020404"/>
              </a:rPr>
              <a:t>20</a:t>
            </a:r>
            <a:r>
              <a:rPr lang="zh-CN" altLang="zh-CN" kern="100">
                <a:ea typeface="楷体_GB2312"/>
                <a:cs typeface="Times New Roman" panose="02020603050405020304"/>
              </a:rPr>
              <a:t>世纪世界政治格局演变探析》</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2</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据史料二和所学知识，列举资本主义与社会主义在世界范围内展开政治、经济、军事全面对峙的表现。</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2</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表现：政治上</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杜鲁门</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主义的提出和共产党工人党情报局的建立；经济上马歇尔计划的提出与经济互助委员会的建立；军事上北约与华约的对峙</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51585"/>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史料三</a:t>
            </a:r>
            <a:r>
              <a:rPr lang="zh-CN" altLang="zh-CN" kern="100">
                <a:ea typeface="楷体_GB2312"/>
                <a:cs typeface="Times New Roman" panose="02020603050405020304"/>
              </a:rPr>
              <a:t>　冷战时期的批评家曾经指责一些军事联盟</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推动了高昂的军备竞赛，并使地区冲突一直有转变成超级大国之间核对抗的危险。冷战结束后，赞扬这些军事联盟具有控制冲突升级的能力却成为时尚。</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en-US" altLang="zh-CN" kern="100">
                <a:latin typeface="IPAPANNEW"/>
                <a:ea typeface="楷体_GB2312"/>
                <a:cs typeface="Times New Roman" panose="02020603050405020304"/>
              </a:rPr>
              <a:t>[</a:t>
            </a:r>
            <a:r>
              <a:rPr lang="zh-CN" altLang="zh-CN" kern="100">
                <a:latin typeface="IPAPANNEW"/>
                <a:ea typeface="楷体_GB2312"/>
                <a:cs typeface="Times New Roman" panose="02020603050405020304"/>
              </a:rPr>
              <a:t>美</a:t>
            </a:r>
            <a:r>
              <a:rPr lang="en-US" altLang="zh-CN" kern="100">
                <a:latin typeface="IPAPANNEW"/>
                <a:ea typeface="楷体_GB2312"/>
                <a:cs typeface="Times New Roman" panose="02020603050405020304"/>
              </a:rPr>
              <a:t>]</a:t>
            </a:r>
            <a:r>
              <a:rPr lang="zh-CN" altLang="zh-CN" kern="100">
                <a:ea typeface="楷体_GB2312"/>
                <a:cs typeface="Times New Roman" panose="02020603050405020304"/>
              </a:rPr>
              <a:t>杰里</a:t>
            </a:r>
            <a:r>
              <a:rPr lang="en-US" altLang="zh-CN" kern="100">
                <a:ea typeface="楷体_GB2312"/>
                <a:cs typeface="Courier New" panose="02070309020205020404"/>
              </a:rPr>
              <a:t>·</a:t>
            </a:r>
            <a:r>
              <a:rPr lang="zh-CN" altLang="zh-CN" kern="100">
                <a:ea typeface="楷体_GB2312"/>
                <a:cs typeface="Times New Roman" panose="02020603050405020304"/>
              </a:rPr>
              <a:t>本特利等《新全球史》</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史料四</a:t>
            </a:r>
            <a:r>
              <a:rPr lang="zh-CN" altLang="zh-CN" kern="100">
                <a:ea typeface="楷体_GB2312"/>
                <a:cs typeface="Times New Roman" panose="02020603050405020304"/>
              </a:rPr>
              <a:t>　苏联曾经是有用的敌人。</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没有苏联的空间计划，美国人就不可能登上月球</a:t>
            </a:r>
            <a:r>
              <a:rPr lang="en-US" altLang="zh-CN" kern="100">
                <a:latin typeface="宋体" panose="02010600030101010101" pitchFamily="2" charset="-122"/>
                <a:cs typeface="Times New Roman" panose="02020603050405020304"/>
              </a:rPr>
              <a:t>……</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a:ea typeface="楷体_GB2312"/>
                <a:cs typeface="Times New Roman" panose="02020603050405020304"/>
              </a:rPr>
              <a:t>《美国新闻与世界报道》</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endParaRPr lang="en-US" altLang="zh-CN" kern="10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3</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据史料三、四，我们该如何评价冷战？谈谈你的认识。</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3</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坚持辩证的观点。消极：军备竞赛使美苏付出高昂代价；冷战使世界长期不得安宁，国际局势紧张。积极：双方势均力敌，避免了世界大战的爆发，同时冷战推动了科技发展</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224811"/>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．美苏两极格局的形成过程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搭建框架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第二次世界大战后期的雅尔塔等国际会议，确立了美苏大国划分战后势力范围的基本原则。</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美苏战后在此基础上重新划分世界版图和势力范围，建立新的国际关系格局，雅尔塔体系逐步形成</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918269"/>
          </a:xfrm>
        </p:spPr>
        <p:txBody>
          <a:bodyPr/>
          <a:lstStyle/>
          <a:p>
            <a:pPr indent="713740">
              <a:tabLst>
                <a:tab pos="5600700"/>
                <a:tab pos="9867900"/>
              </a:tabLst>
            </a:pPr>
            <a:endParaRPr lang="en-US" altLang="zh-CN" kern="100" smtClean="0">
              <a:ea typeface="楷体_GB2312"/>
              <a:cs typeface="Courier New" panose="02070309020205020404"/>
            </a:endParaRPr>
          </a:p>
          <a:p>
            <a:pPr indent="713740">
              <a:tabLst>
                <a:tab pos="5600700"/>
                <a:tab pos="9867900"/>
              </a:tabLst>
            </a:pPr>
            <a:r>
              <a:rPr lang="en-US" altLang="zh-CN" kern="100" smtClean="0">
                <a:ea typeface="楷体_GB2312"/>
                <a:cs typeface="Courier New" panose="02070309020205020404"/>
              </a:rPr>
              <a:t>(</a:t>
            </a:r>
            <a:r>
              <a:rPr lang="en-US" altLang="zh-CN" kern="100">
                <a:ea typeface="楷体_GB2312"/>
                <a:cs typeface="Courier New" panose="02070309020205020404"/>
              </a:rPr>
              <a:t>2)</a:t>
            </a:r>
            <a:r>
              <a:rPr lang="zh-CN" altLang="zh-CN" kern="100">
                <a:ea typeface="楷体_GB2312"/>
                <a:cs typeface="Times New Roman" panose="02020603050405020304"/>
              </a:rPr>
              <a:t>逐步成型：美国总统杜鲁门在</a:t>
            </a:r>
            <a:r>
              <a:rPr lang="en-US" altLang="zh-CN" kern="100">
                <a:ea typeface="楷体_GB2312"/>
                <a:cs typeface="Courier New" panose="02070309020205020404"/>
              </a:rPr>
              <a:t>1947</a:t>
            </a:r>
            <a:r>
              <a:rPr lang="zh-CN" altLang="zh-CN" kern="100">
                <a:ea typeface="楷体_GB2312"/>
                <a:cs typeface="Times New Roman" panose="02020603050405020304"/>
              </a:rPr>
              <a:t>年开始推行遏制苏联的</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杜鲁门主义</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，标志着冷战的开始。随着马歇尔计划的实施和北约组织的建立，美苏两极格局逐步形成。</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(3)</a:t>
            </a:r>
            <a:r>
              <a:rPr lang="zh-CN" altLang="zh-CN" kern="100">
                <a:ea typeface="楷体_GB2312"/>
                <a:cs typeface="Times New Roman" panose="02020603050405020304"/>
              </a:rPr>
              <a:t>最终确立：针对美国先发制人的一系列冷战政策，苏联采取了针锋相对的反击措施，从成立</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共产党和工人党情报局</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、经济互助委员会到组建华沙条约组织。</a:t>
            </a:r>
            <a:r>
              <a:rPr lang="en-US" altLang="zh-CN" kern="100">
                <a:ea typeface="楷体_GB2312"/>
                <a:cs typeface="Courier New" panose="02070309020205020404"/>
              </a:rPr>
              <a:t>1955</a:t>
            </a:r>
            <a:r>
              <a:rPr lang="zh-CN" altLang="zh-CN" kern="100">
                <a:ea typeface="楷体_GB2312"/>
                <a:cs typeface="Times New Roman" panose="02020603050405020304"/>
              </a:rPr>
              <a:t>年华约的建立，标志着美苏两极格局的最终确立</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6034537"/>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．两极格局的特点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阵线分明：美苏及其盟国互相争夺和对抗，阵线分明和稳定。</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主导力量：美苏两个超级大国作为对立双方的盟主，在国际事务中起着主导作用。</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(3)</a:t>
            </a:r>
            <a:r>
              <a:rPr lang="zh-CN" altLang="zh-CN" kern="100">
                <a:ea typeface="楷体_GB2312"/>
                <a:cs typeface="Times New Roman" panose="02020603050405020304"/>
              </a:rPr>
              <a:t>斗争方式：冷战是斗争的主要方式，表现为政治上的对抗、军事上的对峙、意识形态上的对立和经济上的割据。</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(4)</a:t>
            </a:r>
            <a:r>
              <a:rPr lang="zh-CN" altLang="zh-CN" kern="100">
                <a:ea typeface="楷体_GB2312"/>
                <a:cs typeface="Times New Roman" panose="02020603050405020304"/>
              </a:rPr>
              <a:t>体现矛盾：体现资本主义和社会主义两种社会制度之间的矛盾，其内部也有分歧和矛盾，但最终仍要服从美苏战略利益的大局。</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(5)</a:t>
            </a:r>
            <a:r>
              <a:rPr lang="zh-CN" altLang="zh-CN" kern="100">
                <a:ea typeface="楷体_GB2312"/>
                <a:cs typeface="Times New Roman" panose="02020603050405020304"/>
              </a:rPr>
              <a:t>对峙地区：欧洲是美苏双方最重要的争夺地区；亚洲是各自势力范围的交界地区</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4827"/>
          </a:xfrm>
        </p:spPr>
        <p:txBody>
          <a:bodyPr/>
          <a:lstStyle/>
          <a:p>
            <a:pPr indent="713740">
              <a:tabLst>
                <a:tab pos="5600700"/>
                <a:tab pos="9867900"/>
              </a:tabLst>
            </a:pPr>
            <a:r>
              <a:rPr lang="en-US" altLang="zh-CN" kern="100">
                <a:cs typeface="Courier New" panose="02070309020205020404"/>
              </a:rPr>
              <a:t>3</a:t>
            </a:r>
            <a:r>
              <a:rPr lang="zh-CN" altLang="zh-CN" kern="100">
                <a:cs typeface="Times New Roman" panose="02020603050405020304"/>
              </a:rPr>
              <a:t>．两极格局的影响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积极影响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有利于缓解世界紧张局势，避免了新的世界大战的爆发。美苏两国长期处于均势，使双方均不敢贸然行事。</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为了在两极格局中取得优势地位，双方都注意发展经济，注意进行内部的改革和调整，推动了世界的整体发展。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为了发展自身的经济，亚、非、拉发展中国家在美苏两极格局中保持和平中立，不结盟运动兴起并得到发展，第三世界崛起。</a:t>
            </a:r>
            <a:endParaRPr lang="zh-CN" altLang="zh-CN" sz="1050" kern="100">
              <a:latin typeface="宋体" panose="02010600030101010101" pitchFamily="2" charset="-122"/>
              <a:cs typeface="Courier New" panose="02070309020205020404"/>
            </a:endParaRPr>
          </a:p>
          <a:p>
            <a:endParaRPr lang="zh-CN" altLang="en-US"/>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5450466"/>
          </a:xfrm>
        </p:spPr>
        <p:txBody>
          <a:bodyPr/>
          <a:lstStyle/>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消极影响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打上了浓厚的大国强权政治色彩，无视弱小国家利益，导致战后超级大国推行霸权主义政策。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两强擅划国界、分裂国家的做法，种下了不稳定的祸根，导致日后世界的纷争和不安宁。</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美苏两强为谋求霸权，展开长期的军备竞赛和地区争夺，导致世界局势长期紧张动荡。</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在两极对峙的格局下，国际经济秩序长期得不到改善，给广大发展中国家的经济发展带来不利影响。</a:t>
            </a:r>
            <a:r>
              <a:rPr lang="en-US" altLang="zh-CN" kern="100">
                <a:ea typeface="楷体_GB2312"/>
                <a:cs typeface="Courier New" panose="02070309020205020404"/>
              </a:rPr>
              <a:t> </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918269"/>
          </a:xfrm>
        </p:spPr>
        <p:txBody>
          <a:bodyPr/>
          <a:lstStyle/>
          <a:p>
            <a:pPr indent="713740">
              <a:tabLst>
                <a:tab pos="5600700"/>
                <a:tab pos="9867900"/>
              </a:tabLst>
            </a:pPr>
            <a:endParaRPr lang="en-US" altLang="zh-CN" kern="100" smtClean="0">
              <a:solidFill>
                <a:srgbClr val="FFFFFF"/>
              </a:solidFill>
              <a:highlight>
                <a:srgbClr val="000000"/>
              </a:highlight>
              <a:ea typeface="黑体" panose="02010609060101010101" pitchFamily="2" charset="-122"/>
              <a:cs typeface="Times New Roman" panose="02020603050405020304"/>
            </a:endParaRPr>
          </a:p>
          <a:p>
            <a:pPr indent="713740">
              <a:tabLst>
                <a:tab pos="5600700"/>
                <a:tab pos="9867900"/>
              </a:tabLst>
            </a:pPr>
            <a:r>
              <a:rPr lang="zh-CN" altLang="zh-CN" kern="100" smtClean="0">
                <a:solidFill>
                  <a:srgbClr val="FFFFFF"/>
                </a:solidFill>
                <a:highlight>
                  <a:srgbClr val="000000"/>
                </a:highlight>
                <a:ea typeface="黑体" panose="02010609060101010101" pitchFamily="2" charset="-122"/>
                <a:cs typeface="Times New Roman" panose="02020603050405020304"/>
              </a:rPr>
              <a:t>主题</a:t>
            </a:r>
            <a:r>
              <a:rPr lang="zh-CN" altLang="zh-CN" kern="100">
                <a:solidFill>
                  <a:srgbClr val="FFFFFF"/>
                </a:solidFill>
                <a:highlight>
                  <a:srgbClr val="000000"/>
                </a:highlight>
                <a:ea typeface="黑体" panose="02010609060101010101" pitchFamily="2" charset="-122"/>
                <a:cs typeface="Times New Roman" panose="02020603050405020304"/>
              </a:rPr>
              <a:t>二</a:t>
            </a:r>
            <a:r>
              <a:rPr lang="zh-CN" altLang="zh-CN" kern="100">
                <a:ea typeface="黑体" panose="02010609060101010101" pitchFamily="2" charset="-122"/>
                <a:cs typeface="Times New Roman" panose="02020603050405020304"/>
              </a:rPr>
              <a:t>　多极化力量的成长与两极格局的瓦解</a:t>
            </a:r>
            <a:r>
              <a:rPr lang="en-US" altLang="zh-CN" kern="100">
                <a:ea typeface="黑体" panose="02010609060101010101" pitchFamily="2" charset="-122"/>
                <a:cs typeface="Courier New" panose="02070309020205020404"/>
              </a:rPr>
              <a:t>(</a:t>
            </a:r>
            <a:r>
              <a:rPr lang="zh-CN" altLang="zh-CN" kern="100">
                <a:ea typeface="黑体" panose="02010609060101010101" pitchFamily="2" charset="-122"/>
                <a:cs typeface="Times New Roman" panose="02020603050405020304"/>
              </a:rPr>
              <a:t>史料实证、历史解释</a:t>
            </a:r>
            <a:r>
              <a:rPr lang="en-US" altLang="zh-CN" kern="100">
                <a:ea typeface="黑体" panose="02010609060101010101" pitchFamily="2" charset="-122"/>
                <a:cs typeface="Courier New" panose="02070309020205020404"/>
              </a:rPr>
              <a:t>)</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黑体" panose="02010609060101010101" pitchFamily="2" charset="-122"/>
                <a:cs typeface="Times New Roman" panose="02020603050405020304"/>
              </a:rPr>
              <a:t>史料五</a:t>
            </a:r>
            <a:r>
              <a:rPr lang="zh-CN" altLang="zh-CN" kern="100">
                <a:ea typeface="楷体_GB2312"/>
                <a:cs typeface="Times New Roman" panose="02020603050405020304"/>
              </a:rPr>
              <a:t>　二战后仅</a:t>
            </a:r>
            <a:r>
              <a:rPr lang="en-US" altLang="zh-CN" kern="100">
                <a:ea typeface="楷体_GB2312"/>
                <a:cs typeface="Courier New" panose="02070309020205020404"/>
              </a:rPr>
              <a:t>25</a:t>
            </a:r>
            <a:r>
              <a:rPr lang="zh-CN" altLang="zh-CN" kern="100">
                <a:ea typeface="楷体_GB2312"/>
                <a:cs typeface="Times New Roman" panose="02020603050405020304"/>
              </a:rPr>
              <a:t>年，一个崭新的世界政治格局开始出现。头几年还十分盛行的世界两极开始消失，一股股新的力量在萌动，这些活跃的</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地缘战略棋手</a:t>
            </a:r>
            <a:r>
              <a:rPr lang="en-US" altLang="zh-CN" kern="100">
                <a:latin typeface="宋体" panose="02010600030101010101" pitchFamily="2" charset="-122"/>
                <a:cs typeface="Times New Roman" panose="02020603050405020304"/>
              </a:rPr>
              <a:t>”</a:t>
            </a:r>
            <a:r>
              <a:rPr lang="zh-CN" altLang="zh-CN" kern="100">
                <a:ea typeface="楷体_GB2312"/>
                <a:cs typeface="Times New Roman" panose="02020603050405020304"/>
              </a:rPr>
              <a:t>在世界棋盘上纵横捭阖，以自己的力量，自己的声音震荡着世界，改变着世界。</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en-US" altLang="zh-CN" kern="100">
                <a:latin typeface="IPAPANNEW"/>
                <a:ea typeface="楷体_GB2312"/>
                <a:cs typeface="Times New Roman" panose="02020603050405020304"/>
              </a:rPr>
              <a:t>[</a:t>
            </a:r>
            <a:r>
              <a:rPr lang="zh-CN" altLang="zh-CN" kern="100">
                <a:latin typeface="IPAPANNEW"/>
                <a:ea typeface="楷体_GB2312"/>
                <a:cs typeface="Times New Roman" panose="02020603050405020304"/>
              </a:rPr>
              <a:t>美</a:t>
            </a:r>
            <a:r>
              <a:rPr lang="en-US" altLang="zh-CN" kern="100">
                <a:latin typeface="IPAPANNEW"/>
                <a:ea typeface="楷体_GB2312"/>
                <a:cs typeface="Times New Roman" panose="02020603050405020304"/>
              </a:rPr>
              <a:t>]</a:t>
            </a:r>
            <a:r>
              <a:rPr lang="zh-CN" altLang="zh-CN" kern="100">
                <a:ea typeface="楷体_GB2312"/>
                <a:cs typeface="Times New Roman" panose="02020603050405020304"/>
              </a:rPr>
              <a:t>布热津斯基</a:t>
            </a:r>
            <a:r>
              <a:rPr lang="zh-CN" altLang="zh-CN" kern="100" smtClean="0">
                <a:ea typeface="楷体_GB2312"/>
                <a:cs typeface="Times New Roman" panose="02020603050405020304"/>
              </a:rPr>
              <a:t>《大棋局》</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711785"/>
          </a:xfrm>
        </p:spPr>
        <p:txBody>
          <a:bodyPr/>
          <a:lstStyle/>
          <a:p>
            <a:pPr indent="713740">
              <a:tabLst>
                <a:tab pos="5600700"/>
                <a:tab pos="9867900"/>
              </a:tabLst>
            </a:pPr>
            <a:endParaRPr lang="en-US" altLang="zh-CN" kern="100" smtClean="0">
              <a:ea typeface="黑体" panose="02010609060101010101" pitchFamily="2" charset="-122"/>
              <a:cs typeface="Times New Roman" panose="02020603050405020304"/>
            </a:endParaRPr>
          </a:p>
          <a:p>
            <a:pPr indent="713740">
              <a:tabLst>
                <a:tab pos="5600700"/>
                <a:tab pos="9867900"/>
              </a:tabLst>
            </a:pPr>
            <a:r>
              <a:rPr lang="zh-CN" altLang="zh-CN" kern="100" smtClean="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4</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根据史料五并结合所学知识，说说</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一个崭新的世界政治格局</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和</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一股股新的力量</a:t>
            </a:r>
            <a:r>
              <a:rPr lang="en-US" altLang="zh-CN" kern="100">
                <a:latin typeface="宋体" panose="02010600030101010101" pitchFamily="2" charset="-122"/>
                <a:cs typeface="Times New Roman" panose="02020603050405020304"/>
              </a:rPr>
              <a:t>”</a:t>
            </a:r>
            <a:r>
              <a:rPr lang="zh-CN" altLang="zh-CN" kern="100">
                <a:cs typeface="Times New Roman" panose="02020603050405020304"/>
              </a:rPr>
              <a:t>分别指代什么。</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4</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新格局：多极化趋势。</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新的力量：欧共体的形成；日本的崛起；不结盟运动的兴起</a:t>
            </a:r>
            <a:r>
              <a:rPr lang="en-US" altLang="zh-CN" kern="100">
                <a:ea typeface="仿宋_GB2312"/>
                <a:cs typeface="Courier New" panose="02070309020205020404"/>
              </a:rPr>
              <a:t>(</a:t>
            </a:r>
            <a:r>
              <a:rPr lang="zh-CN" altLang="zh-CN" kern="100">
                <a:ea typeface="仿宋_GB2312"/>
                <a:cs typeface="Times New Roman" panose="02020603050405020304"/>
              </a:rPr>
              <a:t>第三世界兴起</a:t>
            </a:r>
            <a:r>
              <a:rPr lang="en-US" altLang="zh-CN" kern="100">
                <a:ea typeface="仿宋_GB2312"/>
                <a:cs typeface="Courier New" panose="02070309020205020404"/>
              </a:rPr>
              <a:t>)</a:t>
            </a:r>
            <a:r>
              <a:rPr lang="zh-CN" altLang="zh-CN" kern="100">
                <a:ea typeface="仿宋_GB2312"/>
                <a:cs typeface="Times New Roman" panose="02020603050405020304"/>
              </a:rPr>
              <a:t>；中国的腾飞；俄罗斯的发展</a:t>
            </a:r>
            <a:r>
              <a:rPr lang="zh-CN" altLang="zh-CN" kern="100" smtClean="0">
                <a:ea typeface="仿宋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linds(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548680"/>
            <a:ext cx="11382863" cy="6053709"/>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史料六</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楷体_GB2312"/>
                <a:cs typeface="Times New Roman" panose="02020603050405020304"/>
              </a:rPr>
              <a:t>事件：</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1991</a:t>
            </a:r>
            <a:r>
              <a:rPr lang="zh-CN" altLang="zh-CN" kern="100">
                <a:ea typeface="楷体_GB2312"/>
                <a:cs typeface="Times New Roman" panose="02020603050405020304"/>
              </a:rPr>
              <a:t>年</a:t>
            </a:r>
            <a:r>
              <a:rPr lang="en-US" altLang="zh-CN" kern="100">
                <a:ea typeface="楷体_GB2312"/>
                <a:cs typeface="Courier New" panose="02070309020205020404"/>
              </a:rPr>
              <a:t>12</a:t>
            </a:r>
            <a:r>
              <a:rPr lang="zh-CN" altLang="zh-CN" kern="100">
                <a:ea typeface="楷体_GB2312"/>
                <a:cs typeface="Times New Roman" panose="02020603050405020304"/>
              </a:rPr>
              <a:t>月</a:t>
            </a:r>
            <a:r>
              <a:rPr lang="en-US" altLang="zh-CN" kern="100">
                <a:ea typeface="楷体_GB2312"/>
                <a:cs typeface="Courier New" panose="02070309020205020404"/>
              </a:rPr>
              <a:t>25</a:t>
            </a:r>
            <a:r>
              <a:rPr lang="zh-CN" altLang="zh-CN" kern="100">
                <a:ea typeface="楷体_GB2312"/>
                <a:cs typeface="Times New Roman" panose="02020603050405020304"/>
              </a:rPr>
              <a:t>日晚上</a:t>
            </a:r>
            <a:r>
              <a:rPr lang="en-US" altLang="zh-CN" kern="100">
                <a:ea typeface="楷体_GB2312"/>
                <a:cs typeface="Courier New" panose="02070309020205020404"/>
              </a:rPr>
              <a:t>19</a:t>
            </a:r>
            <a:r>
              <a:rPr lang="zh-CN" altLang="zh-CN" kern="100">
                <a:ea typeface="楷体_GB2312"/>
                <a:cs typeface="Times New Roman" panose="02020603050405020304"/>
              </a:rPr>
              <a:t>时，在苏维埃社会主义共和国联盟成立</a:t>
            </a:r>
            <a:r>
              <a:rPr lang="en-US" altLang="zh-CN" kern="100">
                <a:ea typeface="楷体_GB2312"/>
                <a:cs typeface="Courier New" panose="02070309020205020404"/>
              </a:rPr>
              <a:t>69</a:t>
            </a:r>
            <a:r>
              <a:rPr lang="zh-CN" altLang="zh-CN" kern="100">
                <a:ea typeface="楷体_GB2312"/>
                <a:cs typeface="Times New Roman" panose="02020603050405020304"/>
              </a:rPr>
              <a:t>周年即将来临之际，克里姆林宫顶上飘扬的苏联镰刀和锤子国旗徐徐下降。从此，苏维埃社会主义共和国联盟的历史宣告终结。</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楷体_GB2312"/>
                <a:cs typeface="Times New Roman" panose="02020603050405020304"/>
              </a:rPr>
              <a:t>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楷体_GB2312"/>
                <a:cs typeface="Times New Roman" panose="02020603050405020304"/>
              </a:rPr>
              <a:t>近来美国出版的《胜利</a:t>
            </a:r>
            <a:r>
              <a:rPr lang="en-US" altLang="zh-CN" kern="100">
                <a:ea typeface="楷体_GB2312"/>
                <a:cs typeface="Courier New" panose="02070309020205020404"/>
              </a:rPr>
              <a:t>——</a:t>
            </a:r>
            <a:r>
              <a:rPr lang="zh-CN" altLang="zh-CN" kern="100">
                <a:ea typeface="楷体_GB2312"/>
                <a:cs typeface="Times New Roman" panose="02020603050405020304"/>
              </a:rPr>
              <a:t>美国政府对苏联的秘密战略》一书，透露了美国政府曾采取攻心为上的软战争策略，动摇苏联领导人对自身制度的信心，成功地诱导了苏联的制度解体。</a:t>
            </a:r>
            <a:endParaRPr lang="zh-CN" altLang="zh-CN" sz="1050" kern="100">
              <a:latin typeface="宋体" panose="02010600030101010101" pitchFamily="2" charset="-122"/>
              <a:cs typeface="Courier New" panose="02070309020205020404"/>
            </a:endParaRPr>
          </a:p>
          <a:p>
            <a:pPr indent="713740" algn="r">
              <a:tabLst>
                <a:tab pos="5600700"/>
                <a:tab pos="9867900"/>
              </a:tabLst>
            </a:pPr>
            <a:r>
              <a:rPr lang="en-US" altLang="zh-CN" kern="100">
                <a:ea typeface="楷体_GB2312"/>
                <a:cs typeface="Courier New" panose="02070309020205020404"/>
              </a:rPr>
              <a:t>——</a:t>
            </a:r>
            <a:r>
              <a:rPr lang="zh-CN" altLang="zh-CN" kern="100" smtClean="0">
                <a:ea typeface="楷体_GB2312"/>
                <a:cs typeface="Times New Roman" panose="02020603050405020304"/>
              </a:rPr>
              <a:t>《苏联解体与美国政府的秘密战略》</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913210"/>
            <a:ext cx="11382863" cy="4243982"/>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探究</a:t>
            </a:r>
            <a:r>
              <a:rPr lang="en-US" altLang="zh-CN" kern="100">
                <a:ea typeface="黑体" panose="02010609060101010101" pitchFamily="2" charset="-122"/>
                <a:cs typeface="Courier New" panose="02070309020205020404"/>
              </a:rPr>
              <a:t>5</a:t>
            </a:r>
            <a:r>
              <a:rPr lang="zh-CN" altLang="zh-CN" kern="100">
                <a:ea typeface="黑体" panose="02010609060101010101" pitchFamily="2" charset="-122"/>
                <a:cs typeface="Times New Roman" panose="02020603050405020304"/>
              </a:rPr>
              <a:t>：</a:t>
            </a:r>
            <a:r>
              <a:rPr lang="zh-CN" altLang="zh-CN" kern="100">
                <a:cs typeface="Times New Roman" panose="02020603050405020304"/>
              </a:rPr>
              <a:t>根据史料六并结合所学知识，分析苏联解体的原因及影响。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solidFill>
                  <a:srgbClr val="FF00FF"/>
                </a:solidFill>
                <a:ea typeface="黑体" panose="02010609060101010101" pitchFamily="2" charset="-122"/>
                <a:cs typeface="Times New Roman" panose="02020603050405020304"/>
              </a:rPr>
              <a:t>提示</a:t>
            </a:r>
            <a:r>
              <a:rPr lang="en-US" altLang="zh-CN" kern="100">
                <a:solidFill>
                  <a:srgbClr val="FF00FF"/>
                </a:solidFill>
                <a:ea typeface="黑体" panose="02010609060101010101" pitchFamily="2" charset="-122"/>
                <a:cs typeface="Courier New" panose="02070309020205020404"/>
              </a:rPr>
              <a:t>5</a:t>
            </a:r>
            <a:r>
              <a:rPr lang="zh-CN" altLang="zh-CN" kern="100">
                <a:solidFill>
                  <a:srgbClr val="FF00FF"/>
                </a:solidFill>
                <a:ea typeface="黑体" panose="02010609060101010101" pitchFamily="2" charset="-122"/>
                <a:cs typeface="Times New Roman" panose="02020603050405020304"/>
              </a:rPr>
              <a:t>：</a:t>
            </a:r>
            <a:r>
              <a:rPr lang="zh-CN" altLang="zh-CN" kern="100">
                <a:ea typeface="仿宋_GB2312"/>
                <a:cs typeface="Times New Roman" panose="02020603050405020304"/>
              </a:rPr>
              <a:t>原因：原有的苏联模式积弊太深；戈尔巴乔夫错误的改革路线；西方从外部推行</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和平演变</a:t>
            </a:r>
            <a:r>
              <a:rPr lang="en-US" altLang="zh-CN" kern="100">
                <a:latin typeface="宋体" panose="02010600030101010101" pitchFamily="2" charset="-122"/>
                <a:cs typeface="Times New Roman" panose="02020603050405020304"/>
              </a:rPr>
              <a:t>”</a:t>
            </a:r>
            <a:r>
              <a:rPr lang="zh-CN" altLang="zh-CN" kern="100">
                <a:ea typeface="仿宋_GB2312"/>
                <a:cs typeface="Times New Roman" panose="02020603050405020304"/>
              </a:rPr>
              <a:t>战略。</a:t>
            </a:r>
            <a:endParaRPr lang="zh-CN" altLang="zh-CN" sz="1050" kern="100">
              <a:latin typeface="宋体" panose="02010600030101010101" pitchFamily="2" charset="-122"/>
              <a:cs typeface="Courier New" panose="02070309020205020404"/>
            </a:endParaRPr>
          </a:p>
          <a:p>
            <a:pPr indent="713740">
              <a:tabLst>
                <a:tab pos="5600700"/>
                <a:tab pos="9867900"/>
              </a:tabLst>
            </a:pPr>
            <a:r>
              <a:rPr lang="zh-CN" altLang="zh-CN" kern="100">
                <a:ea typeface="仿宋_GB2312"/>
                <a:cs typeface="Times New Roman" panose="02020603050405020304"/>
              </a:rPr>
              <a:t>影响：有利于世界格局向多极化方向发展；使美国霸权地位得到加强；使苏联的联盟国家和东欧国家出现政局动荡。</a:t>
            </a:r>
            <a:r>
              <a:rPr lang="en-US" altLang="zh-CN" kern="100">
                <a:ea typeface="仿宋_GB2312"/>
                <a:cs typeface="Courier New" panose="02070309020205020404"/>
              </a:rPr>
              <a:t>(</a:t>
            </a:r>
            <a:r>
              <a:rPr lang="zh-CN" altLang="zh-CN" kern="100">
                <a:ea typeface="仿宋_GB2312"/>
                <a:cs typeface="Times New Roman" panose="02020603050405020304"/>
              </a:rPr>
              <a:t>答出两点且其他答案言之有理亦可</a:t>
            </a:r>
            <a:r>
              <a:rPr lang="en-US" altLang="zh-CN" kern="100" smtClean="0">
                <a:ea typeface="仿宋_GB2312"/>
                <a:cs typeface="Courier New" panose="020703090202050204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4828053"/>
          </a:xfrm>
        </p:spPr>
        <p:txBody>
          <a:bodyPr/>
          <a:lstStyle/>
          <a:p>
            <a:pPr indent="713740">
              <a:tabLst>
                <a:tab pos="5600700"/>
                <a:tab pos="9867900"/>
              </a:tabLst>
            </a:pPr>
            <a:r>
              <a:rPr lang="zh-CN" altLang="zh-CN" kern="100">
                <a:ea typeface="黑体" panose="02010609060101010101" pitchFamily="2" charset="-122"/>
                <a:cs typeface="Times New Roman" panose="02020603050405020304"/>
              </a:rPr>
              <a:t>【拓展】</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cs typeface="Courier New" panose="02070309020205020404"/>
              </a:rPr>
              <a:t>1</a:t>
            </a:r>
            <a:r>
              <a:rPr lang="zh-CN" altLang="zh-CN" kern="100">
                <a:cs typeface="Times New Roman" panose="02020603050405020304"/>
              </a:rPr>
              <a:t>．世界多极化趋势出现的原因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 </a:t>
            </a:r>
            <a:r>
              <a:rPr lang="zh-CN" altLang="zh-CN" kern="100">
                <a:ea typeface="楷体_GB2312"/>
                <a:cs typeface="Times New Roman" panose="02020603050405020304"/>
              </a:rPr>
              <a:t>根本原因：世界经济结构的多极化发展趋势。</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(2)</a:t>
            </a:r>
            <a:r>
              <a:rPr lang="zh-CN" altLang="zh-CN" kern="100">
                <a:ea typeface="楷体_GB2312"/>
                <a:cs typeface="Times New Roman" panose="02020603050405020304"/>
              </a:rPr>
              <a:t>具体原因</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随着西欧由经济联合走向政治联合，其实力越来越强，在外交上实行独立自主的外交政策。</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战后日本经济高速发展，形成了美、日、西欧三足鼎立的局面，其国际影响力越来越大</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621569"/>
          </a:xfrm>
        </p:spPr>
        <p:txBody>
          <a:bodyPr/>
          <a:lstStyle/>
          <a:p>
            <a:pPr indent="713740">
              <a:tabLst>
                <a:tab pos="5600700"/>
                <a:tab pos="9867900"/>
              </a:tabLst>
            </a:pPr>
            <a:endParaRPr lang="en-US" altLang="zh-CN" kern="100" smtClean="0">
              <a:latin typeface="宋体" panose="02010600030101010101" pitchFamily="2" charset="-122"/>
              <a:ea typeface="楷体_GB2312"/>
              <a:cs typeface="Times New Roman" panose="02020603050405020304"/>
            </a:endParaRPr>
          </a:p>
          <a:p>
            <a:pPr indent="713740">
              <a:tabLst>
                <a:tab pos="5600700"/>
                <a:tab pos="9867900"/>
              </a:tabLst>
            </a:pPr>
            <a:r>
              <a:rPr lang="en-US" altLang="zh-CN" kern="100" smtClean="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第三世界国家联合起来，共同反对美苏的霸权主义，冲击两极格局。</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④</a:t>
            </a:r>
            <a:r>
              <a:rPr lang="zh-CN" altLang="zh-CN" kern="100">
                <a:ea typeface="楷体_GB2312"/>
                <a:cs typeface="Times New Roman" panose="02020603050405020304"/>
              </a:rPr>
              <a:t>中国的振兴，在世界政治舞台上的地位日渐重要。</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⑤</a:t>
            </a:r>
            <a:r>
              <a:rPr lang="zh-CN" altLang="zh-CN" kern="100">
                <a:ea typeface="楷体_GB2312"/>
                <a:cs typeface="Times New Roman" panose="02020603050405020304"/>
              </a:rPr>
              <a:t>美国和苏联因军备竞赛和对外侵略战争的拖累，实力走向相对</a:t>
            </a:r>
            <a:r>
              <a:rPr lang="zh-CN" altLang="zh-CN" kern="100" smtClean="0">
                <a:ea typeface="楷体_GB2312"/>
                <a:cs typeface="Times New Roman" panose="02020603050405020304"/>
              </a:rPr>
              <a:t>衰落。</a:t>
            </a:r>
            <a:endParaRPr lang="zh-CN" altLang="zh-CN" sz="1050" kern="100">
              <a:effectLst/>
              <a:latin typeface="宋体" panose="02010600030101010101" pitchFamily="2" charset="-122"/>
              <a:cs typeface="Courier New" panose="02070309020205020404"/>
            </a:endParaRPr>
          </a:p>
        </p:txBody>
      </p:sp>
    </p:spTree>
  </p:cSld>
  <p:clrMapOvr>
    <a:masterClrMapping/>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914173"/>
            <a:ext cx="11382863" cy="4315027"/>
          </a:xfrm>
        </p:spPr>
        <p:txBody>
          <a:bodyPr/>
          <a:lstStyle/>
          <a:p>
            <a:pPr indent="713740">
              <a:tabLst>
                <a:tab pos="5600700"/>
                <a:tab pos="9867900"/>
              </a:tabLst>
            </a:pPr>
            <a:r>
              <a:rPr lang="en-US" altLang="zh-CN" kern="100">
                <a:cs typeface="Courier New" panose="02070309020205020404"/>
              </a:rPr>
              <a:t>2</a:t>
            </a:r>
            <a:r>
              <a:rPr lang="zh-CN" altLang="zh-CN" kern="100">
                <a:cs typeface="Times New Roman" panose="02020603050405020304"/>
              </a:rPr>
              <a:t>．当今世界多极化趋势的特点及影响</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ea typeface="楷体_GB2312"/>
                <a:cs typeface="Courier New" panose="02070309020205020404"/>
              </a:rPr>
              <a:t>(1)</a:t>
            </a:r>
            <a:r>
              <a:rPr lang="zh-CN" altLang="zh-CN" kern="100">
                <a:ea typeface="楷体_GB2312"/>
                <a:cs typeface="Times New Roman" panose="02020603050405020304"/>
              </a:rPr>
              <a:t>特点</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①</a:t>
            </a:r>
            <a:r>
              <a:rPr lang="zh-CN" altLang="zh-CN" kern="100">
                <a:ea typeface="楷体_GB2312"/>
                <a:cs typeface="Times New Roman" panose="02020603050405020304"/>
              </a:rPr>
              <a:t>和平过渡：它不是通过世界大战而是由长期冷战较量引起的。</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②</a:t>
            </a:r>
            <a:r>
              <a:rPr lang="zh-CN" altLang="zh-CN" kern="100">
                <a:ea typeface="楷体_GB2312"/>
                <a:cs typeface="Times New Roman" panose="02020603050405020304"/>
              </a:rPr>
              <a:t>竞争过渡：美国、日本、西欧、中国、俄罗斯五个力量中心存在着互相竞争、互相制约的关系。</a:t>
            </a:r>
            <a:endParaRPr lang="zh-CN" altLang="zh-CN" sz="1050" kern="100">
              <a:latin typeface="宋体" panose="02010600030101010101" pitchFamily="2" charset="-122"/>
              <a:cs typeface="Courier New" panose="02070309020205020404"/>
            </a:endParaRPr>
          </a:p>
          <a:p>
            <a:pPr indent="713740">
              <a:tabLst>
                <a:tab pos="5600700"/>
                <a:tab pos="9867900"/>
              </a:tabLst>
            </a:pPr>
            <a:r>
              <a:rPr lang="en-US" altLang="zh-CN" kern="100">
                <a:latin typeface="宋体" panose="02010600030101010101" pitchFamily="2" charset="-122"/>
                <a:ea typeface="楷体_GB2312"/>
                <a:cs typeface="Times New Roman" panose="02020603050405020304"/>
              </a:rPr>
              <a:t>③</a:t>
            </a:r>
            <a:r>
              <a:rPr lang="zh-CN" altLang="zh-CN" kern="100">
                <a:ea typeface="楷体_GB2312"/>
                <a:cs typeface="Times New Roman" panose="02020603050405020304"/>
              </a:rPr>
              <a:t>长期过渡：多极化格局的形成将是一个漫长、曲折、复杂的过程</a:t>
            </a:r>
            <a:r>
              <a:rPr lang="zh-CN" altLang="zh-CN" kern="100" smtClean="0">
                <a:ea typeface="楷体_GB2312"/>
                <a:cs typeface="Times New Roman" panose="02020603050405020304"/>
              </a:rPr>
              <a:t>。</a:t>
            </a:r>
            <a:endParaRPr lang="zh-CN" altLang="zh-CN" sz="1050" kern="100">
              <a:latin typeface="宋体" panose="02010600030101010101" pitchFamily="2" charset="-122"/>
              <a:cs typeface="Courier New" panose="02070309020205020404"/>
            </a:endParaRPr>
          </a:p>
        </p:txBody>
      </p:sp>
    </p:spTree>
  </p:cSld>
  <p:clrMapOvr>
    <a:masterClrMapping/>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6574" y="692696"/>
            <a:ext cx="11382863" cy="3018327"/>
          </a:xfrm>
        </p:spPr>
        <p:txBody>
          <a:bodyPr/>
          <a:lstStyle/>
          <a:p>
            <a:pPr lvl="0" indent="713740">
              <a:tabLst>
                <a:tab pos="5600700"/>
                <a:tab pos="9867900"/>
              </a:tabLst>
            </a:pPr>
            <a:endParaRPr lang="en-US" altLang="zh-CN" kern="100" smtClean="0">
              <a:solidFill>
                <a:prstClr val="black"/>
              </a:solidFill>
              <a:ea typeface="楷体_GB2312"/>
              <a:cs typeface="Courier New" panose="02070309020205020404"/>
            </a:endParaRPr>
          </a:p>
          <a:p>
            <a:pPr lvl="0" indent="713740">
              <a:tabLst>
                <a:tab pos="5600700"/>
                <a:tab pos="9867900"/>
              </a:tabLst>
            </a:pPr>
            <a:r>
              <a:rPr lang="en-US" altLang="zh-CN" kern="100" smtClean="0">
                <a:solidFill>
                  <a:prstClr val="black"/>
                </a:solidFill>
                <a:ea typeface="楷体_GB2312"/>
                <a:cs typeface="Courier New" panose="02070309020205020404"/>
              </a:rPr>
              <a:t>(</a:t>
            </a:r>
            <a:r>
              <a:rPr lang="en-US" altLang="zh-CN" kern="100">
                <a:solidFill>
                  <a:prstClr val="black"/>
                </a:solidFill>
                <a:ea typeface="楷体_GB2312"/>
                <a:cs typeface="Courier New" panose="02070309020205020404"/>
              </a:rPr>
              <a:t>2)</a:t>
            </a:r>
            <a:r>
              <a:rPr lang="zh-CN" altLang="zh-CN" kern="100">
                <a:solidFill>
                  <a:prstClr val="black"/>
                </a:solidFill>
                <a:ea typeface="楷体_GB2312"/>
                <a:cs typeface="Times New Roman" panose="02020603050405020304"/>
              </a:rPr>
              <a:t>影响</a:t>
            </a:r>
            <a:endParaRPr lang="zh-CN" altLang="zh-CN" sz="1050" kern="100">
              <a:solidFill>
                <a:prstClr val="black"/>
              </a:solidFill>
              <a:latin typeface="宋体" panose="02010600030101010101" pitchFamily="2" charset="-122"/>
              <a:cs typeface="Courier New" panose="02070309020205020404"/>
            </a:endParaRPr>
          </a:p>
          <a:p>
            <a:pPr lvl="0" indent="713740">
              <a:tabLst>
                <a:tab pos="5600700"/>
                <a:tab pos="9867900"/>
              </a:tabLst>
            </a:pPr>
            <a:r>
              <a:rPr lang="en-US" altLang="zh-CN" kern="100">
                <a:solidFill>
                  <a:prstClr val="black"/>
                </a:solidFill>
                <a:latin typeface="宋体" panose="02010600030101010101" pitchFamily="2" charset="-122"/>
                <a:ea typeface="楷体_GB2312"/>
                <a:cs typeface="Times New Roman" panose="02020603050405020304"/>
              </a:rPr>
              <a:t>①</a:t>
            </a:r>
            <a:r>
              <a:rPr lang="zh-CN" altLang="zh-CN" kern="100">
                <a:solidFill>
                  <a:prstClr val="black"/>
                </a:solidFill>
                <a:ea typeface="楷体_GB2312"/>
                <a:cs typeface="Times New Roman" panose="02020603050405020304"/>
              </a:rPr>
              <a:t>有利于促进世界和平、稳定和繁荣。</a:t>
            </a:r>
            <a:endParaRPr lang="zh-CN" altLang="zh-CN" sz="1050" kern="100">
              <a:solidFill>
                <a:prstClr val="black"/>
              </a:solidFill>
              <a:latin typeface="宋体" panose="02010600030101010101" pitchFamily="2" charset="-122"/>
              <a:cs typeface="Courier New" panose="02070309020205020404"/>
            </a:endParaRPr>
          </a:p>
          <a:p>
            <a:pPr lvl="0" indent="713740">
              <a:tabLst>
                <a:tab pos="5600700"/>
                <a:tab pos="9867900"/>
              </a:tabLst>
            </a:pPr>
            <a:r>
              <a:rPr lang="en-US" altLang="zh-CN" kern="100">
                <a:solidFill>
                  <a:prstClr val="black"/>
                </a:solidFill>
                <a:latin typeface="宋体" panose="02010600030101010101" pitchFamily="2" charset="-122"/>
                <a:ea typeface="楷体_GB2312"/>
                <a:cs typeface="Times New Roman" panose="02020603050405020304"/>
              </a:rPr>
              <a:t>②</a:t>
            </a:r>
            <a:r>
              <a:rPr lang="zh-CN" altLang="zh-CN" kern="100">
                <a:solidFill>
                  <a:prstClr val="black"/>
                </a:solidFill>
                <a:ea typeface="楷体_GB2312"/>
                <a:cs typeface="Times New Roman" panose="02020603050405020304"/>
              </a:rPr>
              <a:t>有利于抑制和削弱霸权主义和强权政治。</a:t>
            </a:r>
            <a:endParaRPr lang="zh-CN" altLang="zh-CN" sz="1050" kern="100">
              <a:solidFill>
                <a:prstClr val="black"/>
              </a:solidFill>
              <a:latin typeface="宋体" panose="02010600030101010101" pitchFamily="2" charset="-122"/>
              <a:cs typeface="Courier New" panose="02070309020205020404"/>
            </a:endParaRPr>
          </a:p>
          <a:p>
            <a:pPr lvl="0" indent="713740">
              <a:tabLst>
                <a:tab pos="5600700"/>
                <a:tab pos="9867900"/>
              </a:tabLst>
            </a:pPr>
            <a:r>
              <a:rPr lang="en-US" altLang="zh-CN" kern="100">
                <a:solidFill>
                  <a:prstClr val="black"/>
                </a:solidFill>
                <a:latin typeface="宋体" panose="02010600030101010101" pitchFamily="2" charset="-122"/>
                <a:ea typeface="楷体_GB2312"/>
                <a:cs typeface="Times New Roman" panose="02020603050405020304"/>
              </a:rPr>
              <a:t>③</a:t>
            </a:r>
            <a:r>
              <a:rPr lang="zh-CN" altLang="zh-CN" kern="100">
                <a:solidFill>
                  <a:prstClr val="black"/>
                </a:solidFill>
                <a:ea typeface="楷体_GB2312"/>
                <a:cs typeface="Times New Roman" panose="02020603050405020304"/>
              </a:rPr>
              <a:t>有利于推动建立公正合理的国际政治、经济新秩序。</a:t>
            </a:r>
            <a:endParaRPr lang="zh-CN" altLang="zh-CN" sz="1050" kern="100">
              <a:solidFill>
                <a:prstClr val="black"/>
              </a:solidFill>
              <a:latin typeface="宋体" panose="02010600030101010101" pitchFamily="2" charset="-122"/>
              <a:cs typeface="Courier New" panose="02070309020205020404"/>
            </a:endParaRPr>
          </a:p>
        </p:txBody>
      </p:sp>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63204" name="Picture 4"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563206" name="Picture 6"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563207" name="Picture 7"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随堂训练</a:t>
            </a:r>
            <a:r>
              <a:rPr kumimoji="0" lang="en-US" altLang="zh-CN" sz="5400" b="1" i="0" u="none" strike="noStrike" cap="none" normalizeH="0" baseline="0" smtClean="0">
                <a:ln>
                  <a:noFill/>
                </a:ln>
                <a:solidFill>
                  <a:srgbClr val="FF6600"/>
                </a:solidFill>
                <a:effectLs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测达标</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56738" name="Picture 2" descr="链接">
            <a:hlinkClick r:id="rId3"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51763" y="4437063"/>
            <a:ext cx="3587750" cy="719137"/>
          </a:xfrm>
          <a:prstGeom prst="rect">
            <a:avLst/>
          </a:prstGeom>
          <a:noFill/>
          <a:extLst>
            <a:ext uri="{909E8E84-426E-40DD-AFC4-6F175D3DCCD1}">
              <a14:hiddenFill xmlns:a14="http://schemas.microsoft.com/office/drawing/2010/main">
                <a:solidFill>
                  <a:srgbClr val="FFFFFF"/>
                </a:solidFill>
              </a14:hiddenFill>
            </a:ext>
          </a:extLst>
        </p:spPr>
      </p:pic>
      <p:pic>
        <p:nvPicPr>
          <p:cNvPr id="756739" name="Picture 3" descr="图片7"/>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074988"/>
            <a:ext cx="3071813" cy="3810000"/>
          </a:xfrm>
          <a:prstGeom prst="rect">
            <a:avLst/>
          </a:prstGeom>
          <a:noFill/>
          <a:extLst>
            <a:ext uri="{909E8E84-426E-40DD-AFC4-6F175D3DCCD1}">
              <a14:hiddenFill xmlns:a14="http://schemas.microsoft.com/office/drawing/2010/main">
                <a:solidFill>
                  <a:srgbClr val="FFFFFF"/>
                </a:solidFill>
              </a14:hiddenFill>
            </a:ext>
          </a:extLst>
        </p:spPr>
      </p:pic>
      <p:pic>
        <p:nvPicPr>
          <p:cNvPr id="756740" name="Picture 4" descr="图片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0156825" y="0"/>
            <a:ext cx="2071688" cy="2560638"/>
          </a:xfrm>
          <a:prstGeom prst="rect">
            <a:avLst/>
          </a:prstGeom>
          <a:noFill/>
          <a:extLst>
            <a:ext uri="{909E8E84-426E-40DD-AFC4-6F175D3DCCD1}">
              <a14:hiddenFill xmlns:a14="http://schemas.microsoft.com/office/drawing/2010/main">
                <a:solidFill>
                  <a:srgbClr val="FFFFFF"/>
                </a:solidFill>
              </a14:hiddenFill>
            </a:ext>
          </a:extLst>
        </p:spPr>
      </p:pic>
      <p:sp>
        <p:nvSpPr>
          <p:cNvPr id="2" name="Text Box 2"/>
          <p:cNvSpPr txBox="1">
            <a:spLocks noChangeArrowheads="1"/>
          </p:cNvSpPr>
          <p:nvPr/>
        </p:nvSpPr>
        <p:spPr bwMode="auto">
          <a:xfrm>
            <a:off x="0" y="2420938"/>
            <a:ext cx="12190413" cy="914400"/>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梯度作业</a:t>
            </a:r>
            <a:r>
              <a:rPr kumimoji="0" lang="en-US" altLang="zh-CN" sz="5400" b="1" i="0" u="none" strike="noStrike" cap="none" normalizeH="0" baseline="0" smtClean="0">
                <a:ln>
                  <a:noFill/>
                </a:ln>
                <a:solidFill>
                  <a:srgbClr val="FF6600"/>
                </a:solidFill>
                <a:effectLst/>
                <a:latin typeface="+mj-lt"/>
                <a:ea typeface="黑体" panose="02010609060101010101" pitchFamily="2" charset="-122"/>
              </a:rPr>
              <a:t>·</a:t>
            </a:r>
            <a:r>
              <a:rPr kumimoji="0" lang="zh-CN" sz="5400" b="1" i="0" u="none" strike="noStrike" cap="none" normalizeH="0" baseline="0" smtClean="0">
                <a:ln>
                  <a:noFill/>
                </a:ln>
                <a:solidFill>
                  <a:srgbClr val="FF6600"/>
                </a:solidFill>
                <a:effectLst/>
                <a:latin typeface="Times New Roman" panose="02020603050405020304" pitchFamily="18" charset="0"/>
                <a:ea typeface="黑体" panose="02010609060101010101" pitchFamily="2" charset="-122"/>
              </a:rPr>
              <a:t>练素能</a:t>
            </a:r>
            <a:endPara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22" name="Rectangle 22"/>
          <p:cNvSpPr>
            <a:spLocks noChangeArrowheads="1"/>
          </p:cNvSpPr>
          <p:nvPr/>
        </p:nvSpPr>
        <p:spPr bwMode="auto">
          <a:xfrm>
            <a:off x="0" y="3286125"/>
            <a:ext cx="12190413" cy="2087563"/>
          </a:xfrm>
          <a:prstGeom prst="rect">
            <a:avLst/>
          </a:prstGeom>
          <a:gradFill rotWithShape="1">
            <a:gsLst>
              <a:gs pos="0">
                <a:srgbClr val="3183CD"/>
              </a:gs>
              <a:gs pos="100000">
                <a:srgbClr val="3183CD">
                  <a:gamma/>
                  <a:shade val="46275"/>
                  <a:invGamma/>
                </a:srgbClr>
              </a:gs>
            </a:gsLst>
            <a:path path="rect">
              <a:fillToRect l="100000" t="100000"/>
            </a:path>
          </a:gradFill>
          <a:ln>
            <a:noFill/>
          </a:ln>
          <a:effectLst/>
          <a:extLst>
            <a:ext uri="{91240B29-F687-4F45-9708-019B960494DF}">
              <a14:hiddenLine xmlns:a14="http://schemas.microsoft.com/office/drawing/2010/main" w="9525">
                <a:solidFill>
                  <a:srgbClr val="00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pic>
        <p:nvPicPr>
          <p:cNvPr id="51224" name="Picture 24" descr="谢谢欣赏"/>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495550" y="3646488"/>
            <a:ext cx="4614863" cy="1444625"/>
          </a:xfrm>
          <a:prstGeom prst="rect">
            <a:avLst/>
          </a:prstGeom>
          <a:noFill/>
          <a:extLst>
            <a:ext uri="{909E8E84-426E-40DD-AFC4-6F175D3DCCD1}">
              <a14:hiddenFill xmlns:a14="http://schemas.microsoft.com/office/drawing/2010/main">
                <a:solidFill>
                  <a:srgbClr val="FFFFFF"/>
                </a:solidFill>
              </a14:hiddenFill>
            </a:ext>
          </a:extLst>
        </p:spPr>
      </p:pic>
      <p:pic>
        <p:nvPicPr>
          <p:cNvPr id="51225" name="Picture 25" descr="退出exif">
            <a:hlinkClick action="ppaction://hlinkshowjump?jump=endshow"/>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933113" y="5600700"/>
            <a:ext cx="125730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51226" name="New picture"/>
          <p:cNvPicPr/>
          <p:nvPr/>
        </p:nvPicPr>
        <p:blipFill>
          <a:blip r:embed="rId4"/>
          <a:stretch>
            <a:fillRect/>
          </a:stretch>
        </p:blipFill>
        <p:spPr>
          <a:xfrm>
            <a:off x="11137900" y="11379200"/>
            <a:ext cx="355600" cy="266700"/>
          </a:xfrm>
          <a:prstGeom prst="cube">
            <a:avLst/>
          </a:prstGeom>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1">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163</Paragraphs>
  <Slides>44</Slides>
  <Notes>0</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44</vt:i4>
      </vt:variant>
    </vt:vector>
  </HeadingPairs>
  <TitlesOfParts>
    <vt:vector baseType="lpstr" size="56">
      <vt:lpstr>Arial</vt:lpstr>
      <vt:lpstr>Times New Roman</vt:lpstr>
      <vt:lpstr>宋体</vt:lpstr>
      <vt:lpstr>黑体</vt:lpstr>
      <vt:lpstr>微软雅黑</vt:lpstr>
      <vt:lpstr>方正小标宋_GBK</vt:lpstr>
      <vt:lpstr>Courier New</vt:lpstr>
      <vt:lpstr>方正准圆_GBK</vt:lpstr>
      <vt:lpstr>楷体_GB2312</vt:lpstr>
      <vt:lpstr>仿宋_GB2312</vt:lpstr>
      <vt:lpstr>IPAPANNEW</vt:lpstr>
      <vt:lpstr>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2021-01-20T16:31:39.818</cp:lastPrinted>
  <dcterms:created xsi:type="dcterms:W3CDTF">2021-01-20T16:31:39Z</dcterms:created>
  <dcterms:modified xsi:type="dcterms:W3CDTF">2021-01-20T08:31:47Z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