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docProps/custom.xml" ContentType="application/vnd.openxmlformats-officedocument.custom-propertie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12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Default Extension="bin" ContentType="application/vnd.openxmlformats-officedocument.oleObject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ppt/notesSlides/notesSlide15.xml" ContentType="application/vnd.openxmlformats-officedocument.presentationml.notesSlide+xml"/>
  <Override PartName="/ppt/tags/tag19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tags/tag17.xml" ContentType="application/vnd.openxmlformats-officedocument.presentationml.tag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15.xml" ContentType="application/vnd.openxmlformats-officedocument.presentationml.tags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25"/>
  </p:notesMasterIdLst>
  <p:sldIdLst>
    <p:sldId id="257" r:id="rId2"/>
    <p:sldId id="301" r:id="rId3"/>
    <p:sldId id="302" r:id="rId4"/>
    <p:sldId id="303" r:id="rId5"/>
    <p:sldId id="304" r:id="rId6"/>
    <p:sldId id="305" r:id="rId7"/>
    <p:sldId id="306" r:id="rId8"/>
    <p:sldId id="274" r:id="rId9"/>
    <p:sldId id="289" r:id="rId10"/>
    <p:sldId id="272" r:id="rId11"/>
    <p:sldId id="273" r:id="rId12"/>
    <p:sldId id="268" r:id="rId13"/>
    <p:sldId id="267" r:id="rId14"/>
    <p:sldId id="266" r:id="rId15"/>
    <p:sldId id="265" r:id="rId16"/>
    <p:sldId id="263" r:id="rId17"/>
    <p:sldId id="262" r:id="rId18"/>
    <p:sldId id="277" r:id="rId19"/>
    <p:sldId id="276" r:id="rId20"/>
    <p:sldId id="295" r:id="rId21"/>
    <p:sldId id="261" r:id="rId22"/>
    <p:sldId id="291" r:id="rId23"/>
    <p:sldId id="292" r:id="rId2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7604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1860" autoAdjust="0"/>
    <p:restoredTop sz="90015" autoAdjust="0"/>
  </p:normalViewPr>
  <p:slideViewPr>
    <p:cSldViewPr snapToGrid="0">
      <p:cViewPr varScale="1">
        <p:scale>
          <a:sx n="80" d="100"/>
          <a:sy n="80" d="100"/>
        </p:scale>
        <p:origin x="-1086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  <a:pPr/>
              <a:t>2018/11/26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Rectangle 3"/>
          <p:cNvSpPr>
            <a:spLocks noChangeArrowheads="1"/>
          </p:cNvSpPr>
          <p:nvPr>
            <p:ph type="body" idx="1"/>
          </p:nvPr>
        </p:nvSpPr>
        <p:spPr bwMode="auto">
          <a:xfrm>
            <a:off x="762000" y="4343400"/>
            <a:ext cx="5486400" cy="4114800"/>
          </a:xfrm>
          <a:noFill/>
        </p:spPr>
        <p:txBody>
          <a:bodyPr/>
          <a:lstStyle/>
          <a:p>
            <a:pPr eaLnBrk="1" hangingPunct="1"/>
            <a:r>
              <a:rPr lang="zh-CN" altLang="en-US" smtClean="0"/>
              <a:t>英国首相帕麦斯顿在谈到国际关系的实质时说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522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2A91E82-E8DE-4E35-B20B-95C74C7D7F6D}" type="slidenum">
              <a:rPr lang="zh-CN" altLang="en-US"/>
              <a:pPr/>
              <a:t>3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5325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2669CCF-B4EA-4FA2-8D62-B23ACCA7B33D}" type="slidenum">
              <a:rPr lang="zh-CN" altLang="en-US"/>
              <a:pPr/>
              <a:t>4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553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3C9501E-93E2-4536-9DD9-637C2545CD87}" type="slidenum">
              <a:rPr lang="zh-CN" altLang="en-US"/>
              <a:pPr/>
              <a:t>5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5632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672FCF1-E71E-4BBB-837C-2341DC9A0ACE}" type="slidenum">
              <a:rPr lang="zh-CN" altLang="en-US"/>
              <a:pPr/>
              <a:t>6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573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8F311A0-2EE7-4B70-8C8A-E1BEB7F54EF5}" type="slidenum">
              <a:rPr lang="zh-CN" altLang="en-US"/>
              <a:pPr/>
              <a:t>7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2018/11/26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2018/11/26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  <a:pPr/>
              <a:t>2018/11/26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2018/11/26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2018/11/26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  <a:pPr/>
              <a:t>2018/11/26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2018/11/26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pPr/>
              <a:t>2018/11/26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2018/11/26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ags" Target="../tags/tag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2018/11/26</a:t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302895" y="158115"/>
            <a:ext cx="11633835" cy="6406515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sz="5400" b="1" dirty="0"/>
              <a:t/>
            </a:r>
            <a:br>
              <a:rPr sz="5400" b="1" dirty="0"/>
            </a:br>
            <a:r>
              <a:rPr sz="6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第</a:t>
            </a:r>
            <a:r>
              <a:rPr lang="en-US" sz="6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16</a:t>
            </a:r>
            <a:r>
              <a:rPr sz="6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课 </a:t>
            </a:r>
            <a:r>
              <a:rPr lang="zh-CN" sz="6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冷  战</a:t>
            </a:r>
            <a:r>
              <a:rPr sz="6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/>
            </a:r>
            <a:br>
              <a:rPr sz="6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</a:br>
            <a:r>
              <a:rPr lang="zh-CN" altLang="en-US" sz="4400" dirty="0"/>
              <a:t/>
            </a:r>
            <a:br>
              <a:rPr lang="zh-CN" altLang="en-US" sz="4400" dirty="0"/>
            </a:br>
            <a:endParaRPr lang="zh-CN" altLang="en-US" sz="4400" dirty="0"/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kumimoji="1" lang="zh-CN" altLang="en-US" sz="4800" b="1" smtClean="0">
                <a:latin typeface="Times New Roman" pitchFamily="18" charset="0"/>
                <a:ea typeface="隶书" pitchFamily="49" charset="-122"/>
              </a:rPr>
              <a:t>“</a:t>
            </a:r>
            <a:r>
              <a:rPr kumimoji="1" lang="zh-CN" altLang="en-US" sz="4800" b="1" smtClean="0">
                <a:latin typeface="隶书" pitchFamily="49" charset="-122"/>
                <a:ea typeface="隶书" pitchFamily="49" charset="-122"/>
              </a:rPr>
              <a:t>我们没有永恒的朋友，也没有永恒的敌人，只有永恒的利益。</a:t>
            </a:r>
            <a:r>
              <a:rPr kumimoji="1" lang="zh-CN" altLang="en-US" sz="4800" b="1" smtClean="0">
                <a:latin typeface="Times New Roman" pitchFamily="18" charset="0"/>
                <a:ea typeface="隶书" pitchFamily="49" charset="-122"/>
              </a:rPr>
              <a:t>”</a:t>
            </a:r>
            <a:endParaRPr kumimoji="1" lang="zh-CN" altLang="en-US" sz="4800" b="1" smtClean="0">
              <a:latin typeface="隶书" pitchFamily="49" charset="-122"/>
              <a:ea typeface="隶书" pitchFamily="49" charset="-122"/>
            </a:endParaRPr>
          </a:p>
          <a:p>
            <a:pPr algn="r" eaLnBrk="1" hangingPunct="1">
              <a:buFont typeface="Wingdings" pitchFamily="2" charset="2"/>
              <a:buNone/>
            </a:pPr>
            <a:r>
              <a:rPr lang="en-US" altLang="zh-CN" b="1" smtClean="0"/>
              <a:t>——</a:t>
            </a:r>
            <a:r>
              <a:rPr lang="zh-CN" altLang="en-US" b="1" smtClean="0"/>
              <a:t>英国首相帕麦斯顿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Text Box 2"/>
          <p:cNvSpPr txBox="1">
            <a:spLocks noChangeArrowheads="1"/>
          </p:cNvSpPr>
          <p:nvPr/>
        </p:nvSpPr>
        <p:spPr bwMode="auto">
          <a:xfrm>
            <a:off x="1200151" y="404814"/>
            <a:ext cx="9120716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1" lang="zh-CN" altLang="en-US" sz="4000" b="1">
                <a:solidFill>
                  <a:srgbClr val="0066FF"/>
                </a:solidFill>
                <a:latin typeface="Verdana" pitchFamily="34" charset="0"/>
              </a:rPr>
              <a:t>战后初期美国经济在资本主义世界中所占比重</a:t>
            </a:r>
          </a:p>
        </p:txBody>
      </p:sp>
      <p:graphicFrame>
        <p:nvGraphicFramePr>
          <p:cNvPr id="1026" name="Object 3"/>
          <p:cNvGraphicFramePr>
            <a:graphicFrameLocks noChangeAspect="1"/>
          </p:cNvGraphicFramePr>
          <p:nvPr/>
        </p:nvGraphicFramePr>
        <p:xfrm>
          <a:off x="4978401" y="2667001"/>
          <a:ext cx="2654300" cy="2009775"/>
        </p:xfrm>
        <a:graphic>
          <a:graphicData uri="http://schemas.openxmlformats.org/presentationml/2006/ole">
            <p:oleObj spid="_x0000_s17410" name="位图图像" r:id="rId4" imgW="1991003" imgH="2010056" progId="Paint.Picture">
              <p:embed/>
            </p:oleObj>
          </a:graphicData>
        </a:graphic>
      </p:graphicFrame>
      <p:graphicFrame>
        <p:nvGraphicFramePr>
          <p:cNvPr id="1027" name="Object 4"/>
          <p:cNvGraphicFramePr>
            <a:graphicFrameLocks noChangeAspect="1"/>
          </p:cNvGraphicFramePr>
          <p:nvPr/>
        </p:nvGraphicFramePr>
        <p:xfrm>
          <a:off x="8432801" y="2667000"/>
          <a:ext cx="2654300" cy="2000250"/>
        </p:xfrm>
        <a:graphic>
          <a:graphicData uri="http://schemas.openxmlformats.org/presentationml/2006/ole">
            <p:oleObj spid="_x0000_s17411" name="位图图像" r:id="rId5" imgW="1991003" imgH="2000000" progId="Paint.Picture">
              <p:embed/>
            </p:oleObj>
          </a:graphicData>
        </a:graphic>
      </p:graphicFrame>
      <p:graphicFrame>
        <p:nvGraphicFramePr>
          <p:cNvPr id="1028" name="Object 5"/>
          <p:cNvGraphicFramePr>
            <a:graphicFrameLocks noChangeAspect="1"/>
          </p:cNvGraphicFramePr>
          <p:nvPr/>
        </p:nvGraphicFramePr>
        <p:xfrm>
          <a:off x="1422401" y="2667000"/>
          <a:ext cx="2679700" cy="2019300"/>
        </p:xfrm>
        <a:graphic>
          <a:graphicData uri="http://schemas.openxmlformats.org/presentationml/2006/ole">
            <p:oleObj spid="_x0000_s17412" name="位图图像" r:id="rId6" imgW="2010056" imgH="2019048" progId="Paint.Picture">
              <p:embed/>
            </p:oleObj>
          </a:graphicData>
        </a:graphic>
      </p:graphicFrame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1572685" y="4973639"/>
            <a:ext cx="172354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kumimoji="1" lang="zh-CN" altLang="en-US" sz="2400" b="1">
                <a:solidFill>
                  <a:srgbClr val="0066FF"/>
                </a:solidFill>
                <a:latin typeface="Verdana" pitchFamily="34" charset="0"/>
              </a:rPr>
              <a:t>工业生产量</a:t>
            </a:r>
          </a:p>
          <a:p>
            <a:pPr algn="ctr" eaLnBrk="1" hangingPunct="1"/>
            <a:r>
              <a:rPr kumimoji="1" lang="en-US" altLang="zh-CN" sz="2400" b="1">
                <a:solidFill>
                  <a:srgbClr val="0066FF"/>
                </a:solidFill>
                <a:latin typeface="Verdana" pitchFamily="34" charset="0"/>
              </a:rPr>
              <a:t>2/3</a:t>
            </a:r>
          </a:p>
        </p:txBody>
      </p:sp>
      <p:sp>
        <p:nvSpPr>
          <p:cNvPr id="1031" name="Text Box 7"/>
          <p:cNvSpPr txBox="1">
            <a:spLocks noChangeArrowheads="1"/>
          </p:cNvSpPr>
          <p:nvPr/>
        </p:nvSpPr>
        <p:spPr bwMode="auto">
          <a:xfrm>
            <a:off x="4855634" y="4953001"/>
            <a:ext cx="172354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kumimoji="1" lang="zh-CN" altLang="en-US" sz="2400" b="1">
                <a:solidFill>
                  <a:srgbClr val="0066FF"/>
                </a:solidFill>
                <a:latin typeface="Verdana" pitchFamily="34" charset="0"/>
              </a:rPr>
              <a:t>外贸出口额</a:t>
            </a:r>
          </a:p>
          <a:p>
            <a:pPr algn="ctr" eaLnBrk="1" hangingPunct="1"/>
            <a:r>
              <a:rPr kumimoji="1" lang="en-US" altLang="zh-CN" sz="2400" b="1">
                <a:solidFill>
                  <a:srgbClr val="0066FF"/>
                </a:solidFill>
                <a:latin typeface="Verdana" pitchFamily="34" charset="0"/>
              </a:rPr>
              <a:t>1/3</a:t>
            </a:r>
          </a:p>
        </p:txBody>
      </p:sp>
      <p:sp>
        <p:nvSpPr>
          <p:cNvPr id="1032" name="Text Box 8"/>
          <p:cNvSpPr txBox="1">
            <a:spLocks noChangeArrowheads="1"/>
          </p:cNvSpPr>
          <p:nvPr/>
        </p:nvSpPr>
        <p:spPr bwMode="auto">
          <a:xfrm>
            <a:off x="8686800" y="4953001"/>
            <a:ext cx="141577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kumimoji="1" lang="zh-CN" altLang="en-US" sz="2400" b="1">
                <a:solidFill>
                  <a:srgbClr val="0066FF"/>
                </a:solidFill>
                <a:latin typeface="Verdana" pitchFamily="34" charset="0"/>
              </a:rPr>
              <a:t>黄金储备</a:t>
            </a:r>
          </a:p>
          <a:p>
            <a:pPr algn="ctr" eaLnBrk="1" hangingPunct="1"/>
            <a:r>
              <a:rPr kumimoji="1" lang="en-US" altLang="zh-CN" sz="2400" b="1">
                <a:solidFill>
                  <a:srgbClr val="0066FF"/>
                </a:solidFill>
                <a:latin typeface="Verdana" pitchFamily="34" charset="0"/>
              </a:rPr>
              <a:t>3/4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图片 1" descr="20131009095531_40357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6705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6807200" y="152400"/>
            <a:ext cx="5283200" cy="6124754"/>
          </a:xfrm>
          <a:prstGeom prst="rect">
            <a:avLst/>
          </a:prstGeom>
          <a:solidFill>
            <a:schemeClr val="bg1"/>
          </a:solidFill>
          <a:ln w="53975">
            <a:solidFill>
              <a:srgbClr val="00808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1" lang="en-US" altLang="zh-CN" sz="4000" b="1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rPr>
              <a:t>   </a:t>
            </a:r>
            <a:r>
              <a:rPr kumimoji="1" lang="zh-CN" altLang="en-US" sz="3200" b="1">
                <a:solidFill>
                  <a:schemeClr val="tx2"/>
                </a:solidFill>
                <a:latin typeface="Times New Roman" pitchFamily="18" charset="0"/>
                <a:ea typeface="华文中宋" pitchFamily="2" charset="-122"/>
              </a:rPr>
              <a:t>冷战政策</a:t>
            </a:r>
            <a:r>
              <a:rPr kumimoji="1" lang="en-US" altLang="zh-CN" sz="3200" b="1">
                <a:solidFill>
                  <a:schemeClr val="tx2"/>
                </a:solidFill>
                <a:latin typeface="Times New Roman" pitchFamily="18" charset="0"/>
                <a:ea typeface="华文中宋" pitchFamily="2" charset="-122"/>
              </a:rPr>
              <a:t>:</a:t>
            </a:r>
            <a:endParaRPr kumimoji="1" lang="zh-CN" altLang="en-US" sz="3200" b="1">
              <a:solidFill>
                <a:schemeClr val="tx2"/>
              </a:solidFill>
              <a:latin typeface="Times New Roman" pitchFamily="18" charset="0"/>
              <a:ea typeface="华文中宋" pitchFamily="2" charset="-122"/>
            </a:endParaRPr>
          </a:p>
          <a:p>
            <a:pPr eaLnBrk="1" hangingPunct="1"/>
            <a:r>
              <a:rPr kumimoji="1" lang="zh-CN" altLang="en-US" sz="3200" b="1" u="sng">
                <a:solidFill>
                  <a:schemeClr val="tx2"/>
                </a:solidFill>
                <a:latin typeface="Times New Roman" pitchFamily="18" charset="0"/>
                <a:ea typeface="华文中宋" pitchFamily="2" charset="-122"/>
              </a:rPr>
              <a:t>美国</a:t>
            </a:r>
            <a:r>
              <a:rPr kumimoji="1" lang="zh-CN" altLang="en-US" sz="3200" b="1">
                <a:solidFill>
                  <a:srgbClr val="000000"/>
                </a:solidFill>
                <a:latin typeface="Times New Roman" pitchFamily="18" charset="0"/>
                <a:ea typeface="华文中宋" pitchFamily="2" charset="-122"/>
              </a:rPr>
              <a:t>带领西方</a:t>
            </a:r>
          </a:p>
          <a:p>
            <a:pPr eaLnBrk="1" hangingPunct="1"/>
            <a:r>
              <a:rPr kumimoji="1" lang="zh-CN" altLang="en-US" sz="3200" b="1" u="sng">
                <a:solidFill>
                  <a:srgbClr val="000000"/>
                </a:solidFill>
                <a:latin typeface="Times New Roman" pitchFamily="18" charset="0"/>
                <a:ea typeface="华文中宋" pitchFamily="2" charset="-122"/>
              </a:rPr>
              <a:t>资本主义</a:t>
            </a:r>
            <a:r>
              <a:rPr kumimoji="1" lang="zh-CN" altLang="en-US" sz="3200" b="1">
                <a:solidFill>
                  <a:srgbClr val="000000"/>
                </a:solidFill>
                <a:latin typeface="Times New Roman" pitchFamily="18" charset="0"/>
                <a:ea typeface="华文中宋" pitchFamily="2" charset="-122"/>
              </a:rPr>
              <a:t>国家</a:t>
            </a:r>
          </a:p>
          <a:p>
            <a:pPr eaLnBrk="1" hangingPunct="1"/>
            <a:r>
              <a:rPr kumimoji="1" lang="zh-CN" altLang="en-US" sz="3200" b="1">
                <a:solidFill>
                  <a:srgbClr val="000000"/>
                </a:solidFill>
                <a:latin typeface="Times New Roman" pitchFamily="18" charset="0"/>
                <a:ea typeface="华文中宋" pitchFamily="2" charset="-122"/>
              </a:rPr>
              <a:t>对</a:t>
            </a:r>
            <a:r>
              <a:rPr kumimoji="1" lang="zh-CN" altLang="en-US" sz="3200" b="1" u="sng">
                <a:solidFill>
                  <a:schemeClr val="tx2"/>
                </a:solidFill>
                <a:latin typeface="Times New Roman" pitchFamily="18" charset="0"/>
                <a:ea typeface="华文中宋" pitchFamily="2" charset="-122"/>
              </a:rPr>
              <a:t>苏联</a:t>
            </a:r>
            <a:r>
              <a:rPr kumimoji="1" lang="zh-CN" altLang="en-US" sz="3200" b="1">
                <a:solidFill>
                  <a:srgbClr val="000000"/>
                </a:solidFill>
                <a:latin typeface="Times New Roman" pitchFamily="18" charset="0"/>
                <a:ea typeface="华文中宋" pitchFamily="2" charset="-122"/>
              </a:rPr>
              <a:t>等</a:t>
            </a:r>
            <a:r>
              <a:rPr kumimoji="1" lang="zh-CN" altLang="en-US" sz="3200" b="1" u="sng">
                <a:solidFill>
                  <a:srgbClr val="000000"/>
                </a:solidFill>
                <a:latin typeface="Times New Roman" pitchFamily="18" charset="0"/>
                <a:ea typeface="华文中宋" pitchFamily="2" charset="-122"/>
              </a:rPr>
              <a:t>社会</a:t>
            </a:r>
          </a:p>
          <a:p>
            <a:pPr eaLnBrk="1" hangingPunct="1"/>
            <a:r>
              <a:rPr kumimoji="1" lang="zh-CN" altLang="en-US" sz="3200" b="1" u="sng">
                <a:solidFill>
                  <a:srgbClr val="000000"/>
                </a:solidFill>
                <a:latin typeface="Times New Roman" pitchFamily="18" charset="0"/>
                <a:ea typeface="华文中宋" pitchFamily="2" charset="-122"/>
              </a:rPr>
              <a:t>主义</a:t>
            </a:r>
            <a:r>
              <a:rPr kumimoji="1" lang="zh-CN" altLang="en-US" sz="3200" b="1">
                <a:solidFill>
                  <a:srgbClr val="000000"/>
                </a:solidFill>
                <a:latin typeface="Times New Roman" pitchFamily="18" charset="0"/>
                <a:ea typeface="华文中宋" pitchFamily="2" charset="-122"/>
              </a:rPr>
              <a:t>国家采取</a:t>
            </a:r>
          </a:p>
          <a:p>
            <a:pPr eaLnBrk="1" hangingPunct="1"/>
            <a:r>
              <a:rPr kumimoji="1" lang="zh-CN" altLang="en-US" sz="3200" b="1" u="sng">
                <a:solidFill>
                  <a:schemeClr val="tx2"/>
                </a:solidFill>
                <a:latin typeface="Times New Roman" pitchFamily="18" charset="0"/>
                <a:ea typeface="华文中宋" pitchFamily="2" charset="-122"/>
              </a:rPr>
              <a:t>除武装进攻</a:t>
            </a:r>
            <a:r>
              <a:rPr kumimoji="1" lang="zh-CN" altLang="en-US" sz="3200" b="1">
                <a:solidFill>
                  <a:srgbClr val="000000"/>
                </a:solidFill>
                <a:latin typeface="Times New Roman" pitchFamily="18" charset="0"/>
                <a:ea typeface="华文中宋" pitchFamily="2" charset="-122"/>
              </a:rPr>
              <a:t>之</a:t>
            </a:r>
          </a:p>
          <a:p>
            <a:pPr eaLnBrk="1" hangingPunct="1"/>
            <a:r>
              <a:rPr kumimoji="1" lang="zh-CN" altLang="en-US" sz="3200" b="1">
                <a:solidFill>
                  <a:srgbClr val="000000"/>
                </a:solidFill>
                <a:latin typeface="Times New Roman" pitchFamily="18" charset="0"/>
                <a:ea typeface="华文中宋" pitchFamily="2" charset="-122"/>
              </a:rPr>
              <a:t>外一切手段的</a:t>
            </a:r>
          </a:p>
          <a:p>
            <a:pPr eaLnBrk="1" hangingPunct="1"/>
            <a:r>
              <a:rPr kumimoji="1" lang="zh-CN" altLang="en-US" sz="3200" b="1" u="sng">
                <a:solidFill>
                  <a:srgbClr val="2D2D8A"/>
                </a:solidFill>
                <a:latin typeface="Times New Roman" pitchFamily="18" charset="0"/>
                <a:ea typeface="华文中宋" pitchFamily="2" charset="-122"/>
              </a:rPr>
              <a:t>敌对</a:t>
            </a:r>
            <a:r>
              <a:rPr kumimoji="1" lang="zh-CN" altLang="en-US" sz="3200" b="1">
                <a:solidFill>
                  <a:srgbClr val="000000"/>
                </a:solidFill>
                <a:latin typeface="Times New Roman" pitchFamily="18" charset="0"/>
                <a:ea typeface="华文中宋" pitchFamily="2" charset="-122"/>
              </a:rPr>
              <a:t>行动，</a:t>
            </a:r>
            <a:r>
              <a:rPr kumimoji="1" lang="zh-CN" altLang="en-US" sz="3200" b="1" u="sng">
                <a:solidFill>
                  <a:srgbClr val="FF0000"/>
                </a:solidFill>
                <a:latin typeface="Times New Roman" pitchFamily="18" charset="0"/>
                <a:ea typeface="华文中宋" pitchFamily="2" charset="-122"/>
              </a:rPr>
              <a:t>以</a:t>
            </a:r>
          </a:p>
          <a:p>
            <a:pPr eaLnBrk="1" hangingPunct="1"/>
            <a:r>
              <a:rPr kumimoji="1" lang="zh-CN" altLang="en-US" sz="3200" b="1" u="sng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“</a:t>
            </a:r>
            <a:r>
              <a:rPr kumimoji="1" lang="zh-CN" altLang="en-US" sz="3200" b="1" u="sng">
                <a:solidFill>
                  <a:srgbClr val="FF0000"/>
                </a:solidFill>
                <a:latin typeface="Times New Roman" pitchFamily="18" charset="0"/>
                <a:ea typeface="华文中宋" pitchFamily="2" charset="-122"/>
              </a:rPr>
              <a:t>遏制</a:t>
            </a:r>
            <a:r>
              <a:rPr kumimoji="1" lang="zh-CN" altLang="en-US" sz="3200" b="1" u="sng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”</a:t>
            </a:r>
            <a:r>
              <a:rPr kumimoji="1" lang="zh-CN" altLang="en-US" sz="3200" b="1" u="sng">
                <a:solidFill>
                  <a:srgbClr val="FF0000"/>
                </a:solidFill>
                <a:latin typeface="Times New Roman" pitchFamily="18" charset="0"/>
                <a:ea typeface="华文中宋" pitchFamily="2" charset="-122"/>
              </a:rPr>
              <a:t>共产主义。</a:t>
            </a:r>
          </a:p>
          <a:p>
            <a:pPr eaLnBrk="1" hangingPunct="1"/>
            <a:endParaRPr kumimoji="1" lang="zh-CN" altLang="en-US" sz="3200" b="1">
              <a:solidFill>
                <a:schemeClr val="tx2"/>
              </a:solidFill>
              <a:latin typeface="Times New Roman" pitchFamily="18" charset="0"/>
              <a:ea typeface="华文中宋" pitchFamily="2" charset="-122"/>
            </a:endParaRPr>
          </a:p>
          <a:p>
            <a:pPr eaLnBrk="1" hangingPunct="1"/>
            <a:r>
              <a:rPr kumimoji="1" lang="zh-CN" altLang="en-US" sz="3200" b="1">
                <a:solidFill>
                  <a:schemeClr val="tx2"/>
                </a:solidFill>
                <a:latin typeface="Times New Roman" pitchFamily="18" charset="0"/>
                <a:ea typeface="华文中宋" pitchFamily="2" charset="-122"/>
              </a:rPr>
              <a:t>其实质是：“遏制”共产主义，干涉别国内政。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3600451" y="765176"/>
            <a:ext cx="326243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kumimoji="1" lang="zh-CN" altLang="en-US" sz="4800" b="1">
                <a:solidFill>
                  <a:srgbClr val="A50021"/>
                </a:solidFill>
                <a:latin typeface="Verdana" pitchFamily="34" charset="0"/>
              </a:rPr>
              <a:t>冷战的特点</a:t>
            </a:r>
          </a:p>
        </p:txBody>
      </p:sp>
      <p:sp>
        <p:nvSpPr>
          <p:cNvPr id="79875" name="Text Box 3"/>
          <p:cNvSpPr txBox="1">
            <a:spLocks noChangeArrowheads="1"/>
          </p:cNvSpPr>
          <p:nvPr/>
        </p:nvSpPr>
        <p:spPr bwMode="auto">
          <a:xfrm>
            <a:off x="2336800" y="2393950"/>
            <a:ext cx="4155305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kumimoji="1" lang="en-US" altLang="zh-CN" sz="5400" b="1">
                <a:solidFill>
                  <a:schemeClr val="tx2"/>
                </a:solidFill>
                <a:latin typeface="Verdana" pitchFamily="34" charset="0"/>
                <a:ea typeface="楷体_GB2312" pitchFamily="49" charset="-122"/>
              </a:rPr>
              <a:t>1</a:t>
            </a:r>
            <a:r>
              <a:rPr kumimoji="1" lang="zh-CN" altLang="en-US" sz="5400" b="1">
                <a:solidFill>
                  <a:schemeClr val="tx2"/>
                </a:solidFill>
                <a:latin typeface="Verdana" pitchFamily="34" charset="0"/>
                <a:ea typeface="楷体_GB2312" pitchFamily="49" charset="-122"/>
              </a:rPr>
              <a:t>、军事包围</a:t>
            </a:r>
          </a:p>
          <a:p>
            <a:pPr eaLnBrk="1" hangingPunct="1"/>
            <a:r>
              <a:rPr kumimoji="1" lang="en-US" altLang="zh-CN" sz="5400" b="1">
                <a:solidFill>
                  <a:schemeClr val="tx2"/>
                </a:solidFill>
                <a:latin typeface="Verdana" pitchFamily="34" charset="0"/>
                <a:ea typeface="楷体_GB2312" pitchFamily="49" charset="-122"/>
              </a:rPr>
              <a:t>2</a:t>
            </a:r>
            <a:r>
              <a:rPr kumimoji="1" lang="zh-CN" altLang="en-US" sz="5400" b="1">
                <a:solidFill>
                  <a:schemeClr val="tx2"/>
                </a:solidFill>
                <a:latin typeface="Verdana" pitchFamily="34" charset="0"/>
                <a:ea typeface="楷体_GB2312" pitchFamily="49" charset="-122"/>
              </a:rPr>
              <a:t>、经济封锁</a:t>
            </a:r>
          </a:p>
          <a:p>
            <a:pPr eaLnBrk="1" hangingPunct="1"/>
            <a:r>
              <a:rPr kumimoji="1" lang="en-US" altLang="zh-CN" sz="5400" b="1">
                <a:solidFill>
                  <a:schemeClr val="tx2"/>
                </a:solidFill>
                <a:latin typeface="Verdana" pitchFamily="34" charset="0"/>
                <a:ea typeface="楷体_GB2312" pitchFamily="49" charset="-122"/>
              </a:rPr>
              <a:t>3</a:t>
            </a:r>
            <a:r>
              <a:rPr kumimoji="1" lang="zh-CN" altLang="en-US" sz="5400" b="1">
                <a:solidFill>
                  <a:schemeClr val="tx2"/>
                </a:solidFill>
                <a:latin typeface="Verdana" pitchFamily="34" charset="0"/>
                <a:ea typeface="楷体_GB2312" pitchFamily="49" charset="-122"/>
              </a:rPr>
              <a:t>、政治颠覆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9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9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9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9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9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9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9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9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9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9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9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9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丘吉尔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9184" y="908050"/>
            <a:ext cx="6155267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Rectangle 3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6047317" y="1844675"/>
            <a:ext cx="6144683" cy="1816100"/>
          </a:xfrm>
        </p:spPr>
        <p:txBody>
          <a:bodyPr/>
          <a:lstStyle/>
          <a:p>
            <a:pPr eaLnBrk="1" hangingPunct="1"/>
            <a:r>
              <a:rPr lang="zh-CN" altLang="en-US" sz="3600" b="1" smtClean="0">
                <a:solidFill>
                  <a:schemeClr val="tx1"/>
                </a:solidFill>
              </a:rPr>
              <a:t>英国的铁腕首相</a:t>
            </a:r>
            <a:br>
              <a:rPr lang="zh-CN" altLang="en-US" sz="3600" b="1" smtClean="0">
                <a:solidFill>
                  <a:schemeClr val="tx1"/>
                </a:solidFill>
              </a:rPr>
            </a:br>
            <a:r>
              <a:rPr lang="en-US" altLang="zh-CN" sz="3600" b="1" smtClean="0">
                <a:solidFill>
                  <a:schemeClr val="tx1"/>
                </a:solidFill>
              </a:rPr>
              <a:t>——</a:t>
            </a:r>
            <a:r>
              <a:rPr lang="zh-CN" altLang="en-US" b="1" smtClean="0">
                <a:solidFill>
                  <a:schemeClr val="tx1"/>
                </a:solidFill>
                <a:ea typeface="楷体_GB2312" pitchFamily="49" charset="-122"/>
              </a:rPr>
              <a:t>丘吉尔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31801" y="5876926"/>
            <a:ext cx="10968567" cy="981075"/>
          </a:xfrm>
        </p:spPr>
        <p:txBody>
          <a:bodyPr/>
          <a:lstStyle/>
          <a:p>
            <a:pPr eaLnBrk="1" hangingPunct="1"/>
            <a:r>
              <a:rPr kumimoji="1" lang="zh-CN" altLang="en-US" sz="4000" b="1" smtClean="0">
                <a:solidFill>
                  <a:schemeClr val="tx1"/>
                </a:solidFill>
                <a:ea typeface="隶书" pitchFamily="49" charset="-122"/>
              </a:rPr>
              <a:t>“铁幕演说”</a:t>
            </a:r>
            <a:r>
              <a:rPr kumimoji="1" lang="en-US" altLang="zh-CN" sz="4000" b="1" smtClean="0">
                <a:solidFill>
                  <a:schemeClr val="tx1"/>
                </a:solidFill>
                <a:ea typeface="隶书" pitchFamily="49" charset="-122"/>
              </a:rPr>
              <a:t>——</a:t>
            </a:r>
            <a:r>
              <a:rPr kumimoji="1" lang="zh-CN" altLang="en-US" sz="4000" b="1" smtClean="0">
                <a:solidFill>
                  <a:schemeClr val="tx1"/>
                </a:solidFill>
                <a:ea typeface="隶书" pitchFamily="49" charset="-122"/>
              </a:rPr>
              <a:t>美苏冷战的信号</a:t>
            </a:r>
          </a:p>
        </p:txBody>
      </p:sp>
      <p:pic>
        <p:nvPicPr>
          <p:cNvPr id="21507" name="Picture 3" descr="铁幕演说"/>
          <p:cNvPicPr>
            <a:picLocks noChangeAspect="1" noChangeArrowheads="1"/>
          </p:cNvPicPr>
          <p:nvPr/>
        </p:nvPicPr>
        <p:blipFill>
          <a:blip r:embed="rId3"/>
          <a:srcRect l="22461" t="16159" r="21053" b="33386"/>
          <a:stretch>
            <a:fillRect/>
          </a:stretch>
        </p:blipFill>
        <p:spPr bwMode="auto">
          <a:xfrm>
            <a:off x="1102784" y="1125539"/>
            <a:ext cx="9889067" cy="4967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24" name="Rectangle 4"/>
          <p:cNvSpPr>
            <a:spLocks noChangeArrowheads="1"/>
          </p:cNvSpPr>
          <p:nvPr/>
        </p:nvSpPr>
        <p:spPr bwMode="auto">
          <a:xfrm>
            <a:off x="1678517" y="476251"/>
            <a:ext cx="8737600" cy="153511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lIns="72000" tIns="36000" rIns="72000" bIns="36000" anchor="ctr">
            <a:spAutoFit/>
          </a:bodyPr>
          <a:lstStyle/>
          <a:p>
            <a:pPr eaLnBrk="1" hangingPunct="1">
              <a:defRPr/>
            </a:pPr>
            <a:r>
              <a:rPr kumimoji="1" lang="zh-CN" altLang="en-US" sz="3200" b="1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“从波罗的海的什切青到亚得里亚海边的的里雅斯特，一幅横贯欧洲大陆的铁幕已经降落下来。</a:t>
            </a:r>
            <a:r>
              <a:rPr kumimoji="1" lang="en-US" altLang="zh-CN" sz="3200" b="1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……”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2000"/>
                                        <p:tgtEl>
                                          <p:spTgt spid="81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内容占位符 6"/>
          <p:cNvSpPr>
            <a:spLocks noGrp="1"/>
          </p:cNvSpPr>
          <p:nvPr/>
        </p:nvSpPr>
        <p:spPr>
          <a:xfrm>
            <a:off x="399415" y="231140"/>
            <a:ext cx="6401435" cy="6756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sz="4000" b="1" dirty="0" smtClean="0">
                <a:ea typeface="宋体" panose="02010600030101010101" pitchFamily="2" charset="-122"/>
              </a:rPr>
              <a:t>杜鲁门</a:t>
            </a:r>
            <a:r>
              <a:rPr lang="zh-CN" sz="4000" b="1" dirty="0">
                <a:ea typeface="宋体" panose="02010600030101010101" pitchFamily="2" charset="-122"/>
              </a:rPr>
              <a:t>主义的出台</a:t>
            </a:r>
          </a:p>
        </p:txBody>
      </p:sp>
      <p:sp>
        <p:nvSpPr>
          <p:cNvPr id="2" name="内容占位符 6"/>
          <p:cNvSpPr>
            <a:spLocks noGrp="1"/>
          </p:cNvSpPr>
          <p:nvPr/>
        </p:nvSpPr>
        <p:spPr>
          <a:xfrm>
            <a:off x="196215" y="906780"/>
            <a:ext cx="2733040" cy="56807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50000"/>
              </a:lnSpc>
              <a:buNone/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1</a:t>
            </a:r>
            <a:r>
              <a:rPr lang="zh-CN" sz="4000" b="1">
                <a:ea typeface="宋体" panose="02010600030101010101" pitchFamily="2" charset="-122"/>
              </a:rPr>
              <a:t>）时间：</a:t>
            </a:r>
          </a:p>
          <a:p>
            <a:pPr marL="0" indent="0" algn="l">
              <a:lnSpc>
                <a:spcPct val="130000"/>
              </a:lnSpc>
              <a:buNone/>
            </a:pPr>
            <a:r>
              <a:rPr lang="zh-CN" sz="4000" b="1">
                <a:ea typeface="宋体" panose="02010600030101010101" pitchFamily="2" charset="-122"/>
                <a:sym typeface="+mn-ea"/>
              </a:rPr>
              <a:t>（</a:t>
            </a:r>
            <a:r>
              <a:rPr lang="en-US" altLang="zh-CN" sz="4000" b="1">
                <a:ea typeface="宋体" panose="02010600030101010101" pitchFamily="2" charset="-122"/>
                <a:sym typeface="+mn-ea"/>
              </a:rPr>
              <a:t>2</a:t>
            </a:r>
            <a:r>
              <a:rPr lang="zh-CN" sz="4000" b="1">
                <a:ea typeface="宋体" panose="02010600030101010101" pitchFamily="2" charset="-122"/>
                <a:sym typeface="+mn-ea"/>
              </a:rPr>
              <a:t>）</a:t>
            </a:r>
            <a:r>
              <a:rPr lang="zh-CN" sz="4000" b="1">
                <a:ea typeface="宋体" panose="02010600030101010101" pitchFamily="2" charset="-122"/>
              </a:rPr>
              <a:t>背景：</a:t>
            </a:r>
          </a:p>
          <a:p>
            <a:pPr marL="0" indent="0" algn="l">
              <a:lnSpc>
                <a:spcPct val="130000"/>
              </a:lnSpc>
              <a:buNone/>
            </a:pPr>
            <a:endParaRPr lang="zh-CN" sz="4000" b="1">
              <a:ea typeface="宋体" panose="02010600030101010101" pitchFamily="2" charset="-122"/>
              <a:sym typeface="+mn-ea"/>
            </a:endParaRPr>
          </a:p>
          <a:p>
            <a:pPr marL="0" indent="0" algn="l">
              <a:lnSpc>
                <a:spcPct val="130000"/>
              </a:lnSpc>
              <a:buNone/>
            </a:pPr>
            <a:r>
              <a:rPr lang="zh-CN" sz="4000" b="1">
                <a:ea typeface="宋体" panose="02010600030101010101" pitchFamily="2" charset="-122"/>
                <a:sym typeface="+mn-ea"/>
              </a:rPr>
              <a:t>（</a:t>
            </a:r>
            <a:r>
              <a:rPr lang="en-US" altLang="zh-CN" sz="4000" b="1">
                <a:ea typeface="宋体" panose="02010600030101010101" pitchFamily="2" charset="-122"/>
                <a:sym typeface="+mn-ea"/>
              </a:rPr>
              <a:t>3</a:t>
            </a:r>
            <a:r>
              <a:rPr lang="zh-CN" sz="4000" b="1">
                <a:ea typeface="宋体" panose="02010600030101010101" pitchFamily="2" charset="-122"/>
                <a:sym typeface="+mn-ea"/>
              </a:rPr>
              <a:t>）</a:t>
            </a:r>
            <a:r>
              <a:rPr lang="zh-CN" sz="4000" b="1">
                <a:ea typeface="宋体" panose="02010600030101010101" pitchFamily="2" charset="-122"/>
              </a:rPr>
              <a:t>内容：</a:t>
            </a:r>
          </a:p>
          <a:p>
            <a:pPr marL="0" indent="0" algn="l">
              <a:lnSpc>
                <a:spcPct val="150000"/>
              </a:lnSpc>
              <a:buNone/>
            </a:pPr>
            <a:endParaRPr lang="zh-CN" sz="4000" b="1"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095625" y="1092200"/>
            <a:ext cx="3385185" cy="706755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4000" b="1">
                <a:latin typeface="黑体" panose="02010600030101010101" pitchFamily="49" charset="-122"/>
                <a:ea typeface="黑体" panose="02010600030101010101" pitchFamily="49" charset="-122"/>
              </a:rPr>
              <a:t>1947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</a:rPr>
              <a:t>年</a:t>
            </a:r>
            <a:r>
              <a:rPr lang="en-US" altLang="zh-CN" sz="4000" b="1">
                <a:latin typeface="黑体" panose="02010600030101010101" pitchFamily="49" charset="-122"/>
                <a:ea typeface="黑体" panose="02010600030101010101" pitchFamily="49" charset="-122"/>
              </a:rPr>
              <a:t>3</a:t>
            </a:r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</a:rPr>
              <a:t>月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095625" y="1967230"/>
            <a:ext cx="8670290" cy="119888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sz="3600" b="1">
                <a:latin typeface="黑体" panose="02010600030101010101" pitchFamily="49" charset="-122"/>
                <a:ea typeface="黑体" panose="02010600030101010101" pitchFamily="49" charset="-122"/>
              </a:rPr>
              <a:t>杜鲁门在国会发表演说，声称希腊和土耳其受到共产主义威胁，要求国会拨款援助。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095625" y="3746500"/>
            <a:ext cx="8192135" cy="2306955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zh-CN" sz="3600">
                <a:latin typeface="黑体" panose="02010600030101010101" pitchFamily="49" charset="-122"/>
                <a:ea typeface="黑体" panose="02010600030101010101" pitchFamily="49" charset="-122"/>
              </a:rPr>
              <a:t>杜鲁门</a:t>
            </a:r>
            <a:r>
              <a:rPr sz="3600">
                <a:latin typeface="黑体" panose="02010600030101010101" pitchFamily="49" charset="-122"/>
                <a:ea typeface="黑体" panose="02010600030101010101" pitchFamily="49" charset="-122"/>
              </a:rPr>
              <a:t>把世界分为</a:t>
            </a:r>
            <a:r>
              <a:rPr sz="360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“自由国家”</a:t>
            </a:r>
            <a:r>
              <a:rPr sz="3600">
                <a:latin typeface="黑体" panose="02010600030101010101" pitchFamily="49" charset="-122"/>
                <a:ea typeface="黑体" panose="02010600030101010101" pitchFamily="49" charset="-122"/>
              </a:rPr>
              <a:t>和</a:t>
            </a:r>
            <a:r>
              <a:rPr sz="360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“极权政体”</a:t>
            </a:r>
            <a:r>
              <a:rPr sz="3600">
                <a:latin typeface="黑体" panose="02010600030101010101" pitchFamily="49" charset="-122"/>
                <a:ea typeface="黑体" panose="02010600030101010101" pitchFamily="49" charset="-122"/>
              </a:rPr>
              <a:t>两个对立的营垒，宣称美国将领导和帮助所有选择“自由制度”、抵抗极权统治的力量。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3" grpId="0" bldLvl="0" animBg="1"/>
      <p:bldP spid="4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911205" cy="3159760"/>
          </a:xfrm>
        </p:spPr>
        <p:txBody>
          <a:bodyPr>
            <a:normAutofit fontScale="90000"/>
          </a:bodyPr>
          <a:lstStyle/>
          <a:p>
            <a:r>
              <a:rPr lang="zh-CN" altLang="en-US" sz="4800" b="1"/>
              <a:t>思考：</a:t>
            </a:r>
            <a:r>
              <a:rPr lang="zh-CN" altLang="en-US" b="1"/>
              <a:t/>
            </a:r>
            <a:br>
              <a:rPr lang="zh-CN" altLang="en-US" b="1"/>
            </a:br>
            <a:r>
              <a:rPr lang="zh-CN" altLang="en-US" b="1"/>
              <a:t/>
            </a:r>
            <a:br>
              <a:rPr lang="zh-CN" altLang="en-US" b="1"/>
            </a:br>
            <a:r>
              <a:rPr lang="zh-CN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杜鲁门所谓的</a:t>
            </a:r>
            <a:r>
              <a:rPr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“自由国家”</a:t>
            </a:r>
            <a:r>
              <a:rPr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和</a:t>
            </a:r>
            <a:r>
              <a:rPr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“极权政体”</a:t>
            </a:r>
            <a:r>
              <a:rPr lang="zh-CN" altLang="en-US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/>
            </a:r>
            <a:br>
              <a:rPr lang="zh-CN" altLang="en-US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</a:br>
            <a:r>
              <a:rPr lang="zh-CN" altLang="en-US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分别指的是什么？</a:t>
            </a:r>
            <a:r>
              <a:rPr lang="zh-CN" altLang="en-US"/>
              <a:t/>
            </a:r>
            <a:br>
              <a:rPr lang="zh-CN" altLang="en-US"/>
            </a:b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8470" y="3097530"/>
            <a:ext cx="11274425" cy="2087880"/>
          </a:xfrm>
          <a:solidFill>
            <a:srgbClr val="FFC000"/>
          </a:solidFill>
        </p:spPr>
        <p:txBody>
          <a:bodyPr>
            <a:normAutofit lnSpcReduction="10000"/>
          </a:bodyPr>
          <a:lstStyle/>
          <a:p>
            <a:pPr marL="0" indent="0">
              <a:lnSpc>
                <a:spcPct val="130000"/>
              </a:lnSpc>
              <a:buNone/>
            </a:pPr>
            <a:r>
              <a:rPr lang="zh-CN" altLang="en-US" sz="48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“自由国家”是美国以及西方发达国家</a:t>
            </a:r>
          </a:p>
          <a:p>
            <a:pPr marL="0" indent="0">
              <a:lnSpc>
                <a:spcPct val="130000"/>
              </a:lnSpc>
              <a:buNone/>
            </a:pPr>
            <a:r>
              <a:rPr lang="zh-CN" altLang="en-US" sz="48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“极权政体”苏联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410210" y="288290"/>
            <a:ext cx="9890760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sz="4000" b="1" dirty="0">
                <a:ea typeface="宋体" panose="02010600030101010101" pitchFamily="2" charset="-122"/>
                <a:sym typeface="+mn-ea"/>
              </a:rPr>
              <a:t>（</a:t>
            </a:r>
            <a:r>
              <a:rPr lang="en-US" altLang="zh-CN" sz="4000" b="1" dirty="0">
                <a:ea typeface="宋体" panose="02010600030101010101" pitchFamily="2" charset="-122"/>
                <a:sym typeface="+mn-ea"/>
              </a:rPr>
              <a:t>4</a:t>
            </a:r>
            <a:r>
              <a:rPr lang="zh-CN" sz="4000" b="1" dirty="0">
                <a:ea typeface="宋体" panose="02010600030101010101" pitchFamily="2" charset="-122"/>
                <a:sym typeface="+mn-ea"/>
              </a:rPr>
              <a:t>）杜鲁门主义的出台有什么影响？</a:t>
            </a:r>
            <a:endParaRPr lang="zh-CN" altLang="en-US" sz="4000" dirty="0"/>
          </a:p>
        </p:txBody>
      </p:sp>
      <p:sp>
        <p:nvSpPr>
          <p:cNvPr id="4" name="文本框 3"/>
          <p:cNvSpPr txBox="1"/>
          <p:nvPr/>
        </p:nvSpPr>
        <p:spPr>
          <a:xfrm>
            <a:off x="807085" y="1218565"/>
            <a:ext cx="10257155" cy="64516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sz="3600" b="1">
                <a:latin typeface="黑体" panose="02010600030101010101" pitchFamily="49" charset="-122"/>
                <a:ea typeface="黑体" panose="02010600030101010101" pitchFamily="49" charset="-122"/>
              </a:rPr>
              <a:t>标志着美、苏战时同盟关系正式破裂，冷战开始。</a:t>
            </a:r>
          </a:p>
        </p:txBody>
      </p:sp>
      <p:sp>
        <p:nvSpPr>
          <p:cNvPr id="10" name="内容占位符 6"/>
          <p:cNvSpPr>
            <a:spLocks noGrp="1"/>
          </p:cNvSpPr>
          <p:nvPr/>
        </p:nvSpPr>
        <p:spPr>
          <a:xfrm>
            <a:off x="410210" y="2313305"/>
            <a:ext cx="9110980" cy="6756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5</a:t>
            </a:r>
            <a:r>
              <a:rPr lang="zh-CN" altLang="en-US" sz="4000" b="1">
                <a:ea typeface="宋体" panose="02010600030101010101" pitchFamily="2" charset="-122"/>
              </a:rPr>
              <a:t>）</a:t>
            </a:r>
            <a:r>
              <a:rPr sz="4000" b="1"/>
              <a:t>你认为杜鲁门主义的实质是什么？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07085" y="3277870"/>
            <a:ext cx="10868025" cy="258445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sz="3600" b="1">
                <a:latin typeface="黑体" panose="02010600030101010101" pitchFamily="49" charset="-122"/>
                <a:ea typeface="黑体" panose="02010600030101010101" pitchFamily="49" charset="-122"/>
              </a:rPr>
              <a:t>杜鲁门主义是美苏冷战宣言书，其实质是遏制共产主义，干涉别国内政，加紧控制其他国家</a:t>
            </a:r>
            <a:r>
              <a:rPr lang="zh-CN" sz="3600" b="1">
                <a:latin typeface="黑体" panose="02010600030101010101" pitchFamily="49" charset="-122"/>
                <a:ea typeface="黑体" panose="02010600030101010101" pitchFamily="49" charset="-122"/>
              </a:rPr>
              <a:t>，最终达到</a:t>
            </a:r>
            <a:r>
              <a:rPr sz="3600" b="1">
                <a:latin typeface="黑体" panose="02010600030101010101" pitchFamily="49" charset="-122"/>
                <a:ea typeface="黑体" panose="02010600030101010101" pitchFamily="49" charset="-122"/>
              </a:rPr>
              <a:t>称霸世界</a:t>
            </a:r>
            <a:r>
              <a:rPr lang="zh-CN" sz="3600" b="1">
                <a:latin typeface="黑体" panose="02010600030101010101" pitchFamily="49" charset="-122"/>
                <a:ea typeface="黑体" panose="02010600030101010101" pitchFamily="49" charset="-122"/>
              </a:rPr>
              <a:t>的目的</a:t>
            </a:r>
            <a:r>
              <a:rPr sz="3600" b="1">
                <a:latin typeface="黑体" panose="02010600030101010101" pitchFamily="49" charset="-122"/>
                <a:ea typeface="黑体" panose="02010600030101010101" pitchFamily="49" charset="-122"/>
              </a:rPr>
              <a:t>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内容占位符 6"/>
          <p:cNvSpPr>
            <a:spLocks noGrp="1"/>
          </p:cNvSpPr>
          <p:nvPr/>
        </p:nvSpPr>
        <p:spPr>
          <a:xfrm>
            <a:off x="399415" y="247650"/>
            <a:ext cx="6401435" cy="6756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sz="4000" b="1" dirty="0" smtClean="0">
                <a:ea typeface="宋体" panose="02010600030101010101" pitchFamily="2" charset="-122"/>
              </a:rPr>
              <a:t>马歇尔计划</a:t>
            </a:r>
            <a:r>
              <a:rPr lang="zh-CN" sz="4000" b="1" dirty="0">
                <a:ea typeface="宋体" panose="02010600030101010101" pitchFamily="2" charset="-122"/>
              </a:rPr>
              <a:t>的提出</a:t>
            </a:r>
          </a:p>
        </p:txBody>
      </p:sp>
      <p:sp>
        <p:nvSpPr>
          <p:cNvPr id="3" name="内容占位符 6"/>
          <p:cNvSpPr>
            <a:spLocks noGrp="1"/>
          </p:cNvSpPr>
          <p:nvPr/>
        </p:nvSpPr>
        <p:spPr>
          <a:xfrm>
            <a:off x="31115" y="1068070"/>
            <a:ext cx="2916555" cy="49866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70000"/>
              </a:lnSpc>
              <a:buNone/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1</a:t>
            </a:r>
            <a:r>
              <a:rPr lang="zh-CN" sz="4000" b="1">
                <a:ea typeface="宋体" panose="02010600030101010101" pitchFamily="2" charset="-122"/>
              </a:rPr>
              <a:t>）时间：</a:t>
            </a:r>
          </a:p>
          <a:p>
            <a:pPr marL="0" indent="0" algn="l">
              <a:lnSpc>
                <a:spcPct val="190000"/>
              </a:lnSpc>
              <a:buNone/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2</a:t>
            </a:r>
            <a:r>
              <a:rPr lang="zh-CN" altLang="en-US" sz="4000" b="1">
                <a:ea typeface="宋体" panose="02010600030101010101" pitchFamily="2" charset="-122"/>
              </a:rPr>
              <a:t>）目的：</a:t>
            </a:r>
            <a:endParaRPr lang="zh-CN" sz="4000" b="1">
              <a:ea typeface="宋体" panose="02010600030101010101" pitchFamily="2" charset="-122"/>
            </a:endParaRPr>
          </a:p>
          <a:p>
            <a:pPr marL="0" indent="0" algn="l">
              <a:lnSpc>
                <a:spcPct val="190000"/>
              </a:lnSpc>
              <a:buNone/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3</a:t>
            </a:r>
            <a:r>
              <a:rPr lang="zh-CN" altLang="en-US" sz="4000" b="1">
                <a:ea typeface="宋体" panose="02010600030101010101" pitchFamily="2" charset="-122"/>
              </a:rPr>
              <a:t>）实质：</a:t>
            </a:r>
          </a:p>
          <a:p>
            <a:pPr marL="0" indent="0" algn="l">
              <a:lnSpc>
                <a:spcPct val="190000"/>
              </a:lnSpc>
              <a:buNone/>
            </a:pPr>
            <a:r>
              <a:rPr lang="zh-CN" altLang="en-US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4</a:t>
            </a:r>
            <a:r>
              <a:rPr lang="zh-CN" altLang="en-US" sz="4000" b="1">
                <a:ea typeface="宋体" panose="02010600030101010101" pitchFamily="2" charset="-122"/>
              </a:rPr>
              <a:t>）评价：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750185" y="1431290"/>
            <a:ext cx="1732915" cy="64516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b="1">
                <a:latin typeface="黑体" panose="02010600030101010101" pitchFamily="49" charset="-122"/>
                <a:ea typeface="黑体" panose="02010600030101010101" pitchFamily="49" charset="-122"/>
              </a:rPr>
              <a:t>1947</a:t>
            </a:r>
            <a:r>
              <a:rPr lang="zh-CN" altLang="en-US" sz="3600" b="1">
                <a:latin typeface="黑体" panose="02010600030101010101" pitchFamily="49" charset="-122"/>
                <a:ea typeface="黑体" panose="02010600030101010101" pitchFamily="49" charset="-122"/>
              </a:rPr>
              <a:t>年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750185" y="2253615"/>
            <a:ext cx="8934450" cy="119888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sz="3600" b="1"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马歇尔计划</a:t>
            </a:r>
            <a:r>
              <a:rPr lang="zh-CN" sz="3600" b="1"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原名</a:t>
            </a:r>
            <a:r>
              <a:rPr sz="3600" b="1">
                <a:latin typeface="黑体" panose="02010600030101010101" pitchFamily="49" charset="-122"/>
                <a:ea typeface="黑体" panose="02010600030101010101" pitchFamily="49" charset="-122"/>
              </a:rPr>
              <a:t>“欧洲复兴计划”，企图通过援助西欧恢复经济，稳定资本主义制度。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2750185" y="3652520"/>
            <a:ext cx="8934450" cy="119888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sz="3600" b="1">
                <a:latin typeface="黑体" panose="02010600030101010101" pitchFamily="49" charset="-122"/>
                <a:ea typeface="黑体" panose="02010600030101010101" pitchFamily="49" charset="-122"/>
              </a:rPr>
              <a:t>以援助西欧复兴经济为名，达到控制西欧、遏制苏联、称霸世界</a:t>
            </a:r>
            <a:r>
              <a:rPr lang="zh-CN" sz="3600" b="1">
                <a:latin typeface="黑体" panose="02010600030101010101" pitchFamily="49" charset="-122"/>
                <a:ea typeface="黑体" panose="02010600030101010101" pitchFamily="49" charset="-122"/>
              </a:rPr>
              <a:t>的目的。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750185" y="5084445"/>
            <a:ext cx="8934450" cy="119888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sz="3600" b="1">
                <a:latin typeface="黑体" panose="02010600030101010101" pitchFamily="49" charset="-122"/>
                <a:ea typeface="黑体" panose="02010600030101010101" pitchFamily="49" charset="-122"/>
              </a:rPr>
              <a:t>马歇尔计划是杜鲁门主义的一次大规模运用，也是美国实施冷战政策的又一重要步骤。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6" grpId="0" bldLvl="0" animBg="1"/>
      <p:bldP spid="7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/>
          </p:nvPr>
        </p:nvSpPr>
        <p:spPr>
          <a:xfrm>
            <a:off x="2607310" y="-7620"/>
            <a:ext cx="4464685" cy="865505"/>
          </a:xfrm>
          <a:solidFill>
            <a:srgbClr val="00B0F0"/>
          </a:solidFill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r>
              <a:rPr lang="zh-CN" altLang="en-US" sz="4400" b="1" dirty="0" smtClean="0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德国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的分裂</a:t>
            </a:r>
          </a:p>
        </p:txBody>
      </p:sp>
      <p:pic>
        <p:nvPicPr>
          <p:cNvPr id="17410" name="Picture 4" descr="1287532800078780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12310" y="1355725"/>
            <a:ext cx="4968875" cy="4956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5239385" y="3073400"/>
            <a:ext cx="1713230" cy="460375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</a:rPr>
              <a:t>英国占领区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767955" y="3815715"/>
            <a:ext cx="1713230" cy="460375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</a:rPr>
              <a:t>苏联占领区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130675" y="5789930"/>
            <a:ext cx="1970405" cy="52197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法国占领区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952615" y="5480685"/>
            <a:ext cx="1970405" cy="52197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美国占领区</a:t>
            </a:r>
          </a:p>
        </p:txBody>
      </p:sp>
      <p:sp>
        <p:nvSpPr>
          <p:cNvPr id="8" name="内容占位符 7"/>
          <p:cNvSpPr>
            <a:spLocks noGrp="1"/>
          </p:cNvSpPr>
          <p:nvPr>
            <p:ph sz="half" idx="1"/>
          </p:nvPr>
        </p:nvSpPr>
        <p:spPr>
          <a:xfrm>
            <a:off x="300355" y="1121410"/>
            <a:ext cx="3722370" cy="3652520"/>
          </a:xfrm>
        </p:spPr>
        <p:txBody>
          <a:bodyPr>
            <a:normAutofit lnSpcReduction="10000"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sz="3600" b="1"/>
              <a:t>1.纳粹</a:t>
            </a:r>
            <a:r>
              <a:rPr lang="zh-CN" sz="3600" b="1">
                <a:ea typeface="宋体" panose="02010600030101010101" pitchFamily="2" charset="-122"/>
              </a:rPr>
              <a:t>德国</a:t>
            </a:r>
            <a:r>
              <a:rPr sz="3600" b="1"/>
              <a:t>法西斯政权垮台以后，</a:t>
            </a:r>
            <a:r>
              <a:rPr lang="zh-CN" sz="3600" b="1">
                <a:ea typeface="宋体" panose="02010600030101010101" pitchFamily="2" charset="-122"/>
              </a:rPr>
              <a:t>德国领土及首都柏林被哪几个国家分区占领</a:t>
            </a:r>
            <a:r>
              <a:rPr sz="3600" b="1"/>
              <a:t>？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300355" y="4773930"/>
            <a:ext cx="3830320" cy="706755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4000" b="1">
                <a:latin typeface="黑体" panose="02010600030101010101" pitchFamily="49" charset="-122"/>
                <a:ea typeface="黑体" panose="02010600030101010101" pitchFamily="49" charset="-122"/>
              </a:rPr>
              <a:t>苏、美、英、法</a:t>
            </a: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5"/>
          <a:srcRect l="56929" t="48012" r="1734" b="446"/>
          <a:stretch>
            <a:fillRect/>
          </a:stretch>
        </p:blipFill>
        <p:spPr>
          <a:xfrm>
            <a:off x="9168765" y="1163955"/>
            <a:ext cx="2806065" cy="265176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3" grpId="0" bldLvl="0" animBg="1"/>
      <p:bldP spid="5" grpId="0" bldLvl="0" animBg="1"/>
      <p:bldP spid="11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内容占位符 7"/>
          <p:cNvSpPr>
            <a:spLocks noGrp="1"/>
          </p:cNvSpPr>
          <p:nvPr>
            <p:ph sz="half" idx="1"/>
          </p:nvPr>
        </p:nvSpPr>
        <p:spPr>
          <a:xfrm>
            <a:off x="514985" y="48260"/>
            <a:ext cx="11832590" cy="1785620"/>
          </a:xfrm>
        </p:spPr>
        <p:txBody>
          <a:bodyPr>
            <a:noAutofit/>
          </a:bodyPr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4000" b="1"/>
              <a:t>2</a:t>
            </a:r>
            <a:r>
              <a:rPr sz="4000" b="1"/>
              <a:t>.</a:t>
            </a:r>
            <a:r>
              <a:rPr lang="zh-CN" sz="4000" b="1">
                <a:ea typeface="宋体" panose="02010600030101010101" pitchFamily="2" charset="-122"/>
              </a:rPr>
              <a:t>什么原因导致</a:t>
            </a:r>
            <a:r>
              <a:rPr sz="4000" b="1"/>
              <a:t>苏联与美、英、法在处理德国问题上的分歧越来越大</a:t>
            </a:r>
            <a:r>
              <a:rPr lang="zh-CN" sz="4000" b="1">
                <a:ea typeface="宋体" panose="02010600030101010101" pitchFamily="2" charset="-122"/>
              </a:rPr>
              <a:t>？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5508625" y="843915"/>
            <a:ext cx="3483610" cy="64516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zh-CN" sz="3600" b="1">
                <a:latin typeface="黑体" panose="02010600030101010101" pitchFamily="49" charset="-122"/>
                <a:ea typeface="黑体" panose="02010600030101010101" pitchFamily="49" charset="-122"/>
              </a:rPr>
              <a:t>杜鲁门主义出台</a:t>
            </a:r>
          </a:p>
        </p:txBody>
      </p:sp>
      <p:sp>
        <p:nvSpPr>
          <p:cNvPr id="2" name="内容占位符 7"/>
          <p:cNvSpPr>
            <a:spLocks noGrp="1"/>
          </p:cNvSpPr>
          <p:nvPr/>
        </p:nvSpPr>
        <p:spPr>
          <a:xfrm>
            <a:off x="514985" y="1685290"/>
            <a:ext cx="3407410" cy="8108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4000" b="1"/>
              <a:t>3</a:t>
            </a:r>
            <a:r>
              <a:rPr sz="4000" b="1"/>
              <a:t>.</a:t>
            </a:r>
            <a:r>
              <a:rPr lang="zh-CN" sz="4000" b="1">
                <a:ea typeface="宋体" panose="02010600030101010101" pitchFamily="2" charset="-122"/>
              </a:rPr>
              <a:t>柏林危机</a:t>
            </a:r>
          </a:p>
        </p:txBody>
      </p:sp>
      <p:sp>
        <p:nvSpPr>
          <p:cNvPr id="100" name="文本框 99"/>
          <p:cNvSpPr txBox="1"/>
          <p:nvPr/>
        </p:nvSpPr>
        <p:spPr>
          <a:xfrm>
            <a:off x="261620" y="2496185"/>
            <a:ext cx="11108690" cy="4076700"/>
          </a:xfrm>
          <a:prstGeom prst="rect">
            <a:avLst/>
          </a:prstGeom>
          <a:solidFill>
            <a:srgbClr val="92D050"/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indent="304800">
              <a:lnSpc>
                <a:spcPct val="120000"/>
              </a:lnSpc>
            </a:pP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1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）危机出现：</a:t>
            </a:r>
            <a:endParaRPr lang="zh-CN" sz="3600" b="1">
              <a:ea typeface="宋体" panose="02010600030101010101" pitchFamily="2" charset="-122"/>
            </a:endParaRPr>
          </a:p>
          <a:p>
            <a:pPr indent="304800">
              <a:lnSpc>
                <a:spcPct val="120000"/>
              </a:lnSpc>
            </a:pPr>
            <a:r>
              <a:rPr lang="zh-CN" sz="3600" b="1">
                <a:ea typeface="宋体" panose="02010600030101010101" pitchFamily="2" charset="-122"/>
              </a:rPr>
              <a:t>1948年2月，美、英、法三国计划将占领区合并， 准</a:t>
            </a:r>
          </a:p>
          <a:p>
            <a:pPr indent="304800">
              <a:lnSpc>
                <a:spcPct val="120000"/>
              </a:lnSpc>
            </a:pPr>
            <a:r>
              <a:rPr lang="zh-CN" sz="3600" b="1">
                <a:ea typeface="宋体" panose="02010600030101010101" pitchFamily="2" charset="-122"/>
              </a:rPr>
              <a:t>备发行货币，筹建政权，引起苏联的抗议。</a:t>
            </a:r>
          </a:p>
          <a:p>
            <a:pPr indent="304800">
              <a:lnSpc>
                <a:spcPct val="120000"/>
              </a:lnSpc>
            </a:pPr>
            <a:r>
              <a:rPr lang="en-US" altLang="zh-CN" sz="3600" b="1">
                <a:ea typeface="宋体" panose="02010600030101010101" pitchFamily="2" charset="-122"/>
              </a:rPr>
              <a:t>1948</a:t>
            </a:r>
            <a:r>
              <a:rPr lang="zh-CN" altLang="en-US" sz="3600" b="1">
                <a:ea typeface="宋体" panose="02010600030101010101" pitchFamily="2" charset="-122"/>
              </a:rPr>
              <a:t>年</a:t>
            </a:r>
            <a:r>
              <a:rPr lang="zh-CN" sz="3600" b="1">
                <a:ea typeface="宋体" panose="02010600030101010101" pitchFamily="2" charset="-122"/>
              </a:rPr>
              <a:t>6月，苏联切断西占区与柏林之间的水陆交通，</a:t>
            </a:r>
          </a:p>
          <a:p>
            <a:pPr indent="304800">
              <a:lnSpc>
                <a:spcPct val="120000"/>
              </a:lnSpc>
            </a:pPr>
            <a:r>
              <a:rPr lang="zh-CN" sz="3600" b="1">
                <a:ea typeface="宋体" panose="02010600030101010101" pitchFamily="2" charset="-122"/>
              </a:rPr>
              <a:t>停止向西柏林供应煤、电、食品等生活物资，美、英</a:t>
            </a:r>
          </a:p>
          <a:p>
            <a:pPr indent="304800">
              <a:lnSpc>
                <a:spcPct val="120000"/>
              </a:lnSpc>
            </a:pPr>
            <a:r>
              <a:rPr lang="zh-CN" sz="3600" b="1">
                <a:ea typeface="宋体" panose="02010600030101010101" pitchFamily="2" charset="-122"/>
              </a:rPr>
              <a:t>立即对苏占区实行反封锁。“柏林危机”爆发。</a:t>
            </a:r>
            <a:endParaRPr lang="zh-CN" altLang="en-US" sz="3600" b="1"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100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180340" y="414655"/>
            <a:ext cx="11831955" cy="4799330"/>
          </a:xfrm>
          <a:prstGeom prst="rect">
            <a:avLst/>
          </a:prstGeom>
          <a:solidFill>
            <a:srgbClr val="92D050"/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indent="304800" algn="l">
              <a:lnSpc>
                <a:spcPct val="200000"/>
              </a:lnSpc>
            </a:pP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2</a:t>
            </a:r>
            <a:r>
              <a:rPr lang="zh-CN" altLang="en-US" sz="3600" b="1">
                <a:solidFill>
                  <a:srgbClr val="FF0000"/>
                </a:solidFill>
                <a:ea typeface="宋体" panose="02010600030101010101" pitchFamily="2" charset="-122"/>
              </a:rPr>
              <a:t>）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危机的解除</a:t>
            </a:r>
          </a:p>
          <a:p>
            <a:pPr indent="304800" algn="l">
              <a:lnSpc>
                <a:spcPct val="130000"/>
              </a:lnSpc>
            </a:pPr>
            <a:r>
              <a:rPr lang="zh-CN" sz="3600" b="1">
                <a:ea typeface="宋体" panose="02010600030101010101" pitchFamily="2" charset="-122"/>
              </a:rPr>
              <a:t>         苏联没有封锁空中通道，美、英通过空  </a:t>
            </a:r>
          </a:p>
          <a:p>
            <a:pPr indent="304800" algn="l">
              <a:lnSpc>
                <a:spcPct val="130000"/>
              </a:lnSpc>
            </a:pPr>
            <a:r>
              <a:rPr lang="zh-CN" sz="3600" b="1">
                <a:ea typeface="宋体" panose="02010600030101010101" pitchFamily="2" charset="-122"/>
              </a:rPr>
              <a:t>          运向西柏林供应物资。美国也没有采取武力手段</a:t>
            </a:r>
          </a:p>
          <a:p>
            <a:pPr indent="304800" algn="l">
              <a:lnSpc>
                <a:spcPct val="130000"/>
              </a:lnSpc>
            </a:pPr>
            <a:r>
              <a:rPr lang="zh-CN" sz="3600" b="1">
                <a:ea typeface="宋体" panose="02010600030101010101" pitchFamily="2" charset="-122"/>
              </a:rPr>
              <a:t>          解除苏联对水陆交通的 封锁。双方都留有余地。</a:t>
            </a:r>
          </a:p>
          <a:p>
            <a:pPr indent="304800" algn="l">
              <a:lnSpc>
                <a:spcPct val="130000"/>
              </a:lnSpc>
            </a:pPr>
            <a:r>
              <a:rPr lang="zh-CN" sz="3600" b="1">
                <a:ea typeface="宋体" panose="02010600030101010101" pitchFamily="2" charset="-122"/>
              </a:rPr>
              <a:t>         11个月后（1949 年5月12日）美、苏通过秘密谈判</a:t>
            </a:r>
          </a:p>
          <a:p>
            <a:pPr indent="304800" algn="l">
              <a:lnSpc>
                <a:spcPct val="130000"/>
              </a:lnSpc>
            </a:pPr>
            <a:r>
              <a:rPr lang="zh-CN" sz="3600" b="1">
                <a:ea typeface="宋体" panose="02010600030101010101" pitchFamily="2" charset="-122"/>
              </a:rPr>
              <a:t>         达成协议，双方同时解除封锁。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7"/>
          <p:cNvSpPr>
            <a:spLocks noGrp="1"/>
          </p:cNvSpPr>
          <p:nvPr/>
        </p:nvSpPr>
        <p:spPr>
          <a:xfrm>
            <a:off x="527050" y="158750"/>
            <a:ext cx="3902710" cy="8108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4000" b="1"/>
              <a:t>4</a:t>
            </a:r>
            <a:r>
              <a:rPr sz="4000" b="1"/>
              <a:t>.</a:t>
            </a:r>
            <a:r>
              <a:rPr lang="zh-CN" sz="4000" b="1">
                <a:ea typeface="宋体" panose="02010600030101010101" pitchFamily="2" charset="-122"/>
              </a:rPr>
              <a:t>德国的分裂</a:t>
            </a:r>
          </a:p>
        </p:txBody>
      </p:sp>
      <p:sp>
        <p:nvSpPr>
          <p:cNvPr id="100" name="文本框 99"/>
          <p:cNvSpPr txBox="1"/>
          <p:nvPr/>
        </p:nvSpPr>
        <p:spPr>
          <a:xfrm>
            <a:off x="86995" y="969645"/>
            <a:ext cx="4782185" cy="5573395"/>
          </a:xfrm>
          <a:prstGeom prst="rect">
            <a:avLst/>
          </a:prstGeom>
          <a:solidFill>
            <a:srgbClr val="92D050"/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indent="304800" algn="l">
              <a:lnSpc>
                <a:spcPct val="110000"/>
              </a:lnSpc>
            </a:pPr>
            <a:r>
              <a:rPr lang="zh-CN" sz="3600" b="1"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ea typeface="宋体" panose="02010600030101010101" pitchFamily="2" charset="-122"/>
              </a:rPr>
              <a:t>1</a:t>
            </a:r>
            <a:r>
              <a:rPr lang="zh-CN" altLang="en-US" sz="3600" b="1">
                <a:ea typeface="宋体" panose="02010600030101010101" pitchFamily="2" charset="-122"/>
              </a:rPr>
              <a:t>）</a:t>
            </a:r>
            <a:r>
              <a:rPr lang="zh-CN" sz="3600" b="1">
                <a:ea typeface="宋体" panose="02010600030101010101" pitchFamily="2" charset="-122"/>
              </a:rPr>
              <a:t>1949年9月，在美、英、法占领区成立了德意志联邦共和国，又称“</a:t>
            </a:r>
            <a:r>
              <a:rPr lang="zh-CN" sz="3600" b="1">
                <a:solidFill>
                  <a:srgbClr val="C00000"/>
                </a:solidFill>
                <a:ea typeface="宋体" panose="02010600030101010101" pitchFamily="2" charset="-122"/>
              </a:rPr>
              <a:t>联邦德国</a:t>
            </a:r>
            <a:r>
              <a:rPr lang="zh-CN" sz="3600" b="1">
                <a:ea typeface="宋体" panose="02010600030101010101" pitchFamily="2" charset="-122"/>
              </a:rPr>
              <a:t>”或“</a:t>
            </a:r>
            <a:r>
              <a:rPr lang="zh-CN" sz="3600" b="1">
                <a:solidFill>
                  <a:srgbClr val="C00000"/>
                </a:solidFill>
                <a:ea typeface="宋体" panose="02010600030101010101" pitchFamily="2" charset="-122"/>
              </a:rPr>
              <a:t>西德</a:t>
            </a:r>
            <a:r>
              <a:rPr lang="zh-CN" sz="3600" b="1">
                <a:ea typeface="宋体" panose="02010600030101010101" pitchFamily="2" charset="-122"/>
              </a:rPr>
              <a:t>”。  </a:t>
            </a:r>
          </a:p>
          <a:p>
            <a:pPr indent="304800" algn="l">
              <a:lnSpc>
                <a:spcPct val="110000"/>
              </a:lnSpc>
            </a:pPr>
            <a:r>
              <a:rPr lang="zh-CN" sz="3600" b="1"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ea typeface="宋体" panose="02010600030101010101" pitchFamily="2" charset="-122"/>
              </a:rPr>
              <a:t>2</a:t>
            </a:r>
            <a:r>
              <a:rPr lang="zh-CN" altLang="en-US" sz="3600" b="1">
                <a:ea typeface="宋体" panose="02010600030101010101" pitchFamily="2" charset="-122"/>
              </a:rPr>
              <a:t>）</a:t>
            </a:r>
            <a:r>
              <a:rPr lang="en-US" altLang="zh-CN" sz="3600" b="1">
                <a:ea typeface="宋体" panose="02010600030101010101" pitchFamily="2" charset="-122"/>
              </a:rPr>
              <a:t>1949</a:t>
            </a:r>
            <a:r>
              <a:rPr lang="zh-CN" altLang="en-US" sz="3600" b="1">
                <a:ea typeface="宋体" panose="02010600030101010101" pitchFamily="2" charset="-122"/>
              </a:rPr>
              <a:t>年</a:t>
            </a:r>
            <a:r>
              <a:rPr lang="zh-CN" sz="3600" b="1">
                <a:ea typeface="宋体" panose="02010600030101010101" pitchFamily="2" charset="-122"/>
              </a:rPr>
              <a:t>10月，在苏占区成立了德意志民主共和国，又称“</a:t>
            </a:r>
            <a:r>
              <a:rPr lang="zh-CN" sz="3600" b="1">
                <a:solidFill>
                  <a:srgbClr val="C00000"/>
                </a:solidFill>
                <a:ea typeface="宋体" panose="02010600030101010101" pitchFamily="2" charset="-122"/>
              </a:rPr>
              <a:t>民主德国</a:t>
            </a:r>
            <a:r>
              <a:rPr lang="zh-CN" sz="3600" b="1">
                <a:ea typeface="宋体" panose="02010600030101010101" pitchFamily="2" charset="-122"/>
              </a:rPr>
              <a:t>”或“</a:t>
            </a:r>
            <a:r>
              <a:rPr lang="zh-CN" sz="3600" b="1">
                <a:solidFill>
                  <a:srgbClr val="C00000"/>
                </a:solidFill>
                <a:ea typeface="宋体" panose="02010600030101010101" pitchFamily="2" charset="-122"/>
              </a:rPr>
              <a:t>东德</a:t>
            </a:r>
            <a:r>
              <a:rPr lang="zh-CN" sz="3600" b="1">
                <a:ea typeface="宋体" panose="02010600030101010101" pitchFamily="2" charset="-122"/>
              </a:rPr>
              <a:t>”。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4110" y="158115"/>
            <a:ext cx="5099685" cy="654558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9121775" y="2541905"/>
            <a:ext cx="1560830" cy="92202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5400" b="1">
                <a:solidFill>
                  <a:srgbClr val="FF0000"/>
                </a:solidFill>
              </a:rPr>
              <a:t>东德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7432675" y="3463925"/>
            <a:ext cx="871855" cy="1753235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5400" b="1">
                <a:solidFill>
                  <a:srgbClr val="FF0000"/>
                </a:solidFill>
              </a:rPr>
              <a:t>西</a:t>
            </a:r>
          </a:p>
          <a:p>
            <a:r>
              <a:rPr lang="zh-CN" altLang="en-US" sz="5400" b="1">
                <a:solidFill>
                  <a:srgbClr val="FF0000"/>
                </a:solidFill>
              </a:rPr>
              <a:t>德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 bldLvl="0" animBg="1"/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/>
          </p:nvPr>
        </p:nvSpPr>
        <p:spPr>
          <a:xfrm>
            <a:off x="2690495" y="223520"/>
            <a:ext cx="5504815" cy="865505"/>
          </a:xfrm>
          <a:solidFill>
            <a:srgbClr val="00B0F0"/>
          </a:solidFill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r>
              <a:rPr lang="zh-CN" altLang="en-US" sz="4400" b="1" dirty="0" smtClean="0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北约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与华约对峙</a:t>
            </a:r>
          </a:p>
        </p:txBody>
      </p:sp>
      <p:sp>
        <p:nvSpPr>
          <p:cNvPr id="8" name="内容占位符 7"/>
          <p:cNvSpPr>
            <a:spLocks noGrp="1"/>
          </p:cNvSpPr>
          <p:nvPr>
            <p:ph sz="half" idx="1"/>
          </p:nvPr>
        </p:nvSpPr>
        <p:spPr>
          <a:xfrm>
            <a:off x="394335" y="1089025"/>
            <a:ext cx="8050530" cy="894080"/>
          </a:xfrm>
        </p:spPr>
        <p:txBody>
          <a:bodyPr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sz="4000" b="1"/>
              <a:t>1.</a:t>
            </a:r>
            <a:r>
              <a:rPr lang="zh-CN" sz="4000" b="1">
                <a:ea typeface="宋体" panose="02010600030101010101" pitchFamily="2" charset="-122"/>
              </a:rPr>
              <a:t>北大西洋公约组织的成立：</a:t>
            </a:r>
          </a:p>
        </p:txBody>
      </p:sp>
      <p:sp>
        <p:nvSpPr>
          <p:cNvPr id="2" name="内容占位符 7"/>
          <p:cNvSpPr>
            <a:spLocks noGrp="1"/>
          </p:cNvSpPr>
          <p:nvPr/>
        </p:nvSpPr>
        <p:spPr>
          <a:xfrm>
            <a:off x="581025" y="1983105"/>
            <a:ext cx="3045460" cy="894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1</a:t>
            </a:r>
            <a:r>
              <a:rPr lang="zh-CN" sz="4000" b="1">
                <a:ea typeface="宋体" panose="02010600030101010101" pitchFamily="2" charset="-122"/>
              </a:rPr>
              <a:t>）背景：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81025" y="3128645"/>
            <a:ext cx="11146155" cy="2306955"/>
          </a:xfrm>
          <a:prstGeom prst="rect">
            <a:avLst/>
          </a:prstGeom>
          <a:solidFill>
            <a:srgbClr val="92D05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304800" algn="l">
              <a:lnSpc>
                <a:spcPct val="120000"/>
              </a:lnSpc>
            </a:pPr>
            <a:r>
              <a:rPr sz="4000" b="1">
                <a:ea typeface="宋体" panose="02010600030101010101" pitchFamily="2" charset="-122"/>
              </a:rPr>
              <a:t>美国把欧洲看作全球战略的重点和遏制苏联扩 </a:t>
            </a:r>
          </a:p>
          <a:p>
            <a:pPr indent="304800" algn="l">
              <a:lnSpc>
                <a:spcPct val="120000"/>
              </a:lnSpc>
            </a:pPr>
            <a:r>
              <a:rPr sz="4000" b="1">
                <a:ea typeface="宋体" panose="02010600030101010101" pitchFamily="2" charset="-122"/>
              </a:rPr>
              <a:t>张的第一线，而尚未复苏的西欧各国也需要美</a:t>
            </a:r>
          </a:p>
          <a:p>
            <a:pPr indent="304800" algn="l">
              <a:lnSpc>
                <a:spcPct val="120000"/>
              </a:lnSpc>
            </a:pPr>
            <a:r>
              <a:rPr sz="4000" b="1">
                <a:ea typeface="宋体" panose="02010600030101010101" pitchFamily="2" charset="-122"/>
              </a:rPr>
              <a:t>国的援助。</a:t>
            </a:r>
          </a:p>
        </p:txBody>
      </p:sp>
      <p:sp>
        <p:nvSpPr>
          <p:cNvPr id="7" name="内容占位符 7"/>
          <p:cNvSpPr>
            <a:spLocks noGrp="1"/>
          </p:cNvSpPr>
          <p:nvPr/>
        </p:nvSpPr>
        <p:spPr>
          <a:xfrm>
            <a:off x="581025" y="5687695"/>
            <a:ext cx="4399280" cy="894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2</a:t>
            </a:r>
            <a:r>
              <a:rPr lang="zh-CN" sz="4000" b="1">
                <a:ea typeface="宋体" panose="02010600030101010101" pitchFamily="2" charset="-122"/>
              </a:rPr>
              <a:t>）时间地点：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5652770" y="5751830"/>
            <a:ext cx="4570730" cy="829945"/>
          </a:xfrm>
          <a:prstGeom prst="rect">
            <a:avLst/>
          </a:prstGeom>
          <a:solidFill>
            <a:srgbClr val="92D05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304800" algn="l">
              <a:lnSpc>
                <a:spcPct val="120000"/>
              </a:lnSpc>
            </a:pPr>
            <a:r>
              <a:rPr lang="en-US" sz="4000" b="1">
                <a:ea typeface="宋体" panose="02010600030101010101" pitchFamily="2" charset="-122"/>
              </a:rPr>
              <a:t>1949</a:t>
            </a:r>
            <a:r>
              <a:rPr lang="zh-CN" altLang="en-US" sz="4000" b="1">
                <a:ea typeface="宋体" panose="02010600030101010101" pitchFamily="2" charset="-122"/>
              </a:rPr>
              <a:t>年     </a:t>
            </a:r>
            <a:r>
              <a:rPr sz="4000" b="1">
                <a:ea typeface="宋体" panose="02010600030101010101" pitchFamily="2" charset="-122"/>
                <a:sym typeface="+mn-ea"/>
              </a:rPr>
              <a:t>华盛顿</a:t>
            </a:r>
            <a:endParaRPr lang="zh-CN" altLang="en-US" sz="4000" b="1"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9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7"/>
          <p:cNvSpPr>
            <a:spLocks noGrp="1"/>
          </p:cNvSpPr>
          <p:nvPr/>
        </p:nvSpPr>
        <p:spPr>
          <a:xfrm>
            <a:off x="443865" y="280670"/>
            <a:ext cx="5672455" cy="894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3</a:t>
            </a:r>
            <a:r>
              <a:rPr lang="zh-CN" sz="4000" b="1">
                <a:ea typeface="宋体" panose="02010600030101010101" pitchFamily="2" charset="-122"/>
              </a:rPr>
              <a:t>）成员国及总部：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662430" y="1174750"/>
            <a:ext cx="10203815" cy="829945"/>
          </a:xfrm>
          <a:prstGeom prst="rect">
            <a:avLst/>
          </a:prstGeom>
          <a:solidFill>
            <a:srgbClr val="92D05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304800" algn="l">
              <a:lnSpc>
                <a:spcPct val="120000"/>
              </a:lnSpc>
            </a:pPr>
            <a:r>
              <a:rPr sz="4000" b="1">
                <a:ea typeface="宋体" panose="02010600030101010101" pitchFamily="2" charset="-122"/>
              </a:rPr>
              <a:t>美、英、法等12个国家  </a:t>
            </a:r>
            <a:r>
              <a:rPr lang="zh-CN" sz="4000" b="1">
                <a:ea typeface="宋体" panose="02010600030101010101" pitchFamily="2" charset="-122"/>
              </a:rPr>
              <a:t>比利时的布鲁塞尔</a:t>
            </a:r>
          </a:p>
        </p:txBody>
      </p:sp>
      <p:sp>
        <p:nvSpPr>
          <p:cNvPr id="2" name="内容占位符 7"/>
          <p:cNvSpPr>
            <a:spLocks noGrp="1"/>
          </p:cNvSpPr>
          <p:nvPr/>
        </p:nvSpPr>
        <p:spPr>
          <a:xfrm>
            <a:off x="443865" y="2273935"/>
            <a:ext cx="6564630" cy="894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4</a:t>
            </a:r>
            <a:r>
              <a:rPr lang="zh-CN" sz="4000" b="1">
                <a:ea typeface="宋体" panose="02010600030101010101" pitchFamily="2" charset="-122"/>
              </a:rPr>
              <a:t>）北大西洋公约的内容：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581025" y="3128645"/>
            <a:ext cx="11146155" cy="2861310"/>
          </a:xfrm>
          <a:prstGeom prst="rect">
            <a:avLst/>
          </a:prstGeom>
          <a:solidFill>
            <a:srgbClr val="92D05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304800" algn="l">
              <a:lnSpc>
                <a:spcPct val="150000"/>
              </a:lnSpc>
            </a:pPr>
            <a:r>
              <a:rPr sz="4000" b="1">
                <a:ea typeface="宋体" panose="02010600030101010101" pitchFamily="2" charset="-122"/>
              </a:rPr>
              <a:t>任何一个成员国如果受到武装攻击，缔约国将</a:t>
            </a:r>
          </a:p>
          <a:p>
            <a:pPr indent="304800" algn="l">
              <a:lnSpc>
                <a:spcPct val="150000"/>
              </a:lnSpc>
            </a:pPr>
            <a:r>
              <a:rPr sz="4000" b="1">
                <a:ea typeface="宋体" panose="02010600030101010101" pitchFamily="2" charset="-122"/>
              </a:rPr>
              <a:t>作出集体反应；</a:t>
            </a:r>
          </a:p>
          <a:p>
            <a:pPr indent="304800" algn="l">
              <a:lnSpc>
                <a:spcPct val="150000"/>
              </a:lnSpc>
            </a:pPr>
            <a:r>
              <a:rPr sz="4000" b="1">
                <a:ea typeface="宋体" panose="02010600030101010101" pitchFamily="2" charset="-122"/>
              </a:rPr>
              <a:t>各缔约国决心维护共同的社会制度和文化传统。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3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内容占位符 7"/>
          <p:cNvSpPr>
            <a:spLocks noGrp="1"/>
          </p:cNvSpPr>
          <p:nvPr>
            <p:ph sz="half" idx="1"/>
          </p:nvPr>
        </p:nvSpPr>
        <p:spPr>
          <a:xfrm>
            <a:off x="460375" y="31750"/>
            <a:ext cx="8050530" cy="894080"/>
          </a:xfrm>
        </p:spPr>
        <p:txBody>
          <a:bodyPr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4000" b="1"/>
              <a:t>2</a:t>
            </a:r>
            <a:r>
              <a:rPr sz="4000" b="1"/>
              <a:t>.</a:t>
            </a:r>
            <a:r>
              <a:rPr lang="zh-CN" sz="4000" b="1">
                <a:ea typeface="宋体" panose="02010600030101010101" pitchFamily="2" charset="-122"/>
              </a:rPr>
              <a:t>华沙条约组织的成立：</a:t>
            </a:r>
          </a:p>
        </p:txBody>
      </p:sp>
      <p:sp>
        <p:nvSpPr>
          <p:cNvPr id="7" name="内容占位符 7"/>
          <p:cNvSpPr>
            <a:spLocks noGrp="1"/>
          </p:cNvSpPr>
          <p:nvPr/>
        </p:nvSpPr>
        <p:spPr>
          <a:xfrm>
            <a:off x="460375" y="925830"/>
            <a:ext cx="2962275" cy="894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1</a:t>
            </a:r>
            <a:r>
              <a:rPr lang="zh-CN" sz="4000" b="1">
                <a:ea typeface="宋体" panose="02010600030101010101" pitchFamily="2" charset="-122"/>
              </a:rPr>
              <a:t>）时间：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422650" y="925830"/>
            <a:ext cx="2340610" cy="829945"/>
          </a:xfrm>
          <a:prstGeom prst="rect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304800" algn="l">
              <a:lnSpc>
                <a:spcPct val="120000"/>
              </a:lnSpc>
            </a:pPr>
            <a:r>
              <a:rPr lang="en-US" sz="4000" b="1">
                <a:solidFill>
                  <a:srgbClr val="FFC000"/>
                </a:solidFill>
                <a:ea typeface="宋体" panose="02010600030101010101" pitchFamily="2" charset="-122"/>
              </a:rPr>
              <a:t>1955</a:t>
            </a:r>
            <a:r>
              <a:rPr lang="zh-CN" altLang="en-US" sz="4000" b="1">
                <a:solidFill>
                  <a:srgbClr val="FFC000"/>
                </a:solidFill>
                <a:ea typeface="宋体" panose="02010600030101010101" pitchFamily="2" charset="-122"/>
              </a:rPr>
              <a:t>年 </a:t>
            </a:r>
          </a:p>
        </p:txBody>
      </p:sp>
      <p:sp>
        <p:nvSpPr>
          <p:cNvPr id="2" name="内容占位符 7"/>
          <p:cNvSpPr>
            <a:spLocks noGrp="1"/>
          </p:cNvSpPr>
          <p:nvPr/>
        </p:nvSpPr>
        <p:spPr>
          <a:xfrm>
            <a:off x="460375" y="1819910"/>
            <a:ext cx="3242945" cy="894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2</a:t>
            </a:r>
            <a:r>
              <a:rPr lang="zh-CN" sz="4000" b="1">
                <a:ea typeface="宋体" panose="02010600030101010101" pitchFamily="2" charset="-122"/>
              </a:rPr>
              <a:t>）成员国：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703320" y="1884045"/>
            <a:ext cx="7989570" cy="829945"/>
          </a:xfrm>
          <a:prstGeom prst="rect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304800" algn="l">
              <a:lnSpc>
                <a:spcPct val="120000"/>
              </a:lnSpc>
            </a:pPr>
            <a:r>
              <a:rPr sz="4000" b="1">
                <a:solidFill>
                  <a:srgbClr val="FFC000"/>
                </a:solidFill>
                <a:ea typeface="宋体" panose="02010600030101010101" pitchFamily="2" charset="-122"/>
              </a:rPr>
              <a:t>苏联同东欧7个社会主义国家</a:t>
            </a:r>
            <a:r>
              <a:rPr lang="zh-CN" altLang="en-US" sz="4000" b="1">
                <a:solidFill>
                  <a:srgbClr val="FFC000"/>
                </a:solidFill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291590" y="3608070"/>
            <a:ext cx="10401300" cy="1494155"/>
          </a:xfrm>
          <a:prstGeom prst="rect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304800" algn="l">
              <a:lnSpc>
                <a:spcPct val="120000"/>
              </a:lnSpc>
            </a:pPr>
            <a:r>
              <a:rPr sz="3600" b="1">
                <a:solidFill>
                  <a:srgbClr val="FFC000"/>
                </a:solidFill>
                <a:ea typeface="宋体" panose="02010600030101010101" pitchFamily="2" charset="-122"/>
              </a:rPr>
              <a:t>任何一个成员国如果受到武装攻击，其他缔约国</a:t>
            </a:r>
          </a:p>
          <a:p>
            <a:pPr indent="304800" algn="l">
              <a:lnSpc>
                <a:spcPct val="120000"/>
              </a:lnSpc>
            </a:pPr>
            <a:r>
              <a:rPr sz="3600" b="1">
                <a:solidFill>
                  <a:srgbClr val="FFC000"/>
                </a:solidFill>
                <a:ea typeface="宋体" panose="02010600030101010101" pitchFamily="2" charset="-122"/>
              </a:rPr>
              <a:t>将以一切方式进行援助。</a:t>
            </a:r>
            <a:r>
              <a:rPr lang="zh-CN" altLang="en-US" sz="4000" b="1">
                <a:solidFill>
                  <a:srgbClr val="FFC000"/>
                </a:solidFill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5" name="内容占位符 7"/>
          <p:cNvSpPr>
            <a:spLocks noGrp="1"/>
          </p:cNvSpPr>
          <p:nvPr/>
        </p:nvSpPr>
        <p:spPr>
          <a:xfrm>
            <a:off x="460375" y="2713990"/>
            <a:ext cx="5802630" cy="894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3</a:t>
            </a:r>
            <a:r>
              <a:rPr lang="zh-CN" sz="4000" b="1">
                <a:ea typeface="宋体" panose="02010600030101010101" pitchFamily="2" charset="-122"/>
              </a:rPr>
              <a:t>）华沙条约的内容：</a:t>
            </a:r>
          </a:p>
        </p:txBody>
      </p:sp>
      <p:sp>
        <p:nvSpPr>
          <p:cNvPr id="6" name="内容占位符 7"/>
          <p:cNvSpPr>
            <a:spLocks noGrp="1"/>
          </p:cNvSpPr>
          <p:nvPr/>
        </p:nvSpPr>
        <p:spPr>
          <a:xfrm>
            <a:off x="460375" y="5314315"/>
            <a:ext cx="7420610" cy="894080"/>
          </a:xfrm>
          <a:prstGeom prst="rect">
            <a:avLst/>
          </a:prstGeom>
        </p:spPr>
        <p:txBody>
          <a:bodyPr vert="horz" lIns="91440" tIns="45720" rIns="91440" bIns="45720" rtlCol="0">
            <a:normAutofit fontScale="975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4</a:t>
            </a:r>
            <a:r>
              <a:rPr lang="zh-CN" sz="4000" b="1">
                <a:ea typeface="宋体" panose="02010600030101010101" pitchFamily="2" charset="-122"/>
              </a:rPr>
              <a:t>）实际控制华约组织的国家：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7199630" y="5378450"/>
            <a:ext cx="1730375" cy="829945"/>
          </a:xfrm>
          <a:prstGeom prst="rect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304800" algn="l">
              <a:lnSpc>
                <a:spcPct val="120000"/>
              </a:lnSpc>
            </a:pPr>
            <a:r>
              <a:rPr lang="zh-CN" altLang="en-US" sz="4000" b="1">
                <a:solidFill>
                  <a:srgbClr val="FFC000"/>
                </a:solidFill>
                <a:ea typeface="宋体" panose="02010600030101010101" pitchFamily="2" charset="-122"/>
              </a:rPr>
              <a:t>苏联 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3" grpId="0" bldLvl="0" animBg="1"/>
      <p:bldP spid="4" grpId="0" bldLvl="0" animBg="1"/>
      <p:bldP spid="10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内容占位符 7"/>
          <p:cNvSpPr>
            <a:spLocks noGrp="1"/>
          </p:cNvSpPr>
          <p:nvPr>
            <p:ph sz="half" idx="1"/>
          </p:nvPr>
        </p:nvSpPr>
        <p:spPr>
          <a:xfrm>
            <a:off x="278765" y="180340"/>
            <a:ext cx="11434445" cy="2016125"/>
          </a:xfrm>
        </p:spPr>
        <p:txBody>
          <a:bodyPr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4000" b="1"/>
              <a:t>  3</a:t>
            </a:r>
            <a:r>
              <a:rPr sz="4000" b="1"/>
              <a:t>.</a:t>
            </a:r>
            <a:r>
              <a:rPr lang="zh-CN" sz="4000" b="1">
                <a:ea typeface="宋体" panose="02010600030101010101" pitchFamily="2" charset="-122"/>
              </a:rPr>
              <a:t>这两大组织有什么共同之处？</a:t>
            </a:r>
          </a:p>
          <a:p>
            <a:pPr marL="0" indent="0" algn="l">
              <a:lnSpc>
                <a:spcPct val="130000"/>
              </a:lnSpc>
              <a:buNone/>
            </a:pPr>
            <a:r>
              <a:rPr lang="zh-CN" sz="4000" b="1">
                <a:ea typeface="宋体" panose="02010600030101010101" pitchFamily="2" charset="-122"/>
              </a:rPr>
              <a:t>     华约组织成立后形成了怎样的世界格局？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055370" y="2097405"/>
            <a:ext cx="7410450" cy="829945"/>
          </a:xfrm>
          <a:prstGeom prst="rect">
            <a:avLst/>
          </a:prstGeom>
          <a:solidFill>
            <a:srgbClr val="00B0F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304800" algn="l">
              <a:lnSpc>
                <a:spcPct val="120000"/>
              </a:lnSpc>
            </a:pPr>
            <a:r>
              <a:rPr lang="zh-CN" altLang="en-US" sz="4000" b="1">
                <a:solidFill>
                  <a:schemeClr val="tx1"/>
                </a:solidFill>
                <a:ea typeface="宋体" panose="02010600030101010101" pitchFamily="2" charset="-122"/>
              </a:rPr>
              <a:t>都是大国控制的军事政治集团； 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055370" y="3211830"/>
            <a:ext cx="10657840" cy="2306955"/>
          </a:xfrm>
          <a:prstGeom prst="rect">
            <a:avLst/>
          </a:prstGeom>
          <a:solidFill>
            <a:srgbClr val="00B0F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304800" algn="l">
              <a:lnSpc>
                <a:spcPct val="120000"/>
              </a:lnSpc>
            </a:pPr>
            <a:r>
              <a:rPr lang="zh-CN" altLang="en-US" sz="4000" b="1">
                <a:solidFill>
                  <a:schemeClr val="tx1"/>
                </a:solidFill>
                <a:ea typeface="宋体" panose="02010600030101010101" pitchFamily="2" charset="-122"/>
              </a:rPr>
              <a:t>美苏冷战对峙的两极格局。</a:t>
            </a:r>
          </a:p>
          <a:p>
            <a:pPr indent="304800" algn="l">
              <a:lnSpc>
                <a:spcPct val="120000"/>
              </a:lnSpc>
            </a:pPr>
            <a:r>
              <a:rPr lang="zh-CN" altLang="en-US" sz="4000" b="1">
                <a:solidFill>
                  <a:schemeClr val="tx1"/>
                </a:solidFill>
                <a:ea typeface="宋体" panose="02010600030101010101" pitchFamily="2" charset="-122"/>
              </a:rPr>
              <a:t>两极格局中的两极分别指</a:t>
            </a:r>
            <a:r>
              <a:rPr lang="zh-CN" altLang="en-US" sz="4000" b="1">
                <a:solidFill>
                  <a:srgbClr val="FF0000"/>
                </a:solidFill>
                <a:ea typeface="宋体" panose="02010600030101010101" pitchFamily="2" charset="-122"/>
              </a:rPr>
              <a:t>美国</a:t>
            </a:r>
            <a:r>
              <a:rPr lang="zh-CN" altLang="en-US" sz="4000" b="1">
                <a:solidFill>
                  <a:schemeClr val="tx1"/>
                </a:solidFill>
                <a:ea typeface="宋体" panose="02010600030101010101" pitchFamily="2" charset="-122"/>
              </a:rPr>
              <a:t>和</a:t>
            </a:r>
            <a:r>
              <a:rPr lang="zh-CN" altLang="en-US" sz="4000" b="1">
                <a:solidFill>
                  <a:srgbClr val="FF0000"/>
                </a:solidFill>
                <a:ea typeface="宋体" panose="02010600030101010101" pitchFamily="2" charset="-122"/>
              </a:rPr>
              <a:t>苏联</a:t>
            </a:r>
            <a:r>
              <a:rPr lang="zh-CN" altLang="en-US" sz="4000" b="1">
                <a:solidFill>
                  <a:schemeClr val="tx1"/>
                </a:solidFill>
                <a:ea typeface="宋体" panose="02010600030101010101" pitchFamily="2" charset="-122"/>
              </a:rPr>
              <a:t>，代表</a:t>
            </a:r>
          </a:p>
          <a:p>
            <a:pPr indent="304800" algn="l">
              <a:lnSpc>
                <a:spcPct val="120000"/>
              </a:lnSpc>
            </a:pPr>
            <a:r>
              <a:rPr lang="zh-CN" altLang="en-US" sz="4000" b="1">
                <a:solidFill>
                  <a:srgbClr val="FF0000"/>
                </a:solidFill>
                <a:ea typeface="宋体" panose="02010600030101010101" pitchFamily="2" charset="-122"/>
              </a:rPr>
              <a:t>资本主义</a:t>
            </a:r>
            <a:r>
              <a:rPr lang="zh-CN" altLang="en-US" sz="4000" b="1">
                <a:solidFill>
                  <a:schemeClr val="tx1"/>
                </a:solidFill>
                <a:ea typeface="宋体" panose="02010600030101010101" pitchFamily="2" charset="-122"/>
              </a:rPr>
              <a:t>和</a:t>
            </a:r>
            <a:r>
              <a:rPr lang="zh-CN" altLang="en-US" sz="4000" b="1">
                <a:solidFill>
                  <a:srgbClr val="FF0000"/>
                </a:solidFill>
                <a:ea typeface="宋体" panose="02010600030101010101" pitchFamily="2" charset="-122"/>
              </a:rPr>
              <a:t>社会主义</a:t>
            </a:r>
            <a:r>
              <a:rPr lang="zh-CN" altLang="en-US" sz="4000" b="1">
                <a:solidFill>
                  <a:schemeClr val="tx1"/>
                </a:solidFill>
                <a:ea typeface="宋体" panose="02010600030101010101" pitchFamily="2" charset="-122"/>
              </a:rPr>
              <a:t>两种制度。 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2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2430" y="84455"/>
            <a:ext cx="11275060" cy="1325880"/>
          </a:xfrm>
        </p:spPr>
        <p:txBody>
          <a:bodyPr>
            <a:normAutofit/>
          </a:bodyPr>
          <a:lstStyle/>
          <a:p>
            <a:r>
              <a:rPr lang="en-US" altLang="zh-CN">
                <a:sym typeface="+mn-ea"/>
              </a:rPr>
              <a:t>4.</a:t>
            </a:r>
            <a:r>
              <a:rPr lang="zh-CN" altLang="en-US">
                <a:sym typeface="+mn-ea"/>
              </a:rPr>
              <a:t>冷战局面形成后，美苏对抗的事例有哪些？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2430" y="1252855"/>
            <a:ext cx="11406505" cy="4351020"/>
          </a:xfrm>
          <a:solidFill>
            <a:srgbClr val="92D050"/>
          </a:solidFill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zh-CN" altLang="en-US" sz="4000" b="1"/>
              <a:t>（</a:t>
            </a:r>
            <a:r>
              <a:rPr lang="en-US" altLang="zh-CN" sz="4000" b="1"/>
              <a:t>1</a:t>
            </a:r>
            <a:r>
              <a:rPr lang="zh-CN" altLang="en-US" sz="4000" b="1">
                <a:ea typeface="宋体" panose="02010600030101010101" pitchFamily="2" charset="-122"/>
              </a:rPr>
              <a:t>）</a:t>
            </a:r>
            <a:r>
              <a:rPr lang="zh-CN" altLang="en-US" sz="4000" b="1"/>
              <a:t>20世纪60年代，发生了古巴导弹危机和美国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4000" b="1"/>
              <a:t>         侵略越南的战争；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4000" b="1"/>
              <a:t>（</a:t>
            </a:r>
            <a:r>
              <a:rPr lang="en-US" altLang="zh-CN" sz="4000" b="1"/>
              <a:t>2</a:t>
            </a:r>
            <a:r>
              <a:rPr lang="zh-CN" altLang="en-US" sz="4000" b="1">
                <a:ea typeface="宋体" panose="02010600030101010101" pitchFamily="2" charset="-122"/>
              </a:rPr>
              <a:t>）</a:t>
            </a:r>
            <a:r>
              <a:rPr lang="zh-CN" altLang="en-US" sz="4000" b="1">
                <a:sym typeface="+mn-ea"/>
              </a:rPr>
              <a:t>20世纪</a:t>
            </a:r>
            <a:r>
              <a:rPr lang="zh-CN" altLang="en-US" sz="4000" b="1"/>
              <a:t>70年代，苏联入侵阿富汗；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4000" b="1"/>
              <a:t>（</a:t>
            </a:r>
            <a:r>
              <a:rPr lang="en-US" altLang="zh-CN" sz="4000" b="1"/>
              <a:t>3</a:t>
            </a:r>
            <a:r>
              <a:rPr lang="zh-CN" altLang="en-US" sz="4000" b="1">
                <a:ea typeface="宋体" panose="02010600030101010101" pitchFamily="2" charset="-122"/>
              </a:rPr>
              <a:t>）</a:t>
            </a:r>
            <a:r>
              <a:rPr lang="zh-CN" altLang="en-US" sz="4000" b="1">
                <a:sym typeface="+mn-ea"/>
              </a:rPr>
              <a:t>20世纪</a:t>
            </a:r>
            <a:r>
              <a:rPr lang="zh-CN" altLang="en-US" sz="4000" b="1"/>
              <a:t>80年代，美国制订“星球大战计划”。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4000" b="1"/>
              <a:t>         双方的军备竞赛不断升级。</a:t>
            </a:r>
          </a:p>
        </p:txBody>
      </p:sp>
    </p:spTree>
    <p:custDataLst>
      <p:tags r:id="rId1"/>
    </p:custData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350260" y="34925"/>
            <a:ext cx="3444875" cy="913130"/>
          </a:xfrm>
          <a:solidFill>
            <a:srgbClr val="FFFF00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zh-CN" altLang="en-US" b="1"/>
              <a:t>【互学探究】</a:t>
            </a:r>
          </a:p>
        </p:txBody>
      </p:sp>
      <p:sp>
        <p:nvSpPr>
          <p:cNvPr id="100" name="文本框 99"/>
          <p:cNvSpPr txBox="1"/>
          <p:nvPr/>
        </p:nvSpPr>
        <p:spPr>
          <a:xfrm>
            <a:off x="467360" y="1382395"/>
            <a:ext cx="11059160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4000">
                <a:ea typeface="黑体" panose="02010600030101010101" pitchFamily="49" charset="-122"/>
              </a:rPr>
              <a:t>结合本课内容，从政治、经济和军事方面归纳出美苏冷战的表现</a:t>
            </a:r>
            <a:r>
              <a:rPr lang="en-US" altLang="zh-CN" sz="4000">
                <a:ea typeface="黑体" panose="02010600030101010101" pitchFamily="49" charset="-122"/>
              </a:rPr>
              <a:t>?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566420" y="3243580"/>
            <a:ext cx="11059160" cy="267652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0">
              <a:lnSpc>
                <a:spcPct val="140000"/>
              </a:lnSpc>
            </a:pPr>
            <a:r>
              <a:rPr lang="en-US" altLang="zh-CN" sz="4000">
                <a:ea typeface="黑体" panose="02010600030101010101" pitchFamily="49" charset="-122"/>
              </a:rPr>
              <a:t>1</a:t>
            </a:r>
            <a:r>
              <a:rPr lang="zh-CN" altLang="en-US" sz="4000">
                <a:ea typeface="黑体" panose="02010600030101010101" pitchFamily="49" charset="-122"/>
              </a:rPr>
              <a:t>、政治方面：杜鲁门主义的出台</a:t>
            </a:r>
          </a:p>
          <a:p>
            <a:pPr indent="0">
              <a:lnSpc>
                <a:spcPct val="140000"/>
              </a:lnSpc>
            </a:pPr>
            <a:r>
              <a:rPr lang="en-US" altLang="zh-CN" sz="4000">
                <a:ea typeface="黑体" panose="02010600030101010101" pitchFamily="49" charset="-122"/>
              </a:rPr>
              <a:t>2</a:t>
            </a:r>
            <a:r>
              <a:rPr lang="zh-CN" altLang="en-US" sz="4000">
                <a:ea typeface="黑体" panose="02010600030101010101" pitchFamily="49" charset="-122"/>
              </a:rPr>
              <a:t>、经济方面：提出欧洲复兴计划（马歇尔计划）</a:t>
            </a:r>
          </a:p>
          <a:p>
            <a:pPr indent="0">
              <a:lnSpc>
                <a:spcPct val="140000"/>
              </a:lnSpc>
            </a:pPr>
            <a:r>
              <a:rPr lang="en-US" altLang="zh-CN" sz="4000">
                <a:ea typeface="黑体" panose="02010600030101010101" pitchFamily="49" charset="-122"/>
              </a:rPr>
              <a:t>3</a:t>
            </a:r>
            <a:r>
              <a:rPr lang="zh-CN" altLang="en-US" sz="4000">
                <a:ea typeface="黑体" panose="02010600030101010101" pitchFamily="49" charset="-122"/>
              </a:rPr>
              <a:t>、军事方面：北约组织和华约组织先后建立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02260" y="802005"/>
            <a:ext cx="11720195" cy="5721985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zh-CN" sz="3600"/>
              <a:t>1.</a:t>
            </a:r>
            <a:r>
              <a:rPr lang="zh-CN" altLang="en-US" sz="3600"/>
              <a:t>冷战是指二战后的40多年间，以美、苏为首的两大集团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3600"/>
              <a:t>   之间既非战争又非和平的对峙与竞争状态。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3600"/>
              <a:t>2.1947</a:t>
            </a:r>
            <a:r>
              <a:rPr lang="zh-CN" altLang="en-US" sz="3600">
                <a:ea typeface="宋体" panose="02010600030101010101" pitchFamily="2" charset="-122"/>
              </a:rPr>
              <a:t>年</a:t>
            </a:r>
            <a:r>
              <a:rPr lang="en-US" altLang="zh-CN" sz="3600"/>
              <a:t>杜鲁门主义的出台，标志着美、苏战时同盟关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3600"/>
              <a:t>   系正式破裂，冷战开始。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3600"/>
              <a:t>3.1947</a:t>
            </a:r>
            <a:r>
              <a:rPr lang="zh-CN" altLang="en-US" sz="3600">
                <a:ea typeface="宋体" panose="02010600030101010101" pitchFamily="2" charset="-122"/>
              </a:rPr>
              <a:t>年</a:t>
            </a:r>
            <a:r>
              <a:rPr lang="en-US" altLang="zh-CN" sz="3600"/>
              <a:t>马歇尔计划是杜鲁门主义的一次大规模运用，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3600"/>
              <a:t>   也是美国实施冷战政策的又一重要步骤。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3600"/>
              <a:t>4.1949年9月，“联邦德国”</a:t>
            </a:r>
            <a:r>
              <a:rPr lang="zh-CN" altLang="en-US" sz="3600">
                <a:ea typeface="宋体" panose="02010600030101010101" pitchFamily="2" charset="-122"/>
              </a:rPr>
              <a:t>（</a:t>
            </a:r>
            <a:r>
              <a:rPr lang="en-US" altLang="zh-CN" sz="3600">
                <a:sym typeface="+mn-ea"/>
              </a:rPr>
              <a:t>“西德”</a:t>
            </a:r>
            <a:r>
              <a:rPr lang="zh-CN" altLang="en-US" sz="3600">
                <a:ea typeface="宋体" panose="02010600030101010101" pitchFamily="2" charset="-122"/>
                <a:sym typeface="+mn-ea"/>
              </a:rPr>
              <a:t>）</a:t>
            </a:r>
            <a:r>
              <a:rPr lang="zh-CN" altLang="en-US" sz="3600">
                <a:ea typeface="宋体" panose="02010600030101010101" pitchFamily="2" charset="-122"/>
              </a:rPr>
              <a:t>成立</a:t>
            </a:r>
            <a:r>
              <a:rPr lang="en-US" altLang="zh-CN" sz="3600"/>
              <a:t>。</a:t>
            </a:r>
          </a:p>
          <a:p>
            <a:pPr marL="0" indent="0">
              <a:buNone/>
            </a:pPr>
            <a:endParaRPr lang="en-US" altLang="zh-CN" sz="3600"/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3350260" y="34925"/>
            <a:ext cx="3444875" cy="66548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vert="horz" lIns="91440" tIns="45720" rIns="91440" bIns="45720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000" b="1"/>
              <a:t>【</a:t>
            </a:r>
            <a:r>
              <a:rPr lang="zh-CN" altLang="en-US" sz="4000"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要点回顾</a:t>
            </a:r>
            <a:r>
              <a:rPr lang="zh-CN" altLang="en-US" sz="4000" b="1"/>
              <a:t>】</a:t>
            </a:r>
          </a:p>
        </p:txBody>
      </p:sp>
    </p:spTree>
    <p:custDataLst>
      <p:tags r:id="rId1"/>
    </p:custData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61925" y="239395"/>
            <a:ext cx="11819890" cy="5937885"/>
          </a:xfrm>
          <a:ln>
            <a:solidFill>
              <a:srgbClr val="FF0000"/>
            </a:solidFill>
          </a:ln>
        </p:spPr>
        <p:txBody>
          <a:bodyPr>
            <a:normAutofit fontScale="925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US" altLang="zh-CN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5.1949</a:t>
            </a:r>
            <a:r>
              <a:rPr lang="zh-CN" altLang="en-US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年</a:t>
            </a:r>
            <a:r>
              <a:rPr lang="en-US" altLang="zh-CN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10月，“民主德国”</a:t>
            </a:r>
            <a:r>
              <a:rPr lang="zh-CN" altLang="en-US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（</a:t>
            </a:r>
            <a:r>
              <a:rPr lang="en-US" altLang="zh-CN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“东德”</a:t>
            </a:r>
            <a:r>
              <a:rPr lang="zh-CN" altLang="en-US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）</a:t>
            </a:r>
            <a:r>
              <a:rPr lang="en-US" altLang="zh-CN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。从此，欧洲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altLang="zh-CN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  冷战对峙的局面基本形成。</a:t>
            </a:r>
            <a:endParaRPr lang="en-US" altLang="zh-CN" sz="3600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en-US" altLang="zh-CN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6.</a:t>
            </a:r>
            <a:r>
              <a:rPr lang="zh-CN" altLang="en-US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1949年</a:t>
            </a:r>
            <a:r>
              <a:rPr lang="zh-CN" altLang="en-US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“北大西洋公约组织”</a:t>
            </a:r>
            <a:r>
              <a:rPr lang="zh-CN" altLang="en-US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成立，简称“北约”。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altLang="zh-CN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7.</a:t>
            </a:r>
            <a:r>
              <a:rPr lang="zh-CN" altLang="en-US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1955年，“华沙条约组织”成立，简称“华约”。两极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altLang="zh-CN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8.</a:t>
            </a:r>
            <a:r>
              <a:rPr lang="zh-CN" altLang="en-US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北约和华约两大军事政治集团的出现，标志着两极格局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zh-CN" altLang="en-US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  的形成。  </a:t>
            </a:r>
          </a:p>
          <a:p>
            <a:pPr marL="0" indent="0">
              <a:buNone/>
            </a:pPr>
            <a:endParaRPr lang="en-US" altLang="zh-CN" sz="3600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  <p:tag name="KSO_WM_UNIT_TYPE" val="a"/>
  <p:tag name="KSO_WM_UNIT_INDEX" val="1"/>
  <p:tag name="KSO_WM_UNIT_ID" val="custom20184553_1*a*1"/>
  <p:tag name="KSO_WM_UNIT_LAYERLEVEL" val="1"/>
  <p:tag name="KSO_WM_UNIT_VALUE" val="10"/>
  <p:tag name="KSO_WM_UNIT_ISCONTENTSTITLE" val="0"/>
  <p:tag name="KSO_WM_UNIT_HIGHLIGHT" val="0"/>
  <p:tag name="KSO_WM_UNIT_COMPATIBLE" val="0"/>
  <p:tag name="KSO_WM_UNIT_CLEAR" val="0"/>
  <p:tag name="KSO_WM_BEAUTIFY_FLAG" val="#wm#"/>
  <p:tag name="KSO_WM_UNIT_PRESET_TEXT" val="空白演示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heme/theme1.xml><?xml version="1.0" encoding="utf-8"?>
<a:theme xmlns:a="http://schemas.openxmlformats.org/drawingml/2006/main" name="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969</Words>
  <PresentationFormat>自定义</PresentationFormat>
  <Paragraphs>151</Paragraphs>
  <Slides>23</Slides>
  <Notes>16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5" baseType="lpstr">
      <vt:lpstr>Office 主题</vt:lpstr>
      <vt:lpstr>位图图像</vt:lpstr>
      <vt:lpstr> 第16课 冷  战  </vt:lpstr>
      <vt:lpstr>幻灯片 2</vt:lpstr>
      <vt:lpstr>幻灯片 3</vt:lpstr>
      <vt:lpstr>幻灯片 4</vt:lpstr>
      <vt:lpstr>幻灯片 5</vt:lpstr>
      <vt:lpstr>英国的铁腕首相 ——丘吉尔</vt:lpstr>
      <vt:lpstr>“铁幕演说”——美苏冷战的信号</vt:lpstr>
      <vt:lpstr>幻灯片 8</vt:lpstr>
      <vt:lpstr>思考：  杜鲁门所谓的“自由国家”和“极权政体” 分别指的是什么？ </vt:lpstr>
      <vt:lpstr>幻灯片 10</vt:lpstr>
      <vt:lpstr>幻灯片 11</vt:lpstr>
      <vt:lpstr>德国的分裂</vt:lpstr>
      <vt:lpstr>幻灯片 13</vt:lpstr>
      <vt:lpstr>幻灯片 14</vt:lpstr>
      <vt:lpstr>幻灯片 15</vt:lpstr>
      <vt:lpstr>北约与华约对峙</vt:lpstr>
      <vt:lpstr>幻灯片 17</vt:lpstr>
      <vt:lpstr>幻灯片 18</vt:lpstr>
      <vt:lpstr>幻灯片 19</vt:lpstr>
      <vt:lpstr>4.冷战局面形成后，美苏对抗的事例有哪些？</vt:lpstr>
      <vt:lpstr>【互学探究】</vt:lpstr>
      <vt:lpstr>幻灯片 22</vt:lpstr>
      <vt:lpstr>幻灯片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dcterms:created xsi:type="dcterms:W3CDTF">2018-03-01T02:03:00Z</dcterms:created>
  <dcterms:modified xsi:type="dcterms:W3CDTF">2018-11-26T15:28:43Z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2052-10.1.0.7400</vt:lpwstr>
  </property>
</Properties>
</file>