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7" r:id="rId2"/>
    <p:sldId id="376" r:id="rId3"/>
    <p:sldId id="377" r:id="rId4"/>
    <p:sldId id="378" r:id="rId5"/>
    <p:sldId id="379" r:id="rId6"/>
    <p:sldId id="380" r:id="rId7"/>
    <p:sldId id="381" r:id="rId8"/>
    <p:sldId id="382" r:id="rId9"/>
    <p:sldId id="383" r:id="rId10"/>
    <p:sldId id="258" r:id="rId11"/>
    <p:sldId id="262" r:id="rId12"/>
    <p:sldId id="263" r:id="rId13"/>
    <p:sldId id="264" r:id="rId14"/>
    <p:sldId id="265" r:id="rId15"/>
    <p:sldId id="266" r:id="rId16"/>
    <p:sldId id="267" r:id="rId17"/>
    <p:sldId id="367" r:id="rId18"/>
    <p:sldId id="374" r:id="rId19"/>
    <p:sldId id="340" r:id="rId20"/>
    <p:sldId id="368" r:id="rId21"/>
    <p:sldId id="369" r:id="rId22"/>
    <p:sldId id="370" r:id="rId23"/>
    <p:sldId id="375" r:id="rId2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214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/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/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2557C525-7B73-4CBA-87B5-D64394281168}" type="datetimeFigureOut">
              <a:rPr lang="zh-CN" altLang="en-US"/>
              <a:pPr>
                <a:defRPr/>
              </a:pPr>
              <a:t>2018/11/3</a:t>
            </a:fld>
            <a:endParaRPr lang="zh-CN" altLang="en-US"/>
          </a:p>
        </p:txBody>
      </p:sp>
      <p:sp>
        <p:nvSpPr>
          <p:cNvPr id="4" name="幻灯片图像占位符 3">
            <a:extLst>
              <a:ext uri="{FF2B5EF4-FFF2-40B4-BE49-F238E27FC236}"/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86EA9D43-B891-496D-82A2-38132B4978B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90C58D-1DC5-4754-8E56-48E07D7A0A3D}" type="datetimeFigureOut">
              <a:rPr lang="zh-CN" altLang="en-US"/>
              <a:pPr>
                <a:defRPr/>
              </a:pPr>
              <a:t>2018/11/3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02563-D15F-4A25-991B-37E2E898EBB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0E8A18-AF70-43D8-8972-5235B32CF206}" type="datetimeFigureOut">
              <a:rPr lang="zh-CN" altLang="en-US"/>
              <a:pPr>
                <a:defRPr/>
              </a:pPr>
              <a:t>2018/11/3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5125D7-AC2A-454F-BFCE-B0211C7295A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FC8C4-C549-4A3D-B076-1B22453ED014}" type="datetimeFigureOut">
              <a:rPr lang="zh-CN" altLang="en-US"/>
              <a:pPr>
                <a:defRPr/>
              </a:pPr>
              <a:t>2018/11/3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1043F3-D308-4ABF-93BE-0FCFFF1303B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5E449-790F-4940-BAE1-410F62091846}" type="datetimeFigureOut">
              <a:rPr lang="zh-CN" altLang="en-US"/>
              <a:pPr>
                <a:defRPr/>
              </a:pPr>
              <a:t>2018/11/3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0DFC0-B834-47F1-8917-77E51383578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0D8FC4-771C-438C-9DED-6F77714A386D}" type="datetimeFigureOut">
              <a:rPr lang="zh-CN" altLang="en-US"/>
              <a:pPr>
                <a:defRPr/>
              </a:pPr>
              <a:t>2018/11/3</a:t>
            </a:fld>
            <a:endParaRPr lang="zh-CN" altLang="en-US"/>
          </a:p>
        </p:txBody>
      </p:sp>
      <p:sp>
        <p:nvSpPr>
          <p:cNvPr id="8" name="页脚占位符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B99B8-47D5-4024-9FEE-2E6093CD2A9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9BDCA-E3E0-4FF0-85FF-F4A15BFD462F}" type="datetimeFigureOut">
              <a:rPr lang="zh-CN" altLang="en-US"/>
              <a:pPr>
                <a:defRPr/>
              </a:pPr>
              <a:t>2018/11/3</a:t>
            </a:fld>
            <a:endParaRPr lang="zh-CN" altLang="en-US"/>
          </a:p>
        </p:txBody>
      </p:sp>
      <p:sp>
        <p:nvSpPr>
          <p:cNvPr id="4" name="页脚占位符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976335-71D3-42C0-B0A1-E4472AE6981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98B3AC-07DE-45DC-B685-1D3AB219BF42}" type="datetimeFigureOut">
              <a:rPr lang="zh-CN" altLang="en-US"/>
              <a:pPr>
                <a:defRPr/>
              </a:pPr>
              <a:t>2018/11/3</a:t>
            </a:fld>
            <a:endParaRPr lang="zh-CN" altLang="en-US"/>
          </a:p>
        </p:txBody>
      </p:sp>
      <p:sp>
        <p:nvSpPr>
          <p:cNvPr id="3" name="页脚占位符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21AEBF-C966-43F5-BCCC-FCB25053637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4EEA73-BAD0-40E9-B9B2-E1F86AEFD8F1}" type="datetimeFigureOut">
              <a:rPr lang="zh-CN" altLang="en-US"/>
              <a:pPr>
                <a:defRPr/>
              </a:pPr>
              <a:t>2018/11/3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1784F-A581-4813-861E-6006B5BB59F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1C28EA-1071-4974-93B2-DCEEB63D4B1B}" type="datetimeFigureOut">
              <a:rPr lang="zh-CN" altLang="en-US"/>
              <a:pPr>
                <a:defRPr/>
              </a:pPr>
              <a:t>2018/11/3</a:t>
            </a:fld>
            <a:endParaRPr lang="zh-CN" altLang="en-US"/>
          </a:p>
        </p:txBody>
      </p:sp>
      <p:sp>
        <p:nvSpPr>
          <p:cNvPr id="6" name="页脚占位符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A7E28-2DF8-4212-A2FA-44CDFFD298B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F6990B-65C3-4BDD-A5B9-16557F636A73}" type="datetimeFigureOut">
              <a:rPr lang="zh-CN" altLang="en-US"/>
              <a:pPr>
                <a:defRPr/>
              </a:pPr>
              <a:t>2018/11/3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E7B0C7-9FC1-4E19-925A-ACA1596617F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1080B3-CB41-4276-B195-D9BE3D9B5BB6}" type="datetimeFigureOut">
              <a:rPr lang="zh-CN" altLang="en-US"/>
              <a:pPr>
                <a:defRPr/>
              </a:pPr>
              <a:t>2018/11/3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0B0E3F-3E7F-437B-BF33-5E336E21D8C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BE818AE-29CF-4DE6-AC83-9315CA4156F1}" type="datetimeFigureOut">
              <a:rPr lang="zh-CN" altLang="en-US"/>
              <a:pPr>
                <a:defRPr/>
              </a:pPr>
              <a:t>2018/11/3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EDD8D5FE-3A66-4E55-994D-CC4BBF74337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1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2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" Target="slide1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标题 1"/>
          <p:cNvSpPr>
            <a:spLocks noGrp="1"/>
          </p:cNvSpPr>
          <p:nvPr>
            <p:ph type="title"/>
          </p:nvPr>
        </p:nvSpPr>
        <p:spPr>
          <a:xfrm>
            <a:off x="0" y="1989138"/>
            <a:ext cx="5508625" cy="3024187"/>
          </a:xfrm>
        </p:spPr>
        <p:txBody>
          <a:bodyPr/>
          <a:lstStyle/>
          <a:p>
            <a:r>
              <a:rPr lang="zh-CN" altLang="en-US" sz="6600" smtClean="0">
                <a:solidFill>
                  <a:srgbClr val="FF0000"/>
                </a:solidFill>
                <a:latin typeface="宋体" charset="-122"/>
              </a:rPr>
              <a:t>马克思主义的诞生和国际工人运动的兴起</a:t>
            </a:r>
          </a:p>
        </p:txBody>
      </p:sp>
      <p:sp>
        <p:nvSpPr>
          <p:cNvPr id="19459" name="文本框 3"/>
          <p:cNvSpPr txBox="1">
            <a:spLocks noChangeArrowheads="1"/>
          </p:cNvSpPr>
          <p:nvPr/>
        </p:nvSpPr>
        <p:spPr bwMode="auto">
          <a:xfrm>
            <a:off x="1258888" y="692150"/>
            <a:ext cx="36004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7200">
                <a:latin typeface="宋体" charset="-122"/>
              </a:rPr>
              <a:t>第</a:t>
            </a:r>
            <a:r>
              <a:rPr lang="en-US" altLang="zh-CN" sz="7200">
                <a:latin typeface="宋体" charset="-122"/>
              </a:rPr>
              <a:t>21</a:t>
            </a:r>
            <a:r>
              <a:rPr lang="zh-CN" altLang="en-US" sz="7200">
                <a:latin typeface="宋体" charset="-122"/>
              </a:rPr>
              <a:t>课</a:t>
            </a:r>
          </a:p>
        </p:txBody>
      </p:sp>
    </p:spTree>
  </p:cSld>
  <p:clrMapOvr>
    <a:masterClrMapping/>
  </p:clrMapOvr>
  <p:transition spd="slow">
    <p:diamond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-2209800" y="381000"/>
            <a:ext cx="8540750" cy="1143000"/>
          </a:xfrm>
          <a:ln/>
        </p:spPr>
        <p:txBody>
          <a:bodyPr/>
          <a:lstStyle/>
          <a:p>
            <a:pPr eaLnBrk="1" hangingPunct="1"/>
            <a:r>
              <a:rPr lang="zh-CN" altLang="en-US" smtClean="0"/>
              <a:t>马克思</a:t>
            </a:r>
          </a:p>
        </p:txBody>
      </p:sp>
      <p:pic>
        <p:nvPicPr>
          <p:cNvPr id="12291" name="Picture 3" descr="马克思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600200"/>
            <a:ext cx="3338513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3924300" y="1341438"/>
            <a:ext cx="4953000" cy="489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/>
              <a:t>       </a:t>
            </a:r>
            <a:r>
              <a:rPr lang="zh-CN" altLang="en-US" sz="2400" b="1"/>
              <a:t>马克思出生在普鲁士莱茵省特里尔市的一个犹太家庭，从小学习刻苦，志向远大，决心为人类的解放而斗争。大学毕业后，马克思被聘为</a:t>
            </a:r>
            <a:r>
              <a:rPr lang="en-US" altLang="zh-CN" sz="2400" b="1"/>
              <a:t>《</a:t>
            </a:r>
            <a:r>
              <a:rPr lang="zh-CN" altLang="en-US" sz="2400" b="1"/>
              <a:t>莱茵报</a:t>
            </a:r>
            <a:r>
              <a:rPr lang="en-US" altLang="zh-CN" sz="2400" b="1"/>
              <a:t>》</a:t>
            </a:r>
            <a:r>
              <a:rPr lang="zh-CN" altLang="en-US" sz="2400" b="1"/>
              <a:t>主编，但由于宣传革命民主主义思想，这份报纸很快被查封了。后来，马克思来到法国，从此开始了流浪生涯。因为宣传革命思想，马克思被普鲁士政府开除国籍，他不得不在欧洲各国过着流亡生活。马克思风趣地说自己是“世界公民”。</a:t>
            </a:r>
          </a:p>
          <a:p>
            <a:endParaRPr lang="en-US" altLang="zh-CN" sz="24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utoUpdateAnimBg="0"/>
      <p:bldP spid="12292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533400"/>
            <a:ext cx="3200400" cy="685800"/>
          </a:xfrm>
          <a:ln/>
        </p:spPr>
        <p:txBody>
          <a:bodyPr/>
          <a:lstStyle/>
          <a:p>
            <a:pPr eaLnBrk="1" hangingPunct="1"/>
            <a:r>
              <a:rPr lang="zh-CN" altLang="en-US" sz="2800" smtClean="0"/>
              <a:t>恩格斯同</a:t>
            </a:r>
            <a:r>
              <a:rPr lang="zh-CN" altLang="en-US" sz="2800" b="1" smtClean="0"/>
              <a:t>工人</a:t>
            </a:r>
            <a:r>
              <a:rPr lang="zh-CN" altLang="en-US" sz="2800" smtClean="0"/>
              <a:t>交谈</a:t>
            </a:r>
          </a:p>
        </p:txBody>
      </p:sp>
      <p:pic>
        <p:nvPicPr>
          <p:cNvPr id="35843" name="Picture 3" descr="恩格斯同工人交谈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752600"/>
            <a:ext cx="3124200" cy="471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4" name="Picture 4"/>
          <p:cNvPicPr>
            <a:picLocks noChangeAspect="1" noChangeArrowheads="1"/>
          </p:cNvPicPr>
          <p:nvPr/>
        </p:nvPicPr>
        <p:blipFill>
          <a:blip r:embed="rId3"/>
          <a:srcRect b="7353"/>
          <a:stretch>
            <a:fillRect/>
          </a:stretch>
        </p:blipFill>
        <p:spPr bwMode="auto">
          <a:xfrm>
            <a:off x="4876800" y="1828800"/>
            <a:ext cx="3200400" cy="4560888"/>
          </a:xfrm>
          <a:prstGeom prst="rect">
            <a:avLst/>
          </a:prstGeom>
          <a:noFill/>
          <a:ln w="76200">
            <a:solidFill>
              <a:schemeClr val="bg2"/>
            </a:solidFill>
            <a:miter lim="800000"/>
            <a:headEnd/>
            <a:tailEnd/>
          </a:ln>
        </p:spPr>
      </p:pic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4724400" y="609600"/>
            <a:ext cx="33988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>
                <a:ea typeface="黑体" pitchFamily="49" charset="-122"/>
              </a:rPr>
              <a:t>恩格斯和工人在一起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图片 6" descr="马克思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571500"/>
            <a:ext cx="2546350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图片 7" descr="恩格斯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0375" y="571500"/>
            <a:ext cx="2643188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14313" y="4000500"/>
            <a:ext cx="2643187" cy="1143000"/>
          </a:xfrm>
          <a:ln/>
        </p:spPr>
        <p:txBody>
          <a:bodyPr/>
          <a:lstStyle/>
          <a:p>
            <a:pPr eaLnBrk="1" hangingPunct="1"/>
            <a:r>
              <a:rPr lang="zh-CN" altLang="en-US" smtClean="0"/>
              <a:t>马克思</a:t>
            </a: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3000375" y="4000500"/>
            <a:ext cx="2643188" cy="1143000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zh-CN" altLang="en-US" sz="4400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恩格斯</a:t>
            </a:r>
          </a:p>
        </p:txBody>
      </p:sp>
      <p:sp>
        <p:nvSpPr>
          <p:cNvPr id="36870" name="TextBox 10"/>
          <p:cNvSpPr txBox="1">
            <a:spLocks noChangeArrowheads="1"/>
          </p:cNvSpPr>
          <p:nvPr/>
        </p:nvSpPr>
        <p:spPr bwMode="auto">
          <a:xfrm>
            <a:off x="0" y="4786313"/>
            <a:ext cx="91440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/>
              <a:t>结合教材思考：马克思和恩格斯为什么能够创立科学社会主义？</a:t>
            </a:r>
          </a:p>
        </p:txBody>
      </p:sp>
      <p:sp>
        <p:nvSpPr>
          <p:cNvPr id="15367" name="TextBox 11"/>
          <p:cNvSpPr txBox="1">
            <a:spLocks noChangeArrowheads="1"/>
          </p:cNvSpPr>
          <p:nvPr/>
        </p:nvSpPr>
        <p:spPr bwMode="auto">
          <a:xfrm>
            <a:off x="0" y="5657850"/>
            <a:ext cx="9144000" cy="120015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马克思和恩格斯 从小就有大志，关心工人疾苦。他们吸取了包括空想社会主义在内的人类思想的优秀成果，详细地考察了工人阶级的情况，亲自参加工人阶级运动。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Box 1"/>
          <p:cNvSpPr txBox="1">
            <a:spLocks noChangeArrowheads="1"/>
          </p:cNvSpPr>
          <p:nvPr/>
        </p:nvSpPr>
        <p:spPr bwMode="auto">
          <a:xfrm>
            <a:off x="0" y="500063"/>
            <a:ext cx="9144000" cy="3786187"/>
          </a:xfrm>
          <a:prstGeom prst="rect">
            <a:avLst/>
          </a:prstGeom>
          <a:noFill/>
          <a:ln w="38100">
            <a:solidFill>
              <a:srgbClr val="FF00FF"/>
            </a:solidFill>
            <a:prstDash val="sysDash"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/>
              <a:t>资料</a:t>
            </a:r>
            <a:r>
              <a:rPr lang="en-US" altLang="zh-CN" sz="2400"/>
              <a:t>1 1785</a:t>
            </a:r>
            <a:r>
              <a:rPr lang="zh-CN" altLang="en-US" sz="2400"/>
              <a:t>年英国棉纺织品的产量是</a:t>
            </a:r>
            <a:r>
              <a:rPr lang="en-US" altLang="zh-CN" sz="2400"/>
              <a:t>4000</a:t>
            </a:r>
            <a:r>
              <a:rPr lang="zh-CN" altLang="en-US" sz="2400"/>
              <a:t>万码（</a:t>
            </a:r>
            <a:r>
              <a:rPr lang="en-US" altLang="zh-CN" sz="2400"/>
              <a:t>1</a:t>
            </a:r>
            <a:r>
              <a:rPr lang="zh-CN" altLang="en-US" sz="2400"/>
              <a:t>码</a:t>
            </a:r>
            <a:r>
              <a:rPr lang="en-US" altLang="zh-CN" sz="2400"/>
              <a:t>=0.914</a:t>
            </a:r>
            <a:r>
              <a:rPr lang="zh-CN" altLang="en-US" sz="2400"/>
              <a:t>米），</a:t>
            </a:r>
            <a:r>
              <a:rPr lang="en-US" altLang="zh-CN" sz="2400"/>
              <a:t>1850</a:t>
            </a:r>
            <a:r>
              <a:rPr lang="zh-CN" altLang="en-US" sz="2400"/>
              <a:t>年增加到</a:t>
            </a:r>
            <a:r>
              <a:rPr lang="en-US" altLang="zh-CN" sz="2400"/>
              <a:t>20</a:t>
            </a:r>
            <a:r>
              <a:rPr lang="zh-CN" altLang="en-US" sz="2400"/>
              <a:t>亿码，增长了</a:t>
            </a:r>
            <a:r>
              <a:rPr lang="en-US" altLang="zh-CN" sz="2400"/>
              <a:t>49</a:t>
            </a:r>
            <a:r>
              <a:rPr lang="zh-CN" altLang="en-US" sz="2400"/>
              <a:t>倍；英国生铁产量从</a:t>
            </a:r>
            <a:r>
              <a:rPr lang="en-US" altLang="zh-CN" sz="2400"/>
              <a:t>1740</a:t>
            </a:r>
            <a:r>
              <a:rPr lang="zh-CN" altLang="en-US" sz="2400"/>
              <a:t>提的</a:t>
            </a:r>
            <a:r>
              <a:rPr lang="en-US" altLang="zh-CN" sz="2400"/>
              <a:t>1700</a:t>
            </a:r>
            <a:r>
              <a:rPr lang="zh-CN" altLang="en-US" sz="2400"/>
              <a:t>多吨增加到</a:t>
            </a:r>
            <a:r>
              <a:rPr lang="en-US" altLang="zh-CN" sz="2400"/>
              <a:t>1850</a:t>
            </a:r>
            <a:r>
              <a:rPr lang="zh-CN" altLang="en-US" sz="2400"/>
              <a:t>年的</a:t>
            </a:r>
            <a:r>
              <a:rPr lang="en-US" altLang="zh-CN" sz="2400"/>
              <a:t>225</a:t>
            </a:r>
            <a:r>
              <a:rPr lang="zh-CN" altLang="en-US" sz="2400"/>
              <a:t>万吨，增长了</a:t>
            </a:r>
            <a:r>
              <a:rPr lang="en-US" altLang="zh-CN" sz="2400"/>
              <a:t>1300</a:t>
            </a:r>
            <a:r>
              <a:rPr lang="zh-CN" altLang="en-US" sz="2400"/>
              <a:t>多倍。</a:t>
            </a:r>
            <a:endParaRPr lang="en-US" altLang="zh-CN" sz="2400"/>
          </a:p>
          <a:p>
            <a:r>
              <a:rPr lang="zh-CN" altLang="en-US" sz="2400"/>
              <a:t>资料</a:t>
            </a:r>
            <a:r>
              <a:rPr lang="en-US" altLang="zh-CN" sz="2400"/>
              <a:t>2 1842</a:t>
            </a:r>
            <a:r>
              <a:rPr lang="zh-CN" altLang="en-US" sz="2400"/>
              <a:t>年，有位名叫萨拉 古德的</a:t>
            </a:r>
            <a:r>
              <a:rPr lang="en-US" altLang="zh-CN" sz="2400"/>
              <a:t>8</a:t>
            </a:r>
            <a:r>
              <a:rPr lang="zh-CN" altLang="en-US" sz="2400"/>
              <a:t>岁女孩向阿什得勋爵的矿山委员会提供了如下证言：我是高沃煤矿的矿坑通风口的值班工人。工作并不累人，但我必须在没亮光的情况值班，我很害怕 。我早晨</a:t>
            </a:r>
            <a:r>
              <a:rPr lang="en-US" altLang="zh-CN" sz="2400"/>
              <a:t>4</a:t>
            </a:r>
            <a:r>
              <a:rPr lang="zh-CN" altLang="en-US" sz="2400"/>
              <a:t>点钟，有时</a:t>
            </a:r>
            <a:r>
              <a:rPr lang="en-US" altLang="zh-CN" sz="2400"/>
              <a:t>3</a:t>
            </a:r>
            <a:r>
              <a:rPr lang="zh-CN" altLang="en-US" sz="2400"/>
              <a:t>点半就起来，</a:t>
            </a:r>
            <a:r>
              <a:rPr lang="en-US" altLang="zh-CN" sz="2400"/>
              <a:t>5</a:t>
            </a:r>
            <a:r>
              <a:rPr lang="zh-CN" altLang="en-US" sz="2400"/>
              <a:t>点半以前出门</a:t>
            </a:r>
            <a:r>
              <a:rPr lang="en-US" altLang="zh-CN" sz="2400"/>
              <a:t>… …</a:t>
            </a:r>
            <a:r>
              <a:rPr lang="zh-CN" altLang="en-US" sz="2400"/>
              <a:t>心情愉快时，我就唱歌，但并不在黑暗中；在黑暗中，我不敢唱。我不喜欢待在矿井里。有时清晨上班时，我非常瞌睡</a:t>
            </a:r>
            <a:r>
              <a:rPr lang="en-US" altLang="zh-CN" sz="2400"/>
              <a:t>… …</a:t>
            </a:r>
            <a:r>
              <a:rPr lang="zh-CN" altLang="en-US" sz="2400"/>
              <a:t>我希望上学，我不想待在煤矿里。斯塔夫里阿诺斯</a:t>
            </a:r>
            <a:r>
              <a:rPr lang="en-US" altLang="zh-CN" sz="2400"/>
              <a:t>《</a:t>
            </a:r>
            <a:r>
              <a:rPr lang="zh-CN" altLang="en-US" sz="2400"/>
              <a:t>全球通史</a:t>
            </a:r>
            <a:r>
              <a:rPr lang="en-US" altLang="zh-CN" sz="2400"/>
              <a:t>》</a:t>
            </a:r>
            <a:endParaRPr lang="zh-CN" altLang="en-US" sz="2400"/>
          </a:p>
        </p:txBody>
      </p:sp>
      <p:sp>
        <p:nvSpPr>
          <p:cNvPr id="37891" name="TextBox 2"/>
          <p:cNvSpPr txBox="1">
            <a:spLocks noChangeArrowheads="1"/>
          </p:cNvSpPr>
          <p:nvPr/>
        </p:nvSpPr>
        <p:spPr bwMode="auto">
          <a:xfrm>
            <a:off x="0" y="4429125"/>
            <a:ext cx="892968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/>
              <a:t>资料</a:t>
            </a:r>
            <a:r>
              <a:rPr lang="en-US" altLang="zh-CN" sz="2400" b="1"/>
              <a:t>1</a:t>
            </a:r>
            <a:r>
              <a:rPr lang="zh-CN" altLang="en-US" sz="2400" b="1"/>
              <a:t>、资料</a:t>
            </a:r>
            <a:r>
              <a:rPr lang="en-US" altLang="zh-CN" sz="2400" b="1"/>
              <a:t>2</a:t>
            </a:r>
            <a:r>
              <a:rPr lang="zh-CN" altLang="en-US" sz="2400" b="1"/>
              <a:t>分别体现了什么？结合两则材料，你如何看待工业革命的。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14313" y="5286375"/>
            <a:ext cx="892968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0000FF"/>
                </a:solidFill>
              </a:rPr>
              <a:t>资料</a:t>
            </a:r>
            <a:r>
              <a:rPr lang="en-US" altLang="zh-CN" sz="2400" b="1">
                <a:solidFill>
                  <a:srgbClr val="0000FF"/>
                </a:solidFill>
              </a:rPr>
              <a:t>1</a:t>
            </a:r>
            <a:r>
              <a:rPr lang="zh-CN" altLang="en-US" sz="2400" b="1">
                <a:solidFill>
                  <a:srgbClr val="0000FF"/>
                </a:solidFill>
              </a:rPr>
              <a:t>体现了工业革命的积极影响，资料</a:t>
            </a:r>
            <a:r>
              <a:rPr lang="en-US" altLang="zh-CN" sz="2400" b="1">
                <a:solidFill>
                  <a:srgbClr val="0000FF"/>
                </a:solidFill>
              </a:rPr>
              <a:t>2</a:t>
            </a:r>
            <a:r>
              <a:rPr lang="zh-CN" altLang="en-US" sz="2400" b="1">
                <a:solidFill>
                  <a:srgbClr val="0000FF"/>
                </a:solidFill>
              </a:rPr>
              <a:t>体现了工业革命后的悲惨生活。工业革命是把双刃剑，它给人类带来巨大财富同时也给社会造成前所未有的两极分化。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71438" y="1643063"/>
            <a:ext cx="8929687" cy="2062162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chemeClr val="bg1"/>
                </a:solidFill>
              </a:rPr>
              <a:t>“这是一个最坏的时代</a:t>
            </a:r>
            <a:r>
              <a:rPr lang="en-US" altLang="zh-CN" sz="3200" b="1">
                <a:solidFill>
                  <a:schemeClr val="bg1"/>
                </a:solidFill>
              </a:rPr>
              <a:t>,</a:t>
            </a:r>
            <a:r>
              <a:rPr lang="zh-CN" altLang="en-US" sz="3200" b="1">
                <a:solidFill>
                  <a:schemeClr val="bg1"/>
                </a:solidFill>
              </a:rPr>
              <a:t>这是一个最好的时代</a:t>
            </a:r>
            <a:r>
              <a:rPr lang="en-US" altLang="zh-CN" sz="3200" b="1">
                <a:solidFill>
                  <a:schemeClr val="bg1"/>
                </a:solidFill>
              </a:rPr>
              <a:t>,</a:t>
            </a:r>
            <a:r>
              <a:rPr lang="zh-CN" altLang="en-US" sz="3200" b="1">
                <a:solidFill>
                  <a:schemeClr val="bg1"/>
                </a:solidFill>
              </a:rPr>
              <a:t>这是一个令人绝望的春天</a:t>
            </a:r>
            <a:r>
              <a:rPr lang="en-US" altLang="zh-CN" sz="3200" b="1">
                <a:solidFill>
                  <a:schemeClr val="bg1"/>
                </a:solidFill>
              </a:rPr>
              <a:t>,</a:t>
            </a:r>
            <a:r>
              <a:rPr lang="zh-CN" altLang="en-US" sz="3200" b="1">
                <a:solidFill>
                  <a:schemeClr val="bg1"/>
                </a:solidFill>
              </a:rPr>
              <a:t>这是一个充满希望的春天</a:t>
            </a:r>
            <a:r>
              <a:rPr lang="en-US" altLang="zh-CN" sz="3200" b="1">
                <a:solidFill>
                  <a:schemeClr val="bg1"/>
                </a:solidFill>
              </a:rPr>
              <a:t>,</a:t>
            </a:r>
            <a:r>
              <a:rPr lang="zh-CN" altLang="en-US" sz="3200" b="1">
                <a:solidFill>
                  <a:schemeClr val="bg1"/>
                </a:solidFill>
              </a:rPr>
              <a:t>我们面前什么也没有</a:t>
            </a:r>
            <a:r>
              <a:rPr lang="en-US" altLang="zh-CN" sz="3200" b="1">
                <a:solidFill>
                  <a:schemeClr val="bg1"/>
                </a:solidFill>
              </a:rPr>
              <a:t>,</a:t>
            </a:r>
            <a:r>
              <a:rPr lang="zh-CN" altLang="en-US" sz="3200" b="1">
                <a:solidFill>
                  <a:schemeClr val="bg1"/>
                </a:solidFill>
              </a:rPr>
              <a:t>我们面前什么都有</a:t>
            </a:r>
            <a:r>
              <a:rPr lang="en-US" altLang="zh-CN" sz="3200" b="1">
                <a:solidFill>
                  <a:schemeClr val="bg1"/>
                </a:solidFill>
              </a:rPr>
              <a:t>.”——</a:t>
            </a:r>
            <a:r>
              <a:rPr lang="zh-CN" altLang="en-US" sz="3200" b="1">
                <a:solidFill>
                  <a:schemeClr val="bg1"/>
                </a:solidFill>
              </a:rPr>
              <a:t>狄更斯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914" name="Group 2"/>
          <p:cNvGrpSpPr>
            <a:grpSpLocks/>
          </p:cNvGrpSpPr>
          <p:nvPr/>
        </p:nvGrpSpPr>
        <p:grpSpPr bwMode="auto">
          <a:xfrm>
            <a:off x="0" y="-169863"/>
            <a:ext cx="9182100" cy="2590801"/>
            <a:chOff x="0" y="0"/>
            <a:chExt cx="5664" cy="1728"/>
          </a:xfrm>
        </p:grpSpPr>
        <p:sp>
          <p:nvSpPr>
            <p:cNvPr id="38915" name="AutoShape 3"/>
            <p:cNvSpPr>
              <a:spLocks noChangeArrowheads="1"/>
            </p:cNvSpPr>
            <p:nvPr/>
          </p:nvSpPr>
          <p:spPr bwMode="auto">
            <a:xfrm>
              <a:off x="0" y="0"/>
              <a:ext cx="5568" cy="1728"/>
            </a:xfrm>
            <a:prstGeom prst="horizontalScroll">
              <a:avLst>
                <a:gd name="adj" fmla="val 12500"/>
              </a:avLst>
            </a:prstGeom>
            <a:solidFill>
              <a:srgbClr val="33CC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8916" name="Text Box 4"/>
            <p:cNvSpPr txBox="1">
              <a:spLocks noChangeArrowheads="1"/>
            </p:cNvSpPr>
            <p:nvPr/>
          </p:nvSpPr>
          <p:spPr bwMode="auto">
            <a:xfrm>
              <a:off x="132" y="192"/>
              <a:ext cx="5532" cy="11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zh-CN" sz="3200" b="1">
                  <a:solidFill>
                    <a:srgbClr val="003366"/>
                  </a:solidFill>
                  <a:latin typeface="Times New Roman" pitchFamily="18" charset="0"/>
                  <a:ea typeface="华文彩云" pitchFamily="2" charset="-122"/>
                </a:rPr>
                <a:t>    </a:t>
              </a:r>
              <a:r>
                <a:rPr lang="zh-CN" altLang="en-US" sz="3200" b="1">
                  <a:solidFill>
                    <a:srgbClr val="003366"/>
                  </a:solidFill>
                  <a:latin typeface="Times New Roman" pitchFamily="18" charset="0"/>
                  <a:ea typeface="华文彩云" pitchFamily="2" charset="-122"/>
                </a:rPr>
                <a:t>材料一：</a:t>
              </a:r>
              <a:endParaRPr lang="zh-CN" altLang="en-US" sz="3200" b="1">
                <a:latin typeface="Times New Roman" pitchFamily="18" charset="0"/>
                <a:ea typeface="华文彩云" pitchFamily="2" charset="-122"/>
              </a:endParaRPr>
            </a:p>
            <a:p>
              <a:r>
                <a:rPr lang="zh-CN" altLang="en-US" sz="2400" b="1">
                  <a:solidFill>
                    <a:schemeClr val="tx2"/>
                  </a:solidFill>
                  <a:latin typeface="Times New Roman" pitchFamily="18" charset="0"/>
                </a:rPr>
                <a:t>“</a:t>
              </a:r>
              <a:r>
                <a:rPr lang="zh-CN" altLang="en-US" sz="2400" b="1">
                  <a:solidFill>
                    <a:schemeClr val="tx2"/>
                  </a:solidFill>
                  <a:latin typeface="楷体_GB2312" pitchFamily="49" charset="-122"/>
                </a:rPr>
                <a:t>这是一个最坏的时代，这是一个最好的时代，这是一个最令人绝望的春天，这是一个充满希望的春天，我们面前什么也没有，我们面前什么都有。</a:t>
              </a:r>
              <a:r>
                <a:rPr lang="zh-CN" altLang="en-US" sz="2400" b="1">
                  <a:solidFill>
                    <a:schemeClr val="tx2"/>
                  </a:solidFill>
                  <a:latin typeface="Times New Roman" pitchFamily="18" charset="0"/>
                </a:rPr>
                <a:t>”</a:t>
              </a:r>
              <a:r>
                <a:rPr lang="zh-CN" altLang="zh-CN" sz="2400" b="1">
                  <a:solidFill>
                    <a:schemeClr val="tx2"/>
                  </a:solidFill>
                  <a:latin typeface="楷体_GB2312" pitchFamily="49" charset="-122"/>
                </a:rPr>
                <a:t>------</a:t>
              </a:r>
              <a:r>
                <a:rPr lang="zh-CN" altLang="en-US" sz="2400" b="1">
                  <a:solidFill>
                    <a:schemeClr val="tx2"/>
                  </a:solidFill>
                  <a:latin typeface="楷体_GB2312" pitchFamily="49" charset="-122"/>
                </a:rPr>
                <a:t>狄更斯</a:t>
              </a:r>
            </a:p>
          </p:txBody>
        </p:sp>
      </p:grpSp>
      <p:grpSp>
        <p:nvGrpSpPr>
          <p:cNvPr id="38917" name="Group 5"/>
          <p:cNvGrpSpPr>
            <a:grpSpLocks/>
          </p:cNvGrpSpPr>
          <p:nvPr/>
        </p:nvGrpSpPr>
        <p:grpSpPr bwMode="auto">
          <a:xfrm>
            <a:off x="0" y="1773238"/>
            <a:ext cx="9144000" cy="2663825"/>
            <a:chOff x="0" y="0"/>
            <a:chExt cx="5664" cy="2400"/>
          </a:xfrm>
        </p:grpSpPr>
        <p:sp>
          <p:nvSpPr>
            <p:cNvPr id="38918" name="AutoShape 6"/>
            <p:cNvSpPr>
              <a:spLocks noChangeArrowheads="1"/>
            </p:cNvSpPr>
            <p:nvPr/>
          </p:nvSpPr>
          <p:spPr bwMode="auto">
            <a:xfrm>
              <a:off x="0" y="0"/>
              <a:ext cx="5616" cy="2400"/>
            </a:xfrm>
            <a:prstGeom prst="horizontalScroll">
              <a:avLst>
                <a:gd name="adj" fmla="val 12500"/>
              </a:avLst>
            </a:prstGeom>
            <a:solidFill>
              <a:srgbClr val="FFCCF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8919" name="Text Box 7"/>
            <p:cNvSpPr txBox="1">
              <a:spLocks noChangeArrowheads="1"/>
            </p:cNvSpPr>
            <p:nvPr/>
          </p:nvSpPr>
          <p:spPr bwMode="auto">
            <a:xfrm>
              <a:off x="192" y="277"/>
              <a:ext cx="5472" cy="18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zh-CN" sz="3200" b="1">
                  <a:solidFill>
                    <a:srgbClr val="003366"/>
                  </a:solidFill>
                  <a:latin typeface="Times New Roman" pitchFamily="18" charset="0"/>
                  <a:ea typeface="华文彩云" pitchFamily="2" charset="-122"/>
                </a:rPr>
                <a:t>    </a:t>
              </a:r>
              <a:r>
                <a:rPr lang="zh-CN" altLang="en-US" sz="3200" b="1">
                  <a:solidFill>
                    <a:srgbClr val="003366"/>
                  </a:solidFill>
                  <a:latin typeface="Times New Roman" pitchFamily="18" charset="0"/>
                  <a:ea typeface="华文彩云" pitchFamily="2" charset="-122"/>
                </a:rPr>
                <a:t>材料二：</a:t>
              </a:r>
            </a:p>
            <a:p>
              <a:r>
                <a:rPr lang="zh-CN" altLang="zh-CN" sz="2400" b="1">
                  <a:solidFill>
                    <a:schemeClr val="tx2"/>
                  </a:solidFill>
                  <a:latin typeface="Times New Roman" pitchFamily="18" charset="0"/>
                </a:rPr>
                <a:t>《</a:t>
              </a:r>
              <a:r>
                <a:rPr lang="zh-CN" altLang="en-US" sz="2400" b="1">
                  <a:solidFill>
                    <a:schemeClr val="tx2"/>
                  </a:solidFill>
                  <a:latin typeface="Times New Roman" pitchFamily="18" charset="0"/>
                </a:rPr>
                <a:t>给英国人民的歌</a:t>
              </a:r>
              <a:r>
                <a:rPr lang="zh-CN" altLang="zh-CN" sz="2400" b="1">
                  <a:solidFill>
                    <a:schemeClr val="tx2"/>
                  </a:solidFill>
                  <a:latin typeface="Times New Roman" pitchFamily="18" charset="0"/>
                </a:rPr>
                <a:t>》——</a:t>
              </a:r>
              <a:r>
                <a:rPr lang="zh-CN" altLang="en-US" sz="2400" b="1">
                  <a:solidFill>
                    <a:schemeClr val="tx2"/>
                  </a:solidFill>
                  <a:latin typeface="Times New Roman" pitchFamily="18" charset="0"/>
                </a:rPr>
                <a:t>你们播的种子，别人拿收成，你们找到的财富，别人留存；你们织的衣袍，别人穿戴；</a:t>
              </a:r>
              <a:r>
                <a:rPr lang="zh-CN" altLang="zh-CN" sz="2400" b="1">
                  <a:solidFill>
                    <a:schemeClr val="tx2"/>
                  </a:solidFill>
                  <a:latin typeface="Times New Roman" pitchFamily="18" charset="0"/>
                </a:rPr>
                <a:t>……</a:t>
              </a:r>
              <a:r>
                <a:rPr lang="zh-CN" altLang="en-US" sz="2400" b="1">
                  <a:solidFill>
                    <a:schemeClr val="tx2"/>
                  </a:solidFill>
                  <a:latin typeface="Times New Roman" pitchFamily="18" charset="0"/>
                </a:rPr>
                <a:t>播种吧</a:t>
              </a:r>
              <a:r>
                <a:rPr lang="zh-CN" altLang="zh-CN" sz="2400" b="1">
                  <a:solidFill>
                    <a:schemeClr val="tx2"/>
                  </a:solidFill>
                  <a:latin typeface="Times New Roman" pitchFamily="18" charset="0"/>
                </a:rPr>
                <a:t>——</a:t>
              </a:r>
              <a:r>
                <a:rPr lang="zh-CN" altLang="en-US" sz="2400" b="1">
                  <a:solidFill>
                    <a:schemeClr val="tx2"/>
                  </a:solidFill>
                  <a:latin typeface="Times New Roman" pitchFamily="18" charset="0"/>
                </a:rPr>
                <a:t>但别让暴君搜刮；寻找财富吧</a:t>
              </a:r>
              <a:r>
                <a:rPr lang="zh-CN" altLang="zh-CN" sz="2400" b="1">
                  <a:solidFill>
                    <a:schemeClr val="tx2"/>
                  </a:solidFill>
                  <a:latin typeface="Times New Roman" pitchFamily="18" charset="0"/>
                </a:rPr>
                <a:t>——</a:t>
              </a:r>
              <a:r>
                <a:rPr lang="zh-CN" altLang="en-US" sz="2400" b="1">
                  <a:solidFill>
                    <a:schemeClr val="tx2"/>
                  </a:solidFill>
                  <a:latin typeface="Times New Roman" pitchFamily="18" charset="0"/>
                </a:rPr>
                <a:t>但别让骗子起家；纺织吧</a:t>
              </a:r>
              <a:r>
                <a:rPr lang="zh-CN" altLang="zh-CN" sz="2400" b="1">
                  <a:solidFill>
                    <a:schemeClr val="tx2"/>
                  </a:solidFill>
                  <a:latin typeface="Times New Roman" pitchFamily="18" charset="0"/>
                </a:rPr>
                <a:t>——</a:t>
              </a:r>
              <a:r>
                <a:rPr lang="zh-CN" altLang="en-US" sz="2400" b="1">
                  <a:solidFill>
                    <a:schemeClr val="tx2"/>
                  </a:solidFill>
                  <a:latin typeface="Times New Roman" pitchFamily="18" charset="0"/>
                </a:rPr>
                <a:t>但别为懒人织锦衣；铸武器吧</a:t>
              </a:r>
              <a:r>
                <a:rPr lang="zh-CN" altLang="zh-CN" sz="2400" b="1">
                  <a:solidFill>
                    <a:schemeClr val="tx2"/>
                  </a:solidFill>
                  <a:latin typeface="Times New Roman" pitchFamily="18" charset="0"/>
                </a:rPr>
                <a:t>——</a:t>
              </a:r>
              <a:r>
                <a:rPr lang="zh-CN" altLang="en-US" sz="2400" b="1">
                  <a:solidFill>
                    <a:schemeClr val="tx2"/>
                  </a:solidFill>
                  <a:latin typeface="Times New Roman" pitchFamily="18" charset="0"/>
                </a:rPr>
                <a:t>保护你们自己。</a:t>
              </a:r>
            </a:p>
          </p:txBody>
        </p:sp>
      </p:grpSp>
      <p:sp>
        <p:nvSpPr>
          <p:cNvPr id="38920" name="Rectangle 8"/>
          <p:cNvSpPr>
            <a:spLocks noChangeArrowheads="1"/>
          </p:cNvSpPr>
          <p:nvPr/>
        </p:nvSpPr>
        <p:spPr bwMode="auto">
          <a:xfrm>
            <a:off x="533400" y="4330700"/>
            <a:ext cx="80010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FF"/>
                </a:solidFill>
              </a:rPr>
              <a:t>材料一说明了什么？材料二说明谁是财富的创造者，谁是享受者？</a:t>
            </a:r>
          </a:p>
        </p:txBody>
      </p:sp>
      <p:sp>
        <p:nvSpPr>
          <p:cNvPr id="6153" name="Rectangle 9"/>
          <p:cNvSpPr>
            <a:spLocks noChangeArrowheads="1"/>
          </p:cNvSpPr>
          <p:nvPr/>
        </p:nvSpPr>
        <p:spPr bwMode="auto">
          <a:xfrm>
            <a:off x="1447800" y="5486400"/>
            <a:ext cx="64008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ea typeface="黑体" pitchFamily="49" charset="-122"/>
              </a:rPr>
              <a:t>工人阶级是财富的创造者；资产阶级是财富的享受者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3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228600" y="5105400"/>
            <a:ext cx="6858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28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、工人斗争的特点：</a:t>
            </a:r>
          </a:p>
        </p:txBody>
      </p:sp>
      <p:sp>
        <p:nvSpPr>
          <p:cNvPr id="9219" name="Rectangle 6"/>
          <p:cNvSpPr>
            <a:spLocks noChangeArrowheads="1"/>
          </p:cNvSpPr>
          <p:nvPr/>
        </p:nvSpPr>
        <p:spPr bwMode="auto">
          <a:xfrm>
            <a:off x="2438400" y="5791200"/>
            <a:ext cx="9372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由争取经济权利转向争取政治权利。</a:t>
            </a:r>
          </a:p>
        </p:txBody>
      </p:sp>
      <p:grpSp>
        <p:nvGrpSpPr>
          <p:cNvPr id="39940" name="Group 4"/>
          <p:cNvGrpSpPr>
            <a:grpSpLocks/>
          </p:cNvGrpSpPr>
          <p:nvPr/>
        </p:nvGrpSpPr>
        <p:grpSpPr bwMode="auto">
          <a:xfrm>
            <a:off x="830263" y="430213"/>
            <a:ext cx="10294937" cy="712787"/>
            <a:chOff x="12" y="127"/>
            <a:chExt cx="6485" cy="449"/>
          </a:xfrm>
        </p:grpSpPr>
        <p:sp>
          <p:nvSpPr>
            <p:cNvPr id="39941" name="Text Box 5"/>
            <p:cNvSpPr txBox="1">
              <a:spLocks noChangeArrowheads="1"/>
            </p:cNvSpPr>
            <p:nvPr/>
          </p:nvSpPr>
          <p:spPr bwMode="auto">
            <a:xfrm>
              <a:off x="12" y="127"/>
              <a:ext cx="3617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3600" b="1">
                  <a:solidFill>
                    <a:srgbClr val="FF0000"/>
                  </a:solidFill>
                  <a:ea typeface="黑体" pitchFamily="49" charset="-122"/>
                </a:rPr>
                <a:t>巨大的社会不公</a:t>
              </a:r>
            </a:p>
          </p:txBody>
        </p:sp>
        <p:sp>
          <p:nvSpPr>
            <p:cNvPr id="39942" name="Text Box 6"/>
            <p:cNvSpPr txBox="1">
              <a:spLocks noChangeArrowheads="1"/>
            </p:cNvSpPr>
            <p:nvPr/>
          </p:nvSpPr>
          <p:spPr bwMode="auto">
            <a:xfrm>
              <a:off x="2767" y="172"/>
              <a:ext cx="3730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3600" b="1">
                  <a:solidFill>
                    <a:srgbClr val="FF0000"/>
                  </a:solidFill>
                  <a:ea typeface="黑体" pitchFamily="49" charset="-122"/>
                </a:rPr>
                <a:t>残酷的阶级剥削</a:t>
              </a:r>
            </a:p>
          </p:txBody>
        </p:sp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596900" y="1093788"/>
            <a:ext cx="11518900" cy="2835275"/>
            <a:chOff x="0" y="0"/>
            <a:chExt cx="7256" cy="1786"/>
          </a:xfrm>
        </p:grpSpPr>
        <p:sp>
          <p:nvSpPr>
            <p:cNvPr id="39944" name="AutoShape 8"/>
            <p:cNvSpPr>
              <a:spLocks noChangeArrowheads="1"/>
            </p:cNvSpPr>
            <p:nvPr/>
          </p:nvSpPr>
          <p:spPr bwMode="auto">
            <a:xfrm>
              <a:off x="2448" y="0"/>
              <a:ext cx="192" cy="672"/>
            </a:xfrm>
            <a:prstGeom prst="downArrow">
              <a:avLst>
                <a:gd name="adj1" fmla="val 50000"/>
                <a:gd name="adj2" fmla="val 875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/>
            <a:p>
              <a:endParaRPr lang="zh-CN" altLang="en-US"/>
            </a:p>
          </p:txBody>
        </p:sp>
        <p:cxnSp>
          <p:nvCxnSpPr>
            <p:cNvPr id="39945" name="AutoShape 9"/>
            <p:cNvCxnSpPr>
              <a:cxnSpLocks noChangeShapeType="1"/>
            </p:cNvCxnSpPr>
            <p:nvPr/>
          </p:nvCxnSpPr>
          <p:spPr bwMode="auto">
            <a:xfrm flipH="1">
              <a:off x="1392" y="720"/>
              <a:ext cx="912" cy="364"/>
            </a:xfrm>
            <a:prstGeom prst="straightConnector1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cxnSp>
          <p:nvCxnSpPr>
            <p:cNvPr id="39946" name="AutoShape 10"/>
            <p:cNvCxnSpPr>
              <a:cxnSpLocks noChangeShapeType="1"/>
            </p:cNvCxnSpPr>
            <p:nvPr/>
          </p:nvCxnSpPr>
          <p:spPr bwMode="auto">
            <a:xfrm>
              <a:off x="2784" y="768"/>
              <a:ext cx="912" cy="384"/>
            </a:xfrm>
            <a:prstGeom prst="straightConnector1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</p:cxnSp>
        <p:sp>
          <p:nvSpPr>
            <p:cNvPr id="39947" name="Text Box 11"/>
            <p:cNvSpPr txBox="1">
              <a:spLocks noChangeArrowheads="1"/>
            </p:cNvSpPr>
            <p:nvPr/>
          </p:nvSpPr>
          <p:spPr bwMode="auto">
            <a:xfrm>
              <a:off x="0" y="1344"/>
              <a:ext cx="5384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4000" b="1">
                  <a:ea typeface="黑体" pitchFamily="49" charset="-122"/>
                </a:rPr>
                <a:t>社会的两极分化</a:t>
              </a:r>
            </a:p>
          </p:txBody>
        </p:sp>
        <p:sp>
          <p:nvSpPr>
            <p:cNvPr id="39948" name="Text Box 12"/>
            <p:cNvSpPr txBox="1">
              <a:spLocks noChangeArrowheads="1"/>
            </p:cNvSpPr>
            <p:nvPr/>
          </p:nvSpPr>
          <p:spPr bwMode="auto">
            <a:xfrm>
              <a:off x="2976" y="1296"/>
              <a:ext cx="4280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4000" b="1">
                  <a:ea typeface="黑体" pitchFamily="49" charset="-122"/>
                </a:rPr>
                <a:t>阶级的对立</a:t>
              </a:r>
            </a:p>
          </p:txBody>
        </p:sp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3721100" y="4016375"/>
            <a:ext cx="5422900" cy="1555750"/>
            <a:chOff x="0" y="0"/>
            <a:chExt cx="3416" cy="980"/>
          </a:xfrm>
        </p:grpSpPr>
        <p:sp>
          <p:nvSpPr>
            <p:cNvPr id="39950" name="AutoShape 14"/>
            <p:cNvSpPr>
              <a:spLocks noChangeArrowheads="1"/>
            </p:cNvSpPr>
            <p:nvPr/>
          </p:nvSpPr>
          <p:spPr bwMode="auto">
            <a:xfrm>
              <a:off x="576" y="0"/>
              <a:ext cx="192" cy="480"/>
            </a:xfrm>
            <a:prstGeom prst="downArrow">
              <a:avLst>
                <a:gd name="adj1" fmla="val 50000"/>
                <a:gd name="adj2" fmla="val 62500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/>
            <a:p>
              <a:endParaRPr lang="zh-CN" altLang="en-US"/>
            </a:p>
          </p:txBody>
        </p:sp>
        <p:sp>
          <p:nvSpPr>
            <p:cNvPr id="39951" name="Text Box 15"/>
            <p:cNvSpPr txBox="1">
              <a:spLocks noChangeArrowheads="1"/>
            </p:cNvSpPr>
            <p:nvPr/>
          </p:nvSpPr>
          <p:spPr bwMode="auto">
            <a:xfrm>
              <a:off x="0" y="576"/>
              <a:ext cx="3416" cy="4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3600" b="1">
                  <a:solidFill>
                    <a:srgbClr val="FF0000"/>
                  </a:solidFill>
                  <a:ea typeface="黑体" pitchFamily="49" charset="-122"/>
                </a:rPr>
                <a:t>工人运动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utoUpdateAnimBg="0"/>
      <p:bldP spid="9219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ChangeArrowheads="1"/>
          </p:cNvSpPr>
          <p:nvPr/>
        </p:nvSpPr>
        <p:spPr bwMode="auto">
          <a:xfrm>
            <a:off x="395288" y="1042988"/>
            <a:ext cx="4608512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华文仿宋" pitchFamily="2" charset="-122"/>
              </a:rPr>
              <a:t>机器大工业代替了之前的手工劳动。资产阶级用失业来要挟工人，对工人采取很差的待遇。工人不断反抗。最初，他们的目标是直接对准机器。</a:t>
            </a:r>
            <a:r>
              <a:rPr lang="zh-CN" altLang="en-US">
                <a:latin typeface="Arial" pitchFamily="34" charset="0"/>
                <a:ea typeface="宋体" pitchFamily="2" charset="-122"/>
              </a:rPr>
              <a:t> </a:t>
            </a:r>
          </a:p>
        </p:txBody>
      </p:sp>
      <p:sp>
        <p:nvSpPr>
          <p:cNvPr id="58371" name="AutoShape 3"/>
          <p:cNvSpPr>
            <a:spLocks noChangeArrowheads="1"/>
          </p:cNvSpPr>
          <p:nvPr/>
        </p:nvSpPr>
        <p:spPr bwMode="auto">
          <a:xfrm rot="5400000">
            <a:off x="2051050" y="3141663"/>
            <a:ext cx="1152525" cy="2879725"/>
          </a:xfrm>
          <a:custGeom>
            <a:avLst/>
            <a:gdLst>
              <a:gd name="G0" fmla="+- 9257 0 0"/>
              <a:gd name="G1" fmla="+- 18514 0 0"/>
              <a:gd name="G2" fmla="+- 7200 0 0"/>
              <a:gd name="G3" fmla="*/ 9257 1 2"/>
              <a:gd name="G4" fmla="+- G3 10800 0"/>
              <a:gd name="G5" fmla="+- 21600 9257 18514"/>
              <a:gd name="G6" fmla="+- 18514 7200 0"/>
              <a:gd name="G7" fmla="*/ G6 1 2"/>
              <a:gd name="G8" fmla="*/ 18514 2 1"/>
              <a:gd name="G9" fmla="+- G8 0 21600"/>
              <a:gd name="G10" fmla="*/ 21600 G0 G1"/>
              <a:gd name="G11" fmla="*/ 21600 G4 G1"/>
              <a:gd name="G12" fmla="*/ 21600 G5 G1"/>
              <a:gd name="G13" fmla="*/ 21600 G7 G1"/>
              <a:gd name="G14" fmla="*/ 18514 1 2"/>
              <a:gd name="G15" fmla="+- G5 0 G4"/>
              <a:gd name="G16" fmla="+- G0 0 G4"/>
              <a:gd name="G17" fmla="*/ G2 G15 G16"/>
              <a:gd name="T0" fmla="*/ 15429 w 21600"/>
              <a:gd name="T1" fmla="*/ 0 h 21600"/>
              <a:gd name="T2" fmla="*/ 9257 w 21600"/>
              <a:gd name="T3" fmla="*/ 7200 h 21600"/>
              <a:gd name="T4" fmla="*/ 0 w 21600"/>
              <a:gd name="T5" fmla="*/ 18001 h 21600"/>
              <a:gd name="T6" fmla="*/ 9257 w 21600"/>
              <a:gd name="T7" fmla="*/ 21600 h 21600"/>
              <a:gd name="T8" fmla="*/ 18514 w 21600"/>
              <a:gd name="T9" fmla="*/ 15000 h 21600"/>
              <a:gd name="T10" fmla="*/ 21600 w 21600"/>
              <a:gd name="T11" fmla="*/ 7200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G12 h 21600"/>
              <a:gd name="T20" fmla="*/ G1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rot="10800000" vert="eaVert" wrap="none" anchor="ctr"/>
          <a:lstStyle/>
          <a:p>
            <a:pPr algn="ctr">
              <a:defRPr/>
            </a:pPr>
            <a:r>
              <a:rPr lang="zh-CN" altLang="en-US" sz="3200" b="1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ea typeface="楷体_GB2312" pitchFamily="49" charset="-122"/>
              </a:rPr>
              <a:t>转变</a:t>
            </a:r>
          </a:p>
        </p:txBody>
      </p:sp>
      <p:sp>
        <p:nvSpPr>
          <p:cNvPr id="58372" name="Rectangle 4"/>
          <p:cNvSpPr>
            <a:spLocks noChangeArrowheads="1"/>
          </p:cNvSpPr>
          <p:nvPr/>
        </p:nvSpPr>
        <p:spPr bwMode="auto">
          <a:xfrm>
            <a:off x="4716463" y="3570288"/>
            <a:ext cx="3851275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zh-CN" altLang="en-US" sz="2800" b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ea typeface="华文仿宋" pitchFamily="2" charset="-122"/>
              </a:rPr>
              <a:t>后来，工人意识到仅仅争取经济方面的利益，是不够的。所以他们开始在政治方面为自己谋求保障。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 autoUpdateAnimBg="0"/>
      <p:bldP spid="58371" grpId="0" animBg="1" autoUpdateAnimBg="0"/>
      <p:bldP spid="58372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欧洲三大工人运动</a:t>
            </a:r>
            <a:r>
              <a:rPr lang="zh-CN" altLang="zh-CN" sz="2400" b="1">
                <a:solidFill>
                  <a:schemeClr val="tx2"/>
                </a:solidFill>
                <a:latin typeface="楷体_GB2312" pitchFamily="49" charset="-122"/>
              </a:rPr>
              <a:t>(19</a:t>
            </a:r>
            <a:r>
              <a:rPr lang="zh-CN" altLang="en-US" sz="2400" b="1">
                <a:solidFill>
                  <a:schemeClr val="tx2"/>
                </a:solidFill>
                <a:latin typeface="楷体_GB2312" pitchFamily="49" charset="-122"/>
              </a:rPr>
              <a:t>世纪</a:t>
            </a:r>
            <a:r>
              <a:rPr lang="zh-CN" altLang="zh-CN" sz="2400" b="1">
                <a:solidFill>
                  <a:schemeClr val="tx2"/>
                </a:solidFill>
                <a:latin typeface="楷体_GB2312" pitchFamily="49" charset="-122"/>
              </a:rPr>
              <a:t>30</a:t>
            </a:r>
            <a:r>
              <a:rPr lang="zh-CN" altLang="en-US" sz="2400" b="1">
                <a:solidFill>
                  <a:schemeClr val="tx2"/>
                </a:solidFill>
                <a:latin typeface="楷体_GB2312" pitchFamily="49" charset="-122"/>
              </a:rPr>
              <a:t>年代</a:t>
            </a:r>
            <a:r>
              <a:rPr lang="zh-CN" altLang="zh-CN" sz="2400" b="1">
                <a:solidFill>
                  <a:schemeClr val="tx2"/>
                </a:solidFill>
              </a:rPr>
              <a:t>—</a:t>
            </a:r>
            <a:r>
              <a:rPr lang="zh-CN" altLang="zh-CN" sz="2400" b="1">
                <a:solidFill>
                  <a:schemeClr val="tx2"/>
                </a:solidFill>
                <a:latin typeface="楷体_GB2312" pitchFamily="49" charset="-122"/>
              </a:rPr>
              <a:t>40</a:t>
            </a:r>
            <a:r>
              <a:rPr lang="zh-CN" altLang="en-US" sz="2400" b="1">
                <a:solidFill>
                  <a:schemeClr val="tx2"/>
                </a:solidFill>
                <a:latin typeface="楷体_GB2312" pitchFamily="49" charset="-122"/>
              </a:rPr>
              <a:t>年代）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04800" y="1366838"/>
            <a:ext cx="7108825" cy="3079750"/>
            <a:chOff x="0" y="0"/>
            <a:chExt cx="4478" cy="1940"/>
          </a:xfrm>
        </p:grpSpPr>
        <p:sp>
          <p:nvSpPr>
            <p:cNvPr id="41988" name="Rectangle 4"/>
            <p:cNvSpPr>
              <a:spLocks noChangeArrowheads="1"/>
            </p:cNvSpPr>
            <p:nvPr/>
          </p:nvSpPr>
          <p:spPr bwMode="auto">
            <a:xfrm>
              <a:off x="48" y="1613"/>
              <a:ext cx="4430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zh-CN" sz="2800" b="1">
                  <a:solidFill>
                    <a:srgbClr val="0000FF"/>
                  </a:solidFill>
                </a:rPr>
                <a:t>①</a:t>
              </a:r>
              <a:r>
                <a:rPr lang="zh-CN" altLang="en-US" sz="2800" b="1">
                  <a:solidFill>
                    <a:srgbClr val="0000FF"/>
                  </a:solidFill>
                </a:rPr>
                <a:t>法国里昂两次工人起义</a:t>
              </a:r>
            </a:p>
          </p:txBody>
        </p:sp>
        <p:pic>
          <p:nvPicPr>
            <p:cNvPr id="41989" name="Picture 5" descr="u=413573513,374411583&amp;fm=23&amp;gp=0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2688" cy="16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4648200" y="1428750"/>
            <a:ext cx="6340475" cy="3090863"/>
            <a:chOff x="0" y="-221"/>
            <a:chExt cx="3994" cy="1947"/>
          </a:xfrm>
        </p:grpSpPr>
        <p:sp>
          <p:nvSpPr>
            <p:cNvPr id="41991" name="Rectangle 7"/>
            <p:cNvSpPr>
              <a:spLocks noChangeArrowheads="1"/>
            </p:cNvSpPr>
            <p:nvPr/>
          </p:nvSpPr>
          <p:spPr bwMode="auto">
            <a:xfrm>
              <a:off x="288" y="1399"/>
              <a:ext cx="3706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zh-CN" sz="2800" b="1">
                  <a:solidFill>
                    <a:srgbClr val="0000FF"/>
                  </a:solidFill>
                </a:rPr>
                <a:t>②</a:t>
              </a:r>
              <a:r>
                <a:rPr lang="zh-CN" altLang="en-US" sz="2800" b="1">
                  <a:solidFill>
                    <a:srgbClr val="0000FF"/>
                  </a:solidFill>
                </a:rPr>
                <a:t>英国宪章运动</a:t>
              </a:r>
            </a:p>
          </p:txBody>
        </p:sp>
        <p:pic>
          <p:nvPicPr>
            <p:cNvPr id="41992" name="Picture 8" descr="u=3294393019,1017268480&amp;fm=23&amp;gp=0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-221"/>
              <a:ext cx="2736" cy="16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0249" name="Rectangle 9"/>
          <p:cNvSpPr>
            <a:spLocks noChangeArrowheads="1"/>
          </p:cNvSpPr>
          <p:nvPr/>
        </p:nvSpPr>
        <p:spPr bwMode="auto">
          <a:xfrm>
            <a:off x="5257800" y="5903913"/>
            <a:ext cx="3886200" cy="9540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zh-CN" sz="2800" b="1">
                <a:solidFill>
                  <a:srgbClr val="0000FF"/>
                </a:solidFill>
                <a:latin typeface="楷体_GB2312" pitchFamily="49" charset="-122"/>
              </a:rPr>
              <a:t>③1844</a:t>
            </a:r>
            <a:r>
              <a:rPr lang="zh-CN" altLang="en-US" sz="2800" b="1">
                <a:solidFill>
                  <a:srgbClr val="0000FF"/>
                </a:solidFill>
                <a:latin typeface="楷体_GB2312" pitchFamily="49" charset="-122"/>
              </a:rPr>
              <a:t>年德意志西里西亚织工起义</a:t>
            </a:r>
          </a:p>
        </p:txBody>
      </p:sp>
      <p:pic>
        <p:nvPicPr>
          <p:cNvPr id="10250" name="Picture 10" descr="u=1329656634,2155230931&amp;fm=21&amp;gp=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762500"/>
            <a:ext cx="5286375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1" name="Rectangle 11"/>
          <p:cNvSpPr>
            <a:spLocks noChangeArrowheads="1"/>
          </p:cNvSpPr>
          <p:nvPr/>
        </p:nvSpPr>
        <p:spPr bwMode="auto">
          <a:xfrm>
            <a:off x="1219200" y="866775"/>
            <a:ext cx="11125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zh-CN" sz="2400" b="1">
                <a:solidFill>
                  <a:srgbClr val="FF0000"/>
                </a:solidFill>
              </a:rPr>
              <a:t>——</a:t>
            </a:r>
            <a:r>
              <a:rPr lang="zh-CN" altLang="en-US" sz="2400" b="1">
                <a:solidFill>
                  <a:srgbClr val="FF0000"/>
                </a:solidFill>
              </a:rPr>
              <a:t>标志着无产阶级作为独立的政治力量登上历史舞台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1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10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9" grpId="0" animBg="1" autoUpdateAnimBg="0"/>
      <p:bldP spid="10251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4" descr="图片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113" y="476250"/>
            <a:ext cx="9144001" cy="6107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3" name="AutoShape 5"/>
          <p:cNvSpPr>
            <a:spLocks noChangeArrowheads="1"/>
          </p:cNvSpPr>
          <p:nvPr/>
        </p:nvSpPr>
        <p:spPr bwMode="auto">
          <a:xfrm>
            <a:off x="827088" y="2551113"/>
            <a:ext cx="2449512" cy="649287"/>
          </a:xfrm>
          <a:prstGeom prst="wedgeRoundRectCallout">
            <a:avLst>
              <a:gd name="adj1" fmla="val 19574"/>
              <a:gd name="adj2" fmla="val -149523"/>
              <a:gd name="adj3" fmla="val 16667"/>
            </a:avLst>
          </a:prstGeom>
          <a:solidFill>
            <a:srgbClr val="CC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lang="zh-CN" altLang="en-US" sz="2800">
                <a:solidFill>
                  <a:schemeClr val="bg1"/>
                </a:solidFill>
                <a:latin typeface="宋体" charset="-122"/>
              </a:rPr>
              <a:t>英国宪章运动</a:t>
            </a:r>
          </a:p>
        </p:txBody>
      </p:sp>
      <p:sp>
        <p:nvSpPr>
          <p:cNvPr id="68614" name="AutoShape 6"/>
          <p:cNvSpPr>
            <a:spLocks noChangeArrowheads="1"/>
          </p:cNvSpPr>
          <p:nvPr/>
        </p:nvSpPr>
        <p:spPr bwMode="auto">
          <a:xfrm>
            <a:off x="323850" y="5300663"/>
            <a:ext cx="3816350" cy="576262"/>
          </a:xfrm>
          <a:prstGeom prst="wedgeRoundRectCallout">
            <a:avLst>
              <a:gd name="adj1" fmla="val 45301"/>
              <a:gd name="adj2" fmla="val -295694"/>
              <a:gd name="adj3" fmla="val 16667"/>
            </a:avLst>
          </a:prstGeom>
          <a:solidFill>
            <a:srgbClr val="CC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r>
              <a:rPr lang="zh-CN" altLang="en-US" sz="2800">
                <a:solidFill>
                  <a:schemeClr val="bg1"/>
                </a:solidFill>
                <a:latin typeface="宋体" charset="-122"/>
              </a:rPr>
              <a:t>法国里昂工人两次起义</a:t>
            </a:r>
          </a:p>
        </p:txBody>
      </p:sp>
      <p:sp>
        <p:nvSpPr>
          <p:cNvPr id="68616" name="AutoShape 8"/>
          <p:cNvSpPr>
            <a:spLocks noChangeArrowheads="1"/>
          </p:cNvSpPr>
          <p:nvPr/>
        </p:nvSpPr>
        <p:spPr bwMode="auto">
          <a:xfrm>
            <a:off x="8027988" y="1557338"/>
            <a:ext cx="671512" cy="4751387"/>
          </a:xfrm>
          <a:prstGeom prst="wedgeRoundRectCallout">
            <a:avLst>
              <a:gd name="adj1" fmla="val -201907"/>
              <a:gd name="adj2" fmla="val -32449"/>
              <a:gd name="adj3" fmla="val 16667"/>
            </a:avLst>
          </a:prstGeom>
          <a:solidFill>
            <a:srgbClr val="CC3300"/>
          </a:solidFill>
          <a:ln w="38100">
            <a:solidFill>
              <a:srgbClr val="FF3300"/>
            </a:solidFill>
            <a:miter lim="800000"/>
            <a:headEnd/>
            <a:tailEnd/>
          </a:ln>
        </p:spPr>
        <p:txBody>
          <a:bodyPr vert="eaVert"/>
          <a:lstStyle/>
          <a:p>
            <a:pPr algn="ctr" eaLnBrk="0" hangingPunct="0"/>
            <a:r>
              <a:rPr lang="zh-CN" altLang="en-US" sz="2800" b="1">
                <a:solidFill>
                  <a:schemeClr val="bg1"/>
                </a:solidFill>
                <a:latin typeface="宋体" charset="-122"/>
              </a:rPr>
              <a:t>德意志西里西亚纺织工人起义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86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86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3" grpId="0" animBg="1"/>
      <p:bldP spid="68614" grpId="0" animBg="1"/>
      <p:bldP spid="686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马克思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476250"/>
            <a:ext cx="4176713" cy="5870575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1506" name="Text Box 3"/>
          <p:cNvSpPr txBox="1">
            <a:spLocks noChangeArrowheads="1"/>
          </p:cNvSpPr>
          <p:nvPr/>
        </p:nvSpPr>
        <p:spPr bwMode="auto">
          <a:xfrm>
            <a:off x="4349750" y="349250"/>
            <a:ext cx="4787900" cy="6124575"/>
          </a:xfrm>
          <a:prstGeom prst="rect">
            <a:avLst/>
          </a:prstGeom>
          <a:solidFill>
            <a:srgbClr val="CCFFFF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/>
            <a:r>
              <a:rPr lang="en-US" altLang="zh-CN" sz="2800">
                <a:latin typeface="宋体" charset="-122"/>
              </a:rPr>
              <a:t> </a:t>
            </a:r>
            <a:r>
              <a:rPr lang="zh-CN" altLang="en-US" sz="2800">
                <a:latin typeface="宋体" charset="-122"/>
              </a:rPr>
              <a:t>马克思出生在普鲁士一个犹太家庭，从小学习刻苦，志向远大，决心为人类的解放而斗争。大学毕业后，马克思被聘为</a:t>
            </a:r>
            <a:r>
              <a:rPr lang="en-US" altLang="zh-CN" sz="2800">
                <a:latin typeface="宋体" charset="-122"/>
              </a:rPr>
              <a:t>《</a:t>
            </a:r>
            <a:r>
              <a:rPr lang="zh-CN" altLang="en-US" sz="2800">
                <a:latin typeface="宋体" charset="-122"/>
              </a:rPr>
              <a:t>莱茵报</a:t>
            </a:r>
            <a:r>
              <a:rPr lang="en-US" altLang="zh-CN" sz="2800">
                <a:latin typeface="宋体" charset="-122"/>
              </a:rPr>
              <a:t>》</a:t>
            </a:r>
            <a:r>
              <a:rPr lang="zh-CN" altLang="en-US" sz="2800">
                <a:latin typeface="宋体" charset="-122"/>
              </a:rPr>
              <a:t>主编，但由于宣传革命民主主义思想，这份报纸很快被查封了。后来，马克思来到法国，从此开始了流浪生涯。因为宣传革命思想，马克思被普鲁士政府开除国籍，他不得不在欧洲各国过着流亡生活。马克思风趣地说自己是“世界公民”。</a:t>
            </a:r>
          </a:p>
        </p:txBody>
      </p:sp>
      <p:sp>
        <p:nvSpPr>
          <p:cNvPr id="21507" name="Text Box 4"/>
          <p:cNvSpPr txBox="1">
            <a:spLocks noChangeArrowheads="1"/>
          </p:cNvSpPr>
          <p:nvPr/>
        </p:nvSpPr>
        <p:spPr bwMode="auto">
          <a:xfrm>
            <a:off x="1547813" y="6346825"/>
            <a:ext cx="1295400" cy="519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2800">
                <a:latin typeface="宋体" charset="-122"/>
              </a:rPr>
              <a:t>马克思</a:t>
            </a:r>
          </a:p>
        </p:txBody>
      </p:sp>
    </p:spTree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 Box 2"/>
          <p:cNvSpPr txBox="1">
            <a:spLocks noChangeArrowheads="1"/>
          </p:cNvSpPr>
          <p:nvPr/>
        </p:nvSpPr>
        <p:spPr bwMode="auto">
          <a:xfrm>
            <a:off x="4371975" y="596900"/>
            <a:ext cx="4772025" cy="5694363"/>
          </a:xfrm>
          <a:prstGeom prst="rect">
            <a:avLst/>
          </a:prstGeom>
          <a:solidFill>
            <a:srgbClr val="CCFFFF"/>
          </a:solidFill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/>
            <a:r>
              <a:rPr lang="zh-CN" altLang="en-US" sz="2800">
                <a:latin typeface="宋体" charset="-122"/>
              </a:rPr>
              <a:t>恩格斯出生在莱茵省的巴门市，父亲是一个保守的资本家，但是，恩格斯从小却愿意接触工人。中学还没有毕业，他就被迫到父亲在英国曼彻斯特的一家工厂学习如何经商。恩格斯没有想自己如何赚钱，而是利用这个机会了解工人的生活状况，这使他不但对工人们的贫困生活十分同情，而且产生了推翻资本主义制度、使劳苦大众获得解放的思想。</a:t>
            </a:r>
          </a:p>
        </p:txBody>
      </p:sp>
      <p:pic>
        <p:nvPicPr>
          <p:cNvPr id="22530" name="Picture 3" descr="恩格斯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549275"/>
            <a:ext cx="4249738" cy="5789613"/>
          </a:xfrm>
          <a:prstGeom prst="rect">
            <a:avLst/>
          </a:prstGeom>
          <a:noFill/>
          <a:ln w="5715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2531" name="Text Box 4"/>
          <p:cNvSpPr txBox="1">
            <a:spLocks noChangeArrowheads="1"/>
          </p:cNvSpPr>
          <p:nvPr/>
        </p:nvSpPr>
        <p:spPr bwMode="auto">
          <a:xfrm>
            <a:off x="1511300" y="6346825"/>
            <a:ext cx="1296988" cy="519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2800">
                <a:latin typeface="宋体" charset="-122"/>
              </a:rPr>
              <a:t>恩格斯</a:t>
            </a:r>
          </a:p>
        </p:txBody>
      </p:sp>
    </p:spTree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ext Box 3">
            <a:extLst>
              <a:ext uri="{FF2B5EF4-FFF2-40B4-BE49-F238E27FC236}"/>
            </a:extLst>
          </p:cNvPr>
          <p:cNvSpPr txBox="1">
            <a:spLocks noChangeArrowheads="1"/>
          </p:cNvSpPr>
          <p:nvPr/>
        </p:nvSpPr>
        <p:spPr bwMode="auto">
          <a:xfrm>
            <a:off x="6219825" y="1412875"/>
            <a:ext cx="2924175" cy="3970338"/>
          </a:xfrm>
          <a:prstGeom prst="rect">
            <a:avLst/>
          </a:prstGeom>
          <a:solidFill>
            <a:srgbClr val="CCFFFF"/>
          </a:solidFill>
          <a:ln w="381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/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0" hangingPunct="0">
              <a:spcBef>
                <a:spcPct val="0"/>
              </a:spcBef>
              <a:buFontTx/>
              <a:buNone/>
              <a:defRPr/>
            </a:pPr>
            <a:r>
              <a:rPr lang="en-US" altLang="zh-CN" sz="3600" dirty="0">
                <a:latin typeface="+mn-ea"/>
                <a:ea typeface="+mn-ea"/>
              </a:rPr>
              <a:t>1844</a:t>
            </a:r>
            <a:r>
              <a:rPr lang="zh-CN" altLang="en-US" sz="3600" dirty="0">
                <a:latin typeface="+mn-ea"/>
                <a:ea typeface="+mn-ea"/>
              </a:rPr>
              <a:t>年马克思和恩格斯在巴黎的伟大会见，开始了长期合作的革命实践活动。</a:t>
            </a:r>
          </a:p>
        </p:txBody>
      </p:sp>
      <p:pic>
        <p:nvPicPr>
          <p:cNvPr id="23554" name="Picture 4" descr="伟大友谊的开端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19050" y="476250"/>
            <a:ext cx="6200775" cy="6048375"/>
          </a:xfrm>
          <a:solidFill>
            <a:srgbClr val="CCFFFF"/>
          </a:solidFill>
          <a:ln w="38100" cap="flat" algn="ctr">
            <a:solidFill>
              <a:schemeClr val="tx1"/>
            </a:solidFill>
          </a:ln>
        </p:spPr>
      </p:pic>
    </p:spTree>
  </p:cSld>
  <p:clrMapOvr>
    <a:masterClrMapping/>
  </p:clrMapOvr>
  <p:transition spd="slow">
    <p:dissolv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4"/>
          <p:cNvPicPr>
            <a:picLocks noChangeAspect="1" noChangeArrowheads="1"/>
          </p:cNvPicPr>
          <p:nvPr/>
        </p:nvPicPr>
        <p:blipFill>
          <a:blip r:embed="rId2"/>
          <a:srcRect l="16032" t="15916" r="36801" b="50743"/>
          <a:stretch>
            <a:fillRect/>
          </a:stretch>
        </p:blipFill>
        <p:spPr bwMode="auto">
          <a:xfrm>
            <a:off x="0" y="0"/>
            <a:ext cx="9167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恩格斯同工人交谈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5219700" cy="421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Picture 3" descr="中学时代的恩格斯十分注意观察生活，资本主义制度下劳动人民的极端贫困给他留下了深刻的印象。他憎恨虚伪的工厂主，同情劳动人民，常常把自己口袋里的钱分文不剩地送给穷人。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29275" y="549275"/>
            <a:ext cx="3514725" cy="420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Rectangle 4"/>
          <p:cNvSpPr>
            <a:spLocks noRot="1" noChangeArrowheads="1"/>
          </p:cNvSpPr>
          <p:nvPr/>
        </p:nvSpPr>
        <p:spPr bwMode="auto">
          <a:xfrm>
            <a:off x="1476375" y="5157788"/>
            <a:ext cx="6551613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zh-CN" altLang="en-US" sz="4000">
                <a:latin typeface="宋体" charset="-122"/>
              </a:rPr>
              <a:t>马克思、恩格斯同工人交谈</a:t>
            </a:r>
          </a:p>
        </p:txBody>
      </p:sp>
    </p:spTree>
  </p:cSld>
  <p:clrMapOvr>
    <a:masterClrMapping/>
  </p:clrMapOvr>
  <p:transition spd="slow">
    <p:wheel spokes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3"/>
          <p:cNvPicPr>
            <a:picLocks noChangeAspect="1" noChangeArrowheads="1"/>
          </p:cNvPicPr>
          <p:nvPr/>
        </p:nvPicPr>
        <p:blipFill>
          <a:blip r:embed="rId2">
            <a:lum bright="-6000" contrast="30000"/>
          </a:blip>
          <a:srcRect l="8209" t="16620" r="19681" b="35779"/>
          <a:stretch>
            <a:fillRect/>
          </a:stretch>
        </p:blipFill>
        <p:spPr bwMode="auto">
          <a:xfrm>
            <a:off x="0" y="1125538"/>
            <a:ext cx="9144000" cy="451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ChangeArrowheads="1"/>
          </p:cNvSpPr>
          <p:nvPr/>
        </p:nvSpPr>
        <p:spPr bwMode="auto">
          <a:xfrm>
            <a:off x="3195638" y="500063"/>
            <a:ext cx="5948362" cy="577056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just" eaLnBrk="0" hangingPunct="0">
              <a:spcBef>
                <a:spcPct val="20000"/>
              </a:spcBef>
            </a:pPr>
            <a:r>
              <a:rPr lang="en-US" altLang="zh-CN" sz="2800">
                <a:solidFill>
                  <a:srgbClr val="FF0000"/>
                </a:solidFill>
                <a:latin typeface="宋体" charset="-122"/>
              </a:rPr>
              <a:t>《</a:t>
            </a:r>
            <a:r>
              <a:rPr lang="zh-CN" altLang="en-US" sz="2800">
                <a:solidFill>
                  <a:srgbClr val="FF0000"/>
                </a:solidFill>
                <a:latin typeface="宋体" charset="-122"/>
              </a:rPr>
              <a:t>共产党宣言</a:t>
            </a:r>
            <a:r>
              <a:rPr lang="en-US" altLang="zh-CN" sz="2800">
                <a:solidFill>
                  <a:srgbClr val="FF0000"/>
                </a:solidFill>
                <a:latin typeface="宋体" charset="-122"/>
              </a:rPr>
              <a:t>》</a:t>
            </a:r>
            <a:r>
              <a:rPr lang="zh-CN" altLang="en-US" sz="2800">
                <a:solidFill>
                  <a:srgbClr val="0000FF"/>
                </a:solidFill>
                <a:latin typeface="宋体" charset="-122"/>
              </a:rPr>
              <a:t>马克思和恩格斯为</a:t>
            </a:r>
            <a:r>
              <a:rPr lang="zh-CN" altLang="en-US" sz="2800">
                <a:solidFill>
                  <a:srgbClr val="FF0000"/>
                </a:solidFill>
                <a:latin typeface="宋体" charset="-122"/>
              </a:rPr>
              <a:t>共  </a:t>
            </a:r>
            <a:endParaRPr lang="en-US" altLang="zh-CN" sz="2800">
              <a:solidFill>
                <a:srgbClr val="FF0000"/>
              </a:solidFill>
              <a:latin typeface="宋体" charset="-122"/>
            </a:endParaRPr>
          </a:p>
          <a:p>
            <a:pPr marL="342900" indent="-342900" algn="just" eaLnBrk="0" hangingPunct="0">
              <a:spcBef>
                <a:spcPct val="20000"/>
              </a:spcBef>
            </a:pPr>
            <a:r>
              <a:rPr lang="zh-CN" altLang="en-US" sz="2800">
                <a:solidFill>
                  <a:srgbClr val="FF0000"/>
                </a:solidFill>
                <a:latin typeface="宋体" charset="-122"/>
              </a:rPr>
              <a:t>产主义者同盟</a:t>
            </a:r>
            <a:r>
              <a:rPr lang="zh-CN" altLang="en-US" sz="2800">
                <a:solidFill>
                  <a:srgbClr val="0000FF"/>
                </a:solidFill>
                <a:latin typeface="宋体" charset="-122"/>
              </a:rPr>
              <a:t>起草的纲领，国际共产</a:t>
            </a:r>
            <a:endParaRPr lang="en-US" altLang="zh-CN" sz="2800">
              <a:solidFill>
                <a:srgbClr val="0000FF"/>
              </a:solidFill>
              <a:latin typeface="宋体" charset="-122"/>
            </a:endParaRPr>
          </a:p>
          <a:p>
            <a:pPr marL="342900" indent="-342900" algn="just" eaLnBrk="0" hangingPunct="0">
              <a:spcBef>
                <a:spcPct val="20000"/>
              </a:spcBef>
            </a:pPr>
            <a:r>
              <a:rPr lang="zh-CN" altLang="en-US" sz="2800">
                <a:solidFill>
                  <a:srgbClr val="0000FF"/>
                </a:solidFill>
                <a:latin typeface="宋体" charset="-122"/>
              </a:rPr>
              <a:t>主义运动第一个纲领性文献，</a:t>
            </a:r>
            <a:r>
              <a:rPr lang="zh-CN" altLang="en-US" sz="2800">
                <a:solidFill>
                  <a:srgbClr val="FF0000"/>
                </a:solidFill>
                <a:latin typeface="宋体" charset="-122"/>
              </a:rPr>
              <a:t>马克思</a:t>
            </a:r>
            <a:endParaRPr lang="en-US" altLang="zh-CN" sz="2800">
              <a:solidFill>
                <a:srgbClr val="FF0000"/>
              </a:solidFill>
              <a:latin typeface="宋体" charset="-122"/>
            </a:endParaRPr>
          </a:p>
          <a:p>
            <a:pPr marL="342900" indent="-342900" algn="just" eaLnBrk="0" hangingPunct="0">
              <a:spcBef>
                <a:spcPct val="20000"/>
              </a:spcBef>
            </a:pPr>
            <a:r>
              <a:rPr lang="zh-CN" altLang="en-US" sz="2800">
                <a:solidFill>
                  <a:srgbClr val="FF0000"/>
                </a:solidFill>
                <a:latin typeface="宋体" charset="-122"/>
              </a:rPr>
              <a:t>主义诞生的重要标志</a:t>
            </a:r>
            <a:r>
              <a:rPr lang="zh-CN" altLang="en-US" sz="2800">
                <a:solidFill>
                  <a:srgbClr val="0000FF"/>
                </a:solidFill>
                <a:latin typeface="宋体" charset="-122"/>
              </a:rPr>
              <a:t>。</a:t>
            </a:r>
            <a:endParaRPr lang="en-US" altLang="zh-CN" sz="2800">
              <a:solidFill>
                <a:srgbClr val="0000FF"/>
              </a:solidFill>
              <a:latin typeface="宋体" charset="-122"/>
            </a:endParaRPr>
          </a:p>
          <a:p>
            <a:pPr marL="342900" indent="-342900" algn="just" eaLnBrk="0" hangingPunct="0">
              <a:spcBef>
                <a:spcPct val="20000"/>
              </a:spcBef>
            </a:pPr>
            <a:r>
              <a:rPr lang="zh-CN" altLang="en-US" sz="2800">
                <a:solidFill>
                  <a:srgbClr val="0000FF"/>
                </a:solidFill>
                <a:latin typeface="宋体" charset="-122"/>
              </a:rPr>
              <a:t>在</a:t>
            </a:r>
            <a:r>
              <a:rPr lang="en-US" altLang="zh-CN" sz="2800">
                <a:solidFill>
                  <a:srgbClr val="0000FF"/>
                </a:solidFill>
                <a:latin typeface="宋体" charset="-122"/>
              </a:rPr>
              <a:t>《</a:t>
            </a:r>
            <a:r>
              <a:rPr lang="zh-CN" altLang="en-US" sz="2800">
                <a:solidFill>
                  <a:srgbClr val="0000FF"/>
                </a:solidFill>
                <a:latin typeface="宋体" charset="-122"/>
              </a:rPr>
              <a:t>共产党宣言</a:t>
            </a:r>
            <a:r>
              <a:rPr lang="en-US" altLang="zh-CN" sz="2800">
                <a:solidFill>
                  <a:srgbClr val="0000FF"/>
                </a:solidFill>
                <a:latin typeface="宋体" charset="-122"/>
              </a:rPr>
              <a:t>》</a:t>
            </a:r>
            <a:r>
              <a:rPr lang="zh-CN" altLang="en-US" sz="2800">
                <a:solidFill>
                  <a:srgbClr val="0000FF"/>
                </a:solidFill>
                <a:latin typeface="宋体" charset="-122"/>
              </a:rPr>
              <a:t>中，马克思和恩格</a:t>
            </a:r>
            <a:endParaRPr lang="en-US" altLang="zh-CN" sz="2800">
              <a:solidFill>
                <a:srgbClr val="0000FF"/>
              </a:solidFill>
              <a:latin typeface="宋体" charset="-122"/>
            </a:endParaRPr>
          </a:p>
          <a:p>
            <a:pPr marL="342900" indent="-342900" algn="just" eaLnBrk="0" hangingPunct="0">
              <a:spcBef>
                <a:spcPct val="20000"/>
              </a:spcBef>
            </a:pPr>
            <a:r>
              <a:rPr lang="zh-CN" altLang="en-US" sz="2800">
                <a:solidFill>
                  <a:srgbClr val="0000FF"/>
                </a:solidFill>
                <a:latin typeface="宋体" charset="-122"/>
              </a:rPr>
              <a:t>斯系统、集中地阐述了他们的观点：</a:t>
            </a:r>
            <a:endParaRPr lang="en-US" altLang="zh-CN" sz="2800">
              <a:solidFill>
                <a:srgbClr val="0000FF"/>
              </a:solidFill>
              <a:latin typeface="宋体" charset="-122"/>
            </a:endParaRPr>
          </a:p>
          <a:p>
            <a:pPr marL="342900" indent="-342900" algn="just" eaLnBrk="0" hangingPunct="0">
              <a:spcBef>
                <a:spcPct val="20000"/>
              </a:spcBef>
            </a:pPr>
            <a:r>
              <a:rPr lang="zh-CN" altLang="en-US" sz="2800">
                <a:solidFill>
                  <a:srgbClr val="0000FF"/>
                </a:solidFill>
                <a:latin typeface="宋体" charset="-122"/>
              </a:rPr>
              <a:t>“消灭私有制”，“推翻资产阶级的</a:t>
            </a:r>
            <a:endParaRPr lang="en-US" altLang="zh-CN" sz="2800">
              <a:solidFill>
                <a:srgbClr val="0000FF"/>
              </a:solidFill>
              <a:latin typeface="宋体" charset="-122"/>
            </a:endParaRPr>
          </a:p>
          <a:p>
            <a:pPr marL="342900" indent="-342900" algn="just" eaLnBrk="0" hangingPunct="0">
              <a:spcBef>
                <a:spcPct val="20000"/>
              </a:spcBef>
            </a:pPr>
            <a:r>
              <a:rPr lang="zh-CN" altLang="en-US" sz="2800">
                <a:solidFill>
                  <a:srgbClr val="0000FF"/>
                </a:solidFill>
                <a:latin typeface="宋体" charset="-122"/>
              </a:rPr>
              <a:t>统治，由无产阶级夺取政权”。他们</a:t>
            </a:r>
            <a:endParaRPr lang="en-US" altLang="zh-CN" sz="2800">
              <a:solidFill>
                <a:srgbClr val="0000FF"/>
              </a:solidFill>
              <a:latin typeface="宋体" charset="-122"/>
            </a:endParaRPr>
          </a:p>
          <a:p>
            <a:pPr marL="342900" indent="-342900" algn="just" eaLnBrk="0" hangingPunct="0">
              <a:spcBef>
                <a:spcPct val="20000"/>
              </a:spcBef>
            </a:pPr>
            <a:r>
              <a:rPr lang="zh-CN" altLang="en-US" sz="2800">
                <a:solidFill>
                  <a:srgbClr val="0000FF"/>
                </a:solidFill>
                <a:latin typeface="宋体" charset="-122"/>
              </a:rPr>
              <a:t>公开宣布：他们的目的只有用暴力推</a:t>
            </a:r>
            <a:endParaRPr lang="en-US" altLang="zh-CN" sz="2800">
              <a:solidFill>
                <a:srgbClr val="0000FF"/>
              </a:solidFill>
              <a:latin typeface="宋体" charset="-122"/>
            </a:endParaRPr>
          </a:p>
          <a:p>
            <a:pPr marL="342900" indent="-342900" algn="just" eaLnBrk="0" hangingPunct="0">
              <a:spcBef>
                <a:spcPct val="20000"/>
              </a:spcBef>
            </a:pPr>
            <a:r>
              <a:rPr lang="zh-CN" altLang="en-US" sz="2800">
                <a:solidFill>
                  <a:srgbClr val="0000FF"/>
                </a:solidFill>
                <a:latin typeface="宋体" charset="-122"/>
              </a:rPr>
              <a:t>翻全部现存的资本主义制度才能达到。</a:t>
            </a:r>
            <a:r>
              <a:rPr lang="en-US" altLang="zh-CN" sz="2800">
                <a:solidFill>
                  <a:srgbClr val="0000FF"/>
                </a:solidFill>
                <a:latin typeface="宋体" charset="-122"/>
              </a:rPr>
              <a:t>” </a:t>
            </a:r>
          </a:p>
        </p:txBody>
      </p:sp>
      <p:grpSp>
        <p:nvGrpSpPr>
          <p:cNvPr id="27650" name="Group 3"/>
          <p:cNvGrpSpPr>
            <a:grpSpLocks/>
          </p:cNvGrpSpPr>
          <p:nvPr/>
        </p:nvGrpSpPr>
        <p:grpSpPr bwMode="auto">
          <a:xfrm>
            <a:off x="-34925" y="-25400"/>
            <a:ext cx="9142413" cy="554038"/>
            <a:chOff x="0" y="0"/>
            <a:chExt cx="5760" cy="350"/>
          </a:xfrm>
        </p:grpSpPr>
        <p:sp>
          <p:nvSpPr>
            <p:cNvPr id="27671" name="Rectangle 4"/>
            <p:cNvSpPr>
              <a:spLocks noChangeArrowheads="1"/>
            </p:cNvSpPr>
            <p:nvPr/>
          </p:nvSpPr>
          <p:spPr bwMode="auto">
            <a:xfrm>
              <a:off x="0" y="0"/>
              <a:ext cx="5760" cy="346"/>
            </a:xfrm>
            <a:prstGeom prst="rect">
              <a:avLst/>
            </a:prstGeom>
            <a:solidFill>
              <a:srgbClr val="99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ea typeface="隶书" pitchFamily="49" charset="-122"/>
              </a:endParaRPr>
            </a:p>
          </p:txBody>
        </p:sp>
        <p:pic>
          <p:nvPicPr>
            <p:cNvPr id="27672" name="Picture 5" descr="255101_thumb_P_1243277028551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EEF"/>
                </a:clrFrom>
                <a:clrTo>
                  <a:srgbClr val="FFFEEF">
                    <a:alpha val="0"/>
                  </a:srgbClr>
                </a:clrTo>
              </a:clrChange>
            </a:blip>
            <a:srcRect l="26549" t="19624" r="12646" b="37807"/>
            <a:stretch>
              <a:fillRect/>
            </a:stretch>
          </p:blipFill>
          <p:spPr bwMode="auto">
            <a:xfrm>
              <a:off x="0" y="0"/>
              <a:ext cx="431" cy="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673" name="WordArt 6"/>
            <p:cNvSpPr>
              <a:spLocks noChangeArrowheads="1" noChangeShapeType="1"/>
            </p:cNvSpPr>
            <p:nvPr/>
          </p:nvSpPr>
          <p:spPr bwMode="auto">
            <a:xfrm>
              <a:off x="3787" y="57"/>
              <a:ext cx="1860" cy="243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rgbClr val="FFCC00"/>
                    </a:solidFill>
                    <a:round/>
                    <a:headEnd/>
                    <a:tailEnd/>
                  </a:ln>
                  <a:solidFill>
                    <a:srgbClr val="FFFF99"/>
                  </a:solidFill>
                  <a:latin typeface="方正姚体"/>
                  <a:ea typeface="方正姚体"/>
                </a:rPr>
                <a:t>马克思主义诞生</a:t>
              </a:r>
            </a:p>
          </p:txBody>
        </p:sp>
      </p:grpSp>
      <p:grpSp>
        <p:nvGrpSpPr>
          <p:cNvPr id="27651" name="Group 7"/>
          <p:cNvGrpSpPr>
            <a:grpSpLocks/>
          </p:cNvGrpSpPr>
          <p:nvPr/>
        </p:nvGrpSpPr>
        <p:grpSpPr bwMode="auto">
          <a:xfrm>
            <a:off x="34925" y="6310313"/>
            <a:ext cx="9178925" cy="588962"/>
            <a:chOff x="0" y="0"/>
            <a:chExt cx="5783" cy="371"/>
          </a:xfrm>
        </p:grpSpPr>
        <p:sp>
          <p:nvSpPr>
            <p:cNvPr id="27653" name="Rectangle 8"/>
            <p:cNvSpPr>
              <a:spLocks noChangeArrowheads="1"/>
            </p:cNvSpPr>
            <p:nvPr/>
          </p:nvSpPr>
          <p:spPr bwMode="auto">
            <a:xfrm>
              <a:off x="5" y="10"/>
              <a:ext cx="5760" cy="346"/>
            </a:xfrm>
            <a:prstGeom prst="rect">
              <a:avLst/>
            </a:prstGeom>
            <a:solidFill>
              <a:srgbClr val="99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ea typeface="隶书" pitchFamily="49" charset="-122"/>
              </a:endParaRPr>
            </a:p>
          </p:txBody>
        </p:sp>
        <p:pic>
          <p:nvPicPr>
            <p:cNvPr id="27654" name="Picture 9" descr="s16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67" cy="3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7655" name="Group 10"/>
            <p:cNvGrpSpPr>
              <a:grpSpLocks noChangeAspect="1"/>
            </p:cNvGrpSpPr>
            <p:nvPr/>
          </p:nvGrpSpPr>
          <p:grpSpPr bwMode="auto">
            <a:xfrm>
              <a:off x="559" y="3"/>
              <a:ext cx="5224" cy="360"/>
              <a:chOff x="0" y="0"/>
              <a:chExt cx="5224" cy="360"/>
            </a:xfrm>
          </p:grpSpPr>
          <p:pic>
            <p:nvPicPr>
              <p:cNvPr id="27656" name="Picture 11" descr="200718114539428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0" y="7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657" name="Picture 12" descr="200718114539428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341" y="10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658" name="Picture 13" descr="200718114539428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689" y="10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659" name="Picture 14" descr="200718114539428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1043" y="0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660" name="Picture 15" descr="200718114539428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1384" y="3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661" name="Picture 16" descr="200718114539428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1737" y="3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662" name="Picture 17" descr="200718114539428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2079" y="9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663" name="Picture 18" descr="200718114539428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2420" y="12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664" name="Picture 19" descr="200718114539428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2768" y="12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665" name="Picture 20" descr="200718114539428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3122" y="2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666" name="Picture 21" descr="200718114539428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3463" y="5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667" name="Picture 22" descr="200718114539428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3816" y="5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668" name="Picture 23" descr="200718114539428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4160" y="17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669" name="Picture 24" descr="200718114539428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4508" y="17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7670" name="Picture 25" descr="200718114539428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4862" y="7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27652" name="Picture 26" descr="u=2882929615,798742194&amp;fm=23&amp;gp=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270000"/>
            <a:ext cx="3221038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5" descr="c899ab42641b623173f05de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476250"/>
            <a:ext cx="71374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图片 1" descr="Lignedefeu16Augus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700" y="603250"/>
            <a:ext cx="9156700" cy="613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1">
            <a:extLst>
              <a:ext uri="{FF2B5EF4-FFF2-40B4-BE49-F238E27FC236}"/>
            </a:extLst>
          </p:cNvPr>
          <p:cNvSpPr txBox="1">
            <a:spLocks noChangeArrowheads="1"/>
          </p:cNvSpPr>
          <p:nvPr/>
        </p:nvSpPr>
        <p:spPr bwMode="auto">
          <a:xfrm>
            <a:off x="12700" y="17463"/>
            <a:ext cx="9137650" cy="585787"/>
          </a:xfrm>
          <a:prstGeom prst="rect">
            <a:avLst/>
          </a:prstGeom>
          <a:ln/>
          <a:extLst>
            <a:ext uri="{91240B29-F687-4F45-9708-019B960494DF}"/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defRPr/>
            </a:pPr>
            <a:r>
              <a:rPr lang="en-US" altLang="zh-CN" sz="3200" dirty="0">
                <a:latin typeface="+mn-ea"/>
                <a:ea typeface="+mn-ea"/>
                <a:sym typeface="宋体" panose="02010600030101010101" pitchFamily="2" charset="-122"/>
              </a:rPr>
              <a:t>1870</a:t>
            </a:r>
            <a:r>
              <a:rPr lang="zh-CN" altLang="en-US" sz="3200" dirty="0">
                <a:latin typeface="+mn-ea"/>
                <a:ea typeface="+mn-ea"/>
                <a:sym typeface="宋体" panose="02010600030101010101" pitchFamily="2" charset="-122"/>
              </a:rPr>
              <a:t>年，法国在普法战争中失败，社会矛盾激化。</a:t>
            </a:r>
          </a:p>
        </p:txBody>
      </p:sp>
    </p:spTree>
  </p:cSld>
  <p:clrMapOvr>
    <a:masterClrMapping/>
  </p:clrMapOvr>
  <p:transition spd="slow">
    <p:blinds dir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1" name="Group 2"/>
          <p:cNvGrpSpPr>
            <a:grpSpLocks/>
          </p:cNvGrpSpPr>
          <p:nvPr/>
        </p:nvGrpSpPr>
        <p:grpSpPr bwMode="auto">
          <a:xfrm>
            <a:off x="812800" y="5386388"/>
            <a:ext cx="7324725" cy="898525"/>
            <a:chOff x="793" y="3430"/>
            <a:chExt cx="4491" cy="454"/>
          </a:xfrm>
        </p:grpSpPr>
        <p:sp>
          <p:nvSpPr>
            <p:cNvPr id="30747" name="Rectangle 3"/>
            <p:cNvSpPr>
              <a:spLocks noChangeArrowheads="1"/>
            </p:cNvSpPr>
            <p:nvPr/>
          </p:nvSpPr>
          <p:spPr bwMode="auto">
            <a:xfrm>
              <a:off x="793" y="3430"/>
              <a:ext cx="4491" cy="45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0748" name="Text Box 4"/>
            <p:cNvSpPr txBox="1">
              <a:spLocks noChangeArrowheads="1"/>
            </p:cNvSpPr>
            <p:nvPr/>
          </p:nvSpPr>
          <p:spPr bwMode="auto">
            <a:xfrm>
              <a:off x="929" y="3437"/>
              <a:ext cx="4218" cy="304"/>
            </a:xfrm>
            <a:prstGeom prst="rect">
              <a:avLst/>
            </a:prstGeom>
            <a:solidFill>
              <a:srgbClr val="800000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3200">
                  <a:solidFill>
                    <a:schemeClr val="bg1"/>
                  </a:solidFill>
                  <a:latin typeface="方正姚体" pitchFamily="2" charset="-122"/>
                  <a:ea typeface="方正姚体" pitchFamily="2" charset="-122"/>
                </a:rPr>
                <a:t>1871</a:t>
              </a:r>
              <a:r>
                <a:rPr kumimoji="1" lang="zh-CN" altLang="en-US" sz="3200">
                  <a:solidFill>
                    <a:schemeClr val="bg1"/>
                  </a:solidFill>
                  <a:latin typeface="方正姚体" pitchFamily="2" charset="-122"/>
                  <a:ea typeface="方正姚体" pitchFamily="2" charset="-122"/>
                </a:rPr>
                <a:t>年</a:t>
              </a:r>
              <a:r>
                <a:rPr kumimoji="1" lang="en-US" altLang="zh-CN" sz="3200">
                  <a:solidFill>
                    <a:schemeClr val="bg1"/>
                  </a:solidFill>
                  <a:latin typeface="方正姚体" pitchFamily="2" charset="-122"/>
                  <a:ea typeface="方正姚体" pitchFamily="2" charset="-122"/>
                </a:rPr>
                <a:t>3</a:t>
              </a:r>
              <a:r>
                <a:rPr kumimoji="1" lang="zh-CN" altLang="en-US" sz="3200">
                  <a:solidFill>
                    <a:schemeClr val="bg1"/>
                  </a:solidFill>
                  <a:latin typeface="方正姚体" pitchFamily="2" charset="-122"/>
                  <a:ea typeface="方正姚体" pitchFamily="2" charset="-122"/>
                </a:rPr>
                <a:t>月</a:t>
              </a:r>
              <a:r>
                <a:rPr kumimoji="1" lang="en-US" altLang="zh-CN" sz="3200">
                  <a:solidFill>
                    <a:schemeClr val="bg1"/>
                  </a:solidFill>
                  <a:latin typeface="方正姚体" pitchFamily="2" charset="-122"/>
                  <a:ea typeface="方正姚体" pitchFamily="2" charset="-122"/>
                </a:rPr>
                <a:t>18</a:t>
              </a:r>
              <a:r>
                <a:rPr kumimoji="1" lang="zh-CN" altLang="en-US" sz="3200">
                  <a:solidFill>
                    <a:schemeClr val="bg1"/>
                  </a:solidFill>
                  <a:latin typeface="方正姚体" pitchFamily="2" charset="-122"/>
                  <a:ea typeface="方正姚体" pitchFamily="2" charset="-122"/>
                </a:rPr>
                <a:t>日革命爆发</a:t>
              </a:r>
            </a:p>
          </p:txBody>
        </p:sp>
      </p:grpSp>
      <p:grpSp>
        <p:nvGrpSpPr>
          <p:cNvPr id="30722" name="Group 6"/>
          <p:cNvGrpSpPr>
            <a:grpSpLocks/>
          </p:cNvGrpSpPr>
          <p:nvPr/>
        </p:nvGrpSpPr>
        <p:grpSpPr bwMode="auto">
          <a:xfrm>
            <a:off x="0" y="6308725"/>
            <a:ext cx="9180513" cy="588963"/>
            <a:chOff x="0" y="3974"/>
            <a:chExt cx="5783" cy="371"/>
          </a:xfrm>
        </p:grpSpPr>
        <p:sp>
          <p:nvSpPr>
            <p:cNvPr id="30729" name="Rectangle 7"/>
            <p:cNvSpPr>
              <a:spLocks noChangeArrowheads="1"/>
            </p:cNvSpPr>
            <p:nvPr/>
          </p:nvSpPr>
          <p:spPr bwMode="auto">
            <a:xfrm>
              <a:off x="5" y="3984"/>
              <a:ext cx="5760" cy="346"/>
            </a:xfrm>
            <a:prstGeom prst="rect">
              <a:avLst/>
            </a:prstGeom>
            <a:solidFill>
              <a:srgbClr val="99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pic>
          <p:nvPicPr>
            <p:cNvPr id="30730" name="Picture 8" descr="s16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3974"/>
              <a:ext cx="567" cy="3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0731" name="Group 9"/>
            <p:cNvGrpSpPr>
              <a:grpSpLocks/>
            </p:cNvGrpSpPr>
            <p:nvPr/>
          </p:nvGrpSpPr>
          <p:grpSpPr bwMode="auto">
            <a:xfrm>
              <a:off x="559" y="3977"/>
              <a:ext cx="5224" cy="360"/>
              <a:chOff x="0" y="-7"/>
              <a:chExt cx="5224" cy="360"/>
            </a:xfrm>
          </p:grpSpPr>
          <p:pic>
            <p:nvPicPr>
              <p:cNvPr id="30732" name="Picture 10" descr="200718114539428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0" y="0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0733" name="Picture 11" descr="200718114539428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341" y="3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0734" name="Picture 12" descr="200718114539428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689" y="3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0735" name="Picture 13" descr="200718114539428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1043" y="-7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0736" name="Picture 14" descr="200718114539428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1384" y="-4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0737" name="Picture 15" descr="200718114539428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1737" y="-4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0738" name="Picture 16" descr="200718114539428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2079" y="2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0739" name="Picture 17" descr="200718114539428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2420" y="5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0740" name="Picture 18" descr="200718114539428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2768" y="5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0741" name="Picture 19" descr="200718114539428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3122" y="-5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0742" name="Picture 20" descr="200718114539428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3463" y="-2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0743" name="Picture 21" descr="200718114539428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3816" y="-2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0744" name="Picture 22" descr="200718114539428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4160" y="10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0745" name="Picture 23" descr="200718114539428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4508" y="10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0746" name="Picture 24" descr="200718114539428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4862" y="0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30723" name="Rectangle 25"/>
          <p:cNvSpPr>
            <a:spLocks noChangeArrowheads="1"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solidFill>
            <a:srgbClr val="99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30724" name="Picture 26" descr="255101_thumb_P_124327702855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EEF"/>
              </a:clrFrom>
              <a:clrTo>
                <a:srgbClr val="FFFEEF">
                  <a:alpha val="0"/>
                </a:srgbClr>
              </a:clrTo>
            </a:clrChange>
          </a:blip>
          <a:srcRect l="26549" t="19624" r="12646" b="37807"/>
          <a:stretch>
            <a:fillRect/>
          </a:stretch>
        </p:blipFill>
        <p:spPr bwMode="auto">
          <a:xfrm>
            <a:off x="0" y="0"/>
            <a:ext cx="684213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5" name="WordArt 27"/>
          <p:cNvSpPr>
            <a:spLocks noChangeArrowheads="1" noChangeShapeType="1" noTextEdit="1"/>
          </p:cNvSpPr>
          <p:nvPr/>
        </p:nvSpPr>
        <p:spPr bwMode="auto">
          <a:xfrm>
            <a:off x="6732588" y="90488"/>
            <a:ext cx="2232025" cy="3857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solidFill>
                  <a:srgbClr val="FFFF99"/>
                </a:solidFill>
                <a:latin typeface="方正姚体"/>
                <a:ea typeface="方正姚体"/>
              </a:rPr>
              <a:t>巴黎公社运动</a:t>
            </a:r>
          </a:p>
        </p:txBody>
      </p:sp>
      <p:pic>
        <p:nvPicPr>
          <p:cNvPr id="30726" name="Picture 28" descr="巴黎公社成立大会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38250" y="1270000"/>
            <a:ext cx="6540500" cy="397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7" name="Text Box 29"/>
          <p:cNvSpPr txBox="1">
            <a:spLocks noChangeArrowheads="1"/>
          </p:cNvSpPr>
          <p:nvPr/>
        </p:nvSpPr>
        <p:spPr bwMode="auto">
          <a:xfrm>
            <a:off x="4749800" y="1268413"/>
            <a:ext cx="3028950" cy="519112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660033"/>
                </a:solidFill>
                <a:latin typeface="方正姚体" pitchFamily="2" charset="-122"/>
                <a:ea typeface="方正姚体" pitchFamily="2" charset="-122"/>
                <a:cs typeface="迷你简艺黑"/>
              </a:rPr>
              <a:t>巴黎公社成立大会</a:t>
            </a:r>
          </a:p>
        </p:txBody>
      </p:sp>
      <p:sp>
        <p:nvSpPr>
          <p:cNvPr id="30728" name="WordArt 5"/>
          <p:cNvSpPr>
            <a:spLocks noChangeArrowheads="1" noChangeShapeType="1" noTextEdit="1"/>
          </p:cNvSpPr>
          <p:nvPr/>
        </p:nvSpPr>
        <p:spPr bwMode="auto">
          <a:xfrm>
            <a:off x="2909888" y="23813"/>
            <a:ext cx="2933700" cy="1033462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</a:bodyPr>
          <a:lstStyle/>
          <a:p>
            <a:pPr algn="ctr"/>
            <a:r>
              <a:rPr lang="zh-CN" altLang="en-US" sz="48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latin typeface="方正姚体"/>
                <a:ea typeface="方正姚体"/>
              </a:rPr>
              <a:t>巴黎公社</a:t>
            </a:r>
          </a:p>
        </p:txBody>
      </p:sp>
    </p:spTree>
  </p:cSld>
  <p:clrMapOvr>
    <a:masterClrMapping/>
  </p:clrMapOvr>
  <p:transition spd="slow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ChangeArrowheads="1"/>
          </p:cNvSpPr>
          <p:nvPr>
            <p:ph type="title"/>
          </p:nvPr>
        </p:nvSpPr>
        <p:spPr>
          <a:xfrm>
            <a:off x="1585913" y="428625"/>
            <a:ext cx="6457950" cy="906463"/>
          </a:xfrm>
        </p:spPr>
        <p:txBody>
          <a:bodyPr/>
          <a:lstStyle/>
          <a:p>
            <a:pPr algn="just" eaLnBrk="1" hangingPunct="1"/>
            <a:r>
              <a:rPr lang="zh-CN" altLang="en-US" sz="3600" smtClean="0">
                <a:solidFill>
                  <a:srgbClr val="F62A14"/>
                </a:solidFill>
                <a:latin typeface="宋体" charset="-122"/>
                <a:ea typeface="迷你简雪峰"/>
                <a:cs typeface="迷你简雪峰"/>
              </a:rPr>
              <a:t>五月流血周（</a:t>
            </a:r>
            <a:r>
              <a:rPr lang="en-US" altLang="zh-CN" sz="3600" smtClean="0">
                <a:solidFill>
                  <a:srgbClr val="F62A14"/>
                </a:solidFill>
                <a:latin typeface="宋体" charset="-122"/>
                <a:ea typeface="迷你简雪峰"/>
                <a:cs typeface="迷你简雪峰"/>
              </a:rPr>
              <a:t>5</a:t>
            </a:r>
            <a:r>
              <a:rPr lang="zh-CN" altLang="en-US" sz="3600" smtClean="0">
                <a:solidFill>
                  <a:srgbClr val="F62A14"/>
                </a:solidFill>
                <a:latin typeface="宋体" charset="-122"/>
                <a:ea typeface="迷你简雪峰"/>
                <a:cs typeface="迷你简雪峰"/>
              </a:rPr>
              <a:t>月</a:t>
            </a:r>
            <a:r>
              <a:rPr lang="en-US" altLang="zh-CN" sz="3600" smtClean="0">
                <a:solidFill>
                  <a:srgbClr val="F62A14"/>
                </a:solidFill>
                <a:latin typeface="宋体" charset="-122"/>
                <a:ea typeface="迷你简雪峰"/>
                <a:cs typeface="迷你简雪峰"/>
              </a:rPr>
              <a:t>21</a:t>
            </a:r>
            <a:r>
              <a:rPr lang="zh-CN" altLang="en-US" sz="3600" smtClean="0">
                <a:solidFill>
                  <a:srgbClr val="F62A14"/>
                </a:solidFill>
                <a:latin typeface="宋体" charset="-122"/>
                <a:ea typeface="迷你简雪峰"/>
                <a:cs typeface="迷你简雪峰"/>
              </a:rPr>
              <a:t>日至</a:t>
            </a:r>
            <a:r>
              <a:rPr lang="en-US" altLang="zh-CN" sz="3600" smtClean="0">
                <a:solidFill>
                  <a:srgbClr val="F62A14"/>
                </a:solidFill>
                <a:latin typeface="宋体" charset="-122"/>
                <a:ea typeface="迷你简雪峰"/>
                <a:cs typeface="迷你简雪峰"/>
              </a:rPr>
              <a:t>28</a:t>
            </a:r>
            <a:r>
              <a:rPr lang="zh-CN" altLang="en-US" sz="3600" smtClean="0">
                <a:solidFill>
                  <a:srgbClr val="F62A14"/>
                </a:solidFill>
                <a:latin typeface="宋体" charset="-122"/>
                <a:ea typeface="迷你简雪峰"/>
                <a:cs typeface="迷你简雪峰"/>
              </a:rPr>
              <a:t>日）</a:t>
            </a:r>
          </a:p>
        </p:txBody>
      </p:sp>
      <p:pic>
        <p:nvPicPr>
          <p:cNvPr id="31746" name="Picture 3" descr="公社人员坚守阵地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19100" y="1317625"/>
            <a:ext cx="8321675" cy="4889500"/>
          </a:xfrm>
        </p:spPr>
      </p:pic>
      <p:grpSp>
        <p:nvGrpSpPr>
          <p:cNvPr id="31747" name="Group 4"/>
          <p:cNvGrpSpPr>
            <a:grpSpLocks/>
          </p:cNvGrpSpPr>
          <p:nvPr/>
        </p:nvGrpSpPr>
        <p:grpSpPr bwMode="auto">
          <a:xfrm>
            <a:off x="0" y="6308725"/>
            <a:ext cx="9180513" cy="588963"/>
            <a:chOff x="0" y="3974"/>
            <a:chExt cx="5783" cy="371"/>
          </a:xfrm>
        </p:grpSpPr>
        <p:sp>
          <p:nvSpPr>
            <p:cNvPr id="31751" name="Rectangle 5"/>
            <p:cNvSpPr>
              <a:spLocks noChangeArrowheads="1"/>
            </p:cNvSpPr>
            <p:nvPr/>
          </p:nvSpPr>
          <p:spPr bwMode="auto">
            <a:xfrm>
              <a:off x="5" y="3984"/>
              <a:ext cx="5760" cy="346"/>
            </a:xfrm>
            <a:prstGeom prst="rect">
              <a:avLst/>
            </a:prstGeom>
            <a:solidFill>
              <a:srgbClr val="99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latin typeface="宋体" charset="-122"/>
              </a:endParaRPr>
            </a:p>
          </p:txBody>
        </p:sp>
        <p:pic>
          <p:nvPicPr>
            <p:cNvPr id="31752" name="Picture 6" descr="s16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3974"/>
              <a:ext cx="567" cy="3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1753" name="Group 7"/>
            <p:cNvGrpSpPr>
              <a:grpSpLocks/>
            </p:cNvGrpSpPr>
            <p:nvPr/>
          </p:nvGrpSpPr>
          <p:grpSpPr bwMode="auto">
            <a:xfrm>
              <a:off x="559" y="3977"/>
              <a:ext cx="5224" cy="360"/>
              <a:chOff x="0" y="-7"/>
              <a:chExt cx="5224" cy="360"/>
            </a:xfrm>
          </p:grpSpPr>
          <p:pic>
            <p:nvPicPr>
              <p:cNvPr id="31754" name="Picture 8" descr="200718114539428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0" y="0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1755" name="Picture 9" descr="200718114539428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341" y="3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1756" name="Picture 10" descr="200718114539428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689" y="3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1757" name="Picture 11" descr="200718114539428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1043" y="-7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1758" name="Picture 12" descr="200718114539428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1384" y="-4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1759" name="Picture 13" descr="200718114539428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1737" y="-4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1760" name="Picture 14" descr="200718114539428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2079" y="2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1761" name="Picture 15" descr="200718114539428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2420" y="5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1762" name="Picture 16" descr="200718114539428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2768" y="5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1763" name="Picture 17" descr="200718114539428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3122" y="-5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1764" name="Picture 18" descr="200718114539428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3463" y="-2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1765" name="Picture 19" descr="200718114539428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3816" y="-2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1766" name="Picture 20" descr="200718114539428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4160" y="10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1767" name="Picture 21" descr="200718114539428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4508" y="10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1768" name="Picture 22" descr="200718114539428"/>
              <p:cNvPicPr>
                <a:picLocks noChangeAspect="1" noChangeArrowheads="1"/>
              </p:cNvPicPr>
              <p:nvPr/>
            </p:nvPicPr>
            <p:blipFill>
              <a:blip r:embed="rId4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4862" y="0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31748" name="Rectangle 23"/>
          <p:cNvSpPr>
            <a:spLocks noChangeArrowheads="1"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solidFill>
            <a:srgbClr val="99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latin typeface="宋体" charset="-122"/>
            </a:endParaRPr>
          </a:p>
        </p:txBody>
      </p:sp>
      <p:pic>
        <p:nvPicPr>
          <p:cNvPr id="31749" name="Picture 24" descr="255101_thumb_P_1243277028551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EEF"/>
              </a:clrFrom>
              <a:clrTo>
                <a:srgbClr val="FFFEEF">
                  <a:alpha val="0"/>
                </a:srgbClr>
              </a:clrTo>
            </a:clrChange>
          </a:blip>
          <a:srcRect l="26549" t="19624" r="12646" b="37807"/>
          <a:stretch>
            <a:fillRect/>
          </a:stretch>
        </p:blipFill>
        <p:spPr bwMode="auto">
          <a:xfrm>
            <a:off x="0" y="0"/>
            <a:ext cx="684213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0" name="WordArt 25"/>
          <p:cNvSpPr>
            <a:spLocks noChangeArrowheads="1" noChangeShapeType="1" noTextEdit="1"/>
          </p:cNvSpPr>
          <p:nvPr/>
        </p:nvSpPr>
        <p:spPr bwMode="auto">
          <a:xfrm>
            <a:off x="6732588" y="90488"/>
            <a:ext cx="2232025" cy="3857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solidFill>
                  <a:srgbClr val="FFFF99"/>
                </a:solidFill>
                <a:latin typeface="宋体"/>
                <a:ea typeface="宋体"/>
              </a:rPr>
              <a:t>巴黎公社运动</a:t>
            </a:r>
          </a:p>
        </p:txBody>
      </p:sp>
    </p:spTree>
  </p:cSld>
  <p:clrMapOvr>
    <a:masterClrMapping/>
  </p:clrMapOvr>
  <p:transition spd="slow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ChangeArrowheads="1"/>
          </p:cNvSpPr>
          <p:nvPr>
            <p:ph type="title"/>
          </p:nvPr>
        </p:nvSpPr>
        <p:spPr>
          <a:xfrm>
            <a:off x="1898650" y="5983288"/>
            <a:ext cx="2519363" cy="685800"/>
          </a:xfrm>
          <a:solidFill>
            <a:schemeClr val="bg1"/>
          </a:solidFill>
        </p:spPr>
        <p:txBody>
          <a:bodyPr/>
          <a:lstStyle/>
          <a:p>
            <a:pPr eaLnBrk="1" hangingPunct="1"/>
            <a:r>
              <a:rPr lang="zh-CN" altLang="en-US" sz="3600" smtClean="0">
                <a:latin typeface="宋体" charset="-122"/>
              </a:rPr>
              <a:t>公社社员墙</a:t>
            </a:r>
          </a:p>
        </p:txBody>
      </p:sp>
      <p:pic>
        <p:nvPicPr>
          <p:cNvPr id="32770" name="Picture 3" descr="公社社员殉难处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38" y="841375"/>
            <a:ext cx="6249987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Text Box 4"/>
          <p:cNvSpPr txBox="1">
            <a:spLocks noChangeArrowheads="1"/>
          </p:cNvSpPr>
          <p:nvPr/>
        </p:nvSpPr>
        <p:spPr bwMode="auto">
          <a:xfrm>
            <a:off x="6259513" y="838200"/>
            <a:ext cx="2855912" cy="526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 altLang="zh-CN" sz="2400">
                <a:solidFill>
                  <a:srgbClr val="000000"/>
                </a:solidFill>
                <a:latin typeface="宋体" charset="-122"/>
              </a:rPr>
              <a:t> 5</a:t>
            </a:r>
            <a:r>
              <a:rPr lang="zh-CN" altLang="en-US" sz="2400">
                <a:solidFill>
                  <a:srgbClr val="000000"/>
                </a:solidFill>
                <a:latin typeface="宋体" charset="-122"/>
              </a:rPr>
              <a:t>月</a:t>
            </a:r>
            <a:r>
              <a:rPr lang="en-US" altLang="zh-CN" sz="2400">
                <a:solidFill>
                  <a:srgbClr val="000000"/>
                </a:solidFill>
                <a:latin typeface="宋体" charset="-122"/>
              </a:rPr>
              <a:t>27</a:t>
            </a:r>
            <a:r>
              <a:rPr lang="zh-CN" altLang="en-US" sz="2400">
                <a:solidFill>
                  <a:srgbClr val="000000"/>
                </a:solidFill>
                <a:latin typeface="宋体" charset="-122"/>
              </a:rPr>
              <a:t>日，最后一批</a:t>
            </a:r>
            <a:endParaRPr lang="en-US" altLang="zh-CN" sz="2400">
              <a:solidFill>
                <a:srgbClr val="000000"/>
              </a:solidFill>
              <a:latin typeface="宋体" charset="-122"/>
            </a:endParaRPr>
          </a:p>
          <a:p>
            <a:pPr algn="just"/>
            <a:r>
              <a:rPr lang="zh-CN" altLang="en-US" sz="2400">
                <a:solidFill>
                  <a:srgbClr val="000000"/>
                </a:solidFill>
                <a:latin typeface="宋体" charset="-122"/>
              </a:rPr>
              <a:t>公社战士退守拉雪兹神甫墓地，终因弹尽粮绝，在一堵墙边全部壮烈牺牲。</a:t>
            </a:r>
            <a:r>
              <a:rPr lang="en-US" altLang="zh-CN" sz="2400">
                <a:solidFill>
                  <a:srgbClr val="000000"/>
                </a:solidFill>
                <a:latin typeface="宋体" charset="-122"/>
              </a:rPr>
              <a:t>1908</a:t>
            </a:r>
            <a:r>
              <a:rPr lang="zh-CN" altLang="en-US" sz="2400">
                <a:solidFill>
                  <a:srgbClr val="000000"/>
                </a:solidFill>
                <a:latin typeface="宋体" charset="-122"/>
              </a:rPr>
              <a:t>年</a:t>
            </a:r>
            <a:r>
              <a:rPr lang="en-US" altLang="zh-CN" sz="2400">
                <a:solidFill>
                  <a:srgbClr val="000000"/>
                </a:solidFill>
                <a:latin typeface="宋体" charset="-122"/>
              </a:rPr>
              <a:t>5</a:t>
            </a:r>
            <a:r>
              <a:rPr lang="zh-CN" altLang="en-US" sz="2400">
                <a:solidFill>
                  <a:srgbClr val="000000"/>
                </a:solidFill>
                <a:latin typeface="宋体" charset="-122"/>
              </a:rPr>
              <a:t>月</a:t>
            </a:r>
            <a:r>
              <a:rPr lang="en-US" altLang="zh-CN" sz="2400">
                <a:solidFill>
                  <a:srgbClr val="000000"/>
                </a:solidFill>
                <a:latin typeface="宋体" charset="-122"/>
              </a:rPr>
              <a:t>21</a:t>
            </a:r>
            <a:r>
              <a:rPr lang="zh-CN" altLang="en-US" sz="2400">
                <a:solidFill>
                  <a:srgbClr val="000000"/>
                </a:solidFill>
                <a:latin typeface="宋体" charset="-122"/>
              </a:rPr>
              <a:t>日，法国群众在这堵墙上镶嵌了一块大理石板，上面刻写“</a:t>
            </a:r>
            <a:r>
              <a:rPr lang="zh-CN" altLang="en-US" sz="2400">
                <a:solidFill>
                  <a:srgbClr val="CC0000"/>
                </a:solidFill>
                <a:latin typeface="宋体" charset="-122"/>
              </a:rPr>
              <a:t>献给</a:t>
            </a:r>
            <a:r>
              <a:rPr lang="en-US" altLang="zh-CN" sz="2400">
                <a:solidFill>
                  <a:srgbClr val="CC0000"/>
                </a:solidFill>
                <a:latin typeface="宋体" charset="-122"/>
              </a:rPr>
              <a:t>1871</a:t>
            </a:r>
            <a:r>
              <a:rPr lang="zh-CN" altLang="en-US" sz="2400">
                <a:solidFill>
                  <a:srgbClr val="CC0000"/>
                </a:solidFill>
                <a:latin typeface="宋体" charset="-122"/>
              </a:rPr>
              <a:t>年</a:t>
            </a:r>
            <a:r>
              <a:rPr lang="en-US" altLang="zh-CN" sz="2400">
                <a:solidFill>
                  <a:srgbClr val="CC0000"/>
                </a:solidFill>
                <a:latin typeface="宋体" charset="-122"/>
              </a:rPr>
              <a:t>5</a:t>
            </a:r>
            <a:r>
              <a:rPr lang="zh-CN" altLang="en-US" sz="2400">
                <a:solidFill>
                  <a:srgbClr val="CC0000"/>
                </a:solidFill>
                <a:latin typeface="宋体" charset="-122"/>
              </a:rPr>
              <a:t>月</a:t>
            </a:r>
            <a:r>
              <a:rPr lang="en-US" altLang="zh-CN" sz="2400">
                <a:solidFill>
                  <a:srgbClr val="CC0000"/>
                </a:solidFill>
                <a:latin typeface="宋体" charset="-122"/>
              </a:rPr>
              <a:t>21</a:t>
            </a:r>
            <a:r>
              <a:rPr lang="zh-CN" altLang="en-US" sz="2400">
                <a:solidFill>
                  <a:srgbClr val="CC0000"/>
                </a:solidFill>
                <a:latin typeface="宋体" charset="-122"/>
              </a:rPr>
              <a:t>日至</a:t>
            </a:r>
            <a:r>
              <a:rPr lang="en-US" altLang="zh-CN" sz="2400">
                <a:solidFill>
                  <a:srgbClr val="CC0000"/>
                </a:solidFill>
                <a:latin typeface="宋体" charset="-122"/>
              </a:rPr>
              <a:t>28</a:t>
            </a:r>
            <a:r>
              <a:rPr lang="zh-CN" altLang="en-US" sz="2400">
                <a:solidFill>
                  <a:srgbClr val="CC0000"/>
                </a:solidFill>
                <a:latin typeface="宋体" charset="-122"/>
              </a:rPr>
              <a:t>日公社的遇难者</a:t>
            </a:r>
            <a:r>
              <a:rPr lang="zh-CN" altLang="en-US" sz="2400">
                <a:solidFill>
                  <a:srgbClr val="000000"/>
                </a:solidFill>
                <a:latin typeface="宋体" charset="-122"/>
              </a:rPr>
              <a:t>”字样。这堵墙被称为“公社社员墙”。</a:t>
            </a:r>
          </a:p>
        </p:txBody>
      </p:sp>
    </p:spTree>
  </p:cSld>
  <p:clrMapOvr>
    <a:masterClrMapping/>
  </p:clrMapOvr>
  <p:transition spd="slow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 descr="欧仁·鲍狄埃（1816-1887年）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1638" y="669925"/>
            <a:ext cx="1690687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4" name="Rectangle 3"/>
          <p:cNvSpPr>
            <a:spLocks noChangeArrowheads="1"/>
          </p:cNvSpPr>
          <p:nvPr/>
        </p:nvSpPr>
        <p:spPr bwMode="auto">
          <a:xfrm>
            <a:off x="0" y="2963863"/>
            <a:ext cx="2492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000">
                <a:solidFill>
                  <a:srgbClr val="660033"/>
                </a:solidFill>
                <a:latin typeface="方正姚体" pitchFamily="2" charset="-122"/>
                <a:ea typeface="方正姚体" pitchFamily="2" charset="-122"/>
              </a:rPr>
              <a:t>词作者</a:t>
            </a:r>
            <a:r>
              <a:rPr lang="zh-CN" sz="2000">
                <a:solidFill>
                  <a:srgbClr val="660033"/>
                </a:solidFill>
                <a:latin typeface="方正姚体" pitchFamily="2" charset="-122"/>
                <a:ea typeface="方正姚体" pitchFamily="2" charset="-122"/>
              </a:rPr>
              <a:t>欧仁</a:t>
            </a:r>
            <a:r>
              <a:rPr lang="zh-CN" altLang="zh-CN" sz="2000">
                <a:solidFill>
                  <a:srgbClr val="660033"/>
                </a:solidFill>
                <a:latin typeface="方正姚体" pitchFamily="2" charset="-122"/>
                <a:ea typeface="方正姚体" pitchFamily="2" charset="-122"/>
              </a:rPr>
              <a:t>·</a:t>
            </a:r>
            <a:r>
              <a:rPr lang="zh-CN" sz="2000">
                <a:solidFill>
                  <a:srgbClr val="660033"/>
                </a:solidFill>
                <a:latin typeface="方正姚体" pitchFamily="2" charset="-122"/>
                <a:ea typeface="方正姚体" pitchFamily="2" charset="-122"/>
              </a:rPr>
              <a:t>鲍狄埃</a:t>
            </a:r>
          </a:p>
        </p:txBody>
      </p:sp>
      <p:sp>
        <p:nvSpPr>
          <p:cNvPr id="33795" name="Rectangle 4"/>
          <p:cNvSpPr>
            <a:spLocks noChangeArrowheads="1"/>
          </p:cNvSpPr>
          <p:nvPr/>
        </p:nvSpPr>
        <p:spPr bwMode="auto">
          <a:xfrm>
            <a:off x="250825" y="5646738"/>
            <a:ext cx="19907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sz="2000">
                <a:solidFill>
                  <a:srgbClr val="660033"/>
                </a:solidFill>
                <a:latin typeface="方正姚体" pitchFamily="2" charset="-122"/>
                <a:ea typeface="方正姚体" pitchFamily="2" charset="-122"/>
              </a:rPr>
              <a:t>曲作者皮狄盖特</a:t>
            </a:r>
          </a:p>
        </p:txBody>
      </p:sp>
      <p:pic>
        <p:nvPicPr>
          <p:cNvPr id="33796" name="Picture 5" descr="曲作者皮埃尔·狄盖特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9100" y="3556000"/>
            <a:ext cx="1655763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3797" name="Group 7"/>
          <p:cNvGrpSpPr>
            <a:grpSpLocks/>
          </p:cNvGrpSpPr>
          <p:nvPr/>
        </p:nvGrpSpPr>
        <p:grpSpPr bwMode="auto">
          <a:xfrm>
            <a:off x="0" y="6308725"/>
            <a:ext cx="9180513" cy="588963"/>
            <a:chOff x="0" y="0"/>
            <a:chExt cx="5783" cy="371"/>
          </a:xfrm>
        </p:grpSpPr>
        <p:sp>
          <p:nvSpPr>
            <p:cNvPr id="33804" name="Rectangle 8"/>
            <p:cNvSpPr>
              <a:spLocks noChangeArrowheads="1"/>
            </p:cNvSpPr>
            <p:nvPr/>
          </p:nvSpPr>
          <p:spPr bwMode="auto">
            <a:xfrm>
              <a:off x="5" y="10"/>
              <a:ext cx="5760" cy="346"/>
            </a:xfrm>
            <a:prstGeom prst="rect">
              <a:avLst/>
            </a:prstGeom>
            <a:solidFill>
              <a:srgbClr val="99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ea typeface="隶书" pitchFamily="49" charset="-122"/>
              </a:endParaRPr>
            </a:p>
          </p:txBody>
        </p:sp>
        <p:pic>
          <p:nvPicPr>
            <p:cNvPr id="33805" name="Picture 9" descr="s16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0"/>
              <a:ext cx="567" cy="3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3806" name="Group 10"/>
            <p:cNvGrpSpPr>
              <a:grpSpLocks noChangeAspect="1"/>
            </p:cNvGrpSpPr>
            <p:nvPr/>
          </p:nvGrpSpPr>
          <p:grpSpPr bwMode="auto">
            <a:xfrm>
              <a:off x="559" y="3"/>
              <a:ext cx="5224" cy="360"/>
              <a:chOff x="0" y="0"/>
              <a:chExt cx="5224" cy="360"/>
            </a:xfrm>
          </p:grpSpPr>
          <p:pic>
            <p:nvPicPr>
              <p:cNvPr id="33807" name="Picture 11" descr="200718114539428"/>
              <p:cNvPicPr>
                <a:picLocks noChangeAspect="1" noChangeArrowheads="1"/>
              </p:cNvPicPr>
              <p:nvPr/>
            </p:nvPicPr>
            <p:blipFill>
              <a:blip r:embed="rId5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0" y="7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3808" name="Picture 12" descr="200718114539428"/>
              <p:cNvPicPr>
                <a:picLocks noChangeAspect="1" noChangeArrowheads="1"/>
              </p:cNvPicPr>
              <p:nvPr/>
            </p:nvPicPr>
            <p:blipFill>
              <a:blip r:embed="rId5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341" y="10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3809" name="Picture 13" descr="200718114539428"/>
              <p:cNvPicPr>
                <a:picLocks noChangeAspect="1" noChangeArrowheads="1"/>
              </p:cNvPicPr>
              <p:nvPr/>
            </p:nvPicPr>
            <p:blipFill>
              <a:blip r:embed="rId5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689" y="10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3810" name="Picture 14" descr="200718114539428"/>
              <p:cNvPicPr>
                <a:picLocks noChangeAspect="1" noChangeArrowheads="1"/>
              </p:cNvPicPr>
              <p:nvPr/>
            </p:nvPicPr>
            <p:blipFill>
              <a:blip r:embed="rId5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1043" y="0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3811" name="Picture 15" descr="200718114539428"/>
              <p:cNvPicPr>
                <a:picLocks noChangeAspect="1" noChangeArrowheads="1"/>
              </p:cNvPicPr>
              <p:nvPr/>
            </p:nvPicPr>
            <p:blipFill>
              <a:blip r:embed="rId5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1384" y="3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3812" name="Picture 16" descr="200718114539428"/>
              <p:cNvPicPr>
                <a:picLocks noChangeAspect="1" noChangeArrowheads="1"/>
              </p:cNvPicPr>
              <p:nvPr/>
            </p:nvPicPr>
            <p:blipFill>
              <a:blip r:embed="rId5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1737" y="3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3813" name="Picture 17" descr="200718114539428"/>
              <p:cNvPicPr>
                <a:picLocks noChangeAspect="1" noChangeArrowheads="1"/>
              </p:cNvPicPr>
              <p:nvPr/>
            </p:nvPicPr>
            <p:blipFill>
              <a:blip r:embed="rId5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2079" y="9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3814" name="Picture 18" descr="200718114539428"/>
              <p:cNvPicPr>
                <a:picLocks noChangeAspect="1" noChangeArrowheads="1"/>
              </p:cNvPicPr>
              <p:nvPr/>
            </p:nvPicPr>
            <p:blipFill>
              <a:blip r:embed="rId5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2420" y="12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3815" name="Picture 19" descr="200718114539428"/>
              <p:cNvPicPr>
                <a:picLocks noChangeAspect="1" noChangeArrowheads="1"/>
              </p:cNvPicPr>
              <p:nvPr/>
            </p:nvPicPr>
            <p:blipFill>
              <a:blip r:embed="rId5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2768" y="12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3816" name="Picture 20" descr="200718114539428"/>
              <p:cNvPicPr>
                <a:picLocks noChangeAspect="1" noChangeArrowheads="1"/>
              </p:cNvPicPr>
              <p:nvPr/>
            </p:nvPicPr>
            <p:blipFill>
              <a:blip r:embed="rId5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3122" y="2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3817" name="Picture 21" descr="200718114539428"/>
              <p:cNvPicPr>
                <a:picLocks noChangeAspect="1" noChangeArrowheads="1"/>
              </p:cNvPicPr>
              <p:nvPr/>
            </p:nvPicPr>
            <p:blipFill>
              <a:blip r:embed="rId5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3463" y="5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3818" name="Picture 22" descr="200718114539428"/>
              <p:cNvPicPr>
                <a:picLocks noChangeAspect="1" noChangeArrowheads="1"/>
              </p:cNvPicPr>
              <p:nvPr/>
            </p:nvPicPr>
            <p:blipFill>
              <a:blip r:embed="rId5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3816" y="5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3819" name="Picture 23" descr="200718114539428"/>
              <p:cNvPicPr>
                <a:picLocks noChangeAspect="1" noChangeArrowheads="1"/>
              </p:cNvPicPr>
              <p:nvPr/>
            </p:nvPicPr>
            <p:blipFill>
              <a:blip r:embed="rId5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4160" y="17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3820" name="Picture 24" descr="200718114539428"/>
              <p:cNvPicPr>
                <a:picLocks noChangeAspect="1" noChangeArrowheads="1"/>
              </p:cNvPicPr>
              <p:nvPr/>
            </p:nvPicPr>
            <p:blipFill>
              <a:blip r:embed="rId5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4508" y="17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3821" name="Picture 25" descr="200718114539428"/>
              <p:cNvPicPr>
                <a:picLocks noChangeAspect="1" noChangeArrowheads="1"/>
              </p:cNvPicPr>
              <p:nvPr/>
            </p:nvPicPr>
            <p:blipFill>
              <a:blip r:embed="rId5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b="4367"/>
              <a:stretch>
                <a:fillRect/>
              </a:stretch>
            </p:blipFill>
            <p:spPr bwMode="auto">
              <a:xfrm>
                <a:off x="4862" y="7"/>
                <a:ext cx="362" cy="34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grpSp>
        <p:nvGrpSpPr>
          <p:cNvPr id="33798" name="Group 26"/>
          <p:cNvGrpSpPr>
            <a:grpSpLocks/>
          </p:cNvGrpSpPr>
          <p:nvPr/>
        </p:nvGrpSpPr>
        <p:grpSpPr bwMode="auto">
          <a:xfrm>
            <a:off x="0" y="0"/>
            <a:ext cx="9144000" cy="555625"/>
            <a:chOff x="0" y="0"/>
            <a:chExt cx="5760" cy="350"/>
          </a:xfrm>
        </p:grpSpPr>
        <p:grpSp>
          <p:nvGrpSpPr>
            <p:cNvPr id="33800" name="Group 27"/>
            <p:cNvGrpSpPr>
              <a:grpSpLocks/>
            </p:cNvGrpSpPr>
            <p:nvPr/>
          </p:nvGrpSpPr>
          <p:grpSpPr bwMode="auto">
            <a:xfrm>
              <a:off x="0" y="0"/>
              <a:ext cx="5760" cy="350"/>
              <a:chOff x="0" y="0"/>
              <a:chExt cx="5760" cy="350"/>
            </a:xfrm>
          </p:grpSpPr>
          <p:sp>
            <p:nvSpPr>
              <p:cNvPr id="33802" name="Rectangle 2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760" cy="346"/>
              </a:xfrm>
              <a:prstGeom prst="rect">
                <a:avLst/>
              </a:prstGeom>
              <a:solidFill>
                <a:srgbClr val="99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>
                  <a:ea typeface="隶书" pitchFamily="49" charset="-122"/>
                </a:endParaRPr>
              </a:p>
            </p:txBody>
          </p:sp>
          <p:pic>
            <p:nvPicPr>
              <p:cNvPr id="33803" name="Picture 29" descr="255101_thumb_P_1243277028551"/>
              <p:cNvPicPr>
                <a:picLocks noChangeAspect="1" noChangeArrowheads="1"/>
              </p:cNvPicPr>
              <p:nvPr/>
            </p:nvPicPr>
            <p:blipFill>
              <a:blip r:embed="rId6">
                <a:clrChange>
                  <a:clrFrom>
                    <a:srgbClr val="FFFEEF"/>
                  </a:clrFrom>
                  <a:clrTo>
                    <a:srgbClr val="FFFEEF">
                      <a:alpha val="0"/>
                    </a:srgbClr>
                  </a:clrTo>
                </a:clrChange>
              </a:blip>
              <a:srcRect l="26549" t="19624" r="12646" b="37807"/>
              <a:stretch>
                <a:fillRect/>
              </a:stretch>
            </p:blipFill>
            <p:spPr bwMode="auto">
              <a:xfrm>
                <a:off x="0" y="0"/>
                <a:ext cx="431" cy="3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3801" name="WordArt 30"/>
            <p:cNvSpPr>
              <a:spLocks noChangeArrowheads="1" noChangeShapeType="1"/>
            </p:cNvSpPr>
            <p:nvPr/>
          </p:nvSpPr>
          <p:spPr bwMode="auto">
            <a:xfrm>
              <a:off x="4241" y="57"/>
              <a:ext cx="1406" cy="243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b="1" kern="10">
                  <a:ln w="9525">
                    <a:solidFill>
                      <a:srgbClr val="FFCC00"/>
                    </a:solidFill>
                    <a:round/>
                    <a:headEnd/>
                    <a:tailEnd/>
                  </a:ln>
                  <a:solidFill>
                    <a:srgbClr val="FFFF99"/>
                  </a:solidFill>
                  <a:latin typeface="宋体"/>
                  <a:ea typeface="宋体"/>
                </a:rPr>
                <a:t>巴黎公社运动</a:t>
              </a:r>
            </a:p>
          </p:txBody>
        </p:sp>
      </p:grpSp>
      <p:sp>
        <p:nvSpPr>
          <p:cNvPr id="33799" name="Rectangle 4"/>
          <p:cNvSpPr>
            <a:spLocks noChangeArrowheads="1"/>
          </p:cNvSpPr>
          <p:nvPr/>
        </p:nvSpPr>
        <p:spPr bwMode="auto">
          <a:xfrm>
            <a:off x="3155950" y="855663"/>
            <a:ext cx="5589588" cy="526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42900" indent="-342900" algn="ctr" eaLnBrk="0" hangingPunct="0"/>
            <a:r>
              <a:rPr lang="en-US" altLang="zh-CN" sz="2800">
                <a:latin typeface="方正姚体" pitchFamily="2" charset="-122"/>
                <a:ea typeface="方正姚体" pitchFamily="2" charset="-122"/>
              </a:rPr>
              <a:t>《</a:t>
            </a:r>
            <a:r>
              <a:rPr lang="zh-CN" altLang="en-US" sz="2800">
                <a:latin typeface="方正姚体" pitchFamily="2" charset="-122"/>
                <a:ea typeface="方正姚体" pitchFamily="2" charset="-122"/>
              </a:rPr>
              <a:t>国际歌</a:t>
            </a:r>
            <a:r>
              <a:rPr lang="en-US" altLang="zh-CN" sz="2800">
                <a:latin typeface="方正姚体" pitchFamily="2" charset="-122"/>
                <a:ea typeface="方正姚体" pitchFamily="2" charset="-122"/>
              </a:rPr>
              <a:t>》</a:t>
            </a:r>
            <a:r>
              <a:rPr lang="zh-CN" altLang="en-US" sz="2800">
                <a:latin typeface="方正姚体" pitchFamily="2" charset="-122"/>
                <a:ea typeface="方正姚体" pitchFamily="2" charset="-122"/>
              </a:rPr>
              <a:t>  </a:t>
            </a:r>
            <a:endParaRPr lang="en-US" altLang="zh-CN" sz="2800">
              <a:latin typeface="方正姚体" pitchFamily="2" charset="-122"/>
              <a:ea typeface="方正姚体" pitchFamily="2" charset="-122"/>
            </a:endParaRPr>
          </a:p>
          <a:p>
            <a:pPr marL="342900" indent="-342900" algn="just" eaLnBrk="0" hangingPunct="0"/>
            <a:r>
              <a:rPr lang="zh-CN" altLang="en-US" sz="2800">
                <a:solidFill>
                  <a:srgbClr val="FF0000"/>
                </a:solidFill>
                <a:latin typeface="方正姚体" pitchFamily="2" charset="-122"/>
                <a:ea typeface="方正姚体" pitchFamily="2" charset="-122"/>
              </a:rPr>
              <a:t>欧仁</a:t>
            </a:r>
            <a:r>
              <a:rPr lang="en-US" altLang="zh-CN" sz="2800">
                <a:solidFill>
                  <a:srgbClr val="FF0000"/>
                </a:solidFill>
                <a:latin typeface="方正姚体" pitchFamily="2" charset="-122"/>
                <a:ea typeface="方正姚体" pitchFamily="2" charset="-122"/>
              </a:rPr>
              <a:t>·</a:t>
            </a:r>
            <a:r>
              <a:rPr lang="zh-CN" altLang="en-US" sz="2800">
                <a:solidFill>
                  <a:srgbClr val="FF0000"/>
                </a:solidFill>
                <a:latin typeface="方正姚体" pitchFamily="2" charset="-122"/>
                <a:ea typeface="方正姚体" pitchFamily="2" charset="-122"/>
              </a:rPr>
              <a:t>鲍狄埃</a:t>
            </a:r>
            <a:r>
              <a:rPr lang="zh-CN" altLang="en-US" sz="2800">
                <a:latin typeface="方正姚体" pitchFamily="2" charset="-122"/>
                <a:ea typeface="方正姚体" pitchFamily="2" charset="-122"/>
              </a:rPr>
              <a:t>是公社的领导人之一</a:t>
            </a:r>
            <a:endParaRPr lang="en-US" altLang="zh-CN" sz="2800">
              <a:latin typeface="方正姚体" pitchFamily="2" charset="-122"/>
              <a:ea typeface="方正姚体" pitchFamily="2" charset="-122"/>
            </a:endParaRPr>
          </a:p>
          <a:p>
            <a:pPr marL="342900" indent="-342900" algn="just" eaLnBrk="0" hangingPunct="0"/>
            <a:r>
              <a:rPr lang="zh-CN" altLang="en-US" sz="2800">
                <a:latin typeface="方正姚体" pitchFamily="2" charset="-122"/>
                <a:ea typeface="方正姚体" pitchFamily="2" charset="-122"/>
              </a:rPr>
              <a:t>，在公社失败的悲痛日子里，以满</a:t>
            </a:r>
            <a:endParaRPr lang="en-US" altLang="zh-CN" sz="2800">
              <a:latin typeface="方正姚体" pitchFamily="2" charset="-122"/>
              <a:ea typeface="方正姚体" pitchFamily="2" charset="-122"/>
            </a:endParaRPr>
          </a:p>
          <a:p>
            <a:pPr marL="342900" indent="-342900" algn="just" eaLnBrk="0" hangingPunct="0"/>
            <a:r>
              <a:rPr lang="zh-CN" altLang="en-US" sz="2800">
                <a:latin typeface="方正姚体" pitchFamily="2" charset="-122"/>
                <a:ea typeface="方正姚体" pitchFamily="2" charset="-122"/>
              </a:rPr>
              <a:t>腔热诚写下了惊心动魄的诗篇</a:t>
            </a:r>
            <a:r>
              <a:rPr lang="en-US" altLang="zh-CN" sz="2800">
                <a:latin typeface="方正姚体" pitchFamily="2" charset="-122"/>
                <a:ea typeface="方正姚体" pitchFamily="2" charset="-122"/>
              </a:rPr>
              <a:t>《</a:t>
            </a:r>
            <a:r>
              <a:rPr lang="zh-CN" altLang="en-US" sz="2800">
                <a:latin typeface="方正姚体" pitchFamily="2" charset="-122"/>
                <a:ea typeface="方正姚体" pitchFamily="2" charset="-122"/>
              </a:rPr>
              <a:t>国</a:t>
            </a:r>
            <a:endParaRPr lang="en-US" altLang="zh-CN" sz="2800">
              <a:latin typeface="方正姚体" pitchFamily="2" charset="-122"/>
              <a:ea typeface="方正姚体" pitchFamily="2" charset="-122"/>
            </a:endParaRPr>
          </a:p>
          <a:p>
            <a:pPr marL="342900" indent="-342900" algn="just" eaLnBrk="0" hangingPunct="0"/>
            <a:r>
              <a:rPr lang="zh-CN" altLang="en-US" sz="2800">
                <a:latin typeface="方正姚体" pitchFamily="2" charset="-122"/>
                <a:ea typeface="方正姚体" pitchFamily="2" charset="-122"/>
              </a:rPr>
              <a:t>际歌</a:t>
            </a:r>
            <a:r>
              <a:rPr lang="en-US" altLang="zh-CN" sz="2800">
                <a:latin typeface="方正姚体" pitchFamily="2" charset="-122"/>
                <a:ea typeface="方正姚体" pitchFamily="2" charset="-122"/>
              </a:rPr>
              <a:t>》</a:t>
            </a:r>
            <a:r>
              <a:rPr lang="zh-CN" altLang="en-US" sz="2800">
                <a:latin typeface="方正姚体" pitchFamily="2" charset="-122"/>
                <a:ea typeface="方正姚体" pitchFamily="2" charset="-122"/>
              </a:rPr>
              <a:t>。</a:t>
            </a:r>
            <a:r>
              <a:rPr lang="en-US" altLang="zh-CN" sz="2800">
                <a:latin typeface="方正姚体" pitchFamily="2" charset="-122"/>
                <a:ea typeface="方正姚体" pitchFamily="2" charset="-122"/>
              </a:rPr>
              <a:t>1888</a:t>
            </a:r>
            <a:r>
              <a:rPr lang="zh-CN" altLang="en-US" sz="2800">
                <a:latin typeface="方正姚体" pitchFamily="2" charset="-122"/>
                <a:ea typeface="方正姚体" pitchFamily="2" charset="-122"/>
              </a:rPr>
              <a:t>年，</a:t>
            </a:r>
            <a:r>
              <a:rPr lang="zh-CN" altLang="en-US" sz="2800">
                <a:solidFill>
                  <a:srgbClr val="FF0000"/>
                </a:solidFill>
                <a:latin typeface="方正姚体" pitchFamily="2" charset="-122"/>
                <a:ea typeface="方正姚体" pitchFamily="2" charset="-122"/>
              </a:rPr>
              <a:t>狄盖特</a:t>
            </a:r>
            <a:r>
              <a:rPr lang="zh-CN" altLang="en-US" sz="2800">
                <a:latin typeface="方正姚体" pitchFamily="2" charset="-122"/>
                <a:ea typeface="方正姚体" pitchFamily="2" charset="-122"/>
              </a:rPr>
              <a:t>为</a:t>
            </a:r>
            <a:r>
              <a:rPr lang="en-US" altLang="zh-CN" sz="2800">
                <a:latin typeface="方正姚体" pitchFamily="2" charset="-122"/>
                <a:ea typeface="方正姚体" pitchFamily="2" charset="-122"/>
              </a:rPr>
              <a:t>《</a:t>
            </a:r>
            <a:r>
              <a:rPr lang="zh-CN" altLang="en-US" sz="2800">
                <a:latin typeface="方正姚体" pitchFamily="2" charset="-122"/>
                <a:ea typeface="方正姚体" pitchFamily="2" charset="-122"/>
              </a:rPr>
              <a:t>国际</a:t>
            </a:r>
            <a:endParaRPr lang="en-US" altLang="zh-CN" sz="2800">
              <a:latin typeface="方正姚体" pitchFamily="2" charset="-122"/>
              <a:ea typeface="方正姚体" pitchFamily="2" charset="-122"/>
            </a:endParaRPr>
          </a:p>
          <a:p>
            <a:pPr marL="342900" indent="-342900" algn="just" eaLnBrk="0" hangingPunct="0"/>
            <a:r>
              <a:rPr lang="zh-CN" altLang="en-US" sz="2800">
                <a:latin typeface="方正姚体" pitchFamily="2" charset="-122"/>
                <a:ea typeface="方正姚体" pitchFamily="2" charset="-122"/>
              </a:rPr>
              <a:t>歌</a:t>
            </a:r>
            <a:r>
              <a:rPr lang="en-US" altLang="zh-CN" sz="2800">
                <a:latin typeface="方正姚体" pitchFamily="2" charset="-122"/>
                <a:ea typeface="方正姚体" pitchFamily="2" charset="-122"/>
              </a:rPr>
              <a:t>》</a:t>
            </a:r>
            <a:r>
              <a:rPr lang="zh-CN" altLang="en-US" sz="2800">
                <a:latin typeface="方正姚体" pitchFamily="2" charset="-122"/>
                <a:ea typeface="方正姚体" pitchFamily="2" charset="-122"/>
              </a:rPr>
              <a:t>谱曲。</a:t>
            </a:r>
          </a:p>
          <a:p>
            <a:pPr marL="342900" indent="-342900" algn="just" eaLnBrk="0" hangingPunct="0"/>
            <a:r>
              <a:rPr lang="zh-CN" altLang="en-US" sz="2800">
                <a:latin typeface="方正姚体" pitchFamily="2" charset="-122"/>
                <a:ea typeface="方正姚体" pitchFamily="2" charset="-122"/>
              </a:rPr>
              <a:t>这首气壮山河的</a:t>
            </a:r>
            <a:r>
              <a:rPr lang="en-US" altLang="zh-CN" sz="2800">
                <a:latin typeface="方正姚体" pitchFamily="2" charset="-122"/>
                <a:ea typeface="方正姚体" pitchFamily="2" charset="-122"/>
              </a:rPr>
              <a:t>《</a:t>
            </a:r>
            <a:r>
              <a:rPr lang="zh-CN" altLang="en-US" sz="2800">
                <a:latin typeface="方正姚体" pitchFamily="2" charset="-122"/>
                <a:ea typeface="方正姚体" pitchFamily="2" charset="-122"/>
              </a:rPr>
              <a:t>国际歌</a:t>
            </a:r>
            <a:r>
              <a:rPr lang="en-US" altLang="zh-CN" sz="2800">
                <a:latin typeface="方正姚体" pitchFamily="2" charset="-122"/>
                <a:ea typeface="方正姚体" pitchFamily="2" charset="-122"/>
              </a:rPr>
              <a:t>》</a:t>
            </a:r>
            <a:r>
              <a:rPr lang="zh-CN" altLang="en-US" sz="2800">
                <a:latin typeface="方正姚体" pitchFamily="2" charset="-122"/>
                <a:ea typeface="方正姚体" pitchFamily="2" charset="-122"/>
              </a:rPr>
              <a:t>是一座</a:t>
            </a:r>
            <a:endParaRPr lang="en-US" altLang="zh-CN" sz="2800">
              <a:latin typeface="方正姚体" pitchFamily="2" charset="-122"/>
              <a:ea typeface="方正姚体" pitchFamily="2" charset="-122"/>
            </a:endParaRPr>
          </a:p>
          <a:p>
            <a:pPr marL="342900" indent="-342900" algn="just" eaLnBrk="0" hangingPunct="0"/>
            <a:r>
              <a:rPr lang="zh-CN" altLang="en-US" sz="2800">
                <a:latin typeface="方正姚体" pitchFamily="2" charset="-122"/>
                <a:ea typeface="方正姚体" pitchFamily="2" charset="-122"/>
              </a:rPr>
              <a:t>以巴黎无产阶级鲜血谱写成的纪念</a:t>
            </a:r>
            <a:endParaRPr lang="en-US" altLang="zh-CN" sz="2800">
              <a:latin typeface="方正姚体" pitchFamily="2" charset="-122"/>
              <a:ea typeface="方正姚体" pitchFamily="2" charset="-122"/>
            </a:endParaRPr>
          </a:p>
          <a:p>
            <a:pPr marL="342900" indent="-342900" algn="just" eaLnBrk="0" hangingPunct="0"/>
            <a:r>
              <a:rPr lang="zh-CN" altLang="en-US" sz="2800">
                <a:latin typeface="方正姚体" pitchFamily="2" charset="-122"/>
                <a:ea typeface="方正姚体" pitchFamily="2" charset="-122"/>
              </a:rPr>
              <a:t>碑。一个世纪以来，它以气势磅礴</a:t>
            </a:r>
            <a:endParaRPr lang="en-US" altLang="zh-CN" sz="2800">
              <a:latin typeface="方正姚体" pitchFamily="2" charset="-122"/>
              <a:ea typeface="方正姚体" pitchFamily="2" charset="-122"/>
            </a:endParaRPr>
          </a:p>
          <a:p>
            <a:pPr marL="342900" indent="-342900" algn="just" eaLnBrk="0" hangingPunct="0"/>
            <a:r>
              <a:rPr lang="zh-CN" altLang="en-US" sz="2800">
                <a:latin typeface="方正姚体" pitchFamily="2" charset="-122"/>
                <a:ea typeface="方正姚体" pitchFamily="2" charset="-122"/>
              </a:rPr>
              <a:t>、雄伟庄严的旋律，把无产阶级革</a:t>
            </a:r>
            <a:endParaRPr lang="en-US" altLang="zh-CN" sz="2800">
              <a:latin typeface="方正姚体" pitchFamily="2" charset="-122"/>
              <a:ea typeface="方正姚体" pitchFamily="2" charset="-122"/>
            </a:endParaRPr>
          </a:p>
          <a:p>
            <a:pPr marL="342900" indent="-342900" algn="just" eaLnBrk="0" hangingPunct="0"/>
            <a:r>
              <a:rPr lang="zh-CN" altLang="en-US" sz="2800">
                <a:latin typeface="方正姚体" pitchFamily="2" charset="-122"/>
                <a:ea typeface="方正姚体" pitchFamily="2" charset="-122"/>
              </a:rPr>
              <a:t>命真理传遍全球，成为全世界无产</a:t>
            </a:r>
            <a:endParaRPr lang="en-US" altLang="zh-CN" sz="2800">
              <a:latin typeface="方正姚体" pitchFamily="2" charset="-122"/>
              <a:ea typeface="方正姚体" pitchFamily="2" charset="-122"/>
            </a:endParaRPr>
          </a:p>
          <a:p>
            <a:pPr marL="342900" indent="-342900" algn="just" eaLnBrk="0" hangingPunct="0"/>
            <a:r>
              <a:rPr lang="zh-CN" altLang="en-US" sz="2800">
                <a:latin typeface="方正姚体" pitchFamily="2" charset="-122"/>
                <a:ea typeface="方正姚体" pitchFamily="2" charset="-122"/>
              </a:rPr>
              <a:t>阶级的战歌。 </a:t>
            </a:r>
          </a:p>
        </p:txBody>
      </p:sp>
    </p:spTree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3983</TotalTime>
  <Words>1886</Words>
  <PresentationFormat>全屏显示(4:3)</PresentationFormat>
  <Paragraphs>76</Paragraphs>
  <Slides>23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演示文稿设计模板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6" baseType="lpstr">
      <vt:lpstr>Arial</vt:lpstr>
      <vt:lpstr>宋体</vt:lpstr>
      <vt:lpstr>Calibri</vt:lpstr>
      <vt:lpstr>隶书</vt:lpstr>
      <vt:lpstr>方正姚体</vt:lpstr>
      <vt:lpstr>迷你简艺黑</vt:lpstr>
      <vt:lpstr>迷你简雪峰</vt:lpstr>
      <vt:lpstr>黑体</vt:lpstr>
      <vt:lpstr>Times New Roman</vt:lpstr>
      <vt:lpstr>华文彩云</vt:lpstr>
      <vt:lpstr>楷体_GB2312</vt:lpstr>
      <vt:lpstr>华文仿宋</vt:lpstr>
      <vt:lpstr>Office 主题</vt:lpstr>
      <vt:lpstr>马克思主义的诞生和国际工人运动的兴起</vt:lpstr>
      <vt:lpstr>马克思</vt:lpstr>
      <vt:lpstr>恩格斯同工人交谈</vt:lpstr>
      <vt:lpstr>马克思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五月流血周（5月21日至28日）</vt:lpstr>
      <vt:lpstr>公社社员墙</vt:lpstr>
      <vt:lpstr>幻灯片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modified xsi:type="dcterms:W3CDTF">2018-11-03T10:07:02Z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00080006180000000000010250300207a1000400038000</vt:lpwstr>
  </property>
</Properties>
</file>