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sldIdLst>
    <p:sldId id="288"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Lst>
  <p:sldSz cx="9144000" cy="6858000" type="screen4x3"/>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84" d="100"/>
          <a:sy n="84" d="100"/>
        </p:scale>
        <p:origin x="-1554" y="-90"/>
      </p:cViewPr>
      <p:guideLst>
        <p:guide orient="horz" pos="2160"/>
        <p:guide pos="2880"/>
      </p:guideLst>
    </p:cSldViewPr>
  </p:slideViewPr>
  <p:notesTextViewPr>
    <p:cViewPr>
      <p:scale>
        <a:sx n="1" d="1"/>
        <a:sy n="1" d="1"/>
      </p:scale>
      <p:origin x="0" y="0"/>
    </p:cViewPr>
  </p:notesTextViewPr>
  <p:sorterViewPr>
    <p:cViewPr>
      <p:scale>
        <a:sx n="140" d="100"/>
        <a:sy n="140" d="100"/>
      </p:scale>
      <p:origin x="0" y="9828"/>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tags" Target="tags/tag2.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1146842956"/>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3751454991"/>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2055692681"/>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1634074469"/>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2570003909"/>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1639651466"/>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4109268231"/>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2283239837"/>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3121491596"/>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2209003858"/>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13B679-8B97-421C-95C6-AD580F825833}"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444561820"/>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和内容">
    <p:spTree>
      <p:nvGrpSpPr>
        <p:cNvPr id="1" name=""/>
        <p:cNvGrpSpPr/>
        <p:nvPr/>
      </p:nvGrpSpPr>
      <p:grpSpPr>
        <a:xfrm>
          <a:off x="0" y="0"/>
          <a:ext cx="0" cy="0"/>
        </a:xfrm>
      </p:grpSpPr>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endParaRPr lang="zh-CN" altLang="en-US"/>
          </a:p>
        </p:txBody>
      </p:sp>
    </p:spTree>
    <p:extLst>
      <p:ext uri="{BB962C8B-B14F-4D97-AF65-F5344CB8AC3E}">
        <p14:creationId xmlns:p14="http://schemas.microsoft.com/office/powerpoint/2010/main" val="3395611547"/>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13B679-8B97-421C-95C6-AD580F825833}" type="datetimeFigureOut">
              <a:rPr lang="zh-CN" altLang="en-US" smtClean="0"/>
              <a:t>2020/7/5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9E5F3B-2665-4E86-B84C-CFA9C92454C4}" type="slidenum">
              <a:rPr lang="zh-CN" altLang="en-US" smtClean="0"/>
              <a:t>‹#›</a:t>
            </a:fld>
            <a:endParaRPr lang="zh-CN" altLang="en-US"/>
          </a:p>
        </p:txBody>
      </p:sp>
    </p:spTree>
    <p:extLst>
      <p:ext uri="{BB962C8B-B14F-4D97-AF65-F5344CB8AC3E}">
        <p14:creationId xmlns:p14="http://schemas.microsoft.com/office/powerpoint/2010/main" val="3385927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png" /><Relationship Id="rId3" Type="http://schemas.openxmlformats.org/officeDocument/2006/relationships/image" Target="../media/image2.jpeg" /><Relationship Id="rId4" Type="http://schemas.openxmlformats.org/officeDocument/2006/relationships/image" Target="../media/image3.jpeg" /><Relationship Id="rId5" Type="http://schemas.openxmlformats.org/officeDocument/2006/relationships/image" Target="../media/image4.png" /><Relationship Id="rId6" Type="http://schemas.openxmlformats.org/officeDocument/2006/relationships/image" Target="../media/image5.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6.png" /><Relationship Id="rId3" Type="http://schemas.openxmlformats.org/officeDocument/2006/relationships/image" Target="../media/image7.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8.jpeg" /><Relationship Id="rId3" Type="http://schemas.openxmlformats.org/officeDocument/2006/relationships/image" Target="../media/image9.jpeg" /><Relationship Id="rId4" Type="http://schemas.openxmlformats.org/officeDocument/2006/relationships/image" Target="../media/image10.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1.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2.png" /><Relationship Id="rId3" Type="http://schemas.openxmlformats.org/officeDocument/2006/relationships/image" Target="../media/image13.png" /><Relationship Id="rId4" Type="http://schemas.openxmlformats.org/officeDocument/2006/relationships/image" Target="../media/image14.jpeg" /><Relationship Id="rId5" Type="http://schemas.openxmlformats.org/officeDocument/2006/relationships/image" Target="../media/image15.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7.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6.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8.png" /><Relationship Id="rId3" Type="http://schemas.openxmlformats.org/officeDocument/2006/relationships/image" Target="../media/image1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0.jpeg" /><Relationship Id="rId3" Type="http://schemas.openxmlformats.org/officeDocument/2006/relationships/image" Target="../media/image21.jpeg" /><Relationship Id="rId4" Type="http://schemas.openxmlformats.org/officeDocument/2006/relationships/image" Target="../media/image22.jpeg" /><Relationship Id="rId5" Type="http://schemas.openxmlformats.org/officeDocument/2006/relationships/image" Target="../media/image23.jpeg" /><Relationship Id="rId6" Type="http://schemas.openxmlformats.org/officeDocument/2006/relationships/image" Target="../media/image24.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5.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6.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7.png" /><Relationship Id="rId3" Type="http://schemas.openxmlformats.org/officeDocument/2006/relationships/image" Target="../media/image28.png" /><Relationship Id="rId4" Type="http://schemas.openxmlformats.org/officeDocument/2006/relationships/image" Target="../media/image29.png" /><Relationship Id="rId5" Type="http://schemas.openxmlformats.org/officeDocument/2006/relationships/image" Target="../media/image30.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1.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2.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3.jpeg" /><Relationship Id="rId3" Type="http://schemas.openxmlformats.org/officeDocument/2006/relationships/image" Target="../media/image34.jpeg" /><Relationship Id="rId4" Type="http://schemas.openxmlformats.org/officeDocument/2006/relationships/image" Target="../media/image35.jpeg" /><Relationship Id="rId5" Type="http://schemas.openxmlformats.org/officeDocument/2006/relationships/image" Target="../media/image36.jpeg" /><Relationship Id="rId6" Type="http://schemas.openxmlformats.org/officeDocument/2006/relationships/image" Target="../media/image37.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8.jpeg" /><Relationship Id="rId3" Type="http://schemas.openxmlformats.org/officeDocument/2006/relationships/image" Target="../media/image39.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0.jpeg" /><Relationship Id="rId3" Type="http://schemas.openxmlformats.org/officeDocument/2006/relationships/image" Target="../media/image41.png" /><Relationship Id="rId4" Type="http://schemas.openxmlformats.org/officeDocument/2006/relationships/image" Target="../media/image42.png" /><Relationship Id="rId5" Type="http://schemas.openxmlformats.org/officeDocument/2006/relationships/image" Target="../media/image43.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44.png" /><Relationship Id="rId3" Type="http://schemas.microsoft.com/office/2007/relationships/hdphoto" Target="../media/image45.wdp" /><Relationship Id="rId4" Type="http://schemas.openxmlformats.org/officeDocument/2006/relationships/image" Target="../media/image46.png" /><Relationship Id="rId5" Type="http://schemas.openxmlformats.org/officeDocument/2006/relationships/image" Target="../media/image4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9"/>
          <p:cNvSpPr txBox="1"/>
          <p:nvPr/>
        </p:nvSpPr>
        <p:spPr>
          <a:xfrm>
            <a:off x="755576" y="2492896"/>
            <a:ext cx="7228999" cy="646331"/>
          </a:xfrm>
          <a:prstGeom prst="rect">
            <a:avLst/>
          </a:prstGeom>
          <a:noFill/>
        </p:spPr>
        <p:txBody>
          <a:bodyPr wrap="square" rtlCol="0">
            <a:spAutoFit/>
          </a:bodyPr>
          <a:lstStyle/>
          <a:p>
            <a:r>
              <a:rPr lang="en-US" altLang="zh-CN" sz="3600" b="1" smtClean="0">
                <a:solidFill>
                  <a:schemeClr val="tx1"/>
                </a:solidFill>
              </a:rPr>
              <a:t> </a:t>
            </a:r>
            <a:r>
              <a:rPr lang="zh-CN" altLang="en-US" sz="3600" b="1" smtClean="0">
                <a:solidFill>
                  <a:srgbClr val="FF0000"/>
                </a:solidFill>
              </a:rPr>
              <a:t>马克思主义</a:t>
            </a:r>
            <a:r>
              <a:rPr lang="zh-CN" altLang="en-US" sz="3600" b="1">
                <a:solidFill>
                  <a:srgbClr val="FF0000"/>
                </a:solidFill>
              </a:rPr>
              <a:t>的诞生与传播</a:t>
            </a:r>
            <a:r>
              <a:rPr lang="en-US" altLang="zh-CN" sz="3200" b="1">
                <a:solidFill>
                  <a:srgbClr val="FF0000"/>
                </a:solidFill>
              </a:rPr>
              <a:t> </a:t>
            </a:r>
            <a:endParaRPr lang="zh-CN" altLang="en-US" sz="3200" b="1">
              <a:solidFill>
                <a:srgbClr val="FF0000"/>
              </a:solidFill>
            </a:endParaRPr>
          </a:p>
        </p:txBody>
      </p:sp>
      <p:sp>
        <p:nvSpPr>
          <p:cNvPr id="3" name="文本框 1"/>
          <p:cNvSpPr txBox="1"/>
          <p:nvPr/>
        </p:nvSpPr>
        <p:spPr>
          <a:xfrm>
            <a:off x="2858679" y="1843743"/>
            <a:ext cx="1579278" cy="646331"/>
          </a:xfrm>
          <a:prstGeom prst="rect">
            <a:avLst/>
          </a:prstGeom>
          <a:noFill/>
        </p:spPr>
        <p:txBody>
          <a:bodyPr wrap="none" rtlCol="0">
            <a:spAutoFit/>
          </a:bodyPr>
          <a:lstStyle/>
          <a:p>
            <a:r>
              <a:rPr lang="zh-CN" altLang="en-US" sz="3600" b="1"/>
              <a:t>第</a:t>
            </a:r>
            <a:r>
              <a:rPr lang="en-US" altLang="zh-CN" sz="3600" b="1"/>
              <a:t>11</a:t>
            </a:r>
            <a:r>
              <a:rPr lang="zh-CN" altLang="en-US" sz="3600" b="1"/>
              <a:t>课</a:t>
            </a:r>
          </a:p>
        </p:txBody>
      </p:sp>
    </p:spTree>
    <p:extLst>
      <p:ext uri="{BB962C8B-B14F-4D97-AF65-F5344CB8AC3E}">
        <p14:creationId xmlns:p14="http://schemas.microsoft.com/office/powerpoint/2010/main" val="1415583096"/>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38589" y="981710"/>
            <a:ext cx="8746331" cy="2677656"/>
          </a:xfrm>
          <a:prstGeom prst="rect">
            <a:avLst/>
          </a:prstGeom>
          <a:noFill/>
        </p:spPr>
        <p:txBody>
          <a:bodyPr wrap="square" rtlCol="0" anchor="t">
            <a:spAutoFit/>
          </a:bodyPr>
          <a:lstStyle/>
          <a:p>
            <a:pPr marR="0" defTabSz="914400" eaLnBrk="0" hangingPunct="0"/>
            <a:r>
              <a:rPr lang="zh-CN" altLang="en-US" sz="2400" b="1">
                <a:latin typeface="楷体" panose="02010609060101010101" charset="-122"/>
                <a:ea typeface="楷体" panose="02010609060101010101" charset="-122"/>
                <a:cs typeface="楷体" panose="02010609060101010101" charset="-122"/>
                <a:sym typeface="+mn-ea"/>
              </a:rPr>
              <a:t>材料：</a:t>
            </a:r>
            <a:r>
              <a:rPr sz="2400" b="1">
                <a:solidFill>
                  <a:srgbClr val="FF0000"/>
                </a:solidFill>
                <a:latin typeface="楷体" panose="02010609060101010101" charset="-122"/>
                <a:ea typeface="楷体" panose="02010609060101010101" charset="-122"/>
                <a:cs typeface="楷体" panose="02010609060101010101" charset="-122"/>
                <a:sym typeface="+mn-ea"/>
              </a:rPr>
              <a:t>工业革命以后</a:t>
            </a:r>
            <a:r>
              <a:rPr sz="2400" b="1">
                <a:latin typeface="楷体" panose="02010609060101010101" charset="-122"/>
                <a:ea typeface="楷体" panose="02010609060101010101" charset="-122"/>
                <a:cs typeface="楷体" panose="02010609060101010101" charset="-122"/>
                <a:sym typeface="+mn-ea"/>
              </a:rPr>
              <a:t>，工业资产阶级使用</a:t>
            </a:r>
            <a:r>
              <a:rPr sz="2400" b="1">
                <a:solidFill>
                  <a:srgbClr val="FF0000"/>
                </a:solidFill>
                <a:latin typeface="楷体" panose="02010609060101010101" charset="-122"/>
                <a:ea typeface="楷体" panose="02010609060101010101" charset="-122"/>
                <a:cs typeface="楷体" panose="02010609060101010101" charset="-122"/>
                <a:sym typeface="+mn-ea"/>
              </a:rPr>
              <a:t>降低工资、延长工作时间</a:t>
            </a:r>
            <a:r>
              <a:rPr sz="2400" b="1">
                <a:latin typeface="楷体" panose="02010609060101010101" charset="-122"/>
                <a:ea typeface="楷体" panose="02010609060101010101" charset="-122"/>
                <a:cs typeface="楷体" panose="02010609060101010101" charset="-122"/>
                <a:sym typeface="+mn-ea"/>
              </a:rPr>
              <a:t>等手段，对</a:t>
            </a:r>
            <a:r>
              <a:rPr lang="zh-CN" sz="2400" b="1">
                <a:latin typeface="楷体" panose="02010609060101010101" charset="-122"/>
                <a:ea typeface="楷体" panose="02010609060101010101" charset="-122"/>
                <a:cs typeface="楷体" panose="02010609060101010101" charset="-122"/>
                <a:sym typeface="+mn-ea"/>
              </a:rPr>
              <a:t>工人</a:t>
            </a:r>
            <a:r>
              <a:rPr sz="2400" b="1">
                <a:latin typeface="楷体" panose="02010609060101010101" charset="-122"/>
                <a:ea typeface="楷体" panose="02010609060101010101" charset="-122"/>
                <a:cs typeface="楷体" panose="02010609060101010101" charset="-122"/>
                <a:sym typeface="+mn-ea"/>
              </a:rPr>
              <a:t>进行残酷剥削</a:t>
            </a:r>
            <a:r>
              <a:rPr lang="zh-CN" sz="2400" b="1">
                <a:latin typeface="楷体" panose="02010609060101010101" charset="-122"/>
                <a:ea typeface="楷体" panose="02010609060101010101" charset="-122"/>
                <a:cs typeface="楷体" panose="02010609060101010101" charset="-122"/>
                <a:sym typeface="+mn-ea"/>
              </a:rPr>
              <a:t>，</a:t>
            </a:r>
            <a:r>
              <a:rPr lang="en-US" sz="2400" b="1">
                <a:latin typeface="楷体" panose="02010609060101010101" charset="-122"/>
                <a:ea typeface="楷体" panose="02010609060101010101" charset="-122"/>
                <a:cs typeface="楷体" panose="02010609060101010101" charset="-122"/>
                <a:sym typeface="+mn-ea"/>
              </a:rPr>
              <a:t>1810</a:t>
            </a:r>
            <a:r>
              <a:rPr sz="2400" b="1">
                <a:latin typeface="楷体" panose="02010609060101010101" charset="-122"/>
                <a:ea typeface="楷体" panose="02010609060101010101" charset="-122"/>
                <a:cs typeface="楷体" panose="02010609060101010101" charset="-122"/>
                <a:sym typeface="+mn-ea"/>
              </a:rPr>
              <a:t>年英国纺织工人的</a:t>
            </a:r>
            <a:r>
              <a:rPr sz="2400" b="1">
                <a:solidFill>
                  <a:srgbClr val="FF0000"/>
                </a:solidFill>
                <a:latin typeface="楷体" panose="02010609060101010101" charset="-122"/>
                <a:ea typeface="楷体" panose="02010609060101010101" charset="-122"/>
                <a:cs typeface="楷体" panose="02010609060101010101" charset="-122"/>
                <a:sym typeface="+mn-ea"/>
              </a:rPr>
              <a:t>工资</a:t>
            </a:r>
            <a:r>
              <a:rPr sz="2400" b="1">
                <a:latin typeface="楷体" panose="02010609060101010101" charset="-122"/>
                <a:ea typeface="楷体" panose="02010609060101010101" charset="-122"/>
                <a:cs typeface="楷体" panose="02010609060101010101" charset="-122"/>
                <a:sym typeface="+mn-ea"/>
              </a:rPr>
              <a:t>每周平均为</a:t>
            </a:r>
            <a:r>
              <a:rPr lang="en-US" sz="2400" b="1">
                <a:solidFill>
                  <a:srgbClr val="FF0000"/>
                </a:solidFill>
                <a:latin typeface="楷体" panose="02010609060101010101" charset="-122"/>
                <a:ea typeface="楷体" panose="02010609060101010101" charset="-122"/>
                <a:cs typeface="楷体" panose="02010609060101010101" charset="-122"/>
                <a:sym typeface="+mn-ea"/>
              </a:rPr>
              <a:t>40</a:t>
            </a:r>
            <a:r>
              <a:rPr sz="2400" b="1">
                <a:latin typeface="楷体" panose="02010609060101010101" charset="-122"/>
                <a:ea typeface="楷体" panose="02010609060101010101" charset="-122"/>
                <a:cs typeface="楷体" panose="02010609060101010101" charset="-122"/>
                <a:sym typeface="+mn-ea"/>
              </a:rPr>
              <a:t>先令</a:t>
            </a:r>
            <a:r>
              <a:rPr lang="en-US" sz="2400" b="1">
                <a:latin typeface="楷体" panose="02010609060101010101" charset="-122"/>
                <a:ea typeface="楷体" panose="02010609060101010101" charset="-122"/>
                <a:cs typeface="楷体" panose="02010609060101010101" charset="-122"/>
                <a:sym typeface="+mn-ea"/>
              </a:rPr>
              <a:t>6</a:t>
            </a:r>
            <a:r>
              <a:rPr sz="2400" b="1">
                <a:latin typeface="楷体" panose="02010609060101010101" charset="-122"/>
                <a:ea typeface="楷体" panose="02010609060101010101" charset="-122"/>
                <a:cs typeface="楷体" panose="02010609060101010101" charset="-122"/>
                <a:sym typeface="+mn-ea"/>
              </a:rPr>
              <a:t>便</a:t>
            </a:r>
            <a:r>
              <a:rPr lang="zh-CN" sz="2400" b="1">
                <a:latin typeface="楷体" panose="02010609060101010101" charset="-122"/>
                <a:ea typeface="楷体" panose="02010609060101010101" charset="-122"/>
                <a:cs typeface="楷体" panose="02010609060101010101" charset="-122"/>
                <a:sym typeface="+mn-ea"/>
              </a:rPr>
              <a:t>士</a:t>
            </a:r>
            <a:r>
              <a:rPr sz="2400" b="1">
                <a:latin typeface="楷体" panose="02010609060101010101" charset="-122"/>
                <a:ea typeface="楷体" panose="02010609060101010101" charset="-122"/>
                <a:cs typeface="楷体" panose="02010609060101010101" charset="-122"/>
                <a:sym typeface="+mn-ea"/>
              </a:rPr>
              <a:t>，而到</a:t>
            </a:r>
            <a:r>
              <a:rPr lang="en-US" sz="2400" b="1">
                <a:latin typeface="楷体" panose="02010609060101010101" charset="-122"/>
                <a:ea typeface="楷体" panose="02010609060101010101" charset="-122"/>
                <a:cs typeface="楷体" panose="02010609060101010101" charset="-122"/>
                <a:sym typeface="+mn-ea"/>
              </a:rPr>
              <a:t>1825</a:t>
            </a:r>
            <a:r>
              <a:rPr sz="2400" b="1">
                <a:latin typeface="楷体" panose="02010609060101010101" charset="-122"/>
                <a:ea typeface="楷体" panose="02010609060101010101" charset="-122"/>
                <a:cs typeface="楷体" panose="02010609060101010101" charset="-122"/>
                <a:sym typeface="+mn-ea"/>
              </a:rPr>
              <a:t>年便</a:t>
            </a:r>
            <a:r>
              <a:rPr sz="2400" b="1">
                <a:solidFill>
                  <a:srgbClr val="FF0000"/>
                </a:solidFill>
                <a:latin typeface="楷体" panose="02010609060101010101" charset="-122"/>
                <a:ea typeface="楷体" panose="02010609060101010101" charset="-122"/>
                <a:cs typeface="楷体" panose="02010609060101010101" charset="-122"/>
                <a:sym typeface="+mn-ea"/>
              </a:rPr>
              <a:t>降为</a:t>
            </a:r>
            <a:r>
              <a:rPr lang="en-US" sz="2400" b="1">
                <a:solidFill>
                  <a:srgbClr val="FF0000"/>
                </a:solidFill>
                <a:latin typeface="楷体" panose="02010609060101010101" charset="-122"/>
                <a:ea typeface="楷体" panose="02010609060101010101" charset="-122"/>
                <a:cs typeface="楷体" panose="02010609060101010101" charset="-122"/>
                <a:sym typeface="+mn-ea"/>
              </a:rPr>
              <a:t>25</a:t>
            </a:r>
            <a:r>
              <a:rPr sz="2400" b="1">
                <a:latin typeface="楷体" panose="02010609060101010101" charset="-122"/>
                <a:ea typeface="楷体" panose="02010609060101010101" charset="-122"/>
                <a:cs typeface="楷体" panose="02010609060101010101" charset="-122"/>
                <a:sym typeface="+mn-ea"/>
              </a:rPr>
              <a:t>先令</a:t>
            </a:r>
            <a:r>
              <a:rPr lang="en-US" sz="2400" b="1">
                <a:latin typeface="楷体" panose="02010609060101010101" charset="-122"/>
                <a:ea typeface="楷体" panose="02010609060101010101" charset="-122"/>
                <a:cs typeface="楷体" panose="02010609060101010101" charset="-122"/>
                <a:sym typeface="+mn-ea"/>
              </a:rPr>
              <a:t>6</a:t>
            </a:r>
            <a:r>
              <a:rPr sz="2400" b="1">
                <a:latin typeface="楷体" panose="02010609060101010101" charset="-122"/>
                <a:ea typeface="楷体" panose="02010609060101010101" charset="-122"/>
                <a:cs typeface="楷体" panose="02010609060101010101" charset="-122"/>
                <a:sym typeface="+mn-ea"/>
              </a:rPr>
              <a:t>便士了；十九世纪中叶，</a:t>
            </a:r>
            <a:r>
              <a:rPr sz="2400" b="1">
                <a:solidFill>
                  <a:srgbClr val="FF0000"/>
                </a:solidFill>
                <a:latin typeface="楷体" panose="02010609060101010101" charset="-122"/>
                <a:ea typeface="楷体" panose="02010609060101010101" charset="-122"/>
                <a:cs typeface="楷体" panose="02010609060101010101" charset="-122"/>
                <a:sym typeface="+mn-ea"/>
              </a:rPr>
              <a:t>工作日</a:t>
            </a:r>
            <a:r>
              <a:rPr sz="2400" b="1">
                <a:latin typeface="楷体" panose="02010609060101010101" charset="-122"/>
                <a:ea typeface="楷体" panose="02010609060101010101" charset="-122"/>
                <a:cs typeface="楷体" panose="02010609060101010101" charset="-122"/>
                <a:sym typeface="+mn-ea"/>
              </a:rPr>
              <a:t>仍然</a:t>
            </a:r>
            <a:r>
              <a:rPr sz="2400" b="1">
                <a:solidFill>
                  <a:srgbClr val="FF0000"/>
                </a:solidFill>
                <a:latin typeface="楷体" panose="02010609060101010101" charset="-122"/>
                <a:ea typeface="楷体" panose="02010609060101010101" charset="-122"/>
                <a:cs typeface="楷体" panose="02010609060101010101" charset="-122"/>
                <a:sym typeface="+mn-ea"/>
              </a:rPr>
              <a:t>长达</a:t>
            </a:r>
            <a:r>
              <a:rPr lang="en-US" sz="2400" b="1">
                <a:solidFill>
                  <a:srgbClr val="FF0000"/>
                </a:solidFill>
                <a:latin typeface="楷体" panose="02010609060101010101" charset="-122"/>
                <a:ea typeface="楷体" panose="02010609060101010101" charset="-122"/>
                <a:cs typeface="楷体" panose="02010609060101010101" charset="-122"/>
                <a:sym typeface="+mn-ea"/>
              </a:rPr>
              <a:t>16</a:t>
            </a:r>
            <a:r>
              <a:rPr sz="2400" b="1">
                <a:solidFill>
                  <a:srgbClr val="FF0000"/>
                </a:solidFill>
                <a:latin typeface="楷体" panose="02010609060101010101" charset="-122"/>
                <a:ea typeface="楷体" panose="02010609060101010101" charset="-122"/>
                <a:cs typeface="楷体" panose="02010609060101010101" charset="-122"/>
                <a:sym typeface="+mn-ea"/>
              </a:rPr>
              <a:t>—</a:t>
            </a:r>
            <a:r>
              <a:rPr lang="en-US" sz="2400" b="1">
                <a:solidFill>
                  <a:srgbClr val="FF0000"/>
                </a:solidFill>
                <a:latin typeface="楷体" panose="02010609060101010101" charset="-122"/>
                <a:ea typeface="楷体" panose="02010609060101010101" charset="-122"/>
                <a:cs typeface="楷体" panose="02010609060101010101" charset="-122"/>
                <a:sym typeface="+mn-ea"/>
              </a:rPr>
              <a:t>18</a:t>
            </a:r>
            <a:r>
              <a:rPr sz="2400" b="1">
                <a:solidFill>
                  <a:srgbClr val="FF0000"/>
                </a:solidFill>
                <a:latin typeface="楷体" panose="02010609060101010101" charset="-122"/>
                <a:ea typeface="楷体" panose="02010609060101010101" charset="-122"/>
                <a:cs typeface="楷体" panose="02010609060101010101" charset="-122"/>
                <a:sym typeface="+mn-ea"/>
              </a:rPr>
              <a:t>小时</a:t>
            </a:r>
            <a:r>
              <a:rPr sz="2400" b="1">
                <a:latin typeface="楷体" panose="02010609060101010101" charset="-122"/>
                <a:ea typeface="楷体" panose="02010609060101010101" charset="-122"/>
                <a:cs typeface="楷体" panose="02010609060101010101" charset="-122"/>
                <a:sym typeface="+mn-ea"/>
              </a:rPr>
              <a:t>。</a:t>
            </a:r>
            <a:r>
              <a:rPr lang="zh-CN" sz="2400" b="1">
                <a:latin typeface="楷体" panose="02010609060101010101" charset="-122"/>
                <a:ea typeface="楷体" panose="02010609060101010101" charset="-122"/>
                <a:cs typeface="楷体" panose="02010609060101010101" charset="-122"/>
                <a:sym typeface="+mn-ea"/>
              </a:rPr>
              <a:t>据统计，</a:t>
            </a:r>
            <a:r>
              <a:rPr lang="en-US" altLang="zh-CN" sz="2400" b="1">
                <a:latin typeface="楷体" panose="02010609060101010101" charset="-122"/>
                <a:ea typeface="楷体" panose="02010609060101010101" charset="-122"/>
                <a:cs typeface="楷体" panose="02010609060101010101" charset="-122"/>
                <a:sym typeface="+mn-ea"/>
              </a:rPr>
              <a:t>1839</a:t>
            </a:r>
            <a:r>
              <a:rPr lang="zh-CN" altLang="en-US" sz="2400" b="1">
                <a:latin typeface="楷体" panose="02010609060101010101" charset="-122"/>
                <a:ea typeface="楷体" panose="02010609060101010101" charset="-122"/>
                <a:cs typeface="楷体" panose="02010609060101010101" charset="-122"/>
                <a:sym typeface="+mn-ea"/>
              </a:rPr>
              <a:t>年英国工厂有</a:t>
            </a:r>
            <a:r>
              <a:rPr lang="en-US" altLang="zh-CN" sz="2400" b="1">
                <a:latin typeface="楷体" panose="02010609060101010101" charset="-122"/>
                <a:ea typeface="楷体" panose="02010609060101010101" charset="-122"/>
                <a:cs typeface="楷体" panose="02010609060101010101" charset="-122"/>
                <a:sym typeface="+mn-ea"/>
              </a:rPr>
              <a:t>43</a:t>
            </a:r>
            <a:r>
              <a:rPr lang="zh-CN" altLang="en-US" sz="2400" b="1">
                <a:latin typeface="楷体" panose="02010609060101010101" charset="-122"/>
                <a:ea typeface="楷体" panose="02010609060101010101" charset="-122"/>
                <a:cs typeface="楷体" panose="02010609060101010101" charset="-122"/>
                <a:sym typeface="+mn-ea"/>
              </a:rPr>
              <a:t>万多工厂，其中，</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妇女</a:t>
            </a:r>
            <a:r>
              <a:rPr lang="en-US" altLang="zh-CN" sz="2400" b="1">
                <a:latin typeface="楷体" panose="02010609060101010101" charset="-122"/>
                <a:ea typeface="楷体" panose="02010609060101010101" charset="-122"/>
                <a:cs typeface="楷体" panose="02010609060101010101" charset="-122"/>
                <a:sym typeface="+mn-ea"/>
              </a:rPr>
              <a:t>24</a:t>
            </a:r>
            <a:r>
              <a:rPr lang="zh-CN" altLang="en-US" sz="2400" b="1">
                <a:latin typeface="楷体" panose="02010609060101010101" charset="-122"/>
                <a:ea typeface="楷体" panose="02010609060101010101" charset="-122"/>
                <a:cs typeface="楷体" panose="02010609060101010101" charset="-122"/>
                <a:sym typeface="+mn-ea"/>
              </a:rPr>
              <a:t>万多，</a:t>
            </a:r>
            <a:r>
              <a:rPr lang="en-US" altLang="zh-CN" sz="2400" b="1">
                <a:latin typeface="楷体" panose="02010609060101010101" charset="-122"/>
                <a:ea typeface="楷体" panose="02010609060101010101" charset="-122"/>
                <a:cs typeface="楷体" panose="02010609060101010101" charset="-122"/>
                <a:sym typeface="+mn-ea"/>
              </a:rPr>
              <a:t>18</a:t>
            </a:r>
            <a:r>
              <a:rPr lang="zh-CN" altLang="en-US" sz="2400" b="1">
                <a:latin typeface="楷体" panose="02010609060101010101" charset="-122"/>
                <a:ea typeface="楷体" panose="02010609060101010101" charset="-122"/>
                <a:cs typeface="楷体" panose="02010609060101010101" charset="-122"/>
                <a:sym typeface="+mn-ea"/>
              </a:rPr>
              <a:t>岁以下</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童工</a:t>
            </a:r>
            <a:r>
              <a:rPr lang="zh-CN" altLang="en-US" sz="2400" b="1">
                <a:latin typeface="楷体" panose="02010609060101010101" charset="-122"/>
                <a:ea typeface="楷体" panose="02010609060101010101" charset="-122"/>
                <a:cs typeface="楷体" panose="02010609060101010101" charset="-122"/>
                <a:sym typeface="+mn-ea"/>
              </a:rPr>
              <a:t>占</a:t>
            </a:r>
            <a:r>
              <a:rPr lang="en-US" altLang="zh-CN" sz="2400" b="1">
                <a:latin typeface="楷体" panose="02010609060101010101" charset="-122"/>
                <a:ea typeface="楷体" panose="02010609060101010101" charset="-122"/>
                <a:cs typeface="楷体" panose="02010609060101010101" charset="-122"/>
                <a:sym typeface="+mn-ea"/>
              </a:rPr>
              <a:t>19</a:t>
            </a:r>
            <a:r>
              <a:rPr lang="zh-CN" altLang="en-US" sz="2400" b="1">
                <a:latin typeface="楷体" panose="02010609060101010101" charset="-122"/>
                <a:ea typeface="楷体" panose="02010609060101010101" charset="-122"/>
                <a:cs typeface="楷体" panose="02010609060101010101" charset="-122"/>
                <a:sym typeface="+mn-ea"/>
              </a:rPr>
              <a:t>万，工厂</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环境条件差</a:t>
            </a:r>
            <a:r>
              <a:rPr sz="2400" b="1">
                <a:latin typeface="楷体" panose="02010609060101010101" charset="-122"/>
                <a:ea typeface="楷体" panose="02010609060101010101" charset="-122"/>
                <a:cs typeface="楷体" panose="02010609060101010101" charset="-122"/>
                <a:sym typeface="+mn-ea"/>
              </a:rPr>
              <a:t>。         </a:t>
            </a:r>
            <a:r>
              <a:rPr lang="en-US" altLang="zh-CN" sz="2400" b="1">
                <a:latin typeface="楷体" panose="02010609060101010101" charset="-122"/>
                <a:ea typeface="楷体" panose="02010609060101010101" charset="-122"/>
                <a:cs typeface="楷体" panose="02010609060101010101" charset="-122"/>
                <a:sym typeface="+mn-ea"/>
              </a:rPr>
              <a:t>——</a:t>
            </a:r>
            <a:r>
              <a:rPr lang="zh-CN" altLang="en-US" sz="2400" b="1">
                <a:latin typeface="楷体" panose="02010609060101010101" charset="-122"/>
                <a:ea typeface="楷体" panose="02010609060101010101" charset="-122"/>
                <a:cs typeface="楷体" panose="02010609060101010101" charset="-122"/>
                <a:sym typeface="+mn-ea"/>
              </a:rPr>
              <a:t>《历史的细节</a:t>
            </a:r>
            <a:r>
              <a:rPr lang="en-US" altLang="zh-CN" sz="2400" b="1">
                <a:latin typeface="楷体" panose="02010609060101010101" charset="-122"/>
                <a:ea typeface="楷体" panose="02010609060101010101" charset="-122"/>
                <a:cs typeface="楷体" panose="02010609060101010101" charset="-122"/>
                <a:sym typeface="+mn-ea"/>
              </a:rPr>
              <a:t>——</a:t>
            </a:r>
            <a:r>
              <a:rPr lang="zh-CN" altLang="en-US" sz="2400" b="1">
                <a:latin typeface="楷体" panose="02010609060101010101" charset="-122"/>
                <a:ea typeface="楷体" panose="02010609060101010101" charset="-122"/>
                <a:cs typeface="楷体" panose="02010609060101010101" charset="-122"/>
                <a:sym typeface="+mn-ea"/>
              </a:rPr>
              <a:t>马镫、轮子和机器如何重构中国和世界》</a:t>
            </a:r>
          </a:p>
        </p:txBody>
      </p:sp>
      <p:grpSp>
        <p:nvGrpSpPr>
          <p:cNvPr id="3" name="组合 2"/>
          <p:cNvGrpSpPr/>
          <p:nvPr/>
        </p:nvGrpSpPr>
        <p:grpSpPr>
          <a:xfrm>
            <a:off x="230029" y="3152141"/>
            <a:ext cx="4177665" cy="3608963"/>
            <a:chOff x="10218" y="452"/>
            <a:chExt cx="8772" cy="6841"/>
          </a:xfrm>
        </p:grpSpPr>
        <p:grpSp>
          <p:nvGrpSpPr>
            <p:cNvPr id="19" name="组合 18"/>
            <p:cNvGrpSpPr/>
            <p:nvPr/>
          </p:nvGrpSpPr>
          <p:grpSpPr>
            <a:xfrm>
              <a:off x="10218" y="452"/>
              <a:ext cx="8772" cy="6841"/>
              <a:chOff x="1902212" y="1634898"/>
              <a:chExt cx="5570194" cy="4343855"/>
            </a:xfrm>
          </p:grpSpPr>
          <p:pic>
            <p:nvPicPr>
              <p:cNvPr id="12" name="Picture 9"/>
              <p:cNvPicPr>
                <a:picLocks noChangeAspect="1" noChangeArrowheads="1"/>
              </p:cNvPicPr>
              <p:nvPr/>
            </p:nvPicPr>
            <p:blipFill>
              <a:blip r:embed="rId2"/>
              <a:stretch>
                <a:fillRect/>
              </a:stretch>
            </p:blipFill>
            <p:spPr bwMode="auto">
              <a:xfrm>
                <a:off x="1902212" y="3591035"/>
                <a:ext cx="2670110" cy="1774690"/>
              </a:xfrm>
              <a:prstGeom prst="rect">
                <a:avLst/>
              </a:prstGeom>
              <a:noFill/>
              <a:ln w="9525">
                <a:solidFill>
                  <a:schemeClr val="tx1"/>
                </a:solidFill>
                <a:miter lim="800000"/>
              </a:ln>
            </p:spPr>
          </p:pic>
          <p:sp>
            <p:nvSpPr>
              <p:cNvPr id="11" name="矩形 10"/>
              <p:cNvSpPr/>
              <p:nvPr/>
            </p:nvSpPr>
            <p:spPr>
              <a:xfrm>
                <a:off x="4756567" y="3106941"/>
                <a:ext cx="2598103" cy="852042"/>
              </a:xfrm>
              <a:prstGeom prst="rect">
                <a:avLst/>
              </a:prstGeom>
              <a:solidFill>
                <a:schemeClr val="accent4">
                  <a:lumMod val="20000"/>
                  <a:lumOff val="80000"/>
                </a:schemeClr>
              </a:solidFill>
              <a:ln>
                <a:solidFill>
                  <a:schemeClr val="accent6">
                    <a:lumMod val="75000"/>
                  </a:schemeClr>
                </a:solidFill>
              </a:ln>
            </p:spPr>
            <p:txBody>
              <a:bodyPr wrap="square">
                <a:spAutoFit/>
              </a:bodyPr>
              <a:lstStyle/>
              <a:p>
                <a:pPr algn="ctr"/>
                <a:r>
                  <a:rPr lang="zh-CN" altLang="zh-CN" sz="2000" b="1"/>
                  <a:t>殴打妇女、童工</a:t>
                </a:r>
              </a:p>
            </p:txBody>
          </p:sp>
          <p:sp>
            <p:nvSpPr>
              <p:cNvPr id="13" name="矩形 12"/>
              <p:cNvSpPr/>
              <p:nvPr/>
            </p:nvSpPr>
            <p:spPr>
              <a:xfrm>
                <a:off x="1912745" y="5126711"/>
                <a:ext cx="2664296" cy="852042"/>
              </a:xfrm>
              <a:prstGeom prst="rect">
                <a:avLst/>
              </a:prstGeom>
              <a:solidFill>
                <a:schemeClr val="accent4">
                  <a:lumMod val="20000"/>
                  <a:lumOff val="80000"/>
                </a:schemeClr>
              </a:solidFill>
              <a:ln>
                <a:solidFill>
                  <a:schemeClr val="accent6">
                    <a:lumMod val="75000"/>
                  </a:schemeClr>
                </a:solidFill>
              </a:ln>
            </p:spPr>
            <p:txBody>
              <a:bodyPr wrap="square">
                <a:spAutoFit/>
              </a:bodyPr>
              <a:lstStyle/>
              <a:p>
                <a:pPr algn="ctr"/>
                <a:r>
                  <a:rPr lang="zh-CN" altLang="en-US" sz="2000" b="1" smtClean="0"/>
                  <a:t>工人生存条件恶化</a:t>
                </a:r>
              </a:p>
            </p:txBody>
          </p:sp>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3962" y="1634898"/>
                <a:ext cx="2689369" cy="1472233"/>
              </a:xfrm>
              <a:prstGeom prst="rect">
                <a:avLst/>
              </a:prstGeom>
            </p:spPr>
          </p:pic>
          <p:sp>
            <p:nvSpPr>
              <p:cNvPr id="15" name="矩形 14"/>
              <p:cNvSpPr/>
              <p:nvPr/>
            </p:nvSpPr>
            <p:spPr>
              <a:xfrm>
                <a:off x="1952428" y="3116466"/>
                <a:ext cx="2652552" cy="852033"/>
              </a:xfrm>
              <a:prstGeom prst="rect">
                <a:avLst/>
              </a:prstGeom>
              <a:solidFill>
                <a:schemeClr val="accent4">
                  <a:lumMod val="20000"/>
                  <a:lumOff val="80000"/>
                </a:schemeClr>
              </a:solidFill>
              <a:ln>
                <a:solidFill>
                  <a:schemeClr val="accent6">
                    <a:lumMod val="75000"/>
                  </a:schemeClr>
                </a:solidFill>
              </a:ln>
            </p:spPr>
            <p:txBody>
              <a:bodyPr wrap="square">
                <a:spAutoFit/>
              </a:bodyPr>
              <a:lstStyle/>
              <a:p>
                <a:pPr algn="ctr"/>
                <a:r>
                  <a:rPr lang="zh-CN" altLang="en-US" sz="2000" b="1" smtClean="0"/>
                  <a:t>工人工作条件恶劣  </a:t>
                </a:r>
                <a:endParaRPr lang="zh-CN" altLang="en-US" sz="2000" b="1"/>
              </a:p>
            </p:txBody>
          </p:sp>
          <p:pic>
            <p:nvPicPr>
              <p:cNvPr id="16" name="Picture 4" descr="资产阶级"/>
              <p:cNvPicPr>
                <a:picLocks noChangeAspect="1"/>
              </p:cNvPicPr>
              <p:nvPr/>
            </p:nvPicPr>
            <p:blipFill>
              <a:blip r:embed="rId4"/>
              <a:stretch>
                <a:fillRect/>
              </a:stretch>
            </p:blipFill>
            <p:spPr>
              <a:xfrm>
                <a:off x="4803304" y="3577065"/>
                <a:ext cx="2669102" cy="1789062"/>
              </a:xfrm>
              <a:prstGeom prst="rect">
                <a:avLst/>
              </a:prstGeom>
              <a:noFill/>
              <a:ln w="9525">
                <a:noFill/>
              </a:ln>
            </p:spPr>
          </p:pic>
          <p:sp>
            <p:nvSpPr>
              <p:cNvPr id="17" name="矩形 16"/>
              <p:cNvSpPr/>
              <p:nvPr/>
            </p:nvSpPr>
            <p:spPr>
              <a:xfrm>
                <a:off x="4782984" y="5126712"/>
                <a:ext cx="2664296" cy="852033"/>
              </a:xfrm>
              <a:prstGeom prst="rect">
                <a:avLst/>
              </a:prstGeom>
              <a:solidFill>
                <a:schemeClr val="accent4">
                  <a:lumMod val="20000"/>
                  <a:lumOff val="80000"/>
                </a:schemeClr>
              </a:solidFill>
              <a:ln>
                <a:solidFill>
                  <a:schemeClr val="accent6">
                    <a:lumMod val="75000"/>
                  </a:schemeClr>
                </a:solidFill>
              </a:ln>
            </p:spPr>
            <p:txBody>
              <a:bodyPr wrap="square">
                <a:spAutoFit/>
              </a:bodyPr>
              <a:lstStyle/>
              <a:p>
                <a:pPr algn="ctr"/>
                <a:r>
                  <a:rPr lang="zh-CN" altLang="en-US" sz="2000" b="1" smtClean="0"/>
                  <a:t>资产阶级生活腐朽</a:t>
                </a:r>
                <a:endParaRPr lang="zh-CN" altLang="en-US" sz="2000" b="1"/>
              </a:p>
            </p:txBody>
          </p:sp>
        </p:grpSp>
        <p:pic>
          <p:nvPicPr>
            <p:cNvPr id="4" name="图片 2"/>
            <p:cNvPicPr>
              <a:picLocks noChangeAspect="1"/>
            </p:cNvPicPr>
            <p:nvPr/>
          </p:nvPicPr>
          <p:blipFill>
            <a:blip r:embed="rId5"/>
            <a:srcRect r="23248"/>
            <a:stretch>
              <a:fillRect/>
            </a:stretch>
          </p:blipFill>
          <p:spPr>
            <a:xfrm>
              <a:off x="14727" y="452"/>
              <a:ext cx="4034" cy="2318"/>
            </a:xfrm>
            <a:prstGeom prst="rect">
              <a:avLst/>
            </a:prstGeom>
            <a:noFill/>
            <a:ln w="9525">
              <a:noFill/>
            </a:ln>
          </p:spPr>
        </p:pic>
      </p:grpSp>
      <p:sp>
        <p:nvSpPr>
          <p:cNvPr id="10" name="文本框 9"/>
          <p:cNvSpPr txBox="1"/>
          <p:nvPr/>
        </p:nvSpPr>
        <p:spPr>
          <a:xfrm>
            <a:off x="4556760" y="3013711"/>
            <a:ext cx="4328160" cy="829945"/>
          </a:xfrm>
          <a:prstGeom prst="rect">
            <a:avLst/>
          </a:prstGeom>
          <a:solidFill>
            <a:srgbClr val="7030A0"/>
          </a:solidFill>
        </p:spPr>
        <p:txBody>
          <a:bodyPr wrap="square" rtlCol="0" anchor="t">
            <a:spAutoFit/>
          </a:bodyPr>
          <a:lstStyle/>
          <a:p>
            <a:r>
              <a:rPr lang="zh-CN" sz="2400" b="1">
                <a:solidFill>
                  <a:srgbClr val="FFFF00"/>
                </a:solidFill>
                <a:latin typeface="黑体" panose="02010609060101010101" pitchFamily="49" charset="-122"/>
                <a:ea typeface="黑体" panose="02010609060101010101" pitchFamily="49" charset="-122"/>
                <a:sym typeface="+mn-ea"/>
              </a:rPr>
              <a:t>资本主义制度的各种弊病逐渐显现，</a:t>
            </a:r>
            <a:r>
              <a:rPr lang="zh-CN" altLang="en-US" sz="2400" b="1">
                <a:solidFill>
                  <a:srgbClr val="FFFF00"/>
                </a:solidFill>
                <a:latin typeface="黑体" panose="02010609060101010101" pitchFamily="49" charset="-122"/>
                <a:ea typeface="黑体" panose="02010609060101010101" pitchFamily="49" charset="-122"/>
                <a:sym typeface="+mn-ea"/>
              </a:rPr>
              <a:t>社会矛盾日益尖锐。</a:t>
            </a:r>
          </a:p>
        </p:txBody>
      </p:sp>
      <p:pic>
        <p:nvPicPr>
          <p:cNvPr id="33796" name="图片 33795" descr="QQ截图未命名"/>
          <p:cNvPicPr>
            <a:picLocks noChangeAspect="1"/>
          </p:cNvPicPr>
          <p:nvPr/>
        </p:nvPicPr>
        <p:blipFill>
          <a:blip r:embed="rId6"/>
          <a:stretch>
            <a:fillRect/>
          </a:stretch>
        </p:blipFill>
        <p:spPr>
          <a:xfrm>
            <a:off x="4556760" y="4028441"/>
            <a:ext cx="4252913" cy="2240915"/>
          </a:xfrm>
          <a:prstGeom prst="rect">
            <a:avLst/>
          </a:prstGeom>
          <a:noFill/>
          <a:ln w="9525">
            <a:solidFill>
              <a:schemeClr val="tx1"/>
            </a:solidFill>
          </a:ln>
        </p:spPr>
      </p:pic>
      <p:sp>
        <p:nvSpPr>
          <p:cNvPr id="5" name="Text Box 6"/>
          <p:cNvSpPr txBox="1">
            <a:spLocks noChangeArrowheads="1"/>
          </p:cNvSpPr>
          <p:nvPr/>
        </p:nvSpPr>
        <p:spPr bwMode="auto">
          <a:xfrm>
            <a:off x="2270760" y="151766"/>
            <a:ext cx="6614160" cy="1200329"/>
          </a:xfrm>
          <a:prstGeom prst="rect">
            <a:avLst/>
          </a:prstGeom>
          <a:solidFill>
            <a:schemeClr val="bg1"/>
          </a:solidFill>
          <a:ln w="38100">
            <a:solidFill>
              <a:schemeClr val="accent2">
                <a:lumMod val="60000"/>
                <a:lumOff val="40000"/>
              </a:schemeClr>
            </a:solidFill>
            <a:miter lim="800000"/>
          </a:ln>
          <a:effectLst/>
        </p:spPr>
        <p:txBody>
          <a:bodyPr wrap="squar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None/>
            </a:pPr>
            <a:r>
              <a:rPr kumimoji="1" lang="zh-CN" altLang="en-US" b="1" i="0" u="none" strike="noStrike" kern="1200" cap="none" spc="0" normalizeH="0" baseline="0" noProof="1">
                <a:solidFill>
                  <a:schemeClr val="folHlink"/>
                </a:solidFill>
                <a:latin typeface="黑体" panose="02010609060101010101" pitchFamily="49" charset="-122"/>
                <a:ea typeface="黑体" panose="02010609060101010101" pitchFamily="49" charset="-122"/>
                <a:cs typeface="黑体" panose="02010609060101010101" pitchFamily="49" charset="-122"/>
                <a:sym typeface="+mn-ea"/>
              </a:rPr>
              <a:t>（</a:t>
            </a:r>
            <a:r>
              <a:rPr kumimoji="1" lang="en-US" altLang="zh-CN" b="1" i="0" u="none" strike="noStrike" kern="1200" cap="none" spc="0" normalizeH="0" baseline="0" noProof="1">
                <a:solidFill>
                  <a:schemeClr val="folHlink"/>
                </a:solidFill>
                <a:latin typeface="黑体" panose="02010609060101010101" pitchFamily="49" charset="-122"/>
                <a:ea typeface="黑体" panose="02010609060101010101" pitchFamily="49" charset="-122"/>
                <a:cs typeface="黑体" panose="02010609060101010101" pitchFamily="49" charset="-122"/>
                <a:sym typeface="+mn-ea"/>
              </a:rPr>
              <a:t>1</a:t>
            </a:r>
            <a:r>
              <a:rPr kumimoji="1" lang="zh-CN" altLang="en-US" b="1" i="0" u="none" strike="noStrike" kern="1200" cap="none" spc="0" normalizeH="0" baseline="0" noProof="1">
                <a:solidFill>
                  <a:schemeClr val="folHlink"/>
                </a:solidFill>
                <a:latin typeface="黑体" panose="02010609060101010101" pitchFamily="49" charset="-122"/>
                <a:ea typeface="黑体" panose="02010609060101010101" pitchFamily="49" charset="-122"/>
                <a:cs typeface="黑体" panose="02010609060101010101" pitchFamily="49" charset="-122"/>
                <a:sym typeface="+mn-ea"/>
              </a:rPr>
              <a:t>）经济基础</a:t>
            </a:r>
            <a:r>
              <a:rPr kumimoji="1" lang="en-US" altLang="zh-CN" b="1" i="0" u="none" strike="noStrike" kern="1200" cap="none" spc="0" normalizeH="0" baseline="0" noProof="1">
                <a:solidFill>
                  <a:schemeClr val="folHlink"/>
                </a:solidFill>
                <a:latin typeface="黑体" panose="02010609060101010101" pitchFamily="49" charset="-122"/>
                <a:ea typeface="黑体" panose="02010609060101010101" pitchFamily="49" charset="-122"/>
                <a:cs typeface="黑体" panose="02010609060101010101" pitchFamily="49" charset="-122"/>
                <a:sym typeface="+mn-ea"/>
              </a:rPr>
              <a:t>/</a:t>
            </a:r>
            <a:r>
              <a:rPr kumimoji="1" lang="zh-CN" altLang="en-US" b="1" i="0" u="none" strike="noStrike" kern="1200" cap="none" spc="0" normalizeH="0" baseline="0" noProof="1">
                <a:solidFill>
                  <a:schemeClr val="folHlink"/>
                </a:solidFill>
                <a:latin typeface="黑体" panose="02010609060101010101" pitchFamily="49" charset="-122"/>
                <a:ea typeface="黑体" panose="02010609060101010101" pitchFamily="49" charset="-122"/>
                <a:cs typeface="黑体" panose="02010609060101010101" pitchFamily="49" charset="-122"/>
                <a:sym typeface="+mn-ea"/>
              </a:rPr>
              <a:t>根因：</a:t>
            </a:r>
            <a:r>
              <a:rPr kumimoji="1" lang="zh-CN" altLang="en-US" b="1" i="0" u="none" strike="noStrike" kern="1200" cap="none" spc="0" normalizeH="0" baseline="0" noProof="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工业革命推动资本主义迅速发展，贫富分化，资本主义的弊端也日益暴露，阶级矛盾尖锐</a:t>
            </a:r>
            <a:endParaRPr kumimoji="1" lang="zh-CN" altLang="en-US" b="1" i="0" u="none" strike="noStrike" kern="1200" cap="none" spc="0" normalizeH="0" baseline="0" noProof="1" smtClean="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endParaRPr>
          </a:p>
        </p:txBody>
      </p:sp>
    </p:spTree>
    <p:extLst>
      <p:ext uri="{BB962C8B-B14F-4D97-AF65-F5344CB8AC3E}">
        <p14:creationId xmlns:p14="http://schemas.microsoft.com/office/powerpoint/2010/main" val="8989735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33796"/>
                                        </p:tgtEl>
                                        <p:attrNameLst>
                                          <p:attrName>style.visibility</p:attrName>
                                        </p:attrNameLst>
                                      </p:cBhvr>
                                      <p:to>
                                        <p:strVal val="visible"/>
                                      </p:to>
                                    </p:set>
                                    <p:animEffect transition="in" filter="blinds(horizontal)">
                                      <p:cBhvr>
                                        <p:cTn id="13" dur="500"/>
                                        <p:tgtEl>
                                          <p:spTgt spid="33796"/>
                                        </p:tgtEl>
                                      </p:cBhvr>
                                    </p:animEffect>
                                  </p:childTnLst>
                                </p:cTn>
                              </p:par>
                              <p:par>
                                <p:cTn id="14" presetID="2" presetClass="entr" presetSubtype="8"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ppt_x</p:attrName>
                                        </p:attrNameLst>
                                      </p:cBhvr>
                                      <p:tavLst>
                                        <p:tav tm="0">
                                          <p:val>
                                            <p:strVal val="0-#ppt_w/2"/>
                                          </p:val>
                                        </p:tav>
                                        <p:tav tm="100000">
                                          <p:val>
                                            <p:strVal val="#ppt_x"/>
                                          </p:val>
                                        </p:tav>
                                      </p:tavLst>
                                    </p:anim>
                                    <p:anim calcmode="lin" valueType="num">
                                      <p:cBhvr>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614839" y="777241"/>
            <a:ext cx="8182928" cy="1200329"/>
          </a:xfrm>
          <a:prstGeom prst="rect">
            <a:avLst/>
          </a:prstGeom>
          <a:noFill/>
          <a:ln w="19050">
            <a:solidFill>
              <a:srgbClr val="0070C0"/>
            </a:solidFill>
            <a:prstDash val="sysDash"/>
          </a:ln>
        </p:spPr>
        <p:txBody>
          <a:bodyPr wrap="square" rtlCol="0">
            <a:spAutoFit/>
          </a:bodyPr>
          <a:lstStyle/>
          <a:p>
            <a:r>
              <a:rPr lang="zh-CN" altLang="en-US" sz="2400" b="1">
                <a:latin typeface="黑体" panose="02010609060101010101" pitchFamily="49" charset="-122"/>
                <a:ea typeface="黑体" panose="02010609060101010101" pitchFamily="49" charset="-122"/>
                <a:cs typeface="黑体" panose="02010609060101010101" pitchFamily="49" charset="-122"/>
              </a:rPr>
              <a:t>1825年英国爆发第一次资本主义经济危机，从此经济危机大约每十年爆发一次；</a:t>
            </a:r>
          </a:p>
          <a:p>
            <a:r>
              <a:rPr lang="en-US" altLang="zh-CN" sz="2400" b="1">
                <a:latin typeface="黑体" panose="02010609060101010101" pitchFamily="49" charset="-122"/>
                <a:ea typeface="黑体" panose="02010609060101010101" pitchFamily="49" charset="-122"/>
                <a:cs typeface="黑体" panose="02010609060101010101" pitchFamily="49" charset="-122"/>
              </a:rPr>
              <a:t>1857</a:t>
            </a:r>
            <a:r>
              <a:rPr lang="zh-CN" altLang="en-US" sz="2400" b="1">
                <a:latin typeface="黑体" panose="02010609060101010101" pitchFamily="49" charset="-122"/>
                <a:ea typeface="黑体" panose="02010609060101010101" pitchFamily="49" charset="-122"/>
                <a:cs typeface="黑体" panose="02010609060101010101" pitchFamily="49" charset="-122"/>
              </a:rPr>
              <a:t>年爆发的经济危机已经变成世界性的经济危机。</a:t>
            </a:r>
          </a:p>
        </p:txBody>
      </p:sp>
      <p:sp>
        <p:nvSpPr>
          <p:cNvPr id="9" name="圆角矩形 8"/>
          <p:cNvSpPr/>
          <p:nvPr/>
        </p:nvSpPr>
        <p:spPr>
          <a:xfrm>
            <a:off x="560547" y="4508501"/>
            <a:ext cx="1173004" cy="522605"/>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工业革命</a:t>
            </a:r>
          </a:p>
        </p:txBody>
      </p:sp>
      <p:sp>
        <p:nvSpPr>
          <p:cNvPr id="14" name="圆角矩形 13"/>
          <p:cNvSpPr/>
          <p:nvPr/>
        </p:nvSpPr>
        <p:spPr>
          <a:xfrm>
            <a:off x="479584" y="2654300"/>
            <a:ext cx="1334929" cy="9144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资本主义经济发展</a:t>
            </a:r>
          </a:p>
        </p:txBody>
      </p:sp>
      <p:sp>
        <p:nvSpPr>
          <p:cNvPr id="15" name="圆角矩形 14"/>
          <p:cNvSpPr/>
          <p:nvPr/>
        </p:nvSpPr>
        <p:spPr>
          <a:xfrm>
            <a:off x="2543651" y="1781175"/>
            <a:ext cx="1472565" cy="5588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生产社会化</a:t>
            </a:r>
          </a:p>
        </p:txBody>
      </p:sp>
      <p:sp>
        <p:nvSpPr>
          <p:cNvPr id="16" name="圆角矩形 15"/>
          <p:cNvSpPr/>
          <p:nvPr/>
        </p:nvSpPr>
        <p:spPr>
          <a:xfrm>
            <a:off x="1863090" y="2457450"/>
            <a:ext cx="2521268" cy="914400"/>
          </a:xfrm>
          <a:prstGeom prst="roundRect">
            <a:avLst/>
          </a:prstGeom>
          <a:solidFill>
            <a:schemeClr val="bg1"/>
          </a:solidFill>
          <a:ln w="3810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2D28E0"/>
                </a:solidFill>
                <a:uFillTx/>
              </a:rPr>
              <a:t>（机器大工业   要求相互联系的生产企业   密切配合）</a:t>
            </a:r>
          </a:p>
        </p:txBody>
      </p:sp>
      <p:sp>
        <p:nvSpPr>
          <p:cNvPr id="17" name="圆角矩形 16"/>
          <p:cNvSpPr/>
          <p:nvPr/>
        </p:nvSpPr>
        <p:spPr>
          <a:xfrm>
            <a:off x="5699284" y="1782445"/>
            <a:ext cx="1855946" cy="55753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生产资料私有制</a:t>
            </a:r>
          </a:p>
        </p:txBody>
      </p:sp>
      <p:sp>
        <p:nvSpPr>
          <p:cNvPr id="21" name="上箭头 20"/>
          <p:cNvSpPr/>
          <p:nvPr/>
        </p:nvSpPr>
        <p:spPr>
          <a:xfrm>
            <a:off x="1002506" y="3568700"/>
            <a:ext cx="288608" cy="84455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右箭头 21"/>
          <p:cNvSpPr/>
          <p:nvPr/>
        </p:nvSpPr>
        <p:spPr>
          <a:xfrm>
            <a:off x="1051084" y="1899286"/>
            <a:ext cx="1330643" cy="708025"/>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左右箭头 22"/>
          <p:cNvSpPr/>
          <p:nvPr/>
        </p:nvSpPr>
        <p:spPr>
          <a:xfrm>
            <a:off x="4161949" y="1877060"/>
            <a:ext cx="1391126" cy="367030"/>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7750016" y="1579880"/>
            <a:ext cx="1169670" cy="1471930"/>
          </a:xfrm>
          <a:prstGeom prst="roundRect">
            <a:avLst/>
          </a:prstGeom>
          <a:solidFill>
            <a:schemeClr val="bg1"/>
          </a:solidFill>
          <a:ln w="3810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FF0000"/>
                </a:solidFill>
                <a:uFillTx/>
                <a:latin typeface="仿宋" panose="02010609060101010101" pitchFamily="49" charset="-122"/>
                <a:ea typeface="仿宋" panose="02010609060101010101" pitchFamily="49" charset="-122"/>
              </a:rPr>
              <a:t>资本主义社会的基本矛盾</a:t>
            </a:r>
          </a:p>
        </p:txBody>
      </p:sp>
      <p:sp>
        <p:nvSpPr>
          <p:cNvPr id="25" name="圆角矩形 24"/>
          <p:cNvSpPr/>
          <p:nvPr/>
        </p:nvSpPr>
        <p:spPr>
          <a:xfrm>
            <a:off x="2172652" y="3622675"/>
            <a:ext cx="2416493" cy="9144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资本家为扩大</a:t>
            </a:r>
            <a:r>
              <a:rPr lang="zh-CN" altLang="en-US" sz="2400" b="1">
                <a:solidFill>
                  <a:srgbClr val="FF0000"/>
                </a:solidFill>
                <a:uFillTx/>
              </a:rPr>
              <a:t>利润</a:t>
            </a:r>
          </a:p>
          <a:p>
            <a:pPr algn="ctr"/>
            <a:r>
              <a:rPr lang="zh-CN" altLang="en-US" sz="2400" b="1">
                <a:solidFill>
                  <a:schemeClr val="tx1"/>
                </a:solidFill>
                <a:uFillTx/>
              </a:rPr>
              <a:t>盲目扩大生产</a:t>
            </a:r>
          </a:p>
        </p:txBody>
      </p:sp>
      <p:sp>
        <p:nvSpPr>
          <p:cNvPr id="35" name="圆角矩形 34"/>
          <p:cNvSpPr/>
          <p:nvPr/>
        </p:nvSpPr>
        <p:spPr>
          <a:xfrm>
            <a:off x="5640229" y="3622675"/>
            <a:ext cx="3157538" cy="9144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工人受残酷剥削，收入低，购买力低下</a:t>
            </a:r>
          </a:p>
        </p:txBody>
      </p:sp>
      <p:sp>
        <p:nvSpPr>
          <p:cNvPr id="37" name="下箭头 36"/>
          <p:cNvSpPr/>
          <p:nvPr/>
        </p:nvSpPr>
        <p:spPr>
          <a:xfrm>
            <a:off x="4977289" y="3926205"/>
            <a:ext cx="250031" cy="725170"/>
          </a:xfrm>
          <a:prstGeom prst="downArrow">
            <a:avLst/>
          </a:prstGeom>
          <a:solidFill>
            <a:srgbClr val="FF000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a:off x="4481989" y="4651376"/>
            <a:ext cx="1468755" cy="528955"/>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FF0000"/>
                </a:solidFill>
                <a:uFillTx/>
              </a:rPr>
              <a:t>经济危机</a:t>
            </a:r>
          </a:p>
        </p:txBody>
      </p:sp>
      <p:sp>
        <p:nvSpPr>
          <p:cNvPr id="40" name="闪电形 39"/>
          <p:cNvSpPr/>
          <p:nvPr/>
        </p:nvSpPr>
        <p:spPr>
          <a:xfrm>
            <a:off x="1608772" y="3568701"/>
            <a:ext cx="563880" cy="641985"/>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589145" y="1592580"/>
            <a:ext cx="608648" cy="646331"/>
          </a:xfrm>
          <a:prstGeom prst="rect">
            <a:avLst/>
          </a:prstGeom>
          <a:noFill/>
        </p:spPr>
        <p:txBody>
          <a:bodyPr wrap="square" rtlCol="0">
            <a:spAutoFit/>
          </a:bodyPr>
          <a:lstStyle/>
          <a:p>
            <a:r>
              <a:rPr lang="zh-CN" altLang="en-US" b="1">
                <a:solidFill>
                  <a:schemeClr val="tx1"/>
                </a:solidFill>
              </a:rPr>
              <a:t>矛盾</a:t>
            </a:r>
          </a:p>
        </p:txBody>
      </p:sp>
      <p:sp>
        <p:nvSpPr>
          <p:cNvPr id="8" name="下箭头 7"/>
          <p:cNvSpPr/>
          <p:nvPr/>
        </p:nvSpPr>
        <p:spPr>
          <a:xfrm>
            <a:off x="3140393" y="2387600"/>
            <a:ext cx="167164" cy="1206500"/>
          </a:xfrm>
          <a:prstGeom prst="downArrow">
            <a:avLst/>
          </a:prstGeom>
          <a:gradFill>
            <a:gsLst>
              <a:gs pos="97000">
                <a:srgbClr val="E30000"/>
              </a:gs>
              <a:gs pos="100000">
                <a:srgbClr val="760303"/>
              </a:gs>
            </a:gsLst>
            <a:lin ang="5400000" scaled="0"/>
          </a:grad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下箭头 9"/>
          <p:cNvSpPr/>
          <p:nvPr/>
        </p:nvSpPr>
        <p:spPr>
          <a:xfrm rot="2820000" flipH="1">
            <a:off x="4983242" y="2352120"/>
            <a:ext cx="314325" cy="1322546"/>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左右箭头 35"/>
          <p:cNvSpPr/>
          <p:nvPr/>
        </p:nvSpPr>
        <p:spPr>
          <a:xfrm>
            <a:off x="4589145" y="3820160"/>
            <a:ext cx="989648" cy="367030"/>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288" name="Rectangle 8"/>
          <p:cNvSpPr/>
          <p:nvPr/>
        </p:nvSpPr>
        <p:spPr>
          <a:xfrm>
            <a:off x="163831" y="4821486"/>
            <a:ext cx="7892891" cy="2246769"/>
          </a:xfrm>
          <a:prstGeom prst="rect">
            <a:avLst/>
          </a:prstGeom>
          <a:solidFill>
            <a:schemeClr val="bg2">
              <a:alpha val="83000"/>
            </a:schemeClr>
          </a:solidFill>
          <a:ln w="9525">
            <a:noFill/>
          </a:ln>
        </p:spPr>
        <p:txBody>
          <a:bodyPr wrap="square" anchor="ctr">
            <a:spAutoFit/>
          </a:bodyPr>
          <a:lstStyle/>
          <a:p>
            <a:pPr indent="306705"/>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寒冷的北风呼啸着，一个身穿着单衣的 小女孩蜷缩在屋子的角落里。</a:t>
            </a:r>
          </a:p>
          <a:p>
            <a:pPr indent="306705"/>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 妈妈，天气这么冷，你为什么不生起火炉？”小女孩在瑟瑟发抖。</a:t>
            </a:r>
          </a:p>
          <a:p>
            <a:pPr indent="306705"/>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妈妈叹了口气，说：“因为我们家里没有煤，你爸爸失业了，我们没有钱买煤。”</a:t>
            </a:r>
          </a:p>
          <a:p>
            <a:pPr indent="306705"/>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“妈妈，爸爸为什么会失业呢？” “因为煤太多了。” </a:t>
            </a:r>
          </a:p>
        </p:txBody>
      </p:sp>
      <p:sp>
        <p:nvSpPr>
          <p:cNvPr id="12" name="文本框 11"/>
          <p:cNvSpPr txBox="1"/>
          <p:nvPr/>
        </p:nvSpPr>
        <p:spPr>
          <a:xfrm>
            <a:off x="6351746" y="4732021"/>
            <a:ext cx="1658303" cy="830997"/>
          </a:xfrm>
          <a:prstGeom prst="rect">
            <a:avLst/>
          </a:prstGeom>
          <a:solidFill>
            <a:srgbClr val="FFFF00"/>
          </a:solidFill>
        </p:spPr>
        <p:txBody>
          <a:bodyPr wrap="square" rtlCol="0">
            <a:spAutoFit/>
          </a:bodyPr>
          <a:lstStyle/>
          <a:p>
            <a:r>
              <a:rPr lang="zh-CN" altLang="en-US" sz="2400" b="1"/>
              <a:t>生产相对过剩</a:t>
            </a:r>
          </a:p>
        </p:txBody>
      </p:sp>
      <p:sp>
        <p:nvSpPr>
          <p:cNvPr id="13" name="文本框 12"/>
          <p:cNvSpPr txBox="1"/>
          <p:nvPr/>
        </p:nvSpPr>
        <p:spPr>
          <a:xfrm>
            <a:off x="2649856" y="121920"/>
            <a:ext cx="1461611" cy="954107"/>
          </a:xfrm>
          <a:prstGeom prst="rect">
            <a:avLst/>
          </a:prstGeom>
          <a:solidFill>
            <a:srgbClr val="00B0F0"/>
          </a:solidFill>
        </p:spPr>
        <p:txBody>
          <a:bodyPr wrap="square" rtlCol="0">
            <a:spAutoFit/>
          </a:bodyPr>
          <a:lstStyle/>
          <a:p>
            <a:r>
              <a:rPr lang="zh-CN" altLang="en-US" sz="2800" b="1">
                <a:solidFill>
                  <a:srgbClr val="FF0000"/>
                </a:solidFill>
              </a:rPr>
              <a:t>知识拓展：</a:t>
            </a:r>
          </a:p>
        </p:txBody>
      </p:sp>
      <p:sp>
        <p:nvSpPr>
          <p:cNvPr id="18" name="文本框 17"/>
          <p:cNvSpPr txBox="1"/>
          <p:nvPr/>
        </p:nvSpPr>
        <p:spPr>
          <a:xfrm>
            <a:off x="4260056" y="121920"/>
            <a:ext cx="2739390" cy="954107"/>
          </a:xfrm>
          <a:prstGeom prst="rect">
            <a:avLst/>
          </a:prstGeom>
          <a:solidFill>
            <a:srgbClr val="00B0F0"/>
          </a:solidFill>
        </p:spPr>
        <p:txBody>
          <a:bodyPr wrap="square" rtlCol="0" anchor="t">
            <a:spAutoFit/>
          </a:bodyPr>
          <a:lstStyle/>
          <a:p>
            <a:r>
              <a:rPr lang="zh-CN" altLang="en-US" sz="2800" b="1">
                <a:latin typeface="黑体" panose="02010609060101010101" pitchFamily="49" charset="-122"/>
                <a:ea typeface="黑体" panose="02010609060101010101" pitchFamily="49" charset="-122"/>
                <a:cs typeface="黑体" panose="02010609060101010101" pitchFamily="49" charset="-122"/>
                <a:sym typeface="+mn-ea"/>
              </a:rPr>
              <a:t>经济危机爆发的原因</a:t>
            </a:r>
            <a:endParaRPr lang="zh-CN" altLang="en-US" sz="2800"/>
          </a:p>
        </p:txBody>
      </p:sp>
      <p:sp>
        <p:nvSpPr>
          <p:cNvPr id="7" name="文本框 6"/>
          <p:cNvSpPr txBox="1"/>
          <p:nvPr/>
        </p:nvSpPr>
        <p:spPr>
          <a:xfrm>
            <a:off x="4835842" y="3729990"/>
            <a:ext cx="608648" cy="1200329"/>
          </a:xfrm>
          <a:prstGeom prst="rect">
            <a:avLst/>
          </a:prstGeom>
          <a:noFill/>
        </p:spPr>
        <p:txBody>
          <a:bodyPr wrap="square" rtlCol="0">
            <a:spAutoFit/>
          </a:bodyPr>
          <a:lstStyle/>
          <a:p>
            <a:r>
              <a:rPr lang="zh-CN" altLang="en-US" b="1">
                <a:solidFill>
                  <a:schemeClr val="tx1"/>
                </a:solidFill>
              </a:rPr>
              <a:t>供求矛盾</a:t>
            </a:r>
          </a:p>
        </p:txBody>
      </p:sp>
    </p:spTree>
    <p:extLst>
      <p:ext uri="{BB962C8B-B14F-4D97-AF65-F5344CB8AC3E}">
        <p14:creationId xmlns:p14="http://schemas.microsoft.com/office/powerpoint/2010/main" val="519139995"/>
      </p:ext>
    </p:extLst>
  </p:cSld>
  <p:clrMapOvr>
    <a:masterClrMapping/>
  </p:clrMapOvr>
  <mc:AlternateContent>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Left)">
                                      <p:cBhvr>
                                        <p:cTn id="7" dur="500"/>
                                        <p:tgtEl>
                                          <p:spTgt spid="9"/>
                                        </p:tgtEl>
                                      </p:cBhvr>
                                    </p:animEffect>
                                  </p:childTnLst>
                                </p:cTn>
                              </p:par>
                            </p:childTnLst>
                          </p:cTn>
                        </p:par>
                        <p:par>
                          <p:cTn id="8" fill="hold" nodeType="afterGroup">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p:tgtEl>
                                          <p:spTgt spid="21"/>
                                        </p:tgtEl>
                                        <p:attrNameLst>
                                          <p:attrName>ppt_y</p:attrName>
                                        </p:attrNameLst>
                                      </p:cBhvr>
                                      <p:tavLst>
                                        <p:tav tm="0">
                                          <p:val>
                                            <p:strVal val="#ppt_y+#ppt_h*1.125000"/>
                                          </p:val>
                                        </p:tav>
                                        <p:tav tm="100000">
                                          <p:val>
                                            <p:strVal val="#ppt_y"/>
                                          </p:val>
                                        </p:tav>
                                      </p:tavLst>
                                    </p:anim>
                                    <p:animEffect transition="in" filter="wipe(up)">
                                      <p:cBhvr>
                                        <p:cTn id="12" dur="500"/>
                                        <p:tgtEl>
                                          <p:spTgt spid="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nodeType="afterGroup">
                            <p:stCondLst>
                              <p:cond delay="500"/>
                            </p:stCondLst>
                            <p:childTnLst>
                              <p:par>
                                <p:cTn id="20" presetID="12" presetClass="entr" presetSubtype="4"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p:tgtEl>
                                          <p:spTgt spid="22"/>
                                        </p:tgtEl>
                                        <p:attrNameLst>
                                          <p:attrName>ppt_y</p:attrName>
                                        </p:attrNameLst>
                                      </p:cBhvr>
                                      <p:tavLst>
                                        <p:tav tm="0">
                                          <p:val>
                                            <p:strVal val="#ppt_y+#ppt_h*1.125000"/>
                                          </p:val>
                                        </p:tav>
                                        <p:tav tm="100000">
                                          <p:val>
                                            <p:strVal val="#ppt_y"/>
                                          </p:val>
                                        </p:tav>
                                      </p:tavLst>
                                    </p:anim>
                                    <p:animEffect transition="in" filter="wipe(up)">
                                      <p:cBhvr>
                                        <p:cTn id="23" dur="500"/>
                                        <p:tgtEl>
                                          <p:spTgt spid="2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p:tgtEl>
                                          <p:spTgt spid="15"/>
                                        </p:tgtEl>
                                        <p:attrNameLst>
                                          <p:attrName>ppt_y</p:attrName>
                                        </p:attrNameLst>
                                      </p:cBhvr>
                                      <p:tavLst>
                                        <p:tav tm="0">
                                          <p:val>
                                            <p:strVal val="#ppt_y+#ppt_h*1.125000"/>
                                          </p:val>
                                        </p:tav>
                                        <p:tav tm="100000">
                                          <p:val>
                                            <p:strVal val="#ppt_y"/>
                                          </p:val>
                                        </p:tav>
                                      </p:tavLst>
                                    </p:anim>
                                    <p:animEffect transition="in" filter="wipe(up)">
                                      <p:cBhvr>
                                        <p:cTn id="29" dur="500"/>
                                        <p:tgtEl>
                                          <p:spTgt spid="15"/>
                                        </p:tgtEl>
                                      </p:cBhvr>
                                    </p:animEffect>
                                  </p:childTnLst>
                                </p:cTn>
                              </p:par>
                            </p:childTnLst>
                          </p:cTn>
                        </p:par>
                        <p:par>
                          <p:cTn id="30" fill="hold" nodeType="afterGroup">
                            <p:stCondLst>
                              <p:cond delay="500"/>
                            </p:stCondLst>
                            <p:childTnLst>
                              <p:par>
                                <p:cTn id="31" presetID="12" presetClass="entr" presetSubtype="4"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p:tgtEl>
                                          <p:spTgt spid="23"/>
                                        </p:tgtEl>
                                        <p:attrNameLst>
                                          <p:attrName>ppt_y</p:attrName>
                                        </p:attrNameLst>
                                      </p:cBhvr>
                                      <p:tavLst>
                                        <p:tav tm="0">
                                          <p:val>
                                            <p:strVal val="#ppt_y+#ppt_h*1.125000"/>
                                          </p:val>
                                        </p:tav>
                                        <p:tav tm="100000">
                                          <p:val>
                                            <p:strVal val="#ppt_y"/>
                                          </p:val>
                                        </p:tav>
                                      </p:tavLst>
                                    </p:anim>
                                    <p:animEffect transition="in" filter="wipe(up)">
                                      <p:cBhvr>
                                        <p:cTn id="34" dur="500"/>
                                        <p:tgtEl>
                                          <p:spTgt spid="23"/>
                                        </p:tgtEl>
                                      </p:cBhvr>
                                    </p:animEffect>
                                  </p:childTnLst>
                                </p:cTn>
                              </p:par>
                            </p:childTnLst>
                          </p:cTn>
                        </p:par>
                        <p:par>
                          <p:cTn id="35" fill="hold" nodeType="afterGroup">
                            <p:stCondLst>
                              <p:cond delay="1000"/>
                            </p:stCondLst>
                            <p:childTnLst>
                              <p:par>
                                <p:cTn id="36" presetID="12" presetClass="entr" presetSubtype="4"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p:tgtEl>
                                          <p:spTgt spid="17"/>
                                        </p:tgtEl>
                                        <p:attrNameLst>
                                          <p:attrName>ppt_y</p:attrName>
                                        </p:attrNameLst>
                                      </p:cBhvr>
                                      <p:tavLst>
                                        <p:tav tm="0">
                                          <p:val>
                                            <p:strVal val="#ppt_y+#ppt_h*1.125000"/>
                                          </p:val>
                                        </p:tav>
                                        <p:tav tm="100000">
                                          <p:val>
                                            <p:strVal val="#ppt_y"/>
                                          </p:val>
                                        </p:tav>
                                      </p:tavLst>
                                    </p:anim>
                                    <p:animEffect transition="in" filter="wipe(up)">
                                      <p:cBhvr>
                                        <p:cTn id="39" dur="500"/>
                                        <p:tgtEl>
                                          <p:spTgt spid="17"/>
                                        </p:tgtEl>
                                      </p:cBhvr>
                                    </p:animEffect>
                                  </p:childTnLst>
                                </p:cTn>
                              </p:par>
                            </p:childTnLst>
                          </p:cTn>
                        </p:par>
                        <p:par>
                          <p:cTn id="40" fill="hold" nodeType="afterGroup">
                            <p:stCondLst>
                              <p:cond delay="1500"/>
                            </p:stCondLst>
                            <p:childTnLst>
                              <p:par>
                                <p:cTn id="41" presetID="22" presetClass="entr" presetSubtype="4"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500"/>
                                        <p:tgtEl>
                                          <p:spTgt spid="3"/>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12" presetClass="entr" presetSubtype="4" fill="hold" grpId="0" nodeType="click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p:tgtEl>
                                          <p:spTgt spid="24"/>
                                        </p:tgtEl>
                                        <p:attrNameLst>
                                          <p:attrName>ppt_y</p:attrName>
                                        </p:attrNameLst>
                                      </p:cBhvr>
                                      <p:tavLst>
                                        <p:tav tm="0">
                                          <p:val>
                                            <p:strVal val="#ppt_y+#ppt_h*1.125000"/>
                                          </p:val>
                                        </p:tav>
                                        <p:tav tm="100000">
                                          <p:val>
                                            <p:strVal val="#ppt_y"/>
                                          </p:val>
                                        </p:tav>
                                      </p:tavLst>
                                    </p:anim>
                                    <p:animEffect transition="in" filter="wipe(up)">
                                      <p:cBhvr>
                                        <p:cTn id="49" dur="500"/>
                                        <p:tgtEl>
                                          <p:spTgt spid="24"/>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12" presetClass="entr" presetSubtype="4"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p:tgtEl>
                                          <p:spTgt spid="16"/>
                                        </p:tgtEl>
                                        <p:attrNameLst>
                                          <p:attrName>ppt_y</p:attrName>
                                        </p:attrNameLst>
                                      </p:cBhvr>
                                      <p:tavLst>
                                        <p:tav tm="0">
                                          <p:val>
                                            <p:strVal val="#ppt_y+#ppt_h*1.125000"/>
                                          </p:val>
                                        </p:tav>
                                        <p:tav tm="100000">
                                          <p:val>
                                            <p:strVal val="#ppt_y"/>
                                          </p:val>
                                        </p:tav>
                                      </p:tavLst>
                                    </p:anim>
                                    <p:animEffect transition="in" filter="wipe(up)">
                                      <p:cBhvr>
                                        <p:cTn id="55" dur="500"/>
                                        <p:tgtEl>
                                          <p:spTgt spid="16"/>
                                        </p:tgtEl>
                                      </p:cBhvr>
                                    </p:animEffect>
                                  </p:childTnLst>
                                </p:cTn>
                              </p:par>
                            </p:childTnLst>
                          </p:cTn>
                        </p:par>
                        <p:par>
                          <p:cTn id="56" fill="hold" nodeType="afterGroup">
                            <p:stCondLst>
                              <p:cond delay="500"/>
                            </p:stCondLst>
                            <p:childTnLst>
                              <p:par>
                                <p:cTn id="57" presetID="22" presetClass="entr" presetSubtype="1"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up)">
                                      <p:cBhvr>
                                        <p:cTn id="59" dur="500"/>
                                        <p:tgtEl>
                                          <p:spTgt spid="8"/>
                                        </p:tgtEl>
                                      </p:cBhvr>
                                    </p:animEffect>
                                  </p:childTnLst>
                                </p:cTn>
                              </p:par>
                            </p:childTnLst>
                          </p:cTn>
                        </p:par>
                        <p:par>
                          <p:cTn id="60" fill="hold" nodeType="afterGroup">
                            <p:stCondLst>
                              <p:cond delay="1000"/>
                            </p:stCondLst>
                            <p:childTnLst>
                              <p:par>
                                <p:cTn id="61" presetID="22" presetClass="entr" presetSubtype="1"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up)">
                                      <p:cBhvr>
                                        <p:cTn id="63" dur="500"/>
                                        <p:tgtEl>
                                          <p:spTgt spid="10"/>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12" presetClass="entr" presetSubtype="4" fill="hold" grpId="0" nodeType="clickEffect">
                                  <p:stCondLst>
                                    <p:cond delay="0"/>
                                  </p:stCondLst>
                                  <p:childTnLst>
                                    <p:set>
                                      <p:cBhvr>
                                        <p:cTn id="67" dur="1" fill="hold">
                                          <p:stCondLst>
                                            <p:cond delay="0"/>
                                          </p:stCondLst>
                                        </p:cTn>
                                        <p:tgtEl>
                                          <p:spTgt spid="25"/>
                                        </p:tgtEl>
                                        <p:attrNameLst>
                                          <p:attrName>style.visibility</p:attrName>
                                        </p:attrNameLst>
                                      </p:cBhvr>
                                      <p:to>
                                        <p:strVal val="visible"/>
                                      </p:to>
                                    </p:set>
                                    <p:anim calcmode="lin" valueType="num">
                                      <p:cBhvr additive="base">
                                        <p:cTn id="68" dur="500"/>
                                        <p:tgtEl>
                                          <p:spTgt spid="25"/>
                                        </p:tgtEl>
                                        <p:attrNameLst>
                                          <p:attrName>ppt_y</p:attrName>
                                        </p:attrNameLst>
                                      </p:cBhvr>
                                      <p:tavLst>
                                        <p:tav tm="0">
                                          <p:val>
                                            <p:strVal val="#ppt_y+#ppt_h*1.125000"/>
                                          </p:val>
                                        </p:tav>
                                        <p:tav tm="100000">
                                          <p:val>
                                            <p:strVal val="#ppt_y"/>
                                          </p:val>
                                        </p:tav>
                                      </p:tavLst>
                                    </p:anim>
                                    <p:animEffect transition="in" filter="wipe(up)">
                                      <p:cBhvr>
                                        <p:cTn id="69" dur="500"/>
                                        <p:tgtEl>
                                          <p:spTgt spid="25"/>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12" presetClass="entr" presetSubtype="4" fill="hold" grpId="0" nodeType="clickEffect">
                                  <p:stCondLst>
                                    <p:cond delay="0"/>
                                  </p:stCondLst>
                                  <p:childTnLst>
                                    <p:set>
                                      <p:cBhvr>
                                        <p:cTn id="73" dur="1" fill="hold">
                                          <p:stCondLst>
                                            <p:cond delay="0"/>
                                          </p:stCondLst>
                                        </p:cTn>
                                        <p:tgtEl>
                                          <p:spTgt spid="40"/>
                                        </p:tgtEl>
                                        <p:attrNameLst>
                                          <p:attrName>style.visibility</p:attrName>
                                        </p:attrNameLst>
                                      </p:cBhvr>
                                      <p:to>
                                        <p:strVal val="visible"/>
                                      </p:to>
                                    </p:set>
                                    <p:anim calcmode="lin" valueType="num">
                                      <p:cBhvr additive="base">
                                        <p:cTn id="74" dur="500"/>
                                        <p:tgtEl>
                                          <p:spTgt spid="40"/>
                                        </p:tgtEl>
                                        <p:attrNameLst>
                                          <p:attrName>ppt_y</p:attrName>
                                        </p:attrNameLst>
                                      </p:cBhvr>
                                      <p:tavLst>
                                        <p:tav tm="0">
                                          <p:val>
                                            <p:strVal val="#ppt_y+#ppt_h*1.125000"/>
                                          </p:val>
                                        </p:tav>
                                        <p:tav tm="100000">
                                          <p:val>
                                            <p:strVal val="#ppt_y"/>
                                          </p:val>
                                        </p:tav>
                                      </p:tavLst>
                                    </p:anim>
                                    <p:animEffect transition="in" filter="wipe(up)">
                                      <p:cBhvr>
                                        <p:cTn id="75" dur="500"/>
                                        <p:tgtEl>
                                          <p:spTgt spid="40"/>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12" presetClass="entr" presetSubtype="4" fill="hold" grpId="0" nodeType="click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additive="base">
                                        <p:cTn id="80" dur="500"/>
                                        <p:tgtEl>
                                          <p:spTgt spid="35"/>
                                        </p:tgtEl>
                                        <p:attrNameLst>
                                          <p:attrName>ppt_y</p:attrName>
                                        </p:attrNameLst>
                                      </p:cBhvr>
                                      <p:tavLst>
                                        <p:tav tm="0">
                                          <p:val>
                                            <p:strVal val="#ppt_y+#ppt_h*1.125000"/>
                                          </p:val>
                                        </p:tav>
                                        <p:tav tm="100000">
                                          <p:val>
                                            <p:strVal val="#ppt_y"/>
                                          </p:val>
                                        </p:tav>
                                      </p:tavLst>
                                    </p:anim>
                                    <p:animEffect transition="in" filter="wipe(up)">
                                      <p:cBhvr>
                                        <p:cTn id="81" dur="500"/>
                                        <p:tgtEl>
                                          <p:spTgt spid="35"/>
                                        </p:tgtEl>
                                      </p:cBhvr>
                                    </p:animEffect>
                                  </p:childTnLst>
                                </p:cTn>
                              </p:par>
                            </p:childTnLst>
                          </p:cTn>
                        </p:par>
                      </p:childTnLst>
                    </p:cTn>
                  </p:par>
                  <p:par>
                    <p:cTn id="82" fill="hold" nodeType="clickPar">
                      <p:stCondLst>
                        <p:cond delay="indefinite"/>
                      </p:stCondLst>
                      <p:childTnLst>
                        <p:par>
                          <p:cTn id="83" fill="hold" nodeType="afterGroup">
                            <p:stCondLst>
                              <p:cond delay="0"/>
                            </p:stCondLst>
                            <p:childTnLst>
                              <p:par>
                                <p:cTn id="84" presetID="12" presetClass="entr" presetSubtype="4" fill="hold" grpId="0" nodeType="click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500"/>
                                        <p:tgtEl>
                                          <p:spTgt spid="36"/>
                                        </p:tgtEl>
                                        <p:attrNameLst>
                                          <p:attrName>ppt_y</p:attrName>
                                        </p:attrNameLst>
                                      </p:cBhvr>
                                      <p:tavLst>
                                        <p:tav tm="0">
                                          <p:val>
                                            <p:strVal val="#ppt_y+#ppt_h*1.125000"/>
                                          </p:val>
                                        </p:tav>
                                        <p:tav tm="100000">
                                          <p:val>
                                            <p:strVal val="#ppt_y"/>
                                          </p:val>
                                        </p:tav>
                                      </p:tavLst>
                                    </p:anim>
                                    <p:animEffect transition="in" filter="wipe(up)">
                                      <p:cBhvr>
                                        <p:cTn id="87" dur="500"/>
                                        <p:tgtEl>
                                          <p:spTgt spid="36"/>
                                        </p:tgtEl>
                                      </p:cBhvr>
                                    </p:animEffect>
                                  </p:childTnLst>
                                </p:cTn>
                              </p:par>
                              <p:par>
                                <p:cTn id="88" presetID="12" presetClass="entr" presetSubtype="4"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500"/>
                                        <p:tgtEl>
                                          <p:spTgt spid="37"/>
                                        </p:tgtEl>
                                        <p:attrNameLst>
                                          <p:attrName>ppt_y</p:attrName>
                                        </p:attrNameLst>
                                      </p:cBhvr>
                                      <p:tavLst>
                                        <p:tav tm="0">
                                          <p:val>
                                            <p:strVal val="#ppt_y+#ppt_h*1.125000"/>
                                          </p:val>
                                        </p:tav>
                                        <p:tav tm="100000">
                                          <p:val>
                                            <p:strVal val="#ppt_y"/>
                                          </p:val>
                                        </p:tav>
                                      </p:tavLst>
                                    </p:anim>
                                    <p:animEffect transition="in" filter="wipe(up)">
                                      <p:cBhvr>
                                        <p:cTn id="91" dur="500"/>
                                        <p:tgtEl>
                                          <p:spTgt spid="3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wipe(down)">
                                      <p:cBhvr>
                                        <p:cTn id="94" dur="500"/>
                                        <p:tgtEl>
                                          <p:spTgt spid="7"/>
                                        </p:tgtEl>
                                      </p:cBhvr>
                                    </p:animEffect>
                                  </p:childTnLst>
                                </p:cTn>
                              </p:par>
                            </p:childTnLst>
                          </p:cTn>
                        </p:par>
                      </p:childTnLst>
                    </p:cTn>
                  </p:par>
                  <p:par>
                    <p:cTn id="95" fill="hold" nodeType="clickPar">
                      <p:stCondLst>
                        <p:cond delay="indefinite"/>
                      </p:stCondLst>
                      <p:childTnLst>
                        <p:par>
                          <p:cTn id="96" fill="hold" nodeType="afterGroup">
                            <p:stCondLst>
                              <p:cond delay="0"/>
                            </p:stCondLst>
                            <p:childTnLst>
                              <p:par>
                                <p:cTn id="97" presetID="12" presetClass="entr" presetSubtype="4" fill="hold" grpId="0" nodeType="clickEffect">
                                  <p:stCondLst>
                                    <p:cond delay="0"/>
                                  </p:stCondLst>
                                  <p:childTnLst>
                                    <p:set>
                                      <p:cBhvr>
                                        <p:cTn id="98" dur="1" fill="hold">
                                          <p:stCondLst>
                                            <p:cond delay="0"/>
                                          </p:stCondLst>
                                        </p:cTn>
                                        <p:tgtEl>
                                          <p:spTgt spid="38"/>
                                        </p:tgtEl>
                                        <p:attrNameLst>
                                          <p:attrName>style.visibility</p:attrName>
                                        </p:attrNameLst>
                                      </p:cBhvr>
                                      <p:to>
                                        <p:strVal val="visible"/>
                                      </p:to>
                                    </p:set>
                                    <p:anim calcmode="lin" valueType="num">
                                      <p:cBhvr additive="base">
                                        <p:cTn id="99" dur="500"/>
                                        <p:tgtEl>
                                          <p:spTgt spid="38"/>
                                        </p:tgtEl>
                                        <p:attrNameLst>
                                          <p:attrName>ppt_y</p:attrName>
                                        </p:attrNameLst>
                                      </p:cBhvr>
                                      <p:tavLst>
                                        <p:tav tm="0">
                                          <p:val>
                                            <p:strVal val="#ppt_y+#ppt_h*1.125000"/>
                                          </p:val>
                                        </p:tav>
                                        <p:tav tm="100000">
                                          <p:val>
                                            <p:strVal val="#ppt_y"/>
                                          </p:val>
                                        </p:tav>
                                      </p:tavLst>
                                    </p:anim>
                                    <p:animEffect transition="in" filter="wipe(up)">
                                      <p:cBhvr>
                                        <p:cTn id="100" dur="500"/>
                                        <p:tgtEl>
                                          <p:spTgt spid="38"/>
                                        </p:tgtEl>
                                      </p:cBhvr>
                                    </p:animEffect>
                                  </p:childTnLst>
                                </p:cTn>
                              </p:par>
                            </p:childTnLst>
                          </p:cTn>
                        </p:par>
                        <p:par>
                          <p:cTn id="101" fill="hold" nodeType="afterGroup">
                            <p:stCondLst>
                              <p:cond delay="500"/>
                            </p:stCondLst>
                            <p:childTnLst>
                              <p:par>
                                <p:cTn id="102" presetID="22" presetClass="entr" presetSubtype="4" fill="hold" grpId="0" nodeType="afterEffect">
                                  <p:stCondLst>
                                    <p:cond delay="0"/>
                                  </p:stCondLst>
                                  <p:childTnLst>
                                    <p:set>
                                      <p:cBhvr>
                                        <p:cTn id="103" dur="1" fill="hold">
                                          <p:stCondLst>
                                            <p:cond delay="0"/>
                                          </p:stCondLst>
                                        </p:cTn>
                                        <p:tgtEl>
                                          <p:spTgt spid="97288"/>
                                        </p:tgtEl>
                                        <p:attrNameLst>
                                          <p:attrName>style.visibility</p:attrName>
                                        </p:attrNameLst>
                                      </p:cBhvr>
                                      <p:to>
                                        <p:strVal val="visible"/>
                                      </p:to>
                                    </p:set>
                                    <p:animEffect transition="in" filter="wipe(down)">
                                      <p:cBhvr>
                                        <p:cTn id="104" dur="500"/>
                                        <p:tgtEl>
                                          <p:spTgt spid="97288"/>
                                        </p:tgtEl>
                                      </p:cBhvr>
                                    </p:animEffect>
                                  </p:childTnLst>
                                </p:cTn>
                              </p:par>
                            </p:childTnLst>
                          </p:cTn>
                        </p:par>
                      </p:childTnLst>
                    </p:cTn>
                  </p:par>
                  <p:par>
                    <p:cTn id="105" fill="hold" nodeType="clickPar">
                      <p:stCondLst>
                        <p:cond delay="indefinite"/>
                      </p:stCondLst>
                      <p:childTnLst>
                        <p:par>
                          <p:cTn id="106" fill="hold" nodeType="afterGroup">
                            <p:stCondLst>
                              <p:cond delay="0"/>
                            </p:stCondLst>
                            <p:childTnLst>
                              <p:par>
                                <p:cTn id="107" presetID="22" presetClass="entr" presetSubtype="4" fill="hold" grpId="0" nodeType="click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wipe(down)">
                                      <p:cBhvr>
                                        <p:cTn id="10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5" grpId="0"/>
      <p:bldP spid="16" grpId="0"/>
      <p:bldP spid="17" grpId="0"/>
      <p:bldP spid="21" grpId="0"/>
      <p:bldP spid="22" grpId="0"/>
      <p:bldP spid="23" grpId="0"/>
      <p:bldP spid="24" grpId="0"/>
      <p:bldP spid="25" grpId="0"/>
      <p:bldP spid="35" grpId="0"/>
      <p:bldP spid="37" grpId="0"/>
      <p:bldP spid="38" grpId="0"/>
      <p:bldP spid="40" grpId="0"/>
      <p:bldP spid="3" grpId="0"/>
      <p:bldP spid="8" grpId="0"/>
      <p:bldP spid="10" grpId="0"/>
      <p:bldP spid="36" grpId="0"/>
      <p:bldP spid="97288" grpId="0"/>
      <p:bldP spid="12" grpId="0"/>
      <p:bldP spid="7"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1494" y="2298700"/>
            <a:ext cx="2993231" cy="307149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矩形 3"/>
          <p:cNvSpPr/>
          <p:nvPr/>
        </p:nvSpPr>
        <p:spPr>
          <a:xfrm>
            <a:off x="290862" y="1635438"/>
            <a:ext cx="3647249" cy="954107"/>
          </a:xfrm>
          <a:prstGeom prst="rect">
            <a:avLst/>
          </a:prstGeom>
        </p:spPr>
        <p:txBody>
          <a:bodyPr wrap="square">
            <a:spAutoFit/>
          </a:bodyPr>
          <a:lstStyle/>
          <a:p>
            <a:pPr>
              <a:spcAft>
                <a:spcPct val="0"/>
              </a:spcAft>
            </a:pPr>
            <a:r>
              <a:rPr lang="zh-CN" altLang="zh-CN" sz="2800">
                <a:latin typeface="黑体" panose="02010609060101010101" pitchFamily="49" charset="-122"/>
                <a:ea typeface="黑体" panose="02010609060101010101" pitchFamily="49" charset="-122"/>
                <a:cs typeface="黑体" panose="02010609060101010101" pitchFamily="49" charset="-122"/>
              </a:rPr>
              <a:t>（</a:t>
            </a:r>
            <a:r>
              <a:rPr lang="en-US" altLang="zh-CN" sz="2800">
                <a:latin typeface="黑体" panose="02010609060101010101" pitchFamily="49" charset="-122"/>
                <a:ea typeface="黑体" panose="02010609060101010101" pitchFamily="49" charset="-122"/>
                <a:cs typeface="黑体" panose="02010609060101010101" pitchFamily="49" charset="-122"/>
              </a:rPr>
              <a:t>1</a:t>
            </a:r>
            <a:r>
              <a:rPr lang="zh-CN" altLang="zh-CN" sz="2800">
                <a:latin typeface="黑体" panose="02010609060101010101" pitchFamily="49" charset="-122"/>
                <a:ea typeface="黑体" panose="02010609060101010101" pitchFamily="49" charset="-122"/>
                <a:cs typeface="黑体" panose="02010609060101010101" pitchFamily="49" charset="-122"/>
              </a:rPr>
              <a:t>）自发斗争：捣毁机器</a:t>
            </a:r>
          </a:p>
        </p:txBody>
      </p:sp>
      <p:sp>
        <p:nvSpPr>
          <p:cNvPr id="2" name="文本框 1"/>
          <p:cNvSpPr txBox="1"/>
          <p:nvPr/>
        </p:nvSpPr>
        <p:spPr>
          <a:xfrm>
            <a:off x="749141" y="5499100"/>
            <a:ext cx="3416320" cy="369332"/>
          </a:xfrm>
          <a:prstGeom prst="rect">
            <a:avLst/>
          </a:prstGeom>
          <a:noFill/>
        </p:spPr>
        <p:txBody>
          <a:bodyPr wrap="none" rtlCol="0" anchor="t">
            <a:spAutoFit/>
          </a:bodyPr>
          <a:lstStyle/>
          <a:p>
            <a:r>
              <a:rPr lang="zh-CN" altLang="en-US">
                <a:latin typeface="黑体" panose="02010609060101010101" pitchFamily="49" charset="-122"/>
                <a:ea typeface="黑体" panose="02010609060101010101" pitchFamily="49" charset="-122"/>
                <a:cs typeface="黑体" panose="02010609060101010101" pitchFamily="49" charset="-122"/>
                <a:sym typeface="+mn-ea"/>
              </a:rPr>
              <a:t>“捣毁机器运动”（卢德运动）</a:t>
            </a:r>
            <a:endParaRPr lang="zh-CN" altLang="en-US"/>
          </a:p>
        </p:txBody>
      </p:sp>
      <p:sp>
        <p:nvSpPr>
          <p:cNvPr id="6" name="矩形 5"/>
          <p:cNvSpPr/>
          <p:nvPr/>
        </p:nvSpPr>
        <p:spPr>
          <a:xfrm>
            <a:off x="3776662" y="1635125"/>
            <a:ext cx="4110038" cy="954107"/>
          </a:xfrm>
          <a:prstGeom prst="rect">
            <a:avLst/>
          </a:prstGeom>
        </p:spPr>
        <p:txBody>
          <a:bodyPr wrap="square">
            <a:spAutoFit/>
          </a:bodyPr>
          <a:lstStyle/>
          <a:p>
            <a:pPr lvl="0" algn="l">
              <a:spcAft>
                <a:spcPct val="0"/>
              </a:spcAft>
              <a:buClrTx/>
              <a:buSzTx/>
              <a:buFontTx/>
            </a:pPr>
            <a:r>
              <a:rPr lang="zh-CN" altLang="zh-CN" sz="2800">
                <a:latin typeface="黑体" panose="02010609060101010101" pitchFamily="49" charset="-122"/>
                <a:ea typeface="黑体" panose="02010609060101010101" pitchFamily="49" charset="-122"/>
                <a:cs typeface="黑体" panose="02010609060101010101" pitchFamily="49" charset="-122"/>
                <a:sym typeface="+mn-ea"/>
              </a:rPr>
              <a:t>（2）自觉斗争：争取政治权利</a:t>
            </a:r>
          </a:p>
        </p:txBody>
      </p:sp>
      <p:pic>
        <p:nvPicPr>
          <p:cNvPr id="44" name="Picture 5" descr="国际工人运动和马克思主义的诞生"/>
          <p:cNvPicPr>
            <a:picLocks noChangeAspect="1" noChangeArrowheads="1"/>
          </p:cNvPicPr>
          <p:nvPr/>
        </p:nvPicPr>
        <p:blipFill>
          <a:blip r:embed="rId3">
            <a:clrChange>
              <a:clrFrom>
                <a:srgbClr val="F9F9F9"/>
              </a:clrFrom>
              <a:clrTo>
                <a:srgbClr val="F9F9F9">
                  <a:alpha val="0"/>
                </a:srgbClr>
              </a:clrTo>
            </a:clrChange>
          </a:blip>
          <a:stretch>
            <a:fillRect/>
          </a:stretch>
        </p:blipFill>
        <p:spPr bwMode="auto">
          <a:xfrm>
            <a:off x="3776662" y="2181226"/>
            <a:ext cx="3389948" cy="3686175"/>
          </a:xfrm>
          <a:prstGeom prst="rect">
            <a:avLst/>
          </a:prstGeom>
          <a:noFill/>
          <a:ln w="9525">
            <a:noFill/>
            <a:miter lim="800000"/>
          </a:ln>
        </p:spPr>
      </p:pic>
      <p:sp>
        <p:nvSpPr>
          <p:cNvPr id="3" name="文本框 2"/>
          <p:cNvSpPr txBox="1"/>
          <p:nvPr/>
        </p:nvSpPr>
        <p:spPr>
          <a:xfrm>
            <a:off x="7166610" y="2181225"/>
            <a:ext cx="1865948" cy="5262979"/>
          </a:xfrm>
          <a:prstGeom prst="rect">
            <a:avLst/>
          </a:prstGeom>
          <a:noFill/>
        </p:spPr>
        <p:txBody>
          <a:bodyPr wrap="square" rtlCol="0" anchor="t">
            <a:spAutoFit/>
          </a:bodyPr>
          <a:lstStyle/>
          <a:p>
            <a:r>
              <a:rPr lang="zh-CN" altLang="en-US" sz="2800">
                <a:latin typeface="隶书" panose="02010509060101010101" charset="-122"/>
                <a:ea typeface="隶书" panose="02010509060101010101" charset="-122"/>
                <a:cs typeface="隶书" panose="02010509060101010101" charset="-122"/>
                <a:sym typeface="+mn-ea"/>
              </a:rPr>
              <a:t>19世纪三四十年代,爆发了法国里昂工人武装起义、英国工人</a:t>
            </a:r>
            <a:r>
              <a:rPr lang="zh-CN" altLang="en-US" sz="2800">
                <a:solidFill>
                  <a:srgbClr val="FF0000"/>
                </a:solidFill>
                <a:latin typeface="隶书" panose="02010509060101010101" charset="-122"/>
                <a:ea typeface="隶书" panose="02010509060101010101" charset="-122"/>
                <a:cs typeface="隶书" panose="02010509060101010101" charset="-122"/>
                <a:sym typeface="+mn-ea"/>
              </a:rPr>
              <a:t>争取普选权</a:t>
            </a:r>
            <a:r>
              <a:rPr lang="zh-CN" altLang="en-US" sz="2800">
                <a:latin typeface="隶书" panose="02010509060101010101" charset="-122"/>
                <a:ea typeface="隶书" panose="02010509060101010101" charset="-122"/>
                <a:cs typeface="隶书" panose="02010509060101010101" charset="-122"/>
                <a:sym typeface="+mn-ea"/>
              </a:rPr>
              <a:t>的宪章运动和德意志西里西亚织工起义</a:t>
            </a:r>
            <a:r>
              <a:rPr lang="zh-CN" altLang="en-US" sz="2000">
                <a:latin typeface="隶书" panose="02010509060101010101" charset="-122"/>
                <a:ea typeface="隶书" panose="02010509060101010101" charset="-122"/>
                <a:cs typeface="隶书" panose="02010509060101010101" charset="-122"/>
                <a:sym typeface="+mn-ea"/>
              </a:rPr>
              <a:t>。</a:t>
            </a:r>
            <a:endParaRPr lang="zh-CN" altLang="en-US" sz="2000">
              <a:latin typeface="隶书"/>
              <a:ea typeface="隶书"/>
              <a:cs typeface="隶书"/>
              <a:sym typeface="+mn-ea"/>
            </a:endParaRPr>
          </a:p>
        </p:txBody>
      </p:sp>
      <p:grpSp>
        <p:nvGrpSpPr>
          <p:cNvPr id="7" name="组合 6"/>
          <p:cNvGrpSpPr/>
          <p:nvPr/>
        </p:nvGrpSpPr>
        <p:grpSpPr>
          <a:xfrm>
            <a:off x="1299686" y="3763010"/>
            <a:ext cx="5046821" cy="991235"/>
            <a:chOff x="2729" y="5926"/>
            <a:chExt cx="10597" cy="1561"/>
          </a:xfrm>
        </p:grpSpPr>
        <p:sp>
          <p:nvSpPr>
            <p:cNvPr id="14" name="TextBox 3"/>
            <p:cNvSpPr txBox="1">
              <a:spLocks noChangeArrowheads="1"/>
            </p:cNvSpPr>
            <p:nvPr/>
          </p:nvSpPr>
          <p:spPr bwMode="auto">
            <a:xfrm>
              <a:off x="2729" y="5926"/>
              <a:ext cx="2554" cy="1503"/>
            </a:xfrm>
            <a:prstGeom prst="rect">
              <a:avLst/>
            </a:prstGeom>
            <a:solidFill>
              <a:srgbClr val="FFFF00"/>
            </a:solidFill>
            <a:ln w="9525">
              <a:solidFill>
                <a:srgbClr val="C00000"/>
              </a:solidFill>
              <a:miter lim="800000"/>
            </a:ln>
          </p:spPr>
          <p:txBody>
            <a:bodyPr wrap="square">
              <a:spAutoFit/>
            </a:bodyPr>
            <a:lstStyle>
              <a:lvl1pPr>
                <a:defRPr>
                  <a:solidFill>
                    <a:schemeClr val="tx1"/>
                  </a:solidFill>
                  <a:latin typeface="Verdana" panose="020b0604030504040204" pitchFamily="34" charset="0"/>
                  <a:ea typeface="宋体" panose="02010600030101010101" pitchFamily="2" charset="-122"/>
                </a:defRPr>
              </a:lvl1pPr>
              <a:lvl2pPr marL="742950" indent="-285750">
                <a:defRPr>
                  <a:solidFill>
                    <a:schemeClr val="tx1"/>
                  </a:solidFill>
                  <a:latin typeface="Verdana" panose="020b0604030504040204" pitchFamily="34" charset="0"/>
                  <a:ea typeface="宋体" panose="02010600030101010101" pitchFamily="2" charset="-122"/>
                </a:defRPr>
              </a:lvl2pPr>
              <a:lvl3pPr marL="1143000" indent="-228600">
                <a:defRPr>
                  <a:solidFill>
                    <a:schemeClr val="tx1"/>
                  </a:solidFill>
                  <a:latin typeface="Verdana" panose="020b0604030504040204" pitchFamily="34" charset="0"/>
                  <a:ea typeface="宋体" panose="02010600030101010101" pitchFamily="2" charset="-122"/>
                </a:defRPr>
              </a:lvl3pPr>
              <a:lvl4pPr marL="1600200" indent="-228600">
                <a:defRPr>
                  <a:solidFill>
                    <a:schemeClr val="tx1"/>
                  </a:solidFill>
                  <a:latin typeface="Verdana" panose="020b0604030504040204" pitchFamily="34" charset="0"/>
                  <a:ea typeface="宋体" panose="02010600030101010101" pitchFamily="2" charset="-122"/>
                </a:defRPr>
              </a:lvl4pPr>
              <a:lvl5pPr marL="2057400" indent="-22860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0000"/>
                  </a:solidFill>
                  <a:effectLst/>
                  <a:uLnTx/>
                  <a:uFillTx/>
                  <a:latin typeface="等线" panose="02010600030101010101" pitchFamily="2" charset="-122"/>
                  <a:ea typeface="等线" panose="02010600030101010101" pitchFamily="2" charset="-122"/>
                  <a:cs typeface="+mn-cs"/>
                  <a:sym typeface="+mn-ea"/>
                </a:rPr>
                <a:t>捣毁机器</a:t>
              </a:r>
            </a:p>
          </p:txBody>
        </p:sp>
        <p:sp>
          <p:nvSpPr>
            <p:cNvPr id="17" name="TextBox 6"/>
            <p:cNvSpPr txBox="1">
              <a:spLocks noChangeArrowheads="1"/>
            </p:cNvSpPr>
            <p:nvPr/>
          </p:nvSpPr>
          <p:spPr bwMode="auto">
            <a:xfrm>
              <a:off x="9651" y="5984"/>
              <a:ext cx="3675" cy="1503"/>
            </a:xfrm>
            <a:prstGeom prst="rect">
              <a:avLst/>
            </a:prstGeom>
            <a:solidFill>
              <a:srgbClr val="FFC000"/>
            </a:solidFill>
            <a:ln w="9525">
              <a:solidFill>
                <a:srgbClr val="C00000"/>
              </a:solidFill>
              <a:miter lim="800000"/>
            </a:ln>
          </p:spPr>
          <p:txBody>
            <a:bodyPr wrap="square">
              <a:spAutoFit/>
            </a:bodyPr>
            <a:lstStyle>
              <a:lvl1pPr>
                <a:defRPr>
                  <a:solidFill>
                    <a:schemeClr val="tx1"/>
                  </a:solidFill>
                  <a:latin typeface="Verdana" panose="020b0604030504040204" pitchFamily="34" charset="0"/>
                  <a:ea typeface="宋体" panose="02010600030101010101" pitchFamily="2" charset="-122"/>
                </a:defRPr>
              </a:lvl1pPr>
              <a:lvl2pPr marL="742950" indent="-285750">
                <a:defRPr>
                  <a:solidFill>
                    <a:schemeClr val="tx1"/>
                  </a:solidFill>
                  <a:latin typeface="Verdana" panose="020b0604030504040204" pitchFamily="34" charset="0"/>
                  <a:ea typeface="宋体" panose="02010600030101010101" pitchFamily="2" charset="-122"/>
                </a:defRPr>
              </a:lvl2pPr>
              <a:lvl3pPr marL="1143000" indent="-228600">
                <a:defRPr>
                  <a:solidFill>
                    <a:schemeClr val="tx1"/>
                  </a:solidFill>
                  <a:latin typeface="Verdana" panose="020b0604030504040204" pitchFamily="34" charset="0"/>
                  <a:ea typeface="宋体" panose="02010600030101010101" pitchFamily="2" charset="-122"/>
                </a:defRPr>
              </a:lvl3pPr>
              <a:lvl4pPr marL="1600200" indent="-228600">
                <a:defRPr>
                  <a:solidFill>
                    <a:schemeClr val="tx1"/>
                  </a:solidFill>
                  <a:latin typeface="Verdana" panose="020b0604030504040204" pitchFamily="34" charset="0"/>
                  <a:ea typeface="宋体" panose="02010600030101010101" pitchFamily="2" charset="-122"/>
                </a:defRPr>
              </a:lvl4pPr>
              <a:lvl5pPr marL="2057400" indent="-22860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000000"/>
                  </a:solidFill>
                  <a:effectLst/>
                  <a:uLnTx/>
                  <a:uFillTx/>
                  <a:latin typeface="等线" panose="02010600030101010101" pitchFamily="2" charset="-122"/>
                  <a:ea typeface="等线" panose="02010600030101010101" pitchFamily="2" charset="-122"/>
                  <a:cs typeface="+mn-cs"/>
                  <a:sym typeface="+mn-ea"/>
                </a:rPr>
                <a:t>要求政治权利</a:t>
              </a:r>
            </a:p>
          </p:txBody>
        </p:sp>
        <p:sp>
          <p:nvSpPr>
            <p:cNvPr id="5" name="右箭头 4"/>
            <p:cNvSpPr/>
            <p:nvPr/>
          </p:nvSpPr>
          <p:spPr>
            <a:xfrm>
              <a:off x="5533" y="6134"/>
              <a:ext cx="3867" cy="52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a:spLocks noChangeArrowheads="1"/>
          </p:cNvSpPr>
          <p:nvPr/>
        </p:nvSpPr>
        <p:spPr bwMode="auto">
          <a:xfrm>
            <a:off x="2337436" y="5984876"/>
            <a:ext cx="6614636" cy="83099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ea typeface="宋体" panose="02010600030101010101" pitchFamily="2" charset="-122"/>
              </a:defRPr>
            </a:lvl1pPr>
            <a:lvl2pPr marL="742950" indent="-285750">
              <a:defRPr>
                <a:solidFill>
                  <a:schemeClr val="tx1"/>
                </a:solidFill>
                <a:latin typeface="Verdana" panose="020b0604030504040204" pitchFamily="34" charset="0"/>
                <a:ea typeface="宋体" panose="02010600030101010101" pitchFamily="2" charset="-122"/>
              </a:defRPr>
            </a:lvl2pPr>
            <a:lvl3pPr marL="1143000" indent="-228600">
              <a:defRPr>
                <a:solidFill>
                  <a:schemeClr val="tx1"/>
                </a:solidFill>
                <a:latin typeface="Verdana" panose="020b0604030504040204" pitchFamily="34" charset="0"/>
                <a:ea typeface="宋体" panose="02010600030101010101" pitchFamily="2" charset="-122"/>
              </a:defRPr>
            </a:lvl3pPr>
            <a:lvl4pPr marL="1600200" indent="-228600">
              <a:defRPr>
                <a:solidFill>
                  <a:schemeClr val="tx1"/>
                </a:solidFill>
                <a:latin typeface="Verdana" panose="020b0604030504040204" pitchFamily="34" charset="0"/>
                <a:ea typeface="宋体" panose="02010600030101010101" pitchFamily="2" charset="-122"/>
              </a:defRPr>
            </a:lvl4pPr>
            <a:lvl5pPr marL="2057400" indent="-22860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标志着欧洲无产阶级开始作为独立的政治力量登上历史舞台。</a:t>
            </a:r>
          </a:p>
        </p:txBody>
      </p:sp>
      <p:sp>
        <p:nvSpPr>
          <p:cNvPr id="13" name="Text Box 6"/>
          <p:cNvSpPr txBox="1">
            <a:spLocks noChangeArrowheads="1"/>
          </p:cNvSpPr>
          <p:nvPr/>
        </p:nvSpPr>
        <p:spPr bwMode="auto">
          <a:xfrm>
            <a:off x="138113" y="999491"/>
            <a:ext cx="8521541" cy="830997"/>
          </a:xfrm>
          <a:prstGeom prst="rect">
            <a:avLst/>
          </a:prstGeom>
          <a:solidFill>
            <a:schemeClr val="bg1"/>
          </a:solidFill>
          <a:ln w="38100">
            <a:solidFill>
              <a:schemeClr val="accent2">
                <a:lumMod val="60000"/>
                <a:lumOff val="40000"/>
              </a:schemeClr>
            </a:solidFill>
            <a:miter lim="800000"/>
          </a:ln>
          <a:effectLst/>
        </p:spPr>
        <p:txBody>
          <a:bodyPr wrap="squar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zh-CN" altLang="en-US" sz="2400" b="1" i="0" u="none" strike="noStrike" kern="1200" cap="none" spc="0" normalizeH="0" baseline="0" noProof="0" smtClean="0">
                <a:ln>
                  <a:noFill/>
                </a:ln>
                <a:solidFill>
                  <a:schemeClr val="folHlink"/>
                </a:solidFill>
                <a:effectLst/>
                <a:uLnTx/>
                <a:uFillTx/>
                <a:latin typeface="黑体" panose="02010609060101010101" pitchFamily="49" charset="-122"/>
                <a:ea typeface="黑体" panose="02010609060101010101" pitchFamily="49" charset="-122"/>
                <a:cs typeface="+mn-cs"/>
                <a:sym typeface="+mn-ea"/>
              </a:rPr>
              <a:t>（</a:t>
            </a:r>
            <a:r>
              <a:rPr kumimoji="0" lang="en-US" altLang="zh-CN" sz="2400" b="1" i="0" u="none" strike="noStrike" kern="1200" cap="none" spc="0" normalizeH="0" baseline="0" noProof="0" smtClean="0">
                <a:ln>
                  <a:noFill/>
                </a:ln>
                <a:solidFill>
                  <a:schemeClr val="folHlink"/>
                </a:solidFill>
                <a:effectLst/>
                <a:uLnTx/>
                <a:uFillTx/>
                <a:latin typeface="黑体" panose="02010609060101010101" pitchFamily="49" charset="-122"/>
                <a:ea typeface="黑体" panose="02010609060101010101" pitchFamily="49" charset="-122"/>
                <a:cs typeface="+mn-cs"/>
                <a:sym typeface="+mn-ea"/>
              </a:rPr>
              <a:t>2</a:t>
            </a:r>
            <a:r>
              <a:rPr kumimoji="0" lang="zh-CN" altLang="en-US" sz="2400" b="1" i="0" u="none" strike="noStrike" kern="1200" cap="none" spc="0" normalizeH="0" baseline="0" noProof="0" smtClean="0">
                <a:ln>
                  <a:noFill/>
                </a:ln>
                <a:solidFill>
                  <a:schemeClr val="folHlink"/>
                </a:solidFill>
                <a:effectLst/>
                <a:uLnTx/>
                <a:uFillTx/>
                <a:latin typeface="黑体" panose="02010609060101010101" pitchFamily="49" charset="-122"/>
                <a:ea typeface="黑体" panose="02010609060101010101" pitchFamily="49" charset="-122"/>
                <a:cs typeface="+mn-cs"/>
                <a:sym typeface="+mn-ea"/>
              </a:rPr>
              <a:t>）阶级基础：欧洲</a:t>
            </a:r>
            <a:r>
              <a:rPr kumimoji="0" lang="zh-CN" altLang="en-US" sz="2400" b="1"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mn-cs"/>
                <a:sym typeface="+mn-ea"/>
              </a:rPr>
              <a:t>无产阶级登上历史舞台，需要科学理论指导（呼唤科学理论）</a:t>
            </a:r>
          </a:p>
        </p:txBody>
      </p:sp>
    </p:spTree>
    <p:extLst>
      <p:ext uri="{BB962C8B-B14F-4D97-AF65-F5344CB8AC3E}">
        <p14:creationId xmlns:p14="http://schemas.microsoft.com/office/powerpoint/2010/main" val="13905447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slide(fromBottom)">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3"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6" name="组合 1073742883"/>
          <p:cNvGrpSpPr/>
          <p:nvPr/>
        </p:nvGrpSpPr>
        <p:grpSpPr>
          <a:xfrm>
            <a:off x="1014413" y="781051"/>
            <a:ext cx="1750219" cy="2174875"/>
            <a:chOff x="6447" y="82831"/>
            <a:chExt cx="1463" cy="1742"/>
          </a:xfrm>
        </p:grpSpPr>
        <p:sp>
          <p:nvSpPr>
            <p:cNvPr id="1073742880" name="Text Box 7"/>
            <p:cNvSpPr txBox="1"/>
            <p:nvPr/>
          </p:nvSpPr>
          <p:spPr>
            <a:xfrm>
              <a:off x="6447" y="84171"/>
              <a:ext cx="1463" cy="402"/>
            </a:xfrm>
            <a:prstGeom prst="rect">
              <a:avLst/>
            </a:prstGeom>
            <a:solidFill>
              <a:schemeClr val="bg1"/>
            </a:solidFill>
            <a:ln w="9525">
              <a:noFill/>
            </a:ln>
          </p:spPr>
          <p:txBody>
            <a:bodyPr/>
            <a:lstStyle/>
            <a:p>
              <a:pPr marR="0" defTabSz="914400" fontAlgn="ctr">
                <a:spcBef>
                  <a:spcPts val="1075"/>
                </a:spcBef>
                <a:spcAft>
                  <a:spcPct val="0"/>
                </a:spcAft>
                <a:buClrTx/>
                <a:buSzTx/>
                <a:buFontTx/>
                <a:defRPr/>
              </a:pPr>
              <a:r>
                <a:rPr kumimoji="0" lang="zh-CN" altLang="en-US" sz="2000" b="1" kern="1200" cap="none" spc="0" normalizeH="0" baseline="0" noProof="0">
                  <a:latin typeface="+mn-ea"/>
                  <a:ea typeface="+mn-ea"/>
                  <a:cs typeface="+mn-cs"/>
                </a:rPr>
                <a:t>圣西门（法）</a:t>
              </a:r>
            </a:p>
          </p:txBody>
        </p:sp>
        <p:pic>
          <p:nvPicPr>
            <p:cNvPr id="1073742873" name="Picture 10" descr="未标题-1"/>
            <p:cNvPicPr>
              <a:picLocks noChangeAspect="1"/>
            </p:cNvPicPr>
            <p:nvPr/>
          </p:nvPicPr>
          <p:blipFill>
            <a:blip r:embed="rId2">
              <a:clrChange>
                <a:clrFrom>
                  <a:srgbClr val="FFFFFF"/>
                </a:clrFrom>
                <a:clrTo>
                  <a:srgbClr val="FFFFFF">
                    <a:alpha val="0"/>
                  </a:srgbClr>
                </a:clrTo>
              </a:clrChange>
              <a:grayscl/>
              <a:lum bright="6000"/>
            </a:blip>
            <a:srcRect r="2046"/>
            <a:stretch>
              <a:fillRect/>
            </a:stretch>
          </p:blipFill>
          <p:spPr>
            <a:xfrm>
              <a:off x="6575" y="82831"/>
              <a:ext cx="1040" cy="1327"/>
            </a:xfrm>
            <a:prstGeom prst="rect">
              <a:avLst/>
            </a:prstGeom>
            <a:solidFill>
              <a:schemeClr val="bg1">
                <a:lumMod val="95000"/>
              </a:schemeClr>
            </a:solidFill>
            <a:ln w="9525">
              <a:noFill/>
            </a:ln>
          </p:spPr>
        </p:pic>
      </p:grpSp>
      <p:sp>
        <p:nvSpPr>
          <p:cNvPr id="10" name="线形标注 2 9"/>
          <p:cNvSpPr/>
          <p:nvPr/>
        </p:nvSpPr>
        <p:spPr>
          <a:xfrm>
            <a:off x="2551272" y="495618"/>
            <a:ext cx="4040981" cy="1149350"/>
          </a:xfrm>
          <a:prstGeom prst="borderCallout2">
            <a:avLst>
              <a:gd name="adj1" fmla="val 26699"/>
              <a:gd name="adj2" fmla="val 0"/>
              <a:gd name="adj3" fmla="val 26478"/>
              <a:gd name="adj4" fmla="val -4454"/>
              <a:gd name="adj5" fmla="val 57877"/>
              <a:gd name="adj6" fmla="val -12597"/>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mn-ea"/>
                <a:ea typeface="+mn-ea"/>
                <a:cs typeface="+mn-cs"/>
                <a:sym typeface="+mn-ea"/>
              </a:rPr>
              <a:t>人人劳动</a:t>
            </a:r>
            <a:r>
              <a:rPr kumimoji="0" lang="zh-CN" altLang="en-US" sz="2800" b="1" i="0" u="none" strike="noStrike" kern="1200" cap="none" spc="0" normalizeH="0" baseline="0" noProof="0">
                <a:ln>
                  <a:noFill/>
                </a:ln>
                <a:solidFill>
                  <a:srgbClr val="FF0000"/>
                </a:solidFill>
                <a:effectLst/>
                <a:uLnTx/>
                <a:uFillTx/>
                <a:latin typeface="+mn-ea"/>
                <a:ea typeface="+mn-ea"/>
                <a:cs typeface="+mn-cs"/>
                <a:sym typeface="+mn-ea"/>
              </a:rPr>
              <a:t>没有失业</a:t>
            </a: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mn-ea"/>
                <a:ea typeface="+mn-ea"/>
                <a:cs typeface="+mn-cs"/>
                <a:sym typeface="+mn-ea"/>
              </a:rPr>
              <a:t>应该由学者和实业家来管理社会</a:t>
            </a:r>
            <a:endParaRPr kumimoji="0" lang="zh-CN" altLang="en-US" sz="2800" b="1" i="0" u="none" strike="noStrike" kern="1200" cap="none" spc="0" normalizeH="0" baseline="0" noProof="0">
              <a:ln>
                <a:noFill/>
              </a:ln>
              <a:solidFill>
                <a:schemeClr val="lt1"/>
              </a:solidFill>
              <a:effectLst/>
              <a:uLnTx/>
              <a:uFillTx/>
              <a:latin typeface="+mn-ea"/>
              <a:ea typeface="+mn-ea"/>
              <a:cs typeface="+mn-cs"/>
            </a:endParaRPr>
          </a:p>
        </p:txBody>
      </p:sp>
      <p:sp>
        <p:nvSpPr>
          <p:cNvPr id="4" name="线形标注 2 3"/>
          <p:cNvSpPr/>
          <p:nvPr/>
        </p:nvSpPr>
        <p:spPr>
          <a:xfrm>
            <a:off x="3657601" y="1776730"/>
            <a:ext cx="3898106" cy="1219200"/>
          </a:xfrm>
          <a:prstGeom prst="borderCallout2">
            <a:avLst>
              <a:gd name="adj1" fmla="val 31728"/>
              <a:gd name="adj2" fmla="val 99835"/>
              <a:gd name="adj3" fmla="val 31812"/>
              <a:gd name="adj4" fmla="val 105562"/>
              <a:gd name="adj5" fmla="val 48639"/>
              <a:gd name="adj6" fmla="val 115225"/>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mn-ea"/>
                <a:ea typeface="+mn-ea"/>
                <a:cs typeface="+mn-cs"/>
                <a:sym typeface="+mn-ea"/>
              </a:rPr>
              <a:t>阶级调和与合作</a:t>
            </a: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mn-ea"/>
                <a:ea typeface="+mn-ea"/>
                <a:cs typeface="+mn-cs"/>
                <a:sym typeface="+mn-ea"/>
              </a:rPr>
              <a:t>按照兴趣从事工作</a:t>
            </a: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mn-ea"/>
                <a:ea typeface="+mn-ea"/>
                <a:cs typeface="+mn-cs"/>
                <a:sym typeface="+mn-ea"/>
              </a:rPr>
              <a:t>平均分配</a:t>
            </a:r>
            <a:r>
              <a:rPr kumimoji="0" lang="zh-CN" altLang="en-US" sz="2800" b="1" i="0" u="none" strike="noStrike" kern="1200" cap="none" spc="0" normalizeH="0" baseline="0" noProof="0">
                <a:ln>
                  <a:noFill/>
                </a:ln>
                <a:solidFill>
                  <a:schemeClr val="tx1"/>
                </a:solidFill>
                <a:effectLst/>
                <a:uLnTx/>
                <a:uFillTx/>
                <a:latin typeface="+mn-ea"/>
                <a:ea typeface="+mn-ea"/>
                <a:cs typeface="+mn-cs"/>
                <a:sym typeface="+mn-ea"/>
              </a:rPr>
              <a:t>或</a:t>
            </a:r>
            <a:r>
              <a:rPr kumimoji="0" lang="zh-CN" altLang="en-US" sz="2800" b="1" i="0" u="none" strike="noStrike" kern="1200" cap="none" spc="0" normalizeH="0" baseline="0" noProof="0">
                <a:ln>
                  <a:noFill/>
                </a:ln>
                <a:solidFill>
                  <a:srgbClr val="FF0000"/>
                </a:solidFill>
                <a:effectLst/>
                <a:uLnTx/>
                <a:uFillTx/>
                <a:latin typeface="+mn-ea"/>
                <a:ea typeface="+mn-ea"/>
                <a:cs typeface="+mn-cs"/>
                <a:sym typeface="+mn-ea"/>
              </a:rPr>
              <a:t>按劳分配</a:t>
            </a:r>
          </a:p>
        </p:txBody>
      </p:sp>
      <p:grpSp>
        <p:nvGrpSpPr>
          <p:cNvPr id="2" name="组合 1073742882"/>
          <p:cNvGrpSpPr/>
          <p:nvPr/>
        </p:nvGrpSpPr>
        <p:grpSpPr>
          <a:xfrm>
            <a:off x="7946232" y="1433506"/>
            <a:ext cx="1197769" cy="2087283"/>
            <a:chOff x="10212" y="82506"/>
            <a:chExt cx="1746" cy="2488"/>
          </a:xfrm>
        </p:grpSpPr>
        <p:pic>
          <p:nvPicPr>
            <p:cNvPr id="23565" name="图片 1073742874" descr="1"/>
            <p:cNvPicPr>
              <a:picLocks noChangeAspect="1"/>
            </p:cNvPicPr>
            <p:nvPr/>
          </p:nvPicPr>
          <p:blipFill>
            <a:blip r:embed="rId3">
              <a:clrChange>
                <a:clrFrom>
                  <a:srgbClr val="FFFFFF"/>
                </a:clrFrom>
                <a:clrTo>
                  <a:srgbClr val="FFFFFF">
                    <a:alpha val="0"/>
                  </a:srgbClr>
                </a:clrTo>
              </a:clrChange>
              <a:grayscl/>
            </a:blip>
            <a:srcRect l="4584" r="6699"/>
            <a:stretch>
              <a:fillRect/>
            </a:stretch>
          </p:blipFill>
          <p:spPr>
            <a:xfrm>
              <a:off x="10292" y="82506"/>
              <a:ext cx="1225" cy="1692"/>
            </a:xfrm>
            <a:prstGeom prst="rect">
              <a:avLst/>
            </a:prstGeom>
            <a:noFill/>
            <a:ln w="9525">
              <a:noFill/>
            </a:ln>
          </p:spPr>
        </p:pic>
        <p:sp>
          <p:nvSpPr>
            <p:cNvPr id="1073742879" name="Text Box 8"/>
            <p:cNvSpPr txBox="1"/>
            <p:nvPr/>
          </p:nvSpPr>
          <p:spPr>
            <a:xfrm>
              <a:off x="10212" y="84224"/>
              <a:ext cx="1746" cy="770"/>
            </a:xfrm>
            <a:prstGeom prst="rect">
              <a:avLst/>
            </a:prstGeom>
            <a:noFill/>
            <a:ln w="9525">
              <a:noFill/>
            </a:ln>
          </p:spPr>
          <p:txBody>
            <a:bodyPr>
              <a:spAutoFit/>
            </a:bodyPr>
            <a:lstStyle/>
            <a:p>
              <a:pPr marR="0" defTabSz="914400" fontAlgn="ctr">
                <a:spcBef>
                  <a:spcPts val="1075"/>
                </a:spcBef>
                <a:spcAft>
                  <a:spcPct val="0"/>
                </a:spcAft>
                <a:buClrTx/>
                <a:buSzTx/>
                <a:buFontTx/>
                <a:defRPr/>
              </a:pPr>
              <a:r>
                <a:rPr kumimoji="0" lang="zh-CN" altLang="en-US" b="1" kern="1200" cap="none" spc="0" normalizeH="0" baseline="0" noProof="0">
                  <a:latin typeface="+mn-ea"/>
                  <a:ea typeface="+mn-ea"/>
                  <a:cs typeface="+mn-cs"/>
                </a:rPr>
                <a:t>傅立叶（法）</a:t>
              </a:r>
            </a:p>
          </p:txBody>
        </p:sp>
      </p:grpSp>
      <p:grpSp>
        <p:nvGrpSpPr>
          <p:cNvPr id="3" name="组合 1073742881"/>
          <p:cNvGrpSpPr/>
          <p:nvPr/>
        </p:nvGrpSpPr>
        <p:grpSpPr>
          <a:xfrm>
            <a:off x="1350407" y="2975293"/>
            <a:ext cx="1295400" cy="1987550"/>
            <a:chOff x="6492" y="88316"/>
            <a:chExt cx="1756" cy="2196"/>
          </a:xfrm>
        </p:grpSpPr>
        <p:pic>
          <p:nvPicPr>
            <p:cNvPr id="23563" name="图片 1073742876" descr="3"/>
            <p:cNvPicPr>
              <a:picLocks noChangeAspect="1"/>
            </p:cNvPicPr>
            <p:nvPr/>
          </p:nvPicPr>
          <p:blipFill>
            <a:blip r:embed="rId4">
              <a:clrChange>
                <a:clrFrom>
                  <a:srgbClr val="FFFFFF"/>
                </a:clrFrom>
                <a:clrTo>
                  <a:srgbClr val="FFFFFF">
                    <a:alpha val="0"/>
                  </a:srgbClr>
                </a:clrTo>
              </a:clrChange>
              <a:grayscl/>
              <a:lum bright="6000"/>
            </a:blip>
            <a:srcRect l="4567" t="4996" r="7874"/>
            <a:stretch>
              <a:fillRect/>
            </a:stretch>
          </p:blipFill>
          <p:spPr>
            <a:xfrm>
              <a:off x="6492" y="88316"/>
              <a:ext cx="1190" cy="1670"/>
            </a:xfrm>
            <a:prstGeom prst="rect">
              <a:avLst/>
            </a:prstGeom>
            <a:noFill/>
            <a:ln w="9525">
              <a:noFill/>
            </a:ln>
          </p:spPr>
        </p:pic>
        <p:sp>
          <p:nvSpPr>
            <p:cNvPr id="1073742881" name="Text Box 9"/>
            <p:cNvSpPr txBox="1"/>
            <p:nvPr/>
          </p:nvSpPr>
          <p:spPr>
            <a:xfrm>
              <a:off x="6511" y="89902"/>
              <a:ext cx="1737" cy="610"/>
            </a:xfrm>
            <a:prstGeom prst="rect">
              <a:avLst/>
            </a:prstGeom>
            <a:noFill/>
            <a:ln w="9525">
              <a:noFill/>
            </a:ln>
          </p:spPr>
          <p:txBody>
            <a:bodyPr/>
            <a:lstStyle/>
            <a:p>
              <a:pPr marR="0" defTabSz="914400" fontAlgn="ctr">
                <a:spcBef>
                  <a:spcPts val="1075"/>
                </a:spcBef>
                <a:spcAft>
                  <a:spcPct val="0"/>
                </a:spcAft>
                <a:buClrTx/>
                <a:buSzTx/>
                <a:buFontTx/>
                <a:defRPr/>
              </a:pPr>
              <a:r>
                <a:rPr kumimoji="0" lang="zh-CN" altLang="en-US" b="1" kern="1200" cap="none" spc="0" normalizeH="0" baseline="0" noProof="0">
                  <a:latin typeface="+mn-ea"/>
                  <a:ea typeface="+mn-ea"/>
                  <a:cs typeface="+mn-cs"/>
                </a:rPr>
                <a:t>欧文（英）</a:t>
              </a:r>
              <a:endParaRPr kumimoji="0" lang="zh-CN" altLang="en-US" kern="1200" cap="none" spc="0" normalizeH="0" baseline="0" noProof="0">
                <a:latin typeface="+mn-ea"/>
                <a:ea typeface="+mn-ea"/>
                <a:cs typeface="+mn-cs"/>
              </a:endParaRPr>
            </a:p>
            <a:p>
              <a:pPr marR="0" defTabSz="914400" fontAlgn="auto">
                <a:spcBef>
                  <a:spcPct val="0"/>
                </a:spcBef>
                <a:spcAft>
                  <a:spcPct val="0"/>
                </a:spcAft>
                <a:buClrTx/>
                <a:buSzTx/>
                <a:buFontTx/>
                <a:defRPr/>
              </a:pPr>
              <a:endParaRPr kumimoji="0" lang="zh-CN" altLang="en-US" kern="1200" cap="none" spc="0" normalizeH="0" baseline="0" noProof="0">
                <a:latin typeface="+mn-ea"/>
                <a:ea typeface="+mn-ea"/>
                <a:cs typeface="+mn-cs"/>
              </a:endParaRPr>
            </a:p>
          </p:txBody>
        </p:sp>
      </p:grpSp>
      <p:sp>
        <p:nvSpPr>
          <p:cNvPr id="9" name="线形标注 2 8"/>
          <p:cNvSpPr/>
          <p:nvPr/>
        </p:nvSpPr>
        <p:spPr>
          <a:xfrm>
            <a:off x="3002756" y="3348038"/>
            <a:ext cx="5448300" cy="1138238"/>
          </a:xfrm>
          <a:prstGeom prst="borderCallout2">
            <a:avLst>
              <a:gd name="adj1" fmla="val 24696"/>
              <a:gd name="adj2" fmla="val 570"/>
              <a:gd name="adj3" fmla="val 25784"/>
              <a:gd name="adj4" fmla="val -5852"/>
              <a:gd name="adj5" fmla="val 35078"/>
              <a:gd name="adj6" fmla="val -19494"/>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a:ln>
                  <a:noFill/>
                </a:ln>
                <a:solidFill>
                  <a:schemeClr val="tx1"/>
                </a:solidFill>
                <a:effectLst/>
                <a:uLnTx/>
                <a:uFillTx/>
                <a:latin typeface="+mn-ea"/>
                <a:ea typeface="+mn-ea"/>
                <a:cs typeface="+mn-cs"/>
                <a:sym typeface="+mn-ea"/>
              </a:rPr>
              <a:t>    </a:t>
            </a:r>
            <a:r>
              <a:rPr kumimoji="0" lang="en-US" altLang="zh-CN" sz="2800" b="1" i="0" u="none" strike="noStrike" kern="1200" cap="none" spc="0" normalizeH="0" baseline="0" noProof="0">
                <a:ln>
                  <a:noFill/>
                </a:ln>
                <a:solidFill>
                  <a:schemeClr val="tx1"/>
                </a:solidFill>
                <a:effectLst/>
                <a:uLnTx/>
                <a:uFillTx/>
                <a:latin typeface="+mn-ea"/>
                <a:ea typeface="+mn-ea"/>
                <a:cs typeface="+mn-cs"/>
                <a:sym typeface="+mn-ea"/>
              </a:rPr>
              <a:t> </a:t>
            </a:r>
            <a:r>
              <a:rPr kumimoji="0" lang="zh-CN" altLang="en-US" sz="2800" b="1" i="0" u="none" strike="noStrike" kern="1200" cap="none" spc="0" normalizeH="0" baseline="0" noProof="0">
                <a:ln>
                  <a:noFill/>
                </a:ln>
                <a:solidFill>
                  <a:schemeClr val="tx1"/>
                </a:solidFill>
                <a:effectLst/>
                <a:uLnTx/>
                <a:uFillTx/>
                <a:latin typeface="+mn-ea"/>
                <a:ea typeface="+mn-ea"/>
                <a:cs typeface="+mn-cs"/>
                <a:sym typeface="+mn-ea"/>
              </a:rPr>
              <a:t>创立这种制度可以用</a:t>
            </a:r>
            <a:r>
              <a:rPr kumimoji="0" lang="zh-CN" altLang="en-US" sz="2800" b="1" i="0" u="none" strike="noStrike" kern="1200" cap="none" spc="0" normalizeH="0" baseline="0" noProof="0">
                <a:ln>
                  <a:noFill/>
                </a:ln>
                <a:solidFill>
                  <a:srgbClr val="FF0000"/>
                </a:solidFill>
                <a:effectLst/>
                <a:uLnTx/>
                <a:uFillTx/>
                <a:latin typeface="+mn-ea"/>
                <a:ea typeface="+mn-ea"/>
                <a:cs typeface="+mn-cs"/>
                <a:sym typeface="+mn-ea"/>
              </a:rPr>
              <a:t>说服</a:t>
            </a:r>
            <a:r>
              <a:rPr kumimoji="0" lang="zh-CN" altLang="en-US" sz="2800" b="1" i="0" u="none" strike="noStrike" kern="1200" cap="none" spc="0" normalizeH="0" baseline="0" noProof="0">
                <a:ln>
                  <a:noFill/>
                </a:ln>
                <a:solidFill>
                  <a:schemeClr val="tx1"/>
                </a:solidFill>
                <a:effectLst/>
                <a:uLnTx/>
                <a:uFillTx/>
                <a:latin typeface="+mn-ea"/>
                <a:ea typeface="+mn-ea"/>
                <a:cs typeface="+mn-cs"/>
                <a:sym typeface="+mn-ea"/>
              </a:rPr>
              <a:t>的方法，使政府相信建立这一制度的原则完全是真理。</a:t>
            </a:r>
            <a:endParaRPr kumimoji="0" lang="en-US" altLang="zh-CN" sz="2800" b="1" i="0" u="none" strike="noStrike" kern="1200" cap="none" spc="0" normalizeH="0" baseline="0" noProof="0">
              <a:ln>
                <a:noFill/>
              </a:ln>
              <a:solidFill>
                <a:schemeClr val="tx1"/>
              </a:solidFill>
              <a:effectLst/>
              <a:uLnTx/>
              <a:uFillTx/>
              <a:latin typeface="+mn-ea"/>
              <a:ea typeface="+mn-ea"/>
              <a:cs typeface="+mn-cs"/>
              <a:sym typeface="+mn-ea"/>
            </a:endParaRPr>
          </a:p>
        </p:txBody>
      </p:sp>
      <p:sp>
        <p:nvSpPr>
          <p:cNvPr id="133" name="文本框 132"/>
          <p:cNvSpPr txBox="1"/>
          <p:nvPr/>
        </p:nvSpPr>
        <p:spPr>
          <a:xfrm>
            <a:off x="301467" y="4772026"/>
            <a:ext cx="8456771" cy="1384995"/>
          </a:xfrm>
          <a:prstGeom prst="rect">
            <a:avLst/>
          </a:prstGeom>
          <a:noFill/>
        </p:spPr>
        <p:txBody>
          <a:bodyPr wrap="square" rtlCol="0">
            <a:spAutoFit/>
          </a:bodyPr>
          <a:lstStyle/>
          <a:p>
            <a:r>
              <a:rPr lang="zh-CN" altLang="en-US" sz="2800" b="1">
                <a:solidFill>
                  <a:srgbClr val="FF0000"/>
                </a:solidFill>
                <a:latin typeface="时尚中黑简体" panose="01010104010101010101" pitchFamily="2" charset="-122"/>
                <a:ea typeface="时尚中黑简体" panose="01010104010101010101" pitchFamily="2" charset="-122"/>
              </a:rPr>
              <a:t>共同主张：</a:t>
            </a:r>
            <a:r>
              <a:rPr lang="zh-CN" altLang="en-US" sz="2800" b="1">
                <a:solidFill>
                  <a:schemeClr val="tx1"/>
                </a:solidFill>
                <a:latin typeface="时尚中黑简体" panose="01010104010101010101" pitchFamily="2" charset="-122"/>
                <a:ea typeface="时尚中黑简体" panose="01010104010101010101" pitchFamily="2" charset="-122"/>
              </a:rPr>
              <a:t>①揭露和批判资本主义制度的种种弊端；</a:t>
            </a:r>
          </a:p>
          <a:p>
            <a:r>
              <a:rPr lang="zh-CN" altLang="en-US" sz="2800" b="1">
                <a:solidFill>
                  <a:schemeClr val="tx1"/>
                </a:solidFill>
                <a:latin typeface="时尚中黑简体" panose="01010104010101010101" pitchFamily="2" charset="-122"/>
                <a:ea typeface="时尚中黑简体" panose="01010104010101010101" pitchFamily="2" charset="-122"/>
              </a:rPr>
              <a:t>②反对自由放任的竞争，主张建立合作、平等、和谐的理想社会。</a:t>
            </a:r>
          </a:p>
        </p:txBody>
      </p:sp>
      <p:sp>
        <p:nvSpPr>
          <p:cNvPr id="11" name="文本框 10"/>
          <p:cNvSpPr txBox="1"/>
          <p:nvPr/>
        </p:nvSpPr>
        <p:spPr>
          <a:xfrm>
            <a:off x="301466" y="5725160"/>
            <a:ext cx="9677649" cy="938719"/>
          </a:xfrm>
          <a:prstGeom prst="rect">
            <a:avLst/>
          </a:prstGeom>
          <a:noFill/>
        </p:spPr>
        <p:txBody>
          <a:bodyPr wrap="none" rtlCol="0" anchor="t">
            <a:spAutoFit/>
          </a:bodyPr>
          <a:lstStyle/>
          <a:p>
            <a:pPr marL="0" marR="0" lvl="0" indent="0" algn="l" defTabSz="914400" rtl="0" eaLnBrk="1" fontAlgn="auto" latinLnBrk="0" hangingPunct="1">
              <a:lnSpc>
                <a:spcPts val="3300"/>
              </a:lnSpc>
              <a:spcBef>
                <a:spcPct val="0"/>
              </a:spcBef>
              <a:spcAft>
                <a:spcPct val="0"/>
              </a:spcAft>
              <a:buClrTx/>
              <a:buSzTx/>
              <a:buFontTx/>
              <a:buNone/>
              <a:defRPr/>
            </a:pPr>
            <a:r>
              <a:rPr lang="en-US" noProof="0">
                <a:ln>
                  <a:noFill/>
                </a:ln>
                <a:effectLst/>
                <a:uLnTx/>
                <a:uFillTx/>
                <a:latin typeface="黑体" panose="02010609060101010101" pitchFamily="49" charset="-122"/>
                <a:ea typeface="黑体" panose="02010609060101010101" pitchFamily="49" charset="-122"/>
                <a:cs typeface="黑体" panose="02010609060101010101" pitchFamily="49" charset="-122"/>
                <a:sym typeface="+mn-ea"/>
              </a:rPr>
              <a:t> </a:t>
            </a:r>
            <a:r>
              <a:rPr sz="2800" b="1" noProof="0">
                <a:ln>
                  <a:noFill/>
                </a:ln>
                <a:effectLst/>
                <a:uLnTx/>
                <a:uFillTx/>
                <a:latin typeface="黑体" panose="02010609060101010101" pitchFamily="49" charset="-122"/>
                <a:ea typeface="黑体" panose="02010609060101010101" pitchFamily="49" charset="-122"/>
                <a:cs typeface="黑体" panose="02010609060101010101" pitchFamily="49" charset="-122"/>
                <a:sym typeface="+mn-ea"/>
              </a:rPr>
              <a:t>他们改造资本主义社会的设想和实践都无法真正实现，被称</a:t>
            </a:r>
          </a:p>
          <a:p>
            <a:pPr marL="0" marR="0" lvl="0" indent="0" algn="l" defTabSz="914400" rtl="0" eaLnBrk="1" fontAlgn="auto" latinLnBrk="0" hangingPunct="1">
              <a:lnSpc>
                <a:spcPts val="3300"/>
              </a:lnSpc>
              <a:spcBef>
                <a:spcPct val="0"/>
              </a:spcBef>
              <a:spcAft>
                <a:spcPct val="0"/>
              </a:spcAft>
              <a:buClrTx/>
              <a:buSzTx/>
              <a:buFontTx/>
              <a:buNone/>
              <a:defRPr/>
            </a:pPr>
            <a:r>
              <a:rPr sz="2800" b="1" noProof="0">
                <a:ln>
                  <a:noFill/>
                </a:ln>
                <a:effectLst/>
                <a:uLnTx/>
                <a:uFillTx/>
                <a:latin typeface="黑体" panose="02010609060101010101" pitchFamily="49" charset="-122"/>
                <a:ea typeface="黑体" panose="02010609060101010101" pitchFamily="49" charset="-122"/>
                <a:cs typeface="黑体" panose="02010609060101010101" pitchFamily="49" charset="-122"/>
                <a:sym typeface="+mn-ea"/>
              </a:rPr>
              <a:t>为“空想社会主义</a:t>
            </a:r>
            <a:r>
              <a:rPr lang="en-US" sz="2800" b="1" noProof="0">
                <a:ln>
                  <a:noFill/>
                </a:ln>
                <a:effectLst/>
                <a:uLnTx/>
                <a:uFillTx/>
                <a:latin typeface="黑体" panose="02010609060101010101" pitchFamily="49" charset="-122"/>
                <a:ea typeface="黑体" panose="02010609060101010101" pitchFamily="49" charset="-122"/>
                <a:cs typeface="黑体" panose="02010609060101010101" pitchFamily="49" charset="-122"/>
                <a:sym typeface="+mn-ea"/>
              </a:rPr>
              <a:t>”(</a:t>
            </a:r>
            <a:r>
              <a:rPr lang="zh-CN" sz="2800" b="1" noProof="0">
                <a:ln>
                  <a:noFill/>
                </a:ln>
                <a:effectLst/>
                <a:uLnTx/>
                <a:uFillTx/>
                <a:latin typeface="黑体" panose="02010609060101010101" pitchFamily="49" charset="-122"/>
                <a:ea typeface="黑体" panose="02010609060101010101" pitchFamily="49" charset="-122"/>
                <a:cs typeface="黑体" panose="02010609060101010101" pitchFamily="49" charset="-122"/>
                <a:sym typeface="+mn-ea"/>
              </a:rPr>
              <a:t>提供理论来源之一）</a:t>
            </a:r>
            <a:endParaRPr lang="zh-CN" altLang="en-US" sz="2800" b="1" noProof="0">
              <a:ln>
                <a:noFill/>
              </a:ln>
              <a:effectLst/>
              <a:uLnTx/>
              <a:uFillTx/>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2" name="文本框 11"/>
          <p:cNvSpPr txBox="1"/>
          <p:nvPr/>
        </p:nvSpPr>
        <p:spPr>
          <a:xfrm>
            <a:off x="273868" y="1052830"/>
            <a:ext cx="578620" cy="3357880"/>
          </a:xfrm>
          <a:prstGeom prst="rect">
            <a:avLst/>
          </a:prstGeom>
          <a:noFill/>
        </p:spPr>
        <p:txBody>
          <a:bodyPr vert="eaVert" wrap="square" rtlCol="0">
            <a:spAutoFit/>
          </a:bodyPr>
          <a:lstStyle/>
          <a:p>
            <a:pPr marL="0" marR="0" lvl="0" indent="0" algn="l" defTabSz="914400" rtl="0" eaLnBrk="1" fontAlgn="base" latinLnBrk="0" hangingPunct="1">
              <a:lnSpc>
                <a:spcPct val="80000"/>
              </a:lnSpc>
              <a:spcBef>
                <a:spcPct val="50000"/>
              </a:spcBef>
              <a:spcAft>
                <a:spcPct val="0"/>
              </a:spcAft>
              <a:buClrTx/>
              <a:buSzTx/>
              <a:buFontTx/>
              <a:buNone/>
              <a:defRPr/>
            </a:pPr>
            <a:r>
              <a:rPr lang="zh-CN" altLang="en-US" sz="3200" b="1" noProof="0" smtClean="0">
                <a:ln>
                  <a:noFill/>
                </a:ln>
                <a:effectLst/>
                <a:uLnTx/>
                <a:uFillTx/>
                <a:latin typeface="黑体" panose="02010609060101010101" pitchFamily="49" charset="-122"/>
                <a:ea typeface="黑体" panose="02010609060101010101" pitchFamily="49" charset="-122"/>
                <a:sym typeface="+mn-ea"/>
              </a:rPr>
              <a:t>空想社会主义学说</a:t>
            </a:r>
          </a:p>
        </p:txBody>
      </p:sp>
    </p:spTree>
    <p:extLst>
      <p:ext uri="{BB962C8B-B14F-4D97-AF65-F5344CB8AC3E}">
        <p14:creationId xmlns:p14="http://schemas.microsoft.com/office/powerpoint/2010/main" val="37293713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2" fill="hold" grpId="0" nodeType="clickEffect">
                                  <p:stCondLst>
                                    <p:cond delay="0"/>
                                  </p:stCondLst>
                                  <p:childTnLst>
                                    <p:set>
                                      <p:cBhvr>
                                        <p:cTn id="28" dur="1" fill="hold">
                                          <p:stCondLst>
                                            <p:cond delay="0"/>
                                          </p:stCondLst>
                                        </p:cTn>
                                        <p:tgtEl>
                                          <p:spTgt spid="133"/>
                                        </p:tgtEl>
                                        <p:attrNameLst>
                                          <p:attrName>style.visibility</p:attrName>
                                        </p:attrNameLst>
                                      </p:cBhvr>
                                      <p:to>
                                        <p:strVal val="visible"/>
                                      </p:to>
                                    </p:set>
                                    <p:animEffect transition="in" filter="wipe(right)">
                                      <p:cBhvr>
                                        <p:cTn id="29" dur="500"/>
                                        <p:tgtEl>
                                          <p:spTgt spid="133"/>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P spid="9" grpId="0"/>
      <p:bldP spid="133" grpId="0"/>
      <p:bldP spid="11"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a:picLocks noChangeAspect="1"/>
          </p:cNvPicPr>
          <p:nvPr/>
        </p:nvPicPr>
        <p:blipFill>
          <a:blip r:embed="rId2"/>
          <a:stretch>
            <a:fillRect/>
          </a:stretch>
        </p:blipFill>
        <p:spPr>
          <a:xfrm>
            <a:off x="2283143" y="93981"/>
            <a:ext cx="5915025" cy="5184775"/>
          </a:xfrm>
          <a:prstGeom prst="rect">
            <a:avLst/>
          </a:prstGeom>
          <a:ln>
            <a:solidFill>
              <a:srgbClr val="FF0000"/>
            </a:solidFill>
          </a:ln>
        </p:spPr>
      </p:pic>
      <p:sp>
        <p:nvSpPr>
          <p:cNvPr id="3" name="Text Box 6"/>
          <p:cNvSpPr txBox="1">
            <a:spLocks noChangeArrowheads="1"/>
          </p:cNvSpPr>
          <p:nvPr/>
        </p:nvSpPr>
        <p:spPr bwMode="auto">
          <a:xfrm>
            <a:off x="467202" y="5517516"/>
            <a:ext cx="8272939" cy="730885"/>
          </a:xfrm>
          <a:prstGeom prst="rect">
            <a:avLst/>
          </a:prstGeom>
          <a:solidFill>
            <a:schemeClr val="bg1"/>
          </a:solidFill>
          <a:ln w="38100">
            <a:solidFill>
              <a:schemeClr val="accent2">
                <a:lumMod val="60000"/>
                <a:lumOff val="40000"/>
              </a:schemeClr>
            </a:solidFill>
            <a:miter lim="800000"/>
          </a:ln>
          <a:effectLst/>
        </p:spPr>
        <p:txBody>
          <a:bodyPr wrap="squar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80000"/>
              </a:lnSpc>
              <a:spcBef>
                <a:spcPct val="50000"/>
              </a:spcBef>
              <a:spcAft>
                <a:spcPct val="0"/>
              </a:spcAft>
              <a:buClrTx/>
              <a:buSzTx/>
              <a:buFontTx/>
              <a:buNone/>
              <a:defRPr/>
            </a:pPr>
            <a:r>
              <a:rPr kumimoji="0" lang="zh-CN" altLang="en-US" sz="2600" b="1" i="0" u="none" strike="noStrike" kern="1200" cap="none" spc="0" normalizeH="0" baseline="0" noProof="0" smtClean="0">
                <a:ln>
                  <a:noFill/>
                </a:ln>
                <a:solidFill>
                  <a:srgbClr val="FF0000"/>
                </a:solidFill>
                <a:effectLst/>
                <a:uLnTx/>
                <a:uFillTx/>
                <a:latin typeface="黑体" panose="02010609060101010101" pitchFamily="49" charset="-122"/>
                <a:ea typeface="黑体" panose="02010609060101010101" pitchFamily="49" charset="-122"/>
                <a:cs typeface="+mn-cs"/>
                <a:sym typeface="+mn-ea"/>
              </a:rPr>
              <a:t>（</a:t>
            </a:r>
            <a:r>
              <a:rPr kumimoji="0" lang="en-US" altLang="zh-CN" sz="2600" b="1" i="0" u="none" strike="noStrike" kern="1200" cap="none" spc="0" normalizeH="0" baseline="0" noProof="0" smtClean="0">
                <a:ln>
                  <a:noFill/>
                </a:ln>
                <a:solidFill>
                  <a:srgbClr val="FF0000"/>
                </a:solidFill>
                <a:effectLst/>
                <a:uLnTx/>
                <a:uFillTx/>
                <a:latin typeface="黑体" panose="02010609060101010101" pitchFamily="49" charset="-122"/>
                <a:ea typeface="黑体" panose="02010609060101010101" pitchFamily="49" charset="-122"/>
                <a:cs typeface="+mn-cs"/>
                <a:sym typeface="+mn-ea"/>
              </a:rPr>
              <a:t>3</a:t>
            </a:r>
            <a:r>
              <a:rPr kumimoji="0" lang="zh-CN" altLang="en-US" sz="2600" b="1" i="0" u="none" strike="noStrike" kern="1200" cap="none" spc="0" normalizeH="0" baseline="0" noProof="0" smtClean="0">
                <a:ln>
                  <a:noFill/>
                </a:ln>
                <a:solidFill>
                  <a:srgbClr val="FF0000"/>
                </a:solidFill>
                <a:effectLst/>
                <a:uLnTx/>
                <a:uFillTx/>
                <a:latin typeface="黑体" panose="02010609060101010101" pitchFamily="49" charset="-122"/>
                <a:ea typeface="黑体" panose="02010609060101010101" pitchFamily="49" charset="-122"/>
                <a:cs typeface="+mn-cs"/>
                <a:sym typeface="+mn-ea"/>
              </a:rPr>
              <a:t>）思想基础：</a:t>
            </a:r>
            <a:r>
              <a:rPr kumimoji="0" lang="zh-CN" altLang="en-US" sz="2600" b="1" i="0" u="none" strike="noStrike" kern="1200" cap="none" spc="0" normalizeH="0" baseline="0" noProof="0" smtClean="0">
                <a:ln>
                  <a:noFill/>
                </a:ln>
                <a:solidFill>
                  <a:schemeClr val="tx1"/>
                </a:solidFill>
                <a:effectLst/>
                <a:uLnTx/>
                <a:uFillTx/>
                <a:latin typeface="黑体" panose="02010609060101010101" pitchFamily="49" charset="-122"/>
                <a:ea typeface="黑体" panose="02010609060101010101" pitchFamily="49" charset="-122"/>
                <a:cs typeface="+mn-cs"/>
                <a:sym typeface="+mn-ea"/>
              </a:rPr>
              <a:t>批判继承了德国的古典哲学、英国的古典政治经济学、英法的空想社会主义学说。</a:t>
            </a:r>
          </a:p>
        </p:txBody>
      </p:sp>
      <p:grpSp>
        <p:nvGrpSpPr>
          <p:cNvPr id="5" name="组合 4"/>
          <p:cNvGrpSpPr/>
          <p:nvPr/>
        </p:nvGrpSpPr>
        <p:grpSpPr>
          <a:xfrm>
            <a:off x="501015" y="1356996"/>
            <a:ext cx="1905000" cy="3382645"/>
            <a:chOff x="1052" y="2137"/>
            <a:chExt cx="4000" cy="5327"/>
          </a:xfrm>
        </p:grpSpPr>
        <p:sp>
          <p:nvSpPr>
            <p:cNvPr id="20494" name="Oval 14"/>
            <p:cNvSpPr/>
            <p:nvPr/>
          </p:nvSpPr>
          <p:spPr>
            <a:xfrm>
              <a:off x="1552" y="5544"/>
              <a:ext cx="3000" cy="1920"/>
            </a:xfrm>
            <a:prstGeom prst="ellipse">
              <a:avLst/>
            </a:prstGeom>
            <a:solidFill>
              <a:srgbClr val="CC0000"/>
            </a:solidFill>
            <a:ln w="9525" cap="flat" cmpd="sng">
              <a:solidFill>
                <a:schemeClr val="tx1"/>
              </a:solidFill>
              <a:prstDash val="solid"/>
              <a:headEnd type="none" w="med" len="med"/>
              <a:tailEnd type="none" w="med" len="med"/>
            </a:ln>
          </p:spPr>
          <p:txBody>
            <a:bodyPr wrap="none" anchor="ctr"/>
            <a:lstStyle/>
            <a:p>
              <a:pPr marL="0" marR="0" indent="0" algn="ctr" defTabSz="914400" rtl="0" eaLnBrk="1" fontAlgn="base" latinLnBrk="0" hangingPunct="1">
                <a:lnSpc>
                  <a:spcPct val="100000"/>
                </a:lnSpc>
                <a:spcBef>
                  <a:spcPct val="0"/>
                </a:spcBef>
                <a:spcAft>
                  <a:spcPct val="0"/>
                </a:spcAft>
                <a:buNone/>
              </a:pPr>
              <a:r>
                <a:rPr kumimoji="0" lang="zh-CN" altLang="en-US" sz="2600" b="1" i="0" u="none" strike="noStrike" kern="1200" cap="none" spc="0" normalizeH="0" baseline="0" noProof="1">
                  <a:solidFill>
                    <a:srgbClr val="FFFF00"/>
                  </a:solidFill>
                  <a:uFillTx/>
                  <a:latin typeface="Times New Roman" panose="02020603050405020304" pitchFamily="18" charset="0"/>
                  <a:ea typeface="宋体" panose="02010600030101010101" pitchFamily="2" charset="-122"/>
                  <a:cs typeface="+mn-cs"/>
                  <a:sym typeface="+mn-ea"/>
                </a:rPr>
                <a:t>三大组</a:t>
              </a:r>
            </a:p>
            <a:p>
              <a:pPr marL="0" marR="0" indent="0" algn="ctr" defTabSz="914400" rtl="0" eaLnBrk="1" fontAlgn="base" latinLnBrk="0" hangingPunct="1">
                <a:lnSpc>
                  <a:spcPct val="100000"/>
                </a:lnSpc>
                <a:spcBef>
                  <a:spcPct val="0"/>
                </a:spcBef>
                <a:spcAft>
                  <a:spcPct val="0"/>
                </a:spcAft>
                <a:buNone/>
              </a:pPr>
              <a:r>
                <a:rPr kumimoji="0" lang="zh-CN" altLang="en-US" sz="2600" b="1" i="0" u="none" strike="noStrike" kern="1200" cap="none" spc="0" normalizeH="0" baseline="0" noProof="1">
                  <a:solidFill>
                    <a:srgbClr val="FFFF00"/>
                  </a:solidFill>
                  <a:uFillTx/>
                  <a:latin typeface="Times New Roman" panose="02020603050405020304" pitchFamily="18" charset="0"/>
                  <a:ea typeface="宋体" panose="02010600030101010101" pitchFamily="2" charset="-122"/>
                  <a:cs typeface="+mn-cs"/>
                  <a:sym typeface="+mn-ea"/>
                </a:rPr>
                <a:t>成部分</a:t>
              </a:r>
            </a:p>
          </p:txBody>
        </p:sp>
        <p:sp>
          <p:nvSpPr>
            <p:cNvPr id="10244" name="Oval 4"/>
            <p:cNvSpPr/>
            <p:nvPr/>
          </p:nvSpPr>
          <p:spPr>
            <a:xfrm>
              <a:off x="1519" y="2137"/>
              <a:ext cx="3065" cy="2020"/>
            </a:xfrm>
            <a:prstGeom prst="ellipse">
              <a:avLst/>
            </a:prstGeom>
            <a:solidFill>
              <a:srgbClr val="FF0000"/>
            </a:solidFill>
            <a:ln w="9525" cap="flat" cmpd="sng">
              <a:solidFill>
                <a:schemeClr val="tx1"/>
              </a:solidFill>
              <a:prstDash val="solid"/>
              <a:headEnd type="none" w="med" len="med"/>
              <a:tailEnd type="none" w="med" len="med"/>
            </a:ln>
          </p:spPr>
          <p:txBody>
            <a:bodyPr wrap="none" anchor="ctr"/>
            <a:lstStyle/>
            <a:p>
              <a:pPr marL="0" marR="0" indent="0" algn="ctr" defTabSz="914400" rtl="0" eaLnBrk="1" fontAlgn="base" latinLnBrk="0" hangingPunct="1">
                <a:lnSpc>
                  <a:spcPct val="100000"/>
                </a:lnSpc>
                <a:spcBef>
                  <a:spcPct val="0"/>
                </a:spcBef>
                <a:spcAft>
                  <a:spcPct val="0"/>
                </a:spcAft>
                <a:buNone/>
              </a:pPr>
              <a:r>
                <a:rPr kumimoji="0" lang="zh-CN" altLang="en-US" sz="2600" b="1" i="0" u="none" strike="noStrike" kern="1200" cap="none" spc="0" normalizeH="0" baseline="0" noProof="1">
                  <a:solidFill>
                    <a:srgbClr val="FFFF00"/>
                  </a:solidFill>
                  <a:uFillTx/>
                  <a:latin typeface="Times New Roman" panose="02020603050405020304" pitchFamily="18" charset="0"/>
                  <a:ea typeface="黑体" panose="02010609060101010101" pitchFamily="49" charset="-122"/>
                  <a:cs typeface="+mn-cs"/>
                  <a:sym typeface="+mn-ea"/>
                </a:rPr>
                <a:t>三大理</a:t>
              </a:r>
            </a:p>
            <a:p>
              <a:pPr marL="0" marR="0" indent="0" algn="ctr" defTabSz="914400" rtl="0" eaLnBrk="1" fontAlgn="base" latinLnBrk="0" hangingPunct="1">
                <a:lnSpc>
                  <a:spcPct val="100000"/>
                </a:lnSpc>
                <a:spcBef>
                  <a:spcPct val="0"/>
                </a:spcBef>
                <a:spcAft>
                  <a:spcPct val="0"/>
                </a:spcAft>
                <a:buNone/>
              </a:pPr>
              <a:r>
                <a:rPr kumimoji="0" lang="zh-CN" altLang="en-US" sz="2600" b="1" i="0" u="none" strike="noStrike" kern="1200" cap="none" spc="0" normalizeH="0" baseline="0" noProof="1">
                  <a:solidFill>
                    <a:srgbClr val="FFFF00"/>
                  </a:solidFill>
                  <a:uFillTx/>
                  <a:latin typeface="Times New Roman" panose="02020603050405020304" pitchFamily="18" charset="0"/>
                  <a:ea typeface="黑体" panose="02010609060101010101" pitchFamily="49" charset="-122"/>
                  <a:cs typeface="+mn-cs"/>
                  <a:sym typeface="+mn-ea"/>
                </a:rPr>
                <a:t>论来源</a:t>
              </a:r>
            </a:p>
          </p:txBody>
        </p:sp>
        <p:sp>
          <p:nvSpPr>
            <p:cNvPr id="2" name="下箭头 1"/>
            <p:cNvSpPr/>
            <p:nvPr/>
          </p:nvSpPr>
          <p:spPr>
            <a:xfrm>
              <a:off x="2670" y="4156"/>
              <a:ext cx="765" cy="138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52" y="4488"/>
              <a:ext cx="4000" cy="1309"/>
            </a:xfrm>
            <a:prstGeom prst="rect">
              <a:avLst/>
            </a:prstGeom>
            <a:noFill/>
          </p:spPr>
          <p:txBody>
            <a:bodyPr wrap="square" rtlCol="0" anchor="t">
              <a:spAutoFit/>
            </a:bodyPr>
            <a:lstStyle/>
            <a:p>
              <a:pPr algn="ctr" defTabSz="914400">
                <a:spcBef>
                  <a:spcPct val="50000"/>
                </a:spcBef>
              </a:pPr>
              <a:r>
                <a:rPr lang="zh-CN" altLang="en-US" sz="2400" b="1">
                  <a:latin typeface="Times New Roman" panose="02020603050405020304" pitchFamily="18" charset="0"/>
                  <a:ea typeface="宋体" panose="02010600030101010101" pitchFamily="2" charset="-122"/>
                  <a:sym typeface="宋体" panose="02010600030101010101" pitchFamily="2" charset="-122"/>
                </a:rPr>
                <a:t>批判       继承</a:t>
              </a:r>
            </a:p>
          </p:txBody>
        </p:sp>
      </p:grpSp>
    </p:spTree>
    <p:extLst>
      <p:ext uri="{BB962C8B-B14F-4D97-AF65-F5344CB8AC3E}">
        <p14:creationId xmlns:p14="http://schemas.microsoft.com/office/powerpoint/2010/main" val="34638020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0-#ppt_w/2"/>
                                          </p:val>
                                        </p:tav>
                                        <p:tav tm="100000">
                                          <p:val>
                                            <p:strVal val="#ppt_x"/>
                                          </p:val>
                                        </p:tav>
                                      </p:tavLst>
                                    </p:anim>
                                    <p:anim calcmode="lin" valueType="num">
                                      <p:cBhvr>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5" name="文本框 3"/>
          <p:cNvSpPr txBox="1"/>
          <p:nvPr/>
        </p:nvSpPr>
        <p:spPr>
          <a:xfrm>
            <a:off x="270034" y="3364230"/>
            <a:ext cx="8272463" cy="2677656"/>
          </a:xfrm>
          <a:prstGeom prst="rect">
            <a:avLst/>
          </a:prstGeom>
          <a:noFill/>
          <a:ln w="9525">
            <a:noFill/>
          </a:ln>
        </p:spPr>
        <p:txBody>
          <a:bodyPr wrap="square" anchor="t">
            <a:spAutoFit/>
          </a:bodyPr>
          <a:lstStyle/>
          <a:p>
            <a:pPr eaLnBrk="0" hangingPunct="0"/>
            <a:r>
              <a:rPr lang="en-US" altLang="zh-CN" b="1">
                <a:latin typeface="楷体" panose="02010609060101010101" charset="-122"/>
                <a:ea typeface="楷体" panose="02010609060101010101" charset="-122"/>
              </a:rPr>
              <a:t>    </a:t>
            </a:r>
            <a:r>
              <a:rPr lang="zh-CN" altLang="en-US" sz="2400" b="1">
                <a:latin typeface="楷体" panose="02010609060101010101" charset="-122"/>
                <a:ea typeface="楷体" panose="02010609060101010101" charset="-122"/>
              </a:rPr>
              <a:t>19世纪中叶，随着工业革命的完成，资本主义内部矛盾日益尖锐，无产阶级反对资产阶级的斗争日益高涨。德国思想家马克思和恩格斯积极投身工人运动，经过长期的理论探索和革命实践，</a:t>
            </a:r>
            <a:r>
              <a:rPr lang="zh-CN" altLang="en-US" sz="2400" b="1">
                <a:latin typeface="楷体" panose="02010609060101010101" charset="-122"/>
                <a:ea typeface="楷体" panose="02010609060101010101" charset="-122"/>
                <a:sym typeface="宋体" panose="02010600030101010101" pitchFamily="2" charset="-122"/>
              </a:rPr>
              <a:t>总结工人运动的经验，终于从无产阶级身上看到了实现社会主义的力量，共同创立了富有生命力的科学社会主义理论，即马克思主义，</a:t>
            </a:r>
            <a:r>
              <a:rPr lang="zh-CN" altLang="en-US" sz="2400" b="1">
                <a:latin typeface="楷体" panose="02010609060101010101" charset="-122"/>
                <a:ea typeface="楷体" panose="02010609060101010101" charset="-122"/>
              </a:rPr>
              <a:t>为国际工人运动指明了正确方向。</a:t>
            </a:r>
          </a:p>
        </p:txBody>
      </p:sp>
      <p:sp>
        <p:nvSpPr>
          <p:cNvPr id="21506" name="文本框 7"/>
          <p:cNvSpPr txBox="1"/>
          <p:nvPr/>
        </p:nvSpPr>
        <p:spPr>
          <a:xfrm>
            <a:off x="270034" y="5302250"/>
            <a:ext cx="7457123" cy="954107"/>
          </a:xfrm>
          <a:prstGeom prst="rect">
            <a:avLst/>
          </a:prstGeom>
          <a:noFill/>
          <a:ln w="9525">
            <a:noFill/>
          </a:ln>
        </p:spPr>
        <p:txBody>
          <a:bodyPr wrap="square" anchor="t">
            <a:spAutoFit/>
          </a:bodyPr>
          <a:lstStyle/>
          <a:p>
            <a:pPr eaLnBrk="0" hangingPunct="0"/>
            <a:r>
              <a:rPr lang="zh-CN" altLang="en-US" sz="2800" b="1">
                <a:solidFill>
                  <a:srgbClr val="FF0000"/>
                </a:solidFill>
                <a:latin typeface="楷体" panose="02010609060101010101" charset="-122"/>
                <a:ea typeface="楷体" panose="02010609060101010101" charset="-122"/>
                <a:sym typeface="宋体" panose="02010600030101010101" pitchFamily="2" charset="-122"/>
              </a:rPr>
              <a:t>探究</a:t>
            </a:r>
            <a:r>
              <a:rPr lang="en-US" altLang="zh-CN" sz="2800" b="1">
                <a:solidFill>
                  <a:srgbClr val="FF0000"/>
                </a:solidFill>
                <a:latin typeface="楷体" panose="02010609060101010101" charset="-122"/>
                <a:ea typeface="楷体" panose="02010609060101010101" charset="-122"/>
                <a:sym typeface="宋体" panose="02010600030101010101" pitchFamily="2" charset="-122"/>
              </a:rPr>
              <a:t>.</a:t>
            </a:r>
            <a:r>
              <a:rPr lang="zh-CN" altLang="en-US" sz="2800" b="1">
                <a:solidFill>
                  <a:srgbClr val="FF0000"/>
                </a:solidFill>
                <a:latin typeface="楷体" panose="02010609060101010101" charset="-122"/>
                <a:ea typeface="楷体" panose="02010609060101010101" charset="-122"/>
                <a:sym typeface="宋体" panose="02010600030101010101" pitchFamily="2" charset="-122"/>
              </a:rPr>
              <a:t>依据材料概括马克思主义诞生的主观原因是什么？</a:t>
            </a:r>
          </a:p>
        </p:txBody>
      </p:sp>
      <p:pic>
        <p:nvPicPr>
          <p:cNvPr id="21507" name="图片 4"/>
          <p:cNvPicPr>
            <a:picLocks noChangeAspect="1"/>
          </p:cNvPicPr>
          <p:nvPr/>
        </p:nvPicPr>
        <p:blipFill>
          <a:blip r:embed="rId2"/>
          <a:stretch>
            <a:fillRect/>
          </a:stretch>
        </p:blipFill>
        <p:spPr>
          <a:xfrm>
            <a:off x="1092518" y="666115"/>
            <a:ext cx="1285875" cy="2467610"/>
          </a:xfrm>
          <a:prstGeom prst="rect">
            <a:avLst/>
          </a:prstGeom>
          <a:noFill/>
          <a:ln w="9525">
            <a:noFill/>
          </a:ln>
        </p:spPr>
      </p:pic>
      <p:pic>
        <p:nvPicPr>
          <p:cNvPr id="21508" name="图片 5"/>
          <p:cNvPicPr>
            <a:picLocks noChangeAspect="1"/>
          </p:cNvPicPr>
          <p:nvPr/>
        </p:nvPicPr>
        <p:blipFill>
          <a:blip r:embed="rId3"/>
          <a:stretch>
            <a:fillRect/>
          </a:stretch>
        </p:blipFill>
        <p:spPr>
          <a:xfrm>
            <a:off x="2526031" y="575946"/>
            <a:ext cx="1273016" cy="2558415"/>
          </a:xfrm>
          <a:prstGeom prst="rect">
            <a:avLst/>
          </a:prstGeom>
          <a:noFill/>
          <a:ln w="9525">
            <a:noFill/>
          </a:ln>
        </p:spPr>
      </p:pic>
      <p:sp>
        <p:nvSpPr>
          <p:cNvPr id="8209" name="Text Box 17">
            <a:hlinkClick action="ppaction://noaction"/>
          </p:cNvPr>
          <p:cNvSpPr txBox="1">
            <a:spLocks noChangeArrowheads="1"/>
          </p:cNvSpPr>
          <p:nvPr/>
        </p:nvSpPr>
        <p:spPr bwMode="auto">
          <a:xfrm>
            <a:off x="422434" y="5947411"/>
            <a:ext cx="6872288" cy="1077218"/>
          </a:xfrm>
          <a:prstGeom prst="rect">
            <a:avLst/>
          </a:prstGeom>
          <a:noFill/>
          <a:ln w="9525">
            <a:noFill/>
            <a:miter lim="800000"/>
          </a:ln>
          <a:effectLst/>
        </p:spPr>
        <p:txBody>
          <a:bodyPr wrap="square">
            <a:spAutoFit/>
          </a:bodyPr>
          <a:lstStyle/>
          <a:p>
            <a:pPr marR="0" defTabSz="914400" eaLnBrk="0" hangingPunct="0">
              <a:spcBef>
                <a:spcPct val="50000"/>
              </a:spcBef>
            </a:pPr>
            <a:r>
              <a:rPr kumimoji="0" lang="zh-CN" altLang="en-US" sz="3200" b="1" kern="1200" cap="none" spc="0" normalizeH="0" baseline="0" noProof="1">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mn-ea"/>
              </a:rPr>
              <a:t>（</a:t>
            </a:r>
            <a:r>
              <a:rPr kumimoji="0" lang="en-US" altLang="zh-CN" sz="3200" b="1" kern="1200" cap="none" spc="0" normalizeH="0" baseline="0" noProof="1">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mn-ea"/>
              </a:rPr>
              <a:t>4</a:t>
            </a:r>
            <a:r>
              <a:rPr kumimoji="0" lang="zh-CN" altLang="en-US" sz="3200" b="1" kern="1200" cap="none" spc="0" normalizeH="0" baseline="0" noProof="1">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mn-ea"/>
              </a:rPr>
              <a:t>）实践基础：马、恩的革命实践和理论研究</a:t>
            </a:r>
          </a:p>
        </p:txBody>
      </p:sp>
      <p:pic>
        <p:nvPicPr>
          <p:cNvPr id="2" name="Picture 2" descr="SJJDZSD8030"/>
          <p:cNvPicPr>
            <a:picLocks noChangeAspect="1"/>
          </p:cNvPicPr>
          <p:nvPr/>
        </p:nvPicPr>
        <p:blipFill>
          <a:blip r:embed="rId4"/>
          <a:stretch>
            <a:fillRect/>
          </a:stretch>
        </p:blipFill>
        <p:spPr>
          <a:xfrm>
            <a:off x="3901917" y="382270"/>
            <a:ext cx="2562701" cy="2752090"/>
          </a:xfrm>
          <a:prstGeom prst="rect">
            <a:avLst/>
          </a:prstGeom>
          <a:noFill/>
          <a:ln w="9525">
            <a:noFill/>
          </a:ln>
        </p:spPr>
      </p:pic>
      <p:pic>
        <p:nvPicPr>
          <p:cNvPr id="15" name="图片 14"/>
          <p:cNvPicPr>
            <a:picLocks noChangeAspect="1"/>
          </p:cNvPicPr>
          <p:nvPr/>
        </p:nvPicPr>
        <p:blipFill>
          <a:blip r:embed="rId5"/>
          <a:stretch>
            <a:fillRect/>
          </a:stretch>
        </p:blipFill>
        <p:spPr>
          <a:xfrm>
            <a:off x="6465094" y="276861"/>
            <a:ext cx="2515553" cy="2757805"/>
          </a:xfrm>
          <a:prstGeom prst="rect">
            <a:avLst/>
          </a:prstGeom>
        </p:spPr>
      </p:pic>
    </p:spTree>
    <p:extLst>
      <p:ext uri="{BB962C8B-B14F-4D97-AF65-F5344CB8AC3E}">
        <p14:creationId xmlns:p14="http://schemas.microsoft.com/office/powerpoint/2010/main" val="3479076237"/>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209"/>
                                        </p:tgtEl>
                                        <p:attrNameLst>
                                          <p:attrName>style.visibility</p:attrName>
                                        </p:attrNameLst>
                                      </p:cBhvr>
                                      <p:to>
                                        <p:strVal val="visible"/>
                                      </p:to>
                                    </p:set>
                                    <p:anim calcmode="lin" valueType="num">
                                      <p:cBhvr>
                                        <p:cTn id="7" dur="500" fill="hold"/>
                                        <p:tgtEl>
                                          <p:spTgt spid="8209"/>
                                        </p:tgtEl>
                                        <p:attrNameLst>
                                          <p:attrName>ppt_x</p:attrName>
                                        </p:attrNameLst>
                                      </p:cBhvr>
                                      <p:tavLst>
                                        <p:tav tm="0">
                                          <p:val>
                                            <p:strVal val="1+#ppt_w/2"/>
                                          </p:val>
                                        </p:tav>
                                        <p:tav tm="100000">
                                          <p:val>
                                            <p:strVal val="#ppt_x"/>
                                          </p:val>
                                        </p:tav>
                                      </p:tavLst>
                                    </p:anim>
                                    <p:anim calcmode="lin" valueType="num">
                                      <p:cBhvr>
                                        <p:cTn id="8" dur="500" fill="hold"/>
                                        <p:tgtEl>
                                          <p:spTgt spid="82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9"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2424113" y="335280"/>
            <a:ext cx="4492466" cy="954107"/>
          </a:xfrm>
          <a:prstGeom prst="rect">
            <a:avLst/>
          </a:prstGeom>
          <a:noFill/>
        </p:spPr>
        <p:txBody>
          <a:bodyPr wrap="square" rtlCol="0" anchor="t">
            <a:spAutoFit/>
          </a:bodyPr>
          <a:lstStyle/>
          <a:p>
            <a:pPr marR="0" defTabSz="914400" fontAlgn="auto">
              <a:spcBef>
                <a:spcPct val="0"/>
              </a:spcBef>
              <a:spcAft>
                <a:spcPct val="0"/>
              </a:spcAft>
              <a:buClrTx/>
              <a:buSzTx/>
              <a:buFontTx/>
              <a:defRPr/>
            </a:pPr>
            <a:r>
              <a:rPr lang="zh-CN" altLang="en-US" sz="2800" b="1" noProof="0">
                <a:solidFill>
                  <a:srgbClr val="0053A3"/>
                </a:solidFill>
                <a:latin typeface="黑体" panose="02010609060101010101" pitchFamily="49" charset="-122"/>
                <a:ea typeface="黑体" panose="02010609060101010101" pitchFamily="49" charset="-122"/>
                <a:sym typeface="+mn-ea"/>
              </a:rPr>
              <a:t>归纳：一、马克思主义诞生的背景</a:t>
            </a:r>
          </a:p>
        </p:txBody>
      </p:sp>
      <p:sp>
        <p:nvSpPr>
          <p:cNvPr id="5" name="矩形: 圆角 4"/>
          <p:cNvSpPr/>
          <p:nvPr/>
        </p:nvSpPr>
        <p:spPr>
          <a:xfrm>
            <a:off x="532924" y="857251"/>
            <a:ext cx="738664" cy="47593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rPr>
              <a:t>马克思主义诞生的历史条件</a:t>
            </a:r>
          </a:p>
        </p:txBody>
      </p:sp>
      <p:sp>
        <p:nvSpPr>
          <p:cNvPr id="6" name="左大括号 5"/>
          <p:cNvSpPr/>
          <p:nvPr/>
        </p:nvSpPr>
        <p:spPr>
          <a:xfrm>
            <a:off x="1392079" y="1222376"/>
            <a:ext cx="515779" cy="3857625"/>
          </a:xfrm>
          <a:prstGeom prst="lef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矩形 6"/>
          <p:cNvSpPr/>
          <p:nvPr/>
        </p:nvSpPr>
        <p:spPr>
          <a:xfrm>
            <a:off x="1600677" y="1222375"/>
            <a:ext cx="1859756" cy="628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rPr>
              <a:t>经济基础</a:t>
            </a:r>
            <a:r>
              <a:rPr kumimoji="0" lang="en-US" altLang="zh-CN" sz="2800" b="1"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rPr>
              <a:t>:</a:t>
            </a:r>
          </a:p>
        </p:txBody>
      </p:sp>
      <p:sp>
        <p:nvSpPr>
          <p:cNvPr id="8" name="矩形 7"/>
          <p:cNvSpPr/>
          <p:nvPr/>
        </p:nvSpPr>
        <p:spPr>
          <a:xfrm>
            <a:off x="1599010" y="2548573"/>
            <a:ext cx="1860947" cy="628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rPr>
              <a:t>阶级基础</a:t>
            </a:r>
            <a:r>
              <a:rPr kumimoji="0" lang="en-US" altLang="zh-CN" sz="2800" b="1"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rPr>
              <a:t>:</a:t>
            </a:r>
          </a:p>
        </p:txBody>
      </p:sp>
      <p:sp>
        <p:nvSpPr>
          <p:cNvPr id="9" name="矩形 8"/>
          <p:cNvSpPr/>
          <p:nvPr/>
        </p:nvSpPr>
        <p:spPr>
          <a:xfrm>
            <a:off x="1599010" y="3621405"/>
            <a:ext cx="1860947" cy="628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rPr>
              <a:t>理论基础</a:t>
            </a:r>
            <a:r>
              <a:rPr kumimoji="0" lang="en-US" altLang="zh-CN" sz="2800" b="1"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rPr>
              <a:t>:</a:t>
            </a:r>
          </a:p>
        </p:txBody>
      </p:sp>
      <p:sp>
        <p:nvSpPr>
          <p:cNvPr id="10" name="矩形 9"/>
          <p:cNvSpPr/>
          <p:nvPr/>
        </p:nvSpPr>
        <p:spPr>
          <a:xfrm>
            <a:off x="1688307" y="4851401"/>
            <a:ext cx="1873091" cy="4133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rPr>
              <a:t>实践基础</a:t>
            </a:r>
            <a:r>
              <a:rPr kumimoji="0" lang="en-US" altLang="zh-CN" sz="2800" b="1"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rPr>
              <a:t>:</a:t>
            </a:r>
          </a:p>
        </p:txBody>
      </p:sp>
      <p:sp>
        <p:nvSpPr>
          <p:cNvPr id="11" name="矩形 10"/>
          <p:cNvSpPr/>
          <p:nvPr/>
        </p:nvSpPr>
        <p:spPr>
          <a:xfrm>
            <a:off x="3115866" y="1222376"/>
            <a:ext cx="6009085" cy="9191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工业革命后，资本主义经济迅速发展，资本主义制度弊端暴露，</a:t>
            </a:r>
            <a:r>
              <a:rPr lang="zh-CN" altLang="en-US" sz="2800" b="1">
                <a:solidFill>
                  <a:schemeClr val="tx1"/>
                </a:solidFill>
                <a:latin typeface="黑体" panose="02010609060101010101" pitchFamily="49" charset="-122"/>
                <a:ea typeface="黑体" panose="02010609060101010101" pitchFamily="49" charset="-122"/>
                <a:sym typeface="+mn-ea"/>
              </a:rPr>
              <a:t>社会矛盾日益尖锐。（根本）</a:t>
            </a:r>
            <a:endPar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sym typeface="+mn-ea"/>
            </a:endParaRPr>
          </a:p>
        </p:txBody>
      </p:sp>
      <p:sp>
        <p:nvSpPr>
          <p:cNvPr id="12" name="矩形 11"/>
          <p:cNvSpPr/>
          <p:nvPr/>
        </p:nvSpPr>
        <p:spPr>
          <a:xfrm>
            <a:off x="3211354" y="2399031"/>
            <a:ext cx="5933123" cy="929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stStyle>
          <a:p>
            <a:pPr lvl="0" defTabSz="457200"/>
            <a:r>
              <a:rPr lang="zh-CN" altLang="en-US" sz="2800" b="1">
                <a:latin typeface="黑体" panose="02010609060101010101" pitchFamily="49" charset="-122"/>
                <a:ea typeface="黑体" panose="02010609060101010101" pitchFamily="49" charset="-122"/>
              </a:rPr>
              <a:t>无产阶级力量不断壮大，开始登上政治舞台</a:t>
            </a:r>
          </a:p>
          <a:p>
            <a:pPr lvl="0" defTabSz="457200"/>
            <a:r>
              <a:rPr lang="zh-CN" altLang="en-US" sz="2800" b="1">
                <a:latin typeface="黑体" panose="02010609060101010101" pitchFamily="49" charset="-122"/>
                <a:ea typeface="黑体" panose="02010609060101010101" pitchFamily="49" charset="-122"/>
              </a:rPr>
              <a:t>（三大工人运动）</a:t>
            </a:r>
          </a:p>
        </p:txBody>
      </p:sp>
      <p:sp>
        <p:nvSpPr>
          <p:cNvPr id="15" name="矩形 14"/>
          <p:cNvSpPr/>
          <p:nvPr/>
        </p:nvSpPr>
        <p:spPr>
          <a:xfrm>
            <a:off x="3115866" y="3494088"/>
            <a:ext cx="5672138" cy="11017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itchFamily="34" charset="0"/>
                <a:ea typeface="宋体" panose="02010600030101010101" pitchFamily="2" charset="-122"/>
                <a:cs typeface="+mn-cs"/>
              </a:defRPr>
            </a:lvl5pPr>
          </a:lstStyle>
          <a:p>
            <a:pPr lvl="0" defTabSz="457200"/>
            <a:r>
              <a:rPr lang="zh-CN" altLang="en-US" sz="2800" b="1">
                <a:latin typeface="方正粗黑宋简体" panose="02000000000000000000" pitchFamily="2" charset="-122"/>
                <a:ea typeface="黑体" panose="02010609060101010101" pitchFamily="49" charset="-122"/>
              </a:rPr>
              <a:t>广泛吸收人类优秀思想成果（</a:t>
            </a:r>
            <a:r>
              <a:rPr lang="zh-CN" altLang="en-US" sz="2800" b="1">
                <a:latin typeface="Arial" pitchFamily="34" charset="0"/>
                <a:ea typeface="黑体" panose="02010609060101010101" pitchFamily="49" charset="-122"/>
              </a:rPr>
              <a:t>德国古典哲学、英国古典政治经济学、</a:t>
            </a:r>
            <a:r>
              <a:rPr lang="zh-CN" altLang="en-US" sz="2800" b="1">
                <a:solidFill>
                  <a:srgbClr val="0000FF"/>
                </a:solidFill>
                <a:latin typeface="Arial" pitchFamily="34" charset="0"/>
                <a:ea typeface="黑体" panose="02010609060101010101" pitchFamily="49" charset="-122"/>
              </a:rPr>
              <a:t>英法空想社会主义思想</a:t>
            </a:r>
            <a:r>
              <a:rPr lang="zh-CN" altLang="en-US" sz="2800" b="1">
                <a:latin typeface="方正粗黑宋简体" panose="02000000000000000000" pitchFamily="2" charset="-122"/>
                <a:ea typeface="黑体" panose="02010609060101010101" pitchFamily="49" charset="-122"/>
              </a:rPr>
              <a:t>）</a:t>
            </a:r>
          </a:p>
        </p:txBody>
      </p:sp>
      <p:sp>
        <p:nvSpPr>
          <p:cNvPr id="13" name="矩形 12"/>
          <p:cNvSpPr/>
          <p:nvPr/>
        </p:nvSpPr>
        <p:spPr>
          <a:xfrm>
            <a:off x="3211354" y="4743450"/>
            <a:ext cx="5073491" cy="628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mn-cs"/>
              </a:rPr>
              <a:t>马克思、恩格斯的理论探索与革命实践</a:t>
            </a:r>
          </a:p>
        </p:txBody>
      </p:sp>
    </p:spTree>
    <p:extLst>
      <p:ext uri="{BB962C8B-B14F-4D97-AF65-F5344CB8AC3E}">
        <p14:creationId xmlns:p14="http://schemas.microsoft.com/office/powerpoint/2010/main" val="41126817"/>
      </p:ext>
    </p:ext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82002" y="615950"/>
            <a:ext cx="4176143" cy="523220"/>
          </a:xfrm>
          <a:prstGeom prst="rect">
            <a:avLst/>
          </a:prstGeom>
          <a:noFill/>
        </p:spPr>
        <p:txBody>
          <a:bodyPr wrap="none" rtlCol="0" anchor="t">
            <a:spAutoFit/>
          </a:bodyPr>
          <a:lstStyle/>
          <a:p>
            <a:r>
              <a:rPr lang="zh-CN" altLang="en-US" sz="2800" b="1" spc="300">
                <a:solidFill>
                  <a:schemeClr val="tx1"/>
                </a:solidFill>
                <a:uFillTx/>
                <a:latin typeface="黑体" panose="02010609060101010101" pitchFamily="49" charset="-122"/>
                <a:ea typeface="黑体" panose="02010609060101010101" pitchFamily="49" charset="-122"/>
                <a:sym typeface="+mn-ea"/>
              </a:rPr>
              <a:t>二、</a:t>
            </a:r>
            <a:r>
              <a:rPr lang="zh-CN" altLang="zh-CN" sz="2800" b="1" spc="300">
                <a:solidFill>
                  <a:schemeClr val="tx1"/>
                </a:solidFill>
                <a:uFillTx/>
                <a:latin typeface="黑体" panose="02010609060101010101" pitchFamily="49" charset="-122"/>
                <a:ea typeface="黑体" panose="02010609060101010101" pitchFamily="49" charset="-122"/>
                <a:sym typeface="微软雅黑 Light" panose="020b0502040204020203" charset="-122"/>
              </a:rPr>
              <a:t>马克思主义的诞生</a:t>
            </a:r>
          </a:p>
        </p:txBody>
      </p:sp>
      <p:sp>
        <p:nvSpPr>
          <p:cNvPr id="6" name="文本框 5"/>
          <p:cNvSpPr txBox="1"/>
          <p:nvPr/>
        </p:nvSpPr>
        <p:spPr>
          <a:xfrm>
            <a:off x="3886200" y="677546"/>
            <a:ext cx="3897221" cy="461665"/>
          </a:xfrm>
          <a:prstGeom prst="rect">
            <a:avLst/>
          </a:prstGeom>
          <a:solidFill>
            <a:srgbClr val="FFFF00"/>
          </a:solidFill>
        </p:spPr>
        <p:txBody>
          <a:bodyPr wrap="none" rtlCol="0" anchor="t">
            <a:spAutoFit/>
          </a:bodyPr>
          <a:lstStyle/>
          <a:p>
            <a:r>
              <a:rPr lang="zh-CN" altLang="en-US" sz="2400" b="1">
                <a:solidFill>
                  <a:srgbClr val="FF3300"/>
                </a:solidFill>
                <a:latin typeface="Times New Roman" panose="02020603050405020304" pitchFamily="18" charset="0"/>
                <a:ea typeface="黑体" panose="02010609060101010101" pitchFamily="49" charset="-122"/>
                <a:sym typeface="+mn-ea"/>
              </a:rPr>
              <a:t>（社会主义由空想到科学）</a:t>
            </a:r>
          </a:p>
        </p:txBody>
      </p:sp>
      <p:sp>
        <p:nvSpPr>
          <p:cNvPr id="20" name="文本框 19"/>
          <p:cNvSpPr txBox="1"/>
          <p:nvPr/>
        </p:nvSpPr>
        <p:spPr>
          <a:xfrm>
            <a:off x="562451" y="1238885"/>
            <a:ext cx="4833938" cy="954107"/>
          </a:xfrm>
          <a:prstGeom prst="rect">
            <a:avLst/>
          </a:prstGeom>
          <a:noFill/>
        </p:spPr>
        <p:txBody>
          <a:bodyPr wrap="square" rtlCol="0">
            <a:spAutoFit/>
          </a:bodyPr>
          <a:lstStyle/>
          <a:p>
            <a:r>
              <a:rPr lang="zh-CN" altLang="en-US" sz="2800" b="1">
                <a:latin typeface="黑体" panose="02010609060101010101" pitchFamily="49" charset="-122"/>
                <a:ea typeface="黑体" panose="02010609060101010101" pitchFamily="49" charset="-122"/>
                <a:cs typeface="黑体" panose="02010609060101010101" pitchFamily="49" charset="-122"/>
              </a:rPr>
              <a:t>标志：</a:t>
            </a:r>
            <a:r>
              <a:rPr lang="en-US" altLang="zh-CN" sz="2800" b="1">
                <a:latin typeface="黑体" panose="02010609060101010101" pitchFamily="49" charset="-122"/>
                <a:ea typeface="黑体" panose="02010609060101010101" pitchFamily="49" charset="-122"/>
                <a:cs typeface="黑体" panose="02010609060101010101" pitchFamily="49" charset="-122"/>
              </a:rPr>
              <a:t>1848</a:t>
            </a:r>
            <a:r>
              <a:rPr lang="zh-CN" altLang="en-US" sz="2800" b="1">
                <a:latin typeface="黑体" panose="02010609060101010101" pitchFamily="49" charset="-122"/>
                <a:ea typeface="黑体" panose="02010609060101010101" pitchFamily="49" charset="-122"/>
                <a:cs typeface="黑体" panose="02010609060101010101" pitchFamily="49" charset="-122"/>
              </a:rPr>
              <a:t>年</a:t>
            </a:r>
            <a:r>
              <a:rPr lang="en-US" altLang="zh-CN" sz="2800" b="1">
                <a:latin typeface="黑体" panose="02010609060101010101" pitchFamily="49" charset="-122"/>
                <a:ea typeface="黑体" panose="02010609060101010101" pitchFamily="49" charset="-122"/>
                <a:cs typeface="黑体" panose="02010609060101010101" pitchFamily="49" charset="-122"/>
              </a:rPr>
              <a:t>2</a:t>
            </a:r>
            <a:r>
              <a:rPr lang="zh-CN" altLang="en-US" sz="2800" b="1">
                <a:latin typeface="黑体" panose="02010609060101010101" pitchFamily="49" charset="-122"/>
                <a:ea typeface="黑体" panose="02010609060101010101" pitchFamily="49" charset="-122"/>
                <a:cs typeface="黑体" panose="02010609060101010101" pitchFamily="49" charset="-122"/>
              </a:rPr>
              <a:t>月</a:t>
            </a:r>
            <a:r>
              <a:rPr lang="en-US" altLang="zh-CN" sz="2800" b="1">
                <a:latin typeface="黑体" panose="02010609060101010101" pitchFamily="49" charset="-122"/>
                <a:ea typeface="黑体" panose="02010609060101010101" pitchFamily="49" charset="-122"/>
                <a:cs typeface="黑体" panose="02010609060101010101" pitchFamily="49" charset="-122"/>
              </a:rPr>
              <a:t>《</a:t>
            </a:r>
            <a:r>
              <a:rPr lang="zh-CN" altLang="en-US" sz="2800" b="1">
                <a:latin typeface="黑体" panose="02010609060101010101" pitchFamily="49" charset="-122"/>
                <a:ea typeface="黑体" panose="02010609060101010101" pitchFamily="49" charset="-122"/>
                <a:cs typeface="黑体" panose="02010609060101010101" pitchFamily="49" charset="-122"/>
              </a:rPr>
              <a:t>共产党宣言</a:t>
            </a:r>
            <a:r>
              <a:rPr lang="en-US" altLang="zh-CN" sz="2800" b="1">
                <a:latin typeface="黑体" panose="02010609060101010101" pitchFamily="49" charset="-122"/>
                <a:ea typeface="黑体" panose="02010609060101010101" pitchFamily="49" charset="-122"/>
                <a:cs typeface="黑体" panose="02010609060101010101" pitchFamily="49" charset="-122"/>
              </a:rPr>
              <a:t>》</a:t>
            </a:r>
            <a:r>
              <a:rPr lang="zh-CN" altLang="en-US" sz="2800" b="1">
                <a:latin typeface="黑体" panose="02010609060101010101" pitchFamily="49" charset="-122"/>
                <a:ea typeface="黑体" panose="02010609060101010101" pitchFamily="49" charset="-122"/>
                <a:cs typeface="黑体" panose="02010609060101010101" pitchFamily="49" charset="-122"/>
              </a:rPr>
              <a:t>的发表</a:t>
            </a:r>
          </a:p>
        </p:txBody>
      </p:sp>
      <p:sp>
        <p:nvSpPr>
          <p:cNvPr id="15" name="圆角矩形 11"/>
          <p:cNvSpPr/>
          <p:nvPr/>
        </p:nvSpPr>
        <p:spPr>
          <a:xfrm>
            <a:off x="1547665" y="2056864"/>
            <a:ext cx="1875935" cy="627747"/>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solidFill>
                  <a:schemeClr val="tx1">
                    <a:lumMod val="95000"/>
                    <a:lumOff val="5000"/>
                  </a:schemeClr>
                </a:solidFill>
                <a:latin typeface="黑体" panose="02010609060101010101" pitchFamily="49" charset="-122"/>
                <a:ea typeface="黑体" panose="02010609060101010101" pitchFamily="49" charset="-122"/>
              </a:rPr>
              <a:t>正义者同盟</a:t>
            </a:r>
          </a:p>
        </p:txBody>
      </p:sp>
      <p:cxnSp>
        <p:nvCxnSpPr>
          <p:cNvPr id="17" name="直接箭头连接符 16"/>
          <p:cNvCxnSpPr/>
          <p:nvPr/>
        </p:nvCxnSpPr>
        <p:spPr>
          <a:xfrm>
            <a:off x="3423600" y="2370736"/>
            <a:ext cx="1733506" cy="2"/>
          </a:xfrm>
          <a:prstGeom prst="straightConnector1">
            <a:avLst/>
          </a:prstGeom>
          <a:ln w="28575">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3990149" y="1992869"/>
            <a:ext cx="868319" cy="830997"/>
          </a:xfrm>
          <a:prstGeom prst="rect">
            <a:avLst/>
          </a:prstGeom>
        </p:spPr>
        <p:txBody>
          <a:bodyPr wrap="square">
            <a:spAutoFit/>
          </a:bodyPr>
          <a:lstStyle/>
          <a:p>
            <a:r>
              <a:rPr lang="en-US" altLang="zh-CN" sz="2400" b="1">
                <a:latin typeface="华文新魏" panose="02010800040101010101" pitchFamily="2" charset="-122"/>
                <a:ea typeface="华文新魏" panose="02010800040101010101" pitchFamily="2" charset="-122"/>
              </a:rPr>
              <a:t>1847</a:t>
            </a:r>
            <a:r>
              <a:rPr lang="zh-CN" altLang="en-US" sz="2400" b="1">
                <a:latin typeface="华文新魏" panose="02010800040101010101" pitchFamily="2" charset="-122"/>
                <a:ea typeface="华文新魏" panose="02010800040101010101" pitchFamily="2" charset="-122"/>
              </a:rPr>
              <a:t>年</a:t>
            </a:r>
          </a:p>
        </p:txBody>
      </p:sp>
      <p:sp>
        <p:nvSpPr>
          <p:cNvPr id="3" name="圆角矩形 36"/>
          <p:cNvSpPr/>
          <p:nvPr/>
        </p:nvSpPr>
        <p:spPr>
          <a:xfrm>
            <a:off x="5157106" y="2056866"/>
            <a:ext cx="2512817" cy="627747"/>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solidFill>
                  <a:srgbClr val="FF0000"/>
                </a:solidFill>
                <a:latin typeface="黑体" panose="02010609060101010101" pitchFamily="49" charset="-122"/>
                <a:ea typeface="黑体" panose="02010609060101010101" pitchFamily="49" charset="-122"/>
              </a:rPr>
              <a:t>共产主义者</a:t>
            </a:r>
            <a:r>
              <a:rPr lang="zh-CN" altLang="en-US" sz="3200">
                <a:solidFill>
                  <a:schemeClr val="tx1">
                    <a:lumMod val="95000"/>
                    <a:lumOff val="5000"/>
                  </a:schemeClr>
                </a:solidFill>
                <a:latin typeface="黑体" panose="02010609060101010101" pitchFamily="49" charset="-122"/>
                <a:ea typeface="黑体" panose="02010609060101010101" pitchFamily="49" charset="-122"/>
              </a:rPr>
              <a:t>同盟</a:t>
            </a:r>
          </a:p>
        </p:txBody>
      </p:sp>
      <p:sp>
        <p:nvSpPr>
          <p:cNvPr id="21" name="TextBox 44"/>
          <p:cNvSpPr txBox="1"/>
          <p:nvPr/>
        </p:nvSpPr>
        <p:spPr>
          <a:xfrm>
            <a:off x="733837" y="2522463"/>
            <a:ext cx="3877985" cy="646331"/>
          </a:xfrm>
          <a:prstGeom prst="rect">
            <a:avLst/>
          </a:prstGeom>
          <a:noFill/>
        </p:spPr>
        <p:txBody>
          <a:bodyPr wrap="none" rtlCol="0">
            <a:spAutoFit/>
          </a:bodyPr>
          <a:lstStyle/>
          <a:p>
            <a:pPr>
              <a:lnSpc>
                <a:spcPct val="150000"/>
              </a:lnSpc>
            </a:pPr>
            <a:r>
              <a:rPr lang="zh-CN" altLang="en-US" sz="2400" b="1">
                <a:latin typeface="华文新魏" panose="02010800040101010101" pitchFamily="2" charset="-122"/>
                <a:ea typeface="华文新魏" panose="02010800040101010101" pitchFamily="2" charset="-122"/>
              </a:rPr>
              <a:t>流亡英国的德意志工人组织</a:t>
            </a:r>
            <a:endParaRPr lang="en-US" altLang="zh-CN" sz="2400" b="1">
              <a:latin typeface="华文新魏" pitchFamily="2" charset="-122"/>
              <a:ea typeface="华文新魏" pitchFamily="2" charset="-122"/>
            </a:endParaRPr>
          </a:p>
        </p:txBody>
      </p:sp>
      <p:sp>
        <p:nvSpPr>
          <p:cNvPr id="12" name="TextBox 1"/>
          <p:cNvSpPr txBox="1"/>
          <p:nvPr/>
        </p:nvSpPr>
        <p:spPr>
          <a:xfrm>
            <a:off x="5157106" y="2549736"/>
            <a:ext cx="3877985" cy="646331"/>
          </a:xfrm>
          <a:prstGeom prst="rect">
            <a:avLst/>
          </a:prstGeom>
          <a:noFill/>
        </p:spPr>
        <p:txBody>
          <a:bodyPr wrap="none" rtlCol="0">
            <a:spAutoFit/>
          </a:bodyPr>
          <a:lstStyle/>
          <a:p>
            <a:pPr>
              <a:lnSpc>
                <a:spcPct val="150000"/>
              </a:lnSpc>
            </a:pPr>
            <a:r>
              <a:rPr lang="zh-CN" altLang="en-US" sz="2400" b="1">
                <a:latin typeface="华文新魏" panose="02010800040101010101" pitchFamily="2" charset="-122"/>
                <a:ea typeface="华文新魏" panose="02010800040101010101" pitchFamily="2" charset="-122"/>
              </a:rPr>
              <a:t>世界上第一个无产阶级政党</a:t>
            </a:r>
            <a:endParaRPr lang="en-US" altLang="zh-CN" sz="2400" b="1">
              <a:latin typeface="华文新魏" panose="02010800040101010101" pitchFamily="2" charset="-122"/>
              <a:ea typeface="华文新魏" panose="02010800040101010101" pitchFamily="2" charset="-122"/>
            </a:endParaRPr>
          </a:p>
        </p:txBody>
      </p:sp>
      <p:pic>
        <p:nvPicPr>
          <p:cNvPr id="25" name="Picture 4" descr="F:\✿✿✿王多多的资料库\✿✿✿课件or教案\必修一\第5单元 从科学社会主义理论到科学社会主义制度的建立\18 马克思主义的诞生\图片\u=1372777013,1686970683&amp;fm=23&amp;gp=0.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4367" y="3143250"/>
            <a:ext cx="2987993" cy="2776220"/>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直接箭头连接符 21"/>
          <p:cNvCxnSpPr/>
          <p:nvPr/>
        </p:nvCxnSpPr>
        <p:spPr>
          <a:xfrm flipH="1">
            <a:off x="6815138" y="3083561"/>
            <a:ext cx="476" cy="45783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23" name="圆角矩形 47"/>
          <p:cNvSpPr/>
          <p:nvPr/>
        </p:nvSpPr>
        <p:spPr>
          <a:xfrm>
            <a:off x="5772150" y="3541396"/>
            <a:ext cx="3056573" cy="1296035"/>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a:solidFill>
                  <a:srgbClr val="FF0000"/>
                </a:solidFill>
                <a:latin typeface="黑体" panose="02010609060101010101" pitchFamily="49" charset="-122"/>
                <a:ea typeface="黑体" panose="02010609060101010101" pitchFamily="49" charset="-122"/>
                <a:cs typeface="黑体" panose="02010609060101010101" pitchFamily="49" charset="-122"/>
              </a:rPr>
              <a:t>1848</a:t>
            </a:r>
            <a:r>
              <a:rPr lang="zh-CN" altLang="en-US" sz="3200" b="1">
                <a:solidFill>
                  <a:srgbClr val="FF0000"/>
                </a:solidFill>
                <a:latin typeface="黑体" panose="02010609060101010101" pitchFamily="49" charset="-122"/>
                <a:ea typeface="黑体" panose="02010609060101010101" pitchFamily="49" charset="-122"/>
                <a:cs typeface="黑体" panose="02010609060101010101" pitchFamily="49" charset="-122"/>
              </a:rPr>
              <a:t>年</a:t>
            </a:r>
            <a:r>
              <a:rPr lang="en-US" altLang="zh-CN" sz="3200" b="1">
                <a:solidFill>
                  <a:srgbClr val="FF0000"/>
                </a:solidFill>
                <a:latin typeface="黑体" panose="02010609060101010101" pitchFamily="49" charset="-122"/>
                <a:ea typeface="黑体" panose="02010609060101010101" pitchFamily="49" charset="-122"/>
                <a:cs typeface="黑体" panose="02010609060101010101" pitchFamily="49" charset="-122"/>
              </a:rPr>
              <a:t>2</a:t>
            </a:r>
            <a:r>
              <a:rPr lang="zh-CN" altLang="en-US" sz="3200" b="1">
                <a:solidFill>
                  <a:srgbClr val="FF0000"/>
                </a:solidFill>
                <a:latin typeface="黑体" panose="02010609060101010101" pitchFamily="49" charset="-122"/>
                <a:ea typeface="黑体" panose="02010609060101010101" pitchFamily="49" charset="-122"/>
                <a:cs typeface="黑体" panose="02010609060101010101" pitchFamily="49" charset="-122"/>
              </a:rPr>
              <a:t>月</a:t>
            </a:r>
            <a:r>
              <a:rPr lang="zh-CN" altLang="en-US" sz="3200">
                <a:solidFill>
                  <a:schemeClr val="tx1"/>
                </a:solidFill>
                <a:latin typeface="黑体" panose="02010609060101010101" pitchFamily="49" charset="-122"/>
                <a:ea typeface="黑体" panose="02010609060101010101" pitchFamily="49" charset="-122"/>
                <a:cs typeface="黑体" panose="02010609060101010101" pitchFamily="49" charset="-122"/>
              </a:rPr>
              <a:t>，发表</a:t>
            </a:r>
            <a:endParaRPr lang="en-US" altLang="zh-CN" sz="3200">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algn="ctr"/>
            <a:r>
              <a:rPr lang="en-US" altLang="zh-CN" sz="3200" b="1">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3200" b="1">
                <a:solidFill>
                  <a:srgbClr val="FF0000"/>
                </a:solidFill>
                <a:latin typeface="黑体" panose="02010609060101010101" pitchFamily="49" charset="-122"/>
                <a:ea typeface="黑体" panose="02010609060101010101" pitchFamily="49" charset="-122"/>
                <a:cs typeface="黑体" panose="02010609060101010101" pitchFamily="49" charset="-122"/>
              </a:rPr>
              <a:t>共产党宣言</a:t>
            </a:r>
            <a:r>
              <a:rPr lang="en-US" altLang="zh-CN" sz="3200" b="1">
                <a:solidFill>
                  <a:srgbClr val="FF0000"/>
                </a:solidFill>
                <a:latin typeface="黑体" panose="02010609060101010101" pitchFamily="49" charset="-122"/>
                <a:ea typeface="黑体" panose="02010609060101010101" pitchFamily="49" charset="-122"/>
                <a:cs typeface="黑体" panose="02010609060101010101" pitchFamily="49" charset="-122"/>
              </a:rPr>
              <a:t>》</a:t>
            </a:r>
            <a:endParaRPr lang="zh-CN" altLang="en-US" sz="3200" b="1">
              <a:solidFill>
                <a:schemeClr val="tx1">
                  <a:lumMod val="95000"/>
                  <a:lumOff val="5000"/>
                </a:schemeClr>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文本框 3"/>
          <p:cNvSpPr txBox="1"/>
          <p:nvPr/>
        </p:nvSpPr>
        <p:spPr>
          <a:xfrm>
            <a:off x="3749516" y="4068446"/>
            <a:ext cx="1878330" cy="1200329"/>
          </a:xfrm>
          <a:prstGeom prst="rect">
            <a:avLst/>
          </a:prstGeom>
          <a:solidFill>
            <a:srgbClr val="00B0F0"/>
          </a:solidFill>
        </p:spPr>
        <p:txBody>
          <a:bodyPr wrap="square" rtlCol="0" anchor="t">
            <a:spAutoFit/>
          </a:bodyPr>
          <a:lstStyle/>
          <a:p>
            <a:r>
              <a:rPr lang="en-US" altLang="zh-CN" sz="240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40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共产党宣言</a:t>
            </a:r>
            <a:r>
              <a:rPr lang="en-US" altLang="zh-CN" sz="240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发表</a:t>
            </a:r>
            <a:r>
              <a:rPr lang="zh-CN" sz="240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意义</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a:p>
        </p:txBody>
      </p:sp>
      <p:sp>
        <p:nvSpPr>
          <p:cNvPr id="24" name="TextBox 48"/>
          <p:cNvSpPr txBox="1"/>
          <p:nvPr/>
        </p:nvSpPr>
        <p:spPr>
          <a:xfrm>
            <a:off x="3990023" y="4994911"/>
            <a:ext cx="5043011" cy="1865126"/>
          </a:xfrm>
          <a:prstGeom prst="rect">
            <a:avLst/>
          </a:prstGeom>
          <a:noFill/>
          <a:ln w="19050">
            <a:solidFill>
              <a:schemeClr val="accent5"/>
            </a:solidFill>
            <a:prstDash val="sysDash"/>
          </a:ln>
        </p:spPr>
        <p:txBody>
          <a:bodyPr wrap="square" rtlCol="0">
            <a:spAutoFit/>
          </a:bodyPr>
          <a:lstStyle/>
          <a:p>
            <a:pPr algn="l">
              <a:lnSpc>
                <a:spcPct val="120000"/>
              </a:lnSpc>
              <a:spcBef>
                <a:spcPct val="0"/>
              </a:spcBef>
              <a:spcAft>
                <a:spcPct val="0"/>
              </a:spcAft>
            </a:pPr>
            <a:r>
              <a:rPr lang="en-US" alt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   </a:t>
            </a:r>
            <a:r>
              <a:rPr 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《共产党宣言》</a:t>
            </a:r>
            <a:r>
              <a:rPr lang="zh-CN" sz="2400" b="1">
                <a:solidFill>
                  <a:srgbClr val="0E13D8"/>
                </a:solidFill>
                <a:latin typeface="黑体" panose="02010609060101010101" pitchFamily="49" charset="-122"/>
                <a:ea typeface="黑体" panose="02010609060101010101" pitchFamily="49" charset="-122"/>
                <a:cs typeface="黑体" panose="02010609060101010101" pitchFamily="49" charset="-122"/>
                <a:sym typeface="+mn-ea"/>
              </a:rPr>
              <a:t>第一次较为完整系统地阐述了马克思主义的基本原理，阐明了社会发展的客观规律</a:t>
            </a:r>
            <a:r>
              <a:rPr lang="zh-CN"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a:t>
            </a:r>
            <a:r>
              <a:rPr lang="en-US" sz="2400">
                <a:solidFill>
                  <a:srgbClr val="231F2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rPr>
              <a:t>标志着马克思主义的诞生</a:t>
            </a:r>
            <a:endParaRPr lang="en-US" altLang="zh-CN" sz="2400" b="1">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26" name="TextBox 19"/>
          <p:cNvSpPr txBox="1"/>
          <p:nvPr/>
        </p:nvSpPr>
        <p:spPr>
          <a:xfrm>
            <a:off x="491584" y="6184658"/>
            <a:ext cx="4600940" cy="461665"/>
          </a:xfrm>
          <a:prstGeom prst="rect">
            <a:avLst/>
          </a:prstGeom>
          <a:noFill/>
        </p:spPr>
        <p:txBody>
          <a:bodyPr wrap="none" rtlCol="0">
            <a:spAutoFit/>
          </a:bodyPr>
          <a:lstStyle/>
          <a:p>
            <a:r>
              <a:rPr lang="en-US" altLang="zh-CN" sz="2400" b="1">
                <a:latin typeface="华文新魏" panose="02010800040101010101" pitchFamily="2" charset="-122"/>
                <a:ea typeface="华文新魏" panose="02010800040101010101" pitchFamily="2" charset="-122"/>
              </a:rPr>
              <a:t>《</a:t>
            </a:r>
            <a:r>
              <a:rPr lang="zh-CN" altLang="en-US" sz="2400" b="1">
                <a:latin typeface="华文新魏" panose="02010800040101010101" pitchFamily="2" charset="-122"/>
                <a:ea typeface="华文新魏" panose="02010800040101010101" pitchFamily="2" charset="-122"/>
              </a:rPr>
              <a:t>共产党宣言 </a:t>
            </a:r>
            <a:r>
              <a:rPr lang="en-US" altLang="zh-CN" sz="2400" b="1">
                <a:latin typeface="华文新魏" panose="02010800040101010101" pitchFamily="2" charset="-122"/>
                <a:ea typeface="华文新魏" panose="02010800040101010101" pitchFamily="2" charset="-122"/>
              </a:rPr>
              <a:t>》1848</a:t>
            </a:r>
            <a:r>
              <a:rPr lang="zh-CN" altLang="en-US" sz="2400" b="1">
                <a:latin typeface="华文新魏" panose="02010800040101010101" pitchFamily="2" charset="-122"/>
                <a:ea typeface="华文新魏" panose="02010800040101010101" pitchFamily="2" charset="-122"/>
              </a:rPr>
              <a:t>年德文原版</a:t>
            </a:r>
          </a:p>
        </p:txBody>
      </p:sp>
    </p:spTree>
    <p:extLst>
      <p:ext uri="{BB962C8B-B14F-4D97-AF65-F5344CB8AC3E}">
        <p14:creationId xmlns:p14="http://schemas.microsoft.com/office/powerpoint/2010/main" val="21294543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2" presetClass="entr" presetSubtype="4"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500" fill="hold"/>
                                        <p:tgtEl>
                                          <p:spTgt spid="25"/>
                                        </p:tgtEl>
                                        <p:attrNameLst>
                                          <p:attrName>ppt_x</p:attrName>
                                        </p:attrNameLst>
                                      </p:cBhvr>
                                      <p:tavLst>
                                        <p:tav tm="0">
                                          <p:val>
                                            <p:strVal val="#ppt_x"/>
                                          </p:val>
                                        </p:tav>
                                        <p:tav tm="100000">
                                          <p:val>
                                            <p:strVal val="#ppt_x"/>
                                          </p:val>
                                        </p:tav>
                                      </p:tavLst>
                                    </p:anim>
                                    <p:anim calcmode="lin" valueType="num">
                                      <p:cBhvr additive="base">
                                        <p:cTn id="15" dur="500" fill="hold"/>
                                        <p:tgtEl>
                                          <p:spTgt spid="2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ppt_x"/>
                                          </p:val>
                                        </p:tav>
                                        <p:tav tm="100000">
                                          <p:val>
                                            <p:strVal val="#ppt_x"/>
                                          </p:val>
                                        </p:tav>
                                      </p:tavLst>
                                    </p:anim>
                                    <p:anim calcmode="lin" valueType="num">
                                      <p:cBhvr additive="base">
                                        <p:cTn id="19"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10" presetClass="entr" presetSubtype="0"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9" grpId="0"/>
      <p:bldP spid="23" grpId="0"/>
      <p:bldP spid="4" grpId="0"/>
      <p:bldP spid="24" grpId="0"/>
      <p:bldP spid="2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418523" y="229236"/>
            <a:ext cx="5455444" cy="6740307"/>
          </a:xfrm>
          <a:prstGeom prst="rect">
            <a:avLst/>
          </a:prstGeom>
          <a:noFill/>
        </p:spPr>
        <p:txBody>
          <a:bodyPr wrap="square" rtlCol="0" anchor="t">
            <a:spAutoFit/>
          </a:bodyPr>
          <a:lstStyle/>
          <a:p>
            <a:r>
              <a:rPr lang="zh-CN" altLang="en-US" sz="2400" b="1"/>
              <a:t>材料：从《共产党宣言》发表到今天，170年过去了，人类社会发生了翻天覆地的变化，但马克思主义所阐述的一般原理整个来说仍然是完全正确的。我们要坚持和运用辩证唯物主义和历史唯物主义的世界观和方法论，坚持和运用马克思主义立场、观点、方法，坚持和运用马克思主义关于世界的物质性及其发展规律，关于人类社会发展的自然性、历史性及其相关规律，关于人的解放和自由全面发展的规律，关于认识的本质及其发展规律等原理，坚持和运用马克思主义的实践观、群众观、阶级观、发展观、矛盾观，真正把马克思主义这个看家本领学精悟透用好。</a:t>
            </a:r>
            <a:endParaRPr lang="zh-CN" altLang="en-US" sz="2400"/>
          </a:p>
          <a:p>
            <a:r>
              <a:rPr lang="en-US" altLang="zh-CN" sz="2400" b="1">
                <a:sym typeface="+mn-ea"/>
              </a:rPr>
              <a:t>    ---</a:t>
            </a:r>
            <a:r>
              <a:rPr lang="zh-CN" altLang="zh-CN" sz="2400" b="1">
                <a:sym typeface="+mn-ea"/>
              </a:rPr>
              <a:t>摘选自</a:t>
            </a:r>
            <a:r>
              <a:rPr lang="zh-CN" altLang="en-US" sz="2400" b="1">
                <a:sym typeface="+mn-ea"/>
              </a:rPr>
              <a:t>习近平《在纪念马克思诞辰200周年大会上的讲话》（</a:t>
            </a:r>
            <a:r>
              <a:rPr lang="en-US" altLang="zh-CN" sz="2400" b="1">
                <a:sym typeface="+mn-ea"/>
              </a:rPr>
              <a:t>2018</a:t>
            </a:r>
            <a:r>
              <a:rPr lang="zh-CN" altLang="en-US" sz="2400" b="1">
                <a:sym typeface="+mn-ea"/>
              </a:rPr>
              <a:t>年</a:t>
            </a:r>
            <a:r>
              <a:rPr lang="en-US" altLang="zh-CN" sz="2400" b="1">
                <a:sym typeface="+mn-ea"/>
              </a:rPr>
              <a:t>5</a:t>
            </a:r>
            <a:r>
              <a:rPr lang="zh-CN" altLang="en-US" sz="2400" b="1">
                <a:sym typeface="+mn-ea"/>
              </a:rPr>
              <a:t>月</a:t>
            </a:r>
            <a:r>
              <a:rPr lang="en-US" altLang="zh-CN" sz="2400" b="1">
                <a:sym typeface="+mn-ea"/>
              </a:rPr>
              <a:t>4</a:t>
            </a:r>
            <a:r>
              <a:rPr lang="zh-CN" altLang="en-US" sz="2400" b="1">
                <a:sym typeface="+mn-ea"/>
              </a:rPr>
              <a:t>日）</a:t>
            </a:r>
            <a:endParaRPr lang="zh-CN" altLang="en-US" sz="2400" b="1"/>
          </a:p>
        </p:txBody>
      </p:sp>
      <p:pic>
        <p:nvPicPr>
          <p:cNvPr id="3" name="图片 2"/>
          <p:cNvPicPr>
            <a:picLocks noChangeAspect="1"/>
          </p:cNvPicPr>
          <p:nvPr/>
        </p:nvPicPr>
        <p:blipFill>
          <a:blip r:embed="rId2"/>
          <a:srcRect t="3195" b="9558"/>
          <a:stretch>
            <a:fillRect/>
          </a:stretch>
        </p:blipFill>
        <p:spPr>
          <a:xfrm>
            <a:off x="147638" y="960755"/>
            <a:ext cx="3270885" cy="3430270"/>
          </a:xfrm>
          <a:prstGeom prst="rect">
            <a:avLst/>
          </a:prstGeom>
        </p:spPr>
      </p:pic>
      <p:sp>
        <p:nvSpPr>
          <p:cNvPr id="4" name="文本框 3"/>
          <p:cNvSpPr txBox="1"/>
          <p:nvPr/>
        </p:nvSpPr>
        <p:spPr>
          <a:xfrm>
            <a:off x="149067" y="4391026"/>
            <a:ext cx="3269456" cy="1015663"/>
          </a:xfrm>
          <a:prstGeom prst="rect">
            <a:avLst/>
          </a:prstGeom>
          <a:noFill/>
        </p:spPr>
        <p:txBody>
          <a:bodyPr wrap="square" rtlCol="0" anchor="t">
            <a:spAutoFit/>
          </a:bodyPr>
          <a:lstStyle/>
          <a:p>
            <a:r>
              <a:rPr lang="en-US" altLang="zh-CN" sz="2000" b="1"/>
              <a:t>2018</a:t>
            </a:r>
            <a:r>
              <a:rPr lang="zh-CN" altLang="en-US" sz="2000" b="1"/>
              <a:t>年5月4日，纪念马克思诞辰200周年大会在北京人民大会堂隆重举行。</a:t>
            </a:r>
          </a:p>
        </p:txBody>
      </p:sp>
      <p:sp>
        <p:nvSpPr>
          <p:cNvPr id="5" name="文本框 4"/>
          <p:cNvSpPr txBox="1"/>
          <p:nvPr/>
        </p:nvSpPr>
        <p:spPr>
          <a:xfrm>
            <a:off x="285274" y="5292091"/>
            <a:ext cx="11674991" cy="1077218"/>
          </a:xfrm>
          <a:prstGeom prst="rect">
            <a:avLst/>
          </a:prstGeom>
          <a:noFill/>
        </p:spPr>
        <p:txBody>
          <a:bodyPr wrap="none" rtlCol="0" anchor="t">
            <a:spAutoFit/>
          </a:bodyPr>
          <a:lstStyle/>
          <a:p>
            <a:r>
              <a:rPr lang="zh-CN" altLang="zh-CN" sz="32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根据教材，结合所学知识理解马克思主义的诞生的标志《共产党</a:t>
            </a:r>
          </a:p>
          <a:p>
            <a:r>
              <a:rPr lang="zh-CN" altLang="zh-CN" sz="3200" b="1">
                <a:solidFill>
                  <a:schemeClr val="tx1"/>
                </a:solidFill>
                <a:latin typeface="华文新魏" panose="02010800040101010101" pitchFamily="2" charset="-122"/>
                <a:ea typeface="华文新魏" panose="02010800040101010101" pitchFamily="2" charset="-122"/>
                <a:cs typeface="Times New Roman" panose="02020603050405020304" pitchFamily="18" charset="0"/>
                <a:sym typeface="+mn-ea"/>
              </a:rPr>
              <a:t>宣言》的主要内容及伟大的历史价值。</a:t>
            </a:r>
          </a:p>
        </p:txBody>
      </p:sp>
    </p:spTree>
    <p:extLst>
      <p:ext uri="{BB962C8B-B14F-4D97-AF65-F5344CB8AC3E}">
        <p14:creationId xmlns:p14="http://schemas.microsoft.com/office/powerpoint/2010/main" val="1330176106"/>
      </p:ext>
    </p:ext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447675" y="615950"/>
            <a:ext cx="4176143" cy="523220"/>
          </a:xfrm>
          <a:prstGeom prst="rect">
            <a:avLst/>
          </a:prstGeom>
          <a:noFill/>
        </p:spPr>
        <p:txBody>
          <a:bodyPr wrap="none" rtlCol="0" anchor="t">
            <a:spAutoFit/>
          </a:bodyPr>
          <a:lstStyle/>
          <a:p>
            <a:r>
              <a:rPr lang="zh-CN" altLang="en-US" sz="2800" b="1" spc="300">
                <a:solidFill>
                  <a:schemeClr val="tx1"/>
                </a:solidFill>
                <a:uFillTx/>
                <a:latin typeface="黑体" panose="02010609060101010101" pitchFamily="49" charset="-122"/>
                <a:ea typeface="黑体" panose="02010609060101010101" pitchFamily="49" charset="-122"/>
                <a:sym typeface="+mn-ea"/>
              </a:rPr>
              <a:t>二、</a:t>
            </a:r>
            <a:r>
              <a:rPr lang="zh-CN" altLang="zh-CN" sz="2800" b="1" spc="300">
                <a:solidFill>
                  <a:schemeClr val="tx1"/>
                </a:solidFill>
                <a:uFillTx/>
                <a:latin typeface="黑体" panose="02010609060101010101" pitchFamily="49" charset="-122"/>
                <a:ea typeface="黑体" panose="02010609060101010101" pitchFamily="49" charset="-122"/>
                <a:sym typeface="微软雅黑 Light" panose="020b0502040204020203" charset="-122"/>
              </a:rPr>
              <a:t>马克思主义的诞生</a:t>
            </a:r>
          </a:p>
        </p:txBody>
      </p:sp>
      <p:sp>
        <p:nvSpPr>
          <p:cNvPr id="13" name="文本框 18"/>
          <p:cNvSpPr txBox="1">
            <a:spLocks noChangeArrowheads="1"/>
          </p:cNvSpPr>
          <p:nvPr/>
        </p:nvSpPr>
        <p:spPr bwMode="auto">
          <a:xfrm>
            <a:off x="3551397" y="231140"/>
            <a:ext cx="5555456"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ea typeface="宋体" panose="02010600030101010101" pitchFamily="2" charset="-122"/>
              </a:defRPr>
            </a:lvl1pPr>
            <a:lvl2pPr marL="742950" indent="-285750">
              <a:defRPr>
                <a:solidFill>
                  <a:schemeClr val="tx1"/>
                </a:solidFill>
                <a:latin typeface="Verdana" panose="020b0604030504040204" pitchFamily="34" charset="0"/>
                <a:ea typeface="宋体" panose="02010600030101010101" pitchFamily="2" charset="-122"/>
              </a:defRPr>
            </a:lvl2pPr>
            <a:lvl3pPr marL="1143000" indent="-228600">
              <a:defRPr>
                <a:solidFill>
                  <a:schemeClr val="tx1"/>
                </a:solidFill>
                <a:latin typeface="Verdana" panose="020b0604030504040204" pitchFamily="34" charset="0"/>
                <a:ea typeface="宋体" panose="02010600030101010101" pitchFamily="2" charset="-122"/>
              </a:defRPr>
            </a:lvl3pPr>
            <a:lvl4pPr marL="1600200" indent="-228600">
              <a:defRPr>
                <a:solidFill>
                  <a:schemeClr val="tx1"/>
                </a:solidFill>
                <a:latin typeface="Verdana" panose="020b0604030504040204" pitchFamily="34" charset="0"/>
                <a:ea typeface="宋体" panose="02010600030101010101" pitchFamily="2" charset="-122"/>
              </a:defRPr>
            </a:lvl4pPr>
            <a:lvl5pPr marL="2057400" indent="-22860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6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a:t>
            </a:r>
            <a:r>
              <a:rPr kumimoji="0" lang="zh-CN" altLang="en-US" sz="26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课堂思考</a:t>
            </a:r>
            <a:r>
              <a:rPr kumimoji="0" lang="en-US" altLang="zh-CN" sz="26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a:t>
            </a:r>
            <a:r>
              <a:rPr kumimoji="0" lang="zh-CN" altLang="en-US" sz="26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阅读材料并回答马克思、恩格斯在</a:t>
            </a:r>
            <a:r>
              <a:rPr kumimoji="0" lang="en-US" altLang="zh-CN" sz="26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a:t>
            </a:r>
            <a:r>
              <a:rPr kumimoji="0" lang="zh-CN" altLang="en-US" sz="26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共产党宣言</a:t>
            </a:r>
            <a:r>
              <a:rPr kumimoji="0" lang="en-US" altLang="zh-CN" sz="26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a:t>
            </a:r>
            <a:r>
              <a:rPr kumimoji="0" lang="zh-CN" altLang="en-US" sz="26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sym typeface="+mn-ea"/>
              </a:rPr>
              <a:t>中表达了怎样的思想（内容）？</a:t>
            </a:r>
          </a:p>
        </p:txBody>
      </p:sp>
      <p:sp>
        <p:nvSpPr>
          <p:cNvPr id="32" name="TextBox 2"/>
          <p:cNvSpPr txBox="1"/>
          <p:nvPr/>
        </p:nvSpPr>
        <p:spPr>
          <a:xfrm>
            <a:off x="209074" y="1137920"/>
            <a:ext cx="8633460" cy="1284967"/>
          </a:xfrm>
          <a:prstGeom prst="rect">
            <a:avLst/>
          </a:prstGeom>
          <a:noFill/>
          <a:ln w="9525" cap="flat" cmpd="sng">
            <a:solidFill>
              <a:srgbClr val="C00000"/>
            </a:solidFill>
            <a:prstDash val="solid"/>
            <a:round/>
            <a:headEnd type="none" w="med" len="med"/>
            <a:tailEnd type="none" w="med" len="med"/>
          </a:ln>
        </p:spPr>
        <p:txBody>
          <a:bodyPr wrap="square" anchor="t">
            <a:spAutoFit/>
          </a:bodyPr>
          <a:lstStyle/>
          <a:p>
            <a:pPr eaLnBrk="0" hangingPunct="0">
              <a:lnSpc>
                <a:spcPts val="3100"/>
              </a:lnSpc>
            </a:pPr>
            <a:r>
              <a:rPr lang="zh-CN" altLang="zh-CN" sz="2400" b="1">
                <a:latin typeface="楷体" panose="02010609060101010101" charset="-122"/>
                <a:ea typeface="楷体" panose="02010609060101010101" charset="-122"/>
              </a:rPr>
              <a:t>材料一：资产阶级在历史上曾经起过非常革命的作用</a:t>
            </a:r>
            <a:r>
              <a:rPr lang="en-US" altLang="zh-CN" sz="2400" b="1">
                <a:latin typeface="楷体" panose="02010609060101010101" charset="-122"/>
                <a:ea typeface="楷体" panose="02010609060101010101" charset="-122"/>
              </a:rPr>
              <a:t>……</a:t>
            </a:r>
            <a:r>
              <a:rPr lang="zh-CN" altLang="zh-CN" sz="2400" b="1">
                <a:latin typeface="楷体" panose="02010609060101010101" charset="-122"/>
                <a:ea typeface="楷体" panose="02010609060101010101" charset="-122"/>
              </a:rPr>
              <a:t>资产阶级在它的</a:t>
            </a:r>
            <a:r>
              <a:rPr lang="zh-CN" altLang="zh-CN" sz="2400" b="1">
                <a:solidFill>
                  <a:srgbClr val="FF0000"/>
                </a:solidFill>
                <a:latin typeface="楷体" panose="02010609060101010101" charset="-122"/>
                <a:ea typeface="楷体" panose="02010609060101010101" charset="-122"/>
              </a:rPr>
              <a:t>不到一百年</a:t>
            </a:r>
            <a:r>
              <a:rPr lang="zh-CN" altLang="zh-CN" sz="2400" b="1">
                <a:latin typeface="楷体" panose="02010609060101010101" charset="-122"/>
                <a:ea typeface="楷体" panose="02010609060101010101" charset="-122"/>
              </a:rPr>
              <a:t>的阶级统治中所创造的生产力，比过去</a:t>
            </a:r>
            <a:r>
              <a:rPr lang="zh-CN" altLang="zh-CN" sz="2400" b="1">
                <a:solidFill>
                  <a:srgbClr val="FF0000"/>
                </a:solidFill>
                <a:latin typeface="楷体" panose="02010609060101010101" charset="-122"/>
                <a:ea typeface="楷体" panose="02010609060101010101" charset="-122"/>
              </a:rPr>
              <a:t>一切世代</a:t>
            </a:r>
            <a:r>
              <a:rPr lang="zh-CN" altLang="zh-CN" sz="2400" b="1">
                <a:latin typeface="楷体" panose="02010609060101010101" charset="-122"/>
                <a:ea typeface="楷体" panose="02010609060101010101" charset="-122"/>
              </a:rPr>
              <a:t>创造的全部生产力还要多，还要大。</a:t>
            </a:r>
            <a:endParaRPr lang="zh-CN" altLang="en-US" sz="2400" b="1">
              <a:latin typeface="楷体" panose="02010609060101010101" charset="-122"/>
              <a:ea typeface="楷体" panose="02010609060101010101" charset="-122"/>
            </a:endParaRPr>
          </a:p>
        </p:txBody>
      </p:sp>
      <p:sp>
        <p:nvSpPr>
          <p:cNvPr id="33" name="矩形 32"/>
          <p:cNvSpPr/>
          <p:nvPr/>
        </p:nvSpPr>
        <p:spPr>
          <a:xfrm>
            <a:off x="4925854" y="1462406"/>
            <a:ext cx="3340894"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solidFill>
                  <a:srgbClr val="000000"/>
                </a:solidFill>
                <a:latin typeface="黑体" panose="02010609060101010101" pitchFamily="49" charset="-122"/>
                <a:ea typeface="黑体" panose="02010609060101010101" pitchFamily="49" charset="-122"/>
              </a:rPr>
              <a:t>肯定资本主义的历史进步作用</a:t>
            </a:r>
          </a:p>
        </p:txBody>
      </p:sp>
      <p:sp>
        <p:nvSpPr>
          <p:cNvPr id="34" name="TextBox 4"/>
          <p:cNvSpPr txBox="1"/>
          <p:nvPr/>
        </p:nvSpPr>
        <p:spPr>
          <a:xfrm>
            <a:off x="209074" y="2170430"/>
            <a:ext cx="8633460" cy="1682512"/>
          </a:xfrm>
          <a:prstGeom prst="rect">
            <a:avLst/>
          </a:prstGeom>
          <a:noFill/>
          <a:ln w="9525" cap="flat" cmpd="sng">
            <a:solidFill>
              <a:srgbClr val="C00000"/>
            </a:solidFill>
            <a:prstDash val="solid"/>
            <a:round/>
            <a:headEnd type="none" w="med" len="med"/>
            <a:tailEnd type="none" w="med" len="med"/>
          </a:ln>
        </p:spPr>
        <p:txBody>
          <a:bodyPr wrap="square" anchor="t">
            <a:spAutoFit/>
          </a:bodyPr>
          <a:lstStyle/>
          <a:p>
            <a:pPr eaLnBrk="0" hangingPunct="0">
              <a:lnSpc>
                <a:spcPts val="3100"/>
              </a:lnSpc>
            </a:pPr>
            <a:r>
              <a:rPr lang="zh-CN" altLang="en-US" sz="2400" b="1">
                <a:latin typeface="楷体" panose="02010609060101010101" charset="-122"/>
                <a:ea typeface="楷体" panose="02010609060101010101" charset="-122"/>
              </a:rPr>
              <a:t>材料二：生产力已经强大到这种关系所不能适应的地步</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资产阶级的关系已经太狭窄了，再也容纳不了它本身所造成的财富了。</a:t>
            </a:r>
            <a:r>
              <a:rPr lang="en-US" altLang="zh-CN" sz="2400" b="1">
                <a:latin typeface="楷体" panose="02010609060101010101" charset="-122"/>
                <a:ea typeface="楷体" panose="02010609060101010101" charset="-122"/>
              </a:rPr>
              <a:t>……</a:t>
            </a:r>
            <a:r>
              <a:rPr lang="zh-CN" altLang="en-US" sz="2400" b="1">
                <a:solidFill>
                  <a:srgbClr val="FF0000"/>
                </a:solidFill>
                <a:latin typeface="楷体" panose="02010609060101010101" charset="-122"/>
                <a:ea typeface="楷体" panose="02010609060101010101" charset="-122"/>
              </a:rPr>
              <a:t>资产阶级的灭亡</a:t>
            </a:r>
            <a:r>
              <a:rPr lang="zh-CN" altLang="en-US" sz="2400" b="1">
                <a:latin typeface="楷体" panose="02010609060101010101" charset="-122"/>
                <a:ea typeface="楷体" panose="02010609060101010101" charset="-122"/>
              </a:rPr>
              <a:t>和</a:t>
            </a:r>
            <a:r>
              <a:rPr lang="zh-CN" altLang="en-US" sz="2400" b="1">
                <a:solidFill>
                  <a:srgbClr val="FF0000"/>
                </a:solidFill>
                <a:latin typeface="楷体" panose="02010609060101010101" charset="-122"/>
                <a:ea typeface="楷体" panose="02010609060101010101" charset="-122"/>
              </a:rPr>
              <a:t>无产阶级的胜利</a:t>
            </a:r>
            <a:r>
              <a:rPr lang="zh-CN" altLang="en-US" sz="2400" b="1">
                <a:latin typeface="楷体" panose="02010609060101010101" charset="-122"/>
                <a:ea typeface="楷体" panose="02010609060101010101" charset="-122"/>
              </a:rPr>
              <a:t>是同样不可避免的。</a:t>
            </a:r>
          </a:p>
        </p:txBody>
      </p:sp>
      <p:sp>
        <p:nvSpPr>
          <p:cNvPr id="35" name="矩形 34"/>
          <p:cNvSpPr/>
          <p:nvPr/>
        </p:nvSpPr>
        <p:spPr>
          <a:xfrm>
            <a:off x="2015490" y="2397126"/>
            <a:ext cx="5436870" cy="1200329"/>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solidFill>
                  <a:srgbClr val="000000"/>
                </a:solidFill>
                <a:latin typeface="黑体" panose="02010609060101010101" pitchFamily="49" charset="-122"/>
                <a:ea typeface="黑体" panose="02010609060101010101" pitchFamily="49" charset="-122"/>
              </a:rPr>
              <a:t>论证了社会历史发展的客观规律</a:t>
            </a:r>
            <a:endParaRPr lang="en-US" altLang="zh-CN" sz="2400" b="1">
              <a:solidFill>
                <a:srgbClr val="000000"/>
              </a:solidFill>
              <a:latin typeface="黑体" panose="02010609060101010101" pitchFamily="49" charset="-122"/>
              <a:ea typeface="黑体" panose="02010609060101010101" pitchFamily="49" charset="-122"/>
            </a:endParaRPr>
          </a:p>
          <a:p>
            <a:pPr eaLnBrk="0" hangingPunct="0"/>
            <a:r>
              <a:rPr lang="en-US" altLang="zh-CN" sz="2400" b="1">
                <a:solidFill>
                  <a:srgbClr val="000000"/>
                </a:solidFill>
                <a:latin typeface="黑体" panose="02010609060101010101" pitchFamily="49" charset="-122"/>
                <a:ea typeface="黑体" panose="02010609060101010101" pitchFamily="49" charset="-122"/>
              </a:rPr>
              <a:t>——</a:t>
            </a:r>
            <a:r>
              <a:rPr lang="zh-CN" altLang="en-US" sz="2400" b="1">
                <a:solidFill>
                  <a:srgbClr val="000000"/>
                </a:solidFill>
                <a:latin typeface="黑体" panose="02010609060101010101" pitchFamily="49" charset="-122"/>
                <a:ea typeface="黑体" panose="02010609060101010101" pitchFamily="49" charset="-122"/>
              </a:rPr>
              <a:t>资本主义必将被社会主义和共产主义所取代</a:t>
            </a:r>
          </a:p>
        </p:txBody>
      </p:sp>
      <p:sp>
        <p:nvSpPr>
          <p:cNvPr id="28673" name="矩形 14"/>
          <p:cNvSpPr/>
          <p:nvPr/>
        </p:nvSpPr>
        <p:spPr>
          <a:xfrm>
            <a:off x="209074" y="3646805"/>
            <a:ext cx="8633460" cy="1284967"/>
          </a:xfrm>
          <a:prstGeom prst="rect">
            <a:avLst/>
          </a:prstGeom>
          <a:noFill/>
          <a:ln w="9525" cap="flat" cmpd="sng">
            <a:solidFill>
              <a:srgbClr val="C00000"/>
            </a:solidFill>
            <a:prstDash val="solid"/>
            <a:round/>
            <a:headEnd type="none" w="med" len="med"/>
            <a:tailEnd type="none" w="med" len="med"/>
          </a:ln>
        </p:spPr>
        <p:txBody>
          <a:bodyPr wrap="square" anchor="t">
            <a:spAutoFit/>
          </a:bodyPr>
          <a:lstStyle/>
          <a:p>
            <a:pPr eaLnBrk="0" hangingPunct="0">
              <a:lnSpc>
                <a:spcPts val="3100"/>
              </a:lnSpc>
            </a:pPr>
            <a:r>
              <a:rPr lang="zh-CN" altLang="en-US" sz="2400" b="1">
                <a:latin typeface="楷体" panose="02010609060101010101" charset="-122"/>
                <a:ea typeface="楷体" panose="02010609060101010101" charset="-122"/>
                <a:sym typeface="Arial" pitchFamily="34" charset="0"/>
              </a:rPr>
              <a:t>材料三：至今一切社会的历史都是</a:t>
            </a:r>
            <a:r>
              <a:rPr lang="zh-CN" altLang="en-US" sz="2400" b="1">
                <a:solidFill>
                  <a:srgbClr val="FF0000"/>
                </a:solidFill>
                <a:latin typeface="楷体" panose="02010609060101010101" charset="-122"/>
                <a:ea typeface="楷体" panose="02010609060101010101" charset="-122"/>
                <a:sym typeface="Arial" pitchFamily="34" charset="0"/>
              </a:rPr>
              <a:t>阶级斗争</a:t>
            </a:r>
            <a:r>
              <a:rPr lang="zh-CN" altLang="en-US" sz="2400" b="1">
                <a:latin typeface="楷体" panose="02010609060101010101" charset="-122"/>
                <a:ea typeface="楷体" panose="02010609060101010101" charset="-122"/>
                <a:sym typeface="Arial" pitchFamily="34" charset="0"/>
              </a:rPr>
              <a:t>的历史，共产党人不屑隐瞒自己的观点和意图，他们公开宣布：他们的目的只有</a:t>
            </a:r>
            <a:r>
              <a:rPr lang="zh-CN" altLang="en-US" sz="2400" b="1">
                <a:solidFill>
                  <a:srgbClr val="FF0000"/>
                </a:solidFill>
                <a:latin typeface="楷体" panose="02010609060101010101" charset="-122"/>
                <a:ea typeface="楷体" panose="02010609060101010101" charset="-122"/>
                <a:sym typeface="Arial" pitchFamily="34" charset="0"/>
              </a:rPr>
              <a:t>用暴力推翻</a:t>
            </a:r>
            <a:r>
              <a:rPr lang="zh-CN" altLang="en-US" sz="2400" b="1">
                <a:latin typeface="楷体" panose="02010609060101010101" charset="-122"/>
                <a:ea typeface="楷体" panose="02010609060101010101" charset="-122"/>
                <a:sym typeface="Arial" pitchFamily="34" charset="0"/>
              </a:rPr>
              <a:t>全部现存的社会制度才能达到。</a:t>
            </a:r>
            <a:endParaRPr lang="zh-CN" altLang="en-US" sz="2400" b="1">
              <a:latin typeface="楷体" panose="02010609060101010101" charset="-122"/>
              <a:ea typeface="楷体" panose="02010609060101010101" charset="-122"/>
            </a:endParaRPr>
          </a:p>
        </p:txBody>
      </p:sp>
      <p:sp>
        <p:nvSpPr>
          <p:cNvPr id="16" name="矩形 15"/>
          <p:cNvSpPr/>
          <p:nvPr/>
        </p:nvSpPr>
        <p:spPr>
          <a:xfrm>
            <a:off x="1900238" y="3860166"/>
            <a:ext cx="6583204"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solidFill>
                  <a:srgbClr val="000000"/>
                </a:solidFill>
                <a:latin typeface="黑体" panose="02010609060101010101" pitchFamily="49" charset="-122"/>
                <a:ea typeface="黑体" panose="02010609060101010101" pitchFamily="49" charset="-122"/>
              </a:rPr>
              <a:t>肯定阶级斗争的重要历史作用（无产阶级暴力革命）</a:t>
            </a:r>
          </a:p>
        </p:txBody>
      </p:sp>
      <p:sp>
        <p:nvSpPr>
          <p:cNvPr id="28675" name="TextBox 5"/>
          <p:cNvSpPr txBox="1"/>
          <p:nvPr/>
        </p:nvSpPr>
        <p:spPr>
          <a:xfrm>
            <a:off x="209074" y="4695190"/>
            <a:ext cx="8633460" cy="1284967"/>
          </a:xfrm>
          <a:prstGeom prst="rect">
            <a:avLst/>
          </a:prstGeom>
          <a:noFill/>
          <a:ln w="9525" cap="flat" cmpd="sng">
            <a:solidFill>
              <a:srgbClr val="C00000"/>
            </a:solidFill>
            <a:prstDash val="solid"/>
            <a:round/>
            <a:headEnd type="none" w="med" len="med"/>
            <a:tailEnd type="none" w="med" len="med"/>
          </a:ln>
        </p:spPr>
        <p:txBody>
          <a:bodyPr wrap="square" anchor="t">
            <a:spAutoFit/>
          </a:bodyPr>
          <a:lstStyle/>
          <a:p>
            <a:pPr eaLnBrk="0" hangingPunct="0">
              <a:lnSpc>
                <a:spcPts val="3100"/>
              </a:lnSpc>
            </a:pPr>
            <a:r>
              <a:rPr lang="zh-CN" altLang="en-US" sz="2400" b="1">
                <a:latin typeface="楷体" panose="02010609060101010101" charset="-122"/>
                <a:ea typeface="楷体" panose="02010609060101010101" charset="-122"/>
              </a:rPr>
              <a:t>材料四：“无产阶级将利用自己的政治统治，一步一步的</a:t>
            </a:r>
            <a:r>
              <a:rPr lang="zh-CN" altLang="en-US" sz="2400" b="1">
                <a:solidFill>
                  <a:srgbClr val="FF0000"/>
                </a:solidFill>
                <a:latin typeface="楷体" panose="02010609060101010101" charset="-122"/>
                <a:ea typeface="楷体" panose="02010609060101010101" charset="-122"/>
              </a:rPr>
              <a:t>夺取</a:t>
            </a:r>
            <a:r>
              <a:rPr lang="zh-CN" altLang="en-US" sz="2400" b="1">
                <a:latin typeface="楷体" panose="02010609060101010101" charset="-122"/>
                <a:ea typeface="楷体" panose="02010609060101010101" charset="-122"/>
              </a:rPr>
              <a:t>资产阶级的全部资本，把一切生产工具</a:t>
            </a:r>
            <a:r>
              <a:rPr lang="zh-CN" altLang="en-US" sz="2400" b="1">
                <a:solidFill>
                  <a:srgbClr val="FF0000"/>
                </a:solidFill>
                <a:latin typeface="楷体" panose="02010609060101010101" charset="-122"/>
                <a:ea typeface="楷体" panose="02010609060101010101" charset="-122"/>
              </a:rPr>
              <a:t>集中</a:t>
            </a:r>
            <a:r>
              <a:rPr lang="en-US" altLang="zh-CN" sz="2400" b="1">
                <a:latin typeface="楷体" panose="02010609060101010101" charset="-122"/>
                <a:ea typeface="楷体" panose="02010609060101010101" charset="-122"/>
              </a:rPr>
              <a:t>……</a:t>
            </a:r>
            <a:r>
              <a:rPr lang="zh-CN" altLang="en-US" sz="2400" b="1">
                <a:latin typeface="楷体" panose="02010609060101010101" charset="-122"/>
                <a:ea typeface="楷体" panose="02010609060101010101" charset="-122"/>
              </a:rPr>
              <a:t>的无产阶级手里，并且尽可能快地</a:t>
            </a:r>
            <a:r>
              <a:rPr lang="zh-CN" altLang="en-US" sz="2400" b="1">
                <a:solidFill>
                  <a:srgbClr val="FF0000"/>
                </a:solidFill>
                <a:latin typeface="楷体" panose="02010609060101010101" charset="-122"/>
                <a:ea typeface="楷体" panose="02010609060101010101" charset="-122"/>
              </a:rPr>
              <a:t>增加生产力</a:t>
            </a:r>
            <a:r>
              <a:rPr lang="zh-CN" altLang="en-US" sz="2400" b="1">
                <a:latin typeface="楷体" panose="02010609060101010101" charset="-122"/>
                <a:ea typeface="楷体" panose="02010609060101010101" charset="-122"/>
              </a:rPr>
              <a:t>的总量”。</a:t>
            </a:r>
          </a:p>
        </p:txBody>
      </p:sp>
      <p:sp>
        <p:nvSpPr>
          <p:cNvPr id="3" name="文本框 2"/>
          <p:cNvSpPr txBox="1"/>
          <p:nvPr/>
        </p:nvSpPr>
        <p:spPr>
          <a:xfrm>
            <a:off x="3175159" y="4907916"/>
            <a:ext cx="5091113" cy="738664"/>
          </a:xfrm>
          <a:prstGeom prst="rect">
            <a:avLst/>
          </a:prstGeom>
          <a:solidFill>
            <a:srgbClr val="FFFF00"/>
          </a:solidFill>
          <a:ln>
            <a:solidFill>
              <a:srgbClr val="FF0000"/>
            </a:solidFill>
          </a:ln>
        </p:spPr>
        <p:txBody>
          <a:bodyPr wrap="square" rtlCol="0" anchor="t">
            <a:spAutoFit/>
          </a:bodyPr>
          <a:lstStyle/>
          <a:p>
            <a:r>
              <a:rPr lang="zh-CN" altLang="en-US" sz="2400" b="1">
                <a:solidFill>
                  <a:srgbClr val="000000"/>
                </a:solidFill>
                <a:latin typeface="黑体" panose="02010609060101010101" pitchFamily="49" charset="-122"/>
                <a:ea typeface="黑体" panose="02010609060101010101" pitchFamily="49" charset="-122"/>
                <a:sym typeface="+mn-ea"/>
              </a:rPr>
              <a:t>宣告了无产阶级的历史使命</a:t>
            </a:r>
            <a:r>
              <a:rPr lang="zh-CN" altLang="en-US" b="1">
                <a:solidFill>
                  <a:srgbClr val="000000"/>
                </a:solidFill>
                <a:latin typeface="黑体" panose="02010609060101010101" pitchFamily="49" charset="-122"/>
                <a:ea typeface="黑体" panose="02010609060101010101" pitchFamily="49" charset="-122"/>
                <a:sym typeface="+mn-ea"/>
              </a:rPr>
              <a:t>。（建立无产阶级专政）</a:t>
            </a:r>
            <a:endParaRPr lang="zh-CN" altLang="en-US"/>
          </a:p>
        </p:txBody>
      </p:sp>
      <p:sp>
        <p:nvSpPr>
          <p:cNvPr id="19" name="TextBox 5"/>
          <p:cNvSpPr txBox="1"/>
          <p:nvPr/>
        </p:nvSpPr>
        <p:spPr>
          <a:xfrm>
            <a:off x="163354" y="5746750"/>
            <a:ext cx="8817293" cy="886460"/>
          </a:xfrm>
          <a:prstGeom prst="rect">
            <a:avLst/>
          </a:prstGeom>
          <a:noFill/>
          <a:ln w="9525" cap="flat" cmpd="sng">
            <a:solidFill>
              <a:srgbClr val="C00000"/>
            </a:solidFill>
            <a:prstDash val="solid"/>
            <a:round/>
            <a:headEnd type="none" w="med" len="med"/>
            <a:tailEnd type="none" w="med" len="med"/>
          </a:ln>
        </p:spPr>
        <p:txBody>
          <a:bodyPr wrap="square" anchor="t">
            <a:spAutoFit/>
          </a:bodyPr>
          <a:lstStyle/>
          <a:p>
            <a:pPr eaLnBrk="0" hangingPunct="0">
              <a:lnSpc>
                <a:spcPts val="3100"/>
              </a:lnSpc>
            </a:pPr>
            <a:r>
              <a:rPr lang="zh-CN" altLang="en-US" sz="2400" b="1">
                <a:latin typeface="楷体" panose="02010609060101010101" charset="-122"/>
                <a:ea typeface="楷体" panose="02010609060101010101" charset="-122"/>
              </a:rPr>
              <a:t>材料五：无产者在这个革命中失去的只是锁链，他们获得的将是整个世界！全世界无产者，联合起来！</a:t>
            </a:r>
          </a:p>
        </p:txBody>
      </p:sp>
      <p:sp>
        <p:nvSpPr>
          <p:cNvPr id="21" name="矩形 20"/>
          <p:cNvSpPr/>
          <p:nvPr/>
        </p:nvSpPr>
        <p:spPr>
          <a:xfrm>
            <a:off x="3619500" y="6045201"/>
            <a:ext cx="3124200" cy="830997"/>
          </a:xfrm>
          <a:prstGeom prst="rect">
            <a:avLst/>
          </a:prstGeom>
          <a:solidFill>
            <a:srgbClr val="FFFF00"/>
          </a:solidFill>
          <a:ln w="9525">
            <a:noFill/>
          </a:ln>
        </p:spPr>
        <p:txBody>
          <a:bodyPr wrap="square" anchor="t">
            <a:spAutoFit/>
          </a:bodyPr>
          <a:lstStyle/>
          <a:p>
            <a:pPr eaLnBrk="0" hangingPunct="0"/>
            <a:r>
              <a:rPr lang="zh-CN" altLang="en-US" sz="2400" b="1">
                <a:solidFill>
                  <a:srgbClr val="000000"/>
                </a:solidFill>
                <a:latin typeface="黑体" panose="02010609060101010101" pitchFamily="49" charset="-122"/>
                <a:ea typeface="黑体" panose="02010609060101010101" pitchFamily="49" charset="-122"/>
              </a:rPr>
              <a:t>号召无产阶级国际联合斗争</a:t>
            </a:r>
          </a:p>
        </p:txBody>
      </p:sp>
    </p:spTree>
    <p:extLst>
      <p:ext uri="{BB962C8B-B14F-4D97-AF65-F5344CB8AC3E}">
        <p14:creationId xmlns:p14="http://schemas.microsoft.com/office/powerpoint/2010/main" val="33621475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barn(inVertical)">
                                      <p:cBhvr>
                                        <p:cTn id="11" dur="500"/>
                                        <p:tgtEl>
                                          <p:spTgt spid="32"/>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barn(inVertical)">
                                      <p:cBhvr>
                                        <p:cTn id="21" dur="500"/>
                                        <p:tgtEl>
                                          <p:spTgt spid="34"/>
                                        </p:tgtEl>
                                      </p:cBhvr>
                                    </p:animEffect>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500"/>
                                        <p:tgtEl>
                                          <p:spTgt spid="35"/>
                                        </p:tgtEl>
                                      </p:cBhvr>
                                    </p:animEffec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8673"/>
                                        </p:tgtEl>
                                        <p:attrNameLst>
                                          <p:attrName>style.visibility</p:attrName>
                                        </p:attrNameLst>
                                      </p:cBhvr>
                                      <p:to>
                                        <p:strVal val="visible"/>
                                      </p:to>
                                    </p:set>
                                    <p:anim calcmode="lin" valueType="num">
                                      <p:cBhvr additive="base">
                                        <p:cTn id="31" dur="500" fill="hold"/>
                                        <p:tgtEl>
                                          <p:spTgt spid="28673"/>
                                        </p:tgtEl>
                                        <p:attrNameLst>
                                          <p:attrName>ppt_x</p:attrName>
                                        </p:attrNameLst>
                                      </p:cBhvr>
                                      <p:tavLst>
                                        <p:tav tm="0">
                                          <p:val>
                                            <p:strVal val="#ppt_x"/>
                                          </p:val>
                                        </p:tav>
                                        <p:tav tm="100000">
                                          <p:val>
                                            <p:strVal val="#ppt_x"/>
                                          </p:val>
                                        </p:tav>
                                      </p:tavLst>
                                    </p:anim>
                                    <p:anim calcmode="lin" valueType="num">
                                      <p:cBhvr additive="base">
                                        <p:cTn id="32" dur="500" fill="hold"/>
                                        <p:tgtEl>
                                          <p:spTgt spid="28673"/>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inVertical)">
                                      <p:cBhvr>
                                        <p:cTn id="37" dur="500"/>
                                        <p:tgtEl>
                                          <p:spTgt spid="16"/>
                                        </p:tgtEl>
                                      </p:cBhvr>
                                    </p:animEffect>
                                  </p:childTnLst>
                                </p:cTn>
                              </p:par>
                            </p:childTnLst>
                          </p:cTn>
                        </p:par>
                      </p:childTnLst>
                    </p:cTn>
                  </p:par>
                  <p:par>
                    <p:cTn id="38" fill="hold" nodeType="clickPar">
                      <p:stCondLst>
                        <p:cond delay="indefinite"/>
                        <p:cond evt="onBegin" delay="0">
                          <p:tn val="37"/>
                        </p:cond>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8675"/>
                                        </p:tgtEl>
                                        <p:attrNameLst>
                                          <p:attrName>style.visibility</p:attrName>
                                        </p:attrNameLst>
                                      </p:cBhvr>
                                      <p:to>
                                        <p:strVal val="visible"/>
                                      </p:to>
                                    </p:set>
                                    <p:anim calcmode="lin" valueType="num">
                                      <p:cBhvr additive="base">
                                        <p:cTn id="42" dur="500" fill="hold"/>
                                        <p:tgtEl>
                                          <p:spTgt spid="28675"/>
                                        </p:tgtEl>
                                        <p:attrNameLst>
                                          <p:attrName>ppt_x</p:attrName>
                                        </p:attrNameLst>
                                      </p:cBhvr>
                                      <p:tavLst>
                                        <p:tav tm="0">
                                          <p:val>
                                            <p:strVal val="#ppt_x"/>
                                          </p:val>
                                        </p:tav>
                                        <p:tav tm="100000">
                                          <p:val>
                                            <p:strVal val="#ppt_x"/>
                                          </p:val>
                                        </p:tav>
                                      </p:tavLst>
                                    </p:anim>
                                    <p:anim calcmode="lin" valueType="num">
                                      <p:cBhvr additive="base">
                                        <p:cTn id="43" dur="500" fill="hold"/>
                                        <p:tgtEl>
                                          <p:spTgt spid="28675"/>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cond evt="onBegin" delay="0">
                          <p:tn val="43"/>
                        </p:cond>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ppt_x"/>
                                          </p:val>
                                        </p:tav>
                                        <p:tav tm="100000">
                                          <p:val>
                                            <p:strVal val="#ppt_x"/>
                                          </p:val>
                                        </p:tav>
                                      </p:tavLst>
                                    </p:anim>
                                    <p:anim calcmode="lin" valueType="num">
                                      <p:cBhvr additive="base">
                                        <p:cTn id="4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cond evt="onBegin" delay="0">
                          <p:tn val="49"/>
                        </p:cond>
                      </p:stCondLst>
                      <p:childTnLst>
                        <p:par>
                          <p:cTn id="51" fill="hold" nodeType="afterGroup">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barn(inVertical)">
                                      <p:cBhvr>
                                        <p:cTn id="54" dur="500"/>
                                        <p:tgtEl>
                                          <p:spTgt spid="19"/>
                                        </p:tgtEl>
                                      </p:cBhvr>
                                    </p:animEffect>
                                  </p:childTnLst>
                                </p:cTn>
                              </p:par>
                            </p:childTnLst>
                          </p:cTn>
                        </p:par>
                      </p:childTnLst>
                    </p:cTn>
                  </p:par>
                  <p:par>
                    <p:cTn id="55" fill="hold" nodeType="clickPar">
                      <p:stCondLst>
                        <p:cond delay="indefinite"/>
                        <p:cond evt="onBegin" delay="0">
                          <p:tn val="54"/>
                        </p:cond>
                      </p:stCondLst>
                      <p:childTnLst>
                        <p:par>
                          <p:cTn id="56" fill="hold" nodeType="afterGroup">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barn(inVertical)">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32" grpId="0"/>
      <p:bldP spid="33" grpId="0"/>
      <p:bldP spid="34" grpId="0"/>
      <p:bldP spid="35" grpId="0"/>
      <p:bldP spid="28673" grpId="0"/>
      <p:bldP spid="16" grpId="0"/>
      <p:bldP spid="28675" grpId="0"/>
      <p:bldP spid="3" grpId="0"/>
      <p:bldP spid="19" grpId="0"/>
      <p:bldP spid="21"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0730" name="Picture 4" descr="F:\✿✿✿王多多的资料库\✿✿✿课件or教案\必修一\第5单元 从科学社会主义理论到科学社会主义制度的建立\18 马克思主义的诞生\图片\u=1372777013,1686970683&amp;fm=23&amp;gp=0.jpg"/>
          <p:cNvPicPr>
            <a:picLocks noChangeAspect="1"/>
          </p:cNvPicPr>
          <p:nvPr/>
        </p:nvPicPr>
        <p:blipFill>
          <a:blip r:embed="rId2"/>
          <a:stretch>
            <a:fillRect/>
          </a:stretch>
        </p:blipFill>
        <p:spPr>
          <a:xfrm>
            <a:off x="6371273" y="132716"/>
            <a:ext cx="2543651" cy="1673225"/>
          </a:xfrm>
          <a:prstGeom prst="rect">
            <a:avLst/>
          </a:prstGeom>
          <a:noFill/>
          <a:ln w="9525">
            <a:noFill/>
          </a:ln>
        </p:spPr>
      </p:pic>
      <p:sp>
        <p:nvSpPr>
          <p:cNvPr id="2" name="文本框 1"/>
          <p:cNvSpPr txBox="1"/>
          <p:nvPr/>
        </p:nvSpPr>
        <p:spPr>
          <a:xfrm>
            <a:off x="809149" y="677546"/>
            <a:ext cx="4716356" cy="584775"/>
          </a:xfrm>
          <a:prstGeom prst="rect">
            <a:avLst/>
          </a:prstGeom>
          <a:noFill/>
        </p:spPr>
        <p:txBody>
          <a:bodyPr wrap="none" rtlCol="0" anchor="t">
            <a:spAutoFit/>
          </a:bodyPr>
          <a:lstStyle/>
          <a:p>
            <a:r>
              <a:rPr lang="en-US" altLang="zh-CN" sz="3200" b="1">
                <a:uFillTx/>
                <a:latin typeface="黑体" panose="02010609060101010101" pitchFamily="49" charset="-122"/>
                <a:ea typeface="黑体" panose="02010609060101010101" pitchFamily="49" charset="-122"/>
                <a:cs typeface="黑体" panose="02010609060101010101" pitchFamily="49" charset="-122"/>
                <a:sym typeface="+mn-ea"/>
              </a:rPr>
              <a:t>《</a:t>
            </a:r>
            <a:r>
              <a:rPr lang="zh-CN" altLang="en-US" sz="3200" b="1">
                <a:uFillTx/>
                <a:latin typeface="黑体" panose="02010609060101010101" pitchFamily="49" charset="-122"/>
                <a:ea typeface="黑体" panose="02010609060101010101" pitchFamily="49" charset="-122"/>
                <a:cs typeface="黑体" panose="02010609060101010101" pitchFamily="49" charset="-122"/>
                <a:sym typeface="+mn-ea"/>
              </a:rPr>
              <a:t>共产党宣言</a:t>
            </a:r>
            <a:r>
              <a:rPr lang="en-US" altLang="zh-CN" sz="3200" b="1">
                <a:uFillTx/>
                <a:latin typeface="黑体" panose="02010609060101010101" pitchFamily="49" charset="-122"/>
                <a:ea typeface="黑体" panose="02010609060101010101" pitchFamily="49" charset="-122"/>
                <a:cs typeface="黑体" panose="02010609060101010101" pitchFamily="49" charset="-122"/>
                <a:sym typeface="+mn-ea"/>
              </a:rPr>
              <a:t>》</a:t>
            </a:r>
            <a:r>
              <a:rPr lang="zh-CN" altLang="en-US" sz="3200" b="1">
                <a:uFillTx/>
                <a:latin typeface="黑体" panose="02010609060101010101" pitchFamily="49" charset="-122"/>
                <a:ea typeface="黑体" panose="02010609060101010101" pitchFamily="49" charset="-122"/>
                <a:cs typeface="黑体" panose="02010609060101010101" pitchFamily="49" charset="-122"/>
                <a:sym typeface="+mn-ea"/>
              </a:rPr>
              <a:t>的内容：</a:t>
            </a:r>
          </a:p>
        </p:txBody>
      </p:sp>
      <p:sp>
        <p:nvSpPr>
          <p:cNvPr id="30721" name="矩形 4"/>
          <p:cNvSpPr/>
          <p:nvPr/>
        </p:nvSpPr>
        <p:spPr>
          <a:xfrm>
            <a:off x="1295400" y="1345249"/>
            <a:ext cx="3019425"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latin typeface="Calibri"/>
                <a:ea typeface="宋体" panose="02010600030101010101" pitchFamily="2" charset="-122"/>
              </a:rPr>
              <a:t>肯定了资本主义的历史进步</a:t>
            </a:r>
          </a:p>
        </p:txBody>
      </p:sp>
      <p:sp>
        <p:nvSpPr>
          <p:cNvPr id="30722" name="矩形 6"/>
          <p:cNvSpPr/>
          <p:nvPr/>
        </p:nvSpPr>
        <p:spPr>
          <a:xfrm>
            <a:off x="1295163" y="1956754"/>
            <a:ext cx="2907506"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latin typeface="Calibri"/>
                <a:ea typeface="宋体" panose="02010600030101010101" pitchFamily="2" charset="-122"/>
              </a:rPr>
              <a:t>揭示了资本主义的社会现实</a:t>
            </a:r>
          </a:p>
        </p:txBody>
      </p:sp>
      <p:sp>
        <p:nvSpPr>
          <p:cNvPr id="30723" name="矩形 7"/>
          <p:cNvSpPr/>
          <p:nvPr/>
        </p:nvSpPr>
        <p:spPr>
          <a:xfrm>
            <a:off x="1295163" y="2586674"/>
            <a:ext cx="2907506"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latin typeface="Calibri"/>
                <a:ea typeface="宋体" panose="02010600030101010101" pitchFamily="2" charset="-122"/>
              </a:rPr>
              <a:t>论证了人类社会的发展规律</a:t>
            </a:r>
          </a:p>
        </p:txBody>
      </p:sp>
      <p:sp>
        <p:nvSpPr>
          <p:cNvPr id="30724" name="矩形 8"/>
          <p:cNvSpPr/>
          <p:nvPr/>
        </p:nvSpPr>
        <p:spPr>
          <a:xfrm>
            <a:off x="4380071" y="1957071"/>
            <a:ext cx="3480435"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latin typeface="Calibri"/>
                <a:ea typeface="宋体" panose="02010600030101010101" pitchFamily="2" charset="-122"/>
              </a:rPr>
              <a:t>肯定了阶级斗争的重要历史作用</a:t>
            </a:r>
          </a:p>
        </p:txBody>
      </p:sp>
      <p:sp>
        <p:nvSpPr>
          <p:cNvPr id="30726" name="矩形 10"/>
          <p:cNvSpPr/>
          <p:nvPr/>
        </p:nvSpPr>
        <p:spPr>
          <a:xfrm>
            <a:off x="4380072" y="2586674"/>
            <a:ext cx="3022997"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latin typeface="Calibri"/>
                <a:ea typeface="宋体" panose="02010600030101010101" pitchFamily="2" charset="-122"/>
              </a:rPr>
              <a:t>宣告了无产阶级的历史使命</a:t>
            </a:r>
          </a:p>
        </p:txBody>
      </p:sp>
      <p:sp>
        <p:nvSpPr>
          <p:cNvPr id="30727" name="矩形 11"/>
          <p:cNvSpPr/>
          <p:nvPr/>
        </p:nvSpPr>
        <p:spPr>
          <a:xfrm>
            <a:off x="1295401" y="3198496"/>
            <a:ext cx="4492466"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latin typeface="Calibri"/>
                <a:ea typeface="宋体" panose="02010600030101010101" pitchFamily="2" charset="-122"/>
              </a:rPr>
              <a:t>阐明了共产党的的性质、目的和策略原则</a:t>
            </a:r>
          </a:p>
        </p:txBody>
      </p:sp>
      <p:sp>
        <p:nvSpPr>
          <p:cNvPr id="30725" name="矩形 9"/>
          <p:cNvSpPr/>
          <p:nvPr/>
        </p:nvSpPr>
        <p:spPr>
          <a:xfrm>
            <a:off x="1295401" y="3828099"/>
            <a:ext cx="3356372" cy="830997"/>
          </a:xfrm>
          <a:prstGeom prst="rect">
            <a:avLst/>
          </a:prstGeom>
          <a:solidFill>
            <a:srgbClr val="FFFF00"/>
          </a:solidFill>
          <a:ln w="9525">
            <a:solidFill>
              <a:srgbClr val="FF0000"/>
            </a:solidFill>
          </a:ln>
        </p:spPr>
        <p:txBody>
          <a:bodyPr wrap="square" anchor="t">
            <a:spAutoFit/>
          </a:bodyPr>
          <a:lstStyle/>
          <a:p>
            <a:pPr eaLnBrk="0" hangingPunct="0"/>
            <a:r>
              <a:rPr lang="zh-CN" altLang="en-US" sz="2400" b="1">
                <a:latin typeface="Calibri"/>
                <a:ea typeface="宋体" panose="02010600030101010101" pitchFamily="2" charset="-122"/>
              </a:rPr>
              <a:t>全世界无产者，联合起来！</a:t>
            </a:r>
          </a:p>
        </p:txBody>
      </p:sp>
      <p:sp>
        <p:nvSpPr>
          <p:cNvPr id="3" name="文本框 2"/>
          <p:cNvSpPr txBox="1"/>
          <p:nvPr/>
        </p:nvSpPr>
        <p:spPr>
          <a:xfrm>
            <a:off x="89535" y="4429126"/>
            <a:ext cx="1005403" cy="1077218"/>
          </a:xfrm>
          <a:prstGeom prst="rect">
            <a:avLst/>
          </a:prstGeom>
          <a:noFill/>
        </p:spPr>
        <p:txBody>
          <a:bodyPr wrap="none" rtlCol="0" anchor="t">
            <a:spAutoFit/>
          </a:bodyPr>
          <a:lstStyle/>
          <a:p>
            <a:r>
              <a:rPr lang="zh-CN" altLang="zh-CN" sz="3200" b="1">
                <a:latin typeface="华文新魏" panose="02010800040101010101" pitchFamily="2" charset="-122"/>
                <a:ea typeface="华文新魏" panose="02010800040101010101" pitchFamily="2" charset="-122"/>
                <a:cs typeface="Times New Roman" panose="02020603050405020304" pitchFamily="18" charset="0"/>
                <a:sym typeface="+mn-ea"/>
              </a:rPr>
              <a:t>历史</a:t>
            </a:r>
          </a:p>
          <a:p>
            <a:r>
              <a:rPr lang="zh-CN" altLang="zh-CN" sz="3200" b="1">
                <a:latin typeface="华文新魏" panose="02010800040101010101" pitchFamily="2" charset="-122"/>
                <a:ea typeface="华文新魏" panose="02010800040101010101" pitchFamily="2" charset="-122"/>
                <a:cs typeface="Times New Roman" panose="02020603050405020304" pitchFamily="18" charset="0"/>
                <a:sym typeface="+mn-ea"/>
              </a:rPr>
              <a:t>价值</a:t>
            </a:r>
          </a:p>
        </p:txBody>
      </p:sp>
      <p:sp>
        <p:nvSpPr>
          <p:cNvPr id="4" name="矩形 3"/>
          <p:cNvSpPr/>
          <p:nvPr/>
        </p:nvSpPr>
        <p:spPr>
          <a:xfrm>
            <a:off x="952977" y="4429126"/>
            <a:ext cx="7962424" cy="2308324"/>
          </a:xfrm>
          <a:prstGeom prst="rect">
            <a:avLst/>
          </a:prstGeom>
          <a:solidFill>
            <a:srgbClr val="FFFF00"/>
          </a:solidFill>
          <a:ln w="9525">
            <a:noFill/>
          </a:ln>
        </p:spPr>
        <p:txBody>
          <a:bodyPr wrap="square" anchor="t">
            <a:spAutoFit/>
          </a:bodyPr>
          <a:lstStyle/>
          <a:p>
            <a:pPr marL="342900" indent="-342900" defTabSz="914400" eaLnBrk="0" hangingPunct="0">
              <a:lnSpc>
                <a:spcPct val="120000"/>
              </a:lnSpc>
            </a:pPr>
            <a:r>
              <a:rPr lang="en-US" altLang="zh-CN" sz="2400" b="1">
                <a:solidFill>
                  <a:srgbClr val="000000"/>
                </a:solidFill>
                <a:latin typeface="Calibri"/>
                <a:ea typeface="黑体" panose="02010609060101010101" pitchFamily="49" charset="-122"/>
                <a:sym typeface="宋体" panose="02010600030101010101" pitchFamily="2" charset="-122"/>
              </a:rPr>
              <a:t>①</a:t>
            </a:r>
            <a:r>
              <a:rPr lang="zh-CN" altLang="zh-CN" sz="2400" b="1">
                <a:solidFill>
                  <a:srgbClr val="000000"/>
                </a:solidFill>
                <a:latin typeface="黑体" panose="02010609060101010101" pitchFamily="49" charset="-122"/>
                <a:ea typeface="黑体" panose="02010609060101010101" pitchFamily="49" charset="-122"/>
                <a:sym typeface="宋体" panose="02010600030101010101" pitchFamily="2" charset="-122"/>
              </a:rPr>
              <a:t>第一次较为完整系统地阐述了</a:t>
            </a:r>
            <a:r>
              <a:rPr lang="zh-CN" altLang="zh-CN" sz="2400" b="1">
                <a:solidFill>
                  <a:srgbClr val="FF0000"/>
                </a:solidFill>
                <a:latin typeface="黑体" panose="02010609060101010101" pitchFamily="49" charset="-122"/>
                <a:ea typeface="黑体" panose="02010609060101010101" pitchFamily="49" charset="-122"/>
                <a:sym typeface="宋体" panose="02010600030101010101" pitchFamily="2" charset="-122"/>
              </a:rPr>
              <a:t>科学社会主义的基本原理</a:t>
            </a:r>
            <a:r>
              <a:rPr lang="zh-CN" altLang="zh-CN" sz="2400" b="1">
                <a:solidFill>
                  <a:srgbClr val="000000"/>
                </a:solidFill>
                <a:latin typeface="黑体" panose="02010609060101010101" pitchFamily="49" charset="-122"/>
                <a:ea typeface="黑体" panose="02010609060101010101" pitchFamily="49" charset="-122"/>
                <a:sym typeface="宋体" panose="02010600030101010101" pitchFamily="2" charset="-122"/>
              </a:rPr>
              <a:t>，阐明了社会发展的客观规律，标志着马克思主义的诞生。</a:t>
            </a:r>
          </a:p>
          <a:p>
            <a:pPr marL="342900" indent="-342900" defTabSz="914400" eaLnBrk="0" hangingPunct="0">
              <a:lnSpc>
                <a:spcPct val="120000"/>
              </a:lnSpc>
            </a:pPr>
            <a:r>
              <a:rPr lang="zh-CN" altLang="en-US" sz="2400" b="1">
                <a:latin typeface="黑体" panose="02010609060101010101" pitchFamily="49" charset="-122"/>
                <a:ea typeface="黑体" panose="02010609060101010101" pitchFamily="49" charset="-122"/>
              </a:rPr>
              <a:t>②成为无产阶级的思想武器；</a:t>
            </a:r>
          </a:p>
          <a:p>
            <a:pPr marL="342900" indent="-342900" defTabSz="914400" eaLnBrk="0" hangingPunct="0">
              <a:lnSpc>
                <a:spcPct val="120000"/>
              </a:lnSpc>
            </a:pPr>
            <a:r>
              <a:rPr lang="zh-CN" altLang="en-US" sz="2400" b="1">
                <a:latin typeface="黑体" panose="02010609060101010101" pitchFamily="49" charset="-122"/>
                <a:ea typeface="黑体" panose="02010609060101010101" pitchFamily="49" charset="-122"/>
              </a:rPr>
              <a:t>③推动工人运动的蓬勃兴起，深远影响人类社会的进程</a:t>
            </a:r>
            <a:endParaRPr lang="zh-CN" altLang="en-US" sz="2400" b="1">
              <a:solidFill>
                <a:srgbClr val="000000"/>
              </a:solidFill>
              <a:latin typeface="黑体" panose="02010609060101010101" pitchFamily="49" charset="-122"/>
              <a:ea typeface="黑体" panose="02010609060101010101" pitchFamily="49" charset="-122"/>
            </a:endParaRPr>
          </a:p>
        </p:txBody>
      </p:sp>
      <p:sp>
        <p:nvSpPr>
          <p:cNvPr id="5" name="文本框 4"/>
          <p:cNvSpPr txBox="1"/>
          <p:nvPr/>
        </p:nvSpPr>
        <p:spPr>
          <a:xfrm>
            <a:off x="287656" y="2417445"/>
            <a:ext cx="8569166" cy="2616101"/>
          </a:xfrm>
          <a:prstGeom prst="rect">
            <a:avLst/>
          </a:prstGeom>
          <a:solidFill>
            <a:srgbClr val="FF0000"/>
          </a:solidFill>
          <a:ln>
            <a:solidFill>
              <a:schemeClr val="tx1"/>
            </a:solidFill>
          </a:ln>
        </p:spPr>
        <p:txBody>
          <a:bodyPr wrap="square" rtlCol="0" anchor="t">
            <a:spAutoFit/>
          </a:bodyPr>
          <a:lstStyle/>
          <a:p>
            <a:r>
              <a:rPr lang="zh-CN" altLang="en-US" sz="2800" b="1">
                <a:solidFill>
                  <a:schemeClr val="bg1"/>
                </a:solidFill>
              </a:rPr>
              <a:t>1848年，马克思、恩格斯合作撰写了《共产党宣言》，一经问世就震动了世界。恩格斯说，《共产党宣言》是“全部社会主义文献中传播最广和最具有国际性的著作，是从西伯利亚到加利福尼亚的千百万工人公认的共同纲领”。</a:t>
            </a:r>
            <a:r>
              <a:rPr lang="en-US" altLang="zh-CN" sz="2400" b="1" smtClean="0">
                <a:solidFill>
                  <a:schemeClr val="bg1"/>
                </a:solidFill>
                <a:latin typeface="楷体" panose="02010609060101010101" charset="-122"/>
                <a:ea typeface="楷体" panose="02010609060101010101" charset="-122"/>
                <a:cs typeface="楷体" panose="02010609060101010101" charset="-122"/>
                <a:sym typeface="+mn-ea"/>
              </a:rPr>
              <a:t>—</a:t>
            </a:r>
            <a:r>
              <a:rPr lang="zh-CN" altLang="en-US" sz="2400" b="1" smtClean="0">
                <a:solidFill>
                  <a:schemeClr val="bg1"/>
                </a:solidFill>
                <a:latin typeface="楷体" panose="02010609060101010101" charset="-122"/>
                <a:ea typeface="楷体" panose="02010609060101010101" charset="-122"/>
                <a:cs typeface="楷体" panose="02010609060101010101" charset="-122"/>
                <a:sym typeface="+mn-ea"/>
              </a:rPr>
              <a:t>习近平</a:t>
            </a:r>
            <a:r>
              <a:rPr lang="en-US" altLang="zh-CN" sz="2400" b="1" smtClean="0">
                <a:solidFill>
                  <a:schemeClr val="bg1"/>
                </a:solidFill>
                <a:latin typeface="楷体" panose="02010609060101010101" charset="-122"/>
                <a:ea typeface="楷体" panose="02010609060101010101" charset="-122"/>
                <a:cs typeface="楷体" panose="02010609060101010101" charset="-122"/>
                <a:sym typeface="+mn-ea"/>
              </a:rPr>
              <a:t>《</a:t>
            </a:r>
            <a:r>
              <a:rPr lang="zh-CN" altLang="en-US" sz="2400" b="1" smtClean="0">
                <a:solidFill>
                  <a:schemeClr val="bg1"/>
                </a:solidFill>
                <a:latin typeface="楷体" panose="02010609060101010101" charset="-122"/>
                <a:ea typeface="楷体" panose="02010609060101010101" charset="-122"/>
                <a:cs typeface="楷体" panose="02010609060101010101" charset="-122"/>
                <a:sym typeface="+mn-ea"/>
              </a:rPr>
              <a:t>习近平在纪念马克思诞辰</a:t>
            </a:r>
            <a:r>
              <a:rPr lang="en-US" altLang="zh-CN" sz="2400" b="1" smtClean="0">
                <a:solidFill>
                  <a:schemeClr val="bg1"/>
                </a:solidFill>
                <a:latin typeface="楷体" panose="02010609060101010101" charset="-122"/>
                <a:ea typeface="楷体" panose="02010609060101010101" charset="-122"/>
                <a:cs typeface="楷体" panose="02010609060101010101" charset="-122"/>
                <a:sym typeface="+mn-ea"/>
              </a:rPr>
              <a:t>200</a:t>
            </a:r>
            <a:r>
              <a:rPr lang="zh-CN" altLang="en-US" sz="2400" b="1" smtClean="0">
                <a:solidFill>
                  <a:schemeClr val="bg1"/>
                </a:solidFill>
                <a:latin typeface="楷体" panose="02010609060101010101" charset="-122"/>
                <a:ea typeface="楷体" panose="02010609060101010101" charset="-122"/>
                <a:cs typeface="楷体" panose="02010609060101010101" charset="-122"/>
                <a:sym typeface="+mn-ea"/>
              </a:rPr>
              <a:t>周年大会上的讲话</a:t>
            </a:r>
            <a:r>
              <a:rPr lang="en-US" altLang="zh-CN" sz="2400" b="1" smtClean="0">
                <a:solidFill>
                  <a:schemeClr val="bg1"/>
                </a:solidFill>
                <a:latin typeface="楷体" panose="02010609060101010101" charset="-122"/>
                <a:ea typeface="楷体" panose="02010609060101010101" charset="-122"/>
                <a:cs typeface="楷体" panose="02010609060101010101" charset="-122"/>
                <a:sym typeface="+mn-ea"/>
              </a:rPr>
              <a:t>》</a:t>
            </a:r>
          </a:p>
        </p:txBody>
      </p:sp>
    </p:spTree>
    <p:extLst>
      <p:ext uri="{BB962C8B-B14F-4D97-AF65-F5344CB8AC3E}">
        <p14:creationId xmlns:p14="http://schemas.microsoft.com/office/powerpoint/2010/main" val="32251978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69" name="TextBox 3"/>
          <p:cNvSpPr txBox="1"/>
          <p:nvPr/>
        </p:nvSpPr>
        <p:spPr>
          <a:xfrm>
            <a:off x="214789" y="3389631"/>
            <a:ext cx="2505075" cy="830997"/>
          </a:xfrm>
          <a:prstGeom prst="rect">
            <a:avLst/>
          </a:prstGeom>
          <a:noFill/>
          <a:ln w="9525">
            <a:noFill/>
          </a:ln>
        </p:spPr>
        <p:txBody>
          <a:bodyPr wrap="square" anchor="t">
            <a:spAutoFit/>
          </a:bodyPr>
          <a:lstStyle/>
          <a:p>
            <a:pPr eaLnBrk="0" hangingPunct="0"/>
            <a:r>
              <a:rPr lang="zh-CN" altLang="en-US" sz="2400" b="1">
                <a:latin typeface="黑体" panose="02010609060101010101" pitchFamily="49" charset="-122"/>
                <a:ea typeface="黑体" panose="02010609060101010101" pitchFamily="49" charset="-122"/>
              </a:rPr>
              <a:t>（</a:t>
            </a:r>
            <a:r>
              <a:rPr lang="en-US" altLang="zh-CN" sz="2400" b="1">
                <a:latin typeface="黑体" panose="02010609060101010101" pitchFamily="49" charset="-122"/>
                <a:ea typeface="黑体" panose="02010609060101010101" pitchFamily="49" charset="-122"/>
              </a:rPr>
              <a:t>1</a:t>
            </a:r>
            <a:r>
              <a:rPr lang="zh-CN" altLang="en-US" sz="2400" b="1">
                <a:latin typeface="黑体" panose="02010609060101010101" pitchFamily="49" charset="-122"/>
                <a:ea typeface="黑体" panose="02010609060101010101" pitchFamily="49" charset="-122"/>
              </a:rPr>
              <a:t>）剩余价值学说：</a:t>
            </a:r>
            <a:endParaRPr lang="en-US" altLang="zh-CN" sz="2400" b="1">
              <a:latin typeface="黑体" panose="02010609060101010101" pitchFamily="49" charset="-122"/>
              <a:ea typeface="黑体" panose="02010609060101010101" pitchFamily="49" charset="-122"/>
            </a:endParaRPr>
          </a:p>
        </p:txBody>
      </p:sp>
      <p:sp>
        <p:nvSpPr>
          <p:cNvPr id="32775" name="矩形 2"/>
          <p:cNvSpPr/>
          <p:nvPr/>
        </p:nvSpPr>
        <p:spPr>
          <a:xfrm>
            <a:off x="2608421" y="3389631"/>
            <a:ext cx="5293437" cy="461665"/>
          </a:xfrm>
          <a:prstGeom prst="rect">
            <a:avLst/>
          </a:prstGeom>
          <a:noFill/>
          <a:ln w="9525">
            <a:noFill/>
          </a:ln>
        </p:spPr>
        <p:txBody>
          <a:bodyPr wrap="none" anchor="t">
            <a:spAutoFit/>
          </a:bodyPr>
          <a:lstStyle/>
          <a:p>
            <a:pPr eaLnBrk="0" hangingPunct="0"/>
            <a:r>
              <a:rPr lang="en-US" altLang="zh-CN" sz="2400" b="1">
                <a:latin typeface="宋体" panose="02010600030101010101" pitchFamily="2" charset="-122"/>
                <a:ea typeface="宋体" panose="02010600030101010101" pitchFamily="2" charset="-122"/>
              </a:rPr>
              <a:t>1867</a:t>
            </a:r>
            <a:r>
              <a:rPr lang="zh-CN" altLang="en-US" sz="2400" b="1">
                <a:latin typeface="宋体" panose="02010600030101010101" pitchFamily="2" charset="-122"/>
                <a:ea typeface="宋体" panose="02010600030101010101" pitchFamily="2" charset="-122"/>
              </a:rPr>
              <a:t>年 马克思出版</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资本论</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第一卷</a:t>
            </a:r>
          </a:p>
        </p:txBody>
      </p:sp>
      <p:sp>
        <p:nvSpPr>
          <p:cNvPr id="10" name="TextBox 8"/>
          <p:cNvSpPr txBox="1"/>
          <p:nvPr/>
        </p:nvSpPr>
        <p:spPr>
          <a:xfrm>
            <a:off x="214789" y="3850005"/>
            <a:ext cx="8714423" cy="1292662"/>
          </a:xfrm>
          <a:prstGeom prst="rect">
            <a:avLst/>
          </a:prstGeom>
        </p:spPr>
        <p:txBody>
          <a:bodyPr wrap="square">
            <a:spAutoFit/>
          </a:bodyPr>
          <a:lstStyle>
            <a:defPPr>
              <a:defRPr lang="zh-CN"/>
            </a:defPPr>
            <a:lvl1pPr>
              <a:defRPr sz="2400" b="1">
                <a:latin typeface="仿宋" panose="02010609060101010101" pitchFamily="49" charset="-122"/>
                <a:ea typeface="仿宋" panose="02010609060101010101" pitchFamily="49" charset="-122"/>
              </a:defRPr>
            </a:lvl1pPr>
          </a:lstStyle>
          <a:p>
            <a:pPr marL="0" marR="0" indent="0" algn="l" defTabSz="914400" rtl="0" eaLnBrk="0" fontAlgn="base" latinLnBrk="0" hangingPunct="0">
              <a:lnSpc>
                <a:spcPct val="100000"/>
              </a:lnSpc>
              <a:spcBef>
                <a:spcPct val="0"/>
              </a:spcBef>
              <a:spcAft>
                <a:spcPct val="0"/>
              </a:spcAft>
              <a:buNone/>
            </a:pPr>
            <a:r>
              <a:rPr kumimoji="0" lang="zh-CN" altLang="en-US" sz="1800" b="1" i="0" u="none" strike="noStrike" kern="1200" cap="none" spc="0" normalizeH="0" baseline="0" noProof="1">
                <a:solidFill>
                  <a:srgbClr val="FF0000"/>
                </a:solidFill>
                <a:latin typeface="仿宋" panose="02010609060101010101" pitchFamily="49" charset="-122"/>
                <a:ea typeface="仿宋" panose="02010609060101010101" pitchFamily="49" charset="-122"/>
                <a:cs typeface="+mn-cs"/>
                <a:sym typeface="+mn-ea"/>
              </a:rPr>
              <a:t>    </a:t>
            </a:r>
            <a:r>
              <a:rPr lang="zh-CN" altLang="en-US" sz="2600">
                <a:solidFill>
                  <a:srgbClr val="FF0000"/>
                </a:solidFill>
                <a:uFillTx/>
                <a:sym typeface="+mn-ea"/>
              </a:rPr>
              <a:t>政治经济学巨著《资本论》</a:t>
            </a:r>
            <a:r>
              <a:rPr kumimoji="0" lang="zh-CN" altLang="en-US" sz="2600" b="1" i="0" u="none" strike="noStrike" kern="1200" cap="none" spc="0" normalizeH="0" baseline="0" noProof="1">
                <a:solidFill>
                  <a:srgbClr val="FF0000"/>
                </a:solidFill>
                <a:uFillTx/>
                <a:latin typeface="仿宋" panose="02010609060101010101" pitchFamily="49" charset="-122"/>
                <a:ea typeface="仿宋" panose="02010609060101010101" pitchFamily="49" charset="-122"/>
                <a:cs typeface="+mn-cs"/>
                <a:sym typeface="+mn-ea"/>
              </a:rPr>
              <a:t>通过对资本主义制度的深刻剖析，马克思创立了</a:t>
            </a:r>
            <a:r>
              <a:rPr kumimoji="0" lang="zh-CN" altLang="en-US" sz="2600" b="1" i="0" u="none" strike="noStrike" kern="1200" cap="none" spc="0" normalizeH="0" baseline="0" noProof="1">
                <a:solidFill>
                  <a:schemeClr val="tx1"/>
                </a:solidFill>
                <a:uFillTx/>
                <a:latin typeface="仿宋" panose="02010609060101010101" pitchFamily="49" charset="-122"/>
                <a:ea typeface="仿宋" panose="02010609060101010101" pitchFamily="49" charset="-122"/>
                <a:cs typeface="+mn-cs"/>
                <a:sym typeface="+mn-ea"/>
              </a:rPr>
              <a:t>剩余价值学说，</a:t>
            </a:r>
            <a:r>
              <a:rPr kumimoji="0" lang="zh-CN" altLang="en-US" sz="2600" b="1" i="0" u="none" strike="noStrike" kern="1200" cap="none" spc="0" normalizeH="0" baseline="0" noProof="1">
                <a:solidFill>
                  <a:srgbClr val="FF0000"/>
                </a:solidFill>
                <a:uFillTx/>
                <a:latin typeface="仿宋" panose="02010609060101010101" pitchFamily="49" charset="-122"/>
                <a:ea typeface="仿宋" panose="02010609060101010101" pitchFamily="49" charset="-122"/>
                <a:cs typeface="+mn-cs"/>
                <a:sym typeface="+mn-ea"/>
              </a:rPr>
              <a:t>揭露了资本主义制度和资本家剥削的秘密。</a:t>
            </a:r>
          </a:p>
        </p:txBody>
      </p:sp>
      <p:sp>
        <p:nvSpPr>
          <p:cNvPr id="11" name="矩形 10"/>
          <p:cNvSpPr/>
          <p:nvPr/>
        </p:nvSpPr>
        <p:spPr>
          <a:xfrm>
            <a:off x="355759" y="4741546"/>
            <a:ext cx="3998595" cy="460375"/>
          </a:xfrm>
          <a:prstGeom prst="rect">
            <a:avLst/>
          </a:prstGeom>
          <a:noFill/>
        </p:spPr>
        <p:txBody>
          <a:bodyPr wrap="square" rtlCol="0">
            <a:spAutoFit/>
          </a:bodyPr>
          <a:lstStyle/>
          <a:p>
            <a:pPr marL="0" marR="0" indent="0" algn="l" defTabSz="914400" rtl="0" eaLnBrk="0" fontAlgn="base" latinLnBrk="0" hangingPunct="0">
              <a:lnSpc>
                <a:spcPct val="100000"/>
              </a:lnSpc>
              <a:spcBef>
                <a:spcPct val="0"/>
              </a:spcBef>
              <a:spcAft>
                <a:spcPct val="0"/>
              </a:spcAft>
              <a:buNone/>
            </a:pPr>
            <a:r>
              <a:rPr kumimoji="0" lang="zh-CN" altLang="en-US" sz="2400" b="1" i="0" u="none" strike="noStrike" kern="1200" cap="none" spc="0" normalizeH="0" baseline="0" noProof="1">
                <a:solidFill>
                  <a:schemeClr val="tx1"/>
                </a:solidFill>
                <a:uFillTx/>
                <a:latin typeface="微软雅黑" panose="020b0503020204020204" charset="-122"/>
                <a:ea typeface="微软雅黑" panose="020b0503020204020204" charset="-122"/>
                <a:cs typeface="+mn-cs"/>
                <a:sym typeface="+mn-ea"/>
              </a:rPr>
              <a:t>（</a:t>
            </a:r>
            <a:r>
              <a:rPr kumimoji="0" lang="en-US" altLang="zh-CN" sz="2400" b="1" i="0" u="none" strike="noStrike" kern="1200" cap="none" spc="0" normalizeH="0" baseline="0" noProof="1">
                <a:solidFill>
                  <a:schemeClr val="tx1"/>
                </a:solidFill>
                <a:uFillTx/>
                <a:latin typeface="微软雅黑" panose="020b0503020204020204" charset="-122"/>
                <a:ea typeface="微软雅黑" panose="020b0503020204020204" charset="-122"/>
                <a:cs typeface="+mn-cs"/>
                <a:sym typeface="+mn-ea"/>
              </a:rPr>
              <a:t>2</a:t>
            </a:r>
            <a:r>
              <a:rPr kumimoji="0" lang="zh-CN" altLang="en-US" sz="2400" b="1" i="0" u="none" strike="noStrike" kern="1200" cap="none" spc="0" normalizeH="0" baseline="0" noProof="1">
                <a:solidFill>
                  <a:schemeClr val="tx1"/>
                </a:solidFill>
                <a:uFillTx/>
                <a:latin typeface="微软雅黑" panose="020b0503020204020204" charset="-122"/>
                <a:ea typeface="微软雅黑" panose="020b0503020204020204" charset="-122"/>
                <a:cs typeface="+mn-cs"/>
                <a:sym typeface="+mn-ea"/>
              </a:rPr>
              <a:t>）创立</a:t>
            </a:r>
            <a:r>
              <a:rPr kumimoji="0" lang="zh-CN" altLang="zh-CN" sz="2400" b="1" i="0" u="none" strike="noStrike" kern="1200" cap="none" spc="0" normalizeH="0" baseline="0" noProof="1">
                <a:solidFill>
                  <a:schemeClr val="tx1"/>
                </a:solidFill>
                <a:uFillTx/>
                <a:latin typeface="微软雅黑" panose="020b0503020204020204" charset="-122"/>
                <a:ea typeface="微软雅黑" panose="020b0503020204020204" charset="-122"/>
                <a:cs typeface="+mn-cs"/>
                <a:sym typeface="+mn-ea"/>
              </a:rPr>
              <a:t>唯物史观：</a:t>
            </a:r>
          </a:p>
        </p:txBody>
      </p:sp>
      <p:sp>
        <p:nvSpPr>
          <p:cNvPr id="12" name="TextBox 6"/>
          <p:cNvSpPr txBox="1"/>
          <p:nvPr/>
        </p:nvSpPr>
        <p:spPr>
          <a:xfrm>
            <a:off x="355283" y="5201920"/>
            <a:ext cx="8573929" cy="1291590"/>
          </a:xfrm>
          <a:prstGeom prst="rect">
            <a:avLst/>
          </a:prstGeom>
        </p:spPr>
        <p:txBody>
          <a:bodyPr wrap="square">
            <a:spAutoFit/>
          </a:bodyPr>
          <a:lstStyle>
            <a:defPPr>
              <a:defRPr lang="zh-CN"/>
            </a:defPPr>
            <a:lvl1pPr>
              <a:defRPr sz="2400" b="1">
                <a:solidFill>
                  <a:srgbClr val="FF0000"/>
                </a:solidFill>
                <a:latin typeface="仿宋" panose="02010609060101010101" pitchFamily="49" charset="-122"/>
                <a:ea typeface="仿宋" panose="02010609060101010101" pitchFamily="49" charset="-122"/>
              </a:defRPr>
            </a:lvl1pPr>
          </a:lstStyle>
          <a:p>
            <a:pPr marL="0" marR="0" indent="0" algn="l" defTabSz="914400" rtl="0" eaLnBrk="0" fontAlgn="base" latinLnBrk="0" hangingPunct="0">
              <a:lnSpc>
                <a:spcPct val="100000"/>
              </a:lnSpc>
              <a:spcBef>
                <a:spcPct val="0"/>
              </a:spcBef>
              <a:spcAft>
                <a:spcPct val="0"/>
              </a:spcAft>
              <a:buNone/>
            </a:pPr>
            <a:r>
              <a:rPr kumimoji="0" lang="zh-CN" altLang="en-US" sz="1800" b="1" i="0" u="none" strike="noStrike" kern="1200" cap="none" spc="0" normalizeH="0" baseline="0" noProof="1">
                <a:solidFill>
                  <a:srgbClr val="FF0000"/>
                </a:solidFill>
                <a:latin typeface="仿宋" panose="02010609060101010101" pitchFamily="49" charset="-122"/>
                <a:ea typeface="仿宋" panose="02010609060101010101" pitchFamily="49" charset="-122"/>
                <a:cs typeface="+mn-cs"/>
                <a:sym typeface="+mn-ea"/>
              </a:rPr>
              <a:t>   </a:t>
            </a:r>
            <a:r>
              <a:rPr lang="zh-CN" altLang="en-US" sz="2600">
                <a:solidFill>
                  <a:schemeClr val="tx1"/>
                </a:solidFill>
                <a:uFillTx/>
                <a:sym typeface="+mn-ea"/>
              </a:rPr>
              <a:t>马克思、恩格斯</a:t>
            </a:r>
            <a:r>
              <a:rPr kumimoji="0" lang="zh-CN" altLang="en-US" sz="2600" b="1" i="0" u="none" strike="noStrike" kern="1200" cap="none" spc="0" normalizeH="0" baseline="0" noProof="1">
                <a:solidFill>
                  <a:schemeClr val="tx1"/>
                </a:solidFill>
                <a:uFillTx/>
                <a:latin typeface="仿宋" panose="02010609060101010101" pitchFamily="49" charset="-122"/>
                <a:ea typeface="仿宋" panose="02010609060101010101" pitchFamily="49" charset="-122"/>
                <a:cs typeface="+mn-cs"/>
                <a:sym typeface="+mn-ea"/>
              </a:rPr>
              <a:t>唯物史观</a:t>
            </a:r>
            <a:r>
              <a:rPr kumimoji="0" lang="zh-CN" altLang="en-US" sz="2600" b="1" i="0" u="none" strike="noStrike" kern="1200" cap="none" spc="0" normalizeH="0" baseline="0" noProof="1">
                <a:solidFill>
                  <a:srgbClr val="FF0000"/>
                </a:solidFill>
                <a:uFillTx/>
                <a:latin typeface="仿宋" panose="02010609060101010101" pitchFamily="49" charset="-122"/>
                <a:ea typeface="仿宋" panose="02010609060101010101" pitchFamily="49" charset="-122"/>
                <a:cs typeface="+mn-cs"/>
                <a:sym typeface="+mn-ea"/>
              </a:rPr>
              <a:t>科学地揭示了生产力与生产关系、经济基础和上层建筑在人类社会发展中的辨证关心，鲜明地提出了人民群众对历史发展的巨大作用。</a:t>
            </a:r>
          </a:p>
        </p:txBody>
      </p:sp>
      <p:sp>
        <p:nvSpPr>
          <p:cNvPr id="2" name="文本框 1"/>
          <p:cNvSpPr txBox="1"/>
          <p:nvPr/>
        </p:nvSpPr>
        <p:spPr>
          <a:xfrm>
            <a:off x="550545" y="739775"/>
            <a:ext cx="5365571" cy="523220"/>
          </a:xfrm>
          <a:prstGeom prst="rect">
            <a:avLst/>
          </a:prstGeom>
          <a:noFill/>
        </p:spPr>
        <p:txBody>
          <a:bodyPr wrap="none" rtlCol="0" anchor="t">
            <a:spAutoFit/>
          </a:bodyPr>
          <a:lstStyle/>
          <a:p>
            <a:pPr algn="l"/>
            <a:r>
              <a:rPr lang="zh-CN" altLang="en-US" sz="2800" b="1" spc="300">
                <a:solidFill>
                  <a:schemeClr val="tx1"/>
                </a:solidFill>
                <a:uFillTx/>
                <a:latin typeface="黑体" panose="02010609060101010101" pitchFamily="49" charset="-122"/>
                <a:ea typeface="黑体" panose="02010609060101010101" pitchFamily="49" charset="-122"/>
                <a:sym typeface="+mn-ea"/>
              </a:rPr>
              <a:t>三、</a:t>
            </a:r>
            <a:r>
              <a:rPr lang="zh-CN" altLang="zh-CN" sz="2800" b="1" spc="300">
                <a:solidFill>
                  <a:schemeClr val="tx1"/>
                </a:solidFill>
                <a:uFillTx/>
                <a:latin typeface="黑体" panose="02010609060101010101" pitchFamily="49" charset="-122"/>
                <a:ea typeface="黑体" panose="02010609060101010101" pitchFamily="49" charset="-122"/>
                <a:sym typeface="微软雅黑 Light" panose="020b0502040204020203" charset="-122"/>
              </a:rPr>
              <a:t>马克思主义的</a:t>
            </a:r>
            <a:r>
              <a:rPr lang="en-US" altLang="zh-CN" sz="2800" b="1" spc="300">
                <a:uFillTx/>
                <a:latin typeface="微软雅黑" panose="020b0503020204020204" charset="-122"/>
                <a:ea typeface="微软雅黑" panose="020b0503020204020204" charset="-122"/>
                <a:cs typeface="微软雅黑" panose="020b0503020204020204" charset="-122"/>
                <a:sym typeface="+mn-ea"/>
              </a:rPr>
              <a:t>丰富与发展</a:t>
            </a:r>
            <a:endParaRPr lang="zh-CN" altLang="zh-CN" sz="2800" b="1" spc="300">
              <a:solidFill>
                <a:schemeClr val="tx1"/>
              </a:solidFill>
              <a:uFillTx/>
              <a:latin typeface="黑体" panose="02010609060101010101" pitchFamily="49" charset="-122"/>
              <a:ea typeface="黑体" panose="02010609060101010101" pitchFamily="49" charset="-122"/>
              <a:sym typeface="微软雅黑 Light" panose="020b0502040204020203" charset="-122"/>
            </a:endParaRPr>
          </a:p>
        </p:txBody>
      </p:sp>
      <p:sp>
        <p:nvSpPr>
          <p:cNvPr id="3" name="文本框 2"/>
          <p:cNvSpPr txBox="1"/>
          <p:nvPr/>
        </p:nvSpPr>
        <p:spPr>
          <a:xfrm>
            <a:off x="214789" y="1261745"/>
            <a:ext cx="4780476" cy="954107"/>
          </a:xfrm>
          <a:prstGeom prst="rect">
            <a:avLst/>
          </a:prstGeom>
          <a:noFill/>
        </p:spPr>
        <p:txBody>
          <a:bodyPr wrap="none" rtlCol="0" anchor="t">
            <a:spAutoFit/>
          </a:bodyPr>
          <a:lstStyle/>
          <a:p>
            <a:pPr algn="l"/>
            <a:r>
              <a:rPr lang="en-US" altLang="zh-CN" sz="2800" b="1">
                <a:latin typeface="华文行楷" panose="02010800040101010101" pitchFamily="2" charset="-122"/>
                <a:ea typeface="华文行楷" panose="02010800040101010101" pitchFamily="2" charset="-122"/>
                <a:cs typeface="华文行楷" panose="02010800040101010101" pitchFamily="2" charset="-122"/>
                <a:sym typeface="+mn-ea"/>
              </a:rPr>
              <a:t>1</a:t>
            </a:r>
            <a:r>
              <a:rPr lang="zh-CN" altLang="en-US" sz="2800" b="1">
                <a:latin typeface="华文行楷" panose="02010800040101010101" pitchFamily="2" charset="-122"/>
                <a:ea typeface="华文行楷" panose="02010800040101010101" pitchFamily="2" charset="-122"/>
                <a:cs typeface="华文行楷" panose="02010800040101010101" pitchFamily="2" charset="-122"/>
                <a:sym typeface="+mn-ea"/>
              </a:rPr>
              <a:t>、革命实践：</a:t>
            </a:r>
          </a:p>
          <a:p>
            <a:pPr algn="l"/>
            <a:r>
              <a:rPr lang="zh-CN" altLang="en-US" sz="2800" b="1">
                <a:latin typeface="华文行楷" panose="02010800040101010101" pitchFamily="2" charset="-122"/>
                <a:ea typeface="华文行楷" panose="02010800040101010101" pitchFamily="2" charset="-122"/>
                <a:cs typeface="华文行楷" panose="02010800040101010101" pitchFamily="2" charset="-122"/>
                <a:sym typeface="+mn-ea"/>
              </a:rPr>
              <a:t>     </a:t>
            </a:r>
            <a:r>
              <a:rPr lang="zh-CN" sz="2400">
                <a:latin typeface="黑体" panose="02010609060101010101" pitchFamily="49" charset="-122"/>
                <a:ea typeface="黑体" panose="02010609060101010101" pitchFamily="49" charset="-122"/>
                <a:cs typeface="黑体" panose="02010609060101010101" pitchFamily="49" charset="-122"/>
                <a:sym typeface="+mn-ea"/>
              </a:rPr>
              <a:t>积极投身于</a:t>
            </a:r>
            <a:r>
              <a:rPr lang="en-US" sz="2400">
                <a:latin typeface="黑体" panose="02010609060101010101" pitchFamily="49" charset="-122"/>
                <a:ea typeface="黑体" panose="02010609060101010101" pitchFamily="49" charset="-122"/>
                <a:cs typeface="黑体" panose="02010609060101010101" pitchFamily="49" charset="-122"/>
                <a:sym typeface="+mn-ea"/>
              </a:rPr>
              <a:t>1848 </a:t>
            </a:r>
            <a:r>
              <a:rPr lang="zh-CN" sz="2400">
                <a:latin typeface="黑体" panose="02010609060101010101" pitchFamily="49" charset="-122"/>
                <a:ea typeface="黑体" panose="02010609060101010101" pitchFamily="49" charset="-122"/>
                <a:cs typeface="黑体" panose="02010609060101010101" pitchFamily="49" charset="-122"/>
                <a:sym typeface="+mn-ea"/>
              </a:rPr>
              <a:t>年革命斗争中</a:t>
            </a:r>
            <a:endParaRPr lang="zh-CN" altLang="en-US" sz="2400" b="1">
              <a:solidFill>
                <a:srgbClr val="231F20"/>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4" name="文本框 3"/>
          <p:cNvSpPr txBox="1"/>
          <p:nvPr/>
        </p:nvSpPr>
        <p:spPr>
          <a:xfrm>
            <a:off x="427673" y="2225675"/>
            <a:ext cx="2764155" cy="1107996"/>
          </a:xfrm>
          <a:prstGeom prst="rect">
            <a:avLst/>
          </a:prstGeom>
          <a:noFill/>
        </p:spPr>
        <p:txBody>
          <a:bodyPr wrap="square" rtlCol="0" anchor="t">
            <a:spAutoFit/>
          </a:bodyPr>
          <a:lstStyle/>
          <a:p>
            <a:pPr indent="0">
              <a:lnSpc>
                <a:spcPct val="100000"/>
              </a:lnSpc>
              <a:spcBef>
                <a:spcPct val="0"/>
              </a:spcBef>
              <a:spcAft>
                <a:spcPct val="0"/>
              </a:spcAft>
            </a:pPr>
            <a:r>
              <a:rPr lang="zh-CN" sz="2200">
                <a:solidFill>
                  <a:schemeClr val="tx1"/>
                </a:solidFill>
                <a:latin typeface="Calibri"/>
                <a:ea typeface="黑体" panose="02010609060101010101" pitchFamily="49" charset="-122"/>
                <a:cs typeface="黑体" panose="02010609060101010101" pitchFamily="49" charset="-122"/>
                <a:sym typeface="+mn-ea"/>
              </a:rPr>
              <a:t>①</a:t>
            </a:r>
            <a:r>
              <a:rPr lang="zh-CN"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创办报纸宣传革命</a:t>
            </a:r>
            <a:endParaRPr lang="zh-CN" sz="2200" b="0">
              <a:solidFill>
                <a:schemeClr val="tx1"/>
              </a:solidFill>
              <a:latin typeface="黑体" panose="02010609060101010101" pitchFamily="49" charset="-122"/>
              <a:ea typeface="黑体" panose="02010609060101010101" pitchFamily="49" charset="-122"/>
              <a:cs typeface="黑体" panose="02010609060101010101" pitchFamily="49" charset="-122"/>
            </a:endParaRPr>
          </a:p>
          <a:p>
            <a:pPr indent="0">
              <a:lnSpc>
                <a:spcPct val="100000"/>
              </a:lnSpc>
              <a:spcBef>
                <a:spcPct val="0"/>
              </a:spcBef>
              <a:spcAft>
                <a:spcPct val="0"/>
              </a:spcAft>
            </a:pPr>
            <a:r>
              <a:rPr lang="zh-CN" sz="2200">
                <a:solidFill>
                  <a:schemeClr val="tx1"/>
                </a:solidFill>
                <a:latin typeface="Calibri"/>
                <a:ea typeface="黑体" panose="02010609060101010101" pitchFamily="49" charset="-122"/>
                <a:cs typeface="黑体" panose="02010609060101010101" pitchFamily="49" charset="-122"/>
                <a:sym typeface="+mn-ea"/>
              </a:rPr>
              <a:t>②</a:t>
            </a:r>
            <a:r>
              <a:rPr lang="zh-CN"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组织工人参加武装起义</a:t>
            </a:r>
            <a:endParaRPr lang="zh-CN" altLang="en-US" sz="2200">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pic>
        <p:nvPicPr>
          <p:cNvPr id="20" name="图片 19"/>
          <p:cNvPicPr>
            <a:picLocks noChangeAspect="1"/>
          </p:cNvPicPr>
          <p:nvPr/>
        </p:nvPicPr>
        <p:blipFill>
          <a:blip r:embed="rId2"/>
          <a:stretch>
            <a:fillRect/>
          </a:stretch>
        </p:blipFill>
        <p:spPr>
          <a:xfrm>
            <a:off x="4537711" y="211455"/>
            <a:ext cx="1074896" cy="2468880"/>
          </a:xfrm>
          <a:prstGeom prst="rect">
            <a:avLst/>
          </a:prstGeom>
        </p:spPr>
      </p:pic>
      <p:sp>
        <p:nvSpPr>
          <p:cNvPr id="21" name="文本框 20"/>
          <p:cNvSpPr txBox="1"/>
          <p:nvPr/>
        </p:nvSpPr>
        <p:spPr>
          <a:xfrm>
            <a:off x="5495746" y="306706"/>
            <a:ext cx="461665" cy="2220595"/>
          </a:xfrm>
          <a:prstGeom prst="rect">
            <a:avLst/>
          </a:prstGeom>
          <a:noFill/>
        </p:spPr>
        <p:txBody>
          <a:bodyPr vert="eaVert" wrap="square" rtlCol="0" anchor="t" anchorCtr="0">
            <a:spAutoFit/>
          </a:bodyPr>
          <a:lstStyle/>
          <a:p>
            <a:r>
              <a:rPr lang="zh-CN" altLang="en-US" b="1">
                <a:latin typeface="黑体" panose="02010609060101010101" pitchFamily="49" charset="-122"/>
                <a:ea typeface="黑体" panose="02010609060101010101" pitchFamily="49" charset="-122"/>
                <a:cs typeface="楷体" panose="02010609060101010101" charset="-122"/>
              </a:rPr>
              <a:t>《新莱茵报》</a:t>
            </a:r>
            <a:r>
              <a:rPr lang="zh-CN" altLang="en-US">
                <a:latin typeface="楷体" panose="02010609060101010101" charset="-122"/>
                <a:ea typeface="楷体" panose="02010609060101010101" charset="-122"/>
                <a:cs typeface="楷体" panose="02010609060101010101" charset="-122"/>
              </a:rPr>
              <a:t>创刊号</a:t>
            </a:r>
          </a:p>
        </p:txBody>
      </p:sp>
      <p:pic>
        <p:nvPicPr>
          <p:cNvPr id="97289" name="Picture 9"/>
          <p:cNvPicPr>
            <a:picLocks noChangeAspect="1" noChangeArrowheads="1"/>
          </p:cNvPicPr>
          <p:nvPr/>
        </p:nvPicPr>
        <p:blipFill>
          <a:blip r:embed="rId3"/>
          <a:stretch>
            <a:fillRect/>
          </a:stretch>
        </p:blipFill>
        <p:spPr bwMode="auto">
          <a:xfrm>
            <a:off x="5957412" y="306705"/>
            <a:ext cx="2971324" cy="2219960"/>
          </a:xfrm>
          <a:prstGeom prst="rect">
            <a:avLst/>
          </a:prstGeom>
        </p:spPr>
        <p:style>
          <a:lnRef idx="2">
            <a:schemeClr val="dk1"/>
          </a:lnRef>
          <a:fillRef idx="1">
            <a:schemeClr val="lt1"/>
          </a:fillRef>
          <a:effectRef idx="0">
            <a:schemeClr val="dk1"/>
          </a:effectRef>
          <a:fontRef idx="minor">
            <a:schemeClr val="dk1"/>
          </a:fontRef>
        </p:style>
      </p:pic>
      <p:sp>
        <p:nvSpPr>
          <p:cNvPr id="19" name="文本框 18"/>
          <p:cNvSpPr txBox="1"/>
          <p:nvPr/>
        </p:nvSpPr>
        <p:spPr>
          <a:xfrm>
            <a:off x="110967" y="2867660"/>
            <a:ext cx="2137124" cy="523220"/>
          </a:xfrm>
          <a:prstGeom prst="rect">
            <a:avLst/>
          </a:prstGeom>
          <a:noFill/>
        </p:spPr>
        <p:txBody>
          <a:bodyPr wrap="none" rtlCol="0" anchor="t">
            <a:spAutoFit/>
          </a:bodyPr>
          <a:lstStyle/>
          <a:p>
            <a:r>
              <a:rPr lang="en-US" sz="2800" b="1">
                <a:latin typeface="华文行楷" panose="02010800040101010101" pitchFamily="2" charset="-122"/>
                <a:ea typeface="华文行楷" panose="02010800040101010101" pitchFamily="2" charset="-122"/>
                <a:cs typeface="华文行楷" panose="02010800040101010101" pitchFamily="2" charset="-122"/>
                <a:sym typeface="+mn-ea"/>
              </a:rPr>
              <a:t>2</a:t>
            </a:r>
            <a:r>
              <a:rPr lang="zh-CN" altLang="en-US" sz="2800" b="1">
                <a:latin typeface="华文行楷" panose="02010800040101010101" pitchFamily="2" charset="-122"/>
                <a:ea typeface="华文行楷" panose="02010800040101010101" pitchFamily="2" charset="-122"/>
                <a:cs typeface="华文行楷" panose="02010800040101010101" pitchFamily="2" charset="-122"/>
                <a:sym typeface="+mn-ea"/>
              </a:rPr>
              <a:t>、理论探索</a:t>
            </a:r>
          </a:p>
        </p:txBody>
      </p:sp>
      <p:sp>
        <p:nvSpPr>
          <p:cNvPr id="5" name="矩形 4"/>
          <p:cNvSpPr/>
          <p:nvPr/>
        </p:nvSpPr>
        <p:spPr>
          <a:xfrm>
            <a:off x="3909061" y="1987551"/>
            <a:ext cx="5020151" cy="2015936"/>
          </a:xfrm>
          <a:prstGeom prst="rect">
            <a:avLst/>
          </a:prstGeom>
          <a:solidFill>
            <a:srgbClr val="FFFF00"/>
          </a:solidFill>
          <a:ln>
            <a:solidFill>
              <a:srgbClr val="FF0000"/>
            </a:solidFill>
          </a:ln>
        </p:spPr>
        <p:txBody>
          <a:bodyPr wrap="square">
            <a:spAutoFit/>
          </a:bodyPr>
          <a:lstStyle/>
          <a:p>
            <a:pPr>
              <a:lnSpc>
                <a:spcPts val="3000"/>
              </a:lnSpc>
              <a:spcBef>
                <a:spcPct val="0"/>
              </a:spcBef>
              <a:spcAft>
                <a:spcPct val="0"/>
              </a:spcAft>
            </a:pPr>
            <a:r>
              <a:rPr lang="en-US" altLang="zh-CN" sz="2400" smtClean="0">
                <a:latin typeface="+mn-ea"/>
              </a:rPr>
              <a:t>   </a:t>
            </a:r>
            <a:r>
              <a:rPr lang="en-US" altLang="zh-CN" sz="2200" b="1" smtClean="0">
                <a:latin typeface="楷体" panose="02010609060101010101" charset="-122"/>
                <a:ea typeface="楷体" panose="02010609060101010101" charset="-122"/>
                <a:cs typeface="楷体" panose="02010609060101010101" charset="-122"/>
              </a:rPr>
              <a:t>1867</a:t>
            </a:r>
            <a:r>
              <a:rPr lang="zh-CN" altLang="en-US" sz="2200" b="1" smtClean="0">
                <a:latin typeface="楷体" panose="02010609060101010101" charset="-122"/>
                <a:ea typeface="楷体" panose="02010609060101010101" charset="-122"/>
                <a:cs typeface="楷体" panose="02010609060101010101" charset="-122"/>
              </a:rPr>
              <a:t>年问世的</a:t>
            </a:r>
            <a:r>
              <a:rPr lang="en-US" altLang="zh-CN" sz="2200" b="1" smtClean="0">
                <a:latin typeface="楷体" panose="02010609060101010101" charset="-122"/>
                <a:ea typeface="楷体" panose="02010609060101010101" charset="-122"/>
                <a:cs typeface="楷体" panose="02010609060101010101" charset="-122"/>
              </a:rPr>
              <a:t>《</a:t>
            </a:r>
            <a:r>
              <a:rPr lang="zh-CN" altLang="en-US" sz="2200" b="1" smtClean="0">
                <a:latin typeface="楷体" panose="02010609060101010101" charset="-122"/>
                <a:ea typeface="楷体" panose="02010609060101010101" charset="-122"/>
                <a:cs typeface="楷体" panose="02010609060101010101" charset="-122"/>
              </a:rPr>
              <a:t>资本论</a:t>
            </a:r>
            <a:r>
              <a:rPr lang="en-US" altLang="zh-CN" sz="2200" b="1" smtClean="0">
                <a:latin typeface="楷体" panose="02010609060101010101" charset="-122"/>
                <a:ea typeface="楷体" panose="02010609060101010101" charset="-122"/>
                <a:cs typeface="楷体" panose="02010609060101010101" charset="-122"/>
              </a:rPr>
              <a:t>》</a:t>
            </a:r>
            <a:r>
              <a:rPr lang="zh-CN" altLang="en-US" sz="2200" b="1" smtClean="0">
                <a:latin typeface="楷体" panose="02010609060101010101" charset="-122"/>
                <a:ea typeface="楷体" panose="02010609060101010101" charset="-122"/>
                <a:cs typeface="楷体" panose="02010609060101010101" charset="-122"/>
              </a:rPr>
              <a:t>是马克思主义最厚重、最丰富的著作，被誉为“工人阶级的圣经”。</a:t>
            </a:r>
            <a:endParaRPr lang="en-US" altLang="zh-CN" sz="2400" b="1" smtClean="0">
              <a:latin typeface="楷体" panose="02010609060101010101" charset="-122"/>
              <a:ea typeface="楷体" panose="02010609060101010101" charset="-122"/>
              <a:cs typeface="楷体" panose="02010609060101010101" charset="-122"/>
            </a:endParaRPr>
          </a:p>
          <a:p>
            <a:pPr algn="r">
              <a:lnSpc>
                <a:spcPts val="3000"/>
              </a:lnSpc>
              <a:spcBef>
                <a:spcPct val="0"/>
              </a:spcBef>
              <a:spcAft>
                <a:spcPct val="0"/>
              </a:spcAft>
            </a:pPr>
            <a:r>
              <a:rPr lang="en-US" altLang="zh-CN" b="1" smtClean="0">
                <a:latin typeface="楷体" panose="02010609060101010101" charset="-122"/>
                <a:ea typeface="楷体" panose="02010609060101010101" charset="-122"/>
                <a:cs typeface="楷体" panose="02010609060101010101" charset="-122"/>
              </a:rPr>
              <a:t>—</a:t>
            </a:r>
            <a:r>
              <a:rPr lang="zh-CN" altLang="en-US" b="1" smtClean="0">
                <a:latin typeface="楷体" panose="02010609060101010101" charset="-122"/>
                <a:ea typeface="楷体" panose="02010609060101010101" charset="-122"/>
                <a:cs typeface="楷体" panose="02010609060101010101" charset="-122"/>
              </a:rPr>
              <a:t>习近平</a:t>
            </a:r>
            <a:r>
              <a:rPr lang="en-US" altLang="zh-CN" b="1" smtClean="0">
                <a:latin typeface="楷体" panose="02010609060101010101" charset="-122"/>
                <a:ea typeface="楷体" panose="02010609060101010101" charset="-122"/>
                <a:cs typeface="楷体" panose="02010609060101010101" charset="-122"/>
              </a:rPr>
              <a:t>《</a:t>
            </a:r>
            <a:r>
              <a:rPr lang="zh-CN" altLang="en-US" b="1" smtClean="0">
                <a:latin typeface="楷体" panose="02010609060101010101" charset="-122"/>
                <a:ea typeface="楷体" panose="02010609060101010101" charset="-122"/>
                <a:cs typeface="楷体" panose="02010609060101010101" charset="-122"/>
              </a:rPr>
              <a:t>习近平在纪念马克思诞辰</a:t>
            </a:r>
            <a:r>
              <a:rPr lang="en-US" altLang="zh-CN" b="1" smtClean="0">
                <a:latin typeface="楷体" panose="02010609060101010101" charset="-122"/>
                <a:ea typeface="楷体" panose="02010609060101010101" charset="-122"/>
                <a:cs typeface="楷体" panose="02010609060101010101" charset="-122"/>
              </a:rPr>
              <a:t>200</a:t>
            </a:r>
            <a:r>
              <a:rPr lang="zh-CN" altLang="en-US" b="1" smtClean="0">
                <a:latin typeface="楷体" panose="02010609060101010101" charset="-122"/>
                <a:ea typeface="楷体" panose="02010609060101010101" charset="-122"/>
                <a:cs typeface="楷体" panose="02010609060101010101" charset="-122"/>
              </a:rPr>
              <a:t>周年大会上的讲话</a:t>
            </a:r>
            <a:r>
              <a:rPr lang="en-US" altLang="zh-CN" b="1" smtClean="0">
                <a:latin typeface="楷体" panose="02010609060101010101" charset="-122"/>
                <a:ea typeface="楷体" panose="02010609060101010101" charset="-122"/>
                <a:cs typeface="楷体" panose="02010609060101010101" charset="-122"/>
              </a:rPr>
              <a:t>》</a:t>
            </a:r>
            <a:endParaRPr lang="zh-CN" altLang="en-US" sz="2000" b="1">
              <a:latin typeface="楷体" panose="02010609060101010101" charset="-122"/>
              <a:ea typeface="楷体" panose="02010609060101010101" charset="-122"/>
              <a:cs typeface="楷体" panose="02010609060101010101" charset="-122"/>
            </a:endParaRPr>
          </a:p>
        </p:txBody>
      </p:sp>
    </p:spTree>
    <p:extLst>
      <p:ext uri="{BB962C8B-B14F-4D97-AF65-F5344CB8AC3E}">
        <p14:creationId xmlns:p14="http://schemas.microsoft.com/office/powerpoint/2010/main" val="25797211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2769"/>
                                        </p:tgtEl>
                                        <p:attrNameLst>
                                          <p:attrName>style.visibility</p:attrName>
                                        </p:attrNameLst>
                                      </p:cBhvr>
                                      <p:to>
                                        <p:strVal val="visible"/>
                                      </p:to>
                                    </p:set>
                                    <p:anim calcmode="lin" valueType="num">
                                      <p:cBhvr additive="base">
                                        <p:cTn id="25" dur="500" fill="hold"/>
                                        <p:tgtEl>
                                          <p:spTgt spid="32769"/>
                                        </p:tgtEl>
                                        <p:attrNameLst>
                                          <p:attrName>ppt_x</p:attrName>
                                        </p:attrNameLst>
                                      </p:cBhvr>
                                      <p:tavLst>
                                        <p:tav tm="0">
                                          <p:val>
                                            <p:strVal val="#ppt_x"/>
                                          </p:val>
                                        </p:tav>
                                        <p:tav tm="100000">
                                          <p:val>
                                            <p:strVal val="#ppt_x"/>
                                          </p:val>
                                        </p:tav>
                                      </p:tavLst>
                                    </p:anim>
                                    <p:anim calcmode="lin" valueType="num">
                                      <p:cBhvr additive="base">
                                        <p:cTn id="26" dur="500" fill="hold"/>
                                        <p:tgtEl>
                                          <p:spTgt spid="3276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2775"/>
                                        </p:tgtEl>
                                        <p:attrNameLst>
                                          <p:attrName>style.visibility</p:attrName>
                                        </p:attrNameLst>
                                      </p:cBhvr>
                                      <p:to>
                                        <p:strVal val="visible"/>
                                      </p:to>
                                    </p:set>
                                    <p:anim calcmode="lin" valueType="num">
                                      <p:cBhvr additive="base">
                                        <p:cTn id="31" dur="500" fill="hold"/>
                                        <p:tgtEl>
                                          <p:spTgt spid="32775"/>
                                        </p:tgtEl>
                                        <p:attrNameLst>
                                          <p:attrName>ppt_x</p:attrName>
                                        </p:attrNameLst>
                                      </p:cBhvr>
                                      <p:tavLst>
                                        <p:tav tm="0">
                                          <p:val>
                                            <p:strVal val="#ppt_x"/>
                                          </p:val>
                                        </p:tav>
                                        <p:tav tm="100000">
                                          <p:val>
                                            <p:strVal val="#ppt_x"/>
                                          </p:val>
                                        </p:tav>
                                      </p:tavLst>
                                    </p:anim>
                                    <p:anim calcmode="lin" valueType="num">
                                      <p:cBhvr additive="base">
                                        <p:cTn id="32" dur="500" fill="hold"/>
                                        <p:tgtEl>
                                          <p:spTgt spid="32775"/>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linds(horizontal)">
                                      <p:cBhvr>
                                        <p:cTn id="37" dur="500"/>
                                        <p:tgtEl>
                                          <p:spTgt spid="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7" presetClass="entr" presetSubtype="0" fill="hold" grpId="0" nodeType="clickEffect">
                                  <p:stCondLst>
                                    <p:cond delay="0"/>
                                  </p:stCondLst>
                                  <p:iterate type="lt">
                                    <p:tmPct val="50000"/>
                                  </p:iterate>
                                  <p:childTnLst>
                                    <p:set>
                                      <p:cBhvr>
                                        <p:cTn id="41" dur="1" fill="hold">
                                          <p:stCondLst>
                                            <p:cond delay="0"/>
                                          </p:stCondLst>
                                        </p:cTn>
                                        <p:tgtEl>
                                          <p:spTgt spid="10"/>
                                        </p:tgtEl>
                                        <p:attrNameLst>
                                          <p:attrName>style.visibility</p:attrName>
                                        </p:attrNameLst>
                                      </p:cBhvr>
                                      <p:to>
                                        <p:strVal val="visible"/>
                                      </p:to>
                                    </p:set>
                                    <p:anim calcmode="discrete" valueType="clr">
                                      <p:cBhvr override="childStyle">
                                        <p:cTn id="42" dur="80"/>
                                        <p:tgtEl>
                                          <p:spTgt spid="10"/>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10"/>
                                        </p:tgtEl>
                                        <p:attrNameLst>
                                          <p:attrName>fillcolor</p:attrName>
                                        </p:attrNameLst>
                                      </p:cBhvr>
                                      <p:tavLst>
                                        <p:tav tm="0">
                                          <p:val>
                                            <p:clrVal>
                                              <a:schemeClr val="accent2"/>
                                            </p:clrVal>
                                          </p:val>
                                        </p:tav>
                                        <p:tav tm="50000">
                                          <p:val>
                                            <p:clrVal>
                                              <a:schemeClr val="hlink"/>
                                            </p:clrVal>
                                          </p:val>
                                        </p:tav>
                                      </p:tavLst>
                                    </p:anim>
                                    <p:set>
                                      <p:cBhvr>
                                        <p:cTn id="44" dur="80"/>
                                        <p:tgtEl>
                                          <p:spTgt spid="10"/>
                                        </p:tgtEl>
                                        <p:attrNameLst>
                                          <p:attrName>fill.type</p:attrName>
                                        </p:attrNameLst>
                                      </p:cBhvr>
                                      <p:to>
                                        <p:strVal val="solid"/>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ppt_x"/>
                                          </p:val>
                                        </p:tav>
                                        <p:tav tm="100000">
                                          <p:val>
                                            <p:strVal val="#ppt_x"/>
                                          </p:val>
                                        </p:tav>
                                      </p:tavLst>
                                    </p:anim>
                                    <p:anim calcmode="lin" valueType="num">
                                      <p:cBhvr additive="base">
                                        <p:cTn id="5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7" presetClass="entr" presetSubtype="0" fill="hold" grpId="0" nodeType="clickEffect">
                                  <p:stCondLst>
                                    <p:cond delay="0"/>
                                  </p:stCondLst>
                                  <p:iterate type="lt">
                                    <p:tmPct val="50000"/>
                                  </p:iterate>
                                  <p:childTnLst>
                                    <p:set>
                                      <p:cBhvr>
                                        <p:cTn id="54" dur="1" fill="hold">
                                          <p:stCondLst>
                                            <p:cond delay="0"/>
                                          </p:stCondLst>
                                        </p:cTn>
                                        <p:tgtEl>
                                          <p:spTgt spid="12"/>
                                        </p:tgtEl>
                                        <p:attrNameLst>
                                          <p:attrName>style.visibility</p:attrName>
                                        </p:attrNameLst>
                                      </p:cBhvr>
                                      <p:to>
                                        <p:strVal val="visible"/>
                                      </p:to>
                                    </p:set>
                                    <p:anim calcmode="discrete" valueType="clr">
                                      <p:cBhvr override="childStyle">
                                        <p:cTn id="55" dur="80"/>
                                        <p:tgtEl>
                                          <p:spTgt spid="12"/>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12"/>
                                        </p:tgtEl>
                                        <p:attrNameLst>
                                          <p:attrName>fillcolor</p:attrName>
                                        </p:attrNameLst>
                                      </p:cBhvr>
                                      <p:tavLst>
                                        <p:tav tm="0">
                                          <p:val>
                                            <p:clrVal>
                                              <a:schemeClr val="accent2"/>
                                            </p:clrVal>
                                          </p:val>
                                        </p:tav>
                                        <p:tav tm="50000">
                                          <p:val>
                                            <p:clrVal>
                                              <a:schemeClr val="hlink"/>
                                            </p:clrVal>
                                          </p:val>
                                        </p:tav>
                                      </p:tavLst>
                                    </p:anim>
                                    <p:set>
                                      <p:cBhvr>
                                        <p:cTn id="57" dur="80"/>
                                        <p:tgtEl>
                                          <p:spTgt spid="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9" grpId="0"/>
      <p:bldP spid="32775" grpId="0"/>
      <p:bldP spid="10" grpId="0"/>
      <p:bldP spid="11" grpId="0"/>
      <p:bldP spid="12" grpId="0"/>
      <p:bldP spid="3" grpId="0"/>
      <p:bldP spid="4" grpId="0"/>
      <p:bldP spid="19" grpId="0"/>
      <p:bldP spid="5"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221" name="Rectangle 5"/>
          <p:cNvSpPr>
            <a:spLocks noChangeArrowheads="1"/>
          </p:cNvSpPr>
          <p:nvPr/>
        </p:nvSpPr>
        <p:spPr bwMode="auto">
          <a:xfrm>
            <a:off x="251222" y="1789114"/>
            <a:ext cx="2591991" cy="1223963"/>
          </a:xfrm>
          <a:prstGeom prst="rect">
            <a:avLst/>
          </a:prstGeom>
          <a:solidFill>
            <a:schemeClr val="tx1">
              <a:lumMod val="75000"/>
              <a:lumOff val="25000"/>
            </a:schemeClr>
          </a:solidFill>
          <a:ln w="9525">
            <a:solidFill>
              <a:schemeClr val="tx1"/>
            </a:solidFill>
            <a:miter lim="800000"/>
          </a:ln>
          <a:effectLst/>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400" b="1" noProof="0">
                <a:ln>
                  <a:noFill/>
                </a:ln>
                <a:solidFill>
                  <a:schemeClr val="bg1"/>
                </a:solidFill>
                <a:effectLst/>
                <a:uLnTx/>
                <a:uFillTx/>
                <a:ea typeface="黑体" panose="02010609060101010101" pitchFamily="49" charset="-122"/>
                <a:sym typeface="+mn-ea"/>
              </a:rPr>
              <a:t>德意志</a:t>
            </a:r>
            <a:r>
              <a:rPr kumimoji="1" lang="zh-CN" altLang="en-US" sz="2400" b="1" i="0" u="none" strike="noStrike" kern="1200" cap="none" spc="0" normalizeH="0" baseline="0" noProof="0">
                <a:ln>
                  <a:noFill/>
                </a:ln>
                <a:solidFill>
                  <a:schemeClr val="bg1"/>
                </a:solidFill>
                <a:effectLst/>
                <a:uLnTx/>
                <a:uFillTx/>
                <a:latin typeface="Times New Roman" panose="02020603050405020304" pitchFamily="18" charset="0"/>
                <a:ea typeface="黑体" panose="02010609060101010101" pitchFamily="49" charset="-122"/>
                <a:cs typeface="+mn-cs"/>
              </a:rPr>
              <a:t>古典哲学</a:t>
            </a: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mn-cs"/>
              </a:rPr>
              <a:t>黑格尔的辩证法思想</a:t>
            </a: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mn-cs"/>
              </a:rPr>
              <a:t>费尔巴哈的唯物主义思想</a:t>
            </a:r>
          </a:p>
        </p:txBody>
      </p:sp>
      <p:sp>
        <p:nvSpPr>
          <p:cNvPr id="10" name="文本框 9"/>
          <p:cNvSpPr txBox="1"/>
          <p:nvPr/>
        </p:nvSpPr>
        <p:spPr>
          <a:xfrm>
            <a:off x="470535" y="895986"/>
            <a:ext cx="5370381" cy="584775"/>
          </a:xfrm>
          <a:prstGeom prst="rect">
            <a:avLst/>
          </a:prstGeom>
          <a:noFill/>
        </p:spPr>
        <p:txBody>
          <a:bodyPr wrap="none" rtlCol="0" anchor="t">
            <a:spAutoFit/>
          </a:bodyPr>
          <a:lstStyle/>
          <a:p>
            <a:pPr algn="l"/>
            <a:r>
              <a:rPr lang="en-US" sz="3200" spc="300">
                <a:solidFill>
                  <a:schemeClr val="tx1"/>
                </a:solidFill>
                <a:uFillTx/>
                <a:latin typeface="华文行楷" panose="02010800040101010101" pitchFamily="2" charset="-122"/>
                <a:ea typeface="华文行楷" panose="02010800040101010101" pitchFamily="2" charset="-122"/>
                <a:cs typeface="华文行楷" panose="02010800040101010101" pitchFamily="2" charset="-122"/>
                <a:sym typeface="微软雅黑 Light" panose="020b0502040204020203" charset="-122"/>
              </a:rPr>
              <a:t>3</a:t>
            </a:r>
            <a:r>
              <a:rPr lang="zh-CN" altLang="en-US" sz="3200" spc="300">
                <a:solidFill>
                  <a:schemeClr val="tx1"/>
                </a:solidFill>
                <a:uFillTx/>
                <a:latin typeface="华文行楷" panose="02010800040101010101" pitchFamily="2" charset="-122"/>
                <a:ea typeface="华文行楷" panose="02010800040101010101" pitchFamily="2" charset="-122"/>
                <a:cs typeface="华文行楷" panose="02010800040101010101" pitchFamily="2" charset="-122"/>
                <a:sym typeface="微软雅黑 Light" panose="020b0502040204020203" charset="-122"/>
              </a:rPr>
              <a:t>、马克思主义的</a:t>
            </a:r>
            <a:r>
              <a:rPr sz="3200" spc="300">
                <a:solidFill>
                  <a:schemeClr val="tx1"/>
                </a:solidFill>
                <a:uFillTx/>
                <a:latin typeface="华文行楷" panose="02010800040101010101" pitchFamily="2" charset="-122"/>
                <a:ea typeface="华文行楷" panose="02010800040101010101" pitchFamily="2" charset="-122"/>
                <a:cs typeface="华文行楷" panose="02010800040101010101" pitchFamily="2" charset="-122"/>
                <a:sym typeface="微软雅黑 Light" panose="020b0502040204020203" charset="-122"/>
              </a:rPr>
              <a:t>理论体系</a:t>
            </a:r>
          </a:p>
        </p:txBody>
      </p:sp>
      <p:grpSp>
        <p:nvGrpSpPr>
          <p:cNvPr id="4" name="组合 3"/>
          <p:cNvGrpSpPr/>
          <p:nvPr/>
        </p:nvGrpSpPr>
        <p:grpSpPr>
          <a:xfrm>
            <a:off x="251460" y="3230881"/>
            <a:ext cx="2592705" cy="2384425"/>
            <a:chOff x="-540568" y="4472444"/>
            <a:chExt cx="2343418" cy="2384542"/>
          </a:xfrm>
        </p:grpSpPr>
        <p:pic>
          <p:nvPicPr>
            <p:cNvPr id="11" name="图片 10" descr="20060822233820473"/>
            <p:cNvPicPr>
              <a:picLocks noChangeAspect="1"/>
            </p:cNvPicPr>
            <p:nvPr/>
          </p:nvPicPr>
          <p:blipFill>
            <a:blip r:embed="rId2"/>
            <a:stretch>
              <a:fillRect/>
            </a:stretch>
          </p:blipFill>
          <p:spPr>
            <a:xfrm>
              <a:off x="-540568" y="4472444"/>
              <a:ext cx="1129189" cy="1985645"/>
            </a:xfrm>
            <a:prstGeom prst="rect">
              <a:avLst/>
            </a:prstGeom>
            <a:noFill/>
            <a:ln w="9525">
              <a:noFill/>
            </a:ln>
          </p:spPr>
        </p:pic>
        <p:pic>
          <p:nvPicPr>
            <p:cNvPr id="12" name="图片 11" descr="费尔巴哈"/>
            <p:cNvPicPr>
              <a:picLocks noChangeAspect="1"/>
            </p:cNvPicPr>
            <p:nvPr/>
          </p:nvPicPr>
          <p:blipFill>
            <a:blip r:embed="rId3"/>
            <a:stretch>
              <a:fillRect/>
            </a:stretch>
          </p:blipFill>
          <p:spPr>
            <a:xfrm>
              <a:off x="611560" y="4472444"/>
              <a:ext cx="1191290" cy="2016223"/>
            </a:xfrm>
            <a:prstGeom prst="rect">
              <a:avLst/>
            </a:prstGeom>
            <a:noFill/>
            <a:ln w="9525">
              <a:noFill/>
            </a:ln>
          </p:spPr>
        </p:pic>
        <p:sp>
          <p:nvSpPr>
            <p:cNvPr id="13" name="文本框 90131"/>
            <p:cNvSpPr txBox="1"/>
            <p:nvPr/>
          </p:nvSpPr>
          <p:spPr>
            <a:xfrm>
              <a:off x="-468560" y="6488668"/>
              <a:ext cx="1008112" cy="368318"/>
            </a:xfrm>
            <a:prstGeom prst="rect">
              <a:avLst/>
            </a:prstGeom>
            <a:noFill/>
            <a:ln w="9525">
              <a:noFill/>
            </a:ln>
          </p:spPr>
          <p:txBody>
            <a:bodyPr wrap="square" anchor="t">
              <a:spAutoFit/>
            </a:bodyPr>
            <a:lstStyle/>
            <a:p>
              <a:pPr>
                <a:spcBef>
                  <a:spcPct val="50000"/>
                </a:spcBef>
              </a:pPr>
              <a:r>
                <a:rPr lang="zh-CN" altLang="en-US" smtClean="0">
                  <a:solidFill>
                    <a:schemeClr val="tx1"/>
                  </a:solidFill>
                  <a:latin typeface="楷体" panose="02010609060101010101" charset="-122"/>
                  <a:ea typeface="楷体" panose="02010609060101010101" charset="-122"/>
                  <a:cs typeface="楷体" panose="02010609060101010101" charset="-122"/>
                </a:rPr>
                <a:t>黑格尔</a:t>
              </a:r>
              <a:endParaRPr lang="zh-CN" altLang="en-US">
                <a:solidFill>
                  <a:schemeClr val="tx1"/>
                </a:solidFill>
                <a:latin typeface="楷体" panose="02010609060101010101" charset="-122"/>
                <a:ea typeface="楷体" panose="02010609060101010101" charset="-122"/>
                <a:cs typeface="楷体" panose="02010609060101010101" charset="-122"/>
              </a:endParaRPr>
            </a:p>
          </p:txBody>
        </p:sp>
        <p:sp>
          <p:nvSpPr>
            <p:cNvPr id="14" name="文本框 90131"/>
            <p:cNvSpPr txBox="1"/>
            <p:nvPr/>
          </p:nvSpPr>
          <p:spPr>
            <a:xfrm>
              <a:off x="611560" y="6488668"/>
              <a:ext cx="1143744" cy="368318"/>
            </a:xfrm>
            <a:prstGeom prst="rect">
              <a:avLst/>
            </a:prstGeom>
            <a:noFill/>
            <a:ln w="9525">
              <a:noFill/>
            </a:ln>
          </p:spPr>
          <p:txBody>
            <a:bodyPr wrap="square" anchor="t">
              <a:spAutoFit/>
            </a:bodyPr>
            <a:lstStyle/>
            <a:p>
              <a:pPr>
                <a:spcBef>
                  <a:spcPct val="50000"/>
                </a:spcBef>
              </a:pPr>
              <a:r>
                <a:rPr lang="zh-CN" altLang="en-US" smtClean="0">
                  <a:solidFill>
                    <a:schemeClr val="tx1"/>
                  </a:solidFill>
                  <a:latin typeface="楷体" panose="02010609060101010101" charset="-122"/>
                  <a:ea typeface="楷体" panose="02010609060101010101" charset="-122"/>
                  <a:cs typeface="楷体" panose="02010609060101010101" charset="-122"/>
                </a:rPr>
                <a:t>费尔巴哈</a:t>
              </a:r>
              <a:endParaRPr lang="zh-CN" altLang="en-US">
                <a:solidFill>
                  <a:schemeClr val="tx1"/>
                </a:solidFill>
                <a:latin typeface="楷体" panose="02010609060101010101" charset="-122"/>
                <a:ea typeface="楷体" panose="02010609060101010101" charset="-122"/>
                <a:cs typeface="楷体" panose="02010609060101010101" charset="-122"/>
              </a:endParaRPr>
            </a:p>
          </p:txBody>
        </p:sp>
      </p:grpSp>
      <p:sp>
        <p:nvSpPr>
          <p:cNvPr id="9222" name="Rectangle 6"/>
          <p:cNvSpPr>
            <a:spLocks noChangeArrowheads="1"/>
          </p:cNvSpPr>
          <p:nvPr/>
        </p:nvSpPr>
        <p:spPr bwMode="auto">
          <a:xfrm>
            <a:off x="2915841" y="1789114"/>
            <a:ext cx="3024188" cy="1223963"/>
          </a:xfrm>
          <a:prstGeom prst="rect">
            <a:avLst/>
          </a:prstGeom>
          <a:solidFill>
            <a:schemeClr val="tx1">
              <a:lumMod val="75000"/>
              <a:lumOff val="25000"/>
            </a:schemeClr>
          </a:solidFill>
          <a:ln w="9525">
            <a:solidFill>
              <a:schemeClr val="tx1"/>
            </a:solidFill>
            <a:miter lim="800000"/>
          </a:ln>
          <a:effectLst/>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4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pitchFamily="49" charset="-122"/>
                <a:cs typeface="+mn-cs"/>
              </a:rPr>
              <a:t>  </a:t>
            </a:r>
            <a:r>
              <a:rPr kumimoji="1" lang="zh-CN" altLang="en-US" sz="2400" b="1" noProof="0">
                <a:ln>
                  <a:noFill/>
                </a:ln>
                <a:solidFill>
                  <a:schemeClr val="bg1"/>
                </a:solidFill>
                <a:effectLst/>
                <a:uLnTx/>
                <a:uFillTx/>
                <a:ea typeface="黑体" panose="02010609060101010101" pitchFamily="49" charset="-122"/>
                <a:sym typeface="+mn-ea"/>
              </a:rPr>
              <a:t>英国</a:t>
            </a:r>
            <a:r>
              <a:rPr kumimoji="1" lang="zh-CN" altLang="en-US" sz="2400" b="1" i="0" u="none" strike="noStrike" kern="1200" cap="none" spc="0" normalizeH="0" baseline="0" noProof="0">
                <a:ln>
                  <a:noFill/>
                </a:ln>
                <a:solidFill>
                  <a:schemeClr val="bg1"/>
                </a:solidFill>
                <a:effectLst/>
                <a:uLnTx/>
                <a:uFillTx/>
                <a:latin typeface="Times New Roman" panose="02020603050405020304" pitchFamily="18" charset="0"/>
                <a:ea typeface="黑体" panose="02010609060101010101" pitchFamily="49" charset="-122"/>
                <a:cs typeface="+mn-cs"/>
              </a:rPr>
              <a:t>古典政治经济学</a:t>
            </a:r>
            <a:endParaRPr kumimoji="1" lang="zh-CN" altLang="en-US" sz="2400" b="0" i="0" u="none" strike="noStrike" kern="1200" cap="none" spc="0" normalizeH="0" baseline="0" noProof="0">
              <a:ln>
                <a:noFill/>
              </a:ln>
              <a:solidFill>
                <a:schemeClr val="bg1"/>
              </a:solidFill>
              <a:effectLst/>
              <a:uLnTx/>
              <a:uFillTx/>
              <a:latin typeface="Times New Roman" pitchFamily="18" charset="0"/>
              <a:ea typeface="黑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亚当</a:t>
            </a:r>
            <a:r>
              <a:rPr kumimoji="1" lang="en-US" altLang="zh-CN"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a:t>
            </a: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斯密；大卫</a:t>
            </a:r>
            <a:r>
              <a:rPr kumimoji="1" lang="en-US" altLang="zh-CN"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a:t>
            </a: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李嘉图</a:t>
            </a:r>
          </a:p>
        </p:txBody>
      </p:sp>
      <p:grpSp>
        <p:nvGrpSpPr>
          <p:cNvPr id="24" name="组合 23"/>
          <p:cNvGrpSpPr/>
          <p:nvPr/>
        </p:nvGrpSpPr>
        <p:grpSpPr>
          <a:xfrm>
            <a:off x="2970848" y="3230881"/>
            <a:ext cx="3024664" cy="2384425"/>
            <a:chOff x="2987824" y="3068960"/>
            <a:chExt cx="2952328" cy="2384542"/>
          </a:xfrm>
        </p:grpSpPr>
        <p:pic>
          <p:nvPicPr>
            <p:cNvPr id="15" name="图片 14" descr="斯密"/>
            <p:cNvPicPr>
              <a:picLocks noChangeAspect="1"/>
            </p:cNvPicPr>
            <p:nvPr/>
          </p:nvPicPr>
          <p:blipFill>
            <a:blip r:embed="rId4"/>
            <a:stretch>
              <a:fillRect/>
            </a:stretch>
          </p:blipFill>
          <p:spPr>
            <a:xfrm>
              <a:off x="3059832" y="3068960"/>
              <a:ext cx="1368152" cy="2031365"/>
            </a:xfrm>
            <a:prstGeom prst="rect">
              <a:avLst/>
            </a:prstGeom>
            <a:noFill/>
            <a:ln w="9525">
              <a:noFill/>
            </a:ln>
          </p:spPr>
        </p:pic>
        <p:sp>
          <p:nvSpPr>
            <p:cNvPr id="16" name="文本框 90131"/>
            <p:cNvSpPr txBox="1"/>
            <p:nvPr/>
          </p:nvSpPr>
          <p:spPr>
            <a:xfrm>
              <a:off x="2987824" y="5085184"/>
              <a:ext cx="1440160" cy="368318"/>
            </a:xfrm>
            <a:prstGeom prst="rect">
              <a:avLst/>
            </a:prstGeom>
            <a:noFill/>
            <a:ln w="9525">
              <a:noFill/>
            </a:ln>
          </p:spPr>
          <p:txBody>
            <a:bodyPr wrap="square" anchor="t">
              <a:spAutoFit/>
            </a:bodyPr>
            <a:lstStyle/>
            <a:p>
              <a:pPr algn="ctr">
                <a:spcBef>
                  <a:spcPct val="50000"/>
                </a:spcBef>
              </a:pPr>
              <a:r>
                <a:rPr lang="zh-CN" altLang="en-US" smtClean="0">
                  <a:latin typeface="楷体" panose="02010609060101010101" charset="-122"/>
                  <a:ea typeface="楷体" panose="02010609060101010101" charset="-122"/>
                  <a:cs typeface="楷体" panose="02010609060101010101" charset="-122"/>
                </a:rPr>
                <a:t>亚当</a:t>
              </a:r>
              <a:r>
                <a:rPr lang="en-US" altLang="zh-CN" smtClean="0">
                  <a:latin typeface="楷体" panose="02010609060101010101" charset="-122"/>
                  <a:ea typeface="楷体" panose="02010609060101010101" charset="-122"/>
                  <a:cs typeface="楷体" panose="02010609060101010101" charset="-122"/>
                </a:rPr>
                <a:t>·</a:t>
              </a:r>
              <a:r>
                <a:rPr lang="zh-CN" altLang="en-US" smtClean="0">
                  <a:latin typeface="楷体" panose="02010609060101010101" charset="-122"/>
                  <a:ea typeface="楷体" panose="02010609060101010101" charset="-122"/>
                  <a:cs typeface="楷体" panose="02010609060101010101" charset="-122"/>
                </a:rPr>
                <a:t>斯密</a:t>
              </a:r>
              <a:endParaRPr lang="zh-CN" altLang="en-US">
                <a:latin typeface="楷体" panose="02010609060101010101" charset="-122"/>
                <a:ea typeface="楷体" panose="02010609060101010101" charset="-122"/>
                <a:cs typeface="楷体" panose="02010609060101010101" charset="-122"/>
              </a:endParaRPr>
            </a:p>
          </p:txBody>
        </p:sp>
        <p:pic>
          <p:nvPicPr>
            <p:cNvPr id="17" name="图片 16" descr="李嘉图"/>
            <p:cNvPicPr>
              <a:picLocks noChangeAspect="1"/>
            </p:cNvPicPr>
            <p:nvPr/>
          </p:nvPicPr>
          <p:blipFill>
            <a:blip r:embed="rId5"/>
            <a:stretch>
              <a:fillRect/>
            </a:stretch>
          </p:blipFill>
          <p:spPr>
            <a:xfrm>
              <a:off x="4427984" y="3068960"/>
              <a:ext cx="1440160" cy="2029460"/>
            </a:xfrm>
            <a:prstGeom prst="rect">
              <a:avLst/>
            </a:prstGeom>
            <a:noFill/>
            <a:ln w="9525">
              <a:noFill/>
            </a:ln>
          </p:spPr>
        </p:pic>
        <p:sp>
          <p:nvSpPr>
            <p:cNvPr id="18" name="文本框 90131"/>
            <p:cNvSpPr txBox="1"/>
            <p:nvPr/>
          </p:nvSpPr>
          <p:spPr>
            <a:xfrm>
              <a:off x="4355976" y="5085184"/>
              <a:ext cx="1584176" cy="368318"/>
            </a:xfrm>
            <a:prstGeom prst="rect">
              <a:avLst/>
            </a:prstGeom>
            <a:noFill/>
            <a:ln w="9525">
              <a:noFill/>
            </a:ln>
          </p:spPr>
          <p:txBody>
            <a:bodyPr wrap="square" anchor="t">
              <a:spAutoFit/>
            </a:bodyPr>
            <a:lstStyle/>
            <a:p>
              <a:pPr algn="ctr">
                <a:spcBef>
                  <a:spcPct val="50000"/>
                </a:spcBef>
              </a:pPr>
              <a:r>
                <a:rPr lang="zh-CN" altLang="en-US" smtClean="0">
                  <a:latin typeface="楷体" panose="02010609060101010101" charset="-122"/>
                  <a:ea typeface="楷体" panose="02010609060101010101" charset="-122"/>
                  <a:cs typeface="楷体" panose="02010609060101010101" charset="-122"/>
                </a:rPr>
                <a:t>大卫</a:t>
              </a:r>
              <a:r>
                <a:rPr lang="en-US" altLang="zh-CN" smtClean="0">
                  <a:latin typeface="楷体" panose="02010609060101010101" charset="-122"/>
                  <a:ea typeface="楷体" panose="02010609060101010101" charset="-122"/>
                  <a:cs typeface="楷体" panose="02010609060101010101" charset="-122"/>
                </a:rPr>
                <a:t>·</a:t>
              </a:r>
              <a:r>
                <a:rPr lang="zh-CN" altLang="en-US" smtClean="0">
                  <a:latin typeface="楷体" panose="02010609060101010101" charset="-122"/>
                  <a:ea typeface="楷体" panose="02010609060101010101" charset="-122"/>
                  <a:cs typeface="楷体" panose="02010609060101010101" charset="-122"/>
                </a:rPr>
                <a:t>李嘉图</a:t>
              </a:r>
              <a:endParaRPr lang="zh-CN" altLang="en-US">
                <a:latin typeface="楷体" panose="02010609060101010101" charset="-122"/>
                <a:ea typeface="楷体" panose="02010609060101010101" charset="-122"/>
                <a:cs typeface="楷体" panose="02010609060101010101" charset="-122"/>
              </a:endParaRPr>
            </a:p>
          </p:txBody>
        </p:sp>
      </p:grpSp>
      <p:sp>
        <p:nvSpPr>
          <p:cNvPr id="9223" name="Rectangle 7"/>
          <p:cNvSpPr/>
          <p:nvPr/>
        </p:nvSpPr>
        <p:spPr>
          <a:xfrm>
            <a:off x="6011466" y="1789113"/>
            <a:ext cx="2952750" cy="1223962"/>
          </a:xfrm>
          <a:prstGeom prst="rect">
            <a:avLst/>
          </a:prstGeom>
          <a:solidFill>
            <a:schemeClr val="tx1">
              <a:lumMod val="75000"/>
              <a:lumOff val="25000"/>
            </a:schemeClr>
          </a:solidFill>
          <a:ln w="9525" cap="flat" cmpd="sng">
            <a:solidFill>
              <a:schemeClr val="tx1"/>
            </a:solidFill>
            <a:prstDash val="solid"/>
            <a:miter/>
            <a:headEnd type="none" w="med" len="med"/>
            <a:tailEnd type="none" w="med" len="med"/>
          </a:ln>
        </p:spPr>
        <p:txBody>
          <a:bodyPr wrap="none" anchor="ctr"/>
          <a:lstStyle/>
          <a:p>
            <a:pPr algn="ctr"/>
            <a:r>
              <a:rPr lang="zh-CN" altLang="en-US" sz="2400" b="1">
                <a:solidFill>
                  <a:schemeClr val="bg1"/>
                </a:solidFill>
                <a:latin typeface="Verdana" panose="020b0604030504040204" pitchFamily="34" charset="0"/>
                <a:ea typeface="黑体" panose="02010609060101010101" pitchFamily="49" charset="-122"/>
                <a:sym typeface="+mn-ea"/>
              </a:rPr>
              <a:t>英法</a:t>
            </a:r>
            <a:r>
              <a:rPr lang="zh-CN" altLang="en-US" sz="2400" b="1">
                <a:solidFill>
                  <a:schemeClr val="bg1"/>
                </a:solidFill>
                <a:latin typeface="Times New Roman" panose="02020603050405020304" pitchFamily="18" charset="0"/>
                <a:ea typeface="黑体" panose="02010609060101010101" pitchFamily="49" charset="-122"/>
              </a:rPr>
              <a:t>空想社会主义</a:t>
            </a:r>
            <a:endParaRPr lang="zh-CN" altLang="en-US" sz="2400" b="1">
              <a:solidFill>
                <a:srgbClr val="FFFF00"/>
              </a:solidFill>
              <a:latin typeface="Times New Roman" pitchFamily="18" charset="0"/>
              <a:ea typeface="黑体" panose="02010609060101010101" pitchFamily="49" charset="-122"/>
            </a:endParaRPr>
          </a:p>
          <a:p>
            <a:pPr algn="ctr"/>
            <a:r>
              <a:rPr lang="zh-CN" altLang="en-US" b="1">
                <a:solidFill>
                  <a:srgbClr val="FFC000"/>
                </a:solidFill>
                <a:latin typeface="楷体" panose="02010609060101010101" charset="-122"/>
                <a:ea typeface="楷体" panose="02010609060101010101" charset="-122"/>
              </a:rPr>
              <a:t>圣西门（法）傅立叶（法）</a:t>
            </a:r>
          </a:p>
          <a:p>
            <a:pPr algn="ctr"/>
            <a:r>
              <a:rPr lang="zh-CN" altLang="en-US" b="1">
                <a:solidFill>
                  <a:srgbClr val="FFC000"/>
                </a:solidFill>
                <a:latin typeface="楷体" panose="02010609060101010101" charset="-122"/>
                <a:ea typeface="楷体" panose="02010609060101010101" charset="-122"/>
              </a:rPr>
              <a:t>欧文（英）</a:t>
            </a:r>
          </a:p>
        </p:txBody>
      </p:sp>
      <p:pic>
        <p:nvPicPr>
          <p:cNvPr id="9" name="图片 8"/>
          <p:cNvPicPr>
            <a:picLocks noChangeAspect="1"/>
          </p:cNvPicPr>
          <p:nvPr/>
        </p:nvPicPr>
        <p:blipFill>
          <a:blip r:embed="rId6"/>
          <a:stretch>
            <a:fillRect/>
          </a:stretch>
        </p:blipFill>
        <p:spPr>
          <a:xfrm>
            <a:off x="6035992" y="3497581"/>
            <a:ext cx="2786063" cy="1914525"/>
          </a:xfrm>
          <a:prstGeom prst="rect">
            <a:avLst/>
          </a:prstGeom>
        </p:spPr>
      </p:pic>
      <p:grpSp>
        <p:nvGrpSpPr>
          <p:cNvPr id="5" name="Group 11"/>
          <p:cNvGrpSpPr/>
          <p:nvPr/>
        </p:nvGrpSpPr>
        <p:grpSpPr>
          <a:xfrm>
            <a:off x="352425" y="2996566"/>
            <a:ext cx="2392204" cy="1739219"/>
            <a:chOff x="174" y="1920"/>
            <a:chExt cx="1507" cy="1175"/>
          </a:xfrm>
        </p:grpSpPr>
        <p:sp>
          <p:nvSpPr>
            <p:cNvPr id="9228" name="Rectangle 12"/>
            <p:cNvSpPr>
              <a:spLocks noChangeArrowheads="1"/>
            </p:cNvSpPr>
            <p:nvPr/>
          </p:nvSpPr>
          <p:spPr bwMode="auto">
            <a:xfrm>
              <a:off x="174" y="2358"/>
              <a:ext cx="1507" cy="737"/>
            </a:xfrm>
            <a:prstGeom prst="rect">
              <a:avLst/>
            </a:prstGeom>
            <a:solidFill>
              <a:srgbClr val="FFFFFF"/>
            </a:solidFill>
            <a:ln w="9525">
              <a:solidFill>
                <a:schemeClr val="tx1"/>
              </a:solidFill>
              <a:miter lim="800000"/>
            </a:ln>
            <a:effectLst/>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8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pitchFamily="49" charset="-122"/>
                  <a:cs typeface="+mn-cs"/>
                </a:rPr>
                <a:t>马克思主义哲学</a:t>
              </a: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400" b="1" i="0" u="none" strike="noStrike" kern="1200" cap="none" spc="0" normalizeH="0" baseline="0" noProof="0">
                  <a:ln>
                    <a:noFill/>
                  </a:ln>
                  <a:solidFill>
                    <a:schemeClr val="tx1"/>
                  </a:solidFill>
                  <a:effectLst/>
                  <a:uLnTx/>
                  <a:uFillTx/>
                  <a:latin typeface="隶书" panose="02010509060101010101" charset="-122"/>
                  <a:ea typeface="隶书" panose="02010509060101010101" charset="-122"/>
                  <a:cs typeface="+mn-cs"/>
                </a:rPr>
                <a:t>（辨证唯物主义</a:t>
              </a:r>
              <a:endParaRPr kumimoji="1" lang="zh-CN" altLang="en-US" sz="2400" b="1" i="0" u="none" strike="noStrike" kern="1200" cap="none" spc="0" normalizeH="0" baseline="0" noProof="0">
                <a:ln>
                  <a:noFill/>
                </a:ln>
                <a:solidFill>
                  <a:schemeClr val="tx1"/>
                </a:solidFill>
                <a:effectLst/>
                <a:uLnTx/>
                <a:uFillTx/>
                <a:latin typeface="隶书"/>
                <a:ea typeface="隶书"/>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400" b="1" i="0" u="none" strike="noStrike" kern="1200" cap="none" spc="0" normalizeH="0" baseline="0" noProof="0">
                  <a:ln>
                    <a:noFill/>
                  </a:ln>
                  <a:solidFill>
                    <a:schemeClr val="tx1"/>
                  </a:solidFill>
                  <a:effectLst>
                    <a:outerShdw blurRad="38100" dist="38100" dir="2700000" algn="tl">
                      <a:srgbClr val="C0C0C0"/>
                    </a:outerShdw>
                  </a:effectLst>
                  <a:uLnTx/>
                  <a:uFillTx/>
                  <a:latin typeface="隶书" panose="02010509060101010101" charset="-122"/>
                  <a:ea typeface="隶书" panose="02010509060101010101" charset="-122"/>
                  <a:cs typeface="+mn-cs"/>
                </a:rPr>
                <a:t>历史唯物主义</a:t>
              </a:r>
              <a:r>
                <a:rPr kumimoji="1" lang="zh-CN" altLang="en-US" sz="2400" b="1" i="0" u="none" strike="noStrike" kern="1200" cap="none" spc="0" normalizeH="0" baseline="0" noProof="0">
                  <a:ln>
                    <a:noFill/>
                  </a:ln>
                  <a:solidFill>
                    <a:schemeClr val="tx1"/>
                  </a:solidFill>
                  <a:effectLst/>
                  <a:uLnTx/>
                  <a:uFillTx/>
                  <a:latin typeface="隶书" panose="02010509060101010101" charset="-122"/>
                  <a:ea typeface="隶书" panose="02010509060101010101" charset="-122"/>
                  <a:cs typeface="+mn-cs"/>
                </a:rPr>
                <a:t>）</a:t>
              </a:r>
            </a:p>
          </p:txBody>
        </p:sp>
        <p:sp>
          <p:nvSpPr>
            <p:cNvPr id="20502" name="Line 13"/>
            <p:cNvSpPr/>
            <p:nvPr/>
          </p:nvSpPr>
          <p:spPr>
            <a:xfrm flipH="1">
              <a:off x="927" y="1920"/>
              <a:ext cx="0" cy="432"/>
            </a:xfrm>
            <a:prstGeom prst="line">
              <a:avLst/>
            </a:prstGeom>
            <a:ln w="76200" cap="flat" cmpd="sng">
              <a:solidFill>
                <a:schemeClr val="tx1"/>
              </a:solidFill>
              <a:prstDash val="solid"/>
              <a:headEnd type="none" w="med" len="med"/>
              <a:tailEnd type="triangle" w="med" len="med"/>
            </a:ln>
          </p:spPr>
          <p:txBody>
            <a:bodyPr/>
            <a:lstStyle/>
            <a:p>
              <a:endParaRPr/>
            </a:p>
          </p:txBody>
        </p:sp>
      </p:grpSp>
      <p:sp>
        <p:nvSpPr>
          <p:cNvPr id="9218" name="Rectangle 2"/>
          <p:cNvSpPr>
            <a:spLocks noChangeArrowheads="1"/>
          </p:cNvSpPr>
          <p:nvPr/>
        </p:nvSpPr>
        <p:spPr bwMode="auto">
          <a:xfrm>
            <a:off x="2963704" y="3682365"/>
            <a:ext cx="3048000" cy="1054100"/>
          </a:xfrm>
          <a:prstGeom prst="rect">
            <a:avLst/>
          </a:prstGeom>
          <a:solidFill>
            <a:srgbClr val="FFFFFF"/>
          </a:solidFill>
          <a:ln w="9525">
            <a:solidFill>
              <a:schemeClr val="tx1"/>
            </a:solidFill>
            <a:miter lim="800000"/>
          </a:ln>
          <a:effectLst/>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800" b="1" i="0" u="none" strike="noStrike" kern="1200" cap="none" spc="0" normalizeH="0" baseline="0" noProof="0">
                <a:ln>
                  <a:noFill/>
                </a:ln>
                <a:solidFill>
                  <a:srgbClr val="0000FF"/>
                </a:solidFill>
                <a:effectLst/>
                <a:uLnTx/>
                <a:uFillTx/>
                <a:latin typeface="Times New Roman" panose="02020603050405020304" pitchFamily="18" charset="0"/>
                <a:ea typeface="黑体" panose="02010609060101010101" pitchFamily="49" charset="-122"/>
                <a:cs typeface="+mn-cs"/>
              </a:rPr>
              <a:t> </a:t>
            </a:r>
            <a:r>
              <a:rPr kumimoji="1" lang="zh-CN" altLang="en-US" sz="3000" b="1" i="0" u="none" strike="noStrike" kern="1200" cap="none" spc="0" normalizeH="0" baseline="0" noProof="0">
                <a:ln>
                  <a:noFill/>
                </a:ln>
                <a:solidFill>
                  <a:schemeClr val="tx1"/>
                </a:solidFill>
                <a:effectLst/>
                <a:uLnTx/>
                <a:uFillTx/>
                <a:latin typeface="Times New Roman" panose="02020603050405020304" pitchFamily="18" charset="0"/>
                <a:ea typeface="黑体" panose="02010609060101010101" pitchFamily="49" charset="-122"/>
                <a:cs typeface="+mn-cs"/>
              </a:rPr>
              <a:t>马克思主义政治经济学</a:t>
            </a:r>
            <a:endParaRPr kumimoji="1" lang="zh-CN" altLang="en-US" sz="3000" b="1" i="0" u="none" strike="noStrike" kern="1200" cap="none" spc="0" normalizeH="0" baseline="0" noProof="0">
              <a:ln>
                <a:noFill/>
              </a:ln>
              <a:solidFill>
                <a:srgbClr val="0000FF"/>
              </a:solidFill>
              <a:effectLst/>
              <a:uLnTx/>
              <a:uFillTx/>
              <a:latin typeface="Times New Roman" pitchFamily="18" charset="0"/>
              <a:ea typeface="黑体" panose="02010609060101010101" pitchFamily="49" charset="-122"/>
              <a:cs typeface="+mn-cs"/>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3000" b="1" i="0" u="none" strike="noStrike" kern="1200" cap="none" spc="0" normalizeH="0" baseline="0" noProof="0">
                <a:ln>
                  <a:noFill/>
                </a:ln>
                <a:solidFill>
                  <a:schemeClr val="tx1"/>
                </a:solidFill>
                <a:effectLst/>
                <a:uLnTx/>
                <a:uFillTx/>
                <a:latin typeface="隶书" panose="02010509060101010101" charset="-122"/>
                <a:ea typeface="隶书" panose="02010509060101010101" charset="-122"/>
                <a:cs typeface="+mn-cs"/>
              </a:rPr>
              <a:t>（</a:t>
            </a:r>
            <a:r>
              <a:rPr kumimoji="1" lang="zh-CN" altLang="en-US" sz="3000" b="1" i="0" u="none" strike="noStrike" kern="1200" cap="none" spc="0" normalizeH="0" baseline="0" noProof="0">
                <a:ln>
                  <a:noFill/>
                </a:ln>
                <a:solidFill>
                  <a:schemeClr val="tx1"/>
                </a:solidFill>
                <a:effectLst>
                  <a:outerShdw blurRad="38100" dist="38100" dir="2700000" algn="tl">
                    <a:srgbClr val="C0C0C0"/>
                  </a:outerShdw>
                </a:effectLst>
                <a:uLnTx/>
                <a:uFillTx/>
                <a:latin typeface="隶书" panose="02010509060101010101" charset="-122"/>
                <a:ea typeface="隶书" panose="02010509060101010101" charset="-122"/>
                <a:cs typeface="+mn-cs"/>
              </a:rPr>
              <a:t>剩余价值学说</a:t>
            </a:r>
            <a:r>
              <a:rPr kumimoji="1" lang="zh-CN" altLang="en-US" sz="3000" b="1" i="0" u="none" strike="noStrike" kern="1200" cap="none" spc="0" normalizeH="0" baseline="0" noProof="0">
                <a:ln>
                  <a:noFill/>
                </a:ln>
                <a:solidFill>
                  <a:schemeClr val="tx1"/>
                </a:solidFill>
                <a:effectLst/>
                <a:uLnTx/>
                <a:uFillTx/>
                <a:latin typeface="隶书" panose="02010509060101010101" charset="-122"/>
                <a:ea typeface="隶书" panose="02010509060101010101" charset="-122"/>
                <a:cs typeface="+mn-cs"/>
              </a:rPr>
              <a:t>）</a:t>
            </a:r>
            <a:endParaRPr kumimoji="1" lang="zh-CN" altLang="en-US" sz="3000" b="1" i="0" u="none" strike="noStrike" kern="1200" cap="none" spc="0" normalizeH="0" baseline="0" noProof="0">
              <a:ln>
                <a:noFill/>
              </a:ln>
              <a:solidFill>
                <a:schemeClr val="tx1"/>
              </a:solidFill>
              <a:effectLst/>
              <a:uLnTx/>
              <a:uFillTx/>
              <a:latin typeface="隶书"/>
              <a:ea typeface="隶书"/>
              <a:cs typeface="+mn-cs"/>
            </a:endParaRPr>
          </a:p>
        </p:txBody>
      </p:sp>
      <p:sp>
        <p:nvSpPr>
          <p:cNvPr id="9230" name="Line 14"/>
          <p:cNvSpPr/>
          <p:nvPr/>
        </p:nvSpPr>
        <p:spPr>
          <a:xfrm>
            <a:off x="4446747" y="2997201"/>
            <a:ext cx="476" cy="685165"/>
          </a:xfrm>
          <a:prstGeom prst="line">
            <a:avLst/>
          </a:prstGeom>
          <a:ln w="76200" cap="flat" cmpd="sng">
            <a:solidFill>
              <a:schemeClr val="tx1"/>
            </a:solidFill>
            <a:prstDash val="solid"/>
            <a:headEnd type="none" w="med" len="med"/>
            <a:tailEnd type="triangle" w="med" len="med"/>
          </a:ln>
        </p:spPr>
        <p:txBody>
          <a:bodyPr/>
          <a:lstStyle/>
          <a:p>
            <a:endParaRPr/>
          </a:p>
        </p:txBody>
      </p:sp>
      <p:sp>
        <p:nvSpPr>
          <p:cNvPr id="9219" name="Rectangle 3"/>
          <p:cNvSpPr/>
          <p:nvPr/>
        </p:nvSpPr>
        <p:spPr>
          <a:xfrm>
            <a:off x="6197441" y="3682365"/>
            <a:ext cx="2580799" cy="1054100"/>
          </a:xfrm>
          <a:prstGeom prst="rect">
            <a:avLst/>
          </a:prstGeom>
          <a:solidFill>
            <a:srgbClr val="FFFFFF"/>
          </a:solidFill>
          <a:ln w="9525" cap="flat" cmpd="sng">
            <a:solidFill>
              <a:schemeClr val="tx1"/>
            </a:solidFill>
            <a:prstDash val="solid"/>
            <a:miter/>
            <a:headEnd type="none" w="med" len="med"/>
            <a:tailEnd type="none" w="med" len="med"/>
          </a:ln>
        </p:spPr>
        <p:txBody>
          <a:bodyPr wrap="none" anchor="ctr"/>
          <a:lstStyle/>
          <a:p>
            <a:pPr algn="ctr"/>
            <a:r>
              <a:rPr lang="zh-CN" altLang="en-US" sz="3200" b="1">
                <a:solidFill>
                  <a:schemeClr val="tx1"/>
                </a:solidFill>
                <a:latin typeface="Times New Roman" panose="02020603050405020304" pitchFamily="18" charset="0"/>
                <a:ea typeface="黑体" panose="02010609060101010101" pitchFamily="49" charset="-122"/>
              </a:rPr>
              <a:t>科学社会主义</a:t>
            </a:r>
          </a:p>
          <a:p>
            <a:pPr algn="ctr">
              <a:spcBef>
                <a:spcPct val="0"/>
              </a:spcBef>
              <a:spcAft>
                <a:spcPct val="0"/>
              </a:spcAft>
              <a:buClrTx/>
              <a:buSzTx/>
              <a:buFontTx/>
              <a:defRPr/>
            </a:pPr>
            <a:r>
              <a:rPr kumimoji="1" lang="zh-CN" altLang="en-US" sz="3000" b="1" noProof="0">
                <a:ln>
                  <a:noFill/>
                </a:ln>
                <a:solidFill>
                  <a:schemeClr val="tx1"/>
                </a:solidFill>
                <a:effectLst/>
                <a:uLnTx/>
                <a:uFillTx/>
                <a:latin typeface="隶书" panose="02010509060101010101" charset="-122"/>
                <a:ea typeface="隶书" panose="02010509060101010101" charset="-122"/>
              </a:rPr>
              <a:t>（阶级斗争理论）</a:t>
            </a:r>
            <a:endParaRPr kumimoji="1" lang="zh-CN" altLang="en-US" sz="3000" b="1" noProof="0">
              <a:ln>
                <a:noFill/>
              </a:ln>
              <a:solidFill>
                <a:schemeClr val="tx1"/>
              </a:solidFill>
              <a:effectLst/>
              <a:uLnTx/>
              <a:uFillTx/>
              <a:latin typeface="隶书"/>
              <a:ea typeface="隶书"/>
            </a:endParaRPr>
          </a:p>
        </p:txBody>
      </p:sp>
      <p:sp>
        <p:nvSpPr>
          <p:cNvPr id="9231" name="Line 15"/>
          <p:cNvSpPr/>
          <p:nvPr/>
        </p:nvSpPr>
        <p:spPr>
          <a:xfrm rot="21300000" flipH="1">
            <a:off x="7472362" y="2996565"/>
            <a:ext cx="40958" cy="688340"/>
          </a:xfrm>
          <a:prstGeom prst="line">
            <a:avLst/>
          </a:prstGeom>
          <a:ln w="76200" cap="flat" cmpd="sng">
            <a:solidFill>
              <a:schemeClr val="tx1"/>
            </a:solidFill>
            <a:prstDash val="solid"/>
            <a:headEnd type="none" w="med" len="med"/>
            <a:tailEnd type="triangle" w="med" len="med"/>
          </a:ln>
        </p:spPr>
        <p:txBody>
          <a:bodyPr/>
          <a:lstStyle/>
          <a:p>
            <a:endParaRPr/>
          </a:p>
        </p:txBody>
      </p:sp>
      <p:sp>
        <p:nvSpPr>
          <p:cNvPr id="21" name="Line 14"/>
          <p:cNvSpPr>
            <a:spLocks noChangeShapeType="1"/>
          </p:cNvSpPr>
          <p:nvPr/>
        </p:nvSpPr>
        <p:spPr bwMode="auto">
          <a:xfrm rot="240000">
            <a:off x="2180749" y="4779645"/>
            <a:ext cx="734854" cy="533400"/>
          </a:xfrm>
          <a:prstGeom prst="line">
            <a:avLst/>
          </a:prstGeom>
          <a:noFill/>
          <a:ln w="76200">
            <a:solidFill>
              <a:schemeClr val="accent2">
                <a:lumMod val="50000"/>
              </a:schemeClr>
            </a:solidFill>
            <a:round/>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20" name="Line 14"/>
          <p:cNvSpPr>
            <a:spLocks noChangeShapeType="1"/>
          </p:cNvSpPr>
          <p:nvPr/>
        </p:nvSpPr>
        <p:spPr bwMode="auto">
          <a:xfrm>
            <a:off x="4427697" y="4735831"/>
            <a:ext cx="476" cy="610235"/>
          </a:xfrm>
          <a:prstGeom prst="line">
            <a:avLst/>
          </a:prstGeom>
          <a:noFill/>
          <a:ln w="76200">
            <a:solidFill>
              <a:schemeClr val="accent2">
                <a:lumMod val="50000"/>
              </a:schemeClr>
            </a:solidFill>
            <a:round/>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22" name="Line 14"/>
          <p:cNvSpPr>
            <a:spLocks noChangeShapeType="1"/>
          </p:cNvSpPr>
          <p:nvPr/>
        </p:nvSpPr>
        <p:spPr bwMode="auto">
          <a:xfrm flipH="1">
            <a:off x="6248400" y="4728846"/>
            <a:ext cx="741998" cy="617855"/>
          </a:xfrm>
          <a:prstGeom prst="line">
            <a:avLst/>
          </a:prstGeom>
          <a:noFill/>
          <a:ln w="76200">
            <a:solidFill>
              <a:schemeClr val="accent2">
                <a:lumMod val="50000"/>
              </a:schemeClr>
            </a:solidFill>
            <a:round/>
            <a:tailEnd type="triangle" w="med" len="med"/>
          </a:ln>
          <a:extLst>
            <a:ext uri="{909E8E84-426E-40DD-AFC4-6F175D3DCCD1}">
              <a14:hiddenFill xmlns:a14="http://schemas.microsoft.com/office/drawing/2010/main">
                <a:noFill/>
              </a14:hiddenFill>
            </a:ext>
          </a:extLst>
        </p:spPr>
        <p:txBody>
          <a:bodyPr wrap="none"/>
          <a:lstStyle/>
          <a:p>
            <a:endParaRPr lang="zh-CN" altLang="en-US"/>
          </a:p>
        </p:txBody>
      </p:sp>
      <p:sp>
        <p:nvSpPr>
          <p:cNvPr id="19" name="AutoShape 16"/>
          <p:cNvSpPr>
            <a:spLocks noChangeArrowheads="1"/>
          </p:cNvSpPr>
          <p:nvPr/>
        </p:nvSpPr>
        <p:spPr bwMode="auto">
          <a:xfrm>
            <a:off x="2546885" y="5385240"/>
            <a:ext cx="4050000" cy="457200"/>
          </a:xfrm>
          <a:prstGeom prst="flowChartAlternateProcess">
            <a:avLst/>
          </a:prstGeom>
          <a:solidFill>
            <a:schemeClr val="accent2">
              <a:lumMod val="50000"/>
            </a:schemeClr>
          </a:solidFill>
          <a:ln w="9525">
            <a:noFill/>
            <a:miter lim="800000"/>
          </a:ln>
        </p:spPr>
        <p:txBody>
          <a:bodyPr wrap="none" anchor="ctr"/>
          <a:lstStyle/>
          <a:p>
            <a:pPr algn="ctr"/>
            <a:r>
              <a:rPr lang="zh-CN" altLang="en-US" sz="3600" b="1">
                <a:solidFill>
                  <a:schemeClr val="bg1"/>
                </a:solidFill>
                <a:latin typeface="Times New Roman" panose="02020603050405020304" pitchFamily="18" charset="0"/>
                <a:ea typeface="隶书" panose="02010509060101010101" charset="-122"/>
              </a:rPr>
              <a:t>马克思主义</a:t>
            </a:r>
            <a:r>
              <a:rPr lang="zh-CN" altLang="en-US" sz="3600" b="1" smtClean="0">
                <a:solidFill>
                  <a:schemeClr val="bg1"/>
                </a:solidFill>
                <a:latin typeface="Times New Roman" panose="02020603050405020304" pitchFamily="18" charset="0"/>
                <a:ea typeface="隶书" panose="02010509060101010101" charset="-122"/>
              </a:rPr>
              <a:t>三大组成部分</a:t>
            </a:r>
            <a:endParaRPr lang="zh-CN" altLang="en-US" sz="3600" b="1">
              <a:solidFill>
                <a:schemeClr val="bg1"/>
              </a:solidFill>
              <a:latin typeface="Times New Roman" pitchFamily="18" charset="0"/>
              <a:ea typeface="隶书"/>
            </a:endParaRPr>
          </a:p>
        </p:txBody>
      </p:sp>
    </p:spTree>
    <p:extLst>
      <p:ext uri="{BB962C8B-B14F-4D97-AF65-F5344CB8AC3E}">
        <p14:creationId xmlns:p14="http://schemas.microsoft.com/office/powerpoint/2010/main" val="7511559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box(in)">
                                      <p:cBhvr>
                                        <p:cTn id="7" dur="500"/>
                                        <p:tgtEl>
                                          <p:spTgt spid="9221"/>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3" presetClass="exit" presetSubtype="10" fill="hold" nodeType="clickEffect">
                                  <p:stCondLst>
                                    <p:cond delay="0"/>
                                  </p:stCondLst>
                                  <p:childTnLst>
                                    <p:animEffect transition="out" filter="blinds(horizontal)">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par>
                                <p:cTn id="17" presetID="4" presetClass="entr" presetSubtype="16" fill="hold" grpId="0" nodeType="withEffect">
                                  <p:stCondLst>
                                    <p:cond delay="0"/>
                                  </p:stCondLst>
                                  <p:childTnLst>
                                    <p:set>
                                      <p:cBhvr>
                                        <p:cTn id="18" dur="1" fill="hold">
                                          <p:stCondLst>
                                            <p:cond delay="0"/>
                                          </p:stCondLst>
                                        </p:cTn>
                                        <p:tgtEl>
                                          <p:spTgt spid="9222"/>
                                        </p:tgtEl>
                                        <p:attrNameLst>
                                          <p:attrName>style.visibility</p:attrName>
                                        </p:attrNameLst>
                                      </p:cBhvr>
                                      <p:to>
                                        <p:strVal val="visible"/>
                                      </p:to>
                                    </p:set>
                                    <p:animEffect transition="in" filter="box(in)">
                                      <p:cBhvr>
                                        <p:cTn id="19" dur="500"/>
                                        <p:tgtEl>
                                          <p:spTgt spid="9222"/>
                                        </p:tgtEl>
                                      </p:cBhvr>
                                    </p:animEffect>
                                  </p:childTnLst>
                                </p:cTn>
                              </p:par>
                            </p:childTnLst>
                          </p:cTn>
                        </p:par>
                        <p:par>
                          <p:cTn id="20" fill="hold" nodeType="afterGroup">
                            <p:stCondLst>
                              <p:cond delay="500"/>
                            </p:stCondLst>
                            <p:childTnLst>
                              <p:par>
                                <p:cTn id="21" presetID="3" presetClass="entr" presetSubtype="1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blinds(horizontal)">
                                      <p:cBhvr>
                                        <p:cTn id="23" dur="500"/>
                                        <p:tgtEl>
                                          <p:spTgt spid="24"/>
                                        </p:tgtEl>
                                      </p:cBhvr>
                                    </p:animEffect>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3" presetClass="exit" presetSubtype="10" fill="hold" nodeType="clickEffect">
                                  <p:stCondLst>
                                    <p:cond delay="0"/>
                                  </p:stCondLst>
                                  <p:childTnLst>
                                    <p:animEffect transition="out" filter="blinds(horizontal)">
                                      <p:cBhvr>
                                        <p:cTn id="27" dur="500"/>
                                        <p:tgtEl>
                                          <p:spTgt spid="24"/>
                                        </p:tgtEl>
                                      </p:cBhvr>
                                    </p:animEffect>
                                    <p:set>
                                      <p:cBhvr>
                                        <p:cTn id="28" dur="1" fill="hold">
                                          <p:stCondLst>
                                            <p:cond delay="499"/>
                                          </p:stCondLst>
                                        </p:cTn>
                                        <p:tgtEl>
                                          <p:spTgt spid="24"/>
                                        </p:tgtEl>
                                        <p:attrNameLst>
                                          <p:attrName>style.visibility</p:attrName>
                                        </p:attrNameLst>
                                      </p:cBhvr>
                                      <p:to>
                                        <p:strVal val="hidden"/>
                                      </p:to>
                                    </p:set>
                                  </p:childTnLst>
                                </p:cTn>
                              </p:par>
                              <p:par>
                                <p:cTn id="29" presetID="4" presetClass="entr" presetSubtype="16" fill="hold" grpId="0" nodeType="withEffect">
                                  <p:stCondLst>
                                    <p:cond delay="0"/>
                                  </p:stCondLst>
                                  <p:childTnLst>
                                    <p:set>
                                      <p:cBhvr>
                                        <p:cTn id="30" dur="1" fill="hold">
                                          <p:stCondLst>
                                            <p:cond delay="0"/>
                                          </p:stCondLst>
                                        </p:cTn>
                                        <p:tgtEl>
                                          <p:spTgt spid="9223"/>
                                        </p:tgtEl>
                                        <p:attrNameLst>
                                          <p:attrName>style.visibility</p:attrName>
                                        </p:attrNameLst>
                                      </p:cBhvr>
                                      <p:to>
                                        <p:strVal val="visible"/>
                                      </p:to>
                                    </p:set>
                                    <p:animEffect transition="in" filter="box(in)">
                                      <p:cBhvr>
                                        <p:cTn id="31" dur="500"/>
                                        <p:tgtEl>
                                          <p:spTgt spid="9223"/>
                                        </p:tgtEl>
                                      </p:cBhvr>
                                    </p:animEffect>
                                  </p:childTnLst>
                                </p:cTn>
                              </p:par>
                            </p:childTnLst>
                          </p:cTn>
                        </p:par>
                        <p:par>
                          <p:cTn id="32" fill="hold" nodeType="afterGroup">
                            <p:stCondLst>
                              <p:cond delay="500"/>
                            </p:stCondLst>
                            <p:childTnLst>
                              <p:par>
                                <p:cTn id="33" presetID="3" presetClass="entr" presetSubtype="10"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linds(horizontal)">
                                      <p:cBhvr>
                                        <p:cTn id="35" dur="500"/>
                                        <p:tgtEl>
                                          <p:spTgt spid="9"/>
                                        </p:tgtEl>
                                      </p:cBhvr>
                                    </p:animEffect>
                                  </p:childTnLst>
                                </p:cTn>
                              </p:par>
                            </p:childTnLst>
                          </p:cTn>
                        </p:par>
                      </p:childTnLst>
                    </p:cTn>
                  </p:par>
                  <p:par>
                    <p:cTn id="36" fill="hold" nodeType="clickPar">
                      <p:stCondLst>
                        <p:cond delay="indefinite"/>
                        <p:cond evt="onBegin" delay="0">
                          <p:tn val="35"/>
                        </p:cond>
                      </p:stCondLst>
                      <p:childTnLst>
                        <p:par>
                          <p:cTn id="37" fill="hold" nodeType="afterGroup">
                            <p:stCondLst>
                              <p:cond delay="0"/>
                            </p:stCondLst>
                            <p:childTnLst>
                              <p:par>
                                <p:cTn id="38" presetID="3" presetClass="exit" presetSubtype="10" fill="hold" nodeType="clickEffect">
                                  <p:stCondLst>
                                    <p:cond delay="0"/>
                                  </p:stCondLst>
                                  <p:childTnLst>
                                    <p:animEffect transition="out" filter="blinds(horizontal)">
                                      <p:cBhvr>
                                        <p:cTn id="39" dur="500"/>
                                        <p:tgtEl>
                                          <p:spTgt spid="9"/>
                                        </p:tgtEl>
                                      </p:cBhvr>
                                    </p:animEffect>
                                    <p:set>
                                      <p:cBhvr>
                                        <p:cTn id="40" dur="1" fill="hold">
                                          <p:stCondLst>
                                            <p:cond delay="499"/>
                                          </p:stCondLst>
                                        </p:cTn>
                                        <p:tgtEl>
                                          <p:spTgt spid="9"/>
                                        </p:tgtEl>
                                        <p:attrNameLst>
                                          <p:attrName>style.visibility</p:attrName>
                                        </p:attrNameLst>
                                      </p:cBhvr>
                                      <p:to>
                                        <p:strVal val="hidden"/>
                                      </p:to>
                                    </p:set>
                                  </p:childTnLst>
                                </p:cTn>
                              </p:par>
                            </p:childTnLst>
                          </p:cTn>
                        </p:par>
                        <p:par>
                          <p:cTn id="41" fill="hold" nodeType="afterGroup">
                            <p:stCondLst>
                              <p:cond delay="500"/>
                            </p:stCondLst>
                            <p:childTnLst>
                              <p:par>
                                <p:cTn id="42" presetID="8" presetClass="entr" presetSubtype="32"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diamond(out)">
                                      <p:cBhvr>
                                        <p:cTn id="44" dur="1000"/>
                                        <p:tgtEl>
                                          <p:spTgt spid="5"/>
                                        </p:tgtEl>
                                      </p:cBhvr>
                                    </p:animEffect>
                                  </p:childTnLst>
                                </p:cTn>
                              </p:par>
                            </p:childTnLst>
                          </p:cTn>
                        </p:par>
                      </p:childTnLst>
                    </p:cTn>
                  </p:par>
                  <p:par>
                    <p:cTn id="45" fill="hold" nodeType="clickPar">
                      <p:stCondLst>
                        <p:cond delay="indefinite"/>
                        <p:cond evt="onBegin" delay="0">
                          <p:tn val="44"/>
                        </p:cond>
                      </p:stCondLst>
                      <p:childTnLst>
                        <p:par>
                          <p:cTn id="46" fill="hold" nodeType="afterGroup">
                            <p:stCondLst>
                              <p:cond delay="0"/>
                            </p:stCondLst>
                            <p:childTnLst>
                              <p:par>
                                <p:cTn id="47" presetID="5" presetClass="entr" presetSubtype="10" fill="hold" nodeType="clickEffect">
                                  <p:stCondLst>
                                    <p:cond delay="0"/>
                                  </p:stCondLst>
                                  <p:childTnLst>
                                    <p:set>
                                      <p:cBhvr>
                                        <p:cTn id="48" dur="1" fill="hold">
                                          <p:stCondLst>
                                            <p:cond delay="0"/>
                                          </p:stCondLst>
                                        </p:cTn>
                                        <p:tgtEl>
                                          <p:spTgt spid="9230"/>
                                        </p:tgtEl>
                                        <p:attrNameLst>
                                          <p:attrName>style.visibility</p:attrName>
                                        </p:attrNameLst>
                                      </p:cBhvr>
                                      <p:to>
                                        <p:strVal val="visible"/>
                                      </p:to>
                                    </p:set>
                                    <p:animEffect transition="in" filter="checkerboard(across)">
                                      <p:cBhvr>
                                        <p:cTn id="49" dur="500"/>
                                        <p:tgtEl>
                                          <p:spTgt spid="9230"/>
                                        </p:tgtEl>
                                      </p:cBhvr>
                                    </p:animEffect>
                                  </p:childTnLst>
                                </p:cTn>
                              </p:par>
                            </p:childTnLst>
                          </p:cTn>
                        </p:par>
                      </p:childTnLst>
                    </p:cTn>
                  </p:par>
                  <p:par>
                    <p:cTn id="50" fill="hold" nodeType="clickPar">
                      <p:stCondLst>
                        <p:cond delay="indefinite"/>
                        <p:cond evt="onBegin" delay="0">
                          <p:tn val="49"/>
                        </p:cond>
                      </p:stCondLst>
                      <p:childTnLst>
                        <p:par>
                          <p:cTn id="51" fill="hold" nodeType="afterGroup">
                            <p:stCondLst>
                              <p:cond delay="0"/>
                            </p:stCondLst>
                            <p:childTnLst>
                              <p:par>
                                <p:cTn id="52" presetID="9" presetClass="entr" presetSubtype="0" fill="hold" nodeType="clickEffect">
                                  <p:stCondLst>
                                    <p:cond delay="0"/>
                                  </p:stCondLst>
                                  <p:childTnLst>
                                    <p:set>
                                      <p:cBhvr>
                                        <p:cTn id="53" dur="1" fill="hold">
                                          <p:stCondLst>
                                            <p:cond delay="0"/>
                                          </p:stCondLst>
                                        </p:cTn>
                                        <p:tgtEl>
                                          <p:spTgt spid="9231"/>
                                        </p:tgtEl>
                                        <p:attrNameLst>
                                          <p:attrName>style.visibility</p:attrName>
                                        </p:attrNameLst>
                                      </p:cBhvr>
                                      <p:to>
                                        <p:strVal val="visible"/>
                                      </p:to>
                                    </p:set>
                                    <p:animEffect transition="in" filter="dissolve">
                                      <p:cBhvr>
                                        <p:cTn id="54" dur="500"/>
                                        <p:tgtEl>
                                          <p:spTgt spid="9231"/>
                                        </p:tgtEl>
                                      </p:cBhvr>
                                    </p:animEffect>
                                  </p:childTnLst>
                                </p:cTn>
                              </p:par>
                              <p:par>
                                <p:cTn id="55" presetID="5" presetClass="entr" presetSubtype="10" fill="hold" grpId="0" nodeType="withEffect">
                                  <p:stCondLst>
                                    <p:cond delay="0"/>
                                  </p:stCondLst>
                                  <p:childTnLst>
                                    <p:set>
                                      <p:cBhvr>
                                        <p:cTn id="56" dur="1" fill="hold">
                                          <p:stCondLst>
                                            <p:cond delay="0"/>
                                          </p:stCondLst>
                                        </p:cTn>
                                        <p:tgtEl>
                                          <p:spTgt spid="9218"/>
                                        </p:tgtEl>
                                        <p:attrNameLst>
                                          <p:attrName>style.visibility</p:attrName>
                                        </p:attrNameLst>
                                      </p:cBhvr>
                                      <p:to>
                                        <p:strVal val="visible"/>
                                      </p:to>
                                    </p:set>
                                    <p:animEffect transition="in" filter="checkerboard(across)">
                                      <p:cBhvr>
                                        <p:cTn id="57" dur="500"/>
                                        <p:tgtEl>
                                          <p:spTgt spid="9218"/>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9219"/>
                                        </p:tgtEl>
                                        <p:attrNameLst>
                                          <p:attrName>style.visibility</p:attrName>
                                        </p:attrNameLst>
                                      </p:cBhvr>
                                      <p:to>
                                        <p:strVal val="visible"/>
                                      </p:to>
                                    </p:set>
                                    <p:animEffect transition="in" filter="dissolve">
                                      <p:cBhvr>
                                        <p:cTn id="60" dur="500"/>
                                        <p:tgtEl>
                                          <p:spTgt spid="9219"/>
                                        </p:tgtEl>
                                      </p:cBhvr>
                                    </p:animEffect>
                                  </p:childTnLst>
                                </p:cTn>
                              </p:par>
                              <p:par>
                                <p:cTn id="61" presetID="2" presetClass="entr" presetSubtype="8" fill="hold" grpId="0" nodeType="withEffect">
                                  <p:stCondLst>
                                    <p:cond delay="0"/>
                                  </p:stCondLst>
                                  <p:childTnLst>
                                    <p:set>
                                      <p:cBhvr>
                                        <p:cTn id="62" dur="indefinite"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childTnLst>
                          </p:cTn>
                        </p:par>
                        <p:par>
                          <p:cTn id="65" fill="hold" nodeType="afterGroup">
                            <p:stCondLst>
                              <p:cond delay="indefinite"/>
                            </p:stCondLst>
                            <p:childTnLst>
                              <p:par>
                                <p:cTn id="66" presetID="2" presetClass="entr" presetSubtype="8" fill="hold" grpId="0" nodeType="afterEffect">
                                  <p:stCondLst>
                                    <p:cond delay="0"/>
                                  </p:stCondLst>
                                  <p:childTnLst>
                                    <p:set>
                                      <p:cBhvr>
                                        <p:cTn id="67" dur="indefinite" fill="hold">
                                          <p:stCondLst>
                                            <p:cond delay="0"/>
                                          </p:stCondLst>
                                        </p:cTn>
                                        <p:tgtEl>
                                          <p:spTgt spid="20"/>
                                        </p:tgtEl>
                                        <p:attrNameLst>
                                          <p:attrName>style.visibility</p:attrName>
                                        </p:attrNameLst>
                                      </p:cBhvr>
                                      <p:to>
                                        <p:strVal val="visible"/>
                                      </p:to>
                                    </p:set>
                                    <p:anim calcmode="lin" valueType="num">
                                      <p:cBhvr additive="base">
                                        <p:cTn id="68" dur="500" fill="hold"/>
                                        <p:tgtEl>
                                          <p:spTgt spid="20"/>
                                        </p:tgtEl>
                                        <p:attrNameLst>
                                          <p:attrName>ppt_x</p:attrName>
                                        </p:attrNameLst>
                                      </p:cBhvr>
                                      <p:tavLst>
                                        <p:tav tm="0">
                                          <p:val>
                                            <p:strVal val="0-#ppt_w/2"/>
                                          </p:val>
                                        </p:tav>
                                        <p:tav tm="100000">
                                          <p:val>
                                            <p:strVal val="#ppt_x"/>
                                          </p:val>
                                        </p:tav>
                                      </p:tavLst>
                                    </p:anim>
                                    <p:anim calcmode="lin" valueType="num">
                                      <p:cBhvr additive="base">
                                        <p:cTn id="69" dur="500" fill="hold"/>
                                        <p:tgtEl>
                                          <p:spTgt spid="20"/>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indefinite" fill="hold">
                                          <p:stCondLst>
                                            <p:cond delay="0"/>
                                          </p:stCondLst>
                                        </p:cTn>
                                        <p:tgtEl>
                                          <p:spTgt spid="22"/>
                                        </p:tgtEl>
                                        <p:attrNameLst>
                                          <p:attrName>style.visibility</p:attrName>
                                        </p:attrNameLst>
                                      </p:cBhvr>
                                      <p:to>
                                        <p:strVal val="visible"/>
                                      </p:to>
                                    </p:set>
                                    <p:anim calcmode="lin" valueType="num">
                                      <p:cBhvr additive="base">
                                        <p:cTn id="72" dur="500" fill="hold"/>
                                        <p:tgtEl>
                                          <p:spTgt spid="22"/>
                                        </p:tgtEl>
                                        <p:attrNameLst>
                                          <p:attrName>ppt_x</p:attrName>
                                        </p:attrNameLst>
                                      </p:cBhvr>
                                      <p:tavLst>
                                        <p:tav tm="0">
                                          <p:val>
                                            <p:strVal val="0-#ppt_w/2"/>
                                          </p:val>
                                        </p:tav>
                                        <p:tav tm="100000">
                                          <p:val>
                                            <p:strVal val="#ppt_x"/>
                                          </p:val>
                                        </p:tav>
                                      </p:tavLst>
                                    </p:anim>
                                    <p:anim calcmode="lin" valueType="num">
                                      <p:cBhvr additive="base">
                                        <p:cTn id="73" dur="500" fill="hold"/>
                                        <p:tgtEl>
                                          <p:spTgt spid="22"/>
                                        </p:tgtEl>
                                        <p:attrNameLst>
                                          <p:attrName>ppt_y</p:attrName>
                                        </p:attrNameLst>
                                      </p:cBhvr>
                                      <p:tavLst>
                                        <p:tav tm="0">
                                          <p:val>
                                            <p:strVal val="#ppt_y"/>
                                          </p:val>
                                        </p:tav>
                                        <p:tav tm="100000">
                                          <p:val>
                                            <p:strVal val="#ppt_y"/>
                                          </p:val>
                                        </p:tav>
                                      </p:tavLst>
                                    </p:anim>
                                  </p:childTnLst>
                                </p:cTn>
                              </p:par>
                            </p:childTnLst>
                          </p:cTn>
                        </p:par>
                        <p:par>
                          <p:cTn id="74" fill="hold" nodeType="afterGroup">
                            <p:stCondLst>
                              <p:cond delay="indefinite"/>
                            </p:stCondLst>
                            <p:childTnLst>
                              <p:par>
                                <p:cTn id="75" presetID="2" presetClass="entr" presetSubtype="8" fill="hold" grpId="0" nodeType="afterEffect">
                                  <p:stCondLst>
                                    <p:cond delay="0"/>
                                  </p:stCondLst>
                                  <p:childTnLst>
                                    <p:set>
                                      <p:cBhvr>
                                        <p:cTn id="76" dur="indefinite" fill="hold">
                                          <p:stCondLst>
                                            <p:cond delay="0"/>
                                          </p:stCondLst>
                                        </p:cTn>
                                        <p:tgtEl>
                                          <p:spTgt spid="19"/>
                                        </p:tgtEl>
                                        <p:attrNameLst>
                                          <p:attrName>style.visibility</p:attrName>
                                        </p:attrNameLst>
                                      </p:cBhvr>
                                      <p:to>
                                        <p:strVal val="visible"/>
                                      </p:to>
                                    </p:set>
                                    <p:anim calcmode="lin" valueType="num">
                                      <p:cBhvr additive="base">
                                        <p:cTn id="77" dur="500" fill="hold"/>
                                        <p:tgtEl>
                                          <p:spTgt spid="19"/>
                                        </p:tgtEl>
                                        <p:attrNameLst>
                                          <p:attrName>ppt_x</p:attrName>
                                        </p:attrNameLst>
                                      </p:cBhvr>
                                      <p:tavLst>
                                        <p:tav tm="0">
                                          <p:val>
                                            <p:strVal val="0-#ppt_w/2"/>
                                          </p:val>
                                        </p:tav>
                                        <p:tav tm="100000">
                                          <p:val>
                                            <p:strVal val="#ppt_x"/>
                                          </p:val>
                                        </p:tav>
                                      </p:tavLst>
                                    </p:anim>
                                    <p:anim calcmode="lin" valueType="num">
                                      <p:cBhvr additive="base">
                                        <p:cTn id="7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P spid="9222" grpId="0"/>
      <p:bldP spid="9223" grpId="0"/>
      <p:bldP spid="9218" grpId="0"/>
      <p:bldP spid="9219" grpId="0"/>
      <p:bldP spid="21" grpId="0"/>
      <p:bldP spid="20" grpId="0"/>
      <p:bldP spid="22" grpId="0"/>
      <p:bldP spid="19"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683053" y="592054"/>
            <a:ext cx="4913525" cy="523220"/>
          </a:xfrm>
          <a:prstGeom prst="rect">
            <a:avLst/>
          </a:prstGeom>
          <a:noFill/>
        </p:spPr>
        <p:txBody>
          <a:bodyPr wrap="none" rtlCol="0" anchor="t">
            <a:spAutoFit/>
          </a:bodyPr>
          <a:lstStyle/>
          <a:p>
            <a:pPr lvl="0" algn="l">
              <a:buClrTx/>
              <a:buSzTx/>
              <a:buFontTx/>
            </a:pPr>
            <a:r>
              <a:rPr lang="en-US" sz="2800" b="1" spc="300">
                <a:uFillTx/>
                <a:latin typeface="微软雅黑" panose="020b0503020204020204" charset="-122"/>
                <a:ea typeface="微软雅黑" panose="020b0503020204020204" charset="-122"/>
                <a:cs typeface="微软雅黑" panose="020b0503020204020204" charset="-122"/>
                <a:sym typeface="+mn-ea"/>
              </a:rPr>
              <a:t>4.</a:t>
            </a:r>
            <a:r>
              <a:rPr lang="zh-CN" altLang="en-US" sz="2800" b="1">
                <a:sym typeface="+mn-ea"/>
              </a:rPr>
              <a:t>马克思主义诞生的重大影响</a:t>
            </a:r>
            <a:endParaRPr lang="en-US" sz="2800" b="1" spc="300">
              <a:uFillTx/>
              <a:latin typeface="微软雅黑"/>
              <a:ea typeface="微软雅黑" charset="-122"/>
              <a:cs typeface="微软雅黑" panose="020b0503020204020204" charset="-122"/>
              <a:sym typeface="+mn-ea"/>
            </a:endParaRPr>
          </a:p>
        </p:txBody>
      </p:sp>
      <p:sp>
        <p:nvSpPr>
          <p:cNvPr id="4" name="矩形 3"/>
          <p:cNvSpPr/>
          <p:nvPr/>
        </p:nvSpPr>
        <p:spPr>
          <a:xfrm>
            <a:off x="367189" y="1113791"/>
            <a:ext cx="8421529" cy="4154984"/>
          </a:xfrm>
          <a:prstGeom prst="rect">
            <a:avLst/>
          </a:prstGeom>
        </p:spPr>
        <p:txBody>
          <a:bodyPr wrap="square">
            <a:spAutoFit/>
          </a:bodyPr>
          <a:lstStyle/>
          <a:p>
            <a:pPr>
              <a:spcAft>
                <a:spcPts val="1200"/>
              </a:spcAft>
            </a:pPr>
            <a:r>
              <a:rPr lang="zh-CN" altLang="zh-CN" sz="2400" b="1" smtClean="0">
                <a:latin typeface="黑体" panose="02010609060101010101" pitchFamily="49" charset="-122"/>
                <a:ea typeface="黑体" panose="02010609060101010101" pitchFamily="49" charset="-122"/>
                <a:cs typeface="黑体" panose="02010609060101010101" pitchFamily="49" charset="-122"/>
              </a:rPr>
              <a:t>（</a:t>
            </a:r>
            <a:r>
              <a:rPr lang="en-US" altLang="zh-CN" sz="2400" b="1">
                <a:latin typeface="黑体" panose="02010609060101010101" pitchFamily="49" charset="-122"/>
                <a:ea typeface="黑体" panose="02010609060101010101" pitchFamily="49" charset="-122"/>
                <a:cs typeface="黑体" panose="02010609060101010101" pitchFamily="49" charset="-122"/>
              </a:rPr>
              <a:t>1</a:t>
            </a:r>
            <a:r>
              <a:rPr lang="zh-CN" altLang="zh-CN" sz="2400" b="1">
                <a:latin typeface="黑体" panose="02010609060101010101" pitchFamily="49" charset="-122"/>
                <a:ea typeface="黑体" panose="02010609060101010101" pitchFamily="49" charset="-122"/>
                <a:cs typeface="黑体" panose="02010609060101010101" pitchFamily="49" charset="-122"/>
              </a:rPr>
              <a:t>）科学</a:t>
            </a:r>
            <a:r>
              <a:rPr lang="zh-CN" altLang="en-US" sz="2400" b="1" smtClean="0">
                <a:solidFill>
                  <a:schemeClr val="tx1"/>
                </a:solidFill>
                <a:latin typeface="黑体" panose="02010609060101010101" pitchFamily="49" charset="-122"/>
                <a:ea typeface="黑体" panose="02010609060101010101" pitchFamily="49" charset="-122"/>
                <a:sym typeface="+mn-ea"/>
              </a:rPr>
              <a:t>性：</a:t>
            </a:r>
            <a:r>
              <a:rPr lang="zh-CN" altLang="zh-CN" sz="2400" b="1">
                <a:latin typeface="黑体" panose="02010609060101010101" pitchFamily="49" charset="-122"/>
                <a:ea typeface="黑体" panose="02010609060101010101" pitchFamily="49" charset="-122"/>
                <a:cs typeface="黑体" panose="02010609060101010101" pitchFamily="49" charset="-122"/>
              </a:rPr>
              <a:t>创造性的揭示了人类社会发展规律，第一次创立了人民实现自身解放的思想体系，指引着人民改造世界的行动，始终站在时代前沿。</a:t>
            </a:r>
          </a:p>
          <a:p>
            <a:pPr>
              <a:spcAft>
                <a:spcPts val="1200"/>
              </a:spcAft>
            </a:pPr>
            <a:r>
              <a:rPr lang="zh-CN" altLang="zh-CN" sz="2400" b="1">
                <a:latin typeface="黑体" panose="02010609060101010101" pitchFamily="49" charset="-122"/>
                <a:ea typeface="黑体" panose="02010609060101010101" pitchFamily="49" charset="-122"/>
                <a:cs typeface="黑体" panose="02010609060101010101" pitchFamily="49" charset="-122"/>
              </a:rPr>
              <a:t>（</a:t>
            </a:r>
            <a:r>
              <a:rPr lang="en-US" altLang="zh-CN" sz="2400" b="1">
                <a:latin typeface="黑体" panose="02010609060101010101" pitchFamily="49" charset="-122"/>
                <a:ea typeface="黑体" panose="02010609060101010101" pitchFamily="49" charset="-122"/>
                <a:cs typeface="黑体" panose="02010609060101010101" pitchFamily="49" charset="-122"/>
              </a:rPr>
              <a:t>2</a:t>
            </a:r>
            <a:r>
              <a:rPr lang="zh-CN" altLang="zh-CN" sz="2400" b="1">
                <a:latin typeface="黑体" panose="02010609060101010101" pitchFamily="49" charset="-122"/>
                <a:ea typeface="黑体" panose="02010609060101010101" pitchFamily="49" charset="-122"/>
                <a:cs typeface="黑体" panose="02010609060101010101" pitchFamily="49" charset="-122"/>
              </a:rPr>
              <a:t>）实践</a:t>
            </a:r>
            <a:r>
              <a:rPr lang="zh-CN" altLang="en-US" sz="2600" b="1" smtClean="0">
                <a:latin typeface="黑体" panose="02010609060101010101" pitchFamily="49" charset="-122"/>
                <a:ea typeface="黑体" panose="02010609060101010101" pitchFamily="49" charset="-122"/>
                <a:sym typeface="+mn-ea"/>
              </a:rPr>
              <a:t>性</a:t>
            </a:r>
            <a:r>
              <a:rPr lang="zh-CN" altLang="en-US" sz="2400" b="1" smtClean="0">
                <a:latin typeface="黑体" panose="02010609060101010101" pitchFamily="49" charset="-122"/>
                <a:ea typeface="黑体" panose="02010609060101010101" pitchFamily="49" charset="-122"/>
                <a:sym typeface="+mn-ea"/>
              </a:rPr>
              <a:t>：</a:t>
            </a:r>
            <a:r>
              <a:rPr lang="zh-CN" altLang="zh-CN" sz="2400" b="1">
                <a:latin typeface="黑体" panose="02010609060101010101" pitchFamily="49" charset="-122"/>
                <a:ea typeface="黑体" panose="02010609060101010101" pitchFamily="49" charset="-122"/>
                <a:cs typeface="黑体" panose="02010609060101010101" pitchFamily="49" charset="-122"/>
              </a:rPr>
              <a:t>成为西欧工人运动的指导思想，是亚洲、美洲工人运动和民族民主运动的重要思想武器。也是在人民求解放的实践中丰富和发展的，为人民认识世界、改造世界提供了强大精神力量。</a:t>
            </a:r>
          </a:p>
          <a:p>
            <a:pPr>
              <a:spcAft>
                <a:spcPts val="1200"/>
              </a:spcAft>
            </a:pPr>
            <a:r>
              <a:rPr lang="zh-CN" altLang="zh-CN" sz="2400" b="1">
                <a:latin typeface="黑体" panose="02010609060101010101" pitchFamily="49" charset="-122"/>
                <a:ea typeface="黑体" panose="02010609060101010101" pitchFamily="49" charset="-122"/>
                <a:cs typeface="黑体" panose="02010609060101010101" pitchFamily="49" charset="-122"/>
              </a:rPr>
              <a:t>（</a:t>
            </a:r>
            <a:r>
              <a:rPr lang="en-US" altLang="zh-CN" sz="2400" b="1">
                <a:latin typeface="黑体" panose="02010609060101010101" pitchFamily="49" charset="-122"/>
                <a:ea typeface="黑体" panose="02010609060101010101" pitchFamily="49" charset="-122"/>
                <a:cs typeface="黑体" panose="02010609060101010101" pitchFamily="49" charset="-122"/>
              </a:rPr>
              <a:t>3</a:t>
            </a:r>
            <a:r>
              <a:rPr lang="zh-CN" altLang="zh-CN" sz="2400" b="1" smtClean="0">
                <a:latin typeface="黑体" panose="02010609060101010101" pitchFamily="49" charset="-122"/>
                <a:ea typeface="黑体" panose="02010609060101010101" pitchFamily="49" charset="-122"/>
                <a:cs typeface="黑体" panose="02010609060101010101" pitchFamily="49" charset="-122"/>
              </a:rPr>
              <a:t>）</a:t>
            </a:r>
            <a:r>
              <a:rPr lang="zh-CN" altLang="en-US" sz="2600" b="1" smtClean="0">
                <a:latin typeface="黑体" panose="02010609060101010101" pitchFamily="49" charset="-122"/>
                <a:ea typeface="黑体" panose="02010609060101010101" pitchFamily="49" charset="-122"/>
                <a:sym typeface="+mn-ea"/>
              </a:rPr>
              <a:t>方向性：</a:t>
            </a:r>
            <a:r>
              <a:rPr lang="zh-CN" altLang="en-US" sz="2400" b="1" smtClean="0">
                <a:latin typeface="黑体" panose="02010609060101010101" pitchFamily="49" charset="-122"/>
                <a:ea typeface="黑体" panose="02010609060101010101" pitchFamily="49" charset="-122"/>
                <a:cs typeface="黑体" panose="02010609060101010101" pitchFamily="49" charset="-122"/>
              </a:rPr>
              <a:t>推动了</a:t>
            </a:r>
            <a:r>
              <a:rPr lang="zh-CN" altLang="zh-CN" sz="2400" b="1" smtClean="0">
                <a:latin typeface="黑体" panose="02010609060101010101" pitchFamily="49" charset="-122"/>
                <a:ea typeface="黑体" panose="02010609060101010101" pitchFamily="49" charset="-122"/>
                <a:cs typeface="黑体" panose="02010609060101010101" pitchFamily="49" charset="-122"/>
              </a:rPr>
              <a:t>马克思主义</a:t>
            </a:r>
            <a:r>
              <a:rPr lang="zh-CN" altLang="zh-CN" sz="2400" b="1">
                <a:latin typeface="黑体" panose="02010609060101010101" pitchFamily="49" charset="-122"/>
                <a:ea typeface="黑体" panose="02010609060101010101" pitchFamily="49" charset="-122"/>
                <a:cs typeface="黑体" panose="02010609060101010101" pitchFamily="49" charset="-122"/>
              </a:rPr>
              <a:t>政党建立和</a:t>
            </a:r>
            <a:r>
              <a:rPr lang="zh-CN" altLang="zh-CN" sz="2400" b="1" smtClean="0">
                <a:latin typeface="黑体" panose="02010609060101010101" pitchFamily="49" charset="-122"/>
                <a:ea typeface="黑体" panose="02010609060101010101" pitchFamily="49" charset="-122"/>
                <a:cs typeface="黑体" panose="02010609060101010101" pitchFamily="49" charset="-122"/>
              </a:rPr>
              <a:t>发展，</a:t>
            </a:r>
            <a:r>
              <a:rPr lang="zh-CN" altLang="zh-CN" sz="2400" b="1">
                <a:latin typeface="黑体" panose="02010609060101010101" pitchFamily="49" charset="-122"/>
                <a:ea typeface="黑体" panose="02010609060101010101" pitchFamily="49" charset="-122"/>
                <a:cs typeface="黑体" panose="02010609060101010101" pitchFamily="49" charset="-122"/>
              </a:rPr>
              <a:t>人民第一次成为自己命运的主人，成为实现自身解放和全人类解放的根本政治力量。</a:t>
            </a:r>
          </a:p>
        </p:txBody>
      </p:sp>
      <p:sp>
        <p:nvSpPr>
          <p:cNvPr id="2" name="文本框 1"/>
          <p:cNvSpPr txBox="1"/>
          <p:nvPr/>
        </p:nvSpPr>
        <p:spPr>
          <a:xfrm>
            <a:off x="245745" y="4303395"/>
            <a:ext cx="8663940" cy="3170099"/>
          </a:xfrm>
          <a:prstGeom prst="rect">
            <a:avLst/>
          </a:prstGeom>
          <a:noFill/>
          <a:ln>
            <a:solidFill>
              <a:srgbClr val="FF0000"/>
            </a:solidFill>
          </a:ln>
        </p:spPr>
        <p:txBody>
          <a:bodyPr wrap="square" rtlCol="0" anchor="t">
            <a:spAutoFit/>
          </a:bodyPr>
          <a:lstStyle/>
          <a:p>
            <a:r>
              <a:rPr lang="en-US" altLang="zh-CN"/>
              <a:t>     </a:t>
            </a:r>
            <a:r>
              <a:rPr lang="zh-CN" altLang="en-US" sz="2000" b="1">
                <a:latin typeface="华文楷体" panose="02010600040101010101" charset="-122"/>
                <a:ea typeface="华文楷体" panose="02010600040101010101" charset="-122"/>
                <a:cs typeface="华文楷体" panose="02010600040101010101" charset="-122"/>
              </a:rPr>
              <a:t>理论的生命力在于不断创新，推动马克思主义不断发展是中国共产党人的神圣职责。我们要坚持用马克思主义观察时代、解读时代、引领时代，用鲜活丰富的当代中国实践来推动马克思主义发展，用宽广视野吸收人类创造的一切优秀文明成果，坚持在改革中守正出新、不断超越自己，在开放中博采众长、不断完善自己，不断深化对共产党执政规律、社会主义建设规律、人类社会发展规律的认识，不断开辟当代中国马克思主义、21世纪马克思主义新境界！今天，我们纪念马克思，是为了向人类历史上最伟大的思想家致敬，也是为了宣示我们对马克思主义科学真理的坚定信念。</a:t>
            </a:r>
            <a:endParaRPr lang="zh-CN" altLang="en-US" sz="2000" b="1"/>
          </a:p>
          <a:p>
            <a:r>
              <a:rPr lang="zh-CN" altLang="en-US" sz="2000" b="1"/>
              <a:t>                                                                         </a:t>
            </a:r>
            <a:r>
              <a:rPr lang="en-US" altLang="zh-CN" sz="2000" b="1" smtClean="0">
                <a:latin typeface="楷体" panose="02010609060101010101" charset="-122"/>
                <a:ea typeface="楷体" panose="02010609060101010101" charset="-122"/>
                <a:cs typeface="楷体" panose="02010609060101010101" charset="-122"/>
                <a:sym typeface="+mn-ea"/>
              </a:rPr>
              <a:t>—</a:t>
            </a:r>
            <a:r>
              <a:rPr lang="zh-CN" altLang="en-US" sz="2000" b="1" smtClean="0">
                <a:latin typeface="楷体" panose="02010609060101010101" charset="-122"/>
                <a:ea typeface="楷体" panose="02010609060101010101" charset="-122"/>
                <a:cs typeface="楷体" panose="02010609060101010101" charset="-122"/>
                <a:sym typeface="+mn-ea"/>
              </a:rPr>
              <a:t>习近平</a:t>
            </a:r>
            <a:r>
              <a:rPr lang="en-US" altLang="zh-CN" sz="2000" b="1" smtClean="0">
                <a:latin typeface="楷体" panose="02010609060101010101" charset="-122"/>
                <a:ea typeface="楷体" panose="02010609060101010101" charset="-122"/>
                <a:cs typeface="楷体" panose="02010609060101010101" charset="-122"/>
                <a:sym typeface="+mn-ea"/>
              </a:rPr>
              <a:t>《</a:t>
            </a:r>
            <a:r>
              <a:rPr lang="zh-CN" altLang="en-US" sz="2000" b="1" smtClean="0">
                <a:latin typeface="楷体" panose="02010609060101010101" charset="-122"/>
                <a:ea typeface="楷体" panose="02010609060101010101" charset="-122"/>
                <a:cs typeface="楷体" panose="02010609060101010101" charset="-122"/>
                <a:sym typeface="+mn-ea"/>
              </a:rPr>
              <a:t>习近平在纪念马克思诞辰</a:t>
            </a:r>
            <a:r>
              <a:rPr lang="en-US" altLang="zh-CN" sz="2000" b="1" smtClean="0">
                <a:latin typeface="楷体" panose="02010609060101010101" charset="-122"/>
                <a:ea typeface="楷体" panose="02010609060101010101" charset="-122"/>
                <a:cs typeface="楷体" panose="02010609060101010101" charset="-122"/>
                <a:sym typeface="+mn-ea"/>
              </a:rPr>
              <a:t>200</a:t>
            </a:r>
            <a:r>
              <a:rPr lang="zh-CN" altLang="en-US" sz="2000" b="1" smtClean="0">
                <a:latin typeface="楷体" panose="02010609060101010101" charset="-122"/>
                <a:ea typeface="楷体" panose="02010609060101010101" charset="-122"/>
                <a:cs typeface="楷体" panose="02010609060101010101" charset="-122"/>
                <a:sym typeface="+mn-ea"/>
              </a:rPr>
              <a:t>周年大会上的讲话</a:t>
            </a:r>
            <a:r>
              <a:rPr lang="en-US" altLang="zh-CN" sz="2000" b="1" smtClean="0">
                <a:latin typeface="楷体" panose="02010609060101010101" charset="-122"/>
                <a:ea typeface="楷体" panose="02010609060101010101" charset="-122"/>
                <a:cs typeface="楷体" panose="02010609060101010101" charset="-122"/>
                <a:sym typeface="+mn-ea"/>
              </a:rPr>
              <a:t>》</a:t>
            </a:r>
          </a:p>
        </p:txBody>
      </p:sp>
    </p:spTree>
    <p:extLst>
      <p:ext uri="{BB962C8B-B14F-4D97-AF65-F5344CB8AC3E}">
        <p14:creationId xmlns:p14="http://schemas.microsoft.com/office/powerpoint/2010/main" val="20332038"/>
      </p:ext>
    </p:ext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12884" y="919481"/>
            <a:ext cx="8718233" cy="3785652"/>
          </a:xfrm>
          <a:prstGeom prst="rect">
            <a:avLst/>
          </a:prstGeom>
          <a:noFill/>
        </p:spPr>
        <p:txBody>
          <a:bodyPr wrap="square" rtlCol="0" anchor="t">
            <a:spAutoFit/>
          </a:bodyPr>
          <a:lstStyle/>
          <a:p>
            <a:r>
              <a:rPr lang="en-US" altLang="zh-CN" sz="2400" b="1"/>
              <a:t>      </a:t>
            </a:r>
            <a:r>
              <a:rPr lang="zh-CN" altLang="en-US" sz="2400" b="1"/>
              <a:t>材料 恩格斯说，“马克思首先是一个革命家”，“斗争是他的生命要素。很少有人像他那样满腔热情、坚韧不拔和卓有成效地进行斗争”。马克思毕生的使命就是为人民解放而奋斗。为了改变人民受剥削、受压迫的命运，马克思义无反顾投身轰轰烈烈的工人运动，始终站在革命斗争最前沿。他领导创建了世界上第一个无产阶级政党——共产主义者同盟，领导了世界上第一个国际工人组织——国际工人协会，热情支持世界上第一次工人阶级夺取政权的革命——巴黎公社革命，满腔热情、百折不挠推动各国工人运动发展。</a:t>
            </a:r>
            <a:r>
              <a:rPr lang="en-US" altLang="zh-CN" sz="2400" b="1" smtClean="0">
                <a:latin typeface="楷体" panose="02010609060101010101" charset="-122"/>
                <a:ea typeface="楷体" panose="02010609060101010101" charset="-122"/>
                <a:cs typeface="楷体" panose="02010609060101010101" charset="-122"/>
                <a:sym typeface="+mn-ea"/>
              </a:rPr>
              <a:t>—</a:t>
            </a:r>
            <a:r>
              <a:rPr lang="zh-CN" altLang="en-US" sz="2400" b="1" smtClean="0">
                <a:latin typeface="楷体" panose="02010609060101010101" charset="-122"/>
                <a:ea typeface="楷体" panose="02010609060101010101" charset="-122"/>
                <a:cs typeface="楷体" panose="02010609060101010101" charset="-122"/>
                <a:sym typeface="+mn-ea"/>
              </a:rPr>
              <a:t>习近平</a:t>
            </a:r>
            <a:r>
              <a:rPr lang="en-US" altLang="zh-CN" sz="2400" b="1" smtClean="0">
                <a:latin typeface="楷体" panose="02010609060101010101" charset="-122"/>
                <a:ea typeface="楷体" panose="02010609060101010101" charset="-122"/>
                <a:cs typeface="楷体" panose="02010609060101010101" charset="-122"/>
                <a:sym typeface="+mn-ea"/>
              </a:rPr>
              <a:t>《</a:t>
            </a:r>
            <a:r>
              <a:rPr lang="zh-CN" altLang="en-US" sz="2400" b="1" smtClean="0">
                <a:latin typeface="楷体" panose="02010609060101010101" charset="-122"/>
                <a:ea typeface="楷体" panose="02010609060101010101" charset="-122"/>
                <a:cs typeface="楷体" panose="02010609060101010101" charset="-122"/>
                <a:sym typeface="+mn-ea"/>
              </a:rPr>
              <a:t>习近平在纪念马克思诞辰</a:t>
            </a:r>
            <a:r>
              <a:rPr lang="en-US" altLang="zh-CN" sz="2400" b="1" smtClean="0">
                <a:latin typeface="楷体" panose="02010609060101010101" charset="-122"/>
                <a:ea typeface="楷体" panose="02010609060101010101" charset="-122"/>
                <a:cs typeface="楷体" panose="02010609060101010101" charset="-122"/>
                <a:sym typeface="+mn-ea"/>
              </a:rPr>
              <a:t>200</a:t>
            </a:r>
            <a:r>
              <a:rPr lang="zh-CN" altLang="en-US" sz="2400" b="1" smtClean="0">
                <a:latin typeface="楷体" panose="02010609060101010101" charset="-122"/>
                <a:ea typeface="楷体" panose="02010609060101010101" charset="-122"/>
                <a:cs typeface="楷体" panose="02010609060101010101" charset="-122"/>
                <a:sym typeface="+mn-ea"/>
              </a:rPr>
              <a:t>周年大会上的讲话</a:t>
            </a:r>
            <a:r>
              <a:rPr lang="en-US" altLang="zh-CN" sz="2400" b="1" smtClean="0">
                <a:latin typeface="楷体" panose="02010609060101010101" charset="-122"/>
                <a:ea typeface="楷体" panose="02010609060101010101" charset="-122"/>
                <a:cs typeface="楷体" panose="02010609060101010101" charset="-122"/>
                <a:sym typeface="+mn-ea"/>
              </a:rPr>
              <a:t>》</a:t>
            </a:r>
            <a:endParaRPr lang="zh-CN" altLang="en-US" sz="2400" b="1"/>
          </a:p>
        </p:txBody>
      </p:sp>
      <p:sp>
        <p:nvSpPr>
          <p:cNvPr id="3" name="标题 2"/>
          <p:cNvSpPr>
            <a:spLocks noGrp="1"/>
          </p:cNvSpPr>
          <p:nvPr>
            <p:ph type="title" idx="4294967295"/>
          </p:nvPr>
        </p:nvSpPr>
        <p:spPr>
          <a:xfrm>
            <a:off x="0" y="365126"/>
            <a:ext cx="2744629" cy="554355"/>
          </a:xfrm>
        </p:spPr>
        <p:txBody>
          <a:bodyPr>
            <a:normAutofit fontScale="90000"/>
          </a:bodyPr>
          <a:lstStyle/>
          <a:p>
            <a:r>
              <a:rPr lang="zh-CN" altLang="en-US" sz="2800" b="1">
                <a:sym typeface="+mn-ea"/>
              </a:rPr>
              <a:t>国际工人运动的发展</a:t>
            </a:r>
          </a:p>
        </p:txBody>
      </p:sp>
      <p:sp>
        <p:nvSpPr>
          <p:cNvPr id="37891" name="TextBox 32"/>
          <p:cNvSpPr txBox="1"/>
          <p:nvPr/>
        </p:nvSpPr>
        <p:spPr>
          <a:xfrm>
            <a:off x="281940" y="3719195"/>
            <a:ext cx="8488680" cy="984881"/>
          </a:xfrm>
          <a:prstGeom prst="rect">
            <a:avLst/>
          </a:prstGeom>
          <a:noFill/>
          <a:ln w="9525">
            <a:noFill/>
          </a:ln>
        </p:spPr>
        <p:txBody>
          <a:bodyPr wrap="square" lIns="121917" tIns="60958" rIns="121917" bIns="60958">
            <a:spAutoFit/>
          </a:bodyPr>
          <a:lstStyle/>
          <a:p>
            <a:r>
              <a:rPr lang="zh-CN" altLang="en-US" sz="2800">
                <a:latin typeface="黑体" panose="02010609060101010101" pitchFamily="49" charset="-122"/>
                <a:ea typeface="黑体" panose="02010609060101010101" pitchFamily="49" charset="-122"/>
              </a:rPr>
              <a:t>自主探究：马克思主义诞生后，马、恩活动及国际工人运动概况</a:t>
            </a:r>
          </a:p>
        </p:txBody>
      </p:sp>
      <p:pic>
        <p:nvPicPr>
          <p:cNvPr id="4" name="图片 3"/>
          <p:cNvPicPr>
            <a:picLocks noChangeAspect="1"/>
          </p:cNvPicPr>
          <p:nvPr/>
        </p:nvPicPr>
        <p:blipFill>
          <a:blip r:embed="rId2"/>
          <a:stretch>
            <a:fillRect/>
          </a:stretch>
        </p:blipFill>
        <p:spPr>
          <a:xfrm>
            <a:off x="281941" y="4565650"/>
            <a:ext cx="8321516" cy="1447800"/>
          </a:xfrm>
          <a:prstGeom prst="rect">
            <a:avLst/>
          </a:prstGeom>
          <a:ln>
            <a:solidFill>
              <a:srgbClr val="FF0000"/>
            </a:solidFill>
          </a:ln>
        </p:spPr>
      </p:pic>
    </p:spTree>
    <p:extLst>
      <p:ext uri="{BB962C8B-B14F-4D97-AF65-F5344CB8AC3E}">
        <p14:creationId xmlns:p14="http://schemas.microsoft.com/office/powerpoint/2010/main" val="12312915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16756" y="538481"/>
            <a:ext cx="4011034" cy="461665"/>
          </a:xfrm>
          <a:prstGeom prst="rect">
            <a:avLst/>
          </a:prstGeom>
          <a:noFill/>
        </p:spPr>
        <p:txBody>
          <a:bodyPr wrap="none" rtlCol="0" anchor="t">
            <a:spAutoFit/>
          </a:bodyPr>
          <a:lstStyle/>
          <a:p>
            <a:r>
              <a:rPr lang="zh-CN" altLang="en-US" sz="2400" b="1" spc="300">
                <a:solidFill>
                  <a:schemeClr val="tx1"/>
                </a:solidFill>
                <a:uFillTx/>
                <a:latin typeface="黑体" panose="02010609060101010101" pitchFamily="49" charset="-122"/>
                <a:ea typeface="黑体" panose="02010609060101010101" pitchFamily="49" charset="-122"/>
                <a:sym typeface="+mn-ea"/>
              </a:rPr>
              <a:t>三、国际工人运动的发展</a:t>
            </a:r>
          </a:p>
        </p:txBody>
      </p:sp>
      <p:sp>
        <p:nvSpPr>
          <p:cNvPr id="3" name="内容占位符 1"/>
          <p:cNvSpPr>
            <a:spLocks noGrp="1"/>
          </p:cNvSpPr>
          <p:nvPr/>
        </p:nvSpPr>
        <p:spPr>
          <a:xfrm>
            <a:off x="525304" y="1459231"/>
            <a:ext cx="8093393" cy="2002155"/>
          </a:xfrm>
          <a:prstGeom prst="rect">
            <a:avLst/>
          </a:prstGeom>
          <a:noFill/>
          <a:ln w="9525">
            <a:noFill/>
          </a:ln>
          <a:effectLst/>
          <a:scene3d>
            <a:camera prst="orthographicFront"/>
            <a:lightRig rig="balanced" dir="t"/>
          </a:scene3d>
          <a:sp3d prstMaterial="plastic"/>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ct val="0"/>
              </a:spcBef>
              <a:spcAft>
                <a:spcPct val="0"/>
              </a:spcAft>
              <a:buClrTx/>
              <a:buSzTx/>
              <a:buFont typeface="Arial" pitchFamily="34" charset="0"/>
              <a:buNone/>
              <a:defRPr/>
            </a:pPr>
            <a:r>
              <a:rPr kumimoji="0" lang="zh-CN" altLang="en-US"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（1）原因：在《共产党宣言》中，马克思和恩格斯发出了</a:t>
            </a:r>
          </a:p>
          <a:p>
            <a:pPr marL="0" marR="0" lvl="0" indent="0" algn="l" defTabSz="914400" rtl="0" eaLnBrk="1" fontAlgn="auto" latinLnBrk="0" hangingPunct="1">
              <a:lnSpc>
                <a:spcPct val="120000"/>
              </a:lnSpc>
              <a:spcBef>
                <a:spcPct val="0"/>
              </a:spcBef>
              <a:spcAft>
                <a:spcPct val="0"/>
              </a:spcAft>
              <a:buClrTx/>
              <a:buSzTx/>
              <a:buFont typeface="Arial" pitchFamily="34" charset="0"/>
              <a:buNone/>
              <a:defRPr/>
            </a:pPr>
            <a:r>
              <a:rPr kumimoji="0" lang="zh-CN" altLang="en-US"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“全世界无产者，联合起来”的伟大号召，积极促进工人阶级的国际联合。</a:t>
            </a:r>
          </a:p>
          <a:p>
            <a:pPr marL="0" marR="0" lvl="0" indent="0" algn="l" defTabSz="914400" rtl="0" eaLnBrk="1" fontAlgn="auto" latinLnBrk="0" hangingPunct="1">
              <a:lnSpc>
                <a:spcPct val="120000"/>
              </a:lnSpc>
              <a:spcBef>
                <a:spcPct val="0"/>
              </a:spcBef>
              <a:spcAft>
                <a:spcPct val="0"/>
              </a:spcAft>
              <a:buClrTx/>
              <a:buSzTx/>
              <a:buFont typeface="Arial" pitchFamily="34" charset="0"/>
              <a:buNone/>
              <a:defRPr/>
            </a:pPr>
            <a:r>
              <a:rPr kumimoji="0" lang="zh-CN" altLang="en-US"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（2）成立：1864 年，国际工人协会（</a:t>
            </a:r>
            <a:r>
              <a:rPr kumimoji="0" lang="en-US" altLang="zh-CN"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a:t>
            </a:r>
            <a:r>
              <a:rPr kumimoji="0" lang="zh-CN" altLang="en-US"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第一国际</a:t>
            </a:r>
            <a:r>
              <a:rPr kumimoji="0" lang="en-US" altLang="zh-CN"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a:t>
            </a:r>
            <a:r>
              <a:rPr kumimoji="0" lang="zh-CN" altLang="en-US"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）在伦敦成立。</a:t>
            </a:r>
          </a:p>
          <a:p>
            <a:pPr marL="0" marR="0" lvl="0" indent="0" algn="l" defTabSz="914400" rtl="0" eaLnBrk="1" fontAlgn="auto" latinLnBrk="0" hangingPunct="1">
              <a:lnSpc>
                <a:spcPct val="120000"/>
              </a:lnSpc>
              <a:spcBef>
                <a:spcPct val="0"/>
              </a:spcBef>
              <a:spcAft>
                <a:spcPct val="0"/>
              </a:spcAft>
              <a:buClrTx/>
              <a:buSzTx/>
              <a:buFont typeface="Arial" pitchFamily="34" charset="0"/>
              <a:buNone/>
              <a:defRPr/>
            </a:pPr>
            <a:r>
              <a:rPr kumimoji="0" lang="zh-CN" altLang="en-US"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rPr>
              <a:t>（3）意义：推动了马克思主义的传播和国际工人运动进入新阶段。</a:t>
            </a:r>
          </a:p>
          <a:p>
            <a:pPr marL="0" marR="0" lvl="0" indent="0" algn="l" defTabSz="914400" rtl="0" eaLnBrk="1" fontAlgn="auto" latinLnBrk="0" hangingPunct="1">
              <a:lnSpc>
                <a:spcPct val="100000"/>
              </a:lnSpc>
              <a:spcBef>
                <a:spcPct val="20000"/>
              </a:spcBef>
              <a:spcAft>
                <a:spcPct val="0"/>
              </a:spcAft>
              <a:buClrTx/>
              <a:buSzTx/>
              <a:buFont typeface="Arial" pitchFamily="34" charset="0"/>
              <a:buNone/>
              <a:defRPr/>
            </a:pPr>
            <a:endParaRPr kumimoji="0" lang="zh-CN" altLang="en-US" sz="2400" b="0"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endParaRPr>
          </a:p>
        </p:txBody>
      </p:sp>
      <p:pic>
        <p:nvPicPr>
          <p:cNvPr id="7" name="图片 6" descr="第一国际.jpg"/>
          <p:cNvPicPr>
            <a:picLocks noChangeAspect="1"/>
          </p:cNvPicPr>
          <p:nvPr/>
        </p:nvPicPr>
        <p:blipFill>
          <a:blip r:embed="rId2">
            <a:lum bright="-17000"/>
          </a:blip>
          <a:stretch>
            <a:fillRect/>
          </a:stretch>
        </p:blipFill>
        <p:spPr>
          <a:xfrm>
            <a:off x="119063" y="3578225"/>
            <a:ext cx="2690336" cy="2249170"/>
          </a:xfrm>
          <a:prstGeom prst="rect">
            <a:avLst/>
          </a:prstGeom>
          <a:ln>
            <a:solidFill>
              <a:schemeClr val="tx1"/>
            </a:solidFill>
          </a:ln>
        </p:spPr>
      </p:pic>
      <p:sp>
        <p:nvSpPr>
          <p:cNvPr id="10" name="矩形 9"/>
          <p:cNvSpPr/>
          <p:nvPr/>
        </p:nvSpPr>
        <p:spPr>
          <a:xfrm>
            <a:off x="3003709" y="3446780"/>
            <a:ext cx="5983129" cy="4124206"/>
          </a:xfrm>
          <a:prstGeom prst="rect">
            <a:avLst/>
          </a:prstGeom>
          <a:solidFill>
            <a:schemeClr val="accent2">
              <a:lumMod val="95000"/>
            </a:schemeClr>
          </a:solidFill>
          <a:ln w="19050">
            <a:solidFill>
              <a:srgbClr val="0070C0"/>
            </a:solidFill>
            <a:prstDash val="sysDash"/>
          </a:ln>
        </p:spPr>
        <p:txBody>
          <a:bodyPr wrap="square">
            <a:spAutoFit/>
          </a:bodyPr>
          <a:lstStyle/>
          <a:p>
            <a:r>
              <a:rPr lang="zh-CN" altLang="en-US" sz="2200" b="1" smtClean="0">
                <a:solidFill>
                  <a:schemeClr val="bg1"/>
                </a:solidFill>
                <a:latin typeface="仿宋_GB2312" pitchFamily="49" charset="-122"/>
                <a:ea typeface="仿宋_GB2312" pitchFamily="49" charset="-122"/>
              </a:rPr>
              <a:t>  </a:t>
            </a:r>
            <a:r>
              <a:rPr lang="zh-CN" altLang="en-US" sz="2000" b="1" smtClean="0">
                <a:solidFill>
                  <a:schemeClr val="tx1">
                    <a:lumMod val="50000"/>
                  </a:schemeClr>
                </a:solidFill>
                <a:latin typeface="楷体" panose="02010609060101010101" charset="-122"/>
                <a:ea typeface="楷体" panose="02010609060101010101" charset="-122"/>
                <a:cs typeface="楷体" panose="02010609060101010101" charset="-122"/>
              </a:rPr>
              <a:t>第一国际即国际工人联合会是国际工人联合组织，是在</a:t>
            </a:r>
            <a:r>
              <a:rPr lang="en-US" altLang="zh-CN" sz="2000" b="1" smtClean="0">
                <a:solidFill>
                  <a:schemeClr val="tx1">
                    <a:lumMod val="50000"/>
                  </a:schemeClr>
                </a:solidFill>
                <a:latin typeface="楷体" panose="02010609060101010101" charset="-122"/>
                <a:ea typeface="楷体" panose="02010609060101010101" charset="-122"/>
                <a:cs typeface="楷体" panose="02010609060101010101" charset="-122"/>
              </a:rPr>
              <a:t>19</a:t>
            </a:r>
            <a:r>
              <a:rPr lang="zh-CN" altLang="en-US" sz="2000" b="1" smtClean="0">
                <a:solidFill>
                  <a:schemeClr val="tx1">
                    <a:lumMod val="50000"/>
                  </a:schemeClr>
                </a:solidFill>
                <a:latin typeface="楷体" panose="02010609060101010101" charset="-122"/>
                <a:ea typeface="楷体" panose="02010609060101010101" charset="-122"/>
                <a:cs typeface="楷体" panose="02010609060101010101" charset="-122"/>
              </a:rPr>
              <a:t>世纪</a:t>
            </a:r>
            <a:r>
              <a:rPr lang="en-US" altLang="zh-CN" sz="2000" b="1" smtClean="0">
                <a:solidFill>
                  <a:schemeClr val="tx1">
                    <a:lumMod val="50000"/>
                  </a:schemeClr>
                </a:solidFill>
                <a:latin typeface="楷体" panose="02010609060101010101" charset="-122"/>
                <a:ea typeface="楷体" panose="02010609060101010101" charset="-122"/>
                <a:cs typeface="楷体" panose="02010609060101010101" charset="-122"/>
              </a:rPr>
              <a:t>50</a:t>
            </a:r>
            <a:r>
              <a:rPr lang="zh-CN" altLang="en-US" sz="2000" b="1" smtClean="0">
                <a:solidFill>
                  <a:schemeClr val="tx1">
                    <a:lumMod val="50000"/>
                  </a:schemeClr>
                </a:solidFill>
                <a:latin typeface="楷体" panose="02010609060101010101" charset="-122"/>
                <a:ea typeface="楷体" panose="02010609060101010101" charset="-122"/>
                <a:cs typeface="楷体" panose="02010609060101010101" charset="-122"/>
              </a:rPr>
              <a:t>年代末、</a:t>
            </a:r>
            <a:r>
              <a:rPr lang="en-US" altLang="zh-CN" sz="2000" b="1" smtClean="0">
                <a:solidFill>
                  <a:schemeClr val="tx1">
                    <a:lumMod val="50000"/>
                  </a:schemeClr>
                </a:solidFill>
                <a:latin typeface="楷体" panose="02010609060101010101" charset="-122"/>
                <a:ea typeface="楷体" panose="02010609060101010101" charset="-122"/>
                <a:cs typeface="楷体" panose="02010609060101010101" charset="-122"/>
              </a:rPr>
              <a:t>60</a:t>
            </a:r>
            <a:r>
              <a:rPr lang="zh-CN" altLang="en-US" sz="2000" b="1" smtClean="0">
                <a:solidFill>
                  <a:schemeClr val="tx1">
                    <a:lumMod val="50000"/>
                  </a:schemeClr>
                </a:solidFill>
                <a:latin typeface="楷体" panose="02010609060101010101" charset="-122"/>
                <a:ea typeface="楷体" panose="02010609060101010101" charset="-122"/>
                <a:cs typeface="楷体" panose="02010609060101010101" charset="-122"/>
              </a:rPr>
              <a:t>年代初欧洲工人运动和民主运动重新高涨的形势下产生的。①</a:t>
            </a:r>
            <a:r>
              <a:rPr lang="en-US" altLang="zh-CN" sz="2000" b="1" smtClean="0">
                <a:solidFill>
                  <a:schemeClr val="tx1">
                    <a:lumMod val="50000"/>
                  </a:schemeClr>
                </a:solidFill>
                <a:latin typeface="楷体" panose="02010609060101010101" charset="-122"/>
                <a:ea typeface="楷体" panose="02010609060101010101" charset="-122"/>
                <a:cs typeface="楷体" panose="02010609060101010101" charset="-122"/>
              </a:rPr>
              <a:t>1848</a:t>
            </a:r>
            <a:r>
              <a:rPr lang="zh-CN" altLang="en-US" sz="2000" b="1" smtClean="0">
                <a:solidFill>
                  <a:schemeClr val="tx1">
                    <a:lumMod val="50000"/>
                  </a:schemeClr>
                </a:solidFill>
                <a:latin typeface="楷体" panose="02010609060101010101" charset="-122"/>
                <a:ea typeface="楷体" panose="02010609060101010101" charset="-122"/>
                <a:cs typeface="楷体" panose="02010609060101010101" charset="-122"/>
              </a:rPr>
              <a:t>年革命后，欧洲资本主义飞速发展，资本主义世界市场形成，资本主义各国的联系越来越具有国际性质。②全世界劳动人民遭受的压迫日益加剧，无产阶级和被压迫人民的反抗斗争不断加强。③反压迫反剥削的斗争实践使各国无产阶级认识到，他们有着共同的利益和共同的敌人，而以往分散的斗争常常使他们遭到同样的失败，无产阶级必须在国际范围内联合起来，用无产阶级的国际团结去对抗资产阶级的国际联合。这种国际主义意识促进了国际工人协会的产生。</a:t>
            </a:r>
          </a:p>
        </p:txBody>
      </p:sp>
      <p:sp>
        <p:nvSpPr>
          <p:cNvPr id="6" name="文本框 5"/>
          <p:cNvSpPr txBox="1"/>
          <p:nvPr/>
        </p:nvSpPr>
        <p:spPr>
          <a:xfrm>
            <a:off x="595313" y="5920105"/>
            <a:ext cx="2044149" cy="369332"/>
          </a:xfrm>
          <a:prstGeom prst="rect">
            <a:avLst/>
          </a:prstGeom>
          <a:noFill/>
        </p:spPr>
        <p:txBody>
          <a:bodyPr wrap="none" rtlCol="0" anchor="t">
            <a:spAutoFit/>
          </a:bodyPr>
          <a:lstStyle/>
          <a:p>
            <a:r>
              <a:rPr lang="zh-CN" altLang="en-US"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第一国际成立大会</a:t>
            </a:r>
            <a:endParaRPr lang="zh-CN" altLang="en-US"/>
          </a:p>
        </p:txBody>
      </p:sp>
      <p:sp>
        <p:nvSpPr>
          <p:cNvPr id="8" name="文本框 7"/>
          <p:cNvSpPr txBox="1"/>
          <p:nvPr/>
        </p:nvSpPr>
        <p:spPr>
          <a:xfrm>
            <a:off x="606266" y="998856"/>
            <a:ext cx="2969083" cy="461665"/>
          </a:xfrm>
          <a:prstGeom prst="rect">
            <a:avLst/>
          </a:prstGeom>
          <a:noFill/>
        </p:spPr>
        <p:txBody>
          <a:bodyPr wrap="none" rtlCol="0">
            <a:spAutoFit/>
          </a:bodyPr>
          <a:lstStyle/>
          <a:p>
            <a:pPr algn="l"/>
            <a:r>
              <a:rPr lang="zh-CN" altLang="en-US" sz="2400"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（一）</a:t>
            </a:r>
            <a:r>
              <a:rPr lang="zh-CN" altLang="en-US" sz="2400" b="1" noProof="0">
                <a:ln>
                  <a:noFill/>
                </a:ln>
                <a:solidFill>
                  <a:srgbClr val="FF0000"/>
                </a:solidFill>
                <a:effectLst/>
                <a:uLnTx/>
                <a:uFillTx/>
                <a:latin typeface="黑体" panose="02010609060101010101" pitchFamily="49" charset="-122"/>
                <a:ea typeface="黑体" panose="02010609060101010101" pitchFamily="49" charset="-122"/>
                <a:cs typeface="微软雅黑" panose="020b0503020204020204" charset="-122"/>
                <a:sym typeface="+mn-ea"/>
              </a:rPr>
              <a:t>第一国际成立</a:t>
            </a:r>
          </a:p>
        </p:txBody>
      </p:sp>
    </p:spTree>
    <p:extLst>
      <p:ext uri="{BB962C8B-B14F-4D97-AF65-F5344CB8AC3E}">
        <p14:creationId xmlns:p14="http://schemas.microsoft.com/office/powerpoint/2010/main" val="4495563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27" presetClass="entr" presetSubtype="0" fill="hold" grpId="0" nodeType="clickEffect">
                                  <p:stCondLst>
                                    <p:cond delay="0"/>
                                  </p:stCondLst>
                                  <p:iterate type="lt">
                                    <p:tmPct val="50000"/>
                                  </p:iterate>
                                  <p:childTnLst>
                                    <p:set>
                                      <p:cBhvr>
                                        <p:cTn id="34" dur="1" fill="hold">
                                          <p:stCondLst>
                                            <p:cond delay="0"/>
                                          </p:stCondLst>
                                        </p:cTn>
                                        <p:tgtEl>
                                          <p:spTgt spid="10"/>
                                        </p:tgtEl>
                                        <p:attrNameLst>
                                          <p:attrName>style.visibility</p:attrName>
                                        </p:attrNameLst>
                                      </p:cBhvr>
                                      <p:to>
                                        <p:strVal val="visible"/>
                                      </p:to>
                                    </p:set>
                                    <p:anim calcmode="discrete" valueType="clr">
                                      <p:cBhvr override="childStyle">
                                        <p:cTn id="35" dur="80"/>
                                        <p:tgtEl>
                                          <p:spTgt spid="10"/>
                                        </p:tgtEl>
                                        <p:attrNameLst>
                                          <p:attrName>style.color</p:attrName>
                                        </p:attrNameLst>
                                      </p:cBhvr>
                                      <p:tavLst>
                                        <p:tav tm="0">
                                          <p:val>
                                            <p:clrVal>
                                              <a:schemeClr val="accent2"/>
                                            </p:clrVal>
                                          </p:val>
                                        </p:tav>
                                        <p:tav tm="50000">
                                          <p:val>
                                            <p:clrVal>
                                              <a:schemeClr val="hlink"/>
                                            </p:clrVal>
                                          </p:val>
                                        </p:tav>
                                      </p:tavLst>
                                    </p:anim>
                                    <p:anim calcmode="discrete" valueType="clr">
                                      <p:cBhvr>
                                        <p:cTn id="36" dur="80"/>
                                        <p:tgtEl>
                                          <p:spTgt spid="10"/>
                                        </p:tgtEl>
                                        <p:attrNameLst>
                                          <p:attrName>fillcolor</p:attrName>
                                        </p:attrNameLst>
                                      </p:cBhvr>
                                      <p:tavLst>
                                        <p:tav tm="0">
                                          <p:val>
                                            <p:clrVal>
                                              <a:schemeClr val="accent2"/>
                                            </p:clrVal>
                                          </p:val>
                                        </p:tav>
                                        <p:tav tm="50000">
                                          <p:val>
                                            <p:clrVal>
                                              <a:schemeClr val="hlink"/>
                                            </p:clrVal>
                                          </p:val>
                                        </p:tav>
                                      </p:tavLst>
                                    </p:anim>
                                    <p:set>
                                      <p:cBhvr>
                                        <p:cTn id="37" dur="80"/>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10"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521509" y="879595"/>
            <a:ext cx="2698175" cy="523220"/>
          </a:xfrm>
          <a:prstGeom prst="rect">
            <a:avLst/>
          </a:prstGeom>
        </p:spPr>
        <p:txBody>
          <a:bodyPr wrap="none">
            <a:spAutoFit/>
          </a:bodyPr>
          <a:lstStyle/>
          <a:p>
            <a:pPr lvl="0"/>
            <a:r>
              <a:rPr lang="zh-CN" altLang="zh-CN" sz="2800" b="1">
                <a:solidFill>
                  <a:srgbClr val="000000"/>
                </a:solidFill>
                <a:latin typeface="微软雅黑" panose="020b0503020204020204" charset="-122"/>
                <a:ea typeface="微软雅黑" panose="020b0503020204020204" charset="-122"/>
                <a:cs typeface="微软雅黑" panose="020b0503020204020204" charset="-122"/>
              </a:rPr>
              <a:t>（二）巴黎公社</a:t>
            </a:r>
          </a:p>
        </p:txBody>
      </p:sp>
      <p:sp>
        <p:nvSpPr>
          <p:cNvPr id="5" name="文本框 4"/>
          <p:cNvSpPr txBox="1"/>
          <p:nvPr/>
        </p:nvSpPr>
        <p:spPr>
          <a:xfrm>
            <a:off x="330042" y="1434465"/>
            <a:ext cx="1808508" cy="523220"/>
          </a:xfrm>
          <a:prstGeom prst="rect">
            <a:avLst/>
          </a:prstGeom>
          <a:noFill/>
        </p:spPr>
        <p:txBody>
          <a:bodyPr wrap="none" rtlCol="0" anchor="t">
            <a:spAutoFit/>
          </a:bodyPr>
          <a:lstStyle/>
          <a:p>
            <a:r>
              <a:rPr lang="zh-CN" altLang="en-US" sz="2800" b="1">
                <a:solidFill>
                  <a:schemeClr val="tx1">
                    <a:lumMod val="50000"/>
                  </a:schemeClr>
                </a:solidFill>
                <a:latin typeface="黑体" panose="02010609060101010101" pitchFamily="49" charset="-122"/>
                <a:ea typeface="黑体" panose="02010609060101010101" pitchFamily="49" charset="-122"/>
                <a:sym typeface="+mn-ea"/>
              </a:rPr>
              <a:t>（</a:t>
            </a:r>
            <a:r>
              <a:rPr lang="en-US" altLang="zh-CN" sz="2800" b="1">
                <a:solidFill>
                  <a:schemeClr val="tx1">
                    <a:lumMod val="50000"/>
                  </a:schemeClr>
                </a:solidFill>
                <a:latin typeface="黑体" panose="02010609060101010101" pitchFamily="49" charset="-122"/>
                <a:ea typeface="黑体" panose="02010609060101010101" pitchFamily="49" charset="-122"/>
                <a:sym typeface="+mn-ea"/>
              </a:rPr>
              <a:t>1</a:t>
            </a:r>
            <a:r>
              <a:rPr lang="zh-CN" altLang="en-US" sz="2800" b="1">
                <a:solidFill>
                  <a:schemeClr val="tx1">
                    <a:lumMod val="50000"/>
                  </a:schemeClr>
                </a:solidFill>
                <a:latin typeface="黑体" panose="02010609060101010101" pitchFamily="49" charset="-122"/>
                <a:ea typeface="黑体" panose="02010609060101010101" pitchFamily="49" charset="-122"/>
                <a:sym typeface="+mn-ea"/>
              </a:rPr>
              <a:t>）</a:t>
            </a:r>
            <a:r>
              <a:rPr lang="zh-CN" altLang="en-US" sz="2800" b="1">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背景</a:t>
            </a:r>
          </a:p>
        </p:txBody>
      </p:sp>
      <p:sp>
        <p:nvSpPr>
          <p:cNvPr id="8" name="文本框 7"/>
          <p:cNvSpPr txBox="1"/>
          <p:nvPr/>
        </p:nvSpPr>
        <p:spPr>
          <a:xfrm>
            <a:off x="489109" y="1932941"/>
            <a:ext cx="7879080" cy="461665"/>
          </a:xfrm>
          <a:prstGeom prst="rect">
            <a:avLst/>
          </a:prstGeom>
          <a:noFill/>
        </p:spPr>
        <p:txBody>
          <a:bodyPr wrap="none" rtlCol="0">
            <a:spAutoFit/>
          </a:bodyPr>
          <a:lstStyle/>
          <a:p>
            <a:pPr algn="l"/>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①根本原因：</a:t>
            </a:r>
            <a:r>
              <a:rPr lang="en-US" altLang="zh-CN"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1870</a:t>
            </a:r>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年普法战争法国战败，社会矛盾激化。</a:t>
            </a:r>
          </a:p>
        </p:txBody>
      </p:sp>
      <p:pic>
        <p:nvPicPr>
          <p:cNvPr id="13" name="图片 12"/>
          <p:cNvPicPr>
            <a:picLocks noChangeAspect="1"/>
          </p:cNvPicPr>
          <p:nvPr/>
        </p:nvPicPr>
        <p:blipFill>
          <a:blip r:embed="rId2"/>
          <a:stretch>
            <a:fillRect/>
          </a:stretch>
        </p:blipFill>
        <p:spPr>
          <a:xfrm>
            <a:off x="589122" y="2487296"/>
            <a:ext cx="1478756" cy="2219325"/>
          </a:xfrm>
          <a:prstGeom prst="rect">
            <a:avLst/>
          </a:prstGeom>
        </p:spPr>
      </p:pic>
      <p:sp>
        <p:nvSpPr>
          <p:cNvPr id="12" name="文本框 11"/>
          <p:cNvSpPr txBox="1"/>
          <p:nvPr/>
        </p:nvSpPr>
        <p:spPr>
          <a:xfrm>
            <a:off x="589122" y="4777105"/>
            <a:ext cx="1530191" cy="923330"/>
          </a:xfrm>
          <a:prstGeom prst="rect">
            <a:avLst/>
          </a:prstGeom>
          <a:noFill/>
        </p:spPr>
        <p:txBody>
          <a:bodyPr wrap="square" rtlCol="0" anchor="t">
            <a:spAutoFit/>
          </a:bodyPr>
          <a:lstStyle/>
          <a:p>
            <a:pPr algn="ctr"/>
            <a:r>
              <a:rPr lang="zh-CN" altLang="en-US" b="1">
                <a:latin typeface="楷体" panose="02010609060101010101" charset="-122"/>
                <a:ea typeface="楷体" panose="02010609060101010101" charset="-122"/>
              </a:rPr>
              <a:t>法兰西第三共和国总统梯也尔</a:t>
            </a:r>
          </a:p>
        </p:txBody>
      </p:sp>
      <p:sp>
        <p:nvSpPr>
          <p:cNvPr id="286728" name="Text Box 8"/>
          <p:cNvSpPr txBox="1"/>
          <p:nvPr/>
        </p:nvSpPr>
        <p:spPr>
          <a:xfrm>
            <a:off x="2119312" y="2487295"/>
            <a:ext cx="1418273" cy="892552"/>
          </a:xfrm>
          <a:prstGeom prst="rect">
            <a:avLst/>
          </a:prstGeom>
          <a:solidFill>
            <a:srgbClr val="000000"/>
          </a:solidFill>
          <a:ln w="9525">
            <a:noFill/>
          </a:ln>
        </p:spPr>
        <p:txBody>
          <a:bodyPr wrap="square" anchor="t">
            <a:spAutoFit/>
          </a:bodyPr>
          <a:lstStyle/>
          <a:p>
            <a:pPr>
              <a:spcBef>
                <a:spcPct val="50000"/>
              </a:spcBef>
            </a:pPr>
            <a:r>
              <a:rPr lang="zh-CN" altLang="en-US" sz="2600" b="1">
                <a:solidFill>
                  <a:schemeClr val="bg1"/>
                </a:solidFill>
                <a:latin typeface="Arial" pitchFamily="34" charset="0"/>
                <a:ea typeface="宋体" panose="02010600030101010101" pitchFamily="2" charset="-122"/>
              </a:rPr>
              <a:t>对外：卖国</a:t>
            </a:r>
          </a:p>
        </p:txBody>
      </p:sp>
      <p:sp>
        <p:nvSpPr>
          <p:cNvPr id="16" name="文本框 15"/>
          <p:cNvSpPr txBox="1"/>
          <p:nvPr/>
        </p:nvSpPr>
        <p:spPr>
          <a:xfrm>
            <a:off x="2074069" y="3167381"/>
            <a:ext cx="2040943" cy="461665"/>
          </a:xfrm>
          <a:prstGeom prst="rect">
            <a:avLst/>
          </a:prstGeom>
          <a:noFill/>
        </p:spPr>
        <p:txBody>
          <a:bodyPr wrap="none" rtlCol="0">
            <a:spAutoFit/>
          </a:bodyPr>
          <a:lstStyle/>
          <a:p>
            <a:r>
              <a:rPr lang="zh-CN" altLang="en-US" sz="2400" b="1">
                <a:solidFill>
                  <a:srgbClr val="FF0000"/>
                </a:solidFill>
                <a:latin typeface="楷体" panose="02010609060101010101" charset="-122"/>
                <a:ea typeface="楷体" panose="02010609060101010101" charset="-122"/>
              </a:rPr>
              <a:t>（民族矛盾）</a:t>
            </a:r>
          </a:p>
        </p:txBody>
      </p:sp>
      <p:sp>
        <p:nvSpPr>
          <p:cNvPr id="286729" name="Text Box 9"/>
          <p:cNvSpPr txBox="1"/>
          <p:nvPr/>
        </p:nvSpPr>
        <p:spPr>
          <a:xfrm>
            <a:off x="2119312" y="3748405"/>
            <a:ext cx="1418273" cy="892552"/>
          </a:xfrm>
          <a:prstGeom prst="rect">
            <a:avLst/>
          </a:prstGeom>
          <a:solidFill>
            <a:srgbClr val="000000"/>
          </a:solidFill>
          <a:ln w="9525">
            <a:noFill/>
          </a:ln>
        </p:spPr>
        <p:txBody>
          <a:bodyPr wrap="square" anchor="t">
            <a:spAutoFit/>
          </a:bodyPr>
          <a:lstStyle/>
          <a:p>
            <a:pPr lvl="0" algn="l">
              <a:spcBef>
                <a:spcPct val="50000"/>
              </a:spcBef>
              <a:buClrTx/>
              <a:buSzTx/>
              <a:buFontTx/>
            </a:pPr>
            <a:r>
              <a:rPr lang="zh-CN" altLang="en-US" sz="2600" b="1">
                <a:solidFill>
                  <a:schemeClr val="bg1"/>
                </a:solidFill>
                <a:latin typeface="Arial" pitchFamily="34" charset="0"/>
                <a:ea typeface="宋体" panose="02010600030101010101" pitchFamily="2" charset="-122"/>
                <a:sym typeface="+mn-ea"/>
              </a:rPr>
              <a:t>对内：镇压</a:t>
            </a:r>
          </a:p>
        </p:txBody>
      </p:sp>
      <p:sp>
        <p:nvSpPr>
          <p:cNvPr id="17" name="文本框 16"/>
          <p:cNvSpPr txBox="1"/>
          <p:nvPr/>
        </p:nvSpPr>
        <p:spPr>
          <a:xfrm>
            <a:off x="2028825" y="4361181"/>
            <a:ext cx="2040943" cy="461665"/>
          </a:xfrm>
          <a:prstGeom prst="rect">
            <a:avLst/>
          </a:prstGeom>
          <a:noFill/>
        </p:spPr>
        <p:txBody>
          <a:bodyPr wrap="none" rtlCol="0">
            <a:spAutoFit/>
          </a:bodyPr>
          <a:lstStyle/>
          <a:p>
            <a:r>
              <a:rPr lang="zh-CN" altLang="en-US" sz="2400" b="1">
                <a:solidFill>
                  <a:srgbClr val="FF0000"/>
                </a:solidFill>
                <a:latin typeface="楷体" panose="02010609060101010101" charset="-122"/>
                <a:ea typeface="楷体" panose="02010609060101010101" charset="-122"/>
              </a:rPr>
              <a:t>（阶级矛盾）</a:t>
            </a:r>
          </a:p>
        </p:txBody>
      </p:sp>
      <p:grpSp>
        <p:nvGrpSpPr>
          <p:cNvPr id="7" name="组合 6"/>
          <p:cNvGrpSpPr/>
          <p:nvPr/>
        </p:nvGrpSpPr>
        <p:grpSpPr>
          <a:xfrm>
            <a:off x="3581877" y="2487295"/>
            <a:ext cx="2496026" cy="3489960"/>
            <a:chOff x="7521" y="3917"/>
            <a:chExt cx="5241" cy="5496"/>
          </a:xfrm>
        </p:grpSpPr>
        <p:pic>
          <p:nvPicPr>
            <p:cNvPr id="10" name="图片 9"/>
            <p:cNvPicPr>
              <a:picLocks noChangeAspect="1"/>
            </p:cNvPicPr>
            <p:nvPr/>
          </p:nvPicPr>
          <p:blipFill>
            <a:blip r:embed="rId3"/>
            <a:stretch>
              <a:fillRect/>
            </a:stretch>
          </p:blipFill>
          <p:spPr>
            <a:xfrm>
              <a:off x="7522" y="3917"/>
              <a:ext cx="5240" cy="3494"/>
            </a:xfrm>
            <a:prstGeom prst="rect">
              <a:avLst/>
            </a:prstGeom>
          </p:spPr>
        </p:pic>
        <p:sp>
          <p:nvSpPr>
            <p:cNvPr id="11" name="文本框 10"/>
            <p:cNvSpPr txBox="1"/>
            <p:nvPr/>
          </p:nvSpPr>
          <p:spPr>
            <a:xfrm>
              <a:off x="7521" y="7523"/>
              <a:ext cx="5241" cy="1890"/>
            </a:xfrm>
            <a:prstGeom prst="rect">
              <a:avLst/>
            </a:prstGeom>
            <a:noFill/>
          </p:spPr>
          <p:txBody>
            <a:bodyPr wrap="square" rtlCol="0" anchor="t">
              <a:spAutoFit/>
            </a:bodyPr>
            <a:lstStyle/>
            <a:p>
              <a:pPr lvl="0" algn="l">
                <a:buClrTx/>
                <a:buSzTx/>
                <a:buFontTx/>
              </a:pPr>
              <a:r>
                <a:rPr lang="zh-CN" altLang="en-US" b="1">
                  <a:latin typeface="楷体" panose="02010609060101010101" charset="-122"/>
                  <a:ea typeface="楷体" panose="02010609060101010101" charset="-122"/>
                  <a:sym typeface="+mn-ea"/>
                </a:rPr>
                <a:t>1871年1月18日，普鲁士国王威廉一世在法国凡尔赛宫加冕为皇帝，成立了德意志帝国。</a:t>
              </a:r>
            </a:p>
          </p:txBody>
        </p:sp>
      </p:grpSp>
      <p:pic>
        <p:nvPicPr>
          <p:cNvPr id="14" name="图片 13"/>
          <p:cNvPicPr>
            <a:picLocks noChangeAspect="1"/>
          </p:cNvPicPr>
          <p:nvPr/>
        </p:nvPicPr>
        <p:blipFill>
          <a:blip r:embed="rId4"/>
          <a:stretch>
            <a:fillRect/>
          </a:stretch>
        </p:blipFill>
        <p:spPr>
          <a:xfrm>
            <a:off x="6281262" y="118111"/>
            <a:ext cx="2733199" cy="2927985"/>
          </a:xfrm>
          <a:prstGeom prst="rect">
            <a:avLst/>
          </a:prstGeom>
        </p:spPr>
      </p:pic>
      <p:sp>
        <p:nvSpPr>
          <p:cNvPr id="15" name="文本框 14"/>
          <p:cNvSpPr txBox="1"/>
          <p:nvPr/>
        </p:nvSpPr>
        <p:spPr>
          <a:xfrm>
            <a:off x="7098030" y="3046096"/>
            <a:ext cx="1422184" cy="461665"/>
          </a:xfrm>
          <a:prstGeom prst="rect">
            <a:avLst/>
          </a:prstGeom>
          <a:noFill/>
        </p:spPr>
        <p:txBody>
          <a:bodyPr wrap="none" rtlCol="0">
            <a:spAutoFit/>
          </a:bodyPr>
          <a:lstStyle/>
          <a:p>
            <a:r>
              <a:rPr lang="zh-CN" altLang="en-US" sz="2400" b="1">
                <a:latin typeface="楷体" panose="02010609060101010101" charset="-122"/>
                <a:ea typeface="楷体" panose="02010609060101010101" charset="-122"/>
              </a:rPr>
              <a:t>普法战争</a:t>
            </a:r>
          </a:p>
        </p:txBody>
      </p:sp>
      <p:sp>
        <p:nvSpPr>
          <p:cNvPr id="6" name="文本框 5"/>
          <p:cNvSpPr txBox="1"/>
          <p:nvPr/>
        </p:nvSpPr>
        <p:spPr>
          <a:xfrm>
            <a:off x="6378417" y="3506471"/>
            <a:ext cx="2636044" cy="4401205"/>
          </a:xfrm>
          <a:prstGeom prst="rect">
            <a:avLst/>
          </a:prstGeom>
          <a:noFill/>
          <a:ln w="28575" cmpd="dbl">
            <a:solidFill>
              <a:schemeClr val="tx1"/>
            </a:solidFill>
            <a:prstDash val="sysDash"/>
          </a:ln>
        </p:spPr>
        <p:txBody>
          <a:bodyPr wrap="square" rtlCol="0" anchor="t">
            <a:spAutoFit/>
          </a:bodyPr>
          <a:lstStyle/>
          <a:p>
            <a:r>
              <a:rPr lang="zh-CN" altLang="en-US" sz="2800" b="1">
                <a:latin typeface="楷体" panose="02010609060101010101" charset="-122"/>
                <a:ea typeface="楷体" panose="02010609060101010101" charset="-122"/>
                <a:cs typeface="楷体" panose="02010609060101010101" charset="-122"/>
              </a:rPr>
              <a:t>巴黎公社是特殊条件下的一个城市的起义，也就具有自发性、偶然性，并不是生产关系阻碍了生产力发展的结果。——马克思</a:t>
            </a:r>
          </a:p>
        </p:txBody>
      </p:sp>
      <p:sp>
        <p:nvSpPr>
          <p:cNvPr id="9" name="文本框 8"/>
          <p:cNvSpPr txBox="1"/>
          <p:nvPr/>
        </p:nvSpPr>
        <p:spPr>
          <a:xfrm>
            <a:off x="330041" y="5699126"/>
            <a:ext cx="8186857" cy="461665"/>
          </a:xfrm>
          <a:prstGeom prst="rect">
            <a:avLst/>
          </a:prstGeom>
          <a:noFill/>
        </p:spPr>
        <p:txBody>
          <a:bodyPr wrap="none" rtlCol="0">
            <a:spAutoFit/>
          </a:bodyPr>
          <a:lstStyle/>
          <a:p>
            <a:pPr algn="l"/>
            <a:r>
              <a:rPr lang="zh-CN" altLang="en-US" sz="240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②</a:t>
            </a:r>
            <a:r>
              <a:rPr lang="zh-CN" altLang="en-US" sz="2400">
                <a:solidFill>
                  <a:schemeClr val="tx1"/>
                </a:solidFill>
                <a:latin typeface="黑体" panose="02010609060101010101" pitchFamily="49" charset="-122"/>
                <a:ea typeface="黑体" panose="02010609060101010101" pitchFamily="49" charset="-122"/>
                <a:sym typeface="+mn-ea"/>
              </a:rPr>
              <a:t>直接原因：资产阶级临时政府企图解除巴黎人民的武装。</a:t>
            </a:r>
          </a:p>
        </p:txBody>
      </p:sp>
      <p:pic>
        <p:nvPicPr>
          <p:cNvPr id="56329" name="Picture 9" descr="普法战争形势"/>
          <p:cNvPicPr>
            <a:picLocks noChangeAspect="1"/>
          </p:cNvPicPr>
          <p:nvPr/>
        </p:nvPicPr>
        <p:blipFill>
          <a:blip r:embed="rId5"/>
          <a:srcRect b="5168"/>
          <a:stretch>
            <a:fillRect/>
          </a:stretch>
        </p:blipFill>
        <p:spPr>
          <a:xfrm>
            <a:off x="3098483" y="274956"/>
            <a:ext cx="2979420" cy="1657985"/>
          </a:xfrm>
          <a:prstGeom prst="rect">
            <a:avLst/>
          </a:prstGeom>
          <a:noFill/>
          <a:ln w="28575" cap="flat" cmpd="sng">
            <a:solidFill>
              <a:srgbClr val="000000"/>
            </a:solidFill>
            <a:prstDash val="solid"/>
            <a:miter/>
            <a:headEnd type="none" w="med" len="med"/>
            <a:tailEnd type="none" w="med" len="med"/>
          </a:ln>
        </p:spPr>
      </p:pic>
    </p:spTree>
    <p:extLst>
      <p:ext uri="{BB962C8B-B14F-4D97-AF65-F5344CB8AC3E}">
        <p14:creationId xmlns:p14="http://schemas.microsoft.com/office/powerpoint/2010/main" val="14874908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linds(horizontal)">
                                      <p:cBhvr>
                                        <p:cTn id="15" dur="500"/>
                                        <p:tgtEl>
                                          <p:spTgt spid="1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286728"/>
                                        </p:tgtEl>
                                        <p:attrNameLst>
                                          <p:attrName>style.visibility</p:attrName>
                                        </p:attrNameLst>
                                      </p:cBhvr>
                                      <p:to>
                                        <p:strVal val="visible"/>
                                      </p:to>
                                    </p:set>
                                    <p:animEffect transition="in" filter="box(in)">
                                      <p:cBhvr>
                                        <p:cTn id="20" dur="500"/>
                                        <p:tgtEl>
                                          <p:spTgt spid="286728"/>
                                        </p:tgtEl>
                                      </p:cBhvr>
                                    </p:animEffect>
                                  </p:childTnLst>
                                </p:cTn>
                              </p:par>
                            </p:childTnLst>
                          </p:cTn>
                        </p:par>
                        <p:par>
                          <p:cTn id="21" fill="hold" nodeType="afterGroup">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down)">
                                      <p:cBhvr>
                                        <p:cTn id="24" dur="500"/>
                                        <p:tgtEl>
                                          <p:spTgt spid="16"/>
                                        </p:tgtEl>
                                      </p:cBhvr>
                                    </p:animEffect>
                                  </p:childTnLst>
                                </p:cTn>
                              </p:par>
                            </p:childTnLst>
                          </p:cTn>
                        </p:par>
                        <p:par>
                          <p:cTn id="25" fill="hold" nodeType="afterGroup">
                            <p:stCondLst>
                              <p:cond delay="1000"/>
                            </p:stCondLst>
                            <p:childTnLst>
                              <p:par>
                                <p:cTn id="26" presetID="4" presetClass="entr" presetSubtype="16" fill="hold" grpId="0" nodeType="afterEffect">
                                  <p:stCondLst>
                                    <p:cond delay="0"/>
                                  </p:stCondLst>
                                  <p:childTnLst>
                                    <p:set>
                                      <p:cBhvr>
                                        <p:cTn id="27" dur="1" fill="hold">
                                          <p:stCondLst>
                                            <p:cond delay="0"/>
                                          </p:stCondLst>
                                        </p:cTn>
                                        <p:tgtEl>
                                          <p:spTgt spid="286729"/>
                                        </p:tgtEl>
                                        <p:attrNameLst>
                                          <p:attrName>style.visibility</p:attrName>
                                        </p:attrNameLst>
                                      </p:cBhvr>
                                      <p:to>
                                        <p:strVal val="visible"/>
                                      </p:to>
                                    </p:set>
                                    <p:animEffect transition="in" filter="box(in)">
                                      <p:cBhvr>
                                        <p:cTn id="28" dur="500"/>
                                        <p:tgtEl>
                                          <p:spTgt spid="286729"/>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down)">
                                      <p:cBhvr>
                                        <p:cTn id="31" dur="500"/>
                                        <p:tgtEl>
                                          <p:spTgt spid="17"/>
                                        </p:tgtEl>
                                      </p:cBhvr>
                                    </p:animEffect>
                                  </p:childTnLst>
                                </p:cTn>
                              </p:par>
                            </p:childTnLst>
                          </p:cTn>
                        </p:par>
                        <p:par>
                          <p:cTn id="32" fill="hold" nodeType="afterGroup">
                            <p:stCondLst>
                              <p:cond delay="1500"/>
                            </p:stCondLst>
                            <p:childTnLst>
                              <p:par>
                                <p:cTn id="33" presetID="3" presetClass="entr" presetSubtype="1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linds(horizontal)">
                                      <p:cBhvr>
                                        <p:cTn id="35" dur="500"/>
                                        <p:tgtEl>
                                          <p:spTgt spid="7"/>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286728" grpId="0"/>
      <p:bldP spid="16" grpId="0"/>
      <p:bldP spid="286729" grpId="0"/>
      <p:bldP spid="17" grpId="0"/>
      <p:bldP spid="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81915" y="867410"/>
            <a:ext cx="1808508" cy="523220"/>
          </a:xfrm>
          <a:prstGeom prst="rect">
            <a:avLst/>
          </a:prstGeom>
          <a:noFill/>
        </p:spPr>
        <p:txBody>
          <a:bodyPr wrap="none" rtlCol="0" anchor="t">
            <a:spAutoFit/>
          </a:bodyPr>
          <a:lstStyle/>
          <a:p>
            <a:r>
              <a:rPr lang="zh-CN" altLang="en-US" sz="2800" b="1"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800" b="1"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800" b="1"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）建立</a:t>
            </a:r>
          </a:p>
        </p:txBody>
      </p:sp>
      <p:sp>
        <p:nvSpPr>
          <p:cNvPr id="6" name="文本框 5"/>
          <p:cNvSpPr txBox="1"/>
          <p:nvPr/>
        </p:nvSpPr>
        <p:spPr>
          <a:xfrm>
            <a:off x="1425893" y="867410"/>
            <a:ext cx="7219950" cy="891540"/>
          </a:xfrm>
          <a:prstGeom prst="rect">
            <a:avLst/>
          </a:prstGeom>
          <a:noFill/>
        </p:spPr>
        <p:txBody>
          <a:bodyPr wrap="square" rtlCol="0" anchor="t">
            <a:spAutoFit/>
          </a:bodyPr>
          <a:lstStyle/>
          <a:p>
            <a:r>
              <a:rPr lang="zh-CN" altLang="en-US" sz="2600" b="1" noProof="0">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1871年3月，巴黎爆发工人武装起义，建立了自己的政权——巴黎公社。</a:t>
            </a:r>
          </a:p>
        </p:txBody>
      </p:sp>
      <p:sp>
        <p:nvSpPr>
          <p:cNvPr id="17" name="Rectangle 5"/>
          <p:cNvSpPr/>
          <p:nvPr/>
        </p:nvSpPr>
        <p:spPr>
          <a:xfrm>
            <a:off x="393383" y="1758950"/>
            <a:ext cx="3964781"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b="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mn-lt"/>
                <a:ea typeface="+mn-ea"/>
              </a:defRPr>
            </a:lvl5pPr>
          </a:lstStyle>
          <a:p>
            <a:pPr marL="0" lvl="0" indent="0" eaLnBrk="1" hangingPunct="1">
              <a:spcBef>
                <a:spcPct val="0"/>
              </a:spcBef>
              <a:buClrTx/>
              <a:buSzTx/>
              <a:buFontTx/>
              <a:buNone/>
            </a:pPr>
            <a:r>
              <a:rPr lang="zh-CN" altLang="en-US" sz="2800" b="1" smtClean="0">
                <a:solidFill>
                  <a:schemeClr val="tx1"/>
                </a:solidFill>
                <a:latin typeface="黑体" panose="02010609060101010101" pitchFamily="49" charset="-122"/>
                <a:ea typeface="黑体" panose="02010609060101010101" pitchFamily="49" charset="-122"/>
              </a:rPr>
              <a:t>性质：第</a:t>
            </a:r>
            <a:r>
              <a:rPr lang="zh-CN" altLang="en-US" sz="2800" b="1">
                <a:solidFill>
                  <a:schemeClr val="tx1"/>
                </a:solidFill>
                <a:latin typeface="黑体" panose="02010609060101010101" pitchFamily="49" charset="-122"/>
                <a:ea typeface="黑体" panose="02010609060101010101" pitchFamily="49" charset="-122"/>
              </a:rPr>
              <a:t>一个工人阶级政权</a:t>
            </a:r>
          </a:p>
        </p:txBody>
      </p:sp>
      <p:sp>
        <p:nvSpPr>
          <p:cNvPr id="8" name="文本框 7"/>
          <p:cNvSpPr txBox="1"/>
          <p:nvPr/>
        </p:nvSpPr>
        <p:spPr>
          <a:xfrm>
            <a:off x="3988118" y="1758950"/>
            <a:ext cx="3038475" cy="954107"/>
          </a:xfrm>
          <a:prstGeom prst="rect">
            <a:avLst/>
          </a:prstGeom>
          <a:noFill/>
        </p:spPr>
        <p:txBody>
          <a:bodyPr wrap="square" rtlCol="0" anchor="t">
            <a:spAutoFit/>
          </a:bodyPr>
          <a:lstStyle/>
          <a:p>
            <a:r>
              <a:rPr lang="zh-CN" altLang="en-US" sz="2800" b="1">
                <a:latin typeface="黑体" panose="02010609060101010101" pitchFamily="49" charset="-122"/>
                <a:ea typeface="黑体" panose="02010609060101010101" pitchFamily="49" charset="-122"/>
              </a:rPr>
              <a:t>≠第一个社会主义国家</a:t>
            </a:r>
          </a:p>
        </p:txBody>
      </p:sp>
      <p:sp>
        <p:nvSpPr>
          <p:cNvPr id="100" name="文本框 99"/>
          <p:cNvSpPr txBox="1"/>
          <p:nvPr/>
        </p:nvSpPr>
        <p:spPr>
          <a:xfrm>
            <a:off x="387191" y="2477135"/>
            <a:ext cx="8338185" cy="768350"/>
          </a:xfrm>
          <a:prstGeom prst="rect">
            <a:avLst/>
          </a:prstGeom>
          <a:noFill/>
          <a:ln w="9525">
            <a:noFill/>
          </a:ln>
        </p:spPr>
        <p:txBody>
          <a:bodyPr wrap="square">
            <a:spAutoFit/>
          </a:bodyPr>
          <a:lstStyle/>
          <a:p>
            <a:pPr indent="0"/>
            <a:r>
              <a:rPr lang="zh-CN" sz="2200" b="1">
                <a:solidFill>
                  <a:schemeClr val="tx1"/>
                </a:solidFill>
                <a:latin typeface="黑体" panose="02010609060101010101" pitchFamily="49" charset="-122"/>
                <a:ea typeface="黑体" panose="02010609060101010101" pitchFamily="49" charset="-122"/>
              </a:rPr>
              <a:t>第一国际的一些成员在公社的活动中发挥了重要作用，他们认为建立工人政权是向社会主义迈出的第一步。</a:t>
            </a:r>
            <a:endParaRPr lang="zh-CN" altLang="en-US" sz="2200" b="1">
              <a:solidFill>
                <a:schemeClr val="tx1"/>
              </a:solidFill>
              <a:latin typeface="黑体" panose="02010609060101010101" pitchFamily="49" charset="-122"/>
              <a:ea typeface="黑体" panose="02010609060101010101" pitchFamily="49" charset="-122"/>
            </a:endParaRPr>
          </a:p>
        </p:txBody>
      </p:sp>
      <p:pic>
        <p:nvPicPr>
          <p:cNvPr id="4" name="image229.png"/>
          <p:cNvPicPr>
            <a:picLocks noChangeAspect="1"/>
          </p:cNvPicPr>
          <p:nvPr/>
        </p:nvPicPr>
        <p:blipFill>
          <a:blip r:embed="rId2"/>
          <a:stretch>
            <a:fillRect/>
          </a:stretch>
        </p:blipFill>
        <p:spPr>
          <a:xfrm>
            <a:off x="393145" y="3353435"/>
            <a:ext cx="2913221" cy="2461260"/>
          </a:xfrm>
          <a:prstGeom prst="rect">
            <a:avLst/>
          </a:prstGeom>
          <a:noFill/>
          <a:ln w="9525">
            <a:noFill/>
          </a:ln>
        </p:spPr>
      </p:pic>
      <p:sp>
        <p:nvSpPr>
          <p:cNvPr id="7" name="TextBox 6"/>
          <p:cNvSpPr txBox="1"/>
          <p:nvPr/>
        </p:nvSpPr>
        <p:spPr>
          <a:xfrm>
            <a:off x="315805" y="5814776"/>
            <a:ext cx="3068186" cy="460375"/>
          </a:xfrm>
          <a:prstGeom prst="rect">
            <a:avLst/>
          </a:prstGeom>
          <a:noFill/>
        </p:spPr>
        <p:txBody>
          <a:bodyPr wrap="square" rtlCol="0">
            <a:spAutoFit/>
          </a:bodyPr>
          <a:lstStyle/>
          <a:p>
            <a:pPr algn="ctr"/>
            <a:r>
              <a:rPr lang="zh-CN" altLang="en-US" sz="2400" b="1" smtClean="0">
                <a:latin typeface="楷体" panose="02010609060101010101" charset="-122"/>
                <a:ea typeface="楷体" panose="02010609060101010101" charset="-122"/>
              </a:rPr>
              <a:t>巴黎公社成立</a:t>
            </a:r>
          </a:p>
        </p:txBody>
      </p:sp>
      <p:sp>
        <p:nvSpPr>
          <p:cNvPr id="10" name="文本框 9"/>
          <p:cNvSpPr txBox="1"/>
          <p:nvPr/>
        </p:nvSpPr>
        <p:spPr>
          <a:xfrm>
            <a:off x="3383756" y="3138171"/>
            <a:ext cx="5434965" cy="3785652"/>
          </a:xfrm>
          <a:prstGeom prst="rect">
            <a:avLst/>
          </a:prstGeom>
          <a:noFill/>
          <a:ln w="28575" cmpd="dbl">
            <a:solidFill>
              <a:schemeClr val="tx1">
                <a:lumMod val="85000"/>
                <a:lumOff val="15000"/>
              </a:schemeClr>
            </a:solidFill>
            <a:prstDash val="dash"/>
          </a:ln>
        </p:spPr>
        <p:txBody>
          <a:bodyPr wrap="square" rtlCol="0" anchor="t">
            <a:spAutoFit/>
          </a:bodyPr>
          <a:lstStyle/>
          <a:p>
            <a:pPr algn="just"/>
            <a:r>
              <a:rPr lang="zh-CN" altLang="en-US" sz="2400" b="1">
                <a:solidFill>
                  <a:schemeClr val="tx1">
                    <a:lumMod val="50000"/>
                  </a:schemeClr>
                </a:solidFill>
                <a:latin typeface="楷体" panose="02010609060101010101" charset="-122"/>
                <a:ea typeface="楷体" panose="02010609060101010101" charset="-122"/>
                <a:cs typeface="楷体" panose="02010609060101010101" charset="-122"/>
              </a:rPr>
              <a:t>在法国，公社的最早名称可追溯到中世纪中期，当时一些城市中的商人和市民为了反对城市领主的压迫而自动联合起来，结成自治团体，建立自卫军武装反抗的封建领主对城市的控制，以维护自己的利益。这种争取自治权利的城市就称为“公社”。公社仍承认封建主的某些权利，继续按规定缴纳赋税，承担劳役，各封建主也不得不承认公社的自治权。</a:t>
            </a:r>
          </a:p>
        </p:txBody>
      </p:sp>
    </p:spTree>
    <p:extLst>
      <p:ext uri="{BB962C8B-B14F-4D97-AF65-F5344CB8AC3E}">
        <p14:creationId xmlns:p14="http://schemas.microsoft.com/office/powerpoint/2010/main" val="36767791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8"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518410" y="247015"/>
            <a:ext cx="1980029" cy="523220"/>
          </a:xfrm>
          <a:prstGeom prst="rect">
            <a:avLst/>
          </a:prstGeom>
          <a:noFill/>
        </p:spPr>
        <p:txBody>
          <a:bodyPr wrap="none" rtlCol="0" anchor="t">
            <a:spAutoFit/>
          </a:bodyPr>
          <a:lstStyle/>
          <a:p>
            <a:r>
              <a:rPr lang="en-US" altLang="zh-CN" sz="2800"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800"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革命措施</a:t>
            </a:r>
          </a:p>
        </p:txBody>
      </p:sp>
      <p:graphicFrame>
        <p:nvGraphicFramePr>
          <p:cNvPr id="9" name="表格 8"/>
          <p:cNvGraphicFramePr>
            <a:graphicFrameLocks noGrp="1"/>
          </p:cNvGraphicFramePr>
          <p:nvPr>
            <p:custDataLst>
              <p:tags r:id="rId2"/>
            </p:custDataLst>
          </p:nvPr>
        </p:nvGraphicFramePr>
        <p:xfrm>
          <a:off x="542926" y="823596"/>
          <a:ext cx="8224361" cy="3192145"/>
        </p:xfrm>
        <a:graphic>
          <a:graphicData uri="http://schemas.openxmlformats.org/drawingml/2006/table">
            <a:tbl>
              <a:tblPr firstRow="1">
                <a:effectLst/>
                <a:tableStyleId>{5940675A-B579-460E-94D1-54222C63F5DA}</a:tableStyleId>
              </a:tblPr>
              <a:tblGrid>
                <a:gridCol w="714851"/>
                <a:gridCol w="6263640"/>
                <a:gridCol w="1245870"/>
              </a:tblGrid>
              <a:tr h="762000">
                <a:tc rowSpan="2">
                  <a:txBody>
                    <a:bodyPr vert="horz" wrap="square"/>
                    <a:lstStyle/>
                    <a:p>
                      <a:pPr algn="ctr"/>
                      <a:r>
                        <a:rPr lang="zh-CN" altLang="en-US" sz="2200" b="1" smtClean="0">
                          <a:solidFill>
                            <a:srgbClr val="7030A0"/>
                          </a:solidFill>
                          <a:latin typeface="黑体" panose="02010609060101010101" pitchFamily="49" charset="-122"/>
                          <a:ea typeface="黑体" panose="02010609060101010101" pitchFamily="49" charset="-122"/>
                        </a:rPr>
                        <a:t>政权</a:t>
                      </a:r>
                      <a:endParaRPr lang="en-US" altLang="zh-CN" sz="2200" b="1" smtClean="0">
                        <a:solidFill>
                          <a:srgbClr val="7030A0"/>
                        </a:solidFill>
                        <a:latin typeface="黑体" panose="02010609060101010101" pitchFamily="49" charset="-122"/>
                        <a:ea typeface="黑体" panose="02010609060101010101" pitchFamily="49" charset="-122"/>
                      </a:endParaRPr>
                    </a:p>
                    <a:p>
                      <a:pPr algn="ctr"/>
                      <a:r>
                        <a:rPr lang="zh-CN" altLang="en-US" sz="2200" b="1" smtClean="0">
                          <a:solidFill>
                            <a:srgbClr val="7030A0"/>
                          </a:solidFill>
                          <a:latin typeface="黑体" panose="02010609060101010101" pitchFamily="49" charset="-122"/>
                          <a:ea typeface="黑体" panose="02010609060101010101" pitchFamily="49" charset="-122"/>
                        </a:rPr>
                        <a:t>建设</a:t>
                      </a:r>
                    </a:p>
                  </a:txBody>
                  <a:tcPr marL="68580" marR="6858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c>
                  <a:txBody>
                    <a:bodyPr vert="horz" wrap="square"/>
                    <a:lstStyle/>
                    <a:p>
                      <a:r>
                        <a:rPr lang="zh-CN" altLang="en-US" sz="2200" b="1" smtClean="0">
                          <a:solidFill>
                            <a:schemeClr val="tx1">
                              <a:lumMod val="50000"/>
                            </a:schemeClr>
                          </a:solidFill>
                          <a:latin typeface="黑体" panose="02010609060101010101" pitchFamily="49" charset="-122"/>
                          <a:ea typeface="黑体" panose="02010609060101010101" pitchFamily="49" charset="-122"/>
                          <a:sym typeface="+mn-ea"/>
                        </a:rPr>
                        <a:t>打碎旧的国家机关，建立立法与行政合一的政权机关和司法机构；</a:t>
                      </a:r>
                      <a:endParaRPr lang="en-US" altLang="zh-CN" sz="2200" b="1" smtClean="0">
                        <a:solidFill>
                          <a:schemeClr val="tx1">
                            <a:lumMod val="50000"/>
                          </a:schemeClr>
                        </a:solidFill>
                        <a:latin typeface="黑体" panose="02010609060101010101" pitchFamily="49" charset="-122"/>
                        <a:ea typeface="黑体" panose="02010609060101010101" pitchFamily="49" charset="-122"/>
                        <a:sym typeface="+mn-ea"/>
                      </a:endParaRPr>
                    </a:p>
                    <a:p>
                      <a:r>
                        <a:rPr lang="zh-CN" altLang="en-US" sz="2200" b="1" smtClean="0">
                          <a:solidFill>
                            <a:schemeClr val="tx1">
                              <a:lumMod val="50000"/>
                            </a:schemeClr>
                          </a:solidFill>
                          <a:latin typeface="黑体" panose="02010609060101010101" pitchFamily="49" charset="-122"/>
                          <a:ea typeface="黑体" panose="02010609060101010101" pitchFamily="49" charset="-122"/>
                          <a:sym typeface="+mn-ea"/>
                        </a:rPr>
                        <a:t>废除</a:t>
                      </a:r>
                      <a:r>
                        <a:rPr lang="zh-CN" altLang="en-US" sz="2200" b="1">
                          <a:solidFill>
                            <a:schemeClr val="tx1">
                              <a:lumMod val="50000"/>
                            </a:schemeClr>
                          </a:solidFill>
                          <a:latin typeface="黑体" panose="02010609060101010101" pitchFamily="49" charset="-122"/>
                          <a:ea typeface="黑体" panose="02010609060101010101" pitchFamily="49" charset="-122"/>
                          <a:sym typeface="+mn-ea"/>
                        </a:rPr>
                        <a:t>旧</a:t>
                      </a:r>
                      <a:r>
                        <a:rPr lang="zh-CN" altLang="en-US" sz="2200" b="1" smtClean="0">
                          <a:solidFill>
                            <a:schemeClr val="tx1">
                              <a:lumMod val="50000"/>
                            </a:schemeClr>
                          </a:solidFill>
                          <a:latin typeface="黑体" panose="02010609060101010101" pitchFamily="49" charset="-122"/>
                          <a:ea typeface="黑体" panose="02010609060101010101" pitchFamily="49" charset="-122"/>
                          <a:sym typeface="+mn-ea"/>
                        </a:rPr>
                        <a:t>军队和旧警察，代之以国民自卫军和治安委员会</a:t>
                      </a:r>
                      <a:endParaRPr lang="zh-CN" altLang="en-US" sz="2200" b="1" kern="1200" smtClean="0">
                        <a:solidFill>
                          <a:schemeClr val="tx1">
                            <a:lumMod val="50000"/>
                          </a:schemeClr>
                        </a:solidFill>
                        <a:latin typeface="黑体" panose="02010609060101010101" pitchFamily="49" charset="-122"/>
                        <a:ea typeface="黑体" panose="02010609060101010101" pitchFamily="49" charset="-122"/>
                        <a:cs typeface="+mn-ea"/>
                        <a:sym typeface="+mn-ea"/>
                      </a:endParaRPr>
                    </a:p>
                  </a:txBody>
                  <a:tcPr marL="68580" marR="6858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vert="horz" wrap="square"/>
                    <a:lstStyle/>
                    <a:p>
                      <a:endParaRPr lang="zh-CN" altLang="en-US" sz="2400" b="1">
                        <a:solidFill>
                          <a:sysClr val="window" lastClr="FFFFFF"/>
                        </a:solidFill>
                        <a:latin typeface="华文新魏" pitchFamily="2" charset="-122"/>
                        <a:ea typeface="华文新魏" pitchFamily="2" charset="-122"/>
                      </a:endParaRPr>
                    </a:p>
                  </a:txBody>
                  <a:tcPr marL="68580" marR="6858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r>
              <a:tr h="457200">
                <a:tc vMerge="1">
                  <a:txBody>
                    <a:bodyPr vert="horz" wrap="square"/>
                    <a:lstStyle/>
                    <a:p>
                      <a:endParaRPr/>
                    </a:p>
                  </a:txBody>
                  <a:tcPr anchor="ctr">
                    <a:solidFill>
                      <a:srgbClr val="D34817"/>
                    </a:solidFill>
                  </a:tcPr>
                </a:tc>
                <a:tc>
                  <a:txBody>
                    <a:bodyPr vert="horz" wrap="square"/>
                    <a:lstStyle/>
                    <a:p>
                      <a:pPr>
                        <a:lnSpc>
                          <a:spcPct val="100000"/>
                        </a:lnSpc>
                      </a:pPr>
                      <a:r>
                        <a:rPr lang="zh-CN" altLang="en-US" sz="2200" b="1" smtClean="0">
                          <a:solidFill>
                            <a:schemeClr val="tx1">
                              <a:lumMod val="50000"/>
                            </a:schemeClr>
                          </a:solidFill>
                          <a:latin typeface="黑体" panose="02010609060101010101" pitchFamily="49" charset="-122"/>
                          <a:ea typeface="黑体" panose="02010609060101010101" pitchFamily="49" charset="-122"/>
                          <a:sym typeface="+mn-ea"/>
                        </a:rPr>
                        <a:t>人民有权监督和罢免由选举产生的公职人员，</a:t>
                      </a:r>
                    </a:p>
                    <a:p>
                      <a:pPr>
                        <a:lnSpc>
                          <a:spcPct val="100000"/>
                        </a:lnSpc>
                      </a:pPr>
                      <a:r>
                        <a:rPr lang="zh-CN" altLang="en-US" sz="2200" b="1" smtClean="0">
                          <a:solidFill>
                            <a:schemeClr val="tx1">
                              <a:lumMod val="50000"/>
                            </a:schemeClr>
                          </a:solidFill>
                          <a:latin typeface="黑体" panose="02010609060101010101" pitchFamily="49" charset="-122"/>
                          <a:ea typeface="黑体" panose="02010609060101010101" pitchFamily="49" charset="-122"/>
                          <a:sym typeface="+mn-ea"/>
                        </a:rPr>
                        <a:t>所有公职人员的工资不得超过熟练工人的工资。</a:t>
                      </a:r>
                      <a:endParaRPr lang="zh-CN" altLang="en-US" sz="2200" b="1" kern="1200" smtClean="0">
                        <a:solidFill>
                          <a:schemeClr val="tx1">
                            <a:lumMod val="50000"/>
                          </a:schemeClr>
                        </a:solidFill>
                        <a:latin typeface="黑体" panose="02010609060101010101" pitchFamily="49" charset="-122"/>
                        <a:ea typeface="黑体" panose="02010609060101010101" pitchFamily="49" charset="-122"/>
                        <a:cs typeface="+mn-ea"/>
                        <a:sym typeface="+mn-ea"/>
                      </a:endParaRPr>
                    </a:p>
                  </a:txBody>
                  <a:tcPr marL="68580" marR="6858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c>
                  <a:txBody>
                    <a:bodyPr vert="horz" wrap="square"/>
                    <a:lstStyle/>
                    <a:p>
                      <a:pPr marL="0" algn="l" defTabSz="914400" rtl="0" eaLnBrk="1" latinLnBrk="0" hangingPunct="1"/>
                      <a:endParaRPr lang="zh-CN" altLang="en-US" sz="2400" b="1" kern="1200">
                        <a:solidFill>
                          <a:sysClr val="window" lastClr="FFFFFF"/>
                        </a:solidFill>
                        <a:latin typeface="华文新魏" pitchFamily="2" charset="-122"/>
                        <a:ea typeface="华文新魏" pitchFamily="2" charset="-122"/>
                        <a:cs typeface="+mn-ea"/>
                      </a:endParaRPr>
                    </a:p>
                  </a:txBody>
                  <a:tcPr marL="68580" marR="6858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r>
              <a:tr h="997585">
                <a:tc>
                  <a:txBody>
                    <a:bodyPr vert="horz" wrap="square"/>
                    <a:lstStyle/>
                    <a:p>
                      <a:pPr algn="ctr"/>
                      <a:r>
                        <a:rPr lang="zh-CN" altLang="en-US" sz="2200" b="1" smtClean="0">
                          <a:solidFill>
                            <a:srgbClr val="7030A0"/>
                          </a:solidFill>
                          <a:latin typeface="黑体" panose="02010609060101010101" pitchFamily="49" charset="-122"/>
                          <a:ea typeface="黑体" panose="02010609060101010101" pitchFamily="49" charset="-122"/>
                        </a:rPr>
                        <a:t>社会</a:t>
                      </a:r>
                      <a:endParaRPr lang="en-US" altLang="zh-CN" sz="2200" b="1" smtClean="0">
                        <a:solidFill>
                          <a:srgbClr val="7030A0"/>
                        </a:solidFill>
                        <a:latin typeface="黑体" panose="02010609060101010101" pitchFamily="49" charset="-122"/>
                        <a:ea typeface="黑体" panose="02010609060101010101" pitchFamily="49" charset="-122"/>
                      </a:endParaRPr>
                    </a:p>
                    <a:p>
                      <a:pPr algn="ctr"/>
                      <a:r>
                        <a:rPr lang="zh-CN" altLang="en-US" sz="2200" b="1" smtClean="0">
                          <a:solidFill>
                            <a:srgbClr val="7030A0"/>
                          </a:solidFill>
                          <a:latin typeface="黑体" panose="02010609060101010101" pitchFamily="49" charset="-122"/>
                          <a:ea typeface="黑体" panose="02010609060101010101" pitchFamily="49" charset="-122"/>
                        </a:rPr>
                        <a:t>经济</a:t>
                      </a:r>
                    </a:p>
                  </a:txBody>
                  <a:tcPr marL="68580" marR="6858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c>
                  <a:txBody>
                    <a:bodyPr vert="horz" wrap="square"/>
                    <a:lstStyle/>
                    <a:p>
                      <a:r>
                        <a:rPr lang="zh-CN" altLang="en-US" sz="2200" b="1">
                          <a:solidFill>
                            <a:schemeClr val="tx1">
                              <a:lumMod val="50000"/>
                            </a:schemeClr>
                          </a:solidFill>
                          <a:latin typeface="黑体" panose="02010609060101010101" pitchFamily="49" charset="-122"/>
                          <a:ea typeface="黑体" panose="02010609060101010101" pitchFamily="49" charset="-122"/>
                          <a:sym typeface="+mn-ea"/>
                        </a:rPr>
                        <a:t>没收逃亡资本家的工厂</a:t>
                      </a:r>
                      <a:r>
                        <a:rPr lang="zh-CN" altLang="en-US" sz="2200" b="1" noProof="0">
                          <a:ln>
                            <a:noFill/>
                          </a:ln>
                          <a:solidFill>
                            <a:schemeClr val="tx1">
                              <a:lumMod val="50000"/>
                            </a:schemeClr>
                          </a:solidFill>
                          <a:effectLst/>
                          <a:uLnTx/>
                          <a:uFillTx/>
                          <a:latin typeface="黑体" panose="02010609060101010101" pitchFamily="49" charset="-122"/>
                          <a:ea typeface="黑体" panose="02010609060101010101" pitchFamily="49" charset="-122"/>
                          <a:cs typeface="微软雅黑" panose="020b0503020204020204" charset="-122"/>
                          <a:sym typeface="+mn-ea"/>
                        </a:rPr>
                        <a:t>，由工人合作社管理工厂；</a:t>
                      </a:r>
                    </a:p>
                    <a:p>
                      <a:r>
                        <a:rPr lang="zh-CN" altLang="en-US" sz="2200" b="1" noProof="0">
                          <a:ln>
                            <a:noFill/>
                          </a:ln>
                          <a:solidFill>
                            <a:schemeClr val="tx1">
                              <a:lumMod val="50000"/>
                            </a:schemeClr>
                          </a:solidFill>
                          <a:effectLst/>
                          <a:uLnTx/>
                          <a:uFillTx/>
                          <a:latin typeface="黑体" panose="02010609060101010101" pitchFamily="49" charset="-122"/>
                          <a:ea typeface="黑体" panose="02010609060101010101" pitchFamily="49" charset="-122"/>
                          <a:cs typeface="微软雅黑" panose="020b0503020204020204" charset="-122"/>
                          <a:sym typeface="+mn-ea"/>
                        </a:rPr>
                        <a:t>实行八小时工作日；等等</a:t>
                      </a:r>
                      <a:endParaRPr lang="zh-CN" altLang="en-US" sz="2200" b="1" kern="1200" noProof="0" smtClean="0">
                        <a:ln>
                          <a:noFill/>
                        </a:ln>
                        <a:solidFill>
                          <a:schemeClr val="tx1">
                            <a:lumMod val="50000"/>
                          </a:schemeClr>
                        </a:solidFill>
                        <a:effectLst/>
                        <a:uLnTx/>
                        <a:uFillTx/>
                        <a:latin typeface="黑体" panose="02010609060101010101" pitchFamily="49" charset="-122"/>
                        <a:ea typeface="黑体" panose="02010609060101010101" pitchFamily="49" charset="-122"/>
                        <a:cs typeface="微软雅黑" panose="020b0503020204020204" charset="-122"/>
                        <a:sym typeface="+mn-ea"/>
                      </a:endParaRPr>
                    </a:p>
                  </a:txBody>
                  <a:tcPr marL="68580" marR="6858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endParaRPr lang="zh-CN" altLang="en-US" sz="2400" b="1" kern="1200" smtClean="0">
                        <a:solidFill>
                          <a:sysClr val="window" lastClr="FFFFFF"/>
                        </a:solidFill>
                        <a:latin typeface="华文新魏" pitchFamily="2" charset="-122"/>
                        <a:ea typeface="华文新魏" pitchFamily="2" charset="-122"/>
                        <a:cs typeface="+mn-ea"/>
                      </a:endParaRPr>
                    </a:p>
                  </a:txBody>
                  <a:tcPr marL="68580" marR="68580"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r>
            </a:tbl>
          </a:graphicData>
        </a:graphic>
      </p:graphicFrame>
      <p:sp>
        <p:nvSpPr>
          <p:cNvPr id="8" name="圆角矩形标注 7"/>
          <p:cNvSpPr/>
          <p:nvPr/>
        </p:nvSpPr>
        <p:spPr>
          <a:xfrm>
            <a:off x="2000726" y="768985"/>
            <a:ext cx="1902143" cy="405765"/>
          </a:xfrm>
          <a:prstGeom prst="wedgeRoundRectCallout">
            <a:avLst>
              <a:gd name="adj1" fmla="val -35448"/>
              <a:gd name="adj2" fmla="val 100078"/>
              <a:gd name="adj3" fmla="val 16667"/>
            </a:avLst>
          </a:prstGeom>
          <a:solidFill>
            <a:srgbClr val="FFFF00"/>
          </a:solidFill>
          <a:ln w="9525" cap="flat" cmpd="sng" algn="ctr">
            <a:solidFill>
              <a:srgbClr val="FF0000"/>
            </a:solidFill>
            <a:prstDash val="solid"/>
            <a:round/>
            <a:headEnd type="none" w="med" len="med"/>
            <a:tailEnd type="none" w="med" len="med"/>
          </a:ln>
        </p:spPr>
        <p:txBody>
          <a:bodyPr vert="horz" wrap="square" lIns="91440" tIns="45720" rIns="91440" bIns="45720" numCol="1" anchor="t" anchorCtr="0" compatLnSpc="1"/>
          <a:lstStyle/>
          <a:p>
            <a:pPr lvl="0" eaLnBrk="1" fontAlgn="base" hangingPunct="1"/>
            <a:r>
              <a:rPr lang="zh-CN" altLang="x-none" sz="2100" b="1">
                <a:solidFill>
                  <a:srgbClr val="FF0000"/>
                </a:solidFill>
                <a:effectLst>
                  <a:outerShdw blurRad="38100" dist="38100" dir="2700000">
                    <a:srgbClr val="C0C0C0"/>
                  </a:outerShdw>
                </a:effectLst>
                <a:latin typeface="Arial" pitchFamily="34" charset="0"/>
                <a:ea typeface="黑体" panose="02010609060101010101" pitchFamily="49" charset="-122"/>
                <a:cs typeface="+mn-ea"/>
                <a:sym typeface="+mn-ea"/>
              </a:rPr>
              <a:t>打碎旧的国家机器</a:t>
            </a:r>
            <a:endParaRPr kumimoji="0" lang="zh-CN" altLang="x-none" sz="2100" b="1" i="0" u="none" strike="noStrike" cap="none" normalizeH="0" baseline="0" smtClean="0">
              <a:ln>
                <a:noFill/>
              </a:ln>
              <a:solidFill>
                <a:srgbClr val="FF0000"/>
              </a:solidFill>
              <a:effectLst>
                <a:outerShdw blurRad="38100" dist="38100" dir="2700000">
                  <a:srgbClr val="C0C0C0"/>
                </a:outerShdw>
              </a:effectLst>
              <a:latin typeface="Arial" panose="020b0604020202020204" pitchFamily="34" charset="0"/>
              <a:ea typeface="黑体" panose="02010609060101010101" pitchFamily="49" charset="-122"/>
              <a:cs typeface="+mn-ea"/>
              <a:sym typeface="+mn-ea"/>
            </a:endParaRPr>
          </a:p>
        </p:txBody>
      </p:sp>
      <p:sp>
        <p:nvSpPr>
          <p:cNvPr id="13" name="圆角矩形标注 12"/>
          <p:cNvSpPr/>
          <p:nvPr/>
        </p:nvSpPr>
        <p:spPr>
          <a:xfrm>
            <a:off x="4407217" y="407671"/>
            <a:ext cx="2719388" cy="415925"/>
          </a:xfrm>
          <a:prstGeom prst="wedgeRoundRectCallout">
            <a:avLst>
              <a:gd name="adj1" fmla="val -45709"/>
              <a:gd name="adj2" fmla="val 106183"/>
              <a:gd name="adj3" fmla="val 16667"/>
            </a:avLst>
          </a:prstGeom>
          <a:solidFill>
            <a:schemeClr val="bg1">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r>
              <a:rPr lang="zh-CN" altLang="x-none" sz="2100" b="1">
                <a:solidFill>
                  <a:srgbClr val="FF0000"/>
                </a:solidFill>
                <a:effectLst>
                  <a:outerShdw blurRad="38100" dist="38100" dir="2700000">
                    <a:srgbClr val="C0C0C0"/>
                  </a:outerShdw>
                </a:effectLst>
                <a:latin typeface="Arial" pitchFamily="34" charset="0"/>
                <a:ea typeface="黑体" panose="02010609060101010101" pitchFamily="49" charset="-122"/>
                <a:cs typeface="+mn-ea"/>
                <a:sym typeface="+mn-ea"/>
              </a:rPr>
              <a:t>建立无产阶级</a:t>
            </a:r>
            <a:r>
              <a:rPr lang="zh-CN" altLang="en-US" sz="2100" b="1">
                <a:solidFill>
                  <a:srgbClr val="FF0000"/>
                </a:solidFill>
                <a:effectLst>
                  <a:outerShdw blurRad="38100" dist="38100" dir="2700000">
                    <a:srgbClr val="C0C0C0"/>
                  </a:outerShdw>
                </a:effectLst>
                <a:latin typeface="Arial" pitchFamily="34" charset="0"/>
                <a:ea typeface="黑体" panose="02010609060101010101" pitchFamily="49" charset="-122"/>
                <a:cs typeface="+mn-ea"/>
                <a:sym typeface="+mn-ea"/>
              </a:rPr>
              <a:t>国家机器</a:t>
            </a:r>
            <a:endPara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4" name="圆角矩形标注 3"/>
          <p:cNvSpPr/>
          <p:nvPr/>
        </p:nvSpPr>
        <p:spPr>
          <a:xfrm>
            <a:off x="4954905" y="2634616"/>
            <a:ext cx="2426970" cy="710565"/>
          </a:xfrm>
          <a:prstGeom prst="wedgeRoundRectCallout">
            <a:avLst>
              <a:gd name="adj1" fmla="val -104218"/>
              <a:gd name="adj2" fmla="val -58847"/>
              <a:gd name="adj3" fmla="val 16667"/>
            </a:avLst>
          </a:prstGeom>
          <a:solidFill>
            <a:srgbClr val="FFFF00"/>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r>
              <a:rPr lang="zh-CN" altLang="en-US" sz="2100" b="1">
                <a:solidFill>
                  <a:srgbClr val="FF0000"/>
                </a:solidFill>
                <a:latin typeface="Arial" pitchFamily="34" charset="0"/>
                <a:ea typeface="黑体" panose="02010609060101010101" pitchFamily="49" charset="-122"/>
                <a:sym typeface="+mn-ea"/>
              </a:rPr>
              <a:t>触及资本主义私有制，具有明显的无产阶级性质</a:t>
            </a:r>
            <a:endParaRPr kumimoji="0" lang="zh-CN" altLang="en-US" sz="2100" b="0" i="0" u="none" strike="noStrike" cap="none" normalizeH="0" baseline="0" smtClean="0">
              <a:ln>
                <a:noFill/>
              </a:ln>
              <a:solidFill>
                <a:schemeClr val="tx1"/>
              </a:solidFill>
              <a:effectLst/>
              <a:latin typeface="Arial" pitchFamily="34" charset="0"/>
              <a:ea typeface="宋体" panose="02010600030101010101" pitchFamily="2" charset="-122"/>
            </a:endParaRPr>
          </a:p>
        </p:txBody>
      </p:sp>
      <p:sp>
        <p:nvSpPr>
          <p:cNvPr id="10" name="文本框 274450"/>
          <p:cNvSpPr txBox="1"/>
          <p:nvPr/>
        </p:nvSpPr>
        <p:spPr>
          <a:xfrm>
            <a:off x="7629049" y="1026161"/>
            <a:ext cx="1138238" cy="830997"/>
          </a:xfrm>
          <a:prstGeom prst="rect">
            <a:avLst/>
          </a:prstGeom>
          <a:noFill/>
          <a:ln w="9525">
            <a:noFill/>
          </a:ln>
        </p:spPr>
        <p:txBody>
          <a:bodyPr wrap="square" anchor="t">
            <a:spAutoFit/>
          </a:bodyPr>
          <a:lstStyle/>
          <a:p>
            <a:r>
              <a:rPr lang="zh-CN" altLang="en-US" sz="2400" b="1" smtClean="0">
                <a:solidFill>
                  <a:srgbClr val="FF0000"/>
                </a:solidFill>
                <a:latin typeface="华文隶书" panose="02010800040101010101" charset="-122"/>
                <a:ea typeface="华文隶书" panose="02010800040101010101" charset="-122"/>
              </a:rPr>
              <a:t>除旧立新</a:t>
            </a:r>
            <a:endParaRPr lang="zh-CN" altLang="en-US" sz="2400" b="1">
              <a:solidFill>
                <a:srgbClr val="FF0000"/>
              </a:solidFill>
              <a:latin typeface="华文隶书" panose="02010800040101010101" charset="-122"/>
              <a:ea typeface="华文隶书" panose="02010800040101010101" charset="-122"/>
            </a:endParaRPr>
          </a:p>
        </p:txBody>
      </p:sp>
      <p:sp>
        <p:nvSpPr>
          <p:cNvPr id="11" name="文本框 274450"/>
          <p:cNvSpPr txBox="1"/>
          <p:nvPr/>
        </p:nvSpPr>
        <p:spPr>
          <a:xfrm>
            <a:off x="7630002" y="1534160"/>
            <a:ext cx="1225391" cy="1200329"/>
          </a:xfrm>
          <a:prstGeom prst="rect">
            <a:avLst/>
          </a:prstGeom>
          <a:noFill/>
          <a:ln w="9525">
            <a:noFill/>
          </a:ln>
        </p:spPr>
        <p:txBody>
          <a:bodyPr wrap="square" anchor="t">
            <a:spAutoFit/>
          </a:bodyPr>
          <a:lstStyle/>
          <a:p>
            <a:r>
              <a:rPr lang="zh-CN" altLang="en-US" sz="2400" b="1" smtClean="0">
                <a:solidFill>
                  <a:srgbClr val="FF0000"/>
                </a:solidFill>
                <a:latin typeface="华文隶书" panose="02010800040101010101" charset="-122"/>
                <a:ea typeface="华文隶书" panose="02010800040101010101" charset="-122"/>
                <a:sym typeface="+mn-ea"/>
              </a:rPr>
              <a:t>人民民主</a:t>
            </a:r>
            <a:r>
              <a:rPr lang="zh-CN" altLang="en-US" sz="2400" b="1" smtClean="0">
                <a:solidFill>
                  <a:srgbClr val="FF0000"/>
                </a:solidFill>
                <a:latin typeface="华文隶书" panose="02010800040101010101" charset="-122"/>
                <a:ea typeface="华文隶书" panose="02010800040101010101" charset="-122"/>
              </a:rPr>
              <a:t>人民公仆</a:t>
            </a:r>
            <a:endParaRPr lang="zh-CN" altLang="en-US" sz="2400" b="1">
              <a:solidFill>
                <a:srgbClr val="FF0000"/>
              </a:solidFill>
              <a:latin typeface="华文隶书" panose="02010800040101010101" charset="-122"/>
              <a:ea typeface="华文隶书" panose="02010800040101010101" charset="-122"/>
            </a:endParaRPr>
          </a:p>
        </p:txBody>
      </p:sp>
      <p:sp>
        <p:nvSpPr>
          <p:cNvPr id="12" name="文本框 274450"/>
          <p:cNvSpPr txBox="1"/>
          <p:nvPr/>
        </p:nvSpPr>
        <p:spPr>
          <a:xfrm>
            <a:off x="7630001" y="2492376"/>
            <a:ext cx="1137285" cy="829945"/>
          </a:xfrm>
          <a:prstGeom prst="rect">
            <a:avLst/>
          </a:prstGeom>
          <a:noFill/>
          <a:ln w="9525">
            <a:noFill/>
          </a:ln>
        </p:spPr>
        <p:txBody>
          <a:bodyPr wrap="square" anchor="t">
            <a:spAutoFit/>
          </a:bodyPr>
          <a:lstStyle/>
          <a:p>
            <a:r>
              <a:rPr lang="zh-CN" altLang="en-US" sz="2400" b="1" smtClean="0">
                <a:solidFill>
                  <a:srgbClr val="FF0000"/>
                </a:solidFill>
                <a:latin typeface="华文隶书" panose="02010800040101010101" charset="-122"/>
                <a:ea typeface="华文隶书" panose="02010800040101010101" charset="-122"/>
              </a:rPr>
              <a:t>维护人民利益</a:t>
            </a:r>
            <a:endParaRPr lang="zh-CN" altLang="en-US" sz="2400" b="1">
              <a:solidFill>
                <a:srgbClr val="FF0000"/>
              </a:solidFill>
              <a:latin typeface="华文隶书" panose="02010800040101010101" charset="-122"/>
              <a:ea typeface="华文隶书" panose="02010800040101010101" charset="-122"/>
            </a:endParaRPr>
          </a:p>
        </p:txBody>
      </p:sp>
      <p:sp>
        <p:nvSpPr>
          <p:cNvPr id="3" name="文本框 2"/>
          <p:cNvSpPr txBox="1"/>
          <p:nvPr/>
        </p:nvSpPr>
        <p:spPr>
          <a:xfrm>
            <a:off x="542925" y="3533140"/>
            <a:ext cx="1268296" cy="523220"/>
          </a:xfrm>
          <a:prstGeom prst="rect">
            <a:avLst/>
          </a:prstGeom>
          <a:noFill/>
        </p:spPr>
        <p:txBody>
          <a:bodyPr wrap="none" rtlCol="0" anchor="t">
            <a:spAutoFit/>
          </a:bodyPr>
          <a:lstStyle/>
          <a:p>
            <a:r>
              <a:rPr lang="en-US" altLang="zh-CN" sz="2800" b="1"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4.</a:t>
            </a:r>
            <a:r>
              <a:rPr lang="zh-CN" altLang="en-US" sz="2800" b="1"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结果</a:t>
            </a:r>
          </a:p>
        </p:txBody>
      </p:sp>
      <p:sp>
        <p:nvSpPr>
          <p:cNvPr id="100" name="文本框 99"/>
          <p:cNvSpPr txBox="1"/>
          <p:nvPr/>
        </p:nvSpPr>
        <p:spPr>
          <a:xfrm>
            <a:off x="1472566" y="3521076"/>
            <a:ext cx="6944201" cy="830997"/>
          </a:xfrm>
          <a:prstGeom prst="rect">
            <a:avLst/>
          </a:prstGeom>
          <a:noFill/>
          <a:ln w="9525">
            <a:noFill/>
          </a:ln>
        </p:spPr>
        <p:txBody>
          <a:bodyPr wrap="square">
            <a:spAutoFit/>
          </a:bodyPr>
          <a:lstStyle/>
          <a:p>
            <a:pPr indent="0"/>
            <a:r>
              <a:rPr lang="en-US" sz="2400" b="0">
                <a:solidFill>
                  <a:srgbClr val="231F20"/>
                </a:solidFill>
                <a:latin typeface="黑体" panose="02010609060101010101" pitchFamily="49" charset="-122"/>
                <a:ea typeface="黑体" panose="02010609060101010101" pitchFamily="49" charset="-122"/>
                <a:cs typeface="黑体" panose="02010609060101010101" pitchFamily="49" charset="-122"/>
              </a:rPr>
              <a:t>1</a:t>
            </a:r>
            <a:r>
              <a:rPr lang="en-US" sz="2400" b="1">
                <a:solidFill>
                  <a:srgbClr val="231F20"/>
                </a:solidFill>
                <a:latin typeface="黑体" panose="02010609060101010101" pitchFamily="49" charset="-122"/>
                <a:ea typeface="黑体" panose="02010609060101010101" pitchFamily="49" charset="-122"/>
                <a:cs typeface="黑体" panose="02010609060101010101" pitchFamily="49" charset="-122"/>
              </a:rPr>
              <a:t>871</a:t>
            </a:r>
            <a:r>
              <a:rPr lang="zh-CN" sz="2400" b="1">
                <a:solidFill>
                  <a:srgbClr val="231F20"/>
                </a:solidFill>
                <a:latin typeface="黑体" panose="02010609060101010101" pitchFamily="49" charset="-122"/>
                <a:ea typeface="黑体" panose="02010609060101010101" pitchFamily="49" charset="-122"/>
                <a:cs typeface="黑体" panose="02010609060101010101" pitchFamily="49" charset="-122"/>
              </a:rPr>
              <a:t>年</a:t>
            </a:r>
            <a:r>
              <a:rPr lang="en-US" sz="2400" b="1">
                <a:solidFill>
                  <a:srgbClr val="231F20"/>
                </a:solidFill>
                <a:latin typeface="黑体" panose="02010609060101010101" pitchFamily="49" charset="-122"/>
                <a:ea typeface="黑体" panose="02010609060101010101" pitchFamily="49" charset="-122"/>
                <a:cs typeface="黑体" panose="02010609060101010101" pitchFamily="49" charset="-122"/>
              </a:rPr>
              <a:t>5</a:t>
            </a:r>
            <a:r>
              <a:rPr lang="zh-CN" sz="2400" b="1">
                <a:solidFill>
                  <a:srgbClr val="231F20"/>
                </a:solidFill>
                <a:latin typeface="黑体" panose="02010609060101010101" pitchFamily="49" charset="-122"/>
                <a:ea typeface="黑体" panose="02010609060101010101" pitchFamily="49" charset="-122"/>
                <a:cs typeface="黑体" panose="02010609060101010101" pitchFamily="49" charset="-122"/>
              </a:rPr>
              <a:t>月</a:t>
            </a:r>
            <a:r>
              <a:rPr lang="en-US" sz="2400" b="1">
                <a:solidFill>
                  <a:srgbClr val="231F20"/>
                </a:solidFill>
                <a:latin typeface="黑体" panose="02010609060101010101" pitchFamily="49" charset="-122"/>
                <a:ea typeface="黑体" panose="02010609060101010101" pitchFamily="49" charset="-122"/>
                <a:cs typeface="黑体" panose="02010609060101010101" pitchFamily="49" charset="-122"/>
              </a:rPr>
              <a:t>28</a:t>
            </a:r>
            <a:r>
              <a:rPr lang="zh-CN" sz="2400" b="1">
                <a:solidFill>
                  <a:srgbClr val="231F20"/>
                </a:solidFill>
                <a:latin typeface="黑体" panose="02010609060101010101" pitchFamily="49" charset="-122"/>
                <a:ea typeface="黑体" panose="02010609060101010101" pitchFamily="49" charset="-122"/>
                <a:cs typeface="黑体" panose="02010609060101010101" pitchFamily="49" charset="-122"/>
              </a:rPr>
              <a:t>日，巴黎公社被法国资产阶级和普鲁士联合扼杀。</a:t>
            </a:r>
            <a:endParaRPr lang="zh-CN" altLang="en-US" sz="2400" b="1">
              <a:latin typeface="黑体" panose="02010609060101010101" pitchFamily="49" charset="-122"/>
              <a:ea typeface="黑体" panose="02010609060101010101" pitchFamily="49" charset="-122"/>
              <a:cs typeface="黑体" panose="02010609060101010101" pitchFamily="49" charset="-122"/>
            </a:endParaRPr>
          </a:p>
        </p:txBody>
      </p:sp>
      <p:sp>
        <p:nvSpPr>
          <p:cNvPr id="5" name="文本框 4"/>
          <p:cNvSpPr txBox="1"/>
          <p:nvPr/>
        </p:nvSpPr>
        <p:spPr>
          <a:xfrm>
            <a:off x="244793" y="4055111"/>
            <a:ext cx="1042511" cy="769441"/>
          </a:xfrm>
          <a:prstGeom prst="rect">
            <a:avLst/>
          </a:prstGeom>
          <a:gradFill>
            <a:gsLst>
              <a:gs pos="100000">
                <a:srgbClr val="FBFB11"/>
              </a:gs>
              <a:gs pos="100000">
                <a:srgbClr val="838309"/>
              </a:gs>
            </a:gsLst>
            <a:lin ang="0" scaled="0"/>
          </a:gradFill>
        </p:spPr>
        <p:txBody>
          <a:bodyPr wrap="square" rtlCol="0">
            <a:spAutoFit/>
          </a:bodyPr>
          <a:lstStyle/>
          <a:p>
            <a:r>
              <a:rPr lang="zh-CN" altLang="en-US" sz="2200" b="1">
                <a:solidFill>
                  <a:schemeClr val="tx1">
                    <a:lumMod val="50000"/>
                  </a:schemeClr>
                </a:solidFill>
              </a:rPr>
              <a:t>失败原因</a:t>
            </a:r>
            <a:r>
              <a:rPr lang="zh-CN" altLang="en-US"/>
              <a:t>：</a:t>
            </a:r>
          </a:p>
        </p:txBody>
      </p:sp>
      <p:sp>
        <p:nvSpPr>
          <p:cNvPr id="16" name="文本框 15"/>
          <p:cNvSpPr txBox="1"/>
          <p:nvPr/>
        </p:nvSpPr>
        <p:spPr>
          <a:xfrm>
            <a:off x="348108" y="3981451"/>
            <a:ext cx="9264076" cy="430887"/>
          </a:xfrm>
          <a:prstGeom prst="rect">
            <a:avLst/>
          </a:prstGeom>
          <a:gradFill>
            <a:gsLst>
              <a:gs pos="0">
                <a:srgbClr val="7B32B2"/>
              </a:gs>
              <a:gs pos="100000">
                <a:srgbClr val="401A5D"/>
              </a:gs>
            </a:gsLst>
            <a:lin ang="0" scaled="0"/>
          </a:gradFill>
        </p:spPr>
        <p:txBody>
          <a:bodyPr wrap="none" rtlCol="0" anchor="t">
            <a:spAutoFit/>
          </a:bodyPr>
          <a:lstStyle/>
          <a:p>
            <a:pPr lvl="0" algn="ctr" defTabSz="457200"/>
            <a:r>
              <a:rPr lang="zh-CN" altLang="en-US" sz="2200" b="1">
                <a:solidFill>
                  <a:srgbClr val="FFFF00"/>
                </a:solidFill>
                <a:effectLst/>
                <a:latin typeface="方正粗黑宋简体" panose="02000000000000000000" pitchFamily="2" charset="-122"/>
                <a:ea typeface="方正粗黑宋简体" panose="02000000000000000000" pitchFamily="2" charset="-122"/>
                <a:sym typeface="+mn-ea"/>
              </a:rPr>
              <a:t>经济基础决定上层建筑；革命的理论和实践发展受到历史客观条件的制约</a:t>
            </a:r>
            <a:endParaRPr lang="zh-CN" altLang="en-US" sz="2200">
              <a:effectLst/>
            </a:endParaRPr>
          </a:p>
        </p:txBody>
      </p:sp>
      <p:sp>
        <p:nvSpPr>
          <p:cNvPr id="15" name="文本框 14"/>
          <p:cNvSpPr txBox="1"/>
          <p:nvPr/>
        </p:nvSpPr>
        <p:spPr>
          <a:xfrm>
            <a:off x="244793" y="4425950"/>
            <a:ext cx="8618696" cy="3231654"/>
          </a:xfrm>
          <a:prstGeom prst="rect">
            <a:avLst/>
          </a:prstGeom>
          <a:noFill/>
          <a:ln w="9525">
            <a:noFill/>
          </a:ln>
        </p:spPr>
        <p:txBody>
          <a:bodyPr wrap="square">
            <a:spAutoFit/>
          </a:bodyPr>
          <a:lstStyle/>
          <a:p>
            <a:pPr indent="0"/>
            <a:r>
              <a:rPr lang="zh-CN" sz="2300" b="1">
                <a:solidFill>
                  <a:srgbClr val="FF0000"/>
                </a:solidFill>
                <a:latin typeface="黑体" panose="02010609060101010101" pitchFamily="49" charset="-122"/>
                <a:ea typeface="黑体" panose="02010609060101010101" pitchFamily="49" charset="-122"/>
              </a:rPr>
              <a:t>⑴</a:t>
            </a:r>
            <a:r>
              <a:rPr lang="zh-CN" sz="2300" b="1">
                <a:solidFill>
                  <a:srgbClr val="FF0000"/>
                </a:solidFill>
                <a:latin typeface="宋体" panose="02010600030101010101" pitchFamily="2" charset="-122"/>
                <a:ea typeface="楷体" panose="02010609060101010101" charset="-122"/>
              </a:rPr>
              <a:t>根本原因</a:t>
            </a:r>
            <a:r>
              <a:rPr lang="zh-CN" sz="2300" b="1">
                <a:solidFill>
                  <a:schemeClr val="tx1">
                    <a:lumMod val="50000"/>
                  </a:schemeClr>
                </a:solidFill>
                <a:latin typeface="宋体" panose="02010600030101010101" pitchFamily="2" charset="-122"/>
                <a:ea typeface="楷体" panose="02010609060101010101" charset="-122"/>
              </a:rPr>
              <a:t>：</a:t>
            </a:r>
            <a:r>
              <a:rPr lang="zh-CN" sz="2300" b="1">
                <a:solidFill>
                  <a:schemeClr val="tx1">
                    <a:lumMod val="50000"/>
                  </a:schemeClr>
                </a:solidFill>
                <a:ea typeface="楷体" panose="02010609060101010101" charset="-122"/>
              </a:rPr>
              <a:t>法国资本主义处于上升时期，法国政治、经济发展还不足以废除资本主义生产方式（即:不具备无产阶级进行社会主义革命并取得成功的客观条件）；</a:t>
            </a:r>
            <a:endParaRPr lang="zh-CN" sz="2300" b="1">
              <a:solidFill>
                <a:schemeClr val="tx1">
                  <a:lumMod val="50000"/>
                </a:schemeClr>
              </a:solidFill>
              <a:latin typeface="宋体" panose="02010600030101010101" pitchFamily="2" charset="-122"/>
              <a:ea typeface="楷体" panose="02010609060101010101" charset="-122"/>
            </a:endParaRPr>
          </a:p>
          <a:p>
            <a:pPr indent="0"/>
            <a:r>
              <a:rPr lang="zh-CN" sz="2300" b="1">
                <a:solidFill>
                  <a:srgbClr val="FF0000"/>
                </a:solidFill>
                <a:latin typeface="黑体" panose="02010609060101010101" pitchFamily="49" charset="-122"/>
                <a:ea typeface="黑体" panose="02010609060101010101" pitchFamily="49" charset="-122"/>
              </a:rPr>
              <a:t>⑵</a:t>
            </a:r>
            <a:r>
              <a:rPr lang="zh-CN" sz="2300" b="1">
                <a:solidFill>
                  <a:srgbClr val="FF0000"/>
                </a:solidFill>
                <a:latin typeface="宋体" panose="02010600030101010101" pitchFamily="2" charset="-122"/>
                <a:ea typeface="楷体" panose="02010609060101010101" charset="-122"/>
              </a:rPr>
              <a:t>客观原因</a:t>
            </a:r>
            <a:r>
              <a:rPr lang="zh-CN" sz="2300" b="1">
                <a:solidFill>
                  <a:schemeClr val="tx1">
                    <a:lumMod val="50000"/>
                  </a:schemeClr>
                </a:solidFill>
                <a:latin typeface="宋体" panose="02010600030101010101" pitchFamily="2" charset="-122"/>
                <a:ea typeface="楷体" panose="02010609060101010101" charset="-122"/>
              </a:rPr>
              <a:t>：</a:t>
            </a:r>
            <a:r>
              <a:rPr lang="zh-CN" sz="2300" b="1">
                <a:solidFill>
                  <a:schemeClr val="tx1">
                    <a:lumMod val="50000"/>
                  </a:schemeClr>
                </a:solidFill>
                <a:latin typeface="楷体" panose="02010609060101010101" charset="-122"/>
                <a:ea typeface="楷体" panose="02010609060101010101" charset="-122"/>
              </a:rPr>
              <a:t>资产阶级</a:t>
            </a:r>
            <a:r>
              <a:rPr lang="zh-CN" sz="2300" b="1">
                <a:solidFill>
                  <a:schemeClr val="tx1">
                    <a:lumMod val="50000"/>
                  </a:schemeClr>
                </a:solidFill>
                <a:latin typeface="楷体" panose="02010609060101010101" charset="-122"/>
                <a:ea typeface="楷体" panose="02010609060101010101" charset="-122"/>
                <a:sym typeface="+mn-ea"/>
              </a:rPr>
              <a:t>反动势力</a:t>
            </a:r>
            <a:r>
              <a:rPr kumimoji="1" lang="zh-CN" altLang="en-US" sz="2300" b="1" noProof="0">
                <a:solidFill>
                  <a:schemeClr val="tx1">
                    <a:lumMod val="50000"/>
                  </a:schemeClr>
                </a:solidFill>
                <a:effectLst>
                  <a:outerShdw blurRad="38100" dist="38100" dir="2700000" algn="tl">
                    <a:srgbClr val="C0C0C0"/>
                  </a:outerShdw>
                </a:effectLst>
                <a:latin typeface="楷体" panose="02010609060101010101" charset="-122"/>
                <a:ea typeface="楷体" panose="02010609060101010101" charset="-122"/>
                <a:sym typeface="+mn-ea"/>
              </a:rPr>
              <a:t>过于强大，</a:t>
            </a:r>
            <a:r>
              <a:rPr lang="zh-CN" sz="2300" b="1">
                <a:solidFill>
                  <a:schemeClr val="tx1">
                    <a:lumMod val="50000"/>
                  </a:schemeClr>
                </a:solidFill>
                <a:latin typeface="楷体" panose="02010609060101010101" charset="-122"/>
                <a:ea typeface="楷体" panose="02010609060101010101" charset="-122"/>
              </a:rPr>
              <a:t>国内外联合镇压</a:t>
            </a:r>
            <a:r>
              <a:rPr lang="zh-CN" sz="2000" b="1">
                <a:solidFill>
                  <a:schemeClr val="tx1">
                    <a:lumMod val="50000"/>
                  </a:schemeClr>
                </a:solidFill>
                <a:latin typeface="楷体" panose="02010609060101010101" charset="-122"/>
                <a:ea typeface="楷体" panose="02010609060101010101" charset="-122"/>
              </a:rPr>
              <a:t>（法国资产阶级和普鲁士）</a:t>
            </a:r>
            <a:endParaRPr lang="zh-CN" sz="2000" b="1">
              <a:solidFill>
                <a:schemeClr val="tx1">
                  <a:lumMod val="50000"/>
                </a:schemeClr>
              </a:solidFill>
              <a:latin typeface="宋体" panose="02010600030101010101" pitchFamily="2" charset="-122"/>
              <a:ea typeface="楷体" panose="02010609060101010101" charset="-122"/>
            </a:endParaRPr>
          </a:p>
          <a:p>
            <a:pPr indent="0"/>
            <a:r>
              <a:rPr lang="zh-CN" sz="2300" b="1">
                <a:solidFill>
                  <a:srgbClr val="FF0000"/>
                </a:solidFill>
                <a:latin typeface="黑体" panose="02010609060101010101" pitchFamily="49" charset="-122"/>
                <a:ea typeface="黑体" panose="02010609060101010101" pitchFamily="49" charset="-122"/>
              </a:rPr>
              <a:t>⑶</a:t>
            </a:r>
            <a:r>
              <a:rPr lang="zh-CN" sz="2300" b="1">
                <a:solidFill>
                  <a:srgbClr val="FF0000"/>
                </a:solidFill>
                <a:latin typeface="宋体" panose="02010600030101010101" pitchFamily="2" charset="-122"/>
                <a:ea typeface="楷体" panose="02010609060101010101" charset="-122"/>
              </a:rPr>
              <a:t>主观原因</a:t>
            </a:r>
            <a:r>
              <a:rPr lang="zh-CN" sz="2300" b="1">
                <a:solidFill>
                  <a:schemeClr val="tx1">
                    <a:lumMod val="50000"/>
                  </a:schemeClr>
                </a:solidFill>
                <a:latin typeface="宋体" panose="02010600030101010101" pitchFamily="2" charset="-122"/>
                <a:ea typeface="楷体" panose="02010609060101010101" charset="-122"/>
              </a:rPr>
              <a:t>：法国工人阶级力量弱小，在政治上还不成熟</a:t>
            </a:r>
          </a:p>
          <a:p>
            <a:pPr indent="0"/>
            <a:r>
              <a:rPr lang="en-US" sz="2300" b="1">
                <a:solidFill>
                  <a:schemeClr val="tx1">
                    <a:lumMod val="50000"/>
                  </a:schemeClr>
                </a:solidFill>
                <a:latin typeface="宋体" panose="02010600030101010101" pitchFamily="2" charset="-122"/>
                <a:sym typeface="+mn-ea"/>
              </a:rPr>
              <a:t>① </a:t>
            </a:r>
            <a:r>
              <a:rPr lang="zh-CN" sz="2300" b="1">
                <a:solidFill>
                  <a:schemeClr val="tx1">
                    <a:lumMod val="50000"/>
                  </a:schemeClr>
                </a:solidFill>
                <a:latin typeface="宋体" panose="02010600030101010101" pitchFamily="2" charset="-122"/>
                <a:ea typeface="楷体" panose="02010609060101010101" charset="-122"/>
              </a:rPr>
              <a:t>没有成熟的无产阶级政党领导；</a:t>
            </a:r>
            <a:r>
              <a:rPr lang="zh-CN" sz="2300" b="1">
                <a:solidFill>
                  <a:schemeClr val="tx1">
                    <a:lumMod val="50000"/>
                  </a:schemeClr>
                </a:solidFill>
                <a:latin typeface="宋体" panose="02010600030101010101" pitchFamily="2" charset="-122"/>
                <a:ea typeface="楷体" panose="02010609060101010101" charset="-122"/>
                <a:sym typeface="+mn-ea"/>
              </a:rPr>
              <a:t>② </a:t>
            </a:r>
            <a:r>
              <a:rPr lang="zh-CN" sz="2300" b="1">
                <a:solidFill>
                  <a:schemeClr val="tx1">
                    <a:lumMod val="50000"/>
                  </a:schemeClr>
                </a:solidFill>
                <a:latin typeface="宋体" panose="02010600030101010101" pitchFamily="2" charset="-122"/>
                <a:ea typeface="楷体" panose="02010609060101010101" charset="-122"/>
              </a:rPr>
              <a:t>未能乘胜追击残敌；</a:t>
            </a:r>
            <a:r>
              <a:rPr lang="zh-CN" sz="2300" b="1">
                <a:solidFill>
                  <a:schemeClr val="tx1">
                    <a:lumMod val="50000"/>
                  </a:schemeClr>
                </a:solidFill>
                <a:latin typeface="宋体" panose="02010600030101010101" pitchFamily="2" charset="-122"/>
                <a:ea typeface="楷体" panose="02010609060101010101" charset="-122"/>
                <a:sym typeface="+mn-ea"/>
              </a:rPr>
              <a:t>③ </a:t>
            </a:r>
            <a:r>
              <a:rPr lang="zh-CN" sz="2300" b="1">
                <a:solidFill>
                  <a:schemeClr val="tx1">
                    <a:lumMod val="50000"/>
                  </a:schemeClr>
                </a:solidFill>
                <a:latin typeface="宋体" panose="02010600030101010101" pitchFamily="2" charset="-122"/>
                <a:ea typeface="楷体" panose="02010609060101010101" charset="-122"/>
              </a:rPr>
              <a:t>未没收法兰西银行，让它给反动政府以资助；</a:t>
            </a:r>
            <a:r>
              <a:rPr lang="zh-CN" sz="2300" b="1">
                <a:solidFill>
                  <a:schemeClr val="tx1">
                    <a:lumMod val="50000"/>
                  </a:schemeClr>
                </a:solidFill>
                <a:latin typeface="楷体" panose="02010609060101010101" charset="-122"/>
                <a:ea typeface="楷体" panose="02010609060101010101" charset="-122"/>
              </a:rPr>
              <a:t>④</a:t>
            </a:r>
            <a:r>
              <a:rPr lang="zh-CN" sz="2300" b="1">
                <a:solidFill>
                  <a:schemeClr val="tx1">
                    <a:lumMod val="50000"/>
                  </a:schemeClr>
                </a:solidFill>
                <a:latin typeface="宋体" panose="02010600030101010101" pitchFamily="2" charset="-122"/>
                <a:ea typeface="楷体" panose="02010609060101010101" charset="-122"/>
              </a:rPr>
              <a:t>未能建立巩固的工农联盟，无产阶级孤军作战。</a:t>
            </a:r>
            <a:endParaRPr lang="zh-CN" altLang="en-US" sz="2300" b="1">
              <a:solidFill>
                <a:schemeClr val="tx1">
                  <a:lumMod val="50000"/>
                </a:schemeClr>
              </a:solidFill>
              <a:latin typeface="宋体" panose="02010600030101010101" pitchFamily="2" charset="-122"/>
              <a:ea typeface="楷体" panose="02010609060101010101" charset="-122"/>
            </a:endParaRPr>
          </a:p>
        </p:txBody>
      </p:sp>
    </p:spTree>
    <p:extLst>
      <p:ext uri="{BB962C8B-B14F-4D97-AF65-F5344CB8AC3E}">
        <p14:creationId xmlns:p14="http://schemas.microsoft.com/office/powerpoint/2010/main" val="13629517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childTnLst>
                          </p:cTn>
                        </p:par>
                        <p:par>
                          <p:cTn id="11" fill="hold" nodeType="afterGroup">
                            <p:stCondLst>
                              <p:cond delay="500"/>
                            </p:stCondLst>
                            <p:childTnLst>
                              <p:par>
                                <p:cTn id="12" presetID="3" presetClass="entr" presetSubtype="10"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500"/>
                                        <p:tgtEl>
                                          <p:spTgt spid="4"/>
                                        </p:tgtEl>
                                      </p:cBhvr>
                                    </p:animEffect>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0"/>
                                        </p:tgtEl>
                                        <p:attrNameLst>
                                          <p:attrName>style.visibility</p:attrName>
                                        </p:attrNameLst>
                                      </p:cBhvr>
                                      <p:to>
                                        <p:strVal val="visible"/>
                                      </p:to>
                                    </p:set>
                                    <p:anim calcmode="lin" valueType="num">
                                      <p:cBhvr additive="base">
                                        <p:cTn id="37" dur="500" fill="hold"/>
                                        <p:tgtEl>
                                          <p:spTgt spid="100"/>
                                        </p:tgtEl>
                                        <p:attrNameLst>
                                          <p:attrName>ppt_x</p:attrName>
                                        </p:attrNameLst>
                                      </p:cBhvr>
                                      <p:tavLst>
                                        <p:tav tm="0">
                                          <p:val>
                                            <p:strVal val="#ppt_x"/>
                                          </p:val>
                                        </p:tav>
                                        <p:tav tm="100000">
                                          <p:val>
                                            <p:strVal val="#ppt_x"/>
                                          </p:val>
                                        </p:tav>
                                      </p:tavLst>
                                    </p:anim>
                                    <p:anim calcmode="lin" valueType="num">
                                      <p:cBhvr additive="base">
                                        <p:cTn id="3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cond evt="onBegin" delay="0">
                          <p:tn val="44"/>
                        </p:cond>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cond evt="onBegin" delay="0">
                          <p:tn val="50"/>
                        </p:cond>
                      </p:stCondLst>
                      <p:childTnLst>
                        <p:par>
                          <p:cTn id="52" fill="hold" nodeType="afterGroup">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blinds(horizontal)">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4" grpId="0"/>
      <p:bldP spid="10" grpId="0"/>
      <p:bldP spid="11" grpId="0"/>
      <p:bldP spid="12" grpId="0"/>
      <p:bldP spid="3" grpId="0"/>
      <p:bldP spid="100" grpId="0"/>
      <p:bldP spid="5" grpId="0"/>
      <p:bldP spid="16" grpId="0"/>
      <p:bldP spid="15"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378619" y="854710"/>
            <a:ext cx="2529860" cy="523220"/>
          </a:xfrm>
          <a:prstGeom prst="rect">
            <a:avLst/>
          </a:prstGeom>
          <a:noFill/>
        </p:spPr>
        <p:txBody>
          <a:bodyPr wrap="none" rtlCol="0" anchor="t">
            <a:spAutoFit/>
          </a:bodyPr>
          <a:lstStyle/>
          <a:p>
            <a:r>
              <a:rPr lang="zh-CN" altLang="zh-CN" sz="2800" b="1"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800" b="1"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5</a:t>
            </a:r>
            <a:r>
              <a:rPr lang="zh-CN" altLang="zh-CN" sz="2800" b="1" noProof="0">
                <a:solidFill>
                  <a:schemeClr val="tx1">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）历史意义</a:t>
            </a:r>
          </a:p>
        </p:txBody>
      </p:sp>
      <p:sp>
        <p:nvSpPr>
          <p:cNvPr id="7" name="内容占位符 1"/>
          <p:cNvSpPr>
            <a:spLocks noGrp="1"/>
          </p:cNvSpPr>
          <p:nvPr/>
        </p:nvSpPr>
        <p:spPr>
          <a:xfrm>
            <a:off x="495776" y="1347470"/>
            <a:ext cx="8093393" cy="1483995"/>
          </a:xfrm>
          <a:prstGeom prst="rect">
            <a:avLst/>
          </a:prstGeom>
          <a:noFill/>
          <a:ln w="9525">
            <a:noFill/>
          </a:ln>
          <a:effectLst/>
          <a:scene3d>
            <a:camera prst="orthographicFront"/>
            <a:lightRig rig="balanced" dir="t"/>
          </a:scene3d>
          <a:sp3d prstMaterial="plastic"/>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ct val="0"/>
              </a:spcBef>
              <a:spcAft>
                <a:spcPct val="0"/>
              </a:spcAft>
              <a:buClrTx/>
              <a:buSzTx/>
              <a:buFont typeface="Arial" pitchFamily="34" charset="0"/>
              <a:buNone/>
              <a:defRPr/>
            </a:pPr>
            <a:r>
              <a:rPr kumimoji="0" lang="zh-CN" altLang="en-US" sz="24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巴黎公社作为</a:t>
            </a:r>
            <a:r>
              <a:rPr kumimoji="0" lang="zh-CN" altLang="en-US" sz="24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无产阶级建立政权</a:t>
            </a:r>
            <a:r>
              <a:rPr kumimoji="0" lang="zh-CN" altLang="en-US" sz="24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的</a:t>
            </a:r>
            <a:r>
              <a:rPr kumimoji="0" lang="zh-CN" altLang="en-US" sz="24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第一次伟大尝试</a:t>
            </a:r>
            <a:r>
              <a:rPr kumimoji="0" lang="zh-CN" altLang="en-US" sz="24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被载入史册，它的实践丰富了</a:t>
            </a:r>
            <a:r>
              <a:rPr kumimoji="0" lang="zh-CN" altLang="en-US" sz="24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马克思主义的学说</a:t>
            </a:r>
            <a:r>
              <a:rPr lang="zh-CN" altLang="zh-CN" sz="2400" b="1">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b="1">
                <a:latin typeface="黑体" panose="02010609060101010101" pitchFamily="49" charset="-122"/>
                <a:ea typeface="黑体" panose="02010609060101010101" pitchFamily="49" charset="-122"/>
                <a:cs typeface="黑体" panose="02010609060101010101" pitchFamily="49" charset="-122"/>
                <a:sym typeface="+mn-ea"/>
              </a:rPr>
              <a:t>无产阶级革命与专政的学说</a:t>
            </a:r>
            <a:r>
              <a:rPr lang="zh-CN" altLang="zh-CN" sz="2400" b="1">
                <a:latin typeface="黑体" panose="02010609060101010101" pitchFamily="49" charset="-122"/>
                <a:ea typeface="黑体" panose="02010609060101010101" pitchFamily="49" charset="-122"/>
                <a:cs typeface="黑体" panose="02010609060101010101" pitchFamily="49" charset="-122"/>
                <a:sym typeface="+mn-ea"/>
              </a:rPr>
              <a:t>)</a:t>
            </a:r>
            <a:r>
              <a:rPr kumimoji="0" lang="zh-CN" altLang="en-US" sz="24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，为国际工人运动的发展提供了</a:t>
            </a:r>
            <a:r>
              <a:rPr kumimoji="0" lang="zh-CN" altLang="en-US" sz="24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宝贵的经验和教训</a:t>
            </a:r>
            <a:r>
              <a:rPr kumimoji="0" lang="zh-CN" altLang="en-US" sz="2400" b="1" i="0" u="none" strike="noStrike" kern="1200" cap="none" spc="0" normalizeH="0" baseline="0" noProof="0">
                <a:ln>
                  <a:noFill/>
                </a:ln>
                <a:solidFill>
                  <a:schemeClr val="tx1"/>
                </a:solidFill>
                <a:effectLst/>
                <a:uLnTx/>
                <a:uFillTx/>
                <a:latin typeface="黑体" panose="02010609060101010101" pitchFamily="49" charset="-122"/>
                <a:ea typeface="黑体" panose="02010609060101010101" pitchFamily="49" charset="-122"/>
                <a:cs typeface="黑体" panose="02010609060101010101" pitchFamily="49" charset="-122"/>
                <a:sym typeface="+mn-ea"/>
              </a:rPr>
              <a:t>。</a:t>
            </a:r>
          </a:p>
        </p:txBody>
      </p:sp>
      <p:sp>
        <p:nvSpPr>
          <p:cNvPr id="9" name="圆角矩形标注 8"/>
          <p:cNvSpPr/>
          <p:nvPr/>
        </p:nvSpPr>
        <p:spPr>
          <a:xfrm>
            <a:off x="3314224" y="2283460"/>
            <a:ext cx="5065395" cy="1236980"/>
          </a:xfrm>
          <a:prstGeom prst="wedgeRoundRectCallout">
            <a:avLst>
              <a:gd name="adj1" fmla="val -73449"/>
              <a:gd name="adj2" fmla="val -70018"/>
              <a:gd name="adj3" fmla="val 16667"/>
            </a:avLst>
          </a:prstGeom>
          <a:solidFill>
            <a:schemeClr val="tx2">
              <a:lumMod val="40000"/>
              <a:lumOff val="60000"/>
              <a:alpha val="38000"/>
            </a:schemeClr>
          </a:solidFill>
          <a:ln>
            <a:noFill/>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r>
              <a:rPr lang="zh-CN" altLang="en-US" sz="2400" b="1">
                <a:solidFill>
                  <a:schemeClr val="tx1"/>
                </a:solidFill>
                <a:latin typeface="楷体" panose="02010609060101010101" charset="-122"/>
                <a:ea typeface="楷体" panose="02010609060101010101" charset="-122"/>
                <a:sym typeface="+mn-ea"/>
              </a:rPr>
              <a:t>巴黎公社不是马克思主义理论指导的革命，但客观上体现了马克思主义，且丰富发展了马克思主义理论。</a:t>
            </a:r>
            <a:endParaRPr kumimoji="0" lang="zh-CN" altLang="en-US" sz="2400" b="1" i="0" u="none" strike="noStrike" cap="none" normalizeH="0" baseline="0" smtClean="0">
              <a:ln>
                <a:noFill/>
              </a:ln>
              <a:solidFill>
                <a:schemeClr val="tx1"/>
              </a:solidFill>
              <a:effectLst/>
              <a:latin typeface="楷体" panose="02010609060101010101" charset="-122"/>
              <a:ea typeface="楷体" panose="02010609060101010101" charset="-122"/>
              <a:sym typeface="+mn-ea"/>
            </a:endParaRPr>
          </a:p>
        </p:txBody>
      </p:sp>
      <p:sp>
        <p:nvSpPr>
          <p:cNvPr id="37890" name="Text Box 3"/>
          <p:cNvSpPr txBox="1"/>
          <p:nvPr/>
        </p:nvSpPr>
        <p:spPr>
          <a:xfrm>
            <a:off x="378619" y="3520441"/>
            <a:ext cx="8658701" cy="978729"/>
          </a:xfrm>
          <a:prstGeom prst="rect">
            <a:avLst/>
          </a:prstGeom>
          <a:noFill/>
          <a:ln w="9525">
            <a:noFill/>
          </a:ln>
        </p:spPr>
        <p:txBody>
          <a:bodyPr wrap="square">
            <a:spAutoFit/>
          </a:bodyPr>
          <a:lstStyle/>
          <a:p>
            <a:pPr algn="just">
              <a:lnSpc>
                <a:spcPct val="120000"/>
              </a:lnSpc>
              <a:spcBef>
                <a:spcPct val="50000"/>
              </a:spcBef>
            </a:pPr>
            <a:r>
              <a:rPr lang="en-US" altLang="zh-CN" sz="2400" b="1">
                <a:solidFill>
                  <a:schemeClr val="tx1"/>
                </a:solidFill>
                <a:latin typeface="Times New Roman" panose="02020603050405020304" pitchFamily="18" charset="0"/>
                <a:cs typeface="Times New Roman" panose="02020603050405020304" pitchFamily="18" charset="0"/>
              </a:rPr>
              <a:t>【</a:t>
            </a:r>
            <a:r>
              <a:rPr lang="zh-CN" altLang="en-US" sz="2400" b="1">
                <a:solidFill>
                  <a:schemeClr val="tx1"/>
                </a:solidFill>
                <a:latin typeface="Times New Roman" panose="02020603050405020304" pitchFamily="18" charset="0"/>
                <a:cs typeface="Times New Roman" panose="02020603050405020304" pitchFamily="18" charset="0"/>
              </a:rPr>
              <a:t>思考</a:t>
            </a:r>
            <a:r>
              <a:rPr lang="en-US" altLang="zh-CN" sz="2400" b="1">
                <a:solidFill>
                  <a:schemeClr val="tx1"/>
                </a:solidFill>
                <a:latin typeface="Times New Roman" panose="02020603050405020304" pitchFamily="18" charset="0"/>
                <a:cs typeface="Times New Roman" panose="02020603050405020304" pitchFamily="18" charset="0"/>
              </a:rPr>
              <a:t>】</a:t>
            </a:r>
            <a:r>
              <a:rPr lang="zh-CN" altLang="en-US" sz="2400" b="1">
                <a:solidFill>
                  <a:srgbClr val="000000"/>
                </a:solidFill>
                <a:latin typeface="Times New Roman" panose="02020603050405020304" pitchFamily="18" charset="0"/>
                <a:ea typeface="黑体" panose="02010609060101010101" pitchFamily="49" charset="-122"/>
              </a:rPr>
              <a:t>如何理解巴黎公社是</a:t>
            </a:r>
            <a:r>
              <a:rPr lang="zh-CN" altLang="en-US" sz="2400" b="1">
                <a:solidFill>
                  <a:srgbClr val="000000"/>
                </a:solidFill>
                <a:latin typeface="宋体" panose="02010600030101010101" pitchFamily="2" charset="-122"/>
                <a:ea typeface="黑体" panose="02010609060101010101" pitchFamily="49" charset="-122"/>
              </a:rPr>
              <a:t>“</a:t>
            </a:r>
            <a:r>
              <a:rPr lang="zh-CN" altLang="en-US" sz="2400" b="1">
                <a:solidFill>
                  <a:srgbClr val="000000"/>
                </a:solidFill>
                <a:latin typeface="Times New Roman" panose="02020603050405020304" pitchFamily="18" charset="0"/>
                <a:ea typeface="黑体" panose="02010609060101010101" pitchFamily="49" charset="-122"/>
              </a:rPr>
              <a:t>无产阶级建立政权的第一次伟大尝试</a:t>
            </a:r>
            <a:r>
              <a:rPr lang="zh-CN" altLang="en-US" sz="2400" b="1">
                <a:solidFill>
                  <a:srgbClr val="000000"/>
                </a:solidFill>
                <a:latin typeface="宋体" panose="02010600030101010101" pitchFamily="2" charset="-122"/>
                <a:cs typeface="Times New Roman" panose="02020603050405020304" pitchFamily="18" charset="0"/>
              </a:rPr>
              <a:t>”</a:t>
            </a:r>
            <a:r>
              <a:rPr lang="zh-CN" altLang="en-US" sz="2400" b="1">
                <a:solidFill>
                  <a:srgbClr val="000000"/>
                </a:solidFill>
                <a:latin typeface="Times New Roman" panose="02020603050405020304" pitchFamily="18" charset="0"/>
                <a:ea typeface="黑体" panose="02010609060101010101" pitchFamily="49" charset="-122"/>
              </a:rPr>
              <a:t>？</a:t>
            </a:r>
          </a:p>
        </p:txBody>
      </p:sp>
      <p:sp>
        <p:nvSpPr>
          <p:cNvPr id="19460" name="Text Box 4"/>
          <p:cNvSpPr txBox="1"/>
          <p:nvPr/>
        </p:nvSpPr>
        <p:spPr>
          <a:xfrm>
            <a:off x="426244" y="4016375"/>
            <a:ext cx="8082915" cy="3194721"/>
          </a:xfrm>
          <a:prstGeom prst="rect">
            <a:avLst/>
          </a:prstGeom>
          <a:noFill/>
          <a:ln w="9525">
            <a:noFill/>
          </a:ln>
        </p:spPr>
        <p:txBody>
          <a:bodyPr wrap="square">
            <a:spAutoFit/>
          </a:bodyPr>
          <a:lstStyle/>
          <a:p>
            <a:pPr algn="just">
              <a:lnSpc>
                <a:spcPct val="120000"/>
              </a:lnSpc>
            </a:pPr>
            <a:r>
              <a:rPr lang="en-US" altLang="zh-CN" sz="2400" b="1">
                <a:solidFill>
                  <a:srgbClr val="000000"/>
                </a:solidFill>
                <a:latin typeface="Calibri"/>
                <a:ea typeface="Calibri" panose="020f0502020204030204"/>
                <a:cs typeface="楷体" panose="02010609060101010101" charset="-122"/>
              </a:rPr>
              <a:t>①</a:t>
            </a:r>
            <a:r>
              <a:rPr lang="zh-CN" altLang="en-US" sz="2400" b="1">
                <a:solidFill>
                  <a:schemeClr val="tx1"/>
                </a:solidFill>
                <a:latin typeface="楷体" panose="02010609060101010101" charset="-122"/>
                <a:ea typeface="楷体" panose="02010609060101010101" charset="-122"/>
                <a:cs typeface="楷体" panose="02010609060101010101" charset="-122"/>
              </a:rPr>
              <a:t>从产生来看，</a:t>
            </a:r>
            <a:r>
              <a:rPr lang="zh-CN" altLang="en-US" sz="2400" b="1">
                <a:solidFill>
                  <a:srgbClr val="000000"/>
                </a:solidFill>
                <a:latin typeface="楷体" panose="02010609060101010101" charset="-122"/>
                <a:ea typeface="楷体" panose="02010609060101010101" charset="-122"/>
                <a:cs typeface="楷体" panose="02010609060101010101" charset="-122"/>
              </a:rPr>
              <a:t>它是在巴黎无产阶级通过暴力革命推翻资产阶级政府的基础上建立的。</a:t>
            </a:r>
          </a:p>
          <a:p>
            <a:pPr algn="just">
              <a:lnSpc>
                <a:spcPct val="120000"/>
              </a:lnSpc>
            </a:pPr>
            <a:r>
              <a:rPr lang="en-US" altLang="zh-CN" sz="2400" b="1">
                <a:solidFill>
                  <a:srgbClr val="000000"/>
                </a:solidFill>
                <a:latin typeface="Calibri"/>
                <a:ea typeface="Calibri" panose="020f0502020204030204"/>
                <a:cs typeface="楷体" panose="02010609060101010101" charset="-122"/>
              </a:rPr>
              <a:t>②</a:t>
            </a:r>
            <a:r>
              <a:rPr lang="zh-CN" altLang="en-US" sz="2400" b="1">
                <a:solidFill>
                  <a:schemeClr val="tx1"/>
                </a:solidFill>
                <a:latin typeface="楷体" panose="02010609060101010101" charset="-122"/>
                <a:ea typeface="楷体" panose="02010609060101010101" charset="-122"/>
                <a:cs typeface="楷体" panose="02010609060101010101" charset="-122"/>
              </a:rPr>
              <a:t>从政权的领导人来看，</a:t>
            </a:r>
            <a:r>
              <a:rPr lang="zh-CN" altLang="en-US" sz="2400" b="1">
                <a:solidFill>
                  <a:srgbClr val="000000"/>
                </a:solidFill>
                <a:latin typeface="楷体" panose="02010609060101010101" charset="-122"/>
                <a:ea typeface="楷体" panose="02010609060101010101" charset="-122"/>
                <a:cs typeface="楷体" panose="02010609060101010101" charset="-122"/>
              </a:rPr>
              <a:t>他们是普选产生的工人阶级的代表。</a:t>
            </a:r>
          </a:p>
          <a:p>
            <a:pPr algn="just">
              <a:lnSpc>
                <a:spcPct val="120000"/>
              </a:lnSpc>
            </a:pPr>
            <a:r>
              <a:rPr lang="en-US" altLang="zh-CN" sz="2400" b="1">
                <a:solidFill>
                  <a:srgbClr val="000000"/>
                </a:solidFill>
                <a:latin typeface="Calibri"/>
                <a:ea typeface="Calibri" panose="020f0502020204030204"/>
                <a:cs typeface="楷体" panose="02010609060101010101" charset="-122"/>
              </a:rPr>
              <a:t>③</a:t>
            </a:r>
            <a:r>
              <a:rPr lang="zh-CN" altLang="en-US" sz="2400" b="1">
                <a:solidFill>
                  <a:schemeClr val="tx1"/>
                </a:solidFill>
                <a:latin typeface="楷体" panose="02010609060101010101" charset="-122"/>
                <a:ea typeface="楷体" panose="02010609060101010101" charset="-122"/>
                <a:cs typeface="楷体" panose="02010609060101010101" charset="-122"/>
              </a:rPr>
              <a:t>从实行的措施来看，</a:t>
            </a:r>
            <a:r>
              <a:rPr lang="zh-CN" altLang="en-US" sz="2400" b="1">
                <a:solidFill>
                  <a:srgbClr val="000000"/>
                </a:solidFill>
                <a:latin typeface="楷体" panose="02010609060101010101" charset="-122"/>
                <a:ea typeface="楷体" panose="02010609060101010101" charset="-122"/>
                <a:cs typeface="楷体" panose="02010609060101010101" charset="-122"/>
              </a:rPr>
              <a:t>公社打碎旧的国家机器，做出建立无产阶级专政国家的尝试；没收逃亡资本家的工厂触及资本主义私有制，具有明显的无产阶级性质。</a:t>
            </a:r>
          </a:p>
        </p:txBody>
      </p:sp>
    </p:spTree>
    <p:extLst>
      <p:ext uri="{BB962C8B-B14F-4D97-AF65-F5344CB8AC3E}">
        <p14:creationId xmlns:p14="http://schemas.microsoft.com/office/powerpoint/2010/main" val="41672276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890"/>
                                        </p:tgtEl>
                                        <p:attrNameLst>
                                          <p:attrName>style.visibility</p:attrName>
                                        </p:attrNameLst>
                                      </p:cBhvr>
                                      <p:to>
                                        <p:strVal val="visible"/>
                                      </p:to>
                                    </p:set>
                                    <p:animEffect transition="in" filter="wipe(left)">
                                      <p:cBhvr>
                                        <p:cTn id="12" dur="500"/>
                                        <p:tgtEl>
                                          <p:spTgt spid="3789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9460"/>
                                        </p:tgtEl>
                                        <p:attrNameLst>
                                          <p:attrName>style.visibility</p:attrName>
                                        </p:attrNameLst>
                                      </p:cBhvr>
                                      <p:to>
                                        <p:strVal val="visible"/>
                                      </p:to>
                                    </p:set>
                                    <p:animEffect transition="in" filter="wipe(up)">
                                      <p:cBhvr>
                                        <p:cTn id="17" dur="5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7890" grpId="0"/>
      <p:bldP spid="1946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521494" y="788671"/>
            <a:ext cx="8366760" cy="1077218"/>
          </a:xfrm>
          <a:prstGeom prst="rect">
            <a:avLst/>
          </a:prstGeom>
          <a:noFill/>
        </p:spPr>
        <p:txBody>
          <a:bodyPr wrap="square" rtlCol="0">
            <a:spAutoFit/>
          </a:bodyPr>
          <a:lstStyle/>
          <a:p>
            <a:pPr algn="l"/>
            <a:r>
              <a:rPr lang="zh-CN" altLang="en-US" sz="3200" b="1">
                <a:latin typeface="書體坊顏體㊣" panose="02010600030101010101" pitchFamily="2" charset="-122"/>
                <a:ea typeface="書體坊顏體㊣" panose="02010600030101010101" pitchFamily="2" charset="-122"/>
                <a:cs typeface="書體坊顏體㊣" panose="02010600030101010101" pitchFamily="2" charset="-122"/>
                <a:sym typeface="+mn-ea"/>
              </a:rPr>
              <a:t>问题探究：巴黎公社运动给我们留下了哪些经验与教训？</a:t>
            </a:r>
          </a:p>
        </p:txBody>
      </p:sp>
      <p:sp>
        <p:nvSpPr>
          <p:cNvPr id="10" name="文本框 9"/>
          <p:cNvSpPr txBox="1"/>
          <p:nvPr/>
        </p:nvSpPr>
        <p:spPr>
          <a:xfrm>
            <a:off x="203359" y="1464310"/>
            <a:ext cx="8518684" cy="4893647"/>
          </a:xfrm>
          <a:prstGeom prst="rect">
            <a:avLst/>
          </a:prstGeom>
          <a:noFill/>
        </p:spPr>
        <p:txBody>
          <a:bodyPr wrap="square" rtlCol="0" anchor="t">
            <a:spAutoFit/>
          </a:bodyPr>
          <a:lstStyle/>
          <a:p>
            <a:pPr fontAlgn="auto">
              <a:lnSpc>
                <a:spcPct val="120000"/>
              </a:lnSpc>
            </a:pPr>
            <a:r>
              <a:rPr lang="zh-CN" altLang="en-US" sz="3200" b="1">
                <a:latin typeface="黑体" panose="02010609060101010101" pitchFamily="49" charset="-122"/>
                <a:ea typeface="黑体" panose="02010609060101010101" pitchFamily="49" charset="-122"/>
                <a:cs typeface="黑体" panose="02010609060101010101" pitchFamily="49" charset="-122"/>
              </a:rPr>
              <a:t>（1）经验</a:t>
            </a:r>
          </a:p>
          <a:p>
            <a:pPr fontAlgn="auto">
              <a:lnSpc>
                <a:spcPct val="120000"/>
              </a:lnSpc>
            </a:pPr>
            <a:r>
              <a:rPr lang="zh-CN" altLang="en-US" sz="2800" b="1">
                <a:latin typeface="Calibri"/>
                <a:ea typeface="Calibri" panose="020f0502020204030204"/>
              </a:rPr>
              <a:t>①</a:t>
            </a:r>
            <a:r>
              <a:rPr lang="zh-CN" altLang="en-US" sz="2800" b="1"/>
              <a:t>无产阶级要获得解放，必须进行暴力革命。</a:t>
            </a:r>
          </a:p>
          <a:p>
            <a:pPr fontAlgn="auto">
              <a:lnSpc>
                <a:spcPct val="120000"/>
              </a:lnSpc>
            </a:pPr>
            <a:r>
              <a:rPr lang="zh-CN" altLang="en-US" sz="2800" b="1">
                <a:latin typeface="Calibri"/>
                <a:ea typeface="Calibri" panose="020f0502020204030204"/>
              </a:rPr>
              <a:t>②</a:t>
            </a:r>
            <a:r>
              <a:rPr lang="zh-CN" altLang="en-US" sz="2800" b="1"/>
              <a:t>打碎旧的国家机器，建立新的国家机器（最主要的）</a:t>
            </a:r>
          </a:p>
          <a:p>
            <a:pPr fontAlgn="auto">
              <a:lnSpc>
                <a:spcPct val="120000"/>
              </a:lnSpc>
            </a:pPr>
            <a:r>
              <a:rPr lang="zh-CN" altLang="en-US" sz="2800" b="1">
                <a:latin typeface="Calibri"/>
                <a:ea typeface="Calibri" panose="020f0502020204030204"/>
              </a:rPr>
              <a:t>③</a:t>
            </a:r>
            <a:r>
              <a:rPr lang="zh-CN" altLang="en-US" sz="2800" b="1"/>
              <a:t>对国家进行民主化改造（公职人员选举产生；限薪；监督）</a:t>
            </a:r>
          </a:p>
          <a:p>
            <a:pPr fontAlgn="auto">
              <a:lnSpc>
                <a:spcPct val="120000"/>
              </a:lnSpc>
            </a:pPr>
            <a:r>
              <a:rPr lang="zh-CN" altLang="en-US" sz="3200" b="1">
                <a:latin typeface="黑体" panose="02010609060101010101" pitchFamily="49" charset="-122"/>
                <a:ea typeface="黑体" panose="02010609060101010101" pitchFamily="49" charset="-122"/>
                <a:cs typeface="黑体" panose="02010609060101010101" pitchFamily="49" charset="-122"/>
              </a:rPr>
              <a:t>（2）教训</a:t>
            </a:r>
          </a:p>
          <a:p>
            <a:pPr fontAlgn="auto">
              <a:lnSpc>
                <a:spcPct val="120000"/>
              </a:lnSpc>
            </a:pPr>
            <a:r>
              <a:rPr lang="zh-CN" altLang="en-US" sz="2800" b="1">
                <a:latin typeface="Calibri"/>
                <a:ea typeface="Calibri" panose="020f0502020204030204"/>
              </a:rPr>
              <a:t>①</a:t>
            </a:r>
            <a:r>
              <a:rPr lang="zh-CN" altLang="en-US" sz="2800" b="1"/>
              <a:t>无产阶级革命必须有先进的无产阶级政党的领导。</a:t>
            </a:r>
          </a:p>
          <a:p>
            <a:pPr fontAlgn="auto">
              <a:lnSpc>
                <a:spcPct val="120000"/>
              </a:lnSpc>
            </a:pPr>
            <a:r>
              <a:rPr lang="zh-CN" altLang="en-US" sz="2800" b="1">
                <a:latin typeface="Calibri"/>
                <a:ea typeface="Calibri" panose="020f0502020204030204"/>
              </a:rPr>
              <a:t>②</a:t>
            </a:r>
            <a:r>
              <a:rPr lang="zh-CN" altLang="en-US" sz="2800" b="1"/>
              <a:t>必须以马克思主义理论作指导。</a:t>
            </a:r>
          </a:p>
          <a:p>
            <a:pPr fontAlgn="auto">
              <a:lnSpc>
                <a:spcPct val="120000"/>
              </a:lnSpc>
            </a:pPr>
            <a:r>
              <a:rPr lang="zh-CN" altLang="en-US" sz="2800" b="1">
                <a:latin typeface="Calibri"/>
                <a:ea typeface="Calibri" panose="020f0502020204030204"/>
              </a:rPr>
              <a:t>③</a:t>
            </a:r>
            <a:r>
              <a:rPr lang="zh-CN" altLang="en-US" sz="2800" b="1"/>
              <a:t>必须建立广泛的工农联盟。</a:t>
            </a:r>
            <a:r>
              <a:rPr lang="zh-CN" altLang="en-US" sz="2800"/>
              <a:t> </a:t>
            </a:r>
          </a:p>
        </p:txBody>
      </p:sp>
      <p:pic>
        <p:nvPicPr>
          <p:cNvPr id="7" name="图片 6"/>
          <p:cNvPicPr>
            <a:picLocks noChangeAspect="1"/>
          </p:cNvPicPr>
          <p:nvPr/>
        </p:nvPicPr>
        <p:blipFill>
          <a:blip r:embed="rId2"/>
          <a:srcRect l="21468" t="12766" r="21468" b="7449"/>
          <a:stretch>
            <a:fillRect/>
          </a:stretch>
        </p:blipFill>
        <p:spPr>
          <a:xfrm>
            <a:off x="6796088" y="3982721"/>
            <a:ext cx="1410176" cy="2305685"/>
          </a:xfrm>
          <a:prstGeom prst="rect">
            <a:avLst/>
          </a:prstGeom>
          <a:solidFill>
            <a:schemeClr val="tx1"/>
          </a:solidFill>
          <a:ln>
            <a:solidFill>
              <a:srgbClr val="FF0000"/>
            </a:solidFill>
          </a:ln>
          <a:effectLst>
            <a:softEdge rad="292100"/>
          </a:effectLst>
        </p:spPr>
      </p:pic>
    </p:spTree>
    <p:extLst>
      <p:ext uri="{BB962C8B-B14F-4D97-AF65-F5344CB8AC3E}">
        <p14:creationId xmlns:p14="http://schemas.microsoft.com/office/powerpoint/2010/main" val="333645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506504" y="80011"/>
            <a:ext cx="2074069" cy="583565"/>
          </a:xfrm>
          <a:prstGeom prst="rect">
            <a:avLst/>
          </a:prstGeom>
          <a:noFill/>
        </p:spPr>
        <p:txBody>
          <a:bodyPr wrap="square" rtlCol="0">
            <a:spAutoFit/>
          </a:bodyPr>
          <a:lstStyle/>
          <a:p>
            <a:pPr marR="0" defTabSz="914400" eaLnBrk="0" hangingPunct="0"/>
            <a:r>
              <a:rPr kumimoji="0" lang="zh-CN" altLang="en-US" sz="3200" b="1" kern="1200" cap="none" spc="300" normalizeH="0" baseline="0" noProof="1" smtClean="0">
                <a:latin typeface="黑体" panose="02010609060101010101" pitchFamily="49" charset="-122"/>
                <a:ea typeface="黑体" panose="02010609060101010101" pitchFamily="49" charset="-122"/>
                <a:cs typeface="+mn-ea"/>
                <a:sym typeface="+mn-lt"/>
              </a:rPr>
              <a:t>课堂小结</a:t>
            </a:r>
          </a:p>
        </p:txBody>
      </p:sp>
      <p:sp>
        <p:nvSpPr>
          <p:cNvPr id="48133" name="AutoShape 9"/>
          <p:cNvSpPr/>
          <p:nvPr/>
        </p:nvSpPr>
        <p:spPr>
          <a:xfrm>
            <a:off x="669608" y="723900"/>
            <a:ext cx="2411730" cy="1503680"/>
          </a:xfrm>
          <a:prstGeom prst="roundRect">
            <a:avLst>
              <a:gd name="adj" fmla="val 16667"/>
            </a:avLst>
          </a:prstGeom>
          <a:noFill/>
          <a:ln w="28575" cap="flat" cmpd="sng">
            <a:solidFill>
              <a:srgbClr val="0000FF"/>
            </a:solidFill>
            <a:prstDash val="solid"/>
            <a:round/>
            <a:headEnd type="none" w="med" len="med"/>
            <a:tailEnd type="none" w="med" len="med"/>
          </a:ln>
        </p:spPr>
        <p:txBody>
          <a:bodyPr wrap="none" anchor="ctr"/>
          <a:lstStyle/>
          <a:p>
            <a:pPr eaLnBrk="0" hangingPunct="0"/>
            <a:endParaRPr lang="zh-CN" altLang="en-US" sz="3000">
              <a:latin typeface="Arial" panose="020b0604020202020204" pitchFamily="34" charset="0"/>
              <a:ea typeface="宋体" panose="02010600030101010101" pitchFamily="2" charset="-122"/>
            </a:endParaRPr>
          </a:p>
        </p:txBody>
      </p:sp>
      <p:pic>
        <p:nvPicPr>
          <p:cNvPr id="48129" name="Picture 3" descr="U_1795~1"/>
          <p:cNvPicPr>
            <a:picLocks noChangeAspect="1"/>
          </p:cNvPicPr>
          <p:nvPr/>
        </p:nvPicPr>
        <p:blipFill>
          <a:blip r:embed="rId2"/>
          <a:stretch>
            <a:fillRect/>
          </a:stretch>
        </p:blipFill>
        <p:spPr>
          <a:xfrm>
            <a:off x="669608" y="768350"/>
            <a:ext cx="2411730" cy="1416050"/>
          </a:xfrm>
          <a:prstGeom prst="rect">
            <a:avLst/>
          </a:prstGeom>
          <a:noFill/>
          <a:ln w="9525">
            <a:noFill/>
          </a:ln>
        </p:spPr>
      </p:pic>
      <p:pic>
        <p:nvPicPr>
          <p:cNvPr id="48130" name="Picture 4" descr="U_1376~1"/>
          <p:cNvPicPr>
            <a:picLocks noChangeAspect="1"/>
          </p:cNvPicPr>
          <p:nvPr/>
        </p:nvPicPr>
        <p:blipFill>
          <a:blip r:embed="rId3"/>
          <a:srcRect r="-143" b="-261"/>
          <a:stretch>
            <a:fillRect/>
          </a:stretch>
        </p:blipFill>
        <p:spPr>
          <a:xfrm>
            <a:off x="669608" y="2335530"/>
            <a:ext cx="2413635" cy="1283970"/>
          </a:xfrm>
          <a:prstGeom prst="rect">
            <a:avLst/>
          </a:prstGeom>
          <a:noFill/>
          <a:ln w="28575" cap="flat" cmpd="sng">
            <a:solidFill>
              <a:srgbClr val="0000FF"/>
            </a:solidFill>
            <a:prstDash val="solid"/>
            <a:miter/>
            <a:headEnd type="none" w="med" len="med"/>
            <a:tailEnd type="none" w="med" len="med"/>
          </a:ln>
        </p:spPr>
      </p:pic>
      <p:sp>
        <p:nvSpPr>
          <p:cNvPr id="48131" name="AutoShape 5"/>
          <p:cNvSpPr/>
          <p:nvPr/>
        </p:nvSpPr>
        <p:spPr>
          <a:xfrm>
            <a:off x="669608" y="3674745"/>
            <a:ext cx="2414111" cy="1257300"/>
          </a:xfrm>
          <a:prstGeom prst="roundRect">
            <a:avLst>
              <a:gd name="adj" fmla="val 16667"/>
            </a:avLst>
          </a:prstGeom>
          <a:noFill/>
          <a:ln w="28575" cap="flat" cmpd="sng">
            <a:solidFill>
              <a:srgbClr val="0000FF"/>
            </a:solidFill>
            <a:prstDash val="solid"/>
            <a:round/>
            <a:headEnd type="none" w="med" len="med"/>
            <a:tailEnd type="none" w="med" len="med"/>
          </a:ln>
        </p:spPr>
        <p:txBody>
          <a:bodyPr wrap="none" anchor="ctr"/>
          <a:lstStyle/>
          <a:p>
            <a:pPr eaLnBrk="0" hangingPunct="0"/>
            <a:r>
              <a:rPr lang="zh-CN" altLang="en-US" sz="2400" b="1">
                <a:latin typeface="Arial" pitchFamily="34" charset="0"/>
                <a:ea typeface="楷体_GB2312"/>
              </a:rPr>
              <a:t>英法空想社会主义</a:t>
            </a:r>
          </a:p>
          <a:p>
            <a:pPr eaLnBrk="0" hangingPunct="0"/>
            <a:r>
              <a:rPr lang="zh-CN" altLang="en-US" sz="2400" b="1">
                <a:latin typeface="Arial" pitchFamily="34" charset="0"/>
                <a:ea typeface="楷体_GB2312"/>
              </a:rPr>
              <a:t>德国古典哲学</a:t>
            </a:r>
          </a:p>
          <a:p>
            <a:pPr eaLnBrk="0" hangingPunct="0"/>
            <a:r>
              <a:rPr lang="zh-CN" altLang="en-US" sz="2400" b="1">
                <a:latin typeface="Arial" pitchFamily="34" charset="0"/>
                <a:ea typeface="楷体_GB2312"/>
              </a:rPr>
              <a:t>英国古典政治经济学</a:t>
            </a:r>
          </a:p>
        </p:txBody>
      </p:sp>
      <p:pic>
        <p:nvPicPr>
          <p:cNvPr id="48132" name="Picture 7" descr="U_3454~1"/>
          <p:cNvPicPr>
            <a:picLocks noChangeAspect="1"/>
          </p:cNvPicPr>
          <p:nvPr/>
        </p:nvPicPr>
        <p:blipFill>
          <a:blip r:embed="rId4"/>
          <a:stretch>
            <a:fillRect/>
          </a:stretch>
        </p:blipFill>
        <p:spPr>
          <a:xfrm>
            <a:off x="600552" y="5095876"/>
            <a:ext cx="2482691" cy="1571625"/>
          </a:xfrm>
          <a:prstGeom prst="rect">
            <a:avLst/>
          </a:prstGeom>
          <a:noFill/>
          <a:ln w="28575" cap="flat" cmpd="sng">
            <a:solidFill>
              <a:srgbClr val="0000FF"/>
            </a:solidFill>
            <a:prstDash val="solid"/>
            <a:miter/>
            <a:headEnd type="none" w="med" len="med"/>
            <a:tailEnd type="none" w="med" len="med"/>
          </a:ln>
        </p:spPr>
      </p:pic>
      <p:grpSp>
        <p:nvGrpSpPr>
          <p:cNvPr id="283657" name="组合 283656"/>
          <p:cNvGrpSpPr/>
          <p:nvPr/>
        </p:nvGrpSpPr>
        <p:grpSpPr>
          <a:xfrm>
            <a:off x="3082528" y="985839"/>
            <a:ext cx="1498997" cy="979487"/>
            <a:chOff x="1298" y="639"/>
            <a:chExt cx="1320" cy="609"/>
          </a:xfrm>
        </p:grpSpPr>
        <p:sp>
          <p:nvSpPr>
            <p:cNvPr id="39945" name="Rectangle 11"/>
            <p:cNvSpPr/>
            <p:nvPr/>
          </p:nvSpPr>
          <p:spPr>
            <a:xfrm>
              <a:off x="1787" y="639"/>
              <a:ext cx="831" cy="609"/>
            </a:xfrm>
            <a:prstGeom prst="rect">
              <a:avLst/>
            </a:prstGeom>
            <a:noFill/>
            <a:ln w="25400" cap="flat" cmpd="sng">
              <a:solidFill>
                <a:srgbClr val="CC0000"/>
              </a:solidFill>
              <a:prstDash val="solid"/>
              <a:miter/>
              <a:headEnd type="none" w="med" len="med"/>
              <a:tailEnd type="none" w="med" len="med"/>
            </a:ln>
          </p:spPr>
          <p:txBody>
            <a:bodyPr wrap="none" anchor="ctr"/>
            <a:lstStyle/>
            <a:p>
              <a:pPr marL="0" marR="0" indent="0" algn="ctr"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Arial" pitchFamily="34" charset="0"/>
                  <a:ea typeface="宋体" panose="02010600030101010101" pitchFamily="2" charset="-122"/>
                  <a:cs typeface="+mn-cs"/>
                  <a:sym typeface="+mn-ea"/>
                </a:rPr>
                <a:t>经济</a:t>
              </a:r>
            </a:p>
            <a:p>
              <a:pPr marL="0" marR="0" indent="0" algn="ctr"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Arial" pitchFamily="34" charset="0"/>
                  <a:ea typeface="宋体" panose="02010600030101010101" pitchFamily="2" charset="-122"/>
                  <a:cs typeface="+mn-cs"/>
                  <a:sym typeface="+mn-ea"/>
                </a:rPr>
                <a:t>前提</a:t>
              </a:r>
            </a:p>
          </p:txBody>
        </p:sp>
        <p:sp>
          <p:nvSpPr>
            <p:cNvPr id="48137" name="右箭头 283658"/>
            <p:cNvSpPr/>
            <p:nvPr/>
          </p:nvSpPr>
          <p:spPr>
            <a:xfrm>
              <a:off x="1298" y="766"/>
              <a:ext cx="401" cy="192"/>
            </a:xfrm>
            <a:prstGeom prst="rightArrow">
              <a:avLst>
                <a:gd name="adj1" fmla="val 50000"/>
                <a:gd name="adj2" fmla="val 52155"/>
              </a:avLst>
            </a:prstGeom>
            <a:solidFill>
              <a:schemeClr val="accent1"/>
            </a:solidFill>
            <a:ln w="9525" cap="flat" cmpd="sng">
              <a:solidFill>
                <a:schemeClr val="tx1"/>
              </a:solidFill>
              <a:prstDash val="solid"/>
              <a:miter/>
              <a:headEnd type="none" w="med" len="med"/>
              <a:tailEnd type="none" w="med" len="med"/>
            </a:ln>
          </p:spPr>
          <p:txBody>
            <a:bodyPr anchor="t"/>
            <a:lstStyle/>
            <a:p>
              <a:pPr eaLnBrk="0" hangingPunct="0"/>
              <a:endParaRPr lang="zh-CN" altLang="en-US" sz="100">
                <a:latin typeface="Calibri"/>
                <a:ea typeface="宋体" panose="02010600030101010101" pitchFamily="2" charset="-122"/>
              </a:endParaRPr>
            </a:p>
          </p:txBody>
        </p:sp>
      </p:grpSp>
      <p:grpSp>
        <p:nvGrpSpPr>
          <p:cNvPr id="283660" name="组合 283659"/>
          <p:cNvGrpSpPr/>
          <p:nvPr/>
        </p:nvGrpSpPr>
        <p:grpSpPr>
          <a:xfrm>
            <a:off x="3083719" y="2381250"/>
            <a:ext cx="1568291" cy="933450"/>
            <a:chOff x="1296" y="1776"/>
            <a:chExt cx="1126" cy="545"/>
          </a:xfrm>
        </p:grpSpPr>
        <p:sp>
          <p:nvSpPr>
            <p:cNvPr id="39948" name="Rectangle 12"/>
            <p:cNvSpPr/>
            <p:nvPr/>
          </p:nvSpPr>
          <p:spPr>
            <a:xfrm>
              <a:off x="1728" y="1776"/>
              <a:ext cx="694" cy="545"/>
            </a:xfrm>
            <a:prstGeom prst="rect">
              <a:avLst/>
            </a:prstGeom>
            <a:noFill/>
            <a:ln w="25400" cap="flat" cmpd="sng">
              <a:solidFill>
                <a:srgbClr val="CC0000"/>
              </a:solidFill>
              <a:prstDash val="solid"/>
              <a:miter/>
              <a:headEnd type="none" w="med" len="med"/>
              <a:tailEnd type="none" w="med" len="med"/>
            </a:ln>
          </p:spPr>
          <p:txBody>
            <a:bodyPr wrap="none" anchor="ctr"/>
            <a:lstStyle/>
            <a:p>
              <a:pPr marL="0" marR="0" indent="0" algn="ctr"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Arial" pitchFamily="34" charset="0"/>
                  <a:ea typeface="宋体" panose="02010600030101010101" pitchFamily="2" charset="-122"/>
                  <a:cs typeface="+mn-cs"/>
                  <a:sym typeface="+mn-ea"/>
                </a:rPr>
                <a:t>阶级</a:t>
              </a:r>
            </a:p>
            <a:p>
              <a:pPr marL="0" marR="0" indent="0" algn="ctr"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Arial" pitchFamily="34" charset="0"/>
                  <a:ea typeface="宋体" panose="02010600030101010101" pitchFamily="2" charset="-122"/>
                  <a:cs typeface="+mn-cs"/>
                  <a:sym typeface="+mn-ea"/>
                </a:rPr>
                <a:t>基础</a:t>
              </a:r>
            </a:p>
          </p:txBody>
        </p:sp>
        <p:sp>
          <p:nvSpPr>
            <p:cNvPr id="48140" name="右箭头 283661"/>
            <p:cNvSpPr/>
            <p:nvPr/>
          </p:nvSpPr>
          <p:spPr>
            <a:xfrm>
              <a:off x="1296" y="1920"/>
              <a:ext cx="384" cy="192"/>
            </a:xfrm>
            <a:prstGeom prst="right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lstStyle/>
            <a:p>
              <a:pPr eaLnBrk="0" hangingPunct="0"/>
              <a:endParaRPr lang="zh-CN" altLang="en-US" sz="100">
                <a:latin typeface="Calibri"/>
                <a:ea typeface="宋体" panose="02010600030101010101" pitchFamily="2" charset="-122"/>
              </a:endParaRPr>
            </a:p>
          </p:txBody>
        </p:sp>
      </p:grpSp>
      <p:grpSp>
        <p:nvGrpSpPr>
          <p:cNvPr id="283666" name="组合 283665"/>
          <p:cNvGrpSpPr/>
          <p:nvPr/>
        </p:nvGrpSpPr>
        <p:grpSpPr>
          <a:xfrm>
            <a:off x="3083719" y="3875406"/>
            <a:ext cx="1568291" cy="855345"/>
            <a:chOff x="1319" y="2482"/>
            <a:chExt cx="1137" cy="718"/>
          </a:xfrm>
        </p:grpSpPr>
        <p:sp>
          <p:nvSpPr>
            <p:cNvPr id="39954" name="Rectangle 13"/>
            <p:cNvSpPr/>
            <p:nvPr/>
          </p:nvSpPr>
          <p:spPr>
            <a:xfrm>
              <a:off x="1720" y="2482"/>
              <a:ext cx="736" cy="718"/>
            </a:xfrm>
            <a:prstGeom prst="rect">
              <a:avLst/>
            </a:prstGeom>
            <a:noFill/>
            <a:ln w="25400" cap="flat" cmpd="sng">
              <a:solidFill>
                <a:srgbClr val="CC0000"/>
              </a:solidFill>
              <a:prstDash val="solid"/>
              <a:miter/>
              <a:headEnd type="none" w="med" len="med"/>
              <a:tailEnd type="none" w="med" len="med"/>
            </a:ln>
          </p:spPr>
          <p:txBody>
            <a:bodyPr wrap="none" anchor="ctr"/>
            <a:lstStyle/>
            <a:p>
              <a:pPr marL="0" marR="0" indent="0" algn="ctr"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Arial" pitchFamily="34" charset="0"/>
                  <a:ea typeface="宋体" panose="02010600030101010101" pitchFamily="2" charset="-122"/>
                  <a:cs typeface="+mn-cs"/>
                  <a:sym typeface="+mn-ea"/>
                </a:rPr>
                <a:t>思想</a:t>
              </a:r>
            </a:p>
            <a:p>
              <a:pPr marL="0" marR="0" indent="0" algn="ctr"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Arial" pitchFamily="34" charset="0"/>
                  <a:ea typeface="宋体" panose="02010600030101010101" pitchFamily="2" charset="-122"/>
                  <a:cs typeface="+mn-cs"/>
                  <a:sym typeface="+mn-ea"/>
                </a:rPr>
                <a:t>基础</a:t>
              </a:r>
            </a:p>
          </p:txBody>
        </p:sp>
        <p:sp>
          <p:nvSpPr>
            <p:cNvPr id="48146" name="右箭头 283667"/>
            <p:cNvSpPr/>
            <p:nvPr/>
          </p:nvSpPr>
          <p:spPr>
            <a:xfrm>
              <a:off x="1319" y="2832"/>
              <a:ext cx="361" cy="192"/>
            </a:xfrm>
            <a:prstGeom prst="rightArrow">
              <a:avLst>
                <a:gd name="adj1" fmla="val 50000"/>
                <a:gd name="adj2" fmla="val 46952"/>
              </a:avLst>
            </a:prstGeom>
            <a:solidFill>
              <a:schemeClr val="accent1"/>
            </a:solidFill>
            <a:ln w="9525" cap="flat" cmpd="sng">
              <a:solidFill>
                <a:schemeClr val="tx1"/>
              </a:solidFill>
              <a:prstDash val="solid"/>
              <a:miter/>
              <a:headEnd type="none" w="med" len="med"/>
              <a:tailEnd type="none" w="med" len="med"/>
            </a:ln>
          </p:spPr>
          <p:txBody>
            <a:bodyPr anchor="t"/>
            <a:lstStyle/>
            <a:p>
              <a:pPr eaLnBrk="0" hangingPunct="0"/>
              <a:endParaRPr lang="zh-CN" altLang="en-US" sz="100">
                <a:latin typeface="Calibri"/>
                <a:ea typeface="宋体" panose="02010600030101010101" pitchFamily="2" charset="-122"/>
              </a:endParaRPr>
            </a:p>
          </p:txBody>
        </p:sp>
      </p:grpSp>
      <p:grpSp>
        <p:nvGrpSpPr>
          <p:cNvPr id="283663" name="组合 283662"/>
          <p:cNvGrpSpPr/>
          <p:nvPr/>
        </p:nvGrpSpPr>
        <p:grpSpPr>
          <a:xfrm>
            <a:off x="3083719" y="5372100"/>
            <a:ext cx="1349216" cy="800100"/>
            <a:chOff x="1248" y="3504"/>
            <a:chExt cx="1154" cy="545"/>
          </a:xfrm>
        </p:grpSpPr>
        <p:sp>
          <p:nvSpPr>
            <p:cNvPr id="39951" name="Rectangle 14"/>
            <p:cNvSpPr/>
            <p:nvPr/>
          </p:nvSpPr>
          <p:spPr>
            <a:xfrm>
              <a:off x="1728" y="3504"/>
              <a:ext cx="674" cy="545"/>
            </a:xfrm>
            <a:prstGeom prst="rect">
              <a:avLst/>
            </a:prstGeom>
            <a:noFill/>
            <a:ln w="25400" cap="flat" cmpd="sng">
              <a:solidFill>
                <a:srgbClr val="CC0000"/>
              </a:solidFill>
              <a:prstDash val="solid"/>
              <a:miter/>
              <a:headEnd type="none" w="med" len="med"/>
              <a:tailEnd type="none" w="med" len="med"/>
            </a:ln>
          </p:spPr>
          <p:txBody>
            <a:bodyPr wrap="none" anchor="ctr"/>
            <a:lstStyle/>
            <a:p>
              <a:pPr marL="0" marR="0" indent="0" algn="ctr"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Arial" pitchFamily="34" charset="0"/>
                  <a:ea typeface="宋体" panose="02010600030101010101" pitchFamily="2" charset="-122"/>
                  <a:cs typeface="+mn-cs"/>
                  <a:sym typeface="+mn-ea"/>
                </a:rPr>
                <a:t>实践</a:t>
              </a:r>
            </a:p>
            <a:p>
              <a:pPr marL="0" marR="0" indent="0" algn="ctr" defTabSz="914400" rtl="0" eaLnBrk="0" fontAlgn="base" latinLnBrk="0" hangingPunct="0">
                <a:lnSpc>
                  <a:spcPct val="100000"/>
                </a:lnSpc>
                <a:spcBef>
                  <a:spcPct val="0"/>
                </a:spcBef>
                <a:spcAft>
                  <a:spcPct val="0"/>
                </a:spcAft>
                <a:buNone/>
              </a:pPr>
              <a:r>
                <a:rPr kumimoji="0" lang="zh-CN" altLang="en-US" sz="2600" b="1" i="0" u="none" strike="noStrike" kern="1200" cap="none" spc="0" normalizeH="0" baseline="0" noProof="1">
                  <a:solidFill>
                    <a:schemeClr val="tx1"/>
                  </a:solidFill>
                  <a:uFillTx/>
                  <a:latin typeface="Arial" pitchFamily="34" charset="0"/>
                  <a:ea typeface="宋体" panose="02010600030101010101" pitchFamily="2" charset="-122"/>
                  <a:cs typeface="+mn-cs"/>
                  <a:sym typeface="+mn-ea"/>
                </a:rPr>
                <a:t>基础</a:t>
              </a:r>
            </a:p>
          </p:txBody>
        </p:sp>
        <p:sp>
          <p:nvSpPr>
            <p:cNvPr id="48143" name="右箭头 283664"/>
            <p:cNvSpPr/>
            <p:nvPr/>
          </p:nvSpPr>
          <p:spPr>
            <a:xfrm>
              <a:off x="1248" y="3696"/>
              <a:ext cx="384" cy="192"/>
            </a:xfrm>
            <a:prstGeom prst="rightArrow">
              <a:avLst>
                <a:gd name="adj1" fmla="val 50000"/>
                <a:gd name="adj2" fmla="val 50000"/>
              </a:avLst>
            </a:prstGeom>
            <a:solidFill>
              <a:schemeClr val="accent1"/>
            </a:solidFill>
            <a:ln w="9525" cap="flat" cmpd="sng">
              <a:solidFill>
                <a:schemeClr val="tx1"/>
              </a:solidFill>
              <a:prstDash val="solid"/>
              <a:miter/>
              <a:headEnd type="none" w="med" len="med"/>
              <a:tailEnd type="none" w="med" len="med"/>
            </a:ln>
          </p:spPr>
          <p:txBody>
            <a:bodyPr anchor="t"/>
            <a:lstStyle/>
            <a:p>
              <a:pPr eaLnBrk="0" hangingPunct="0"/>
              <a:endParaRPr lang="zh-CN" altLang="en-US" sz="100">
                <a:latin typeface="Calibri"/>
                <a:ea typeface="宋体" panose="02010600030101010101" pitchFamily="2" charset="-122"/>
              </a:endParaRPr>
            </a:p>
          </p:txBody>
        </p:sp>
      </p:grpSp>
      <p:sp>
        <p:nvSpPr>
          <p:cNvPr id="283655" name="AutoShape 18"/>
          <p:cNvSpPr/>
          <p:nvPr/>
        </p:nvSpPr>
        <p:spPr>
          <a:xfrm>
            <a:off x="4580335" y="1111250"/>
            <a:ext cx="348853" cy="4832350"/>
          </a:xfrm>
          <a:prstGeom prst="rightBrace">
            <a:avLst>
              <a:gd name="adj1" fmla="val 103938"/>
              <a:gd name="adj2" fmla="val 50000"/>
            </a:avLst>
          </a:prstGeom>
          <a:noFill/>
          <a:ln w="38100" cap="flat" cmpd="sng">
            <a:solidFill>
              <a:schemeClr val="tx1"/>
            </a:solidFill>
            <a:prstDash val="solid"/>
            <a:round/>
            <a:headEnd type="none" w="med" len="med"/>
            <a:tailEnd type="none" w="med" len="med"/>
          </a:ln>
        </p:spPr>
        <p:txBody>
          <a:bodyPr wrap="none" anchor="ctr"/>
          <a:lstStyle/>
          <a:p>
            <a:pPr eaLnBrk="0" hangingPunct="0"/>
            <a:endParaRPr lang="zh-CN" altLang="en-US" sz="3000">
              <a:latin typeface="Arial" pitchFamily="34" charset="0"/>
              <a:ea typeface="宋体" panose="02010600030101010101" pitchFamily="2" charset="-122"/>
            </a:endParaRPr>
          </a:p>
        </p:txBody>
      </p:sp>
      <p:grpSp>
        <p:nvGrpSpPr>
          <p:cNvPr id="283670" name="组合 283669"/>
          <p:cNvGrpSpPr/>
          <p:nvPr/>
        </p:nvGrpSpPr>
        <p:grpSpPr>
          <a:xfrm>
            <a:off x="4782741" y="2227263"/>
            <a:ext cx="1489472" cy="3214494"/>
            <a:chOff x="2653" y="1584"/>
            <a:chExt cx="1481" cy="2186"/>
          </a:xfrm>
        </p:grpSpPr>
        <p:pic>
          <p:nvPicPr>
            <p:cNvPr id="48149" name="Picture 2" descr="U_5955~1"/>
            <p:cNvPicPr>
              <a:picLocks noChangeAspect="1"/>
            </p:cNvPicPr>
            <p:nvPr/>
          </p:nvPicPr>
          <p:blipFill>
            <a:blip r:embed="rId5"/>
            <a:stretch>
              <a:fillRect/>
            </a:stretch>
          </p:blipFill>
          <p:spPr>
            <a:xfrm>
              <a:off x="2784" y="1584"/>
              <a:ext cx="1350" cy="1560"/>
            </a:xfrm>
            <a:prstGeom prst="rect">
              <a:avLst/>
            </a:prstGeom>
            <a:noFill/>
            <a:ln w="57150" cap="flat" cmpd="sng">
              <a:solidFill>
                <a:srgbClr val="0000FF"/>
              </a:solidFill>
              <a:prstDash val="solid"/>
              <a:miter/>
              <a:headEnd type="none" w="med" len="med"/>
              <a:tailEnd type="none" w="med" len="med"/>
            </a:ln>
          </p:spPr>
        </p:pic>
        <p:sp>
          <p:nvSpPr>
            <p:cNvPr id="48150" name="文本框 283671"/>
            <p:cNvSpPr txBox="1"/>
            <p:nvPr/>
          </p:nvSpPr>
          <p:spPr>
            <a:xfrm>
              <a:off x="2653" y="3163"/>
              <a:ext cx="1481" cy="607"/>
            </a:xfrm>
            <a:prstGeom prst="rect">
              <a:avLst/>
            </a:prstGeom>
            <a:noFill/>
            <a:ln w="9525">
              <a:noFill/>
            </a:ln>
          </p:spPr>
          <p:txBody>
            <a:bodyPr wrap="square" anchor="t">
              <a:spAutoFit/>
            </a:bodyPr>
            <a:lstStyle/>
            <a:p>
              <a:pPr defTabSz="914400" eaLnBrk="0" hangingPunct="0">
                <a:spcBef>
                  <a:spcPct val="50000"/>
                </a:spcBef>
              </a:pPr>
              <a:r>
                <a:rPr lang="zh-CN" altLang="en-US" sz="2600" b="1">
                  <a:latin typeface="Arial" pitchFamily="34" charset="0"/>
                  <a:ea typeface="黑体" panose="02010609060101010101" pitchFamily="49" charset="-122"/>
                  <a:sym typeface="宋体" panose="02010600030101010101" pitchFamily="2" charset="-122"/>
                </a:rPr>
                <a:t>马克思主义</a:t>
              </a:r>
            </a:p>
          </p:txBody>
        </p:sp>
      </p:grpSp>
      <p:sp>
        <p:nvSpPr>
          <p:cNvPr id="283676" name="文本框 283675"/>
          <p:cNvSpPr txBox="1"/>
          <p:nvPr/>
        </p:nvSpPr>
        <p:spPr>
          <a:xfrm>
            <a:off x="6524149" y="2731770"/>
            <a:ext cx="669131" cy="892552"/>
          </a:xfrm>
          <a:prstGeom prst="rect">
            <a:avLst/>
          </a:prstGeom>
          <a:solidFill>
            <a:srgbClr val="FFFF99"/>
          </a:solidFill>
          <a:ln w="9525">
            <a:noFill/>
          </a:ln>
        </p:spPr>
        <p:txBody>
          <a:bodyPr wrap="square" anchor="t">
            <a:spAutoFit/>
          </a:bodyPr>
          <a:lstStyle/>
          <a:p>
            <a:pPr defTabSz="914400" eaLnBrk="0" hangingPunct="0">
              <a:spcBef>
                <a:spcPct val="50000"/>
              </a:spcBef>
            </a:pPr>
            <a:r>
              <a:rPr lang="zh-CN" altLang="en-US" sz="2600" b="1">
                <a:latin typeface="Arial" pitchFamily="34" charset="0"/>
                <a:ea typeface="黑体" panose="02010609060101010101" pitchFamily="49" charset="-122"/>
                <a:sym typeface="宋体" panose="02010600030101010101" pitchFamily="2" charset="-122"/>
              </a:rPr>
              <a:t>影响</a:t>
            </a:r>
          </a:p>
        </p:txBody>
      </p:sp>
      <p:sp>
        <p:nvSpPr>
          <p:cNvPr id="283669" name="右箭头 283668"/>
          <p:cNvSpPr/>
          <p:nvPr/>
        </p:nvSpPr>
        <p:spPr>
          <a:xfrm>
            <a:off x="6387942" y="3314700"/>
            <a:ext cx="921544" cy="304800"/>
          </a:xfrm>
          <a:prstGeom prst="rightArrow">
            <a:avLst>
              <a:gd name="adj1" fmla="val 50000"/>
              <a:gd name="adj2" fmla="val 75000"/>
            </a:avLst>
          </a:prstGeom>
          <a:solidFill>
            <a:schemeClr val="accent1"/>
          </a:solidFill>
          <a:ln w="9525" cap="flat" cmpd="sng">
            <a:solidFill>
              <a:schemeClr val="tx1"/>
            </a:solidFill>
            <a:prstDash val="solid"/>
            <a:miter/>
            <a:headEnd type="none" w="med" len="med"/>
            <a:tailEnd type="none" w="med" len="med"/>
          </a:ln>
        </p:spPr>
        <p:txBody>
          <a:bodyPr anchor="t"/>
          <a:lstStyle/>
          <a:p>
            <a:pPr eaLnBrk="0" hangingPunct="0"/>
            <a:endParaRPr lang="zh-CN" altLang="en-US" sz="100">
              <a:latin typeface="Calibri"/>
              <a:ea typeface="宋体" panose="02010600030101010101" pitchFamily="2" charset="-122"/>
            </a:endParaRPr>
          </a:p>
        </p:txBody>
      </p:sp>
      <p:sp>
        <p:nvSpPr>
          <p:cNvPr id="283678" name="左箭头 283677"/>
          <p:cNvSpPr/>
          <p:nvPr/>
        </p:nvSpPr>
        <p:spPr>
          <a:xfrm>
            <a:off x="6272212" y="3829685"/>
            <a:ext cx="921068" cy="331470"/>
          </a:xfrm>
          <a:prstGeom prst="leftArrow">
            <a:avLst>
              <a:gd name="adj1" fmla="val 50000"/>
              <a:gd name="adj2" fmla="val 68750"/>
            </a:avLst>
          </a:prstGeom>
          <a:solidFill>
            <a:schemeClr val="accent1"/>
          </a:solidFill>
          <a:ln w="9525" cap="flat" cmpd="sng">
            <a:solidFill>
              <a:schemeClr val="tx1"/>
            </a:solidFill>
            <a:prstDash val="solid"/>
            <a:miter/>
            <a:headEnd type="none" w="med" len="med"/>
            <a:tailEnd type="none" w="med" len="med"/>
          </a:ln>
        </p:spPr>
        <p:txBody>
          <a:bodyPr anchor="t"/>
          <a:lstStyle/>
          <a:p>
            <a:pPr eaLnBrk="0" hangingPunct="0"/>
            <a:endParaRPr lang="zh-CN" altLang="en-US" sz="100">
              <a:latin typeface="Calibri"/>
              <a:ea typeface="宋体" panose="02010600030101010101" pitchFamily="2" charset="-122"/>
            </a:endParaRPr>
          </a:p>
        </p:txBody>
      </p:sp>
      <p:sp>
        <p:nvSpPr>
          <p:cNvPr id="283677" name="文本框 283676"/>
          <p:cNvSpPr txBox="1"/>
          <p:nvPr/>
        </p:nvSpPr>
        <p:spPr>
          <a:xfrm>
            <a:off x="6602254" y="4161155"/>
            <a:ext cx="707231" cy="892552"/>
          </a:xfrm>
          <a:prstGeom prst="rect">
            <a:avLst/>
          </a:prstGeom>
          <a:solidFill>
            <a:srgbClr val="FFFF99"/>
          </a:solidFill>
          <a:ln w="9525">
            <a:noFill/>
          </a:ln>
        </p:spPr>
        <p:txBody>
          <a:bodyPr wrap="square" anchor="t">
            <a:spAutoFit/>
          </a:bodyPr>
          <a:lstStyle/>
          <a:p>
            <a:pPr defTabSz="914400" eaLnBrk="0" hangingPunct="0">
              <a:spcBef>
                <a:spcPct val="50000"/>
              </a:spcBef>
            </a:pPr>
            <a:r>
              <a:rPr lang="zh-CN" altLang="en-US" sz="2600" b="1">
                <a:latin typeface="Arial" pitchFamily="34" charset="0"/>
                <a:ea typeface="黑体" panose="02010609060101010101" pitchFamily="49" charset="-122"/>
                <a:sym typeface="宋体" panose="02010600030101010101" pitchFamily="2" charset="-122"/>
              </a:rPr>
              <a:t>丰富</a:t>
            </a:r>
          </a:p>
        </p:txBody>
      </p:sp>
      <p:grpSp>
        <p:nvGrpSpPr>
          <p:cNvPr id="283673" name="组合 283672"/>
          <p:cNvGrpSpPr/>
          <p:nvPr/>
        </p:nvGrpSpPr>
        <p:grpSpPr>
          <a:xfrm>
            <a:off x="7193043" y="2273618"/>
            <a:ext cx="1310878" cy="3161000"/>
            <a:chOff x="4316" y="1584"/>
            <a:chExt cx="1301" cy="2274"/>
          </a:xfrm>
        </p:grpSpPr>
        <p:pic>
          <p:nvPicPr>
            <p:cNvPr id="48152" name="Picture 20" descr="U_3042~1"/>
            <p:cNvPicPr>
              <a:picLocks noChangeAspect="1"/>
            </p:cNvPicPr>
            <p:nvPr/>
          </p:nvPicPr>
          <p:blipFill>
            <a:blip r:embed="rId6"/>
            <a:stretch>
              <a:fillRect/>
            </a:stretch>
          </p:blipFill>
          <p:spPr>
            <a:xfrm>
              <a:off x="4464" y="1584"/>
              <a:ext cx="1152" cy="1584"/>
            </a:xfrm>
            <a:prstGeom prst="rect">
              <a:avLst/>
            </a:prstGeom>
            <a:noFill/>
            <a:ln w="57150" cap="flat" cmpd="sng">
              <a:solidFill>
                <a:srgbClr val="0000FF"/>
              </a:solidFill>
              <a:prstDash val="solid"/>
              <a:miter/>
              <a:headEnd type="none" w="med" len="med"/>
              <a:tailEnd type="none" w="med" len="med"/>
            </a:ln>
          </p:spPr>
        </p:pic>
        <p:sp>
          <p:nvSpPr>
            <p:cNvPr id="48153" name="文本框 283674"/>
            <p:cNvSpPr txBox="1"/>
            <p:nvPr/>
          </p:nvSpPr>
          <p:spPr>
            <a:xfrm>
              <a:off x="4316" y="3216"/>
              <a:ext cx="1301" cy="642"/>
            </a:xfrm>
            <a:prstGeom prst="rect">
              <a:avLst/>
            </a:prstGeom>
            <a:noFill/>
            <a:ln w="9525">
              <a:noFill/>
            </a:ln>
          </p:spPr>
          <p:txBody>
            <a:bodyPr wrap="square" anchor="t">
              <a:spAutoFit/>
            </a:bodyPr>
            <a:lstStyle/>
            <a:p>
              <a:pPr defTabSz="914400" eaLnBrk="0" hangingPunct="0">
                <a:spcBef>
                  <a:spcPct val="50000"/>
                </a:spcBef>
              </a:pPr>
              <a:r>
                <a:rPr lang="zh-CN" altLang="en-US" sz="2600" b="1">
                  <a:latin typeface="Arial" pitchFamily="34" charset="0"/>
                  <a:ea typeface="黑体" panose="02010609060101010101" pitchFamily="49" charset="-122"/>
                  <a:sym typeface="宋体" panose="02010600030101010101" pitchFamily="2" charset="-122"/>
                </a:rPr>
                <a:t>巴黎公社</a:t>
              </a:r>
            </a:p>
          </p:txBody>
        </p:sp>
      </p:grpSp>
      <p:grpSp>
        <p:nvGrpSpPr>
          <p:cNvPr id="283679" name="组合 283678"/>
          <p:cNvGrpSpPr/>
          <p:nvPr/>
        </p:nvGrpSpPr>
        <p:grpSpPr>
          <a:xfrm>
            <a:off x="4963478" y="5372101"/>
            <a:ext cx="1638776" cy="954590"/>
            <a:chOff x="2832" y="3600"/>
            <a:chExt cx="1440" cy="802"/>
          </a:xfrm>
        </p:grpSpPr>
        <p:sp>
          <p:nvSpPr>
            <p:cNvPr id="48158" name="文本框 283679"/>
            <p:cNvSpPr txBox="1"/>
            <p:nvPr/>
          </p:nvSpPr>
          <p:spPr>
            <a:xfrm>
              <a:off x="2832" y="3600"/>
              <a:ext cx="768" cy="802"/>
            </a:xfrm>
            <a:prstGeom prst="rect">
              <a:avLst/>
            </a:prstGeom>
            <a:noFill/>
            <a:ln w="9525">
              <a:noFill/>
            </a:ln>
          </p:spPr>
          <p:txBody>
            <a:bodyPr wrap="square" anchor="t">
              <a:spAutoFit/>
            </a:bodyPr>
            <a:lstStyle/>
            <a:p>
              <a:pPr eaLnBrk="0" hangingPunct="0">
                <a:spcBef>
                  <a:spcPct val="50000"/>
                </a:spcBef>
              </a:pPr>
              <a:r>
                <a:rPr lang="zh-CN" altLang="en-US" sz="2800" b="1">
                  <a:solidFill>
                    <a:srgbClr val="FF0000"/>
                  </a:solidFill>
                  <a:latin typeface="Arial" pitchFamily="34" charset="0"/>
                  <a:ea typeface="隶书" panose="02010509060101010101" charset="-122"/>
                </a:rPr>
                <a:t>空想</a:t>
              </a:r>
            </a:p>
          </p:txBody>
        </p:sp>
        <p:sp>
          <p:nvSpPr>
            <p:cNvPr id="48159" name="直接连接符 283680"/>
            <p:cNvSpPr/>
            <p:nvPr/>
          </p:nvSpPr>
          <p:spPr>
            <a:xfrm>
              <a:off x="3360" y="3792"/>
              <a:ext cx="240" cy="0"/>
            </a:xfrm>
            <a:prstGeom prst="line">
              <a:avLst/>
            </a:prstGeom>
            <a:ln w="38100" cap="flat" cmpd="sng">
              <a:solidFill>
                <a:schemeClr val="tx1"/>
              </a:solidFill>
              <a:prstDash val="solid"/>
              <a:round/>
              <a:headEnd type="none" w="med" len="med"/>
              <a:tailEnd type="triangle" w="med" len="med"/>
            </a:ln>
          </p:spPr>
          <p:txBody>
            <a:bodyPr/>
            <a:lstStyle/>
            <a:p>
              <a:endParaRPr/>
            </a:p>
          </p:txBody>
        </p:sp>
        <p:sp>
          <p:nvSpPr>
            <p:cNvPr id="48160" name="文本框 283681"/>
            <p:cNvSpPr txBox="1"/>
            <p:nvPr/>
          </p:nvSpPr>
          <p:spPr>
            <a:xfrm>
              <a:off x="3552" y="3600"/>
              <a:ext cx="720" cy="802"/>
            </a:xfrm>
            <a:prstGeom prst="rect">
              <a:avLst/>
            </a:prstGeom>
            <a:noFill/>
            <a:ln w="9525">
              <a:noFill/>
            </a:ln>
          </p:spPr>
          <p:txBody>
            <a:bodyPr anchor="t">
              <a:spAutoFit/>
            </a:bodyPr>
            <a:lstStyle/>
            <a:p>
              <a:pPr eaLnBrk="0" hangingPunct="0">
                <a:spcBef>
                  <a:spcPct val="50000"/>
                </a:spcBef>
              </a:pPr>
              <a:r>
                <a:rPr lang="zh-CN" altLang="en-US" sz="2800" b="1">
                  <a:solidFill>
                    <a:srgbClr val="FF0000"/>
                  </a:solidFill>
                  <a:latin typeface="Arial" pitchFamily="34" charset="0"/>
                  <a:ea typeface="隶书" panose="02010509060101010101" charset="-122"/>
                </a:rPr>
                <a:t>科学</a:t>
              </a:r>
            </a:p>
          </p:txBody>
        </p:sp>
      </p:grpSp>
      <p:grpSp>
        <p:nvGrpSpPr>
          <p:cNvPr id="283683" name="组合 283682"/>
          <p:cNvGrpSpPr/>
          <p:nvPr/>
        </p:nvGrpSpPr>
        <p:grpSpPr>
          <a:xfrm>
            <a:off x="6814185" y="5372101"/>
            <a:ext cx="1780699" cy="954590"/>
            <a:chOff x="4320" y="3600"/>
            <a:chExt cx="1440" cy="802"/>
          </a:xfrm>
        </p:grpSpPr>
        <p:sp>
          <p:nvSpPr>
            <p:cNvPr id="48162" name="文本框 283683"/>
            <p:cNvSpPr txBox="1"/>
            <p:nvPr/>
          </p:nvSpPr>
          <p:spPr>
            <a:xfrm>
              <a:off x="4320" y="3600"/>
              <a:ext cx="768" cy="439"/>
            </a:xfrm>
            <a:prstGeom prst="rect">
              <a:avLst/>
            </a:prstGeom>
            <a:noFill/>
            <a:ln w="9525">
              <a:noFill/>
            </a:ln>
          </p:spPr>
          <p:txBody>
            <a:bodyPr wrap="square" anchor="t">
              <a:spAutoFit/>
            </a:bodyPr>
            <a:lstStyle/>
            <a:p>
              <a:pPr eaLnBrk="0" hangingPunct="0">
                <a:spcBef>
                  <a:spcPct val="50000"/>
                </a:spcBef>
              </a:pPr>
              <a:r>
                <a:rPr lang="zh-CN" altLang="en-US" sz="2800" b="1">
                  <a:solidFill>
                    <a:srgbClr val="FF0000"/>
                  </a:solidFill>
                  <a:latin typeface="Arial" pitchFamily="34" charset="0"/>
                  <a:ea typeface="隶书" panose="02010509060101010101" charset="-122"/>
                </a:rPr>
                <a:t>理论</a:t>
              </a:r>
            </a:p>
          </p:txBody>
        </p:sp>
        <p:sp>
          <p:nvSpPr>
            <p:cNvPr id="48163" name="文本框 283684"/>
            <p:cNvSpPr txBox="1"/>
            <p:nvPr/>
          </p:nvSpPr>
          <p:spPr>
            <a:xfrm>
              <a:off x="5088" y="3600"/>
              <a:ext cx="672" cy="802"/>
            </a:xfrm>
            <a:prstGeom prst="rect">
              <a:avLst/>
            </a:prstGeom>
            <a:noFill/>
            <a:ln w="9525">
              <a:noFill/>
            </a:ln>
          </p:spPr>
          <p:txBody>
            <a:bodyPr anchor="t">
              <a:spAutoFit/>
            </a:bodyPr>
            <a:lstStyle/>
            <a:p>
              <a:pPr eaLnBrk="0" hangingPunct="0">
                <a:spcBef>
                  <a:spcPct val="50000"/>
                </a:spcBef>
              </a:pPr>
              <a:r>
                <a:rPr lang="zh-CN" altLang="en-US" sz="2800" b="1">
                  <a:solidFill>
                    <a:srgbClr val="FF0000"/>
                  </a:solidFill>
                  <a:latin typeface="Arial" pitchFamily="34" charset="0"/>
                  <a:ea typeface="隶书" panose="02010509060101010101" charset="-122"/>
                </a:rPr>
                <a:t>实践</a:t>
              </a:r>
            </a:p>
          </p:txBody>
        </p:sp>
        <p:sp>
          <p:nvSpPr>
            <p:cNvPr id="48164" name="直接连接符 283685"/>
            <p:cNvSpPr/>
            <p:nvPr/>
          </p:nvSpPr>
          <p:spPr>
            <a:xfrm>
              <a:off x="4848" y="3792"/>
              <a:ext cx="240" cy="0"/>
            </a:xfrm>
            <a:prstGeom prst="line">
              <a:avLst/>
            </a:prstGeom>
            <a:ln w="38100" cap="flat" cmpd="sng">
              <a:solidFill>
                <a:schemeClr val="tx1"/>
              </a:solidFill>
              <a:prstDash val="solid"/>
              <a:round/>
              <a:headEnd type="none" w="med" len="med"/>
              <a:tailEnd type="triangle" w="med" len="med"/>
            </a:ln>
          </p:spPr>
          <p:txBody>
            <a:bodyPr/>
            <a:lstStyle/>
            <a:p>
              <a:endParaRPr/>
            </a:p>
          </p:txBody>
        </p:sp>
      </p:grpSp>
      <p:sp>
        <p:nvSpPr>
          <p:cNvPr id="3" name="文本框 2"/>
          <p:cNvSpPr txBox="1"/>
          <p:nvPr/>
        </p:nvSpPr>
        <p:spPr>
          <a:xfrm>
            <a:off x="4963478" y="458471"/>
            <a:ext cx="3950494" cy="2185214"/>
          </a:xfrm>
          <a:prstGeom prst="rect">
            <a:avLst/>
          </a:prstGeom>
          <a:noFill/>
          <a:ln>
            <a:solidFill>
              <a:srgbClr val="FF0000"/>
            </a:solidFill>
          </a:ln>
        </p:spPr>
        <p:txBody>
          <a:bodyPr wrap="square" rtlCol="0" anchor="t">
            <a:spAutoFit/>
          </a:bodyPr>
          <a:lstStyle/>
          <a:p>
            <a:r>
              <a:rPr lang="zh-CN" altLang="en-US" sz="2400" b="1"/>
              <a:t>在人类思想史上，没有一种思想理论像马克思主义那样对人类产生了如此广泛而深刻的影响。</a:t>
            </a:r>
            <a:r>
              <a:rPr lang="en-US" altLang="zh-CN" sz="2400" b="1"/>
              <a:t>---</a:t>
            </a:r>
            <a:r>
              <a:rPr lang="zh-CN" altLang="en-US" sz="2000" b="1" smtClean="0">
                <a:latin typeface="楷体" panose="02010609060101010101" charset="-122"/>
                <a:ea typeface="楷体" panose="02010609060101010101" charset="-122"/>
                <a:cs typeface="楷体" panose="02010609060101010101" charset="-122"/>
                <a:sym typeface="+mn-ea"/>
              </a:rPr>
              <a:t>习近平</a:t>
            </a:r>
            <a:r>
              <a:rPr lang="en-US" altLang="zh-CN" sz="2000" b="1" smtClean="0">
                <a:latin typeface="楷体" panose="02010609060101010101" charset="-122"/>
                <a:ea typeface="楷体" panose="02010609060101010101" charset="-122"/>
                <a:cs typeface="楷体" panose="02010609060101010101" charset="-122"/>
                <a:sym typeface="+mn-ea"/>
              </a:rPr>
              <a:t>《</a:t>
            </a:r>
            <a:r>
              <a:rPr lang="zh-CN" altLang="en-US" sz="2000" b="1" smtClean="0">
                <a:latin typeface="楷体" panose="02010609060101010101" charset="-122"/>
                <a:ea typeface="楷体" panose="02010609060101010101" charset="-122"/>
                <a:cs typeface="楷体" panose="02010609060101010101" charset="-122"/>
                <a:sym typeface="+mn-ea"/>
              </a:rPr>
              <a:t>习近平在纪念马克思诞辰</a:t>
            </a:r>
            <a:r>
              <a:rPr lang="en-US" altLang="zh-CN" sz="2000" b="1" smtClean="0">
                <a:latin typeface="楷体" panose="02010609060101010101" charset="-122"/>
                <a:ea typeface="楷体" panose="02010609060101010101" charset="-122"/>
                <a:cs typeface="楷体" panose="02010609060101010101" charset="-122"/>
                <a:sym typeface="+mn-ea"/>
              </a:rPr>
              <a:t>200</a:t>
            </a:r>
            <a:r>
              <a:rPr lang="zh-CN" altLang="en-US" sz="2000" b="1" smtClean="0">
                <a:latin typeface="楷体" panose="02010609060101010101" charset="-122"/>
                <a:ea typeface="楷体" panose="02010609060101010101" charset="-122"/>
                <a:cs typeface="楷体" panose="02010609060101010101" charset="-122"/>
                <a:sym typeface="+mn-ea"/>
              </a:rPr>
              <a:t>周年大会上的讲话</a:t>
            </a:r>
            <a:r>
              <a:rPr lang="en-US" altLang="zh-CN" sz="2000" b="1" smtClean="0">
                <a:latin typeface="楷体" panose="02010609060101010101" charset="-122"/>
                <a:ea typeface="楷体" panose="02010609060101010101" charset="-122"/>
                <a:cs typeface="楷体" panose="02010609060101010101" charset="-122"/>
                <a:sym typeface="+mn-ea"/>
              </a:rPr>
              <a:t>》</a:t>
            </a:r>
          </a:p>
        </p:txBody>
      </p:sp>
    </p:spTree>
    <p:extLst>
      <p:ext uri="{BB962C8B-B14F-4D97-AF65-F5344CB8AC3E}">
        <p14:creationId xmlns:p14="http://schemas.microsoft.com/office/powerpoint/2010/main" val="32096252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83657"/>
                                        </p:tgtEl>
                                        <p:attrNameLst>
                                          <p:attrName>style.visibility</p:attrName>
                                        </p:attrNameLst>
                                      </p:cBhvr>
                                      <p:to>
                                        <p:strVal val="visible"/>
                                      </p:to>
                                    </p:set>
                                    <p:animEffect transition="in" filter="blinds(horizontal)">
                                      <p:cBhvr>
                                        <p:cTn id="7" dur="500"/>
                                        <p:tgtEl>
                                          <p:spTgt spid="28365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83660"/>
                                        </p:tgtEl>
                                        <p:attrNameLst>
                                          <p:attrName>style.visibility</p:attrName>
                                        </p:attrNameLst>
                                      </p:cBhvr>
                                      <p:to>
                                        <p:strVal val="visible"/>
                                      </p:to>
                                    </p:set>
                                    <p:animEffect transition="in" filter="blinds(horizontal)">
                                      <p:cBhvr>
                                        <p:cTn id="12" dur="500"/>
                                        <p:tgtEl>
                                          <p:spTgt spid="28366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83666"/>
                                        </p:tgtEl>
                                        <p:attrNameLst>
                                          <p:attrName>style.visibility</p:attrName>
                                        </p:attrNameLst>
                                      </p:cBhvr>
                                      <p:to>
                                        <p:strVal val="visible"/>
                                      </p:to>
                                    </p:set>
                                    <p:animEffect transition="in" filter="blinds(horizontal)">
                                      <p:cBhvr>
                                        <p:cTn id="17" dur="500"/>
                                        <p:tgtEl>
                                          <p:spTgt spid="28366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83663"/>
                                        </p:tgtEl>
                                        <p:attrNameLst>
                                          <p:attrName>style.visibility</p:attrName>
                                        </p:attrNameLst>
                                      </p:cBhvr>
                                      <p:to>
                                        <p:strVal val="visible"/>
                                      </p:to>
                                    </p:set>
                                    <p:animEffect transition="in" filter="blinds(horizontal)">
                                      <p:cBhvr>
                                        <p:cTn id="22" dur="500"/>
                                        <p:tgtEl>
                                          <p:spTgt spid="28366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83655"/>
                                        </p:tgtEl>
                                        <p:attrNameLst>
                                          <p:attrName>style.visibility</p:attrName>
                                        </p:attrNameLst>
                                      </p:cBhvr>
                                      <p:to>
                                        <p:strVal val="visible"/>
                                      </p:to>
                                    </p:set>
                                    <p:animEffect transition="in" filter="blinds(horizontal)">
                                      <p:cBhvr>
                                        <p:cTn id="27" dur="500"/>
                                        <p:tgtEl>
                                          <p:spTgt spid="28365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83670"/>
                                        </p:tgtEl>
                                        <p:attrNameLst>
                                          <p:attrName>style.visibility</p:attrName>
                                        </p:attrNameLst>
                                      </p:cBhvr>
                                      <p:to>
                                        <p:strVal val="visible"/>
                                      </p:to>
                                    </p:set>
                                    <p:animEffect transition="in" filter="blinds(horizontal)">
                                      <p:cBhvr>
                                        <p:cTn id="32" dur="500"/>
                                        <p:tgtEl>
                                          <p:spTgt spid="28367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83676"/>
                                        </p:tgtEl>
                                        <p:attrNameLst>
                                          <p:attrName>style.visibility</p:attrName>
                                        </p:attrNameLst>
                                      </p:cBhvr>
                                      <p:to>
                                        <p:strVal val="visible"/>
                                      </p:to>
                                    </p:set>
                                    <p:animEffect transition="in" filter="blinds(horizontal)">
                                      <p:cBhvr>
                                        <p:cTn id="37" dur="500"/>
                                        <p:tgtEl>
                                          <p:spTgt spid="28367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83669"/>
                                        </p:tgtEl>
                                        <p:attrNameLst>
                                          <p:attrName>style.visibility</p:attrName>
                                        </p:attrNameLst>
                                      </p:cBhvr>
                                      <p:to>
                                        <p:strVal val="visible"/>
                                      </p:to>
                                    </p:set>
                                    <p:animEffect transition="in" filter="blinds(horizontal)">
                                      <p:cBhvr>
                                        <p:cTn id="42" dur="500"/>
                                        <p:tgtEl>
                                          <p:spTgt spid="283669"/>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283678"/>
                                        </p:tgtEl>
                                        <p:attrNameLst>
                                          <p:attrName>style.visibility</p:attrName>
                                        </p:attrNameLst>
                                      </p:cBhvr>
                                      <p:to>
                                        <p:strVal val="visible"/>
                                      </p:to>
                                    </p:set>
                                    <p:animEffect transition="in" filter="blinds(horizontal)">
                                      <p:cBhvr>
                                        <p:cTn id="47" dur="500"/>
                                        <p:tgtEl>
                                          <p:spTgt spid="283678"/>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83677"/>
                                        </p:tgtEl>
                                        <p:attrNameLst>
                                          <p:attrName>style.visibility</p:attrName>
                                        </p:attrNameLst>
                                      </p:cBhvr>
                                      <p:to>
                                        <p:strVal val="visible"/>
                                      </p:to>
                                    </p:set>
                                    <p:animEffect transition="in" filter="blinds(horizontal)">
                                      <p:cBhvr>
                                        <p:cTn id="52" dur="500"/>
                                        <p:tgtEl>
                                          <p:spTgt spid="283677"/>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283673"/>
                                        </p:tgtEl>
                                        <p:attrNameLst>
                                          <p:attrName>style.visibility</p:attrName>
                                        </p:attrNameLst>
                                      </p:cBhvr>
                                      <p:to>
                                        <p:strVal val="visible"/>
                                      </p:to>
                                    </p:set>
                                    <p:animEffect transition="in" filter="blinds(horizontal)">
                                      <p:cBhvr>
                                        <p:cTn id="57" dur="500"/>
                                        <p:tgtEl>
                                          <p:spTgt spid="283673"/>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283679"/>
                                        </p:tgtEl>
                                        <p:attrNameLst>
                                          <p:attrName>style.visibility</p:attrName>
                                        </p:attrNameLst>
                                      </p:cBhvr>
                                      <p:to>
                                        <p:strVal val="visible"/>
                                      </p:to>
                                    </p:set>
                                    <p:animEffect transition="in" filter="blinds(horizontal)">
                                      <p:cBhvr>
                                        <p:cTn id="62" dur="500"/>
                                        <p:tgtEl>
                                          <p:spTgt spid="283679"/>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nodeType="clickEffect">
                                  <p:stCondLst>
                                    <p:cond delay="0"/>
                                  </p:stCondLst>
                                  <p:childTnLst>
                                    <p:set>
                                      <p:cBhvr>
                                        <p:cTn id="66" dur="1" fill="hold">
                                          <p:stCondLst>
                                            <p:cond delay="0"/>
                                          </p:stCondLst>
                                        </p:cTn>
                                        <p:tgtEl>
                                          <p:spTgt spid="283683"/>
                                        </p:tgtEl>
                                        <p:attrNameLst>
                                          <p:attrName>style.visibility</p:attrName>
                                        </p:attrNameLst>
                                      </p:cBhvr>
                                      <p:to>
                                        <p:strVal val="visible"/>
                                      </p:to>
                                    </p:set>
                                    <p:animEffect transition="in" filter="blinds(horizontal)">
                                      <p:cBhvr>
                                        <p:cTn id="67" dur="500"/>
                                        <p:tgtEl>
                                          <p:spTgt spid="283683"/>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3"/>
                                        </p:tgtEl>
                                        <p:attrNameLst>
                                          <p:attrName>style.visibility</p:attrName>
                                        </p:attrNameLst>
                                      </p:cBhvr>
                                      <p:to>
                                        <p:strVal val="visible"/>
                                      </p:to>
                                    </p:set>
                                    <p:anim calcmode="lin" valueType="num">
                                      <p:cBhvr additive="base">
                                        <p:cTn id="72" dur="500" fill="hold"/>
                                        <p:tgtEl>
                                          <p:spTgt spid="3"/>
                                        </p:tgtEl>
                                        <p:attrNameLst>
                                          <p:attrName>ppt_x</p:attrName>
                                        </p:attrNameLst>
                                      </p:cBhvr>
                                      <p:tavLst>
                                        <p:tav tm="0">
                                          <p:val>
                                            <p:strVal val="#ppt_x"/>
                                          </p:val>
                                        </p:tav>
                                        <p:tav tm="100000">
                                          <p:val>
                                            <p:strVal val="#ppt_x"/>
                                          </p:val>
                                        </p:tav>
                                      </p:tavLst>
                                    </p:anim>
                                    <p:anim calcmode="lin" valueType="num">
                                      <p:cBhvr additive="base">
                                        <p:cTn id="7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3655" grpId="0"/>
      <p:bldP spid="283676" grpId="0"/>
      <p:bldP spid="283677" grpId="0"/>
      <p:bldP spid="3"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71926" y="1014731"/>
            <a:ext cx="8800148" cy="1384995"/>
          </a:xfrm>
          <a:prstGeom prst="rect">
            <a:avLst/>
          </a:prstGeom>
          <a:noFill/>
        </p:spPr>
        <p:txBody>
          <a:bodyPr wrap="square" rtlCol="0" anchor="t">
            <a:spAutoFit/>
          </a:bodyPr>
          <a:lstStyle/>
          <a:p>
            <a:pPr marL="0" marR="0" lvl="0" indent="266700" algn="just" defTabSz="914400" rtl="0" eaLnBrk="0" fontAlgn="base" latinLnBrk="0" hangingPunct="0">
              <a:lnSpc>
                <a:spcPct val="100000"/>
              </a:lnSpc>
              <a:spcBef>
                <a:spcPct val="0"/>
              </a:spcBef>
              <a:spcAft>
                <a:spcPct val="0"/>
              </a:spcAft>
              <a:buClrTx/>
              <a:buSzTx/>
              <a:buFontTx/>
              <a:buNone/>
              <a:defRPr/>
            </a:pPr>
            <a:r>
              <a:rPr lang="en-US" altLang="zh-CN" sz="2800" noProof="0">
                <a:ln>
                  <a:noFill/>
                </a:ln>
                <a:solidFill>
                  <a:srgbClr val="D15403"/>
                </a:solidFill>
                <a:effectLst/>
                <a:uLnTx/>
                <a:uFillTx/>
                <a:latin typeface="宋体" panose="02010600030101010101" pitchFamily="2" charset="-122"/>
                <a:ea typeface="宋体" panose="02010600030101010101" pitchFamily="2" charset="-122"/>
                <a:cs typeface="Arial" pitchFamily="34" charset="0"/>
                <a:sym typeface="+mn-ea"/>
              </a:rPr>
              <a:t> </a:t>
            </a:r>
            <a:r>
              <a:rPr lang="zh-CN" altLang="en-US" sz="2800" b="1" noProof="0">
                <a:ln>
                  <a:noFill/>
                </a:ln>
                <a:solidFill>
                  <a:srgbClr val="D15403"/>
                </a:solidFill>
                <a:effectLst/>
                <a:uLnTx/>
                <a:uFillTx/>
                <a:latin typeface="宋体" panose="02010600030101010101" pitchFamily="2" charset="-122"/>
                <a:ea typeface="宋体" panose="02010600030101010101" pitchFamily="2" charset="-122"/>
                <a:cs typeface="Arial" pitchFamily="34" charset="0"/>
                <a:sym typeface="+mn-ea"/>
              </a:rPr>
              <a:t>马克思主义已死亡</a:t>
            </a:r>
            <a:r>
              <a:rPr lang="zh-CN" altLang="en-US" sz="2800" b="1" noProof="0">
                <a:ln>
                  <a:noFill/>
                </a:ln>
                <a:effectLst/>
                <a:uLnTx/>
                <a:uFillTx/>
                <a:latin typeface="宋体" panose="02010600030101010101" pitchFamily="2" charset="-122"/>
                <a:ea typeface="宋体" panose="02010600030101010101" pitchFamily="2" charset="-122"/>
                <a:cs typeface="Arial" pitchFamily="34" charset="0"/>
                <a:sym typeface="+mn-ea"/>
              </a:rPr>
              <a:t>，</a:t>
            </a:r>
            <a:r>
              <a:rPr lang="zh-CN" altLang="en-US" sz="2800" b="1" noProof="0">
                <a:ln>
                  <a:noFill/>
                </a:ln>
                <a:solidFill>
                  <a:srgbClr val="D15403"/>
                </a:solidFill>
                <a:effectLst/>
                <a:uLnTx/>
                <a:uFillTx/>
                <a:latin typeface="宋体" panose="02010600030101010101" pitchFamily="2" charset="-122"/>
                <a:ea typeface="宋体" panose="02010600030101010101" pitchFamily="2" charset="-122"/>
                <a:cs typeface="Arial" pitchFamily="34" charset="0"/>
                <a:sym typeface="+mn-ea"/>
              </a:rPr>
              <a:t>共产主义已死亡</a:t>
            </a:r>
            <a:r>
              <a:rPr lang="zh-CN" altLang="en-US" sz="2800" b="1" noProof="0">
                <a:ln>
                  <a:noFill/>
                </a:ln>
                <a:effectLst/>
                <a:uLnTx/>
                <a:uFillTx/>
                <a:latin typeface="宋体" panose="02010600030101010101" pitchFamily="2" charset="-122"/>
                <a:ea typeface="宋体" panose="02010600030101010101" pitchFamily="2" charset="-122"/>
                <a:cs typeface="Arial" pitchFamily="34" charset="0"/>
                <a:sym typeface="+mn-ea"/>
              </a:rPr>
              <a:t>，西方的自由民主制度万岁，市场经济万岁。        </a:t>
            </a:r>
            <a:r>
              <a:rPr lang="en-US" altLang="zh-CN" sz="2800" b="1" noProof="0">
                <a:ln>
                  <a:noFill/>
                </a:ln>
                <a:effectLst/>
                <a:uLnTx/>
                <a:uFillTx/>
                <a:latin typeface="宋体" panose="02010600030101010101" pitchFamily="2" charset="-122"/>
                <a:ea typeface="宋体" panose="02010600030101010101" pitchFamily="2" charset="-122"/>
                <a:cs typeface="Arial" pitchFamily="34" charset="0"/>
                <a:sym typeface="+mn-ea"/>
              </a:rPr>
              <a:t>———</a:t>
            </a:r>
            <a:r>
              <a:rPr lang="zh-CN" altLang="en-US" sz="2800" b="1" noProof="0">
                <a:ln>
                  <a:noFill/>
                </a:ln>
                <a:effectLst/>
                <a:uLnTx/>
                <a:uFillTx/>
                <a:latin typeface="宋体" panose="02010600030101010101" pitchFamily="2" charset="-122"/>
                <a:ea typeface="宋体" panose="02010600030101010101" pitchFamily="2" charset="-122"/>
                <a:cs typeface="Arial" pitchFamily="34" charset="0"/>
                <a:sym typeface="+mn-ea"/>
              </a:rPr>
              <a:t>福山：</a:t>
            </a:r>
            <a:r>
              <a:rPr lang="en-US" altLang="zh-CN" sz="2800" b="1" noProof="0">
                <a:ln>
                  <a:noFill/>
                </a:ln>
                <a:effectLst/>
                <a:uLnTx/>
                <a:uFillTx/>
                <a:latin typeface="宋体" panose="02010600030101010101" pitchFamily="2" charset="-122"/>
                <a:ea typeface="宋体" panose="02010600030101010101" pitchFamily="2" charset="-122"/>
                <a:cs typeface="Arial" pitchFamily="34" charset="0"/>
                <a:sym typeface="+mn-ea"/>
              </a:rPr>
              <a:t>《</a:t>
            </a:r>
            <a:r>
              <a:rPr lang="zh-CN" altLang="en-US" sz="2800" b="1" noProof="0">
                <a:ln>
                  <a:noFill/>
                </a:ln>
                <a:effectLst/>
                <a:uLnTx/>
                <a:uFillTx/>
                <a:latin typeface="宋体" panose="02010600030101010101" pitchFamily="2" charset="-122"/>
                <a:ea typeface="宋体" panose="02010600030101010101" pitchFamily="2" charset="-122"/>
                <a:cs typeface="Arial" pitchFamily="34" charset="0"/>
                <a:sym typeface="+mn-ea"/>
              </a:rPr>
              <a:t>历史的终结与最后的人</a:t>
            </a:r>
            <a:r>
              <a:rPr lang="en-US" altLang="zh-CN" sz="2800" b="1" noProof="0">
                <a:ln>
                  <a:noFill/>
                </a:ln>
                <a:effectLst/>
                <a:uLnTx/>
                <a:uFillTx/>
                <a:latin typeface="宋体" panose="02010600030101010101" pitchFamily="2" charset="-122"/>
                <a:ea typeface="宋体" panose="02010600030101010101" pitchFamily="2" charset="-122"/>
                <a:cs typeface="Arial" pitchFamily="34" charset="0"/>
                <a:sym typeface="+mn-ea"/>
              </a:rPr>
              <a:t>》</a:t>
            </a:r>
            <a:endParaRPr kumimoji="0" lang="en-US" altLang="zh-CN" sz="2800" b="1" i="0" u="none" strike="noStrike" kern="1200" cap="none" spc="0" normalizeH="0" baseline="0" noProof="0">
              <a:ln>
                <a:noFill/>
              </a:ln>
              <a:solidFill>
                <a:schemeClr val="tx1"/>
              </a:solidFill>
              <a:effectLst/>
              <a:uLnTx/>
              <a:uFillTx/>
              <a:latin typeface="宋体" panose="02010600030101010101" pitchFamily="2" charset="-122"/>
              <a:ea typeface="宋体" panose="02010600030101010101" pitchFamily="2" charset="-122"/>
              <a:cs typeface="Arial" panose="020b0604020202020204" pitchFamily="34" charset="0"/>
            </a:endParaRPr>
          </a:p>
        </p:txBody>
      </p:sp>
      <p:pic>
        <p:nvPicPr>
          <p:cNvPr id="9" name="图片 8" descr="8c47fc2124c9f2de6b27d115e9c0ddb4"/>
          <p:cNvPicPr>
            <a:picLocks noChangeAspect="1"/>
          </p:cNvPicPr>
          <p:nvPr/>
        </p:nvPicPr>
        <p:blipFill>
          <a:blip r:embed="rId2"/>
          <a:stretch>
            <a:fillRect/>
          </a:stretch>
        </p:blipFill>
        <p:spPr>
          <a:xfrm>
            <a:off x="311944" y="2106295"/>
            <a:ext cx="2184559" cy="3784600"/>
          </a:xfrm>
          <a:prstGeom prst="rect">
            <a:avLst/>
          </a:prstGeom>
          <a:noFill/>
          <a:ln w="9525">
            <a:noFill/>
          </a:ln>
        </p:spPr>
      </p:pic>
      <p:sp>
        <p:nvSpPr>
          <p:cNvPr id="3" name="文本框 2"/>
          <p:cNvSpPr txBox="1"/>
          <p:nvPr/>
        </p:nvSpPr>
        <p:spPr>
          <a:xfrm>
            <a:off x="2825591" y="323851"/>
            <a:ext cx="3467616" cy="584775"/>
          </a:xfrm>
          <a:prstGeom prst="rect">
            <a:avLst/>
          </a:prstGeom>
          <a:noFill/>
        </p:spPr>
        <p:txBody>
          <a:bodyPr wrap="none" rtlCol="0" anchor="t">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en-US" altLang="zh-CN" sz="3200" noProof="0">
                <a:ln>
                  <a:noFill/>
                </a:ln>
                <a:effectLst/>
                <a:uLnTx/>
                <a:uFillTx/>
                <a:latin typeface="黑体" panose="02010609060101010101" pitchFamily="49" charset="-122"/>
                <a:ea typeface="黑体" panose="02010609060101010101" pitchFamily="49" charset="-122"/>
                <a:sym typeface="+mn-ea"/>
              </a:rPr>
              <a:t>20</a:t>
            </a:r>
            <a:r>
              <a:rPr lang="zh-CN" altLang="en-US" sz="3200" noProof="0">
                <a:ln>
                  <a:noFill/>
                </a:ln>
                <a:effectLst/>
                <a:uLnTx/>
                <a:uFillTx/>
                <a:latin typeface="黑体" panose="02010609060101010101" pitchFamily="49" charset="-122"/>
                <a:ea typeface="黑体" panose="02010609060101010101" pitchFamily="49" charset="-122"/>
                <a:sym typeface="+mn-ea"/>
              </a:rPr>
              <a:t>世纪晚期的质疑</a:t>
            </a:r>
          </a:p>
        </p:txBody>
      </p:sp>
      <p:sp>
        <p:nvSpPr>
          <p:cNvPr id="30" name="文本框 29"/>
          <p:cNvSpPr txBox="1"/>
          <p:nvPr/>
        </p:nvSpPr>
        <p:spPr>
          <a:xfrm>
            <a:off x="2613423" y="2210435"/>
            <a:ext cx="6065044" cy="954107"/>
          </a:xfrm>
          <a:prstGeom prst="rect">
            <a:avLst/>
          </a:prstGeom>
          <a:noFill/>
          <a:ln w="9525">
            <a:noFill/>
          </a:ln>
        </p:spPr>
        <p:txBody>
          <a:bodyPr anchor="t">
            <a:spAutoFit/>
          </a:bodyPr>
          <a:lstStyle/>
          <a:p>
            <a:pPr eaLnBrk="0" hangingPunct="0"/>
            <a:r>
              <a:rPr lang="zh-CN" altLang="en-US" sz="2800" b="1">
                <a:solidFill>
                  <a:srgbClr val="D35400"/>
                </a:solidFill>
                <a:latin typeface="微软雅黑" panose="020b0503020204020204" charset="-122"/>
                <a:ea typeface="宋体" panose="02010600030101010101" pitchFamily="2" charset="-122"/>
              </a:rPr>
              <a:t>马克思主义的诞生，只是它理论发展的起点</a:t>
            </a:r>
            <a:r>
              <a:rPr lang="en-US" altLang="zh-CN" sz="2800" b="1">
                <a:solidFill>
                  <a:srgbClr val="D35400"/>
                </a:solidFill>
                <a:latin typeface="Arial" pitchFamily="34" charset="0"/>
                <a:ea typeface="宋体" panose="02010600030101010101" pitchFamily="2" charset="-122"/>
              </a:rPr>
              <a:t>······</a:t>
            </a:r>
            <a:endParaRPr lang="zh-CN" altLang="en-US" sz="2800" b="1">
              <a:solidFill>
                <a:srgbClr val="D35400"/>
              </a:solidFill>
              <a:latin typeface="微软雅黑"/>
              <a:ea typeface="宋体" panose="02010600030101010101" pitchFamily="2" charset="-122"/>
            </a:endParaRPr>
          </a:p>
        </p:txBody>
      </p:sp>
      <p:pic>
        <p:nvPicPr>
          <p:cNvPr id="4" name="图片 3"/>
          <p:cNvPicPr>
            <a:picLocks noChangeAspect="1"/>
          </p:cNvPicPr>
          <p:nvPr/>
        </p:nvPicPr>
        <p:blipFill>
          <a:blip r:embed="rId3"/>
          <a:stretch>
            <a:fillRect/>
          </a:stretch>
        </p:blipFill>
        <p:spPr>
          <a:xfrm>
            <a:off x="2613660" y="2842260"/>
            <a:ext cx="6358414" cy="3155950"/>
          </a:xfrm>
          <a:prstGeom prst="rect">
            <a:avLst/>
          </a:prstGeom>
          <a:ln>
            <a:solidFill>
              <a:srgbClr val="FF0000"/>
            </a:solidFill>
          </a:ln>
        </p:spPr>
      </p:pic>
    </p:spTree>
    <p:extLst>
      <p:ext uri="{BB962C8B-B14F-4D97-AF65-F5344CB8AC3E}">
        <p14:creationId xmlns:p14="http://schemas.microsoft.com/office/powerpoint/2010/main" val="34676843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7892" name="Picture 4" descr="说明: http://p4.img.cctvpic.com/photoworkspace/contentimg/2018/11/29/2018112915120885045.JPG"/>
          <p:cNvPicPr>
            <a:picLocks noChangeAspect="1"/>
          </p:cNvPicPr>
          <p:nvPr/>
        </p:nvPicPr>
        <p:blipFill>
          <a:blip r:embed="rId2"/>
          <a:srcRect l="50646"/>
          <a:stretch>
            <a:fillRect/>
          </a:stretch>
        </p:blipFill>
        <p:spPr>
          <a:xfrm>
            <a:off x="6881813" y="1270636"/>
            <a:ext cx="1980724" cy="3056255"/>
          </a:xfrm>
          <a:prstGeom prst="rect">
            <a:avLst/>
          </a:prstGeom>
          <a:noFill/>
          <a:ln w="9525">
            <a:noFill/>
          </a:ln>
        </p:spPr>
      </p:pic>
      <p:pic>
        <p:nvPicPr>
          <p:cNvPr id="2" name="图片 1"/>
          <p:cNvPicPr>
            <a:picLocks noChangeAspect="1"/>
          </p:cNvPicPr>
          <p:nvPr/>
        </p:nvPicPr>
        <p:blipFill>
          <a:blip r:embed="rId3"/>
          <a:stretch>
            <a:fillRect/>
          </a:stretch>
        </p:blipFill>
        <p:spPr>
          <a:xfrm>
            <a:off x="4882991" y="1270635"/>
            <a:ext cx="1914525" cy="2976880"/>
          </a:xfrm>
          <a:prstGeom prst="rect">
            <a:avLst/>
          </a:prstGeom>
        </p:spPr>
      </p:pic>
      <p:pic>
        <p:nvPicPr>
          <p:cNvPr id="3" name="图片 2"/>
          <p:cNvPicPr>
            <a:picLocks noChangeAspect="1"/>
          </p:cNvPicPr>
          <p:nvPr/>
        </p:nvPicPr>
        <p:blipFill>
          <a:blip r:embed="rId4"/>
          <a:stretch>
            <a:fillRect/>
          </a:stretch>
        </p:blipFill>
        <p:spPr>
          <a:xfrm>
            <a:off x="2532221" y="1271270"/>
            <a:ext cx="2143125" cy="2976880"/>
          </a:xfrm>
          <a:prstGeom prst="rect">
            <a:avLst/>
          </a:prstGeom>
        </p:spPr>
      </p:pic>
      <p:pic>
        <p:nvPicPr>
          <p:cNvPr id="4" name="图片 3"/>
          <p:cNvPicPr>
            <a:picLocks noChangeAspect="1"/>
          </p:cNvPicPr>
          <p:nvPr/>
        </p:nvPicPr>
        <p:blipFill>
          <a:blip r:embed="rId5"/>
          <a:stretch>
            <a:fillRect/>
          </a:stretch>
        </p:blipFill>
        <p:spPr>
          <a:xfrm>
            <a:off x="306229" y="1271271"/>
            <a:ext cx="2143125" cy="3054985"/>
          </a:xfrm>
          <a:prstGeom prst="rect">
            <a:avLst/>
          </a:prstGeom>
        </p:spPr>
      </p:pic>
      <p:sp>
        <p:nvSpPr>
          <p:cNvPr id="37893" name="矩形 4"/>
          <p:cNvSpPr/>
          <p:nvPr/>
        </p:nvSpPr>
        <p:spPr>
          <a:xfrm>
            <a:off x="868204" y="576263"/>
            <a:ext cx="7366119" cy="523220"/>
          </a:xfrm>
          <a:prstGeom prst="rect">
            <a:avLst/>
          </a:prstGeom>
          <a:noFill/>
          <a:ln w="9525">
            <a:noFill/>
          </a:ln>
        </p:spPr>
        <p:txBody>
          <a:bodyPr wrap="none">
            <a:spAutoFit/>
          </a:bodyPr>
          <a:lstStyle/>
          <a:p>
            <a:r>
              <a:rPr lang="zh-CN" altLang="zh-CN" sz="2800" b="1">
                <a:latin typeface="Verdana" panose="020b0604030504040204" pitchFamily="34" charset="0"/>
                <a:ea typeface="微软雅黑" panose="020b0503020204020204" charset="-122"/>
              </a:rPr>
              <a:t>马克思主义理论在</a:t>
            </a:r>
            <a:r>
              <a:rPr lang="zh-CN" altLang="en-US" sz="2800" b="1">
                <a:latin typeface="Verdana" panose="020b0604030504040204" pitchFamily="34" charset="0"/>
                <a:ea typeface="微软雅黑" panose="020b0503020204020204" charset="-122"/>
              </a:rPr>
              <a:t>社会主义</a:t>
            </a:r>
            <a:r>
              <a:rPr lang="zh-CN" altLang="zh-CN" sz="2800" b="1">
                <a:latin typeface="Verdana" panose="020b0604030504040204" pitchFamily="34" charset="0"/>
                <a:ea typeface="微软雅黑" panose="020b0503020204020204" charset="-122"/>
              </a:rPr>
              <a:t>国家的传播与发展</a:t>
            </a:r>
            <a:endParaRPr lang="zh-CN" altLang="zh-CN" sz="2800">
              <a:latin typeface="Verdana" pitchFamily="34" charset="0"/>
              <a:ea typeface="微软雅黑" charset="-122"/>
            </a:endParaRPr>
          </a:p>
        </p:txBody>
      </p:sp>
      <p:sp>
        <p:nvSpPr>
          <p:cNvPr id="5" name="矩形 4"/>
          <p:cNvSpPr/>
          <p:nvPr/>
        </p:nvSpPr>
        <p:spPr>
          <a:xfrm>
            <a:off x="59055" y="4491990"/>
            <a:ext cx="8734425" cy="954107"/>
          </a:xfrm>
          <a:prstGeom prst="rect">
            <a:avLst/>
          </a:prstGeom>
          <a:noFill/>
          <a:ln w="9525">
            <a:noFill/>
          </a:ln>
        </p:spPr>
        <p:txBody>
          <a:bodyPr wrap="square">
            <a:spAutoFit/>
          </a:bodyPr>
          <a:lstStyle/>
          <a:p>
            <a:r>
              <a:rPr lang="zh-CN" altLang="zh-CN" sz="2800" b="1">
                <a:latin typeface="Verdana" panose="020b0604030504040204" pitchFamily="34" charset="0"/>
                <a:ea typeface="微软雅黑" panose="020b0503020204020204" charset="-122"/>
              </a:rPr>
              <a:t>上述图片反映出马克思主义在社会主义国家中得到了怎样的发展？</a:t>
            </a:r>
          </a:p>
        </p:txBody>
      </p:sp>
      <p:sp>
        <p:nvSpPr>
          <p:cNvPr id="6" name="文本框 5"/>
          <p:cNvSpPr txBox="1"/>
          <p:nvPr/>
        </p:nvSpPr>
        <p:spPr>
          <a:xfrm>
            <a:off x="204788" y="5106036"/>
            <a:ext cx="8734425" cy="1938992"/>
          </a:xfrm>
          <a:prstGeom prst="rect">
            <a:avLst/>
          </a:prstGeom>
          <a:noFill/>
        </p:spPr>
        <p:txBody>
          <a:bodyPr wrap="square" rtlCol="0" anchor="t">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lang="en-US" altLang="zh-CN" b="1" noProof="0">
                <a:ln>
                  <a:noFill/>
                </a:ln>
                <a:effectLst>
                  <a:outerShdw blurRad="38100" dist="38100" dir="2700000" algn="tl">
                    <a:srgbClr val="000000">
                      <a:alpha val="43137"/>
                    </a:srgbClr>
                  </a:outerShdw>
                </a:effectLst>
                <a:uLnTx/>
                <a:uFillTx/>
                <a:sym typeface="+mn-ea"/>
              </a:rPr>
              <a:t>         </a:t>
            </a:r>
            <a:r>
              <a:rPr lang="zh-CN" altLang="zh-CN" sz="2000" b="1" noProof="0">
                <a:ln>
                  <a:noFill/>
                </a:ln>
                <a:effectLst>
                  <a:outerShdw blurRad="38100" dist="38100" dir="2700000" algn="tl">
                    <a:srgbClr val="000000">
                      <a:alpha val="43137"/>
                    </a:srgbClr>
                  </a:outerShdw>
                </a:effectLst>
                <a:uLnTx/>
                <a:uFillTx/>
                <a:sym typeface="+mn-ea"/>
              </a:rPr>
              <a:t>马克思主义理论是科学的理论，具有强大的生命力和时代感，敢于和善于吸取人类社会不断积累的文明成果而不断焕发科学的青春，它真善美的学说，至今仍然闪烁着耀眼的真理光芒，是人类社会的共同财富，无论社会主义国家还是资本主义的国家都可以借鉴。</a:t>
            </a:r>
          </a:p>
        </p:txBody>
      </p:sp>
      <p:sp>
        <p:nvSpPr>
          <p:cNvPr id="7" name="文本框 6"/>
          <p:cNvSpPr txBox="1"/>
          <p:nvPr/>
        </p:nvSpPr>
        <p:spPr>
          <a:xfrm>
            <a:off x="293846" y="1280796"/>
            <a:ext cx="8556308" cy="4154984"/>
          </a:xfrm>
          <a:prstGeom prst="rect">
            <a:avLst/>
          </a:prstGeom>
          <a:solidFill>
            <a:srgbClr val="FFFF00"/>
          </a:solidFill>
          <a:ln>
            <a:solidFill>
              <a:srgbClr val="FF0000"/>
            </a:solidFill>
          </a:ln>
        </p:spPr>
        <p:txBody>
          <a:bodyPr wrap="square" rtlCol="0" anchor="t">
            <a:spAutoFit/>
          </a:bodyPr>
          <a:lstStyle/>
          <a:p>
            <a:r>
              <a:rPr lang="en-US" altLang="zh-CN" sz="2400" b="1">
                <a:solidFill>
                  <a:srgbClr val="FF0000"/>
                </a:solidFill>
              </a:rPr>
              <a:t>       </a:t>
            </a:r>
            <a:r>
              <a:rPr lang="zh-CN" altLang="en-US" sz="2400" b="1">
                <a:solidFill>
                  <a:srgbClr val="FF0000"/>
                </a:solidFill>
              </a:rPr>
              <a:t>实践证明，马克思主义的命运早已同中国共产党的命运、中国人民的命运、中华民族的命运紧紧连在一起，它的科学性和真理性在中国得到了充分检验，它的人民性和实践性在中国得到了充分贯彻，它的开放性和时代性在中国得到了充分彰显！</a:t>
            </a:r>
          </a:p>
          <a:p>
            <a:r>
              <a:rPr lang="zh-CN" altLang="en-US" sz="2400" b="1">
                <a:solidFill>
                  <a:srgbClr val="FF0000"/>
                </a:solidFill>
              </a:rPr>
              <a:t>      实践还证明，马克思主义为中国革命、建设、改革提供了强大思想武器，使中国这个古老的东方大国创造了人类历史上前所未有的发展奇迹。历史和人民选择马克思主义是完全正确的，中国共产党把马克思主义写在自己的旗帜上是完全正确的，坚持马克思主义基本原理同中国具体实际相结合、不断推进马克思主义中国化时代化是完全正确的！</a:t>
            </a:r>
            <a:r>
              <a:rPr lang="en-US" altLang="zh-CN" sz="2400" b="1" smtClean="0">
                <a:latin typeface="楷体" panose="02010609060101010101" charset="-122"/>
                <a:ea typeface="楷体" panose="02010609060101010101" charset="-122"/>
                <a:cs typeface="楷体" panose="02010609060101010101" charset="-122"/>
                <a:sym typeface="+mn-ea"/>
              </a:rPr>
              <a:t>—</a:t>
            </a:r>
            <a:r>
              <a:rPr lang="zh-CN" altLang="en-US" sz="2400" b="1" smtClean="0">
                <a:latin typeface="楷体" panose="02010609060101010101" charset="-122"/>
                <a:ea typeface="楷体" panose="02010609060101010101" charset="-122"/>
                <a:cs typeface="楷体" panose="02010609060101010101" charset="-122"/>
                <a:sym typeface="+mn-ea"/>
              </a:rPr>
              <a:t>习近平</a:t>
            </a:r>
            <a:r>
              <a:rPr lang="en-US" altLang="zh-CN" sz="2400" b="1" smtClean="0">
                <a:latin typeface="楷体" panose="02010609060101010101" charset="-122"/>
                <a:ea typeface="楷体" panose="02010609060101010101" charset="-122"/>
                <a:cs typeface="楷体" panose="02010609060101010101" charset="-122"/>
                <a:sym typeface="+mn-ea"/>
              </a:rPr>
              <a:t>《</a:t>
            </a:r>
            <a:r>
              <a:rPr lang="zh-CN" altLang="en-US" sz="2400" b="1" smtClean="0">
                <a:latin typeface="楷体" panose="02010609060101010101" charset="-122"/>
                <a:ea typeface="楷体" panose="02010609060101010101" charset="-122"/>
                <a:cs typeface="楷体" panose="02010609060101010101" charset="-122"/>
                <a:sym typeface="+mn-ea"/>
              </a:rPr>
              <a:t>习近平在纪念马克思诞辰</a:t>
            </a:r>
            <a:r>
              <a:rPr lang="en-US" altLang="zh-CN" sz="2400" b="1" smtClean="0">
                <a:latin typeface="楷体" panose="02010609060101010101" charset="-122"/>
                <a:ea typeface="楷体" panose="02010609060101010101" charset="-122"/>
                <a:cs typeface="楷体" panose="02010609060101010101" charset="-122"/>
                <a:sym typeface="+mn-ea"/>
              </a:rPr>
              <a:t>200</a:t>
            </a:r>
            <a:r>
              <a:rPr lang="zh-CN" altLang="en-US" sz="2400" b="1" smtClean="0">
                <a:latin typeface="楷体" panose="02010609060101010101" charset="-122"/>
                <a:ea typeface="楷体" panose="02010609060101010101" charset="-122"/>
                <a:cs typeface="楷体" panose="02010609060101010101" charset="-122"/>
                <a:sym typeface="+mn-ea"/>
              </a:rPr>
              <a:t>周年大会上的讲话</a:t>
            </a:r>
            <a:r>
              <a:rPr lang="en-US" altLang="zh-CN" sz="2400" b="1" smtClean="0">
                <a:latin typeface="楷体" panose="02010609060101010101" charset="-122"/>
                <a:ea typeface="楷体" panose="02010609060101010101" charset="-122"/>
                <a:cs typeface="楷体" panose="02010609060101010101" charset="-122"/>
                <a:sym typeface="+mn-ea"/>
              </a:rPr>
              <a:t>》</a:t>
            </a:r>
            <a:endParaRPr lang="zh-CN" altLang="en-US" sz="2400" b="1">
              <a:solidFill>
                <a:srgbClr val="FF0000"/>
              </a:solidFill>
            </a:endParaRPr>
          </a:p>
        </p:txBody>
      </p:sp>
    </p:spTree>
    <p:extLst>
      <p:ext uri="{BB962C8B-B14F-4D97-AF65-F5344CB8AC3E}">
        <p14:creationId xmlns:p14="http://schemas.microsoft.com/office/powerpoint/2010/main" val="28839771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文本框 2"/>
          <p:cNvSpPr txBox="1"/>
          <p:nvPr/>
        </p:nvSpPr>
        <p:spPr>
          <a:xfrm>
            <a:off x="858098" y="484514"/>
            <a:ext cx="1930149" cy="1323439"/>
          </a:xfrm>
          <a:prstGeom prst="rect">
            <a:avLst/>
          </a:prstGeom>
          <a:noFill/>
        </p:spPr>
        <p:txBody>
          <a:bodyPr wrap="square" rtlCol="0">
            <a:spAutoFit/>
          </a:bodyPr>
          <a:lstStyle/>
          <a:p>
            <a:r>
              <a:rPr lang="zh-CN" altLang="en-US" sz="4000" b="1" smtClean="0">
                <a:solidFill>
                  <a:srgbClr val="FF0000"/>
                </a:solidFill>
              </a:rPr>
              <a:t>情感升华</a:t>
            </a:r>
            <a:endParaRPr lang="zh-CN" altLang="en-US" sz="4000" b="1">
              <a:solidFill>
                <a:srgbClr val="FF0000"/>
              </a:solidFill>
            </a:endParaRPr>
          </a:p>
        </p:txBody>
      </p:sp>
      <p:sp>
        <p:nvSpPr>
          <p:cNvPr id="2" name="文本框 1"/>
          <p:cNvSpPr txBox="1"/>
          <p:nvPr/>
        </p:nvSpPr>
        <p:spPr>
          <a:xfrm>
            <a:off x="2620328" y="577215"/>
            <a:ext cx="5929828" cy="523220"/>
          </a:xfrm>
          <a:prstGeom prst="rect">
            <a:avLst/>
          </a:prstGeom>
          <a:noFill/>
        </p:spPr>
        <p:txBody>
          <a:bodyPr wrap="none" rtlCol="0" anchor="t">
            <a:spAutoFit/>
          </a:bodyPr>
          <a:lstStyle/>
          <a:p>
            <a:r>
              <a:rPr lang="zh-CN" altLang="en-US" sz="2800" b="1" smtClean="0">
                <a:solidFill>
                  <a:srgbClr val="FF0000"/>
                </a:solidFill>
                <a:highlight>
                  <a:srgbClr val="FFFF00"/>
                </a:highlight>
                <a:latin typeface="华文行楷" panose="02010800040101010101" pitchFamily="2" charset="-122"/>
                <a:ea typeface="华文行楷" panose="02010800040101010101" pitchFamily="2" charset="-122"/>
                <a:sym typeface="+mn-ea"/>
              </a:rPr>
              <a:t>我们现在应该如何对待马克思主义？</a:t>
            </a:r>
          </a:p>
        </p:txBody>
      </p:sp>
      <p:sp>
        <p:nvSpPr>
          <p:cNvPr id="22529" name="Rectangle 1"/>
          <p:cNvSpPr>
            <a:spLocks noChangeArrowheads="1"/>
          </p:cNvSpPr>
          <p:nvPr/>
        </p:nvSpPr>
        <p:spPr bwMode="auto">
          <a:xfrm>
            <a:off x="346554" y="299552"/>
            <a:ext cx="4510244" cy="7048083"/>
          </a:xfrm>
          <a:prstGeom prst="rect">
            <a:avLst/>
          </a:prstGeom>
          <a:noFill/>
          <a:ln w="9525">
            <a:noFill/>
            <a:miter lim="800000"/>
          </a:ln>
          <a:effectLst/>
        </p:spPr>
        <p:txBody>
          <a:bodyPr vert="horz" wrap="square" lIns="91440" tIns="45720" rIns="91440" bIns="45720" numCol="1" anchor="ctr" anchorCtr="0" compatLnSpc="1">
            <a:spAutoFit/>
          </a:bodyPr>
          <a:lstStyle/>
          <a:p>
            <a:pPr lvl="0" indent="152400" fontAlgn="base">
              <a:spcBef>
                <a:spcPct val="0"/>
              </a:spcBef>
              <a:spcAft>
                <a:spcPct val="0"/>
              </a:spcAft>
            </a:pPr>
            <a:r>
              <a:rPr lang="zh-CN" altLang="en-US" sz="2400" smtClean="0"/>
              <a:t>    </a:t>
            </a:r>
            <a:r>
              <a:rPr lang="zh-CN" altLang="en-US" sz="2400" b="1" smtClean="0"/>
              <a:t>马克思一再告诫人们，马克思主义理论不是教条，而是行动指南，必须</a:t>
            </a:r>
            <a:r>
              <a:rPr lang="zh-CN" altLang="en-US" sz="2400" b="1" smtClean="0">
                <a:solidFill>
                  <a:srgbClr val="FF0000"/>
                </a:solidFill>
              </a:rPr>
              <a:t>随实践的变化而发展</a:t>
            </a:r>
            <a:r>
              <a:rPr lang="zh-CN" altLang="en-US" sz="2400" b="1" smtClean="0"/>
              <a:t>。一部马克思主义发展史就是马克思、恩格斯以及他们的后继者们不断根据时代、实践、认识发展而发展的历史，是</a:t>
            </a:r>
            <a:r>
              <a:rPr lang="zh-CN" altLang="en-US" sz="2400" b="1" smtClean="0">
                <a:solidFill>
                  <a:srgbClr val="FF0000"/>
                </a:solidFill>
              </a:rPr>
              <a:t>不断吸收人类历史上一切优秀思想文化成果丰富自己</a:t>
            </a:r>
            <a:r>
              <a:rPr lang="zh-CN" altLang="en-US" sz="2400" b="1" smtClean="0"/>
              <a:t>的历史。因此，马克思主义能够永葆其美妙之青春，不断探索时代发展提出的新课题、 回应人类社会面临的新挑战。</a:t>
            </a:r>
            <a:r>
              <a:rPr lang="zh-CN" altLang="en-US" sz="2400" b="1" smtClean="0">
                <a:sym typeface="+mn-ea"/>
              </a:rPr>
              <a:t>两个世纪过去了，人类社会发生了巨大而深刻的变化，但马克思的名字依然在世界各地受到人们的尊敬，马克思的学说依然闪烁着耀眼的真理光芒！</a:t>
            </a:r>
            <a:br>
              <a:rPr lang="zh-CN" altLang="en-US" sz="2400" b="1" smtClean="0"/>
            </a:br>
            <a:r>
              <a:rPr lang="en-US" altLang="zh-CN" sz="2400" b="1" smtClean="0"/>
              <a:t>—</a:t>
            </a:r>
            <a:r>
              <a:rPr lang="en-US" altLang="zh-CN" sz="2000" b="1" smtClean="0"/>
              <a:t>—</a:t>
            </a:r>
            <a:r>
              <a:rPr lang="zh-CN" altLang="en-US" sz="2000" b="1" smtClean="0"/>
              <a:t>习近平在纪念马克思诞辰 </a:t>
            </a:r>
            <a:r>
              <a:rPr lang="en-US" altLang="zh-CN" sz="2000" b="1" smtClean="0"/>
              <a:t>200</a:t>
            </a:r>
            <a:r>
              <a:rPr lang="zh-CN" altLang="en-US" sz="2000" b="1" smtClean="0"/>
              <a:t>周年上的讲话</a:t>
            </a:r>
            <a:endParaRPr kumimoji="0" lang="zh-CN" altLang="en-US" sz="2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4" name="Rectangle 1"/>
          <p:cNvSpPr>
            <a:spLocks noChangeArrowheads="1"/>
          </p:cNvSpPr>
          <p:nvPr/>
        </p:nvSpPr>
        <p:spPr bwMode="auto">
          <a:xfrm>
            <a:off x="4972050" y="756694"/>
            <a:ext cx="3794760" cy="5693866"/>
          </a:xfrm>
          <a:prstGeom prst="rect">
            <a:avLst/>
          </a:prstGeom>
          <a:noFill/>
          <a:ln w="9525">
            <a:solidFill>
              <a:srgbClr val="FF0000"/>
            </a:solidFill>
            <a:miter lim="800000"/>
          </a:ln>
          <a:effectLst/>
        </p:spPr>
        <p:txBody>
          <a:bodyPr vert="horz" wrap="square" lIns="91440" tIns="45720" rIns="91440" bIns="45720" numCol="1" anchor="ctr" anchorCtr="0" compatLnSpc="1">
            <a:spAutoFit/>
          </a:bodyPr>
          <a:lstStyle/>
          <a:p>
            <a:pPr lvl="0">
              <a:lnSpc>
                <a:spcPct val="130000"/>
              </a:lnSpc>
              <a:defRPr/>
            </a:pPr>
            <a:r>
              <a:rPr lang="zh-CN" altLang="en-US" sz="2800" b="1">
                <a:solidFill>
                  <a:srgbClr val="FF0000"/>
                </a:solidFill>
                <a:latin typeface="华文行楷" panose="02010800040101010101" pitchFamily="2" charset="-122"/>
                <a:ea typeface="华文行楷" panose="02010800040101010101" pitchFamily="2" charset="-122"/>
              </a:rPr>
              <a:t>一要坚持，坚持马克思主义基本原理；</a:t>
            </a:r>
            <a:br>
              <a:rPr lang="zh-CN" altLang="en-US" sz="2800" b="1">
                <a:solidFill>
                  <a:srgbClr val="FF0000"/>
                </a:solidFill>
                <a:latin typeface="华文行楷" panose="02010800040101010101" pitchFamily="2" charset="-122"/>
                <a:ea typeface="华文行楷" panose="02010800040101010101" pitchFamily="2" charset="-122"/>
              </a:rPr>
            </a:br>
            <a:r>
              <a:rPr lang="zh-CN" altLang="en-US" sz="2800" b="1">
                <a:solidFill>
                  <a:srgbClr val="FF0000"/>
                </a:solidFill>
                <a:latin typeface="华文行楷" panose="02010800040101010101" pitchFamily="2" charset="-122"/>
                <a:ea typeface="华文行楷" panose="02010800040101010101" pitchFamily="2" charset="-122"/>
              </a:rPr>
              <a:t>二要发展，具体内容要与时俱进；</a:t>
            </a:r>
            <a:br>
              <a:rPr lang="zh-CN" altLang="en-US" sz="2800" b="1">
                <a:solidFill>
                  <a:srgbClr val="FF0000"/>
                </a:solidFill>
                <a:latin typeface="华文行楷" panose="02010800040101010101" pitchFamily="2" charset="-122"/>
                <a:ea typeface="华文行楷" panose="02010800040101010101" pitchFamily="2" charset="-122"/>
              </a:rPr>
            </a:br>
            <a:r>
              <a:rPr lang="zh-CN" altLang="en-US" sz="2800" b="1">
                <a:solidFill>
                  <a:srgbClr val="FF0000"/>
                </a:solidFill>
                <a:latin typeface="华文行楷" panose="02010800040101010101" pitchFamily="2" charset="-122"/>
                <a:ea typeface="华文行楷" panose="02010800040101010101" pitchFamily="2" charset="-122"/>
              </a:rPr>
              <a:t>三要防止两种错误倾向：</a:t>
            </a:r>
          </a:p>
          <a:p>
            <a:pPr lvl="0">
              <a:lnSpc>
                <a:spcPct val="130000"/>
              </a:lnSpc>
              <a:defRPr/>
            </a:pPr>
            <a:r>
              <a:rPr lang="zh-CN" altLang="en-US" sz="2800" b="1">
                <a:solidFill>
                  <a:srgbClr val="FF0000"/>
                </a:solidFill>
                <a:latin typeface="华文行楷" panose="02010800040101010101" pitchFamily="2" charset="-122"/>
                <a:ea typeface="华文行楷" panose="02010800040101010101" pitchFamily="2" charset="-122"/>
              </a:rPr>
              <a:t>（</a:t>
            </a:r>
            <a:r>
              <a:rPr lang="en-US" altLang="zh-CN" sz="2800" b="1">
                <a:solidFill>
                  <a:srgbClr val="FF0000"/>
                </a:solidFill>
                <a:latin typeface="华文行楷" panose="02010800040101010101" pitchFamily="2" charset="-122"/>
                <a:ea typeface="华文行楷" panose="02010800040101010101" pitchFamily="2" charset="-122"/>
              </a:rPr>
              <a:t>1</a:t>
            </a:r>
            <a:r>
              <a:rPr lang="zh-CN" altLang="en-US" sz="2800" b="1">
                <a:solidFill>
                  <a:srgbClr val="FF0000"/>
                </a:solidFill>
                <a:latin typeface="华文行楷" panose="02010800040101010101" pitchFamily="2" charset="-122"/>
                <a:ea typeface="华文行楷" panose="02010800040101010101" pitchFamily="2" charset="-122"/>
              </a:rPr>
              <a:t>）机械、僵化、照搬照抄的教条主义、本本主义，</a:t>
            </a:r>
          </a:p>
          <a:p>
            <a:pPr lvl="0">
              <a:lnSpc>
                <a:spcPct val="130000"/>
              </a:lnSpc>
              <a:defRPr/>
            </a:pPr>
            <a:r>
              <a:rPr lang="zh-CN" altLang="en-US" sz="2800" b="1">
                <a:solidFill>
                  <a:srgbClr val="FF0000"/>
                </a:solidFill>
                <a:latin typeface="华文行楷" panose="02010800040101010101" pitchFamily="2" charset="-122"/>
                <a:ea typeface="华文行楷" panose="02010800040101010101" pitchFamily="2" charset="-122"/>
              </a:rPr>
              <a:t>（</a:t>
            </a:r>
            <a:r>
              <a:rPr lang="en-US" altLang="zh-CN" sz="2800" b="1">
                <a:solidFill>
                  <a:srgbClr val="FF0000"/>
                </a:solidFill>
                <a:latin typeface="华文行楷" panose="02010800040101010101" pitchFamily="2" charset="-122"/>
                <a:ea typeface="华文行楷" panose="02010800040101010101" pitchFamily="2" charset="-122"/>
              </a:rPr>
              <a:t>2</a:t>
            </a:r>
            <a:r>
              <a:rPr lang="zh-CN" altLang="en-US" sz="2800" b="1">
                <a:solidFill>
                  <a:srgbClr val="FF0000"/>
                </a:solidFill>
                <a:latin typeface="华文行楷" panose="02010800040101010101" pitchFamily="2" charset="-122"/>
                <a:ea typeface="华文行楷" panose="02010800040101010101" pitchFamily="2" charset="-122"/>
              </a:rPr>
              <a:t>）反对过时论和历史虚无主义。</a:t>
            </a:r>
          </a:p>
        </p:txBody>
      </p:sp>
    </p:spTree>
    <p:extLst>
      <p:ext uri="{BB962C8B-B14F-4D97-AF65-F5344CB8AC3E}">
        <p14:creationId xmlns:p14="http://schemas.microsoft.com/office/powerpoint/2010/main" val="39771288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362903" y="902335"/>
            <a:ext cx="8456771" cy="4093428"/>
          </a:xfrm>
          <a:prstGeom prst="rect">
            <a:avLst/>
          </a:prstGeom>
          <a:ln w="19050">
            <a:solidFill>
              <a:srgbClr val="0070C0"/>
            </a:solidFill>
            <a:prstDash val="sysDash"/>
          </a:ln>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材料 当《资本论》德文版第三卷出版</a:t>
            </a:r>
            <a:r>
              <a:rPr kumimoji="0" lang="en-US"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(1894</a:t>
            </a:r>
            <a:r>
              <a:rPr kumimoji="0" lang="zh-CN"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年</a:t>
            </a:r>
            <a:r>
              <a:rPr kumimoji="0" lang="en-US"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a:t>
            </a:r>
            <a:r>
              <a:rPr kumimoji="0" lang="zh-CN"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后，奥地利经济学家斯班称马克思的“每一学说”“皆属错误的”，而且“马克思的主要学说”“皆非出于独创”；不过，他还是承认</a:t>
            </a:r>
            <a:r>
              <a:rPr kumimoji="0" lang="en-US"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 </a:t>
            </a:r>
            <a:r>
              <a:rPr kumimoji="0" lang="zh-CN"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rPr>
              <a:t>“在马克思的剩余价值说中，确有一段真理”：在资本主义“经济制度之下”，劳动者与资本家“所得的各自部分”“实在未能公允，实在应谋改革”。美国经济学家韩讷在其《经济思想史》中对《资本论》逐一进行批判，但他在谈到马克思“以‘历史概念’观察资本”时，认为马克思“对产业状况有精密分析……颇有价值”。</a:t>
            </a:r>
            <a:r>
              <a:rPr lang="zh-CN" altLang="zh-CN" sz="2000" b="1" noProof="0">
                <a:ln>
                  <a:noFill/>
                </a:ln>
                <a:effectLst/>
                <a:uLnTx/>
                <a:uFillTx/>
                <a:latin typeface="楷体" panose="02010609060101010101" charset="-122"/>
                <a:ea typeface="楷体" panose="02010609060101010101" charset="-122"/>
                <a:cs typeface="楷体" panose="02010609060101010101" charset="-122"/>
                <a:sym typeface="+mn-ea"/>
              </a:rPr>
              <a:t>“大危机”（</a:t>
            </a:r>
            <a:r>
              <a:rPr lang="en-US" altLang="zh-CN" sz="2000" b="1" noProof="0">
                <a:ln>
                  <a:noFill/>
                </a:ln>
                <a:effectLst/>
                <a:uLnTx/>
                <a:uFillTx/>
                <a:latin typeface="楷体" panose="02010609060101010101" charset="-122"/>
                <a:ea typeface="楷体" panose="02010609060101010101" charset="-122"/>
                <a:cs typeface="楷体" panose="02010609060101010101" charset="-122"/>
                <a:sym typeface="+mn-ea"/>
              </a:rPr>
              <a:t>1929-1933</a:t>
            </a:r>
            <a:r>
              <a:rPr lang="zh-CN" altLang="en-US" sz="2000" b="1" noProof="0">
                <a:ln>
                  <a:noFill/>
                </a:ln>
                <a:effectLst/>
                <a:uLnTx/>
                <a:uFillTx/>
                <a:latin typeface="楷体" panose="02010609060101010101" charset="-122"/>
                <a:ea typeface="楷体" panose="02010609060101010101" charset="-122"/>
                <a:cs typeface="楷体" panose="02010609060101010101" charset="-122"/>
                <a:sym typeface="+mn-ea"/>
              </a:rPr>
              <a:t>年世界经济危机）</a:t>
            </a:r>
            <a:r>
              <a:rPr lang="zh-CN" altLang="zh-CN" sz="2000" b="1" noProof="0">
                <a:ln>
                  <a:noFill/>
                </a:ln>
                <a:effectLst/>
                <a:uLnTx/>
                <a:uFillTx/>
                <a:latin typeface="楷体" panose="02010609060101010101" charset="-122"/>
                <a:ea typeface="楷体" panose="02010609060101010101" charset="-122"/>
                <a:cs typeface="楷体" panose="02010609060101010101" charset="-122"/>
                <a:sym typeface="+mn-ea"/>
              </a:rPr>
              <a:t>爆发后，在西方知识分子中“出现了研究马克思经济学说的热烈气氛”。著名经济学家熊彼特在</a:t>
            </a:r>
            <a:r>
              <a:rPr lang="en-US" altLang="zh-CN" sz="2000" b="1" noProof="0">
                <a:ln>
                  <a:noFill/>
                </a:ln>
                <a:effectLst/>
                <a:uLnTx/>
                <a:uFillTx/>
                <a:latin typeface="楷体" panose="02010609060101010101" charset="-122"/>
                <a:ea typeface="楷体" panose="02010609060101010101" charset="-122"/>
                <a:cs typeface="楷体" panose="02010609060101010101" charset="-122"/>
                <a:sym typeface="+mn-ea"/>
              </a:rPr>
              <a:t>1942</a:t>
            </a:r>
            <a:r>
              <a:rPr lang="zh-CN" altLang="zh-CN" sz="2000" b="1" noProof="0">
                <a:ln>
                  <a:noFill/>
                </a:ln>
                <a:effectLst/>
                <a:uLnTx/>
                <a:uFillTx/>
                <a:latin typeface="楷体" panose="02010609060101010101" charset="-122"/>
                <a:ea typeface="楷体" panose="02010609060101010101" charset="-122"/>
                <a:cs typeface="楷体" panose="02010609060101010101" charset="-122"/>
                <a:sym typeface="+mn-ea"/>
              </a:rPr>
              <a:t>年就用“伟大”一词来形容“马克思的道理”，指出“马克思的分析是这个时期产生的唯一真正进化的经济理论”。</a:t>
            </a:r>
            <a:endParaRPr kumimoji="0" lang="zh-CN"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endParaRPr>
          </a:p>
          <a:p>
            <a:pPr marL="0" marR="0" lvl="0" indent="0" algn="l" defTabSz="914400" rtl="0" eaLnBrk="1" fontAlgn="auto" latinLnBrk="0" hangingPunct="1">
              <a:lnSpc>
                <a:spcPct val="100000"/>
              </a:lnSpc>
              <a:spcBef>
                <a:spcPct val="0"/>
              </a:spcBef>
              <a:spcAft>
                <a:spcPct val="0"/>
              </a:spcAft>
              <a:buClrTx/>
              <a:buSzTx/>
              <a:buFontTx/>
              <a:buNone/>
              <a:defRPr/>
            </a:pPr>
            <a:r>
              <a:rPr lang="en-US" altLang="zh-CN" sz="2000" b="1" noProof="0">
                <a:ln>
                  <a:noFill/>
                </a:ln>
                <a:effectLst/>
                <a:uLnTx/>
                <a:uFillTx/>
                <a:latin typeface="楷体" panose="02010609060101010101" charset="-122"/>
                <a:ea typeface="楷体" panose="02010609060101010101" charset="-122"/>
                <a:cs typeface="楷体" panose="02010609060101010101" charset="-122"/>
                <a:sym typeface="+mn-ea"/>
              </a:rPr>
              <a:t>          </a:t>
            </a:r>
            <a:r>
              <a:rPr lang="zh-CN" altLang="zh-CN" sz="2000" b="1" noProof="0">
                <a:ln>
                  <a:noFill/>
                </a:ln>
                <a:effectLst/>
                <a:uLnTx/>
                <a:uFillTx/>
                <a:latin typeface="楷体" panose="02010609060101010101" charset="-122"/>
                <a:ea typeface="楷体" panose="02010609060101010101" charset="-122"/>
                <a:cs typeface="楷体" panose="02010609060101010101" charset="-122"/>
                <a:sym typeface="+mn-ea"/>
              </a:rPr>
              <a:t>——陈韶华、郭广迪《西方学者对马克思经济学态度的演变过程及其原因》</a:t>
            </a:r>
            <a:endParaRPr kumimoji="0" lang="zh-CN" altLang="zh-CN" sz="2000" b="1" i="0" u="none" strike="noStrike" kern="1200" cap="none" spc="0" normalizeH="0" baseline="0" noProof="0">
              <a:ln>
                <a:noFill/>
              </a:ln>
              <a:solidFill>
                <a:schemeClr val="tx1"/>
              </a:solidFill>
              <a:effectLst/>
              <a:uLnTx/>
              <a:uFillTx/>
              <a:latin typeface="楷体" panose="02010609060101010101" charset="-122"/>
              <a:ea typeface="楷体" panose="02010609060101010101" charset="-122"/>
              <a:cs typeface="楷体" panose="02010609060101010101" charset="-122"/>
            </a:endParaRPr>
          </a:p>
        </p:txBody>
      </p:sp>
      <p:sp>
        <p:nvSpPr>
          <p:cNvPr id="5" name="矩形 4"/>
          <p:cNvSpPr/>
          <p:nvPr/>
        </p:nvSpPr>
        <p:spPr>
          <a:xfrm>
            <a:off x="362665" y="3855720"/>
            <a:ext cx="8648521" cy="400110"/>
          </a:xfrm>
          <a:prstGeom prst="rect">
            <a:avLst/>
          </a:prstGeom>
          <a:noFill/>
          <a:ln w="9525">
            <a:noFill/>
          </a:ln>
        </p:spPr>
        <p:txBody>
          <a:bodyPr wrap="none">
            <a:spAutoFit/>
          </a:bodyPr>
          <a:lstStyle/>
          <a:p>
            <a:r>
              <a:rPr lang="zh-CN" altLang="zh-CN" sz="2000" b="1">
                <a:solidFill>
                  <a:schemeClr val="tx1"/>
                </a:solidFill>
                <a:latin typeface="Verdana" panose="020b0604030504040204" pitchFamily="34" charset="0"/>
                <a:ea typeface="微软雅黑" panose="020b0503020204020204" charset="-122"/>
              </a:rPr>
              <a:t>材料反映了西方学者对马克思主义的态度有何变化？为什么会有这种变化？</a:t>
            </a:r>
          </a:p>
        </p:txBody>
      </p:sp>
      <p:sp>
        <p:nvSpPr>
          <p:cNvPr id="2" name="文本框 1"/>
          <p:cNvSpPr txBox="1"/>
          <p:nvPr/>
        </p:nvSpPr>
        <p:spPr>
          <a:xfrm>
            <a:off x="206217" y="4254500"/>
            <a:ext cx="8613934" cy="1568450"/>
          </a:xfrm>
          <a:prstGeom prst="rect">
            <a:avLst/>
          </a:prstGeom>
          <a:noFill/>
        </p:spPr>
        <p:txBody>
          <a:bodyPr wrap="square" rtlCol="0" anchor="t">
            <a:spAutoFit/>
          </a:bodyPr>
          <a:lstStyle/>
          <a:p>
            <a:r>
              <a:rPr lang="zh-CN" altLang="en-US" sz="2400" b="1">
                <a:sym typeface="+mn-ea"/>
              </a:rPr>
              <a:t>变化：由批判为主转为赞扬为主，研究更加热烈。</a:t>
            </a:r>
            <a:endParaRPr lang="zh-CN" altLang="en-US" sz="2400" b="1"/>
          </a:p>
          <a:p>
            <a:r>
              <a:rPr lang="zh-CN" altLang="en-US" sz="2400" b="1">
                <a:sym typeface="+mn-ea"/>
              </a:rPr>
              <a:t>原因：</a:t>
            </a:r>
            <a:r>
              <a:rPr lang="zh-CN" altLang="en-US" sz="2400" b="1">
                <a:latin typeface="Calibri"/>
                <a:sym typeface="+mn-ea"/>
              </a:rPr>
              <a:t>①</a:t>
            </a:r>
            <a:r>
              <a:rPr lang="zh-CN" altLang="en-US" sz="2400" b="1">
                <a:sym typeface="+mn-ea"/>
              </a:rPr>
              <a:t>经济危机使西方学者认识到了资本主义经济理论的缺陷，他们想从马克思理论中寻找解决经济危机的方法；</a:t>
            </a:r>
            <a:r>
              <a:rPr lang="zh-CN" altLang="en-US" sz="2400" b="1">
                <a:latin typeface="Calibri"/>
                <a:sym typeface="+mn-ea"/>
              </a:rPr>
              <a:t>②</a:t>
            </a:r>
            <a:r>
              <a:rPr lang="zh-CN" altLang="en-US" sz="2400" b="1">
                <a:sym typeface="+mn-ea"/>
              </a:rPr>
              <a:t>材料中涉及的两个不同时期资本理论和社会主义的矛盾相对缓和。</a:t>
            </a:r>
          </a:p>
        </p:txBody>
      </p:sp>
      <p:sp>
        <p:nvSpPr>
          <p:cNvPr id="36866" name="矩形 1"/>
          <p:cNvSpPr/>
          <p:nvPr/>
        </p:nvSpPr>
        <p:spPr>
          <a:xfrm>
            <a:off x="2413159" y="226695"/>
            <a:ext cx="5090160" cy="954107"/>
          </a:xfrm>
          <a:prstGeom prst="rect">
            <a:avLst/>
          </a:prstGeom>
          <a:noFill/>
          <a:ln w="9525">
            <a:noFill/>
          </a:ln>
        </p:spPr>
        <p:txBody>
          <a:bodyPr wrap="square">
            <a:spAutoFit/>
          </a:bodyPr>
          <a:lstStyle/>
          <a:p>
            <a:r>
              <a:rPr lang="zh-CN" altLang="zh-CN" sz="2800" b="1">
                <a:latin typeface="Verdana" panose="020b0604030504040204" pitchFamily="34" charset="0"/>
                <a:ea typeface="微软雅黑" panose="020b0503020204020204" charset="-122"/>
              </a:rPr>
              <a:t>马克思主义理论在西方国家产生的影响</a:t>
            </a:r>
            <a:endParaRPr lang="zh-CN" altLang="zh-CN" sz="2800">
              <a:latin typeface="Verdana" panose="020b0604030504040204" pitchFamily="34" charset="0"/>
              <a:ea typeface="微软雅黑" panose="020b0503020204020204" charset="-122"/>
            </a:endParaRPr>
          </a:p>
        </p:txBody>
      </p:sp>
    </p:spTree>
    <p:extLst>
      <p:ext uri="{BB962C8B-B14F-4D97-AF65-F5344CB8AC3E}">
        <p14:creationId xmlns:p14="http://schemas.microsoft.com/office/powerpoint/2010/main" val="16180999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9939" name="矩形 2"/>
          <p:cNvSpPr/>
          <p:nvPr/>
        </p:nvSpPr>
        <p:spPr>
          <a:xfrm>
            <a:off x="2201467" y="248286"/>
            <a:ext cx="8946680" cy="584775"/>
          </a:xfrm>
          <a:prstGeom prst="rect">
            <a:avLst/>
          </a:prstGeom>
          <a:noFill/>
          <a:ln w="9525">
            <a:noFill/>
          </a:ln>
        </p:spPr>
        <p:txBody>
          <a:bodyPr wrap="none">
            <a:spAutoFit/>
          </a:bodyPr>
          <a:lstStyle/>
          <a:p>
            <a:r>
              <a:rPr lang="zh-CN" altLang="zh-CN" sz="3200" b="1">
                <a:latin typeface="Verdana" panose="020b0604030504040204" pitchFamily="34" charset="0"/>
                <a:ea typeface="微软雅黑" panose="020b0503020204020204" charset="-122"/>
              </a:rPr>
              <a:t>【知识聚焦】</a:t>
            </a:r>
            <a:r>
              <a:rPr lang="zh-CN" altLang="zh-CN" sz="3200">
                <a:latin typeface="Verdana" panose="020b0604030504040204" pitchFamily="34" charset="0"/>
                <a:ea typeface="微软雅黑" panose="020b0503020204020204" charset="-122"/>
              </a:rPr>
              <a:t>整体把握社会主义理论的发展阶段</a:t>
            </a:r>
            <a:r>
              <a:rPr lang="en-US" altLang="zh-CN" sz="3200">
                <a:latin typeface="Verdana" panose="020b0604030504040204" pitchFamily="34" charset="0"/>
                <a:ea typeface="微软雅黑" panose="020b0503020204020204" charset="-122"/>
              </a:rPr>
              <a:t> </a:t>
            </a:r>
            <a:endParaRPr lang="zh-CN" altLang="zh-CN" sz="3200">
              <a:latin typeface="Verdana" pitchFamily="34" charset="0"/>
              <a:ea typeface="微软雅黑" charset="-122"/>
            </a:endParaRPr>
          </a:p>
        </p:txBody>
      </p:sp>
      <p:sp>
        <p:nvSpPr>
          <p:cNvPr id="39938" name="矩形 1"/>
          <p:cNvSpPr/>
          <p:nvPr/>
        </p:nvSpPr>
        <p:spPr>
          <a:xfrm>
            <a:off x="560785" y="723900"/>
            <a:ext cx="7962900" cy="6924973"/>
          </a:xfrm>
          <a:prstGeom prst="rect">
            <a:avLst/>
          </a:prstGeom>
          <a:noFill/>
          <a:ln w="9525">
            <a:noFill/>
          </a:ln>
        </p:spPr>
        <p:txBody>
          <a:bodyPr>
            <a:spAutoFit/>
          </a:bodyPr>
          <a:lstStyle/>
          <a:p>
            <a:pPr>
              <a:lnSpc>
                <a:spcPct val="100000"/>
              </a:lnSpc>
              <a:spcBef>
                <a:spcPts val="800"/>
              </a:spcBef>
              <a:spcAft>
                <a:spcPct val="0"/>
              </a:spcAft>
            </a:pPr>
            <a:r>
              <a:rPr lang="zh-CN" altLang="zh-CN" sz="2400" b="1">
                <a:latin typeface="黑体" panose="02010609060101010101" pitchFamily="49" charset="-122"/>
                <a:ea typeface="黑体" panose="02010609060101010101" pitchFamily="49" charset="-122"/>
                <a:cs typeface="黑体" panose="02010609060101010101" pitchFamily="49" charset="-122"/>
              </a:rPr>
              <a:t>一、</a:t>
            </a:r>
            <a:r>
              <a:rPr lang="en-US" altLang="zh-CN" sz="2400" b="1">
                <a:latin typeface="黑体" panose="02010609060101010101" pitchFamily="49" charset="-122"/>
                <a:ea typeface="黑体" panose="02010609060101010101" pitchFamily="49" charset="-122"/>
                <a:cs typeface="黑体" panose="02010609060101010101" pitchFamily="49" charset="-122"/>
              </a:rPr>
              <a:t>19</a:t>
            </a:r>
            <a:r>
              <a:rPr lang="zh-CN" altLang="zh-CN" sz="2400" b="1">
                <a:latin typeface="黑体" panose="02010609060101010101" pitchFamily="49" charset="-122"/>
                <a:ea typeface="黑体" panose="02010609060101010101" pitchFamily="49" charset="-122"/>
                <a:cs typeface="黑体" panose="02010609060101010101" pitchFamily="49" charset="-122"/>
              </a:rPr>
              <a:t>世纪初</a:t>
            </a:r>
            <a:r>
              <a:rPr lang="en-US" altLang="zh-CN" sz="2400" b="1">
                <a:latin typeface="黑体" panose="02010609060101010101" pitchFamily="49" charset="-122"/>
                <a:ea typeface="黑体" panose="02010609060101010101" pitchFamily="49" charset="-122"/>
                <a:cs typeface="黑体" panose="02010609060101010101" pitchFamily="49" charset="-122"/>
              </a:rPr>
              <a:t>---1848</a:t>
            </a:r>
            <a:r>
              <a:rPr lang="zh-CN" altLang="zh-CN" sz="2400" b="1">
                <a:latin typeface="黑体" panose="02010609060101010101" pitchFamily="49" charset="-122"/>
                <a:ea typeface="黑体" panose="02010609060101010101" pitchFamily="49" charset="-122"/>
                <a:cs typeface="黑体" panose="02010609060101010101" pitchFamily="49" charset="-122"/>
              </a:rPr>
              <a:t>年：从空想到科学</a:t>
            </a:r>
          </a:p>
          <a:p>
            <a:pPr>
              <a:lnSpc>
                <a:spcPct val="100000"/>
              </a:lnSpc>
              <a:spcBef>
                <a:spcPts val="800"/>
              </a:spcBef>
              <a:spcAft>
                <a:spcPct val="0"/>
              </a:spcAft>
            </a:pPr>
            <a:r>
              <a:rPr lang="zh-CN" altLang="zh-CN" sz="2400" b="1">
                <a:solidFill>
                  <a:srgbClr val="0053A3"/>
                </a:solidFill>
                <a:latin typeface="黑体" panose="02010609060101010101" pitchFamily="49" charset="-122"/>
                <a:ea typeface="黑体" panose="02010609060101010101" pitchFamily="49" charset="-122"/>
                <a:cs typeface="黑体" panose="02010609060101010101" pitchFamily="49" charset="-122"/>
              </a:rPr>
              <a:t>以圣西门、傅里叶、欧文为代表的空想社会主义者抨击资本主义的弊端，提出了空想社会主义思想。</a:t>
            </a:r>
            <a:r>
              <a:rPr lang="en-US" altLang="zh-CN" sz="2400" b="1">
                <a:solidFill>
                  <a:srgbClr val="0053A3"/>
                </a:solidFill>
                <a:latin typeface="黑体" panose="02010609060101010101" pitchFamily="49" charset="-122"/>
                <a:ea typeface="黑体" panose="02010609060101010101" pitchFamily="49" charset="-122"/>
                <a:cs typeface="黑体" panose="02010609060101010101" pitchFamily="49" charset="-122"/>
              </a:rPr>
              <a:t>1848</a:t>
            </a:r>
            <a:r>
              <a:rPr lang="zh-CN" altLang="zh-CN" sz="2400" b="1">
                <a:solidFill>
                  <a:srgbClr val="0053A3"/>
                </a:solidFill>
                <a:latin typeface="黑体" panose="02010609060101010101" pitchFamily="49" charset="-122"/>
                <a:ea typeface="黑体" panose="02010609060101010101" pitchFamily="49" charset="-122"/>
                <a:cs typeface="黑体" panose="02010609060101010101" pitchFamily="49" charset="-122"/>
              </a:rPr>
              <a:t>年《共产党宣言》的发表，标志着马克思主义的诞生，社会主义由空想到科学。</a:t>
            </a:r>
          </a:p>
          <a:p>
            <a:pPr>
              <a:lnSpc>
                <a:spcPct val="100000"/>
              </a:lnSpc>
              <a:spcBef>
                <a:spcPts val="800"/>
              </a:spcBef>
              <a:spcAft>
                <a:spcPct val="0"/>
              </a:spcAft>
            </a:pPr>
            <a:r>
              <a:rPr lang="zh-CN" altLang="zh-CN" sz="2400" b="1">
                <a:latin typeface="黑体" panose="02010609060101010101" pitchFamily="49" charset="-122"/>
                <a:ea typeface="黑体" panose="02010609060101010101" pitchFamily="49" charset="-122"/>
                <a:cs typeface="黑体" panose="02010609060101010101" pitchFamily="49" charset="-122"/>
              </a:rPr>
              <a:t>二、19世纪40年代—19世纪70年代：从理论到实践</a:t>
            </a:r>
          </a:p>
          <a:p>
            <a:pPr>
              <a:lnSpc>
                <a:spcPct val="100000"/>
              </a:lnSpc>
              <a:spcBef>
                <a:spcPts val="800"/>
              </a:spcBef>
              <a:spcAft>
                <a:spcPct val="0"/>
              </a:spcAft>
            </a:pPr>
            <a:r>
              <a:rPr lang="zh-CN" altLang="zh-CN" sz="2400" b="1">
                <a:solidFill>
                  <a:srgbClr val="0053A3"/>
                </a:solidFill>
                <a:latin typeface="黑体" panose="02010609060101010101" pitchFamily="49" charset="-122"/>
                <a:ea typeface="黑体" panose="02010609060101010101" pitchFamily="49" charset="-122"/>
                <a:cs typeface="黑体" panose="02010609060101010101" pitchFamily="49" charset="-122"/>
              </a:rPr>
              <a:t>1871年，巴黎公社建立第一个无产阶级性质的政权，社会主义由理论到实践。</a:t>
            </a:r>
          </a:p>
          <a:p>
            <a:pPr>
              <a:lnSpc>
                <a:spcPct val="100000"/>
              </a:lnSpc>
              <a:spcBef>
                <a:spcPts val="800"/>
              </a:spcBef>
              <a:spcAft>
                <a:spcPct val="0"/>
              </a:spcAft>
            </a:pPr>
            <a:r>
              <a:rPr lang="zh-CN" altLang="zh-CN" sz="2400" b="1">
                <a:latin typeface="黑体" panose="02010609060101010101" pitchFamily="49" charset="-122"/>
                <a:ea typeface="黑体" panose="02010609060101010101" pitchFamily="49" charset="-122"/>
                <a:cs typeface="黑体" panose="02010609060101010101" pitchFamily="49" charset="-122"/>
              </a:rPr>
              <a:t>三、19世纪70年代---20世纪：从理想到现实</a:t>
            </a:r>
          </a:p>
          <a:p>
            <a:pPr>
              <a:lnSpc>
                <a:spcPct val="100000"/>
              </a:lnSpc>
              <a:spcBef>
                <a:spcPts val="800"/>
              </a:spcBef>
              <a:spcAft>
                <a:spcPct val="0"/>
              </a:spcAft>
            </a:pPr>
            <a:r>
              <a:rPr lang="zh-CN" altLang="zh-CN" sz="2400" b="1">
                <a:solidFill>
                  <a:srgbClr val="0053A3"/>
                </a:solidFill>
                <a:latin typeface="黑体" panose="02010609060101010101" pitchFamily="49" charset="-122"/>
                <a:ea typeface="黑体" panose="02010609060101010101" pitchFamily="49" charset="-122"/>
                <a:cs typeface="黑体" panose="02010609060101010101" pitchFamily="49" charset="-122"/>
              </a:rPr>
              <a:t>1917年十月革命的胜利，建立了人类历史上第一个无产阶级专政的社会主义国家，社会主义由理想变成了现实。</a:t>
            </a:r>
          </a:p>
          <a:p>
            <a:pPr>
              <a:lnSpc>
                <a:spcPct val="100000"/>
              </a:lnSpc>
              <a:spcBef>
                <a:spcPts val="800"/>
              </a:spcBef>
              <a:spcAft>
                <a:spcPct val="0"/>
              </a:spcAft>
            </a:pPr>
            <a:r>
              <a:rPr lang="zh-CN" altLang="zh-CN" sz="2400" b="1">
                <a:latin typeface="黑体" panose="02010609060101010101" pitchFamily="49" charset="-122"/>
                <a:ea typeface="黑体" panose="02010609060101010101" pitchFamily="49" charset="-122"/>
                <a:cs typeface="黑体" panose="02010609060101010101" pitchFamily="49" charset="-122"/>
              </a:rPr>
              <a:t>四、20世纪初—20世纪50年代 ：从一国到多国</a:t>
            </a:r>
          </a:p>
          <a:p>
            <a:pPr>
              <a:lnSpc>
                <a:spcPct val="100000"/>
              </a:lnSpc>
              <a:spcBef>
                <a:spcPts val="800"/>
              </a:spcBef>
              <a:spcAft>
                <a:spcPct val="0"/>
              </a:spcAft>
            </a:pPr>
            <a:r>
              <a:rPr lang="zh-CN" altLang="zh-CN" sz="2400" b="1">
                <a:solidFill>
                  <a:srgbClr val="0053A3"/>
                </a:solidFill>
                <a:latin typeface="黑体" panose="02010609060101010101" pitchFamily="49" charset="-122"/>
                <a:ea typeface="黑体" panose="02010609060101010101" pitchFamily="49" charset="-122"/>
                <a:cs typeface="黑体" panose="02010609060101010101" pitchFamily="49" charset="-122"/>
              </a:rPr>
              <a:t>第二次世界大战后，形成了世界性社会主义阵营，社会主义由一国到多国。</a:t>
            </a:r>
          </a:p>
          <a:p>
            <a:pPr>
              <a:lnSpc>
                <a:spcPct val="100000"/>
              </a:lnSpc>
              <a:spcBef>
                <a:spcPts val="800"/>
              </a:spcBef>
              <a:spcAft>
                <a:spcPct val="0"/>
              </a:spcAft>
            </a:pPr>
            <a:r>
              <a:rPr lang="zh-CN" altLang="zh-CN" sz="2400" b="1">
                <a:latin typeface="黑体" panose="02010609060101010101" pitchFamily="49" charset="-122"/>
                <a:ea typeface="黑体" panose="02010609060101010101" pitchFamily="49" charset="-122"/>
                <a:cs typeface="黑体" panose="02010609060101010101" pitchFamily="49" charset="-122"/>
              </a:rPr>
              <a:t>五、</a:t>
            </a:r>
            <a:r>
              <a:rPr lang="en-US" altLang="zh-CN" sz="2400" b="1">
                <a:latin typeface="黑体" panose="02010609060101010101" pitchFamily="49" charset="-122"/>
                <a:ea typeface="黑体" panose="02010609060101010101" pitchFamily="49" charset="-122"/>
                <a:cs typeface="黑体" panose="02010609060101010101" pitchFamily="49" charset="-122"/>
              </a:rPr>
              <a:t>20</a:t>
            </a:r>
            <a:r>
              <a:rPr lang="zh-CN" altLang="zh-CN" sz="2400" b="1">
                <a:latin typeface="黑体" panose="02010609060101010101" pitchFamily="49" charset="-122"/>
                <a:ea typeface="黑体" panose="02010609060101010101" pitchFamily="49" charset="-122"/>
                <a:cs typeface="黑体" panose="02010609060101010101" pitchFamily="49" charset="-122"/>
              </a:rPr>
              <a:t>世纪</a:t>
            </a:r>
            <a:r>
              <a:rPr lang="en-US" altLang="zh-CN" sz="2400" b="1">
                <a:latin typeface="黑体" panose="02010609060101010101" pitchFamily="49" charset="-122"/>
                <a:ea typeface="黑体" panose="02010609060101010101" pitchFamily="49" charset="-122"/>
                <a:cs typeface="黑体" panose="02010609060101010101" pitchFamily="49" charset="-122"/>
              </a:rPr>
              <a:t>50</a:t>
            </a:r>
            <a:r>
              <a:rPr lang="zh-CN" altLang="zh-CN" sz="2400" b="1">
                <a:latin typeface="黑体" panose="02010609060101010101" pitchFamily="49" charset="-122"/>
                <a:ea typeface="黑体" panose="02010609060101010101" pitchFamily="49" charset="-122"/>
                <a:cs typeface="黑体" panose="02010609060101010101" pitchFamily="49" charset="-122"/>
              </a:rPr>
              <a:t>年代至今：由一种模式到多种模式</a:t>
            </a:r>
          </a:p>
          <a:p>
            <a:pPr>
              <a:lnSpc>
                <a:spcPct val="100000"/>
              </a:lnSpc>
              <a:spcBef>
                <a:spcPts val="800"/>
              </a:spcBef>
              <a:spcAft>
                <a:spcPct val="0"/>
              </a:spcAft>
            </a:pPr>
            <a:r>
              <a:rPr lang="zh-CN" altLang="zh-CN" sz="2400" b="1">
                <a:solidFill>
                  <a:srgbClr val="0053A3"/>
                </a:solidFill>
                <a:latin typeface="黑体" panose="02010609060101010101" pitchFamily="49" charset="-122"/>
                <a:ea typeface="黑体" panose="02010609060101010101" pitchFamily="49" charset="-122"/>
                <a:cs typeface="黑体" panose="02010609060101010101" pitchFamily="49" charset="-122"/>
              </a:rPr>
              <a:t>由苏联模式到南斯拉夫模式和中国模式。</a:t>
            </a:r>
            <a:endParaRPr lang="zh-CN" altLang="zh-CN" sz="2400" b="1">
              <a:latin typeface="黑体" panose="02010609060101010101" pitchFamily="49" charset="-122"/>
              <a:ea typeface="黑体" panose="02010609060101010101" pitchFamily="49" charset="-122"/>
              <a:cs typeface="黑体" panose="02010609060101010101" pitchFamily="49" charset="-122"/>
            </a:endParaRPr>
          </a:p>
        </p:txBody>
      </p:sp>
    </p:spTree>
    <p:extLst>
      <p:ext uri="{BB962C8B-B14F-4D97-AF65-F5344CB8AC3E}">
        <p14:creationId xmlns:p14="http://schemas.microsoft.com/office/powerpoint/2010/main" val="2686275096"/>
      </p:ext>
    </p:extLst>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extLst>
              <a:ext uri="{BEBA8EAE-BF5A-486C-A8C5-ECC9F3942E4B}">
                <a14:imgProps xmlns:a14="http://schemas.microsoft.com/office/drawing/2010/main">
                  <a14:imgLayer r:embed="rId3">
                    <a14:imgEffect>
                      <a14:backgroundRemoval t="5000" b="100000" l="9910" r="97898">
                        <a14:foregroundMark x1="77327" y1="98696" x2="80631" y2="99783"/>
                        <a14:foregroundMark x1="83033" y1="32609" x2="85586" y2="44348"/>
                        <a14:foregroundMark x1="84084" y1="36957" x2="87237" y2="52500"/>
                        <a14:backgroundMark x1="50000" y1="88152" x2="51051" y2="93370"/>
                        <a14:backgroundMark x1="34535" y1="83587" x2="36336" y2="89783"/>
                        <a14:backgroundMark x1="36787" y1="79783" x2="36036" y2="86087"/>
                        <a14:backgroundMark x1="69369" y1="80652" x2="69520" y2="84783"/>
                        <a14:backgroundMark x1="86336" y1="46304" x2="86336" y2="46304"/>
                      </a14:backgroundRemoval>
                    </a14:imgEffect>
                  </a14:imgLayer>
                </a14:imgProps>
              </a:ext>
            </a:extLst>
          </a:blip>
          <a:stretch>
            <a:fillRect/>
          </a:stretch>
        </p:blipFill>
        <p:spPr>
          <a:xfrm rot="21180000">
            <a:off x="6220778" y="538481"/>
            <a:ext cx="2789396" cy="5135245"/>
          </a:xfrm>
          <a:prstGeom prst="rect">
            <a:avLst/>
          </a:prstGeom>
        </p:spPr>
      </p:pic>
      <p:sp>
        <p:nvSpPr>
          <p:cNvPr id="3" name="文本框 2"/>
          <p:cNvSpPr txBox="1"/>
          <p:nvPr/>
        </p:nvSpPr>
        <p:spPr>
          <a:xfrm>
            <a:off x="275749" y="968375"/>
            <a:ext cx="6137434" cy="5201424"/>
          </a:xfrm>
          <a:prstGeom prst="rect">
            <a:avLst/>
          </a:prstGeom>
          <a:noFill/>
        </p:spPr>
        <p:txBody>
          <a:bodyPr wrap="square" rtlCol="0" anchor="t">
            <a:spAutoFit/>
          </a:bodyPr>
          <a:lstStyle/>
          <a:p>
            <a:r>
              <a:rPr lang="en-US" altLang="zh-CN" sz="2800"/>
              <a:t>         </a:t>
            </a:r>
            <a:r>
              <a:rPr lang="zh-CN" altLang="en-US" sz="2800" b="1"/>
              <a:t>可以告慰马克思的是，马克思主义指引中国成功走上了全面建设社会主义现代化强国的康庄大道，中国共产党人作为马克思主义的忠诚信奉者、坚定实践者，正在为坚持和发展马克思主义而执着努力！</a:t>
            </a:r>
          </a:p>
          <a:p>
            <a:r>
              <a:rPr lang="zh-CN" altLang="en-US" sz="2800" b="1"/>
              <a:t>       前进道路上，我们要继续高扬马克思主义伟大旗帜，让马克思、恩格斯设想的人类社会美好前景不断在中国大地上生动展现出来！</a:t>
            </a:r>
          </a:p>
          <a:p>
            <a:r>
              <a:rPr lang="en-US" altLang="zh-CN" sz="2800" b="1" smtClean="0">
                <a:sym typeface="+mn-ea"/>
              </a:rPr>
              <a:t>           -</a:t>
            </a:r>
            <a:r>
              <a:rPr lang="en-US" altLang="zh-CN" sz="2400" b="1" smtClean="0">
                <a:sym typeface="+mn-ea"/>
              </a:rPr>
              <a:t>—</a:t>
            </a:r>
            <a:r>
              <a:rPr lang="zh-CN" altLang="en-US" sz="2400" b="1" smtClean="0">
                <a:sym typeface="+mn-ea"/>
              </a:rPr>
              <a:t>习近平在纪念马克思诞辰 </a:t>
            </a:r>
            <a:r>
              <a:rPr lang="en-US" altLang="zh-CN" sz="2400" b="1" smtClean="0">
                <a:sym typeface="+mn-ea"/>
              </a:rPr>
              <a:t>200</a:t>
            </a:r>
            <a:r>
              <a:rPr lang="zh-CN" altLang="en-US" sz="2400" b="1" smtClean="0">
                <a:sym typeface="+mn-ea"/>
              </a:rPr>
              <a:t>周年上的讲话</a:t>
            </a:r>
          </a:p>
        </p:txBody>
      </p:sp>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2026" y="4629786"/>
            <a:ext cx="4764881" cy="1496695"/>
          </a:xfrm>
          <a:prstGeom prst="rect">
            <a:avLst/>
          </a:prstGeom>
        </p:spPr>
      </p:pic>
      <p:pic>
        <p:nvPicPr>
          <p:cNvPr id="9" name="New picture" hidden="1"/>
          <p:cNvPicPr/>
          <p:nvPr/>
        </p:nvPicPr>
        <p:blipFill>
          <a:blip r:embed="rId5"/>
          <a:stretch>
            <a:fillRect/>
          </a:stretch>
        </p:blipFill>
        <p:spPr>
          <a:xfrm>
            <a:off x="11722100" y="10172700"/>
            <a:ext cx="292100" cy="444500"/>
          </a:xfrm>
          <a:prstGeom prst="cube">
            <a:avLst/>
          </a:prstGeom>
        </p:spPr>
      </p:pic>
    </p:spTree>
    <p:extLst>
      <p:ext uri="{BB962C8B-B14F-4D97-AF65-F5344CB8AC3E}">
        <p14:creationId xmlns:p14="http://schemas.microsoft.com/office/powerpoint/2010/main" val="32901992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5"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 calcmode="lin" valueType="num">
                                      <p:cBhvr>
                                        <p:cTn id="9"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TABLE_BEAUTIFY" val="smartTable{2cb75e23-3b0d-41c4-8f62-00e6728f7b49}"/>
</p:tagLst>
</file>

<file path=ppt/tags/tag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Microsoft</Company>
  <PresentationFormat>On-screen Show (4:3)</PresentationFormat>
  <Paragraphs>274</Paragraphs>
  <Slides>29</Slides>
  <Notes>0</Notes>
  <TotalTime>7</TotalTime>
  <HiddenSlides>0</HiddenSlides>
  <MMClips>0</MMClips>
  <ScaleCrop>0</ScaleCrop>
  <HeadingPairs>
    <vt:vector baseType="variant" size="6">
      <vt:variant>
        <vt:lpstr>Fonts used</vt:lpstr>
      </vt:variant>
      <vt:variant>
        <vt:i4>22</vt:i4>
      </vt:variant>
      <vt:variant>
        <vt:lpstr>Theme</vt:lpstr>
      </vt:variant>
      <vt:variant>
        <vt:i4>1</vt:i4>
      </vt:variant>
      <vt:variant>
        <vt:lpstr>Slide Titles</vt:lpstr>
      </vt:variant>
      <vt:variant>
        <vt:i4>29</vt:i4>
      </vt:variant>
    </vt:vector>
  </HeadingPairs>
  <TitlesOfParts>
    <vt:vector baseType="lpstr" size="52">
      <vt:lpstr>Arial</vt:lpstr>
      <vt:lpstr>Calibri</vt:lpstr>
      <vt:lpstr>楷体</vt:lpstr>
      <vt:lpstr>黑体</vt:lpstr>
      <vt:lpstr>Times New Roman</vt:lpstr>
      <vt:lpstr>宋体</vt:lpstr>
      <vt:lpstr>仿宋</vt:lpstr>
      <vt:lpstr>隶书</vt:lpstr>
      <vt:lpstr>Verdana</vt:lpstr>
      <vt:lpstr>等线</vt:lpstr>
      <vt:lpstr>时尚中黑简体</vt:lpstr>
      <vt:lpstr>方正粗黑宋简体</vt:lpstr>
      <vt:lpstr>微软雅黑 Light</vt:lpstr>
      <vt:lpstr>华文新魏</vt:lpstr>
      <vt:lpstr>微软雅黑</vt:lpstr>
      <vt:lpstr>华文行楷</vt:lpstr>
      <vt:lpstr>华文楷体</vt:lpstr>
      <vt:lpstr>仿宋_GB2312</vt:lpstr>
      <vt:lpstr>Wingdings</vt:lpstr>
      <vt:lpstr>华文隶书</vt:lpstr>
      <vt:lpstr>書體坊顏體㊣</vt:lpstr>
      <vt:lpstr>楷体_GB2312</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国际工人运动的发展</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常海燕</dc:creator>
  <cp:lastModifiedBy>常海燕</cp:lastModifiedBy>
  <cp:revision>1</cp:revision>
  <dcterms:created xsi:type="dcterms:W3CDTF">2020-07-05T07:35:59Z</dcterms:created>
  <dcterms:modified xsi:type="dcterms:W3CDTF">2020-07-05T07:50:50Z</dcterms:modified>
</cp:coreProperties>
</file>