
<file path=[Content_Types].xml><?xml version="1.0" encoding="utf-8"?>
<Types xmlns="http://schemas.openxmlformats.org/package/2006/content-types">
  <Default Extension="wav" ContentType="audio/x-wav"/>
  <Default Extension="jpeg" ContentType="image/jpeg"/>
  <Default Extension="png" ContentType="image/png"/>
  <Default Extension="gif" ContentType="image/gif"/>
  <Default Extension="rels" ContentType="application/vnd.openxmlformats-package.relationships+xml"/>
  <Default Extension="xml" ContentType="application/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presentation.xml" ContentType="application/vnd.openxmlformats-officedocument.presentationml.presentation.main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heme/theme1.xml" ContentType="application/vnd.openxmlformats-officedocument.theme+xml"/>
  <Override PartName="/ppt/theme/theme2.xml" ContentType="application/vnd.openxmlformats-officedocument.theme+xml"/>
  <Override PartName="/ppt/viewProps.xml" ContentType="application/vnd.openxmlformats-officedocument.presentationml.viewProps+xml"/>
</Types>
</file>

<file path=_rels/.rels><?xml version="1.0" encoding="UTF-8" standalone="yes"?>
<Relationships xmlns="http://schemas.openxmlformats.org/package/2006/relationships"><Relationship Id="rId1" Type="http://schemas.openxmlformats.org/officeDocument/2006/relationships/officeDocument" Target="ppt/presentation.xml"/><Relationship Id="rId3" Type="http://schemas.openxmlformats.org/package/2006/relationships/metadata/core-properties" Target="docProps/core.xml"/><Relationship Id="rId2" Type="http://schemas.openxmlformats.org/officeDocument/2006/relationships/extended-properties" Target="docProps/app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notesMasterIdLst>
    <p:notesMasterId r:id="rId27"/>
  </p:notesMasterIdLst>
  <p:sldIdLst>
    <p:sldId id="289" r:id="rId3"/>
    <p:sldId id="290" r:id="rId4"/>
    <p:sldId id="291" r:id="rId5"/>
    <p:sldId id="292" r:id="rId6"/>
    <p:sldId id="338" r:id="rId7"/>
    <p:sldId id="294" r:id="rId8"/>
    <p:sldId id="296" r:id="rId9"/>
    <p:sldId id="295" r:id="rId10"/>
    <p:sldId id="321" r:id="rId11"/>
    <p:sldId id="297" r:id="rId12"/>
    <p:sldId id="298" r:id="rId13"/>
    <p:sldId id="299" r:id="rId14"/>
    <p:sldId id="300" r:id="rId15"/>
    <p:sldId id="304" r:id="rId16"/>
    <p:sldId id="303" r:id="rId17"/>
    <p:sldId id="306" r:id="rId18"/>
    <p:sldId id="340" r:id="rId19"/>
    <p:sldId id="308" r:id="rId20"/>
    <p:sldId id="309" r:id="rId21"/>
    <p:sldId id="310" r:id="rId22"/>
    <p:sldId id="341" r:id="rId23"/>
    <p:sldId id="311" r:id="rId24"/>
    <p:sldId id="313" r:id="rId25"/>
    <p:sldId id="315" r:id="rId26"/>
  </p:sldIdLst>
  <p:sldSz cx="9144000" cy="6858000" type="screen4x3"/>
  <p:notesSz cx="6858000" cy="9144000"/>
  <p:defaultTextStyle>
    <a:defPPr>
      <a:defRPr lang="zh-CN"/>
    </a:defPPr>
    <a:lvl1pPr marL="0" lvl="0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1pPr>
    <a:lvl2pPr marL="457200" lvl="1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2pPr>
    <a:lvl3pPr marL="914400" lvl="2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3pPr>
    <a:lvl4pPr marL="1371600" lvl="3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4pPr>
    <a:lvl5pPr marL="1828800" lvl="4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5pPr>
    <a:lvl6pPr marL="2286000" lvl="5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6pPr>
    <a:lvl7pPr marL="2743200" lvl="6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7pPr>
    <a:lvl8pPr marL="3200400" lvl="7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8pPr>
    <a:lvl9pPr marL="3657600" lvl="8" indent="0" algn="l" defTabSz="914400" eaLnBrk="1" fontAlgn="base" latinLnBrk="0" hangingPunct="1">
      <a:lnSpc>
        <a:spcPct val="100000"/>
      </a:lnSpc>
      <a:spcBef>
        <a:spcPct val="0"/>
      </a:spcBef>
      <a:spcAft>
        <a:spcPct val="0"/>
      </a:spcAft>
      <a:buNone/>
      <a:defRPr sz="1800" b="0" i="0" u="none" kern="1200" baseline="0">
        <a:solidFill>
          <a:schemeClr val="tx1"/>
        </a:solidFill>
        <a:latin typeface="Arial" panose="020B0604020202020204" pitchFamily="34" charset="0"/>
        <a:ea typeface="宋体" panose="02010600030101010101" pitchFamily="2" charset="-122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showOutlineIcons="0">
    <p:restoredLeft sz="15620"/>
    <p:restoredTop sz="94660"/>
  </p:normalViewPr>
  <p:slideViewPr>
    <p:cSldViewPr showGuides="1">
      <p:cViewPr varScale="1">
        <p:scale>
          <a:sx n="61" d="100"/>
          <a:sy n="61" d="100"/>
        </p:scale>
        <p:origin x="-1602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5" cy="72005"/>
</p:viewPr>
</file>

<file path=ppt/_rels/presentation.xml.rels><?xml version="1.0" encoding="UTF-8" standalone="yes"?>
<Relationships xmlns="http://schemas.openxmlformats.org/package/2006/relationships"><Relationship Id="rId9" Type="http://schemas.openxmlformats.org/officeDocument/2006/relationships/slide" Target="slides/slide7.xml"/><Relationship Id="rId8" Type="http://schemas.openxmlformats.org/officeDocument/2006/relationships/slide" Target="slides/slide6.xml"/><Relationship Id="rId7" Type="http://schemas.openxmlformats.org/officeDocument/2006/relationships/slide" Target="slides/slide5.xml"/><Relationship Id="rId6" Type="http://schemas.openxmlformats.org/officeDocument/2006/relationships/slide" Target="slides/slide4.xml"/><Relationship Id="rId5" Type="http://schemas.openxmlformats.org/officeDocument/2006/relationships/slide" Target="slides/slide3.xml"/><Relationship Id="rId4" Type="http://schemas.openxmlformats.org/officeDocument/2006/relationships/slide" Target="slides/slide2.xml"/><Relationship Id="rId30" Type="http://schemas.openxmlformats.org/officeDocument/2006/relationships/tableStyles" Target="tableStyles.xml"/><Relationship Id="rId3" Type="http://schemas.openxmlformats.org/officeDocument/2006/relationships/slide" Target="slides/slide1.xml"/><Relationship Id="rId29" Type="http://schemas.openxmlformats.org/officeDocument/2006/relationships/viewProps" Target="viewProps.xml"/><Relationship Id="rId28" Type="http://schemas.openxmlformats.org/officeDocument/2006/relationships/presProps" Target="presProps.xml"/><Relationship Id="rId27" Type="http://schemas.openxmlformats.org/officeDocument/2006/relationships/notesMaster" Target="notesMasters/notesMaster1.xml"/><Relationship Id="rId26" Type="http://schemas.openxmlformats.org/officeDocument/2006/relationships/slide" Target="slides/slide24.xml"/><Relationship Id="rId25" Type="http://schemas.openxmlformats.org/officeDocument/2006/relationships/slide" Target="slides/slide23.xml"/><Relationship Id="rId24" Type="http://schemas.openxmlformats.org/officeDocument/2006/relationships/slide" Target="slides/slide22.xml"/><Relationship Id="rId23" Type="http://schemas.openxmlformats.org/officeDocument/2006/relationships/slide" Target="slides/slide21.xml"/><Relationship Id="rId22" Type="http://schemas.openxmlformats.org/officeDocument/2006/relationships/slide" Target="slides/slide20.xml"/><Relationship Id="rId21" Type="http://schemas.openxmlformats.org/officeDocument/2006/relationships/slide" Target="slides/slide19.xml"/><Relationship Id="rId20" Type="http://schemas.openxmlformats.org/officeDocument/2006/relationships/slide" Target="slides/slide18.xml"/><Relationship Id="rId2" Type="http://schemas.openxmlformats.org/officeDocument/2006/relationships/theme" Target="theme/theme1.xml"/><Relationship Id="rId19" Type="http://schemas.openxmlformats.org/officeDocument/2006/relationships/slide" Target="slides/slide17.xml"/><Relationship Id="rId18" Type="http://schemas.openxmlformats.org/officeDocument/2006/relationships/slide" Target="slides/slide16.xml"/><Relationship Id="rId17" Type="http://schemas.openxmlformats.org/officeDocument/2006/relationships/slide" Target="slides/slide15.xml"/><Relationship Id="rId16" Type="http://schemas.openxmlformats.org/officeDocument/2006/relationships/slide" Target="slides/slide14.xml"/><Relationship Id="rId15" Type="http://schemas.openxmlformats.org/officeDocument/2006/relationships/slide" Target="slides/slide13.xml"/><Relationship Id="rId14" Type="http://schemas.openxmlformats.org/officeDocument/2006/relationships/slide" Target="slides/slide12.xml"/><Relationship Id="rId13" Type="http://schemas.openxmlformats.org/officeDocument/2006/relationships/slide" Target="slides/slide11.xml"/><Relationship Id="rId12" Type="http://schemas.openxmlformats.org/officeDocument/2006/relationships/slide" Target="slides/slide10.xml"/><Relationship Id="rId11" Type="http://schemas.openxmlformats.org/officeDocument/2006/relationships/slide" Target="slides/slide9.xml"/><Relationship Id="rId10" Type="http://schemas.openxmlformats.org/officeDocument/2006/relationships/slide" Target="slides/slide8.xml"/><Relationship Id="rId1" Type="http://schemas.openxmlformats.org/officeDocument/2006/relationships/slideMaster" Target="slideMasters/slideMaster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2" name="页眉占位符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日期占位符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幻灯片图像占位符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备注占位符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单击此处编辑母版文本样式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457200" marR="0" lvl="1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第二级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914400" marR="0" lvl="2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第三级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371600" marR="0" lvl="3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第四级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1828800" marR="0" lvl="4" indent="0" algn="l" defTabSz="914400" rtl="0" eaLnBrk="0" fontAlgn="base" latinLnBrk="0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1200" b="0" i="0" u="none" strike="noStrike" kern="1200" cap="none" spc="0" normalizeH="0" baseline="0" noProof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第五级</a:t>
            </a:r>
            <a:endParaRPr kumimoji="0" lang="zh-CN" altLang="en-US" sz="1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hdr="0" ftr="0" dt="0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fontAlgn="base"/>
            <a:r>
              <a:rPr lang="zh-CN" altLang="en-US" strike="noStrike" noProof="1" smtClean="0"/>
              <a:t>单击此处编辑母版副标题样式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6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7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8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日期占位符 2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页脚占位符 3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灯片编号占位符 4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日期占位符 1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页脚占位符 2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灯片编号占位符 3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anose="020B0604020202020204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</p:txBody>
      </p:sp>
      <p:sp>
        <p:nvSpPr>
          <p:cNvPr id="5" name="日期占位符 4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页脚占位符 5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7" name="灯片编号占位符 6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10"/>
          </p:nvPr>
        </p:nvSpPr>
        <p:spPr/>
        <p:txBody>
          <a:bodyPr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11"/>
          </p:nvPr>
        </p:nvSpPr>
        <p:spPr/>
        <p:txBody>
          <a:bodyPr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12"/>
          </p:nvPr>
        </p:nvSpPr>
        <p:spPr/>
        <p:txBody>
          <a:bodyPr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xAndObj">
  <p:cSld name="标题，文本与内容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4" y="274638"/>
            <a:ext cx="8229600" cy="1143000"/>
          </a:xfrm>
        </p:spPr>
        <p:txBody>
          <a:bodyPr/>
          <a:lstStyle/>
          <a:p>
            <a:pPr fontAlgn="base"/>
            <a:r>
              <a:rPr lang="zh-CN" altLang="en-US" strike="noStrike" noProof="1" smtClean="0"/>
              <a:t>单击此处编辑母版标题样式</a:t>
            </a:r>
            <a:endParaRPr lang="zh-CN" altLang="en-US" strike="noStrike" noProof="1"/>
          </a:p>
        </p:txBody>
      </p:sp>
      <p:sp>
        <p:nvSpPr>
          <p:cNvPr id="3" name="文本占位符 2"/>
          <p:cNvSpPr>
            <a:spLocks noGrp="1"/>
          </p:cNvSpPr>
          <p:nvPr>
            <p:ph type="body" sz="half" idx="1"/>
          </p:nvPr>
        </p:nvSpPr>
        <p:spPr>
          <a:xfrm>
            <a:off x="457200" y="1600261"/>
            <a:ext cx="4038600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61"/>
            <a:ext cx="4038600" cy="4525963"/>
          </a:xfrm>
        </p:spPr>
        <p:txBody>
          <a:bodyPr/>
          <a:lstStyle/>
          <a:p>
            <a:pPr lvl="0" fontAlgn="base"/>
            <a:r>
              <a:rPr lang="zh-CN" altLang="en-US" strike="noStrike" noProof="1" smtClean="0"/>
              <a:t>单击此处编辑母版文本样式</a:t>
            </a:r>
            <a:endParaRPr lang="zh-CN" altLang="en-US" strike="noStrike" noProof="1" smtClean="0"/>
          </a:p>
          <a:p>
            <a:pPr lvl="1" fontAlgn="base"/>
            <a:r>
              <a:rPr lang="zh-CN" altLang="en-US" strike="noStrike" noProof="1" smtClean="0"/>
              <a:t>第二级</a:t>
            </a:r>
            <a:endParaRPr lang="zh-CN" altLang="en-US" strike="noStrike" noProof="1" smtClean="0"/>
          </a:p>
          <a:p>
            <a:pPr lvl="2" fontAlgn="base"/>
            <a:r>
              <a:rPr lang="zh-CN" altLang="en-US" strike="noStrike" noProof="1" smtClean="0"/>
              <a:t>第三级</a:t>
            </a:r>
            <a:endParaRPr lang="zh-CN" altLang="en-US" strike="noStrike" noProof="1" smtClean="0"/>
          </a:p>
          <a:p>
            <a:pPr lvl="3" fontAlgn="base"/>
            <a:r>
              <a:rPr lang="zh-CN" altLang="en-US" strike="noStrike" noProof="1" smtClean="0"/>
              <a:t>第四级</a:t>
            </a:r>
            <a:endParaRPr lang="zh-CN" altLang="en-US" strike="noStrike" noProof="1" smtClean="0"/>
          </a:p>
          <a:p>
            <a:pPr lvl="4" fontAlgn="base"/>
            <a:r>
              <a:rPr lang="zh-CN" altLang="en-US" strike="noStrike" noProof="1" smtClean="0"/>
              <a:t>第五级</a:t>
            </a:r>
            <a:endParaRPr lang="zh-CN" altLang="en-US" strike="noStrike" noProof="1"/>
          </a:p>
        </p:txBody>
      </p:sp>
      <p:sp>
        <p:nvSpPr>
          <p:cNvPr id="7" name="日期占位符 4"/>
          <p:cNvSpPr>
            <a:spLocks noGrp="1"/>
          </p:cNvSpPr>
          <p:nvPr>
            <p:ph type="dt" sz="half" idx="12"/>
          </p:nvPr>
        </p:nvSpPr>
        <p:spPr>
          <a:xfrm>
            <a:off x="457200" y="6245225"/>
            <a:ext cx="21336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indent="0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kumimoji="0" lang="en-US" altLang="zh-CN" b="0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8" name="页脚占位符 5"/>
          <p:cNvSpPr>
            <a:spLocks noGrp="1"/>
          </p:cNvSpPr>
          <p:nvPr>
            <p:ph type="ftr" sz="quarter" idx="3"/>
          </p:nvPr>
        </p:nvSpPr>
        <p:spPr>
          <a:xfrm>
            <a:off x="3124200" y="6245225"/>
            <a:ext cx="28956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>
              <a:defRPr/>
            </a:lvl1pPr>
          </a:lstStyle>
          <a:p>
            <a:pPr marL="0" marR="0" indent="0" defTabSz="914400" rtl="0" eaLnBrk="1" fontAlgn="auto" latinLnBrk="0" hangingPunct="1">
              <a:lnSpc>
                <a:spcPct val="100000"/>
              </a:lnSpc>
              <a:buClrTx/>
              <a:buSzTx/>
              <a:buFontTx/>
              <a:buNone/>
              <a:defRPr/>
            </a:pPr>
            <a:endParaRPr kumimoji="0" lang="en-US" altLang="zh-CN" b="0" i="0" strike="noStrike" kern="1200" cap="none" spc="0" normalizeH="0" baseline="0" noProof="0">
              <a:latin typeface="+mn-lt"/>
              <a:ea typeface="+mn-ea"/>
              <a:cs typeface="+mn-cs"/>
            </a:endParaRPr>
          </a:p>
        </p:txBody>
      </p:sp>
      <p:sp>
        <p:nvSpPr>
          <p:cNvPr id="9" name="灯片编号占位符 6"/>
          <p:cNvSpPr>
            <a:spLocks noGrp="1"/>
          </p:cNvSpPr>
          <p:nvPr>
            <p:ph type="sldNum" sz="quarter" idx="4"/>
          </p:nvPr>
        </p:nvSpPr>
        <p:spPr>
          <a:xfrm>
            <a:off x="6553200" y="6245225"/>
            <a:ext cx="2133600" cy="476250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algn="r" eaLnBrk="1" fontAlgn="base" hangingPunct="1"/>
            <a:fld id="{9A0DB2DC-4C9A-4742-B13C-FB6460FD3503}" type="slidenum">
              <a:rPr lang="en-US" altLang="zh-CN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en-US" altLang="zh-CN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9" Type="http://schemas.openxmlformats.org/officeDocument/2006/relationships/slideLayout" Target="../slideLayouts/slideLayout9.xml"/><Relationship Id="rId8" Type="http://schemas.openxmlformats.org/officeDocument/2006/relationships/slideLayout" Target="../slideLayouts/slideLayout8.xml"/><Relationship Id="rId7" Type="http://schemas.openxmlformats.org/officeDocument/2006/relationships/slideLayout" Target="../slideLayouts/slideLayout7.xml"/><Relationship Id="rId6" Type="http://schemas.openxmlformats.org/officeDocument/2006/relationships/slideLayout" Target="../slideLayouts/slideLayout6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3" Type="http://schemas.openxmlformats.org/officeDocument/2006/relationships/theme" Target="../theme/theme1.xml"/><Relationship Id="rId12" Type="http://schemas.openxmlformats.org/officeDocument/2006/relationships/slideLayout" Target="../slideLayouts/slideLayout12.xml"/><Relationship Id="rId11" Type="http://schemas.openxmlformats.org/officeDocument/2006/relationships/slideLayout" Target="../slideLayouts/slideLayout11.xml"/><Relationship Id="rId10" Type="http://schemas.openxmlformats.org/officeDocument/2006/relationships/slideLayout" Target="../slideLayouts/slideLayout10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/>
      <p:sp>
        <p:nvSpPr>
          <p:cNvPr id="1026" name="标题占位符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 w="9525">
            <a:noFill/>
          </a:ln>
        </p:spPr>
        <p:txBody>
          <a:bodyPr anchor="ctr"/>
          <a:p>
            <a:pPr lvl="0"/>
            <a:r>
              <a:rPr lang="zh-CN" altLang="en-US" dirty="0"/>
              <a:t>单击此处编辑母版标题样式</a:t>
            </a:r>
            <a:endParaRPr lang="zh-CN" altLang="en-US" dirty="0"/>
          </a:p>
        </p:txBody>
      </p:sp>
      <p:sp>
        <p:nvSpPr>
          <p:cNvPr id="1027" name="文本占位符 2"/>
          <p:cNvSpPr>
            <a:spLocks noGrp="1"/>
          </p:cNvSpPr>
          <p:nvPr>
            <p:ph type="body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  <a:noFill/>
          <a:ln w="9525">
            <a:noFill/>
          </a:ln>
        </p:spPr>
        <p:txBody>
          <a:bodyPr anchor="t"/>
          <a:p>
            <a:pPr lvl="0" indent="-342900"/>
            <a:r>
              <a:rPr lang="zh-CN" altLang="en-US" dirty="0"/>
              <a:t>单击此处编辑母版文本样式</a:t>
            </a:r>
            <a:endParaRPr lang="zh-CN" altLang="en-US" dirty="0"/>
          </a:p>
          <a:p>
            <a:pPr lvl="1" indent="-285750"/>
            <a:r>
              <a:rPr lang="zh-CN" altLang="en-US" dirty="0"/>
              <a:t>第二级</a:t>
            </a:r>
            <a:endParaRPr lang="zh-CN" altLang="en-US" dirty="0"/>
          </a:p>
          <a:p>
            <a:pPr lvl="2" indent="-228600"/>
            <a:r>
              <a:rPr lang="zh-CN" altLang="en-US" dirty="0"/>
              <a:t>第三级</a:t>
            </a:r>
            <a:endParaRPr lang="zh-CN" altLang="en-US" dirty="0"/>
          </a:p>
          <a:p>
            <a:pPr lvl="3" indent="-228600"/>
            <a:r>
              <a:rPr lang="zh-CN" altLang="en-US" dirty="0"/>
              <a:t>第四级</a:t>
            </a:r>
            <a:endParaRPr lang="zh-CN" altLang="en-US" dirty="0"/>
          </a:p>
          <a:p>
            <a:pPr lvl="4" indent="-228600"/>
            <a:r>
              <a:rPr lang="zh-CN" altLang="en-US" dirty="0"/>
              <a:t>第五级</a:t>
            </a:r>
            <a:endParaRPr lang="zh-CN" altLang="en-US" dirty="0"/>
          </a:p>
        </p:txBody>
      </p:sp>
      <p:sp>
        <p:nvSpPr>
          <p:cNvPr id="4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5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 fontAlgn="auto">
              <a:spcBef>
                <a:spcPts val="0"/>
              </a:spcBef>
              <a:spcAft>
                <a:spcPts val="0"/>
              </a:spcAft>
              <a:defRPr sz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</a:defRPr>
            </a:lvl1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defRPr/>
            </a:pPr>
            <a:endParaRPr kumimoji="0" lang="zh-CN" altLang="en-US" sz="1200" b="0" i="0" u="none" strike="noStrike" kern="1200" cap="none" spc="0" normalizeH="0" baseline="0" noProof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6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p>
            <a:pPr lvl="0" algn="r" eaLnBrk="1" fontAlgn="base" hangingPunct="1"/>
            <a:fld id="{9A0DB2DC-4C9A-4742-B13C-FB6460FD3503}" type="slidenum">
              <a:rPr lang="zh-CN" altLang="en-US" sz="1200" strike="noStrike" noProof="1" dirty="0">
                <a:solidFill>
                  <a:srgbClr val="898989"/>
                </a:solidFill>
                <a:latin typeface="Calibri" panose="020F0502020204030204" pitchFamily="34" charset="0"/>
                <a:ea typeface="宋体" panose="02010600030101010101" pitchFamily="2" charset="-122"/>
                <a:cs typeface="+mn-ea"/>
              </a:rPr>
            </a:fld>
            <a:endParaRPr lang="zh-CN" altLang="en-US" sz="1200" strike="noStrike" noProof="1" dirty="0">
              <a:solidFill>
                <a:srgbClr val="898989"/>
              </a:solidFill>
              <a:latin typeface="Calibri" panose="020F0502020204030204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  <p:sldLayoutId id="2147483660" r:id="rId12"/>
  </p:sldLayoutIdLst>
  <p:hf sldNum="0" hdr="0" ftr="0" dt="0"/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anose="020F0502020204030204" pitchFamily="34" charset="0"/>
          <a:ea typeface="宋体" panose="02010600030101010101" pitchFamily="2" charset="-122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7.xml"/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image" Target="../media/image1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5.GIF"/><Relationship Id="rId1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6.jpe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audio" Target="../media/audio1.wav"/><Relationship Id="rId1" Type="http://schemas.openxmlformats.org/officeDocument/2006/relationships/image" Target="../media/image7.jpe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1.xml"/><Relationship Id="rId2" Type="http://schemas.openxmlformats.org/officeDocument/2006/relationships/image" Target="../media/image9.png"/><Relationship Id="rId1" Type="http://schemas.openxmlformats.org/officeDocument/2006/relationships/image" Target="../media/image8.png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0.jpeg"/></Relationships>
</file>

<file path=ppt/slides/_rels/slide9.xml.rels><?xml version="1.0" encoding="UTF-8" standalone="yes"?>
<Relationships xmlns="http://schemas.openxmlformats.org/package/2006/relationships"><Relationship Id="rId4" Type="http://schemas.openxmlformats.org/officeDocument/2006/relationships/slideLayout" Target="../slideLayouts/slideLayout1.xml"/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image" Target="../media/image11.jpeg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14.jpe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6.jpeg"/><Relationship Id="rId1" Type="http://schemas.openxmlformats.org/officeDocument/2006/relationships/image" Target="../media/image15.jpeg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6.xml"/><Relationship Id="rId1" Type="http://schemas.openxmlformats.org/officeDocument/2006/relationships/image" Target="../media/image17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19.jpeg"/><Relationship Id="rId1" Type="http://schemas.openxmlformats.org/officeDocument/2006/relationships/image" Target="../media/image18.jpeg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H:/&#19996;&#20013;&#20998;&#26657;/2017&#23626;/2017&#23626;&#65288;1-6&#29677;&#65289;&#21382;&#21490;&#25945;&#23398;/&#21021;&#19977;&#19979;&#35838;&#20214;/http:/world.people.com.cn/mediafile/200501/25/F2005012518492900000.jpg" TargetMode="External"/><Relationship Id="rId1" Type="http://schemas.openxmlformats.org/officeDocument/2006/relationships/image" Target="../media/image20.jpeg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1.jpeg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jpeg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3.jpeg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2.xml"/><Relationship Id="rId1" Type="http://schemas.openxmlformats.org/officeDocument/2006/relationships/image" Target="../media/image22.jpeg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slideLayout" Target="../slideLayouts/slideLayout7.xml"/><Relationship Id="rId1" Type="http://schemas.openxmlformats.org/officeDocument/2006/relationships/image" Target="../media/image24.jpeg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7.xml"/><Relationship Id="rId2" Type="http://schemas.openxmlformats.org/officeDocument/2006/relationships/image" Target="../media/image26.jpeg"/><Relationship Id="rId1" Type="http://schemas.openxmlformats.org/officeDocument/2006/relationships/image" Target="../media/image25.jpe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4" name="AutoShape 4"/>
          <p:cNvSpPr/>
          <p:nvPr/>
        </p:nvSpPr>
        <p:spPr>
          <a:xfrm>
            <a:off x="2411413" y="2492375"/>
            <a:ext cx="504825" cy="144463"/>
          </a:xfrm>
          <a:prstGeom prst="rightArrow">
            <a:avLst>
              <a:gd name="adj1" fmla="val 50000"/>
              <a:gd name="adj2" fmla="val 87265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5" name="AutoShape 5"/>
          <p:cNvSpPr/>
          <p:nvPr/>
        </p:nvSpPr>
        <p:spPr>
          <a:xfrm>
            <a:off x="5148263" y="2492375"/>
            <a:ext cx="793750" cy="144463"/>
          </a:xfrm>
          <a:prstGeom prst="rightArrow">
            <a:avLst>
              <a:gd name="adj1" fmla="val 50000"/>
              <a:gd name="adj2" fmla="val 137209"/>
            </a:avLst>
          </a:prstGeom>
          <a:solidFill>
            <a:schemeClr val="accent1"/>
          </a:solidFill>
          <a:ln w="9525" cap="flat" cmpd="sng">
            <a:solidFill>
              <a:schemeClr val="tx1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6" name="Text Box 6"/>
          <p:cNvSpPr txBox="1">
            <a:spLocks noChangeArrowheads="1"/>
          </p:cNvSpPr>
          <p:nvPr/>
        </p:nvSpPr>
        <p:spPr bwMode="auto">
          <a:xfrm>
            <a:off x="5940425" y="1989138"/>
            <a:ext cx="2746375" cy="892175"/>
          </a:xfrm>
          <a:prstGeom prst="rect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FF"/>
            </a:solidFill>
            <a:miter lim="800000"/>
          </a:ln>
        </p:spPr>
        <p:txBody>
          <a:bodyPr wrap="none"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2400" kern="1200" cap="none" spc="0" normalizeH="0" baseline="0" noProof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美国</a:t>
            </a:r>
            <a:r>
              <a:rPr kumimoji="0" lang="zh-CN" altLang="en-US" sz="2400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：罗斯福新政</a:t>
            </a:r>
            <a:endParaRPr kumimoji="0" lang="zh-CN" altLang="en-US" sz="2400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2400" kern="1200" cap="none" spc="0" normalizeH="0" baseline="0" noProof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德国、日本</a:t>
            </a:r>
            <a:r>
              <a:rPr kumimoji="0" lang="zh-CN" altLang="en-US" sz="2800" kern="1200" cap="none" spc="0" normalizeH="0" baseline="0" noProof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</a:t>
            </a:r>
            <a:r>
              <a:rPr kumimoji="0" lang="zh-CN" altLang="en-US" sz="2400" kern="1200" cap="none" spc="0" normalizeH="0" baseline="0" noProof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：？？</a:t>
            </a:r>
            <a:endParaRPr kumimoji="0" lang="zh-CN" altLang="en-US" sz="2400" kern="1200" cap="none" spc="0" normalizeH="0" baseline="0" noProof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2773" name="Oval 7"/>
          <p:cNvSpPr>
            <a:spLocks noChangeArrowheads="1"/>
          </p:cNvSpPr>
          <p:nvPr/>
        </p:nvSpPr>
        <p:spPr bwMode="auto">
          <a:xfrm>
            <a:off x="0" y="1844675"/>
            <a:ext cx="2339975" cy="1439863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FF"/>
            </a:solidFill>
            <a:rou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en-US" altLang="zh-CN" sz="28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1929</a:t>
            </a: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年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rgbClr val="FF0000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经济大危机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8" name="Oval 8"/>
          <p:cNvSpPr>
            <a:spLocks noChangeArrowheads="1"/>
          </p:cNvSpPr>
          <p:nvPr/>
        </p:nvSpPr>
        <p:spPr bwMode="auto">
          <a:xfrm>
            <a:off x="2916238" y="1916113"/>
            <a:ext cx="2124075" cy="1296988"/>
          </a:xfrm>
          <a:prstGeom prst="ellipse">
            <a:avLst/>
          </a:prstGeom>
          <a:solidFill>
            <a:schemeClr val="accent2">
              <a:lumMod val="20000"/>
              <a:lumOff val="80000"/>
            </a:schemeClr>
          </a:solidFill>
          <a:ln w="9525">
            <a:solidFill>
              <a:srgbClr val="0000FF"/>
            </a:solidFill>
            <a:round/>
          </a:ln>
        </p:spPr>
        <p:txBody>
          <a:bodyPr wrap="none" anchor="ctr"/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1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经济困难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2800" b="0" i="0" u="none" strike="noStrike" kern="1200" cap="none" spc="0" normalizeH="0" baseline="0" noProof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政治危机</a:t>
            </a: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endParaRPr kumimoji="0" lang="zh-CN" altLang="en-US" sz="2800" b="0" i="0" u="none" strike="noStrike" kern="1200" cap="none" spc="0" normalizeH="0" baseline="0" noProof="0">
              <a:ln>
                <a:noFill/>
              </a:ln>
              <a:solidFill>
                <a:srgbClr val="FF0000"/>
              </a:solidFill>
              <a:effectLst/>
              <a:uLnTx/>
              <a:uFillTx/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  <p:sp>
        <p:nvSpPr>
          <p:cNvPr id="5129" name="Text Box 9"/>
          <p:cNvSpPr txBox="1">
            <a:spLocks noChangeArrowheads="1"/>
          </p:cNvSpPr>
          <p:nvPr/>
        </p:nvSpPr>
        <p:spPr bwMode="auto">
          <a:xfrm>
            <a:off x="611188" y="3860800"/>
            <a:ext cx="8002270" cy="2677795"/>
          </a:xfrm>
          <a:prstGeom prst="rect">
            <a:avLst/>
          </a:prstGeom>
          <a:solidFill>
            <a:srgbClr val="FFFFFF"/>
          </a:solidFill>
          <a:ln w="9525">
            <a:solidFill>
              <a:srgbClr val="000000"/>
            </a:solidFill>
            <a:miter lim="800000"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none" lIns="90000" tIns="46800" rIns="90000" bIns="46800"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2800" kern="1200" cap="none" spc="0" normalizeH="0" baseline="0" noProof="0" dirty="0">
                <a:solidFill>
                  <a:srgbClr val="FF0066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 </a:t>
            </a:r>
            <a:r>
              <a:rPr kumimoji="0" lang="zh-CN" altLang="en-US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经济危机引发了严重的政治危机。</a:t>
            </a:r>
            <a:endParaRPr kumimoji="0" lang="zh-CN" altLang="en-US" sz="2800" kern="1200" cap="none" spc="0" normalizeH="0" baseline="0" noProof="0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经济基础脆弱、又富有军国主义传统的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德国</a:t>
            </a:r>
            <a:r>
              <a:rPr kumimoji="0" lang="zh-CN" altLang="en-US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和</a:t>
            </a:r>
            <a:endParaRPr kumimoji="0" lang="zh-CN" altLang="en-US" sz="2800" kern="1200" cap="none" spc="0" normalizeH="0" baseline="0" noProof="0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日本</a:t>
            </a:r>
            <a:r>
              <a:rPr kumimoji="0" lang="zh-CN" altLang="en-US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，其垄断资产阶级选择了极端的法西斯道路。</a:t>
            </a:r>
            <a:endParaRPr kumimoji="0" lang="zh-CN" altLang="en-US" sz="2800" kern="1200" cap="none" spc="0" normalizeH="0" baseline="0" noProof="0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     而早在一战后就确立法西斯政权的</a:t>
            </a:r>
            <a:r>
              <a:rPr kumimoji="0" lang="zh-CN" altLang="en-US" sz="2800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意大利</a:t>
            </a:r>
            <a:r>
              <a:rPr kumimoji="0" lang="zh-CN" altLang="en-US" sz="2800" kern="1200" cap="none" spc="0" normalizeH="0" baseline="0" noProof="0" dirty="0"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也加</a:t>
            </a:r>
            <a:endParaRPr kumimoji="0" lang="zh-CN" altLang="en-US" sz="2800" kern="1200" cap="none" spc="0" normalizeH="0" baseline="0" noProof="0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2800" b="1" kern="1200" cap="none" spc="0" normalizeH="0" baseline="0" noProof="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  <a:cs typeface="+mn-cs"/>
              </a:rPr>
              <a:t>紧对外侵略扩张，以转嫁危机。</a:t>
            </a:r>
            <a:endParaRPr kumimoji="0" lang="zh-CN" altLang="en-US" sz="2800" kern="1200" cap="none" spc="0" normalizeH="0" baseline="0" noProof="0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  <a:p>
            <a:pPr marR="0" defTabSz="914400" rtl="0">
              <a:buClrTx/>
              <a:buSzTx/>
              <a:buFontTx/>
              <a:buNone/>
              <a:defRPr/>
            </a:pPr>
            <a:endParaRPr kumimoji="0" lang="zh-CN" altLang="en-US" sz="2800" kern="1200" cap="none" spc="0" normalizeH="0" baseline="0" noProof="0" dirty="0">
              <a:latin typeface="Arial" panose="020B0604020202020204" pitchFamily="34" charset="0"/>
              <a:ea typeface="宋体" panose="02010600030101010101" pitchFamily="2" charset="-122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1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1" dur="1000"/>
                                        <p:tgtEl>
                                          <p:spTgt spid="51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500"/>
                            </p:stCondLst>
                            <p:childTnLst>
                              <p:par>
                                <p:cTn id="13" presetID="3" presetClass="entr" presetSubtype="10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5" dur="500"/>
                                        <p:tgtEl>
                                          <p:spTgt spid="51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2" presetClass="entr" presetSubtype="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51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22" fill="hold">
                            <p:stCondLst>
                              <p:cond delay="1000"/>
                            </p:stCondLst>
                            <p:childTnLst>
                              <p:par>
                                <p:cTn id="23" presetID="2" presetClass="entr" presetSubtype="4" fill="hold" grpId="0" nodeType="afterEffect">
                                  <p:stCondLst>
                                    <p:cond delay="1050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1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5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3000" fill="hold"/>
                                        <p:tgtEl>
                                          <p:spTgt spid="512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124" grpId="0" animBg="1"/>
      <p:bldP spid="5125" grpId="0" animBg="1"/>
      <p:bldP spid="5126" grpId="0" bldLvl="0" animBg="1"/>
      <p:bldP spid="5128" grpId="0" bldLvl="0" animBg="1"/>
      <p:bldP spid="5129" grpId="0" bldLvl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5121" name="Text Box 3"/>
          <p:cNvSpPr txBox="1"/>
          <p:nvPr/>
        </p:nvSpPr>
        <p:spPr>
          <a:xfrm>
            <a:off x="-142875" y="379095"/>
            <a:ext cx="9725660" cy="2306955"/>
          </a:xfrm>
          <a:prstGeom prst="rect">
            <a:avLst/>
          </a:prstGeom>
          <a:noFill/>
          <a:ln w="9525">
            <a:noFill/>
          </a:ln>
        </p:spPr>
        <p:txBody>
          <a:bodyPr wrap="square" anchor="t">
            <a:spAutoFit/>
          </a:bodyPr>
          <a:p>
            <a:r>
              <a:rPr lang="zh-CN" altLang="en-US" sz="7200" dirty="0">
                <a:solidFill>
                  <a:srgbClr val="FFFF66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          </a:t>
            </a:r>
            <a:r>
              <a:rPr lang="zh-CN" altLang="en-US" sz="7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第</a:t>
            </a:r>
            <a:r>
              <a:rPr lang="en-US" altLang="zh-CN" sz="7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14</a:t>
            </a:r>
            <a:r>
              <a:rPr lang="zh-CN" altLang="en-US" sz="7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课</a:t>
            </a:r>
            <a:endParaRPr lang="zh-CN" altLang="en-US" sz="72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72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法西斯国家的侵略扩张</a:t>
            </a:r>
            <a:endParaRPr lang="zh-CN" altLang="en-US" sz="72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5122" name="Picture 4" descr="u=2265065283,1640053139&amp;fm=23&amp;gp=0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2852738"/>
            <a:ext cx="3132138" cy="40052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3" name="Picture 5" descr="u=772140574,1355560646&amp;fm=21&amp;gp=0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2138" y="2852738"/>
            <a:ext cx="2952750" cy="4005262"/>
          </a:xfrm>
          <a:prstGeom prst="rect">
            <a:avLst/>
          </a:prstGeom>
          <a:noFill/>
          <a:ln w="9525">
            <a:noFill/>
          </a:ln>
        </p:spPr>
      </p:pic>
      <p:pic>
        <p:nvPicPr>
          <p:cNvPr id="5124" name="Picture 6" descr="20110829073031-1829371216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091238" y="2852738"/>
            <a:ext cx="3052762" cy="400526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5125" name="Text Box 7"/>
          <p:cNvSpPr txBox="1"/>
          <p:nvPr/>
        </p:nvSpPr>
        <p:spPr>
          <a:xfrm>
            <a:off x="611188" y="6461125"/>
            <a:ext cx="950912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000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希特勒</a:t>
            </a:r>
            <a:endParaRPr lang="zh-CN" altLang="en-US" sz="2000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6" name="Text Box 8"/>
          <p:cNvSpPr txBox="1"/>
          <p:nvPr/>
        </p:nvSpPr>
        <p:spPr>
          <a:xfrm>
            <a:off x="3779838" y="6465888"/>
            <a:ext cx="120650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000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墨索里尼</a:t>
            </a:r>
            <a:endParaRPr lang="zh-CN" altLang="en-US" sz="2000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127" name="Text Box 9"/>
          <p:cNvSpPr txBox="1"/>
          <p:nvPr/>
        </p:nvSpPr>
        <p:spPr>
          <a:xfrm>
            <a:off x="7235825" y="6461125"/>
            <a:ext cx="1206500" cy="3968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000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裕仁天皇</a:t>
            </a:r>
            <a:endParaRPr lang="zh-CN" altLang="en-US" sz="2000" dirty="0">
              <a:solidFill>
                <a:srgbClr val="FFFF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6194" name="Picture 2"/>
          <p:cNvPicPr>
            <a:picLocks noChangeAspect="1"/>
          </p:cNvPicPr>
          <p:nvPr/>
        </p:nvPicPr>
        <p:blipFill>
          <a:blip r:embed="rId1"/>
          <a:srcRect r="3711" b="14894"/>
          <a:stretch>
            <a:fillRect/>
          </a:stretch>
        </p:blipFill>
        <p:spPr>
          <a:xfrm>
            <a:off x="5076825" y="263525"/>
            <a:ext cx="1727200" cy="2589213"/>
          </a:xfrm>
          <a:prstGeom prst="rect">
            <a:avLst/>
          </a:prstGeom>
          <a:noFill/>
          <a:ln w="57150" cap="flat" cmpd="sng">
            <a:solidFill>
              <a:srgbClr val="FFFF99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6146" name="Picture 3" descr="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0" y="4265613"/>
            <a:ext cx="2592388" cy="2592387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36196" name="Text Box 4"/>
          <p:cNvSpPr txBox="1"/>
          <p:nvPr/>
        </p:nvSpPr>
        <p:spPr>
          <a:xfrm>
            <a:off x="7142163" y="476250"/>
            <a:ext cx="1724025" cy="3548063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FF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卫士手中</a:t>
            </a:r>
            <a:endParaRPr lang="zh-CN" altLang="en-US" sz="4000" dirty="0">
              <a:solidFill>
                <a:srgbClr val="FFFFFF"/>
              </a:solidFill>
              <a:latin typeface="Arial" panose="020B0604020202020204" pitchFamily="34" charset="0"/>
              <a:ea typeface="隶书" panose="02010509060101010101" pitchFamily="49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sz="4000" dirty="0">
                <a:solidFill>
                  <a:srgbClr val="FFFFFF"/>
                </a:solidFill>
                <a:latin typeface="Arial" panose="020B0604020202020204" pitchFamily="34" charset="0"/>
                <a:ea typeface="隶书" panose="02010509060101010101" pitchFamily="49" charset="-122"/>
              </a:rPr>
              <a:t>的</a:t>
            </a:r>
            <a:r>
              <a:rPr lang="zh-CN" altLang="en-US" sz="4000" dirty="0">
                <a:latin typeface="Arial" panose="020B0604020202020204" pitchFamily="34" charset="0"/>
                <a:ea typeface="隶书" panose="02010509060101010101" pitchFamily="49" charset="-122"/>
              </a:rPr>
              <a:t>束棒</a:t>
            </a:r>
            <a:endParaRPr lang="zh-CN" altLang="en-US" sz="4000" dirty="0">
              <a:latin typeface="Arial" panose="020B0604020202020204" pitchFamily="34" charset="0"/>
              <a:ea typeface="隶书" panose="02010509060101010101" pitchFamily="49" charset="-122"/>
            </a:endParaRPr>
          </a:p>
        </p:txBody>
      </p:sp>
      <p:sp>
        <p:nvSpPr>
          <p:cNvPr id="136197" name="Rectangle 5" descr="70%"/>
          <p:cNvSpPr/>
          <p:nvPr/>
        </p:nvSpPr>
        <p:spPr>
          <a:xfrm>
            <a:off x="2555875" y="3170238"/>
            <a:ext cx="6588125" cy="3232150"/>
          </a:xfrm>
          <a:prstGeom prst="rect">
            <a:avLst/>
          </a:prstGeom>
          <a:pattFill prst="pct70">
            <a:fgClr>
              <a:srgbClr val="FFCC00"/>
            </a:fgClr>
            <a:bgClr>
              <a:schemeClr val="bg1"/>
            </a:bgClr>
          </a:pattFill>
          <a:ln w="76200" cap="flat" cmpd="tri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r>
              <a:rPr lang="zh-CN" altLang="en-US" sz="4400" dirty="0">
                <a:solidFill>
                  <a:srgbClr val="006666"/>
                </a:solidFill>
                <a:latin typeface="楷体_GB2312" pitchFamily="49" charset="-122"/>
                <a:ea typeface="楷体_GB2312" pitchFamily="49" charset="-122"/>
              </a:rPr>
              <a:t>  </a:t>
            </a:r>
            <a:r>
              <a:rPr lang="zh-CN" altLang="en-US" sz="3200" dirty="0">
                <a:solidFill>
                  <a:srgbClr val="000000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法西斯原意“束棒”，为古罗马执政官出巡时的权利标志。</a:t>
            </a:r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象征暴力和强权高于一切。</a:t>
            </a:r>
            <a:endParaRPr lang="en-US" altLang="zh-CN" sz="4400" dirty="0">
              <a:solidFill>
                <a:srgbClr val="000000"/>
              </a:solidFill>
              <a:latin typeface="黑体" panose="02010609060101010101" pitchFamily="49" charset="-122"/>
              <a:ea typeface="宋体" panose="02010600030101010101" pitchFamily="2" charset="-122"/>
            </a:endParaRPr>
          </a:p>
          <a:p>
            <a:r>
              <a:rPr lang="zh-CN" altLang="en-US" sz="4400" dirty="0">
                <a:solidFill>
                  <a:srgbClr val="000000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  </a:t>
            </a:r>
            <a:r>
              <a:rPr lang="zh-CN" altLang="en-US" sz="4400" b="1" dirty="0">
                <a:solidFill>
                  <a:srgbClr val="000000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现在法西斯成了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恐怖</a:t>
            </a:r>
            <a:r>
              <a:rPr lang="zh-CN" altLang="en-US" sz="4400" b="1" dirty="0">
                <a:solidFill>
                  <a:srgbClr val="000000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、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独裁</a:t>
            </a:r>
            <a:r>
              <a:rPr lang="zh-CN" altLang="en-US" sz="4400" b="1" dirty="0">
                <a:solidFill>
                  <a:srgbClr val="000000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和</a:t>
            </a:r>
            <a:r>
              <a:rPr lang="zh-CN" altLang="en-US" sz="4400" b="1" dirty="0">
                <a:solidFill>
                  <a:srgbClr val="FF0000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战争</a:t>
            </a:r>
            <a:r>
              <a:rPr lang="zh-CN" altLang="en-US" sz="4400" b="1" dirty="0">
                <a:solidFill>
                  <a:srgbClr val="000000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的代名词。 </a:t>
            </a:r>
            <a:endParaRPr lang="zh-CN" altLang="en-US" sz="4400" b="1" dirty="0">
              <a:solidFill>
                <a:srgbClr val="000000"/>
              </a:solidFill>
              <a:latin typeface="黑体" panose="02010609060101010101" pitchFamily="49" charset="-122"/>
              <a:ea typeface="宋体" panose="02010600030101010101" pitchFamily="2" charset="-122"/>
            </a:endParaRPr>
          </a:p>
        </p:txBody>
      </p:sp>
      <p:sp>
        <p:nvSpPr>
          <p:cNvPr id="6149" name="AutoShape 6" descr="70%"/>
          <p:cNvSpPr/>
          <p:nvPr/>
        </p:nvSpPr>
        <p:spPr>
          <a:xfrm>
            <a:off x="0" y="39688"/>
            <a:ext cx="4067175" cy="3244850"/>
          </a:xfrm>
          <a:prstGeom prst="wedgeEllipseCallout">
            <a:avLst>
              <a:gd name="adj1" fmla="val -21583"/>
              <a:gd name="adj2" fmla="val 91296"/>
            </a:avLst>
          </a:prstGeom>
          <a:pattFill prst="pct70">
            <a:fgClr>
              <a:srgbClr val="FFCC00"/>
            </a:fgClr>
            <a:bgClr>
              <a:schemeClr val="bg1"/>
            </a:bgClr>
          </a:pattFill>
          <a:ln w="76200" cap="flat" cmpd="tri">
            <a:solidFill>
              <a:srgbClr val="FF9900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>
            <a:spAutoFit/>
          </a:bodyPr>
          <a:p>
            <a:r>
              <a:rPr lang="zh-CN" altLang="en-US" sz="4800" dirty="0">
                <a:solidFill>
                  <a:srgbClr val="00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“法西斯”是什么意思？</a:t>
            </a:r>
            <a:endParaRPr lang="zh-CN" altLang="en-US" sz="4800" dirty="0">
              <a:solidFill>
                <a:srgbClr val="00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</p:spTree>
  </p:cSld>
  <p:clrMapOvr>
    <a:masterClrMapping/>
  </p:clrMapOvr>
  <p:transition>
    <p:wipe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1361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16" presetClass="entr" presetSubtype="26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1" dur="500"/>
                                        <p:tgtEl>
                                          <p:spTgt spid="13619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12" fill="hold">
                            <p:stCondLst>
                              <p:cond delay="1000"/>
                            </p:stCondLst>
                            <p:childTnLst>
                              <p:par>
                                <p:cTn id="13" presetID="16" presetClass="entr" presetSubtype="37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6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outVertical)">
                                      <p:cBhvr>
                                        <p:cTn id="15" dur="500"/>
                                        <p:tgtEl>
                                          <p:spTgt spid="1361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6196" grpId="0"/>
      <p:bldP spid="136197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7169" name="Picture 2" descr="world_huge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0" y="685800"/>
            <a:ext cx="9144000" cy="50863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7170" name="AutoShape 3"/>
          <p:cNvSpPr/>
          <p:nvPr/>
        </p:nvSpPr>
        <p:spPr>
          <a:xfrm>
            <a:off x="4800600" y="1676400"/>
            <a:ext cx="228600" cy="228600"/>
          </a:xfrm>
          <a:prstGeom prst="flowChartSummingJunction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7171" name="AutoShape 4"/>
          <p:cNvSpPr/>
          <p:nvPr/>
        </p:nvSpPr>
        <p:spPr>
          <a:xfrm>
            <a:off x="4724400" y="1905000"/>
            <a:ext cx="228600" cy="228600"/>
          </a:xfrm>
          <a:prstGeom prst="flowChartSummingJunction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dirty="0">
              <a:solidFill>
                <a:srgbClr val="990099"/>
              </a:solidFill>
              <a:latin typeface="MV Boli" panose="02000500030200090000" pitchFamily="2" charset="0"/>
              <a:ea typeface="宋体" panose="02010600030101010101" pitchFamily="2" charset="-122"/>
            </a:endParaRPr>
          </a:p>
        </p:txBody>
      </p:sp>
      <p:sp>
        <p:nvSpPr>
          <p:cNvPr id="7172" name="AutoShape 5"/>
          <p:cNvSpPr/>
          <p:nvPr/>
        </p:nvSpPr>
        <p:spPr>
          <a:xfrm>
            <a:off x="8001000" y="2057400"/>
            <a:ext cx="228600" cy="228600"/>
          </a:xfrm>
          <a:prstGeom prst="flowChartSummingJunction">
            <a:avLst/>
          </a:prstGeom>
          <a:solidFill>
            <a:srgbClr val="FF33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/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16422" name="Text Box 6"/>
          <p:cNvSpPr txBox="1">
            <a:spLocks noChangeArrowheads="1"/>
          </p:cNvSpPr>
          <p:nvPr/>
        </p:nvSpPr>
        <p:spPr bwMode="auto">
          <a:xfrm>
            <a:off x="3810000" y="1028700"/>
            <a:ext cx="2060575" cy="522288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R="0" algn="ctr" defTabSz="914400" rtl="0">
              <a:buClrTx/>
              <a:buSzTx/>
              <a:buFontTx/>
              <a:buNone/>
              <a:defRPr/>
            </a:pPr>
            <a:r>
              <a:rPr kumimoji="1" lang="zh-CN" altLang="en-US" sz="2800" kern="1200" cap="none" spc="0" normalizeH="0" baseline="0" noProof="0" dirty="0">
                <a:solidFill>
                  <a:srgbClr val="000066"/>
                </a:solidFill>
                <a:latin typeface="MV Boli" panose="02000500030200090000" pitchFamily="2"/>
                <a:ea typeface="宋体" panose="02010600030101010101" pitchFamily="2" charset="-122"/>
                <a:cs typeface="+mn-cs"/>
              </a:rPr>
              <a:t>纳粹主义</a:t>
            </a:r>
            <a:endParaRPr kumimoji="1" lang="zh-CN" altLang="en-US" sz="2800" kern="1200" cap="none" spc="0" normalizeH="0" baseline="0" noProof="0" dirty="0">
              <a:solidFill>
                <a:srgbClr val="000066"/>
              </a:solidFill>
              <a:latin typeface="MV Boli" panose="02000500030200090000" pitchFamily="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16423" name="Text Box 7"/>
          <p:cNvSpPr txBox="1">
            <a:spLocks noChangeArrowheads="1"/>
          </p:cNvSpPr>
          <p:nvPr/>
        </p:nvSpPr>
        <p:spPr bwMode="auto">
          <a:xfrm>
            <a:off x="3505200" y="2133600"/>
            <a:ext cx="2057400" cy="523875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R="0" algn="ctr" defTabSz="914400" rtl="0">
              <a:buClrTx/>
              <a:buSzTx/>
              <a:buFontTx/>
              <a:buNone/>
              <a:defRPr/>
            </a:pPr>
            <a:r>
              <a:rPr kumimoji="1" lang="zh-CN" altLang="en-US" sz="2800" kern="1200" cap="none" spc="0" normalizeH="0" baseline="0" noProof="0" dirty="0">
                <a:solidFill>
                  <a:srgbClr val="000066"/>
                </a:solidFill>
                <a:latin typeface="MV Boli" panose="02000500030200090000" pitchFamily="2"/>
                <a:ea typeface="宋体" panose="02010600030101010101" pitchFamily="2" charset="-122"/>
                <a:cs typeface="+mn-cs"/>
              </a:rPr>
              <a:t>法西斯主义</a:t>
            </a:r>
            <a:endParaRPr kumimoji="1" lang="zh-CN" altLang="en-US" sz="2800" kern="1200" cap="none" spc="0" normalizeH="0" baseline="0" noProof="0" dirty="0">
              <a:solidFill>
                <a:srgbClr val="000066"/>
              </a:solidFill>
              <a:latin typeface="MV Boli" panose="02000500030200090000" pitchFamily="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316424" name="Text Box 8"/>
          <p:cNvSpPr txBox="1">
            <a:spLocks noChangeArrowheads="1"/>
          </p:cNvSpPr>
          <p:nvPr/>
        </p:nvSpPr>
        <p:spPr bwMode="auto">
          <a:xfrm>
            <a:off x="7239000" y="1447800"/>
            <a:ext cx="1905000" cy="584200"/>
          </a:xfrm>
          <a:prstGeom prst="rect">
            <a:avLst/>
          </a:prstGeom>
          <a:solidFill>
            <a:srgbClr val="FFFF00"/>
          </a:solidFill>
          <a:ln w="9525">
            <a:solidFill>
              <a:schemeClr val="tx1"/>
            </a:solidFill>
            <a:miter lim="800000"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R="0" algn="ctr" defTabSz="914400" rtl="0">
              <a:buClrTx/>
              <a:buSzTx/>
              <a:buFontTx/>
              <a:buNone/>
              <a:defRPr/>
            </a:pPr>
            <a:r>
              <a:rPr kumimoji="1" lang="zh-CN" altLang="en-US" sz="3200" kern="1200" cap="none" spc="0" normalizeH="0" baseline="0" noProof="0" dirty="0">
                <a:solidFill>
                  <a:srgbClr val="000066"/>
                </a:solidFill>
                <a:latin typeface="MV Boli" panose="02000500030200090000" pitchFamily="2"/>
                <a:ea typeface="宋体" panose="02010600030101010101" pitchFamily="2" charset="-122"/>
                <a:cs typeface="+mn-cs"/>
              </a:rPr>
              <a:t>军国主义</a:t>
            </a:r>
            <a:endParaRPr kumimoji="1" lang="zh-CN" altLang="en-US" sz="3200" kern="1200" cap="none" spc="0" normalizeH="0" baseline="0" noProof="0" dirty="0">
              <a:solidFill>
                <a:srgbClr val="000066"/>
              </a:solidFill>
              <a:latin typeface="MV Boli" panose="02000500030200090000" pitchFamily="2"/>
              <a:ea typeface="宋体" panose="02010600030101010101" pitchFamily="2" charset="-122"/>
              <a:cs typeface="+mn-cs"/>
            </a:endParaRPr>
          </a:p>
        </p:txBody>
      </p:sp>
      <p:sp>
        <p:nvSpPr>
          <p:cNvPr id="7176" name="Text Box 9"/>
          <p:cNvSpPr txBox="1"/>
          <p:nvPr/>
        </p:nvSpPr>
        <p:spPr>
          <a:xfrm>
            <a:off x="1692275" y="5595938"/>
            <a:ext cx="60198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zh-CN" altLang="en-US" sz="3600" dirty="0">
                <a:latin typeface="MV Boli" panose="02000500030200090000" pitchFamily="2" charset="0"/>
                <a:ea typeface="宋体" panose="02010600030101010101" pitchFamily="2" charset="-122"/>
              </a:rPr>
              <a:t>世界三大法西斯主义形态</a:t>
            </a:r>
            <a:endParaRPr lang="zh-CN" altLang="en-US" sz="3600" dirty="0">
              <a:latin typeface="MV Boli" panose="02000500030200090000" pitchFamily="2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8193" name="Picture 3" descr="Img223946455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1597660" y="1004570"/>
            <a:ext cx="5948680" cy="3388995"/>
          </a:xfrm>
        </p:spPr>
      </p:pic>
      <p:sp>
        <p:nvSpPr>
          <p:cNvPr id="317443" name="Text Box 4"/>
          <p:cNvSpPr txBox="1">
            <a:spLocks noChangeArrowheads="1"/>
          </p:cNvSpPr>
          <p:nvPr/>
        </p:nvSpPr>
        <p:spPr bwMode="auto">
          <a:xfrm>
            <a:off x="611188" y="4393565"/>
            <a:ext cx="8332788" cy="119888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en-US" altLang="zh-CN" sz="2400" u="sng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1922</a:t>
            </a:r>
            <a:r>
              <a:rPr kumimoji="0" lang="zh-CN" altLang="en-US" sz="2400" u="sng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年，墨索里尼上台组阁，世界上第一个法西斯政权建立。</a:t>
            </a:r>
            <a:endParaRPr kumimoji="0" lang="en-US" altLang="zh-CN" sz="2400" u="sng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2400" kern="1200" cap="none" spc="0" normalizeH="0" baseline="0" noProof="0" dirty="0">
                <a:latin typeface="+mn-ea"/>
                <a:ea typeface="+mn-ea"/>
                <a:cs typeface="+mn-cs"/>
              </a:rPr>
              <a:t>墨索里尼对内实行独裁统治，对外醉心于领土扩张，梦想恢复古代罗马帝国的疆界、地位和威严。</a:t>
            </a:r>
            <a:endParaRPr kumimoji="0" lang="zh-CN" altLang="en-US" sz="2400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8195" name="Text Box 7"/>
          <p:cNvSpPr txBox="1"/>
          <p:nvPr/>
        </p:nvSpPr>
        <p:spPr>
          <a:xfrm>
            <a:off x="611505" y="1004253"/>
            <a:ext cx="738188" cy="4149725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意大利专制魔王</a:t>
            </a:r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8196" name="Text Box 3"/>
          <p:cNvSpPr txBox="1"/>
          <p:nvPr/>
        </p:nvSpPr>
        <p:spPr>
          <a:xfrm>
            <a:off x="77788" y="146050"/>
            <a:ext cx="9067800" cy="7683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t">
            <a:spAutoFit/>
          </a:bodyPr>
          <a:p>
            <a:r>
              <a:rPr lang="zh-CN" altLang="en-US" sz="4400" dirty="0">
                <a:solidFill>
                  <a:srgbClr val="000000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一、意大利法西斯政权的对外扩张  </a:t>
            </a:r>
            <a:endParaRPr lang="zh-CN" altLang="en-US" sz="3200" dirty="0">
              <a:solidFill>
                <a:srgbClr val="000000"/>
              </a:solidFill>
              <a:latin typeface="黑体" panose="02010609060101010101" pitchFamily="49" charset="-122"/>
              <a:ea typeface="宋体" panose="02010600030101010101" pitchFamily="2" charset="-122"/>
            </a:endParaRPr>
          </a:p>
        </p:txBody>
      </p:sp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611188" y="5773420"/>
            <a:ext cx="8332788" cy="82994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en-US" sz="2400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1935</a:t>
            </a:r>
            <a:r>
              <a:rPr kumimoji="0" lang="zh-CN" altLang="en-US" sz="2400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年，意大利发动了侵略埃塞俄比亚的战争，第二年宣布正式吞并埃塞俄比亚。</a:t>
            </a:r>
            <a:endParaRPr kumimoji="0" lang="zh-CN" altLang="en-US" sz="2400" b="1" kern="1200" cap="none" spc="0" normalizeH="0" baseline="0" noProof="0" dirty="0">
              <a:solidFill>
                <a:srgbClr val="FF0000"/>
              </a:solidFill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ransition>
    <p:cover dir="rd"/>
    <p:sndAc>
      <p:stSnd>
        <p:snd r:embed="rId2" name="type.wav"/>
      </p:stSnd>
    </p:sndAc>
  </p:transition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9217" name="Rectangle 4"/>
          <p:cNvSpPr>
            <a:spLocks noRot="1"/>
          </p:cNvSpPr>
          <p:nvPr/>
        </p:nvSpPr>
        <p:spPr>
          <a:xfrm>
            <a:off x="125730" y="15875"/>
            <a:ext cx="5245100" cy="908050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ctr"/>
          <a:p>
            <a:r>
              <a:rPr lang="zh-CN" altLang="en-US" sz="3200" b="1" dirty="0">
                <a:latin typeface="Arial" panose="020B0604020202020204" pitchFamily="34" charset="0"/>
                <a:ea typeface="宋体" panose="02010600030101010101" pitchFamily="2" charset="-122"/>
              </a:rPr>
              <a:t>二、欧洲战争策源地的形成</a:t>
            </a:r>
            <a:endParaRPr lang="zh-CN" altLang="en-US" sz="2400" b="1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23588" name="Text Box 4"/>
          <p:cNvSpPr txBox="1">
            <a:spLocks noChangeArrowheads="1"/>
          </p:cNvSpPr>
          <p:nvPr/>
        </p:nvSpPr>
        <p:spPr bwMode="auto">
          <a:xfrm>
            <a:off x="125413" y="1096963"/>
            <a:ext cx="8893175" cy="521970"/>
          </a:xfrm>
          <a:prstGeom prst="rect">
            <a:avLst/>
          </a:prstGeom>
          <a:noFill/>
          <a:ln w="9525">
            <a:solidFill>
              <a:schemeClr val="accent1"/>
            </a:solidFill>
            <a:miter lim="800000"/>
          </a:ln>
          <a:effectLst/>
        </p:spPr>
        <p:txBody>
          <a:bodyPr>
            <a:spAutoFit/>
          </a:bodyPr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2800" kern="1200" cap="none" spc="0" normalizeH="0" baseline="0" noProof="0" dirty="0">
                <a:solidFill>
                  <a:srgbClr val="0000FF"/>
                </a:solidFill>
                <a:latin typeface="+mn-ea"/>
                <a:ea typeface="+mn-ea"/>
                <a:cs typeface="+mn-cs"/>
              </a:rPr>
              <a:t>德国的纳粹党为什么能够得到德国的信任，被选上台呢？</a:t>
            </a:r>
            <a:endParaRPr kumimoji="0" lang="zh-CN" altLang="en-US" sz="2800" kern="1200" cap="none" spc="0" normalizeH="0" baseline="0" noProof="0" dirty="0">
              <a:solidFill>
                <a:srgbClr val="0000FF"/>
              </a:solidFill>
              <a:latin typeface="+mn-ea"/>
              <a:ea typeface="+mn-ea"/>
              <a:cs typeface="+mn-cs"/>
            </a:endParaRPr>
          </a:p>
        </p:txBody>
      </p:sp>
      <p:sp>
        <p:nvSpPr>
          <p:cNvPr id="10243" name="Text Box 5"/>
          <p:cNvSpPr txBox="1"/>
          <p:nvPr/>
        </p:nvSpPr>
        <p:spPr>
          <a:xfrm>
            <a:off x="305435" y="1618933"/>
            <a:ext cx="8820150" cy="193802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、德国民众对</a:t>
            </a: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《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凡尔赛和约</a:t>
            </a:r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》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的掠夺不满，渴望民族复兴，民族复仇主义思想蔓延。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、经济大危机引发的政治危机，使垄断资产阶级需要对外扩张来转嫁危机。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3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、希特勒高超的演讲才能和欺骗手段。</a:t>
            </a:r>
            <a:r>
              <a:rPr lang="zh-CN" altLang="en-US" sz="1800" b="1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（蛊惑宣传，煽动复仇情绪）</a:t>
            </a:r>
            <a:endParaRPr lang="zh-CN" altLang="en-US" sz="1800" b="1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0241" name="Picture 3" descr="希特勒在演讲"/>
          <p:cNvPicPr>
            <a:picLocks noChangeAspect="1"/>
          </p:cNvPicPr>
          <p:nvPr/>
        </p:nvPicPr>
        <p:blipFill>
          <a:blip r:embed="rId1"/>
          <a:srcRect l="8749" r="28751"/>
          <a:stretch>
            <a:fillRect/>
          </a:stretch>
        </p:blipFill>
        <p:spPr>
          <a:xfrm>
            <a:off x="305435" y="3540125"/>
            <a:ext cx="3604895" cy="31432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8" name="Text Box 11"/>
          <p:cNvSpPr txBox="1"/>
          <p:nvPr/>
        </p:nvSpPr>
        <p:spPr>
          <a:xfrm>
            <a:off x="396875" y="6094413"/>
            <a:ext cx="3535363" cy="82232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2400" dirty="0">
                <a:solidFill>
                  <a:srgbClr val="FF33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希特勒极富煽动性的演讲</a:t>
            </a:r>
            <a:endParaRPr lang="zh-CN" altLang="en-US" sz="240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2400" dirty="0">
              <a:solidFill>
                <a:srgbClr val="FF33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0245" name="Picture 7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124008" y="3459480"/>
            <a:ext cx="4592637" cy="3457575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0246" name="Text Box 8"/>
          <p:cNvSpPr txBox="1"/>
          <p:nvPr/>
        </p:nvSpPr>
        <p:spPr>
          <a:xfrm>
            <a:off x="5148263" y="6165850"/>
            <a:ext cx="2925762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ctr">
            <a:spAutoFit/>
          </a:bodyPr>
          <a:p>
            <a:r>
              <a:rPr lang="zh-CN" altLang="en-US" sz="2400" dirty="0">
                <a:solidFill>
                  <a:srgbClr val="FF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希特勒和总统兴登堡</a:t>
            </a:r>
            <a:endParaRPr lang="zh-CN" altLang="en-US" sz="2400" dirty="0">
              <a:solidFill>
                <a:srgbClr val="FF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0244" name="Text Box 6"/>
          <p:cNvSpPr txBox="1"/>
          <p:nvPr/>
        </p:nvSpPr>
        <p:spPr>
          <a:xfrm>
            <a:off x="376238" y="4311650"/>
            <a:ext cx="1841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7" name="Text Box 5"/>
          <p:cNvSpPr txBox="1">
            <a:spLocks noChangeArrowheads="1"/>
          </p:cNvSpPr>
          <p:nvPr/>
        </p:nvSpPr>
        <p:spPr bwMode="auto">
          <a:xfrm>
            <a:off x="560388" y="580390"/>
            <a:ext cx="8532813" cy="521970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en-US" altLang="zh-CN" sz="2800" kern="1200" cap="none" spc="0" normalizeH="0" baseline="0" noProof="0" dirty="0">
                <a:latin typeface="+mn-ea"/>
                <a:ea typeface="+mn-ea"/>
                <a:cs typeface="+mn-cs"/>
              </a:rPr>
              <a:t>1932</a:t>
            </a:r>
            <a:r>
              <a:rPr kumimoji="0" lang="zh-CN" altLang="en-US" sz="2800" kern="1200" cap="none" spc="0" normalizeH="0" baseline="0" noProof="0" dirty="0">
                <a:latin typeface="+mn-ea"/>
                <a:ea typeface="+mn-ea"/>
                <a:cs typeface="+mn-cs"/>
              </a:rPr>
              <a:t>年，</a:t>
            </a:r>
            <a:r>
              <a:rPr kumimoji="0" lang="zh-CN" altLang="en-US" sz="2800" b="1" u="sng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纳粹党</a:t>
            </a:r>
            <a:r>
              <a:rPr kumimoji="0" lang="zh-CN" altLang="en-US" sz="2800" kern="1200" cap="none" spc="0" normalizeH="0" baseline="0" noProof="0" dirty="0">
                <a:latin typeface="+mn-ea"/>
                <a:ea typeface="+mn-ea"/>
                <a:cs typeface="+mn-cs"/>
              </a:rPr>
              <a:t>成为第一大党</a:t>
            </a:r>
            <a:endParaRPr kumimoji="0" lang="en-US" altLang="zh-CN" sz="2800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sp>
        <p:nvSpPr>
          <p:cNvPr id="2" name="Text Box 5"/>
          <p:cNvSpPr txBox="1">
            <a:spLocks noChangeArrowheads="1"/>
          </p:cNvSpPr>
          <p:nvPr/>
        </p:nvSpPr>
        <p:spPr bwMode="auto">
          <a:xfrm>
            <a:off x="376238" y="1694815"/>
            <a:ext cx="8532813" cy="1383665"/>
          </a:xfrm>
          <a:prstGeom prst="rect">
            <a:avLst/>
          </a:prstGeom>
          <a:noFill/>
          <a:ln w="9525">
            <a:noFill/>
            <a:miter lim="800000"/>
          </a:ln>
          <a:effectLst/>
        </p:spPr>
        <p:txBody>
          <a:bodyPr>
            <a:spAutoFit/>
          </a:bodyPr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en-US" altLang="zh-CN" sz="2800" kern="1200" cap="none" spc="0" normalizeH="0" baseline="0" noProof="0" dirty="0">
                <a:latin typeface="+mn-ea"/>
                <a:ea typeface="+mn-ea"/>
                <a:cs typeface="+mn-cs"/>
              </a:rPr>
              <a:t>1933</a:t>
            </a:r>
            <a:r>
              <a:rPr kumimoji="0" lang="zh-CN" altLang="en-US" sz="2800" kern="1200" cap="none" spc="0" normalizeH="0" baseline="0" noProof="0" dirty="0">
                <a:latin typeface="+mn-ea"/>
                <a:ea typeface="+mn-ea"/>
                <a:cs typeface="+mn-cs"/>
              </a:rPr>
              <a:t>年，</a:t>
            </a:r>
            <a:r>
              <a:rPr kumimoji="0" lang="zh-CN" altLang="en-US" sz="2800" b="1" u="sng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希特勒</a:t>
            </a:r>
            <a:r>
              <a:rPr kumimoji="0" lang="zh-CN" altLang="en-US" sz="2800" kern="1200" cap="none" spc="0" normalizeH="0" baseline="0" noProof="0" dirty="0">
                <a:latin typeface="+mn-ea"/>
                <a:ea typeface="+mn-ea"/>
                <a:cs typeface="+mn-cs"/>
              </a:rPr>
              <a:t>上台，称“国家元首”，通过解散国会，禁止其他政党活动，将</a:t>
            </a:r>
            <a:r>
              <a:rPr kumimoji="0" lang="zh-CN" altLang="en-US" sz="2800" b="1" u="sng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党、政、军大权集于一身</a:t>
            </a:r>
            <a:r>
              <a:rPr kumimoji="0" lang="zh-CN" altLang="en-US" sz="2800" kern="1200" cap="none" spc="0" normalizeH="0" baseline="0" noProof="0" dirty="0">
                <a:latin typeface="+mn-ea"/>
                <a:ea typeface="+mn-ea"/>
                <a:cs typeface="+mn-cs"/>
              </a:rPr>
              <a:t>，建立了</a:t>
            </a:r>
            <a:r>
              <a:rPr kumimoji="0" lang="zh-CN" altLang="en-US" sz="2800" b="1" u="sng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法西斯专政</a:t>
            </a:r>
            <a:r>
              <a:rPr kumimoji="0" lang="zh-CN" altLang="en-US" sz="2800" kern="1200" cap="none" spc="0" normalizeH="0" baseline="0" noProof="0" dirty="0">
                <a:latin typeface="+mn-ea"/>
                <a:ea typeface="+mn-ea"/>
                <a:cs typeface="+mn-cs"/>
              </a:rPr>
              <a:t>，世界大战的</a:t>
            </a:r>
            <a:r>
              <a:rPr kumimoji="0" lang="zh-CN" altLang="en-US" sz="2800" b="1" u="sng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欧洲策源地</a:t>
            </a:r>
            <a:r>
              <a:rPr kumimoji="0" lang="zh-CN" altLang="en-US" sz="2800" kern="1200" cap="none" spc="0" normalizeH="0" baseline="0" noProof="0" dirty="0">
                <a:latin typeface="+mn-ea"/>
                <a:ea typeface="+mn-ea"/>
                <a:cs typeface="+mn-cs"/>
              </a:rPr>
              <a:t>形成。</a:t>
            </a:r>
            <a:endParaRPr kumimoji="0" lang="en-US" altLang="zh-CN" sz="2800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 bldLvl="0" animBg="1"/>
      <p:bldP spid="2" grpId="0" bldLvl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1265" name="Picture 4" descr="11742002971659925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900113" y="620713"/>
            <a:ext cx="3384550" cy="31305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1266" name="Text Box 5"/>
          <p:cNvSpPr txBox="1"/>
          <p:nvPr/>
        </p:nvSpPr>
        <p:spPr>
          <a:xfrm>
            <a:off x="4932363" y="334963"/>
            <a:ext cx="1706562" cy="1006475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zh-CN" altLang="en-US" sz="6000" dirty="0">
                <a:latin typeface="Arial" panose="020B0604020202020204" pitchFamily="34" charset="0"/>
                <a:ea typeface="华文新魏" panose="02010800040101010101" pitchFamily="2" charset="-122"/>
              </a:rPr>
              <a:t>纳粹</a:t>
            </a:r>
            <a:endParaRPr lang="zh-CN" altLang="en-US" sz="4400" dirty="0"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11267" name="Rectangle 6"/>
          <p:cNvSpPr/>
          <p:nvPr/>
        </p:nvSpPr>
        <p:spPr>
          <a:xfrm>
            <a:off x="684213" y="4149725"/>
            <a:ext cx="7958137" cy="17256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lnSpc>
                <a:spcPct val="110000"/>
              </a:lnSpc>
              <a:spcBef>
                <a:spcPct val="5000"/>
              </a:spcBef>
            </a:pPr>
            <a:r>
              <a:rPr lang="zh-CN" altLang="en-US" sz="3200" dirty="0">
                <a:latin typeface="黑体" panose="02010609060101010101" pitchFamily="49" charset="-122"/>
                <a:ea typeface="宋体" panose="02010600030101010101" pitchFamily="2" charset="-122"/>
              </a:rPr>
              <a:t>纳粹是德语</a:t>
            </a:r>
            <a:r>
              <a:rPr lang="en-US" altLang="zh-CN" sz="3200" dirty="0">
                <a:latin typeface="黑体" panose="02010609060101010101" pitchFamily="49" charset="-122"/>
                <a:ea typeface="宋体" panose="02010600030101010101" pitchFamily="2" charset="-122"/>
              </a:rPr>
              <a:t>Nationalsozialist（</a:t>
            </a:r>
            <a:r>
              <a:rPr lang="zh-CN" altLang="en-US" sz="3200" dirty="0">
                <a:latin typeface="黑体" panose="02010609060101010101" pitchFamily="49" charset="-122"/>
                <a:ea typeface="宋体" panose="02010600030101010101" pitchFamily="2" charset="-122"/>
              </a:rPr>
              <a:t>民族社会主义者）一词的缩写词</a:t>
            </a:r>
            <a:r>
              <a:rPr lang="en-US" altLang="zh-CN" sz="3200" dirty="0">
                <a:latin typeface="黑体" panose="02010609060101010101" pitchFamily="49" charset="-122"/>
                <a:ea typeface="宋体" panose="02010600030101010101" pitchFamily="2" charset="-122"/>
              </a:rPr>
              <a:t>Nazi</a:t>
            </a:r>
            <a:r>
              <a:rPr lang="zh-CN" altLang="en-US" sz="3200" dirty="0">
                <a:latin typeface="黑体" panose="02010609060101010101" pitchFamily="49" charset="-122"/>
                <a:ea typeface="宋体" panose="02010600030101010101" pitchFamily="2" charset="-122"/>
              </a:rPr>
              <a:t>的汉语音译。</a:t>
            </a:r>
            <a:endParaRPr lang="zh-CN" altLang="en-US" sz="3200" dirty="0">
              <a:latin typeface="黑体" panose="02010609060101010101" pitchFamily="49" charset="-122"/>
              <a:ea typeface="宋体" panose="02010600030101010101" pitchFamily="2" charset="-122"/>
            </a:endParaRPr>
          </a:p>
          <a:p>
            <a:pPr>
              <a:lnSpc>
                <a:spcPct val="110000"/>
              </a:lnSpc>
              <a:spcBef>
                <a:spcPct val="5000"/>
              </a:spcBef>
            </a:pPr>
            <a:r>
              <a:rPr lang="zh-CN" altLang="en-US" sz="1200" u="sng" dirty="0">
                <a:latin typeface="黑体" panose="02010609060101010101" pitchFamily="49" charset="-122"/>
                <a:ea typeface="宋体" panose="02010600030101010101" pitchFamily="2" charset="-122"/>
              </a:rPr>
              <a:t> </a:t>
            </a:r>
            <a:r>
              <a:rPr lang="zh-CN" altLang="en-US" sz="3200" b="1" u="sng" dirty="0">
                <a:solidFill>
                  <a:srgbClr val="FF0000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纳粹党指德国法西斯政党。</a:t>
            </a:r>
            <a:endParaRPr lang="zh-CN" altLang="en-US" sz="3200" b="1" u="sng" dirty="0">
              <a:solidFill>
                <a:srgbClr val="FF0000"/>
              </a:solidFill>
              <a:latin typeface="黑体" panose="02010609060101010101" pitchFamily="49" charset="-122"/>
              <a:ea typeface="宋体" panose="02010600030101010101" pitchFamily="2" charset="-122"/>
            </a:endParaRPr>
          </a:p>
        </p:txBody>
      </p:sp>
      <p:sp>
        <p:nvSpPr>
          <p:cNvPr id="5" name="Text Box 10"/>
          <p:cNvSpPr txBox="1"/>
          <p:nvPr/>
        </p:nvSpPr>
        <p:spPr>
          <a:xfrm>
            <a:off x="5133975" y="1546225"/>
            <a:ext cx="3543300" cy="2247900"/>
          </a:xfrm>
          <a:prstGeom prst="rect">
            <a:avLst/>
          </a:prstGeom>
          <a:solidFill>
            <a:srgbClr val="FFFF99"/>
          </a:solidFill>
          <a:ln w="9525">
            <a:noFill/>
          </a:ln>
        </p:spPr>
        <p:txBody>
          <a:bodyPr anchor="ctr">
            <a:spAutoFit/>
          </a:bodyPr>
          <a:p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纳粹党的理论：</a:t>
            </a:r>
            <a:endParaRPr lang="zh-CN" altLang="en-US" sz="2800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r>
              <a:rPr lang="zh-CN" altLang="en-US" sz="2800" dirty="0">
                <a:solidFill>
                  <a:srgbClr val="0000FF"/>
                </a:solidFill>
                <a:latin typeface="Arial" panose="020B0604020202020204" pitchFamily="34" charset="0"/>
                <a:ea typeface="仿宋_GB2312"/>
              </a:rPr>
              <a:t>种族主义；民族复仇主义；反马克思主义；主张对外侵略扩张、对内独裁。</a:t>
            </a:r>
            <a:endParaRPr lang="zh-CN" altLang="en-US" sz="2800" dirty="0">
              <a:solidFill>
                <a:srgbClr val="0000FF"/>
              </a:solidFill>
              <a:latin typeface="Arial" panose="020B0604020202020204" pitchFamily="34" charset="0"/>
              <a:ea typeface="仿宋_GB231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bldLvl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grpSp>
        <p:nvGrpSpPr>
          <p:cNvPr id="2" name="Group 6"/>
          <p:cNvGrpSpPr/>
          <p:nvPr/>
        </p:nvGrpSpPr>
        <p:grpSpPr>
          <a:xfrm>
            <a:off x="0" y="765175"/>
            <a:ext cx="9144000" cy="4621213"/>
            <a:chOff x="0" y="0"/>
            <a:chExt cx="5760" cy="2911"/>
          </a:xfrm>
        </p:grpSpPr>
        <p:grpSp>
          <p:nvGrpSpPr>
            <p:cNvPr id="12290" name="Group 7"/>
            <p:cNvGrpSpPr>
              <a:grpSpLocks noChangeAspect="1"/>
            </p:cNvGrpSpPr>
            <p:nvPr/>
          </p:nvGrpSpPr>
          <p:grpSpPr>
            <a:xfrm>
              <a:off x="0" y="0"/>
              <a:ext cx="5760" cy="2886"/>
              <a:chOff x="0" y="0"/>
              <a:chExt cx="5760" cy="2886"/>
            </a:xfrm>
          </p:grpSpPr>
          <p:pic>
            <p:nvPicPr>
              <p:cNvPr id="12291" name="Picture 8" descr="2009728183257227"/>
              <p:cNvPicPr>
                <a:picLocks noChangeAspect="1"/>
              </p:cNvPicPr>
              <p:nvPr/>
            </p:nvPicPr>
            <p:blipFill>
              <a:blip r:embed="rId1"/>
              <a:stretch>
                <a:fillRect/>
              </a:stretch>
            </p:blipFill>
            <p:spPr>
              <a:xfrm>
                <a:off x="1791" y="0"/>
                <a:ext cx="1968" cy="288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2292" name="Picture 9" descr="4bed2e738bd4b31c04a92e0387d6277f9f2ff8f5"/>
              <p:cNvPicPr>
                <a:picLocks noChangeAspect="1"/>
              </p:cNvPicPr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696" y="0"/>
                <a:ext cx="2064" cy="2886"/>
              </a:xfrm>
              <a:prstGeom prst="rect">
                <a:avLst/>
              </a:prstGeom>
              <a:noFill/>
              <a:ln w="9525">
                <a:noFill/>
              </a:ln>
            </p:spPr>
          </p:pic>
          <p:pic>
            <p:nvPicPr>
              <p:cNvPr id="12293" name="Picture 10" descr="111113002200257e949b884383"/>
              <p:cNvPicPr>
                <a:picLocks noChangeAspect="1"/>
              </p:cNvPicPr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0" y="0"/>
                <a:ext cx="1968" cy="2886"/>
              </a:xfrm>
              <a:prstGeom prst="rect">
                <a:avLst/>
              </a:prstGeom>
              <a:noFill/>
              <a:ln w="9525">
                <a:noFill/>
              </a:ln>
            </p:spPr>
          </p:pic>
        </p:grpSp>
        <p:sp>
          <p:nvSpPr>
            <p:cNvPr id="12294" name="Text Box 11"/>
            <p:cNvSpPr txBox="1"/>
            <p:nvPr/>
          </p:nvSpPr>
          <p:spPr>
            <a:xfrm>
              <a:off x="0" y="2598"/>
              <a:ext cx="2046" cy="28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r>
                <a:rPr lang="zh-CN" altLang="en-US" sz="2400" dirty="0">
                  <a:solidFill>
                    <a:srgbClr val="FFFF00"/>
                  </a:solidFill>
                  <a:latin typeface="Arial" panose="020B0604020202020204" pitchFamily="34" charset="0"/>
                  <a:ea typeface="宋体" panose="02010600030101010101" pitchFamily="2" charset="-122"/>
                </a:rPr>
                <a:t>盖世太保（秘密警察）</a:t>
              </a:r>
              <a:endParaRPr lang="zh-CN" altLang="en-US" sz="2400" dirty="0">
                <a:solidFill>
                  <a:srgbClr val="FFFF00"/>
                </a:solidFill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5" name="Text Box 12"/>
            <p:cNvSpPr txBox="1"/>
            <p:nvPr/>
          </p:nvSpPr>
          <p:spPr>
            <a:xfrm>
              <a:off x="2470" y="2559"/>
              <a:ext cx="795" cy="330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zh-CN" altLang="en-US" sz="2800" dirty="0">
                  <a:latin typeface="Arial" panose="020B0604020202020204" pitchFamily="34" charset="0"/>
                  <a:ea typeface="宋体" panose="02010600030101010101" pitchFamily="2" charset="-122"/>
                </a:rPr>
                <a:t>冲锋队</a:t>
              </a:r>
              <a:endParaRPr lang="zh-CN" altLang="en-US" sz="28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  <p:sp>
          <p:nvSpPr>
            <p:cNvPr id="12296" name="Text Box 13"/>
            <p:cNvSpPr txBox="1"/>
            <p:nvPr/>
          </p:nvSpPr>
          <p:spPr>
            <a:xfrm>
              <a:off x="4414" y="2543"/>
              <a:ext cx="892" cy="368"/>
            </a:xfrm>
            <a:prstGeom prst="rect">
              <a:avLst/>
            </a:prstGeom>
            <a:noFill/>
            <a:ln w="9525">
              <a:noFill/>
            </a:ln>
          </p:spPr>
          <p:txBody>
            <a:bodyPr wrap="none" anchor="t">
              <a:spAutoFit/>
            </a:bodyPr>
            <a:p>
              <a:pPr algn="ctr"/>
              <a:r>
                <a:rPr lang="zh-CN" altLang="en-US" sz="3200" dirty="0">
                  <a:latin typeface="Arial" panose="020B0604020202020204" pitchFamily="34" charset="0"/>
                  <a:ea typeface="宋体" panose="02010600030101010101" pitchFamily="2" charset="-122"/>
                </a:rPr>
                <a:t>党卫军</a:t>
              </a:r>
              <a:endParaRPr lang="zh-CN" altLang="en-US" sz="3200" dirty="0">
                <a:latin typeface="Arial" panose="020B0604020202020204" pitchFamily="34" charset="0"/>
                <a:ea typeface="宋体" panose="02010600030101010101" pitchFamily="2" charset="-122"/>
              </a:endParaRPr>
            </a:p>
          </p:txBody>
        </p:sp>
      </p:grpSp>
      <p:sp>
        <p:nvSpPr>
          <p:cNvPr id="13326" name="Text Box 14"/>
          <p:cNvSpPr txBox="1"/>
          <p:nvPr/>
        </p:nvSpPr>
        <p:spPr>
          <a:xfrm>
            <a:off x="1295400" y="5607050"/>
            <a:ext cx="6808788" cy="701675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wrap="none" anchor="t">
            <a:spAutoFit/>
          </a:bodyPr>
          <a:p>
            <a:pPr algn="ctr"/>
            <a:r>
              <a:rPr lang="zh-CN" altLang="en-US" sz="40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强化恐怖独裁统治的专政机器</a:t>
            </a:r>
            <a:endParaRPr lang="zh-CN" altLang="en-US" sz="40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  <p:par>
                          <p:cTn id="8" fill="hold">
                            <p:stCondLst>
                              <p:cond delay="500"/>
                            </p:stCondLst>
                            <p:childTnLst>
                              <p:par>
                                <p:cTn id="9" presetID="2" presetClass="entr" presetSubtype="4" fill="hold" grpId="0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500" fill="hold"/>
                                        <p:tgtEl>
                                          <p:spTgt spid="133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26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3313" name="Picture 2" descr="5"/>
          <p:cNvPicPr>
            <a:picLocks noChangeAspect="1"/>
          </p:cNvPicPr>
          <p:nvPr/>
        </p:nvPicPr>
        <p:blipFill>
          <a:blip r:embed="rId1"/>
          <a:srcRect l="5107" t="16042" r="6119" b="6253"/>
          <a:stretch>
            <a:fillRect/>
          </a:stretch>
        </p:blipFill>
        <p:spPr>
          <a:xfrm>
            <a:off x="376238" y="390525"/>
            <a:ext cx="7219950" cy="5630863"/>
          </a:xfrm>
          <a:prstGeom prst="rect">
            <a:avLst/>
          </a:prstGeom>
          <a:noFill/>
          <a:ln w="76200" cap="flat" cmpd="tri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3314" name="Text Box 3"/>
          <p:cNvSpPr txBox="1"/>
          <p:nvPr/>
        </p:nvSpPr>
        <p:spPr>
          <a:xfrm>
            <a:off x="7564438" y="685800"/>
            <a:ext cx="1292225" cy="4830763"/>
          </a:xfrm>
          <a:prstGeom prst="rect">
            <a:avLst/>
          </a:prstGeom>
          <a:noFill/>
          <a:ln w="9525">
            <a:noFill/>
          </a:ln>
        </p:spPr>
        <p:txBody>
          <a:bodyPr vert="eaVert" anchor="t">
            <a:spAutoFit/>
          </a:bodyPr>
          <a:p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希特勒走上纳粹德国的最高统治宝座。</a:t>
            </a:r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3317" name="Text Box 5"/>
          <p:cNvSpPr txBox="1"/>
          <p:nvPr/>
        </p:nvSpPr>
        <p:spPr>
          <a:xfrm>
            <a:off x="1331913" y="6092825"/>
            <a:ext cx="6048375" cy="7016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4000" dirty="0">
                <a:latin typeface="Arial" panose="020B0604020202020204" pitchFamily="34" charset="0"/>
                <a:ea typeface="宋体" panose="02010600030101010101" pitchFamily="2" charset="-122"/>
              </a:rPr>
              <a:t>世界大战欧洲策源地形成</a:t>
            </a:r>
            <a:endParaRPr lang="zh-CN" altLang="en-US" sz="4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cover dir="r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8" presetClass="entr" presetSubtype="12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strips(downLeft)">
                                      <p:cBhvr>
                                        <p:cTn id="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4337" name="Picture 2" descr="5burns_zoom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28600" y="1295400"/>
            <a:ext cx="3648075" cy="4343400"/>
          </a:xfrm>
          <a:prstGeom prst="rect">
            <a:avLst/>
          </a:prstGeom>
          <a:noFill/>
          <a:ln w="76200" cap="flat" cmpd="tri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4338" name="Text Box 3"/>
          <p:cNvSpPr txBox="1"/>
          <p:nvPr/>
        </p:nvSpPr>
        <p:spPr>
          <a:xfrm>
            <a:off x="3810000" y="5486400"/>
            <a:ext cx="55626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>
              <a:spcBef>
                <a:spcPct val="50000"/>
              </a:spcBef>
            </a:pP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德国“</a:t>
            </a:r>
            <a:r>
              <a:rPr lang="zh-CN" altLang="zh-CN" sz="3600" dirty="0">
                <a:latin typeface="Arial" panose="020B0604020202020204" pitchFamily="34" charset="0"/>
                <a:ea typeface="宋体" panose="02010600030101010101" pitchFamily="2" charset="-122"/>
              </a:rPr>
              <a:t>国会纵火案”</a:t>
            </a:r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4339" name="Picture 4" descr="1936zaibolinyanjiang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356100" y="1341438"/>
            <a:ext cx="4343400" cy="3733800"/>
          </a:xfrm>
          <a:prstGeom prst="rect">
            <a:avLst/>
          </a:prstGeom>
          <a:noFill/>
          <a:ln w="76200" cap="flat" cmpd="tri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27685" name="Text Box 6"/>
          <p:cNvSpPr txBox="1">
            <a:spLocks noChangeArrowheads="1"/>
          </p:cNvSpPr>
          <p:nvPr/>
        </p:nvSpPr>
        <p:spPr bwMode="auto">
          <a:xfrm>
            <a:off x="0" y="0"/>
            <a:ext cx="5651500" cy="10064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1" lang="zh-CN" altLang="en-US" sz="6000" kern="1200" cap="none" spc="0" normalizeH="0" baseline="0" noProof="0" dirty="0">
                <a:solidFill>
                  <a:srgbClr val="FFFFFF"/>
                </a:solidFill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德国法西斯暴行</a:t>
            </a:r>
            <a:endParaRPr kumimoji="1" lang="zh-CN" altLang="en-US" sz="6000" kern="1200" cap="none" spc="0" normalizeH="0" baseline="0" noProof="0" dirty="0">
              <a:solidFill>
                <a:srgbClr val="FFFFFF"/>
              </a:solidFill>
              <a:latin typeface="Arial" panose="020B0604020202020204" pitchFamily="34" charset="0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p:transition>
    <p:cover dir="r"/>
  </p:transition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5361" name="Rectangle 2"/>
          <p:cNvSpPr>
            <a:spLocks noGrp="1"/>
          </p:cNvSpPr>
          <p:nvPr>
            <p:ph type="title"/>
          </p:nvPr>
        </p:nvSpPr>
        <p:spPr>
          <a:xfrm>
            <a:off x="5257800" y="404813"/>
            <a:ext cx="3886200" cy="838200"/>
          </a:xfrm>
          <a:ln/>
        </p:spPr>
        <p:txBody>
          <a:bodyPr wrap="square" lIns="91440" tIns="45720" rIns="91440" bIns="45720" anchor="ctr"/>
          <a:p>
            <a:pPr eaLnBrk="1" hangingPunct="1"/>
            <a:r>
              <a:rPr lang="zh-CN" altLang="en-US" sz="4000" b="1" dirty="0">
                <a:ea typeface="黑体" panose="02010609060101010101" pitchFamily="49" charset="-122"/>
              </a:rPr>
              <a:t>纳粹焚书</a:t>
            </a:r>
            <a:endParaRPr lang="zh-CN" altLang="en-US" sz="4000" b="1" dirty="0">
              <a:ea typeface="黑体" panose="02010609060101010101" pitchFamily="49" charset="-122"/>
            </a:endParaRPr>
          </a:p>
        </p:txBody>
      </p:sp>
      <p:pic>
        <p:nvPicPr>
          <p:cNvPr id="15362" name="Picture 3" descr="纳粹焚书"/>
          <p:cNvPicPr>
            <a:picLocks noChangeAspect="1"/>
          </p:cNvPicPr>
          <p:nvPr/>
        </p:nvPicPr>
        <p:blipFill>
          <a:blip r:embed="rId1"/>
          <a:srcRect t="11679" b="11679"/>
          <a:stretch>
            <a:fillRect/>
          </a:stretch>
        </p:blipFill>
        <p:spPr>
          <a:xfrm>
            <a:off x="0" y="1268413"/>
            <a:ext cx="9144000" cy="5254625"/>
          </a:xfrm>
          <a:prstGeom prst="rect">
            <a:avLst/>
          </a:prstGeom>
          <a:noFill/>
          <a:ln w="76200" cap="flat" cmpd="tri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328708" name="Text Box 4"/>
          <p:cNvSpPr txBox="1">
            <a:spLocks noChangeArrowheads="1"/>
          </p:cNvSpPr>
          <p:nvPr/>
        </p:nvSpPr>
        <p:spPr bwMode="auto">
          <a:xfrm>
            <a:off x="0" y="0"/>
            <a:ext cx="6084888" cy="10064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1" lang="zh-CN" altLang="en-US" sz="6000" kern="1200" cap="none" spc="0" normalizeH="0" baseline="0" noProof="0">
                <a:solidFill>
                  <a:srgbClr val="FFFFFF"/>
                </a:solidFill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德国法西斯暴行</a:t>
            </a:r>
            <a:endParaRPr kumimoji="1" lang="zh-CN" altLang="en-US" sz="6000" kern="1200" cap="none" spc="0" normalizeH="0" baseline="0" noProof="0">
              <a:solidFill>
                <a:srgbClr val="FFFFFF"/>
              </a:solidFill>
              <a:latin typeface="Arial" panose="020B0604020202020204" pitchFamily="34" charset="0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6385" name="Picture 2" descr="纳粹迫害犹太人的“水晶之夜”“水晶之夜”又被译为“砸玻璃窗之夜”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04800" y="1219200"/>
            <a:ext cx="4191000" cy="4724400"/>
          </a:xfrm>
          <a:prstGeom prst="rect">
            <a:avLst/>
          </a:prstGeom>
          <a:noFill/>
          <a:ln w="76200" cap="flat" cmpd="tri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</p:pic>
      <p:pic>
        <p:nvPicPr>
          <p:cNvPr id="16386" name="Picture 3" descr="犹太人的家庭和商店遭洗劫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800600" y="1219200"/>
            <a:ext cx="4038600" cy="4724400"/>
          </a:xfrm>
          <a:prstGeom prst="rect">
            <a:avLst/>
          </a:prstGeom>
          <a:noFill/>
          <a:ln w="76200" cap="flat" cmpd="tri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16387" name="Text Box 4"/>
          <p:cNvSpPr txBox="1"/>
          <p:nvPr/>
        </p:nvSpPr>
        <p:spPr>
          <a:xfrm>
            <a:off x="1371600" y="6096000"/>
            <a:ext cx="2840038" cy="4619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1938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年“水晶之夜”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6388" name="Text Box 5"/>
          <p:cNvSpPr txBox="1"/>
          <p:nvPr/>
        </p:nvSpPr>
        <p:spPr>
          <a:xfrm>
            <a:off x="5265738" y="6092825"/>
            <a:ext cx="3409950" cy="37306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dirty="0">
                <a:latin typeface="Arial" panose="020B0604020202020204" pitchFamily="34" charset="0"/>
                <a:ea typeface="宋体" panose="02010600030101010101" pitchFamily="2" charset="-122"/>
              </a:rPr>
              <a:t>犹太人家庭、商店遭洗劫</a:t>
            </a:r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0758" name="Text Box 6"/>
          <p:cNvSpPr txBox="1">
            <a:spLocks noChangeArrowheads="1"/>
          </p:cNvSpPr>
          <p:nvPr/>
        </p:nvSpPr>
        <p:spPr bwMode="auto">
          <a:xfrm>
            <a:off x="0" y="0"/>
            <a:ext cx="5724525" cy="10064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1" lang="zh-CN" altLang="en-US" sz="6000" kern="1200" cap="none" spc="0" normalizeH="0" baseline="0" noProof="0">
                <a:solidFill>
                  <a:srgbClr val="FFFFFF"/>
                </a:solidFill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德国法西斯暴行</a:t>
            </a:r>
            <a:endParaRPr kumimoji="1" lang="zh-CN" altLang="en-US" sz="6000" kern="1200" cap="none" spc="0" normalizeH="0" baseline="0" noProof="0">
              <a:solidFill>
                <a:srgbClr val="FFFFFF"/>
              </a:solidFill>
              <a:latin typeface="Arial" panose="020B0604020202020204" pitchFamily="34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7" name="Rectangle 2"/>
          <p:cNvSpPr txBox="1">
            <a:spLocks noChangeArrowheads="1"/>
          </p:cNvSpPr>
          <p:nvPr/>
        </p:nvSpPr>
        <p:spPr>
          <a:xfrm>
            <a:off x="5257800" y="404813"/>
            <a:ext cx="3886200" cy="838200"/>
          </a:xfrm>
          <a:prstGeom prst="rect">
            <a:avLst/>
          </a:prstGeom>
        </p:spPr>
        <p:txBody>
          <a:bodyPr/>
          <a:lstStyle/>
          <a:p>
            <a:pPr marR="0" algn="ctr" defTabSz="914400" rtl="0">
              <a:buClrTx/>
              <a:buSzTx/>
              <a:buFontTx/>
              <a:buNone/>
              <a:defRPr/>
            </a:pPr>
            <a:r>
              <a:rPr kumimoji="0" lang="zh-CN" altLang="en-US" sz="4000" b="1" kern="1200" cap="none" spc="0" normalizeH="0" baseline="0" noProof="0" dirty="0">
                <a:latin typeface="+mj-lt"/>
                <a:ea typeface="黑体" panose="02010609060101010101" pitchFamily="49" charset="-122"/>
                <a:cs typeface="+mj-cs"/>
              </a:rPr>
              <a:t>反犹狂潮</a:t>
            </a:r>
            <a:endParaRPr kumimoji="0" lang="zh-CN" altLang="en-US" sz="4000" b="1" kern="1200" cap="none" spc="0" normalizeH="0" baseline="0" noProof="0" dirty="0">
              <a:latin typeface="+mj-lt"/>
              <a:ea typeface="黑体" panose="02010609060101010101" pitchFamily="49" charset="-122"/>
              <a:cs typeface="+mj-cs"/>
            </a:endParaRPr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7409" name="Rectangle 2"/>
          <p:cNvSpPr/>
          <p:nvPr/>
        </p:nvSpPr>
        <p:spPr>
          <a:xfrm>
            <a:off x="3043238" y="2124075"/>
            <a:ext cx="5086350" cy="114300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 algn="ctr"/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17410" name="Picture 3" descr="http://world.people.com.cn/mediafile/200501/25/F2005012518492900000.jpg"/>
          <p:cNvPicPr>
            <a:picLocks noChangeAspect="1"/>
          </p:cNvPicPr>
          <p:nvPr/>
        </p:nvPicPr>
        <p:blipFill>
          <a:blip r:embed="rId1" r:link="rId2"/>
          <a:stretch>
            <a:fillRect/>
          </a:stretch>
        </p:blipFill>
        <p:spPr>
          <a:xfrm>
            <a:off x="250825" y="274638"/>
            <a:ext cx="8497888" cy="5459412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17411" name="Text Box 4"/>
          <p:cNvSpPr txBox="1"/>
          <p:nvPr/>
        </p:nvSpPr>
        <p:spPr>
          <a:xfrm rot="-10800000" flipV="1">
            <a:off x="250825" y="5373688"/>
            <a:ext cx="3651250" cy="1190625"/>
          </a:xfrm>
          <a:prstGeom prst="rect">
            <a:avLst/>
          </a:prstGeom>
          <a:noFill/>
          <a:ln w="12700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3600" dirty="0">
                <a:solidFill>
                  <a:srgbClr val="000000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                                   </a:t>
            </a:r>
            <a:r>
              <a:rPr lang="zh-CN" altLang="en-US" sz="3600" dirty="0">
                <a:latin typeface="Arial" panose="020B0604020202020204" pitchFamily="34" charset="0"/>
                <a:ea typeface="宋体" panose="02010600030101010101" pitchFamily="2" charset="-122"/>
              </a:rPr>
              <a:t>巨大的焚尸炉</a:t>
            </a:r>
            <a:endParaRPr lang="zh-CN" altLang="en-US" sz="36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7412" name="Text Box 9"/>
          <p:cNvSpPr txBox="1"/>
          <p:nvPr/>
        </p:nvSpPr>
        <p:spPr>
          <a:xfrm>
            <a:off x="3851275" y="5851525"/>
            <a:ext cx="5780088" cy="10064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6000" dirty="0">
                <a:solidFill>
                  <a:srgbClr val="FF3300"/>
                </a:solidFill>
                <a:latin typeface="方正舒体" panose="02010601030101010101" charset="-122"/>
                <a:ea typeface="方正舒体" panose="02010601030101010101" charset="-122"/>
              </a:rPr>
              <a:t>600多万！！！</a:t>
            </a:r>
            <a:endParaRPr lang="zh-CN" altLang="en-US" sz="6000" dirty="0">
              <a:solidFill>
                <a:srgbClr val="FF3300"/>
              </a:solidFill>
              <a:latin typeface="方正舒体" panose="02010601030101010101" charset="-122"/>
              <a:ea typeface="方正舒体" panose="02010601030101010101" charset="-122"/>
            </a:endParaRPr>
          </a:p>
        </p:txBody>
      </p:sp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18433" name="Picture 3" descr="xinsrc_3820402221650774892750"/>
          <p:cNvPicPr>
            <a:picLocks noGrp="1" noChangeAspect="1"/>
          </p:cNvPicPr>
          <p:nvPr>
            <p:ph idx="1"/>
          </p:nvPr>
        </p:nvPicPr>
        <p:blipFill>
          <a:blip r:embed="rId1"/>
          <a:stretch>
            <a:fillRect/>
          </a:stretch>
        </p:blipFill>
        <p:spPr>
          <a:xfrm>
            <a:off x="395288" y="1052513"/>
            <a:ext cx="8280400" cy="4608512"/>
          </a:xfrm>
          <a:ln/>
        </p:spPr>
      </p:pic>
      <p:sp>
        <p:nvSpPr>
          <p:cNvPr id="18434" name="Text Box 4"/>
          <p:cNvSpPr txBox="1"/>
          <p:nvPr/>
        </p:nvSpPr>
        <p:spPr>
          <a:xfrm>
            <a:off x="827088" y="558958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5" name="Text Box 6"/>
          <p:cNvSpPr txBox="1"/>
          <p:nvPr/>
        </p:nvSpPr>
        <p:spPr>
          <a:xfrm>
            <a:off x="468313" y="5661025"/>
            <a:ext cx="8470900" cy="12001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altLang="zh-CN" sz="2400" dirty="0">
                <a:latin typeface="Arial" panose="020B0604020202020204" pitchFamily="34" charset="0"/>
                <a:ea typeface="宋体" panose="02010600030101010101" pitchFamily="2" charset="-122"/>
              </a:rPr>
              <a:t>1940~1944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年，大约有４００万人在这里惨遭纳粹分子杀害，其中有１００多万犹太人在这里遇害。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  <a:p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6" name="Text Box 7"/>
          <p:cNvSpPr txBox="1"/>
          <p:nvPr/>
        </p:nvSpPr>
        <p:spPr>
          <a:xfrm>
            <a:off x="539750" y="6165850"/>
            <a:ext cx="70770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7" name="Text Box 8"/>
          <p:cNvSpPr txBox="1"/>
          <p:nvPr/>
        </p:nvSpPr>
        <p:spPr>
          <a:xfrm>
            <a:off x="539750" y="602138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7927" name="Text Box 10"/>
          <p:cNvSpPr txBox="1">
            <a:spLocks noChangeArrowheads="1"/>
          </p:cNvSpPr>
          <p:nvPr/>
        </p:nvSpPr>
        <p:spPr bwMode="auto">
          <a:xfrm>
            <a:off x="0" y="0"/>
            <a:ext cx="5651500" cy="823913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1" lang="zh-CN" altLang="en-US" sz="4800" kern="1200" cap="none" spc="0" normalizeH="0" baseline="0" noProof="0">
                <a:solidFill>
                  <a:srgbClr val="FFFFFF"/>
                </a:solidFill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德国法西斯暴行</a:t>
            </a:r>
            <a:endParaRPr kumimoji="1" lang="zh-CN" altLang="en-US" sz="4800" kern="1200" cap="none" spc="0" normalizeH="0" baseline="0" noProof="0">
              <a:solidFill>
                <a:srgbClr val="FFFFFF"/>
              </a:solidFill>
              <a:latin typeface="Arial" panose="020B0604020202020204" pitchFamily="34" charset="0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p:transition>
    <p:fade thruBlk="1"/>
  </p:transition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340995" name="AutoShape 3"/>
          <p:cNvSpPr>
            <a:spLocks noChangeArrowheads="1"/>
          </p:cNvSpPr>
          <p:nvPr/>
        </p:nvSpPr>
        <p:spPr bwMode="auto">
          <a:xfrm>
            <a:off x="0" y="1217613"/>
            <a:ext cx="9144000" cy="850900"/>
          </a:xfrm>
          <a:prstGeom prst="roundRect">
            <a:avLst>
              <a:gd name="adj" fmla="val 16667"/>
            </a:avLst>
          </a:prstGeom>
          <a:solidFill>
            <a:schemeClr val="tx2">
              <a:lumMod val="40000"/>
              <a:lumOff val="60000"/>
              <a:alpha val="83920"/>
            </a:schemeClr>
          </a:solidFill>
          <a:ln w="57150" cmpd="thinThick">
            <a:solidFill>
              <a:srgbClr val="FFCC00"/>
            </a:solidFill>
            <a:round/>
          </a:ln>
          <a:effectLst/>
        </p:spPr>
        <p:txBody>
          <a:bodyPr anchor="ctr">
            <a:spAutoFit/>
          </a:bodyPr>
          <a:lstStyle/>
          <a:p>
            <a:pPr marL="0" marR="0" lvl="0" indent="0" algn="r" defTabSz="914400" rtl="0" eaLnBrk="1" fontAlgn="base" latinLnBrk="0" hangingPunct="1">
              <a:lnSpc>
                <a:spcPct val="100000"/>
              </a:lnSpc>
              <a:spcBef>
                <a:spcPct val="50000"/>
              </a:spcBef>
              <a:spcAft>
                <a:spcPct val="0"/>
              </a:spcAft>
              <a:buClrTx/>
              <a:buSzTx/>
              <a:buFontTx/>
              <a:buNone/>
              <a:defRPr/>
            </a:pPr>
            <a:r>
              <a:rPr kumimoji="0" lang="zh-CN" altLang="en-US" sz="4400" b="0" i="0" u="none" strike="noStrike" kern="1200" cap="none" spc="0" normalizeH="0" baseline="0" noProof="0" dirty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华文新魏" panose="02010800040101010101" pitchFamily="2" charset="-122"/>
                <a:ea typeface="华文新魏" panose="02010800040101010101" pitchFamily="2" charset="-122"/>
                <a:cs typeface="+mn-cs"/>
              </a:rPr>
              <a:t>德国法西斯为什么要迫害犹太人？</a:t>
            </a:r>
            <a:endParaRPr kumimoji="0" lang="zh-CN" altLang="en-US" sz="44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华文新魏" panose="02010800040101010101" pitchFamily="2" charset="-122"/>
              <a:ea typeface="华文新魏" panose="02010800040101010101" pitchFamily="2" charset="-122"/>
              <a:cs typeface="+mn-cs"/>
            </a:endParaRPr>
          </a:p>
        </p:txBody>
      </p:sp>
      <p:sp>
        <p:nvSpPr>
          <p:cNvPr id="20484" name="Text Box 4"/>
          <p:cNvSpPr txBox="1"/>
          <p:nvPr/>
        </p:nvSpPr>
        <p:spPr>
          <a:xfrm>
            <a:off x="179388" y="2205038"/>
            <a:ext cx="8713787" cy="51244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>
              <a:spcBef>
                <a:spcPct val="50000"/>
              </a:spcBef>
            </a:pPr>
            <a:r>
              <a:rPr lang="zh-CN" altLang="en-US" sz="2400" dirty="0">
                <a:latin typeface="黑体" panose="02010609060101010101" pitchFamily="49" charset="-122"/>
                <a:ea typeface="宋体" panose="02010600030101010101" pitchFamily="2" charset="-122"/>
              </a:rPr>
              <a:t>                   欧洲有久远的反犹传统。古代欧洲的罗马教廷由于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宗教信仰</a:t>
            </a:r>
            <a:r>
              <a:rPr lang="zh-CN" altLang="en-US" sz="2400" dirty="0">
                <a:latin typeface="黑体" panose="02010609060101010101" pitchFamily="49" charset="-122"/>
                <a:ea typeface="宋体" panose="02010600030101010101" pitchFamily="2" charset="-122"/>
              </a:rPr>
              <a:t>，对犹太人进行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宗教迫害</a:t>
            </a:r>
            <a:r>
              <a:rPr lang="zh-CN" altLang="en-US" sz="2400" dirty="0">
                <a:latin typeface="黑体" panose="02010609060101010101" pitchFamily="49" charset="-122"/>
                <a:ea typeface="宋体" panose="02010600030101010101" pitchFamily="2" charset="-122"/>
              </a:rPr>
              <a:t>，并且伴随着对犹太人的</a:t>
            </a:r>
            <a:r>
              <a:rPr lang="zh-CN" altLang="en-US" sz="2400" dirty="0">
                <a:solidFill>
                  <a:srgbClr val="FF0000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经济掠夺</a:t>
            </a:r>
            <a:r>
              <a:rPr lang="zh-CN" altLang="en-US" sz="2400" dirty="0">
                <a:latin typeface="黑体" panose="02010609060101010101" pitchFamily="49" charset="-122"/>
                <a:ea typeface="宋体" panose="02010600030101010101" pitchFamily="2" charset="-122"/>
              </a:rPr>
              <a:t>。</a:t>
            </a:r>
            <a:endParaRPr lang="zh-CN" altLang="en-US" sz="2400" dirty="0">
              <a:latin typeface="黑体" panose="02010609060101010101" pitchFamily="49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zh-CN" altLang="en-US" dirty="0">
                <a:latin typeface="黑体" panose="02010609060101010101" pitchFamily="49" charset="-122"/>
                <a:ea typeface="宋体" panose="02010600030101010101" pitchFamily="2" charset="-122"/>
              </a:rPr>
              <a:t>           </a:t>
            </a:r>
            <a:endParaRPr lang="en-US" altLang="zh-CN" dirty="0">
              <a:latin typeface="黑体" panose="02010609060101010101" pitchFamily="49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r>
              <a:rPr lang="en-US" altLang="zh-CN" dirty="0">
                <a:latin typeface="黑体" panose="02010609060101010101" pitchFamily="49" charset="-122"/>
                <a:ea typeface="宋体" panose="02010600030101010101" pitchFamily="2" charset="-122"/>
              </a:rPr>
              <a:t>             </a:t>
            </a:r>
            <a:r>
              <a:rPr lang="zh-CN" altLang="en-US" sz="2400" dirty="0">
                <a:latin typeface="黑体" panose="02010609060101010101" pitchFamily="49" charset="-122"/>
                <a:ea typeface="宋体" panose="02010600030101010101" pitchFamily="2" charset="-122"/>
              </a:rPr>
              <a:t>希特勒从小就从心理、思想上极其厌恶犹太人，在</a:t>
            </a:r>
            <a:r>
              <a:rPr lang="en-US" altLang="zh-CN" sz="2400" u="sng" dirty="0">
                <a:latin typeface="黑体" panose="02010609060101010101" pitchFamily="49" charset="-122"/>
                <a:ea typeface="宋体" panose="02010600030101010101" pitchFamily="2" charset="-122"/>
              </a:rPr>
              <a:t>《</a:t>
            </a:r>
            <a:r>
              <a:rPr lang="zh-CN" altLang="en-US" sz="2400" u="sng" dirty="0">
                <a:latin typeface="黑体" panose="02010609060101010101" pitchFamily="49" charset="-122"/>
                <a:ea typeface="宋体" panose="02010600030101010101" pitchFamily="2" charset="-122"/>
              </a:rPr>
              <a:t>我的奋斗</a:t>
            </a:r>
            <a:r>
              <a:rPr lang="en-US" altLang="zh-CN" sz="2400" u="sng" dirty="0">
                <a:latin typeface="黑体" panose="02010609060101010101" pitchFamily="49" charset="-122"/>
                <a:ea typeface="宋体" panose="02010600030101010101" pitchFamily="2" charset="-122"/>
              </a:rPr>
              <a:t>》</a:t>
            </a:r>
            <a:r>
              <a:rPr lang="zh-CN" altLang="en-US" sz="2400" dirty="0">
                <a:latin typeface="黑体" panose="02010609060101010101" pitchFamily="49" charset="-122"/>
                <a:ea typeface="宋体" panose="02010600030101010101" pitchFamily="2" charset="-122"/>
              </a:rPr>
              <a:t>一书中，叫嚣犹太人是全人类的敌人，是人类文明的破坏者，是德国这个伟大国家的</a:t>
            </a:r>
            <a:r>
              <a:rPr lang="zh-CN" altLang="en-US" sz="2400" dirty="0">
                <a:latin typeface="Bookman Old Style" panose="02050604050505020204"/>
                <a:ea typeface="宋体" panose="02010600030101010101" pitchFamily="2" charset="-122"/>
              </a:rPr>
              <a:t>“</a:t>
            </a:r>
            <a:r>
              <a:rPr lang="zh-CN" altLang="en-US" sz="2400" dirty="0">
                <a:latin typeface="黑体" panose="02010609060101010101" pitchFamily="49" charset="-122"/>
                <a:ea typeface="宋体" panose="02010600030101010101" pitchFamily="2" charset="-122"/>
              </a:rPr>
              <a:t>败类</a:t>
            </a:r>
            <a:r>
              <a:rPr lang="zh-CN" altLang="en-US" sz="2400" dirty="0">
                <a:latin typeface="Bookman Old Style" panose="02050604050505020204"/>
                <a:ea typeface="宋体" panose="02010600030101010101" pitchFamily="2" charset="-122"/>
              </a:rPr>
              <a:t>”</a:t>
            </a:r>
            <a:r>
              <a:rPr lang="zh-CN" altLang="en-US" sz="2400" dirty="0">
                <a:latin typeface="黑体" panose="02010609060101010101" pitchFamily="49" charset="-122"/>
                <a:ea typeface="宋体" panose="02010600030101010101" pitchFamily="2" charset="-122"/>
              </a:rPr>
              <a:t>。</a:t>
            </a:r>
            <a:endParaRPr lang="zh-CN" altLang="en-US" sz="2000" dirty="0">
              <a:latin typeface="黑体" panose="02010609060101010101" pitchFamily="49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2000" dirty="0">
              <a:latin typeface="黑体" panose="02010609060101010101" pitchFamily="49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3200" dirty="0">
              <a:latin typeface="黑体" panose="02010609060101010101" pitchFamily="49" charset="-122"/>
              <a:ea typeface="宋体" panose="02010600030101010101" pitchFamily="2" charset="-122"/>
            </a:endParaRPr>
          </a:p>
          <a:p>
            <a:pPr>
              <a:spcBef>
                <a:spcPct val="50000"/>
              </a:spcBef>
            </a:pPr>
            <a:endParaRPr lang="zh-CN" altLang="en-US" sz="4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59" name="AutoShape 5"/>
          <p:cNvSpPr/>
          <p:nvPr/>
        </p:nvSpPr>
        <p:spPr>
          <a:xfrm>
            <a:off x="0" y="188913"/>
            <a:ext cx="1849438" cy="987425"/>
          </a:xfrm>
          <a:prstGeom prst="wave">
            <a:avLst>
              <a:gd name="adj1" fmla="val 13005"/>
              <a:gd name="adj2" fmla="val 0"/>
            </a:avLst>
          </a:prstGeom>
          <a:solidFill>
            <a:srgbClr val="FFFF00"/>
          </a:solidFill>
          <a:ln w="9525" cap="flat" cmpd="sng">
            <a:solidFill>
              <a:schemeClr val="tx1"/>
            </a:solidFill>
            <a:prstDash val="solid"/>
            <a:round/>
            <a:headEnd type="none" w="med" len="med"/>
            <a:tailEnd type="none" w="med" len="med"/>
          </a:ln>
        </p:spPr>
        <p:txBody>
          <a:bodyPr wrap="none" anchor="ctr"/>
          <a:p>
            <a:pPr algn="ctr"/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史海拾贝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0" name="Text Box 6"/>
          <p:cNvSpPr txBox="1"/>
          <p:nvPr/>
        </p:nvSpPr>
        <p:spPr>
          <a:xfrm>
            <a:off x="0" y="2205038"/>
            <a:ext cx="4391025" cy="519112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1</a:t>
            </a: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、历史因素：(宗教信仰）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1" name="Text Box 7"/>
          <p:cNvSpPr txBox="1"/>
          <p:nvPr/>
        </p:nvSpPr>
        <p:spPr>
          <a:xfrm>
            <a:off x="5651500" y="333375"/>
            <a:ext cx="184150" cy="519113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9462" name="Text Box 9"/>
          <p:cNvSpPr txBox="1"/>
          <p:nvPr/>
        </p:nvSpPr>
        <p:spPr>
          <a:xfrm>
            <a:off x="0" y="3933825"/>
            <a:ext cx="1698625" cy="3683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r>
              <a:rPr lang="en-US" altLang="zh-CN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2</a:t>
            </a:r>
            <a:r>
              <a:rPr lang="zh-CN" altLang="en-US" dirty="0">
                <a:solidFill>
                  <a:srgbClr val="0000FF"/>
                </a:solidFill>
                <a:latin typeface="Arial" panose="020B0604020202020204" pitchFamily="34" charset="0"/>
                <a:ea typeface="宋体" panose="02010600030101010101" pitchFamily="2" charset="-122"/>
              </a:rPr>
              <a:t>、个人因素：</a:t>
            </a:r>
            <a:endParaRPr lang="zh-CN" altLang="en-US" dirty="0">
              <a:solidFill>
                <a:srgbClr val="0000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048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0484" grpId="0"/>
    </p:bld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18434" name="Text Box 4"/>
          <p:cNvSpPr txBox="1"/>
          <p:nvPr/>
        </p:nvSpPr>
        <p:spPr>
          <a:xfrm>
            <a:off x="827088" y="558958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5" name="Text Box 6"/>
          <p:cNvSpPr txBox="1"/>
          <p:nvPr/>
        </p:nvSpPr>
        <p:spPr>
          <a:xfrm>
            <a:off x="336233" y="1042670"/>
            <a:ext cx="8470900" cy="82994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1935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年，公开撕毁《凡尔赛条约》，实行普遍兵役制，建立起庞大的军队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6" name="Text Box 7"/>
          <p:cNvSpPr txBox="1"/>
          <p:nvPr/>
        </p:nvSpPr>
        <p:spPr>
          <a:xfrm>
            <a:off x="539750" y="6165850"/>
            <a:ext cx="7077075" cy="45720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18437" name="Text Box 8"/>
          <p:cNvSpPr txBox="1"/>
          <p:nvPr/>
        </p:nvSpPr>
        <p:spPr>
          <a:xfrm>
            <a:off x="539750" y="6021388"/>
            <a:ext cx="184150" cy="457200"/>
          </a:xfrm>
          <a:prstGeom prst="rect">
            <a:avLst/>
          </a:prstGeom>
          <a:noFill/>
          <a:ln w="9525">
            <a:noFill/>
          </a:ln>
        </p:spPr>
        <p:txBody>
          <a:bodyPr wrap="none" anchor="t">
            <a:spAutoFit/>
          </a:bodyPr>
          <a:p>
            <a:endParaRPr lang="zh-CN" altLang="en-US" sz="2400" dirty="0">
              <a:solidFill>
                <a:srgbClr val="000000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37927" name="Text Box 10"/>
          <p:cNvSpPr txBox="1">
            <a:spLocks noChangeArrowheads="1"/>
          </p:cNvSpPr>
          <p:nvPr/>
        </p:nvSpPr>
        <p:spPr bwMode="auto">
          <a:xfrm>
            <a:off x="153670" y="83820"/>
            <a:ext cx="8837295" cy="76835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>
            <a:outerShdw dist="107763" dir="2700000" algn="ctr" rotWithShape="0">
              <a:schemeClr val="bg2"/>
            </a:outerShdw>
          </a:effectLst>
        </p:spPr>
        <p:txBody>
          <a:bodyPr wrap="square"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1" lang="zh-CN" altLang="en-US" sz="4400" kern="1200" cap="none" spc="0" normalizeH="0" baseline="0" noProof="0">
                <a:solidFill>
                  <a:srgbClr val="FFFFFF"/>
                </a:solidFill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大力发展军事工业，积极扩军备战</a:t>
            </a:r>
            <a:endParaRPr kumimoji="1" lang="zh-CN" altLang="en-US" sz="4400" kern="1200" cap="none" spc="0" normalizeH="0" baseline="0" noProof="0">
              <a:solidFill>
                <a:srgbClr val="FFFFFF"/>
              </a:solidFill>
              <a:latin typeface="Arial" panose="020B0604020202020204" pitchFamily="34" charset="0"/>
              <a:ea typeface="隶书" panose="02010509060101010101" pitchFamily="49" charset="-122"/>
              <a:cs typeface="+mn-cs"/>
            </a:endParaRPr>
          </a:p>
        </p:txBody>
      </p:sp>
      <p:sp>
        <p:nvSpPr>
          <p:cNvPr id="3" name="Text Box 6"/>
          <p:cNvSpPr txBox="1"/>
          <p:nvPr/>
        </p:nvSpPr>
        <p:spPr>
          <a:xfrm>
            <a:off x="421958" y="2212975"/>
            <a:ext cx="84709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1936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年，派兵进驻莱茵非军事区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4" name="Text Box 6"/>
          <p:cNvSpPr txBox="1"/>
          <p:nvPr/>
        </p:nvSpPr>
        <p:spPr>
          <a:xfrm>
            <a:off x="519748" y="3199130"/>
            <a:ext cx="84709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1938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年，吞并了奥地利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5" name="Text Box 6"/>
          <p:cNvSpPr txBox="1"/>
          <p:nvPr/>
        </p:nvSpPr>
        <p:spPr>
          <a:xfrm>
            <a:off x="519748" y="4189730"/>
            <a:ext cx="8470900" cy="4603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1939</a:t>
            </a:r>
            <a:r>
              <a:rPr lang="zh-CN" altLang="en-US" sz="2400" dirty="0">
                <a:latin typeface="Arial" panose="020B0604020202020204" pitchFamily="34" charset="0"/>
                <a:ea typeface="宋体" panose="02010600030101010101" pitchFamily="2" charset="-122"/>
              </a:rPr>
              <a:t>年，吞并了捷克斯洛伐克</a:t>
            </a:r>
            <a:endParaRPr lang="zh-CN" altLang="en-US" sz="2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  <p:transition>
    <p:fade thruBlk="1"/>
  </p:transition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0481" name="Text Box 2" descr="80%"/>
          <p:cNvSpPr txBox="1"/>
          <p:nvPr/>
        </p:nvSpPr>
        <p:spPr>
          <a:xfrm>
            <a:off x="1485900" y="1524000"/>
            <a:ext cx="6248400" cy="4191000"/>
          </a:xfrm>
          <a:prstGeom prst="rect">
            <a:avLst/>
          </a:prstGeom>
          <a:pattFill prst="pct80">
            <a:fgClr>
              <a:srgbClr val="FFCC00"/>
            </a:fgClr>
            <a:bgClr>
              <a:srgbClr val="FFFFFF"/>
            </a:bgClr>
          </a:pattFill>
          <a:ln w="9525" cap="flat" cmpd="sng">
            <a:solidFill>
              <a:srgbClr val="FFFFFF"/>
            </a:solidFill>
            <a:prstDash val="solid"/>
            <a:miter/>
            <a:headEnd type="none" w="med" len="med"/>
            <a:tailEnd type="none" w="med" len="med"/>
          </a:ln>
        </p:spPr>
        <p:txBody>
          <a:bodyPr anchor="ctr"/>
          <a:p>
            <a:pPr algn="ctr">
              <a:lnSpc>
                <a:spcPct val="125000"/>
              </a:lnSpc>
            </a:pP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工业生产下降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1/3</a:t>
            </a:r>
            <a:endParaRPr lang="en-US" altLang="zh-CN" sz="3200" dirty="0">
              <a:solidFill>
                <a:srgbClr val="00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pPr algn="ctr">
              <a:lnSpc>
                <a:spcPct val="125000"/>
              </a:lnSpc>
            </a:pP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进出口贸易下降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50%</a:t>
            </a:r>
            <a:endParaRPr lang="en-US" altLang="zh-CN" sz="3200" dirty="0">
              <a:solidFill>
                <a:srgbClr val="00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pPr algn="ctr">
              <a:lnSpc>
                <a:spcPct val="125000"/>
              </a:lnSpc>
            </a:pP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失业工人达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300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万人</a:t>
            </a:r>
            <a:endParaRPr lang="zh-CN" altLang="en-US" sz="3200" dirty="0">
              <a:solidFill>
                <a:srgbClr val="00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pPr algn="ctr">
              <a:lnSpc>
                <a:spcPct val="125000"/>
              </a:lnSpc>
            </a:pP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在业工人工资下降</a:t>
            </a: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1/3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以上</a:t>
            </a:r>
            <a:endParaRPr lang="zh-CN" altLang="en-US" sz="3200" dirty="0">
              <a:solidFill>
                <a:srgbClr val="00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pPr algn="ctr">
              <a:lnSpc>
                <a:spcPct val="125000"/>
              </a:lnSpc>
            </a:pPr>
            <a:r>
              <a:rPr lang="en-US" altLang="zh-CN" sz="3200" dirty="0">
                <a:solidFill>
                  <a:srgbClr val="00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1/3</a:t>
            </a: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的农民失去土地</a:t>
            </a:r>
            <a:endParaRPr lang="zh-CN" altLang="en-US" sz="3200" dirty="0">
              <a:solidFill>
                <a:srgbClr val="00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  <a:p>
            <a:pPr algn="ctr">
              <a:lnSpc>
                <a:spcPct val="125000"/>
              </a:lnSpc>
            </a:pPr>
            <a:r>
              <a:rPr lang="zh-CN" altLang="en-US" sz="3200" dirty="0">
                <a:solidFill>
                  <a:srgbClr val="000000"/>
                </a:solidFill>
                <a:latin typeface="Arial" panose="020B0604020202020204" pitchFamily="34" charset="0"/>
                <a:ea typeface="华文新魏" panose="02010800040101010101" pitchFamily="2" charset="-122"/>
              </a:rPr>
              <a:t>工人农民斗争不断</a:t>
            </a:r>
            <a:endParaRPr lang="zh-CN" altLang="en-US" sz="3200" dirty="0">
              <a:solidFill>
                <a:srgbClr val="000000"/>
              </a:solidFill>
              <a:latin typeface="Arial" panose="020B0604020202020204" pitchFamily="34" charset="0"/>
              <a:ea typeface="华文新魏" panose="02010800040101010101" pitchFamily="2" charset="-122"/>
            </a:endParaRPr>
          </a:p>
        </p:txBody>
      </p:sp>
      <p:sp>
        <p:nvSpPr>
          <p:cNvPr id="20482" name="Text Box 3"/>
          <p:cNvSpPr txBox="1"/>
          <p:nvPr/>
        </p:nvSpPr>
        <p:spPr>
          <a:xfrm>
            <a:off x="914400" y="882650"/>
            <a:ext cx="73914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 eaLnBrk="0" hangingPunct="0">
              <a:spcBef>
                <a:spcPct val="50000"/>
              </a:spcBef>
            </a:pPr>
            <a:r>
              <a:rPr lang="en-US" altLang="zh-CN" sz="3600" dirty="0">
                <a:latin typeface="隶书" panose="02010509060101010101" pitchFamily="49" charset="-122"/>
                <a:ea typeface="隶书" panose="02010509060101010101" pitchFamily="49" charset="-122"/>
              </a:rPr>
              <a:t>1929</a:t>
            </a:r>
            <a:r>
              <a:rPr lang="en-US" altLang="zh-CN" sz="3600" dirty="0">
                <a:latin typeface="Arial" panose="020B0604020202020204" pitchFamily="34" charset="0"/>
                <a:ea typeface="隶书" panose="02010509060101010101" pitchFamily="49" charset="-122"/>
              </a:rPr>
              <a:t>—</a:t>
            </a:r>
            <a:r>
              <a:rPr lang="en-US" altLang="zh-CN" sz="3600" dirty="0">
                <a:latin typeface="隶书" panose="02010509060101010101" pitchFamily="49" charset="-122"/>
                <a:ea typeface="隶书" panose="02010509060101010101" pitchFamily="49" charset="-122"/>
              </a:rPr>
              <a:t>1933</a:t>
            </a:r>
            <a:r>
              <a:rPr lang="zh-CN" altLang="en-US" sz="3600" dirty="0">
                <a:latin typeface="隶书" panose="02010509060101010101" pitchFamily="49" charset="-122"/>
                <a:ea typeface="隶书" panose="02010509060101010101" pitchFamily="49" charset="-122"/>
              </a:rPr>
              <a:t>年危机中的日本</a:t>
            </a:r>
            <a:endParaRPr lang="zh-CN" altLang="en-US" sz="3600" dirty="0">
              <a:latin typeface="隶书" panose="02010509060101010101" pitchFamily="49" charset="-122"/>
              <a:ea typeface="隶书" panose="02010509060101010101" pitchFamily="49" charset="-122"/>
            </a:endParaRPr>
          </a:p>
        </p:txBody>
      </p:sp>
      <p:sp>
        <p:nvSpPr>
          <p:cNvPr id="20483" name="Rectangle 9"/>
          <p:cNvSpPr>
            <a:spLocks noGrp="1" noRot="1"/>
          </p:cNvSpPr>
          <p:nvPr/>
        </p:nvSpPr>
        <p:spPr>
          <a:xfrm>
            <a:off x="-36512" y="0"/>
            <a:ext cx="9144000" cy="836613"/>
          </a:xfrm>
          <a:prstGeom prst="rect">
            <a:avLst/>
          </a:prstGeom>
          <a:solidFill>
            <a:srgbClr val="FFFF00"/>
          </a:solidFill>
          <a:ln w="9525">
            <a:noFill/>
          </a:ln>
        </p:spPr>
        <p:txBody>
          <a:bodyPr anchor="ctr"/>
          <a:p>
            <a:r>
              <a:rPr lang="zh-CN" altLang="en-US" sz="4400" dirty="0">
                <a:latin typeface="Arial" panose="020B0604020202020204" pitchFamily="34" charset="0"/>
                <a:ea typeface="宋体" panose="02010600030101010101" pitchFamily="2" charset="-122"/>
              </a:rPr>
              <a:t>三、亚洲战争策源地的形成</a:t>
            </a:r>
            <a:endParaRPr lang="zh-CN" altLang="en-US" sz="44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2" name="矩形 1"/>
          <p:cNvSpPr/>
          <p:nvPr/>
        </p:nvSpPr>
        <p:spPr>
          <a:xfrm>
            <a:off x="508000" y="6054090"/>
            <a:ext cx="8752840" cy="460375"/>
          </a:xfrm>
          <a:prstGeom prst="rect">
            <a:avLst/>
          </a:prstGeom>
          <a:noFill/>
          <a:ln>
            <a:noFill/>
          </a:ln>
        </p:spPr>
        <p:txBody>
          <a:bodyPr wrap="none" rtlCol="0" anchor="t">
            <a:spAutoFit/>
          </a:bodyPr>
          <a:p>
            <a:pPr algn="ctr"/>
            <a:r>
              <a:rPr lang="zh-CN" altLang="en-US" sz="2400" b="1">
                <a:ln/>
                <a:solidFill>
                  <a:schemeClr val="tx1"/>
                </a:solidFill>
                <a:effectLst>
                  <a:outerShdw blurRad="38100" dist="19050" dir="2700000" algn="tl" rotWithShape="0">
                    <a:schemeClr val="dk1">
                      <a:alpha val="40000"/>
                    </a:schemeClr>
                  </a:outerShdw>
                </a:effectLst>
              </a:rPr>
              <a:t>国内外双重矛盾的激化下，日本出现了形形色色的法西斯组织。</a:t>
            </a:r>
            <a:endParaRPr lang="zh-CN" altLang="en-US" sz="2400" b="1">
              <a:ln/>
              <a:solidFill>
                <a:schemeClr val="tx1"/>
              </a:solidFill>
              <a:effectLst>
                <a:outerShdw blurRad="38100" dist="19050" dir="2700000" algn="tl" rotWithShape="0">
                  <a:schemeClr val="dk1">
                    <a:alpha val="40000"/>
                  </a:schemeClr>
                </a:outerShdw>
              </a:effectLst>
            </a:endParaRPr>
          </a:p>
        </p:txBody>
      </p:sp>
    </p:spTree>
  </p:cSld>
  <p:clrMapOvr>
    <a:masterClrMapping/>
  </p:clrMapOvr>
  <p:transition>
    <p:strips dir="rd"/>
  </p:transition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1506" name="Picture 5" descr="广田弘毅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-41910" y="1420813"/>
            <a:ext cx="2987675" cy="3600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343046" name="Text Box 6"/>
          <p:cNvSpPr txBox="1">
            <a:spLocks noChangeArrowheads="1"/>
          </p:cNvSpPr>
          <p:nvPr/>
        </p:nvSpPr>
        <p:spPr bwMode="auto">
          <a:xfrm>
            <a:off x="3252470" y="1051878"/>
            <a:ext cx="5688013" cy="3969385"/>
          </a:xfrm>
          <a:prstGeom prst="rect">
            <a:avLst/>
          </a:prstGeom>
          <a:solidFill>
            <a:schemeClr val="bg1"/>
          </a:solidFill>
          <a:ln w="9525">
            <a:noFill/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en-US" altLang="zh-CN" sz="2800" kern="1200" cap="none" spc="0" normalizeH="0" baseline="0" noProof="0" dirty="0">
                <a:latin typeface="+mn-ea"/>
                <a:ea typeface="+mn-ea"/>
                <a:cs typeface="+mn-cs"/>
              </a:rPr>
              <a:t>1927</a:t>
            </a:r>
            <a:r>
              <a:rPr kumimoji="0" lang="zh-CN" altLang="en-US" sz="2800" kern="1200" cap="none" spc="0" normalizeH="0" baseline="0" noProof="0" dirty="0">
                <a:latin typeface="+mn-ea"/>
                <a:ea typeface="+mn-ea"/>
                <a:cs typeface="+mn-cs"/>
              </a:rPr>
              <a:t>年，日本内阁提出先夺取</a:t>
            </a:r>
            <a:r>
              <a:rPr kumimoji="0" lang="en-US" altLang="zh-CN" sz="2800" kern="1200" cap="none" spc="0" normalizeH="0" baseline="0" noProof="0" dirty="0">
                <a:latin typeface="+mn-ea"/>
                <a:ea typeface="+mn-ea"/>
                <a:cs typeface="+mn-cs"/>
              </a:rPr>
              <a:t>“</a:t>
            </a:r>
            <a:r>
              <a:rPr kumimoji="0" lang="zh-CN" altLang="en-US" sz="2800" kern="1200" cap="none" spc="0" normalizeH="0" baseline="0" noProof="0" dirty="0">
                <a:latin typeface="+mn-ea"/>
                <a:ea typeface="+mn-ea"/>
                <a:cs typeface="+mn-cs"/>
              </a:rPr>
              <a:t>满、蒙</a:t>
            </a:r>
            <a:r>
              <a:rPr kumimoji="0" lang="en-US" altLang="zh-CN" sz="2800" kern="1200" cap="none" spc="0" normalizeH="0" baseline="0" noProof="0" dirty="0">
                <a:latin typeface="+mn-ea"/>
                <a:ea typeface="+mn-ea"/>
                <a:cs typeface="+mn-cs"/>
              </a:rPr>
              <a:t>”</a:t>
            </a:r>
            <a:r>
              <a:rPr kumimoji="0" lang="zh-CN" altLang="en-US" sz="2800" kern="1200" cap="none" spc="0" normalizeH="0" baseline="0" noProof="0" dirty="0">
                <a:latin typeface="+mn-ea"/>
                <a:ea typeface="+mn-ea"/>
                <a:cs typeface="+mn-cs"/>
              </a:rPr>
              <a:t>，再征服中国，进而称霸世界的侵略政策。</a:t>
            </a:r>
            <a:endParaRPr kumimoji="0" lang="zh-CN" altLang="en-US" sz="2800" kern="1200" cap="none" spc="0" normalizeH="0" baseline="0" noProof="0" dirty="0">
              <a:latin typeface="+mn-ea"/>
              <a:ea typeface="+mn-ea"/>
              <a:cs typeface="+mn-cs"/>
            </a:endParaRPr>
          </a:p>
          <a:p>
            <a:pPr marR="0" defTabSz="914400" rtl="0">
              <a:buClrTx/>
              <a:buSzTx/>
              <a:buFontTx/>
              <a:buNone/>
              <a:defRPr/>
            </a:pPr>
            <a:endParaRPr kumimoji="0" lang="zh-CN" altLang="en-US" sz="2800" kern="1200" cap="none" spc="0" normalizeH="0" baseline="0" noProof="0" dirty="0">
              <a:latin typeface="+mn-ea"/>
              <a:ea typeface="+mn-ea"/>
              <a:cs typeface="+mn-cs"/>
            </a:endParaRPr>
          </a:p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zh-CN" altLang="en-US" sz="2800" kern="1200" cap="none" spc="0" normalizeH="0" baseline="0" noProof="0" dirty="0">
                <a:latin typeface="+mn-ea"/>
                <a:ea typeface="+mn-ea"/>
                <a:cs typeface="+mn-cs"/>
              </a:rPr>
              <a:t>为了摆脱危机，军部法西斯势力积极推动对外扩张。</a:t>
            </a:r>
            <a:endParaRPr kumimoji="0" lang="zh-CN" altLang="en-US" sz="2800" kern="1200" cap="none" spc="0" normalizeH="0" baseline="0" noProof="0" dirty="0">
              <a:latin typeface="+mn-ea"/>
              <a:ea typeface="+mn-ea"/>
              <a:cs typeface="+mn-cs"/>
            </a:endParaRPr>
          </a:p>
          <a:p>
            <a:pPr marR="0" defTabSz="914400" rtl="0">
              <a:buClrTx/>
              <a:buSzTx/>
              <a:buFontTx/>
              <a:buNone/>
              <a:defRPr/>
            </a:pPr>
            <a:endParaRPr kumimoji="0" lang="zh-CN" altLang="en-US" sz="2800" kern="1200" cap="none" spc="0" normalizeH="0" baseline="0" noProof="0" dirty="0">
              <a:latin typeface="+mn-ea"/>
              <a:ea typeface="+mn-ea"/>
              <a:cs typeface="+mn-cs"/>
            </a:endParaRPr>
          </a:p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en-US" altLang="zh-CN" sz="2800" kern="1200" cap="none" spc="0" normalizeH="0" baseline="0" noProof="0" dirty="0">
                <a:latin typeface="+mn-ea"/>
                <a:ea typeface="+mn-ea"/>
                <a:cs typeface="+mn-cs"/>
              </a:rPr>
              <a:t>1931</a:t>
            </a:r>
            <a:r>
              <a:rPr kumimoji="0" lang="zh-CN" altLang="en-US" sz="2800" kern="1200" cap="none" spc="0" normalizeH="0" baseline="0" noProof="0" dirty="0">
                <a:latin typeface="+mn-ea"/>
                <a:ea typeface="+mn-ea"/>
                <a:cs typeface="+mn-cs"/>
              </a:rPr>
              <a:t>年，日本关东军策划九一八事变，发动了蓄谋已久的侵华战争。</a:t>
            </a:r>
            <a:endParaRPr kumimoji="0" lang="zh-CN" altLang="en-US" sz="2800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2529" name="Picture 2" descr="4"/>
          <p:cNvPicPr>
            <a:picLocks noChangeAspect="1"/>
          </p:cNvPicPr>
          <p:nvPr/>
        </p:nvPicPr>
        <p:blipFill>
          <a:blip r:embed="rId1"/>
          <a:srcRect l="3366" t="9781" r="29523" b="48674"/>
          <a:stretch>
            <a:fillRect/>
          </a:stretch>
        </p:blipFill>
        <p:spPr>
          <a:xfrm>
            <a:off x="0" y="1412875"/>
            <a:ext cx="9144000" cy="4186238"/>
          </a:xfrm>
          <a:prstGeom prst="rect">
            <a:avLst/>
          </a:prstGeom>
          <a:noFill/>
          <a:ln w="76200" cap="flat" cmpd="tri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2530" name="Text Box 3"/>
          <p:cNvSpPr txBox="1"/>
          <p:nvPr/>
        </p:nvSpPr>
        <p:spPr>
          <a:xfrm>
            <a:off x="179388" y="5805488"/>
            <a:ext cx="9144000" cy="641350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altLang="zh-CN" sz="3600" dirty="0">
                <a:latin typeface="华文新魏" panose="02010800040101010101" pitchFamily="2" charset="-122"/>
                <a:ea typeface="华文新魏" panose="02010800040101010101" pitchFamily="2" charset="-122"/>
              </a:rPr>
              <a:t>1931</a:t>
            </a:r>
            <a:r>
              <a:rPr lang="zh-CN" altLang="en-US" sz="3600" dirty="0">
                <a:latin typeface="华文新魏" panose="02010800040101010101" pitchFamily="2" charset="-122"/>
                <a:ea typeface="华文新魏" panose="02010800040101010101" pitchFamily="2" charset="-122"/>
              </a:rPr>
              <a:t>年日本发动九一八事变，进攻沈阳。</a:t>
            </a:r>
            <a:endParaRPr lang="zh-CN" altLang="en-US" sz="3600" dirty="0">
              <a:latin typeface="华文新魏" panose="02010800040101010101" pitchFamily="2" charset="-122"/>
              <a:ea typeface="华文新魏" panose="02010800040101010101" pitchFamily="2" charset="-122"/>
            </a:endParaRPr>
          </a:p>
        </p:txBody>
      </p:sp>
      <p:sp>
        <p:nvSpPr>
          <p:cNvPr id="347140" name="Text Box 4"/>
          <p:cNvSpPr txBox="1">
            <a:spLocks noChangeArrowheads="1"/>
          </p:cNvSpPr>
          <p:nvPr/>
        </p:nvSpPr>
        <p:spPr bwMode="auto">
          <a:xfrm>
            <a:off x="0" y="0"/>
            <a:ext cx="6372225" cy="10064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1" lang="zh-CN" altLang="en-US" sz="6000" kern="1200" cap="none" spc="0" normalizeH="0" baseline="0" noProof="0">
                <a:solidFill>
                  <a:srgbClr val="FFFFFF"/>
                </a:solidFill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日本法西斯暴行</a:t>
            </a:r>
            <a:endParaRPr kumimoji="1" lang="zh-CN" altLang="en-US" sz="6000" kern="1200" cap="none" spc="0" normalizeH="0" baseline="0" noProof="0">
              <a:solidFill>
                <a:srgbClr val="FFFFFF"/>
              </a:solidFill>
              <a:latin typeface="Arial" panose="020B0604020202020204" pitchFamily="34" charset="0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p:transition>
    <p:strips dir="rd"/>
  </p:transition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5604" name="Text Box 4"/>
          <p:cNvSpPr txBox="1">
            <a:spLocks noChangeArrowheads="1"/>
          </p:cNvSpPr>
          <p:nvPr/>
        </p:nvSpPr>
        <p:spPr bwMode="auto">
          <a:xfrm>
            <a:off x="3584575" y="668655"/>
            <a:ext cx="5239385" cy="3169285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ffectLst/>
        </p:spPr>
        <p:txBody>
          <a:bodyPr wrap="square"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en-US" altLang="zh-CN" sz="4000" kern="1200" cap="none" spc="0" normalizeH="0" baseline="0" noProof="0" dirty="0">
                <a:latin typeface="+mn-ea"/>
                <a:ea typeface="+mn-ea"/>
                <a:cs typeface="+mn-cs"/>
              </a:rPr>
              <a:t>1936</a:t>
            </a:r>
            <a:r>
              <a:rPr kumimoji="0" lang="zh-CN" altLang="en-US" sz="4000" kern="1200" cap="none" spc="0" normalizeH="0" baseline="0" noProof="0" dirty="0">
                <a:latin typeface="+mn-ea"/>
                <a:ea typeface="+mn-ea"/>
                <a:cs typeface="+mn-cs"/>
              </a:rPr>
              <a:t>年，受</a:t>
            </a:r>
            <a:r>
              <a:rPr kumimoji="0" lang="zh-CN" altLang="en-US" sz="4000" u="sng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军部控制的广田弘毅上台组阁</a:t>
            </a:r>
            <a:r>
              <a:rPr kumimoji="0" lang="zh-CN" altLang="en-US" sz="40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，</a:t>
            </a:r>
            <a:r>
              <a:rPr kumimoji="0" lang="zh-CN" altLang="en-US" sz="4000" kern="1200" cap="none" spc="0" normalizeH="0" baseline="0" noProof="0" dirty="0">
                <a:latin typeface="+mn-ea"/>
                <a:ea typeface="+mn-ea"/>
                <a:cs typeface="+mn-cs"/>
              </a:rPr>
              <a:t>建立了</a:t>
            </a:r>
            <a:r>
              <a:rPr kumimoji="0" lang="zh-CN" altLang="en-US" sz="4000" u="sng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法西斯专政</a:t>
            </a:r>
            <a:r>
              <a:rPr kumimoji="0" lang="zh-CN" altLang="en-US" sz="4000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，</a:t>
            </a:r>
            <a:r>
              <a:rPr kumimoji="0" lang="zh-CN" altLang="en-US" sz="4000" kern="1200" cap="none" spc="0" normalizeH="0" baseline="0" noProof="0" dirty="0">
                <a:latin typeface="+mn-ea"/>
                <a:ea typeface="+mn-ea"/>
                <a:cs typeface="+mn-cs"/>
              </a:rPr>
              <a:t>世界大战的</a:t>
            </a:r>
            <a:r>
              <a:rPr kumimoji="0" lang="zh-CN" altLang="en-US" sz="4000" u="sng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亚洲</a:t>
            </a:r>
            <a:r>
              <a:rPr kumimoji="0" lang="zh-CN" altLang="en-US" sz="4000" kern="1200" cap="none" spc="0" normalizeH="0" baseline="0" noProof="0" dirty="0">
                <a:latin typeface="+mn-ea"/>
                <a:ea typeface="+mn-ea"/>
                <a:cs typeface="+mn-cs"/>
              </a:rPr>
              <a:t>策源地形成。</a:t>
            </a:r>
            <a:endParaRPr kumimoji="0" lang="zh-CN" altLang="en-US" sz="4000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  <p:pic>
        <p:nvPicPr>
          <p:cNvPr id="21506" name="Picture 5" descr="广田弘毅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219075" y="452438"/>
            <a:ext cx="2987675" cy="3600450"/>
          </a:xfrm>
          <a:prstGeom prst="rect">
            <a:avLst/>
          </a:prstGeom>
          <a:noFill/>
          <a:ln w="9525">
            <a:noFill/>
          </a:ln>
        </p:spPr>
      </p:pic>
      <p:sp>
        <p:nvSpPr>
          <p:cNvPr id="2" name="Text Box 4"/>
          <p:cNvSpPr txBox="1">
            <a:spLocks noChangeArrowheads="1"/>
          </p:cNvSpPr>
          <p:nvPr/>
        </p:nvSpPr>
        <p:spPr bwMode="auto">
          <a:xfrm>
            <a:off x="316230" y="4780915"/>
            <a:ext cx="8729980" cy="1322070"/>
          </a:xfrm>
          <a:prstGeom prst="rect">
            <a:avLst/>
          </a:prstGeom>
          <a:noFill/>
          <a:ln w="9525">
            <a:solidFill>
              <a:schemeClr val="tx1"/>
            </a:solidFill>
            <a:miter lim="800000"/>
          </a:ln>
          <a:effectLst/>
        </p:spPr>
        <p:txBody>
          <a:bodyPr wrap="square">
            <a:spAutoFit/>
          </a:bodyPr>
          <a:p>
            <a:pPr marR="0" defTabSz="914400" rtl="0">
              <a:buClrTx/>
              <a:buSzTx/>
              <a:buFontTx/>
              <a:buNone/>
              <a:defRPr/>
            </a:pPr>
            <a:r>
              <a:rPr kumimoji="0" lang="en-US" altLang="zh-CN" sz="4000" kern="1200" cap="none" spc="0" normalizeH="0" baseline="0" noProof="0" dirty="0">
                <a:latin typeface="+mn-ea"/>
                <a:ea typeface="+mn-ea"/>
                <a:cs typeface="+mn-cs"/>
              </a:rPr>
              <a:t>1937</a:t>
            </a:r>
            <a:r>
              <a:rPr kumimoji="0" lang="zh-CN" altLang="en-US" sz="4000" kern="1200" cap="none" spc="0" normalizeH="0" baseline="0" noProof="0" dirty="0">
                <a:latin typeface="+mn-ea"/>
                <a:ea typeface="+mn-ea"/>
                <a:cs typeface="+mn-cs"/>
              </a:rPr>
              <a:t>年</a:t>
            </a:r>
            <a:r>
              <a:rPr kumimoji="0" lang="en-US" altLang="zh-CN" sz="4000" kern="1200" cap="none" spc="0" normalizeH="0" baseline="0" noProof="0" dirty="0">
                <a:latin typeface="+mn-ea"/>
                <a:ea typeface="+mn-ea"/>
                <a:cs typeface="+mn-cs"/>
              </a:rPr>
              <a:t>7</a:t>
            </a:r>
            <a:r>
              <a:rPr kumimoji="0" lang="zh-CN" altLang="en-US" sz="4000" kern="1200" cap="none" spc="0" normalizeH="0" baseline="0" noProof="0" dirty="0">
                <a:latin typeface="+mn-ea"/>
                <a:ea typeface="+mn-ea"/>
                <a:cs typeface="+mn-cs"/>
              </a:rPr>
              <a:t>月</a:t>
            </a:r>
            <a:r>
              <a:rPr kumimoji="0" lang="en-US" altLang="zh-CN" sz="4000" kern="1200" cap="none" spc="0" normalizeH="0" baseline="0" noProof="0" dirty="0">
                <a:latin typeface="+mn-ea"/>
                <a:ea typeface="+mn-ea"/>
                <a:cs typeface="+mn-cs"/>
              </a:rPr>
              <a:t>7</a:t>
            </a:r>
            <a:r>
              <a:rPr kumimoji="0" lang="zh-CN" altLang="en-US" sz="4000" kern="1200" cap="none" spc="0" normalizeH="0" baseline="0" noProof="0" dirty="0">
                <a:latin typeface="+mn-ea"/>
                <a:ea typeface="+mn-ea"/>
                <a:cs typeface="+mn-cs"/>
              </a:rPr>
              <a:t>日，日本悍然发动</a:t>
            </a:r>
            <a:r>
              <a:rPr kumimoji="0" lang="zh-CN" altLang="en-US" sz="4000" b="1" kern="1200" cap="none" spc="0" normalizeH="0" baseline="0" noProof="0" dirty="0">
                <a:solidFill>
                  <a:srgbClr val="FF0000"/>
                </a:solidFill>
                <a:latin typeface="+mn-ea"/>
                <a:ea typeface="+mn-ea"/>
                <a:cs typeface="+mn-cs"/>
              </a:rPr>
              <a:t>卢沟桥事变</a:t>
            </a:r>
            <a:r>
              <a:rPr kumimoji="0" lang="zh-CN" altLang="en-US" sz="4000" kern="1200" cap="none" spc="0" normalizeH="0" baseline="0" noProof="0" dirty="0">
                <a:latin typeface="+mn-ea"/>
                <a:ea typeface="+mn-ea"/>
                <a:cs typeface="+mn-cs"/>
              </a:rPr>
              <a:t>，开始全面侵华战争。</a:t>
            </a:r>
            <a:endParaRPr kumimoji="0" lang="zh-CN" altLang="en-US" sz="4000" kern="1200" cap="none" spc="0" normalizeH="0" baseline="0" noProof="0" dirty="0">
              <a:latin typeface="+mn-ea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2560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3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5604" grpId="0" bldLvl="0" animBg="1"/>
      <p:bldP spid="2" grpId="0" bldLvl="0" animBg="1"/>
    </p:bld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3553" name="Picture 2" descr="图为日军占领卢沟桥。"/>
          <p:cNvPicPr>
            <a:picLocks noChangeAspect="1"/>
          </p:cNvPicPr>
          <p:nvPr/>
        </p:nvPicPr>
        <p:blipFill>
          <a:blip r:embed="rId1"/>
          <a:srcRect b="13474"/>
          <a:stretch>
            <a:fillRect/>
          </a:stretch>
        </p:blipFill>
        <p:spPr>
          <a:xfrm>
            <a:off x="0" y="1125538"/>
            <a:ext cx="9144000" cy="5033962"/>
          </a:xfrm>
          <a:prstGeom prst="rect">
            <a:avLst/>
          </a:prstGeom>
          <a:noFill/>
          <a:ln w="76200" cap="flat" cmpd="tri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3554" name="Text Box 3"/>
          <p:cNvSpPr txBox="1"/>
          <p:nvPr/>
        </p:nvSpPr>
        <p:spPr>
          <a:xfrm>
            <a:off x="611188" y="6278563"/>
            <a:ext cx="8153400" cy="579437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en-US" altLang="zh-CN" sz="3200" dirty="0">
                <a:latin typeface="黑体" panose="02010609060101010101" pitchFamily="49" charset="-122"/>
                <a:ea typeface="宋体" panose="02010600030101010101" pitchFamily="2" charset="-122"/>
              </a:rPr>
              <a:t>1937</a:t>
            </a:r>
            <a:r>
              <a:rPr lang="zh-CN" altLang="en-US" sz="3200" dirty="0">
                <a:latin typeface="黑体" panose="02010609060101010101" pitchFamily="49" charset="-122"/>
                <a:ea typeface="宋体" panose="02010600030101010101" pitchFamily="2" charset="-122"/>
              </a:rPr>
              <a:t>年日军发动卢沟桥事变，占领卢沟桥。</a:t>
            </a:r>
            <a:endParaRPr lang="zh-CN" altLang="en-US" sz="3200" dirty="0">
              <a:latin typeface="黑体" panose="02010609060101010101" pitchFamily="49" charset="-122"/>
              <a:ea typeface="宋体" panose="02010600030101010101" pitchFamily="2" charset="-122"/>
            </a:endParaRPr>
          </a:p>
        </p:txBody>
      </p:sp>
      <p:sp>
        <p:nvSpPr>
          <p:cNvPr id="348164" name="Text Box 4"/>
          <p:cNvSpPr txBox="1">
            <a:spLocks noChangeArrowheads="1"/>
          </p:cNvSpPr>
          <p:nvPr/>
        </p:nvSpPr>
        <p:spPr bwMode="auto">
          <a:xfrm>
            <a:off x="0" y="0"/>
            <a:ext cx="6372225" cy="1006475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1" lang="zh-CN" altLang="en-US" sz="6000" kern="1200" cap="none" spc="0" normalizeH="0" baseline="0" noProof="0">
                <a:solidFill>
                  <a:srgbClr val="FFFFFF"/>
                </a:solidFill>
                <a:latin typeface="Arial" panose="020B0604020202020204" pitchFamily="34" charset="0"/>
                <a:ea typeface="隶书" panose="02010509060101010101" pitchFamily="49" charset="-122"/>
                <a:cs typeface="+mn-cs"/>
              </a:rPr>
              <a:t>日本法西斯暴行</a:t>
            </a:r>
            <a:endParaRPr kumimoji="1" lang="zh-CN" altLang="en-US" sz="6000" kern="1200" cap="none" spc="0" normalizeH="0" baseline="0" noProof="0">
              <a:solidFill>
                <a:srgbClr val="FFFFFF"/>
              </a:solidFill>
              <a:latin typeface="Arial" panose="020B0604020202020204" pitchFamily="34" charset="0"/>
              <a:ea typeface="隶书" panose="02010509060101010101" pitchFamily="49" charset="-122"/>
              <a:cs typeface="+mn-cs"/>
            </a:endParaRPr>
          </a:p>
        </p:txBody>
      </p:sp>
    </p:spTree>
  </p:cSld>
  <p:clrMapOvr>
    <a:masterClrMapping/>
  </p:clrMapOvr>
  <p:transition>
    <p:strips dir="rd"/>
  </p:transition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sp>
        <p:nvSpPr>
          <p:cNvPr id="24577" name="Rectangle 3"/>
          <p:cNvSpPr/>
          <p:nvPr/>
        </p:nvSpPr>
        <p:spPr>
          <a:xfrm>
            <a:off x="381000" y="1447800"/>
            <a:ext cx="8534400" cy="13112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4000" dirty="0">
                <a:latin typeface="Arial" panose="020B0604020202020204" pitchFamily="34" charset="0"/>
                <a:ea typeface="宋体" panose="02010600030101010101" pitchFamily="2" charset="-122"/>
              </a:rPr>
              <a:t>德意日法西斯统治的共同特点有哪些？</a:t>
            </a:r>
            <a:br>
              <a:rPr lang="zh-CN" altLang="en-US" sz="4000" dirty="0">
                <a:latin typeface="Arial" panose="020B0604020202020204" pitchFamily="34" charset="0"/>
                <a:ea typeface="宋体" panose="02010600030101010101" pitchFamily="2" charset="-122"/>
              </a:rPr>
            </a:br>
            <a:endParaRPr lang="zh-CN" altLang="en-US" sz="40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92164" name="Rectangle 4"/>
          <p:cNvSpPr/>
          <p:nvPr/>
        </p:nvSpPr>
        <p:spPr>
          <a:xfrm>
            <a:off x="990600" y="2971800"/>
            <a:ext cx="7974013" cy="119062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dirty="0">
                <a:solidFill>
                  <a:srgbClr val="FFFFFF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1.</a:t>
            </a:r>
            <a:r>
              <a:rPr lang="zh-CN" altLang="en-US" sz="3600" dirty="0">
                <a:latin typeface="黑体" panose="02010609060101010101" pitchFamily="49" charset="-122"/>
                <a:ea typeface="宋体" panose="02010600030101010101" pitchFamily="2" charset="-122"/>
              </a:rPr>
              <a:t>对内：实行法西斯独裁恐怖专政；</a:t>
            </a:r>
            <a:endParaRPr lang="zh-CN" altLang="en-US" sz="3600" dirty="0">
              <a:latin typeface="黑体" panose="02010609060101010101" pitchFamily="49" charset="-122"/>
              <a:ea typeface="宋体" panose="02010600030101010101" pitchFamily="2" charset="-122"/>
            </a:endParaRPr>
          </a:p>
          <a:p>
            <a:endParaRPr lang="zh-CN" altLang="en-US" sz="3600" dirty="0">
              <a:solidFill>
                <a:srgbClr val="FFFFFF"/>
              </a:solidFill>
              <a:latin typeface="黑体" panose="02010609060101010101" pitchFamily="49" charset="-122"/>
              <a:ea typeface="宋体" panose="02010600030101010101" pitchFamily="2" charset="-122"/>
            </a:endParaRPr>
          </a:p>
        </p:txBody>
      </p:sp>
      <p:sp>
        <p:nvSpPr>
          <p:cNvPr id="92165" name="Rectangle 5"/>
          <p:cNvSpPr/>
          <p:nvPr/>
        </p:nvSpPr>
        <p:spPr>
          <a:xfrm>
            <a:off x="990600" y="4038600"/>
            <a:ext cx="7086600" cy="1128713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600" dirty="0">
                <a:solidFill>
                  <a:srgbClr val="FFFFFF"/>
                </a:solidFill>
                <a:latin typeface="黑体" panose="02010609060101010101" pitchFamily="49" charset="-122"/>
                <a:ea typeface="宋体" panose="02010600030101010101" pitchFamily="2" charset="-122"/>
              </a:rPr>
              <a:t>2.</a:t>
            </a:r>
            <a:r>
              <a:rPr lang="zh-CN" altLang="en-US" sz="3600" dirty="0">
                <a:latin typeface="黑体" panose="02010609060101010101" pitchFamily="49" charset="-122"/>
                <a:ea typeface="宋体" panose="02010600030101010101" pitchFamily="2" charset="-122"/>
              </a:rPr>
              <a:t>对外：极力推行侵略扩张政策。</a:t>
            </a:r>
            <a:endParaRPr lang="zh-CN" altLang="en-US" sz="3600" dirty="0">
              <a:latin typeface="黑体" panose="02010609060101010101" pitchFamily="49" charset="-122"/>
              <a:ea typeface="宋体" panose="02010600030101010101" pitchFamily="2" charset="-122"/>
            </a:endParaRPr>
          </a:p>
          <a:p>
            <a:endParaRPr lang="zh-CN" altLang="en-US" sz="3200" dirty="0">
              <a:solidFill>
                <a:srgbClr val="FFFFFF"/>
              </a:solidFill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sp>
        <p:nvSpPr>
          <p:cNvPr id="351238" name="Text Box 6"/>
          <p:cNvSpPr txBox="1">
            <a:spLocks noChangeArrowheads="1"/>
          </p:cNvSpPr>
          <p:nvPr/>
        </p:nvSpPr>
        <p:spPr bwMode="auto">
          <a:xfrm>
            <a:off x="0" y="0"/>
            <a:ext cx="3200400" cy="914400"/>
          </a:xfrm>
          <a:prstGeom prst="rect">
            <a:avLst/>
          </a:prstGeom>
          <a:solidFill>
            <a:schemeClr val="tx1"/>
          </a:solidFill>
          <a:ln w="9525">
            <a:noFill/>
            <a:miter lim="800000"/>
          </a:ln>
          <a:effectLst>
            <a:outerShdw dist="107763" dir="2700000" algn="ctr" rotWithShape="0">
              <a:schemeClr val="bg2"/>
            </a:outerShdw>
          </a:effectLst>
        </p:spPr>
        <p:txBody>
          <a:bodyPr>
            <a:spAutoFit/>
          </a:bodyPr>
          <a:lstStyle/>
          <a:p>
            <a:pPr marR="0" defTabSz="914400" rtl="0">
              <a:buClrTx/>
              <a:buSzTx/>
              <a:buFontTx/>
              <a:buNone/>
              <a:defRPr/>
            </a:pPr>
            <a:r>
              <a:rPr kumimoji="1" lang="zh-CN" altLang="en-US" sz="5400" kern="1200" cap="none" spc="0" normalizeH="0" baseline="0" noProof="0">
                <a:solidFill>
                  <a:srgbClr val="FF3300"/>
                </a:solidFill>
                <a:latin typeface="MV Boli" panose="02000500030200090000" pitchFamily="2"/>
                <a:ea typeface="华文彩云" panose="02010800040101010101" charset="-122"/>
                <a:cs typeface="+mn-cs"/>
              </a:rPr>
              <a:t>合作讨论</a:t>
            </a:r>
            <a:endParaRPr kumimoji="1" lang="zh-CN" altLang="en-US" sz="5400" kern="1200" cap="none" spc="0" normalizeH="0" baseline="0" noProof="0">
              <a:solidFill>
                <a:srgbClr val="FF3300"/>
              </a:solidFill>
              <a:latin typeface="MV Boli" panose="02000500030200090000" pitchFamily="2"/>
              <a:ea typeface="华文彩云" panose="02010800040101010101" charset="-122"/>
              <a:cs typeface="+mn-cs"/>
            </a:endParaRPr>
          </a:p>
        </p:txBody>
      </p:sp>
    </p:spTree>
  </p:cSld>
  <p:clrMapOvr>
    <a:masterClrMapping/>
  </p:clrMapOvr>
  <p:transition>
    <p:fad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9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ssolve">
                                      <p:cBhvr>
                                        <p:cTn id="7" dur="500"/>
                                        <p:tgtEl>
                                          <p:spTgt spid="921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1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2" dur="500"/>
                                        <p:tgtEl>
                                          <p:spTgt spid="921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164" grpId="0"/>
      <p:bldP spid="92165" grpId="0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/>
      <p:pic>
        <p:nvPicPr>
          <p:cNvPr id="25601" name="Picture 2" descr="1940年希特勒与匆匆来访的墨索里尼握手"/>
          <p:cNvPicPr>
            <a:picLocks noChangeAspect="1"/>
          </p:cNvPicPr>
          <p:nvPr/>
        </p:nvPicPr>
        <p:blipFill>
          <a:blip r:embed="rId1"/>
          <a:stretch>
            <a:fillRect/>
          </a:stretch>
        </p:blipFill>
        <p:spPr>
          <a:xfrm>
            <a:off x="395288" y="1557338"/>
            <a:ext cx="4038600" cy="3124200"/>
          </a:xfrm>
          <a:prstGeom prst="rect">
            <a:avLst/>
          </a:prstGeom>
          <a:solidFill>
            <a:srgbClr val="FFCC00"/>
          </a:solidFill>
          <a:ln w="76200" cap="flat" cmpd="tri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5602" name="Text Box 3"/>
          <p:cNvSpPr txBox="1"/>
          <p:nvPr/>
        </p:nvSpPr>
        <p:spPr>
          <a:xfrm>
            <a:off x="1371600" y="609600"/>
            <a:ext cx="6705600" cy="579438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r>
              <a:rPr lang="zh-CN" altLang="en-US" sz="3200" dirty="0">
                <a:latin typeface="Arial" panose="020B0604020202020204" pitchFamily="34" charset="0"/>
                <a:ea typeface="宋体" panose="02010600030101010101" pitchFamily="2" charset="-122"/>
              </a:rPr>
              <a:t>希特勒与匆匆来访的墨索里尼握手</a:t>
            </a:r>
            <a:endParaRPr lang="zh-CN" altLang="en-US" sz="32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  <p:pic>
        <p:nvPicPr>
          <p:cNvPr id="25603" name="Picture 5" descr="揭秘:墨索里尼为保仕途 将妻儿关进疯人院[图] 2 ::商都信息港::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724400" y="1524000"/>
            <a:ext cx="3886200" cy="3124200"/>
          </a:xfrm>
          <a:prstGeom prst="rect">
            <a:avLst/>
          </a:prstGeom>
          <a:noFill/>
          <a:ln w="76200" cap="flat" cmpd="tri">
            <a:solidFill>
              <a:srgbClr val="FFCC00"/>
            </a:solidFill>
            <a:prstDash val="solid"/>
            <a:miter/>
            <a:headEnd type="none" w="med" len="med"/>
            <a:tailEnd type="none" w="med" len="med"/>
          </a:ln>
        </p:spPr>
      </p:pic>
      <p:sp>
        <p:nvSpPr>
          <p:cNvPr id="25604" name="Text Box 8"/>
          <p:cNvSpPr txBox="1"/>
          <p:nvPr/>
        </p:nvSpPr>
        <p:spPr>
          <a:xfrm>
            <a:off x="-14287" y="5334000"/>
            <a:ext cx="9410700" cy="523875"/>
          </a:xfrm>
          <a:prstGeom prst="rect">
            <a:avLst/>
          </a:prstGeom>
          <a:noFill/>
          <a:ln w="9525">
            <a:noFill/>
          </a:ln>
        </p:spPr>
        <p:txBody>
          <a:bodyPr anchor="t">
            <a:spAutoFit/>
          </a:bodyPr>
          <a:p>
            <a:pPr algn="ctr"/>
            <a:r>
              <a:rPr lang="zh-CN" altLang="en-US" sz="2800" dirty="0">
                <a:latin typeface="Arial" panose="020B0604020202020204" pitchFamily="34" charset="0"/>
                <a:ea typeface="宋体" panose="02010600030101010101" pitchFamily="2" charset="-122"/>
              </a:rPr>
              <a:t>“三国准备实现他们的权利和确保他们的生死利益”</a:t>
            </a:r>
            <a:endParaRPr lang="zh-CN" altLang="en-US" sz="2800" dirty="0">
              <a:latin typeface="Arial" panose="020B0604020202020204" pitchFamily="34" charset="0"/>
              <a:ea typeface="宋体" panose="02010600030101010101" pitchFamily="2" charset="-122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主题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1715</Words>
  <PresentationFormat>全屏显示(4:3)</PresentationFormat>
  <Paragraphs>183</Paragraphs>
  <Slides>24</Slides>
  <Notes>5</Notes>
  <HiddenSlides>0</HiddenSlides>
  <MMClips>1</MMClips>
  <ScaleCrop>false</ScaleCrop>
  <HeadingPairs>
    <vt:vector size="6" baseType="variant">
      <vt:variant>
        <vt:lpstr>已用的字体</vt:lpstr>
      </vt:variant>
      <vt:variant>
        <vt:i4>19</vt:i4>
      </vt:variant>
      <vt:variant>
        <vt:lpstr>主题</vt:lpstr>
      </vt:variant>
      <vt:variant>
        <vt:i4>1</vt:i4>
      </vt:variant>
      <vt:variant>
        <vt:lpstr>幻灯片标题</vt:lpstr>
      </vt:variant>
      <vt:variant>
        <vt:i4>24</vt:i4>
      </vt:variant>
    </vt:vector>
  </HeadingPairs>
  <TitlesOfParts>
    <vt:vector size="44" baseType="lpstr">
      <vt:lpstr>Arial</vt:lpstr>
      <vt:lpstr>宋体</vt:lpstr>
      <vt:lpstr>Wingdings</vt:lpstr>
      <vt:lpstr>Calibri</vt:lpstr>
      <vt:lpstr>隶书</vt:lpstr>
      <vt:lpstr>楷体_GB2312</vt:lpstr>
      <vt:lpstr>黑体</vt:lpstr>
      <vt:lpstr>华文新魏</vt:lpstr>
      <vt:lpstr>MV Boli</vt:lpstr>
      <vt:lpstr>MV Boli</vt:lpstr>
      <vt:lpstr>仿宋_GB2312</vt:lpstr>
      <vt:lpstr>方正舒体</vt:lpstr>
      <vt:lpstr>Bookman Old Style</vt:lpstr>
      <vt:lpstr>华文彩云</vt:lpstr>
      <vt:lpstr>华文中宋</vt:lpstr>
      <vt:lpstr>微软雅黑</vt:lpstr>
      <vt:lpstr>新宋体</vt:lpstr>
      <vt:lpstr>仿宋</vt:lpstr>
      <vt:lpstr>Arial Unicode MS</vt:lpstr>
      <vt:lpstr>Office 主题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  <vt:lpstr>PowerPoint 演示文稿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terms:created xsi:type="dcterms:W3CDTF">2015-10-18T11:40:00Z</dcterms:created>
  <dcterms:modified xsi:type="dcterms:W3CDTF">2018-10-26T03:29:40Z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KSOProductBuildVer">
    <vt:lpwstr>2052-10.1.0.7616</vt:lpwstr>
  </property>
</Properties>
</file>