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16.xml" ContentType="application/vnd.openxmlformats-officedocument.presentationml.tag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13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8"/>
  </p:notesMasterIdLst>
  <p:handoutMasterIdLst>
    <p:handoutMasterId r:id="rId29"/>
  </p:handoutMasterIdLst>
  <p:sldIdLst>
    <p:sldId id="257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7" r:id="rId21"/>
    <p:sldId id="274" r:id="rId22"/>
    <p:sldId id="276" r:id="rId23"/>
    <p:sldId id="283" r:id="rId24"/>
    <p:sldId id="282" r:id="rId25"/>
    <p:sldId id="278" r:id="rId26"/>
    <p:sldId id="286" r:id="rId27"/>
  </p:sldIdLst>
  <p:sldSz cx="9144000" cy="6858000" type="screen4x3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新课标第一网" initials="新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B2B2B2"/>
    <a:srgbClr val="202020"/>
    <a:srgbClr val="323232"/>
    <a:srgbClr val="CC3300"/>
    <a:srgbClr val="CC00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278" autoAdjust="0"/>
    <p:restoredTop sz="80775" autoAdjust="0"/>
  </p:normalViewPr>
  <p:slideViewPr>
    <p:cSldViewPr snapToGrid="0" showGuides="1">
      <p:cViewPr varScale="1">
        <p:scale>
          <a:sx n="71" d="100"/>
          <a:sy n="71" d="100"/>
        </p:scale>
        <p:origin x="-2106" y="-96"/>
      </p:cViewPr>
      <p:guideLst>
        <p:guide orient="horz" pos="2174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892" y="1279525"/>
            <a:ext cx="460586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83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92188" y="765175"/>
            <a:ext cx="5116512" cy="3838575"/>
          </a:xfrm>
          <a:ln/>
        </p:spPr>
      </p:sp>
      <p:sp>
        <p:nvSpPr>
          <p:cNvPr id="5048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708763" y="4859665"/>
            <a:ext cx="5683250" cy="4605576"/>
          </a:xfrm>
        </p:spPr>
        <p:txBody>
          <a:bodyPr/>
          <a:lstStyle/>
          <a:p>
            <a:endParaRPr lang="en-US" altLang="zh-CN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18D230-D831-4438-9270-1BE989012DDE}" type="slidenum">
              <a:rPr lang="en-US" altLang="zh-CN"/>
              <a:pPr/>
              <a:t>3</a:t>
            </a:fld>
            <a:endParaRPr lang="en-US" altLang="zh-CN"/>
          </a:p>
        </p:txBody>
      </p:sp>
      <p:sp>
        <p:nvSpPr>
          <p:cNvPr id="421890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249363" y="1279525"/>
            <a:ext cx="4606925" cy="3454400"/>
          </a:xfrm>
          <a:ln/>
        </p:spPr>
      </p:sp>
      <p:sp>
        <p:nvSpPr>
          <p:cNvPr id="421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2B0E0F-7A04-42B4-A118-98956432A583}" type="slidenum">
              <a:rPr lang="en-US" altLang="zh-CN"/>
              <a:pPr/>
              <a:t>7</a:t>
            </a:fld>
            <a:endParaRPr lang="en-US" altLang="zh-CN"/>
          </a:p>
        </p:txBody>
      </p:sp>
      <p:sp>
        <p:nvSpPr>
          <p:cNvPr id="425986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249363" y="1279525"/>
            <a:ext cx="4606925" cy="3454400"/>
          </a:xfrm>
          <a:ln/>
        </p:spPr>
      </p:sp>
      <p:sp>
        <p:nvSpPr>
          <p:cNvPr id="425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幻灯片图像占位符 7884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65539" name="文本占位符 78850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b="1" dirty="0">
                <a:solidFill>
                  <a:srgbClr val="0000FF"/>
                </a:solidFill>
              </a:rPr>
              <a:t>国家、地方教育经费占财政总预算的</a:t>
            </a:r>
            <a:r>
              <a:rPr lang="zh-CN" altLang="en-US" b="1" dirty="0"/>
              <a:t>８％； </a:t>
            </a:r>
            <a:r>
              <a:rPr lang="en-US" altLang="zh-CN" b="1" dirty="0"/>
              <a:t>50</a:t>
            </a:r>
            <a:r>
              <a:rPr lang="zh-CN" altLang="en-US" b="1" dirty="0"/>
              <a:t>％的国民教育经费用于九年制义务教育；日本在明治维新后的半个世纪即完成了普及教育任务。 </a:t>
            </a:r>
            <a:r>
              <a:rPr lang="en-US" altLang="zh-CN" b="1" dirty="0"/>
              <a:t>1877</a:t>
            </a:r>
            <a:r>
              <a:rPr lang="zh-CN" altLang="en-US" b="1" dirty="0"/>
              <a:t>年，日本东京大学成立。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到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1910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年的时候，日本 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95%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以上的男子，</a:t>
            </a:r>
            <a:r>
              <a:rPr lang="en-US" altLang="zh-CN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90% </a:t>
            </a:r>
            <a:r>
              <a:rPr lang="zh-CN" altLang="en-US" sz="1000" b="1" dirty="0">
                <a:latin typeface="黑体" panose="02010609060101010101" pitchFamily="49" charset="-122"/>
                <a:ea typeface="黑体" panose="02010609060101010101" pitchFamily="49" charset="-122"/>
              </a:rPr>
              <a:t>以上的女子都接受过教育 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49363" y="1279525"/>
            <a:ext cx="4606925" cy="3454400"/>
          </a:xfrm>
        </p:spPr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7588" name="日期占位符 3"/>
          <p:cNvSpPr txBox="1">
            <a:spLocks noGrp="1"/>
          </p:cNvSpPr>
          <p:nvPr>
            <p:ph type="dt" sz="half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eaLnBrk="1" hangingPunct="1"/>
            <a:fld id="{BB962C8B-B14F-4D97-AF65-F5344CB8AC3E}" type="datetime1">
              <a:rPr lang="zh-CN" altLang="en-US" dirty="0"/>
              <a:pPr lvl="0" algn="r" eaLnBrk="1" hangingPunct="1"/>
              <a:t>2018/12/13</a:t>
            </a:fld>
            <a:endParaRPr lang="zh-CN" altLang="en-US" sz="1200" dirty="0"/>
          </a:p>
        </p:txBody>
      </p:sp>
      <p:sp>
        <p:nvSpPr>
          <p:cNvPr id="67589" name="灯片编号占位符 4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dirty="0"/>
              <a:pPr lvl="0" algn="r" eaLnBrk="1" hangingPunct="1"/>
              <a:t>21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3000" y="1322962"/>
            <a:ext cx="6858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5775" y="1825625"/>
            <a:ext cx="78867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3751117"/>
            <a:ext cx="5491163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610028"/>
            <a:ext cx="5491163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5775" y="258445"/>
            <a:ext cx="78867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486275" y="1825625"/>
            <a:ext cx="38862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66219"/>
            <a:ext cx="78867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485060" y="127000"/>
            <a:ext cx="31239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3888000" y="766354"/>
            <a:ext cx="4363031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88870" y="2057400"/>
            <a:ext cx="31239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2018/12/13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3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9" y="214314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en-US" altLang="zh-CN" dirty="0"/>
              <a:pPr algn="r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EFD9D74-47D9-4702-A33C-335B63B48DBF}" type="datetimeFigureOut">
              <a:rPr lang="zh-CN" altLang="en-US" smtClean="0"/>
              <a:pPr/>
              <a:t>2018/12/13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cxnSp>
        <p:nvCxnSpPr>
          <p:cNvPr id="14" name="直接连接符 13" hidden="1"/>
          <p:cNvCxnSpPr/>
          <p:nvPr userDrawn="1"/>
        </p:nvCxnSpPr>
        <p:spPr>
          <a:xfrm>
            <a:off x="557213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50939" y="214314"/>
            <a:ext cx="7793037" cy="146208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228600" marR="0" lvl="0" indent="-22860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/>
            <a:fld id="{9A0DB2DC-4C9A-4742-B13C-FB6460FD3503}" type="slidenum">
              <a:rPr lang="en-US" altLang="zh-CN" dirty="0"/>
              <a:pPr algn="r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286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457950" y="6356350"/>
            <a:ext cx="20574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6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6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60FBDFE-C587-4B4C-A407-44438C67B59E}" type="datetimeFigureOut">
              <a:rPr lang="zh-CN" altLang="en-US" smtClean="0"/>
              <a:pPr/>
              <a:t>2018/12/13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1" name="KSO_TEMPLATE" hidden="1"/>
          <p:cNvSpPr/>
          <p:nvPr userDrawn="1"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http://www.geocities.jp/nagaura2/heysyu01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hyperlink" Target="%5bP%5d15%20&#26126;&#27835;&#32500;&#26032;.avi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7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4723" y="2869826"/>
            <a:ext cx="5864860" cy="1022350"/>
          </a:xfrm>
        </p:spPr>
        <p:txBody>
          <a:bodyPr/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</a:rPr>
              <a:t>4</a:t>
            </a:r>
            <a:r>
              <a:rPr lang="zh-CN" altLang="en-US" sz="4400" dirty="0">
                <a:solidFill>
                  <a:srgbClr val="FF0000"/>
                </a:solidFill>
              </a:rPr>
              <a:t>课  日本明治维新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0" name="Rectangle 2"/>
          <p:cNvSpPr>
            <a:spLocks noChangeArrowheads="1"/>
          </p:cNvSpPr>
          <p:nvPr/>
        </p:nvSpPr>
        <p:spPr bwMode="auto">
          <a:xfrm>
            <a:off x="2438400" y="1752600"/>
            <a:ext cx="2876550" cy="1008063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 typeface="Arial" pitchFamily="34" charset="0"/>
              <a:buNone/>
            </a:pPr>
            <a:r>
              <a:rPr lang="zh-CN" altLang="en-US" sz="4800">
                <a:latin typeface="Times New Roman" pitchFamily="18" charset="0"/>
                <a:ea typeface="宋体" pitchFamily="2" charset="-122"/>
              </a:rPr>
              <a:t>大化改新</a:t>
            </a:r>
          </a:p>
        </p:txBody>
      </p:sp>
      <p:sp>
        <p:nvSpPr>
          <p:cNvPr id="503811" name="Rectangle 3"/>
          <p:cNvSpPr>
            <a:spLocks noChangeArrowheads="1"/>
          </p:cNvSpPr>
          <p:nvPr/>
        </p:nvSpPr>
        <p:spPr bwMode="auto">
          <a:xfrm>
            <a:off x="2590800" y="4267200"/>
            <a:ext cx="2876550" cy="1008063"/>
          </a:xfrm>
          <a:prstGeom prst="rect">
            <a:avLst/>
          </a:prstGeom>
          <a:solidFill>
            <a:srgbClr val="FFCCFF"/>
          </a:solidFill>
          <a:ln w="3810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algn="ctr">
              <a:buFont typeface="Arial" pitchFamily="34" charset="0"/>
              <a:buNone/>
            </a:pPr>
            <a:r>
              <a:rPr lang="zh-CN" altLang="en-US" sz="4800">
                <a:latin typeface="Times New Roman" pitchFamily="18" charset="0"/>
                <a:ea typeface="宋体" pitchFamily="2" charset="-122"/>
              </a:rPr>
              <a:t>明治维新</a:t>
            </a:r>
          </a:p>
        </p:txBody>
      </p:sp>
      <p:sp>
        <p:nvSpPr>
          <p:cNvPr id="503812" name="Text Box 4"/>
          <p:cNvSpPr txBox="1">
            <a:spLocks noChangeArrowheads="1"/>
          </p:cNvSpPr>
          <p:nvPr/>
        </p:nvSpPr>
        <p:spPr bwMode="auto">
          <a:xfrm>
            <a:off x="889000" y="3168650"/>
            <a:ext cx="7416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000">
                <a:solidFill>
                  <a:srgbClr val="0000FF"/>
                </a:solidFill>
                <a:latin typeface="黑体"/>
                <a:ea typeface="黑体" pitchFamily="49" charset="-122"/>
              </a:rPr>
              <a:t>——</a:t>
            </a:r>
            <a:r>
              <a:rPr lang="zh-CN" altLang="en-US" sz="40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由奴隶社会过渡到封建社会</a:t>
            </a:r>
          </a:p>
        </p:txBody>
      </p:sp>
      <p:sp>
        <p:nvSpPr>
          <p:cNvPr id="503813" name="Text Box 5"/>
          <p:cNvSpPr txBox="1">
            <a:spLocks noChangeArrowheads="1"/>
          </p:cNvSpPr>
          <p:nvPr/>
        </p:nvSpPr>
        <p:spPr bwMode="auto">
          <a:xfrm>
            <a:off x="685800" y="5622925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000">
                <a:solidFill>
                  <a:srgbClr val="0000FF"/>
                </a:solidFill>
                <a:latin typeface="黑体"/>
                <a:ea typeface="黑体" pitchFamily="49" charset="-122"/>
              </a:rPr>
              <a:t>——</a:t>
            </a:r>
            <a:r>
              <a:rPr lang="zh-CN" altLang="en-US" sz="4000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从封建社会走上资本主义道路</a:t>
            </a:r>
          </a:p>
        </p:txBody>
      </p:sp>
      <p:sp>
        <p:nvSpPr>
          <p:cNvPr id="503814" name="Text Box 6"/>
          <p:cNvSpPr txBox="1">
            <a:spLocks noChangeArrowheads="1"/>
          </p:cNvSpPr>
          <p:nvPr/>
        </p:nvSpPr>
        <p:spPr bwMode="auto">
          <a:xfrm>
            <a:off x="381000" y="457200"/>
            <a:ext cx="5770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4000">
                <a:ea typeface="宋体" pitchFamily="2" charset="-122"/>
              </a:rPr>
              <a:t>日本历史上的两次改革：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866" name="Text Box 2"/>
          <p:cNvSpPr txBox="1">
            <a:spLocks noChangeArrowheads="1"/>
          </p:cNvSpPr>
          <p:nvPr/>
        </p:nvSpPr>
        <p:spPr bwMode="auto">
          <a:xfrm>
            <a:off x="3224213" y="3249613"/>
            <a:ext cx="784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1800" b="0">
              <a:latin typeface="Comic Sans MS" pitchFamily="66" charset="0"/>
              <a:ea typeface="宋体" pitchFamily="2" charset="-122"/>
            </a:endParaRPr>
          </a:p>
        </p:txBody>
      </p:sp>
      <p:sp>
        <p:nvSpPr>
          <p:cNvPr id="420867" name="Text Box 3"/>
          <p:cNvSpPr txBox="1">
            <a:spLocks noChangeArrowheads="1"/>
          </p:cNvSpPr>
          <p:nvPr/>
        </p:nvSpPr>
        <p:spPr bwMode="auto">
          <a:xfrm>
            <a:off x="250825" y="692150"/>
            <a:ext cx="86423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algn="ctr"/>
            <a:r>
              <a:rPr lang="zh-CN" altLang="en-US" sz="3600">
                <a:solidFill>
                  <a:srgbClr val="A50021"/>
                </a:solidFill>
                <a:latin typeface="楷体_GB2312" pitchFamily="49" charset="-122"/>
              </a:rPr>
              <a:t>日本简介</a:t>
            </a:r>
          </a:p>
          <a:p>
            <a:r>
              <a:rPr lang="zh-CN" altLang="en-US" sz="2800">
                <a:latin typeface="楷体_GB2312" pitchFamily="49" charset="-122"/>
              </a:rPr>
              <a:t>    远古时代日本与亚洲大陆连在一起</a:t>
            </a:r>
            <a:r>
              <a:rPr lang="en-US" altLang="zh-CN" sz="2800">
                <a:latin typeface="楷体_GB2312" pitchFamily="49" charset="-122"/>
              </a:rPr>
              <a:t>,</a:t>
            </a:r>
            <a:r>
              <a:rPr lang="zh-CN" altLang="en-US" sz="2800">
                <a:latin typeface="楷体_GB2312" pitchFamily="49" charset="-122"/>
              </a:rPr>
              <a:t>约</a:t>
            </a:r>
            <a:r>
              <a:rPr lang="en-US" altLang="zh-CN" sz="2800">
                <a:latin typeface="楷体_GB2312" pitchFamily="49" charset="-122"/>
              </a:rPr>
              <a:t>12000</a:t>
            </a:r>
            <a:r>
              <a:rPr lang="zh-CN" altLang="en-US" sz="2800">
                <a:latin typeface="楷体_GB2312" pitchFamily="49" charset="-122"/>
              </a:rPr>
              <a:t>年前因海水的进退与大陆分离。</a:t>
            </a:r>
          </a:p>
        </p:txBody>
      </p:sp>
      <p:pic>
        <p:nvPicPr>
          <p:cNvPr id="420868" name="Picture 4" descr="cf_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830513"/>
            <a:ext cx="3529013" cy="2543175"/>
          </a:xfrm>
          <a:prstGeom prst="rect">
            <a:avLst/>
          </a:prstGeom>
          <a:noFill/>
        </p:spPr>
      </p:pic>
      <p:sp>
        <p:nvSpPr>
          <p:cNvPr id="420869" name="Text Box 5"/>
          <p:cNvSpPr txBox="1">
            <a:spLocks noChangeArrowheads="1"/>
          </p:cNvSpPr>
          <p:nvPr/>
        </p:nvSpPr>
        <p:spPr bwMode="auto">
          <a:xfrm>
            <a:off x="4067175" y="1916113"/>
            <a:ext cx="48260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30000"/>
              </a:spcBef>
            </a:pPr>
            <a:r>
              <a:rPr lang="zh-CN" altLang="en-US">
                <a:solidFill>
                  <a:srgbClr val="A50021"/>
                </a:solidFill>
                <a:latin typeface="楷体_GB2312" pitchFamily="49" charset="-122"/>
              </a:rPr>
              <a:t>日本的由来</a:t>
            </a:r>
          </a:p>
          <a:p>
            <a:pPr>
              <a:spcBef>
                <a:spcPct val="30000"/>
              </a:spcBef>
            </a:pPr>
            <a:r>
              <a:rPr lang="zh-CN" altLang="en-US" sz="2600">
                <a:latin typeface="楷体_GB2312" pitchFamily="49" charset="-122"/>
              </a:rPr>
              <a:t>公元前</a:t>
            </a:r>
            <a:r>
              <a:rPr lang="en-US" altLang="zh-CN" sz="2600">
                <a:latin typeface="楷体_GB2312" pitchFamily="49" charset="-122"/>
              </a:rPr>
              <a:t>1</a:t>
            </a:r>
            <a:r>
              <a:rPr lang="zh-CN" altLang="en-US" sz="2600">
                <a:latin typeface="楷体_GB2312" pitchFamily="49" charset="-122"/>
              </a:rPr>
              <a:t>世纪小国林立</a:t>
            </a:r>
          </a:p>
          <a:p>
            <a:pPr>
              <a:spcBef>
                <a:spcPct val="30000"/>
              </a:spcBef>
            </a:pPr>
            <a:r>
              <a:rPr lang="en-US" altLang="zh-CN" sz="2600">
                <a:latin typeface="楷体_GB2312" pitchFamily="49" charset="-122"/>
              </a:rPr>
              <a:t>4</a:t>
            </a:r>
            <a:r>
              <a:rPr lang="zh-CN" altLang="en-US" sz="2600">
                <a:latin typeface="楷体_GB2312" pitchFamily="49" charset="-122"/>
              </a:rPr>
              <a:t>世纪统一</a:t>
            </a:r>
          </a:p>
          <a:p>
            <a:pPr>
              <a:spcBef>
                <a:spcPct val="30000"/>
              </a:spcBef>
            </a:pPr>
            <a:r>
              <a:rPr lang="en-US" altLang="zh-CN" sz="2600">
                <a:latin typeface="楷体_GB2312" pitchFamily="49" charset="-122"/>
              </a:rPr>
              <a:t>7</a:t>
            </a:r>
            <a:r>
              <a:rPr lang="zh-CN" altLang="en-US" sz="2600">
                <a:latin typeface="楷体_GB2312" pitchFamily="49" charset="-122"/>
              </a:rPr>
              <a:t>世纪建立中央集权国家</a:t>
            </a:r>
          </a:p>
          <a:p>
            <a:pPr>
              <a:spcBef>
                <a:spcPct val="30000"/>
              </a:spcBef>
            </a:pPr>
            <a:r>
              <a:rPr lang="en-US" altLang="zh-CN" sz="2600">
                <a:latin typeface="楷体_GB2312" pitchFamily="49" charset="-122"/>
              </a:rPr>
              <a:t>12</a:t>
            </a:r>
            <a:r>
              <a:rPr lang="zh-CN" altLang="en-US" sz="2600">
                <a:latin typeface="楷体_GB2312" pitchFamily="49" charset="-122"/>
              </a:rPr>
              <a:t>世纪末幕府统治</a:t>
            </a:r>
          </a:p>
          <a:p>
            <a:pPr>
              <a:spcBef>
                <a:spcPct val="30000"/>
              </a:spcBef>
            </a:pPr>
            <a:r>
              <a:rPr lang="zh-CN" altLang="en-US" sz="2600">
                <a:latin typeface="楷体_GB2312" pitchFamily="49" charset="-122"/>
              </a:rPr>
              <a:t>①镰仓幕府（</a:t>
            </a:r>
            <a:r>
              <a:rPr lang="en-US" altLang="zh-CN" sz="2600">
                <a:latin typeface="楷体_GB2312" pitchFamily="49" charset="-122"/>
              </a:rPr>
              <a:t>1192--1333</a:t>
            </a:r>
            <a:r>
              <a:rPr lang="zh-CN" altLang="en-US" sz="2600">
                <a:latin typeface="楷体_GB2312" pitchFamily="49" charset="-122"/>
              </a:rPr>
              <a:t>年）</a:t>
            </a:r>
          </a:p>
          <a:p>
            <a:pPr>
              <a:spcBef>
                <a:spcPct val="30000"/>
              </a:spcBef>
            </a:pPr>
            <a:r>
              <a:rPr lang="zh-CN" altLang="en-US" sz="2600">
                <a:latin typeface="楷体_GB2312" pitchFamily="49" charset="-122"/>
              </a:rPr>
              <a:t>②室町幕府（</a:t>
            </a:r>
            <a:r>
              <a:rPr lang="en-US" altLang="zh-CN" sz="2600">
                <a:latin typeface="楷体_GB2312" pitchFamily="49" charset="-122"/>
              </a:rPr>
              <a:t>1336--1573</a:t>
            </a:r>
            <a:r>
              <a:rPr lang="zh-CN" altLang="en-US" sz="2600">
                <a:latin typeface="楷体_GB2312" pitchFamily="49" charset="-122"/>
              </a:rPr>
              <a:t>年）</a:t>
            </a:r>
          </a:p>
          <a:p>
            <a:pPr>
              <a:spcBef>
                <a:spcPct val="30000"/>
              </a:spcBef>
            </a:pPr>
            <a:r>
              <a:rPr lang="zh-CN" altLang="en-US" sz="2600">
                <a:latin typeface="楷体_GB2312" pitchFamily="49" charset="-122"/>
              </a:rPr>
              <a:t>③德川幕府（</a:t>
            </a:r>
            <a:r>
              <a:rPr lang="en-US" altLang="zh-CN" sz="2600">
                <a:latin typeface="楷体_GB2312" pitchFamily="49" charset="-122"/>
              </a:rPr>
              <a:t>1603--1867</a:t>
            </a:r>
            <a:r>
              <a:rPr lang="zh-CN" altLang="en-US" sz="2600">
                <a:latin typeface="楷体_GB2312" pitchFamily="49" charset="-122"/>
              </a:rPr>
              <a:t>年）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2914" name="Picture 2" descr="http://www.geocities.jp/nagaura2/heysyu01.JPG"/>
          <p:cNvPicPr>
            <a:picLocks noChangeAspect="1" noChangeArrowheads="1"/>
          </p:cNvPicPr>
          <p:nvPr/>
        </p:nvPicPr>
        <p:blipFill>
          <a:blip r:embed="rId2" r:link="rId3">
            <a:lum bright="-34000" contrast="36000"/>
          </a:blip>
          <a:srcRect/>
          <a:stretch>
            <a:fillRect/>
          </a:stretch>
        </p:blipFill>
        <p:spPr bwMode="auto">
          <a:xfrm>
            <a:off x="5364163" y="2349500"/>
            <a:ext cx="349250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250825" y="1292225"/>
            <a:ext cx="8642350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"/>
              </a:spcBef>
            </a:pPr>
            <a:r>
              <a:rPr lang="en-US" altLang="zh-CN" sz="2800">
                <a:latin typeface="楷体_GB2312" pitchFamily="49" charset="-122"/>
              </a:rPr>
              <a:t>    </a:t>
            </a:r>
            <a:r>
              <a:rPr lang="zh-CN" altLang="en-US" sz="2800">
                <a:latin typeface="楷体_GB2312" pitchFamily="49" charset="-122"/>
              </a:rPr>
              <a:t>幕府一词始自古代汉语，指出征时将军的府署。以后又称将军为首的中央政权为幕府。</a:t>
            </a:r>
            <a:r>
              <a:rPr lang="zh-CN" altLang="en-US" sz="3600">
                <a:latin typeface="楷体_GB2312" pitchFamily="49" charset="-122"/>
              </a:rPr>
              <a:t> </a:t>
            </a:r>
          </a:p>
        </p:txBody>
      </p:sp>
      <p:sp>
        <p:nvSpPr>
          <p:cNvPr id="422916" name="WordArt 6"/>
          <p:cNvSpPr>
            <a:spLocks noChangeArrowheads="1" noChangeShapeType="1" noTextEdit="1"/>
          </p:cNvSpPr>
          <p:nvPr/>
        </p:nvSpPr>
        <p:spPr bwMode="auto">
          <a:xfrm>
            <a:off x="3419475" y="620713"/>
            <a:ext cx="1828800" cy="69532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zh-CN" altLang="en-US" sz="3600" kern="10">
                <a:ln w="25400">
                  <a:solidFill>
                    <a:srgbClr val="000066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sy="50000" rotWithShape="0">
                    <a:srgbClr val="808080">
                      <a:alpha val="50000"/>
                    </a:srgbClr>
                  </a:outerShdw>
                </a:effectLst>
                <a:latin typeface="华文行楷"/>
                <a:ea typeface="华文行楷"/>
              </a:rPr>
              <a:t>幕府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250825" y="2565400"/>
            <a:ext cx="5113338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楷体_GB2312" pitchFamily="49" charset="-122"/>
              </a:rPr>
              <a:t>　</a:t>
            </a:r>
            <a:r>
              <a:rPr lang="en-US" altLang="zh-CN" sz="2800">
                <a:latin typeface="楷体_GB2312" pitchFamily="49" charset="-122"/>
              </a:rPr>
              <a:t>1603</a:t>
            </a:r>
            <a:r>
              <a:rPr lang="zh-CN" altLang="en-US" sz="2800">
                <a:latin typeface="楷体_GB2312" pitchFamily="49" charset="-122"/>
              </a:rPr>
              <a:t>年初，德川家康打败竞争对手，取得</a:t>
            </a:r>
            <a:r>
              <a:rPr lang="zh-CN" altLang="en-US" sz="2800">
                <a:latin typeface="幼圆"/>
              </a:rPr>
              <a:t>“</a:t>
            </a:r>
            <a:r>
              <a:rPr lang="zh-CN" altLang="en-US" sz="2800">
                <a:latin typeface="楷体_GB2312" pitchFamily="49" charset="-122"/>
              </a:rPr>
              <a:t>征夷大将军</a:t>
            </a:r>
            <a:r>
              <a:rPr lang="zh-CN" altLang="en-US" sz="2800">
                <a:latin typeface="幼圆"/>
              </a:rPr>
              <a:t>”</a:t>
            </a:r>
            <a:r>
              <a:rPr lang="zh-CN" altLang="en-US" sz="2800">
                <a:latin typeface="楷体_GB2312" pitchFamily="49" charset="-122"/>
              </a:rPr>
              <a:t>的称号，在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江户</a:t>
            </a:r>
            <a:r>
              <a:rPr lang="zh-CN" altLang="en-US" sz="2800">
                <a:latin typeface="楷体_GB2312" pitchFamily="49" charset="-122"/>
              </a:rPr>
              <a:t>设立幕府，建立起统一中央集权的幕府统治，史称德川幕府，开始了二百六十多年的统治</a:t>
            </a:r>
            <a:r>
              <a:rPr lang="zh-CN" altLang="en-US" sz="2400">
                <a:latin typeface="楷体_GB2312" pitchFamily="49" charset="-122"/>
              </a:rPr>
              <a:t>（</a:t>
            </a:r>
            <a:r>
              <a:rPr lang="en-US" altLang="zh-CN" sz="2400">
                <a:latin typeface="楷体_GB2312" pitchFamily="49" charset="-122"/>
              </a:rPr>
              <a:t>1603--1867</a:t>
            </a:r>
            <a:r>
              <a:rPr lang="zh-CN" altLang="en-US" sz="2400">
                <a:latin typeface="楷体_GB2312" pitchFamily="49" charset="-122"/>
              </a:rPr>
              <a:t>）</a:t>
            </a:r>
            <a:r>
              <a:rPr lang="zh-CN" altLang="en-US" sz="2800">
                <a:latin typeface="楷体_GB2312" pitchFamily="49" charset="-122"/>
              </a:rPr>
              <a:t>。德川家族对日本的统治是通过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幕府</a:t>
            </a:r>
            <a:r>
              <a:rPr lang="zh-CN" altLang="en-US" sz="2800">
                <a:latin typeface="楷体_GB2312" pitchFamily="49" charset="-122"/>
              </a:rPr>
              <a:t>的形式实现的。 </a:t>
            </a:r>
          </a:p>
        </p:txBody>
      </p:sp>
      <p:sp>
        <p:nvSpPr>
          <p:cNvPr id="422918" name="Text Box 6"/>
          <p:cNvSpPr txBox="1">
            <a:spLocks noChangeArrowheads="1"/>
          </p:cNvSpPr>
          <p:nvPr/>
        </p:nvSpPr>
        <p:spPr bwMode="auto">
          <a:xfrm>
            <a:off x="5364163" y="5734050"/>
            <a:ext cx="3455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2800">
                <a:solidFill>
                  <a:srgbClr val="E82C00"/>
                </a:solidFill>
                <a:latin typeface="楷体_GB2312" pitchFamily="49" charset="-122"/>
              </a:rPr>
              <a:t>德川将军</a:t>
            </a:r>
          </a:p>
        </p:txBody>
      </p:sp>
      <p:sp>
        <p:nvSpPr>
          <p:cNvPr id="422919" name="Rectangle 7"/>
          <p:cNvSpPr>
            <a:spLocks noChangeArrowheads="1"/>
          </p:cNvSpPr>
          <p:nvPr/>
        </p:nvSpPr>
        <p:spPr bwMode="auto">
          <a:xfrm>
            <a:off x="250825" y="0"/>
            <a:ext cx="31854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dirty="0" smtClean="0">
                <a:solidFill>
                  <a:srgbClr val="FF0000"/>
                </a:solidFill>
              </a:rPr>
              <a:t>明治维新</a:t>
            </a:r>
            <a:r>
              <a:rPr kumimoji="1" lang="zh-CN" altLang="en-US" dirty="0">
                <a:solidFill>
                  <a:srgbClr val="FF0000"/>
                </a:solidFill>
              </a:rPr>
              <a:t>的背景（</a:t>
            </a:r>
            <a:r>
              <a:rPr lang="zh-CN" altLang="en-US" dirty="0"/>
              <a:t>历史条件</a:t>
            </a:r>
            <a:r>
              <a:rPr kumimoji="1" lang="zh-CN" altLang="en-US" dirty="0">
                <a:solidFill>
                  <a:srgbClr val="FF0000"/>
                </a:solidFill>
              </a:rPr>
              <a:t>）</a:t>
            </a:r>
            <a:br>
              <a:rPr kumimoji="1" lang="zh-CN" altLang="en-US" dirty="0">
                <a:solidFill>
                  <a:srgbClr val="FF0000"/>
                </a:solidFill>
              </a:rPr>
            </a:br>
            <a:endParaRPr kumimoji="1"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Text Box 2"/>
          <p:cNvSpPr txBox="1">
            <a:spLocks noChangeArrowheads="1"/>
          </p:cNvSpPr>
          <p:nvPr/>
        </p:nvSpPr>
        <p:spPr bwMode="auto">
          <a:xfrm>
            <a:off x="5580063" y="692150"/>
            <a:ext cx="3313112" cy="277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r>
              <a:rPr kumimoji="1" lang="zh-CN" altLang="en-US" sz="3600" b="0">
                <a:solidFill>
                  <a:srgbClr val="000000"/>
                </a:solidFill>
                <a:latin typeface="楷体_GB2312" pitchFamily="49" charset="-122"/>
              </a:rPr>
              <a:t>　 </a:t>
            </a:r>
            <a:r>
              <a:rPr kumimoji="1" lang="zh-CN" altLang="en-US" sz="2800">
                <a:solidFill>
                  <a:srgbClr val="000000"/>
                </a:solidFill>
                <a:latin typeface="楷体_GB2312" pitchFamily="49" charset="-122"/>
              </a:rPr>
              <a:t>幕府统治下的日本社会分为</a:t>
            </a:r>
            <a:r>
              <a:rPr kumimoji="1" lang="zh-CN" altLang="en-US" sz="2800">
                <a:solidFill>
                  <a:srgbClr val="FF0000"/>
                </a:solidFill>
                <a:latin typeface="楷体_GB2312" pitchFamily="49" charset="-122"/>
              </a:rPr>
              <a:t>士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、农、工、商</a:t>
            </a:r>
            <a:r>
              <a:rPr lang="zh-CN" altLang="en-US" sz="2800">
                <a:solidFill>
                  <a:srgbClr val="000000"/>
                </a:solidFill>
                <a:latin typeface="楷体_GB2312" pitchFamily="49" charset="-122"/>
              </a:rPr>
              <a:t>四个等级，武士阶级是统治阶级。</a:t>
            </a:r>
            <a:r>
              <a:rPr lang="zh-CN" altLang="en-US" sz="2800">
                <a:latin typeface="楷体_GB2312" pitchFamily="49" charset="-122"/>
              </a:rPr>
              <a:t>身份等级世代相继，不能逾越。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3838" y="1243013"/>
            <a:ext cx="5319712" cy="4994275"/>
            <a:chOff x="-18" y="528"/>
            <a:chExt cx="3510" cy="3600"/>
          </a:xfrm>
        </p:grpSpPr>
        <p:pic>
          <p:nvPicPr>
            <p:cNvPr id="423940" name="Picture 4" descr="16234566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84" y="528"/>
              <a:ext cx="2160" cy="3600"/>
            </a:xfrm>
            <a:prstGeom prst="rect">
              <a:avLst/>
            </a:prstGeom>
            <a:noFill/>
          </p:spPr>
        </p:pic>
        <p:sp>
          <p:nvSpPr>
            <p:cNvPr id="423941" name="Rectangle 5"/>
            <p:cNvSpPr>
              <a:spLocks noChangeArrowheads="1"/>
            </p:cNvSpPr>
            <p:nvPr/>
          </p:nvSpPr>
          <p:spPr bwMode="auto">
            <a:xfrm>
              <a:off x="1440" y="816"/>
              <a:ext cx="1776" cy="2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kumimoji="1" lang="zh-CN" altLang="en-US">
                  <a:solidFill>
                    <a:srgbClr val="0000FF"/>
                  </a:solidFill>
                  <a:latin typeface="楷体_GB2312" pitchFamily="49" charset="-122"/>
                </a:rPr>
                <a:t>天皇（傀儡）</a:t>
              </a:r>
            </a:p>
          </p:txBody>
        </p:sp>
        <p:sp>
          <p:nvSpPr>
            <p:cNvPr id="423942" name="Rectangle 6">
              <a:hlinkClick r:id="" action="ppaction://noaction"/>
            </p:cNvPr>
            <p:cNvSpPr>
              <a:spLocks noChangeArrowheads="1"/>
            </p:cNvSpPr>
            <p:nvPr/>
          </p:nvSpPr>
          <p:spPr bwMode="auto">
            <a:xfrm>
              <a:off x="1296" y="1344"/>
              <a:ext cx="2196" cy="330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kumimoji="1" lang="en-US" altLang="zh-CN" sz="2800" b="0">
                  <a:solidFill>
                    <a:srgbClr val="FF0000"/>
                  </a:solidFill>
                  <a:latin typeface="楷体_GB2312" pitchFamily="49" charset="-122"/>
                </a:rPr>
                <a:t> </a:t>
              </a:r>
              <a:r>
                <a:rPr kumimoji="1" lang="zh-CN" altLang="en-US" sz="2400">
                  <a:solidFill>
                    <a:srgbClr val="0000FF"/>
                  </a:solidFill>
                  <a:latin typeface="楷体_GB2312" pitchFamily="49" charset="-122"/>
                </a:rPr>
                <a:t>幕府将军（实际统治者）</a:t>
              </a:r>
            </a:p>
          </p:txBody>
        </p:sp>
        <p:sp>
          <p:nvSpPr>
            <p:cNvPr id="423943" name="Rectangle 7"/>
            <p:cNvSpPr>
              <a:spLocks noChangeArrowheads="1"/>
            </p:cNvSpPr>
            <p:nvPr/>
          </p:nvSpPr>
          <p:spPr bwMode="auto">
            <a:xfrm>
              <a:off x="1248" y="2016"/>
              <a:ext cx="2160" cy="326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kumimoji="1" lang="zh-CN" altLang="en-US" sz="2400">
                  <a:solidFill>
                    <a:srgbClr val="0000FF"/>
                  </a:solidFill>
                  <a:latin typeface="楷体_GB2312" pitchFamily="49" charset="-122"/>
                </a:rPr>
                <a:t>大名</a:t>
              </a:r>
              <a:r>
                <a:rPr kumimoji="1" lang="en-US" altLang="zh-CN" sz="2400">
                  <a:solidFill>
                    <a:srgbClr val="0000FF"/>
                  </a:solidFill>
                  <a:latin typeface="楷体_GB2312" pitchFamily="49" charset="-122"/>
                </a:rPr>
                <a:t>(</a:t>
              </a:r>
              <a:r>
                <a:rPr kumimoji="1" lang="zh-CN" altLang="en-US" sz="2400">
                  <a:solidFill>
                    <a:srgbClr val="0000FF"/>
                  </a:solidFill>
                  <a:latin typeface="楷体_GB2312" pitchFamily="49" charset="-122"/>
                </a:rPr>
                <a:t>封建割据势力）</a:t>
              </a:r>
            </a:p>
          </p:txBody>
        </p:sp>
        <p:sp>
          <p:nvSpPr>
            <p:cNvPr id="423944" name="Rectangle 8"/>
            <p:cNvSpPr>
              <a:spLocks noChangeArrowheads="1"/>
            </p:cNvSpPr>
            <p:nvPr/>
          </p:nvSpPr>
          <p:spPr bwMode="auto">
            <a:xfrm>
              <a:off x="1632" y="2688"/>
              <a:ext cx="1008" cy="240"/>
            </a:xfrm>
            <a:prstGeom prst="rect">
              <a:avLst/>
            </a:prstGeom>
            <a:solidFill>
              <a:srgbClr val="FF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kumimoji="1" lang="zh-CN" altLang="en-US" sz="2400">
                  <a:solidFill>
                    <a:srgbClr val="0000FF"/>
                  </a:solidFill>
                  <a:latin typeface="楷体_GB2312" pitchFamily="49" charset="-122"/>
                </a:rPr>
                <a:t>武士</a:t>
              </a:r>
            </a:p>
          </p:txBody>
        </p:sp>
        <p:sp>
          <p:nvSpPr>
            <p:cNvPr id="423945" name="AutoShape 9"/>
            <p:cNvSpPr>
              <a:spLocks/>
            </p:cNvSpPr>
            <p:nvPr/>
          </p:nvSpPr>
          <p:spPr bwMode="auto">
            <a:xfrm>
              <a:off x="336" y="1584"/>
              <a:ext cx="192" cy="1200"/>
            </a:xfrm>
            <a:prstGeom prst="leftBrace">
              <a:avLst>
                <a:gd name="adj1" fmla="val 52083"/>
                <a:gd name="adj2" fmla="val 50000"/>
              </a:avLst>
            </a:prstGeom>
            <a:noFill/>
            <a:ln w="317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23946" name="Text Box 10"/>
            <p:cNvSpPr txBox="1">
              <a:spLocks noChangeArrowheads="1"/>
            </p:cNvSpPr>
            <p:nvPr/>
          </p:nvSpPr>
          <p:spPr bwMode="auto">
            <a:xfrm>
              <a:off x="-18" y="1920"/>
              <a:ext cx="403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eaVert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楷体_GB2312" pitchFamily="49" charset="-122"/>
                </a:rPr>
                <a:t>士</a:t>
              </a:r>
            </a:p>
          </p:txBody>
        </p:sp>
      </p:grpSp>
      <p:sp>
        <p:nvSpPr>
          <p:cNvPr id="423947" name="Text Box 11"/>
          <p:cNvSpPr txBox="1">
            <a:spLocks noChangeArrowheads="1"/>
          </p:cNvSpPr>
          <p:nvPr/>
        </p:nvSpPr>
        <p:spPr bwMode="auto">
          <a:xfrm>
            <a:off x="4500563" y="3841750"/>
            <a:ext cx="4465637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en-US"/>
              <a:t>①</a:t>
            </a:r>
            <a:r>
              <a:rPr kumimoji="1" lang="zh-CN" altLang="en-US">
                <a:solidFill>
                  <a:srgbClr val="FF0000"/>
                </a:solidFill>
                <a:latin typeface="楷体_GB2312" pitchFamily="49" charset="-122"/>
              </a:rPr>
              <a:t>、</a:t>
            </a:r>
            <a:r>
              <a:rPr kumimoji="1" lang="en-US" altLang="zh-CN">
                <a:solidFill>
                  <a:srgbClr val="FF0000"/>
                </a:solidFill>
                <a:latin typeface="楷体_GB2312" pitchFamily="49" charset="-122"/>
              </a:rPr>
              <a:t>19</a:t>
            </a:r>
            <a:r>
              <a:rPr kumimoji="1" lang="zh-CN" altLang="en-US">
                <a:solidFill>
                  <a:srgbClr val="FF0000"/>
                </a:solidFill>
                <a:latin typeface="楷体_GB2312" pitchFamily="49" charset="-122"/>
              </a:rPr>
              <a:t>世纪中期的日本是一个闭关锁国、落后的封建（农业）国家。</a:t>
            </a:r>
          </a:p>
          <a:p>
            <a:r>
              <a:rPr kumimoji="1" lang="en-US" altLang="en-US"/>
              <a:t>②</a:t>
            </a:r>
            <a:r>
              <a:rPr kumimoji="1" lang="zh-CN" altLang="en-US">
                <a:solidFill>
                  <a:srgbClr val="FF0000"/>
                </a:solidFill>
                <a:latin typeface="楷体_GB2312" pitchFamily="49" charset="-122"/>
              </a:rPr>
              <a:t>、天皇大权旁落，实际权力掌握在幕府将军手中。</a:t>
            </a:r>
          </a:p>
        </p:txBody>
      </p:sp>
      <p:sp>
        <p:nvSpPr>
          <p:cNvPr id="423948" name="Rectangle 12"/>
          <p:cNvSpPr>
            <a:spLocks noChangeArrowheads="1"/>
          </p:cNvSpPr>
          <p:nvPr/>
        </p:nvSpPr>
        <p:spPr bwMode="auto">
          <a:xfrm>
            <a:off x="250825" y="692150"/>
            <a:ext cx="5927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00CC"/>
                </a:solidFill>
                <a:latin typeface="楷体_GB2312" pitchFamily="49" charset="-122"/>
              </a:rPr>
              <a:t>1</a:t>
            </a:r>
            <a:r>
              <a:rPr lang="zh-CN" altLang="en-US">
                <a:solidFill>
                  <a:srgbClr val="0000CC"/>
                </a:solidFill>
                <a:latin typeface="楷体_GB2312" pitchFamily="49" charset="-122"/>
              </a:rPr>
              <a:t>、德川幕府统治下的日本</a:t>
            </a:r>
          </a:p>
        </p:txBody>
      </p:sp>
      <p:sp>
        <p:nvSpPr>
          <p:cNvPr id="423949" name="Rectangle 13"/>
          <p:cNvSpPr>
            <a:spLocks noChangeArrowheads="1"/>
          </p:cNvSpPr>
          <p:nvPr/>
        </p:nvSpPr>
        <p:spPr bwMode="auto">
          <a:xfrm>
            <a:off x="2627313" y="5876925"/>
            <a:ext cx="647700" cy="360363"/>
          </a:xfrm>
          <a:prstGeom prst="rect">
            <a:avLst/>
          </a:prstGeom>
          <a:noFill/>
          <a:ln w="57150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423950" name="Rectangle 14"/>
          <p:cNvSpPr>
            <a:spLocks noChangeArrowheads="1"/>
          </p:cNvSpPr>
          <p:nvPr/>
        </p:nvSpPr>
        <p:spPr bwMode="auto">
          <a:xfrm>
            <a:off x="250825" y="0"/>
            <a:ext cx="6303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 smtClean="0">
                <a:solidFill>
                  <a:srgbClr val="FF0000"/>
                </a:solidFill>
              </a:rPr>
              <a:t>明治维新</a:t>
            </a:r>
            <a:r>
              <a:rPr kumimoji="1" lang="zh-CN" altLang="en-US" dirty="0">
                <a:solidFill>
                  <a:srgbClr val="FF0000"/>
                </a:solidFill>
              </a:rPr>
              <a:t>的背景（</a:t>
            </a:r>
            <a:r>
              <a:rPr lang="zh-CN" altLang="en-US" dirty="0"/>
              <a:t>历史条件</a:t>
            </a:r>
            <a:endParaRPr kumimoji="1"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3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39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0018" name="Picture 2" descr="等级"/>
          <p:cNvPicPr preferRelativeResize="0"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2878137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0019" name="Text Box 3"/>
          <p:cNvSpPr txBox="1">
            <a:spLocks noChangeArrowheads="1"/>
          </p:cNvSpPr>
          <p:nvPr/>
        </p:nvSpPr>
        <p:spPr bwMode="auto">
          <a:xfrm>
            <a:off x="2627313" y="26035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chemeClr val="accent2"/>
                </a:solidFill>
                <a:latin typeface="楷体_GB2312" pitchFamily="49" charset="-122"/>
              </a:rPr>
              <a:t>天皇</a:t>
            </a:r>
          </a:p>
        </p:txBody>
      </p:sp>
      <p:sp>
        <p:nvSpPr>
          <p:cNvPr id="470020" name="Text Box 4"/>
          <p:cNvSpPr txBox="1">
            <a:spLocks noChangeArrowheads="1"/>
          </p:cNvSpPr>
          <p:nvPr/>
        </p:nvSpPr>
        <p:spPr bwMode="auto">
          <a:xfrm>
            <a:off x="2484438" y="1125538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chemeClr val="accent2"/>
                </a:solidFill>
                <a:latin typeface="楷体_GB2312" pitchFamily="49" charset="-122"/>
              </a:rPr>
              <a:t>将军</a:t>
            </a:r>
          </a:p>
        </p:txBody>
      </p:sp>
      <p:sp>
        <p:nvSpPr>
          <p:cNvPr id="470021" name="Text Box 5"/>
          <p:cNvSpPr txBox="1">
            <a:spLocks noChangeArrowheads="1"/>
          </p:cNvSpPr>
          <p:nvPr/>
        </p:nvSpPr>
        <p:spPr bwMode="auto">
          <a:xfrm>
            <a:off x="2555875" y="21336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chemeClr val="accent2"/>
                </a:solidFill>
                <a:latin typeface="楷体_GB2312" pitchFamily="49" charset="-122"/>
              </a:rPr>
              <a:t>大名</a:t>
            </a:r>
          </a:p>
        </p:txBody>
      </p:sp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2555875" y="29972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chemeClr val="accent2"/>
                </a:solidFill>
                <a:latin typeface="楷体_GB2312" pitchFamily="49" charset="-122"/>
              </a:rPr>
              <a:t>武士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79388" y="476250"/>
            <a:ext cx="1522412" cy="3689350"/>
            <a:chOff x="-1203" y="384"/>
            <a:chExt cx="2163" cy="3312"/>
          </a:xfrm>
        </p:grpSpPr>
        <p:sp>
          <p:nvSpPr>
            <p:cNvPr id="3" name="Text Box 8"/>
            <p:cNvSpPr txBox="1">
              <a:spLocks noChangeArrowheads="1"/>
            </p:cNvSpPr>
            <p:nvPr/>
          </p:nvSpPr>
          <p:spPr bwMode="auto">
            <a:xfrm>
              <a:off x="-1203" y="384"/>
              <a:ext cx="1732" cy="3312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  <p:txBody>
            <a:bodyPr vert="eaVert"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FF0000"/>
                  </a:solidFill>
                  <a:latin typeface="楷体_GB2312" pitchFamily="49" charset="-122"/>
                </a:rPr>
                <a:t>资本主义生产关系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>
                  <a:solidFill>
                    <a:srgbClr val="FF0000"/>
                  </a:solidFill>
                  <a:latin typeface="楷体_GB2312" pitchFamily="49" charset="-122"/>
                </a:rPr>
                <a:t>形成和发展</a:t>
              </a:r>
            </a:p>
          </p:txBody>
        </p:sp>
        <p:sp>
          <p:nvSpPr>
            <p:cNvPr id="470025" name="AutoShape 9"/>
            <p:cNvSpPr>
              <a:spLocks noChangeArrowheads="1"/>
            </p:cNvSpPr>
            <p:nvPr/>
          </p:nvSpPr>
          <p:spPr bwMode="auto">
            <a:xfrm>
              <a:off x="624" y="1728"/>
              <a:ext cx="336" cy="288"/>
            </a:xfrm>
            <a:prstGeom prst="notchedRightArrow">
              <a:avLst>
                <a:gd name="adj1" fmla="val 50000"/>
                <a:gd name="adj2" fmla="val 29167"/>
              </a:avLst>
            </a:prstGeom>
            <a:solidFill>
              <a:schemeClr val="accent2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0" rIns="0" anchor="ctr"/>
            <a:lstStyle/>
            <a:p>
              <a:endParaRPr lang="zh-CN" altLang="zh-CN" sz="1800" b="0">
                <a:latin typeface="楷体_GB2312" pitchFamily="49" charset="-122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3995738" y="1052513"/>
            <a:ext cx="3962400" cy="1295400"/>
            <a:chOff x="2448" y="960"/>
            <a:chExt cx="2496" cy="816"/>
          </a:xfrm>
        </p:grpSpPr>
        <p:sp>
          <p:nvSpPr>
            <p:cNvPr id="470027" name="Line 11"/>
            <p:cNvSpPr>
              <a:spLocks noChangeShapeType="1"/>
            </p:cNvSpPr>
            <p:nvPr/>
          </p:nvSpPr>
          <p:spPr bwMode="auto">
            <a:xfrm>
              <a:off x="2496" y="1248"/>
              <a:ext cx="158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lIns="0" rIns="0"/>
            <a:lstStyle/>
            <a:p>
              <a:endParaRPr lang="zh-CN" altLang="en-US"/>
            </a:p>
          </p:txBody>
        </p:sp>
        <p:sp>
          <p:nvSpPr>
            <p:cNvPr id="470028" name="AutoShape 12"/>
            <p:cNvSpPr>
              <a:spLocks noChangeArrowheads="1"/>
            </p:cNvSpPr>
            <p:nvPr/>
          </p:nvSpPr>
          <p:spPr bwMode="auto">
            <a:xfrm>
              <a:off x="3984" y="960"/>
              <a:ext cx="960" cy="81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73 w 21600"/>
                <a:gd name="T25" fmla="*/ 3150 h 21600"/>
                <a:gd name="T26" fmla="*/ 18428 w 21600"/>
                <a:gd name="T27" fmla="*/ 1845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80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0" rIns="0" anchor="ctr"/>
            <a:lstStyle/>
            <a:p>
              <a:endParaRPr lang="zh-CN" altLang="en-US"/>
            </a:p>
          </p:txBody>
        </p:sp>
        <p:sp>
          <p:nvSpPr>
            <p:cNvPr id="470029" name="Text Box 13"/>
            <p:cNvSpPr txBox="1">
              <a:spLocks noChangeArrowheads="1"/>
            </p:cNvSpPr>
            <p:nvPr/>
          </p:nvSpPr>
          <p:spPr bwMode="auto">
            <a:xfrm>
              <a:off x="4224" y="1200"/>
              <a:ext cx="6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0">
                  <a:latin typeface="楷体_GB2312" pitchFamily="49" charset="-122"/>
                </a:rPr>
                <a:t>幕府</a:t>
              </a:r>
            </a:p>
          </p:txBody>
        </p:sp>
        <p:sp>
          <p:nvSpPr>
            <p:cNvPr id="470030" name="Text Box 14"/>
            <p:cNvSpPr txBox="1">
              <a:spLocks noChangeArrowheads="1"/>
            </p:cNvSpPr>
            <p:nvPr/>
          </p:nvSpPr>
          <p:spPr bwMode="auto">
            <a:xfrm>
              <a:off x="2448" y="1008"/>
              <a:ext cx="168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掌握政权，组成幕府</a:t>
              </a: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3924300" y="260350"/>
            <a:ext cx="3048000" cy="914400"/>
            <a:chOff x="2544" y="384"/>
            <a:chExt cx="1920" cy="576"/>
          </a:xfrm>
        </p:grpSpPr>
        <p:cxnSp>
          <p:nvCxnSpPr>
            <p:cNvPr id="470032" name="AutoShape 16"/>
            <p:cNvCxnSpPr>
              <a:cxnSpLocks noChangeShapeType="1"/>
              <a:stCxn id="470019" idx="3"/>
              <a:endCxn id="470028" idx="0"/>
            </p:cNvCxnSpPr>
            <p:nvPr/>
          </p:nvCxnSpPr>
          <p:spPr bwMode="auto">
            <a:xfrm>
              <a:off x="2544" y="624"/>
              <a:ext cx="1920" cy="336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470033" name="Text Box 17"/>
            <p:cNvSpPr txBox="1">
              <a:spLocks noChangeArrowheads="1"/>
            </p:cNvSpPr>
            <p:nvPr/>
          </p:nvSpPr>
          <p:spPr bwMode="auto">
            <a:xfrm>
              <a:off x="2784" y="384"/>
              <a:ext cx="144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1800">
                  <a:latin typeface="楷体_GB2312" pitchFamily="49" charset="-122"/>
                </a:rPr>
                <a:t>只是傀儡，毫无实权</a:t>
              </a:r>
            </a:p>
          </p:txBody>
        </p:sp>
      </p:grp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2771775" y="4508500"/>
            <a:ext cx="2305050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rgbClr val="000000"/>
                </a:solidFill>
                <a:latin typeface="楷体_GB2312" pitchFamily="49" charset="-122"/>
              </a:rPr>
              <a:t>新兴地主、商人</a:t>
            </a: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2771775" y="3716338"/>
            <a:ext cx="2305050" cy="4572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>
                <a:solidFill>
                  <a:srgbClr val="000000"/>
                </a:solidFill>
                <a:latin typeface="楷体_GB2312" pitchFamily="49" charset="-122"/>
              </a:rPr>
              <a:t>农民、城市平民</a:t>
            </a:r>
          </a:p>
        </p:txBody>
      </p: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3851275" y="2133600"/>
            <a:ext cx="2743200" cy="417513"/>
            <a:chOff x="2448" y="1584"/>
            <a:chExt cx="1728" cy="263"/>
          </a:xfrm>
        </p:grpSpPr>
        <p:cxnSp>
          <p:nvCxnSpPr>
            <p:cNvPr id="470037" name="AutoShape 21"/>
            <p:cNvCxnSpPr>
              <a:cxnSpLocks noChangeShapeType="1"/>
              <a:endCxn id="470028" idx="3"/>
            </p:cNvCxnSpPr>
            <p:nvPr/>
          </p:nvCxnSpPr>
          <p:spPr bwMode="auto">
            <a:xfrm flipV="1">
              <a:off x="2448" y="1657"/>
              <a:ext cx="1677" cy="190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470038" name="Text Box 22"/>
            <p:cNvSpPr txBox="1">
              <a:spLocks noChangeArrowheads="1"/>
            </p:cNvSpPr>
            <p:nvPr/>
          </p:nvSpPr>
          <p:spPr bwMode="auto">
            <a:xfrm>
              <a:off x="2592" y="1584"/>
              <a:ext cx="158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有些从事工商业</a:t>
              </a:r>
            </a:p>
          </p:txBody>
        </p:sp>
      </p:grpSp>
      <p:grpSp>
        <p:nvGrpSpPr>
          <p:cNvPr id="7" name="Group 23"/>
          <p:cNvGrpSpPr>
            <a:grpSpLocks/>
          </p:cNvGrpSpPr>
          <p:nvPr/>
        </p:nvGrpSpPr>
        <p:grpSpPr bwMode="auto">
          <a:xfrm>
            <a:off x="3995738" y="2133600"/>
            <a:ext cx="3048000" cy="1463675"/>
            <a:chOff x="2544" y="1728"/>
            <a:chExt cx="1920" cy="922"/>
          </a:xfrm>
        </p:grpSpPr>
        <p:cxnSp>
          <p:nvCxnSpPr>
            <p:cNvPr id="470040" name="AutoShape 24"/>
            <p:cNvCxnSpPr>
              <a:cxnSpLocks noChangeShapeType="1"/>
            </p:cNvCxnSpPr>
            <p:nvPr/>
          </p:nvCxnSpPr>
          <p:spPr bwMode="auto">
            <a:xfrm flipV="1">
              <a:off x="2544" y="1728"/>
              <a:ext cx="1920" cy="672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470041" name="Text Box 25"/>
            <p:cNvSpPr txBox="1">
              <a:spLocks noChangeArrowheads="1"/>
            </p:cNvSpPr>
            <p:nvPr/>
          </p:nvSpPr>
          <p:spPr bwMode="auto">
            <a:xfrm>
              <a:off x="2880" y="2112"/>
              <a:ext cx="1248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经济状况恶化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不满情绪增强</a:t>
              </a:r>
            </a:p>
          </p:txBody>
        </p:sp>
      </p:grpSp>
      <p:grpSp>
        <p:nvGrpSpPr>
          <p:cNvPr id="8" name="Group 26"/>
          <p:cNvGrpSpPr>
            <a:grpSpLocks/>
          </p:cNvGrpSpPr>
          <p:nvPr/>
        </p:nvGrpSpPr>
        <p:grpSpPr bwMode="auto">
          <a:xfrm>
            <a:off x="5003800" y="1916113"/>
            <a:ext cx="2519363" cy="2339975"/>
            <a:chOff x="3216" y="1656"/>
            <a:chExt cx="1587" cy="1474"/>
          </a:xfrm>
        </p:grpSpPr>
        <p:cxnSp>
          <p:nvCxnSpPr>
            <p:cNvPr id="470043" name="AutoShape 27"/>
            <p:cNvCxnSpPr>
              <a:cxnSpLocks noChangeShapeType="1"/>
            </p:cNvCxnSpPr>
            <p:nvPr/>
          </p:nvCxnSpPr>
          <p:spPr bwMode="auto">
            <a:xfrm flipV="1">
              <a:off x="3216" y="1656"/>
              <a:ext cx="1587" cy="1290"/>
            </a:xfrm>
            <a:prstGeom prst="bentConnector2">
              <a:avLst/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470044" name="Text Box 28"/>
            <p:cNvSpPr txBox="1">
              <a:spLocks noChangeArrowheads="1"/>
            </p:cNvSpPr>
            <p:nvPr/>
          </p:nvSpPr>
          <p:spPr bwMode="auto">
            <a:xfrm>
              <a:off x="3552" y="2688"/>
              <a:ext cx="1200" cy="44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生活日益贫困进行反抗斗争</a:t>
              </a:r>
            </a:p>
          </p:txBody>
        </p:sp>
      </p:grpSp>
      <p:grpSp>
        <p:nvGrpSpPr>
          <p:cNvPr id="9" name="Group 29"/>
          <p:cNvGrpSpPr>
            <a:grpSpLocks/>
          </p:cNvGrpSpPr>
          <p:nvPr/>
        </p:nvGrpSpPr>
        <p:grpSpPr bwMode="auto">
          <a:xfrm>
            <a:off x="5580063" y="1341438"/>
            <a:ext cx="2057400" cy="3825875"/>
            <a:chOff x="3696" y="1344"/>
            <a:chExt cx="1296" cy="2410"/>
          </a:xfrm>
        </p:grpSpPr>
        <p:cxnSp>
          <p:nvCxnSpPr>
            <p:cNvPr id="470046" name="AutoShape 30"/>
            <p:cNvCxnSpPr>
              <a:cxnSpLocks noChangeShapeType="1"/>
            </p:cNvCxnSpPr>
            <p:nvPr/>
          </p:nvCxnSpPr>
          <p:spPr bwMode="auto">
            <a:xfrm flipV="1">
              <a:off x="3696" y="1344"/>
              <a:ext cx="1248" cy="2184"/>
            </a:xfrm>
            <a:prstGeom prst="bentConnector3">
              <a:avLst>
                <a:gd name="adj1" fmla="val 111537"/>
              </a:avLst>
            </a:prstGeom>
            <a:noFill/>
            <a:ln w="34925">
              <a:solidFill>
                <a:schemeClr val="tx1"/>
              </a:solidFill>
              <a:miter lim="800000"/>
              <a:headEnd/>
              <a:tailEnd type="triangle" w="med" len="med"/>
            </a:ln>
          </p:spPr>
        </p:cxnSp>
        <p:sp>
          <p:nvSpPr>
            <p:cNvPr id="470047" name="Text Box 31"/>
            <p:cNvSpPr txBox="1">
              <a:spLocks noChangeArrowheads="1"/>
            </p:cNvSpPr>
            <p:nvPr/>
          </p:nvSpPr>
          <p:spPr bwMode="auto">
            <a:xfrm>
              <a:off x="3792" y="3312"/>
              <a:ext cx="1200" cy="44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000">
                  <a:latin typeface="楷体_GB2312" pitchFamily="49" charset="-122"/>
                </a:rPr>
                <a:t>经济实力增强</a:t>
              </a:r>
              <a:r>
                <a:rPr kumimoji="1" lang="en-US" altLang="zh-CN" sz="2000">
                  <a:latin typeface="楷体_GB2312" pitchFamily="49" charset="-122"/>
                </a:rPr>
                <a:t>,</a:t>
              </a:r>
              <a:r>
                <a:rPr kumimoji="1" lang="zh-CN" altLang="en-US" sz="2000">
                  <a:latin typeface="楷体_GB2312" pitchFamily="49" charset="-122"/>
                </a:rPr>
                <a:t>政治权利较少</a:t>
              </a:r>
            </a:p>
          </p:txBody>
        </p:sp>
      </p:grpSp>
      <p:sp>
        <p:nvSpPr>
          <p:cNvPr id="25636" name="Text Box 36"/>
          <p:cNvSpPr txBox="1">
            <a:spLocks noChangeArrowheads="1"/>
          </p:cNvSpPr>
          <p:nvPr/>
        </p:nvSpPr>
        <p:spPr bwMode="auto">
          <a:xfrm>
            <a:off x="8243888" y="0"/>
            <a:ext cx="549275" cy="53736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eaVert" lIns="0" r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3600">
                <a:latin typeface="楷体_GB2312" pitchFamily="49" charset="-122"/>
              </a:rPr>
              <a:t>2</a:t>
            </a:r>
            <a:r>
              <a:rPr kumimoji="1" lang="zh-CN" altLang="en-US" sz="3600">
                <a:latin typeface="楷体_GB2312" pitchFamily="49" charset="-122"/>
              </a:rPr>
              <a:t>、幕府已成为众矢之的</a:t>
            </a:r>
          </a:p>
        </p:txBody>
      </p:sp>
      <p:sp>
        <p:nvSpPr>
          <p:cNvPr id="25635" name="Text Box 35"/>
          <p:cNvSpPr txBox="1">
            <a:spLocks noChangeArrowheads="1"/>
          </p:cNvSpPr>
          <p:nvPr/>
        </p:nvSpPr>
        <p:spPr bwMode="auto">
          <a:xfrm>
            <a:off x="323850" y="4816475"/>
            <a:ext cx="8642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结论：</a:t>
            </a:r>
          </a:p>
          <a:p>
            <a:r>
              <a:rPr lang="zh-CN" altLang="en-US">
                <a:solidFill>
                  <a:schemeClr val="bg1"/>
                </a:solidFill>
              </a:rPr>
              <a:t>　　</a:t>
            </a:r>
            <a:r>
              <a:rPr lang="zh-CN" altLang="en-US">
                <a:solidFill>
                  <a:srgbClr val="FF0000"/>
                </a:solidFill>
              </a:rPr>
              <a:t>商品经济的发展和资本主义萌芽的产生</a:t>
            </a:r>
            <a:r>
              <a:rPr lang="zh-CN" altLang="en-US"/>
              <a:t>，从根本上引起了日本社会阶级结构和封建等级秩序的变化。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962" name="Text Box 2"/>
          <p:cNvSpPr txBox="1">
            <a:spLocks noChangeArrowheads="1"/>
          </p:cNvSpPr>
          <p:nvPr/>
        </p:nvSpPr>
        <p:spPr bwMode="auto">
          <a:xfrm>
            <a:off x="5464175" y="1422400"/>
            <a:ext cx="34290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r>
              <a:rPr lang="en-US" altLang="zh-CN"/>
              <a:t>3</a:t>
            </a:r>
            <a:r>
              <a:rPr lang="zh-CN" altLang="en-US" sz="3600">
                <a:solidFill>
                  <a:schemeClr val="tx2"/>
                </a:solidFill>
                <a:latin typeface="楷体_GB2312" pitchFamily="49" charset="-122"/>
              </a:rPr>
              <a:t>、 幕府实行</a:t>
            </a:r>
            <a:r>
              <a:rPr lang="zh-CN" altLang="en-US" sz="3600">
                <a:solidFill>
                  <a:srgbClr val="FF0000"/>
                </a:solidFill>
                <a:latin typeface="楷体_GB2312" pitchFamily="49" charset="-122"/>
              </a:rPr>
              <a:t>闭关锁国</a:t>
            </a:r>
            <a:r>
              <a:rPr lang="zh-CN" altLang="en-US" sz="3600">
                <a:solidFill>
                  <a:schemeClr val="tx2"/>
                </a:solidFill>
                <a:latin typeface="楷体_GB2312" pitchFamily="49" charset="-122"/>
              </a:rPr>
              <a:t>政策，禁止日本人出海，只允许荷兰等少数国家的商船在指定的地点从事有限的贸易。</a:t>
            </a:r>
          </a:p>
        </p:txBody>
      </p:sp>
      <p:pic>
        <p:nvPicPr>
          <p:cNvPr id="424963" name="Picture 3" descr="0"/>
          <p:cNvPicPr>
            <a:picLocks noChangeAspect="1" noChangeArrowheads="1"/>
          </p:cNvPicPr>
          <p:nvPr/>
        </p:nvPicPr>
        <p:blipFill>
          <a:blip r:embed="rId3">
            <a:lum bright="-20000" contrast="40000"/>
          </a:blip>
          <a:srcRect/>
          <a:stretch>
            <a:fillRect/>
          </a:stretch>
        </p:blipFill>
        <p:spPr bwMode="auto">
          <a:xfrm>
            <a:off x="250825" y="1341438"/>
            <a:ext cx="518160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4964" name="Text Box 4"/>
          <p:cNvSpPr txBox="1">
            <a:spLocks noChangeArrowheads="1"/>
          </p:cNvSpPr>
          <p:nvPr/>
        </p:nvSpPr>
        <p:spPr bwMode="auto">
          <a:xfrm>
            <a:off x="250825" y="5157788"/>
            <a:ext cx="51133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r>
              <a:rPr lang="zh-CN" altLang="en-US" sz="2800">
                <a:solidFill>
                  <a:srgbClr val="0000CC"/>
                </a:solidFill>
                <a:latin typeface="楷体_GB2312" pitchFamily="49" charset="-122"/>
              </a:rPr>
              <a:t>幕府允许荷兰商人进行贸易的唯一地点</a:t>
            </a:r>
            <a:r>
              <a:rPr lang="en-US" altLang="zh-CN" sz="2800">
                <a:solidFill>
                  <a:srgbClr val="0000CC"/>
                </a:solidFill>
                <a:latin typeface="Times New Roman"/>
              </a:rPr>
              <a:t>——</a:t>
            </a:r>
            <a:r>
              <a:rPr lang="zh-CN" altLang="en-US" sz="2800">
                <a:solidFill>
                  <a:srgbClr val="0000CC"/>
                </a:solidFill>
                <a:latin typeface="楷体_GB2312" pitchFamily="49" charset="-122"/>
              </a:rPr>
              <a:t>长崎出岛。</a:t>
            </a:r>
          </a:p>
        </p:txBody>
      </p:sp>
      <p:sp>
        <p:nvSpPr>
          <p:cNvPr id="424965" name="Rectangle 5"/>
          <p:cNvSpPr>
            <a:spLocks noChangeArrowheads="1"/>
          </p:cNvSpPr>
          <p:nvPr/>
        </p:nvSpPr>
        <p:spPr bwMode="auto">
          <a:xfrm>
            <a:off x="250825" y="688975"/>
            <a:ext cx="4572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 smtClean="0">
                <a:solidFill>
                  <a:srgbClr val="FF0000"/>
                </a:solidFill>
                <a:latin typeface="楷体_GB2312" pitchFamily="49" charset="-122"/>
              </a:rPr>
              <a:t>在</a:t>
            </a:r>
            <a:r>
              <a:rPr kumimoji="1" lang="zh-CN" altLang="en-US" dirty="0">
                <a:solidFill>
                  <a:srgbClr val="FF0000"/>
                </a:solidFill>
                <a:latin typeface="楷体_GB2312" pitchFamily="49" charset="-122"/>
              </a:rPr>
              <a:t>对外政策上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Text Box 2"/>
          <p:cNvSpPr txBox="1">
            <a:spLocks noChangeArrowheads="1"/>
          </p:cNvSpPr>
          <p:nvPr/>
        </p:nvSpPr>
        <p:spPr bwMode="auto">
          <a:xfrm>
            <a:off x="250825" y="692150"/>
            <a:ext cx="86423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zh-CN" altLang="en-US" sz="2800">
                <a:latin typeface="楷体_GB2312" pitchFamily="49" charset="-122"/>
              </a:rPr>
              <a:t>结合下面资料，思考德川幕府采取</a:t>
            </a:r>
            <a:r>
              <a:rPr lang="zh-CN" altLang="en-US" sz="2800">
                <a:latin typeface="Arial"/>
              </a:rPr>
              <a:t>“</a:t>
            </a:r>
            <a:r>
              <a:rPr lang="zh-CN" altLang="en-US" sz="2800">
                <a:latin typeface="楷体_GB2312" pitchFamily="49" charset="-122"/>
              </a:rPr>
              <a:t>锁国体制</a:t>
            </a:r>
            <a:r>
              <a:rPr lang="zh-CN" altLang="en-US" sz="2800">
                <a:latin typeface="Arial"/>
              </a:rPr>
              <a:t>”</a:t>
            </a:r>
            <a:r>
              <a:rPr lang="zh-CN" altLang="en-US" sz="2800">
                <a:latin typeface="楷体_GB2312" pitchFamily="49" charset="-122"/>
              </a:rPr>
              <a:t>的目的及其影响。</a:t>
            </a:r>
          </a:p>
        </p:txBody>
      </p:sp>
      <p:sp>
        <p:nvSpPr>
          <p:cNvPr id="475139" name="Text Box 3"/>
          <p:cNvSpPr txBox="1">
            <a:spLocks noChangeArrowheads="1"/>
          </p:cNvSpPr>
          <p:nvPr/>
        </p:nvSpPr>
        <p:spPr bwMode="auto">
          <a:xfrm>
            <a:off x="231775" y="1687513"/>
            <a:ext cx="8661400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r>
              <a:rPr lang="en-US" altLang="zh-CN"/>
              <a:t>⑵</a:t>
            </a:r>
            <a:r>
              <a:rPr lang="zh-CN" altLang="en-US"/>
              <a:t>、</a:t>
            </a:r>
            <a:r>
              <a:rPr lang="zh-CN" altLang="en-US">
                <a:solidFill>
                  <a:srgbClr val="0000FF"/>
                </a:solidFill>
              </a:rPr>
              <a:t>德川幕府实行锁国政策的主要目的：</a:t>
            </a:r>
          </a:p>
          <a:p>
            <a:pPr>
              <a:buFont typeface="楷体_GB2312" pitchFamily="49" charset="-122"/>
              <a:buChar char="◇"/>
            </a:pPr>
            <a:r>
              <a:rPr lang="zh-CN" altLang="en-US">
                <a:solidFill>
                  <a:srgbClr val="FF0000"/>
                </a:solidFill>
              </a:rPr>
              <a:t>为了巩固幕府的统治，维护封建剥削制度；</a:t>
            </a:r>
          </a:p>
          <a:p>
            <a:pPr>
              <a:buFont typeface="楷体_GB2312" pitchFamily="49" charset="-122"/>
              <a:buChar char="◇"/>
            </a:pPr>
            <a:r>
              <a:rPr lang="zh-CN" altLang="en-US">
                <a:solidFill>
                  <a:srgbClr val="FF0000"/>
                </a:solidFill>
              </a:rPr>
              <a:t>同时也是为了防范西方殖民主义势力的渗透，维护日本国家的独立。</a:t>
            </a:r>
          </a:p>
          <a:p>
            <a:r>
              <a:rPr lang="zh-CN" altLang="en-US"/>
              <a:t>⑶、</a:t>
            </a:r>
            <a:r>
              <a:rPr lang="zh-CN" altLang="en-US">
                <a:solidFill>
                  <a:srgbClr val="0000FF"/>
                </a:solidFill>
              </a:rPr>
              <a:t>锁国政策的影响：</a:t>
            </a:r>
          </a:p>
          <a:p>
            <a:pPr>
              <a:buFont typeface="楷体_GB2312" pitchFamily="49" charset="-122"/>
              <a:buChar char="◇"/>
            </a:pPr>
            <a:r>
              <a:rPr lang="zh-CN" altLang="en-US">
                <a:solidFill>
                  <a:srgbClr val="FF0000"/>
                </a:solidFill>
              </a:rPr>
              <a:t>使日本在国际上长期处于自我封闭的状态，几乎完全割断了日本经济同世界市场的联系，严重地阻碍了资本主义因素的发展和社会的进步。这就使本来已经落后了的日本，进一步与西方资本主义国家拉开了距离。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37d12f2eb9389b50c5ee2d7a8735e5dde7116e81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21308" b="8684"/>
          <a:stretch>
            <a:fillRect/>
          </a:stretch>
        </p:blipFill>
        <p:spPr>
          <a:xfrm>
            <a:off x="4815205" y="1008380"/>
            <a:ext cx="4278630" cy="4356735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3729355" y="258445"/>
            <a:ext cx="1685290" cy="58801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倒幕运动</a:t>
            </a:r>
          </a:p>
        </p:txBody>
      </p:sp>
      <p:sp>
        <p:nvSpPr>
          <p:cNvPr id="82946" name="矩形 2"/>
          <p:cNvSpPr/>
          <p:nvPr/>
        </p:nvSpPr>
        <p:spPr>
          <a:xfrm>
            <a:off x="209550" y="1171575"/>
            <a:ext cx="114300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时间</a:t>
            </a: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主力</a:t>
            </a: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方式</a:t>
            </a:r>
          </a:p>
          <a:p>
            <a:pPr>
              <a:lnSpc>
                <a:spcPct val="20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结果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52550" y="1582420"/>
            <a:ext cx="38401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1868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52550" y="2566035"/>
            <a:ext cx="48958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一部分中下级武士</a:t>
            </a:r>
          </a:p>
        </p:txBody>
      </p:sp>
      <p:sp>
        <p:nvSpPr>
          <p:cNvPr id="4" name="TextBox 6"/>
          <p:cNvSpPr txBox="1"/>
          <p:nvPr/>
        </p:nvSpPr>
        <p:spPr>
          <a:xfrm>
            <a:off x="1463040" y="3538220"/>
            <a:ext cx="2782888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武力发动政变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52550" y="4764405"/>
            <a:ext cx="74244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倒幕派结束了幕府统治，</a:t>
            </a:r>
            <a:r>
              <a:rPr lang="zh-CN" altLang="en-US" sz="2800" b="1" dirty="0">
                <a:solidFill>
                  <a:srgbClr val="415DE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睦仁天皇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亲政，改年号为</a:t>
            </a:r>
            <a:r>
              <a:rPr lang="zh-CN" altLang="en-US" sz="2800" b="1" dirty="0">
                <a:solidFill>
                  <a:srgbClr val="415DE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“明治”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。1869年，日本首都迁到</a:t>
            </a:r>
            <a:r>
              <a:rPr lang="zh-CN" altLang="en-US" sz="2800" b="1" dirty="0">
                <a:solidFill>
                  <a:srgbClr val="415DE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东京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3507740" y="57892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193030" y="5789295"/>
            <a:ext cx="20326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政治前提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14339" name="Text Box 8"/>
          <p:cNvSpPr txBox="1"/>
          <p:nvPr/>
        </p:nvSpPr>
        <p:spPr>
          <a:xfrm>
            <a:off x="341313" y="1544320"/>
            <a:ext cx="11795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时间：</a:t>
            </a:r>
          </a:p>
        </p:txBody>
      </p:sp>
      <p:sp>
        <p:nvSpPr>
          <p:cNvPr id="14341" name="Text Box 8"/>
          <p:cNvSpPr txBox="1"/>
          <p:nvPr/>
        </p:nvSpPr>
        <p:spPr>
          <a:xfrm>
            <a:off x="341313" y="2680018"/>
            <a:ext cx="11795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人物：</a:t>
            </a:r>
          </a:p>
        </p:txBody>
      </p:sp>
      <p:sp>
        <p:nvSpPr>
          <p:cNvPr id="14343" name="Text Box 9"/>
          <p:cNvSpPr txBox="1"/>
          <p:nvPr/>
        </p:nvSpPr>
        <p:spPr>
          <a:xfrm>
            <a:off x="314643" y="3884295"/>
            <a:ext cx="10572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目的：</a:t>
            </a:r>
          </a:p>
        </p:txBody>
      </p:sp>
      <p:sp>
        <p:nvSpPr>
          <p:cNvPr id="6" name="Text Box 10"/>
          <p:cNvSpPr txBox="1"/>
          <p:nvPr/>
        </p:nvSpPr>
        <p:spPr>
          <a:xfrm>
            <a:off x="1737678" y="2748598"/>
            <a:ext cx="2160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明治天皇</a:t>
            </a:r>
          </a:p>
        </p:txBody>
      </p:sp>
      <p:sp>
        <p:nvSpPr>
          <p:cNvPr id="8" name="Text Box 10"/>
          <p:cNvSpPr txBox="1"/>
          <p:nvPr/>
        </p:nvSpPr>
        <p:spPr>
          <a:xfrm>
            <a:off x="1737678" y="1573848"/>
            <a:ext cx="21605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1868</a:t>
            </a: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</a:p>
        </p:txBody>
      </p:sp>
      <p:sp>
        <p:nvSpPr>
          <p:cNvPr id="10" name="Text Box 10"/>
          <p:cNvSpPr txBox="1"/>
          <p:nvPr/>
        </p:nvSpPr>
        <p:spPr>
          <a:xfrm>
            <a:off x="1737995" y="3884930"/>
            <a:ext cx="2944813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以西方为榜样，全面改造日本</a:t>
            </a:r>
          </a:p>
        </p:txBody>
      </p:sp>
      <p:sp>
        <p:nvSpPr>
          <p:cNvPr id="32771" name="Text Box 2"/>
          <p:cNvSpPr/>
          <p:nvPr/>
        </p:nvSpPr>
        <p:spPr>
          <a:xfrm>
            <a:off x="4781550" y="5931535"/>
            <a:ext cx="42443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隶书" panose="02010509060101010101" pitchFamily="49" charset="-122"/>
              </a:rPr>
              <a:t>明治天皇睦仁（</a:t>
            </a:r>
            <a:r>
              <a:rPr lang="en-US" altLang="zh-CN" sz="2400" b="1" dirty="0">
                <a:solidFill>
                  <a:srgbClr val="8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隶书" panose="02010509060101010101" pitchFamily="49" charset="-122"/>
              </a:rPr>
              <a:t>1852—1912</a:t>
            </a:r>
            <a:r>
              <a:rPr lang="zh-CN" altLang="en-US" sz="2400" b="1" dirty="0">
                <a:solidFill>
                  <a:srgbClr val="8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隶书" panose="02010509060101010101" pitchFamily="49" charset="-122"/>
              </a:rPr>
              <a:t>）</a:t>
            </a:r>
          </a:p>
        </p:txBody>
      </p:sp>
      <p:pic>
        <p:nvPicPr>
          <p:cNvPr id="32773" name="Picture 4" descr="第25课 日本明治维新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510" y="982345"/>
            <a:ext cx="3615055" cy="4949190"/>
          </a:xfrm>
          <a:prstGeom prst="rect">
            <a:avLst/>
          </a:prstGeom>
          <a:effectLst>
            <a:softEdge rad="127000"/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措施</a:t>
            </a:r>
          </a:p>
        </p:txBody>
      </p:sp>
      <p:sp>
        <p:nvSpPr>
          <p:cNvPr id="61448" name="Text Box 8"/>
          <p:cNvSpPr txBox="1"/>
          <p:nvPr/>
        </p:nvSpPr>
        <p:spPr>
          <a:xfrm>
            <a:off x="1729105" y="1108710"/>
            <a:ext cx="6462395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政治上，“废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藩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置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县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”，实现中央集权。</a:t>
            </a:r>
          </a:p>
        </p:txBody>
      </p:sp>
      <p:pic>
        <p:nvPicPr>
          <p:cNvPr id="5" name="图片 4" descr="tim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8520" y="1704975"/>
            <a:ext cx="5084445" cy="512508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措施</a:t>
            </a:r>
          </a:p>
        </p:txBody>
      </p:sp>
      <p:sp>
        <p:nvSpPr>
          <p:cNvPr id="5" name="Rectangle 3"/>
          <p:cNvSpPr txBox="1"/>
          <p:nvPr/>
        </p:nvSpPr>
        <p:spPr>
          <a:xfrm>
            <a:off x="1648460" y="1165225"/>
            <a:ext cx="7354570" cy="103187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军事上，实行征兵制，建立新式军队，提倡忠君、服从、不怕死的“武士道”精神。</a:t>
            </a:r>
          </a:p>
        </p:txBody>
      </p:sp>
      <p:pic>
        <p:nvPicPr>
          <p:cNvPr id="18433" name="Picture 4" descr="323863_34"/>
          <p:cNvPicPr>
            <a:picLocks noChangeAspect="1"/>
          </p:cNvPicPr>
          <p:nvPr/>
        </p:nvPicPr>
        <p:blipFill>
          <a:blip r:embed="rId3"/>
          <a:srcRect t="10971" b="25222"/>
          <a:stretch>
            <a:fillRect/>
          </a:stretch>
        </p:blipFill>
        <p:spPr>
          <a:xfrm>
            <a:off x="483870" y="2002790"/>
            <a:ext cx="8519160" cy="3408045"/>
          </a:xfrm>
          <a:prstGeom prst="rect">
            <a:avLst/>
          </a:prstGeom>
          <a:noFill/>
          <a:ln w="9525">
            <a:noFill/>
          </a:ln>
          <a:effectLst>
            <a:softEdge rad="127000"/>
          </a:effectLst>
        </p:spPr>
      </p:pic>
      <p:pic>
        <p:nvPicPr>
          <p:cNvPr id="92166" name="Picture 2" descr="kzpic10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/>
          <a:srcRect l="2834" t="6174" r="2650" b="5852"/>
          <a:stretch>
            <a:fillRect/>
          </a:stretch>
        </p:blipFill>
        <p:spPr>
          <a:xfrm>
            <a:off x="50483" y="3816668"/>
            <a:ext cx="7500937" cy="302577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ffectLst>
            <a:softEdge rad="127000"/>
          </a:effec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措施</a:t>
            </a:r>
          </a:p>
        </p:txBody>
      </p:sp>
      <p:sp>
        <p:nvSpPr>
          <p:cNvPr id="5" name="Text Box 5"/>
          <p:cNvSpPr txBox="1"/>
          <p:nvPr/>
        </p:nvSpPr>
        <p:spPr>
          <a:xfrm>
            <a:off x="1782445" y="1156970"/>
            <a:ext cx="724154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经济上，推行地税改革，以“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殖产兴业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”为口号，大力发展近代经济。    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1435" y="5340985"/>
            <a:ext cx="7717155" cy="1383665"/>
          </a:xfrm>
          <a:prstGeom prst="rect">
            <a:avLst/>
          </a:prstGeom>
          <a:solidFill>
            <a:schemeClr val="bg2"/>
          </a:solidFill>
          <a:ln w="28575">
            <a:noFill/>
            <a:prstDash val="dash"/>
            <a:miter lim="800000"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殖产兴业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：就是运用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国家政权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的力量，以各种政策为杠杆，以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国营军工企业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为主导，移植西方的样板企业，大力扶持日本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资本主义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+mn-cs"/>
              </a:rPr>
              <a:t>的成长。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1435" y="2233295"/>
            <a:ext cx="9061450" cy="3107690"/>
            <a:chOff x="81" y="3517"/>
            <a:chExt cx="14270" cy="4894"/>
          </a:xfrm>
        </p:grpSpPr>
        <p:sp>
          <p:nvSpPr>
            <p:cNvPr id="41986" name="文本框 41985"/>
            <p:cNvSpPr txBox="1"/>
            <p:nvPr/>
          </p:nvSpPr>
          <p:spPr>
            <a:xfrm>
              <a:off x="81" y="3517"/>
              <a:ext cx="9572" cy="489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marR="0" defTabSz="914400" eaLnBrk="0" hangingPunct="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1" kern="1200" cap="none" spc="0" normalizeH="0" baseline="0" noProof="0" dirty="0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</a:t>
              </a:r>
              <a:r>
                <a:rPr kumimoji="0" lang="zh-CN" altLang="en-US" sz="2800" b="1" kern="1200" cap="none" spc="0" normalizeH="0" baseline="0" noProof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大凡国之富强系于人民之贫富，而人民之贫富系于物产之多寡。物产之多寡，虽依赖于人民致力于工业与否，但寻其根源，又</a:t>
              </a:r>
              <a:r>
                <a:rPr kumimoji="0" lang="zh-CN" altLang="en-US" sz="2800" b="1" kern="1200" cap="none" spc="0" normalizeH="0" baseline="0" noProof="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无不依赖政府官员诱导奖励之力</a:t>
              </a:r>
              <a:r>
                <a:rPr kumimoji="0" lang="zh-CN" altLang="en-US" sz="2800" b="1" kern="1200" cap="none" spc="0" normalizeH="0" baseline="0" noProof="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。</a:t>
              </a:r>
            </a:p>
            <a:p>
              <a:pPr marR="0" defTabSz="914400" eaLnBrk="0" hangingPunct="0"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800" b="1" kern="1200" cap="none" spc="0" normalizeH="0" baseline="0" noProof="0" dirty="0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——1874</a:t>
              </a:r>
              <a:r>
                <a:rPr kumimoji="0" lang="zh-CN" altLang="en-US" sz="2800" b="1" kern="1200" cap="none" spc="0" normalizeH="0" baseline="0" noProof="0" dirty="0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年大久保利通 </a:t>
              </a:r>
              <a:r>
                <a:rPr kumimoji="0" lang="en-US" altLang="zh-CN" sz="2800" b="1" kern="1200" cap="none" spc="0" normalizeH="0" baseline="0" noProof="0" dirty="0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《</a:t>
              </a:r>
              <a:r>
                <a:rPr kumimoji="0" lang="zh-CN" altLang="en-US" sz="2800" b="1" kern="1200" cap="none" spc="0" normalizeH="0" baseline="0" noProof="0" dirty="0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关于殖产兴业建议书</a:t>
              </a:r>
              <a:r>
                <a:rPr kumimoji="0" lang="en-US" altLang="zh-CN" sz="2800" b="1" kern="1200" cap="none" spc="0" normalizeH="0" baseline="0" noProof="0" dirty="0"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》</a:t>
              </a:r>
            </a:p>
          </p:txBody>
        </p:sp>
        <p:pic>
          <p:nvPicPr>
            <p:cNvPr id="41987" name="图片 41986" descr="ookubosyasin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51" y="3660"/>
              <a:ext cx="5001" cy="4428"/>
            </a:xfrm>
            <a:prstGeom prst="rect">
              <a:avLst/>
            </a:prstGeom>
          </p:spPr>
        </p:pic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措施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495935" y="4664075"/>
            <a:ext cx="8174990" cy="1727835"/>
            <a:chOff x="618" y="3725"/>
            <a:chExt cx="12874" cy="2721"/>
          </a:xfrm>
        </p:grpSpPr>
        <p:pic>
          <p:nvPicPr>
            <p:cNvPr id="20482" name="Picture 3" descr="9"/>
            <p:cNvPicPr>
              <a:picLocks noChangeAspect="1"/>
            </p:cNvPicPr>
            <p:nvPr/>
          </p:nvPicPr>
          <p:blipFill>
            <a:blip r:embed="rId3"/>
            <a:srcRect t="21645" b="7133"/>
            <a:stretch>
              <a:fillRect/>
            </a:stretch>
          </p:blipFill>
          <p:spPr>
            <a:xfrm>
              <a:off x="618" y="3725"/>
              <a:ext cx="3740" cy="2635"/>
            </a:xfrm>
            <a:prstGeom prst="rect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0483" name="图片 34818" descr="11-3"/>
            <p:cNvPicPr>
              <a:picLocks noChangeAspect="1"/>
            </p:cNvPicPr>
            <p:nvPr/>
          </p:nvPicPr>
          <p:blipFill>
            <a:blip r:embed="rId4"/>
            <a:srcRect b="5"/>
            <a:stretch>
              <a:fillRect/>
            </a:stretch>
          </p:blipFill>
          <p:spPr>
            <a:xfrm>
              <a:off x="8950" y="3750"/>
              <a:ext cx="2345" cy="2635"/>
            </a:xfrm>
            <a:prstGeom prst="rect">
              <a:avLst/>
            </a:prstGeom>
            <a:noFill/>
            <a:ln w="9525" cap="flat" cmpd="dbl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0484" name="图片 34819" descr="11-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580" y="3750"/>
              <a:ext cx="1913" cy="2697"/>
            </a:xfrm>
            <a:prstGeom prst="rect">
              <a:avLst/>
            </a:prstGeom>
            <a:noFill/>
            <a:ln w="9525" cap="flat" cmpd="dbl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20487" name="Picture 3" descr="r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30" y="3750"/>
              <a:ext cx="4035" cy="2610"/>
            </a:xfrm>
            <a:prstGeom prst="rect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  <p:sp>
        <p:nvSpPr>
          <p:cNvPr id="21" name="Rectangle 2"/>
          <p:cNvSpPr txBox="1"/>
          <p:nvPr/>
        </p:nvSpPr>
        <p:spPr>
          <a:xfrm>
            <a:off x="1751330" y="1038225"/>
            <a:ext cx="7268845" cy="12763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lnSpc>
                <a:spcPct val="110000"/>
              </a:lnSpc>
              <a:spcBef>
                <a:spcPct val="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社会生活上，提倡“文明开化”，向西方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学习，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改造日本的教育、文化和生活方式。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56895" y="2226945"/>
            <a:ext cx="8030210" cy="2245995"/>
            <a:chOff x="618" y="6587"/>
            <a:chExt cx="12646" cy="3537"/>
          </a:xfrm>
        </p:grpSpPr>
        <p:sp>
          <p:nvSpPr>
            <p:cNvPr id="5" name="矩形 4"/>
            <p:cNvSpPr/>
            <p:nvPr/>
          </p:nvSpPr>
          <p:spPr>
            <a:xfrm>
              <a:off x="618" y="6588"/>
              <a:ext cx="6458" cy="3536"/>
            </a:xfrm>
            <a:prstGeom prst="rect">
              <a:avLst/>
            </a:prstGeom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</a:t>
              </a: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国家富强之途</a:t>
              </a: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……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第一开发国民多数之智德良能，使进入</a:t>
              </a:r>
              <a:r>
                <a:rPr kumimoji="0" lang="zh-CN" altLang="en-US" sz="2800" b="1" i="0" u="sng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文明开化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之域。        </a:t>
              </a:r>
              <a:endPara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       ——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伊藤博文</a:t>
              </a: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76" y="6587"/>
              <a:ext cx="6189" cy="3537"/>
            </a:xfrm>
            <a:prstGeom prst="rect">
              <a:avLst/>
            </a:prstGeom>
          </p:spPr>
        </p:pic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矩形 77825"/>
          <p:cNvSpPr/>
          <p:nvPr/>
        </p:nvSpPr>
        <p:spPr>
          <a:xfrm>
            <a:off x="241697" y="3745984"/>
            <a:ext cx="4292203" cy="2990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sz="135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明治时期的日本课堂情景 </a:t>
            </a:r>
          </a:p>
        </p:txBody>
      </p:sp>
      <p:pic>
        <p:nvPicPr>
          <p:cNvPr id="40963" name="图片 778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8100" y="1030605"/>
            <a:ext cx="4572000" cy="2695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4" name="图片 77828" descr="10-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7313" y="1035050"/>
            <a:ext cx="3671888" cy="2618185"/>
          </a:xfrm>
          <a:prstGeom prst="rect">
            <a:avLst/>
          </a:prstGeom>
          <a:noFill/>
          <a:ln w="57150" cap="flat" cmpd="thickThin">
            <a:solidFill>
              <a:srgbClr val="660066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0965" name="文本框 77829"/>
          <p:cNvSpPr txBox="1"/>
          <p:nvPr/>
        </p:nvSpPr>
        <p:spPr>
          <a:xfrm>
            <a:off x="4435079" y="3725863"/>
            <a:ext cx="5105400" cy="2990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135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明治维新时期的教育普及率</a:t>
            </a:r>
          </a:p>
        </p:txBody>
      </p:sp>
      <p:sp>
        <p:nvSpPr>
          <p:cNvPr id="11" name="Text Box 3"/>
          <p:cNvSpPr txBox="1"/>
          <p:nvPr/>
        </p:nvSpPr>
        <p:spPr>
          <a:xfrm>
            <a:off x="322660" y="4121547"/>
            <a:ext cx="6309360" cy="55308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国家教育经费占财政总预算的</a:t>
            </a:r>
            <a:r>
              <a:rPr lang="zh-CN" altLang="en-US" sz="3000" b="1" dirty="0">
                <a:latin typeface="宋体" panose="02010600030101010101" pitchFamily="2" charset="-122"/>
                <a:ea typeface="宋体" panose="02010600030101010101" pitchFamily="2" charset="-122"/>
              </a:rPr>
              <a:t>８％；</a:t>
            </a:r>
          </a:p>
        </p:txBody>
      </p:sp>
      <p:sp>
        <p:nvSpPr>
          <p:cNvPr id="12" name="Rectangle 4"/>
          <p:cNvSpPr/>
          <p:nvPr/>
        </p:nvSpPr>
        <p:spPr>
          <a:xfrm>
            <a:off x="247650" y="4699000"/>
            <a:ext cx="6659880" cy="553085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地方教育经费占地方总预算的</a:t>
            </a:r>
            <a:r>
              <a:rPr lang="zh-CN" altLang="en-US" sz="3000" dirty="0">
                <a:latin typeface="宋体" panose="02010600030101010101" pitchFamily="2" charset="-122"/>
                <a:ea typeface="宋体" panose="02010600030101010101" pitchFamily="2" charset="-122"/>
              </a:rPr>
              <a:t>２５％；</a:t>
            </a:r>
          </a:p>
        </p:txBody>
      </p:sp>
      <p:sp>
        <p:nvSpPr>
          <p:cNvPr id="13" name="Rectangle 5"/>
          <p:cNvSpPr/>
          <p:nvPr/>
        </p:nvSpPr>
        <p:spPr>
          <a:xfrm>
            <a:off x="295275" y="5256213"/>
            <a:ext cx="8640366" cy="50673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r>
              <a:rPr lang="zh-CN" altLang="en-US" sz="27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国家教育经费其中</a:t>
            </a:r>
            <a:r>
              <a:rPr lang="zh-CN" altLang="en-US" sz="2700" dirty="0">
                <a:latin typeface="宋体" panose="02010600030101010101" pitchFamily="2" charset="-122"/>
                <a:ea typeface="宋体" panose="02010600030101010101" pitchFamily="2" charset="-122"/>
              </a:rPr>
              <a:t>５０％</a:t>
            </a:r>
            <a:r>
              <a:rPr lang="zh-CN" altLang="en-US" sz="27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都用于义务教育。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6"/>
          <p:cNvSpPr txBox="1"/>
          <p:nvPr/>
        </p:nvSpPr>
        <p:spPr>
          <a:xfrm>
            <a:off x="1435100" y="1085215"/>
            <a:ext cx="6109335" cy="506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7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结合改革措施，认识明治维新的性质。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l="787" r="1015" b="9444"/>
          <a:stretch>
            <a:fillRect/>
          </a:stretch>
        </p:blipFill>
        <p:spPr>
          <a:xfrm>
            <a:off x="0" y="1746885"/>
            <a:ext cx="9184640" cy="28009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096770" y="4895850"/>
            <a:ext cx="4991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资产阶级性质的改革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影响</a:t>
            </a:r>
          </a:p>
        </p:txBody>
      </p:sp>
      <p:graphicFrame>
        <p:nvGraphicFramePr>
          <p:cNvPr id="43049" name="Group 41"/>
          <p:cNvGraphicFramePr>
            <a:graphicFrameLocks noGrp="1"/>
          </p:cNvGraphicFramePr>
          <p:nvPr>
            <p:ph idx="1"/>
          </p:nvPr>
        </p:nvGraphicFramePr>
        <p:xfrm>
          <a:off x="1079500" y="1820545"/>
          <a:ext cx="6985000" cy="2266950"/>
        </p:xfrm>
        <a:graphic>
          <a:graphicData uri="http://schemas.openxmlformats.org/drawingml/2006/table">
            <a:tbl>
              <a:tblPr/>
              <a:tblGrid>
                <a:gridCol w="1246188"/>
                <a:gridCol w="2544762"/>
                <a:gridCol w="3194050"/>
              </a:tblGrid>
              <a:tr h="539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国家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时间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年平均增长速度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日本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1868-1873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32.2%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英国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1851-1873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3.3%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美国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1861-1873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5%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德国</a:t>
                      </a: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1861-1873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3.8%</a:t>
                      </a: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文本占位符 52226"/>
          <p:cNvSpPr txBox="1">
            <a:spLocks noRot="1" noChangeArrowheads="1"/>
          </p:cNvSpPr>
          <p:nvPr/>
        </p:nvSpPr>
        <p:spPr bwMode="auto">
          <a:xfrm>
            <a:off x="609600" y="4178935"/>
            <a:ext cx="8089900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2"/>
                </a:solidFill>
              </a14:hiddenFill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7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022350" indent="-3511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  <a:ea typeface="+mn-ea"/>
              </a:defRPr>
            </a:lvl3pPr>
            <a:lvl4pPr marL="1339850" indent="-31623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681480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明治维新成为日本历史的重大转折点。日本迅速走上了发展资本主义的道路，实现了“富国强兵”，开始跻身资本主义强国之列。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911350" y="1170940"/>
            <a:ext cx="1066800" cy="4826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积极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485775" y="1156970"/>
            <a:ext cx="1162050" cy="51117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/>
              <a:t>影响</a:t>
            </a:r>
          </a:p>
        </p:txBody>
      </p:sp>
      <p:sp>
        <p:nvSpPr>
          <p:cNvPr id="9" name="文本占位符 52226"/>
          <p:cNvSpPr txBox="1">
            <a:spLocks noRot="1" noChangeArrowheads="1"/>
          </p:cNvSpPr>
          <p:nvPr/>
        </p:nvSpPr>
        <p:spPr bwMode="auto">
          <a:xfrm>
            <a:off x="609600" y="4178935"/>
            <a:ext cx="8089900" cy="159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2"/>
                </a:solidFill>
              </a14:hiddenFill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7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022350" indent="-3511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  <a:ea typeface="+mn-ea"/>
              </a:defRPr>
            </a:lvl3pPr>
            <a:lvl4pPr marL="1339850" indent="-31623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681480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明治维新保留了大量旧制度的残余，军国主义色彩浓厚。日本强大起来以后，很快走上了对外侵略扩张的道路。</a:t>
            </a:r>
          </a:p>
        </p:txBody>
      </p:sp>
      <p:sp>
        <p:nvSpPr>
          <p:cNvPr id="47106" name="文本框 51201">
            <a:hlinkClick r:id="rId3" action="ppaction://hlinksldjump"/>
          </p:cNvPr>
          <p:cNvSpPr txBox="1"/>
          <p:nvPr/>
        </p:nvSpPr>
        <p:spPr>
          <a:xfrm>
            <a:off x="609600" y="1782445"/>
            <a:ext cx="8089900" cy="20612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chemeClr val="bg2"/>
                </a:solidFill>
              </a14:hiddenFill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早在 </a:t>
            </a:r>
            <a:r>
              <a:rPr lang="en-US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1876 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年，刚刚走上资本主义道路的日本，就以武力强迫朝鲜签定</a:t>
            </a:r>
            <a:r>
              <a:rPr lang="en-US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江华条约</a:t>
            </a:r>
            <a:r>
              <a:rPr lang="en-US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》…… 1894 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年，日本挑起甲午中日战争，加紧控制朝鲜</a:t>
            </a:r>
            <a:r>
              <a:rPr lang="en-US" altLang="zh-CN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…… 1910 </a:t>
            </a:r>
            <a:r>
              <a:rPr lang="zh-CN" altLang="en-US" sz="32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年，正式吞并朝鲜。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911350" y="1170940"/>
            <a:ext cx="1066800" cy="4826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消极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标题 192513"/>
          <p:cNvSpPr>
            <a:spLocks noGrp="1"/>
          </p:cNvSpPr>
          <p:nvPr/>
        </p:nvSpPr>
        <p:spPr>
          <a:xfrm>
            <a:off x="1514475" y="939800"/>
            <a:ext cx="5385435" cy="11430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ctr">
            <a:scene3d>
              <a:camera prst="orthographicFront"/>
              <a:lightRig rig="threePt" dir="t"/>
            </a:scene3d>
          </a:bodyPr>
          <a:lstStyle>
            <a:lvl1pPr marL="914400" indent="-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 Light" panose="020F0302020204030204" pitchFamily="34" charset="0"/>
              </a:defRPr>
            </a:lvl1pPr>
            <a:lvl2pPr marL="914400" indent="-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2pPr>
            <a:lvl3pPr marL="914400" indent="-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3pPr>
            <a:lvl4pPr marL="914400" indent="-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4pPr>
            <a:lvl5pPr marL="914400" indent="-9144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5pPr>
            <a:lvl6pPr marL="1371600" indent="-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6pPr>
            <a:lvl7pPr marL="1828800" indent="-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7pPr>
            <a:lvl8pPr marL="2286000" indent="-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8pPr>
            <a:lvl9pPr marL="2743200" indent="-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  <a:sym typeface="Calibri Light" panose="020F0302020204030204" pitchFamily="34" charset="0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明治维新的封建残余的表现</a:t>
            </a:r>
          </a:p>
        </p:txBody>
      </p:sp>
      <p:sp>
        <p:nvSpPr>
          <p:cNvPr id="49156" name="文本占位符 192514"/>
          <p:cNvSpPr>
            <a:spLocks noGrp="1"/>
          </p:cNvSpPr>
          <p:nvPr/>
        </p:nvSpPr>
        <p:spPr>
          <a:xfrm>
            <a:off x="600075" y="1866900"/>
            <a:ext cx="7910830" cy="28829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5pPr>
            <a:lvl6pPr marL="25146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6pPr>
            <a:lvl7pPr marL="2971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7pPr>
            <a:lvl8pPr marL="3429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8pPr>
            <a:lvl9pPr marL="3886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天皇仍然保持神一样的地位；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武士道精神盛行； </a:t>
            </a: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政治上贵族和军部占主导地位，压制平民。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1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1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/>
          <p:nvPr/>
        </p:nvSpPr>
        <p:spPr>
          <a:xfrm>
            <a:off x="273050" y="1025525"/>
            <a:ext cx="843407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日本明治维新的成功，对我们当今社会主义建设有何启示？　　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1643" y="2177733"/>
            <a:ext cx="80962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lumMod val="85000"/>
                  </a:schemeClr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宋体" panose="02010600030101010101" pitchFamily="2" charset="-122"/>
                <a:cs typeface="宋体" panose="02010600030101010101" pitchFamily="2" charset="-122"/>
              </a:rPr>
              <a:t>改革是强国之路，要深化改革，不断创新。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41643" y="3207068"/>
            <a:ext cx="809625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lumMod val="85000"/>
                  </a:schemeClr>
                </a:solidFill>
              </a14:hiddenFill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b="1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坚持对外开放，加强对外合作和交流。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35293" y="4236403"/>
            <a:ext cx="81026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lumMod val="85000"/>
                  </a:schemeClr>
                </a:solidFill>
              </a14:hiddenFill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defRPr b="1">
                <a:latin typeface="楷体" panose="02010609060101010101" pitchFamily="49" charset="-122"/>
                <a:ea typeface="楷体" panose="02010609060101010101" pitchFamily="49" charset="-122"/>
              </a:defRPr>
            </a:lvl1pPr>
            <a:lvl2pPr>
              <a:defRPr>
                <a:latin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重视教育，实施科教兴国和人才强国的战略。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3920490" y="2393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3"/>
          <p:cNvSpPr>
            <a:spLocks noGrp="1"/>
          </p:cNvSpPr>
          <p:nvPr>
            <p:ph type="title"/>
          </p:nvPr>
        </p:nvSpPr>
        <p:spPr>
          <a:xfrm>
            <a:off x="1743710" y="1025525"/>
            <a:ext cx="5588635" cy="410845"/>
          </a:xfrm>
        </p:spPr>
        <p:txBody>
          <a:bodyPr vert="horz" wrap="square" lIns="68580" tIns="34290" rIns="68580" bIns="34290" anchor="ctr">
            <a:noAutofit/>
            <a:scene3d>
              <a:camera prst="orthographicFront"/>
              <a:lightRig rig="threePt" dir="t"/>
            </a:scene3d>
          </a:bodyPr>
          <a:lstStyle/>
          <a:p>
            <a:pPr eaLnBrk="1" hangingPunct="1"/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宋体" panose="02010600030101010101" pitchFamily="2" charset="-122"/>
              </a:rPr>
              <a:t>1861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宋体" panose="02010600030101010101" pitchFamily="2" charset="-122"/>
              </a:rPr>
              <a:t>年改革和明治维新的异同</a:t>
            </a:r>
          </a:p>
        </p:txBody>
      </p:sp>
      <p:graphicFrame>
        <p:nvGraphicFramePr>
          <p:cNvPr id="52311" name="Group 87"/>
          <p:cNvGraphicFramePr>
            <a:graphicFrameLocks noGrp="1"/>
          </p:cNvGraphicFramePr>
          <p:nvPr>
            <p:ph type="tbl" idx="1"/>
          </p:nvPr>
        </p:nvGraphicFramePr>
        <p:xfrm>
          <a:off x="76200" y="1543050"/>
          <a:ext cx="8923655" cy="4320890"/>
        </p:xfrm>
        <a:graphic>
          <a:graphicData uri="http://schemas.openxmlformats.org/drawingml/2006/table">
            <a:tbl>
              <a:tblPr/>
              <a:tblGrid>
                <a:gridCol w="541655"/>
                <a:gridCol w="1894840"/>
                <a:gridCol w="6487160"/>
              </a:tblGrid>
              <a:tr h="491490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相同点</a:t>
                      </a:r>
                    </a:p>
                  </a:txBody>
                  <a:tcPr marL="90000" marR="90000" marT="35100" marB="351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时代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41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45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结果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33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局限性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不同点</a:t>
                      </a:r>
                    </a:p>
                  </a:txBody>
                  <a:tcPr marL="90000" marR="90000" marT="35100" marB="351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原因不同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2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目的不同</a:t>
                      </a: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247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35100" marB="351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592116" y="1581150"/>
            <a:ext cx="32461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都发生在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60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年代</a:t>
            </a:r>
          </a:p>
        </p:txBody>
      </p:sp>
      <p:sp>
        <p:nvSpPr>
          <p:cNvPr id="6" name="矩形 5"/>
          <p:cNvSpPr/>
          <p:nvPr/>
        </p:nvSpPr>
        <p:spPr>
          <a:xfrm>
            <a:off x="3108722" y="2058591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自上而下实行的资产阶级性质的改革</a:t>
            </a:r>
          </a:p>
        </p:txBody>
      </p:sp>
      <p:sp>
        <p:nvSpPr>
          <p:cNvPr id="7" name="矩形 6"/>
          <p:cNvSpPr/>
          <p:nvPr/>
        </p:nvSpPr>
        <p:spPr>
          <a:xfrm>
            <a:off x="3256360" y="2506028"/>
            <a:ext cx="4161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都走上了发展资本主义的道路</a:t>
            </a:r>
          </a:p>
        </p:txBody>
      </p:sp>
      <p:sp>
        <p:nvSpPr>
          <p:cNvPr id="8" name="矩形 7"/>
          <p:cNvSpPr/>
          <p:nvPr/>
        </p:nvSpPr>
        <p:spPr>
          <a:xfrm>
            <a:off x="2951163" y="2984103"/>
            <a:ext cx="55397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改革都不彻底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都保留了大量的封建残余</a:t>
            </a:r>
          </a:p>
        </p:txBody>
      </p:sp>
      <p:sp>
        <p:nvSpPr>
          <p:cNvPr id="9" name="矩形 8"/>
          <p:cNvSpPr/>
          <p:nvPr/>
        </p:nvSpPr>
        <p:spPr>
          <a:xfrm>
            <a:off x="3374231" y="3452019"/>
            <a:ext cx="401193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农奴制阻碍了俄国资本主义的发展</a:t>
            </a:r>
          </a:p>
        </p:txBody>
      </p:sp>
      <p:sp>
        <p:nvSpPr>
          <p:cNvPr id="10" name="矩形 9"/>
          <p:cNvSpPr/>
          <p:nvPr/>
        </p:nvSpPr>
        <p:spPr>
          <a:xfrm>
            <a:off x="2964260" y="3846116"/>
            <a:ext cx="579882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幕府统治阻碍了日本资本主义的发展</a:t>
            </a:r>
            <a:r>
              <a:rPr lang="zh-CN" altLang="en-US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（民族危机）</a:t>
            </a:r>
          </a:p>
        </p:txBody>
      </p:sp>
      <p:sp>
        <p:nvSpPr>
          <p:cNvPr id="11" name="矩形 10"/>
          <p:cNvSpPr/>
          <p:nvPr/>
        </p:nvSpPr>
        <p:spPr>
          <a:xfrm>
            <a:off x="2537301" y="4301729"/>
            <a:ext cx="6368654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俄国是亚历山大二世为了防止人民革命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维护自己的统治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迫不得已而进行的</a:t>
            </a:r>
          </a:p>
        </p:txBody>
      </p:sp>
      <p:sp>
        <p:nvSpPr>
          <p:cNvPr id="12" name="矩形 11"/>
          <p:cNvSpPr/>
          <p:nvPr/>
        </p:nvSpPr>
        <p:spPr>
          <a:xfrm>
            <a:off x="2526665" y="5112385"/>
            <a:ext cx="650176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rial" panose="020B0604020202020204" pitchFamily="34" charset="0"/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日本是为了发展资本主义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摆脱外来的侵略而进行的改革</a:t>
            </a: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206375" y="-20955"/>
            <a:ext cx="2578735" cy="10464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zh-CN" altLang="en-US" sz="4000"/>
              <a:t>拓展研究</a:t>
            </a:r>
          </a:p>
        </p:txBody>
      </p:sp>
      <p:graphicFrame>
        <p:nvGraphicFramePr>
          <p:cNvPr id="3" name="表格 2"/>
          <p:cNvGraphicFramePr/>
          <p:nvPr/>
        </p:nvGraphicFramePr>
        <p:xfrm>
          <a:off x="621030" y="1543050"/>
          <a:ext cx="1891030" cy="1902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1030"/>
              </a:tblGrid>
              <a:tr h="47561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7561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7561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75615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表格 12"/>
          <p:cNvGraphicFramePr/>
          <p:nvPr/>
        </p:nvGraphicFramePr>
        <p:xfrm>
          <a:off x="621665" y="3451225"/>
          <a:ext cx="1903095" cy="2413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3095"/>
              </a:tblGrid>
              <a:tr h="76073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65227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zh-CN" altLang="en-US"/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文本框 198657"/>
          <p:cNvSpPr txBox="1"/>
          <p:nvPr/>
        </p:nvSpPr>
        <p:spPr>
          <a:xfrm>
            <a:off x="37386" y="963295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俄国、日本、美国、中国发生在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19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世纪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60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年代的重大事件</a:t>
            </a:r>
          </a:p>
        </p:txBody>
      </p:sp>
      <p:sp>
        <p:nvSpPr>
          <p:cNvPr id="26628" name="文本框 198659"/>
          <p:cNvSpPr txBox="1"/>
          <p:nvPr/>
        </p:nvSpPr>
        <p:spPr>
          <a:xfrm>
            <a:off x="501968" y="1639173"/>
            <a:ext cx="8139113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14400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俄国农奴制改革 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年）  </a:t>
            </a:r>
          </a:p>
          <a:p>
            <a:pPr defTabSz="914400"/>
            <a:r>
              <a:rPr lang="en-US" altLang="zh-CN" sz="2800" b="1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日本明治维新 （</a:t>
            </a:r>
            <a:r>
              <a:rPr lang="en-US" altLang="zh-CN" sz="2800" b="1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1868</a:t>
            </a:r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年）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pPr defTabSz="914400"/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美国内战（</a:t>
            </a:r>
            <a:r>
              <a:rPr lang="en-US" altLang="zh-CN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1861——1865</a:t>
            </a:r>
            <a:r>
              <a:rPr lang="zh-CN" altLang="en-US" sz="2800" b="1" dirty="0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</a:p>
          <a:p>
            <a:pPr defTabSz="914400"/>
            <a:r>
              <a:rPr lang="en-US" altLang="zh-CN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中国洋务运动（</a:t>
            </a:r>
            <a:r>
              <a:rPr lang="en-US" altLang="zh-CN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60——90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年代）</a:t>
            </a:r>
          </a:p>
        </p:txBody>
      </p:sp>
      <p:sp>
        <p:nvSpPr>
          <p:cNvPr id="26629" name="文本框 198660"/>
          <p:cNvSpPr txBox="1"/>
          <p:nvPr/>
        </p:nvSpPr>
        <p:spPr>
          <a:xfrm>
            <a:off x="1079341" y="3928507"/>
            <a:ext cx="6984206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中国近代与日本明治维新性质相同的改革</a:t>
            </a:r>
          </a:p>
        </p:txBody>
      </p:sp>
      <p:sp>
        <p:nvSpPr>
          <p:cNvPr id="26630" name="文本框 198661"/>
          <p:cNvSpPr txBox="1"/>
          <p:nvPr/>
        </p:nvSpPr>
        <p:spPr>
          <a:xfrm>
            <a:off x="2339737" y="4694952"/>
            <a:ext cx="388739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戊戌变法（</a:t>
            </a:r>
            <a:r>
              <a:rPr lang="en-US" altLang="zh-CN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1898</a:t>
            </a:r>
            <a:r>
              <a:rPr lang="zh-CN" altLang="en-US" sz="28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年）</a:t>
            </a:r>
          </a:p>
        </p:txBody>
      </p:sp>
      <p:sp>
        <p:nvSpPr>
          <p:cNvPr id="115719" name="文本框 198662"/>
          <p:cNvSpPr txBox="1"/>
          <p:nvPr/>
        </p:nvSpPr>
        <p:spPr>
          <a:xfrm>
            <a:off x="3832622" y="5211366"/>
            <a:ext cx="309880" cy="29908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135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206375" y="-20955"/>
            <a:ext cx="2578735" cy="10464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r>
              <a:rPr lang="zh-CN" altLang="en-US" sz="4000"/>
              <a:t>拓展研究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文本框 94209"/>
          <p:cNvSpPr txBox="1"/>
          <p:nvPr/>
        </p:nvSpPr>
        <p:spPr>
          <a:xfrm>
            <a:off x="0" y="986631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pPr eaLnBrk="0" hangingPunct="0"/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思考：归纳世界主要资本主义国家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英、法、美、俄、日等国走上资本主义道路的不同途径。</a:t>
            </a:r>
          </a:p>
        </p:txBody>
      </p:sp>
      <p:sp>
        <p:nvSpPr>
          <p:cNvPr id="12" name="文本框 94210"/>
          <p:cNvSpPr txBox="1"/>
          <p:nvPr/>
        </p:nvSpPr>
        <p:spPr>
          <a:xfrm>
            <a:off x="435213" y="2188607"/>
            <a:ext cx="3429000" cy="2001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黑体" panose="02010609060101010101" pitchFamily="49" charset="-122"/>
                <a:cs typeface="+mn-cs"/>
                <a:sym typeface="+mn-ea"/>
              </a:rPr>
              <a:t>归类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黑体" panose="02010609060101010101" pitchFamily="49" charset="-122"/>
                <a:cs typeface="+mn-cs"/>
                <a:sym typeface="+mn-ea"/>
              </a:rPr>
              <a:t>①英国和法国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②美国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③俄国和日本</a:t>
            </a:r>
            <a:endParaRPr kumimoji="0" lang="zh-CN" altLang="en-US" sz="2700" b="1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13" name="文本框 94211"/>
          <p:cNvSpPr txBox="1"/>
          <p:nvPr/>
        </p:nvSpPr>
        <p:spPr>
          <a:xfrm>
            <a:off x="3863975" y="2188845"/>
            <a:ext cx="5118100" cy="2001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黑体" panose="02010609060101010101" pitchFamily="49" charset="-122"/>
                <a:cs typeface="+mn-cs"/>
                <a:sym typeface="+mn-ea"/>
              </a:rPr>
              <a:t>方式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anose="02010600040101010101" pitchFamily="2" charset="-122"/>
                <a:ea typeface="黑体" panose="02010609060101010101" pitchFamily="49" charset="-122"/>
                <a:cs typeface="+mn-cs"/>
                <a:sym typeface="+mn-ea"/>
              </a:rPr>
              <a:t>①资产阶级革命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②民族独立战争</a:t>
            </a:r>
          </a:p>
          <a:p>
            <a:pPr marR="0" defTabSz="914400" eaLnBrk="0" hangingPunct="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2700" b="1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+mn-ea"/>
              </a:rPr>
              <a:t>③自上而下的资产阶级性质改革</a:t>
            </a:r>
            <a:endParaRPr kumimoji="0" lang="zh-CN" altLang="en-US" sz="2700" b="1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楷体" panose="02010600040101010101" pitchFamily="2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2500" y="4867275"/>
            <a:ext cx="700278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solidFill>
                  <a:srgbClr val="00B05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近代化道路的多样性，我们要找到适合自己的道路才能成功</a:t>
            </a:r>
            <a:endParaRPr lang="en-US" altLang="zh-CN" sz="3200" b="1" dirty="0">
              <a:solidFill>
                <a:srgbClr val="00B05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7095" y="-57785"/>
            <a:ext cx="2507615" cy="1022350"/>
          </a:xfrm>
        </p:spPr>
        <p:txBody>
          <a:bodyPr/>
          <a:lstStyle/>
          <a:p>
            <a:r>
              <a:rPr lang="zh-CN" altLang="en-US" sz="4000">
                <a:solidFill>
                  <a:srgbClr val="FF0000"/>
                </a:solidFill>
              </a:rPr>
              <a:t>本课小结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3268345" y="964565"/>
            <a:ext cx="2824480" cy="741680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j-cs"/>
              </a:defRPr>
            </a:lvl1pPr>
          </a:lstStyle>
          <a:p>
            <a:pPr algn="ctr"/>
            <a:r>
              <a:rPr lang="zh-CN" altLang="en-US" sz="3200"/>
              <a:t>日本明治维新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796925" y="1991995"/>
            <a:ext cx="1685290" cy="5880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幕府危机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3601720" y="1991995"/>
            <a:ext cx="1685290" cy="58801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倒幕运动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6406515" y="1991995"/>
            <a:ext cx="1685290" cy="5880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明治维新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1064260" y="3554095"/>
            <a:ext cx="1150620" cy="10515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内忧</a:t>
            </a:r>
          </a:p>
          <a:p>
            <a:pPr algn="ctr"/>
            <a:r>
              <a:rPr lang="zh-CN" altLang="en-US" sz="2800"/>
              <a:t>外患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3869055" y="3140075"/>
            <a:ext cx="1150620" cy="20751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主力</a:t>
            </a:r>
          </a:p>
          <a:p>
            <a:pPr algn="ctr"/>
            <a:r>
              <a:rPr lang="zh-CN" altLang="en-US" sz="2800"/>
              <a:t>时间方式</a:t>
            </a:r>
          </a:p>
          <a:p>
            <a:pPr algn="ctr"/>
            <a:r>
              <a:rPr lang="zh-CN" altLang="en-US" sz="2800"/>
              <a:t>结果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6673850" y="2766060"/>
            <a:ext cx="1150620" cy="311912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原因</a:t>
            </a:r>
          </a:p>
          <a:p>
            <a:pPr algn="ctr"/>
            <a:r>
              <a:rPr lang="zh-CN" altLang="en-US" sz="2800"/>
              <a:t>时间</a:t>
            </a:r>
          </a:p>
          <a:p>
            <a:pPr algn="ctr"/>
            <a:r>
              <a:rPr lang="zh-CN" altLang="en-US" sz="2800"/>
              <a:t>领导</a:t>
            </a:r>
          </a:p>
          <a:p>
            <a:pPr algn="ctr"/>
            <a:r>
              <a:rPr lang="zh-CN" altLang="en-US" sz="2800"/>
              <a:t>目的</a:t>
            </a:r>
          </a:p>
          <a:p>
            <a:pPr algn="ctr"/>
            <a:r>
              <a:rPr lang="zh-CN" altLang="en-US" sz="2800"/>
              <a:t>措施</a:t>
            </a:r>
          </a:p>
          <a:p>
            <a:pPr algn="ctr"/>
            <a:r>
              <a:rPr lang="zh-CN" altLang="en-US" sz="2800"/>
              <a:t>性质</a:t>
            </a:r>
          </a:p>
          <a:p>
            <a:pPr algn="ctr"/>
            <a:r>
              <a:rPr lang="zh-CN" altLang="en-US" sz="2800">
                <a:sym typeface="+mn-ea"/>
              </a:rPr>
              <a:t>影响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img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10" y="977900"/>
            <a:ext cx="3983355" cy="2910205"/>
          </a:xfrm>
          <a:prstGeom prst="rect">
            <a:avLst/>
          </a:prstGeom>
        </p:spPr>
      </p:pic>
      <p:pic>
        <p:nvPicPr>
          <p:cNvPr id="5" name="图片 4" descr="timg-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065" y="977900"/>
            <a:ext cx="4966335" cy="290957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33680" y="154940"/>
            <a:ext cx="37014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日本动漫中的历史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30200" y="3926840"/>
            <a:ext cx="3679190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江户时代黑船事件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19955" y="3959860"/>
            <a:ext cx="3989705" cy="521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二战后日本被美国占领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1314</Words>
  <PresentationFormat>全屏显示(4:3)</PresentationFormat>
  <Paragraphs>199</Paragraphs>
  <Slides>25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27" baseType="lpstr">
      <vt:lpstr>Office 主题​​</vt:lpstr>
      <vt:lpstr>聚合</vt:lpstr>
      <vt:lpstr>第4课  日本明治维新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1861年改革和明治维新的异同</vt:lpstr>
      <vt:lpstr>幻灯片 22</vt:lpstr>
      <vt:lpstr>幻灯片 23</vt:lpstr>
      <vt:lpstr>本课小结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2018-12-13T01:27:00Z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2052-11.1.0.8002</vt:lpwstr>
  </property>
</Properties>
</file>