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92" r:id="rId3"/>
    <p:sldId id="270" r:id="rId4"/>
    <p:sldId id="269" r:id="rId5"/>
    <p:sldId id="271" r:id="rId6"/>
    <p:sldId id="272" r:id="rId7"/>
    <p:sldId id="273" r:id="rId8"/>
    <p:sldId id="274" r:id="rId9"/>
    <p:sldId id="275" r:id="rId10"/>
    <p:sldId id="277" r:id="rId11"/>
    <p:sldId id="278" r:id="rId12"/>
    <p:sldId id="276" r:id="rId13"/>
    <p:sldId id="279" r:id="rId14"/>
    <p:sldId id="280" r:id="rId15"/>
    <p:sldId id="281" r:id="rId16"/>
    <p:sldId id="282" r:id="rId17"/>
    <p:sldId id="283" r:id="rId18"/>
    <p:sldId id="284" r:id="rId19"/>
    <p:sldId id="287" r:id="rId20"/>
    <p:sldId id="285" r:id="rId21"/>
    <p:sldId id="286" r:id="rId22"/>
    <p:sldId id="288" r:id="rId23"/>
    <p:sldId id="289" r:id="rId24"/>
    <p:sldId id="291"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5847BA8-15D5-4FD5-853E-FE05A98CD0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059E15-4426-423E-A440-D5A803447643}"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847BA8-15D5-4FD5-853E-FE05A98CD02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059E15-4426-423E-A440-D5A80344764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pn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jpe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jpe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文本框 2"/>
          <p:cNvSpPr txBox="1"/>
          <p:nvPr/>
        </p:nvSpPr>
        <p:spPr>
          <a:xfrm>
            <a:off x="2256817" y="1566153"/>
            <a:ext cx="8044774" cy="923330"/>
          </a:xfrm>
          <a:prstGeom prst="rect">
            <a:avLst/>
          </a:prstGeom>
          <a:noFill/>
        </p:spPr>
        <p:txBody>
          <a:bodyPr wrap="square" rtlCol="0">
            <a:spAutoFit/>
          </a:bodyPr>
          <a:lstStyle/>
          <a:p>
            <a:r>
              <a:rPr lang="zh-CN" altLang="en-US" sz="5400" b="1" dirty="0" smtClean="0">
                <a:latin typeface="华文新魏" panose="02010800040101010101" pitchFamily="2" charset="-122"/>
                <a:ea typeface="华文新魏" panose="02010800040101010101" pitchFamily="2" charset="-122"/>
              </a:rPr>
              <a:t>第</a:t>
            </a:r>
            <a:r>
              <a:rPr lang="en-US" altLang="zh-CN" sz="5400" b="1" dirty="0" smtClean="0">
                <a:latin typeface="华文新魏" panose="02010800040101010101" pitchFamily="2" charset="-122"/>
                <a:ea typeface="华文新魏" panose="02010800040101010101" pitchFamily="2" charset="-122"/>
              </a:rPr>
              <a:t>10</a:t>
            </a:r>
            <a:r>
              <a:rPr lang="zh-CN" altLang="en-US" sz="5400" b="1" dirty="0" smtClean="0">
                <a:latin typeface="华文新魏" panose="02010800040101010101" pitchFamily="2" charset="-122"/>
                <a:ea typeface="华文新魏" panose="02010800040101010101" pitchFamily="2" charset="-122"/>
              </a:rPr>
              <a:t>课  辽夏金元的统治</a:t>
            </a:r>
            <a:endParaRPr lang="zh-CN" altLang="en-US" sz="5400" b="1"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38465" y="775856"/>
            <a:ext cx="5272664" cy="4174836"/>
          </a:xfrm>
          <a:prstGeom prst="rect">
            <a:avLst/>
          </a:prstGeom>
        </p:spPr>
      </p:pic>
      <p:sp>
        <p:nvSpPr>
          <p:cNvPr id="4" name="文本框 3"/>
          <p:cNvSpPr txBox="1"/>
          <p:nvPr/>
        </p:nvSpPr>
        <p:spPr>
          <a:xfrm>
            <a:off x="6428303" y="5163887"/>
            <a:ext cx="5357090" cy="523220"/>
          </a:xfrm>
          <a:prstGeom prst="rect">
            <a:avLst/>
          </a:prstGeom>
          <a:noFill/>
        </p:spPr>
        <p:txBody>
          <a:bodyPr wrap="square" rtlCol="0">
            <a:spAutoFit/>
          </a:bodyPr>
          <a:lstStyle/>
          <a:p>
            <a:r>
              <a:rPr lang="zh-CN" altLang="en-US" sz="2800" b="1" dirty="0" smtClean="0"/>
              <a:t>金、南宋、西夏对峙图（</a:t>
            </a:r>
            <a:r>
              <a:rPr lang="en-US" altLang="zh-CN" sz="2800" b="1" dirty="0" smtClean="0"/>
              <a:t>1142</a:t>
            </a:r>
            <a:r>
              <a:rPr lang="zh-CN" altLang="en-US" sz="2800" b="1" dirty="0" smtClean="0"/>
              <a:t>年）</a:t>
            </a:r>
            <a:endParaRPr lang="zh-CN" altLang="en-US" sz="2800" b="1" dirty="0"/>
          </a:p>
        </p:txBody>
      </p:sp>
      <p:sp>
        <p:nvSpPr>
          <p:cNvPr id="6" name="椭圆 5"/>
          <p:cNvSpPr/>
          <p:nvPr/>
        </p:nvSpPr>
        <p:spPr>
          <a:xfrm>
            <a:off x="1552865" y="3087302"/>
            <a:ext cx="914400" cy="914400"/>
          </a:xfrm>
          <a:prstGeom prst="ellipse">
            <a:avLst/>
          </a:prstGeom>
          <a:noFill/>
          <a:ln w="666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24817" y="2406074"/>
            <a:ext cx="1231092" cy="787597"/>
          </a:xfrm>
          <a:prstGeom prst="ellipse">
            <a:avLst/>
          </a:prstGeom>
          <a:noFill/>
          <a:ln w="666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140363" y="1611747"/>
            <a:ext cx="733786" cy="794327"/>
          </a:xfrm>
          <a:prstGeom prst="ellipse">
            <a:avLst/>
          </a:prstGeom>
          <a:noFill/>
          <a:ln w="666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51235" y="775856"/>
            <a:ext cx="5834158" cy="4078246"/>
          </a:xfrm>
          <a:prstGeom prst="rect">
            <a:avLst/>
          </a:prstGeom>
        </p:spPr>
      </p:pic>
      <p:sp>
        <p:nvSpPr>
          <p:cNvPr id="5" name="椭圆 4"/>
          <p:cNvSpPr/>
          <p:nvPr/>
        </p:nvSpPr>
        <p:spPr>
          <a:xfrm>
            <a:off x="10002181" y="1659702"/>
            <a:ext cx="914400" cy="914400"/>
          </a:xfrm>
          <a:prstGeom prst="ellipse">
            <a:avLst/>
          </a:prstGeom>
          <a:noFill/>
          <a:ln w="666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38465" y="5125209"/>
            <a:ext cx="5357090" cy="523220"/>
          </a:xfrm>
          <a:prstGeom prst="rect">
            <a:avLst/>
          </a:prstGeom>
          <a:noFill/>
        </p:spPr>
        <p:txBody>
          <a:bodyPr wrap="square" rtlCol="0">
            <a:spAutoFit/>
          </a:bodyPr>
          <a:lstStyle/>
          <a:p>
            <a:r>
              <a:rPr lang="zh-CN" altLang="en-US" sz="2800" b="1" dirty="0"/>
              <a:t>北宋</a:t>
            </a:r>
            <a:r>
              <a:rPr lang="zh-CN" altLang="en-US" sz="2800" b="1" dirty="0" smtClean="0"/>
              <a:t>、辽、西夏对峙图（</a:t>
            </a:r>
            <a:r>
              <a:rPr lang="en-US" altLang="zh-CN" sz="2800" b="1" dirty="0" smtClean="0"/>
              <a:t>1111</a:t>
            </a:r>
            <a:r>
              <a:rPr lang="zh-CN" altLang="en-US" sz="2800" b="1" dirty="0" smtClean="0"/>
              <a:t>年）</a:t>
            </a:r>
            <a:endParaRPr lang="zh-CN" altLang="en-US" sz="2800" b="1" dirty="0"/>
          </a:p>
        </p:txBody>
      </p:sp>
      <p:sp>
        <p:nvSpPr>
          <p:cNvPr id="2" name="椭圆 1"/>
          <p:cNvSpPr/>
          <p:nvPr/>
        </p:nvSpPr>
        <p:spPr>
          <a:xfrm>
            <a:off x="9289013" y="989179"/>
            <a:ext cx="914400" cy="91440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1000"/>
                                        <p:tgtEl>
                                          <p:spTgt spid="2"/>
                                        </p:tgtEl>
                                      </p:cBhvr>
                                    </p:animEffect>
                                    <p:anim calcmode="lin" valueType="num">
                                      <p:cBhvr>
                                        <p:cTn id="39" dur="1000" fill="hold"/>
                                        <p:tgtEl>
                                          <p:spTgt spid="2"/>
                                        </p:tgtEl>
                                        <p:attrNameLst>
                                          <p:attrName>ppt_x</p:attrName>
                                        </p:attrNameLst>
                                      </p:cBhvr>
                                      <p:tavLst>
                                        <p:tav tm="0">
                                          <p:val>
                                            <p:strVal val="#ppt_x"/>
                                          </p:val>
                                        </p:tav>
                                        <p:tav tm="100000">
                                          <p:val>
                                            <p:strVal val="#ppt_x"/>
                                          </p:val>
                                        </p:tav>
                                      </p:tavLst>
                                    </p:anim>
                                    <p:anim calcmode="lin" valueType="num">
                                      <p:cBhvr>
                                        <p:cTn id="4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5"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11546"/>
            <a:ext cx="12192000" cy="6846454"/>
          </a:xfrm>
          <a:prstGeom prst="rect">
            <a:avLst/>
          </a:prstGeom>
        </p:spPr>
      </p:pic>
      <p:sp>
        <p:nvSpPr>
          <p:cNvPr id="3" name="文本框 2"/>
          <p:cNvSpPr txBox="1"/>
          <p:nvPr/>
        </p:nvSpPr>
        <p:spPr>
          <a:xfrm>
            <a:off x="2195208" y="1750979"/>
            <a:ext cx="7801583" cy="2123658"/>
          </a:xfrm>
          <a:prstGeom prst="rect">
            <a:avLst/>
          </a:prstGeom>
          <a:noFill/>
        </p:spPr>
        <p:txBody>
          <a:bodyPr wrap="square" rtlCol="0">
            <a:spAutoFit/>
          </a:bodyPr>
          <a:lstStyle/>
          <a:p>
            <a:r>
              <a:rPr lang="zh-CN" altLang="en-US" sz="6600" dirty="0" smtClean="0">
                <a:latin typeface="华文行楷" panose="02010800040101010101" pitchFamily="2" charset="-122"/>
                <a:ea typeface="华文行楷" panose="02010800040101010101" pitchFamily="2" charset="-122"/>
              </a:rPr>
              <a:t>第</a:t>
            </a:r>
            <a:r>
              <a:rPr lang="en-US" altLang="zh-CN" sz="6600" dirty="0" smtClean="0">
                <a:latin typeface="华文行楷" panose="02010800040101010101" pitchFamily="2" charset="-122"/>
                <a:ea typeface="华文行楷" panose="02010800040101010101" pitchFamily="2" charset="-122"/>
              </a:rPr>
              <a:t>10</a:t>
            </a:r>
            <a:r>
              <a:rPr lang="zh-CN" altLang="en-US" sz="6600" dirty="0" smtClean="0">
                <a:latin typeface="华文行楷" panose="02010800040101010101" pitchFamily="2" charset="-122"/>
                <a:ea typeface="华文行楷" panose="02010800040101010101" pitchFamily="2" charset="-122"/>
              </a:rPr>
              <a:t>课</a:t>
            </a:r>
            <a:endParaRPr lang="en-US" altLang="zh-CN" sz="6600" dirty="0" smtClean="0">
              <a:latin typeface="华文行楷" panose="02010800040101010101" pitchFamily="2" charset="-122"/>
              <a:ea typeface="华文行楷" panose="02010800040101010101" pitchFamily="2" charset="-122"/>
            </a:endParaRPr>
          </a:p>
          <a:p>
            <a:r>
              <a:rPr lang="en-US" altLang="zh-CN" sz="6600" dirty="0">
                <a:latin typeface="华文行楷" panose="02010800040101010101" pitchFamily="2" charset="-122"/>
                <a:ea typeface="华文行楷" panose="02010800040101010101" pitchFamily="2" charset="-122"/>
              </a:rPr>
              <a:t> </a:t>
            </a:r>
            <a:r>
              <a:rPr lang="en-US" altLang="zh-CN" sz="6600" dirty="0" smtClean="0">
                <a:latin typeface="华文行楷" panose="02010800040101010101" pitchFamily="2" charset="-122"/>
                <a:ea typeface="华文行楷" panose="02010800040101010101" pitchFamily="2" charset="-122"/>
              </a:rPr>
              <a:t>       </a:t>
            </a:r>
            <a:r>
              <a:rPr lang="zh-CN" altLang="en-US" sz="6600" dirty="0" smtClean="0">
                <a:latin typeface="华文行楷" panose="02010800040101010101" pitchFamily="2" charset="-122"/>
                <a:ea typeface="华文行楷" panose="02010800040101010101" pitchFamily="2" charset="-122"/>
              </a:rPr>
              <a:t>辽夏金元的统治</a:t>
            </a:r>
            <a:endParaRPr lang="zh-CN" altLang="en-US" sz="6600" dirty="0">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29042"/>
            <a:ext cx="12191999" cy="6857999"/>
          </a:xfrm>
          <a:prstGeom prst="rect">
            <a:avLst/>
          </a:prstGeom>
        </p:spPr>
      </p:pic>
      <p:graphicFrame>
        <p:nvGraphicFramePr>
          <p:cNvPr id="4" name="表格 3"/>
          <p:cNvGraphicFramePr>
            <a:graphicFrameLocks noGrp="1"/>
          </p:cNvGraphicFramePr>
          <p:nvPr/>
        </p:nvGraphicFramePr>
        <p:xfrm>
          <a:off x="340468" y="1332691"/>
          <a:ext cx="11079805" cy="2438400"/>
        </p:xfrm>
        <a:graphic>
          <a:graphicData uri="http://schemas.openxmlformats.org/drawingml/2006/table">
            <a:tbl>
              <a:tblPr firstRow="1" firstCol="1" bandRow="1"/>
              <a:tblGrid>
                <a:gridCol w="1459149"/>
                <a:gridCol w="2188723"/>
                <a:gridCol w="2597286"/>
                <a:gridCol w="2363821"/>
                <a:gridCol w="2470826"/>
              </a:tblGrid>
              <a:tr h="388049">
                <a:tc>
                  <a:txBody>
                    <a:bodyPr/>
                    <a:lstStyle/>
                    <a:p>
                      <a:pPr algn="just">
                        <a:spcAft>
                          <a:spcPts val="0"/>
                        </a:spcAft>
                      </a:pP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政权</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建立时间</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都城</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民族</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王朝建立者</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88049">
                <a:tc>
                  <a:txBody>
                    <a:bodyPr/>
                    <a:lstStyle/>
                    <a:p>
                      <a:pPr algn="just">
                        <a:spcAft>
                          <a:spcPts val="0"/>
                        </a:spcAft>
                      </a:pP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辽</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916</a:t>
                      </a: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年</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上京</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88049">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西夏</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1038</a:t>
                      </a: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年</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元昊</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88049">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金</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1114</a:t>
                      </a: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年</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会宁</a:t>
                      </a: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a:t>
                      </a: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中都</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zh-CN" sz="3200" b="1" kern="100" dirty="0">
                          <a:effectLst/>
                          <a:latin typeface="等线" panose="02010600030101010101" pitchFamily="2" charset="-122"/>
                          <a:ea typeface="等线" panose="02010600030101010101" pitchFamily="2" charset="-122"/>
                          <a:cs typeface="Times New Roman" panose="02020603050405020304" pitchFamily="18" charset="0"/>
                        </a:rPr>
                        <a:t>完颜阿骨打</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88049">
                <a:tc>
                  <a:txBody>
                    <a:bodyPr/>
                    <a:lstStyle/>
                    <a:p>
                      <a:pPr algn="just">
                        <a:spcAft>
                          <a:spcPts val="0"/>
                        </a:spcAft>
                      </a:pPr>
                      <a:r>
                        <a:rPr lang="zh-CN" sz="3200" b="1" kern="100">
                          <a:effectLst/>
                          <a:latin typeface="等线" panose="02010600030101010101" pitchFamily="2" charset="-122"/>
                          <a:ea typeface="等线" panose="02010600030101010101" pitchFamily="2" charset="-122"/>
                          <a:cs typeface="Times New Roman" panose="02020603050405020304" pitchFamily="18" charset="0"/>
                        </a:rPr>
                        <a:t>元</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a:effectLst/>
                          <a:latin typeface="等线" panose="02010600030101010101" pitchFamily="2" charset="-122"/>
                          <a:ea typeface="等线" panose="02010600030101010101" pitchFamily="2" charset="-122"/>
                          <a:cs typeface="Times New Roman" panose="02020603050405020304" pitchFamily="18" charset="0"/>
                        </a:rPr>
                        <a:t>1271</a:t>
                      </a:r>
                      <a:r>
                        <a:rPr lang="zh-CN" sz="3200" b="1" kern="100">
                          <a:effectLst/>
                          <a:latin typeface="等线" panose="02010600030101010101" pitchFamily="2" charset="-122"/>
                          <a:ea typeface="等线" panose="02010600030101010101" pitchFamily="2" charset="-122"/>
                          <a:cs typeface="Times New Roman" panose="02020603050405020304" pitchFamily="18" charset="0"/>
                        </a:rPr>
                        <a:t>年</a:t>
                      </a:r>
                      <a:endParaRPr lang="zh-CN" sz="3200" b="1" kern="10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en-US" sz="3200" b="1" kern="100" dirty="0">
                          <a:effectLst/>
                          <a:latin typeface="等线" panose="02010600030101010101" pitchFamily="2" charset="-122"/>
                          <a:ea typeface="等线" panose="02010600030101010101" pitchFamily="2" charset="-122"/>
                          <a:cs typeface="Times New Roman" panose="02020603050405020304" pitchFamily="18" charset="0"/>
                        </a:rPr>
                        <a:t> </a:t>
                      </a:r>
                      <a:endParaRPr 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
        <p:nvSpPr>
          <p:cNvPr id="5" name="文本框 4"/>
          <p:cNvSpPr txBox="1"/>
          <p:nvPr/>
        </p:nvSpPr>
        <p:spPr>
          <a:xfrm>
            <a:off x="2567697" y="608266"/>
            <a:ext cx="6625346" cy="584775"/>
          </a:xfrm>
          <a:prstGeom prst="rect">
            <a:avLst/>
          </a:prstGeom>
          <a:noFill/>
        </p:spPr>
        <p:txBody>
          <a:bodyPr wrap="square" rtlCol="0">
            <a:spAutoFit/>
          </a:bodyPr>
          <a:lstStyle/>
          <a:p>
            <a:r>
              <a:rPr lang="zh-CN" altLang="en-US" sz="3200" b="1" dirty="0" smtClean="0"/>
              <a:t>辽、西夏、金、元政权一览表</a:t>
            </a:r>
            <a:endParaRPr lang="zh-CN" altLang="en-US" sz="3200" b="1" dirty="0"/>
          </a:p>
        </p:txBody>
      </p:sp>
      <p:sp>
        <p:nvSpPr>
          <p:cNvPr id="6" name="矩形 5"/>
          <p:cNvSpPr/>
          <p:nvPr/>
        </p:nvSpPr>
        <p:spPr>
          <a:xfrm>
            <a:off x="884725" y="4103359"/>
            <a:ext cx="7798341" cy="1569660"/>
          </a:xfrm>
          <a:prstGeom prst="rect">
            <a:avLst/>
          </a:prstGeom>
        </p:spPr>
        <p:txBody>
          <a:bodyPr wrap="square">
            <a:spAutoFit/>
          </a:bodyPr>
          <a:lstStyle/>
          <a:p>
            <a:pPr marL="342900" lvl="0" indent="-342900" algn="just">
              <a:spcAft>
                <a:spcPts val="0"/>
              </a:spcAft>
              <a:buFont typeface="Times New Roman" panose="02020603050405020304" pitchFamily="18" charset="0"/>
              <a:buAutoNum type="circleNumDbPlain"/>
            </a:pPr>
            <a:r>
              <a:rPr lang="zh-CN" altLang="zh-CN" sz="3200" b="1" kern="100" dirty="0">
                <a:solidFill>
                  <a:srgbClr val="FF0000"/>
                </a:solidFill>
                <a:latin typeface="等线" panose="02010600030101010101" pitchFamily="2" charset="-122"/>
                <a:cs typeface="Times New Roman" panose="02020603050405020304" pitchFamily="18" charset="0"/>
              </a:rPr>
              <a:t>大都 </a:t>
            </a:r>
            <a:r>
              <a:rPr lang="en-US" altLang="zh-CN" sz="3200" b="1" kern="100" dirty="0">
                <a:solidFill>
                  <a:srgbClr val="FF0000"/>
                </a:solidFill>
                <a:latin typeface="等线" panose="02010600030101010101" pitchFamily="2" charset="-122"/>
                <a:cs typeface="Times New Roman" panose="02020603050405020304" pitchFamily="18" charset="0"/>
              </a:rPr>
              <a:t>②</a:t>
            </a:r>
            <a:r>
              <a:rPr lang="zh-CN" altLang="zh-CN" sz="3200" b="1" kern="100" dirty="0">
                <a:solidFill>
                  <a:srgbClr val="FF0000"/>
                </a:solidFill>
                <a:latin typeface="等线" panose="02010600030101010101" pitchFamily="2" charset="-122"/>
                <a:cs typeface="Times New Roman" panose="02020603050405020304" pitchFamily="18" charset="0"/>
              </a:rPr>
              <a:t>兴庆 </a:t>
            </a:r>
            <a:endParaRPr lang="en-US" altLang="zh-CN" sz="3200" b="1" kern="100" dirty="0" smtClean="0">
              <a:solidFill>
                <a:srgbClr val="FF0000"/>
              </a:solidFill>
              <a:latin typeface="等线" panose="02010600030101010101" pitchFamily="2" charset="-122"/>
              <a:cs typeface="Times New Roman" panose="02020603050405020304" pitchFamily="18" charset="0"/>
            </a:endParaRPr>
          </a:p>
          <a:p>
            <a:pPr lvl="0" algn="just">
              <a:spcAft>
                <a:spcPts val="0"/>
              </a:spcAft>
            </a:pPr>
            <a:r>
              <a:rPr lang="en-US" altLang="zh-CN" sz="3200" b="1" kern="100" dirty="0" smtClean="0">
                <a:solidFill>
                  <a:srgbClr val="FF0000"/>
                </a:solidFill>
                <a:latin typeface="等线" panose="02010600030101010101" pitchFamily="2" charset="-122"/>
                <a:cs typeface="Times New Roman" panose="02020603050405020304" pitchFamily="18" charset="0"/>
              </a:rPr>
              <a:t>③</a:t>
            </a:r>
            <a:r>
              <a:rPr lang="zh-CN" altLang="zh-CN" sz="3200" b="1" kern="100" dirty="0">
                <a:solidFill>
                  <a:srgbClr val="FF0000"/>
                </a:solidFill>
                <a:latin typeface="等线" panose="02010600030101010101" pitchFamily="2" charset="-122"/>
                <a:cs typeface="Times New Roman" panose="02020603050405020304" pitchFamily="18" charset="0"/>
              </a:rPr>
              <a:t>蒙古 </a:t>
            </a:r>
            <a:r>
              <a:rPr lang="en-US" altLang="zh-CN" sz="3200" b="1" kern="100" dirty="0">
                <a:solidFill>
                  <a:srgbClr val="FF0000"/>
                </a:solidFill>
                <a:latin typeface="等线" panose="02010600030101010101" pitchFamily="2" charset="-122"/>
                <a:cs typeface="Times New Roman" panose="02020603050405020304" pitchFamily="18" charset="0"/>
              </a:rPr>
              <a:t>④</a:t>
            </a:r>
            <a:r>
              <a:rPr lang="zh-CN" altLang="zh-CN" sz="3200" b="1" kern="100" dirty="0">
                <a:solidFill>
                  <a:srgbClr val="FF0000"/>
                </a:solidFill>
                <a:latin typeface="等线" panose="02010600030101010101" pitchFamily="2" charset="-122"/>
                <a:cs typeface="Times New Roman" panose="02020603050405020304" pitchFamily="18" charset="0"/>
              </a:rPr>
              <a:t>契丹 </a:t>
            </a:r>
            <a:r>
              <a:rPr lang="en-US" altLang="zh-CN" sz="3200" b="1" kern="100" dirty="0">
                <a:solidFill>
                  <a:srgbClr val="FF0000"/>
                </a:solidFill>
                <a:latin typeface="等线" panose="02010600030101010101" pitchFamily="2" charset="-122"/>
                <a:cs typeface="Times New Roman" panose="02020603050405020304" pitchFamily="18" charset="0"/>
              </a:rPr>
              <a:t>⑤</a:t>
            </a:r>
            <a:r>
              <a:rPr lang="zh-CN" altLang="zh-CN" sz="3200" b="1" kern="100" dirty="0">
                <a:solidFill>
                  <a:srgbClr val="FF0000"/>
                </a:solidFill>
                <a:latin typeface="等线" panose="02010600030101010101" pitchFamily="2" charset="-122"/>
                <a:cs typeface="Times New Roman" panose="02020603050405020304" pitchFamily="18" charset="0"/>
              </a:rPr>
              <a:t>女真 ⑥党项 </a:t>
            </a:r>
            <a:endParaRPr lang="en-US" altLang="zh-CN" sz="3200" b="1" kern="100" dirty="0" smtClean="0">
              <a:solidFill>
                <a:srgbClr val="FF0000"/>
              </a:solidFill>
              <a:latin typeface="等线" panose="02010600030101010101" pitchFamily="2" charset="-122"/>
              <a:cs typeface="Times New Roman" panose="02020603050405020304" pitchFamily="18" charset="0"/>
            </a:endParaRPr>
          </a:p>
          <a:p>
            <a:pPr lvl="0" algn="just">
              <a:spcAft>
                <a:spcPts val="0"/>
              </a:spcAft>
            </a:pPr>
            <a:r>
              <a:rPr lang="zh-CN" altLang="zh-CN" sz="3200" b="1" kern="100" dirty="0" smtClean="0">
                <a:solidFill>
                  <a:srgbClr val="FF0000"/>
                </a:solidFill>
                <a:latin typeface="等线" panose="02010600030101010101" pitchFamily="2" charset="-122"/>
                <a:cs typeface="Times New Roman" panose="02020603050405020304" pitchFamily="18" charset="0"/>
              </a:rPr>
              <a:t>⑦</a:t>
            </a:r>
            <a:r>
              <a:rPr lang="zh-CN" altLang="zh-CN" sz="3200" b="1" kern="100" dirty="0">
                <a:solidFill>
                  <a:srgbClr val="FF0000"/>
                </a:solidFill>
                <a:latin typeface="等线" panose="02010600030101010101" pitchFamily="2" charset="-122"/>
                <a:cs typeface="Times New Roman" panose="02020603050405020304" pitchFamily="18" charset="0"/>
              </a:rPr>
              <a:t>耶律阿保机 ⑧成吉思汗⑨忽必烈</a:t>
            </a:r>
            <a:endParaRPr lang="zh-CN" altLang="zh-CN" sz="3200" b="1" kern="100" dirty="0">
              <a:solidFill>
                <a:srgbClr val="FF0000"/>
              </a:solidFill>
              <a:latin typeface="等线" panose="02010600030101010101" pitchFamily="2" charset="-122"/>
              <a:cs typeface="Times New Roman" panose="02020603050405020304" pitchFamily="18" charset="0"/>
            </a:endParaRPr>
          </a:p>
        </p:txBody>
      </p:sp>
      <p:sp>
        <p:nvSpPr>
          <p:cNvPr id="7" name="文本框 6"/>
          <p:cNvSpPr txBox="1"/>
          <p:nvPr/>
        </p:nvSpPr>
        <p:spPr>
          <a:xfrm>
            <a:off x="4252607" y="2259503"/>
            <a:ext cx="826851" cy="584775"/>
          </a:xfrm>
          <a:prstGeom prst="rect">
            <a:avLst/>
          </a:prstGeom>
          <a:noFill/>
        </p:spPr>
        <p:txBody>
          <a:bodyPr wrap="square" rtlCol="0">
            <a:spAutoFit/>
          </a:bodyPr>
          <a:lstStyle/>
          <a:p>
            <a:r>
              <a:rPr lang="zh-CN" altLang="en-US" sz="3200" b="1" dirty="0" smtClean="0">
                <a:solidFill>
                  <a:srgbClr val="FF0000"/>
                </a:solidFill>
              </a:rPr>
              <a:t>②</a:t>
            </a:r>
            <a:endParaRPr lang="zh-CN" altLang="en-US" sz="3200" b="1" dirty="0">
              <a:solidFill>
                <a:srgbClr val="FF0000"/>
              </a:solidFill>
            </a:endParaRPr>
          </a:p>
        </p:txBody>
      </p:sp>
      <p:sp>
        <p:nvSpPr>
          <p:cNvPr id="8" name="文本框 7"/>
          <p:cNvSpPr txBox="1"/>
          <p:nvPr/>
        </p:nvSpPr>
        <p:spPr>
          <a:xfrm>
            <a:off x="9629301" y="3292261"/>
            <a:ext cx="826851" cy="584775"/>
          </a:xfrm>
          <a:prstGeom prst="rect">
            <a:avLst/>
          </a:prstGeom>
          <a:noFill/>
        </p:spPr>
        <p:txBody>
          <a:bodyPr wrap="square" rtlCol="0">
            <a:spAutoFit/>
          </a:bodyPr>
          <a:lstStyle/>
          <a:p>
            <a:r>
              <a:rPr lang="zh-CN" altLang="en-US" sz="3200" b="1" dirty="0" smtClean="0">
                <a:solidFill>
                  <a:srgbClr val="FF0000"/>
                </a:solidFill>
              </a:rPr>
              <a:t>⑨</a:t>
            </a:r>
            <a:endParaRPr lang="zh-CN" altLang="en-US" sz="3200" b="1" dirty="0">
              <a:solidFill>
                <a:srgbClr val="FF0000"/>
              </a:solidFill>
            </a:endParaRPr>
          </a:p>
        </p:txBody>
      </p:sp>
      <p:sp>
        <p:nvSpPr>
          <p:cNvPr id="9" name="文本框 8"/>
          <p:cNvSpPr txBox="1"/>
          <p:nvPr/>
        </p:nvSpPr>
        <p:spPr>
          <a:xfrm>
            <a:off x="4252607" y="3288059"/>
            <a:ext cx="826851" cy="584775"/>
          </a:xfrm>
          <a:prstGeom prst="rect">
            <a:avLst/>
          </a:prstGeom>
          <a:noFill/>
        </p:spPr>
        <p:txBody>
          <a:bodyPr wrap="square" rtlCol="0">
            <a:spAutoFit/>
          </a:bodyPr>
          <a:lstStyle/>
          <a:p>
            <a:r>
              <a:rPr lang="zh-CN" altLang="en-US" sz="3200" b="1" dirty="0" smtClean="0">
                <a:solidFill>
                  <a:srgbClr val="FF0000"/>
                </a:solidFill>
              </a:rPr>
              <a:t>①</a:t>
            </a:r>
            <a:endParaRPr lang="zh-CN" altLang="en-US" sz="3200" b="1" dirty="0">
              <a:solidFill>
                <a:srgbClr val="FF0000"/>
              </a:solidFill>
            </a:endParaRPr>
          </a:p>
        </p:txBody>
      </p:sp>
      <p:sp>
        <p:nvSpPr>
          <p:cNvPr id="10" name="文本框 9"/>
          <p:cNvSpPr txBox="1"/>
          <p:nvPr/>
        </p:nvSpPr>
        <p:spPr>
          <a:xfrm>
            <a:off x="7423014" y="1793246"/>
            <a:ext cx="826851" cy="584775"/>
          </a:xfrm>
          <a:prstGeom prst="rect">
            <a:avLst/>
          </a:prstGeom>
          <a:noFill/>
        </p:spPr>
        <p:txBody>
          <a:bodyPr wrap="square" rtlCol="0">
            <a:spAutoFit/>
          </a:bodyPr>
          <a:lstStyle/>
          <a:p>
            <a:r>
              <a:rPr lang="zh-CN" altLang="en-US" sz="3200" b="1" dirty="0" smtClean="0">
                <a:solidFill>
                  <a:srgbClr val="FF0000"/>
                </a:solidFill>
              </a:rPr>
              <a:t>④</a:t>
            </a:r>
            <a:endParaRPr lang="zh-CN" altLang="en-US" sz="3200" b="1" dirty="0">
              <a:solidFill>
                <a:srgbClr val="FF0000"/>
              </a:solidFill>
            </a:endParaRPr>
          </a:p>
        </p:txBody>
      </p:sp>
      <p:sp>
        <p:nvSpPr>
          <p:cNvPr id="11" name="文本框 10"/>
          <p:cNvSpPr txBox="1"/>
          <p:nvPr/>
        </p:nvSpPr>
        <p:spPr>
          <a:xfrm>
            <a:off x="9629301" y="1773047"/>
            <a:ext cx="826851" cy="584775"/>
          </a:xfrm>
          <a:prstGeom prst="rect">
            <a:avLst/>
          </a:prstGeom>
          <a:noFill/>
        </p:spPr>
        <p:txBody>
          <a:bodyPr wrap="square" rtlCol="0">
            <a:spAutoFit/>
          </a:bodyPr>
          <a:lstStyle/>
          <a:p>
            <a:r>
              <a:rPr lang="zh-CN" altLang="en-US" sz="3200" b="1" dirty="0" smtClean="0">
                <a:solidFill>
                  <a:srgbClr val="FF0000"/>
                </a:solidFill>
              </a:rPr>
              <a:t>⑦</a:t>
            </a:r>
            <a:endParaRPr lang="zh-CN" altLang="en-US" sz="3200" b="1" dirty="0">
              <a:solidFill>
                <a:srgbClr val="FF0000"/>
              </a:solidFill>
            </a:endParaRPr>
          </a:p>
        </p:txBody>
      </p:sp>
      <p:sp>
        <p:nvSpPr>
          <p:cNvPr id="12" name="文本框 11"/>
          <p:cNvSpPr txBox="1"/>
          <p:nvPr/>
        </p:nvSpPr>
        <p:spPr>
          <a:xfrm>
            <a:off x="7423014" y="2314951"/>
            <a:ext cx="826851" cy="584775"/>
          </a:xfrm>
          <a:prstGeom prst="rect">
            <a:avLst/>
          </a:prstGeom>
          <a:noFill/>
        </p:spPr>
        <p:txBody>
          <a:bodyPr wrap="square" rtlCol="0">
            <a:spAutoFit/>
          </a:bodyPr>
          <a:lstStyle/>
          <a:p>
            <a:r>
              <a:rPr lang="zh-CN" altLang="en-US" sz="3200" b="1" dirty="0" smtClean="0">
                <a:solidFill>
                  <a:srgbClr val="FF0000"/>
                </a:solidFill>
              </a:rPr>
              <a:t>⑥</a:t>
            </a:r>
            <a:endParaRPr lang="zh-CN" altLang="en-US" sz="3200" b="1" dirty="0">
              <a:solidFill>
                <a:srgbClr val="FF0000"/>
              </a:solidFill>
            </a:endParaRPr>
          </a:p>
        </p:txBody>
      </p:sp>
      <p:sp>
        <p:nvSpPr>
          <p:cNvPr id="13" name="文本框 12"/>
          <p:cNvSpPr txBox="1"/>
          <p:nvPr/>
        </p:nvSpPr>
        <p:spPr>
          <a:xfrm>
            <a:off x="7423014" y="2774595"/>
            <a:ext cx="826851" cy="584775"/>
          </a:xfrm>
          <a:prstGeom prst="rect">
            <a:avLst/>
          </a:prstGeom>
          <a:noFill/>
        </p:spPr>
        <p:txBody>
          <a:bodyPr wrap="square" rtlCol="0">
            <a:spAutoFit/>
          </a:bodyPr>
          <a:lstStyle/>
          <a:p>
            <a:r>
              <a:rPr lang="zh-CN" altLang="en-US" sz="3200" b="1" dirty="0" smtClean="0">
                <a:solidFill>
                  <a:srgbClr val="FF0000"/>
                </a:solidFill>
              </a:rPr>
              <a:t>⑤</a:t>
            </a:r>
            <a:endParaRPr lang="zh-CN" altLang="en-US" sz="3200" b="1" dirty="0">
              <a:solidFill>
                <a:srgbClr val="FF0000"/>
              </a:solidFill>
            </a:endParaRPr>
          </a:p>
        </p:txBody>
      </p:sp>
      <p:sp>
        <p:nvSpPr>
          <p:cNvPr id="14" name="文本框 13"/>
          <p:cNvSpPr txBox="1"/>
          <p:nvPr/>
        </p:nvSpPr>
        <p:spPr>
          <a:xfrm>
            <a:off x="7423014" y="3272843"/>
            <a:ext cx="826851" cy="584775"/>
          </a:xfrm>
          <a:prstGeom prst="rect">
            <a:avLst/>
          </a:prstGeom>
          <a:noFill/>
        </p:spPr>
        <p:txBody>
          <a:bodyPr wrap="square" rtlCol="0">
            <a:spAutoFit/>
          </a:bodyPr>
          <a:lstStyle/>
          <a:p>
            <a:r>
              <a:rPr lang="zh-CN" altLang="en-US" sz="3200" b="1" dirty="0" smtClean="0">
                <a:solidFill>
                  <a:srgbClr val="FF0000"/>
                </a:solidFill>
              </a:rPr>
              <a:t>③</a:t>
            </a:r>
            <a:endParaRPr lang="zh-CN" altLang="en-US" sz="3200" b="1" dirty="0">
              <a:solidFill>
                <a:srgbClr val="FF0000"/>
              </a:solidFill>
            </a:endParaRPr>
          </a:p>
        </p:txBody>
      </p:sp>
      <p:sp>
        <p:nvSpPr>
          <p:cNvPr id="15" name="文本框 14"/>
          <p:cNvSpPr txBox="1"/>
          <p:nvPr/>
        </p:nvSpPr>
        <p:spPr>
          <a:xfrm>
            <a:off x="7250888" y="3980248"/>
            <a:ext cx="4756826" cy="1815882"/>
          </a:xfrm>
          <a:prstGeom prst="rect">
            <a:avLst/>
          </a:prstGeom>
          <a:solidFill>
            <a:srgbClr val="00B0F0"/>
          </a:solidFill>
        </p:spPr>
        <p:txBody>
          <a:bodyPr wrap="square" rtlCol="0">
            <a:spAutoFit/>
          </a:bodyPr>
          <a:lstStyle/>
          <a:p>
            <a:r>
              <a:rPr lang="zh-CN" altLang="en-US" sz="2800" b="1" dirty="0" smtClean="0"/>
              <a:t>成吉思汗：</a:t>
            </a:r>
            <a:r>
              <a:rPr lang="zh-CN" altLang="zh-CN" sz="2800" b="1" dirty="0" smtClean="0"/>
              <a:t>原名</a:t>
            </a:r>
            <a:r>
              <a:rPr lang="zh-CN" altLang="zh-CN" sz="2800" b="1" dirty="0"/>
              <a:t>铁木真，是忽必烈的祖父，他的主要历史功绩是</a:t>
            </a:r>
            <a:r>
              <a:rPr lang="en-US" altLang="zh-CN" sz="2800" b="1" dirty="0"/>
              <a:t>1206</a:t>
            </a:r>
            <a:r>
              <a:rPr lang="zh-CN" altLang="zh-CN" sz="2800" b="1" dirty="0"/>
              <a:t>年统一蒙古各部，建立蒙古汗国。</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145915"/>
            <a:ext cx="12191999" cy="6857999"/>
          </a:xfrm>
          <a:prstGeom prst="rect">
            <a:avLst/>
          </a:prstGeom>
        </p:spPr>
      </p:pic>
      <p:sp>
        <p:nvSpPr>
          <p:cNvPr id="3" name="矩形 2"/>
          <p:cNvSpPr/>
          <p:nvPr/>
        </p:nvSpPr>
        <p:spPr>
          <a:xfrm>
            <a:off x="1170560" y="1039825"/>
            <a:ext cx="10084342" cy="2062103"/>
          </a:xfrm>
          <a:prstGeom prst="rect">
            <a:avLst/>
          </a:prstGeom>
          <a:ln>
            <a:solidFill>
              <a:srgbClr val="0070C0"/>
            </a:solidFill>
          </a:ln>
        </p:spPr>
        <p:txBody>
          <a:bodyPr wrap="square">
            <a:spAutoFit/>
          </a:bodyPr>
          <a:lstStyle/>
          <a:p>
            <a:pPr algn="just">
              <a:spcAft>
                <a:spcPts val="0"/>
              </a:spcAft>
            </a:pPr>
            <a:r>
              <a:rPr lang="zh-CN" altLang="zh-CN" b="1" kern="100" dirty="0" smtClean="0">
                <a:latin typeface="等线" panose="02010600030101010101" pitchFamily="2" charset="-122"/>
                <a:cs typeface="Times New Roman" panose="02020603050405020304" pitchFamily="18" charset="0"/>
              </a:rPr>
              <a:t> </a:t>
            </a:r>
            <a:r>
              <a:rPr lang="en-US" altLang="zh-CN" b="1" kern="100" dirty="0" smtClean="0">
                <a:latin typeface="等线" panose="02010600030101010101" pitchFamily="2" charset="-122"/>
                <a:cs typeface="Times New Roman" panose="02020603050405020304" pitchFamily="18" charset="0"/>
              </a:rPr>
              <a:t>            </a:t>
            </a:r>
            <a:r>
              <a:rPr lang="zh-CN" altLang="zh-CN" sz="3200" b="1" kern="100" dirty="0" smtClean="0">
                <a:latin typeface="等线" panose="02010600030101010101" pitchFamily="2" charset="-122"/>
                <a:cs typeface="Times New Roman" panose="02020603050405020304" pitchFamily="18" charset="0"/>
              </a:rPr>
              <a:t>契丹</a:t>
            </a:r>
            <a:r>
              <a:rPr lang="zh-CN" altLang="zh-CN" sz="3200" b="1" kern="100" dirty="0">
                <a:latin typeface="等线" panose="02010600030101010101" pitchFamily="2" charset="-122"/>
                <a:cs typeface="Times New Roman" panose="02020603050405020304" pitchFamily="18" charset="0"/>
              </a:rPr>
              <a:t>·</a:t>
            </a:r>
            <a:r>
              <a:rPr lang="en-US" altLang="zh-CN" sz="3200" b="1" kern="100" dirty="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官分南北，以国制治契丹，以汉制待汉人</a:t>
            </a:r>
            <a:r>
              <a:rPr lang="en-US" altLang="zh-CN" sz="3200" b="1" kern="100" dirty="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北面治宫帐、部族、属国之政，南面治汉人州县、租赋、军马之事。因俗而治，得其宜矣。</a:t>
            </a:r>
            <a:endParaRPr lang="zh-CN" altLang="zh-CN" sz="3200" b="1" kern="100" dirty="0">
              <a:latin typeface="等线" panose="02010600030101010101" pitchFamily="2" charset="-122"/>
              <a:cs typeface="Times New Roman" panose="02020603050405020304" pitchFamily="18" charset="0"/>
            </a:endParaRPr>
          </a:p>
          <a:p>
            <a:pPr algn="just">
              <a:spcAft>
                <a:spcPts val="0"/>
              </a:spcAft>
            </a:pPr>
            <a:r>
              <a:rPr lang="en-US" altLang="zh-CN" sz="3200" b="1" kern="100" dirty="0">
                <a:latin typeface="等线" panose="02010600030101010101" pitchFamily="2" charset="-122"/>
                <a:cs typeface="Times New Roman" panose="02020603050405020304" pitchFamily="18" charset="0"/>
              </a:rPr>
              <a:t>                       </a:t>
            </a:r>
            <a:r>
              <a:rPr lang="en-US" altLang="zh-CN" sz="3200" b="1" kern="100" dirty="0" smtClean="0">
                <a:latin typeface="等线" panose="02010600030101010101" pitchFamily="2" charset="-122"/>
                <a:cs typeface="Times New Roman" panose="02020603050405020304" pitchFamily="18" charset="0"/>
              </a:rPr>
              <a:t>                            ——</a:t>
            </a:r>
            <a:r>
              <a:rPr lang="zh-CN" altLang="zh-CN" sz="3200" b="1" kern="100" dirty="0">
                <a:latin typeface="等线" panose="02010600030101010101" pitchFamily="2" charset="-122"/>
                <a:cs typeface="Times New Roman" panose="02020603050405020304" pitchFamily="18" charset="0"/>
              </a:rPr>
              <a:t>《辽史</a:t>
            </a:r>
            <a:r>
              <a:rPr lang="en-US" altLang="zh-CN" sz="3200" b="1" kern="100" dirty="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百官志一》</a:t>
            </a:r>
            <a:endParaRPr lang="zh-CN" altLang="zh-CN" sz="3200" b="1" kern="100" dirty="0">
              <a:latin typeface="等线" panose="02010600030101010101" pitchFamily="2" charset="-122"/>
              <a:cs typeface="Times New Roman" panose="02020603050405020304" pitchFamily="18" charset="0"/>
            </a:endParaRPr>
          </a:p>
        </p:txBody>
      </p:sp>
      <p:sp>
        <p:nvSpPr>
          <p:cNvPr id="4" name="文本框 3"/>
          <p:cNvSpPr txBox="1"/>
          <p:nvPr/>
        </p:nvSpPr>
        <p:spPr>
          <a:xfrm>
            <a:off x="1906621" y="3453317"/>
            <a:ext cx="5515583" cy="584775"/>
          </a:xfrm>
          <a:prstGeom prst="rect">
            <a:avLst/>
          </a:prstGeom>
          <a:noFill/>
        </p:spPr>
        <p:txBody>
          <a:bodyPr wrap="square" rtlCol="0">
            <a:spAutoFit/>
          </a:bodyPr>
          <a:lstStyle/>
          <a:p>
            <a:r>
              <a:rPr lang="zh-CN" altLang="en-US" sz="3200" b="1" dirty="0" smtClean="0"/>
              <a:t>据材料概括契丹统治的特点。</a:t>
            </a:r>
            <a:endParaRPr lang="zh-CN" altLang="en-US" sz="3200" b="1" dirty="0"/>
          </a:p>
        </p:txBody>
      </p:sp>
      <p:sp>
        <p:nvSpPr>
          <p:cNvPr id="5" name="矩形 4"/>
          <p:cNvSpPr/>
          <p:nvPr/>
        </p:nvSpPr>
        <p:spPr>
          <a:xfrm>
            <a:off x="5735442" y="4202672"/>
            <a:ext cx="5519460" cy="584775"/>
          </a:xfrm>
          <a:prstGeom prst="rect">
            <a:avLst/>
          </a:prstGeom>
        </p:spPr>
        <p:txBody>
          <a:bodyPr wrap="none">
            <a:spAutoFit/>
          </a:bodyPr>
          <a:lstStyle/>
          <a:p>
            <a:r>
              <a:rPr lang="zh-CN" altLang="zh-CN" sz="3200" b="1" dirty="0">
                <a:solidFill>
                  <a:srgbClr val="FF0000"/>
                </a:solidFill>
                <a:cs typeface="Times New Roman" panose="02020603050405020304" pitchFamily="18" charset="0"/>
              </a:rPr>
              <a:t>分俗而治，实行南北面官制。</a:t>
            </a:r>
            <a:endParaRPr lang="zh-CN" altLang="en-US" sz="3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7741"/>
            <a:ext cx="12191999" cy="6857999"/>
          </a:xfrm>
          <a:prstGeom prst="rect">
            <a:avLst/>
          </a:prstGeom>
        </p:spPr>
      </p:pic>
      <p:sp>
        <p:nvSpPr>
          <p:cNvPr id="3" name="矩形 2"/>
          <p:cNvSpPr/>
          <p:nvPr/>
        </p:nvSpPr>
        <p:spPr>
          <a:xfrm>
            <a:off x="437743" y="1041260"/>
            <a:ext cx="5321032" cy="3539430"/>
          </a:xfrm>
          <a:prstGeom prst="rect">
            <a:avLst/>
          </a:prstGeom>
          <a:ln>
            <a:solidFill>
              <a:srgbClr val="002060"/>
            </a:solidFill>
          </a:ln>
        </p:spPr>
        <p:txBody>
          <a:bodyPr wrap="square">
            <a:spAutoFit/>
          </a:bodyPr>
          <a:lstStyle/>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宋神宗</a:t>
            </a:r>
            <a:r>
              <a:rPr lang="zh-CN" altLang="zh-CN" sz="3200" b="1" dirty="0">
                <a:cs typeface="Times New Roman" panose="02020603050405020304" pitchFamily="18" charset="0"/>
              </a:rPr>
              <a:t>：“二虏（指辽和西夏）之势所以难制者，有城国（指</a:t>
            </a:r>
            <a:r>
              <a:rPr lang="zh-CN" altLang="zh-CN" sz="3200" b="1" dirty="0" smtClean="0">
                <a:cs typeface="Times New Roman" panose="02020603050405020304" pitchFamily="18" charset="0"/>
              </a:rPr>
              <a:t>农业经济</a:t>
            </a:r>
            <a:r>
              <a:rPr lang="zh-CN" altLang="zh-CN" sz="3200" b="1" dirty="0">
                <a:cs typeface="Times New Roman" panose="02020603050405020304" pitchFamily="18" charset="0"/>
              </a:rPr>
              <a:t>），有行国（指游牧经济）</a:t>
            </a:r>
            <a:r>
              <a:rPr lang="en-US" altLang="zh-CN" sz="3200" b="1" dirty="0">
                <a:cs typeface="Times New Roman" panose="02020603050405020304" pitchFamily="18" charset="0"/>
              </a:rPr>
              <a:t>······</a:t>
            </a:r>
            <a:r>
              <a:rPr lang="zh-CN" altLang="zh-CN" sz="3200" b="1" dirty="0">
                <a:cs typeface="Times New Roman" panose="02020603050405020304" pitchFamily="18" charset="0"/>
              </a:rPr>
              <a:t>比之汉、唐最为强盛</a:t>
            </a:r>
            <a:r>
              <a:rPr lang="zh-CN" altLang="zh-CN" sz="3200" b="1" dirty="0" smtClean="0">
                <a:cs typeface="Times New Roman" panose="02020603050405020304" pitchFamily="18" charset="0"/>
              </a:rPr>
              <a:t>”</a:t>
            </a:r>
            <a:r>
              <a:rPr lang="zh-CN" altLang="en-US" sz="3200" b="1" dirty="0" smtClean="0">
                <a:cs typeface="Times New Roman" panose="02020603050405020304" pitchFamily="18" charset="0"/>
              </a:rPr>
              <a:t>。</a:t>
            </a:r>
            <a:endParaRPr lang="en-US" altLang="zh-CN" sz="3200" b="1" dirty="0" smtClean="0">
              <a:cs typeface="Times New Roman" panose="02020603050405020304" pitchFamily="18" charset="0"/>
            </a:endParaRPr>
          </a:p>
          <a:p>
            <a:r>
              <a:rPr lang="en-US" altLang="zh-CN" sz="3200" b="1" dirty="0" smtClean="0">
                <a:cs typeface="Times New Roman" panose="02020603050405020304" pitchFamily="18" charset="0"/>
              </a:rPr>
              <a:t>                                                        </a:t>
            </a:r>
            <a:endParaRPr lang="en-US" altLang="zh-CN" sz="3200" b="1" dirty="0" smtClean="0">
              <a:cs typeface="Times New Roman" panose="02020603050405020304" pitchFamily="18" charset="0"/>
            </a:endParaRPr>
          </a:p>
          <a:p>
            <a:r>
              <a:rPr lang="en-US" altLang="zh-CN" sz="3200" b="1" dirty="0">
                <a:cs typeface="Times New Roman" panose="02020603050405020304" pitchFamily="18" charset="0"/>
              </a:rPr>
              <a:t> </a:t>
            </a:r>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a:t>
            </a:r>
            <a:r>
              <a:rPr lang="zh-CN" altLang="zh-CN" sz="3200" b="1" dirty="0">
                <a:cs typeface="Times New Roman" panose="02020603050405020304" pitchFamily="18" charset="0"/>
              </a:rPr>
              <a:t>《道山清话》</a:t>
            </a:r>
            <a:endParaRPr lang="zh-CN" altLang="en-US" sz="3200" b="1" dirty="0"/>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4081" y="775078"/>
            <a:ext cx="4535569" cy="4071793"/>
          </a:xfrm>
          <a:prstGeom prst="rect">
            <a:avLst/>
          </a:prstGeom>
        </p:spPr>
      </p:pic>
      <p:sp>
        <p:nvSpPr>
          <p:cNvPr id="7" name="右箭头 6"/>
          <p:cNvSpPr/>
          <p:nvPr/>
        </p:nvSpPr>
        <p:spPr>
          <a:xfrm>
            <a:off x="9045465" y="2355273"/>
            <a:ext cx="1699491" cy="55418"/>
          </a:xfrm>
          <a:prstGeom prst="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0869022" y="1560946"/>
            <a:ext cx="1198910" cy="2677656"/>
          </a:xfrm>
          <a:prstGeom prst="rect">
            <a:avLst/>
          </a:prstGeom>
          <a:solidFill>
            <a:srgbClr val="00B050"/>
          </a:solidFill>
        </p:spPr>
        <p:txBody>
          <a:bodyPr wrap="square" rtlCol="0">
            <a:spAutoFit/>
          </a:bodyPr>
          <a:lstStyle/>
          <a:p>
            <a:r>
              <a:rPr lang="zh-CN" altLang="en-US" sz="2400" b="1" dirty="0"/>
              <a:t>幽云十六</a:t>
            </a:r>
            <a:r>
              <a:rPr lang="zh-CN" altLang="en-US" sz="2400" b="1" dirty="0" smtClean="0"/>
              <a:t>州：今北京、天津、山西、河北一带</a:t>
            </a:r>
            <a:endParaRPr lang="zh-CN" altLang="en-US" sz="2400" b="1" dirty="0"/>
          </a:p>
        </p:txBody>
      </p:sp>
      <p:sp>
        <p:nvSpPr>
          <p:cNvPr id="9" name="下箭头 8"/>
          <p:cNvSpPr/>
          <p:nvPr/>
        </p:nvSpPr>
        <p:spPr>
          <a:xfrm>
            <a:off x="7694579" y="2355273"/>
            <a:ext cx="155642" cy="27809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095999" y="5249973"/>
            <a:ext cx="4034585" cy="461665"/>
          </a:xfrm>
          <a:prstGeom prst="rect">
            <a:avLst/>
          </a:prstGeom>
          <a:solidFill>
            <a:srgbClr val="00B050"/>
          </a:solidFill>
        </p:spPr>
        <p:txBody>
          <a:bodyPr wrap="square" rtlCol="0">
            <a:spAutoFit/>
          </a:bodyPr>
          <a:lstStyle/>
          <a:p>
            <a:r>
              <a:rPr lang="zh-CN" altLang="en-US" sz="2400" b="1" dirty="0" smtClean="0"/>
              <a:t>今宁夏、甘肃、陕西等地方</a:t>
            </a:r>
            <a:endParaRPr lang="zh-CN" altLang="en-US" sz="24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411802" y="858747"/>
            <a:ext cx="4529849" cy="3539430"/>
          </a:xfrm>
          <a:prstGeom prst="rect">
            <a:avLst/>
          </a:prstGeom>
          <a:ln>
            <a:solidFill>
              <a:srgbClr val="002060"/>
            </a:solidFill>
          </a:ln>
        </p:spPr>
        <p:txBody>
          <a:bodyPr wrap="square">
            <a:spAutoFit/>
          </a:bodyPr>
          <a:lstStyle/>
          <a:p>
            <a:pPr algn="just">
              <a:spcAft>
                <a:spcPts val="0"/>
              </a:spcAft>
            </a:pPr>
            <a:r>
              <a:rPr lang="zh-CN" altLang="en-US" sz="3200" b="1" kern="100" dirty="0" smtClean="0">
                <a:latin typeface="等线" panose="02010600030101010101" pitchFamily="2" charset="-122"/>
                <a:cs typeface="Times New Roman" panose="02020603050405020304" pitchFamily="18" charset="0"/>
              </a:rPr>
              <a:t>（女真）</a:t>
            </a:r>
            <a:r>
              <a:rPr lang="zh-CN" altLang="zh-CN" sz="3200" b="1" kern="100" dirty="0" smtClean="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以耕凿为业，不事蚕桑</a:t>
            </a:r>
            <a:r>
              <a:rPr lang="en-US" altLang="zh-CN" sz="3200" b="1" kern="100" dirty="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精射猎</a:t>
            </a:r>
            <a:r>
              <a:rPr lang="en-US" altLang="zh-CN" sz="3200" b="1" kern="100" dirty="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其俗依山谷而居，联木为栅，屋高数尺</a:t>
            </a:r>
            <a:r>
              <a:rPr lang="en-US" altLang="zh-CN" sz="3200" b="1" kern="100" dirty="0">
                <a:latin typeface="等线" panose="02010600030101010101" pitchFamily="2" charset="-122"/>
                <a:cs typeface="Times New Roman" panose="02020603050405020304" pitchFamily="18" charset="0"/>
              </a:rPr>
              <a:t>······</a:t>
            </a:r>
            <a:r>
              <a:rPr lang="zh-CN" altLang="zh-CN" sz="3200" b="1" kern="100" dirty="0" smtClean="0">
                <a:latin typeface="等线" panose="02010600030101010101" pitchFamily="2" charset="-122"/>
                <a:cs typeface="Times New Roman" panose="02020603050405020304" pitchFamily="18" charset="0"/>
              </a:rPr>
              <a:t>”</a:t>
            </a:r>
            <a:endParaRPr lang="en-US" altLang="zh-CN" sz="3200" b="1" kern="100" dirty="0" smtClean="0">
              <a:latin typeface="等线" panose="02010600030101010101" pitchFamily="2" charset="-122"/>
              <a:cs typeface="Times New Roman" panose="02020603050405020304" pitchFamily="18" charset="0"/>
            </a:endParaRPr>
          </a:p>
          <a:p>
            <a:pPr algn="just">
              <a:spcAft>
                <a:spcPts val="0"/>
              </a:spcAft>
            </a:pPr>
            <a:r>
              <a:rPr lang="en-US" altLang="zh-CN" sz="3200" b="1" kern="100" dirty="0" smtClean="0">
                <a:latin typeface="等线" panose="02010600030101010101" pitchFamily="2" charset="-122"/>
                <a:cs typeface="Times New Roman" panose="02020603050405020304" pitchFamily="18" charset="0"/>
              </a:rPr>
              <a:t>                                         </a:t>
            </a:r>
            <a:endParaRPr lang="en-US" altLang="zh-CN" sz="3200" b="1" kern="100" dirty="0" smtClean="0">
              <a:latin typeface="等线" panose="02010600030101010101" pitchFamily="2" charset="-122"/>
              <a:cs typeface="Times New Roman" panose="02020603050405020304" pitchFamily="18" charset="0"/>
            </a:endParaRPr>
          </a:p>
          <a:p>
            <a:pPr algn="just">
              <a:spcAft>
                <a:spcPts val="0"/>
              </a:spcAft>
            </a:pPr>
            <a:r>
              <a:rPr lang="en-US" altLang="zh-CN" sz="3200" b="1" kern="100" dirty="0">
                <a:latin typeface="等线" panose="02010600030101010101" pitchFamily="2" charset="-122"/>
                <a:cs typeface="Times New Roman" panose="02020603050405020304" pitchFamily="18" charset="0"/>
              </a:rPr>
              <a:t> </a:t>
            </a:r>
            <a:r>
              <a:rPr lang="en-US" altLang="zh-CN" sz="3200" b="1" kern="100" dirty="0" smtClean="0">
                <a:latin typeface="等线" panose="02010600030101010101" pitchFamily="2" charset="-122"/>
                <a:cs typeface="Times New Roman" panose="02020603050405020304" pitchFamily="18" charset="0"/>
              </a:rPr>
              <a:t>   </a:t>
            </a:r>
            <a:r>
              <a:rPr lang="zh-CN" altLang="zh-CN" sz="3200" b="1" kern="100" dirty="0" smtClean="0">
                <a:latin typeface="等线" panose="02010600030101010101" pitchFamily="2" charset="-122"/>
                <a:cs typeface="Times New Roman" panose="02020603050405020304" pitchFamily="18" charset="0"/>
              </a:rPr>
              <a:t>——徐梦莘</a:t>
            </a:r>
            <a:endParaRPr lang="en-US" altLang="zh-CN" sz="3200" b="1" kern="100" dirty="0" smtClean="0">
              <a:latin typeface="等线" panose="02010600030101010101" pitchFamily="2" charset="-122"/>
              <a:cs typeface="Times New Roman" panose="02020603050405020304" pitchFamily="18" charset="0"/>
            </a:endParaRPr>
          </a:p>
          <a:p>
            <a:pPr algn="just">
              <a:spcAft>
                <a:spcPts val="0"/>
              </a:spcAft>
            </a:pPr>
            <a:r>
              <a:rPr lang="en-US" altLang="zh-CN" sz="3200" b="1" kern="100" dirty="0">
                <a:latin typeface="等线" panose="02010600030101010101" pitchFamily="2" charset="-122"/>
                <a:cs typeface="Times New Roman" panose="02020603050405020304" pitchFamily="18" charset="0"/>
              </a:rPr>
              <a:t> </a:t>
            </a:r>
            <a:r>
              <a:rPr lang="en-US" altLang="zh-CN" sz="3200" b="1" kern="100" dirty="0" smtClean="0">
                <a:latin typeface="等线" panose="02010600030101010101" pitchFamily="2" charset="-122"/>
                <a:cs typeface="Times New Roman" panose="02020603050405020304" pitchFamily="18" charset="0"/>
              </a:rPr>
              <a:t>        </a:t>
            </a:r>
            <a:r>
              <a:rPr lang="zh-CN" altLang="zh-CN" sz="3200" b="1" kern="100" dirty="0" smtClean="0">
                <a:latin typeface="等线" panose="02010600030101010101" pitchFamily="2" charset="-122"/>
                <a:cs typeface="Times New Roman" panose="02020603050405020304" pitchFamily="18" charset="0"/>
              </a:rPr>
              <a:t>《三朝北盟会编》</a:t>
            </a:r>
            <a:endParaRPr lang="zh-CN" altLang="zh-CN" sz="3200" b="1" kern="100" dirty="0">
              <a:latin typeface="等线" panose="02010600030101010101" pitchFamily="2" charset="-122"/>
              <a:cs typeface="Times New Roman" panose="02020603050405020304" pitchFamily="18" charset="0"/>
            </a:endParaRPr>
          </a:p>
        </p:txBody>
      </p:sp>
      <p:sp>
        <p:nvSpPr>
          <p:cNvPr id="4" name="文本框 3"/>
          <p:cNvSpPr txBox="1"/>
          <p:nvPr/>
        </p:nvSpPr>
        <p:spPr>
          <a:xfrm>
            <a:off x="1663430" y="4815191"/>
            <a:ext cx="2577830" cy="584775"/>
          </a:xfrm>
          <a:prstGeom prst="rect">
            <a:avLst/>
          </a:prstGeom>
          <a:noFill/>
        </p:spPr>
        <p:txBody>
          <a:bodyPr wrap="square" rtlCol="0">
            <a:spAutoFit/>
          </a:bodyPr>
          <a:lstStyle/>
          <a:p>
            <a:r>
              <a:rPr lang="zh-CN" altLang="en-US" sz="3200" b="1" dirty="0" smtClean="0">
                <a:solidFill>
                  <a:srgbClr val="FF0000"/>
                </a:solidFill>
              </a:rPr>
              <a:t>猛安谋克制</a:t>
            </a:r>
            <a:endParaRPr lang="zh-CN" altLang="en-US" sz="3200" b="1" dirty="0">
              <a:solidFill>
                <a:srgbClr val="FF0000"/>
              </a:solidFill>
            </a:endParaRPr>
          </a:p>
        </p:txBody>
      </p:sp>
      <p:sp>
        <p:nvSpPr>
          <p:cNvPr id="5" name="文本框 4"/>
          <p:cNvSpPr txBox="1"/>
          <p:nvPr/>
        </p:nvSpPr>
        <p:spPr>
          <a:xfrm>
            <a:off x="7373075" y="4815191"/>
            <a:ext cx="2577830" cy="584775"/>
          </a:xfrm>
          <a:prstGeom prst="rect">
            <a:avLst/>
          </a:prstGeom>
          <a:noFill/>
        </p:spPr>
        <p:txBody>
          <a:bodyPr wrap="square" rtlCol="0">
            <a:spAutoFit/>
          </a:bodyPr>
          <a:lstStyle/>
          <a:p>
            <a:r>
              <a:rPr lang="zh-CN" altLang="en-US" sz="3200" b="1" dirty="0" smtClean="0">
                <a:solidFill>
                  <a:srgbClr val="FF0000"/>
                </a:solidFill>
              </a:rPr>
              <a:t>“大定之治”</a:t>
            </a:r>
            <a:endParaRPr lang="zh-CN" altLang="en-US" sz="3200" b="1" dirty="0">
              <a:solidFill>
                <a:srgbClr val="FF0000"/>
              </a:solidFill>
            </a:endParaRP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51235" y="775856"/>
            <a:ext cx="5181932" cy="3622321"/>
          </a:xfrm>
          <a:prstGeom prst="rect">
            <a:avLst/>
          </a:prstGeom>
        </p:spPr>
      </p:pic>
      <p:sp>
        <p:nvSpPr>
          <p:cNvPr id="7" name="椭圆 6"/>
          <p:cNvSpPr/>
          <p:nvPr/>
        </p:nvSpPr>
        <p:spPr>
          <a:xfrm>
            <a:off x="8492247" y="2694562"/>
            <a:ext cx="768485" cy="662596"/>
          </a:xfrm>
          <a:prstGeom prst="ellipse">
            <a:avLst/>
          </a:prstGeom>
          <a:no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493705" y="2559490"/>
            <a:ext cx="457200" cy="670093"/>
          </a:xfrm>
          <a:prstGeom prst="ellipse">
            <a:avLst/>
          </a:prstGeom>
          <a:no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007812" y="1077201"/>
            <a:ext cx="642026" cy="729574"/>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箭头连接符 10"/>
          <p:cNvCxnSpPr>
            <a:stCxn id="9" idx="2"/>
          </p:cNvCxnSpPr>
          <p:nvPr/>
        </p:nvCxnSpPr>
        <p:spPr>
          <a:xfrm flipH="1">
            <a:off x="7276289" y="1441988"/>
            <a:ext cx="1731523" cy="610548"/>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725711" y="1692613"/>
            <a:ext cx="282101" cy="690664"/>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9493705" y="1806775"/>
            <a:ext cx="156133" cy="46949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flipH="1">
            <a:off x="7879404" y="1624519"/>
            <a:ext cx="1040860" cy="1488332"/>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flipH="1">
            <a:off x="8521919" y="1887166"/>
            <a:ext cx="718866" cy="1848255"/>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3" name="图片 2"/>
          <p:cNvPicPr>
            <a:picLocks noChangeAspect="1"/>
          </p:cNvPicPr>
          <p:nvPr/>
        </p:nvPicPr>
        <p:blipFill>
          <a:blip r:embed="rId2"/>
          <a:stretch>
            <a:fillRect/>
          </a:stretch>
        </p:blipFill>
        <p:spPr>
          <a:xfrm>
            <a:off x="1535989" y="507554"/>
            <a:ext cx="8807152" cy="4950155"/>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3" name="图片 2"/>
          <p:cNvPicPr>
            <a:picLocks noChangeAspect="1"/>
          </p:cNvPicPr>
          <p:nvPr/>
        </p:nvPicPr>
        <p:blipFill>
          <a:blip r:embed="rId2"/>
          <a:stretch>
            <a:fillRect/>
          </a:stretch>
        </p:blipFill>
        <p:spPr>
          <a:xfrm>
            <a:off x="2043397" y="241313"/>
            <a:ext cx="7901971" cy="559459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70628"/>
            <a:ext cx="12191999" cy="6857999"/>
          </a:xfrm>
          <a:prstGeom prst="rect">
            <a:avLst/>
          </a:prstGeom>
        </p:spPr>
      </p:pic>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4715" t="-709"/>
          <a:stretch>
            <a:fillRect/>
          </a:stretch>
        </p:blipFill>
        <p:spPr>
          <a:xfrm>
            <a:off x="1650458" y="70626"/>
            <a:ext cx="8891081" cy="6716745"/>
          </a:xfrm>
          <a:prstGeom prst="rect">
            <a:avLst/>
          </a:prstGeom>
        </p:spPr>
      </p:pic>
      <p:sp>
        <p:nvSpPr>
          <p:cNvPr id="3" name="文本框 2"/>
          <p:cNvSpPr txBox="1"/>
          <p:nvPr/>
        </p:nvSpPr>
        <p:spPr>
          <a:xfrm>
            <a:off x="794956" y="3249038"/>
            <a:ext cx="615553" cy="2071993"/>
          </a:xfrm>
          <a:prstGeom prst="rect">
            <a:avLst/>
          </a:prstGeom>
          <a:noFill/>
        </p:spPr>
        <p:txBody>
          <a:bodyPr vert="eaVert" wrap="square" rtlCol="0">
            <a:spAutoFit/>
          </a:bodyPr>
          <a:lstStyle/>
          <a:p>
            <a:r>
              <a:rPr lang="zh-CN" altLang="en-US" sz="2800" b="1" dirty="0" smtClean="0"/>
              <a:t>元朝形势图</a:t>
            </a:r>
            <a:endParaRPr lang="zh-CN" altLang="en-US" sz="2800" b="1" dirty="0"/>
          </a:p>
        </p:txBody>
      </p:sp>
      <p:sp>
        <p:nvSpPr>
          <p:cNvPr id="5" name="文本框 4"/>
          <p:cNvSpPr txBox="1"/>
          <p:nvPr/>
        </p:nvSpPr>
        <p:spPr>
          <a:xfrm>
            <a:off x="447472" y="5194570"/>
            <a:ext cx="1488332" cy="523220"/>
          </a:xfrm>
          <a:prstGeom prst="rect">
            <a:avLst/>
          </a:prstGeom>
          <a:noFill/>
        </p:spPr>
        <p:txBody>
          <a:bodyPr wrap="square" rtlCol="0">
            <a:spAutoFit/>
          </a:bodyPr>
          <a:lstStyle/>
          <a:p>
            <a:r>
              <a:rPr lang="en-US" altLang="zh-CN" sz="2800" b="1" dirty="0" smtClean="0"/>
              <a:t>1330</a:t>
            </a:r>
            <a:r>
              <a:rPr lang="zh-CN" altLang="en-US" sz="2800" b="1" dirty="0" smtClean="0"/>
              <a:t>年</a:t>
            </a:r>
            <a:endParaRPr lang="zh-CN" altLang="en-US" sz="2800" b="1" dirty="0"/>
          </a:p>
        </p:txBody>
      </p:sp>
      <p:sp>
        <p:nvSpPr>
          <p:cNvPr id="6" name="椭圆 5"/>
          <p:cNvSpPr/>
          <p:nvPr/>
        </p:nvSpPr>
        <p:spPr>
          <a:xfrm>
            <a:off x="6083026" y="486383"/>
            <a:ext cx="1365117" cy="729574"/>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7127131" y="2884250"/>
            <a:ext cx="642025" cy="1065179"/>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02476" y="4098587"/>
            <a:ext cx="1397542" cy="729574"/>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8489004" y="5194570"/>
            <a:ext cx="642025" cy="729574"/>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4" name="矩形 3"/>
          <p:cNvSpPr/>
          <p:nvPr/>
        </p:nvSpPr>
        <p:spPr>
          <a:xfrm>
            <a:off x="1305126" y="1785783"/>
            <a:ext cx="9581745" cy="1077218"/>
          </a:xfrm>
          <a:prstGeom prst="rect">
            <a:avLst/>
          </a:prstGeom>
          <a:ln>
            <a:solidFill>
              <a:srgbClr val="00B0F0"/>
            </a:solidFill>
          </a:ln>
        </p:spPr>
        <p:txBody>
          <a:bodyPr wrap="square">
            <a:spAutoFit/>
          </a:bodyPr>
          <a:lstStyle/>
          <a:p>
            <a:r>
              <a:rPr lang="zh-CN" altLang="zh-CN" dirty="0" smtClean="0">
                <a:cs typeface="Times New Roman" panose="02020603050405020304" pitchFamily="18" charset="0"/>
              </a:rPr>
              <a:t> </a:t>
            </a:r>
            <a:r>
              <a:rPr lang="en-US" altLang="zh-CN" sz="3200" b="1" dirty="0" smtClean="0">
                <a:cs typeface="Times New Roman" panose="02020603050405020304" pitchFamily="18" charset="0"/>
              </a:rPr>
              <a:t>“</a:t>
            </a:r>
            <a:r>
              <a:rPr lang="zh-CN" altLang="zh-CN" sz="3200" b="1" dirty="0">
                <a:cs typeface="Times New Roman" panose="02020603050405020304" pitchFamily="18" charset="0"/>
              </a:rPr>
              <a:t>凡钱粮、兵甲、屯种、漕运、军国重事，无不领</a:t>
            </a:r>
            <a:r>
              <a:rPr lang="zh-CN" altLang="zh-CN" sz="3200" b="1" dirty="0" smtClean="0">
                <a:cs typeface="Times New Roman" panose="02020603050405020304" pitchFamily="18" charset="0"/>
              </a:rPr>
              <a:t>之</a:t>
            </a:r>
            <a:r>
              <a:rPr lang="zh-CN" altLang="en-US" sz="3200" b="1" dirty="0" smtClean="0">
                <a:cs typeface="Times New Roman" panose="02020603050405020304" pitchFamily="18" charset="0"/>
              </a:rPr>
              <a:t>”</a:t>
            </a:r>
            <a:r>
              <a:rPr lang="zh-CN" altLang="zh-CN" sz="3200" b="1" dirty="0" smtClean="0">
                <a:cs typeface="Times New Roman" panose="02020603050405020304" pitchFamily="18" charset="0"/>
              </a:rPr>
              <a:t>。</a:t>
            </a:r>
            <a:endParaRPr lang="en-US" altLang="zh-CN" sz="3200" b="1" dirty="0" smtClean="0">
              <a:cs typeface="Times New Roman" panose="02020603050405020304" pitchFamily="18" charset="0"/>
            </a:endParaRPr>
          </a:p>
          <a:p>
            <a:r>
              <a:rPr lang="en-US" altLang="zh-CN" sz="3200" b="1" dirty="0">
                <a:cs typeface="Times New Roman" panose="02020603050405020304" pitchFamily="18" charset="0"/>
              </a:rPr>
              <a:t> </a:t>
            </a:r>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a:t>
            </a:r>
            <a:r>
              <a:rPr lang="zh-CN" altLang="en-US" sz="3200" b="1" dirty="0" smtClean="0">
                <a:solidFill>
                  <a:srgbClr val="002060"/>
                </a:solidFill>
                <a:cs typeface="Times New Roman" panose="02020603050405020304" pitchFamily="18" charset="0"/>
              </a:rPr>
              <a:t>元史</a:t>
            </a:r>
            <a:r>
              <a:rPr lang="en-US" altLang="zh-CN" sz="3200" b="1" dirty="0" smtClean="0">
                <a:solidFill>
                  <a:srgbClr val="002060"/>
                </a:solidFill>
                <a:cs typeface="Times New Roman" panose="02020603050405020304" pitchFamily="18" charset="0"/>
              </a:rPr>
              <a:t>·</a:t>
            </a:r>
            <a:r>
              <a:rPr lang="zh-CN" altLang="zh-CN" sz="3200" b="1" dirty="0" smtClean="0">
                <a:cs typeface="Times New Roman" panose="02020603050405020304" pitchFamily="18" charset="0"/>
              </a:rPr>
              <a:t>百官志七》</a:t>
            </a:r>
            <a:endParaRPr lang="zh-CN" altLang="en-US" sz="3200" b="1" dirty="0"/>
          </a:p>
        </p:txBody>
      </p:sp>
      <p:sp>
        <p:nvSpPr>
          <p:cNvPr id="5" name="文本框 4"/>
          <p:cNvSpPr txBox="1"/>
          <p:nvPr/>
        </p:nvSpPr>
        <p:spPr>
          <a:xfrm>
            <a:off x="1305126" y="3559366"/>
            <a:ext cx="6060332" cy="584775"/>
          </a:xfrm>
          <a:prstGeom prst="rect">
            <a:avLst/>
          </a:prstGeom>
          <a:noFill/>
        </p:spPr>
        <p:txBody>
          <a:bodyPr wrap="square" rtlCol="0">
            <a:spAutoFit/>
          </a:bodyPr>
          <a:lstStyle/>
          <a:p>
            <a:r>
              <a:rPr lang="zh-CN" altLang="en-US" sz="3200" b="1" dirty="0" smtClean="0"/>
              <a:t>据材料概括行省长官的主要职能。</a:t>
            </a:r>
            <a:endParaRPr lang="zh-CN" altLang="en-US" sz="3200" b="1" dirty="0"/>
          </a:p>
        </p:txBody>
      </p:sp>
      <p:sp>
        <p:nvSpPr>
          <p:cNvPr id="6" name="文本框 5"/>
          <p:cNvSpPr txBox="1"/>
          <p:nvPr/>
        </p:nvSpPr>
        <p:spPr>
          <a:xfrm>
            <a:off x="4883285" y="4459653"/>
            <a:ext cx="6575898" cy="584775"/>
          </a:xfrm>
          <a:prstGeom prst="rect">
            <a:avLst/>
          </a:prstGeom>
          <a:noFill/>
        </p:spPr>
        <p:txBody>
          <a:bodyPr wrap="square" rtlCol="0">
            <a:spAutoFit/>
          </a:bodyPr>
          <a:lstStyle/>
          <a:p>
            <a:r>
              <a:rPr lang="zh-CN" altLang="en-US" sz="3200" b="1" dirty="0" smtClean="0">
                <a:solidFill>
                  <a:srgbClr val="FF0000"/>
                </a:solidFill>
              </a:rPr>
              <a:t>统领地方财政、军事、行政等权力</a:t>
            </a:r>
            <a:endParaRPr lang="zh-CN" altLang="en-US" sz="3200" b="1" dirty="0">
              <a:solidFill>
                <a:srgbClr val="FF0000"/>
              </a:solidFill>
            </a:endParaRPr>
          </a:p>
        </p:txBody>
      </p:sp>
      <p:cxnSp>
        <p:nvCxnSpPr>
          <p:cNvPr id="7" name="直接箭头连接符 6"/>
          <p:cNvCxnSpPr/>
          <p:nvPr/>
        </p:nvCxnSpPr>
        <p:spPr>
          <a:xfrm flipV="1">
            <a:off x="4883285" y="1429966"/>
            <a:ext cx="700392" cy="355817"/>
          </a:xfrm>
          <a:prstGeom prst="straightConnector1">
            <a:avLst/>
          </a:prstGeom>
          <a:ln w="508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5804168" y="516164"/>
            <a:ext cx="3122579" cy="954107"/>
          </a:xfrm>
          <a:prstGeom prst="rect">
            <a:avLst/>
          </a:prstGeom>
          <a:solidFill>
            <a:srgbClr val="00B0F0"/>
          </a:solidFill>
        </p:spPr>
        <p:txBody>
          <a:bodyPr wrap="square" rtlCol="0">
            <a:spAutoFit/>
          </a:bodyPr>
          <a:lstStyle/>
          <a:p>
            <a:r>
              <a:rPr lang="zh-CN" altLang="en-US" sz="2800" b="1" dirty="0" smtClean="0">
                <a:solidFill>
                  <a:schemeClr val="bg1"/>
                </a:solidFill>
              </a:rPr>
              <a:t>行省长官权力集中，提高了统治效率</a:t>
            </a:r>
            <a:endParaRPr lang="zh-CN" altLang="en-US" sz="28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990599" y="1160781"/>
            <a:ext cx="10210800" cy="2554545"/>
          </a:xfrm>
          <a:prstGeom prst="rect">
            <a:avLst/>
          </a:prstGeom>
          <a:ln>
            <a:solidFill>
              <a:srgbClr val="002060"/>
            </a:solidFill>
          </a:ln>
        </p:spPr>
        <p:txBody>
          <a:bodyPr wrap="square">
            <a:spAutoFit/>
          </a:bodyPr>
          <a:lstStyle/>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元</a:t>
            </a:r>
            <a:r>
              <a:rPr lang="zh-CN" altLang="zh-CN" sz="3200" b="1" dirty="0">
                <a:cs typeface="Times New Roman" panose="02020603050405020304" pitchFamily="18" charset="0"/>
              </a:rPr>
              <a:t>统治者吸取了汉唐以来地方割据势力据险对抗中央政府这一教训，打破了自然的疆界，极力避免某一地区成为地方长官据险称雄的国中之国。地方区域的设置，人为地使自然区域割开，造成</a:t>
            </a:r>
            <a:r>
              <a:rPr lang="zh-CN" altLang="zh-CN" sz="3200" b="1" dirty="0">
                <a:solidFill>
                  <a:srgbClr val="FF0000"/>
                </a:solidFill>
                <a:cs typeface="Times New Roman" panose="02020603050405020304" pitchFamily="18" charset="0"/>
              </a:rPr>
              <a:t>犬牙交错</a:t>
            </a:r>
            <a:r>
              <a:rPr lang="zh-CN" altLang="zh-CN" sz="3200" b="1" dirty="0">
                <a:cs typeface="Times New Roman" panose="02020603050405020304" pitchFamily="18" charset="0"/>
              </a:rPr>
              <a:t>的局面。</a:t>
            </a:r>
            <a:br>
              <a:rPr lang="en-US" altLang="zh-CN" sz="3200" b="1" dirty="0">
                <a:cs typeface="Times New Roman" panose="02020603050405020304" pitchFamily="18" charset="0"/>
              </a:rPr>
            </a:br>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a:t>
            </a:r>
            <a:r>
              <a:rPr lang="zh-CN" altLang="zh-CN" sz="3200" b="1" dirty="0">
                <a:cs typeface="Times New Roman" panose="02020603050405020304" pitchFamily="18" charset="0"/>
              </a:rPr>
              <a:t>李怀孔《中国古代行政制度史》</a:t>
            </a:r>
            <a:endParaRPr lang="zh-CN" altLang="en-US" sz="3200" b="1" dirty="0"/>
          </a:p>
        </p:txBody>
      </p:sp>
      <p:sp>
        <p:nvSpPr>
          <p:cNvPr id="4" name="文本框 3"/>
          <p:cNvSpPr txBox="1"/>
          <p:nvPr/>
        </p:nvSpPr>
        <p:spPr>
          <a:xfrm>
            <a:off x="3667329" y="4464996"/>
            <a:ext cx="5077838" cy="954107"/>
          </a:xfrm>
          <a:prstGeom prst="rect">
            <a:avLst/>
          </a:prstGeom>
          <a:solidFill>
            <a:srgbClr val="00B0F0"/>
          </a:solidFill>
        </p:spPr>
        <p:txBody>
          <a:bodyPr wrap="square" rtlCol="0">
            <a:spAutoFit/>
          </a:bodyPr>
          <a:lstStyle/>
          <a:p>
            <a:r>
              <a:rPr lang="zh-CN" altLang="zh-CN" sz="2800" b="1" dirty="0"/>
              <a:t>省界犬牙交错</a:t>
            </a:r>
            <a:r>
              <a:rPr lang="en-US" altLang="zh-CN" sz="2800" b="1" dirty="0"/>
              <a:t>,</a:t>
            </a:r>
            <a:r>
              <a:rPr lang="zh-CN" altLang="zh-CN" sz="2800" b="1" dirty="0" smtClean="0"/>
              <a:t>使其无</a:t>
            </a:r>
            <a:r>
              <a:rPr lang="zh-CN" altLang="zh-CN" sz="2800" b="1" dirty="0"/>
              <a:t>山川险阻可</a:t>
            </a:r>
            <a:r>
              <a:rPr lang="zh-CN" altLang="zh-CN" sz="2800" b="1" dirty="0" smtClean="0"/>
              <a:t>依</a:t>
            </a:r>
            <a:r>
              <a:rPr lang="en-US" altLang="zh-CN" sz="2800" b="1" dirty="0" smtClean="0"/>
              <a:t>,</a:t>
            </a:r>
            <a:r>
              <a:rPr lang="zh-CN" altLang="en-US" sz="2800" b="1" dirty="0" smtClean="0"/>
              <a:t>防止地方割据势力的出现</a:t>
            </a:r>
            <a:endParaRPr lang="zh-CN" altLang="en-US" sz="2800" b="1" dirty="0"/>
          </a:p>
        </p:txBody>
      </p:sp>
      <p:sp>
        <p:nvSpPr>
          <p:cNvPr id="5" name="下箭头 4"/>
          <p:cNvSpPr/>
          <p:nvPr/>
        </p:nvSpPr>
        <p:spPr>
          <a:xfrm>
            <a:off x="5836596" y="3871609"/>
            <a:ext cx="311285" cy="48638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1089498" y="1022283"/>
            <a:ext cx="10515599" cy="3539430"/>
          </a:xfrm>
          <a:prstGeom prst="rect">
            <a:avLst/>
          </a:prstGeom>
          <a:ln>
            <a:solidFill>
              <a:srgbClr val="002060"/>
            </a:solidFill>
          </a:ln>
        </p:spPr>
        <p:txBody>
          <a:bodyPr wrap="square">
            <a:spAutoFit/>
          </a:bodyPr>
          <a:lstStyle/>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无论</a:t>
            </a:r>
            <a:r>
              <a:rPr lang="zh-CN" altLang="zh-CN" sz="3200" b="1" dirty="0">
                <a:cs typeface="Times New Roman" panose="02020603050405020304" pitchFamily="18" charset="0"/>
              </a:rPr>
              <a:t>行政、财政、军事、司法诸事权，朝廷总是在直接掌握某些基本权力（如主要军队、官吏任用等）的同时，把相当一部分权力分寄于行省，然后借行省集权于中央。显而易见，元行省制中央集权是秦汉以来郡县制中央集权模式的较高级演化形态，……明显优于单纯的中央集权或单纯的地方分权。</a:t>
            </a:r>
            <a:br>
              <a:rPr lang="en-US" altLang="zh-CN" sz="3200" b="1" dirty="0">
                <a:cs typeface="Times New Roman" panose="02020603050405020304" pitchFamily="18" charset="0"/>
              </a:rPr>
            </a:br>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a:t>
            </a:r>
            <a:r>
              <a:rPr lang="zh-CN" altLang="zh-CN" sz="3200" b="1" dirty="0">
                <a:cs typeface="Times New Roman" panose="02020603050405020304" pitchFamily="18" charset="0"/>
              </a:rPr>
              <a:t>李治安《元代行省制的特点与历史作用》</a:t>
            </a:r>
            <a:endParaRPr lang="zh-CN" altLang="en-US" sz="3200" b="1" dirty="0"/>
          </a:p>
        </p:txBody>
      </p:sp>
      <p:sp>
        <p:nvSpPr>
          <p:cNvPr id="4" name="文本框 3"/>
          <p:cNvSpPr txBox="1"/>
          <p:nvPr/>
        </p:nvSpPr>
        <p:spPr>
          <a:xfrm>
            <a:off x="3229583" y="5184843"/>
            <a:ext cx="6108970" cy="1077218"/>
          </a:xfrm>
          <a:prstGeom prst="rect">
            <a:avLst/>
          </a:prstGeom>
          <a:solidFill>
            <a:srgbClr val="00B0F0"/>
          </a:solidFill>
        </p:spPr>
        <p:txBody>
          <a:bodyPr wrap="square" rtlCol="0">
            <a:spAutoFit/>
          </a:bodyPr>
          <a:lstStyle/>
          <a:p>
            <a:r>
              <a:rPr lang="zh-CN" altLang="en-US" sz="3200" b="1" dirty="0" smtClean="0"/>
              <a:t>中央直接掌握主要军队，官吏任用等权力，加强了中央集权</a:t>
            </a:r>
            <a:endParaRPr lang="zh-CN" altLang="en-US" sz="3200" b="1" dirty="0"/>
          </a:p>
        </p:txBody>
      </p:sp>
      <p:sp>
        <p:nvSpPr>
          <p:cNvPr id="5" name="下箭头 4"/>
          <p:cNvSpPr/>
          <p:nvPr/>
        </p:nvSpPr>
        <p:spPr>
          <a:xfrm>
            <a:off x="6167335" y="4605767"/>
            <a:ext cx="359923" cy="53502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文本框 2"/>
          <p:cNvSpPr txBox="1"/>
          <p:nvPr/>
        </p:nvSpPr>
        <p:spPr>
          <a:xfrm>
            <a:off x="1303506" y="1128410"/>
            <a:ext cx="894945" cy="584775"/>
          </a:xfrm>
          <a:prstGeom prst="rect">
            <a:avLst/>
          </a:prstGeom>
          <a:noFill/>
          <a:ln>
            <a:solidFill>
              <a:srgbClr val="00B0F0"/>
            </a:solidFill>
          </a:ln>
        </p:spPr>
        <p:txBody>
          <a:bodyPr wrap="square" rtlCol="0">
            <a:spAutoFit/>
          </a:bodyPr>
          <a:lstStyle/>
          <a:p>
            <a:r>
              <a:rPr lang="zh-CN" altLang="en-US" sz="3200" dirty="0" smtClean="0"/>
              <a:t>辽</a:t>
            </a:r>
            <a:endParaRPr lang="zh-CN" altLang="en-US" sz="3200" dirty="0"/>
          </a:p>
        </p:txBody>
      </p:sp>
      <p:sp>
        <p:nvSpPr>
          <p:cNvPr id="4" name="文本框 3"/>
          <p:cNvSpPr txBox="1"/>
          <p:nvPr/>
        </p:nvSpPr>
        <p:spPr>
          <a:xfrm>
            <a:off x="3511685" y="1128409"/>
            <a:ext cx="1147864" cy="584775"/>
          </a:xfrm>
          <a:prstGeom prst="rect">
            <a:avLst/>
          </a:prstGeom>
          <a:noFill/>
          <a:ln>
            <a:solidFill>
              <a:srgbClr val="00B0F0"/>
            </a:solidFill>
          </a:ln>
        </p:spPr>
        <p:txBody>
          <a:bodyPr wrap="square" rtlCol="0">
            <a:spAutoFit/>
          </a:bodyPr>
          <a:lstStyle/>
          <a:p>
            <a:r>
              <a:rPr lang="zh-CN" altLang="en-US" sz="3200" dirty="0" smtClean="0"/>
              <a:t>西夏</a:t>
            </a:r>
            <a:endParaRPr lang="zh-CN" altLang="en-US" sz="3200" dirty="0"/>
          </a:p>
        </p:txBody>
      </p:sp>
      <p:sp>
        <p:nvSpPr>
          <p:cNvPr id="5" name="文本框 4"/>
          <p:cNvSpPr txBox="1"/>
          <p:nvPr/>
        </p:nvSpPr>
        <p:spPr>
          <a:xfrm>
            <a:off x="6300279" y="1047347"/>
            <a:ext cx="894945" cy="584775"/>
          </a:xfrm>
          <a:prstGeom prst="rect">
            <a:avLst/>
          </a:prstGeom>
          <a:noFill/>
          <a:ln>
            <a:solidFill>
              <a:srgbClr val="00B0F0"/>
            </a:solidFill>
          </a:ln>
        </p:spPr>
        <p:txBody>
          <a:bodyPr wrap="square" rtlCol="0">
            <a:spAutoFit/>
          </a:bodyPr>
          <a:lstStyle/>
          <a:p>
            <a:r>
              <a:rPr lang="zh-CN" altLang="en-US" sz="3200" dirty="0" smtClean="0"/>
              <a:t>金</a:t>
            </a:r>
            <a:endParaRPr lang="zh-CN" altLang="en-US" sz="3200" dirty="0"/>
          </a:p>
        </p:txBody>
      </p:sp>
      <p:sp>
        <p:nvSpPr>
          <p:cNvPr id="6" name="文本框 5"/>
          <p:cNvSpPr txBox="1"/>
          <p:nvPr/>
        </p:nvSpPr>
        <p:spPr>
          <a:xfrm>
            <a:off x="8596009" y="1047346"/>
            <a:ext cx="894945" cy="584775"/>
          </a:xfrm>
          <a:prstGeom prst="rect">
            <a:avLst/>
          </a:prstGeom>
          <a:noFill/>
          <a:ln>
            <a:solidFill>
              <a:srgbClr val="00B0F0"/>
            </a:solidFill>
          </a:ln>
        </p:spPr>
        <p:txBody>
          <a:bodyPr wrap="square" rtlCol="0">
            <a:spAutoFit/>
          </a:bodyPr>
          <a:lstStyle/>
          <a:p>
            <a:r>
              <a:rPr lang="zh-CN" altLang="en-US" sz="3200" dirty="0" smtClean="0"/>
              <a:t>元</a:t>
            </a:r>
            <a:endParaRPr lang="zh-CN" altLang="en-US" sz="3200" dirty="0"/>
          </a:p>
        </p:txBody>
      </p:sp>
      <p:sp>
        <p:nvSpPr>
          <p:cNvPr id="7" name="下箭头 6"/>
          <p:cNvSpPr/>
          <p:nvPr/>
        </p:nvSpPr>
        <p:spPr>
          <a:xfrm>
            <a:off x="1643974" y="1857983"/>
            <a:ext cx="184826" cy="10019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下箭头 7"/>
          <p:cNvSpPr/>
          <p:nvPr/>
        </p:nvSpPr>
        <p:spPr>
          <a:xfrm>
            <a:off x="4058054" y="1857983"/>
            <a:ext cx="184826" cy="10019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下箭头 8"/>
          <p:cNvSpPr/>
          <p:nvPr/>
        </p:nvSpPr>
        <p:spPr>
          <a:xfrm>
            <a:off x="6656960" y="1817450"/>
            <a:ext cx="184826" cy="10019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下箭头 9"/>
          <p:cNvSpPr/>
          <p:nvPr/>
        </p:nvSpPr>
        <p:spPr>
          <a:xfrm>
            <a:off x="8951068" y="1817451"/>
            <a:ext cx="184826" cy="10019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026267" y="3428999"/>
            <a:ext cx="1420239" cy="1077218"/>
          </a:xfrm>
          <a:prstGeom prst="rect">
            <a:avLst/>
          </a:prstGeom>
          <a:solidFill>
            <a:srgbClr val="FFFF00"/>
          </a:solidFill>
        </p:spPr>
        <p:txBody>
          <a:bodyPr wrap="square" rtlCol="0">
            <a:spAutoFit/>
          </a:bodyPr>
          <a:lstStyle/>
          <a:p>
            <a:r>
              <a:rPr lang="zh-CN" altLang="en-US" sz="3200" dirty="0" smtClean="0"/>
              <a:t>南北面官制</a:t>
            </a:r>
            <a:endParaRPr lang="zh-CN" altLang="en-US" sz="3200" dirty="0"/>
          </a:p>
        </p:txBody>
      </p:sp>
      <p:sp>
        <p:nvSpPr>
          <p:cNvPr id="12" name="文本框 11"/>
          <p:cNvSpPr txBox="1"/>
          <p:nvPr/>
        </p:nvSpPr>
        <p:spPr>
          <a:xfrm>
            <a:off x="3284705" y="3289305"/>
            <a:ext cx="1916350" cy="1569660"/>
          </a:xfrm>
          <a:prstGeom prst="rect">
            <a:avLst/>
          </a:prstGeom>
          <a:solidFill>
            <a:srgbClr val="FFFF00"/>
          </a:solidFill>
        </p:spPr>
        <p:txBody>
          <a:bodyPr wrap="square" rtlCol="0">
            <a:spAutoFit/>
          </a:bodyPr>
          <a:lstStyle/>
          <a:p>
            <a:r>
              <a:rPr lang="zh-CN" altLang="en-US" sz="3200" dirty="0" smtClean="0"/>
              <a:t>一种制度汉蕃两套官名</a:t>
            </a:r>
            <a:endParaRPr lang="zh-CN" altLang="en-US" sz="3200" dirty="0"/>
          </a:p>
        </p:txBody>
      </p:sp>
      <p:sp>
        <p:nvSpPr>
          <p:cNvPr id="13" name="文本框 12"/>
          <p:cNvSpPr txBox="1"/>
          <p:nvPr/>
        </p:nvSpPr>
        <p:spPr>
          <a:xfrm>
            <a:off x="6037631" y="3428999"/>
            <a:ext cx="1420239" cy="1077218"/>
          </a:xfrm>
          <a:prstGeom prst="rect">
            <a:avLst/>
          </a:prstGeom>
          <a:solidFill>
            <a:srgbClr val="FFFF00"/>
          </a:solidFill>
        </p:spPr>
        <p:txBody>
          <a:bodyPr wrap="square" rtlCol="0">
            <a:spAutoFit/>
          </a:bodyPr>
          <a:lstStyle/>
          <a:p>
            <a:r>
              <a:rPr lang="zh-CN" altLang="en-US" sz="3200" dirty="0" smtClean="0"/>
              <a:t>猛安谋克制</a:t>
            </a:r>
            <a:endParaRPr lang="zh-CN" altLang="en-US" sz="3200" dirty="0"/>
          </a:p>
        </p:txBody>
      </p:sp>
      <p:sp>
        <p:nvSpPr>
          <p:cNvPr id="14" name="文本框 13"/>
          <p:cNvSpPr txBox="1"/>
          <p:nvPr/>
        </p:nvSpPr>
        <p:spPr>
          <a:xfrm>
            <a:off x="8404695" y="3428999"/>
            <a:ext cx="1420239" cy="584775"/>
          </a:xfrm>
          <a:prstGeom prst="rect">
            <a:avLst/>
          </a:prstGeom>
          <a:solidFill>
            <a:srgbClr val="FFFF00"/>
          </a:solidFill>
        </p:spPr>
        <p:txBody>
          <a:bodyPr wrap="square" rtlCol="0">
            <a:spAutoFit/>
          </a:bodyPr>
          <a:lstStyle/>
          <a:p>
            <a:r>
              <a:rPr lang="zh-CN" altLang="en-US" sz="3200" dirty="0" smtClean="0"/>
              <a:t>行省制</a:t>
            </a:r>
            <a:endParaRPr lang="zh-CN" altLang="en-US" sz="3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797669" y="1177446"/>
            <a:ext cx="10204314" cy="2062103"/>
          </a:xfrm>
          <a:prstGeom prst="rect">
            <a:avLst/>
          </a:prstGeom>
          <a:ln>
            <a:solidFill>
              <a:srgbClr val="002060"/>
            </a:solidFill>
          </a:ln>
        </p:spPr>
        <p:txBody>
          <a:bodyPr wrap="square">
            <a:spAutoFit/>
          </a:bodyPr>
          <a:lstStyle/>
          <a:p>
            <a:pPr algn="just">
              <a:spcAft>
                <a:spcPts val="0"/>
              </a:spcAft>
            </a:pPr>
            <a:r>
              <a:rPr lang="en-US" altLang="zh-CN" sz="3200" b="1" kern="100" dirty="0" smtClean="0">
                <a:latin typeface="等线" panose="02010600030101010101" pitchFamily="2" charset="-122"/>
                <a:cs typeface="Times New Roman" panose="02020603050405020304" pitchFamily="18" charset="0"/>
              </a:rPr>
              <a:t>       </a:t>
            </a:r>
            <a:r>
              <a:rPr lang="zh-CN" altLang="zh-CN" sz="3200" b="1" kern="100" dirty="0" smtClean="0">
                <a:latin typeface="等线" panose="02010600030101010101" pitchFamily="2" charset="-122"/>
                <a:cs typeface="Times New Roman" panose="02020603050405020304" pitchFamily="18" charset="0"/>
              </a:rPr>
              <a:t>幽</a:t>
            </a:r>
            <a:r>
              <a:rPr lang="zh-CN" altLang="zh-CN" sz="3200" b="1" kern="100" dirty="0">
                <a:latin typeface="等线" panose="02010600030101010101" pitchFamily="2" charset="-122"/>
                <a:cs typeface="Times New Roman" panose="02020603050405020304" pitchFamily="18" charset="0"/>
              </a:rPr>
              <a:t>燕以北，服食宜凉，蜀汉以南，服食宜热，反之则必有变异。以是论之，国家当行汉法无疑也</a:t>
            </a:r>
            <a:r>
              <a:rPr lang="zh-CN" altLang="zh-CN" sz="3200" b="1" kern="100" dirty="0" smtClean="0">
                <a:latin typeface="等线" panose="02010600030101010101" pitchFamily="2" charset="-122"/>
                <a:cs typeface="Times New Roman" panose="02020603050405020304" pitchFamily="18" charset="0"/>
              </a:rPr>
              <a:t>。</a:t>
            </a:r>
            <a:endParaRPr lang="en-US" altLang="zh-CN" sz="3200" b="1" kern="100" dirty="0" smtClean="0">
              <a:latin typeface="等线" panose="02010600030101010101" pitchFamily="2" charset="-122"/>
              <a:cs typeface="Times New Roman" panose="02020603050405020304" pitchFamily="18" charset="0"/>
            </a:endParaRPr>
          </a:p>
          <a:p>
            <a:pPr algn="just">
              <a:spcAft>
                <a:spcPts val="0"/>
              </a:spcAft>
            </a:pPr>
            <a:r>
              <a:rPr lang="en-US" altLang="zh-CN" sz="3200" b="1" kern="100" dirty="0" smtClean="0">
                <a:latin typeface="等线" panose="02010600030101010101" pitchFamily="2" charset="-122"/>
                <a:cs typeface="Times New Roman" panose="02020603050405020304" pitchFamily="18" charset="0"/>
              </a:rPr>
              <a:t>                                 </a:t>
            </a:r>
            <a:r>
              <a:rPr lang="zh-CN" altLang="zh-CN" sz="3200" b="1" kern="100" dirty="0" smtClean="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许衡《时务五事·立国规模》</a:t>
            </a:r>
            <a:r>
              <a:rPr lang="zh-CN" altLang="zh-CN" sz="3200" b="1" kern="100" dirty="0" smtClean="0">
                <a:latin typeface="等线" panose="02010600030101010101" pitchFamily="2" charset="-122"/>
                <a:cs typeface="Times New Roman" panose="02020603050405020304" pitchFamily="18" charset="0"/>
              </a:rPr>
              <a:t>，</a:t>
            </a:r>
            <a:endParaRPr lang="en-US" altLang="zh-CN" sz="3200" b="1" kern="100" dirty="0" smtClean="0">
              <a:latin typeface="等线" panose="02010600030101010101" pitchFamily="2" charset="-122"/>
              <a:cs typeface="Times New Roman" panose="02020603050405020304" pitchFamily="18" charset="0"/>
            </a:endParaRPr>
          </a:p>
          <a:p>
            <a:pPr algn="just">
              <a:spcAft>
                <a:spcPts val="0"/>
              </a:spcAft>
            </a:pPr>
            <a:r>
              <a:rPr lang="en-US" altLang="zh-CN" sz="3200" b="1" kern="100" dirty="0">
                <a:latin typeface="等线" panose="02010600030101010101" pitchFamily="2" charset="-122"/>
                <a:cs typeface="Times New Roman" panose="02020603050405020304" pitchFamily="18" charset="0"/>
              </a:rPr>
              <a:t> </a:t>
            </a:r>
            <a:r>
              <a:rPr lang="en-US" altLang="zh-CN" sz="3200" b="1" kern="100" dirty="0" smtClean="0">
                <a:latin typeface="等线" panose="02010600030101010101" pitchFamily="2" charset="-122"/>
                <a:cs typeface="Times New Roman" panose="02020603050405020304" pitchFamily="18" charset="0"/>
              </a:rPr>
              <a:t>                                            </a:t>
            </a:r>
            <a:r>
              <a:rPr lang="zh-CN" altLang="zh-CN" sz="3200" b="1" kern="100" dirty="0" smtClean="0">
                <a:latin typeface="等线" panose="02010600030101010101" pitchFamily="2" charset="-122"/>
                <a:cs typeface="Times New Roman" panose="02020603050405020304" pitchFamily="18" charset="0"/>
              </a:rPr>
              <a:t>载</a:t>
            </a:r>
            <a:r>
              <a:rPr lang="zh-CN" altLang="zh-CN" sz="3200" b="1" kern="100" dirty="0">
                <a:latin typeface="等线" panose="02010600030101010101" pitchFamily="2" charset="-122"/>
                <a:cs typeface="Times New Roman" panose="02020603050405020304" pitchFamily="18" charset="0"/>
              </a:rPr>
              <a:t>苏天爵《国朝文类》卷</a:t>
            </a:r>
            <a:r>
              <a:rPr lang="en-US" altLang="zh-CN" sz="3200" b="1" kern="100" dirty="0">
                <a:latin typeface="等线" panose="02010600030101010101" pitchFamily="2" charset="-122"/>
                <a:cs typeface="Times New Roman" panose="02020603050405020304" pitchFamily="18" charset="0"/>
              </a:rPr>
              <a:t>13</a:t>
            </a:r>
            <a:endParaRPr lang="zh-CN" altLang="zh-CN" sz="3200" b="1" kern="100" dirty="0">
              <a:latin typeface="等线" panose="02010600030101010101" pitchFamily="2" charset="-122"/>
              <a:cs typeface="Times New Roman" panose="02020603050405020304" pitchFamily="18" charset="0"/>
            </a:endParaRPr>
          </a:p>
        </p:txBody>
      </p:sp>
      <p:sp>
        <p:nvSpPr>
          <p:cNvPr id="4" name="矩形 3"/>
          <p:cNvSpPr/>
          <p:nvPr/>
        </p:nvSpPr>
        <p:spPr>
          <a:xfrm>
            <a:off x="1516347" y="4171611"/>
            <a:ext cx="8392041" cy="584775"/>
          </a:xfrm>
          <a:prstGeom prst="rect">
            <a:avLst/>
          </a:prstGeom>
        </p:spPr>
        <p:txBody>
          <a:bodyPr wrap="none">
            <a:spAutoFit/>
          </a:bodyPr>
          <a:lstStyle/>
          <a:p>
            <a:r>
              <a:rPr lang="zh-CN" altLang="zh-CN" sz="3200" b="1" dirty="0">
                <a:cs typeface="Times New Roman" panose="02020603050405020304" pitchFamily="18" charset="0"/>
              </a:rPr>
              <a:t>概括材料观点。你赞同该观点吗？并说明理由</a:t>
            </a:r>
            <a:endParaRPr lang="zh-CN" altLang="en-US" sz="32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5392367" y="1216356"/>
            <a:ext cx="5239966" cy="3046988"/>
          </a:xfrm>
          <a:prstGeom prst="rect">
            <a:avLst/>
          </a:prstGeom>
        </p:spPr>
        <p:txBody>
          <a:bodyPr wrap="square">
            <a:spAutoFit/>
          </a:bodyPr>
          <a:lstStyle/>
          <a:p>
            <a:r>
              <a:rPr lang="en-US" altLang="zh-CN" sz="3200" b="1" dirty="0" smtClean="0">
                <a:cs typeface="Times New Roman" panose="02020603050405020304" pitchFamily="18" charset="0"/>
              </a:rPr>
              <a:t>       “</a:t>
            </a:r>
            <a:r>
              <a:rPr lang="zh-CN" altLang="zh-CN" sz="3200" b="1" dirty="0">
                <a:cs typeface="Times New Roman" panose="02020603050405020304" pitchFamily="18" charset="0"/>
              </a:rPr>
              <a:t>野蛮的征服者，按照一条永恒的历史规律，本身被他们所征服的臣民的较高文明所征服</a:t>
            </a:r>
            <a:r>
              <a:rPr lang="zh-CN" altLang="zh-CN" sz="3200" b="1" dirty="0" smtClean="0">
                <a:cs typeface="Times New Roman" panose="02020603050405020304" pitchFamily="18" charset="0"/>
              </a:rPr>
              <a:t>。</a:t>
            </a:r>
            <a:r>
              <a:rPr lang="zh-CN" altLang="en-US" sz="3200" b="1" dirty="0" smtClean="0">
                <a:cs typeface="Times New Roman" panose="02020603050405020304" pitchFamily="18" charset="0"/>
              </a:rPr>
              <a:t>”</a:t>
            </a:r>
            <a:endParaRPr lang="en-US" altLang="zh-CN" sz="3200" b="1" dirty="0" smtClean="0">
              <a:cs typeface="Times New Roman" panose="02020603050405020304" pitchFamily="18" charset="0"/>
            </a:endParaRPr>
          </a:p>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马克思</a:t>
            </a:r>
            <a:r>
              <a:rPr lang="zh-CN" altLang="zh-CN" sz="3200" b="1" dirty="0">
                <a:cs typeface="Times New Roman" panose="02020603050405020304" pitchFamily="18" charset="0"/>
              </a:rPr>
              <a:t>在《不列颠在印度统治的未来结果》</a:t>
            </a:r>
            <a:endParaRPr lang="zh-CN" altLang="en-US" sz="3200" b="1" dirty="0"/>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8262" y="552855"/>
            <a:ext cx="3057384" cy="4145606"/>
          </a:xfrm>
          <a:prstGeom prst="rect">
            <a:avLst/>
          </a:prstGeom>
        </p:spPr>
      </p:pic>
      <p:sp>
        <p:nvSpPr>
          <p:cNvPr id="5" name="文本框 4"/>
          <p:cNvSpPr txBox="1"/>
          <p:nvPr/>
        </p:nvSpPr>
        <p:spPr>
          <a:xfrm>
            <a:off x="1828800" y="4786008"/>
            <a:ext cx="1546698" cy="584775"/>
          </a:xfrm>
          <a:prstGeom prst="rect">
            <a:avLst/>
          </a:prstGeom>
          <a:noFill/>
        </p:spPr>
        <p:txBody>
          <a:bodyPr wrap="square" rtlCol="0">
            <a:spAutoFit/>
          </a:bodyPr>
          <a:lstStyle/>
          <a:p>
            <a:r>
              <a:rPr lang="zh-CN" altLang="en-US" sz="3200" b="1" dirty="0" smtClean="0"/>
              <a:t>马克思</a:t>
            </a:r>
            <a:endParaRPr lang="zh-CN" altLang="en-US" sz="32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192" y="1238205"/>
            <a:ext cx="5744667" cy="2714016"/>
          </a:xfrm>
          <a:prstGeom prst="rect">
            <a:avLst/>
          </a:prstGeom>
        </p:spPr>
      </p:pic>
      <p:sp>
        <p:nvSpPr>
          <p:cNvPr id="4" name="文本框 3"/>
          <p:cNvSpPr txBox="1"/>
          <p:nvPr/>
        </p:nvSpPr>
        <p:spPr>
          <a:xfrm>
            <a:off x="1253814" y="4464996"/>
            <a:ext cx="3939702" cy="523220"/>
          </a:xfrm>
          <a:prstGeom prst="rect">
            <a:avLst/>
          </a:prstGeom>
          <a:noFill/>
        </p:spPr>
        <p:txBody>
          <a:bodyPr wrap="square" rtlCol="0">
            <a:spAutoFit/>
          </a:bodyPr>
          <a:lstStyle/>
          <a:p>
            <a:r>
              <a:rPr lang="zh-CN" altLang="en-US" sz="2800" b="1" dirty="0" smtClean="0"/>
              <a:t>卢沟桥（修建于金朝）</a:t>
            </a:r>
            <a:endParaRPr lang="zh-CN" altLang="en-US" sz="2800" b="1" dirty="0"/>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r="562" b="4649"/>
          <a:stretch>
            <a:fillRect/>
          </a:stretch>
        </p:blipFill>
        <p:spPr>
          <a:xfrm>
            <a:off x="6095999" y="760488"/>
            <a:ext cx="5695285" cy="3821239"/>
          </a:xfrm>
          <a:prstGeom prst="rect">
            <a:avLst/>
          </a:prstGeom>
        </p:spPr>
      </p:pic>
      <p:sp>
        <p:nvSpPr>
          <p:cNvPr id="7" name="文本框 6"/>
          <p:cNvSpPr txBox="1"/>
          <p:nvPr/>
        </p:nvSpPr>
        <p:spPr>
          <a:xfrm>
            <a:off x="7412477" y="4757440"/>
            <a:ext cx="4056434" cy="584775"/>
          </a:xfrm>
          <a:prstGeom prst="rect">
            <a:avLst/>
          </a:prstGeom>
          <a:noFill/>
        </p:spPr>
        <p:txBody>
          <a:bodyPr wrap="square" rtlCol="0">
            <a:spAutoFit/>
          </a:bodyPr>
          <a:lstStyle/>
          <a:p>
            <a:r>
              <a:rPr lang="zh-CN" altLang="en-US" sz="3200" b="1" dirty="0" smtClean="0"/>
              <a:t>元大都遗址公园</a:t>
            </a:r>
            <a:endParaRPr lang="zh-CN" altLang="en-US" sz="32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8998" y="0"/>
            <a:ext cx="5121615" cy="6420988"/>
          </a:xfrm>
          <a:prstGeom prst="rect">
            <a:avLst/>
          </a:prstGeom>
        </p:spPr>
      </p:pic>
      <p:sp>
        <p:nvSpPr>
          <p:cNvPr id="4" name="文本框 3"/>
          <p:cNvSpPr txBox="1"/>
          <p:nvPr/>
        </p:nvSpPr>
        <p:spPr>
          <a:xfrm>
            <a:off x="8122596" y="107005"/>
            <a:ext cx="428017" cy="1371600"/>
          </a:xfrm>
          <a:prstGeom prst="rect">
            <a:avLst/>
          </a:prstGeom>
          <a:solidFill>
            <a:schemeClr val="bg1"/>
          </a:solidFill>
        </p:spPr>
        <p:txBody>
          <a:bodyPr vert="eaVert" wrap="square" rtlCol="0">
            <a:spAutoFit/>
          </a:bodyPr>
          <a:lstStyle/>
          <a:p>
            <a:endParaRPr lang="zh-CN" altLang="en-US" dirty="0"/>
          </a:p>
        </p:txBody>
      </p:sp>
      <p:sp>
        <p:nvSpPr>
          <p:cNvPr id="5" name="文本框 4"/>
          <p:cNvSpPr txBox="1"/>
          <p:nvPr/>
        </p:nvSpPr>
        <p:spPr>
          <a:xfrm>
            <a:off x="972766" y="894945"/>
            <a:ext cx="1721796" cy="584775"/>
          </a:xfrm>
          <a:prstGeom prst="rect">
            <a:avLst/>
          </a:prstGeom>
          <a:noFill/>
        </p:spPr>
        <p:txBody>
          <a:bodyPr wrap="square" rtlCol="0">
            <a:spAutoFit/>
          </a:bodyPr>
          <a:lstStyle/>
          <a:p>
            <a:r>
              <a:rPr lang="zh-CN" altLang="en-US" sz="3200" b="1" dirty="0"/>
              <a:t>金中都</a:t>
            </a:r>
            <a:endParaRPr lang="zh-CN" altLang="en-US" sz="3200" b="1" dirty="0"/>
          </a:p>
        </p:txBody>
      </p:sp>
      <p:sp>
        <p:nvSpPr>
          <p:cNvPr id="6" name="下箭头 5"/>
          <p:cNvSpPr/>
          <p:nvPr/>
        </p:nvSpPr>
        <p:spPr>
          <a:xfrm>
            <a:off x="1585609" y="1750979"/>
            <a:ext cx="214008" cy="5058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972766" y="2374665"/>
            <a:ext cx="1721796" cy="584775"/>
          </a:xfrm>
          <a:prstGeom prst="rect">
            <a:avLst/>
          </a:prstGeom>
          <a:noFill/>
        </p:spPr>
        <p:txBody>
          <a:bodyPr wrap="square" rtlCol="0">
            <a:spAutoFit/>
          </a:bodyPr>
          <a:lstStyle/>
          <a:p>
            <a:r>
              <a:rPr lang="zh-CN" altLang="en-US" sz="3200" b="1" dirty="0" smtClean="0"/>
              <a:t>元大都</a:t>
            </a:r>
            <a:endParaRPr lang="zh-CN" altLang="en-US" sz="3200" b="1" dirty="0"/>
          </a:p>
        </p:txBody>
      </p:sp>
      <p:sp>
        <p:nvSpPr>
          <p:cNvPr id="8" name="下箭头 7"/>
          <p:cNvSpPr/>
          <p:nvPr/>
        </p:nvSpPr>
        <p:spPr>
          <a:xfrm>
            <a:off x="1607495" y="3176080"/>
            <a:ext cx="226169" cy="5204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2766" y="3955408"/>
            <a:ext cx="1721796" cy="584775"/>
          </a:xfrm>
          <a:prstGeom prst="rect">
            <a:avLst/>
          </a:prstGeom>
          <a:noFill/>
        </p:spPr>
        <p:txBody>
          <a:bodyPr wrap="square" rtlCol="0">
            <a:spAutoFit/>
          </a:bodyPr>
          <a:lstStyle/>
          <a:p>
            <a:r>
              <a:rPr lang="zh-CN" altLang="en-US" sz="3200" b="1" dirty="0" smtClean="0"/>
              <a:t>明北京</a:t>
            </a:r>
            <a:endParaRPr lang="zh-CN" altLang="en-US" sz="3200" b="1" dirty="0"/>
          </a:p>
        </p:txBody>
      </p:sp>
      <p:sp>
        <p:nvSpPr>
          <p:cNvPr id="10" name="文本框 9"/>
          <p:cNvSpPr txBox="1"/>
          <p:nvPr/>
        </p:nvSpPr>
        <p:spPr>
          <a:xfrm>
            <a:off x="9336833" y="1687111"/>
            <a:ext cx="2068945" cy="2062103"/>
          </a:xfrm>
          <a:prstGeom prst="rect">
            <a:avLst/>
          </a:prstGeom>
          <a:solidFill>
            <a:srgbClr val="FFFF00"/>
          </a:solidFill>
        </p:spPr>
        <p:txBody>
          <a:bodyPr wrap="square" rtlCol="0">
            <a:spAutoFit/>
          </a:bodyPr>
          <a:lstStyle/>
          <a:p>
            <a:r>
              <a:rPr lang="zh-CN" altLang="en-US" sz="3200" b="1" dirty="0" smtClean="0"/>
              <a:t>金元两代王朝推动了北京的发展</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12191999" cy="6857999"/>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8653" y="242056"/>
            <a:ext cx="7543800" cy="5654040"/>
          </a:xfrm>
          <a:prstGeom prst="rect">
            <a:avLst/>
          </a:prstGeom>
        </p:spPr>
      </p:pic>
      <p:sp>
        <p:nvSpPr>
          <p:cNvPr id="4" name="文本框 3"/>
          <p:cNvSpPr txBox="1"/>
          <p:nvPr/>
        </p:nvSpPr>
        <p:spPr>
          <a:xfrm>
            <a:off x="1297607" y="1848255"/>
            <a:ext cx="677108" cy="2140085"/>
          </a:xfrm>
          <a:prstGeom prst="rect">
            <a:avLst/>
          </a:prstGeom>
          <a:noFill/>
        </p:spPr>
        <p:txBody>
          <a:bodyPr vert="eaVert" wrap="square" rtlCol="0">
            <a:spAutoFit/>
          </a:bodyPr>
          <a:lstStyle/>
          <a:p>
            <a:r>
              <a:rPr lang="zh-CN" altLang="en-US" sz="3200" b="1" dirty="0" smtClean="0"/>
              <a:t>牛街清真寺</a:t>
            </a:r>
            <a:endParaRPr lang="zh-CN" altLang="en-US" sz="32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1180288" y="506396"/>
            <a:ext cx="3751635" cy="646331"/>
          </a:xfrm>
          <a:prstGeom prst="rect">
            <a:avLst/>
          </a:prstGeom>
          <a:solidFill>
            <a:srgbClr val="002060"/>
          </a:solidFill>
        </p:spPr>
        <p:txBody>
          <a:bodyPr wrap="square">
            <a:spAutoFit/>
          </a:bodyPr>
          <a:lstStyle/>
          <a:p>
            <a:pPr indent="66675" algn="just">
              <a:spcAft>
                <a:spcPts val="0"/>
              </a:spcAft>
            </a:pPr>
            <a:r>
              <a:rPr lang="zh-CN" altLang="zh-CN" sz="3600" b="1" kern="100" dirty="0" smtClean="0">
                <a:solidFill>
                  <a:schemeClr val="bg1"/>
                </a:solidFill>
                <a:latin typeface="等线" panose="02010600030101010101" pitchFamily="2" charset="-122"/>
                <a:cs typeface="Times New Roman" panose="02020603050405020304" pitchFamily="18" charset="0"/>
              </a:rPr>
              <a:t>元朝</a:t>
            </a:r>
            <a:r>
              <a:rPr lang="en-US" altLang="zh-CN" sz="3600" b="1" kern="100" dirty="0" smtClean="0">
                <a:solidFill>
                  <a:schemeClr val="bg1"/>
                </a:solidFill>
                <a:latin typeface="等线" panose="02010600030101010101" pitchFamily="2" charset="-122"/>
                <a:cs typeface="Times New Roman" panose="02020603050405020304" pitchFamily="18" charset="0"/>
              </a:rPr>
              <a:t>“</a:t>
            </a:r>
            <a:r>
              <a:rPr lang="zh-CN" altLang="zh-CN" sz="3600" b="1" kern="100" dirty="0">
                <a:solidFill>
                  <a:schemeClr val="bg1"/>
                </a:solidFill>
                <a:latin typeface="等线" panose="02010600030101010101" pitchFamily="2" charset="-122"/>
                <a:cs typeface="Times New Roman" panose="02020603050405020304" pitchFamily="18" charset="0"/>
              </a:rPr>
              <a:t>四等人制</a:t>
            </a:r>
            <a:r>
              <a:rPr lang="en-US" altLang="zh-CN" sz="3600" b="1" kern="100" dirty="0" smtClean="0">
                <a:solidFill>
                  <a:schemeClr val="bg1"/>
                </a:solidFill>
                <a:latin typeface="等线" panose="02010600030101010101" pitchFamily="2" charset="-122"/>
                <a:cs typeface="Times New Roman" panose="02020603050405020304" pitchFamily="18" charset="0"/>
              </a:rPr>
              <a:t>”</a:t>
            </a:r>
            <a:endParaRPr lang="zh-CN" altLang="en-US" sz="3600" b="1" dirty="0">
              <a:solidFill>
                <a:schemeClr val="bg1"/>
              </a:solidFill>
            </a:endParaRPr>
          </a:p>
        </p:txBody>
      </p:sp>
      <p:sp>
        <p:nvSpPr>
          <p:cNvPr id="4" name="文本框 3"/>
          <p:cNvSpPr txBox="1"/>
          <p:nvPr/>
        </p:nvSpPr>
        <p:spPr>
          <a:xfrm>
            <a:off x="2632952" y="1532865"/>
            <a:ext cx="3463047" cy="584775"/>
          </a:xfrm>
          <a:prstGeom prst="rect">
            <a:avLst/>
          </a:prstGeom>
          <a:solidFill>
            <a:srgbClr val="00B050"/>
          </a:solidFill>
        </p:spPr>
        <p:txBody>
          <a:bodyPr wrap="square" rtlCol="0">
            <a:spAutoFit/>
          </a:bodyPr>
          <a:lstStyle/>
          <a:p>
            <a:r>
              <a:rPr lang="zh-CN" altLang="zh-CN" sz="3200" b="1" kern="100" dirty="0">
                <a:solidFill>
                  <a:schemeClr val="bg1"/>
                </a:solidFill>
                <a:latin typeface="等线" panose="02010600030101010101" pitchFamily="2" charset="-122"/>
                <a:cs typeface="Times New Roman" panose="02020603050405020304" pitchFamily="18" charset="0"/>
              </a:rPr>
              <a:t>第</a:t>
            </a:r>
            <a:r>
              <a:rPr lang="zh-CN" altLang="zh-CN" sz="3200" b="1" kern="100" dirty="0" smtClean="0">
                <a:solidFill>
                  <a:schemeClr val="bg1"/>
                </a:solidFill>
                <a:latin typeface="等线" panose="02010600030101010101" pitchFamily="2" charset="-122"/>
                <a:cs typeface="Times New Roman" panose="02020603050405020304" pitchFamily="18" charset="0"/>
              </a:rPr>
              <a:t>一等</a:t>
            </a:r>
            <a:r>
              <a:rPr lang="en-US" altLang="zh-CN" sz="3200" b="1" kern="100" dirty="0" smtClean="0">
                <a:solidFill>
                  <a:schemeClr val="bg1"/>
                </a:solidFill>
                <a:latin typeface="等线" panose="02010600030101010101" pitchFamily="2" charset="-122"/>
                <a:cs typeface="Times New Roman" panose="02020603050405020304" pitchFamily="18" charset="0"/>
              </a:rPr>
              <a:t>     </a:t>
            </a:r>
            <a:r>
              <a:rPr lang="zh-CN" altLang="zh-CN" sz="3200" b="1" kern="100" dirty="0" smtClean="0">
                <a:solidFill>
                  <a:schemeClr val="bg1"/>
                </a:solidFill>
                <a:latin typeface="等线" panose="02010600030101010101" pitchFamily="2" charset="-122"/>
                <a:cs typeface="Times New Roman" panose="02020603050405020304" pitchFamily="18" charset="0"/>
              </a:rPr>
              <a:t>蒙古</a:t>
            </a:r>
            <a:r>
              <a:rPr lang="zh-CN" altLang="zh-CN" sz="3200" b="1" kern="100" dirty="0">
                <a:solidFill>
                  <a:schemeClr val="bg1"/>
                </a:solidFill>
                <a:latin typeface="等线" panose="02010600030101010101" pitchFamily="2" charset="-122"/>
                <a:cs typeface="Times New Roman" panose="02020603050405020304" pitchFamily="18" charset="0"/>
              </a:rPr>
              <a:t>人</a:t>
            </a:r>
            <a:endParaRPr lang="zh-CN" altLang="en-US" sz="3200" b="1" dirty="0">
              <a:solidFill>
                <a:schemeClr val="bg1"/>
              </a:solidFill>
            </a:endParaRPr>
          </a:p>
        </p:txBody>
      </p:sp>
      <p:sp>
        <p:nvSpPr>
          <p:cNvPr id="5" name="文本框 4"/>
          <p:cNvSpPr txBox="1"/>
          <p:nvPr/>
        </p:nvSpPr>
        <p:spPr>
          <a:xfrm>
            <a:off x="2632952" y="2410027"/>
            <a:ext cx="3463047" cy="584775"/>
          </a:xfrm>
          <a:prstGeom prst="rect">
            <a:avLst/>
          </a:prstGeom>
          <a:solidFill>
            <a:srgbClr val="92D050"/>
          </a:solidFill>
        </p:spPr>
        <p:txBody>
          <a:bodyPr wrap="square" rtlCol="0">
            <a:spAutoFit/>
          </a:bodyPr>
          <a:lstStyle/>
          <a:p>
            <a:r>
              <a:rPr lang="zh-CN" altLang="zh-CN" sz="3200" b="1" kern="100" dirty="0">
                <a:solidFill>
                  <a:schemeClr val="bg1"/>
                </a:solidFill>
                <a:latin typeface="等线" panose="02010600030101010101" pitchFamily="2" charset="-122"/>
                <a:cs typeface="Times New Roman" panose="02020603050405020304" pitchFamily="18" charset="0"/>
              </a:rPr>
              <a:t>第</a:t>
            </a:r>
            <a:r>
              <a:rPr lang="zh-CN" altLang="zh-CN" sz="3200" b="1" kern="100" dirty="0" smtClean="0">
                <a:solidFill>
                  <a:schemeClr val="bg1"/>
                </a:solidFill>
                <a:latin typeface="等线" panose="02010600030101010101" pitchFamily="2" charset="-122"/>
                <a:cs typeface="Times New Roman" panose="02020603050405020304" pitchFamily="18" charset="0"/>
              </a:rPr>
              <a:t>二等</a:t>
            </a:r>
            <a:r>
              <a:rPr lang="en-US" altLang="zh-CN" sz="3200" b="1" kern="100" dirty="0" smtClean="0">
                <a:solidFill>
                  <a:schemeClr val="bg1"/>
                </a:solidFill>
                <a:latin typeface="等线" panose="02010600030101010101" pitchFamily="2" charset="-122"/>
                <a:cs typeface="Times New Roman" panose="02020603050405020304" pitchFamily="18" charset="0"/>
              </a:rPr>
              <a:t>     </a:t>
            </a:r>
            <a:r>
              <a:rPr lang="zh-CN" altLang="zh-CN" sz="3200" b="1" kern="100" dirty="0" smtClean="0">
                <a:solidFill>
                  <a:schemeClr val="bg1"/>
                </a:solidFill>
                <a:latin typeface="等线" panose="02010600030101010101" pitchFamily="2" charset="-122"/>
                <a:cs typeface="Times New Roman" panose="02020603050405020304" pitchFamily="18" charset="0"/>
              </a:rPr>
              <a:t>色目人</a:t>
            </a:r>
            <a:endParaRPr lang="zh-CN" altLang="en-US" sz="3200" b="1" dirty="0">
              <a:solidFill>
                <a:schemeClr val="bg1"/>
              </a:solidFill>
            </a:endParaRPr>
          </a:p>
        </p:txBody>
      </p:sp>
      <p:sp>
        <p:nvSpPr>
          <p:cNvPr id="6" name="文本框 5"/>
          <p:cNvSpPr txBox="1"/>
          <p:nvPr/>
        </p:nvSpPr>
        <p:spPr>
          <a:xfrm>
            <a:off x="2632952" y="3287189"/>
            <a:ext cx="8706255" cy="1077218"/>
          </a:xfrm>
          <a:prstGeom prst="rect">
            <a:avLst/>
          </a:prstGeom>
          <a:solidFill>
            <a:srgbClr val="FFFF00"/>
          </a:solidFill>
        </p:spPr>
        <p:txBody>
          <a:bodyPr wrap="square" rtlCol="0">
            <a:spAutoFit/>
          </a:bodyPr>
          <a:lstStyle/>
          <a:p>
            <a:pPr indent="66675" algn="just">
              <a:spcAft>
                <a:spcPts val="0"/>
              </a:spcAft>
            </a:pPr>
            <a:r>
              <a:rPr lang="zh-CN" altLang="en-US" sz="3200" b="1" kern="100" dirty="0" smtClean="0">
                <a:latin typeface="等线" panose="02010600030101010101" pitchFamily="2" charset="-122"/>
                <a:cs typeface="Times New Roman" panose="02020603050405020304" pitchFamily="18" charset="0"/>
              </a:rPr>
              <a:t>第三等  汉人</a:t>
            </a:r>
            <a:endParaRPr lang="en-US" altLang="zh-CN" sz="3200" b="1" kern="100" dirty="0" smtClean="0">
              <a:latin typeface="等线" panose="02010600030101010101" pitchFamily="2" charset="-122"/>
              <a:cs typeface="Times New Roman" panose="02020603050405020304" pitchFamily="18" charset="0"/>
            </a:endParaRPr>
          </a:p>
          <a:p>
            <a:pPr indent="66675" algn="just">
              <a:spcAft>
                <a:spcPts val="0"/>
              </a:spcAft>
            </a:pPr>
            <a:r>
              <a:rPr lang="zh-CN" altLang="en-US" sz="3200" b="1" kern="100" dirty="0" smtClean="0">
                <a:latin typeface="等线" panose="02010600030101010101" pitchFamily="2" charset="-122"/>
                <a:cs typeface="Times New Roman" panose="02020603050405020304" pitchFamily="18" charset="0"/>
              </a:rPr>
              <a:t>（</a:t>
            </a:r>
            <a:r>
              <a:rPr lang="zh-CN" altLang="zh-CN" sz="3200" b="1" kern="100" dirty="0">
                <a:latin typeface="等线" panose="02010600030101010101" pitchFamily="2" charset="-122"/>
                <a:cs typeface="Times New Roman" panose="02020603050405020304" pitchFamily="18" charset="0"/>
              </a:rPr>
              <a:t>指北方的</a:t>
            </a:r>
            <a:r>
              <a:rPr lang="zh-CN" altLang="zh-CN" sz="3200" b="1" kern="100" dirty="0" smtClean="0">
                <a:latin typeface="等线" panose="02010600030101010101" pitchFamily="2" charset="-122"/>
                <a:cs typeface="Times New Roman" panose="02020603050405020304" pitchFamily="18" charset="0"/>
              </a:rPr>
              <a:t>汉族</a:t>
            </a:r>
            <a:r>
              <a:rPr lang="zh-CN" altLang="en-US" sz="3200" b="1" kern="100" dirty="0" smtClean="0">
                <a:latin typeface="等线" panose="02010600030101010101" pitchFamily="2" charset="-122"/>
                <a:cs typeface="Times New Roman" panose="02020603050405020304" pitchFamily="18" charset="0"/>
              </a:rPr>
              <a:t>和</a:t>
            </a:r>
            <a:r>
              <a:rPr lang="zh-CN" altLang="zh-CN" sz="3200" b="1" dirty="0" smtClean="0">
                <a:cs typeface="Times New Roman" panose="02020603050405020304" pitchFamily="18" charset="0"/>
              </a:rPr>
              <a:t>入</a:t>
            </a:r>
            <a:r>
              <a:rPr lang="zh-CN" altLang="zh-CN" sz="3200" b="1" dirty="0">
                <a:cs typeface="Times New Roman" panose="02020603050405020304" pitchFamily="18" charset="0"/>
              </a:rPr>
              <a:t>居中原的</a:t>
            </a:r>
            <a:r>
              <a:rPr lang="zh-CN" altLang="zh-CN" sz="3200" b="1" dirty="0" smtClean="0">
                <a:cs typeface="Times New Roman" panose="02020603050405020304" pitchFamily="18" charset="0"/>
              </a:rPr>
              <a:t>契丹</a:t>
            </a:r>
            <a:r>
              <a:rPr lang="zh-CN" altLang="en-US" sz="3200" b="1" dirty="0" smtClean="0">
                <a:cs typeface="Times New Roman" panose="02020603050405020304" pitchFamily="18" charset="0"/>
              </a:rPr>
              <a:t>、</a:t>
            </a:r>
            <a:r>
              <a:rPr lang="zh-CN" altLang="zh-CN" sz="3200" b="1" dirty="0" smtClean="0">
                <a:cs typeface="Times New Roman" panose="02020603050405020304" pitchFamily="18" charset="0"/>
              </a:rPr>
              <a:t>女真人</a:t>
            </a:r>
            <a:r>
              <a:rPr lang="zh-CN" altLang="en-US" sz="3200" b="1" kern="100" dirty="0" smtClean="0">
                <a:latin typeface="等线" panose="02010600030101010101" pitchFamily="2" charset="-122"/>
                <a:cs typeface="Times New Roman" panose="02020603050405020304" pitchFamily="18" charset="0"/>
              </a:rPr>
              <a:t>）</a:t>
            </a:r>
            <a:endParaRPr lang="zh-CN" altLang="en-US" sz="3200" b="1" dirty="0"/>
          </a:p>
        </p:txBody>
      </p:sp>
      <p:sp>
        <p:nvSpPr>
          <p:cNvPr id="7" name="文本框 6"/>
          <p:cNvSpPr txBox="1"/>
          <p:nvPr/>
        </p:nvSpPr>
        <p:spPr>
          <a:xfrm>
            <a:off x="2650785" y="4734040"/>
            <a:ext cx="6890427" cy="584775"/>
          </a:xfrm>
          <a:prstGeom prst="rect">
            <a:avLst/>
          </a:prstGeom>
          <a:solidFill>
            <a:schemeClr val="bg1"/>
          </a:solidFill>
        </p:spPr>
        <p:txBody>
          <a:bodyPr wrap="square" rtlCol="0">
            <a:spAutoFit/>
          </a:bodyPr>
          <a:lstStyle/>
          <a:p>
            <a:r>
              <a:rPr lang="zh-CN" altLang="en-US" sz="3200" b="1" dirty="0" smtClean="0"/>
              <a:t>第四等南人（原南宋统治区的居民）</a:t>
            </a:r>
            <a:endParaRPr lang="zh-CN" altLang="en-US" sz="3200" b="1" dirty="0"/>
          </a:p>
        </p:txBody>
      </p:sp>
      <p:sp>
        <p:nvSpPr>
          <p:cNvPr id="8" name="文本框 7"/>
          <p:cNvSpPr txBox="1"/>
          <p:nvPr/>
        </p:nvSpPr>
        <p:spPr>
          <a:xfrm>
            <a:off x="8109526" y="506396"/>
            <a:ext cx="3158838" cy="1569660"/>
          </a:xfrm>
          <a:prstGeom prst="rect">
            <a:avLst/>
          </a:prstGeom>
          <a:solidFill>
            <a:srgbClr val="FFFF00"/>
          </a:solidFill>
        </p:spPr>
        <p:txBody>
          <a:bodyPr wrap="square" rtlCol="0">
            <a:spAutoFit/>
          </a:bodyPr>
          <a:lstStyle/>
          <a:p>
            <a:r>
              <a:rPr lang="zh-CN" altLang="en-US" sz="3200" b="1" dirty="0" smtClean="0"/>
              <a:t>辽夏金元时期民族交融加强，新民族产生</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1822314" y="1753690"/>
            <a:ext cx="9383950" cy="1569660"/>
          </a:xfrm>
          <a:prstGeom prst="rect">
            <a:avLst/>
          </a:prstGeom>
          <a:ln>
            <a:solidFill>
              <a:srgbClr val="002060"/>
            </a:solidFill>
          </a:ln>
        </p:spPr>
        <p:txBody>
          <a:bodyPr wrap="square">
            <a:spAutoFit/>
          </a:bodyPr>
          <a:lstStyle/>
          <a:p>
            <a:r>
              <a:rPr lang="en-US" altLang="zh-CN" sz="3200" b="1" dirty="0" smtClean="0">
                <a:cs typeface="Times New Roman" panose="02020603050405020304" pitchFamily="18" charset="0"/>
              </a:rPr>
              <a:t>       “</a:t>
            </a:r>
            <a:r>
              <a:rPr lang="zh-CN" altLang="zh-CN" sz="3200" b="1" dirty="0">
                <a:cs typeface="Times New Roman" panose="02020603050405020304" pitchFamily="18" charset="0"/>
              </a:rPr>
              <a:t>盖岭北、辽阳与甘肃、四川、云南、湖广之边</a:t>
            </a:r>
            <a:r>
              <a:rPr lang="en-US" altLang="zh-CN" sz="3200" b="1" dirty="0">
                <a:cs typeface="Times New Roman" panose="02020603050405020304" pitchFamily="18" charset="0"/>
              </a:rPr>
              <a:t>,</a:t>
            </a:r>
            <a:r>
              <a:rPr lang="zh-CN" altLang="zh-CN" sz="3200" b="1" dirty="0">
                <a:cs typeface="Times New Roman" panose="02020603050405020304" pitchFamily="18" charset="0"/>
              </a:rPr>
              <a:t>唐所谓羁摩之州</a:t>
            </a:r>
            <a:r>
              <a:rPr lang="en-US" altLang="zh-CN" sz="3200" b="1" dirty="0">
                <a:cs typeface="Times New Roman" panose="02020603050405020304" pitchFamily="18" charset="0"/>
              </a:rPr>
              <a:t>,</a:t>
            </a:r>
            <a:r>
              <a:rPr lang="zh-CN" altLang="zh-CN" sz="3200" b="1" dirty="0">
                <a:cs typeface="Times New Roman" panose="02020603050405020304" pitchFamily="18" charset="0"/>
              </a:rPr>
              <a:t>往往在是</a:t>
            </a:r>
            <a:r>
              <a:rPr lang="en-US" altLang="zh-CN" sz="3200" b="1" dirty="0">
                <a:cs typeface="Times New Roman" panose="02020603050405020304" pitchFamily="18" charset="0"/>
              </a:rPr>
              <a:t>,</a:t>
            </a:r>
            <a:r>
              <a:rPr lang="zh-CN" altLang="zh-CN" sz="3200" b="1" dirty="0">
                <a:cs typeface="Times New Roman" panose="02020603050405020304" pitchFamily="18" charset="0"/>
              </a:rPr>
              <a:t>今皆赋役之</a:t>
            </a:r>
            <a:r>
              <a:rPr lang="en-US" altLang="zh-CN" sz="3200" b="1" dirty="0">
                <a:cs typeface="Times New Roman" panose="02020603050405020304" pitchFamily="18" charset="0"/>
              </a:rPr>
              <a:t>,</a:t>
            </a:r>
            <a:r>
              <a:rPr lang="zh-CN" altLang="zh-CN" sz="3200" b="1" dirty="0">
                <a:cs typeface="Times New Roman" panose="02020603050405020304" pitchFamily="18" charset="0"/>
              </a:rPr>
              <a:t>比于内地</a:t>
            </a:r>
            <a:r>
              <a:rPr lang="en-US" altLang="zh-CN" sz="3200" b="1" dirty="0">
                <a:cs typeface="Times New Roman" panose="02020603050405020304" pitchFamily="18" charset="0"/>
              </a:rPr>
              <a:t>”</a:t>
            </a:r>
            <a:r>
              <a:rPr lang="zh-CN" altLang="zh-CN" sz="3200" b="1" dirty="0" smtClean="0">
                <a:cs typeface="Times New Roman" panose="02020603050405020304" pitchFamily="18" charset="0"/>
              </a:rPr>
              <a:t>。</a:t>
            </a:r>
            <a:endParaRPr lang="en-US" altLang="zh-CN" sz="3200" b="1" dirty="0" smtClean="0">
              <a:cs typeface="Times New Roman" panose="02020603050405020304" pitchFamily="18" charset="0"/>
            </a:endParaRPr>
          </a:p>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a:t>
            </a:r>
            <a:r>
              <a:rPr lang="zh-CN" altLang="zh-CN" sz="3200" b="1" dirty="0">
                <a:cs typeface="Times New Roman" panose="02020603050405020304" pitchFamily="18" charset="0"/>
              </a:rPr>
              <a:t>元史</a:t>
            </a:r>
            <a:r>
              <a:rPr lang="en-US" altLang="zh-CN" sz="3200" b="1" dirty="0">
                <a:cs typeface="Times New Roman" panose="02020603050405020304" pitchFamily="18" charset="0"/>
              </a:rPr>
              <a:t>·</a:t>
            </a:r>
            <a:r>
              <a:rPr lang="zh-CN" altLang="zh-CN" sz="3200" b="1" dirty="0">
                <a:cs typeface="Times New Roman" panose="02020603050405020304" pitchFamily="18" charset="0"/>
              </a:rPr>
              <a:t>地理志》</a:t>
            </a:r>
            <a:endParaRPr lang="zh-CN" altLang="en-US" sz="3200" b="1" dirty="0"/>
          </a:p>
        </p:txBody>
      </p:sp>
      <p:sp>
        <p:nvSpPr>
          <p:cNvPr id="5" name="文本框 4"/>
          <p:cNvSpPr txBox="1"/>
          <p:nvPr/>
        </p:nvSpPr>
        <p:spPr>
          <a:xfrm>
            <a:off x="1939636" y="4006978"/>
            <a:ext cx="8829963" cy="584775"/>
          </a:xfrm>
          <a:prstGeom prst="rect">
            <a:avLst/>
          </a:prstGeom>
          <a:solidFill>
            <a:srgbClr val="FFFF00"/>
          </a:solidFill>
        </p:spPr>
        <p:txBody>
          <a:bodyPr wrap="square" rtlCol="0">
            <a:spAutoFit/>
          </a:bodyPr>
          <a:lstStyle/>
          <a:p>
            <a:r>
              <a:rPr lang="zh-CN" altLang="en-US" sz="3200" b="1" dirty="0" smtClean="0"/>
              <a:t>开发边疆，统一的多民族国家进一步巩固和发展</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矩形 2"/>
          <p:cNvSpPr/>
          <p:nvPr/>
        </p:nvSpPr>
        <p:spPr>
          <a:xfrm>
            <a:off x="1198122" y="1347918"/>
            <a:ext cx="9795753" cy="2554545"/>
          </a:xfrm>
          <a:prstGeom prst="rect">
            <a:avLst/>
          </a:prstGeom>
          <a:ln>
            <a:solidFill>
              <a:srgbClr val="002060"/>
            </a:solidFill>
          </a:ln>
        </p:spPr>
        <p:txBody>
          <a:bodyPr wrap="square">
            <a:spAutoFit/>
          </a:bodyPr>
          <a:lstStyle/>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它</a:t>
            </a:r>
            <a:r>
              <a:rPr lang="zh-CN" altLang="zh-CN" sz="3200" b="1" dirty="0">
                <a:cs typeface="Times New Roman" panose="02020603050405020304" pitchFamily="18" charset="0"/>
              </a:rPr>
              <a:t>（中华民族）的主流是由许许多多分散孤立存在的民族单位，经过接触、混杂、联结和融合，同时也有分裂和消亡，形成一个你来我去、我来你去，我中有你、你中有我，而又各具个性的多元统一体</a:t>
            </a:r>
            <a:r>
              <a:rPr lang="zh-CN" altLang="zh-CN" sz="3200" b="1" dirty="0" smtClean="0">
                <a:cs typeface="Times New Roman" panose="02020603050405020304" pitchFamily="18" charset="0"/>
              </a:rPr>
              <a:t>。</a:t>
            </a:r>
            <a:endParaRPr lang="en-US" altLang="zh-CN" sz="3200" b="1" dirty="0" smtClean="0">
              <a:cs typeface="Times New Roman" panose="02020603050405020304" pitchFamily="18" charset="0"/>
            </a:endParaRPr>
          </a:p>
          <a:p>
            <a:r>
              <a:rPr lang="en-US" altLang="zh-CN" sz="3200" b="1" dirty="0" smtClean="0">
                <a:cs typeface="Times New Roman" panose="02020603050405020304" pitchFamily="18" charset="0"/>
              </a:rPr>
              <a:t>                     </a:t>
            </a:r>
            <a:r>
              <a:rPr lang="zh-CN" altLang="zh-CN" sz="3200" b="1" dirty="0" smtClean="0">
                <a:cs typeface="Times New Roman" panose="02020603050405020304" pitchFamily="18" charset="0"/>
              </a:rPr>
              <a:t>——</a:t>
            </a:r>
            <a:r>
              <a:rPr lang="zh-CN" altLang="zh-CN" sz="3200" b="1" dirty="0">
                <a:cs typeface="Times New Roman" panose="02020603050405020304" pitchFamily="18" charset="0"/>
              </a:rPr>
              <a:t>费孝通《中华民族的多元一体格局》</a:t>
            </a:r>
            <a:endParaRPr lang="zh-CN" altLang="en-US" sz="32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文本框 2"/>
          <p:cNvSpPr txBox="1"/>
          <p:nvPr/>
        </p:nvSpPr>
        <p:spPr>
          <a:xfrm>
            <a:off x="3589508" y="1342417"/>
            <a:ext cx="4056434" cy="1200329"/>
          </a:xfrm>
          <a:prstGeom prst="rect">
            <a:avLst/>
          </a:prstGeom>
          <a:noFill/>
        </p:spPr>
        <p:txBody>
          <a:bodyPr wrap="square" rtlCol="0">
            <a:spAutoFit/>
          </a:bodyPr>
          <a:lstStyle/>
          <a:p>
            <a:r>
              <a:rPr lang="zh-CN" altLang="en-US" sz="7200" dirty="0" smtClean="0">
                <a:latin typeface="华文新魏" panose="02010800040101010101" pitchFamily="2" charset="-122"/>
                <a:ea typeface="华文新魏" panose="02010800040101010101" pitchFamily="2" charset="-122"/>
              </a:rPr>
              <a:t>谢 谢！</a:t>
            </a:r>
            <a:endParaRPr lang="zh-CN" altLang="en-US" sz="7200"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1923</Words>
  <Application>WPS 演示</Application>
  <PresentationFormat>宽屏</PresentationFormat>
  <Paragraphs>194</Paragraphs>
  <Slides>23</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Arial</vt:lpstr>
      <vt:lpstr>宋体</vt:lpstr>
      <vt:lpstr>Wingdings</vt:lpstr>
      <vt:lpstr>华文新魏</vt:lpstr>
      <vt:lpstr>华文行楷</vt:lpstr>
      <vt:lpstr>等线</vt:lpstr>
      <vt:lpstr>Times New Roman</vt:lpstr>
      <vt:lpstr>微软雅黑</vt:lpstr>
      <vt:lpstr>Arial Unicode MS</vt:lpstr>
      <vt:lpstr>等线 Light</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2018-09-17T01:44:00Z</dcterms:created>
  <dcterms:modified xsi:type="dcterms:W3CDTF">2020-11-08T14:03:47Z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