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7"/>
  </p:handoutMasterIdLst>
  <p:sldIdLst>
    <p:sldId id="256" r:id="rId3"/>
    <p:sldId id="257" r:id="rId5"/>
    <p:sldId id="302" r:id="rId6"/>
    <p:sldId id="303" r:id="rId7"/>
    <p:sldId id="304" r:id="rId8"/>
    <p:sldId id="259" r:id="rId9"/>
    <p:sldId id="260" r:id="rId10"/>
    <p:sldId id="261" r:id="rId11"/>
    <p:sldId id="305" r:id="rId12"/>
    <p:sldId id="306" r:id="rId13"/>
    <p:sldId id="272" r:id="rId14"/>
    <p:sldId id="273" r:id="rId15"/>
    <p:sldId id="274" r:id="rId16"/>
    <p:sldId id="277" r:id="rId17"/>
    <p:sldId id="283" r:id="rId18"/>
    <p:sldId id="307" r:id="rId19"/>
    <p:sldId id="279" r:id="rId20"/>
    <p:sldId id="280" r:id="rId21"/>
    <p:sldId id="281" r:id="rId22"/>
    <p:sldId id="282" r:id="rId23"/>
    <p:sldId id="284" r:id="rId24"/>
    <p:sldId id="285" r:id="rId25"/>
    <p:sldId id="286" r:id="rId26"/>
    <p:sldId id="287" r:id="rId27"/>
    <p:sldId id="288" r:id="rId28"/>
    <p:sldId id="291" r:id="rId29"/>
    <p:sldId id="292" r:id="rId30"/>
    <p:sldId id="293" r:id="rId31"/>
    <p:sldId id="295" r:id="rId32"/>
    <p:sldId id="294" r:id="rId33"/>
    <p:sldId id="296" r:id="rId34"/>
    <p:sldId id="297" r:id="rId35"/>
    <p:sldId id="308" r:id="rId36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738" y="90"/>
      </p:cViewPr>
      <p:guideLst>
        <p:guide orient="horz" pos="1620"/>
        <p:guide pos="287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handoutMaster" Target="handoutMasters/handoutMaster1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71682" name="幻灯片图像占位符 131073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71683" name="文本占位符 131074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endParaRPr 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3" y="1941213"/>
            <a:ext cx="8139178" cy="674375"/>
          </a:xfrm>
        </p:spPr>
        <p:txBody>
          <a:bodyPr lIns="76200" tIns="28575" rIns="19050" bIns="28575" anchor="t" anchorCtr="0">
            <a:noAutofit/>
          </a:bodyPr>
          <a:lstStyle>
            <a:lvl1pPr algn="ctr">
              <a:defRPr sz="4100" b="0" spc="45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3" y="2674620"/>
            <a:ext cx="8139178" cy="713238"/>
          </a:xfrm>
        </p:spPr>
        <p:txBody>
          <a:bodyPr lIns="76200" tIns="28575" rIns="57150" bIns="28575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15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3" y="324000"/>
            <a:ext cx="8139178" cy="486000"/>
          </a:xfrm>
        </p:spPr>
        <p:txBody>
          <a:bodyPr vert="horz" lIns="76200" tIns="28575" rIns="57150" bIns="28575" rtlCol="0" anchor="ctr" anchorCtr="0">
            <a:noAutofit/>
          </a:bodyPr>
          <a:lstStyle>
            <a:lvl1pPr marL="0" marR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3" y="972000"/>
            <a:ext cx="8139178" cy="3781016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9" y="2856549"/>
            <a:ext cx="8139178" cy="468634"/>
          </a:xfrm>
        </p:spPr>
        <p:txBody>
          <a:bodyPr lIns="76200" tIns="28575" rIns="47625" bIns="28575" anchor="t" anchorCtr="0">
            <a:noAutofit/>
          </a:bodyPr>
          <a:lstStyle>
            <a:lvl1pPr>
              <a:defRPr sz="2700" b="0" u="none" strike="noStrike" kern="1200" cap="none" spc="225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5" y="3383758"/>
            <a:ext cx="8139178" cy="808489"/>
          </a:xfrm>
        </p:spPr>
        <p:txBody>
          <a:bodyPr lIns="76200" tIns="28575" rIns="57150" bIns="28575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13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3" y="324000"/>
            <a:ext cx="8139178" cy="486000"/>
          </a:xfrm>
        </p:spPr>
        <p:txBody>
          <a:bodyPr vert="horz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7" y="972000"/>
            <a:ext cx="3962432" cy="3780000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3" y="324000"/>
            <a:ext cx="8139178" cy="486000"/>
          </a:xfrm>
        </p:spPr>
        <p:txBody>
          <a:bodyPr vert="horz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7" y="972002"/>
            <a:ext cx="3962432" cy="285752"/>
          </a:xfrm>
        </p:spPr>
        <p:txBody>
          <a:bodyPr lIns="76200" tIns="28575" rIns="57150" bIns="28575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15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2" y="972002"/>
            <a:ext cx="3962432" cy="285752"/>
          </a:xfrm>
        </p:spPr>
        <p:txBody>
          <a:bodyPr vert="horz" lIns="76200" tIns="28575" rIns="57150" bIns="28575" rtlCol="0" anchor="t" anchorCtr="0">
            <a:noAutofit/>
          </a:bodyPr>
          <a:lstStyle>
            <a:lvl1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2" y="1341782"/>
            <a:ext cx="3962432" cy="3414176"/>
          </a:xfrm>
        </p:spPr>
        <p:txBody>
          <a:bodyPr vert="horz" lIns="76200" tIns="0" rIns="61913" bIns="0" rtlCol="0">
            <a:no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7" y="972000"/>
            <a:ext cx="3962432" cy="3780000"/>
          </a:xfrm>
        </p:spPr>
        <p:txBody>
          <a:bodyPr vert="horz" lIns="76200" tIns="0" rIns="61913" bIns="0" rtlCol="0">
            <a:noAutofit/>
          </a:bodyPr>
          <a:lstStyle>
            <a:lvl1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tabLst>
                <a:tab pos="1207135" algn="l"/>
              </a:tabLst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76200" tIns="0" rIns="61913" bIns="0" rtlCol="0">
            <a:normAutofit/>
          </a:bodyPr>
          <a:lstStyle>
            <a:lvl1pPr marL="171450" marR="0" lvl="0" indent="-17145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13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3"/>
            <a:ext cx="713238" cy="4041680"/>
          </a:xfrm>
        </p:spPr>
        <p:txBody>
          <a:bodyPr vert="eaVert" lIns="76200" tIns="28575" rIns="57150" bIns="28575" rtlCol="0" anchor="ctr" anchorCtr="0">
            <a:noAutofit/>
          </a:bodyPr>
          <a:lstStyle>
            <a:lvl1pPr marL="0" marR="0" lvl="0" algn="l" defTabSz="6858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5" y="714377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9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3" y="1941213"/>
            <a:ext cx="8139178" cy="674375"/>
          </a:xfrm>
        </p:spPr>
        <p:txBody>
          <a:bodyPr vert="horz" lIns="76200" tIns="28575" rIns="19050" bIns="28575" rtlCol="0" anchor="t" anchorCtr="0">
            <a:noAutofit/>
          </a:bodyPr>
          <a:lstStyle>
            <a:lvl1pPr marL="0" marR="0" algn="ctr" defTabSz="685800" rtl="0" eaLnBrk="1" fontAlgn="auto" latinLnBrk="0" hangingPunct="1">
              <a:lnSpc>
                <a:spcPct val="100000"/>
              </a:lnSpc>
              <a:buNone/>
              <a:defRPr kumimoji="0" lang="zh-CN" altLang="en-US" sz="4100" b="0" i="0" u="none" strike="noStrike" kern="1200" cap="none" spc="45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7" y="457200"/>
            <a:ext cx="854075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1627" y="1428752"/>
            <a:ext cx="4194175" cy="3145631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1" y="1428752"/>
            <a:ext cx="4194175" cy="3145631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1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 sz="11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>
              <a:latin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61.xml"/><Relationship Id="rId18" Type="http://schemas.openxmlformats.org/officeDocument/2006/relationships/tags" Target="../tags/tag60.xml"/><Relationship Id="rId17" Type="http://schemas.openxmlformats.org/officeDocument/2006/relationships/tags" Target="../tags/tag59.xml"/><Relationship Id="rId16" Type="http://schemas.openxmlformats.org/officeDocument/2006/relationships/tags" Target="../tags/tag58.xml"/><Relationship Id="rId15" Type="http://schemas.openxmlformats.org/officeDocument/2006/relationships/tags" Target="../tags/tag57.xml"/><Relationship Id="rId14" Type="http://schemas.openxmlformats.org/officeDocument/2006/relationships/tags" Target="../tags/tag56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502413" y="324000"/>
            <a:ext cx="8139178" cy="486000"/>
          </a:xfrm>
          <a:prstGeom prst="rect">
            <a:avLst/>
          </a:prstGeom>
        </p:spPr>
        <p:txBody>
          <a:bodyPr vert="horz" lIns="76200" tIns="28575" rIns="57150" bIns="28575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502413" y="972000"/>
            <a:ext cx="8139178" cy="3780000"/>
          </a:xfrm>
          <a:prstGeom prst="rect">
            <a:avLst/>
          </a:prstGeom>
        </p:spPr>
        <p:txBody>
          <a:bodyPr vert="horz" lIns="76200" tIns="0" rIns="61913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15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750"/>
        </a:spcAft>
        <a:buFont typeface="Arial" panose="020B0604020202020204" pitchFamily="34" charset="0"/>
        <a:buChar char="•"/>
        <a:defRPr sz="1200" u="none" strike="noStrike" kern="1200" cap="none" spc="113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502411" y="1145000"/>
            <a:ext cx="8139178" cy="674375"/>
          </a:xfrm>
        </p:spPr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  <a:effectLst/>
              </a:rPr>
              <a:t>第</a:t>
            </a:r>
            <a:r>
              <a:rPr lang="en-US" altLang="zh-CN" b="1" dirty="0">
                <a:solidFill>
                  <a:srgbClr val="FF0000"/>
                </a:solidFill>
                <a:effectLst/>
              </a:rPr>
              <a:t>12</a:t>
            </a:r>
            <a:r>
              <a:rPr lang="zh-CN" altLang="en-US" b="1" dirty="0">
                <a:solidFill>
                  <a:srgbClr val="FF0000"/>
                </a:solidFill>
                <a:effectLst/>
              </a:rPr>
              <a:t>课 辽宋夏金元的文化 </a:t>
            </a:r>
            <a:endParaRPr lang="zh-CN" altLang="en-US" b="1" dirty="0">
              <a:solidFill>
                <a:srgbClr val="FF0000"/>
              </a:solidFill>
              <a:effectLst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4" y="323850"/>
            <a:ext cx="1770698" cy="485775"/>
          </a:xfrm>
        </p:spPr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</a:rPr>
              <a:t>课程目标：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45" y="972026"/>
            <a:ext cx="7400449" cy="1230630"/>
          </a:xfrm>
        </p:spPr>
        <p:txBody>
          <a:bodyPr/>
          <a:lstStyle/>
          <a:p>
            <a:pPr marL="0" indent="0">
              <a:buNone/>
            </a:pPr>
            <a:endParaRPr sz="2100" dirty="0"/>
          </a:p>
          <a:p>
            <a:r>
              <a:rPr sz="2100" dirty="0"/>
              <a:t>1.辽宋夏金元时期在文化方面的新变化。</a:t>
            </a:r>
            <a:endParaRPr sz="2100" dirty="0"/>
          </a:p>
          <a:p>
            <a:r>
              <a:rPr sz="2100" dirty="0"/>
              <a:t>2.认识北方少数民族政权在统一多民族国家发展中的作用。</a:t>
            </a:r>
            <a:endParaRPr sz="2100" dirty="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02285" y="168275"/>
            <a:ext cx="8140065" cy="46342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标题 1"/>
          <p:cNvSpPr>
            <a:spLocks noGrp="1"/>
          </p:cNvSpPr>
          <p:nvPr/>
        </p:nvSpPr>
        <p:spPr>
          <a:xfrm>
            <a:off x="502444" y="323850"/>
            <a:ext cx="1770698" cy="485775"/>
          </a:xfrm>
          <a:prstGeom prst="rect">
            <a:avLst/>
          </a:prstGeom>
        </p:spPr>
        <p:txBody>
          <a:bodyPr vert="horz" lIns="76200" tIns="28575" rIns="57150" bIns="28575" rtlCol="0" anchor="ctr" anchorCtr="0">
            <a:noAutofit/>
          </a:bodyPr>
          <a:lstStyle>
            <a:lvl1pPr marL="0" marR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100" b="1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zh-CN" altLang="en-US" dirty="0">
                <a:solidFill>
                  <a:srgbClr val="FF0000"/>
                </a:solidFill>
              </a:rPr>
              <a:t>教学目标：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l">
              <a:buClrTx/>
              <a:buSzTx/>
            </a:pPr>
            <a:r>
              <a:rPr lang="zh-CN" altLang="en-US" sz="2100"/>
              <a:t>2.搜集相关材料，列举宋代理学的代表人物及主张，从“历史解释”角度说明宋代儒学的发展。</a:t>
            </a:r>
            <a:endParaRPr lang="zh-CN" altLang="en-US" sz="2100"/>
          </a:p>
          <a:p>
            <a:pPr algn="l">
              <a:buClrTx/>
              <a:buSzTx/>
            </a:pPr>
            <a:r>
              <a:rPr lang="zh-CN" altLang="en-US" sz="2100"/>
              <a:t>3.结合宋元时期的科技、文艺成就，从“唯物史观”角度认识文化是对社会现实的反映。</a:t>
            </a:r>
            <a:endParaRPr lang="zh-CN" altLang="en-US" sz="2100"/>
          </a:p>
          <a:p>
            <a:pPr algn="l">
              <a:buClrTx/>
              <a:buSzTx/>
            </a:pPr>
            <a:r>
              <a:rPr lang="zh-CN" altLang="en-US" sz="2100"/>
              <a:t>4.了解宋元时期科技成就和少数民族文字的概况，从“家国情怀”角度认识中国对世界的贡献，理解中华文明是由各民族共同缔造的。</a:t>
            </a:r>
            <a:endParaRPr lang="zh-CN" altLang="en-US" sz="2100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>
                <a:solidFill>
                  <a:srgbClr val="FF0000"/>
                </a:solidFill>
                <a:sym typeface="+mn-ea"/>
              </a:rPr>
              <a:t>教材内容：</a:t>
            </a:r>
            <a:br>
              <a:rPr lang="zh-CN" altLang="en-US" dirty="0">
                <a:solidFill>
                  <a:srgbClr val="FF0000"/>
                </a:solidFill>
              </a:rPr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 sz="2000"/>
              <a:t>      </a:t>
            </a:r>
            <a:r>
              <a:rPr lang="zh-CN" altLang="en-US" sz="2000"/>
              <a:t>辽宋夏金元的文化，承隋唐之后，继续有所发展。宋元是封建文化高度繁荣的阶段，在科学技术方面有突出发展，对世界文明的进步起了重要作用。理学的产生、宋词和元曲的繁荣、世俗文学的出现，是这一时期文学发展的特点。随着契丹、党项、女真、蒙古等族同汉族文化的进一步交融，他们的文化在保留本民族文化传统的基础上，又各有特色。</a:t>
            </a:r>
            <a:endParaRPr lang="zh-CN" altLang="en-US" sz="2000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文本框 107521"/>
          <p:cNvSpPr txBox="1"/>
          <p:nvPr/>
        </p:nvSpPr>
        <p:spPr>
          <a:xfrm>
            <a:off x="131445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应运而生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3" name="文本框 107522"/>
          <p:cNvSpPr txBox="1"/>
          <p:nvPr/>
        </p:nvSpPr>
        <p:spPr>
          <a:xfrm>
            <a:off x="308610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蔚然大宗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4" name="标题 107523"/>
          <p:cNvSpPr>
            <a:spLocks noGrp="1" noRot="1"/>
          </p:cNvSpPr>
          <p:nvPr>
            <p:ph type="title"/>
          </p:nvPr>
        </p:nvSpPr>
        <p:spPr>
          <a:xfrm>
            <a:off x="711835" y="116205"/>
            <a:ext cx="3126740" cy="529590"/>
          </a:xfrm>
        </p:spPr>
        <p:txBody>
          <a:bodyPr anchor="ctr"/>
          <a:lstStyle/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知识体系</a:t>
            </a:r>
            <a:b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一、儒学的复兴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5" name="矩形 107524"/>
          <p:cNvSpPr/>
          <p:nvPr/>
        </p:nvSpPr>
        <p:spPr>
          <a:xfrm>
            <a:off x="1314450" y="1485900"/>
            <a:ext cx="1257300" cy="391478"/>
          </a:xfrm>
          <a:prstGeom prst="rect">
            <a:avLst/>
          </a:prstGeom>
          <a:noFill/>
          <a:ln w="12700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6" name="矩形 107525"/>
          <p:cNvSpPr/>
          <p:nvPr/>
        </p:nvSpPr>
        <p:spPr>
          <a:xfrm>
            <a:off x="866300" y="871063"/>
            <a:ext cx="2562701" cy="438581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儒家思想的演变</a:t>
            </a:r>
            <a:endParaRPr lang="zh-CN" altLang="en-US" sz="2400" b="1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7527" name="右箭头 107526"/>
          <p:cNvSpPr/>
          <p:nvPr/>
        </p:nvSpPr>
        <p:spPr>
          <a:xfrm>
            <a:off x="2628900" y="1771650"/>
            <a:ext cx="400050" cy="228600"/>
          </a:xfrm>
          <a:prstGeom prst="rightArrow">
            <a:avLst>
              <a:gd name="adj1" fmla="val 50000"/>
              <a:gd name="adj2" fmla="val 6875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8" name="文本框 107527"/>
          <p:cNvSpPr txBox="1"/>
          <p:nvPr/>
        </p:nvSpPr>
        <p:spPr>
          <a:xfrm>
            <a:off x="1885950" y="2571751"/>
            <a:ext cx="154305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魏晋南北朝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29" name="文本框 107528"/>
          <p:cNvSpPr txBox="1"/>
          <p:nvPr/>
        </p:nvSpPr>
        <p:spPr>
          <a:xfrm>
            <a:off x="662940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正统思想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0" name="文本框 107529"/>
          <p:cNvSpPr txBox="1"/>
          <p:nvPr/>
        </p:nvSpPr>
        <p:spPr>
          <a:xfrm>
            <a:off x="4857750" y="188595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遭到打击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1" name="文本框 107530"/>
          <p:cNvSpPr txBox="1"/>
          <p:nvPr/>
        </p:nvSpPr>
        <p:spPr>
          <a:xfrm>
            <a:off x="6629400" y="1485901"/>
            <a:ext cx="12573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西汉武帝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2" name="文本框 107531"/>
          <p:cNvSpPr txBox="1"/>
          <p:nvPr/>
        </p:nvSpPr>
        <p:spPr>
          <a:xfrm>
            <a:off x="4857750" y="148590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秦朝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3" name="文本框 107532"/>
          <p:cNvSpPr txBox="1"/>
          <p:nvPr/>
        </p:nvSpPr>
        <p:spPr>
          <a:xfrm>
            <a:off x="3086100" y="148590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战国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4" name="文本框 107533"/>
          <p:cNvSpPr txBox="1"/>
          <p:nvPr/>
        </p:nvSpPr>
        <p:spPr>
          <a:xfrm>
            <a:off x="5715000" y="2571750"/>
            <a:ext cx="19431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宋明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5" name="文本框 107534"/>
          <p:cNvSpPr txBox="1"/>
          <p:nvPr/>
        </p:nvSpPr>
        <p:spPr>
          <a:xfrm>
            <a:off x="1885950" y="2971801"/>
            <a:ext cx="154305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面临挑战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6" name="文本框 107535"/>
          <p:cNvSpPr txBox="1"/>
          <p:nvPr/>
        </p:nvSpPr>
        <p:spPr>
          <a:xfrm>
            <a:off x="3943350" y="257175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隋唐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7" name="文本框 107536"/>
          <p:cNvSpPr txBox="1"/>
          <p:nvPr/>
        </p:nvSpPr>
        <p:spPr>
          <a:xfrm>
            <a:off x="3943350" y="2971800"/>
            <a:ext cx="12573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新发展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8" name="文本框 107537"/>
          <p:cNvSpPr txBox="1"/>
          <p:nvPr/>
        </p:nvSpPr>
        <p:spPr>
          <a:xfrm>
            <a:off x="2400300" y="3657600"/>
            <a:ext cx="4572000" cy="391478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明清之际</a:t>
            </a:r>
            <a:endParaRPr lang="zh-CN" altLang="en-US" sz="21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39" name="文本框 107538"/>
          <p:cNvSpPr txBox="1"/>
          <p:nvPr/>
        </p:nvSpPr>
        <p:spPr>
          <a:xfrm>
            <a:off x="5715000" y="2971801"/>
            <a:ext cx="1943100" cy="392415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新体系</a:t>
            </a:r>
            <a:r>
              <a:rPr lang="en-US" altLang="zh-CN" sz="21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理学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0" name="文本框 107539"/>
          <p:cNvSpPr txBox="1"/>
          <p:nvPr/>
        </p:nvSpPr>
        <p:spPr>
          <a:xfrm>
            <a:off x="2400300" y="4057651"/>
            <a:ext cx="4572000" cy="877163"/>
          </a:xfrm>
          <a:prstGeom prst="rect">
            <a:avLst/>
          </a:prstGeom>
          <a:noFill/>
          <a:ln w="15875" cap="flat" cmpd="sng">
            <a:solidFill>
              <a:srgbClr val="333333"/>
            </a:solidFill>
            <a:prstDash val="sysDot"/>
            <a:miter/>
            <a:headEnd type="none" w="med" len="med"/>
            <a:tailEnd type="none" w="med" len="med"/>
          </a:ln>
        </p:spPr>
        <p:txBody>
          <a:bodyPr lIns="68580" tIns="34290" rIns="68580" bIns="34290">
            <a:spAutoFit/>
          </a:bodyPr>
          <a:lstStyle/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批判继承，构建起具有时代特色的</a:t>
            </a:r>
            <a:endParaRPr lang="zh-CN" altLang="en-US" sz="21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1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新思想体系</a:t>
            </a:r>
            <a:endParaRPr lang="zh-CN" altLang="en-US" sz="2100" b="1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1" name="右箭头 107540"/>
          <p:cNvSpPr/>
          <p:nvPr/>
        </p:nvSpPr>
        <p:spPr>
          <a:xfrm>
            <a:off x="4400550" y="177165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2" name="右箭头 107541"/>
          <p:cNvSpPr/>
          <p:nvPr/>
        </p:nvSpPr>
        <p:spPr>
          <a:xfrm>
            <a:off x="6172200" y="177165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3" name="右箭头 107542"/>
          <p:cNvSpPr/>
          <p:nvPr/>
        </p:nvSpPr>
        <p:spPr>
          <a:xfrm>
            <a:off x="1428750" y="2857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4" name="右箭头 107543"/>
          <p:cNvSpPr/>
          <p:nvPr/>
        </p:nvSpPr>
        <p:spPr>
          <a:xfrm>
            <a:off x="3486150" y="2857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5" name="右箭头 107544"/>
          <p:cNvSpPr/>
          <p:nvPr/>
        </p:nvSpPr>
        <p:spPr>
          <a:xfrm>
            <a:off x="5257800" y="2857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7546" name="右箭头 107545"/>
          <p:cNvSpPr/>
          <p:nvPr/>
        </p:nvSpPr>
        <p:spPr>
          <a:xfrm>
            <a:off x="1943100" y="4000500"/>
            <a:ext cx="400050" cy="228600"/>
          </a:xfrm>
          <a:prstGeom prst="rightArrow">
            <a:avLst>
              <a:gd name="adj1" fmla="val 50000"/>
              <a:gd name="adj2" fmla="val 688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7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7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ldLvl="0" animBg="1"/>
      <p:bldP spid="107523" grpId="0" bldLvl="0" animBg="1"/>
      <p:bldP spid="107528" grpId="0" bldLvl="0" animBg="1"/>
      <p:bldP spid="107529" grpId="0" bldLvl="0" animBg="1"/>
      <p:bldP spid="107530" grpId="0" bldLvl="0" animBg="1"/>
      <p:bldP spid="107531" grpId="0" bldLvl="0" animBg="1"/>
      <p:bldP spid="107532" grpId="0" bldLvl="0" animBg="1"/>
      <p:bldP spid="107533" grpId="0" bldLvl="0" animBg="1"/>
      <p:bldP spid="107534" grpId="0" bldLvl="0" animBg="1"/>
      <p:bldP spid="107535" grpId="0" bldLvl="0" animBg="1"/>
      <p:bldP spid="107536" grpId="0" bldLvl="0" animBg="1"/>
      <p:bldP spid="107537" grpId="0" bldLvl="0" animBg="1"/>
      <p:bldP spid="107538" grpId="0" bldLvl="0" animBg="1"/>
      <p:bldP spid="107539" grpId="0" bldLvl="0" animBg="1"/>
      <p:bldP spid="10754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5" y="323850"/>
            <a:ext cx="2516505" cy="485775"/>
          </a:xfrm>
        </p:spPr>
        <p:txBody>
          <a:bodyPr/>
          <a:lstStyle/>
          <a:p>
            <a:r>
              <a:rPr lang="en-US" altLang="zh-CN" sz="2400" dirty="0">
                <a:solidFill>
                  <a:srgbClr val="FF0000"/>
                </a:solidFill>
              </a:rPr>
              <a:t>1.</a:t>
            </a:r>
            <a:r>
              <a:rPr lang="zh-CN" altLang="en-US" sz="2400" dirty="0">
                <a:solidFill>
                  <a:srgbClr val="FF0000"/>
                </a:solidFill>
              </a:rPr>
              <a:t>儒学复兴背景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45" y="921546"/>
            <a:ext cx="8139113" cy="3222784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400" dirty="0"/>
              <a:t>①从三国到五代，以阐释经书字句为主的儒家学说日益僵化，社会影响总体来说不及佛教和道教。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②从北宋中期起，一批学者掀起了儒学复兴运动。充分发挥儒学在强化社会伦理道德秩序、树立基本价值观，为现实服务。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502445" y="4346735"/>
            <a:ext cx="4246245" cy="4375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 dirty="0"/>
              <a:t>2.</a:t>
            </a:r>
            <a:r>
              <a:rPr lang="zh-CN" altLang="en-US" sz="2400" dirty="0"/>
              <a:t>代表人物：二程、朱熹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矩形 59393"/>
          <p:cNvSpPr/>
          <p:nvPr/>
        </p:nvSpPr>
        <p:spPr>
          <a:xfrm>
            <a:off x="370284" y="130494"/>
            <a:ext cx="3024188" cy="48474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7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7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理学”的概念：</a:t>
            </a:r>
            <a:endParaRPr lang="zh-CN" altLang="en-US" sz="27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395" name="文本框 59394"/>
          <p:cNvSpPr txBox="1"/>
          <p:nvPr/>
        </p:nvSpPr>
        <p:spPr>
          <a:xfrm>
            <a:off x="418624" y="1053942"/>
            <a:ext cx="8278178" cy="387798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     理学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是一种既贯通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宇宙自然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人生命运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4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又继承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孔孟正宗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，并能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治理国家</a:t>
            </a:r>
            <a:r>
              <a:rPr lang="zh-CN" altLang="en-US" sz="24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27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新儒学，</a:t>
            </a:r>
            <a:r>
              <a:rPr lang="zh-CN" altLang="en-US" sz="2100" b="1" dirty="0">
                <a:solidFill>
                  <a:srgbClr val="3333FF"/>
                </a:solidFill>
                <a:latin typeface="Arial" panose="020B0604020202020204" pitchFamily="34" charset="0"/>
                <a:sym typeface="+mn-ea"/>
              </a:rPr>
              <a:t>是三教合一的产物</a:t>
            </a:r>
            <a:r>
              <a:rPr lang="zh-CN" altLang="en-US" sz="21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en-US" altLang="zh-CN" sz="21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endParaRPr lang="en-US" altLang="zh-CN" sz="27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20000"/>
              </a:lnSpc>
            </a:pPr>
            <a:endParaRPr lang="en-US" altLang="zh-CN" sz="270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它是以“理”或“天理”为核心的</a:t>
            </a:r>
            <a:r>
              <a:rPr lang="zh-CN" altLang="en-US" sz="2700" dirty="0">
                <a:latin typeface="微软雅黑" panose="020B0503020204020204" charset="-122"/>
                <a:ea typeface="微软雅黑" panose="020B0503020204020204" charset="-122"/>
              </a:rPr>
              <a:t>哲学思想体系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主要</a:t>
            </a:r>
            <a:r>
              <a:rPr lang="zh-CN" altLang="en-US" sz="3000" dirty="0">
                <a:latin typeface="微软雅黑" panose="020B0503020204020204" charset="-122"/>
                <a:ea typeface="微软雅黑" panose="020B0503020204020204" charset="-122"/>
              </a:rPr>
              <a:t>流派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有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程朱理学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陆王心学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2400" dirty="0">
                <a:solidFill>
                  <a:srgbClr val="FF0066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标志着儒家思想的成熟。</a:t>
            </a:r>
            <a:endParaRPr lang="zh-CN" altLang="en-US" sz="2400" dirty="0">
              <a:solidFill>
                <a:srgbClr val="FF0066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sz="2400" dirty="0">
              <a:solidFill>
                <a:srgbClr val="FF0066"/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59396" name="组合 59395"/>
          <p:cNvGrpSpPr/>
          <p:nvPr/>
        </p:nvGrpSpPr>
        <p:grpSpPr>
          <a:xfrm>
            <a:off x="4138852" y="195265"/>
            <a:ext cx="1633538" cy="917972"/>
            <a:chOff x="3232" y="981"/>
            <a:chExt cx="1417" cy="878"/>
          </a:xfrm>
        </p:grpSpPr>
        <p:sp>
          <p:nvSpPr>
            <p:cNvPr id="59397" name="文本框 59396"/>
            <p:cNvSpPr txBox="1"/>
            <p:nvPr/>
          </p:nvSpPr>
          <p:spPr>
            <a:xfrm>
              <a:off x="3287" y="981"/>
              <a:ext cx="1362" cy="486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道、佛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59398" name="组合 59397"/>
            <p:cNvGrpSpPr/>
            <p:nvPr/>
          </p:nvGrpSpPr>
          <p:grpSpPr>
            <a:xfrm>
              <a:off x="3232" y="1434"/>
              <a:ext cx="1287" cy="425"/>
              <a:chOff x="3232" y="1434"/>
              <a:chExt cx="1287" cy="425"/>
            </a:xfrm>
          </p:grpSpPr>
          <p:sp>
            <p:nvSpPr>
              <p:cNvPr id="59399" name="直接连接符 59398"/>
              <p:cNvSpPr/>
              <p:nvPr/>
            </p:nvSpPr>
            <p:spPr>
              <a:xfrm flipV="1">
                <a:off x="3232" y="1434"/>
                <a:ext cx="419" cy="397"/>
              </a:xfrm>
              <a:prstGeom prst="line">
                <a:avLst/>
              </a:prstGeom>
              <a:ln w="63500" cap="flat" cmpd="sng">
                <a:solidFill>
                  <a:srgbClr val="990099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9400" name="直接连接符 59399"/>
              <p:cNvSpPr/>
              <p:nvPr/>
            </p:nvSpPr>
            <p:spPr>
              <a:xfrm flipH="1" flipV="1">
                <a:off x="4150" y="1434"/>
                <a:ext cx="369" cy="425"/>
              </a:xfrm>
              <a:prstGeom prst="line">
                <a:avLst/>
              </a:prstGeom>
              <a:ln w="63500" cap="flat" cmpd="sng">
                <a:solidFill>
                  <a:srgbClr val="990099"/>
                </a:solidFill>
                <a:prstDash val="solid"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59401" name="组合 59400"/>
          <p:cNvGrpSpPr/>
          <p:nvPr/>
        </p:nvGrpSpPr>
        <p:grpSpPr>
          <a:xfrm>
            <a:off x="885589" y="2001678"/>
            <a:ext cx="2120503" cy="943174"/>
            <a:chOff x="509" y="2631"/>
            <a:chExt cx="1781" cy="539"/>
          </a:xfrm>
        </p:grpSpPr>
        <p:sp>
          <p:nvSpPr>
            <p:cNvPr id="59402" name="文本框 59401"/>
            <p:cNvSpPr txBox="1"/>
            <p:nvPr/>
          </p:nvSpPr>
          <p:spPr>
            <a:xfrm>
              <a:off x="509" y="2880"/>
              <a:ext cx="1781" cy="290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儒（根本）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9403" name="直接连接符 59402"/>
            <p:cNvSpPr/>
            <p:nvPr/>
          </p:nvSpPr>
          <p:spPr>
            <a:xfrm flipH="1">
              <a:off x="1219" y="2631"/>
              <a:ext cx="255" cy="255"/>
            </a:xfrm>
            <a:prstGeom prst="line">
              <a:avLst/>
            </a:prstGeom>
            <a:ln w="63500" cap="flat" cmpd="sng">
              <a:solidFill>
                <a:srgbClr val="990099"/>
              </a:solidFill>
              <a:prstDash val="solid"/>
              <a:headEnd type="none" w="med" len="med"/>
              <a:tailEnd type="triangle" w="med" len="med"/>
            </a:ln>
          </p:spPr>
        </p:sp>
      </p:grpSp>
      <p:grpSp>
        <p:nvGrpSpPr>
          <p:cNvPr id="59404" name="组合 59403"/>
          <p:cNvGrpSpPr/>
          <p:nvPr/>
        </p:nvGrpSpPr>
        <p:grpSpPr>
          <a:xfrm>
            <a:off x="3496629" y="2057876"/>
            <a:ext cx="2742010" cy="960679"/>
            <a:chOff x="2890" y="2568"/>
            <a:chExt cx="2303" cy="661"/>
          </a:xfrm>
        </p:grpSpPr>
        <p:sp>
          <p:nvSpPr>
            <p:cNvPr id="59405" name="文本框 59404"/>
            <p:cNvSpPr txBox="1"/>
            <p:nvPr/>
          </p:nvSpPr>
          <p:spPr>
            <a:xfrm>
              <a:off x="2890" y="2880"/>
              <a:ext cx="2303" cy="349"/>
            </a:xfrm>
            <a:prstGeom prst="rect">
              <a:avLst/>
            </a:prstGeom>
            <a:solidFill>
              <a:srgbClr val="00FF00"/>
            </a:solidFill>
            <a:ln w="9525" cap="flat" cmpd="sng">
              <a:solidFill>
                <a:srgbClr val="00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700" dirty="0">
                  <a:latin typeface="微软雅黑" panose="020B0503020204020204" charset="-122"/>
                  <a:ea typeface="微软雅黑" panose="020B0503020204020204" charset="-122"/>
                </a:rPr>
                <a:t>（目的）</a:t>
              </a:r>
              <a:endParaRPr lang="zh-CN" altLang="en-US" sz="27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9406" name="直接连接符 59405"/>
            <p:cNvSpPr/>
            <p:nvPr/>
          </p:nvSpPr>
          <p:spPr>
            <a:xfrm>
              <a:off x="3751" y="2568"/>
              <a:ext cx="172" cy="313"/>
            </a:xfrm>
            <a:prstGeom prst="line">
              <a:avLst/>
            </a:prstGeom>
            <a:ln w="63500" cap="flat" cmpd="sng">
              <a:solidFill>
                <a:srgbClr val="990099"/>
              </a:solidFill>
              <a:prstDash val="solid"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82015" y="909955"/>
            <a:ext cx="7045325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en-US" altLang="zh-CN" sz="2000" b="0">
                <a:ea typeface="宋体" panose="02010600030101010101" pitchFamily="2" charset="-122"/>
                <a:cs typeface="+mn-lt"/>
              </a:rPr>
              <a:t>3.</a:t>
            </a:r>
            <a:r>
              <a:rPr lang="zh-CN" sz="2000" b="0">
                <a:ea typeface="宋体" panose="02010600030101010101" pitchFamily="2" charset="-122"/>
                <a:cs typeface="+mn-lt"/>
              </a:rPr>
              <a:t>主要思想①宇宙观：“理”是世界万物的本原，是自然界和社会的根本原则。②认识论：“格物致知”。③道德观：“人伦者，天理也”，“父子君臣，天下之定理”。天理的核心是“仁”。</a:t>
            </a:r>
            <a:r>
              <a:rPr lang="en-US" sz="2000" b="0">
                <a:ea typeface="宋体" panose="02010600030101010101" pitchFamily="2" charset="-122"/>
                <a:cs typeface="+mn-lt"/>
              </a:rPr>
              <a:t> </a:t>
            </a:r>
            <a:r>
              <a:rPr lang="zh-CN" sz="2000" b="0">
                <a:ea typeface="宋体" panose="02010600030101010101" pitchFamily="2" charset="-122"/>
                <a:cs typeface="+mn-lt"/>
              </a:rPr>
              <a:t>④人生观：“存天理，去人欲”，达到“圣人”的精神境界。</a:t>
            </a:r>
            <a:endParaRPr lang="zh-CN" altLang="en-US" sz="2000">
              <a:cs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235075" y="541655"/>
            <a:ext cx="667385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>
              <a:lnSpc>
                <a:spcPct val="150000"/>
              </a:lnSpc>
            </a:pPr>
            <a:r>
              <a:rPr lang="en-US" altLang="zh-CN" sz="2000">
                <a:ea typeface="宋体" panose="02010600030101010101" pitchFamily="2" charset="-122"/>
                <a:cs typeface="+mn-lt"/>
                <a:sym typeface="+mn-ea"/>
              </a:rPr>
              <a:t>4.</a:t>
            </a:r>
            <a:r>
              <a:rPr lang="zh-CN" altLang="en-US" sz="2000">
                <a:ea typeface="宋体" panose="02010600030101010101" pitchFamily="2" charset="-122"/>
                <a:cs typeface="+mn-lt"/>
                <a:sym typeface="+mn-ea"/>
              </a:rPr>
              <a:t>理学影响</a:t>
            </a:r>
            <a:endParaRPr lang="zh-CN" altLang="en-US" sz="2000">
              <a:ea typeface="宋体" panose="02010600030101010101" pitchFamily="2" charset="-122"/>
              <a:cs typeface="+mn-lt"/>
              <a:sym typeface="+mn-ea"/>
            </a:endParaRPr>
          </a:p>
          <a:p>
            <a:pPr indent="355600">
              <a:lnSpc>
                <a:spcPct val="150000"/>
              </a:lnSpc>
            </a:pPr>
            <a:endParaRPr lang="zh-CN" sz="2000" b="0">
              <a:ea typeface="宋体" panose="02010600030101010101" pitchFamily="2" charset="-122"/>
              <a:cs typeface="+mn-lt"/>
            </a:endParaRPr>
          </a:p>
          <a:p>
            <a:pPr indent="355600">
              <a:lnSpc>
                <a:spcPct val="150000"/>
              </a:lnSpc>
            </a:pPr>
            <a:r>
              <a:rPr lang="zh-CN" sz="2000" b="0">
                <a:ea typeface="宋体" panose="02010600030101010101" pitchFamily="2" charset="-122"/>
                <a:cs typeface="+mn-lt"/>
              </a:rPr>
              <a:t>①“四书”，先于“五经”的作为儒学基础读物。</a:t>
            </a:r>
            <a:r>
              <a:rPr lang="en-US" sz="2000" b="0">
                <a:ea typeface="宋体" panose="02010600030101010101" pitchFamily="2" charset="-122"/>
                <a:cs typeface="+mn-lt"/>
              </a:rPr>
              <a:t>	</a:t>
            </a:r>
            <a:r>
              <a:rPr lang="zh-CN" sz="2000" b="0">
                <a:ea typeface="宋体" panose="02010600030101010101" pitchFamily="2" charset="-122"/>
                <a:cs typeface="+mn-lt"/>
              </a:rPr>
              <a:t>     ②1313年，元朝宣布将儒家经书作为科举考试的基本内容，答题标准以程朱理学的解释为主。</a:t>
            </a:r>
            <a:r>
              <a:rPr lang="en-US" sz="2000" b="0">
                <a:ea typeface="宋体" panose="02010600030101010101" pitchFamily="2" charset="-122"/>
                <a:cs typeface="+mn-lt"/>
              </a:rPr>
              <a:t>	</a:t>
            </a:r>
            <a:r>
              <a:rPr lang="zh-CN" sz="2000" b="0">
                <a:ea typeface="宋体" panose="02010600030101010101" pitchFamily="2" charset="-122"/>
                <a:cs typeface="+mn-lt"/>
              </a:rPr>
              <a:t>    ③从南宋后期起，程朱理学受到官方尊崇，在历史上产生了深远影响。</a:t>
            </a:r>
            <a:endParaRPr lang="zh-CN" altLang="en-US" sz="2000">
              <a:cs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20165" y="3864610"/>
            <a:ext cx="6797040" cy="12915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>
              <a:lnSpc>
                <a:spcPct val="150000"/>
              </a:lnSpc>
            </a:pPr>
            <a:r>
              <a:rPr lang="zh-CN" sz="2000" b="0">
                <a:solidFill>
                  <a:srgbClr val="FF0000"/>
                </a:solidFill>
                <a:ea typeface="宋体" panose="02010600030101010101" pitchFamily="2" charset="-122"/>
                <a:cs typeface="+mn-lt"/>
              </a:rPr>
              <a:t>材料</a:t>
            </a:r>
            <a:r>
              <a:rPr lang="zh-CN" sz="1600" b="0">
                <a:solidFill>
                  <a:srgbClr val="FF0000"/>
                </a:solidFill>
                <a:ea typeface="宋体" panose="02010600030101010101" pitchFamily="2" charset="-122"/>
                <a:cs typeface="+mn-lt"/>
              </a:rPr>
              <a:t>：</a:t>
            </a:r>
            <a:r>
              <a:rPr lang="zh-CN" sz="1600" b="0">
                <a:solidFill>
                  <a:srgbClr val="FF0000"/>
                </a:solidFill>
                <a:cs typeface="+mn-lt"/>
              </a:rPr>
              <a:t>理学并不仅仅是对先秦和秦汉儒学的继承和发展。它部分是对传统的重新发展，部分是全新的创造。</a:t>
            </a:r>
            <a:endParaRPr lang="zh-CN" sz="1600" b="0">
              <a:solidFill>
                <a:srgbClr val="FF0000"/>
              </a:solidFill>
              <a:cs typeface="+mn-lt"/>
            </a:endParaRPr>
          </a:p>
          <a:p>
            <a:pPr indent="266700">
              <a:lnSpc>
                <a:spcPct val="150000"/>
              </a:lnSpc>
            </a:pPr>
            <a:r>
              <a:rPr lang="zh-CN" sz="1600" b="0">
                <a:solidFill>
                  <a:srgbClr val="FF0000"/>
                </a:solidFill>
                <a:cs typeface="+mn-lt"/>
              </a:rPr>
              <a:t>                                                             </a:t>
            </a:r>
            <a:r>
              <a:rPr lang="en-US" sz="1600" b="0">
                <a:solidFill>
                  <a:srgbClr val="FF0000"/>
                </a:solidFill>
                <a:cs typeface="+mn-lt"/>
              </a:rPr>
              <a:t>——</a:t>
            </a:r>
            <a:r>
              <a:rPr lang="zh-CN" sz="1600" b="0">
                <a:solidFill>
                  <a:srgbClr val="FF0000"/>
                </a:solidFill>
                <a:cs typeface="+mn-lt"/>
              </a:rPr>
              <a:t>费正清《中国：传统与变迁》</a:t>
            </a:r>
            <a:endParaRPr lang="zh-CN" altLang="en-US" sz="1600">
              <a:cs typeface="+mn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64370" y="285276"/>
            <a:ext cx="2768441" cy="43767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二、文学艺术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933134" y="800260"/>
            <a:ext cx="7434739" cy="4053840"/>
          </a:xfrm>
          <a:prstGeom prst="rect">
            <a:avLst/>
          </a:prstGeom>
          <a:noFill/>
          <a:ln w="2540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 anchor="t">
            <a:spAutoFit/>
          </a:bodyPr>
          <a:lstStyle/>
          <a:p>
            <a:pPr>
              <a:lnSpc>
                <a:spcPct val="90000"/>
              </a:lnSpc>
            </a:pP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1.宋词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（1）背景：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两宋城市生活丰富多彩，娱乐场所需要大量的歌词。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（2）特点：唐朝后期出现的一种新诗体——词，到宋朝进入鼎盛时期。词的句子长短不等，用来配乐歌唱，根据乐谱分为不同的词牌，各有固定格式。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（3）成就：士大夫的著名词作在社会上广泛流传。作家以豪放派的苏轼、辛弃疾和婉约派的柳永、李清照成就最突出。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/>
          <p:nvPr/>
        </p:nvSpPr>
        <p:spPr>
          <a:xfrm>
            <a:off x="1710691" y="289324"/>
            <a:ext cx="5616179" cy="437674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宋词体现了怎样的时代特征？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3" name="Rectangle 7"/>
          <p:cNvSpPr>
            <a:spLocks noChangeArrowheads="1"/>
          </p:cNvSpPr>
          <p:nvPr/>
        </p:nvSpPr>
        <p:spPr bwMode="auto">
          <a:xfrm>
            <a:off x="1225868" y="1385888"/>
            <a:ext cx="7044690" cy="2914650"/>
          </a:xfrm>
          <a:prstGeom prst="rect">
            <a:avLst/>
          </a:prstGeom>
          <a:noFill/>
          <a:ln w="9525" cap="flat" cmpd="sng">
            <a:noFill/>
            <a:miter lim="800000"/>
          </a:ln>
          <a:effectLst/>
        </p:spPr>
        <p:txBody>
          <a:bodyPr lIns="68580" tIns="34290" rIns="68580" bIns="34290"/>
          <a:lstStyle/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r>
              <a:rPr lang="en-US" altLang="zh-CN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经济上：商业发展，城市繁荣。</a:t>
            </a:r>
            <a:endParaRPr lang="zh-CN" altLang="en-US" sz="27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r>
              <a:rPr lang="en-US" altLang="zh-CN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阶级上：市民阶层扩大，精神需求较大。</a:t>
            </a:r>
            <a:endParaRPr lang="zh-CN" altLang="en-US" sz="27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r>
              <a:rPr lang="en-US" altLang="zh-CN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7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政治上：两宋时期阶级、民族矛盾尖锐。</a:t>
            </a: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57175" indent="-257175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defRPr/>
            </a:pPr>
            <a:endParaRPr lang="zh-CN" altLang="en-US" sz="30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2410" y="334328"/>
            <a:ext cx="4655820" cy="753904"/>
          </a:xfrm>
        </p:spPr>
        <p:txBody>
          <a:bodyPr/>
          <a:lstStyle/>
          <a:p>
            <a:r>
              <a:rPr lang="en-US" altLang="zh-CN" sz="2400" dirty="0">
                <a:solidFill>
                  <a:srgbClr val="7030A0"/>
                </a:solidFill>
                <a:effectLst/>
              </a:rPr>
              <a:t>2.</a:t>
            </a:r>
            <a:r>
              <a:rPr lang="zh-CN" altLang="en-US" sz="2400" dirty="0">
                <a:solidFill>
                  <a:srgbClr val="7030A0"/>
                </a:solidFill>
                <a:effectLst/>
              </a:rPr>
              <a:t>元曲</a:t>
            </a:r>
            <a:r>
              <a:rPr lang="zh-CN" altLang="en-US" sz="2400" dirty="0">
                <a:effectLst/>
              </a:rPr>
              <a:t>：包括散曲和杂剧。</a:t>
            </a:r>
            <a:endParaRPr lang="zh-CN" altLang="en-US" sz="2400" dirty="0">
              <a:effectLst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78143" y="1088231"/>
            <a:ext cx="8139113" cy="3429953"/>
          </a:xfrm>
        </p:spPr>
        <p:txBody>
          <a:bodyPr/>
          <a:lstStyle/>
          <a:p>
            <a:pPr algn="l"/>
            <a:r>
              <a:rPr lang="zh-CN" altLang="en-US" sz="2400" dirty="0"/>
              <a:t>散曲是一种比词更灵活、更通俗的长短句配乐诗歌体裁，更加适合市井演唱的需要。</a:t>
            </a:r>
            <a:endParaRPr lang="zh-CN" altLang="en-US" sz="2400" dirty="0"/>
          </a:p>
          <a:p>
            <a:pPr algn="just">
              <a:spcAft>
                <a:spcPts val="0"/>
              </a:spcAft>
            </a:pPr>
            <a:r>
              <a:rPr sz="2400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特点</a:t>
            </a:r>
            <a:r>
              <a:rPr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：①散曲是一种比词更灵活、更通俗的长短句配乐诗歌体裁，更加适合市井演唱的需要。</a:t>
            </a:r>
            <a:endParaRPr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just"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②将成套的散曲连缀在一起歌唱，辅以音乐、舞蹈、表演、道白，安排不同的角色，来表达一个完整的故事情节，就形成了杂剧。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代表人物：代表作家有关汉卿、王实甫等。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地位：元杂剧标志着我国古代戏曲艺术的成熟。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>
              <a:spcAft>
                <a:spcPts val="0"/>
              </a:spcAft>
            </a:pPr>
            <a:r>
              <a:rPr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2906" y="174151"/>
            <a:ext cx="6017895" cy="45134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5" y="323850"/>
            <a:ext cx="2552224" cy="485775"/>
          </a:xfrm>
        </p:spPr>
        <p:txBody>
          <a:bodyPr/>
          <a:lstStyle/>
          <a:p>
            <a:r>
              <a:rPr dirty="0">
                <a:sym typeface="+mn-ea"/>
              </a:rPr>
              <a:t>元杂剧的四大悲剧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46861" y="1367790"/>
            <a:ext cx="4210526" cy="24079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400" dirty="0"/>
              <a:t>关汉卿的《窦娥冤》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马致远的《汉宫秋》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白朴的《梧桐雨》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纪君祥的《赵氏孤儿》</a:t>
            </a:r>
            <a:r>
              <a:rPr lang="zh-CN" altLang="en-US" dirty="0"/>
              <a:t>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2400" dirty="0"/>
              <a:t>                         </a:t>
            </a:r>
            <a:r>
              <a:rPr lang="zh-CN" altLang="en-US" sz="2400" dirty="0"/>
              <a:t>诗、词、曲的区别：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诗，主要指绝句和律诗，讲究严格的韵律，句式整齐，对仗工整，用韵规范。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词，句子长短参差，便于抒发感情和演唱。</a:t>
            </a: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曲，可雅可俗，更为生动活泼。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2000">
                <a:cs typeface="+mn-lt"/>
              </a:rPr>
              <a:t>3.话本</a:t>
            </a:r>
            <a:endParaRPr lang="zh-CN" altLang="en-US" sz="2000">
              <a:cs typeface="+mn-lt"/>
            </a:endParaRPr>
          </a:p>
          <a:p>
            <a:pPr marL="0" indent="0">
              <a:buNone/>
            </a:pPr>
            <a:r>
              <a:rPr lang="zh-CN" altLang="en-US" sz="2000">
                <a:cs typeface="+mn-lt"/>
              </a:rPr>
              <a:t>宋元城市中，说书演出非常盛行。说书底本即话本，实质是早期的白话小说。</a:t>
            </a:r>
            <a:endParaRPr lang="zh-CN" altLang="en-US" sz="2000">
              <a:cs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17410" descr="20041027175259586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1143001" y="1168005"/>
            <a:ext cx="1728788" cy="280749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8915" name="图片 17411" descr="x2"/>
          <p:cNvPicPr/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4572001" y="1166814"/>
            <a:ext cx="1728788" cy="280868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8916" name="图片 17412" descr="484377001155365562"/>
          <p:cNvPicPr/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844404" y="1168005"/>
            <a:ext cx="1727597" cy="280749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414" name="矩形 17413"/>
          <p:cNvSpPr/>
          <p:nvPr/>
        </p:nvSpPr>
        <p:spPr>
          <a:xfrm>
            <a:off x="1331120" y="331946"/>
            <a:ext cx="5087303" cy="48387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ctr">
            <a:spAutoFit/>
          </a:bodyPr>
          <a:lstStyle/>
          <a:p>
            <a:pPr fontAlgn="base"/>
            <a:r>
              <a:rPr lang="en-US" altLang="zh-CN" sz="2700" dirty="0">
                <a:solidFill>
                  <a:srgbClr val="7030A0"/>
                </a:solidFill>
                <a:sym typeface="+mn-ea"/>
              </a:rPr>
              <a:t>4.</a:t>
            </a:r>
            <a:r>
              <a:rPr sz="2700" dirty="0">
                <a:solidFill>
                  <a:srgbClr val="7030A0"/>
                </a:solidFill>
                <a:sym typeface="+mn-ea"/>
              </a:rPr>
              <a:t>书法</a:t>
            </a:r>
            <a:r>
              <a:rPr lang="zh-CN" altLang="en-US" sz="2700" dirty="0">
                <a:solidFill>
                  <a:srgbClr val="7030A0"/>
                </a:solidFill>
                <a:sym typeface="+mn-ea"/>
              </a:rPr>
              <a:t>：行书</a:t>
            </a:r>
            <a:r>
              <a:rPr lang="en-US" altLang="zh-CN" sz="2700" dirty="0">
                <a:solidFill>
                  <a:srgbClr val="7030A0"/>
                </a:solidFill>
                <a:sym typeface="+mn-ea"/>
              </a:rPr>
              <a:t>--</a:t>
            </a:r>
            <a:r>
              <a:rPr lang="zh-CN" altLang="en-US" sz="27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“宋四家”</a:t>
            </a:r>
            <a:endParaRPr lang="en-US" altLang="zh-CN" sz="27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8918" name="图片 17414" descr="caixiangxiang"/>
          <p:cNvPicPr/>
          <p:nvPr/>
        </p:nvPicPr>
        <p:blipFill>
          <a:blip r:embed="rId4"/>
          <a:stretch>
            <a:fillRect/>
          </a:stretch>
        </p:blipFill>
        <p:spPr>
          <a:xfrm>
            <a:off x="6293644" y="1168005"/>
            <a:ext cx="1707356" cy="280749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8919" name="矩形 17415"/>
          <p:cNvSpPr/>
          <p:nvPr/>
        </p:nvSpPr>
        <p:spPr>
          <a:xfrm>
            <a:off x="2112528" y="1329928"/>
            <a:ext cx="677108" cy="917972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苏轼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0" name="矩形 17416"/>
          <p:cNvSpPr/>
          <p:nvPr/>
        </p:nvSpPr>
        <p:spPr>
          <a:xfrm>
            <a:off x="4117748" y="1168003"/>
            <a:ext cx="507831" cy="1241822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黄庭坚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1" name="矩形 17417"/>
          <p:cNvSpPr/>
          <p:nvPr/>
        </p:nvSpPr>
        <p:spPr>
          <a:xfrm>
            <a:off x="5738189" y="1221582"/>
            <a:ext cx="507831" cy="702469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米芾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22" name="矩形 17418"/>
          <p:cNvSpPr/>
          <p:nvPr/>
        </p:nvSpPr>
        <p:spPr>
          <a:xfrm>
            <a:off x="7081006" y="1275162"/>
            <a:ext cx="677108" cy="810815"/>
          </a:xfrm>
          <a:prstGeom prst="rect">
            <a:avLst/>
          </a:prstGeom>
          <a:noFill/>
          <a:ln w="9525">
            <a:noFill/>
          </a:ln>
        </p:spPr>
        <p:txBody>
          <a:bodyPr vert="eaVert" lIns="68580" tIns="34290" rIns="68580" bIns="34290" anchor="t">
            <a:spAutoFit/>
          </a:bodyPr>
          <a:lstStyle/>
          <a:p>
            <a:r>
              <a:rPr lang="zh-CN" altLang="en-US" sz="24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蔡襄</a:t>
            </a:r>
            <a:endParaRPr lang="en-US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331119" y="4457939"/>
            <a:ext cx="3810000" cy="39241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indent="266700"/>
            <a:r>
              <a:rPr lang="zh-CN" altLang="en-US" sz="2100">
                <a:ea typeface="宋体" panose="02010600030101010101" pitchFamily="2" charset="-122"/>
              </a:rPr>
              <a:t>特点：追求</a:t>
            </a:r>
            <a:r>
              <a:rPr lang="zh-CN" altLang="en-US" sz="2100" u="sng">
                <a:ea typeface="宋体" panose="02010600030101010101" pitchFamily="2" charset="-122"/>
              </a:rPr>
              <a:t>个性</a:t>
            </a:r>
            <a:r>
              <a:rPr lang="zh-CN" altLang="en-US" sz="2100">
                <a:ea typeface="宋体" panose="02010600030101010101" pitchFamily="2" charset="-122"/>
              </a:rPr>
              <a:t>，不拘法度。</a:t>
            </a:r>
            <a:endParaRPr lang="zh-CN" altLang="en-US" sz="210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280036" y="214789"/>
            <a:ext cx="3864769" cy="21431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31958" y="214789"/>
            <a:ext cx="4843463" cy="21431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2930" y="2463643"/>
            <a:ext cx="3571875" cy="24217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99160" y="2401728"/>
            <a:ext cx="3571875" cy="258222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131" y="80488"/>
            <a:ext cx="5113020" cy="269986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878206" y="2924175"/>
            <a:ext cx="3807619" cy="21431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41708" y="157163"/>
            <a:ext cx="2569845" cy="34270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141245" y="4119563"/>
            <a:ext cx="2571274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/>
              <a:t>瘦金体：宋徽宗</a:t>
            </a:r>
            <a:endParaRPr lang="zh-CN" altLang="en-US" sz="21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/>
          <p:nvPr/>
        </p:nvSpPr>
        <p:spPr>
          <a:xfrm>
            <a:off x="531972" y="1025368"/>
            <a:ext cx="8080058" cy="2666114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zh-CN" sz="27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两宋时期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宫廷画进入最为活跃阶段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画学兴起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适应民间需要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绘画成为商品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使绘画艺术得以全面发展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各画种全面发展名家辈出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其中</a:t>
            </a:r>
            <a:r>
              <a:rPr lang="zh-CN" altLang="zh-CN" sz="27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风俗画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是当时最大的亮点</a:t>
            </a:r>
            <a:r>
              <a:rPr lang="zh-CN" altLang="zh-CN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7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历史价值和艺术价值最高的是北宋张择端的</a:t>
            </a:r>
            <a:r>
              <a:rPr lang="zh-CN" altLang="zh-CN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清明上河图</a:t>
            </a:r>
            <a:r>
              <a:rPr lang="zh-CN" altLang="zh-CN" sz="27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》. </a:t>
            </a:r>
            <a:endParaRPr lang="zh-CN" altLang="zh-CN" sz="27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9154" name="Picture 2" descr="qing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685324" y="234317"/>
            <a:ext cx="7920990" cy="4060984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文本框 130049"/>
          <p:cNvSpPr txBox="1"/>
          <p:nvPr/>
        </p:nvSpPr>
        <p:spPr>
          <a:xfrm>
            <a:off x="330995" y="170022"/>
            <a:ext cx="8102218" cy="484748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pPr algn="l"/>
            <a:r>
              <a:rPr lang="zh-CN" altLang="en-US" sz="27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山水画：特点是不强调写实，注重意境和笔墨情趣。</a:t>
            </a:r>
            <a:endParaRPr lang="zh-CN" altLang="en-US" sz="2700" noProof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30051" name="组合 130050"/>
          <p:cNvGrpSpPr/>
          <p:nvPr/>
        </p:nvGrpSpPr>
        <p:grpSpPr>
          <a:xfrm>
            <a:off x="1314450" y="812006"/>
            <a:ext cx="6686550" cy="4357688"/>
            <a:chOff x="96" y="624"/>
            <a:chExt cx="5616" cy="3660"/>
          </a:xfrm>
        </p:grpSpPr>
        <p:sp>
          <p:nvSpPr>
            <p:cNvPr id="70659" name="文本框 130051"/>
            <p:cNvSpPr txBox="1"/>
            <p:nvPr/>
          </p:nvSpPr>
          <p:spPr>
            <a:xfrm>
              <a:off x="1824" y="633"/>
              <a:ext cx="2110" cy="30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800" b="1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宋代重文轻武的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国策，理学的兴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起使人们更注重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内心的修养。画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家从追求写实变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为更加注重意境。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山水画成为画寄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托思绪情怀的方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1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式。</a:t>
              </a:r>
              <a:endParaRPr lang="zh-CN" altLang="en-US" sz="21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pic>
          <p:nvPicPr>
            <p:cNvPr id="70660" name="图片 130052" descr="北宋范宽《溪山行旅图》。"/>
            <p:cNvPicPr>
              <a:picLocks noChangeAspect="1"/>
            </p:cNvPicPr>
            <p:nvPr/>
          </p:nvPicPr>
          <p:blipFill>
            <a:blip r:embed="rId1" cstate="email">
              <a:lum bright="10001" contrast="41999"/>
            </a:blip>
            <a:stretch>
              <a:fillRect/>
            </a:stretch>
          </p:blipFill>
          <p:spPr>
            <a:xfrm>
              <a:off x="96" y="624"/>
              <a:ext cx="1687" cy="33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0661" name="图片 130053" descr="北宋李成《晴峦萧寺图》。"/>
            <p:cNvPicPr>
              <a:picLocks noChangeAspect="1"/>
            </p:cNvPicPr>
            <p:nvPr/>
          </p:nvPicPr>
          <p:blipFill>
            <a:blip r:embed="rId2" cstate="email">
              <a:lum bright="20001" contrast="52000"/>
            </a:blip>
            <a:stretch>
              <a:fillRect/>
            </a:stretch>
          </p:blipFill>
          <p:spPr>
            <a:xfrm>
              <a:off x="3743" y="624"/>
              <a:ext cx="1969" cy="33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0662" name="文本框 130054"/>
            <p:cNvSpPr txBox="1"/>
            <p:nvPr/>
          </p:nvSpPr>
          <p:spPr>
            <a:xfrm>
              <a:off x="204" y="3974"/>
              <a:ext cx="2288" cy="31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北宋范宽</a:t>
              </a:r>
              <a:r>
                <a:rPr lang="en-US" altLang="zh-CN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《</a:t>
              </a:r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溪山行旅图</a:t>
              </a:r>
              <a:r>
                <a:rPr lang="en-US" altLang="zh-CN" sz="18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》</a:t>
              </a:r>
              <a:endPara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  <p:sp>
          <p:nvSpPr>
            <p:cNvPr id="70663" name="文本框 130055"/>
            <p:cNvSpPr txBox="1"/>
            <p:nvPr/>
          </p:nvSpPr>
          <p:spPr>
            <a:xfrm>
              <a:off x="3132" y="3969"/>
              <a:ext cx="2288" cy="31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北宋李成</a:t>
              </a:r>
              <a:r>
                <a:rPr lang="en-US" altLang="zh-CN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《</a:t>
              </a:r>
              <a:r>
                <a:rPr lang="zh-CN" altLang="en-US" sz="1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晴峦萧寺图</a:t>
              </a:r>
              <a:r>
                <a:rPr lang="en-US" altLang="zh-CN" sz="1800" b="1">
                  <a:solidFill>
                    <a:srgbClr val="FF0000"/>
                  </a:solidFill>
                  <a:latin typeface="Times New Roman" panose="02020603050405020304" pitchFamily="18" charset="0"/>
                  <a:ea typeface="华文新魏" panose="02010800040101010101" pitchFamily="2" charset="-122"/>
                </a:rPr>
                <a:t>》</a:t>
              </a:r>
              <a:endPara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endParaRPr>
            </a:p>
          </p:txBody>
        </p:sp>
      </p:grp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9085" y="256540"/>
            <a:ext cx="1963420" cy="4375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（三）科技</a:t>
            </a:r>
            <a:endParaRPr lang="zh-CN" altLang="en-US" sz="2400" b="1" dirty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36746" y="1139191"/>
            <a:ext cx="7856220" cy="339217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．三大发明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印刷术、火药和指南针三大发明在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宋朝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基本成熟。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雕版印刷已经相当普及，北宋工匠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毕昇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发明了活字印刷术。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火药大量制造并用于军事，由燃烧型火器逐步发展为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爆炸型火器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(4)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利用磁石指示南北的特性，用人工磁化的方法造出了指南针，并且广泛应用于</a:t>
            </a:r>
            <a:r>
              <a:rPr lang="zh-CN" altLang="en-US" sz="24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航海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地位：三大发明为人类文明的进步作出了重要贡献。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椭圆形标注 2"/>
          <p:cNvSpPr/>
          <p:nvPr/>
        </p:nvSpPr>
        <p:spPr>
          <a:xfrm>
            <a:off x="1746250" y="1996440"/>
            <a:ext cx="5147310" cy="1677670"/>
          </a:xfrm>
          <a:prstGeom prst="wedgeEllipseCallout">
            <a:avLst>
              <a:gd name="adj1" fmla="val -55107"/>
              <a:gd name="adj2" fmla="val 839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zh-CN" altLang="en-US"/>
              <a:t>材料：“如果没有从中国引进活字印刷，欧洲就可能要长期停留在手抄本状态，书面文献就不可能如此广泛流传……”</a:t>
            </a:r>
            <a:endParaRPr lang="zh-CN" altLang="en-US"/>
          </a:p>
          <a:p>
            <a:pPr algn="r"/>
            <a:r>
              <a:rPr lang="zh-CN" altLang="en-US"/>
              <a:t>——(美)罗伯特</a:t>
            </a:r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火药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785813" y="420054"/>
            <a:ext cx="2725103" cy="20988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12278176_200504301600324573400[1]"/>
          <p:cNvPicPr>
            <a:picLocks noChangeAspect="1" noChangeArrowheads="1"/>
          </p:cNvPicPr>
          <p:nvPr/>
        </p:nvPicPr>
        <p:blipFill>
          <a:blip r:embed="rId2" cstate="email"/>
          <a:srcRect r="-1223" b="-1048"/>
          <a:stretch>
            <a:fillRect/>
          </a:stretch>
        </p:blipFill>
        <p:spPr bwMode="auto">
          <a:xfrm>
            <a:off x="751999" y="2650331"/>
            <a:ext cx="2758916" cy="22507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3" name="Picture 7" descr="12278176_2005043016003199500600[1]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99535" y="420054"/>
            <a:ext cx="3124200" cy="20988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3899536" y="2650332"/>
            <a:ext cx="4317683" cy="16850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/>
              <a:t>宋代的火球和火蒺藜，都是火药包，火蒺藜的包中除了装有火药外，还有铁蒺藜，上面带有尖刺，用火点着药线抛出去，不但会燃烧，里面的铁蒺藜还会把敌人打伤。</a:t>
            </a:r>
            <a:endParaRPr lang="zh-CN" altLang="en-US" sz="2100" dirty="0"/>
          </a:p>
        </p:txBody>
      </p:sp>
      <p:sp>
        <p:nvSpPr>
          <p:cNvPr id="6" name="文本框 5"/>
          <p:cNvSpPr txBox="1"/>
          <p:nvPr/>
        </p:nvSpPr>
        <p:spPr>
          <a:xfrm>
            <a:off x="2372678" y="511970"/>
            <a:ext cx="1121093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/>
              <a:t>火药箭</a:t>
            </a:r>
            <a:endParaRPr lang="zh-CN" altLang="en-US" sz="2100" b="1"/>
          </a:p>
        </p:txBody>
      </p:sp>
      <p:sp>
        <p:nvSpPr>
          <p:cNvPr id="7" name="文本框 6"/>
          <p:cNvSpPr txBox="1"/>
          <p:nvPr/>
        </p:nvSpPr>
        <p:spPr>
          <a:xfrm>
            <a:off x="2521745" y="2893220"/>
            <a:ext cx="989171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/>
              <a:t>火蒺藜</a:t>
            </a:r>
            <a:endParaRPr lang="zh-CN" altLang="en-US" sz="2100" b="1"/>
          </a:p>
        </p:txBody>
      </p:sp>
      <p:sp>
        <p:nvSpPr>
          <p:cNvPr id="8" name="文本框 7"/>
          <p:cNvSpPr txBox="1"/>
          <p:nvPr/>
        </p:nvSpPr>
        <p:spPr>
          <a:xfrm>
            <a:off x="6206015" y="511970"/>
            <a:ext cx="731044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b="1"/>
              <a:t>火球</a:t>
            </a:r>
            <a:endParaRPr lang="zh-CN" altLang="en-US" sz="2100" b="1"/>
          </a:p>
        </p:txBody>
      </p:sp>
    </p:spTree>
  </p:cSld>
  <p:clrMapOvr>
    <a:masterClrMapping/>
  </p:clrMapOvr>
  <p:transition spd="med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zl-hy03.gif (16092 字节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0574" y="28575"/>
            <a:ext cx="2799160" cy="3509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63" name="Rectangle 3"/>
          <p:cNvSpPr/>
          <p:nvPr/>
        </p:nvSpPr>
        <p:spPr>
          <a:xfrm>
            <a:off x="1093471" y="3538301"/>
            <a:ext cx="2349104" cy="1511952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100" b="1" u="sng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南宋</a:t>
            </a:r>
            <a:r>
              <a:rPr lang="en-US" altLang="zh-CN" sz="2100" b="1" dirty="0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突火枪。</a:t>
            </a:r>
            <a:endParaRPr lang="zh-CN" altLang="en-US" sz="21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宋体" panose="02010600030101010101" pitchFamily="2" charset="-122"/>
                <a:ea typeface="宋体" panose="02010600030101010101" pitchFamily="2" charset="-122"/>
              </a:rPr>
              <a:t>这是世界上第一种发射子弹的步枪。 </a:t>
            </a:r>
            <a:endParaRPr lang="zh-CN" altLang="en-US" sz="21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28" name="Picture 4" descr="zl-hy04.gif (45726 字节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9531" y="0"/>
            <a:ext cx="4076700" cy="356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Rectangle 5"/>
          <p:cNvSpPr/>
          <p:nvPr/>
        </p:nvSpPr>
        <p:spPr>
          <a:xfrm>
            <a:off x="3869533" y="3586163"/>
            <a:ext cx="4131469" cy="191590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 algn="ctr"/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铜火铳（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chong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元代至顺三年（</a:t>
            </a:r>
            <a:r>
              <a:rPr lang="en-US" altLang="zh-CN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1332</a:t>
            </a: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）造的铜火铳，现在收藏在中国历史博物馆。是世界上现存最早的并有明确纪年的火铳。</a:t>
            </a:r>
            <a:endParaRPr lang="zh-CN" altLang="en-US" sz="2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en-US" altLang="zh-CN" sz="20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23"/>
          <p:cNvPicPr>
            <a:picLocks noChangeAspect="1"/>
          </p:cNvPicPr>
          <p:nvPr/>
        </p:nvPicPr>
        <p:blipFill>
          <a:blip r:embed="rId1" cstate="email"/>
          <a:srcRect/>
          <a:stretch>
            <a:fillRect/>
          </a:stretch>
        </p:blipFill>
        <p:spPr>
          <a:xfrm>
            <a:off x="967264" y="345282"/>
            <a:ext cx="7208520" cy="221789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13900" y="2659381"/>
            <a:ext cx="7714774" cy="228524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400" dirty="0">
                <a:latin typeface="+mn-ea"/>
              </a:rPr>
              <a:t>火龙出水是我国古代明朝时期的水陆两用火箭，也是二级火箭的始祖。水战时，在离水面三、四尺处，点燃龙身上的火药筒，这是一级火箭，它能推动火龙飞行二、三里远；第一级火箭燃烧完毕后，自动引燃龙腹内的第二级火箭，这时，从龙口里射出数之火箭，直达目标，直至敌船烧毁</a:t>
            </a:r>
            <a:r>
              <a:rPr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2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200705181755277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7543" y="519114"/>
            <a:ext cx="3077765" cy="2751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Rectangle 4"/>
          <p:cNvSpPr/>
          <p:nvPr/>
        </p:nvSpPr>
        <p:spPr>
          <a:xfrm>
            <a:off x="4738689" y="518556"/>
            <a:ext cx="3456385" cy="3070071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ctr">
            <a:spAutoFit/>
          </a:bodyPr>
          <a:lstStyle/>
          <a:p>
            <a:r>
              <a:rPr lang="en-US" altLang="zh-CN" sz="27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北宋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指南针之一。将几段灯草横穿在带磁性的钢针上，放在盛水的瓷碗中，灯草连同磁针浮于水面，磁针即指示南北。这种指南针实用性强，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最先应用于航海导航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1509" name="Rectangle 5"/>
          <p:cNvSpPr/>
          <p:nvPr/>
        </p:nvSpPr>
        <p:spPr>
          <a:xfrm>
            <a:off x="1925241" y="3690262"/>
            <a:ext cx="1944282" cy="484748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ctr">
            <a:spAutoFit/>
          </a:bodyPr>
          <a:lstStyle/>
          <a:p>
            <a:r>
              <a:rPr lang="zh-CN" altLang="en-US" sz="27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水浮指南针</a:t>
            </a:r>
            <a:r>
              <a:rPr lang="zh-CN" altLang="en-US" sz="18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1800" b="1" dirty="0">
              <a:solidFill>
                <a:srgbClr val="FF33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/>
          <p:nvPr/>
        </p:nvSpPr>
        <p:spPr>
          <a:xfrm>
            <a:off x="638414" y="97395"/>
            <a:ext cx="4743450" cy="438581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  <a:buClr>
                <a:srgbClr val="FFFF00"/>
              </a:buClr>
              <a:buSzPct val="120000"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指南针的发明对世界的影响？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58372" name="Picture 4" descr="910402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638651" y="1378746"/>
            <a:ext cx="7700010" cy="36009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638651" y="663895"/>
            <a:ext cx="7467600" cy="714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100" b="1" dirty="0">
                <a:latin typeface="Arial" panose="020B0604020202020204" pitchFamily="34" charset="0"/>
              </a:rPr>
              <a:t>在</a:t>
            </a:r>
            <a:r>
              <a:rPr lang="en-US" altLang="zh-CN" sz="2100" b="1" dirty="0">
                <a:solidFill>
                  <a:srgbClr val="0000FF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</a:rPr>
              <a:t>世纪末和</a:t>
            </a:r>
            <a:r>
              <a:rPr lang="en-US" altLang="zh-CN" sz="2100" b="1" dirty="0">
                <a:solidFill>
                  <a:srgbClr val="0000FF"/>
                </a:solidFill>
                <a:latin typeface="Arial" panose="020B0604020202020204" pitchFamily="34" charset="0"/>
              </a:rPr>
              <a:t>13</a:t>
            </a:r>
            <a:r>
              <a:rPr lang="zh-CN" altLang="en-US" sz="2100" b="1" dirty="0">
                <a:solidFill>
                  <a:srgbClr val="0000FF"/>
                </a:solidFill>
                <a:latin typeface="Arial" panose="020B0604020202020204" pitchFamily="34" charset="0"/>
              </a:rPr>
              <a:t>世纪初</a:t>
            </a:r>
            <a:r>
              <a:rPr lang="zh-CN" altLang="en-US" sz="2100" b="1" dirty="0">
                <a:latin typeface="Arial" panose="020B0604020202020204" pitchFamily="34" charset="0"/>
              </a:rPr>
              <a:t>由海路传入阿拉伯，然后传入欧洲。在地理大发现中起了重要作用。</a:t>
            </a:r>
            <a:endParaRPr lang="zh-CN" altLang="en-US" sz="21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2560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7047310" cy="857250"/>
          </a:xfrm>
        </p:spPr>
        <p:txBody>
          <a:bodyPr anchor="ctr"/>
          <a:lstStyle/>
          <a:p>
            <a:br>
              <a:rPr lang="zh-CN" altLang="en-US" sz="3000"/>
            </a:br>
            <a:endParaRPr lang="zh-CN" altLang="en-US" sz="3000"/>
          </a:p>
        </p:txBody>
      </p:sp>
      <p:sp>
        <p:nvSpPr>
          <p:cNvPr id="25603" name="文本占位符 25602"/>
          <p:cNvSpPr>
            <a:spLocks noGrp="1"/>
          </p:cNvSpPr>
          <p:nvPr>
            <p:ph idx="1"/>
          </p:nvPr>
        </p:nvSpPr>
        <p:spPr>
          <a:xfrm>
            <a:off x="1143002" y="857251"/>
            <a:ext cx="7397591" cy="4253389"/>
          </a:xfrm>
        </p:spPr>
        <p:txBody>
          <a:bodyPr/>
          <a:lstStyle/>
          <a:p>
            <a:pPr fontAlgn="base">
              <a:lnSpc>
                <a:spcPct val="90000"/>
              </a:lnSpc>
              <a:buNone/>
            </a:pPr>
            <a:endParaRPr lang="zh-CN" altLang="en-US" b="1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造纸术、印刷术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，促进欧洲文化的发展，推动了文艺复兴和宗教改革；</a:t>
            </a:r>
            <a:endParaRPr lang="zh-CN" altLang="en-US" sz="24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火药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在欧洲的应用与发展，推动世界从冷兵器时代进入热兵器时代，</a:t>
            </a:r>
            <a:r>
              <a:rPr kumimoji="1" sz="24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推动</a:t>
            </a:r>
            <a:r>
              <a:rPr kumimoji="1" sz="2400" b="1" dirty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资产阶级革命</a:t>
            </a:r>
            <a:r>
              <a:rPr kumimoji="1" sz="2400" b="1" dirty="0">
                <a:solidFill>
                  <a:schemeClr val="tx1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的进行；</a:t>
            </a:r>
            <a:endParaRPr lang="zh-CN" altLang="en-US" sz="2400" b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fontAlgn="base">
              <a:lnSpc>
                <a:spcPct val="9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指南针</a:t>
            </a:r>
            <a:r>
              <a:rPr lang="zh-CN" altLang="en-US" sz="2400" b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的使用，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为西欧人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新航路的开辟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和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海外殖民征服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创造了条件，推动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世界市场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的形成和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资本主义经济</a:t>
            </a: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的发展；</a:t>
            </a:r>
            <a:endParaRPr kumimoji="1" lang="zh-CN" altLang="en-US" sz="2400" dirty="0">
              <a:solidFill>
                <a:schemeClr val="tx1"/>
              </a:solidFill>
              <a:latin typeface="+mn-ea"/>
              <a:cs typeface="+mn-ea"/>
            </a:endParaRPr>
          </a:p>
          <a:p>
            <a:pPr fontAlgn="base">
              <a:lnSpc>
                <a:spcPct val="90000"/>
              </a:lnSpc>
            </a:pPr>
            <a:r>
              <a:rPr kumimoji="1" sz="2400" dirty="0">
                <a:solidFill>
                  <a:schemeClr val="tx1"/>
                </a:solidFill>
                <a:latin typeface="+mn-ea"/>
                <a:cs typeface="+mn-ea"/>
              </a:rPr>
              <a:t>总之，四大发明对欧洲经济、政治和文化乃至世界文明的进步作出了重大的贡献，</a:t>
            </a:r>
            <a:r>
              <a:rPr kumimoji="1" sz="2400" dirty="0">
                <a:solidFill>
                  <a:srgbClr val="FF0000"/>
                </a:solidFill>
                <a:latin typeface="+mn-ea"/>
                <a:cs typeface="+mn-ea"/>
              </a:rPr>
              <a:t>促进了欧洲从封建社会向资本主义社会的变革。</a:t>
            </a:r>
            <a:endParaRPr kumimoji="1" lang="zh-CN" altLang="en-US" sz="2400" dirty="0">
              <a:solidFill>
                <a:srgbClr val="FF0000"/>
              </a:solidFill>
              <a:latin typeface="+mn-ea"/>
              <a:cs typeface="+mn-ea"/>
            </a:endParaRPr>
          </a:p>
          <a:p>
            <a:pPr marL="0" indent="0" fontAlgn="base">
              <a:lnSpc>
                <a:spcPct val="90000"/>
              </a:lnSpc>
              <a:buNone/>
            </a:pPr>
            <a:endParaRPr lang="zh-CN" altLang="en-US" sz="240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矩形 25603"/>
          <p:cNvSpPr/>
          <p:nvPr/>
        </p:nvSpPr>
        <p:spPr>
          <a:xfrm>
            <a:off x="1143000" y="265512"/>
            <a:ext cx="5986254" cy="438581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我国古代的四大发明对世界的影响是什么？</a:t>
            </a:r>
            <a:endParaRPr lang="zh-CN" altLang="en-US" sz="24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 cstate="email"/>
          <a:stretch>
            <a:fillRect/>
          </a:stretch>
        </p:blipFill>
        <p:spPr>
          <a:xfrm>
            <a:off x="5171758" y="955041"/>
            <a:ext cx="3571875" cy="2678906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1025525" y="118745"/>
            <a:ext cx="709295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zh-CN" sz="2000" b="1">
                <a:ea typeface="宋体" panose="02010600030101010101" pitchFamily="2" charset="-122"/>
              </a:rPr>
              <a:t>北宋的沈括和元朝的郭守敬在科技领域取得了多方面成就</a:t>
            </a:r>
            <a:endParaRPr lang="zh-CN" altLang="en-US" sz="2000" b="1"/>
          </a:p>
        </p:txBody>
      </p:sp>
      <p:sp>
        <p:nvSpPr>
          <p:cNvPr id="2" name="文本框 1"/>
          <p:cNvSpPr txBox="1"/>
          <p:nvPr/>
        </p:nvSpPr>
        <p:spPr>
          <a:xfrm>
            <a:off x="503555" y="1515110"/>
            <a:ext cx="4217670" cy="25533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zh-CN" sz="2000" b="0">
                <a:ea typeface="宋体" panose="02010600030101010101" pitchFamily="2" charset="-122"/>
              </a:rPr>
              <a:t>（</a:t>
            </a:r>
            <a:r>
              <a:rPr lang="zh-CN" sz="2000" b="0">
                <a:ea typeface="宋体" panose="02010600030101010101" pitchFamily="2" charset="-122"/>
                <a:cs typeface="Times New Roman" panose="02020603050405020304" pitchFamily="18" charset="0"/>
              </a:rPr>
              <a:t>1）北宋科学家沈括①成就：《梦溪笔谈》②地位：《梦溪笔谈》是我国科学发展史上一份珍贵遗产，在世界科学文化史上占有重要的地位。</a:t>
            </a:r>
            <a:r>
              <a:rPr lang="zh-CN" sz="2000" b="0">
                <a:ea typeface="宋体" panose="02010600030101010101" pitchFamily="2" charset="-122"/>
                <a:cs typeface="Times New Roman" panose="02020603050405020304" pitchFamily="18" charset="0"/>
              </a:rPr>
              <a:t></a:t>
            </a:r>
            <a:endParaRPr lang="zh-CN" altLang="en-US" sz="20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34818" descr="guoshoujin"/>
          <p:cNvPicPr/>
          <p:nvPr/>
        </p:nvPicPr>
        <p:blipFill>
          <a:blip r:embed="rId1"/>
          <a:stretch>
            <a:fillRect/>
          </a:stretch>
        </p:blipFill>
        <p:spPr>
          <a:xfrm>
            <a:off x="5543551" y="1707356"/>
            <a:ext cx="2150269" cy="29158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19" name="图片 34819" descr="简仪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331120" y="1707356"/>
            <a:ext cx="3861197" cy="291584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0" name="矩形 34820"/>
          <p:cNvSpPr/>
          <p:nvPr/>
        </p:nvSpPr>
        <p:spPr>
          <a:xfrm>
            <a:off x="2772967" y="4569619"/>
            <a:ext cx="5278128" cy="392415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郭守敬：元朝天文学家、数学家和水利学家</a:t>
            </a:r>
            <a:endParaRPr lang="zh-CN" altLang="en-US" sz="21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4821" name="矩形 34821"/>
          <p:cNvSpPr/>
          <p:nvPr/>
        </p:nvSpPr>
        <p:spPr>
          <a:xfrm>
            <a:off x="1709738" y="4569619"/>
            <a:ext cx="679513" cy="392415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zh-CN" altLang="en-US" sz="2100" b="1" dirty="0">
                <a:latin typeface="Times New Roman" panose="02020603050405020304" pitchFamily="18" charset="0"/>
                <a:ea typeface="楷体_GB2312" pitchFamily="49" charset="-122"/>
              </a:rPr>
              <a:t>简仪</a:t>
            </a:r>
            <a:endParaRPr lang="zh-CN" altLang="en-US" sz="21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777240" y="347345"/>
            <a:ext cx="691642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/>
            <a:r>
              <a:rPr lang="zh-CN" sz="2000" b="1">
                <a:ea typeface="宋体" panose="02010600030101010101" pitchFamily="2" charset="-122"/>
              </a:rPr>
              <a:t>（</a:t>
            </a:r>
            <a:r>
              <a:rPr lang="zh-CN" sz="2000" b="1">
                <a:ea typeface="宋体" panose="02010600030101010101" pitchFamily="2" charset="-122"/>
                <a:cs typeface="Times New Roman" panose="02020603050405020304" pitchFamily="18" charset="0"/>
              </a:rPr>
              <a:t>2）元代天文学家郭守敬①成就：设计和监制多种天文观测仪器，主持全国范围的天文测量，编定《授时历》②地位: 郭守敬天文实测数据在当时世界上大为领先。</a:t>
            </a:r>
            <a:endParaRPr lang="zh-CN" altLang="en-US" sz="2000" b="1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42900" y="190501"/>
            <a:ext cx="2453640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4.</a:t>
            </a:r>
            <a:r>
              <a:rPr lang="zh-CN" altLang="en-US" sz="2400" dirty="0">
                <a:solidFill>
                  <a:srgbClr val="FF0000"/>
                </a:solidFill>
              </a:rPr>
              <a:t>少数民族文字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36747" y="908210"/>
            <a:ext cx="6994208" cy="438581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indent="266700"/>
            <a:r>
              <a:rPr lang="zh-CN" altLang="en-US" sz="2400" dirty="0">
                <a:ea typeface="宋体" panose="02010600030101010101" pitchFamily="2" charset="-122"/>
              </a:rPr>
              <a:t>辽夏金都模仿汉字字形创造了本民族文字</a:t>
            </a:r>
            <a:endParaRPr lang="zh-CN" altLang="en-US" sz="2400" dirty="0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55823" y="1664496"/>
            <a:ext cx="7994809" cy="330090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契丹文字：辽先后创制契丹大字、小字，用以刻石立碑，还进行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文学创作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女真文字：金也创制了女真文字，在科举中开设女真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进士科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，用女真文字答题。</a:t>
            </a:r>
            <a:endParaRPr 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西夏文：西夏文通过出土文献大量保存下来，包括佛经、法律、字典，以及从汉文翻译过来的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经史著作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(4)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蒙古文：</a:t>
            </a:r>
            <a:endParaRPr lang="zh-CN" alt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/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成吉思汗统一草原前夕，命人使用畏兀儿文字拼写蒙古语，形成畏兀体蒙古文。这套文字被用于修史，其中一部分内容的汉语译本流传至今，称为</a:t>
            </a:r>
            <a:r>
              <a:rPr lang="en-US" altLang="zh-CN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100" u="sng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蒙古秘史</a:t>
            </a:r>
            <a:r>
              <a:rPr lang="en-US" altLang="zh-CN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1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 </a:t>
            </a:r>
            <a:endParaRPr lang="zh-CN" altLang="en-US" sz="21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email"/>
          <a:stretch>
            <a:fillRect/>
          </a:stretch>
        </p:blipFill>
        <p:spPr>
          <a:xfrm>
            <a:off x="238601" y="148114"/>
            <a:ext cx="4371975" cy="20859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57350" y="2433637"/>
            <a:ext cx="1752600" cy="3914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/>
              <a:t>辽 钱币</a:t>
            </a:r>
            <a:endParaRPr lang="zh-CN" altLang="en-US" sz="21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889183" y="318135"/>
            <a:ext cx="3571875" cy="29146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64870" y="3087529"/>
            <a:ext cx="3543300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488315" y="884555"/>
            <a:ext cx="7980045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55600">
              <a:lnSpc>
                <a:spcPct val="150000"/>
              </a:lnSpc>
            </a:pPr>
            <a:r>
              <a:rPr lang="zh-CN" sz="2000" b="0">
                <a:ea typeface="宋体" panose="02010600030101010101" pitchFamily="2" charset="-122"/>
              </a:rPr>
              <a:t>宋元时期文化发展的特点</a:t>
            </a:r>
            <a:r>
              <a:rPr lang="en-US" sz="2000" b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sz="2000" b="0">
                <a:ea typeface="宋体" panose="02010600030101010101" pitchFamily="2" charset="-122"/>
                <a:cs typeface="Times New Roman" panose="02020603050405020304" pitchFamily="18" charset="0"/>
              </a:rPr>
              <a:t>1.在科学技术、教育、文学、艺术、史学等方面,都取得了长足的进步。2.辽、西夏、金同汉族文化交融,既保留了本民族文化传统,又有各自的特点。3.三大发明世界领先。</a:t>
            </a:r>
            <a:endParaRPr lang="zh-CN" sz="2000" b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55600" algn="l">
              <a:lnSpc>
                <a:spcPct val="150000"/>
              </a:lnSpc>
              <a:buClrTx/>
              <a:buSzTx/>
              <a:buFontTx/>
            </a:pPr>
            <a:r>
              <a:rPr lang="zh-CN" sz="2000">
                <a:ea typeface="宋体" panose="02010600030101010101" pitchFamily="2" charset="-122"/>
                <a:cs typeface="Times New Roman" panose="02020603050405020304" pitchFamily="18" charset="0"/>
              </a:rPr>
              <a:t>宋元文化的历史地位</a:t>
            </a:r>
            <a:endParaRPr lang="zh-CN" sz="200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55600" algn="l">
              <a:lnSpc>
                <a:spcPct val="150000"/>
              </a:lnSpc>
              <a:buClrTx/>
              <a:buSzTx/>
              <a:buFontTx/>
            </a:pPr>
            <a:r>
              <a:rPr lang="zh-CN" sz="2000">
                <a:ea typeface="宋体" panose="02010600030101010101" pitchFamily="2" charset="-122"/>
                <a:cs typeface="Times New Roman" panose="02020603050405020304" pitchFamily="18" charset="0"/>
              </a:rPr>
              <a:t>宋元文化上承隋唐，下启明清，是封建文化高度繁荣时期。</a:t>
            </a:r>
            <a:endParaRPr lang="zh-CN" sz="2000"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3336</Words>
  <Application>WPS 演示</Application>
  <PresentationFormat>全屏显示(16:9)</PresentationFormat>
  <Paragraphs>248</Paragraphs>
  <Slides>33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7" baseType="lpstr">
      <vt:lpstr>Arial</vt:lpstr>
      <vt:lpstr>宋体</vt:lpstr>
      <vt:lpstr>Wingdings</vt:lpstr>
      <vt:lpstr>华文行楷</vt:lpstr>
      <vt:lpstr>微软雅黑</vt:lpstr>
      <vt:lpstr>黑体</vt:lpstr>
      <vt:lpstr>楷体</vt:lpstr>
      <vt:lpstr>隶书</vt:lpstr>
      <vt:lpstr>华文宋体</vt:lpstr>
      <vt:lpstr>Calibri</vt:lpstr>
      <vt:lpstr>Arial Unicode MS</vt:lpstr>
      <vt:lpstr>华文新魏</vt:lpstr>
      <vt:lpstr>华文中宋</vt:lpstr>
      <vt:lpstr>Times New Roman</vt:lpstr>
      <vt:lpstr>华文琥珀</vt:lpstr>
      <vt:lpstr>Garamond</vt:lpstr>
      <vt:lpstr>PMingLiU-ExtB</vt:lpstr>
      <vt:lpstr>楷体_GB2312</vt:lpstr>
      <vt:lpstr>新宋体</vt:lpstr>
      <vt:lpstr>Tahoma</vt:lpstr>
      <vt:lpstr>华文楷体</vt:lpstr>
      <vt:lpstr>等线</vt:lpstr>
      <vt:lpstr>楷体_GB2312</vt:lpstr>
      <vt:lpstr>Office 主题​​</vt:lpstr>
      <vt:lpstr>第12课 辽宋夏金元的文化 </vt:lpstr>
      <vt:lpstr>课程目标：</vt:lpstr>
      <vt:lpstr>课程目标：</vt:lpstr>
      <vt:lpstr>PowerPoint 演示文稿</vt:lpstr>
      <vt:lpstr>PowerPoint 演示文稿</vt:lpstr>
      <vt:lpstr>一、儒学的复兴</vt:lpstr>
      <vt:lpstr>1.儒学复兴背景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2.元曲：包括散曲和杂剧。</vt:lpstr>
      <vt:lpstr>元杂剧的四大悲剧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2019-06-19T02:08:00Z</dcterms:created>
  <dcterms:modified xsi:type="dcterms:W3CDTF">2019-10-14T11:50:56Z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