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handoutMasterIdLst>
    <p:handoutMasterId r:id="rId3"/>
  </p:handoutMasterIdLst>
  <p:sldIdLst>
    <p:sldId id="334" r:id="rId4"/>
    <p:sldId id="357" r:id="rId5"/>
    <p:sldId id="335" r:id="rId6"/>
    <p:sldId id="358" r:id="rId7"/>
    <p:sldId id="359" r:id="rId8"/>
    <p:sldId id="295" r:id="rId9"/>
    <p:sldId id="399" r:id="rId10"/>
    <p:sldId id="379" r:id="rId11"/>
    <p:sldId id="313" r:id="rId12"/>
    <p:sldId id="382" r:id="rId13"/>
    <p:sldId id="400" r:id="rId14"/>
    <p:sldId id="408" r:id="rId15"/>
    <p:sldId id="409" r:id="rId16"/>
    <p:sldId id="312" r:id="rId17"/>
    <p:sldId id="410" r:id="rId18"/>
    <p:sldId id="412" r:id="rId19"/>
    <p:sldId id="415" r:id="rId20"/>
    <p:sldId id="425" r:id="rId21"/>
    <p:sldId id="419" r:id="rId22"/>
    <p:sldId id="423" r:id="rId23"/>
    <p:sldId id="439" r:id="rId24"/>
    <p:sldId id="407" r:id="rId25"/>
    <p:sldId id="264" r:id="rId26"/>
    <p:sldId id="432" r:id="rId27"/>
    <p:sldId id="434" r:id="rId28"/>
    <p:sldId id="436" r:id="rId29"/>
  </p:sldIdLst>
  <p:sldSz cx="12192000" cy="6858000"/>
  <p:notesSz cx="9928225" cy="6797675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65" d="100"/>
          <a:sy n="65" d="100"/>
        </p:scale>
        <p:origin x="-108" y="-252"/>
      </p:cViewPr>
      <p:guideLst>
        <p:guide orient="horz" pos="2136"/>
        <p:guide pos="385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slide" Target="slides/slide24.xml" /><Relationship Id="rId28" Type="http://schemas.openxmlformats.org/officeDocument/2006/relationships/slide" Target="slides/slide25.xml" /><Relationship Id="rId29" Type="http://schemas.openxmlformats.org/officeDocument/2006/relationships/slide" Target="slides/slide26.xml" /><Relationship Id="rId3" Type="http://schemas.openxmlformats.org/officeDocument/2006/relationships/handoutMaster" Target="handoutMasters/handoutMaster1.xml" /><Relationship Id="rId30" Type="http://schemas.openxmlformats.org/officeDocument/2006/relationships/tags" Target="tags/tag66.xml" /><Relationship Id="rId31" Type="http://schemas.openxmlformats.org/officeDocument/2006/relationships/presProps" Target="presProps.xml" /><Relationship Id="rId32" Type="http://schemas.openxmlformats.org/officeDocument/2006/relationships/viewProps" Target="viewProps.xml" /><Relationship Id="rId33" Type="http://schemas.openxmlformats.org/officeDocument/2006/relationships/theme" Target="theme/theme1.xml" /><Relationship Id="rId34" Type="http://schemas.openxmlformats.org/officeDocument/2006/relationships/tableStyles" Target="tableStyles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2231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5623697" y="1"/>
            <a:ext cx="4302231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/>
              </a:rPr>
              <a:t/>
            </a:fld>
            <a:endParaRPr lang="zh-CN" altLang="en-US">
              <a:latin typeface="微软雅黑" panose="020b0503020204020204" charset="-122"/>
              <a:ea typeface="微软雅黑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2231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5623697" y="6456612"/>
            <a:ext cx="4302231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/>
              </a:rPr>
              <a:t/>
            </a:fld>
            <a:endParaRPr lang="zh-CN" altLang="en-US">
              <a:latin typeface="微软雅黑" panose="020b0503020204020204" charset="-122"/>
              <a:ea typeface="微软雅黑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2231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623697" y="1"/>
            <a:ext cx="4302231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/>
              </a:defRPr>
            </a:lvl1pPr>
          </a:lstStyle>
          <a:p>
            <a:fld id="{1AC49D05-6128-4D0D-A32A-06A5E73B386C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925763" y="849313"/>
            <a:ext cx="4076700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92823" y="3271381"/>
            <a:ext cx="794258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302231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623697" y="6456612"/>
            <a:ext cx="4302231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/>
              </a:defRPr>
            </a:lvl1pPr>
          </a:lstStyle>
          <a:p>
            <a:fld id="{5849F42C-2DAE-424C-A4B8-3140182C3E9F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4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5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85E61288-F0F7-478B-A718-E5127F2457DB}" type="slidenum">
              <a:rPr lang="en-US" altLang="zh-CN"/>
              <a:t>4</a:t>
            </a:fld>
            <a:endParaRPr lang="en-US" altLang="zh-CN"/>
          </a:p>
        </p:txBody>
      </p:sp>
      <p:sp>
        <p:nvSpPr>
          <p:cNvPr id="348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42888" y="1431925"/>
            <a:ext cx="6872287" cy="3865563"/>
          </a:xfrm>
        </p:spPr>
      </p:sp>
      <p:sp>
        <p:nvSpPr>
          <p:cNvPr id="348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1862年美国考古学者爱德温·史密斯在埃及发现了一部纸草书稿，大约是公元前1600年的抄本，上面系统介绍了人体的构造，列举了48种病例，对病症作了详细描述，并把它分为可治、难治和不可治三个类别。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</a:r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sz="2400">
                <a:latin typeface="华文新魏" pitchFamily="2" charset="-122"/>
                <a:ea typeface="华文新魏" pitchFamily="2" charset="-122"/>
                <a:cs typeface="+mn-ea"/>
                <a:sym typeface="+mn-ea"/>
              </a:rPr>
              <a:t>古埃及人对法老崇拜近乎疯狂，官员们以亲吻法老的脚而感到自豪。</a:t>
            </a:r>
            <a:endParaRPr sz="2400">
              <a:latin typeface="华文新魏" pitchFamily="2" charset="-122"/>
              <a:ea typeface="华文新魏" pitchFamily="2" charset="-122"/>
              <a:cs typeface="+mn-ea"/>
              <a:sym typeface="+mn-ea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</a:rPr>
              <a:t>24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sz="2400">
                <a:latin typeface="华文新魏" pitchFamily="2" charset="-122"/>
                <a:ea typeface="华文新魏" pitchFamily="2" charset="-122"/>
                <a:cs typeface="+mn-ea"/>
                <a:sym typeface="+mn-ea"/>
              </a:rPr>
              <a:t> 图坦卡门是埃及第十八王朝的法老，公元前14世纪在位，他九岁即位，不到20岁就去世了。</a:t>
            </a:r>
            <a:endParaRPr sz="2400">
              <a:latin typeface="华文新魏" pitchFamily="2" charset="-122"/>
              <a:ea typeface="华文新魏" pitchFamily="2" charset="-122"/>
              <a:cs typeface="+mn-ea"/>
              <a:sym typeface="+mn-ea"/>
            </a:endParaRPr>
          </a:p>
          <a:p>
            <a:r>
              <a:rPr sz="2400">
                <a:latin typeface="华文新魏" pitchFamily="2" charset="-122"/>
                <a:ea typeface="华文新魏" pitchFamily="2" charset="-122"/>
                <a:cs typeface="+mn-ea"/>
                <a:sym typeface="+mn-ea"/>
              </a:rPr>
              <a:t>       英国探险家卡纳冯勋爵一行15人花8年的时间于1922年终于在埃及帝王谷找到传说中图唐卡门的陵墓。整理和搬运奇珍异宝就花了一年多的时间。单单棺木就四层纯金制作。</a:t>
            </a:r>
            <a:endParaRPr sz="2400">
              <a:latin typeface="华文新魏" pitchFamily="2" charset="-122"/>
              <a:ea typeface="华文新魏" pitchFamily="2" charset="-122"/>
              <a:cs typeface="+mn-ea"/>
              <a:sym typeface="+mn-ea"/>
            </a:endParaRPr>
          </a:p>
          <a:p>
            <a:r>
              <a:rPr sz="2400">
                <a:latin typeface="华文新魏" pitchFamily="2" charset="-122"/>
                <a:ea typeface="华文新魏" pitchFamily="2" charset="-122"/>
                <a:cs typeface="+mn-ea"/>
                <a:sym typeface="+mn-ea"/>
              </a:rPr>
              <a:t>       为何说它最神秘呢？在英国考察队打开墓道口时，墓道的石壁上刻着一行咒语。几年内考察队的15人全都离奇地突然暴死。成为了世界十大未解之谜之一。</a:t>
            </a:r>
            <a:endParaRPr sz="2400">
              <a:latin typeface="华文新魏" pitchFamily="2" charset="-122"/>
              <a:ea typeface="华文新魏" pitchFamily="2" charset="-122"/>
              <a:cs typeface="+mn-ea"/>
              <a:sym typeface="+mn-ea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</a:rPr>
              <a:t>25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.xml" /><Relationship Id="rId2" Type="http://schemas.openxmlformats.org/officeDocument/2006/relationships/tags" Target="../tags/tag7.xml" /><Relationship Id="rId3" Type="http://schemas.openxmlformats.org/officeDocument/2006/relationships/tags" Target="../tags/tag8.xml" /><Relationship Id="rId4" Type="http://schemas.openxmlformats.org/officeDocument/2006/relationships/tags" Target="../tags/tag9.xml" /><Relationship Id="rId5" Type="http://schemas.openxmlformats.org/officeDocument/2006/relationships/tags" Target="../tags/tag10.xml" /><Relationship Id="rId6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.xml" /><Relationship Id="rId2" Type="http://schemas.openxmlformats.org/officeDocument/2006/relationships/tags" Target="../tags/tag12.xml" /><Relationship Id="rId3" Type="http://schemas.openxmlformats.org/officeDocument/2006/relationships/tags" Target="../tags/tag13.xml" /><Relationship Id="rId4" Type="http://schemas.openxmlformats.org/officeDocument/2006/relationships/tags" Target="../tags/tag14.xml" /><Relationship Id="rId5" Type="http://schemas.openxmlformats.org/officeDocument/2006/relationships/tags" Target="../tags/tag15.xml" /><Relationship Id="rId6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.xml" /><Relationship Id="rId2" Type="http://schemas.openxmlformats.org/officeDocument/2006/relationships/tags" Target="../tags/tag17.xml" /><Relationship Id="rId3" Type="http://schemas.openxmlformats.org/officeDocument/2006/relationships/tags" Target="../tags/tag18.xml" /><Relationship Id="rId4" Type="http://schemas.openxmlformats.org/officeDocument/2006/relationships/tags" Target="../tags/tag19.xml" /><Relationship Id="rId5" Type="http://schemas.openxmlformats.org/officeDocument/2006/relationships/tags" Target="../tags/tag20.xml" /><Relationship Id="rId6" Type="http://schemas.openxmlformats.org/officeDocument/2006/relationships/tags" Target="../tags/tag21.xml" /><Relationship Id="rId7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.xml" /><Relationship Id="rId2" Type="http://schemas.openxmlformats.org/officeDocument/2006/relationships/tags" Target="../tags/tag23.xml" /><Relationship Id="rId3" Type="http://schemas.openxmlformats.org/officeDocument/2006/relationships/tags" Target="../tags/tag24.xml" /><Relationship Id="rId4" Type="http://schemas.openxmlformats.org/officeDocument/2006/relationships/tags" Target="../tags/tag25.xml" /><Relationship Id="rId5" Type="http://schemas.openxmlformats.org/officeDocument/2006/relationships/tags" Target="../tags/tag26.xml" /><Relationship Id="rId6" Type="http://schemas.openxmlformats.org/officeDocument/2006/relationships/tags" Target="../tags/tag27.xml" /><Relationship Id="rId7" Type="http://schemas.openxmlformats.org/officeDocument/2006/relationships/tags" Target="../tags/tag28.xml" /><Relationship Id="rId8" Type="http://schemas.openxmlformats.org/officeDocument/2006/relationships/tags" Target="../tags/tag29.xml" /><Relationship Id="rId9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0.xml" /><Relationship Id="rId2" Type="http://schemas.openxmlformats.org/officeDocument/2006/relationships/tags" Target="../tags/tag31.xml" /><Relationship Id="rId3" Type="http://schemas.openxmlformats.org/officeDocument/2006/relationships/tags" Target="../tags/tag32.xml" /><Relationship Id="rId4" Type="http://schemas.openxmlformats.org/officeDocument/2006/relationships/tags" Target="../tags/tag33.xml" /><Relationship Id="rId5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4.xml" /><Relationship Id="rId2" Type="http://schemas.openxmlformats.org/officeDocument/2006/relationships/tags" Target="../tags/tag35.xml" /><Relationship Id="rId3" Type="http://schemas.openxmlformats.org/officeDocument/2006/relationships/tags" Target="../tags/tag36.xml" /><Relationship Id="rId4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7.xml" /><Relationship Id="rId2" Type="http://schemas.openxmlformats.org/officeDocument/2006/relationships/tags" Target="../tags/tag38.xml" /><Relationship Id="rId3" Type="http://schemas.openxmlformats.org/officeDocument/2006/relationships/tags" Target="../tags/tag39.xml" /><Relationship Id="rId4" Type="http://schemas.openxmlformats.org/officeDocument/2006/relationships/tags" Target="../tags/tag40.xml" /><Relationship Id="rId5" Type="http://schemas.openxmlformats.org/officeDocument/2006/relationships/tags" Target="../tags/tag41.xml" /><Relationship Id="rId6" Type="http://schemas.openxmlformats.org/officeDocument/2006/relationships/tags" Target="../tags/tag42.xml" /><Relationship Id="rId7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3.xml" /><Relationship Id="rId2" Type="http://schemas.openxmlformats.org/officeDocument/2006/relationships/tags" Target="../tags/tag44.xml" /><Relationship Id="rId3" Type="http://schemas.openxmlformats.org/officeDocument/2006/relationships/tags" Target="../tags/tag45.xml" /><Relationship Id="rId4" Type="http://schemas.openxmlformats.org/officeDocument/2006/relationships/tags" Target="../tags/tag46.xml" /><Relationship Id="rId5" Type="http://schemas.openxmlformats.org/officeDocument/2006/relationships/tags" Target="../tags/tag47.xml" /><Relationship Id="rId6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8.xml" /><Relationship Id="rId2" Type="http://schemas.openxmlformats.org/officeDocument/2006/relationships/tags" Target="../tags/tag49.xml" /><Relationship Id="rId3" Type="http://schemas.openxmlformats.org/officeDocument/2006/relationships/tags" Target="../tags/tag50.xml" /><Relationship Id="rId4" Type="http://schemas.openxmlformats.org/officeDocument/2006/relationships/tags" Target="../tags/tag51.xml" /><Relationship Id="rId5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2.xml" /><Relationship Id="rId2" Type="http://schemas.openxmlformats.org/officeDocument/2006/relationships/tags" Target="../tags/tag53.xml" /><Relationship Id="rId3" Type="http://schemas.openxmlformats.org/officeDocument/2006/relationships/tags" Target="../tags/tag54.xml" /><Relationship Id="rId4" Type="http://schemas.openxmlformats.org/officeDocument/2006/relationships/tags" Target="../tags/tag55.xml" /><Relationship Id="rId5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669883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669883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  <a:endParaRPr lang="zh-CN" alt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3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69883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931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3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69931" y="1296000"/>
            <a:ext cx="5283243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238877" y="1296000"/>
            <a:ext cx="5283243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3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69931" y="1296000"/>
            <a:ext cx="5283243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1" y="1296000"/>
            <a:ext cx="5283243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1" y="1789043"/>
            <a:ext cx="5283243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69931" y="1296000"/>
            <a:ext cx="5283243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238925" y="1296000"/>
            <a:ext cx="5283243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69931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669883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 userDrawn="1">
  <p:cSld name="空白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Freeform 2670"/>
          <p:cNvSpPr>
            <a:spLocks noEditPoints="1" noChangeArrowheads="1"/>
          </p:cNvSpPr>
          <p:nvPr/>
        </p:nvSpPr>
        <p:spPr bwMode="auto">
          <a:xfrm>
            <a:off x="258233" y="6407150"/>
            <a:ext cx="537633" cy="406400"/>
          </a:xfrm>
          <a:custGeom>
            <a:cxnLst>
              <a:cxn ang="0">
                <a:pos x="140" y="278"/>
              </a:cxn>
              <a:cxn ang="0">
                <a:pos x="114" y="296"/>
              </a:cxn>
              <a:cxn ang="0">
                <a:pos x="82" y="302"/>
              </a:cxn>
              <a:cxn ang="0">
                <a:pos x="18" y="300"/>
              </a:cxn>
              <a:cxn ang="0">
                <a:pos x="2" y="284"/>
              </a:cxn>
              <a:cxn ang="0">
                <a:pos x="0" y="218"/>
              </a:cxn>
              <a:cxn ang="0">
                <a:pos x="6" y="188"/>
              </a:cxn>
              <a:cxn ang="0">
                <a:pos x="24" y="160"/>
              </a:cxn>
              <a:cxn ang="0">
                <a:pos x="172" y="14"/>
              </a:cxn>
              <a:cxn ang="0">
                <a:pos x="202" y="2"/>
              </a:cxn>
              <a:cxn ang="0">
                <a:pos x="234" y="2"/>
              </a:cxn>
              <a:cxn ang="0">
                <a:pos x="264" y="14"/>
              </a:cxn>
              <a:cxn ang="0">
                <a:pos x="288" y="38"/>
              </a:cxn>
              <a:cxn ang="0">
                <a:pos x="300" y="66"/>
              </a:cxn>
              <a:cxn ang="0">
                <a:pos x="300" y="100"/>
              </a:cxn>
              <a:cxn ang="0">
                <a:pos x="288" y="130"/>
              </a:cxn>
              <a:cxn ang="0">
                <a:pos x="140" y="278"/>
              </a:cxn>
              <a:cxn ang="0">
                <a:pos x="42" y="186"/>
              </a:cxn>
              <a:cxn ang="0">
                <a:pos x="32" y="202"/>
              </a:cxn>
              <a:cxn ang="0">
                <a:pos x="30" y="218"/>
              </a:cxn>
              <a:cxn ang="0">
                <a:pos x="38" y="226"/>
              </a:cxn>
              <a:cxn ang="0">
                <a:pos x="52" y="230"/>
              </a:cxn>
              <a:cxn ang="0">
                <a:pos x="64" y="238"/>
              </a:cxn>
              <a:cxn ang="0">
                <a:pos x="72" y="250"/>
              </a:cxn>
              <a:cxn ang="0">
                <a:pos x="74" y="264"/>
              </a:cxn>
              <a:cxn ang="0">
                <a:pos x="82" y="272"/>
              </a:cxn>
              <a:cxn ang="0">
                <a:pos x="100" y="268"/>
              </a:cxn>
              <a:cxn ang="0">
                <a:pos x="116" y="260"/>
              </a:cxn>
              <a:cxn ang="0">
                <a:pos x="124" y="244"/>
              </a:cxn>
              <a:cxn ang="0">
                <a:pos x="128" y="226"/>
              </a:cxn>
              <a:cxn ang="0">
                <a:pos x="124" y="206"/>
              </a:cxn>
              <a:cxn ang="0">
                <a:pos x="112" y="190"/>
              </a:cxn>
              <a:cxn ang="0">
                <a:pos x="94" y="178"/>
              </a:cxn>
              <a:cxn ang="0">
                <a:pos x="74" y="174"/>
              </a:cxn>
              <a:cxn ang="0">
                <a:pos x="58" y="176"/>
              </a:cxn>
              <a:cxn ang="0">
                <a:pos x="42" y="186"/>
              </a:cxn>
              <a:cxn ang="0">
                <a:pos x="256" y="120"/>
              </a:cxn>
              <a:cxn ang="0">
                <a:pos x="266" y="104"/>
              </a:cxn>
              <a:cxn ang="0">
                <a:pos x="270" y="84"/>
              </a:cxn>
              <a:cxn ang="0">
                <a:pos x="266" y="64"/>
              </a:cxn>
              <a:cxn ang="0">
                <a:pos x="256" y="46"/>
              </a:cxn>
              <a:cxn ang="0">
                <a:pos x="238" y="34"/>
              </a:cxn>
              <a:cxn ang="0">
                <a:pos x="218" y="30"/>
              </a:cxn>
              <a:cxn ang="0">
                <a:pos x="198" y="34"/>
              </a:cxn>
              <a:cxn ang="0">
                <a:pos x="180" y="46"/>
              </a:cxn>
              <a:cxn ang="0">
                <a:pos x="96" y="146"/>
              </a:cxn>
              <a:cxn ang="0">
                <a:pos x="122" y="158"/>
              </a:cxn>
              <a:cxn ang="0">
                <a:pos x="142" y="180"/>
              </a:cxn>
              <a:cxn ang="0">
                <a:pos x="154" y="204"/>
              </a:cxn>
            </a:cxnLst>
            <a:rect l="0" t="0" r="r" b="b"/>
            <a:pathLst>
              <a:path w="300" h="302">
                <a:moveTo>
                  <a:pt x="140" y="278"/>
                </a:moveTo>
                <a:lnTo>
                  <a:pt x="140" y="278"/>
                </a:lnTo>
                <a:lnTo>
                  <a:pt x="128" y="288"/>
                </a:lnTo>
                <a:lnTo>
                  <a:pt x="114" y="296"/>
                </a:lnTo>
                <a:lnTo>
                  <a:pt x="98" y="300"/>
                </a:lnTo>
                <a:lnTo>
                  <a:pt x="82" y="302"/>
                </a:lnTo>
                <a:lnTo>
                  <a:pt x="30" y="302"/>
                </a:lnTo>
                <a:lnTo>
                  <a:pt x="18" y="300"/>
                </a:lnTo>
                <a:lnTo>
                  <a:pt x="8" y="292"/>
                </a:lnTo>
                <a:lnTo>
                  <a:pt x="2" y="284"/>
                </a:lnTo>
                <a:lnTo>
                  <a:pt x="0" y="272"/>
                </a:lnTo>
                <a:lnTo>
                  <a:pt x="0" y="218"/>
                </a:lnTo>
                <a:lnTo>
                  <a:pt x="0" y="202"/>
                </a:lnTo>
                <a:lnTo>
                  <a:pt x="6" y="188"/>
                </a:lnTo>
                <a:lnTo>
                  <a:pt x="14" y="174"/>
                </a:lnTo>
                <a:lnTo>
                  <a:pt x="24" y="160"/>
                </a:lnTo>
                <a:lnTo>
                  <a:pt x="160" y="24"/>
                </a:lnTo>
                <a:lnTo>
                  <a:pt x="172" y="14"/>
                </a:lnTo>
                <a:lnTo>
                  <a:pt x="186" y="6"/>
                </a:lnTo>
                <a:lnTo>
                  <a:pt x="202" y="2"/>
                </a:lnTo>
                <a:lnTo>
                  <a:pt x="218" y="0"/>
                </a:lnTo>
                <a:lnTo>
                  <a:pt x="234" y="2"/>
                </a:lnTo>
                <a:lnTo>
                  <a:pt x="250" y="6"/>
                </a:lnTo>
                <a:lnTo>
                  <a:pt x="264" y="14"/>
                </a:lnTo>
                <a:lnTo>
                  <a:pt x="276" y="24"/>
                </a:lnTo>
                <a:lnTo>
                  <a:pt x="288" y="38"/>
                </a:lnTo>
                <a:lnTo>
                  <a:pt x="294" y="52"/>
                </a:lnTo>
                <a:lnTo>
                  <a:pt x="300" y="66"/>
                </a:lnTo>
                <a:lnTo>
                  <a:pt x="300" y="84"/>
                </a:lnTo>
                <a:lnTo>
                  <a:pt x="300" y="100"/>
                </a:lnTo>
                <a:lnTo>
                  <a:pt x="294" y="116"/>
                </a:lnTo>
                <a:lnTo>
                  <a:pt x="288" y="130"/>
                </a:lnTo>
                <a:lnTo>
                  <a:pt x="276" y="142"/>
                </a:lnTo>
                <a:lnTo>
                  <a:pt x="140" y="278"/>
                </a:lnTo>
                <a:close/>
                <a:moveTo>
                  <a:pt x="42" y="186"/>
                </a:moveTo>
                <a:lnTo>
                  <a:pt x="42" y="186"/>
                </a:lnTo>
                <a:lnTo>
                  <a:pt x="36" y="194"/>
                </a:lnTo>
                <a:lnTo>
                  <a:pt x="32" y="202"/>
                </a:lnTo>
                <a:lnTo>
                  <a:pt x="30" y="210"/>
                </a:lnTo>
                <a:lnTo>
                  <a:pt x="30" y="218"/>
                </a:lnTo>
                <a:lnTo>
                  <a:pt x="30" y="228"/>
                </a:lnTo>
                <a:lnTo>
                  <a:pt x="38" y="226"/>
                </a:lnTo>
                <a:lnTo>
                  <a:pt x="44" y="228"/>
                </a:lnTo>
                <a:lnTo>
                  <a:pt x="52" y="230"/>
                </a:lnTo>
                <a:lnTo>
                  <a:pt x="58" y="232"/>
                </a:lnTo>
                <a:lnTo>
                  <a:pt x="64" y="238"/>
                </a:lnTo>
                <a:lnTo>
                  <a:pt x="68" y="244"/>
                </a:lnTo>
                <a:lnTo>
                  <a:pt x="72" y="250"/>
                </a:lnTo>
                <a:lnTo>
                  <a:pt x="74" y="256"/>
                </a:lnTo>
                <a:lnTo>
                  <a:pt x="74" y="264"/>
                </a:lnTo>
                <a:lnTo>
                  <a:pt x="74" y="272"/>
                </a:lnTo>
                <a:lnTo>
                  <a:pt x="82" y="272"/>
                </a:lnTo>
                <a:lnTo>
                  <a:pt x="92" y="270"/>
                </a:lnTo>
                <a:lnTo>
                  <a:pt x="100" y="268"/>
                </a:lnTo>
                <a:lnTo>
                  <a:pt x="108" y="266"/>
                </a:lnTo>
                <a:lnTo>
                  <a:pt x="116" y="260"/>
                </a:lnTo>
                <a:lnTo>
                  <a:pt x="120" y="252"/>
                </a:lnTo>
                <a:lnTo>
                  <a:pt x="124" y="244"/>
                </a:lnTo>
                <a:lnTo>
                  <a:pt x="126" y="236"/>
                </a:lnTo>
                <a:lnTo>
                  <a:pt x="128" y="226"/>
                </a:lnTo>
                <a:lnTo>
                  <a:pt x="126" y="216"/>
                </a:lnTo>
                <a:lnTo>
                  <a:pt x="124" y="206"/>
                </a:lnTo>
                <a:lnTo>
                  <a:pt x="118" y="198"/>
                </a:lnTo>
                <a:lnTo>
                  <a:pt x="112" y="190"/>
                </a:lnTo>
                <a:lnTo>
                  <a:pt x="104" y="182"/>
                </a:lnTo>
                <a:lnTo>
                  <a:pt x="94" y="178"/>
                </a:lnTo>
                <a:lnTo>
                  <a:pt x="86" y="174"/>
                </a:lnTo>
                <a:lnTo>
                  <a:pt x="74" y="174"/>
                </a:lnTo>
                <a:lnTo>
                  <a:pt x="66" y="174"/>
                </a:lnTo>
                <a:lnTo>
                  <a:pt x="58" y="176"/>
                </a:lnTo>
                <a:lnTo>
                  <a:pt x="50" y="180"/>
                </a:lnTo>
                <a:lnTo>
                  <a:pt x="42" y="186"/>
                </a:lnTo>
                <a:close/>
                <a:moveTo>
                  <a:pt x="158" y="218"/>
                </a:moveTo>
                <a:lnTo>
                  <a:pt x="256" y="120"/>
                </a:lnTo>
                <a:lnTo>
                  <a:pt x="262" y="112"/>
                </a:lnTo>
                <a:lnTo>
                  <a:pt x="266" y="104"/>
                </a:lnTo>
                <a:lnTo>
                  <a:pt x="270" y="94"/>
                </a:lnTo>
                <a:lnTo>
                  <a:pt x="270" y="84"/>
                </a:lnTo>
                <a:lnTo>
                  <a:pt x="270" y="72"/>
                </a:lnTo>
                <a:lnTo>
                  <a:pt x="266" y="64"/>
                </a:lnTo>
                <a:lnTo>
                  <a:pt x="262" y="54"/>
                </a:lnTo>
                <a:lnTo>
                  <a:pt x="256" y="46"/>
                </a:lnTo>
                <a:lnTo>
                  <a:pt x="248" y="40"/>
                </a:lnTo>
                <a:lnTo>
                  <a:pt x="238" y="34"/>
                </a:lnTo>
                <a:lnTo>
                  <a:pt x="228" y="32"/>
                </a:lnTo>
                <a:lnTo>
                  <a:pt x="218" y="30"/>
                </a:lnTo>
                <a:lnTo>
                  <a:pt x="208" y="32"/>
                </a:lnTo>
                <a:lnTo>
                  <a:pt x="198" y="34"/>
                </a:lnTo>
                <a:lnTo>
                  <a:pt x="188" y="40"/>
                </a:lnTo>
                <a:lnTo>
                  <a:pt x="180" y="46"/>
                </a:lnTo>
                <a:lnTo>
                  <a:pt x="82" y="144"/>
                </a:lnTo>
                <a:lnTo>
                  <a:pt x="96" y="146"/>
                </a:lnTo>
                <a:lnTo>
                  <a:pt x="110" y="152"/>
                </a:lnTo>
                <a:lnTo>
                  <a:pt x="122" y="158"/>
                </a:lnTo>
                <a:lnTo>
                  <a:pt x="134" y="168"/>
                </a:lnTo>
                <a:lnTo>
                  <a:pt x="142" y="180"/>
                </a:lnTo>
                <a:lnTo>
                  <a:pt x="150" y="192"/>
                </a:lnTo>
                <a:lnTo>
                  <a:pt x="154" y="204"/>
                </a:lnTo>
                <a:lnTo>
                  <a:pt x="158" y="218"/>
                </a:lnTo>
                <a:close/>
              </a:path>
            </a:pathLst>
          </a:custGeom>
          <a:solidFill>
            <a:srgbClr val="EC008D"/>
          </a:solidFill>
          <a:ln w="9525">
            <a:noFill/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95867" y="6742113"/>
            <a:ext cx="11391900" cy="71438"/>
          </a:xfrm>
          <a:prstGeom prst="rect">
            <a:avLst/>
          </a:prstGeom>
          <a:solidFill>
            <a:srgbClr val="F298C0"/>
          </a:solidFill>
          <a:ln>
            <a:solidFill>
              <a:srgbClr val="F298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53" name="图片 4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9876367" y="6677025"/>
            <a:ext cx="2326217" cy="171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 userDrawn="1">
  <p:cSld name="1知识管理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Freeform 2670"/>
          <p:cNvSpPr>
            <a:spLocks noEditPoints="1" noChangeArrowheads="1"/>
          </p:cNvSpPr>
          <p:nvPr/>
        </p:nvSpPr>
        <p:spPr bwMode="auto">
          <a:xfrm>
            <a:off x="258233" y="6407150"/>
            <a:ext cx="537633" cy="406400"/>
          </a:xfrm>
          <a:custGeom>
            <a:cxnLst>
              <a:cxn ang="0">
                <a:pos x="140" y="278"/>
              </a:cxn>
              <a:cxn ang="0">
                <a:pos x="114" y="296"/>
              </a:cxn>
              <a:cxn ang="0">
                <a:pos x="82" y="302"/>
              </a:cxn>
              <a:cxn ang="0">
                <a:pos x="18" y="300"/>
              </a:cxn>
              <a:cxn ang="0">
                <a:pos x="2" y="284"/>
              </a:cxn>
              <a:cxn ang="0">
                <a:pos x="0" y="218"/>
              </a:cxn>
              <a:cxn ang="0">
                <a:pos x="6" y="188"/>
              </a:cxn>
              <a:cxn ang="0">
                <a:pos x="24" y="160"/>
              </a:cxn>
              <a:cxn ang="0">
                <a:pos x="172" y="14"/>
              </a:cxn>
              <a:cxn ang="0">
                <a:pos x="202" y="2"/>
              </a:cxn>
              <a:cxn ang="0">
                <a:pos x="234" y="2"/>
              </a:cxn>
              <a:cxn ang="0">
                <a:pos x="264" y="14"/>
              </a:cxn>
              <a:cxn ang="0">
                <a:pos x="288" y="38"/>
              </a:cxn>
              <a:cxn ang="0">
                <a:pos x="300" y="66"/>
              </a:cxn>
              <a:cxn ang="0">
                <a:pos x="300" y="100"/>
              </a:cxn>
              <a:cxn ang="0">
                <a:pos x="288" y="130"/>
              </a:cxn>
              <a:cxn ang="0">
                <a:pos x="140" y="278"/>
              </a:cxn>
              <a:cxn ang="0">
                <a:pos x="42" y="186"/>
              </a:cxn>
              <a:cxn ang="0">
                <a:pos x="32" y="202"/>
              </a:cxn>
              <a:cxn ang="0">
                <a:pos x="30" y="218"/>
              </a:cxn>
              <a:cxn ang="0">
                <a:pos x="38" y="226"/>
              </a:cxn>
              <a:cxn ang="0">
                <a:pos x="52" y="230"/>
              </a:cxn>
              <a:cxn ang="0">
                <a:pos x="64" y="238"/>
              </a:cxn>
              <a:cxn ang="0">
                <a:pos x="72" y="250"/>
              </a:cxn>
              <a:cxn ang="0">
                <a:pos x="74" y="264"/>
              </a:cxn>
              <a:cxn ang="0">
                <a:pos x="82" y="272"/>
              </a:cxn>
              <a:cxn ang="0">
                <a:pos x="100" y="268"/>
              </a:cxn>
              <a:cxn ang="0">
                <a:pos x="116" y="260"/>
              </a:cxn>
              <a:cxn ang="0">
                <a:pos x="124" y="244"/>
              </a:cxn>
              <a:cxn ang="0">
                <a:pos x="128" y="226"/>
              </a:cxn>
              <a:cxn ang="0">
                <a:pos x="124" y="206"/>
              </a:cxn>
              <a:cxn ang="0">
                <a:pos x="112" y="190"/>
              </a:cxn>
              <a:cxn ang="0">
                <a:pos x="94" y="178"/>
              </a:cxn>
              <a:cxn ang="0">
                <a:pos x="74" y="174"/>
              </a:cxn>
              <a:cxn ang="0">
                <a:pos x="58" y="176"/>
              </a:cxn>
              <a:cxn ang="0">
                <a:pos x="42" y="186"/>
              </a:cxn>
              <a:cxn ang="0">
                <a:pos x="256" y="120"/>
              </a:cxn>
              <a:cxn ang="0">
                <a:pos x="266" y="104"/>
              </a:cxn>
              <a:cxn ang="0">
                <a:pos x="270" y="84"/>
              </a:cxn>
              <a:cxn ang="0">
                <a:pos x="266" y="64"/>
              </a:cxn>
              <a:cxn ang="0">
                <a:pos x="256" y="46"/>
              </a:cxn>
              <a:cxn ang="0">
                <a:pos x="238" y="34"/>
              </a:cxn>
              <a:cxn ang="0">
                <a:pos x="218" y="30"/>
              </a:cxn>
              <a:cxn ang="0">
                <a:pos x="198" y="34"/>
              </a:cxn>
              <a:cxn ang="0">
                <a:pos x="180" y="46"/>
              </a:cxn>
              <a:cxn ang="0">
                <a:pos x="96" y="146"/>
              </a:cxn>
              <a:cxn ang="0">
                <a:pos x="122" y="158"/>
              </a:cxn>
              <a:cxn ang="0">
                <a:pos x="142" y="180"/>
              </a:cxn>
              <a:cxn ang="0">
                <a:pos x="154" y="204"/>
              </a:cxn>
            </a:cxnLst>
            <a:rect l="0" t="0" r="r" b="b"/>
            <a:pathLst>
              <a:path w="300" h="302">
                <a:moveTo>
                  <a:pt x="140" y="278"/>
                </a:moveTo>
                <a:lnTo>
                  <a:pt x="140" y="278"/>
                </a:lnTo>
                <a:lnTo>
                  <a:pt x="128" y="288"/>
                </a:lnTo>
                <a:lnTo>
                  <a:pt x="114" y="296"/>
                </a:lnTo>
                <a:lnTo>
                  <a:pt x="98" y="300"/>
                </a:lnTo>
                <a:lnTo>
                  <a:pt x="82" y="302"/>
                </a:lnTo>
                <a:lnTo>
                  <a:pt x="30" y="302"/>
                </a:lnTo>
                <a:lnTo>
                  <a:pt x="18" y="300"/>
                </a:lnTo>
                <a:lnTo>
                  <a:pt x="8" y="292"/>
                </a:lnTo>
                <a:lnTo>
                  <a:pt x="2" y="284"/>
                </a:lnTo>
                <a:lnTo>
                  <a:pt x="0" y="272"/>
                </a:lnTo>
                <a:lnTo>
                  <a:pt x="0" y="218"/>
                </a:lnTo>
                <a:lnTo>
                  <a:pt x="0" y="202"/>
                </a:lnTo>
                <a:lnTo>
                  <a:pt x="6" y="188"/>
                </a:lnTo>
                <a:lnTo>
                  <a:pt x="14" y="174"/>
                </a:lnTo>
                <a:lnTo>
                  <a:pt x="24" y="160"/>
                </a:lnTo>
                <a:lnTo>
                  <a:pt x="160" y="24"/>
                </a:lnTo>
                <a:lnTo>
                  <a:pt x="172" y="14"/>
                </a:lnTo>
                <a:lnTo>
                  <a:pt x="186" y="6"/>
                </a:lnTo>
                <a:lnTo>
                  <a:pt x="202" y="2"/>
                </a:lnTo>
                <a:lnTo>
                  <a:pt x="218" y="0"/>
                </a:lnTo>
                <a:lnTo>
                  <a:pt x="234" y="2"/>
                </a:lnTo>
                <a:lnTo>
                  <a:pt x="250" y="6"/>
                </a:lnTo>
                <a:lnTo>
                  <a:pt x="264" y="14"/>
                </a:lnTo>
                <a:lnTo>
                  <a:pt x="276" y="24"/>
                </a:lnTo>
                <a:lnTo>
                  <a:pt x="288" y="38"/>
                </a:lnTo>
                <a:lnTo>
                  <a:pt x="294" y="52"/>
                </a:lnTo>
                <a:lnTo>
                  <a:pt x="300" y="66"/>
                </a:lnTo>
                <a:lnTo>
                  <a:pt x="300" y="84"/>
                </a:lnTo>
                <a:lnTo>
                  <a:pt x="300" y="100"/>
                </a:lnTo>
                <a:lnTo>
                  <a:pt x="294" y="116"/>
                </a:lnTo>
                <a:lnTo>
                  <a:pt x="288" y="130"/>
                </a:lnTo>
                <a:lnTo>
                  <a:pt x="276" y="142"/>
                </a:lnTo>
                <a:lnTo>
                  <a:pt x="140" y="278"/>
                </a:lnTo>
                <a:close/>
                <a:moveTo>
                  <a:pt x="42" y="186"/>
                </a:moveTo>
                <a:lnTo>
                  <a:pt x="42" y="186"/>
                </a:lnTo>
                <a:lnTo>
                  <a:pt x="36" y="194"/>
                </a:lnTo>
                <a:lnTo>
                  <a:pt x="32" y="202"/>
                </a:lnTo>
                <a:lnTo>
                  <a:pt x="30" y="210"/>
                </a:lnTo>
                <a:lnTo>
                  <a:pt x="30" y="218"/>
                </a:lnTo>
                <a:lnTo>
                  <a:pt x="30" y="228"/>
                </a:lnTo>
                <a:lnTo>
                  <a:pt x="38" y="226"/>
                </a:lnTo>
                <a:lnTo>
                  <a:pt x="44" y="228"/>
                </a:lnTo>
                <a:lnTo>
                  <a:pt x="52" y="230"/>
                </a:lnTo>
                <a:lnTo>
                  <a:pt x="58" y="232"/>
                </a:lnTo>
                <a:lnTo>
                  <a:pt x="64" y="238"/>
                </a:lnTo>
                <a:lnTo>
                  <a:pt x="68" y="244"/>
                </a:lnTo>
                <a:lnTo>
                  <a:pt x="72" y="250"/>
                </a:lnTo>
                <a:lnTo>
                  <a:pt x="74" y="256"/>
                </a:lnTo>
                <a:lnTo>
                  <a:pt x="74" y="264"/>
                </a:lnTo>
                <a:lnTo>
                  <a:pt x="74" y="272"/>
                </a:lnTo>
                <a:lnTo>
                  <a:pt x="82" y="272"/>
                </a:lnTo>
                <a:lnTo>
                  <a:pt x="92" y="270"/>
                </a:lnTo>
                <a:lnTo>
                  <a:pt x="100" y="268"/>
                </a:lnTo>
                <a:lnTo>
                  <a:pt x="108" y="266"/>
                </a:lnTo>
                <a:lnTo>
                  <a:pt x="116" y="260"/>
                </a:lnTo>
                <a:lnTo>
                  <a:pt x="120" y="252"/>
                </a:lnTo>
                <a:lnTo>
                  <a:pt x="124" y="244"/>
                </a:lnTo>
                <a:lnTo>
                  <a:pt x="126" y="236"/>
                </a:lnTo>
                <a:lnTo>
                  <a:pt x="128" y="226"/>
                </a:lnTo>
                <a:lnTo>
                  <a:pt x="126" y="216"/>
                </a:lnTo>
                <a:lnTo>
                  <a:pt x="124" y="206"/>
                </a:lnTo>
                <a:lnTo>
                  <a:pt x="118" y="198"/>
                </a:lnTo>
                <a:lnTo>
                  <a:pt x="112" y="190"/>
                </a:lnTo>
                <a:lnTo>
                  <a:pt x="104" y="182"/>
                </a:lnTo>
                <a:lnTo>
                  <a:pt x="94" y="178"/>
                </a:lnTo>
                <a:lnTo>
                  <a:pt x="86" y="174"/>
                </a:lnTo>
                <a:lnTo>
                  <a:pt x="74" y="174"/>
                </a:lnTo>
                <a:lnTo>
                  <a:pt x="66" y="174"/>
                </a:lnTo>
                <a:lnTo>
                  <a:pt x="58" y="176"/>
                </a:lnTo>
                <a:lnTo>
                  <a:pt x="50" y="180"/>
                </a:lnTo>
                <a:lnTo>
                  <a:pt x="42" y="186"/>
                </a:lnTo>
                <a:close/>
                <a:moveTo>
                  <a:pt x="158" y="218"/>
                </a:moveTo>
                <a:lnTo>
                  <a:pt x="256" y="120"/>
                </a:lnTo>
                <a:lnTo>
                  <a:pt x="262" y="112"/>
                </a:lnTo>
                <a:lnTo>
                  <a:pt x="266" y="104"/>
                </a:lnTo>
                <a:lnTo>
                  <a:pt x="270" y="94"/>
                </a:lnTo>
                <a:lnTo>
                  <a:pt x="270" y="84"/>
                </a:lnTo>
                <a:lnTo>
                  <a:pt x="270" y="72"/>
                </a:lnTo>
                <a:lnTo>
                  <a:pt x="266" y="64"/>
                </a:lnTo>
                <a:lnTo>
                  <a:pt x="262" y="54"/>
                </a:lnTo>
                <a:lnTo>
                  <a:pt x="256" y="46"/>
                </a:lnTo>
                <a:lnTo>
                  <a:pt x="248" y="40"/>
                </a:lnTo>
                <a:lnTo>
                  <a:pt x="238" y="34"/>
                </a:lnTo>
                <a:lnTo>
                  <a:pt x="228" y="32"/>
                </a:lnTo>
                <a:lnTo>
                  <a:pt x="218" y="30"/>
                </a:lnTo>
                <a:lnTo>
                  <a:pt x="208" y="32"/>
                </a:lnTo>
                <a:lnTo>
                  <a:pt x="198" y="34"/>
                </a:lnTo>
                <a:lnTo>
                  <a:pt x="188" y="40"/>
                </a:lnTo>
                <a:lnTo>
                  <a:pt x="180" y="46"/>
                </a:lnTo>
                <a:lnTo>
                  <a:pt x="82" y="144"/>
                </a:lnTo>
                <a:lnTo>
                  <a:pt x="96" y="146"/>
                </a:lnTo>
                <a:lnTo>
                  <a:pt x="110" y="152"/>
                </a:lnTo>
                <a:lnTo>
                  <a:pt x="122" y="158"/>
                </a:lnTo>
                <a:lnTo>
                  <a:pt x="134" y="168"/>
                </a:lnTo>
                <a:lnTo>
                  <a:pt x="142" y="180"/>
                </a:lnTo>
                <a:lnTo>
                  <a:pt x="150" y="192"/>
                </a:lnTo>
                <a:lnTo>
                  <a:pt x="154" y="204"/>
                </a:lnTo>
                <a:lnTo>
                  <a:pt x="158" y="218"/>
                </a:lnTo>
                <a:close/>
              </a:path>
            </a:pathLst>
          </a:custGeom>
          <a:solidFill>
            <a:srgbClr val="EC008D"/>
          </a:solidFill>
          <a:ln w="9525">
            <a:noFill/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95867" y="6742113"/>
            <a:ext cx="11391900" cy="71438"/>
          </a:xfrm>
          <a:prstGeom prst="rect">
            <a:avLst/>
          </a:prstGeom>
          <a:solidFill>
            <a:srgbClr val="F298C0"/>
          </a:solidFill>
          <a:ln>
            <a:solidFill>
              <a:srgbClr val="F298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7" name="图片 5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9876367" y="6677025"/>
            <a:ext cx="2326217" cy="17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8" name="图片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3941233" cy="7905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tags" Target="../tags/tag56.xml" /><Relationship Id="rId15" Type="http://schemas.openxmlformats.org/officeDocument/2006/relationships/tags" Target="../tags/tag57.xml" /><Relationship Id="rId16" Type="http://schemas.openxmlformats.org/officeDocument/2006/relationships/tags" Target="../tags/tag58.xml" /><Relationship Id="rId17" Type="http://schemas.openxmlformats.org/officeDocument/2006/relationships/tags" Target="../tags/tag59.xml" /><Relationship Id="rId18" Type="http://schemas.openxmlformats.org/officeDocument/2006/relationships/tags" Target="../tags/tag60.xml" /><Relationship Id="rId19" Type="http://schemas.openxmlformats.org/officeDocument/2006/relationships/tags" Target="../tags/tag61.xml" /><Relationship Id="rId2" Type="http://schemas.openxmlformats.org/officeDocument/2006/relationships/slideLayout" Target="../slideLayouts/slideLayout2.xml" /><Relationship Id="rId20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69883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69883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879743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9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/>
  <p:timing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.png" /><Relationship Id="rId3" Type="http://schemas.openxmlformats.org/officeDocument/2006/relationships/image" Target="../media/image4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5.png" /><Relationship Id="rId4" Type="http://schemas.openxmlformats.org/officeDocument/2006/relationships/image" Target="../media/image6.jpeg" /><Relationship Id="rId5" Type="http://schemas.openxmlformats.org/officeDocument/2006/relationships/image" Target="../media/image7.png" /><Relationship Id="rId6" Type="http://schemas.openxmlformats.org/officeDocument/2006/relationships/image" Target="../media/image8.png" /><Relationship Id="rId7" Type="http://schemas.openxmlformats.org/officeDocument/2006/relationships/image" Target="../media/image9.png" /><Relationship Id="rId8" Type="http://schemas.openxmlformats.org/officeDocument/2006/relationships/image" Target="../media/image10.png" /><Relationship Id="rId9" Type="http://schemas.openxmlformats.org/officeDocument/2006/relationships/image" Target="../media/image11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2.png" /><Relationship Id="rId3" Type="http://schemas.openxmlformats.org/officeDocument/2006/relationships/tags" Target="../tags/tag6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3.jpeg" /><Relationship Id="rId3" Type="http://schemas.openxmlformats.org/officeDocument/2006/relationships/image" Target="../media/image14.jpeg" /><Relationship Id="rId4" Type="http://schemas.openxmlformats.org/officeDocument/2006/relationships/image" Target="../media/image15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6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7.png" /><Relationship Id="rId3" Type="http://schemas.openxmlformats.org/officeDocument/2006/relationships/image" Target="../media/image18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7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2.xml" /><Relationship Id="rId3" Type="http://schemas.openxmlformats.org/officeDocument/2006/relationships/slide" Target="slide1.xml" TargetMode="Internal" /><Relationship Id="rId4" Type="http://schemas.openxmlformats.org/officeDocument/2006/relationships/image" Target="../media/image19.jpeg" /><Relationship Id="rId5" Type="http://schemas.openxmlformats.org/officeDocument/2006/relationships/image" Target="../media/image20.png" /><Relationship Id="rId6" Type="http://schemas.openxmlformats.org/officeDocument/2006/relationships/tags" Target="../tags/tag63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1.png" /><Relationship Id="rId3" Type="http://schemas.openxmlformats.org/officeDocument/2006/relationships/image" Target="../media/image22.png" /><Relationship Id="rId4" Type="http://schemas.openxmlformats.org/officeDocument/2006/relationships/image" Target="../media/image23.png" /><Relationship Id="rId5" Type="http://schemas.openxmlformats.org/officeDocument/2006/relationships/slide" Target="slide10.xml" TargetMode="Internal" /><Relationship Id="rId6" Type="http://schemas.openxmlformats.org/officeDocument/2006/relationships/image" Target="../media/image24.jpeg" /><Relationship Id="rId7" Type="http://schemas.openxmlformats.org/officeDocument/2006/relationships/image" Target="../media/image25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26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7.jpeg" /><Relationship Id="rId3" Type="http://schemas.openxmlformats.org/officeDocument/2006/relationships/image" Target="../media/image28.png" /><Relationship Id="rId4" Type="http://schemas.openxmlformats.org/officeDocument/2006/relationships/slide" Target="slide1.xml" TargetMode="Interna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9.jpeg" /><Relationship Id="rId3" Type="http://schemas.openxmlformats.org/officeDocument/2006/relationships/image" Target="../media/image30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31.png" /><Relationship Id="rId3" Type="http://schemas.openxmlformats.org/officeDocument/2006/relationships/image" Target="../media/image26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2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3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34.png" /><Relationship Id="rId4" Type="http://schemas.openxmlformats.org/officeDocument/2006/relationships/image" Target="../media/image35.png" /><Relationship Id="rId5" Type="http://schemas.openxmlformats.org/officeDocument/2006/relationships/tags" Target="../tags/tag64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36.png" /><Relationship Id="rId4" Type="http://schemas.openxmlformats.org/officeDocument/2006/relationships/tags" Target="../tags/tag65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7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7409" name="图片 1" descr="QQ截图2020072810525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222673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0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070" y="512445"/>
            <a:ext cx="10268585" cy="5467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8235315" y="2512060"/>
            <a:ext cx="3843020" cy="491490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zh-CN" altLang="zh-CN" sz="26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早期人类出现</a:t>
            </a:r>
            <a:r>
              <a:rPr lang="en-US" altLang="zh-CN" sz="26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--15</a:t>
            </a:r>
            <a:r>
              <a:rPr lang="zh-CN" altLang="en-US" sz="26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世纪末</a:t>
            </a:r>
            <a:endParaRPr lang="zh-CN" altLang="en-US" sz="2600" b="1">
              <a:solidFill>
                <a:schemeClr val="bg1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665720" y="4216400"/>
            <a:ext cx="3992880" cy="521970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   </a:t>
            </a:r>
            <a:r>
              <a:rPr lang="en-US" altLang="zh-CN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16</a:t>
            </a:r>
            <a:r>
              <a:rPr lang="zh-CN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世纪初</a:t>
            </a:r>
            <a:r>
              <a:rPr lang="en-US" altLang="zh-CN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---19</a:t>
            </a:r>
            <a:r>
              <a:rPr lang="zh-CN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世纪末</a:t>
            </a:r>
            <a:endParaRPr lang="zh-CN" altLang="en-US" sz="28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586095" y="6057900"/>
            <a:ext cx="3713480" cy="521970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20</a:t>
            </a:r>
            <a:r>
              <a:rPr lang="zh-CN" altLang="en-US" sz="28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世纪初</a:t>
            </a:r>
            <a:r>
              <a:rPr lang="en-US" altLang="zh-CN" sz="28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---</a:t>
            </a:r>
            <a:r>
              <a:rPr lang="zh-CN" altLang="en-US" sz="28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至今</a:t>
            </a:r>
            <a:endParaRPr lang="zh-CN" altLang="en-US" sz="2800" b="1">
              <a:solidFill>
                <a:schemeClr val="bg1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313" name="Text Box 14"/>
          <p:cNvSpPr txBox="1"/>
          <p:nvPr/>
        </p:nvSpPr>
        <p:spPr>
          <a:xfrm>
            <a:off x="773642" y="1043941"/>
            <a:ext cx="2820247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32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原始社会</a:t>
            </a:r>
            <a:endParaRPr lang="zh-CN" altLang="en-US" sz="3200" b="1" u="sng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3983" name="Text Box 15"/>
          <p:cNvSpPr txBox="1"/>
          <p:nvPr/>
        </p:nvSpPr>
        <p:spPr>
          <a:xfrm>
            <a:off x="626745" y="2672716"/>
            <a:ext cx="3161453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32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奴隶社会</a:t>
            </a:r>
            <a:endParaRPr lang="zh-CN" altLang="en-US" sz="3200" b="1" u="sng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3984" name="Text Box 16"/>
          <p:cNvSpPr txBox="1"/>
          <p:nvPr/>
        </p:nvSpPr>
        <p:spPr>
          <a:xfrm>
            <a:off x="626745" y="4756785"/>
            <a:ext cx="353822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100" b="1">
                <a:latin typeface="Arial" panose="020b0604020202020204" pitchFamily="34" charset="0"/>
              </a:rPr>
              <a:t>   </a:t>
            </a:r>
            <a:r>
              <a:rPr lang="en-US" altLang="zh-CN" sz="2000" b="1">
                <a:latin typeface="Arial" panose="020b0604020202020204" pitchFamily="34" charset="0"/>
              </a:rPr>
              <a:t>  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32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封建社会</a:t>
            </a:r>
            <a:endParaRPr lang="zh-CN" altLang="en-US" sz="3200" b="1" u="sng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（中古，中世纪）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3317" name="Line 21"/>
          <p:cNvSpPr/>
          <p:nvPr/>
        </p:nvSpPr>
        <p:spPr>
          <a:xfrm flipH="1">
            <a:off x="6527800" y="2672954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83994" name="Line 26"/>
          <p:cNvSpPr/>
          <p:nvPr/>
        </p:nvSpPr>
        <p:spPr>
          <a:xfrm rot="300000">
            <a:off x="2026920" y="1630045"/>
            <a:ext cx="97790" cy="104013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3" name="Line 26"/>
          <p:cNvSpPr/>
          <p:nvPr/>
        </p:nvSpPr>
        <p:spPr>
          <a:xfrm rot="300000">
            <a:off x="2028825" y="3470910"/>
            <a:ext cx="91440" cy="115062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22537" name="AutoShape 17"/>
          <p:cNvSpPr/>
          <p:nvPr/>
        </p:nvSpPr>
        <p:spPr>
          <a:xfrm>
            <a:off x="3330575" y="2275205"/>
            <a:ext cx="154305" cy="1670050"/>
          </a:xfrm>
          <a:prstGeom prst="leftBrace">
            <a:avLst>
              <a:gd name="adj1" fmla="val 94844"/>
              <a:gd name="adj2" fmla="val 50000"/>
            </a:avLst>
          </a:prstGeom>
          <a:noFill/>
          <a:ln w="25400" cap="flat" cmpd="sng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1350">
              <a:latin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593253" y="2030730"/>
            <a:ext cx="7025640" cy="18992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东方（亚非）：四大文明古国</a:t>
            </a:r>
            <a:endParaRPr lang="zh-CN" altLang="zh-CN" sz="28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  <a:p>
            <a:pPr>
              <a:lnSpc>
                <a:spcPct val="140000"/>
              </a:lnSpc>
            </a:pPr>
            <a:endParaRPr lang="zh-CN" altLang="zh-CN" sz="2800" b="1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</a:endParaRPr>
          </a:p>
          <a:p>
            <a:pPr>
              <a:lnSpc>
                <a:spcPct val="140000"/>
              </a:lnSpc>
            </a:pPr>
            <a:r>
              <a:rPr lang="zh-CN" altLang="zh-CN" sz="28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</a:rPr>
              <a:t>西方（欧美）</a:t>
            </a:r>
            <a:r>
              <a:rPr lang="zh-CN" altLang="zh-CN" sz="2800" b="1">
                <a:latin typeface="华文中宋" panose="02010600040101010101" charset="-122"/>
                <a:ea typeface="华文中宋" panose="02010600040101010101" charset="-122"/>
              </a:rPr>
              <a:t>：古希腊，古罗马</a:t>
            </a:r>
            <a:endParaRPr lang="zh-CN" altLang="zh-CN" sz="2800" b="1"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7" name="AutoShape 17"/>
          <p:cNvSpPr/>
          <p:nvPr/>
        </p:nvSpPr>
        <p:spPr>
          <a:xfrm>
            <a:off x="3877945" y="4756785"/>
            <a:ext cx="114935" cy="1345565"/>
          </a:xfrm>
          <a:prstGeom prst="leftBrace">
            <a:avLst>
              <a:gd name="adj1" fmla="val 94844"/>
              <a:gd name="adj2" fmla="val 50933"/>
            </a:avLst>
          </a:prstGeom>
          <a:noFill/>
          <a:ln w="25400" cap="flat" cmpd="sng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1350">
              <a:latin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098926" y="4345305"/>
            <a:ext cx="7107767" cy="18992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zh-CN" sz="28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</a:rPr>
              <a:t>东方：</a:t>
            </a:r>
            <a:r>
              <a:rPr lang="zh-CN" altLang="zh-CN" sz="2800" b="1">
                <a:latin typeface="华文中宋" panose="02010600040101010101" charset="-122"/>
                <a:ea typeface="华文中宋" panose="02010600040101010101" charset="-122"/>
              </a:rPr>
              <a:t>日本，阿拉伯国家</a:t>
            </a:r>
            <a:endParaRPr lang="zh-CN" altLang="zh-CN" sz="2800" b="1">
              <a:latin typeface="华文中宋" panose="02010600040101010101" charset="-122"/>
              <a:ea typeface="华文中宋" panose="02010600040101010101" charset="-122"/>
            </a:endParaRPr>
          </a:p>
          <a:p>
            <a:pPr>
              <a:lnSpc>
                <a:spcPct val="140000"/>
              </a:lnSpc>
            </a:pPr>
            <a:endParaRPr lang="zh-CN" altLang="zh-CN" sz="2800" b="1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</a:endParaRPr>
          </a:p>
          <a:p>
            <a:pPr>
              <a:lnSpc>
                <a:spcPct val="140000"/>
              </a:lnSpc>
            </a:pPr>
            <a:r>
              <a:rPr lang="zh-CN" altLang="zh-CN" sz="28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</a:rPr>
              <a:t>西方：</a:t>
            </a:r>
            <a:r>
              <a:rPr lang="zh-CN" altLang="zh-CN" sz="2800" b="1">
                <a:latin typeface="华文中宋" panose="02010600040101010101" charset="-122"/>
                <a:ea typeface="华文中宋" panose="02010600040101010101" charset="-122"/>
              </a:rPr>
              <a:t>法兰克王国，拜占庭帝国</a:t>
            </a:r>
            <a:endParaRPr lang="zh-CN" altLang="zh-CN" sz="2800" b="1">
              <a:latin typeface="华文中宋" panose="02010600040101010101" charset="-122"/>
              <a:ea typeface="华文中宋" panose="02010600040101010101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3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83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83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3" grpId="0"/>
      <p:bldP spid="83983" grpId="0"/>
      <p:bldP spid="83984" grpId="0"/>
      <p:bldP spid="22537" grpId="0"/>
      <p:bldP spid="2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7409" name="图片 1" descr="QQ截图2020072810525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222673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1"/>
          <p:cNvSpPr txBox="1"/>
          <p:nvPr/>
        </p:nvSpPr>
        <p:spPr>
          <a:xfrm>
            <a:off x="2475230" y="3164205"/>
            <a:ext cx="6109970" cy="230695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   一</a:t>
            </a:r>
            <a:r>
              <a:rPr lang="zh-CN" altLang="zh-CN" sz="3200" b="1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金属工具的出现；</a:t>
            </a:r>
            <a:endParaRPr lang="zh-CN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   二是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文字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的出现；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   三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是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城市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或者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国家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的形成。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8435" name="矩形 18434"/>
          <p:cNvSpPr/>
          <p:nvPr/>
        </p:nvSpPr>
        <p:spPr>
          <a:xfrm>
            <a:off x="1754717" y="531919"/>
            <a:ext cx="8680451" cy="1056217"/>
          </a:xfrm>
          <a:prstGeom prst="rect">
            <a:avLst/>
          </a:prstGeom>
          <a:noFill/>
          <a:ln w="9525" cap="flat" cmpd="sng">
            <a:solidFill>
              <a:srgbClr val="98B954"/>
            </a:solidFill>
            <a:prstDash val="solid"/>
            <a:miter/>
            <a:headEnd type="none" w="med" len="med"/>
            <a:tailEnd type="none" w="med" len="med"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 wrap="none" anchor="ctr">
            <a:scene3d>
              <a:camera prst="orthographicFront"/>
              <a:lightRig rig="threePt" dir="t"/>
            </a:scene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5335" b="1" i="0" u="none" strike="noStrike" kern="1200" cap="none" spc="0" normalizeH="0" baseline="0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Calibri" panose="020f0502020204030204" pitchFamily="34" charset="0"/>
                <a:ea typeface="黑体" panose="02010609060101010101" pitchFamily="2" charset="-122"/>
                <a:cs typeface="+mn-cs"/>
              </a:rPr>
              <a:t>第一单元  古代亚非文明</a:t>
            </a:r>
            <a:endParaRPr kumimoji="0" lang="zh-CN" altLang="en-US" sz="5335" b="1" i="0" u="none" strike="noStrike" kern="1200" cap="none" spc="0" normalizeH="0" baseline="0" noProof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Calibri" panose="020f0502020204030204" pitchFamily="34" charset="0"/>
              <a:ea typeface="黑体" panose="02010609060101010101" pitchFamily="2" charset="-122"/>
              <a:cs typeface="+mn-cs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955925" y="2010410"/>
            <a:ext cx="466026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32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“</a:t>
            </a:r>
            <a:r>
              <a:rPr lang="zh-CN" altLang="en-US" sz="32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文明</a:t>
            </a:r>
            <a:r>
              <a:rPr lang="en-US" altLang="zh-CN" sz="32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”</a:t>
            </a:r>
            <a:r>
              <a:rPr lang="zh-CN" altLang="en-US" sz="32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最基础的标准：</a:t>
            </a:r>
            <a:endParaRPr lang="en-US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Group 2"/>
          <p:cNvGrpSpPr/>
          <p:nvPr/>
        </p:nvGrpSpPr>
        <p:grpSpPr>
          <a:xfrm>
            <a:off x="-8467" y="6667500"/>
            <a:ext cx="12192000" cy="217488"/>
            <a:chOff x="-204" y="2976"/>
            <a:chExt cx="5760" cy="137"/>
          </a:xfrm>
        </p:grpSpPr>
        <p:pic>
          <p:nvPicPr>
            <p:cNvPr id="317443" name="Picture 3" descr="7"/>
            <p:cNvPicPr>
              <a:picLocks noChangeAspect="1" noChangeArrowheads="1"/>
            </p:cNvPicPr>
            <p:nvPr/>
          </p:nvPicPr>
          <p:blipFill>
            <a:blip r:embed="rId3"/>
            <a:srcRect t="10446" b="86510"/>
            <a:stretch>
              <a:fillRect/>
            </a:stretch>
          </p:blipFill>
          <p:spPr bwMode="auto">
            <a:xfrm rot="10800000">
              <a:off x="-204" y="2976"/>
              <a:ext cx="5760" cy="132"/>
            </a:xfrm>
            <a:prstGeom prst="rect">
              <a:avLst/>
            </a:prstGeom>
            <a:noFill/>
          </p:spPr>
        </p:pic>
        <p:pic>
          <p:nvPicPr>
            <p:cNvPr id="317444" name="Picture 4" descr="14"/>
            <p:cNvPicPr>
              <a:picLocks noChangeAspect="1" noChangeArrowheads="1"/>
            </p:cNvPicPr>
            <p:nvPr/>
          </p:nvPicPr>
          <p:blipFill>
            <a:blip r:embed="rId4"/>
            <a:srcRect l="35" t="82117" r="-35" b="10780"/>
            <a:stretch>
              <a:fillRect/>
            </a:stretch>
          </p:blipFill>
          <p:spPr bwMode="auto">
            <a:xfrm>
              <a:off x="-204" y="3017"/>
              <a:ext cx="5760" cy="96"/>
            </a:xfrm>
            <a:prstGeom prst="rect">
              <a:avLst/>
            </a:prstGeom>
            <a:noFill/>
          </p:spPr>
        </p:pic>
      </p:grpSp>
      <p:pic>
        <p:nvPicPr>
          <p:cNvPr id="78861" name="Picture 1037" descr="2-d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152400" y="647383"/>
            <a:ext cx="11887200" cy="434340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78852" name="Picture 1028" descr="古埃及"/>
          <p:cNvPicPr>
            <a:picLocks noChangeAspect="1" noChangeArrowheads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1494155" y="2636838"/>
            <a:ext cx="323851" cy="76200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78853" name="Picture 1029" descr="古巴比伦"/>
          <p:cNvPicPr>
            <a:picLocks noChangeAspect="1" noChangeArrowheads="1"/>
          </p:cNvPicPr>
          <p:nvPr/>
        </p:nvPicPr>
        <p:blipFill>
          <a:blip r:embed="rId7"/>
          <a:stretch>
            <a:fillRect/>
          </a:stretch>
        </p:blipFill>
        <p:spPr bwMode="auto">
          <a:xfrm>
            <a:off x="2431415" y="2114550"/>
            <a:ext cx="1016000" cy="731838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78854" name="AutoShape 1030" descr="之字形"/>
          <p:cNvSpPr>
            <a:spLocks noChangeArrowheads="1"/>
          </p:cNvSpPr>
          <p:nvPr/>
        </p:nvSpPr>
        <p:spPr bwMode="auto">
          <a:xfrm>
            <a:off x="2431415" y="1049020"/>
            <a:ext cx="2696210" cy="747395"/>
          </a:xfrm>
          <a:prstGeom prst="wedgeEllipseCallout">
            <a:avLst>
              <a:gd name="adj1" fmla="val -28301"/>
              <a:gd name="adj2" fmla="val 77866"/>
            </a:avLst>
          </a:prstGeom>
          <a:pattFill prst="zigZag">
            <a:fgClr>
              <a:srgbClr val="99CCFF"/>
            </a:fgClr>
            <a:bgClr>
              <a:srgbClr val="FFFFFF"/>
            </a:bgClr>
          </a:pattFill>
          <a:ln w="38100">
            <a:solidFill>
              <a:schemeClr val="folHlink"/>
            </a:solidFill>
            <a:miter lim="800000"/>
          </a:ln>
        </p:spPr>
        <p:txBody>
          <a:bodyPr/>
          <a:lstStyle/>
          <a:p>
            <a:pPr algn="ctr"/>
            <a:r>
              <a:rPr kumimoji="1" lang="zh-CN" altLang="en-US" sz="3200" b="1">
                <a:solidFill>
                  <a:srgbClr val="800000"/>
                </a:solidFill>
                <a:latin typeface="Times New Roman" panose="02020603050405020304" pitchFamily="18" charset="0"/>
                <a:ea typeface="迷你简毡笔黑" pitchFamily="65" charset="-122"/>
              </a:rPr>
              <a:t>古巴比伦</a:t>
            </a:r>
            <a:endParaRPr kumimoji="1" lang="zh-CN" altLang="en-US" sz="3200" b="1">
              <a:solidFill>
                <a:srgbClr val="800000"/>
              </a:solidFill>
              <a:latin typeface="Times New Roman" panose="02020603050405020304" pitchFamily="18" charset="0"/>
              <a:ea typeface="迷你简毡笔黑" pitchFamily="65" charset="-122"/>
            </a:endParaRPr>
          </a:p>
        </p:txBody>
      </p:sp>
      <p:pic>
        <p:nvPicPr>
          <p:cNvPr id="78855" name="Picture 1031" descr="古印度"/>
          <p:cNvPicPr>
            <a:picLocks noChangeAspect="1" noChangeArrowheads="1"/>
          </p:cNvPicPr>
          <p:nvPr/>
        </p:nvPicPr>
        <p:blipFill>
          <a:blip r:embed="rId8"/>
          <a:stretch>
            <a:fillRect/>
          </a:stretch>
        </p:blipFill>
        <p:spPr bwMode="auto">
          <a:xfrm>
            <a:off x="5034704" y="2521904"/>
            <a:ext cx="2123016" cy="120967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78856" name="AutoShape 1032" descr="之字形"/>
          <p:cNvSpPr>
            <a:spLocks noChangeArrowheads="1"/>
          </p:cNvSpPr>
          <p:nvPr/>
        </p:nvSpPr>
        <p:spPr bwMode="auto">
          <a:xfrm>
            <a:off x="6122035" y="3616325"/>
            <a:ext cx="2367280" cy="773430"/>
          </a:xfrm>
          <a:prstGeom prst="wedgeEllipseCallout">
            <a:avLst>
              <a:gd name="adj1" fmla="val -37046"/>
              <a:gd name="adj2" fmla="val -103384"/>
            </a:avLst>
          </a:prstGeom>
          <a:pattFill prst="zigZag">
            <a:fgClr>
              <a:srgbClr val="99CCFF"/>
            </a:fgClr>
            <a:bgClr>
              <a:srgbClr val="FFFFFF"/>
            </a:bgClr>
          </a:pattFill>
          <a:ln w="38100">
            <a:solidFill>
              <a:schemeClr val="folHlink"/>
            </a:solidFill>
            <a:miter lim="800000"/>
          </a:ln>
        </p:spPr>
        <p:txBody>
          <a:bodyPr/>
          <a:lstStyle/>
          <a:p>
            <a:pPr algn="ctr"/>
            <a:r>
              <a:rPr kumimoji="1" lang="zh-CN" altLang="en-US" sz="3200" b="1">
                <a:solidFill>
                  <a:srgbClr val="800000"/>
                </a:solidFill>
                <a:latin typeface="Times New Roman" panose="02020603050405020304" pitchFamily="18" charset="0"/>
                <a:ea typeface="迷你简毡笔黑" pitchFamily="65" charset="-122"/>
              </a:rPr>
              <a:t>古印度</a:t>
            </a:r>
            <a:endParaRPr kumimoji="1" lang="zh-CN" altLang="en-US" sz="3200" b="1">
              <a:solidFill>
                <a:srgbClr val="800000"/>
              </a:solidFill>
              <a:latin typeface="Times New Roman" panose="02020603050405020304" pitchFamily="18" charset="0"/>
              <a:ea typeface="迷你简毡笔黑" pitchFamily="65" charset="-122"/>
            </a:endParaRPr>
          </a:p>
        </p:txBody>
      </p:sp>
      <p:pic>
        <p:nvPicPr>
          <p:cNvPr id="78857" name="Picture 1033" descr="古代中国"/>
          <p:cNvPicPr>
            <a:picLocks noChangeAspect="1" noChangeArrowheads="1"/>
          </p:cNvPicPr>
          <p:nvPr/>
        </p:nvPicPr>
        <p:blipFill>
          <a:blip r:embed="rId9"/>
          <a:stretch>
            <a:fillRect/>
          </a:stretch>
        </p:blipFill>
        <p:spPr bwMode="auto">
          <a:xfrm>
            <a:off x="9941560" y="1796099"/>
            <a:ext cx="1854200" cy="136842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78858" name="AutoShape 1034" descr="之字形"/>
          <p:cNvSpPr>
            <a:spLocks noChangeArrowheads="1"/>
          </p:cNvSpPr>
          <p:nvPr/>
        </p:nvSpPr>
        <p:spPr bwMode="auto">
          <a:xfrm>
            <a:off x="8093075" y="1273810"/>
            <a:ext cx="2353945" cy="840740"/>
          </a:xfrm>
          <a:prstGeom prst="wedgeEllipseCallout">
            <a:avLst>
              <a:gd name="adj1" fmla="val 54116"/>
              <a:gd name="adj2" fmla="val 64324"/>
            </a:avLst>
          </a:prstGeom>
          <a:pattFill prst="zigZag">
            <a:fgClr>
              <a:srgbClr val="99CCFF"/>
            </a:fgClr>
            <a:bgClr>
              <a:srgbClr val="FFFFFF"/>
            </a:bgClr>
          </a:pattFill>
          <a:ln w="38100">
            <a:solidFill>
              <a:schemeClr val="folHlink"/>
            </a:solidFill>
            <a:miter lim="800000"/>
          </a:ln>
        </p:spPr>
        <p:txBody>
          <a:bodyPr/>
          <a:lstStyle/>
          <a:p>
            <a:pPr algn="ctr"/>
            <a:r>
              <a:rPr kumimoji="1" lang="zh-CN" altLang="en-US" sz="2800" b="1">
                <a:solidFill>
                  <a:srgbClr val="800000"/>
                </a:solidFill>
                <a:latin typeface="Times New Roman" panose="02020603050405020304" pitchFamily="18" charset="0"/>
                <a:ea typeface="迷你简毡笔黑" pitchFamily="65" charset="-122"/>
              </a:rPr>
              <a:t>古代中国</a:t>
            </a:r>
            <a:endParaRPr kumimoji="1" lang="zh-CN" altLang="en-US" sz="2800" b="1">
              <a:solidFill>
                <a:srgbClr val="800000"/>
              </a:solidFill>
              <a:latin typeface="Times New Roman" panose="02020603050405020304" pitchFamily="18" charset="0"/>
              <a:ea typeface="迷你简毡笔黑" pitchFamily="65" charset="-122"/>
            </a:endParaRPr>
          </a:p>
        </p:txBody>
      </p:sp>
      <p:sp>
        <p:nvSpPr>
          <p:cNvPr id="78859" name="AutoShape 1035" descr="之字形"/>
          <p:cNvSpPr>
            <a:spLocks noChangeArrowheads="1"/>
          </p:cNvSpPr>
          <p:nvPr/>
        </p:nvSpPr>
        <p:spPr bwMode="auto">
          <a:xfrm>
            <a:off x="1408430" y="3399155"/>
            <a:ext cx="2280920" cy="859155"/>
          </a:xfrm>
          <a:prstGeom prst="wedgeEllipseCallout">
            <a:avLst>
              <a:gd name="adj1" fmla="val -37824"/>
              <a:gd name="adj2" fmla="val -111199"/>
            </a:avLst>
          </a:prstGeom>
          <a:pattFill prst="zigZag">
            <a:fgClr>
              <a:srgbClr val="99CCFF"/>
            </a:fgClr>
            <a:bgClr>
              <a:srgbClr val="FFFFFF"/>
            </a:bgClr>
          </a:pattFill>
          <a:ln w="38100">
            <a:solidFill>
              <a:schemeClr val="folHlink"/>
            </a:solidFill>
            <a:miter lim="800000"/>
          </a:ln>
        </p:spPr>
        <p:txBody>
          <a:bodyPr/>
          <a:lstStyle/>
          <a:p>
            <a:pPr algn="ctr"/>
            <a:r>
              <a:rPr kumimoji="1" lang="zh-CN" altLang="en-US" sz="3200" b="1">
                <a:solidFill>
                  <a:srgbClr val="800000"/>
                </a:solidFill>
                <a:latin typeface="Times New Roman" panose="02020603050405020304" pitchFamily="18" charset="0"/>
                <a:ea typeface="迷你简毡笔黑" pitchFamily="65" charset="-122"/>
              </a:rPr>
              <a:t>古埃及</a:t>
            </a:r>
            <a:endParaRPr kumimoji="1" lang="zh-CN" altLang="en-US" sz="3200" b="1">
              <a:solidFill>
                <a:srgbClr val="800000"/>
              </a:solidFill>
              <a:latin typeface="Times New Roman" panose="02020603050405020304" pitchFamily="18" charset="0"/>
              <a:ea typeface="迷你简毡笔黑" pitchFamily="65" charset="-122"/>
            </a:endParaRPr>
          </a:p>
        </p:txBody>
      </p:sp>
      <p:sp>
        <p:nvSpPr>
          <p:cNvPr id="78860" name="Text Box 1036"/>
          <p:cNvSpPr txBox="1">
            <a:spLocks noChangeArrowheads="1"/>
          </p:cNvSpPr>
          <p:nvPr/>
        </p:nvSpPr>
        <p:spPr bwMode="auto">
          <a:xfrm>
            <a:off x="358140" y="0"/>
            <a:ext cx="5286375" cy="583565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迷你简太极" pitchFamily="2" charset="-122"/>
              </a:rPr>
              <a:t>你知道四大文明古国吗？</a:t>
            </a:r>
            <a:endParaRPr kumimoji="1" lang="zh-CN" altLang="en-US" sz="3200" b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迷你简太极" pitchFamily="2" charset="-122"/>
            </a:endParaRPr>
          </a:p>
        </p:txBody>
      </p:sp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208915" y="5156200"/>
            <a:ext cx="11475085" cy="1346835"/>
          </a:xfrm>
          <a:prstGeom prst="rect">
            <a:avLst/>
          </a:prstGeom>
          <a:solidFill>
            <a:srgbClr val="FFFFFF">
              <a:alpha val="40000"/>
            </a:srgbClr>
          </a:solidFill>
          <a:ln w="19050">
            <a:solidFill>
              <a:srgbClr val="C00000"/>
            </a:solidFill>
            <a:miter lim="800000"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zh-CN" altLang="en-US" sz="28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人类</a:t>
            </a:r>
            <a:r>
              <a:rPr lang="zh-CN" alt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早期文明主要诞生在亚非地区的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大河流域</a:t>
            </a:r>
            <a:r>
              <a:rPr lang="zh-CN" alt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，最重要的有</a:t>
            </a:r>
            <a:r>
              <a:rPr lang="zh-CN" altLang="en-US" sz="2800" b="1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古代埃及文明、古代两河文明、古代印度文明、中国的古代文明。</a:t>
            </a:r>
            <a:endParaRPr lang="zh-CN" altLang="en-US" sz="2800" b="1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78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88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88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88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88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88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88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88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88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88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88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88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88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88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88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88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4" grpId="0"/>
      <p:bldP spid="78856" grpId="0"/>
      <p:bldP spid="78858" grpId="0"/>
      <p:bldP spid="78859" grpId="0"/>
      <p:bldP spid="78860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椭圆 10"/>
          <p:cNvSpPr/>
          <p:nvPr/>
        </p:nvSpPr>
        <p:spPr>
          <a:xfrm>
            <a:off x="2399665" y="746125"/>
            <a:ext cx="78740" cy="8699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5395" y="833120"/>
            <a:ext cx="8796655" cy="3134995"/>
          </a:xfrm>
          <a:prstGeom prst="rect">
            <a:avLst/>
          </a:prstGeom>
          <a:ln w="28575" cmpd="dbl">
            <a:solidFill>
              <a:srgbClr val="7030A0"/>
            </a:solidFill>
            <a:prstDash val="solid"/>
          </a:ln>
        </p:spPr>
      </p:pic>
      <p:sp>
        <p:nvSpPr>
          <p:cNvPr id="3" name="文本框 2"/>
          <p:cNvSpPr txBox="1"/>
          <p:nvPr/>
        </p:nvSpPr>
        <p:spPr>
          <a:xfrm>
            <a:off x="252095" y="4322445"/>
            <a:ext cx="7343775" cy="2245360"/>
          </a:xfrm>
          <a:prstGeom prst="rect">
            <a:avLst/>
          </a:prstGeom>
          <a:noFill/>
          <a:ln w="38100" cmpd="sng">
            <a:solidFill>
              <a:schemeClr val="accent5">
                <a:lumMod val="50000"/>
              </a:schemeClr>
            </a:solidFill>
            <a:prstDash val="sysDot"/>
          </a:ln>
        </p:spPr>
        <p:txBody>
          <a:bodyPr wrap="square" rtlCol="0" anchor="t">
            <a:spAutoFit/>
          </a:bodyPr>
          <a:lstStyle/>
          <a:p>
            <a:pPr marL="457200" indent="-457200" algn="l"/>
            <a:r>
              <a:rPr lang="zh-CN" altLang="zh-CN" sz="2800" b="1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地理环境:</a:t>
            </a:r>
            <a:endParaRPr lang="zh-CN" altLang="zh-CN" sz="2800" b="1">
              <a:solidFill>
                <a:srgbClr val="000099"/>
              </a:solidFill>
              <a:effectLst>
                <a:outerShdw blurRad="38100" dist="38100" dir="2700000">
                  <a:srgbClr val="000000"/>
                </a:outerShdw>
              </a:effectLst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+mn-ea"/>
            </a:endParaRPr>
          </a:p>
          <a:p>
            <a:pPr indent="-457200" algn="l" fontAlgn="auto"/>
            <a:r>
              <a:rPr lang="zh-CN" altLang="zh-CN" sz="2800" b="1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四大文明古国都源于北纬30度左右的</a:t>
            </a:r>
            <a:r>
              <a:rPr lang="zh-CN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仿宋" panose="02010609060101010101" charset="-122"/>
                <a:sym typeface="+mn-ea"/>
              </a:rPr>
              <a:t>大河流域</a:t>
            </a:r>
            <a:r>
              <a:rPr lang="zh-CN" altLang="zh-CN" sz="2800" b="1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。这些大河流域</a:t>
            </a:r>
            <a:r>
              <a:rPr lang="zh-CN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气候湿润，光热充足，地势平坦，土地肥沃，水源充足</a:t>
            </a:r>
            <a:r>
              <a:rPr lang="zh-CN" altLang="zh-CN" sz="2800" b="1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，交通便利，为文明起源提供了物质基础，从而形成了各自的文明。</a:t>
            </a:r>
            <a:endParaRPr lang="zh-CN" altLang="en-US" sz="280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234045" y="4489450"/>
            <a:ext cx="3048000" cy="1414780"/>
          </a:xfrm>
          <a:prstGeom prst="rect">
            <a:avLst/>
          </a:prstGeom>
          <a:noFill/>
          <a:ln w="38100" cmpd="sng">
            <a:solidFill>
              <a:schemeClr val="accent5">
                <a:lumMod val="50000"/>
              </a:schemeClr>
            </a:solidFill>
            <a:prstDash val="sysDot"/>
          </a:ln>
        </p:spPr>
        <p:txBody>
          <a:bodyPr wrap="square" rtlCol="0" anchor="t">
            <a:spAutoFit/>
          </a:bodyPr>
          <a:lstStyle/>
          <a:p>
            <a:pPr marL="457200" indent="-457200" algn="ctr"/>
            <a:r>
              <a:rPr lang="zh-CN" altLang="en-US" sz="2800" b="1"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适合</a:t>
            </a:r>
            <a:r>
              <a:rPr lang="zh-CN" altLang="en-US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人类生存</a:t>
            </a:r>
            <a:r>
              <a:rPr lang="zh-CN" altLang="en-US" sz="2800" b="1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；</a:t>
            </a:r>
            <a:endParaRPr lang="zh-CN" altLang="en-US" sz="2800" b="1">
              <a:solidFill>
                <a:schemeClr val="tx1"/>
              </a:solidFill>
              <a:effectLst/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  <a:p>
            <a:pPr marL="457200" indent="-457200" algn="ctr"/>
            <a:r>
              <a:rPr lang="zh-CN" altLang="en-US" sz="2800" b="1"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利于</a:t>
            </a:r>
            <a:r>
              <a:rPr lang="zh-CN" altLang="en-US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农业生产</a:t>
            </a:r>
            <a:r>
              <a:rPr lang="zh-CN" altLang="en-US" sz="2800" b="1"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；</a:t>
            </a:r>
            <a:endParaRPr lang="en-US" altLang="zh-CN" sz="3000" b="1">
              <a:solidFill>
                <a:srgbClr val="FF0000"/>
              </a:solidFill>
              <a:effectLst/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  <a:p>
            <a:pPr marL="457200" indent="-457200" algn="ctr"/>
            <a:r>
              <a:rPr lang="en-US" altLang="zh-CN" sz="30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.....</a:t>
            </a:r>
            <a:endParaRPr lang="en-US" altLang="zh-CN" sz="3000" b="1">
              <a:solidFill>
                <a:srgbClr val="FF0000"/>
              </a:solidFill>
              <a:effectLst/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  <p:sp>
        <p:nvSpPr>
          <p:cNvPr id="6" name="右大括号 5"/>
          <p:cNvSpPr/>
          <p:nvPr/>
        </p:nvSpPr>
        <p:spPr>
          <a:xfrm>
            <a:off x="7708900" y="4345305"/>
            <a:ext cx="302260" cy="2199640"/>
          </a:xfrm>
          <a:prstGeom prst="rightBrace">
            <a:avLst>
              <a:gd name="adj1" fmla="val 0"/>
              <a:gd name="adj2" fmla="val 49084"/>
            </a:avLst>
          </a:prstGeom>
          <a:ln w="28575" cmpd="sng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819" name="Text Box 3"/>
          <p:cNvSpPr txBox="1"/>
          <p:nvPr/>
        </p:nvSpPr>
        <p:spPr>
          <a:xfrm>
            <a:off x="1456690" y="162560"/>
            <a:ext cx="7486015" cy="583565"/>
          </a:xfrm>
          <a:prstGeom prst="rect">
            <a:avLst/>
          </a:prstGeom>
          <a:solidFill>
            <a:srgbClr val="C00000"/>
          </a:solidFill>
          <a:ln w="9525">
            <a:noFill/>
          </a:ln>
        </p:spPr>
        <p:txBody>
          <a:bodyPr wrap="square" lIns="91440" tIns="45720" rIns="91440" bIns="45720">
            <a:spAutoFit/>
          </a:bodyPr>
          <a:lstStyle/>
          <a:p>
            <a:pPr marR="0" defTabSz="685800" eaLnBrk="0" hangingPunct="0">
              <a:buClrTx/>
              <a:buSzTx/>
              <a:defRPr/>
            </a:pPr>
            <a:r>
              <a:rPr kumimoji="0" lang="zh-CN" altLang="zh-CN" sz="3200" b="1" kern="1200" cap="none" spc="0" normalizeH="0" baseline="0" noProof="1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cs"/>
              </a:rPr>
              <a:t>这些文明产生的地理位置有何共同点？</a:t>
            </a:r>
            <a:endParaRPr kumimoji="0" lang="zh-CN" altLang="zh-CN" sz="3200" b="1" kern="1200" cap="none" spc="0" normalizeH="0" baseline="0" noProof="1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华文中宋" panose="02010600040101010101" charset="-122"/>
              <a:ea typeface="华文中宋" panose="02010600040101010101" charset="-122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892415" y="6076315"/>
            <a:ext cx="4180840" cy="491490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n-US" altLang="zh-CN" sz="26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“</a:t>
            </a:r>
            <a:r>
              <a:rPr lang="zh-CN" altLang="zh-CN" sz="26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农耕文明</a:t>
            </a:r>
            <a:r>
              <a:rPr lang="en-US" altLang="zh-CN" sz="26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”</a:t>
            </a:r>
            <a:r>
              <a:rPr lang="zh-CN" altLang="zh-CN" sz="26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或</a:t>
            </a:r>
            <a:r>
              <a:rPr lang="en-US" altLang="zh-CN" sz="26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“</a:t>
            </a:r>
            <a:r>
              <a:rPr lang="zh-CN" altLang="zh-CN" sz="26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大河文明</a:t>
            </a:r>
            <a:r>
              <a:rPr lang="en-US" altLang="zh-CN" sz="26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”</a:t>
            </a:r>
            <a:endParaRPr lang="en-US" altLang="zh-CN" sz="2600" b="1">
              <a:solidFill>
                <a:schemeClr val="bg1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4" grpId="0" uiExpand="1" build="allAtOnce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4421" y="3648996"/>
            <a:ext cx="5643064" cy="3160457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908300" y="1621790"/>
            <a:ext cx="6517005" cy="1624965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 algn="ctr" fontAlgn="base"/>
            <a:r>
              <a:rPr lang="zh-CN" altLang="en-US" sz="6600" b="1" strike="noStrike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</a:rPr>
              <a:t>第</a:t>
            </a:r>
            <a:r>
              <a:rPr lang="en-US" altLang="zh-CN" sz="6600" b="1" strike="noStrike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</a:rPr>
              <a:t>1</a:t>
            </a:r>
            <a:r>
              <a:rPr lang="zh-CN" altLang="en-US" sz="6600" strike="noStrike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</a:rPr>
              <a:t>课 古代埃及</a:t>
            </a:r>
            <a:endParaRPr lang="zh-CN" altLang="en-US" sz="6600" b="1" strike="noStrike" noProof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华文行楷" panose="02010800040101010101" charset="-122"/>
              <a:ea typeface="华文行楷" panose="02010800040101010101" charset="-122"/>
              <a:cs typeface="华文行楷" panose="02010800040101010101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2399665" y="764231"/>
            <a:ext cx="78740" cy="8699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45335" y="3632502"/>
            <a:ext cx="2625579" cy="317695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3561" y="3640337"/>
            <a:ext cx="2484504" cy="3176952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2399665" y="580390"/>
            <a:ext cx="6331585" cy="674370"/>
          </a:xfrm>
          <a:prstGeom prst="rect">
            <a:avLst/>
          </a:prstGeom>
          <a:solidFill>
            <a:srgbClr val="C00000"/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 algn="ctr" fontAlgn="base"/>
            <a:r>
              <a:rPr lang="zh-CN" altLang="en-US" sz="40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第一单元 </a:t>
            </a:r>
            <a:r>
              <a:rPr lang="en-US" altLang="zh-CN" sz="40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:</a:t>
            </a:r>
            <a:r>
              <a:rPr lang="zh-CN" altLang="en-US" sz="40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 古代亚非文明</a:t>
            </a:r>
            <a:endParaRPr lang="zh-CN" altLang="en-US" sz="4000" b="1" strike="noStrike" noProof="1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389" name="TextBox 4"/>
          <p:cNvSpPr txBox="1"/>
          <p:nvPr/>
        </p:nvSpPr>
        <p:spPr>
          <a:xfrm>
            <a:off x="297815" y="125095"/>
            <a:ext cx="6382385" cy="645160"/>
          </a:xfrm>
          <a:prstGeom prst="rect">
            <a:avLst/>
          </a:prstGeom>
          <a:solidFill>
            <a:srgbClr val="C00000"/>
          </a:solidFill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6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</a:rPr>
              <a:t>一、尼罗河与古埃及文明</a:t>
            </a:r>
            <a:endParaRPr lang="zh-CN" altLang="en-US" sz="3600" b="1">
              <a:solidFill>
                <a:schemeClr val="bg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46760" y="1128395"/>
            <a:ext cx="7456805" cy="52197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zh-CN" altLang="zh-CN" sz="2800">
                <a:solidFill>
                  <a:schemeClr val="bg1"/>
                </a:solidFill>
              </a:rPr>
              <a:t>自主学习：阅读教材</a:t>
            </a:r>
            <a:r>
              <a:rPr lang="en-US" altLang="zh-CN" sz="2800">
                <a:solidFill>
                  <a:schemeClr val="bg1"/>
                </a:solidFill>
              </a:rPr>
              <a:t>2--3</a:t>
            </a:r>
            <a:r>
              <a:rPr lang="zh-CN" altLang="en-US" sz="2800">
                <a:solidFill>
                  <a:schemeClr val="bg1"/>
                </a:solidFill>
              </a:rPr>
              <a:t>页，完成下列问题？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82040" y="2355215"/>
            <a:ext cx="98145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1</a:t>
            </a:r>
            <a:r>
              <a:rPr lang="zh-CN" altLang="en-US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、古埃及的地理环境怎样？</a:t>
            </a:r>
            <a:r>
              <a:rPr lang="zh-CN" altLang="en-US" sz="28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（地理位置、气候、土地情况）</a:t>
            </a:r>
            <a:endParaRPr lang="zh-CN" altLang="en-US" sz="2800" b="1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082040" y="3618230"/>
            <a:ext cx="99390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2、</a:t>
            </a:r>
            <a:r>
              <a:rPr lang="zh-CN" altLang="en-US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古埃及的文明的兴衰过程</a:t>
            </a:r>
            <a:r>
              <a:rPr lang="zh-CN" altLang="en-US" sz="28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（兴起</a:t>
            </a:r>
            <a:r>
              <a:rPr lang="en-US" altLang="zh-CN" sz="28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--</a:t>
            </a:r>
            <a:r>
              <a:rPr lang="zh-CN" altLang="en-US" sz="28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统一</a:t>
            </a:r>
            <a:r>
              <a:rPr lang="en-US" altLang="zh-CN" sz="28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---</a:t>
            </a:r>
            <a:r>
              <a:rPr lang="zh-CN" altLang="en-US" sz="28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强盛</a:t>
            </a:r>
            <a:r>
              <a:rPr lang="en-US" altLang="zh-CN" sz="28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---</a:t>
            </a:r>
            <a:r>
              <a:rPr lang="zh-CN" altLang="en-US" sz="28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衰落）</a:t>
            </a:r>
            <a:r>
              <a:rPr lang="zh-CN" altLang="en-US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？</a:t>
            </a:r>
            <a:endParaRPr lang="zh-CN" altLang="en-US" sz="2800" b="1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182370" y="5000625"/>
            <a:ext cx="94030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3、古埃及的文明成就有哪些</a:t>
            </a:r>
            <a:r>
              <a:rPr lang="zh-CN" altLang="en-US" sz="28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（领域，具体成就）</a:t>
            </a:r>
            <a:r>
              <a:rPr lang="en-US" altLang="zh-CN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？</a:t>
            </a:r>
            <a:endParaRPr lang="en-US" altLang="zh-CN" sz="2800" b="1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297815" y="933450"/>
            <a:ext cx="7479665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defTabSz="1219200" fontAlgn="base">
              <a:lnSpc>
                <a:spcPct val="100000"/>
              </a:lnSpc>
              <a:buClr>
                <a:srgbClr val="000000"/>
              </a:buClr>
              <a:buFont typeface="Arial" panose="020b0604020202020204" pitchFamily="34" charset="0"/>
              <a:defRPr/>
            </a:pPr>
            <a:r>
              <a:rPr lang="en-US" altLang="zh-CN" sz="40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 </a:t>
            </a:r>
            <a:r>
              <a:rPr lang="en-US" altLang="zh-CN" sz="32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(</a:t>
            </a:r>
            <a:r>
              <a:rPr lang="zh-CN" altLang="en-US" sz="32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一</a:t>
            </a:r>
            <a:r>
              <a:rPr lang="en-US" altLang="zh-CN" sz="32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) </a:t>
            </a:r>
            <a:r>
              <a:rPr lang="zh-CN" altLang="en-US" sz="32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古埃及</a:t>
            </a:r>
            <a:r>
              <a:rPr lang="en-US" altLang="zh-CN" sz="32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——</a:t>
            </a:r>
            <a:r>
              <a:rPr lang="zh-CN" altLang="en-US" sz="32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地理环境</a:t>
            </a:r>
            <a:endParaRPr lang="zh-CN" altLang="en-US" sz="3200" b="1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方正粗黑宋简体" panose="02000000000000000000" charset="-122"/>
              <a:ea typeface="方正粗黑宋简体" panose="02000000000000000000" charset="-122"/>
              <a:cs typeface="方正粗黑宋简体" panose="02000000000000000000" charset="-122"/>
              <a:sym typeface="+mn-ea"/>
            </a:endParaRPr>
          </a:p>
        </p:txBody>
      </p:sp>
      <p:sp>
        <p:nvSpPr>
          <p:cNvPr id="16389" name="TextBox 4"/>
          <p:cNvSpPr txBox="1"/>
          <p:nvPr/>
        </p:nvSpPr>
        <p:spPr>
          <a:xfrm>
            <a:off x="297815" y="125095"/>
            <a:ext cx="6382385" cy="645160"/>
          </a:xfrm>
          <a:prstGeom prst="rect">
            <a:avLst/>
          </a:prstGeom>
          <a:solidFill>
            <a:srgbClr val="C00000"/>
          </a:solidFill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6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</a:rPr>
              <a:t>一、尼罗河与古埃及文明</a:t>
            </a:r>
            <a:endParaRPr lang="zh-CN" altLang="en-US" sz="3600" b="1">
              <a:solidFill>
                <a:schemeClr val="bg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33045" y="1652270"/>
            <a:ext cx="8081645" cy="3553460"/>
          </a:xfrm>
          <a:prstGeom prst="rect">
            <a:avLst/>
          </a:prstGeom>
          <a:noFill/>
          <a:ln w="28575" cmpd="sng">
            <a:solidFill>
              <a:srgbClr val="7030A0"/>
            </a:solidFill>
            <a:prstDash val="sysDot"/>
          </a:ln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3000" b="1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 </a:t>
            </a:r>
            <a:r>
              <a:rPr lang="en-US" altLang="zh-CN" sz="3000" b="1">
                <a:solidFill>
                  <a:srgbClr val="00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  </a:t>
            </a:r>
            <a:r>
              <a:rPr lang="zh-CN" altLang="en-US" sz="3000" b="1">
                <a:solidFill>
                  <a:srgbClr val="00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古埃及位于</a:t>
            </a:r>
            <a:r>
              <a:rPr lang="zh-CN" altLang="en-US" sz="3000" b="1" u="sng">
                <a:solidFill>
                  <a:srgbClr val="3434F6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非洲东北角，</a:t>
            </a:r>
            <a:r>
              <a:rPr lang="zh-CN" altLang="en-US" sz="3000" b="1">
                <a:solidFill>
                  <a:srgbClr val="00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世界最长的河流</a:t>
            </a:r>
            <a:r>
              <a:rPr lang="zh-CN" altLang="en-US" sz="3000" b="1" u="sng">
                <a:solidFill>
                  <a:srgbClr val="3434F6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尼罗河</a:t>
            </a:r>
            <a:r>
              <a:rPr lang="zh-CN" altLang="en-US" sz="3000" b="1">
                <a:solidFill>
                  <a:srgbClr val="00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贯穿埃及南北。每年尼罗河定期泛滥</a:t>
            </a:r>
            <a:r>
              <a:rPr lang="en-US" altLang="zh-CN" sz="3000" b="1">
                <a:solidFill>
                  <a:srgbClr val="00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,</a:t>
            </a:r>
            <a:r>
              <a:rPr lang="zh-CN" altLang="en-US" sz="3000" b="1">
                <a:solidFill>
                  <a:srgbClr val="00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当洪水退去后，两岸留下肥沃的黑色淤泥，非常有利于农业生产。因此，古埃及文明被认为是</a:t>
            </a:r>
            <a:r>
              <a:rPr lang="en-US" altLang="zh-CN" sz="3000" b="1">
                <a:solidFill>
                  <a:srgbClr val="00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“</a:t>
            </a:r>
            <a:r>
              <a:rPr lang="zh-CN" altLang="en-US" sz="3000" b="1" u="sng">
                <a:solidFill>
                  <a:srgbClr val="3434F6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尼罗河的赠礼</a:t>
            </a:r>
            <a:r>
              <a:rPr lang="en-US" altLang="zh-CN" sz="3000" b="1" u="sng">
                <a:solidFill>
                  <a:srgbClr val="3434F6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”</a:t>
            </a:r>
            <a:r>
              <a:rPr lang="zh-CN" altLang="en-US" sz="3000" b="1" u="sng">
                <a:solidFill>
                  <a:srgbClr val="3434F6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。</a:t>
            </a:r>
            <a:endParaRPr lang="zh-CN" altLang="en-US" sz="3000" b="1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rcRect r="2078"/>
          <a:stretch>
            <a:fillRect/>
          </a:stretch>
        </p:blipFill>
        <p:spPr>
          <a:xfrm>
            <a:off x="9239430" y="770255"/>
            <a:ext cx="2573211" cy="3982085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233045" y="5375275"/>
            <a:ext cx="11303000" cy="737235"/>
          </a:xfrm>
          <a:prstGeom prst="rect">
            <a:avLst/>
          </a:prstGeom>
          <a:noFill/>
          <a:ln w="34925" cmpd="sng">
            <a:solidFill>
              <a:srgbClr val="7030A0"/>
            </a:solidFill>
            <a:prstDash val="sysDot"/>
          </a:ln>
        </p:spPr>
        <p:txBody>
          <a:bodyPr wrap="square" rtlCol="0">
            <a:spAutoFit/>
          </a:bodyPr>
          <a:lstStyle/>
          <a:p>
            <a:pPr algn="l" fontAlgn="auto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en-US" sz="2800"/>
              <a:t>、依据材料和地图，分析古埃及的</a:t>
            </a:r>
            <a:r>
              <a:rPr lang="zh-CN" altLang="en-US" sz="2800">
                <a:solidFill>
                  <a:srgbClr val="FF0000"/>
                </a:solidFill>
              </a:rPr>
              <a:t>地理位置</a:t>
            </a:r>
            <a:r>
              <a:rPr lang="zh-CN" altLang="en-US" sz="2800"/>
              <a:t>、</a:t>
            </a:r>
            <a:r>
              <a:rPr lang="zh-CN" altLang="en-US" sz="2800">
                <a:solidFill>
                  <a:srgbClr val="FF0000"/>
                </a:solidFill>
              </a:rPr>
              <a:t>气候</a:t>
            </a:r>
            <a:r>
              <a:rPr lang="zh-CN" altLang="en-US" sz="2800"/>
              <a:t>及</a:t>
            </a:r>
            <a:r>
              <a:rPr lang="zh-CN" altLang="en-US" sz="2800">
                <a:solidFill>
                  <a:srgbClr val="FF0000"/>
                </a:solidFill>
              </a:rPr>
              <a:t>土地状况</a:t>
            </a:r>
            <a:r>
              <a:rPr lang="zh-CN" altLang="en-US" sz="2800"/>
              <a:t>如何</a:t>
            </a:r>
            <a:r>
              <a:rPr lang="en-US" altLang="zh-CN" sz="2800"/>
              <a:t>?</a:t>
            </a:r>
            <a:endParaRPr lang="en-US" altLang="zh-CN" sz="2800" b="1">
              <a:solidFill>
                <a:schemeClr val="accent5">
                  <a:lumMod val="50000"/>
                </a:schemeClr>
              </a:solidFill>
              <a:uFillTx/>
            </a:endParaRP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340995" y="2211705"/>
            <a:ext cx="11510010" cy="2168525"/>
          </a:xfrm>
          <a:prstGeom prst="rect">
            <a:avLst/>
          </a:prstGeom>
          <a:noFill/>
          <a:ln w="34925" cmpd="sng">
            <a:solidFill>
              <a:srgbClr val="7030A0"/>
            </a:solidFill>
            <a:prstDash val="sysDot"/>
          </a:ln>
        </p:spPr>
        <p:txBody>
          <a:bodyPr wrap="square" rtlCol="0">
            <a:spAutoFit/>
          </a:bodyPr>
          <a:lstStyle/>
          <a:p>
            <a:pPr marL="701040" indent="-147955" algn="l" fontAlgn="auto">
              <a:lnSpc>
                <a:spcPct val="150000"/>
              </a:lnSpc>
              <a:buFont typeface="Wingdings" panose="05000000000000000000" charset="0"/>
              <a:buChar char="Ø"/>
            </a:pPr>
            <a:r>
              <a:rPr lang="zh-CN" altLang="zh-CN" sz="3000" b="1">
                <a:solidFill>
                  <a:srgbClr val="FF0000"/>
                </a:solidFill>
                <a:uFillTx/>
              </a:rPr>
              <a:t>地理位置：</a:t>
            </a:r>
            <a:r>
              <a:rPr lang="zh-CN" altLang="zh-CN" sz="3000" b="1">
                <a:solidFill>
                  <a:schemeClr val="accent5">
                    <a:lumMod val="50000"/>
                  </a:schemeClr>
                </a:solidFill>
                <a:uFillTx/>
                <a:sym typeface="+mn-ea"/>
              </a:rPr>
              <a:t>非洲东北角，尼罗河贯穿南北</a:t>
            </a:r>
            <a:endParaRPr lang="zh-CN" altLang="zh-CN" sz="3000" b="1">
              <a:solidFill>
                <a:schemeClr val="accent5">
                  <a:lumMod val="50000"/>
                </a:schemeClr>
              </a:solidFill>
              <a:uFillTx/>
              <a:sym typeface="+mn-ea"/>
            </a:endParaRPr>
          </a:p>
          <a:p>
            <a:pPr marL="732790" indent="-179705" algn="l" fontAlgn="auto">
              <a:lnSpc>
                <a:spcPct val="150000"/>
              </a:lnSpc>
              <a:buFont typeface="Wingdings" panose="05000000000000000000" charset="0"/>
              <a:buChar char="Ø"/>
            </a:pPr>
            <a:r>
              <a:rPr lang="zh-CN" altLang="zh-CN" sz="3000" b="1">
                <a:solidFill>
                  <a:srgbClr val="FF0000"/>
                </a:solidFill>
                <a:uFillTx/>
              </a:rPr>
              <a:t>气候状况：</a:t>
            </a:r>
            <a:r>
              <a:rPr lang="zh-CN" altLang="zh-CN" sz="3000" b="1">
                <a:solidFill>
                  <a:schemeClr val="accent5">
                    <a:lumMod val="50000"/>
                  </a:schemeClr>
                </a:solidFill>
                <a:uFillTx/>
                <a:sym typeface="+mn-ea"/>
              </a:rPr>
              <a:t>普遍干旱，依赖定期泛滥的尼罗河</a:t>
            </a:r>
            <a:endParaRPr lang="zh-CN" altLang="zh-CN" sz="3000" b="1">
              <a:solidFill>
                <a:schemeClr val="accent5">
                  <a:lumMod val="50000"/>
                </a:schemeClr>
              </a:solidFill>
              <a:uFillTx/>
              <a:sym typeface="+mn-ea"/>
            </a:endParaRPr>
          </a:p>
          <a:p>
            <a:pPr marL="732790" indent="-179705" algn="l" fontAlgn="auto">
              <a:lnSpc>
                <a:spcPct val="150000"/>
              </a:lnSpc>
              <a:buFont typeface="Wingdings" panose="05000000000000000000" charset="0"/>
              <a:buChar char="Ø"/>
            </a:pPr>
            <a:r>
              <a:rPr lang="zh-CN" altLang="zh-CN" sz="3000" b="1">
                <a:solidFill>
                  <a:srgbClr val="FF0000"/>
                </a:solidFill>
                <a:uFillTx/>
              </a:rPr>
              <a:t>土地条件：</a:t>
            </a:r>
            <a:r>
              <a:rPr lang="zh-CN" altLang="zh-CN" sz="3000" b="1">
                <a:solidFill>
                  <a:schemeClr val="accent5">
                    <a:lumMod val="50000"/>
                  </a:schemeClr>
                </a:solidFill>
                <a:uFillTx/>
                <a:sym typeface="+mn-ea"/>
              </a:rPr>
              <a:t>定期泛滥，洪水退却，淤泥肥沃，</a:t>
            </a:r>
            <a:r>
              <a:rPr lang="zh-CN" altLang="zh-CN" sz="3000" b="1">
                <a:solidFill>
                  <a:srgbClr val="FF0000"/>
                </a:solidFill>
                <a:uFillTx/>
                <a:sym typeface="+mn-ea"/>
              </a:rPr>
              <a:t>利于农业生产。</a:t>
            </a:r>
            <a:endParaRPr lang="en-US" altLang="zh-CN" sz="3000" b="1">
              <a:solidFill>
                <a:schemeClr val="accent5">
                  <a:lumMod val="50000"/>
                </a:schemeClr>
              </a:solidFill>
              <a:uFillTx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28320" y="153670"/>
            <a:ext cx="7479665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defTabSz="1219200" fontAlgn="base">
              <a:lnSpc>
                <a:spcPct val="100000"/>
              </a:lnSpc>
              <a:buClr>
                <a:srgbClr val="000000"/>
              </a:buClr>
              <a:buFont typeface="Arial" panose="020b0604020202020204" pitchFamily="34" charset="0"/>
              <a:defRPr/>
            </a:pPr>
            <a:r>
              <a:rPr lang="en-US" altLang="zh-CN" sz="40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 </a:t>
            </a:r>
            <a:r>
              <a:rPr lang="en-US" altLang="zh-CN" sz="32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(</a:t>
            </a:r>
            <a:r>
              <a:rPr lang="zh-CN" altLang="en-US" sz="32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一</a:t>
            </a:r>
            <a:r>
              <a:rPr lang="en-US" altLang="zh-CN" sz="32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) </a:t>
            </a:r>
            <a:r>
              <a:rPr lang="zh-CN" altLang="en-US" sz="32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古埃及</a:t>
            </a:r>
            <a:r>
              <a:rPr lang="en-US" altLang="zh-CN" sz="32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——</a:t>
            </a:r>
            <a:r>
              <a:rPr lang="zh-CN" altLang="en-US" sz="32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地理环境</a:t>
            </a:r>
            <a:endParaRPr lang="zh-CN" altLang="en-US" sz="3200" b="1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方正粗黑宋简体" panose="02000000000000000000" charset="-122"/>
              <a:ea typeface="方正粗黑宋简体" panose="02000000000000000000" charset="-122"/>
              <a:cs typeface="方正粗黑宋简体" panose="02000000000000000000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81990" y="1012190"/>
            <a:ext cx="11601450" cy="7372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indent="0" algn="l" fontAlgn="auto">
              <a:lnSpc>
                <a:spcPct val="150000"/>
              </a:lnSpc>
            </a:pPr>
            <a:r>
              <a:rPr lang="zh-CN" altLang="en-US" sz="2800">
                <a:sym typeface="+mn-ea"/>
              </a:rPr>
              <a:t>1、依据材料和地图，分析古埃及的地理位置、气候状况及土地条件如何?</a:t>
            </a:r>
            <a:endParaRPr lang="en-US" altLang="zh-CN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548005" y="731520"/>
            <a:ext cx="9718675" cy="322643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中宋" panose="02010600040101010101" charset="-122"/>
                <a:ea typeface="华文中宋" panose="02010600040101010101" charset="-122"/>
                <a:cs typeface="+mn-cs"/>
              </a:rPr>
              <a:t>啊，尼罗河，我赞美你！</a:t>
            </a:r>
            <a:endParaRPr kumimoji="0" lang="en-US" altLang="zh-CN" sz="26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中宋" panose="02010600040101010101" charset="-122"/>
              <a:ea typeface="华文中宋" panose="02010600040101010101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中宋" panose="02010600040101010101" charset="-122"/>
                <a:ea typeface="华文中宋" panose="02010600040101010101" charset="-122"/>
                <a:cs typeface="+mn-cs"/>
              </a:rPr>
              <a:t>你从大地涌出，养活着埃及！</a:t>
            </a:r>
            <a:endParaRPr kumimoji="0" lang="en-US" altLang="zh-CN" sz="26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中宋" panose="02010600040101010101" charset="-122"/>
              <a:ea typeface="华文中宋" panose="02010600040101010101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中宋" panose="02010600040101010101" charset="-122"/>
                <a:ea typeface="华文中宋" panose="02010600040101010101" charset="-122"/>
                <a:cs typeface="+mn-cs"/>
              </a:rPr>
              <a:t>一旦你的水流减少，人们就停止了呼吸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中宋" panose="02010600040101010101" charset="-122"/>
                <a:ea typeface="华文中宋" panose="02010600040101010101" charset="-122"/>
                <a:cs typeface="+mn-cs"/>
              </a:rPr>
              <a:t>。</a:t>
            </a:r>
            <a:endParaRPr kumimoji="0" lang="en-US" altLang="zh-CN" sz="2600" b="1" i="0" u="none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中宋" panose="02010600040101010101" charset="-122"/>
              <a:ea typeface="华文中宋" panose="02010600040101010101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中宋" panose="02010600040101010101" charset="-122"/>
                <a:ea typeface="华文中宋" panose="02010600040101010101" charset="-122"/>
                <a:cs typeface="+mn-cs"/>
              </a:rPr>
              <a:t>你</a:t>
            </a:r>
            <a:r>
              <a:rPr kumimoji="0" lang="zh-CN" altLang="en-US" sz="2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中宋" panose="02010600040101010101" charset="-122"/>
                <a:ea typeface="华文中宋" panose="02010600040101010101" charset="-122"/>
                <a:cs typeface="+mn-cs"/>
              </a:rPr>
              <a:t>用你神秘的方式，带来了肥沃的土壤，让我们歌唱！</a:t>
            </a:r>
            <a:endParaRPr kumimoji="0" lang="en-US" altLang="zh-CN" sz="26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中宋" panose="02010600040101010101" charset="-122"/>
              <a:ea typeface="华文中宋" panose="02010600040101010101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中宋" panose="02010600040101010101" charset="-122"/>
                <a:ea typeface="华文中宋" panose="02010600040101010101" charset="-122"/>
                <a:cs typeface="+mn-cs"/>
              </a:rPr>
              <a:t>你滋润了太阳神赋予的土地，养育着所有的人民，让我们在干涸的沙漠里畅饮！</a:t>
            </a:r>
            <a:endParaRPr kumimoji="0" lang="en-US" altLang="zh-CN" sz="26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中宋" panose="02010600040101010101" charset="-122"/>
              <a:ea typeface="华文中宋" panose="02010600040101010101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中宋" panose="02010600040101010101" charset="-122"/>
                <a:ea typeface="华文中宋" panose="02010600040101010101" charset="-122"/>
                <a:cs typeface="+mn-cs"/>
              </a:rPr>
              <a:t>你慷慨无私地给与我们所有美好的东西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中宋" panose="02010600040101010101" charset="-122"/>
                <a:ea typeface="华文中宋" panose="02010600040101010101" charset="-122"/>
                <a:cs typeface="+mn-cs"/>
              </a:rPr>
              <a:t>！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中宋" panose="02010600040101010101" charset="-122"/>
              <a:ea typeface="华文中宋" panose="02010600040101010101" charset="-122"/>
              <a:cs typeface="+mn-cs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11835" y="5155565"/>
            <a:ext cx="473456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Egypt is </a:t>
            </a:r>
            <a:r>
              <a:rPr lang="en-US" altLang="zh-CN" sz="2400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“</a:t>
            </a:r>
            <a:r>
              <a:rPr lang="zh-CN" altLang="en-US" sz="2400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the gift of The Nile</a:t>
            </a:r>
            <a:r>
              <a:rPr lang="en-US" altLang="zh-CN" sz="2400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.”</a:t>
            </a:r>
            <a:r>
              <a:rPr lang="zh-CN" altLang="en-US" sz="2400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         </a:t>
            </a:r>
            <a:endParaRPr lang="zh-CN" altLang="en-US" sz="2400">
              <a:solidFill>
                <a:srgbClr val="C00000"/>
              </a:solidFill>
              <a:latin typeface="方正粗黑宋简体" panose="02000000000000000000" charset="-122"/>
              <a:ea typeface="方正粗黑宋简体" panose="02000000000000000000" charset="-122"/>
              <a:cs typeface="方正粗黑宋简体" panose="02000000000000000000" charset="-122"/>
            </a:endParaRPr>
          </a:p>
          <a:p>
            <a:pPr algn="r"/>
            <a:r>
              <a:rPr lang="zh-CN" altLang="en-US" sz="2400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—古希腊 历史学家 希罗多德</a:t>
            </a:r>
            <a:endParaRPr lang="zh-CN" altLang="en-US" sz="2400">
              <a:solidFill>
                <a:srgbClr val="C00000"/>
              </a:solidFill>
              <a:latin typeface="方正粗黑宋简体" panose="02000000000000000000" charset="-122"/>
              <a:ea typeface="方正粗黑宋简体" panose="02000000000000000000" charset="-122"/>
              <a:cs typeface="方正粗黑宋简体" panose="02000000000000000000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966778" y="5309235"/>
            <a:ext cx="516318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</a:rPr>
              <a:t>古埃及文明是</a:t>
            </a:r>
            <a:r>
              <a:rPr lang="en-US" altLang="zh-CN" sz="2800" b="1" u="sng">
                <a:solidFill>
                  <a:srgbClr val="3434F6"/>
                </a:solidFill>
                <a:latin typeface="宋体" panose="02010600030101010101" pitchFamily="2" charset="-122"/>
              </a:rPr>
              <a:t>“</a:t>
            </a:r>
            <a:r>
              <a:rPr lang="zh-CN" altLang="en-US" sz="2800" b="1" u="sng">
                <a:solidFill>
                  <a:srgbClr val="3434F6"/>
                </a:solidFill>
                <a:latin typeface="宋体" panose="02010600030101010101" pitchFamily="2" charset="-122"/>
              </a:rPr>
              <a:t>尼罗河的赠礼”</a:t>
            </a:r>
            <a:endParaRPr lang="zh-CN" altLang="en-US" sz="2800">
              <a:latin typeface="Calibri" panose="020f0502020204030204" pitchFamily="34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794635" y="6048058"/>
            <a:ext cx="466026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3434F6"/>
                </a:solidFill>
                <a:latin typeface="华文中宋" panose="02010600040101010101" charset="-122"/>
                <a:ea typeface="华文中宋" panose="02010600040101010101" charset="-122"/>
              </a:rPr>
              <a:t>尼罗河孕育了古埃及文明</a:t>
            </a:r>
            <a:endParaRPr lang="zh-CN" altLang="en-US" sz="3200" b="1">
              <a:solidFill>
                <a:srgbClr val="3434F6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93700" y="209550"/>
            <a:ext cx="1140396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2800">
                <a:sym typeface="+mn-ea"/>
              </a:rPr>
              <a:t>2</a:t>
            </a:r>
            <a:r>
              <a:rPr lang="zh-CN" altLang="en-US" sz="2800">
                <a:sym typeface="+mn-ea"/>
              </a:rPr>
              <a:t>、依据材料，古埃及人对尼罗河具有怎样的</a:t>
            </a:r>
            <a:r>
              <a:rPr lang="zh-CN" altLang="en-US" sz="2800">
                <a:solidFill>
                  <a:srgbClr val="FF0000"/>
                </a:solidFill>
                <a:sym typeface="+mn-ea"/>
              </a:rPr>
              <a:t>情感</a:t>
            </a:r>
            <a:r>
              <a:rPr lang="zh-CN" altLang="en-US" sz="2800">
                <a:sym typeface="+mn-ea"/>
              </a:rPr>
              <a:t>？简要说明你的理由。</a:t>
            </a:r>
            <a:endParaRPr lang="zh-CN" altLang="en-US" sz="2800"/>
          </a:p>
        </p:txBody>
      </p:sp>
      <p:sp>
        <p:nvSpPr>
          <p:cNvPr id="6" name="文本框 5"/>
          <p:cNvSpPr txBox="1"/>
          <p:nvPr/>
        </p:nvSpPr>
        <p:spPr>
          <a:xfrm>
            <a:off x="548005" y="4046855"/>
            <a:ext cx="10854690" cy="10147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880745" indent="-327660" algn="l" fontAlgn="auto">
              <a:lnSpc>
                <a:spcPct val="100000"/>
              </a:lnSpc>
              <a:buClrTx/>
              <a:buSzTx/>
              <a:buFont typeface="Wingdings" panose="05000000000000000000" charset="0"/>
              <a:buChar char="Ø"/>
            </a:pPr>
            <a:r>
              <a:rPr lang="zh-CN" altLang="zh-CN" sz="2400" b="1">
                <a:solidFill>
                  <a:schemeClr val="accent5">
                    <a:lumMod val="50000"/>
                  </a:schemeClr>
                </a:solidFill>
                <a:uFillTx/>
                <a:sym typeface="+mn-ea"/>
              </a:rPr>
              <a:t>感激、赞美、感恩</a:t>
            </a:r>
            <a:r>
              <a:rPr lang="en-US" altLang="zh-CN" sz="2400" b="1">
                <a:solidFill>
                  <a:schemeClr val="accent5">
                    <a:lumMod val="50000"/>
                  </a:schemeClr>
                </a:solidFill>
                <a:uFillTx/>
                <a:sym typeface="+mn-ea"/>
              </a:rPr>
              <a:t>......</a:t>
            </a:r>
            <a:r>
              <a:rPr lang="zh-CN" altLang="en-US" sz="2400" b="1">
                <a:solidFill>
                  <a:schemeClr val="accent5">
                    <a:lumMod val="50000"/>
                  </a:schemeClr>
                </a:solidFill>
                <a:uFillTx/>
                <a:sym typeface="+mn-ea"/>
              </a:rPr>
              <a:t>；</a:t>
            </a:r>
            <a:endParaRPr lang="zh-CN" altLang="en-US" sz="2400" b="1">
              <a:solidFill>
                <a:schemeClr val="accent5">
                  <a:lumMod val="50000"/>
                </a:schemeClr>
              </a:solidFill>
              <a:uFillTx/>
              <a:sym typeface="+mn-ea"/>
            </a:endParaRPr>
          </a:p>
          <a:p>
            <a:pPr marL="880745" indent="-327660" algn="l" fontAlgn="auto">
              <a:lnSpc>
                <a:spcPct val="150000"/>
              </a:lnSpc>
              <a:buClrTx/>
              <a:buSzTx/>
              <a:buFont typeface="Wingdings" panose="05000000000000000000" charset="0"/>
              <a:buChar char="Ø"/>
            </a:pPr>
            <a:r>
              <a:rPr lang="zh-CN" altLang="zh-CN" sz="2400" b="1">
                <a:solidFill>
                  <a:schemeClr val="accent5">
                    <a:lumMod val="50000"/>
                  </a:schemeClr>
                </a:solidFill>
                <a:uFillTx/>
                <a:sym typeface="+mn-ea"/>
              </a:rPr>
              <a:t>理由：尼罗河对古埃及</a:t>
            </a:r>
            <a:r>
              <a:rPr lang="zh-CN" altLang="zh-CN" sz="2400" b="1">
                <a:solidFill>
                  <a:srgbClr val="FF0000"/>
                </a:solidFill>
                <a:uFillTx/>
                <a:sym typeface="+mn-ea"/>
              </a:rPr>
              <a:t>人民的生活</a:t>
            </a:r>
            <a:r>
              <a:rPr lang="zh-CN" altLang="zh-CN" sz="2400" b="1">
                <a:solidFill>
                  <a:schemeClr val="accent5">
                    <a:lumMod val="50000"/>
                  </a:schemeClr>
                </a:solidFill>
                <a:uFillTx/>
                <a:sym typeface="+mn-ea"/>
              </a:rPr>
              <a:t>和</a:t>
            </a:r>
            <a:r>
              <a:rPr lang="zh-CN" altLang="zh-CN" sz="2400" b="1">
                <a:solidFill>
                  <a:srgbClr val="FF0000"/>
                </a:solidFill>
                <a:uFillTx/>
                <a:sym typeface="+mn-ea"/>
              </a:rPr>
              <a:t>农耕文明</a:t>
            </a:r>
            <a:r>
              <a:rPr lang="zh-CN" altLang="zh-CN" sz="2400" b="1">
                <a:solidFill>
                  <a:schemeClr val="accent5">
                    <a:lumMod val="50000"/>
                  </a:schemeClr>
                </a:solidFill>
                <a:uFillTx/>
                <a:sym typeface="+mn-ea"/>
              </a:rPr>
              <a:t>起至关重要的作用</a:t>
            </a:r>
            <a:endParaRPr lang="zh-CN" alt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528320" y="134620"/>
            <a:ext cx="7479665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defTabSz="1219200" fontAlgn="base">
              <a:lnSpc>
                <a:spcPct val="100000"/>
              </a:lnSpc>
              <a:buClr>
                <a:srgbClr val="000000"/>
              </a:buClr>
              <a:buFont typeface="Arial" panose="020b0604020202020204" pitchFamily="34" charset="0"/>
              <a:defRPr/>
            </a:pPr>
            <a:r>
              <a:rPr lang="en-US" altLang="zh-CN" sz="40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 </a:t>
            </a:r>
            <a:r>
              <a:rPr lang="en-US" altLang="zh-CN" sz="32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(</a:t>
            </a:r>
            <a:r>
              <a:rPr lang="zh-CN" altLang="en-US" sz="32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二</a:t>
            </a:r>
            <a:r>
              <a:rPr lang="en-US" altLang="zh-CN" sz="32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) </a:t>
            </a:r>
            <a:r>
              <a:rPr lang="zh-CN" altLang="en-US" sz="32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古埃及</a:t>
            </a:r>
            <a:r>
              <a:rPr lang="en-US" altLang="zh-CN" sz="32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——</a:t>
            </a:r>
            <a:r>
              <a:rPr lang="zh-CN" altLang="en-US" sz="32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文明的兴衰</a:t>
            </a:r>
            <a:endParaRPr lang="zh-CN" altLang="en-US" sz="3200" b="1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方正粗黑宋简体" panose="02000000000000000000" charset="-122"/>
              <a:ea typeface="方正粗黑宋简体" panose="02000000000000000000" charset="-122"/>
              <a:cs typeface="方正粗黑宋简体" panose="02000000000000000000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87020" y="1128395"/>
            <a:ext cx="1503045" cy="460375"/>
          </a:xfrm>
          <a:prstGeom prst="rect">
            <a:avLst/>
          </a:prstGeom>
          <a:solidFill>
            <a:srgbClr val="00B050"/>
          </a:solidFill>
        </p:spPr>
        <p:txBody>
          <a:bodyPr wrap="none" rtlCol="0">
            <a:spAutoFit/>
          </a:bodyPr>
          <a:lstStyle/>
          <a:p>
            <a:pPr algn="l"/>
            <a:r>
              <a:rPr lang="en-US" altLang="zh-CN" sz="24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 </a:t>
            </a:r>
            <a:r>
              <a:rPr lang="zh-CN" altLang="en-US" sz="2400" b="1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①</a:t>
            </a:r>
            <a:r>
              <a:rPr lang="en-US" altLang="zh-CN" sz="24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兴起</a:t>
            </a:r>
            <a:r>
              <a:rPr lang="zh-CN" altLang="en-US" sz="2400" b="1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：</a:t>
            </a:r>
            <a:endParaRPr kumimoji="0" lang="zh-CN" altLang="en-US" sz="2400" b="1" kern="1200" cap="none" spc="0" normalizeH="0" baseline="0" noProof="1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87020" y="2327910"/>
            <a:ext cx="2015490" cy="53975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lvl="0" algn="l" fontAlgn="auto">
              <a:lnSpc>
                <a:spcPts val="3500"/>
              </a:lnSpc>
              <a:buClrTx/>
              <a:buSzTx/>
              <a:buFontTx/>
            </a:pPr>
            <a:r>
              <a:rPr lang="en-US" altLang="zh-CN" sz="24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②初步统一：</a:t>
            </a:r>
            <a:endParaRPr lang="en-US" altLang="zh-CN" sz="2400" b="1">
              <a:solidFill>
                <a:schemeClr val="bg1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577465" y="1998345"/>
            <a:ext cx="889063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50000"/>
              </a:lnSpc>
            </a:pPr>
            <a:r>
              <a:rPr lang="en-US" altLang="zh-CN" sz="2400" b="1" u="sng">
                <a:solidFill>
                  <a:srgbClr val="3434F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  </a:t>
            </a:r>
            <a:r>
              <a:rPr lang="zh-CN" altLang="en-US" sz="2400" b="1" u="sng">
                <a:solidFill>
                  <a:srgbClr val="3434F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公元前</a:t>
            </a:r>
            <a:r>
              <a:rPr lang="en-US" altLang="zh-CN" sz="2400" b="1" u="sng">
                <a:solidFill>
                  <a:srgbClr val="3434F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3100</a:t>
            </a:r>
            <a:r>
              <a:rPr lang="zh-CN" altLang="en-US" sz="2400" b="1" u="sng">
                <a:solidFill>
                  <a:srgbClr val="3434F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年</a:t>
            </a:r>
            <a:r>
              <a:rPr lang="zh-CN" altLang="en-US" sz="24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左右</a:t>
            </a:r>
            <a:r>
              <a:rPr lang="en-US" altLang="zh-CN" sz="24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---</a:t>
            </a:r>
            <a:r>
              <a:rPr lang="zh-CN" altLang="en-US" sz="24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古埃及初步实现了统一。之后经历了古王国时代</a:t>
            </a:r>
            <a:r>
              <a:rPr lang="en-US" altLang="zh-CN" sz="24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——</a:t>
            </a:r>
            <a:r>
              <a:rPr lang="zh-CN" altLang="en-US" sz="24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中王国时代</a:t>
            </a:r>
            <a:r>
              <a:rPr lang="en-US" altLang="zh-CN" sz="24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——</a:t>
            </a:r>
            <a:r>
              <a:rPr lang="zh-CN" altLang="en-US" sz="24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新王国时代。</a:t>
            </a:r>
            <a:endParaRPr kumimoji="0" lang="zh-CN" altLang="en-US" sz="2400" b="1" kern="1200" cap="none" spc="0" normalizeH="0" baseline="0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79730" y="3663950"/>
            <a:ext cx="1491615" cy="53975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lvl="0" algn="l">
              <a:lnSpc>
                <a:spcPts val="3500"/>
              </a:lnSpc>
              <a:buClrTx/>
              <a:buSzTx/>
              <a:buFontTx/>
            </a:pPr>
            <a:r>
              <a:rPr lang="en-US" altLang="zh-CN" sz="24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③ 强盛：</a:t>
            </a:r>
            <a:endParaRPr lang="en-US" altLang="zh-CN" sz="2400" b="1">
              <a:solidFill>
                <a:schemeClr val="bg1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79730" y="5259070"/>
            <a:ext cx="1714500" cy="53975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lvl="0" algn="l">
              <a:lnSpc>
                <a:spcPts val="3500"/>
              </a:lnSpc>
              <a:buClrTx/>
              <a:buSzTx/>
              <a:buFontTx/>
            </a:pPr>
            <a:r>
              <a:rPr lang="en-US" altLang="zh-CN" sz="24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  ④ </a:t>
            </a:r>
            <a:r>
              <a:rPr lang="zh-CN" altLang="en-US" sz="24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衰落</a:t>
            </a:r>
            <a:r>
              <a:rPr lang="en-US" altLang="zh-CN" sz="24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：</a:t>
            </a:r>
            <a:endParaRPr lang="en-US" altLang="zh-CN" sz="2400" b="1">
              <a:solidFill>
                <a:schemeClr val="bg1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577465" y="5038725"/>
            <a:ext cx="875347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algn="l" defTabSz="914400">
              <a:lnSpc>
                <a:spcPct val="150000"/>
              </a:lnSpc>
              <a:buClrTx/>
              <a:buSzTx/>
              <a:defRPr/>
            </a:pPr>
            <a:r>
              <a:rPr lang="zh-CN" altLang="en-US" sz="2400" b="1" u="sng">
                <a:solidFill>
                  <a:srgbClr val="3434F6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公元前</a:t>
            </a:r>
            <a:r>
              <a:rPr lang="en-US" altLang="zh-CN" sz="2400" b="1" u="sng">
                <a:solidFill>
                  <a:srgbClr val="3434F6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525</a:t>
            </a:r>
            <a:r>
              <a:rPr lang="zh-CN" altLang="en-US" sz="2400" b="1" u="sng">
                <a:solidFill>
                  <a:srgbClr val="3434F6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年，被波斯帝国吞并</a:t>
            </a:r>
            <a:r>
              <a:rPr lang="zh-CN" altLang="en-US" sz="24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；亚历山大帝国和罗马帝国先后占领古埃及。古埃及文明</a:t>
            </a:r>
            <a:r>
              <a:rPr lang="zh-CN" altLang="en-US" sz="24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没有延续下去</a:t>
            </a:r>
            <a:r>
              <a:rPr lang="zh-CN" altLang="en-US" sz="24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。 </a:t>
            </a:r>
            <a:endParaRPr kumimoji="0" lang="zh-CN" altLang="en-US" sz="2400" b="1" kern="1200" cap="none" spc="0" normalizeH="0" baseline="0" noProof="1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416810" y="3426460"/>
            <a:ext cx="951611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4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  </a:t>
            </a:r>
            <a:r>
              <a:rPr lang="zh-CN" altLang="en-US" sz="24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公元前</a:t>
            </a:r>
            <a:r>
              <a:rPr lang="en-US" altLang="zh-CN" sz="24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15</a:t>
            </a:r>
            <a:r>
              <a:rPr lang="zh-CN" altLang="en-US" sz="24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世纪</a:t>
            </a:r>
            <a:r>
              <a:rPr lang="en-US" altLang="zh-CN" sz="24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--</a:t>
            </a:r>
            <a:r>
              <a:rPr lang="zh-CN" altLang="en-US" sz="24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在新王国时代法老</a:t>
            </a:r>
            <a:r>
              <a:rPr lang="zh-CN" altLang="en-US" sz="2400" b="1" u="sng">
                <a:solidFill>
                  <a:srgbClr val="3434F6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图特摩斯三世</a:t>
            </a:r>
            <a:r>
              <a:rPr lang="zh-CN" altLang="en-US" sz="24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统治时期，埃及成为强大的军事帝国，</a:t>
            </a:r>
            <a:r>
              <a:rPr lang="zh-CN" altLang="en-US" sz="24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地跨亚非两洲</a:t>
            </a:r>
            <a:r>
              <a:rPr lang="zh-CN" altLang="en-US" sz="24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。</a:t>
            </a:r>
            <a:endParaRPr kumimoji="0" lang="zh-CN" altLang="en-US" sz="2400" b="1" kern="1200" cap="none" spc="0" normalizeH="0" baseline="0" noProof="1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094230" y="943610"/>
            <a:ext cx="937387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R="0" algn="l" defTabSz="914400">
              <a:lnSpc>
                <a:spcPct val="150000"/>
              </a:lnSpc>
              <a:buClrTx/>
              <a:buSzTx/>
              <a:defRPr/>
            </a:pPr>
            <a:r>
              <a:rPr lang="zh-CN" altLang="en-US" sz="24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约</a:t>
            </a:r>
            <a:r>
              <a:rPr lang="zh-CN" altLang="en-US" sz="24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从</a:t>
            </a:r>
            <a:r>
              <a:rPr lang="zh-CN" altLang="en-US" sz="2400" b="1" u="sng">
                <a:solidFill>
                  <a:srgbClr val="3434F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公元前</a:t>
            </a:r>
            <a:r>
              <a:rPr lang="en-US" altLang="zh-CN" sz="2400" b="1" u="sng">
                <a:solidFill>
                  <a:srgbClr val="3434F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3500</a:t>
            </a:r>
            <a:r>
              <a:rPr lang="zh-CN" altLang="en-US" sz="2400" b="1" u="sng">
                <a:solidFill>
                  <a:srgbClr val="3434F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年</a:t>
            </a:r>
            <a:r>
              <a:rPr lang="zh-CN" altLang="en-US" sz="24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开始</a:t>
            </a:r>
            <a:r>
              <a:rPr lang="en-US" altLang="zh-CN" sz="24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----</a:t>
            </a:r>
            <a:r>
              <a:rPr lang="zh-CN" altLang="en-US" sz="24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在尼罗河下游陆续出现了</a:t>
            </a:r>
            <a:r>
              <a:rPr lang="zh-CN" altLang="en-US" sz="24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若干个小国家</a:t>
            </a:r>
            <a:r>
              <a:rPr lang="zh-CN" altLang="en-US" sz="24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。</a:t>
            </a:r>
            <a:endParaRPr kumimoji="0" lang="zh-CN" altLang="en-US" sz="2400" b="1" kern="1200" cap="none" spc="0" normalizeH="0" baseline="0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12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292100" y="99060"/>
            <a:ext cx="731266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+mn-ea"/>
                <a:sym typeface="+mn-ea"/>
              </a:rPr>
              <a:t>（三）古埃及</a:t>
            </a:r>
            <a:r>
              <a:rPr lang="en-US" altLang="zh-CN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+mn-ea"/>
                <a:sym typeface="+mn-ea"/>
              </a:rPr>
              <a:t>---</a:t>
            </a:r>
            <a:r>
              <a:rPr lang="zh-CN" altLang="en-US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+mn-ea"/>
                <a:sym typeface="+mn-ea"/>
              </a:rPr>
              <a:t>文明成就</a:t>
            </a:r>
            <a:endParaRPr lang="zh-CN" altLang="en-US" sz="3600" b="1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方正粗黑宋简体" panose="02000000000000000000" charset="-122"/>
              <a:ea typeface="方正粗黑宋简体" panose="02000000000000000000" charset="-122"/>
              <a:cs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92100" y="843915"/>
            <a:ext cx="797179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 smtClean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说说古埃及的在那些领域取得了那些文明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成就？</a:t>
            </a:r>
            <a:endParaRPr lang="zh-CN" altLang="en-US" sz="2800" b="1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35915" y="2695575"/>
            <a:ext cx="188023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>
                <a:solidFill>
                  <a:srgbClr val="0000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◆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医 学</a:t>
            </a:r>
            <a:r>
              <a:rPr lang="en-US" altLang="zh-CN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:</a:t>
            </a:r>
            <a:endParaRPr lang="en-US" altLang="zh-CN" sz="36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92100" y="1758315"/>
            <a:ext cx="219773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>
                <a:solidFill>
                  <a:srgbClr val="0000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◆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天文学</a:t>
            </a:r>
            <a:r>
              <a:rPr lang="en-US" altLang="zh-CN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:</a:t>
            </a:r>
            <a:endParaRPr lang="en-US" altLang="zh-CN" sz="36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35915" y="3639185"/>
            <a:ext cx="211709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200" b="1">
                <a:solidFill>
                  <a:srgbClr val="0000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◆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数 学</a:t>
            </a:r>
            <a:r>
              <a:rPr lang="en-US" altLang="zh-CN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:</a:t>
            </a:r>
            <a:endParaRPr lang="en-US" altLang="zh-CN" sz="36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79095" y="5548630"/>
            <a:ext cx="17938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200" b="1">
                <a:solidFill>
                  <a:srgbClr val="0000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◆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建筑：</a:t>
            </a:r>
            <a:endParaRPr lang="zh-CN" altLang="en-US" sz="36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35915" y="4582795"/>
            <a:ext cx="196723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200" b="1">
                <a:solidFill>
                  <a:srgbClr val="0000D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◆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文字：</a:t>
            </a:r>
            <a:endParaRPr lang="zh-CN" altLang="en-US" sz="36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932430" y="1758315"/>
            <a:ext cx="28714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/>
              <a:t>    </a:t>
            </a:r>
            <a:r>
              <a:rPr lang="zh-CN" altLang="en-US" sz="2800">
                <a:latin typeface="华文中宋" panose="02010600040101010101" charset="-122"/>
                <a:ea typeface="华文中宋" panose="02010600040101010101" charset="-122"/>
              </a:rPr>
              <a:t>太阳历</a:t>
            </a:r>
            <a:endParaRPr lang="zh-CN" altLang="en-US" sz="2800">
              <a:latin typeface="华文中宋" panose="02010600040101010101" charset="-122"/>
              <a:ea typeface="华文中宋" panose="02010600040101010101" charset="-122"/>
            </a:endParaRPr>
          </a:p>
        </p:txBody>
      </p:sp>
      <p:pic>
        <p:nvPicPr>
          <p:cNvPr id="15362" name="图片 2"/>
          <p:cNvPicPr>
            <a:picLocks noChangeAspect="1"/>
          </p:cNvPicPr>
          <p:nvPr/>
        </p:nvPicPr>
        <p:blipFill>
          <a:blip r:embed="rId2"/>
          <a:srcRect l="8613" t="6953" r="12307"/>
          <a:stretch>
            <a:fillRect/>
          </a:stretch>
        </p:blipFill>
        <p:spPr>
          <a:xfrm>
            <a:off x="9435465" y="932815"/>
            <a:ext cx="2101215" cy="1470660"/>
          </a:xfrm>
          <a:prstGeom prst="rect">
            <a:avLst/>
          </a:prstGeom>
          <a:noFill/>
          <a:ln w="9525">
            <a:noFill/>
          </a:ln>
          <a:effectLst>
            <a:softEdge rad="127000"/>
          </a:effectLst>
        </p:spPr>
      </p:pic>
      <p:sp>
        <p:nvSpPr>
          <p:cNvPr id="13" name="文本框 12"/>
          <p:cNvSpPr txBox="1"/>
          <p:nvPr/>
        </p:nvSpPr>
        <p:spPr>
          <a:xfrm>
            <a:off x="3314065" y="2757170"/>
            <a:ext cx="226504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2800">
                <a:latin typeface="华文中宋" panose="02010600040101010101" charset="-122"/>
                <a:ea typeface="华文中宋" panose="02010600040101010101" charset="-122"/>
                <a:sym typeface="+mn-ea"/>
              </a:rPr>
              <a:t>制作木乃伊</a:t>
            </a:r>
            <a:endParaRPr lang="zh-CN" altLang="en-US" sz="2800"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006725" y="5671820"/>
            <a:ext cx="196088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2800">
                <a:latin typeface="华文中宋" panose="02010600040101010101" charset="-122"/>
                <a:ea typeface="华文中宋" panose="02010600040101010101" charset="-122"/>
                <a:sym typeface="+mn-ea"/>
              </a:rPr>
              <a:t>金字塔</a:t>
            </a:r>
            <a:endParaRPr lang="zh-CN" altLang="en-US" sz="2800"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932430" y="4721225"/>
            <a:ext cx="54991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2800">
                <a:latin typeface="华文中宋" panose="02010600040101010101" charset="-122"/>
                <a:ea typeface="华文中宋" panose="02010600040101010101" charset="-122"/>
              </a:rPr>
              <a:t>发明最早的文字之一---象形文字</a:t>
            </a:r>
            <a:endParaRPr lang="zh-CN" altLang="en-US" sz="2800">
              <a:latin typeface="华文中宋" panose="02010600040101010101" charset="-122"/>
              <a:ea typeface="华文中宋" panose="02010600040101010101" charset="-122"/>
            </a:endParaRPr>
          </a:p>
        </p:txBody>
      </p:sp>
      <p:pic>
        <p:nvPicPr>
          <p:cNvPr id="38915" name="Picture 4" descr="https://timgsa.baidu.com/timg?image&amp;quality=80&amp;size=b9999_10000&amp;sec=1525081605800&amp;di=c0a789fc929f8afeea36f874634a1ffe&amp;imgtype=0&amp;src=http%3A%2F%2Fnews.aweb.com.cn%2Fupload%2F20061113232537.jpg"/>
          <p:cNvPicPr>
            <a:picLocks noChangeAspect="1"/>
          </p:cNvPicPr>
          <p:nvPr/>
        </p:nvPicPr>
        <p:blipFill>
          <a:blip r:embed="rId3"/>
          <a:srcRect t="22082"/>
          <a:stretch>
            <a:fillRect/>
          </a:stretch>
        </p:blipFill>
        <p:spPr bwMode="auto">
          <a:xfrm>
            <a:off x="9281795" y="4147185"/>
            <a:ext cx="2680335" cy="1630680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文本框 15"/>
          <p:cNvSpPr txBox="1"/>
          <p:nvPr/>
        </p:nvSpPr>
        <p:spPr>
          <a:xfrm>
            <a:off x="3100705" y="3762375"/>
            <a:ext cx="371792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>
                <a:latin typeface="华文中宋" panose="02010600040101010101" charset="-122"/>
                <a:ea typeface="华文中宋" panose="02010600040101010101" charset="-122"/>
                <a:sym typeface="+mn-ea"/>
              </a:rPr>
              <a:t>测量学与几何学兴起</a:t>
            </a:r>
            <a:endParaRPr lang="zh-CN" altLang="en-US" sz="2800"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6" grpId="0"/>
      <p:bldP spid="15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6867" name="Text Box 3"/>
          <p:cNvSpPr txBox="1"/>
          <p:nvPr/>
        </p:nvSpPr>
        <p:spPr>
          <a:xfrm>
            <a:off x="291465" y="1122680"/>
            <a:ext cx="221932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>
            <a:spAutoFit/>
          </a:bodyPr>
          <a:lstStyle/>
          <a:p>
            <a:pPr marR="0" defTabSz="685800" eaLnBrk="0" hangingPunct="0">
              <a:spcBef>
                <a:spcPct val="50000"/>
              </a:spcBef>
              <a:buClrTx/>
              <a:buSzTx/>
              <a:defRPr/>
            </a:pPr>
            <a:r>
              <a:rPr kumimoji="0" lang="en-US" altLang="zh-CN" sz="3200" b="1" kern="120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1</a:t>
            </a:r>
            <a:r>
              <a:rPr kumimoji="0" lang="zh-CN" altLang="en-US" sz="3200" b="1" kern="120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、依据：</a:t>
            </a:r>
            <a:endParaRPr kumimoji="0" lang="zh-CN" altLang="en-US" sz="3200" b="1" kern="1200" cap="none" spc="0" normalizeH="0" baseline="0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</p:txBody>
      </p:sp>
      <p:sp>
        <p:nvSpPr>
          <p:cNvPr id="36868" name="Text Box 4"/>
          <p:cNvSpPr txBox="1"/>
          <p:nvPr/>
        </p:nvSpPr>
        <p:spPr>
          <a:xfrm>
            <a:off x="2230755" y="1169035"/>
            <a:ext cx="6195060" cy="49149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>
            <a:spAutoFit/>
          </a:bodyPr>
          <a:lstStyle/>
          <a:p>
            <a:pPr marR="0" defTabSz="685800" eaLnBrk="0" hangingPunct="0">
              <a:spcBef>
                <a:spcPct val="50000"/>
              </a:spcBef>
              <a:buClrTx/>
              <a:buSzTx/>
              <a:defRPr/>
            </a:pPr>
            <a:r>
              <a:rPr kumimoji="0" lang="zh-CN" altLang="en-US" sz="2600" b="1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尼罗河水的涨落和农作物的生长规律。</a:t>
            </a:r>
            <a:endParaRPr kumimoji="0" lang="zh-CN" altLang="en-US" sz="2600" b="1" kern="1200" cap="none" spc="0" normalizeH="0" baseline="0" noProof="1">
              <a:solidFill>
                <a:srgbClr val="000000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6869" name="Text Box 5"/>
          <p:cNvSpPr txBox="1"/>
          <p:nvPr/>
        </p:nvSpPr>
        <p:spPr>
          <a:xfrm>
            <a:off x="364490" y="2324735"/>
            <a:ext cx="214630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>
            <a:spAutoFit/>
          </a:bodyPr>
          <a:lstStyle/>
          <a:p>
            <a:pPr marR="0" defTabSz="685800" eaLnBrk="0" hangingPunct="0">
              <a:spcBef>
                <a:spcPct val="50000"/>
              </a:spcBef>
              <a:buClrTx/>
              <a:buSzTx/>
              <a:defRPr/>
            </a:pPr>
            <a:r>
              <a:rPr kumimoji="0" lang="en-US" altLang="zh-CN" sz="3200" b="1" kern="120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2</a:t>
            </a:r>
            <a:r>
              <a:rPr kumimoji="0" lang="zh-CN" altLang="en-US" sz="3200" b="1" kern="120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、划分：</a:t>
            </a:r>
            <a:endParaRPr kumimoji="0" lang="zh-CN" altLang="en-US" sz="3200" b="1" kern="1200" cap="none" spc="0" normalizeH="0" baseline="0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</p:txBody>
      </p:sp>
      <p:sp>
        <p:nvSpPr>
          <p:cNvPr id="36870" name="Text Box 6"/>
          <p:cNvSpPr txBox="1"/>
          <p:nvPr/>
        </p:nvSpPr>
        <p:spPr>
          <a:xfrm>
            <a:off x="2230755" y="1955800"/>
            <a:ext cx="6122035" cy="132207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>
            <a:spAutoFit/>
          </a:bodyPr>
          <a:lstStyle/>
          <a:p>
            <a:pPr marR="0" defTabSz="685800" eaLnBrk="0" hangingPunct="0">
              <a:spcBef>
                <a:spcPct val="50000"/>
              </a:spcBef>
              <a:buClrTx/>
              <a:buSzTx/>
              <a:defRPr/>
            </a:pPr>
            <a:r>
              <a:rPr kumimoji="0" lang="en-US" altLang="zh-CN" sz="2800" b="1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</a:t>
            </a:r>
            <a:r>
              <a:rPr kumimoji="0" lang="zh-CN" altLang="en-US" sz="2600" b="1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把一年划分为泛滥季、播种季、收获季，每季</a:t>
            </a:r>
            <a:r>
              <a:rPr kumimoji="0" lang="en-US" altLang="zh-CN" sz="2600" b="1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4</a:t>
            </a:r>
            <a:r>
              <a:rPr kumimoji="0" lang="zh-CN" altLang="en-US" sz="2600" b="1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个月，每月</a:t>
            </a:r>
            <a:r>
              <a:rPr kumimoji="0" lang="en-US" altLang="zh-CN" sz="2600" b="1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30</a:t>
            </a:r>
            <a:r>
              <a:rPr kumimoji="0" lang="zh-CN" altLang="en-US" sz="2600" b="1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天，岁末加</a:t>
            </a:r>
            <a:r>
              <a:rPr kumimoji="0" lang="en-US" altLang="zh-CN" sz="2600" b="1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5</a:t>
            </a:r>
            <a:r>
              <a:rPr kumimoji="0" lang="zh-CN" altLang="en-US" sz="2600" b="1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天宗教节日，一年就为</a:t>
            </a:r>
            <a:r>
              <a:rPr kumimoji="0" lang="en-US" altLang="zh-CN" sz="2600" b="1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365</a:t>
            </a:r>
            <a:r>
              <a:rPr kumimoji="0" lang="zh-CN" altLang="en-US" sz="2600" b="1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天。</a:t>
            </a:r>
            <a:endParaRPr kumimoji="0" lang="zh-CN" altLang="en-US" sz="2600" b="1" kern="1200" cap="none" spc="0" normalizeH="0" baseline="0" noProof="1">
              <a:solidFill>
                <a:srgbClr val="000000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6871" name="Text Box 7"/>
          <p:cNvSpPr txBox="1"/>
          <p:nvPr/>
        </p:nvSpPr>
        <p:spPr>
          <a:xfrm>
            <a:off x="220345" y="4146550"/>
            <a:ext cx="215011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>
            <a:spAutoFit/>
          </a:bodyPr>
          <a:lstStyle/>
          <a:p>
            <a:pPr marR="0" defTabSz="685800" eaLnBrk="0" hangingPunct="0">
              <a:spcBef>
                <a:spcPct val="50000"/>
              </a:spcBef>
              <a:buClrTx/>
              <a:buSzTx/>
              <a:defRPr/>
            </a:pPr>
            <a:r>
              <a:rPr kumimoji="0" lang="en-US" altLang="zh-CN" sz="3200" b="1" kern="120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3</a:t>
            </a:r>
            <a:r>
              <a:rPr kumimoji="0" lang="zh-CN" altLang="en-US" sz="3200" b="1" kern="120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、地位：</a:t>
            </a:r>
            <a:endParaRPr kumimoji="0" lang="zh-CN" altLang="en-US" sz="3200" b="1" kern="1200" cap="none" spc="0" normalizeH="0" baseline="0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</p:txBody>
      </p:sp>
      <p:sp>
        <p:nvSpPr>
          <p:cNvPr id="36872" name="Text Box 8"/>
          <p:cNvSpPr txBox="1"/>
          <p:nvPr/>
        </p:nvSpPr>
        <p:spPr>
          <a:xfrm>
            <a:off x="2300182" y="4146338"/>
            <a:ext cx="6699251" cy="583565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>
            <a:spAutoFit/>
          </a:bodyPr>
          <a:lstStyle/>
          <a:p>
            <a:pPr marR="0" defTabSz="685800" eaLnBrk="0" hangingPunct="0">
              <a:spcBef>
                <a:spcPct val="50000"/>
              </a:spcBef>
              <a:buClrTx/>
              <a:buSzTx/>
              <a:defRPr/>
            </a:pPr>
            <a:r>
              <a:rPr kumimoji="0" lang="zh-CN" altLang="en-US" sz="3200" b="1" u="sng" kern="1200" cap="none" spc="0" normalizeH="0" baseline="0" noProof="1">
                <a:solidFill>
                  <a:srgbClr val="6600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这是人类历史上第一部太阳历。</a:t>
            </a:r>
            <a:endParaRPr kumimoji="0" lang="zh-CN" altLang="en-US" sz="3200" b="1" u="sng" kern="1200" cap="none" spc="0" normalizeH="0" baseline="0" noProof="1">
              <a:solidFill>
                <a:srgbClr val="6600CC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</p:txBody>
      </p:sp>
      <p:sp>
        <p:nvSpPr>
          <p:cNvPr id="36873" name="Text Box 9"/>
          <p:cNvSpPr txBox="1"/>
          <p:nvPr/>
        </p:nvSpPr>
        <p:spPr>
          <a:xfrm>
            <a:off x="220345" y="5969000"/>
            <a:ext cx="215011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>
            <a:spAutoFit/>
          </a:bodyPr>
          <a:lstStyle/>
          <a:p>
            <a:pPr marR="0" defTabSz="685800" eaLnBrk="0" hangingPunct="0">
              <a:spcBef>
                <a:spcPct val="50000"/>
              </a:spcBef>
              <a:buClrTx/>
              <a:buSzTx/>
              <a:defRPr/>
            </a:pPr>
            <a:r>
              <a:rPr kumimoji="0" lang="en-US" altLang="zh-CN" sz="3200" b="1" kern="120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4</a:t>
            </a:r>
            <a:r>
              <a:rPr kumimoji="0" lang="zh-CN" altLang="en-US" sz="3200" b="1" kern="120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、意义：</a:t>
            </a:r>
            <a:endParaRPr kumimoji="0" lang="zh-CN" altLang="en-US" sz="3200" b="1" kern="1200" cap="none" spc="0" normalizeH="0" baseline="0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</p:txBody>
      </p:sp>
      <p:sp>
        <p:nvSpPr>
          <p:cNvPr id="36874" name="Text Box 10"/>
          <p:cNvSpPr txBox="1"/>
          <p:nvPr/>
        </p:nvSpPr>
        <p:spPr>
          <a:xfrm>
            <a:off x="2436495" y="5666105"/>
            <a:ext cx="6221095" cy="953135"/>
          </a:xfrm>
          <a:prstGeom prst="rect">
            <a:avLst/>
          </a:prstGeom>
          <a:noFill/>
          <a:ln w="28575" cap="flat" cmpd="sng">
            <a:solidFill>
              <a:srgbClr val="FF33CC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91440" tIns="45720" rIns="91440" bIns="45720">
            <a:spAutoFit/>
          </a:bodyPr>
          <a:lstStyle/>
          <a:p>
            <a:pPr marR="0" defTabSz="685800" eaLnBrk="0" hangingPunct="0">
              <a:spcBef>
                <a:spcPct val="50000"/>
              </a:spcBef>
              <a:buClrTx/>
              <a:buSzTx/>
              <a:defRPr/>
            </a:pPr>
            <a:r>
              <a:rPr kumimoji="0" lang="en-US" altLang="zh-CN" sz="2800" b="1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</a:t>
            </a:r>
            <a:r>
              <a:rPr kumimoji="0" lang="zh-CN" altLang="en-US" sz="2800" b="1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罗马历法以及我们今天通用的公历，都源于这种历法。</a:t>
            </a:r>
            <a:endParaRPr kumimoji="0" lang="zh-CN" altLang="en-US" sz="2800" b="1" kern="1200" cap="none" spc="0" normalizeH="0" baseline="0" noProof="1">
              <a:solidFill>
                <a:srgbClr val="000000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92100" y="99060"/>
            <a:ext cx="731266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+mn-ea"/>
                <a:sym typeface="+mn-ea"/>
              </a:rPr>
              <a:t>（三）古埃及文明成就</a:t>
            </a:r>
            <a:r>
              <a:rPr lang="en-US" altLang="zh-CN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+mn-ea"/>
                <a:sym typeface="+mn-ea"/>
              </a:rPr>
              <a:t>--</a:t>
            </a:r>
            <a:r>
              <a:rPr lang="zh-CN" altLang="en-US" sz="3600" b="1">
                <a:solidFill>
                  <a:srgbClr val="0000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+mn-ea"/>
                <a:sym typeface="+mn-ea"/>
              </a:rPr>
              <a:t>太阳历</a:t>
            </a:r>
            <a:endParaRPr lang="zh-CN" altLang="en-US" sz="3600" b="1">
              <a:solidFill>
                <a:srgbClr val="0000D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方正粗黑宋简体" panose="02000000000000000000" charset="-122"/>
              <a:ea typeface="方正粗黑宋简体" panose="02000000000000000000" charset="-122"/>
              <a:cs typeface="+mn-ea"/>
              <a:sym typeface="+mn-ea"/>
            </a:endParaRPr>
          </a:p>
        </p:txBody>
      </p:sp>
      <p:pic>
        <p:nvPicPr>
          <p:cNvPr id="15362" name="图片 2"/>
          <p:cNvPicPr>
            <a:picLocks noChangeAspect="1"/>
          </p:cNvPicPr>
          <p:nvPr/>
        </p:nvPicPr>
        <p:blipFill>
          <a:blip r:embed="rId2"/>
          <a:srcRect l="8613" t="6953" r="12307"/>
          <a:stretch>
            <a:fillRect/>
          </a:stretch>
        </p:blipFill>
        <p:spPr>
          <a:xfrm>
            <a:off x="8930005" y="4266565"/>
            <a:ext cx="3274060" cy="2190115"/>
          </a:xfrm>
          <a:prstGeom prst="rect">
            <a:avLst/>
          </a:prstGeom>
          <a:noFill/>
          <a:ln w="9525">
            <a:noFill/>
          </a:ln>
          <a:effectLst>
            <a:softEdge rad="127000"/>
          </a:effectLst>
        </p:spPr>
      </p:pic>
      <p:sp>
        <p:nvSpPr>
          <p:cNvPr id="7" name="文本框 6"/>
          <p:cNvSpPr txBox="1"/>
          <p:nvPr/>
        </p:nvSpPr>
        <p:spPr>
          <a:xfrm>
            <a:off x="8843645" y="352425"/>
            <a:ext cx="2887980" cy="3507740"/>
          </a:xfrm>
          <a:prstGeom prst="rect">
            <a:avLst/>
          </a:prstGeom>
          <a:noFill/>
          <a:ln w="31750" cmpd="sng">
            <a:solidFill>
              <a:srgbClr val="7030A0"/>
            </a:solidFill>
            <a:prstDash val="sysDot"/>
          </a:ln>
        </p:spPr>
        <p:txBody>
          <a:bodyPr wrap="square" rtlCol="0" anchor="t">
            <a:spAutoFit/>
          </a:bodyPr>
          <a:lstStyle/>
          <a:p>
            <a:r>
              <a:rPr lang="zh-CN" altLang="en-US" sz="2000" b="1"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  <a:sym typeface="+mn-ea"/>
              </a:rPr>
              <a:t>材料三：</a:t>
            </a:r>
            <a:endParaRPr lang="en-US" altLang="zh-CN" sz="2000" b="1">
              <a:latin typeface="华文仿宋" panose="02010600040101010101" charset="-122"/>
              <a:ea typeface="华文仿宋" panose="02010600040101010101" charset="-122"/>
              <a:cs typeface="华文仿宋" panose="02010600040101010101" charset="-122"/>
              <a:sym typeface="+mn-ea"/>
            </a:endParaRPr>
          </a:p>
          <a:p>
            <a:pPr indent="630555"/>
            <a:r>
              <a:rPr lang="zh-CN" altLang="en-US" sz="2600" b="1"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  <a:sym typeface="+mn-ea"/>
              </a:rPr>
              <a:t>古埃及人发现每年7月，当</a:t>
            </a:r>
            <a:r>
              <a:rPr lang="zh-CN" altLang="en-US" sz="2600" b="1" u="sng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  <a:sym typeface="+mn-ea"/>
              </a:rPr>
              <a:t>太阳和天狼星</a:t>
            </a:r>
            <a:r>
              <a:rPr lang="zh-CN" altLang="en-US" sz="2600" b="1"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  <a:sym typeface="+mn-ea"/>
              </a:rPr>
              <a:t>在地平线上同时升起时，尼罗河就开始涨水，据此制定了每年365天的</a:t>
            </a:r>
            <a:r>
              <a:rPr lang="zh-CN" altLang="en-US" sz="2600" b="1" u="sng">
                <a:solidFill>
                  <a:srgbClr val="FF0000"/>
                </a:solidFill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  <a:sym typeface="+mn-ea"/>
              </a:rPr>
              <a:t>太阳历</a:t>
            </a:r>
            <a:r>
              <a:rPr lang="zh-CN" altLang="en-US" sz="2600" b="1"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  <a:sym typeface="+mn-ea"/>
              </a:rPr>
              <a:t>。</a:t>
            </a:r>
            <a:endParaRPr lang="en-US" altLang="zh-CN" sz="2600" b="1">
              <a:latin typeface="华文仿宋" panose="02010600040101010101" charset="-122"/>
              <a:ea typeface="华文仿宋" panose="02010600040101010101" charset="-122"/>
              <a:cs typeface="华文仿宋" panose="02010600040101010101" charset="-122"/>
              <a:sym typeface="+mn-ea"/>
            </a:endParaRPr>
          </a:p>
          <a:p>
            <a:pPr algn="r"/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1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10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10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1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10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10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10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  <p:bldP spid="36868" grpId="0"/>
      <p:bldP spid="36869" grpId="0"/>
      <p:bldP spid="36870" grpId="0"/>
      <p:bldP spid="36871" grpId="0"/>
      <p:bldP spid="36872" grpId="0"/>
      <p:bldP spid="36873" grpId="0"/>
      <p:bldP spid="3687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153670" y="108585"/>
            <a:ext cx="731266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+mn-ea"/>
                <a:sym typeface="+mn-ea"/>
              </a:rPr>
              <a:t>（三）古埃及</a:t>
            </a:r>
            <a:r>
              <a:rPr lang="en-US" altLang="zh-CN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+mn-ea"/>
                <a:sym typeface="+mn-ea"/>
              </a:rPr>
              <a:t>---</a:t>
            </a:r>
            <a:r>
              <a:rPr lang="zh-CN" altLang="en-US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+mn-ea"/>
                <a:sym typeface="+mn-ea"/>
              </a:rPr>
              <a:t>文明成就</a:t>
            </a:r>
            <a:endParaRPr lang="zh-CN" altLang="en-US" sz="3600" b="1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方正粗黑宋简体" panose="02000000000000000000" charset="-122"/>
              <a:ea typeface="方正粗黑宋简体" panose="02000000000000000000" charset="-122"/>
              <a:cs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87985" y="1330325"/>
            <a:ext cx="10758170" cy="2896870"/>
          </a:xfrm>
          <a:prstGeom prst="rect">
            <a:avLst/>
          </a:prstGeom>
          <a:noFill/>
          <a:ln w="28575" cmpd="sng">
            <a:solidFill>
              <a:srgbClr val="7030A0"/>
            </a:solidFill>
            <a:prstDash val="sysDot"/>
          </a:ln>
        </p:spPr>
        <p:txBody>
          <a:bodyPr wrap="square" rtlCol="0" anchor="t">
            <a:spAutoFit/>
          </a:bodyPr>
          <a:lstStyle/>
          <a:p>
            <a:pPr indent="0" fontAlgn="auto">
              <a:lnSpc>
                <a:spcPct val="120000"/>
              </a:lnSpc>
            </a:pPr>
            <a:r>
              <a:rPr lang="zh-CN" altLang="en-US" sz="2000" b="1"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  <a:sym typeface="+mn-ea"/>
              </a:rPr>
              <a:t>材料二：</a:t>
            </a:r>
            <a:endParaRPr lang="zh-CN" altLang="en-US" sz="2000" b="1">
              <a:latin typeface="华文仿宋" panose="02010600040101010101" charset="-122"/>
              <a:ea typeface="华文仿宋" panose="02010600040101010101" charset="-122"/>
              <a:cs typeface="华文仿宋" panose="02010600040101010101" charset="-122"/>
            </a:endParaRPr>
          </a:p>
          <a:p>
            <a:pPr indent="711200" algn="l" fontAlgn="auto">
              <a:lnSpc>
                <a:spcPct val="120000"/>
              </a:lnSpc>
            </a:pPr>
            <a:r>
              <a:rPr lang="zh-CN" altLang="en-US" sz="2800" b="1"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  <a:sym typeface="+mn-ea"/>
              </a:rPr>
              <a:t>为了</a:t>
            </a:r>
            <a:r>
              <a:rPr lang="zh-CN" altLang="en-US" sz="2800" b="1" u="sng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  <a:sym typeface="+mn-ea"/>
              </a:rPr>
              <a:t>计算及保存涨水退水之记录</a:t>
            </a:r>
            <a:r>
              <a:rPr lang="zh-CN" altLang="en-US" sz="2800" b="1"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  <a:sym typeface="+mn-ea"/>
              </a:rPr>
              <a:t>，为了</a:t>
            </a:r>
            <a:r>
              <a:rPr lang="zh-CN" altLang="en-US" sz="2800" b="1" u="sng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  <a:sym typeface="+mn-ea"/>
              </a:rPr>
              <a:t>清理土地之疆界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  <a:sym typeface="+mn-ea"/>
              </a:rPr>
              <a:t>，</a:t>
            </a:r>
            <a:r>
              <a:rPr lang="zh-CN" altLang="en-US" sz="2800" b="1">
                <a:solidFill>
                  <a:srgbClr val="0000D6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华文仿宋" panose="02010600040101010101" charset="-122"/>
                <a:sym typeface="+mn-ea"/>
              </a:rPr>
              <a:t>测量学与几何学即应运而兴</a:t>
            </a:r>
            <a:r>
              <a:rPr lang="zh-CN" altLang="en-US" sz="2800" b="1"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  <a:sym typeface="+mn-ea"/>
              </a:rPr>
              <a:t>。埃及人把</a:t>
            </a:r>
            <a:r>
              <a:rPr lang="zh-CN" altLang="en-US" sz="2800" b="1">
                <a:solidFill>
                  <a:schemeClr val="tx1"/>
                </a:solidFill>
                <a:effectLst/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  <a:sym typeface="+mn-ea"/>
              </a:rPr>
              <a:t>一年分为三季</a:t>
            </a:r>
            <a:r>
              <a:rPr lang="en-US" altLang="zh-CN" sz="2000" b="1">
                <a:solidFill>
                  <a:schemeClr val="tx1"/>
                </a:solidFill>
                <a:effectLst/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  <a:sym typeface="+mn-ea"/>
              </a:rPr>
              <a:t>...</a:t>
            </a:r>
            <a:r>
              <a:rPr lang="en-US" altLang="zh-CN" sz="2000" b="1"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  <a:sym typeface="+mn-ea"/>
              </a:rPr>
              <a:t>...</a:t>
            </a:r>
            <a:r>
              <a:rPr lang="zh-CN" altLang="en-US" sz="2800" b="1"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  <a:sym typeface="+mn-ea"/>
              </a:rPr>
              <a:t>尼罗河涨水、泛滥至水退，为第一季</a:t>
            </a:r>
            <a:r>
              <a:rPr lang="en-US" altLang="zh-CN" sz="2000" b="1"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  <a:sym typeface="+mn-ea"/>
              </a:rPr>
              <a:t>......</a:t>
            </a:r>
            <a:r>
              <a:rPr lang="zh-CN" altLang="en-US" sz="2800" b="1" u="sng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  <a:sym typeface="+mn-ea"/>
              </a:rPr>
              <a:t>把尼罗河水涨得最高的一天</a:t>
            </a:r>
            <a:r>
              <a:rPr lang="en-US" altLang="zh-CN" sz="2800" b="1" u="sng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  <a:sym typeface="+mn-ea"/>
              </a:rPr>
              <a:t>.....</a:t>
            </a:r>
            <a:r>
              <a:rPr lang="zh-CN" altLang="en-US" sz="2800" b="1" u="sng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  <a:sym typeface="+mn-ea"/>
              </a:rPr>
              <a:t>定位一年的开始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  <a:sym typeface="+mn-ea"/>
              </a:rPr>
              <a:t>。</a:t>
            </a:r>
            <a:endParaRPr lang="zh-CN" altLang="en-US" sz="2800" b="1" u="sng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仿宋" panose="02010600040101010101" charset="-122"/>
              <a:ea typeface="华文仿宋" panose="02010600040101010101" charset="-122"/>
              <a:cs typeface="华文仿宋" panose="02010600040101010101" charset="-122"/>
            </a:endParaRPr>
          </a:p>
          <a:p>
            <a:pPr indent="0" algn="r" fontAlgn="auto">
              <a:lnSpc>
                <a:spcPct val="120000"/>
              </a:lnSpc>
            </a:pPr>
            <a:r>
              <a:rPr lang="en-US" altLang="zh-CN" sz="2000" b="1"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  <a:sym typeface="+mn-ea"/>
              </a:rPr>
              <a:t>——</a:t>
            </a:r>
            <a:r>
              <a:rPr lang="zh-CN" altLang="en-US" sz="2000" b="1"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  <a:sym typeface="+mn-ea"/>
              </a:rPr>
              <a:t>美 威尔</a:t>
            </a:r>
            <a:r>
              <a:rPr lang="zh-CN" altLang="en-US" sz="2000" b="1">
                <a:latin typeface="BatangChe" panose="02030609000101010101" charset="-127"/>
                <a:ea typeface="BatangChe" panose="02030609000101010101" charset="-127"/>
                <a:cs typeface="华文仿宋" panose="02010600040101010101" charset="-122"/>
                <a:sym typeface="+mn-ea"/>
              </a:rPr>
              <a:t>•</a:t>
            </a:r>
            <a:r>
              <a:rPr lang="zh-CN" altLang="en-US" sz="2000" b="1"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  <a:sym typeface="+mn-ea"/>
              </a:rPr>
              <a:t>杜兰特《世界文明史》</a:t>
            </a:r>
            <a:endParaRPr lang="zh-CN" altLang="en-US" sz="2000" b="1">
              <a:latin typeface="华文仿宋" panose="02010600040101010101" charset="-122"/>
              <a:ea typeface="华文仿宋" panose="02010600040101010101" charset="-122"/>
              <a:cs typeface="华文仿宋" panose="0201060004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78155" y="753745"/>
            <a:ext cx="1830705" cy="52197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2</a:t>
            </a:r>
            <a:r>
              <a:rPr lang="zh-CN" altLang="en-US" sz="28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、数学</a:t>
            </a:r>
            <a:endParaRPr lang="zh-CN" altLang="en-US" sz="2800" b="1">
              <a:solidFill>
                <a:schemeClr val="bg1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2" name="Text Box 2"/>
          <p:cNvSpPr txBox="1"/>
          <p:nvPr/>
        </p:nvSpPr>
        <p:spPr>
          <a:xfrm>
            <a:off x="388054" y="4294053"/>
            <a:ext cx="2496820" cy="7804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smtClean="0">
                <a:latin typeface="Arial" panose="020b0604020202020204" pitchFamily="34" charset="0"/>
                <a:ea typeface="黑体" panose="02010609060101010101" pitchFamily="2" charset="-122"/>
              </a:rPr>
              <a:t>①</a:t>
            </a:r>
            <a:r>
              <a:rPr lang="zh-CN" altLang="en-US" sz="2800" b="1" smtClean="0">
                <a:latin typeface="Arial" panose="020b0604020202020204" pitchFamily="34" charset="0"/>
                <a:ea typeface="黑体" panose="02010609060101010101" pitchFamily="2" charset="-122"/>
              </a:rPr>
              <a:t>发展依据</a:t>
            </a:r>
            <a:r>
              <a:rPr lang="zh-CN" altLang="en-US" sz="2800" b="1">
                <a:latin typeface="Arial" panose="020b0604020202020204" pitchFamily="34" charset="0"/>
                <a:ea typeface="黑体" panose="02010609060101010101" pitchFamily="2" charset="-122"/>
              </a:rPr>
              <a:t>：</a:t>
            </a:r>
            <a:r>
              <a:rPr lang="zh-CN" altLang="en-US" sz="3200" b="1">
                <a:latin typeface="宋体" panose="02010600030101010101" pitchFamily="2" charset="-122"/>
              </a:rPr>
              <a:t> </a:t>
            </a:r>
            <a:endParaRPr lang="zh-CN" altLang="en-US" sz="3200" b="1">
              <a:latin typeface="宋体" panose="02010600030101010101" pitchFamily="2" charset="-122"/>
            </a:endParaRPr>
          </a:p>
        </p:txBody>
      </p:sp>
      <p:sp>
        <p:nvSpPr>
          <p:cNvPr id="8" name="Text Box 3"/>
          <p:cNvSpPr txBox="1"/>
          <p:nvPr/>
        </p:nvSpPr>
        <p:spPr>
          <a:xfrm>
            <a:off x="1133927" y="5263699"/>
            <a:ext cx="7651750" cy="11684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u="sng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测量尼罗河的水位、丈量土地、建筑等</a:t>
            </a:r>
            <a:endParaRPr lang="zh-CN" altLang="en-US" sz="2800" b="1" u="sng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u="sng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从而产生了</a:t>
            </a:r>
            <a:r>
              <a:rPr lang="en-US" altLang="zh-CN" sz="2800" b="1" u="sng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---</a:t>
            </a:r>
            <a:r>
              <a:rPr lang="zh-CN" altLang="en-US" sz="2800" b="1" u="sng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</a:rPr>
              <a:t>测量学、几何学</a:t>
            </a:r>
            <a:endParaRPr lang="zh-CN" altLang="en-US" sz="2800" b="1" u="sng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Text Box 2"/>
          <p:cNvSpPr txBox="1"/>
          <p:nvPr/>
        </p:nvSpPr>
        <p:spPr>
          <a:xfrm>
            <a:off x="582930" y="937260"/>
            <a:ext cx="4546600" cy="583565"/>
          </a:xfrm>
          <a:prstGeom prst="rect">
            <a:avLst/>
          </a:prstGeom>
          <a:solidFill>
            <a:srgbClr val="00B05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sz="32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3</a:t>
            </a:r>
            <a:r>
              <a:rPr lang="zh-CN" altLang="en-US" sz="32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、医学：制作木乃伊</a:t>
            </a:r>
            <a:r>
              <a:rPr lang="zh-CN" altLang="en-US" sz="3200" b="1"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 </a:t>
            </a:r>
            <a:endParaRPr lang="zh-CN" altLang="en-US" sz="3200" b="1">
              <a:latin typeface="微软雅黑" panose="020b0503020204020204" charset="-122"/>
              <a:ea typeface="微软雅黑"/>
              <a:cs typeface="微软雅黑" panose="020b050302020402020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54965" y="5189220"/>
            <a:ext cx="10288905" cy="953135"/>
          </a:xfrm>
          <a:prstGeom prst="rect">
            <a:avLst/>
          </a:prstGeom>
          <a:ln w="1905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r>
              <a:rPr lang="en-US" altLang="zh-CN" sz="2800" b="1" smtClean="0">
                <a:latin typeface="微软雅黑" panose="020b0503020204020204" charset="-122"/>
                <a:ea typeface="微软雅黑"/>
              </a:rPr>
              <a:t>   </a:t>
            </a:r>
            <a:r>
              <a:rPr lang="zh-CN" altLang="en-US" sz="2800" b="1" smtClean="0">
                <a:latin typeface="华文中宋" panose="02010600040101010101" charset="-122"/>
                <a:ea typeface="华文中宋" panose="02010600040101010101" charset="-122"/>
              </a:rPr>
              <a:t>古埃及人在制作木乃的悠久历史中逐渐掌握了高超的</a:t>
            </a:r>
            <a:r>
              <a:rPr lang="zh-CN" altLang="en-US" sz="2800" b="1" smtClean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</a:rPr>
              <a:t>医学和解剖学技术</a:t>
            </a:r>
            <a:r>
              <a:rPr lang="zh-CN" altLang="en-US" sz="2800" b="1" smtClean="0">
                <a:latin typeface="华文中宋" panose="02010600040101010101" charset="-122"/>
                <a:ea typeface="华文中宋" panose="02010600040101010101" charset="-122"/>
              </a:rPr>
              <a:t>，掌握了</a:t>
            </a:r>
            <a:r>
              <a:rPr lang="zh-CN" altLang="en-US" sz="2800" b="1" smtClean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</a:rPr>
              <a:t>药物合成和防腐技术。</a:t>
            </a:r>
            <a:endParaRPr lang="zh-CN" altLang="en-US" sz="2800" b="1" smtClean="0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53670" y="108585"/>
            <a:ext cx="731266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+mn-ea"/>
                <a:sym typeface="+mn-ea"/>
              </a:rPr>
              <a:t>（三）古埃及</a:t>
            </a:r>
            <a:r>
              <a:rPr lang="en-US" altLang="zh-CN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+mn-ea"/>
                <a:sym typeface="+mn-ea"/>
              </a:rPr>
              <a:t>---</a:t>
            </a:r>
            <a:r>
              <a:rPr lang="zh-CN" altLang="en-US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+mn-ea"/>
                <a:sym typeface="+mn-ea"/>
              </a:rPr>
              <a:t>文明成就</a:t>
            </a:r>
            <a:endParaRPr lang="zh-CN" altLang="en-US" sz="3600" b="1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方正粗黑宋简体" panose="02000000000000000000" charset="-122"/>
              <a:ea typeface="方正粗黑宋简体" panose="02000000000000000000" charset="-122"/>
              <a:cs typeface="+mn-ea"/>
            </a:endParaRPr>
          </a:p>
        </p:txBody>
      </p:sp>
      <p:sp>
        <p:nvSpPr>
          <p:cNvPr id="6" name="Text Box 5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582930" y="1814830"/>
            <a:ext cx="4707890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Calibri" panose="020f0502020204030204" pitchFamily="34" charset="0"/>
                <a:ea typeface="黑体" panose="02010609060101010101" pitchFamily="2" charset="-122"/>
              </a:rPr>
              <a:t>宗教</a:t>
            </a:r>
            <a:r>
              <a:rPr lang="zh-CN" altLang="en-US" sz="3200" b="1" smtClean="0">
                <a:solidFill>
                  <a:srgbClr val="000000"/>
                </a:solidFill>
                <a:latin typeface="Calibri" panose="020f0502020204030204" pitchFamily="34" charset="0"/>
                <a:ea typeface="黑体" panose="02010609060101010101" pitchFamily="2" charset="-122"/>
              </a:rPr>
              <a:t>信仰</a:t>
            </a:r>
            <a:r>
              <a:rPr lang="en-US" altLang="zh-CN" sz="3200" b="1" smtClean="0">
                <a:solidFill>
                  <a:srgbClr val="000000"/>
                </a:solidFill>
                <a:latin typeface="Calibri" panose="020f0502020204030204" pitchFamily="34" charset="0"/>
                <a:ea typeface="黑体" panose="02010609060101010101" pitchFamily="2" charset="-122"/>
              </a:rPr>
              <a:t>——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“</a:t>
            </a:r>
            <a:r>
              <a:rPr lang="zh-CN" altLang="en-US" sz="3200" b="1">
                <a:solidFill>
                  <a:srgbClr val="FF0000"/>
                </a:solidFill>
                <a:latin typeface="Calibri" panose="020f0502020204030204" pitchFamily="34" charset="0"/>
                <a:ea typeface="黑体" panose="02010609060101010101" pitchFamily="2" charset="-122"/>
                <a:sym typeface="+mn-ea"/>
              </a:rPr>
              <a:t>灵魂不灭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”</a:t>
            </a:r>
            <a:endParaRPr lang="en-US" altLang="zh-CN" sz="3200" b="1">
              <a:solidFill>
                <a:srgbClr val="000000"/>
              </a:solidFill>
              <a:latin typeface="Calibri" panose="020f0502020204030204" pitchFamily="34" charset="0"/>
              <a:ea typeface="黑体" panose="02010609060101010101" pitchFamily="2" charset="-122"/>
            </a:endParaRPr>
          </a:p>
        </p:txBody>
      </p:sp>
      <p:pic>
        <p:nvPicPr>
          <p:cNvPr id="31" name="图片 30" descr="101373384_00000000e4a442bc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08" r="7208"/>
          <a:stretch>
            <a:fillRect/>
          </a:stretch>
        </p:blipFill>
        <p:spPr>
          <a:xfrm>
            <a:off x="6606540" y="860425"/>
            <a:ext cx="5378450" cy="3378200"/>
          </a:xfrm>
          <a:prstGeom prst="rect">
            <a:avLst/>
          </a:prstGeom>
        </p:spPr>
      </p:pic>
      <p:pic>
        <p:nvPicPr>
          <p:cNvPr id="33798" name="Rectangle 7"/>
          <p:cNvPicPr/>
          <p:nvPr/>
        </p:nvPicPr>
        <p:blipFill>
          <a:blip r:embed="rId5"/>
          <a:stretch>
            <a:fillRect/>
          </a:stretch>
        </p:blipFill>
        <p:spPr>
          <a:xfrm>
            <a:off x="354965" y="2684145"/>
            <a:ext cx="5791200" cy="1802765"/>
          </a:xfrm>
          <a:prstGeom prst="rect">
            <a:avLst/>
          </a:prstGeom>
          <a:solidFill>
            <a:schemeClr val="accent2"/>
          </a:solidFill>
          <a:ln w="9525">
            <a:noFill/>
          </a:ln>
        </p:spPr>
      </p:pic>
    </p:spTree>
    <p:custDataLst>
      <p:tags r:id="rId6"/>
    </p:custData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0962" name="Text Box 2"/>
          <p:cNvSpPr txBox="1"/>
          <p:nvPr/>
        </p:nvSpPr>
        <p:spPr>
          <a:xfrm>
            <a:off x="6457950" y="805180"/>
            <a:ext cx="5193665" cy="2306955"/>
          </a:xfrm>
          <a:prstGeom prst="rect">
            <a:avLst/>
          </a:prstGeom>
          <a:noFill/>
          <a:ln w="28575" cap="flat" cmpd="sng">
            <a:solidFill>
              <a:srgbClr val="FF33CC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91440" tIns="45720" rIns="91440" bIns="45720">
            <a:spAutoFit/>
          </a:bodyPr>
          <a:lstStyle/>
          <a:p>
            <a:pPr marR="0" defTabSz="685800" eaLnBrk="0" hangingPunct="0">
              <a:buClrTx/>
              <a:buSzTx/>
              <a:defRPr/>
            </a:pPr>
            <a:r>
              <a:rPr lang="en-US" altLang="zh-CN" sz="240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   </a:t>
            </a:r>
            <a:r>
              <a:rPr lang="zh-CN" altLang="en-US" sz="240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形成于前</a:t>
            </a:r>
            <a:r>
              <a:rPr lang="en-US" altLang="zh-CN" sz="240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4000</a:t>
            </a:r>
            <a:r>
              <a:rPr lang="zh-CN" altLang="en-US" sz="240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年代末，是一种由一些表示人物、动物、事物形象的符号构成的文字是世界上已知的最早的文字之一。主要写在</a:t>
            </a:r>
            <a:r>
              <a:rPr lang="zh-CN" altLang="en-US" sz="240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纸草</a:t>
            </a:r>
            <a:r>
              <a:rPr lang="zh-CN" altLang="en-US" sz="240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上，或</a:t>
            </a:r>
            <a:r>
              <a:rPr lang="zh-CN" altLang="en-US" sz="240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铭刻在石碑或者石柱上</a:t>
            </a:r>
            <a:r>
              <a:rPr lang="zh-CN" altLang="en-US" sz="240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，为研究古代埃及的历史和文化提供了重要资料。</a:t>
            </a:r>
            <a:endParaRPr kumimoji="0" lang="zh-CN" altLang="en-US" sz="2400" kern="1200" cap="none" spc="0" normalizeH="0" baseline="0" noProof="1">
              <a:effectLst>
                <a:outerShdw blurRad="38100" dist="38100" dir="2700000">
                  <a:srgbClr val="C0C0C0"/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5933440" y="4681855"/>
            <a:ext cx="6063615" cy="1253490"/>
            <a:chOff x="9344" y="7373"/>
            <a:chExt cx="9549" cy="1974"/>
          </a:xfrm>
        </p:grpSpPr>
        <p:pic>
          <p:nvPicPr>
            <p:cNvPr id="6" name="Picture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344" y="7373"/>
              <a:ext cx="2912" cy="197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7" name="Picture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792" y="7373"/>
              <a:ext cx="2722" cy="189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8" name="Picture 6">
              <a:hlinkClick r:id="rId5" action="ppaction://hlinksldjump"/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6261" y="7467"/>
              <a:ext cx="2632" cy="1786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0967" name="Rectangle 7"/>
          <p:cNvSpPr/>
          <p:nvPr/>
        </p:nvSpPr>
        <p:spPr>
          <a:xfrm>
            <a:off x="6529917" y="6137487"/>
            <a:ext cx="770467" cy="521970"/>
          </a:xfrm>
          <a:prstGeom prst="rect">
            <a:avLst/>
          </a:prstGeom>
          <a:solidFill>
            <a:schemeClr val="bg1"/>
          </a:solidFill>
          <a:ln w="38100" cap="flat" cmpd="dbl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40" tIns="45720" rIns="91440" bIns="45720">
            <a:spAutoFit/>
          </a:bodyPr>
          <a:lstStyle/>
          <a:p>
            <a:pPr marL="0" marR="0" lvl="0" indent="0" algn="l" defTabSz="6858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华文隶书" panose="02010800040101010101" charset="-122"/>
                <a:cs typeface="+mn-cs"/>
              </a:rPr>
              <a:t>哭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华文隶书" panose="02010800040101010101" charset="-122"/>
              <a:cs typeface="+mn-cs"/>
            </a:endParaRPr>
          </a:p>
        </p:txBody>
      </p:sp>
      <p:sp>
        <p:nvSpPr>
          <p:cNvPr id="40968" name="Text Box 8"/>
          <p:cNvSpPr txBox="1"/>
          <p:nvPr/>
        </p:nvSpPr>
        <p:spPr>
          <a:xfrm>
            <a:off x="8656956" y="6137063"/>
            <a:ext cx="795867" cy="521970"/>
          </a:xfrm>
          <a:prstGeom prst="rect">
            <a:avLst/>
          </a:prstGeom>
          <a:solidFill>
            <a:schemeClr val="bg1"/>
          </a:solidFill>
          <a:ln w="38100" cap="flat" cmpd="dbl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40" tIns="45720" rIns="91440" bIns="45720">
            <a:spAutoFit/>
          </a:bodyPr>
          <a:lstStyle/>
          <a:p>
            <a:pPr marR="0" defTabSz="685800" eaLnBrk="0" hangingPunct="0">
              <a:spcBef>
                <a:spcPct val="50000"/>
              </a:spcBef>
              <a:buClrTx/>
              <a:buSzTx/>
              <a:defRPr/>
            </a:pPr>
            <a:r>
              <a:rPr kumimoji="0" lang="zh-CN" altLang="en-US" sz="2800" b="1" kern="1200" cap="none" spc="0" normalizeH="0" baseline="0" noProof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隶书" panose="02010800040101010101" charset="-122"/>
                <a:cs typeface="+mn-cs"/>
              </a:rPr>
              <a:t>走</a:t>
            </a:r>
            <a:endParaRPr kumimoji="0" lang="zh-CN" altLang="en-US" sz="2800" b="1" kern="1200" cap="none" spc="0" normalizeH="0" baseline="0" noProof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隶书" panose="02010800040101010101" charset="-122"/>
              <a:cs typeface="+mn-cs"/>
            </a:endParaRPr>
          </a:p>
        </p:txBody>
      </p:sp>
      <p:sp>
        <p:nvSpPr>
          <p:cNvPr id="40969" name="Rectangle 9"/>
          <p:cNvSpPr/>
          <p:nvPr/>
        </p:nvSpPr>
        <p:spPr>
          <a:xfrm>
            <a:off x="10776162" y="6194848"/>
            <a:ext cx="770467" cy="521970"/>
          </a:xfrm>
          <a:prstGeom prst="rect">
            <a:avLst/>
          </a:prstGeom>
          <a:solidFill>
            <a:schemeClr val="bg1"/>
          </a:solidFill>
          <a:ln w="38100" cap="flat" cmpd="dbl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40" tIns="45720" rIns="91440" bIns="45720">
            <a:spAutoFit/>
          </a:bodyPr>
          <a:lstStyle/>
          <a:p>
            <a:pPr marL="0" marR="0" lvl="0" indent="0" algn="l" defTabSz="6858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华文隶书" panose="02010800040101010101" charset="-122"/>
                <a:cs typeface="+mn-cs"/>
              </a:rPr>
              <a:t>日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华文隶书" panose="02010800040101010101" charset="-122"/>
              <a:cs typeface="+mn-cs"/>
            </a:endParaRPr>
          </a:p>
        </p:txBody>
      </p:sp>
      <p:sp>
        <p:nvSpPr>
          <p:cNvPr id="40971" name="Text Box 11"/>
          <p:cNvSpPr txBox="1"/>
          <p:nvPr/>
        </p:nvSpPr>
        <p:spPr>
          <a:xfrm>
            <a:off x="153670" y="1785620"/>
            <a:ext cx="2036445" cy="1938020"/>
          </a:xfrm>
          <a:prstGeom prst="rect">
            <a:avLst/>
          </a:prstGeom>
          <a:noFill/>
          <a:ln w="1905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C00000"/>
                </a:solidFill>
              </a14:hiddenFill>
            </a:ext>
          </a:extLst>
        </p:spPr>
        <p:txBody>
          <a:bodyPr wrap="square" lIns="91440" tIns="45720" rIns="91440" bIns="45720">
            <a:spAutoFit/>
          </a:bodyPr>
          <a:lstStyle/>
          <a:p>
            <a:pPr marR="0" defTabSz="685800" eaLnBrk="0" hangingPunct="0">
              <a:buClrTx/>
              <a:buSzTx/>
              <a:defRPr/>
            </a:pPr>
            <a:r>
              <a:rPr kumimoji="0" lang="en-US" altLang="zh-CN" sz="2400" b="1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①</a:t>
            </a:r>
            <a:r>
              <a:rPr kumimoji="0" lang="zh-CN" altLang="en-US" sz="2400" b="1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形成时间：</a:t>
            </a:r>
            <a:endParaRPr kumimoji="0" lang="zh-CN" altLang="en-US" sz="2400" b="1" kern="1200" cap="none" spc="0" normalizeH="0" baseline="0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pPr marR="0" defTabSz="685800" eaLnBrk="0" hangingPunct="0">
              <a:buClrTx/>
              <a:buSzTx/>
              <a:defRPr/>
            </a:pPr>
            <a:endParaRPr kumimoji="0" lang="zh-CN" altLang="en-US" sz="2400" b="1" kern="1200" cap="none" spc="0" normalizeH="0" baseline="0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pPr marR="0" defTabSz="685800" eaLnBrk="0" hangingPunct="0">
              <a:buClrTx/>
              <a:buSzTx/>
              <a:defRPr/>
            </a:pPr>
            <a:r>
              <a:rPr kumimoji="0" lang="zh-CN" altLang="en-US" sz="2400" b="1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②特点：</a:t>
            </a:r>
            <a:endParaRPr kumimoji="0" lang="zh-CN" altLang="en-US" sz="2400" b="1" kern="1200" cap="none" spc="0" normalizeH="0" baseline="0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pPr marR="0" defTabSz="685800" eaLnBrk="0" hangingPunct="0">
              <a:buClrTx/>
              <a:buSzTx/>
              <a:defRPr/>
            </a:pPr>
            <a:endParaRPr kumimoji="0" lang="zh-CN" altLang="en-US" sz="2400" b="1" kern="1200" cap="none" spc="0" normalizeH="0" baseline="0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pPr marR="0" defTabSz="685800" eaLnBrk="0" hangingPunct="0">
              <a:buClrTx/>
              <a:buSzTx/>
              <a:defRPr/>
            </a:pPr>
            <a:r>
              <a:rPr kumimoji="0" lang="zh-CN" altLang="en-US" sz="2400" b="1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③意义： </a:t>
            </a:r>
            <a:r>
              <a:rPr kumimoji="0" lang="zh-CN" altLang="en-US" sz="2265" b="1" kern="1200" cap="none" spc="0" normalizeH="0" baseline="0" noProof="1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</a:t>
            </a:r>
            <a:endParaRPr kumimoji="0" lang="zh-CN" altLang="en-US" sz="2265" b="1" kern="1200" cap="none" spc="0" normalizeH="0" baseline="0" noProof="1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0972" name="Text Box 12"/>
          <p:cNvSpPr txBox="1"/>
          <p:nvPr/>
        </p:nvSpPr>
        <p:spPr>
          <a:xfrm>
            <a:off x="2190115" y="1785620"/>
            <a:ext cx="3369310" cy="4603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marR="0" defTabSz="685800" eaLnBrk="0" hangingPunct="0">
              <a:spcBef>
                <a:spcPct val="50000"/>
              </a:spcBef>
              <a:buClrTx/>
              <a:buSzTx/>
              <a:defRPr/>
            </a:pPr>
            <a:r>
              <a:rPr kumimoji="0" lang="zh-CN" altLang="en-US" sz="2400" b="1" kern="1200" cap="none" spc="0" normalizeH="0" baseline="0" noProof="1"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公元前</a:t>
            </a:r>
            <a:r>
              <a:rPr kumimoji="0" lang="en-US" altLang="zh-CN" sz="2400" b="1" kern="1200" cap="none" spc="0" normalizeH="0" baseline="0" noProof="1"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3000</a:t>
            </a:r>
            <a:r>
              <a:rPr kumimoji="0" lang="zh-CN" altLang="en-US" sz="2400" b="1" kern="1200" cap="none" spc="0" normalizeH="0" baseline="0" noProof="1"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年前后；</a:t>
            </a:r>
            <a:endParaRPr kumimoji="0" lang="zh-CN" altLang="en-US" sz="2400" b="1" kern="1200" cap="none" spc="0" normalizeH="0" baseline="0" noProof="1">
              <a:effectLst>
                <a:outerShdw blurRad="38100" dist="38100" dir="2700000">
                  <a:srgbClr val="C0C0C0"/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40973" name="Text Box 13"/>
          <p:cNvSpPr txBox="1"/>
          <p:nvPr/>
        </p:nvSpPr>
        <p:spPr>
          <a:xfrm>
            <a:off x="2190115" y="2524760"/>
            <a:ext cx="3862705" cy="4603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marR="0" defTabSz="685800" eaLnBrk="0" hangingPunct="0">
              <a:spcBef>
                <a:spcPct val="50000"/>
              </a:spcBef>
              <a:buClrTx/>
              <a:buSzTx/>
              <a:defRPr/>
            </a:pPr>
            <a:r>
              <a:rPr kumimoji="0" lang="zh-CN" altLang="en-US" sz="2400" b="1" kern="1200" cap="none" spc="0" normalizeH="0" baseline="0" noProof="1"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与事物形状相似，有读音；</a:t>
            </a:r>
            <a:endParaRPr kumimoji="0" lang="zh-CN" altLang="en-US" sz="2400" b="1" kern="1200" cap="none" spc="0" normalizeH="0" baseline="0" noProof="1">
              <a:effectLst>
                <a:outerShdw blurRad="38100" dist="38100" dir="2700000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40974" name="Text Box 14"/>
          <p:cNvSpPr txBox="1"/>
          <p:nvPr/>
        </p:nvSpPr>
        <p:spPr>
          <a:xfrm>
            <a:off x="2267585" y="3198495"/>
            <a:ext cx="3903345" cy="4603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marR="0" defTabSz="685800" eaLnBrk="0" hangingPunct="0">
              <a:spcBef>
                <a:spcPct val="50000"/>
              </a:spcBef>
              <a:buClrTx/>
              <a:buSzTx/>
              <a:defRPr/>
            </a:pPr>
            <a:r>
              <a:rPr kumimoji="0" lang="zh-CN" altLang="en-US" sz="2400" b="1" kern="1200" cap="none" spc="0" normalizeH="0" baseline="0" noProof="1"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是世界上最早的文字之一。</a:t>
            </a:r>
            <a:endParaRPr kumimoji="0" lang="zh-CN" altLang="en-US" sz="2400" b="1" kern="1200" cap="none" spc="0" normalizeH="0" baseline="0" noProof="1">
              <a:effectLst>
                <a:outerShdw blurRad="38100" dist="38100" dir="2700000">
                  <a:srgbClr val="C0C0C0"/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53670" y="108585"/>
            <a:ext cx="731266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+mn-ea"/>
                <a:sym typeface="+mn-ea"/>
              </a:rPr>
              <a:t>（三）古埃及</a:t>
            </a:r>
            <a:r>
              <a:rPr lang="en-US" altLang="zh-CN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+mn-ea"/>
                <a:sym typeface="+mn-ea"/>
              </a:rPr>
              <a:t>---</a:t>
            </a:r>
            <a:r>
              <a:rPr lang="zh-CN" altLang="en-US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+mn-ea"/>
                <a:sym typeface="+mn-ea"/>
              </a:rPr>
              <a:t>文明成就</a:t>
            </a:r>
            <a:endParaRPr lang="zh-CN" altLang="en-US" sz="3600" b="1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方正粗黑宋简体" panose="02000000000000000000" charset="-122"/>
              <a:ea typeface="方正粗黑宋简体" panose="02000000000000000000" charset="-122"/>
              <a:cs typeface="+mn-ea"/>
            </a:endParaRPr>
          </a:p>
        </p:txBody>
      </p:sp>
      <p:sp>
        <p:nvSpPr>
          <p:cNvPr id="3" name="Text Box 2"/>
          <p:cNvSpPr txBox="1"/>
          <p:nvPr/>
        </p:nvSpPr>
        <p:spPr>
          <a:xfrm>
            <a:off x="582930" y="937260"/>
            <a:ext cx="4546600" cy="583565"/>
          </a:xfrm>
          <a:prstGeom prst="rect">
            <a:avLst/>
          </a:prstGeom>
          <a:solidFill>
            <a:srgbClr val="00B05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sz="32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4</a:t>
            </a:r>
            <a:r>
              <a:rPr lang="zh-CN" altLang="en-US" sz="32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、文字：象形文字</a:t>
            </a:r>
            <a:endParaRPr lang="zh-CN" altLang="en-US" sz="3200" b="1">
              <a:latin typeface="微软雅黑" panose="020b0503020204020204" charset="-122"/>
              <a:ea typeface="微软雅黑"/>
              <a:cs typeface="微软雅黑" panose="020b050302020402020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454025" y="4257040"/>
            <a:ext cx="4876800" cy="2401570"/>
            <a:chOff x="715" y="6704"/>
            <a:chExt cx="7680" cy="3782"/>
          </a:xfrm>
        </p:grpSpPr>
        <p:pic>
          <p:nvPicPr>
            <p:cNvPr id="19460" name="Picture 4" descr="00401003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15" y="6704"/>
              <a:ext cx="3720" cy="3783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" name="图片 13313" descr="thm9ytrh7ya5e904"/>
            <p:cNvPicPr>
              <a:picLocks noChangeAspect="1"/>
            </p:cNvPicPr>
            <p:nvPr/>
          </p:nvPicPr>
          <p:blipFill>
            <a:blip r:embed="rId7"/>
            <a:srcRect l="314" t="255" r="-275" b="8372"/>
            <a:stretch>
              <a:fillRect/>
            </a:stretch>
          </p:blipFill>
          <p:spPr>
            <a:xfrm>
              <a:off x="5085" y="6752"/>
              <a:ext cx="3310" cy="3735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09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2000"/>
                                        <p:tgtEl>
                                          <p:spTgt spid="40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20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0" dur="20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2000"/>
                                        <p:tgtEl>
                                          <p:spTgt spid="40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/>
      <p:bldP spid="40971" grpId="0"/>
      <p:bldP spid="40972" grpId="0"/>
      <p:bldP spid="40973" grpId="0"/>
      <p:bldP spid="40974" grpId="0"/>
      <p:bldP spid="40967" grpId="0"/>
      <p:bldP spid="40968" grpId="0"/>
      <p:bldP spid="4096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4578" name="文本框 1"/>
          <p:cNvSpPr txBox="1"/>
          <p:nvPr/>
        </p:nvSpPr>
        <p:spPr>
          <a:xfrm>
            <a:off x="429260" y="744220"/>
            <a:ext cx="5085080" cy="583565"/>
          </a:xfrm>
          <a:prstGeom prst="rect">
            <a:avLst/>
          </a:prstGeom>
          <a:solidFill>
            <a:srgbClr val="00B050"/>
          </a:solidFill>
          <a:ln w="9525">
            <a:noFill/>
          </a:ln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defRPr/>
            </a:pPr>
            <a:r>
              <a:rPr kumimoji="0" lang="zh-CN" altLang="en-US" sz="3200" b="1" kern="1200" cap="none" spc="0" normalizeH="0" baseline="0" noProof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（</a:t>
            </a:r>
            <a:r>
              <a:rPr kumimoji="0" lang="en-US" altLang="zh-CN" sz="3200" b="1" kern="1200" cap="none" spc="0" normalizeH="0" baseline="0" noProof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5</a:t>
            </a:r>
            <a:r>
              <a:rPr kumimoji="0" lang="zh-CN" altLang="en-US" sz="3200" b="1" kern="1200" cap="none" spc="0" normalizeH="0" baseline="0" noProof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）建筑：金字塔</a:t>
            </a:r>
            <a:r>
              <a:rPr kumimoji="0" lang="en-US" altLang="zh-CN" sz="3200" b="1" kern="1200" cap="none" spc="0" normalizeH="0" baseline="0" noProof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-</a:t>
            </a:r>
            <a:r>
              <a:rPr kumimoji="0" lang="zh-CN" altLang="en-US" sz="3200" b="1" kern="1200" cap="none" spc="0" normalizeH="0" baseline="0" noProof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起源</a:t>
            </a:r>
            <a:endParaRPr kumimoji="0" lang="zh-CN" altLang="en-US" sz="3200" b="1" kern="1200" cap="none" spc="0" normalizeH="0" baseline="0" noProof="1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7" name="文本框 44035"/>
          <p:cNvSpPr txBox="1">
            <a:spLocks noChangeArrowheads="1"/>
          </p:cNvSpPr>
          <p:nvPr/>
        </p:nvSpPr>
        <p:spPr bwMode="auto">
          <a:xfrm>
            <a:off x="6964045" y="3534410"/>
            <a:ext cx="4666615" cy="672465"/>
          </a:xfrm>
          <a:prstGeom prst="rect">
            <a:avLst/>
          </a:prstGeom>
          <a:solidFill>
            <a:schemeClr val="bg1"/>
          </a:solidFill>
          <a:ln w="19050">
            <a:solidFill>
              <a:schemeClr val="folHlink"/>
            </a:solidFill>
            <a:miter lim="800000"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中宋" panose="02010600040101010101" charset="-122"/>
                <a:ea typeface="华文中宋" panose="02010600040101010101" charset="-122"/>
                <a:cs typeface="+mn-cs"/>
              </a:rPr>
              <a:t>◆金字塔是法老的陵墓；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华文中宋" panose="02010600040101010101" charset="-122"/>
              <a:ea typeface="华文中宋" panose="02010600040101010101" charset="-122"/>
              <a:cs typeface="+mn-cs"/>
            </a:endParaRPr>
          </a:p>
        </p:txBody>
      </p:sp>
      <p:pic>
        <p:nvPicPr>
          <p:cNvPr id="23558" name="Picture 15" descr="http://p3.so.qhmsg.com/bdr/_240_/t01315e95566f5026b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4045" y="619125"/>
            <a:ext cx="4612640" cy="26866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153670" y="99060"/>
            <a:ext cx="731266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+mn-ea"/>
                <a:sym typeface="+mn-ea"/>
              </a:rPr>
              <a:t>（三）古埃及</a:t>
            </a:r>
            <a:r>
              <a:rPr lang="en-US" altLang="zh-CN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+mn-ea"/>
                <a:sym typeface="+mn-ea"/>
              </a:rPr>
              <a:t>---</a:t>
            </a:r>
            <a:r>
              <a:rPr lang="zh-CN" altLang="en-US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+mn-ea"/>
                <a:sym typeface="+mn-ea"/>
              </a:rPr>
              <a:t>文明成就</a:t>
            </a:r>
            <a:endParaRPr lang="zh-CN" altLang="en-US" sz="3600" b="1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方正粗黑宋简体" panose="02000000000000000000" charset="-122"/>
              <a:ea typeface="方正粗黑宋简体" panose="02000000000000000000" charset="-122"/>
              <a:cs typeface="+mn-ea"/>
            </a:endParaRPr>
          </a:p>
        </p:txBody>
      </p:sp>
      <p:sp>
        <p:nvSpPr>
          <p:cNvPr id="66562" name="Text Box 2"/>
          <p:cNvSpPr txBox="1"/>
          <p:nvPr/>
        </p:nvSpPr>
        <p:spPr>
          <a:xfrm>
            <a:off x="252730" y="1475740"/>
            <a:ext cx="6381750" cy="4854575"/>
          </a:xfrm>
          <a:prstGeom prst="rect">
            <a:avLst/>
          </a:prstGeom>
          <a:noFill/>
          <a:ln w="19050" cap="flat" cmpd="thickThin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>
                <a:latin typeface="宋体" panose="02010600030101010101" pitchFamily="2" charset="-122"/>
              </a:rPr>
              <a:t>  </a:t>
            </a:r>
            <a:r>
              <a:rPr lang="zh-CN" altLang="en-US" sz="25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古埃及国王奥西里斯被自己的恶兄弟杀害，碎尸后被扔到了尼罗河里。王后伊西丝悲痛欲绝，她找到遗体，伏尸痛哭，这感动了太阳神。于是天神帮助她把尸块还原成尸体，做成干尸，即木乃伊。奥西里斯于是再生，成为冥界的主宰。从此以后，每个</a:t>
            </a:r>
            <a:r>
              <a:rPr lang="zh-CN" altLang="en-US" sz="25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仿宋" panose="02010609060101010101" charset="-122"/>
              </a:rPr>
              <a:t>法老</a:t>
            </a:r>
            <a:r>
              <a:rPr lang="zh-CN" altLang="en-US" sz="25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死后，都要把奥西里斯神话表演一次，制成木乃伊后装入石棺，再送进</a:t>
            </a:r>
            <a:r>
              <a:rPr lang="zh-CN" altLang="en-US" sz="25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“永久的住所”</a:t>
            </a:r>
            <a:r>
              <a:rPr lang="en-US" altLang="zh-CN" sz="25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—</a:t>
            </a:r>
            <a:r>
              <a:rPr lang="zh-CN" altLang="en-US" sz="25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金字塔中。</a:t>
            </a:r>
            <a:r>
              <a:rPr lang="zh-CN" altLang="en-US" sz="2500" b="1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古埃及人认为，这样，法老们的灵魂就能永生，并在</a:t>
            </a:r>
            <a:r>
              <a:rPr lang="en-US" altLang="zh-CN" sz="2500" b="1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3000</a:t>
            </a:r>
            <a:r>
              <a:rPr lang="zh-CN" altLang="en-US" sz="2500" b="1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年后的极乐世界里复活</a:t>
            </a:r>
            <a:r>
              <a:rPr lang="zh-CN" altLang="en-US" sz="25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。</a:t>
            </a:r>
            <a:r>
              <a:rPr lang="zh-CN" altLang="en-US" sz="26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 </a:t>
            </a:r>
            <a:endParaRPr lang="zh-CN" altLang="en-US" sz="2600" b="1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43012" name="Text Box 4"/>
          <p:cNvSpPr txBox="1"/>
          <p:nvPr/>
        </p:nvSpPr>
        <p:spPr>
          <a:xfrm>
            <a:off x="6964045" y="4431665"/>
            <a:ext cx="4667250" cy="953135"/>
          </a:xfrm>
          <a:prstGeom prst="rect">
            <a:avLst/>
          </a:prstGeom>
          <a:noFill/>
          <a:ln w="19050">
            <a:solidFill>
              <a:schemeClr val="accent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l"/>
            <a:r>
              <a:rPr lang="zh-CN" altLang="en-US" sz="2800" b="1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中宋" panose="02010600040101010101" charset="-122"/>
                <a:ea typeface="华文中宋" panose="02010600040101010101" charset="-122"/>
                <a:sym typeface="+mn-ea"/>
              </a:rPr>
              <a:t>◆ </a:t>
            </a: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华文中宋" panose="02010600040101010101" charset="-122"/>
              </a:rPr>
              <a:t>金字塔反映了古代埃及的宗教信仰；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华文中宋" panose="02010600040101010101" charset="-122"/>
            </a:endParaRPr>
          </a:p>
        </p:txBody>
      </p:sp>
      <p:sp>
        <p:nvSpPr>
          <p:cNvPr id="2" name="Text Box 4"/>
          <p:cNvSpPr txBox="1"/>
          <p:nvPr/>
        </p:nvSpPr>
        <p:spPr>
          <a:xfrm>
            <a:off x="6909435" y="5599430"/>
            <a:ext cx="4667250" cy="521970"/>
          </a:xfrm>
          <a:prstGeom prst="rect">
            <a:avLst/>
          </a:prstGeom>
          <a:noFill/>
          <a:ln w="19050">
            <a:solidFill>
              <a:schemeClr val="accent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l"/>
            <a:r>
              <a:rPr lang="zh-CN" altLang="en-US" sz="2800" b="1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中宋" panose="02010600040101010101" charset="-122"/>
                <a:ea typeface="华文中宋" panose="02010600040101010101" charset="-122"/>
                <a:sym typeface="+mn-ea"/>
              </a:rPr>
              <a:t>◆ </a:t>
            </a: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华文中宋" panose="02010600040101010101" charset="-122"/>
              </a:rPr>
              <a:t>金字塔是权利的象征。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华文中宋" panose="0201060004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6562" grpId="0"/>
      <p:bldP spid="43012" grpId="0"/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6" name="图片 15" descr="5263727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285" y="821690"/>
            <a:ext cx="5143500" cy="3278505"/>
          </a:xfrm>
          <a:prstGeom prst="rect">
            <a:avLst/>
          </a:prstGeom>
        </p:spPr>
      </p:pic>
      <p:sp>
        <p:nvSpPr>
          <p:cNvPr id="6" name="Rectangle 4"/>
          <p:cNvSpPr/>
          <p:nvPr/>
        </p:nvSpPr>
        <p:spPr>
          <a:xfrm>
            <a:off x="143510" y="4347845"/>
            <a:ext cx="2795270" cy="535305"/>
          </a:xfrm>
          <a:prstGeom prst="rect">
            <a:avLst/>
          </a:prstGeom>
          <a:solidFill>
            <a:srgbClr val="CC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32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高约146.5米</a:t>
            </a:r>
            <a:endParaRPr lang="zh-CN" altLang="en-US" sz="32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7" name="Rectangle 5"/>
          <p:cNvSpPr/>
          <p:nvPr/>
        </p:nvSpPr>
        <p:spPr>
          <a:xfrm>
            <a:off x="143510" y="5015230"/>
            <a:ext cx="2795905" cy="533400"/>
          </a:xfrm>
          <a:prstGeom prst="rect">
            <a:avLst/>
          </a:prstGeom>
          <a:solidFill>
            <a:srgbClr val="CC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32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边长230多米</a:t>
            </a:r>
            <a:endParaRPr lang="zh-CN" altLang="en-US" sz="32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8" name="Rectangle 6"/>
          <p:cNvSpPr/>
          <p:nvPr/>
        </p:nvSpPr>
        <p:spPr>
          <a:xfrm>
            <a:off x="142875" y="5626100"/>
            <a:ext cx="2795905" cy="493395"/>
          </a:xfrm>
          <a:prstGeom prst="rect">
            <a:avLst/>
          </a:prstGeom>
          <a:solidFill>
            <a:srgbClr val="CC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32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200多万块巨石</a:t>
            </a:r>
            <a:endParaRPr lang="zh-CN" altLang="en-US" sz="32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9" name="Rectangle 7"/>
          <p:cNvSpPr/>
          <p:nvPr/>
        </p:nvSpPr>
        <p:spPr>
          <a:xfrm>
            <a:off x="142875" y="6243955"/>
            <a:ext cx="2796540" cy="499110"/>
          </a:xfrm>
          <a:prstGeom prst="rect">
            <a:avLst/>
          </a:prstGeom>
          <a:solidFill>
            <a:srgbClr val="CC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32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每块2.5吨左右</a:t>
            </a:r>
            <a:endParaRPr lang="zh-CN" altLang="en-US" sz="32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48329" y="122708"/>
            <a:ext cx="4803775" cy="614045"/>
          </a:xfrm>
          <a:prstGeom prst="rect">
            <a:avLst/>
          </a:prstGeom>
          <a:solidFill>
            <a:srgbClr val="00B050"/>
          </a:solidFill>
        </p:spPr>
        <p:txBody>
          <a:bodyPr wrap="none" lIns="121920" tIns="60960" rIns="121920" bIns="6096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smtClean="0">
                <a:ln w="3175" cmpd="sng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uLnTx/>
                <a:uFillTx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最大金字塔</a:t>
            </a:r>
            <a:r>
              <a:rPr kumimoji="0" lang="en-US" altLang="zh-CN" sz="3200" b="1" i="0" u="none" strike="noStrike" kern="1200" cap="none" spc="0" normalizeH="0" baseline="0" noProof="0" smtClean="0">
                <a:ln w="3175" cmpd="sng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uLnTx/>
                <a:uFillTx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---</a:t>
            </a:r>
            <a:r>
              <a:rPr kumimoji="0" lang="zh-CN" altLang="en-US" sz="3200" b="1" i="0" u="none" strike="noStrike" kern="1200" cap="none" spc="0" normalizeH="0" baseline="0" noProof="0" smtClean="0">
                <a:ln w="3175" cmpd="sng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uLnTx/>
                <a:uFillTx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胡夫金字塔</a:t>
            </a:r>
            <a:endParaRPr kumimoji="0" lang="zh-CN" altLang="en-US" sz="3200" b="1" i="0" u="none" strike="noStrike" kern="1200" cap="none" spc="0" normalizeH="0" baseline="0" noProof="0" smtClean="0">
              <a:ln w="3175" cmpd="sng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uLnTx/>
              <a:uFillTx/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3129915" y="4338320"/>
            <a:ext cx="2678430" cy="2519680"/>
          </a:xfrm>
          <a:prstGeom prst="rect">
            <a:avLst/>
          </a:prstGeom>
          <a:solidFill>
            <a:srgbClr val="CCFF99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algn="ctr">
              <a:defRPr/>
            </a:pPr>
            <a:r>
              <a:rPr lang="zh-CN" altLang="en-US" sz="3200" b="1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建筑设计</a:t>
            </a:r>
            <a:endParaRPr lang="zh-CN" altLang="en-US" sz="3200" b="1">
              <a:solidFill>
                <a:srgbClr val="C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>
              <a:defRPr/>
            </a:pPr>
            <a:r>
              <a:rPr lang="zh-CN" altLang="en-US" sz="3200" b="1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数学计算</a:t>
            </a:r>
            <a:endParaRPr lang="zh-CN" altLang="en-US" sz="3200" b="1">
              <a:solidFill>
                <a:srgbClr val="C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>
              <a:defRPr/>
            </a:pPr>
            <a:r>
              <a:rPr lang="zh-CN" altLang="en-US" sz="3200" b="1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地质学、</a:t>
            </a:r>
            <a:endParaRPr lang="zh-CN" altLang="en-US" sz="3200" b="1">
              <a:solidFill>
                <a:srgbClr val="C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>
              <a:defRPr/>
            </a:pPr>
            <a:r>
              <a:rPr lang="zh-CN" altLang="en-US" sz="3200" b="1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天文学等技术</a:t>
            </a:r>
            <a:endParaRPr lang="zh-CN" altLang="en-US" sz="3200" b="1">
              <a:solidFill>
                <a:srgbClr val="C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285" y="821970"/>
            <a:ext cx="5144052" cy="3278860"/>
          </a:xfrm>
          <a:prstGeom prst="rect">
            <a:avLst/>
          </a:prstGeom>
        </p:spPr>
      </p:pic>
      <p:grpSp>
        <p:nvGrpSpPr>
          <p:cNvPr id="12" name="组合 11"/>
          <p:cNvGrpSpPr/>
          <p:nvPr/>
        </p:nvGrpSpPr>
        <p:grpSpPr>
          <a:xfrm>
            <a:off x="6090285" y="1064450"/>
            <a:ext cx="5577840" cy="3542336"/>
            <a:chOff x="6542" y="-326"/>
            <a:chExt cx="12550" cy="6645"/>
          </a:xfrm>
        </p:grpSpPr>
        <p:sp>
          <p:nvSpPr>
            <p:cNvPr id="13" name="等腰三角形 12"/>
            <p:cNvSpPr/>
            <p:nvPr/>
          </p:nvSpPr>
          <p:spPr>
            <a:xfrm>
              <a:off x="6542" y="-326"/>
              <a:ext cx="12550" cy="6645"/>
            </a:xfrm>
            <a:prstGeom prst="triangle">
              <a:avLst>
                <a:gd name="adj" fmla="val 49099"/>
              </a:avLst>
            </a:prstGeom>
            <a:solidFill>
              <a:srgbClr val="FFC000"/>
            </a:solidFill>
            <a:ln w="50800">
              <a:solidFill>
                <a:srgbClr val="FDE11C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7971" y="300"/>
              <a:ext cx="9693" cy="5721"/>
            </a:xfrm>
            <a:prstGeom prst="rect">
              <a:avLst/>
            </a:prstGeom>
            <a:noFill/>
            <a:ln w="31750" cmpd="sng">
              <a:noFill/>
              <a:prstDash val="sysDot"/>
            </a:ln>
          </p:spPr>
          <p:txBody>
            <a:bodyPr wrap="square" rtlCol="0" anchor="t">
              <a:spAutoFit/>
            </a:bodyPr>
            <a:lstStyle/>
            <a:p>
              <a:pPr indent="0" algn="l" fontAlgn="auto">
                <a:lnSpc>
                  <a:spcPct val="130000"/>
                </a:lnSpc>
                <a:buClrTx/>
              </a:pPr>
              <a:endParaRPr lang="zh-CN" altLang="en-US" sz="3000">
                <a:latin typeface="华文中宋" panose="02010600040101010101" charset="-122"/>
                <a:ea typeface="华文中宋" panose="02010600040101010101" charset="-122"/>
                <a:cs typeface="华文仿宋" panose="02010600040101010101" charset="-122"/>
                <a:sym typeface="+mn-ea"/>
              </a:endParaRPr>
            </a:p>
            <a:p>
              <a:pPr indent="0" algn="ctr" fontAlgn="auto">
                <a:lnSpc>
                  <a:spcPct val="130000"/>
                </a:lnSpc>
                <a:buClrTx/>
              </a:pPr>
              <a:r>
                <a:rPr lang="zh-CN" altLang="en-US" sz="2400" b="1">
                  <a:solidFill>
                    <a:srgbClr val="002060"/>
                  </a:solidFill>
                  <a:latin typeface="华文中宋" panose="02010600040101010101" charset="-122"/>
                  <a:ea typeface="华文中宋" panose="02010600040101010101" charset="-122"/>
                  <a:cs typeface="华文仿宋" panose="02010600040101010101" charset="-122"/>
                  <a:sym typeface="+mn-ea"/>
                </a:rPr>
                <a:t>同意。</a:t>
              </a:r>
              <a:endParaRPr lang="zh-CN" altLang="en-US" sz="2400" b="1">
                <a:solidFill>
                  <a:srgbClr val="002060"/>
                </a:solidFill>
                <a:latin typeface="华文中宋" panose="02010600040101010101" charset="-122"/>
                <a:ea typeface="华文中宋" panose="02010600040101010101" charset="-122"/>
                <a:cs typeface="华文仿宋" panose="02010600040101010101" charset="-122"/>
                <a:sym typeface="+mn-ea"/>
              </a:endParaRPr>
            </a:p>
            <a:p>
              <a:pPr indent="0" algn="ctr" fontAlgn="auto">
                <a:lnSpc>
                  <a:spcPct val="130000"/>
                </a:lnSpc>
                <a:buClrTx/>
                <a:buFont typeface="+mj-ea"/>
                <a:buNone/>
              </a:pPr>
              <a:r>
                <a:rPr lang="zh-CN" altLang="en-US" sz="2400" b="1">
                  <a:solidFill>
                    <a:srgbClr val="002060"/>
                  </a:solidFill>
                  <a:latin typeface="华文中宋" panose="02010600040101010101" charset="-122"/>
                  <a:ea typeface="华文中宋" panose="02010600040101010101" charset="-122"/>
                  <a:cs typeface="华文仿宋" panose="02010600040101010101" charset="-122"/>
                  <a:sym typeface="+mn-ea"/>
                </a:rPr>
                <a:t>金字塔</a:t>
              </a:r>
              <a:r>
                <a:rPr lang="zh-CN" altLang="en-US" sz="2400" b="1">
                  <a:solidFill>
                    <a:srgbClr val="FF0000"/>
                  </a:solidFill>
                  <a:latin typeface="华文中宋" panose="02010600040101010101" charset="-122"/>
                  <a:ea typeface="华文中宋" panose="02010600040101010101" charset="-122"/>
                  <a:cs typeface="华文仿宋" panose="02010600040101010101" charset="-122"/>
                  <a:sym typeface="+mn-ea"/>
                </a:rPr>
                <a:t>规模宏大</a:t>
              </a:r>
              <a:r>
                <a:rPr lang="zh-CN" altLang="en-US" sz="2400" b="1">
                  <a:solidFill>
                    <a:srgbClr val="002060"/>
                  </a:solidFill>
                  <a:latin typeface="华文中宋" panose="02010600040101010101" charset="-122"/>
                  <a:ea typeface="华文中宋" panose="02010600040101010101" charset="-122"/>
                  <a:cs typeface="华文仿宋" panose="02010600040101010101" charset="-122"/>
                  <a:sym typeface="+mn-ea"/>
                </a:rPr>
                <a:t>；</a:t>
              </a:r>
              <a:endParaRPr lang="zh-CN" altLang="en-US" sz="2400" b="1">
                <a:solidFill>
                  <a:srgbClr val="002060"/>
                </a:solidFill>
                <a:latin typeface="华文中宋" panose="02010600040101010101" charset="-122"/>
                <a:ea typeface="华文中宋" panose="02010600040101010101" charset="-122"/>
                <a:cs typeface="华文仿宋" panose="02010600040101010101" charset="-122"/>
                <a:sym typeface="+mn-ea"/>
              </a:endParaRPr>
            </a:p>
            <a:p>
              <a:pPr indent="0" algn="ctr" fontAlgn="auto">
                <a:lnSpc>
                  <a:spcPct val="130000"/>
                </a:lnSpc>
                <a:buClrTx/>
                <a:buFont typeface="+mj-ea"/>
                <a:buNone/>
              </a:pPr>
              <a:r>
                <a:rPr lang="zh-CN" altLang="en-US" sz="2400" b="1">
                  <a:solidFill>
                    <a:srgbClr val="002060"/>
                  </a:solidFill>
                  <a:latin typeface="华文中宋" panose="02010600040101010101" charset="-122"/>
                  <a:ea typeface="华文中宋" panose="02010600040101010101" charset="-122"/>
                  <a:cs typeface="华文仿宋" panose="02010600040101010101" charset="-122"/>
                  <a:sym typeface="+mn-ea"/>
                </a:rPr>
                <a:t>内部结构</a:t>
              </a:r>
              <a:r>
                <a:rPr lang="zh-CN" altLang="en-US" sz="2400" b="1">
                  <a:solidFill>
                    <a:srgbClr val="FF0000"/>
                  </a:solidFill>
                  <a:latin typeface="华文中宋" panose="02010600040101010101" charset="-122"/>
                  <a:ea typeface="华文中宋" panose="02010600040101010101" charset="-122"/>
                  <a:cs typeface="华文仿宋" panose="02010600040101010101" charset="-122"/>
                  <a:sym typeface="+mn-ea"/>
                </a:rPr>
                <a:t>功能完整</a:t>
              </a:r>
              <a:r>
                <a:rPr lang="zh-CN" altLang="en-US" sz="2400" b="1">
                  <a:solidFill>
                    <a:srgbClr val="002060"/>
                  </a:solidFill>
                  <a:latin typeface="华文中宋" panose="02010600040101010101" charset="-122"/>
                  <a:ea typeface="华文中宋" panose="02010600040101010101" charset="-122"/>
                  <a:cs typeface="华文仿宋" panose="02010600040101010101" charset="-122"/>
                  <a:sym typeface="+mn-ea"/>
                </a:rPr>
                <a:t>；</a:t>
              </a:r>
              <a:endParaRPr lang="zh-CN" altLang="en-US" sz="2400" b="1">
                <a:solidFill>
                  <a:srgbClr val="002060"/>
                </a:solidFill>
                <a:latin typeface="华文中宋" panose="02010600040101010101" charset="-122"/>
                <a:ea typeface="华文中宋" panose="02010600040101010101" charset="-122"/>
                <a:cs typeface="华文仿宋" panose="02010600040101010101" charset="-122"/>
                <a:sym typeface="+mn-ea"/>
              </a:endParaRPr>
            </a:p>
            <a:p>
              <a:pPr indent="0" algn="ctr" fontAlgn="auto">
                <a:lnSpc>
                  <a:spcPct val="130000"/>
                </a:lnSpc>
                <a:buClrTx/>
                <a:buFont typeface="+mj-ea"/>
                <a:buNone/>
              </a:pPr>
              <a:r>
                <a:rPr lang="zh-CN" altLang="en-US" sz="2400" b="1">
                  <a:solidFill>
                    <a:srgbClr val="002060"/>
                  </a:solidFill>
                  <a:latin typeface="华文中宋" panose="02010600040101010101" charset="-122"/>
                  <a:ea typeface="华文中宋" panose="02010600040101010101" charset="-122"/>
                  <a:cs typeface="华文仿宋" panose="02010600040101010101" charset="-122"/>
                  <a:sym typeface="+mn-ea"/>
                </a:rPr>
                <a:t>巨石</a:t>
              </a:r>
              <a:r>
                <a:rPr lang="zh-CN" altLang="en-US" sz="2400" b="1">
                  <a:solidFill>
                    <a:srgbClr val="FF0000"/>
                  </a:solidFill>
                  <a:latin typeface="华文中宋" panose="02010600040101010101" charset="-122"/>
                  <a:ea typeface="华文中宋" panose="02010600040101010101" charset="-122"/>
                  <a:cs typeface="华文仿宋" panose="02010600040101010101" charset="-122"/>
                  <a:sym typeface="+mn-ea"/>
                </a:rPr>
                <a:t>计算精准、</a:t>
              </a:r>
              <a:r>
                <a:rPr lang="zh-CN" altLang="en-US" sz="2400" b="1">
                  <a:solidFill>
                    <a:srgbClr val="002060"/>
                  </a:solidFill>
                  <a:latin typeface="华文中宋" panose="02010600040101010101" charset="-122"/>
                  <a:ea typeface="华文中宋" panose="02010600040101010101" charset="-122"/>
                  <a:cs typeface="华文仿宋" panose="02010600040101010101" charset="-122"/>
                  <a:sym typeface="+mn-ea"/>
                </a:rPr>
                <a:t>堆砌整齐，</a:t>
              </a:r>
              <a:endParaRPr lang="zh-CN" altLang="en-US" sz="2400" b="1">
                <a:solidFill>
                  <a:srgbClr val="002060"/>
                </a:solidFill>
                <a:latin typeface="华文中宋" panose="02010600040101010101" charset="-122"/>
                <a:ea typeface="华文中宋" panose="02010600040101010101" charset="-122"/>
                <a:cs typeface="华文仿宋" panose="02010600040101010101" charset="-122"/>
                <a:sym typeface="+mn-ea"/>
              </a:endParaRPr>
            </a:p>
            <a:p>
              <a:pPr indent="0" algn="ctr" fontAlgn="auto">
                <a:lnSpc>
                  <a:spcPct val="130000"/>
                </a:lnSpc>
                <a:buClrTx/>
                <a:buFont typeface="+mj-ea"/>
                <a:buNone/>
              </a:pPr>
              <a:r>
                <a:rPr lang="zh-CN" altLang="en-US" sz="2200" b="1">
                  <a:solidFill>
                    <a:srgbClr val="002060"/>
                  </a:solidFill>
                  <a:effectLst/>
                  <a:latin typeface="华文中宋" panose="02010600040101010101" charset="-122"/>
                  <a:ea typeface="华文中宋" panose="02010600040101010101" charset="-122"/>
                  <a:cs typeface="华文中宋" panose="02010600040101010101" charset="-122"/>
                  <a:sym typeface="宋体" panose="02010600030101010101" pitchFamily="2" charset="-122"/>
                </a:rPr>
                <a:t>均显示出埃及人高超的建筑水平。</a:t>
              </a:r>
              <a:endParaRPr lang="zh-CN" altLang="en-US" sz="2200" b="1">
                <a:solidFill>
                  <a:srgbClr val="00206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5593080" y="49530"/>
            <a:ext cx="5985510" cy="1014730"/>
          </a:xfrm>
          <a:prstGeom prst="rect">
            <a:avLst/>
          </a:prstGeom>
          <a:solidFill>
            <a:srgbClr val="00B050"/>
          </a:solidFill>
          <a:ln w="19050" cmpd="sng">
            <a:noFill/>
            <a:prstDash val="sysDot"/>
          </a:ln>
        </p:spPr>
        <p:txBody>
          <a:bodyPr wrap="square" rtlCol="0" anchor="t">
            <a:spAutoFit/>
          </a:bodyPr>
          <a:lstStyle/>
          <a:p>
            <a:pPr algn="l" fontAlgn="auto">
              <a:lnSpc>
                <a:spcPct val="100000"/>
              </a:lnSpc>
              <a:buClrTx/>
            </a:pPr>
            <a:r>
              <a:rPr lang="en-US" altLang="zh-CN" sz="3600">
                <a:latin typeface="华文中宋" panose="02010600040101010101" charset="-122"/>
                <a:ea typeface="华文中宋" panose="02010600040101010101" charset="-122"/>
                <a:cs typeface="华文仿宋" panose="02010600040101010101" charset="-122"/>
                <a:sym typeface="+mn-ea"/>
              </a:rPr>
              <a:t>  </a:t>
            </a:r>
            <a:r>
              <a:rPr lang="zh-CN" altLang="en-US" sz="240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仿宋" panose="02010600040101010101" charset="-122"/>
                <a:sym typeface="+mn-ea"/>
              </a:rPr>
              <a:t>有人说古埃及人的</a:t>
            </a:r>
            <a:r>
              <a:rPr lang="zh-CN" altLang="en-US" sz="240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仿宋" panose="02010600040101010101" charset="-122"/>
                <a:sym typeface="+mn-ea"/>
                <a:hlinkClick r:id="rId4" action="ppaction://hlinksldjump"/>
              </a:rPr>
              <a:t>建筑</a:t>
            </a:r>
            <a:r>
              <a:rPr lang="zh-CN" altLang="en-US" sz="240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仿宋" panose="02010600040101010101" charset="-122"/>
                <a:sym typeface="+mn-ea"/>
              </a:rPr>
              <a:t>水平简直不可思议？简要说明理由。</a:t>
            </a:r>
            <a:endParaRPr lang="zh-CN" altLang="en-US" sz="2400">
              <a:solidFill>
                <a:schemeClr val="bg1"/>
              </a:solidFill>
              <a:latin typeface="华文中宋" panose="02010600040101010101" charset="-122"/>
              <a:ea typeface="华文中宋" panose="02010600040101010101" charset="-122"/>
              <a:cs typeface="华文仿宋" panose="02010600040101010101" charset="-122"/>
              <a:sym typeface="+mn-ea"/>
            </a:endParaRPr>
          </a:p>
        </p:txBody>
      </p:sp>
      <p:sp>
        <p:nvSpPr>
          <p:cNvPr id="3" name="TextBox 7"/>
          <p:cNvSpPr txBox="1"/>
          <p:nvPr/>
        </p:nvSpPr>
        <p:spPr>
          <a:xfrm>
            <a:off x="6090285" y="4817745"/>
            <a:ext cx="5860415" cy="204025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l" defTabSz="914400" rtl="0" fontAlgn="base">
              <a:lnSpc>
                <a:spcPts val="3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265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/>
                <a:cs typeface="+mn-cs"/>
              </a:rPr>
              <a:t>    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0000D6"/>
                </a:solidFill>
                <a:effectLst/>
                <a:uLnTx/>
                <a:uFillTx/>
                <a:latin typeface="华文中宋" panose="02010600040101010101" charset="-122"/>
                <a:ea typeface="华文中宋" panose="02010600040101010101" charset="-122"/>
                <a:cs typeface="+mn-cs"/>
              </a:rPr>
              <a:t>评价：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0000D6"/>
                </a:solidFill>
                <a:effectLst/>
                <a:uLnTx/>
                <a:uFillTx/>
                <a:latin typeface="Calibri" panose="020f0502020204030204" pitchFamily="34" charset="0"/>
                <a:ea typeface="华文中宋" panose="02010600040101010101" charset="-122"/>
                <a:cs typeface="+mn-cs"/>
              </a:rPr>
              <a:t>①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中宋" panose="02010600040101010101" charset="-122"/>
                <a:ea typeface="华文中宋" panose="02010600040101010101" charset="-122"/>
                <a:cs typeface="+mn-cs"/>
              </a:rPr>
              <a:t>金字塔是古埃及文明的象征；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华文中宋" panose="02010600040101010101" charset="-122"/>
                <a:cs typeface="+mn-cs"/>
              </a:rPr>
              <a:t>②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中宋" panose="02010600040101010101" charset="-122"/>
                <a:ea typeface="华文中宋" panose="02010600040101010101" charset="-122"/>
                <a:cs typeface="+mn-cs"/>
              </a:rPr>
              <a:t>反映了古埃及社会经济发展的较高水平；</a:t>
            </a:r>
            <a:endParaRPr kumimoji="0" lang="zh-CN" altLang="en-US" sz="2600" b="1" i="0" u="none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中宋" panose="02010600040101010101" charset="-122"/>
              <a:ea typeface="华文中宋" panose="02010600040101010101" charset="-122"/>
              <a:cs typeface="+mn-cs"/>
            </a:endParaRPr>
          </a:p>
          <a:p>
            <a:pPr marL="0" marR="0" lvl="0" indent="0" algn="l" defTabSz="914400" rtl="0" fontAlgn="base">
              <a:lnSpc>
                <a:spcPts val="3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中宋" panose="02010600040101010101" charset="-122"/>
                <a:ea typeface="华文中宋" panose="02010600040101010101" charset="-122"/>
                <a:cs typeface="+mn-cs"/>
              </a:rPr>
              <a:t>  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华文中宋" panose="02010600040101010101" charset="-122"/>
                <a:cs typeface="+mn-cs"/>
              </a:rPr>
              <a:t>③</a:t>
            </a:r>
            <a:r>
              <a:rPr kumimoji="0" lang="zh-CN" altLang="en-US" sz="26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中宋" panose="02010600040101010101" charset="-122"/>
                <a:ea typeface="华文中宋" panose="02010600040101010101" charset="-122"/>
                <a:cs typeface="+mn-cs"/>
              </a:rPr>
              <a:t>是古埃及劳动人民智慧的结晶。</a:t>
            </a:r>
            <a:endParaRPr kumimoji="0" lang="zh-CN" altLang="en-US" sz="26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中宋" panose="02010600040101010101" charset="-122"/>
              <a:ea typeface="华文中宋" panose="02010600040101010101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4" grpId="0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Picture 12" descr="0030110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1145" y="0"/>
            <a:ext cx="5219700" cy="5143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9938" name="图片 2" descr="tim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885" y="236855"/>
            <a:ext cx="5376545" cy="23018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TextBox 7"/>
          <p:cNvSpPr txBox="1"/>
          <p:nvPr/>
        </p:nvSpPr>
        <p:spPr>
          <a:xfrm>
            <a:off x="390525" y="5482590"/>
            <a:ext cx="11450955" cy="113728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/>
                <a:cs typeface="+mn-cs"/>
              </a:rPr>
              <a:t>    </a:t>
            </a:r>
            <a:r>
              <a:rPr kumimoji="0" lang="en-US" altLang="zh-CN" sz="3200" b="1" i="0" u="none" strike="noStrike" kern="1200" cap="none" spc="0" normalizeH="0" baseline="0" noProof="0" smtClean="0">
                <a:ln>
                  <a:noFill/>
                </a:ln>
                <a:solidFill>
                  <a:srgbClr val="0000D6"/>
                </a:solidFill>
                <a:effectLst/>
                <a:uLnTx/>
                <a:uFillTx/>
                <a:latin typeface="微软雅黑" panose="020b0503020204020204" charset="-122"/>
                <a:ea typeface="微软雅黑"/>
                <a:cs typeface="+mn-cs"/>
              </a:rPr>
              <a:t> </a:t>
            </a: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rgbClr val="0000D6"/>
                </a:solidFill>
                <a:effectLst/>
                <a:uLnTx/>
                <a:uFillTx/>
                <a:latin typeface="微软雅黑" panose="020b0503020204020204" charset="-122"/>
                <a:ea typeface="微软雅黑"/>
                <a:cs typeface="+mn-cs"/>
              </a:rPr>
              <a:t>评价：</a:t>
            </a: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中宋" panose="02010600040101010101" charset="-122"/>
                <a:ea typeface="华文中宋" panose="02010600040101010101" charset="-122"/>
                <a:cs typeface="+mn-cs"/>
              </a:rPr>
              <a:t>金字塔也是法老奴役劳动人民的见证，反映了古埃及的奴隶制度。</a:t>
            </a:r>
            <a:endParaRPr kumimoji="0" lang="zh-CN" altLang="en-US" sz="3200" b="1" i="0" u="none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中宋" panose="02010600040101010101" charset="-122"/>
              <a:ea typeface="华文中宋" panose="02010600040101010101" charset="-122"/>
              <a:cs typeface="+mn-cs"/>
            </a:endParaRPr>
          </a:p>
        </p:txBody>
      </p:sp>
      <p:sp>
        <p:nvSpPr>
          <p:cNvPr id="27" name="圆角矩形 26"/>
          <p:cNvSpPr/>
          <p:nvPr/>
        </p:nvSpPr>
        <p:spPr>
          <a:xfrm>
            <a:off x="173990" y="2825115"/>
            <a:ext cx="6447155" cy="2318416"/>
          </a:xfrm>
          <a:prstGeom prst="roundRect">
            <a:avLst/>
          </a:prstGeom>
          <a:ln>
            <a:solidFill>
              <a:schemeClr val="bg2">
                <a:lumMod val="2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2600" b="1" smtClean="0">
                <a:solidFill>
                  <a:srgbClr val="0070C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材料</a:t>
            </a:r>
            <a:r>
              <a:rPr lang="en-US" altLang="zh-CN" sz="2600" b="1" smtClean="0">
                <a:solidFill>
                  <a:srgbClr val="0070C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2</a:t>
            </a:r>
            <a:r>
              <a:rPr lang="zh-CN" altLang="en-US" sz="2600" b="1" smtClean="0">
                <a:solidFill>
                  <a:srgbClr val="0070C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：</a:t>
            </a:r>
            <a:r>
              <a:rPr lang="zh-CN" altLang="en-US" sz="2600" b="1" smtClean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希罗多德</a:t>
            </a:r>
            <a:r>
              <a:rPr lang="zh-CN" altLang="en-US" sz="26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根据传闻，记述了修建胡夫金字塔的情况：“（胡夫）强迫</a:t>
            </a:r>
            <a:r>
              <a:rPr lang="zh-CN" altLang="en-US" sz="26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所有的埃及人为他做工</a:t>
            </a:r>
            <a:r>
              <a:rPr lang="en-US" altLang="zh-CN" sz="26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…</a:t>
            </a:r>
            <a:r>
              <a:rPr lang="zh-CN" altLang="en-US" sz="26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他们分为</a:t>
            </a:r>
            <a:r>
              <a:rPr lang="en-US" altLang="zh-CN" sz="26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10</a:t>
            </a:r>
            <a:r>
              <a:rPr lang="zh-CN" altLang="en-US" sz="26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万人的大群来工作，每一个大群要工作</a:t>
            </a:r>
            <a:r>
              <a:rPr lang="en-US" altLang="zh-CN" sz="26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3</a:t>
            </a:r>
            <a:r>
              <a:rPr lang="zh-CN" altLang="en-US" sz="26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个月</a:t>
            </a:r>
            <a:r>
              <a:rPr lang="en-US" altLang="zh-CN" sz="26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…</a:t>
            </a:r>
            <a:r>
              <a:rPr lang="zh-CN" altLang="en-US" sz="26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金字塔本身的建造</a:t>
            </a:r>
            <a:r>
              <a:rPr lang="zh-CN" altLang="en-US" sz="26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用了</a:t>
            </a:r>
            <a:r>
              <a:rPr lang="en-US" altLang="zh-CN" sz="26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20</a:t>
            </a:r>
            <a:r>
              <a:rPr lang="zh-CN" altLang="en-US" sz="26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年</a:t>
            </a:r>
            <a:r>
              <a:rPr lang="en-US" altLang="zh-CN" sz="2600" b="1" smtClean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…</a:t>
            </a:r>
            <a:r>
              <a:rPr lang="zh-CN" altLang="en-US" sz="26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。</a:t>
            </a:r>
            <a:r>
              <a:rPr lang="zh-CN" altLang="en-US" sz="2600" b="1" smtClean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”</a:t>
            </a:r>
            <a:endParaRPr lang="en-US" altLang="zh-CN" sz="2600" b="1" smtClean="0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5604" name="Picture 4"/>
          <p:cNvPicPr preferRelativeResize="0"/>
          <p:nvPr/>
        </p:nvPicPr>
        <p:blipFill>
          <a:blip r:embed="rId2"/>
          <a:srcRect l="4810" t="25439" r="9621"/>
          <a:stretch>
            <a:fillRect/>
          </a:stretch>
        </p:blipFill>
        <p:spPr>
          <a:xfrm>
            <a:off x="6972300" y="1407795"/>
            <a:ext cx="4319905" cy="2511425"/>
          </a:xfrm>
          <a:prstGeom prst="rect">
            <a:avLst/>
          </a:prstGeom>
          <a:solidFill>
            <a:srgbClr val="663300"/>
          </a:solidFill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4578" name="文本框 1"/>
          <p:cNvSpPr txBox="1"/>
          <p:nvPr/>
        </p:nvSpPr>
        <p:spPr>
          <a:xfrm>
            <a:off x="429260" y="744220"/>
            <a:ext cx="5345430" cy="583565"/>
          </a:xfrm>
          <a:prstGeom prst="rect">
            <a:avLst/>
          </a:prstGeom>
          <a:solidFill>
            <a:srgbClr val="00B050"/>
          </a:solidFill>
          <a:ln w="9525">
            <a:noFill/>
          </a:ln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defRPr/>
            </a:pPr>
            <a:r>
              <a:rPr kumimoji="0" lang="zh-CN" altLang="en-US" sz="3200" b="1" kern="1200" cap="none" spc="0" normalizeH="0" baseline="0" noProof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（</a:t>
            </a:r>
            <a:r>
              <a:rPr kumimoji="0" lang="en-US" altLang="zh-CN" sz="3200" b="1" kern="1200" cap="none" spc="0" normalizeH="0" baseline="0" noProof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5</a:t>
            </a:r>
            <a:r>
              <a:rPr kumimoji="0" lang="zh-CN" altLang="en-US" sz="3200" b="1" kern="1200" cap="none" spc="0" normalizeH="0" baseline="0" noProof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）建筑：评价金字塔</a:t>
            </a:r>
            <a:endParaRPr kumimoji="0" lang="zh-CN" altLang="en-US" sz="3200" b="1" kern="1200" cap="none" spc="0" normalizeH="0" baseline="0" noProof="1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7" name="文本框 44035"/>
          <p:cNvSpPr txBox="1">
            <a:spLocks noChangeArrowheads="1"/>
          </p:cNvSpPr>
          <p:nvPr/>
        </p:nvSpPr>
        <p:spPr bwMode="auto">
          <a:xfrm>
            <a:off x="349885" y="4033520"/>
            <a:ext cx="6779895" cy="2417445"/>
          </a:xfrm>
          <a:prstGeom prst="rect">
            <a:avLst/>
          </a:prstGeom>
          <a:solidFill>
            <a:schemeClr val="bg1"/>
          </a:solidFill>
          <a:ln w="19050">
            <a:solidFill>
              <a:schemeClr val="folHlink"/>
            </a:solidFill>
            <a:miter lim="800000"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中宋" panose="02010600040101010101" charset="-122"/>
                <a:ea typeface="华文中宋" panose="02010600040101010101" charset="-122"/>
                <a:cs typeface="+mn-cs"/>
              </a:rPr>
              <a:t>积极评价：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华文中宋" panose="02010600040101010101" charset="-122"/>
              <a:ea typeface="华文中宋" panose="02010600040101010101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中宋" panose="02010600040101010101" charset="-122"/>
                <a:ea typeface="华文中宋" panose="02010600040101010101" charset="-122"/>
                <a:cs typeface="+mn-cs"/>
              </a:rPr>
              <a:t>◆是古埃及文明的象征；</a:t>
            </a:r>
            <a:endParaRPr kumimoji="0" lang="en-US" altLang="zh-CN" sz="2800" b="1" i="0" u="none" strike="noStrike" kern="1200" cap="none" spc="0" normalizeH="0" baseline="0" noProof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华文中宋" panose="02010600040101010101" charset="-122"/>
              <a:ea typeface="华文中宋" panose="02010600040101010101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800" b="1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中宋" panose="02010600040101010101" charset="-122"/>
                <a:ea typeface="华文中宋" panose="02010600040101010101" charset="-122"/>
                <a:sym typeface="+mn-ea"/>
              </a:rPr>
              <a:t>◆</a:t>
            </a:r>
            <a:r>
              <a:rPr lang="zh-CN" altLang="en-US" sz="2800" b="1"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宋体" panose="02010600030101010101" pitchFamily="2" charset="-122"/>
              </a:rPr>
              <a:t>反映了古埃及</a:t>
            </a:r>
            <a:r>
              <a:rPr lang="zh-CN" altLang="en-US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宋体" panose="02010600030101010101" pitchFamily="2" charset="-122"/>
              </a:rPr>
              <a:t>社会经济发展的较高水平；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华文中宋" panose="02010600040101010101" charset="-122"/>
              <a:ea typeface="华文中宋" panose="02010600040101010101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中宋" panose="02010600040101010101" charset="-122"/>
                <a:ea typeface="华文中宋" panose="02010600040101010101" charset="-122"/>
                <a:cs typeface="+mn-cs"/>
              </a:rPr>
              <a:t>◆</a:t>
            </a:r>
            <a:r>
              <a:rPr lang="zh-CN" altLang="en-US" sz="2800" b="1"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宋体" panose="02010600030101010101" pitchFamily="2" charset="-122"/>
              </a:rPr>
              <a:t>是古埃及人</a:t>
            </a:r>
            <a:r>
              <a:rPr lang="zh-CN" altLang="en-US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宋体" panose="02010600030101010101" pitchFamily="2" charset="-122"/>
              </a:rPr>
              <a:t>智慧的结晶；</a:t>
            </a:r>
            <a:endParaRPr kumimoji="0" lang="zh-CN" altLang="en-US" sz="2800" b="1" i="0" u="sng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中宋" panose="02010600040101010101" charset="-122"/>
              <a:ea typeface="华文中宋" panose="02010600040101010101" charset="-122"/>
              <a:cs typeface="+mn-cs"/>
            </a:endParaRPr>
          </a:p>
        </p:txBody>
      </p:sp>
      <p:pic>
        <p:nvPicPr>
          <p:cNvPr id="23558" name="Picture 15" descr="http://p3.so.qhmsg.com/bdr/_240_/t01315e95566f5026b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260" y="1425575"/>
            <a:ext cx="4336415" cy="24936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文本框 2"/>
          <p:cNvSpPr txBox="1"/>
          <p:nvPr/>
        </p:nvSpPr>
        <p:spPr>
          <a:xfrm>
            <a:off x="7590790" y="744220"/>
            <a:ext cx="208915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3434F6"/>
                </a:solidFill>
                <a:latin typeface="Calibri" panose="020f0502020204030204" pitchFamily="34" charset="0"/>
              </a:rPr>
              <a:t>  狮身人面像</a:t>
            </a:r>
            <a:endParaRPr lang="zh-CN" altLang="en-US" sz="2400" b="1">
              <a:solidFill>
                <a:srgbClr val="3434F6"/>
              </a:solidFill>
              <a:latin typeface="Calibri" panose="020f050202020403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53670" y="99060"/>
            <a:ext cx="731266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+mn-ea"/>
                <a:sym typeface="+mn-ea"/>
              </a:rPr>
              <a:t>（三）古埃及</a:t>
            </a:r>
            <a:r>
              <a:rPr lang="en-US" altLang="zh-CN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+mn-ea"/>
                <a:sym typeface="+mn-ea"/>
              </a:rPr>
              <a:t>---</a:t>
            </a:r>
            <a:r>
              <a:rPr lang="zh-CN" altLang="en-US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+mn-ea"/>
                <a:sym typeface="+mn-ea"/>
              </a:rPr>
              <a:t>文明成就</a:t>
            </a:r>
            <a:endParaRPr lang="zh-CN" altLang="en-US" sz="3600" b="1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方正粗黑宋简体" panose="02000000000000000000" charset="-122"/>
              <a:ea typeface="方正粗黑宋简体" panose="02000000000000000000" charset="-122"/>
              <a:cs typeface="+mn-ea"/>
            </a:endParaRPr>
          </a:p>
        </p:txBody>
      </p:sp>
      <p:sp>
        <p:nvSpPr>
          <p:cNvPr id="2" name="文本框 44035"/>
          <p:cNvSpPr txBox="1">
            <a:spLocks noChangeArrowheads="1"/>
          </p:cNvSpPr>
          <p:nvPr/>
        </p:nvSpPr>
        <p:spPr bwMode="auto">
          <a:xfrm>
            <a:off x="7367270" y="4106545"/>
            <a:ext cx="4346575" cy="1835785"/>
          </a:xfrm>
          <a:prstGeom prst="rect">
            <a:avLst/>
          </a:prstGeom>
          <a:solidFill>
            <a:schemeClr val="bg1"/>
          </a:solidFill>
          <a:ln w="19050">
            <a:solidFill>
              <a:schemeClr val="folHlink"/>
            </a:solidFill>
            <a:miter lim="800000"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中宋" panose="02010600040101010101" charset="-122"/>
                <a:ea typeface="华文中宋" panose="02010600040101010101" charset="-122"/>
                <a:cs typeface="+mn-cs"/>
              </a:rPr>
              <a:t>消极评价：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华文中宋" panose="02010600040101010101" charset="-122"/>
              <a:ea typeface="华文中宋" panose="02010600040101010101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中宋" panose="02010600040101010101" charset="-122"/>
                <a:ea typeface="华文中宋" panose="02010600040101010101" charset="-122"/>
                <a:cs typeface="+mn-cs"/>
              </a:rPr>
              <a:t>◆</a:t>
            </a:r>
            <a:r>
              <a:rPr lang="zh-CN" altLang="en-US" sz="2800" b="1">
                <a:solidFill>
                  <a:srgbClr val="00206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宋体" panose="02010600030101010101" pitchFamily="2" charset="-122"/>
              </a:rPr>
              <a:t>金字塔也是古埃及法老</a:t>
            </a:r>
            <a:r>
              <a:rPr lang="zh-CN" altLang="en-US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宋体" panose="02010600030101010101" pitchFamily="2" charset="-122"/>
              </a:rPr>
              <a:t>奴役劳动人民</a:t>
            </a:r>
            <a:r>
              <a:rPr lang="zh-CN" altLang="en-US" sz="2800" b="1">
                <a:solidFill>
                  <a:srgbClr val="00206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宋体" panose="02010600030101010101" pitchFamily="2" charset="-122"/>
              </a:rPr>
              <a:t>的历史见证</a:t>
            </a:r>
            <a:r>
              <a:rPr lang="en-US" altLang="zh-CN" sz="2800" b="1">
                <a:solidFill>
                  <a:srgbClr val="00206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宋体" panose="02010600030101010101" pitchFamily="2" charset="-122"/>
              </a:rPr>
              <a:t>;</a:t>
            </a:r>
            <a:endParaRPr kumimoji="0" lang="zh-CN" altLang="en-US" sz="2800" b="1" i="0" u="sng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中宋" panose="02010600040101010101" charset="-122"/>
              <a:ea typeface="华文中宋" panose="02010600040101010101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6545" y="79"/>
            <a:ext cx="12186096" cy="6853476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776095" y="170815"/>
            <a:ext cx="7352030" cy="521970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 algn="just"/>
            <a:r>
              <a:rPr lang="zh-CN" altLang="en-US" sz="2800" b="1">
                <a:solidFill>
                  <a:schemeClr val="bg1"/>
                </a:solidFill>
                <a:latin typeface="微软雅黑" panose="020b0503020204020204" charset="-122"/>
                <a:ea typeface="微软雅黑"/>
              </a:rPr>
              <a:t>世界最大金字塔</a:t>
            </a:r>
            <a:r>
              <a:rPr lang="en-US" altLang="zh-CN" sz="2800" b="1">
                <a:solidFill>
                  <a:schemeClr val="bg1"/>
                </a:solidFill>
                <a:latin typeface="微软雅黑" panose="020b0503020204020204" charset="-122"/>
                <a:ea typeface="微软雅黑"/>
              </a:rPr>
              <a:t>——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charset="-122"/>
                <a:ea typeface="微软雅黑"/>
              </a:rPr>
              <a:t>胡夫金字塔未解之谜？</a:t>
            </a:r>
            <a:endParaRPr lang="zh-CN" altLang="en-US" sz="2800" b="1" i="0">
              <a:solidFill>
                <a:schemeClr val="bg1"/>
              </a:solidFill>
              <a:effectLst/>
              <a:latin typeface="微软雅黑" panose="020b0503020204020204" charset="-122"/>
              <a:ea typeface="微软雅黑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90015" y="890270"/>
            <a:ext cx="8410575" cy="5631180"/>
          </a:xfrm>
          <a:prstGeom prst="rect">
            <a:avLst/>
          </a:prstGeom>
          <a:ln w="1905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FF0000"/>
                </a:solidFill>
              </a:rPr>
              <a:t>神秘之一：数字之谜</a:t>
            </a:r>
            <a:endParaRPr lang="zh-CN" altLang="en-US" sz="2400" b="1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400"/>
              <a:t>金字塔的比重</a:t>
            </a:r>
            <a:r>
              <a:rPr lang="en-US" altLang="zh-CN" sz="2400"/>
              <a:t>= </a:t>
            </a:r>
            <a:r>
              <a:rPr lang="zh-CN" altLang="en-US" sz="2400"/>
              <a:t>地球的比重；</a:t>
            </a:r>
            <a:endParaRPr lang="zh-CN" altLang="en-US" sz="2400"/>
          </a:p>
          <a:p>
            <a:pPr>
              <a:lnSpc>
                <a:spcPct val="150000"/>
              </a:lnSpc>
            </a:pPr>
            <a:r>
              <a:rPr lang="zh-CN" altLang="en-US" sz="2400"/>
              <a:t>金字塔重量</a:t>
            </a:r>
            <a:r>
              <a:rPr lang="en-US" altLang="zh-CN" sz="2400"/>
              <a:t>×10</a:t>
            </a:r>
            <a:r>
              <a:rPr lang="zh-CN" altLang="en-US" sz="2400"/>
              <a:t>亿</a:t>
            </a:r>
            <a:r>
              <a:rPr lang="en-US" altLang="zh-CN" sz="2400"/>
              <a:t>=</a:t>
            </a:r>
            <a:r>
              <a:rPr lang="zh-CN" altLang="en-US" sz="2400"/>
              <a:t>地球的重量</a:t>
            </a:r>
            <a:endParaRPr lang="zh-CN" altLang="en-US" sz="2400"/>
          </a:p>
          <a:p>
            <a:pPr>
              <a:lnSpc>
                <a:spcPct val="150000"/>
              </a:lnSpc>
            </a:pPr>
            <a:r>
              <a:rPr lang="zh-CN" altLang="en-US" sz="2400"/>
              <a:t>金字塔高 </a:t>
            </a:r>
            <a:r>
              <a:rPr lang="en-US" altLang="zh-CN" sz="2400"/>
              <a:t>×1</a:t>
            </a:r>
            <a:r>
              <a:rPr lang="zh-CN" altLang="en-US" sz="2400"/>
              <a:t>亿 </a:t>
            </a:r>
            <a:r>
              <a:rPr lang="en-US" altLang="zh-CN" sz="2400"/>
              <a:t>= </a:t>
            </a:r>
            <a:r>
              <a:rPr lang="zh-CN" altLang="en-US" sz="2400"/>
              <a:t>地球到太阳的距离</a:t>
            </a:r>
            <a:endParaRPr lang="zh-CN" altLang="en-US" sz="2400"/>
          </a:p>
          <a:p>
            <a:pPr>
              <a:lnSpc>
                <a:spcPct val="150000"/>
              </a:lnSpc>
            </a:pPr>
            <a:r>
              <a:rPr lang="zh-CN" altLang="en-US" sz="2400"/>
              <a:t>金字塔高</a:t>
            </a:r>
            <a:r>
              <a:rPr lang="en-US" altLang="zh-CN" sz="2400"/>
              <a:t>=</a:t>
            </a:r>
            <a:r>
              <a:rPr lang="zh-CN" altLang="en-US" sz="2400"/>
              <a:t>地球的平均海拔高度</a:t>
            </a:r>
            <a:endParaRPr lang="zh-CN" altLang="en-US" sz="2400"/>
          </a:p>
          <a:p>
            <a:pPr>
              <a:lnSpc>
                <a:spcPct val="150000"/>
              </a:lnSpc>
            </a:pPr>
            <a:r>
              <a:rPr lang="zh-CN" altLang="en-US" sz="2400"/>
              <a:t>金字塔高</a:t>
            </a:r>
            <a:r>
              <a:rPr lang="en-US" altLang="zh-CN" sz="2400"/>
              <a:t>×2= </a:t>
            </a:r>
            <a:r>
              <a:rPr lang="zh-CN" altLang="en-US" sz="2400"/>
              <a:t>塔面三角形面积</a:t>
            </a:r>
            <a:endParaRPr lang="zh-CN" altLang="en-US" sz="2400"/>
          </a:p>
          <a:p>
            <a:pPr>
              <a:lnSpc>
                <a:spcPct val="150000"/>
              </a:lnSpc>
            </a:pPr>
            <a:r>
              <a:rPr lang="zh-CN" altLang="en-US" sz="2400"/>
              <a:t>底周长：塔高 </a:t>
            </a:r>
            <a:r>
              <a:rPr lang="en-US" altLang="zh-CN" sz="2400"/>
              <a:t>= </a:t>
            </a:r>
            <a:r>
              <a:rPr lang="zh-CN" altLang="en-US" sz="2400"/>
              <a:t>圆围：半径</a:t>
            </a:r>
            <a:endParaRPr lang="zh-CN" altLang="en-US" sz="2400"/>
          </a:p>
          <a:p>
            <a:pPr>
              <a:lnSpc>
                <a:spcPct val="150000"/>
              </a:lnSpc>
            </a:pPr>
            <a:r>
              <a:rPr lang="zh-CN" altLang="en-US" sz="2400"/>
              <a:t>金字塔高的平方 </a:t>
            </a:r>
            <a:r>
              <a:rPr lang="en-US" altLang="zh-CN" sz="2400"/>
              <a:t>= </a:t>
            </a:r>
            <a:r>
              <a:rPr lang="zh-CN" altLang="en-US" sz="2400"/>
              <a:t>塔面三角形面积</a:t>
            </a:r>
            <a:endParaRPr lang="zh-CN" altLang="en-US" sz="2400"/>
          </a:p>
          <a:p>
            <a:pPr>
              <a:lnSpc>
                <a:spcPct val="150000"/>
              </a:lnSpc>
            </a:pPr>
            <a:r>
              <a:rPr lang="zh-CN" altLang="en-US" sz="2400"/>
              <a:t>金字塔底周长 </a:t>
            </a:r>
            <a:r>
              <a:rPr lang="en-US" altLang="zh-CN" sz="2400"/>
              <a:t>÷2 </a:t>
            </a:r>
            <a:r>
              <a:rPr lang="zh-CN" altLang="en-US" sz="2400"/>
              <a:t>倍塔高 </a:t>
            </a:r>
            <a:r>
              <a:rPr lang="en-US" altLang="zh-CN" sz="2400"/>
              <a:t>= </a:t>
            </a:r>
            <a:r>
              <a:rPr lang="zh-CN" altLang="en-US" sz="2400"/>
              <a:t>圆周率（ </a:t>
            </a:r>
            <a:r>
              <a:rPr lang="en-US" altLang="zh-CN" sz="2400"/>
              <a:t>3.14159 </a:t>
            </a:r>
            <a:r>
              <a:rPr lang="zh-CN" altLang="en-US" sz="2400"/>
              <a:t>）</a:t>
            </a:r>
            <a:endParaRPr lang="zh-CN" altLang="en-US" sz="2400"/>
          </a:p>
          <a:p>
            <a:pPr>
              <a:lnSpc>
                <a:spcPct val="150000"/>
              </a:lnSpc>
            </a:pPr>
            <a:r>
              <a:rPr lang="zh-CN" altLang="en-US" sz="2400"/>
              <a:t>这些公式如此精确，是人为还是巧合？</a:t>
            </a:r>
            <a:endParaRPr lang="zh-CN" altLang="en-US" sz="2400"/>
          </a:p>
        </p:txBody>
      </p:sp>
    </p:spTree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01710" y="1128395"/>
            <a:ext cx="3168650" cy="3986530"/>
          </a:xfrm>
          <a:prstGeom prst="rect">
            <a:avLst/>
          </a:prstGeom>
        </p:spPr>
      </p:pic>
      <p:sp>
        <p:nvSpPr>
          <p:cNvPr id="16389" name="TextBox 4"/>
          <p:cNvSpPr txBox="1"/>
          <p:nvPr/>
        </p:nvSpPr>
        <p:spPr>
          <a:xfrm>
            <a:off x="288290" y="125095"/>
            <a:ext cx="6382385" cy="645160"/>
          </a:xfrm>
          <a:prstGeom prst="rect">
            <a:avLst/>
          </a:prstGeom>
          <a:solidFill>
            <a:srgbClr val="C00000"/>
          </a:solidFill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6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</a:rPr>
              <a:t>二、古埃及</a:t>
            </a:r>
            <a:r>
              <a:rPr lang="en-US" altLang="zh-CN" sz="36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</a:rPr>
              <a:t>---</a:t>
            </a:r>
            <a:r>
              <a:rPr lang="zh-CN" altLang="en-US" sz="36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</a:rPr>
              <a:t>法老的统治</a:t>
            </a:r>
            <a:endParaRPr lang="zh-CN" altLang="en-US" sz="3600" b="1">
              <a:solidFill>
                <a:schemeClr val="bg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46760" y="1128395"/>
            <a:ext cx="7456805" cy="52197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zh-CN" altLang="zh-CN" sz="2800">
                <a:solidFill>
                  <a:schemeClr val="bg1"/>
                </a:solidFill>
              </a:rPr>
              <a:t>自主学习：阅读教材</a:t>
            </a:r>
            <a:r>
              <a:rPr lang="en-US" altLang="zh-CN" sz="2800">
                <a:solidFill>
                  <a:schemeClr val="bg1"/>
                </a:solidFill>
              </a:rPr>
              <a:t>4</a:t>
            </a:r>
            <a:r>
              <a:rPr lang="zh-CN" altLang="en-US" sz="2800">
                <a:solidFill>
                  <a:schemeClr val="bg1"/>
                </a:solidFill>
              </a:rPr>
              <a:t>页，完成下列问题？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047115" y="3517900"/>
            <a:ext cx="433260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2</a:t>
            </a:r>
            <a:r>
              <a:rPr lang="zh-CN" altLang="en-US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、法老具有那些权利？</a:t>
            </a:r>
            <a:endParaRPr lang="zh-CN" altLang="en-US" sz="2800" b="1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047115" y="5041265"/>
            <a:ext cx="433260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3</a:t>
            </a:r>
            <a:r>
              <a:rPr lang="zh-CN" altLang="en-US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、法老权利的衰落表现？</a:t>
            </a:r>
            <a:endParaRPr lang="zh-CN" altLang="en-US" sz="2800" b="1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047115" y="2109470"/>
            <a:ext cx="637349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1、</a:t>
            </a:r>
            <a:r>
              <a:rPr lang="en-US" altLang="zh-CN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说说古埃及法老的地位是怎样的？</a:t>
            </a:r>
            <a:endParaRPr lang="zh-CN" altLang="en-US" sz="2800" b="1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20484" name="文本框 4"/>
          <p:cNvSpPr txBox="1"/>
          <p:nvPr/>
        </p:nvSpPr>
        <p:spPr>
          <a:xfrm>
            <a:off x="1315720" y="2813050"/>
            <a:ext cx="418465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法老</a:t>
            </a:r>
            <a:r>
              <a:rPr lang="en-US" altLang="zh-CN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(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国王</a:t>
            </a:r>
            <a:r>
              <a:rPr lang="en-US" altLang="zh-CN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)——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无限权力</a:t>
            </a:r>
            <a:endParaRPr lang="zh-CN" altLang="en-US" sz="28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297755" y="1090121"/>
            <a:ext cx="11795185" cy="3600986"/>
          </a:xfrm>
          <a:prstGeom prst="rect">
            <a:avLst/>
          </a:prstGeom>
          <a:noFill/>
          <a:ln w="38100" cmpd="sng">
            <a:solidFill>
              <a:schemeClr val="accent1">
                <a:shade val="50000"/>
              </a:schemeClr>
            </a:solidFill>
            <a:prstDash val="sysDot"/>
          </a:ln>
        </p:spPr>
        <p:txBody>
          <a:bodyPr wrap="square" rtlCol="0" anchor="t">
            <a:spAutoFit/>
          </a:bodyPr>
          <a:lstStyle/>
          <a:p>
            <a:pPr fontAlgn="auto">
              <a:lnSpc>
                <a:spcPct val="100000"/>
              </a:lnSpc>
            </a:pPr>
            <a:r>
              <a:rPr lang="zh-CN" altLang="en-US" sz="2400" b="1">
                <a:latin typeface="华文仿宋" panose="02010600040101010101" charset="-122"/>
                <a:ea typeface="华文仿宋" panose="02010600040101010101" charset="-122"/>
              </a:rPr>
              <a:t>材料四：</a:t>
            </a:r>
            <a:endParaRPr lang="en-US" altLang="zh-CN" sz="2400" b="1">
              <a:latin typeface="华文仿宋" panose="02010600040101010101" charset="-122"/>
              <a:ea typeface="华文仿宋" panose="02010600040101010101" charset="-122"/>
            </a:endParaRPr>
          </a:p>
          <a:p>
            <a:pPr indent="720090" algn="l" fontAlgn="auto">
              <a:lnSpc>
                <a:spcPct val="100000"/>
              </a:lnSpc>
            </a:pPr>
            <a:r>
              <a:rPr lang="en-US" altLang="zh-CN" sz="2900" b="1">
                <a:latin typeface="华文仿宋" panose="02010600040101010101" charset="-122"/>
                <a:ea typeface="华文仿宋" panose="02010600040101010101" charset="-122"/>
              </a:rPr>
              <a:t>“法老”一词最早出现于古王国时期，原意为“宫殿 ”，中王国时期使用于对国王的颂词中，新王国时期正式成为国王的尊称</a:t>
            </a:r>
            <a:r>
              <a:rPr lang="en-US" altLang="zh-CN" sz="2000" b="1">
                <a:latin typeface="华文仿宋" panose="02010600040101010101" charset="-122"/>
                <a:ea typeface="华文仿宋" panose="02010600040101010101" charset="-122"/>
              </a:rPr>
              <a:t>......</a:t>
            </a:r>
            <a:endParaRPr lang="en-US" altLang="zh-CN" sz="2000" b="1">
              <a:latin typeface="华文仿宋" panose="02010600040101010101" charset="-122"/>
              <a:ea typeface="华文仿宋" panose="02010600040101010101" charset="-122"/>
            </a:endParaRPr>
          </a:p>
          <a:p>
            <a:pPr indent="762000" algn="l" fontAlgn="auto">
              <a:lnSpc>
                <a:spcPct val="100000"/>
              </a:lnSpc>
            </a:pPr>
            <a:r>
              <a:rPr lang="en-US" altLang="zh-CN" sz="2900" b="1">
                <a:latin typeface="华文仿宋" panose="02010600040101010101" charset="-122"/>
                <a:ea typeface="华文仿宋" panose="02010600040101010101" charset="-122"/>
              </a:rPr>
              <a:t>第一，法老的意志就是法律</a:t>
            </a:r>
            <a:r>
              <a:rPr lang="en-US" altLang="zh-CN" sz="2000" b="1">
                <a:latin typeface="华文仿宋" panose="02010600040101010101" charset="-122"/>
                <a:ea typeface="华文仿宋" panose="02010600040101010101" charset="-122"/>
              </a:rPr>
              <a:t>......</a:t>
            </a:r>
            <a:endParaRPr lang="en-US" altLang="zh-CN" sz="2000" b="1">
              <a:latin typeface="华文仿宋" panose="02010600040101010101" charset="-122"/>
              <a:ea typeface="华文仿宋" panose="02010600040101010101" charset="-122"/>
            </a:endParaRPr>
          </a:p>
          <a:p>
            <a:pPr indent="762000" algn="l" fontAlgn="auto">
              <a:lnSpc>
                <a:spcPct val="100000"/>
              </a:lnSpc>
            </a:pPr>
            <a:r>
              <a:rPr lang="en-US" altLang="zh-CN" sz="2900" b="1" err="1">
                <a:latin typeface="华文仿宋" panose="02010600040101010101" charset="-122"/>
                <a:ea typeface="华文仿宋" panose="02010600040101010101" charset="-122"/>
              </a:rPr>
              <a:t>第二，法老独揽了全国的一切行政大权</a:t>
            </a:r>
            <a:r>
              <a:rPr lang="en-US" altLang="zh-CN" sz="2000" b="1">
                <a:latin typeface="华文仿宋" panose="02010600040101010101" charset="-122"/>
                <a:ea typeface="华文仿宋" panose="02010600040101010101" charset="-122"/>
                <a:sym typeface="+mn-ea"/>
              </a:rPr>
              <a:t>......</a:t>
            </a:r>
            <a:endParaRPr lang="en-US" altLang="zh-CN" sz="2000" b="1">
              <a:latin typeface="华文仿宋" panose="02010600040101010101" charset="-122"/>
              <a:ea typeface="华文仿宋" panose="02010600040101010101" charset="-122"/>
            </a:endParaRPr>
          </a:p>
          <a:p>
            <a:pPr indent="762000" algn="l" fontAlgn="auto">
              <a:lnSpc>
                <a:spcPct val="100000"/>
              </a:lnSpc>
            </a:pPr>
            <a:r>
              <a:rPr lang="en-US" altLang="zh-CN" sz="2900" b="1">
                <a:latin typeface="华文仿宋" panose="02010600040101010101" charset="-122"/>
                <a:ea typeface="华文仿宋" panose="02010600040101010101" charset="-122"/>
              </a:rPr>
              <a:t>第三，在法理上，法老拥有全国土地的最高所有权</a:t>
            </a:r>
            <a:r>
              <a:rPr lang="en-US" altLang="zh-CN" sz="2000" b="1">
                <a:latin typeface="华文仿宋" panose="02010600040101010101" charset="-122"/>
                <a:ea typeface="华文仿宋" panose="02010600040101010101" charset="-122"/>
                <a:sym typeface="+mn-ea"/>
              </a:rPr>
              <a:t>......</a:t>
            </a:r>
            <a:endParaRPr lang="en-US" altLang="zh-CN" sz="2000" b="1">
              <a:latin typeface="华文仿宋" panose="02010600040101010101" charset="-122"/>
              <a:ea typeface="华文仿宋" panose="02010600040101010101" charset="-122"/>
            </a:endParaRPr>
          </a:p>
          <a:p>
            <a:pPr indent="762000" algn="l" fontAlgn="auto">
              <a:lnSpc>
                <a:spcPct val="100000"/>
              </a:lnSpc>
            </a:pPr>
            <a:r>
              <a:rPr lang="en-US" altLang="zh-CN" sz="2900" b="1">
                <a:latin typeface="华文仿宋" panose="02010600040101010101" charset="-122"/>
                <a:ea typeface="华文仿宋" panose="02010600040101010101" charset="-122"/>
              </a:rPr>
              <a:t>第四，法老是军队的最高统帅</a:t>
            </a:r>
            <a:r>
              <a:rPr lang="en-US" altLang="zh-CN" sz="2900" b="1">
                <a:latin typeface="华文仿宋" panose="02010600040101010101" charset="-122"/>
                <a:ea typeface="华文仿宋" panose="02010600040101010101" charset="-122"/>
                <a:sym typeface="+mn-ea"/>
              </a:rPr>
              <a:t>......</a:t>
            </a:r>
            <a:endParaRPr lang="en-US" altLang="zh-CN" sz="2900" b="1">
              <a:latin typeface="华文仿宋" panose="02010600040101010101" charset="-122"/>
              <a:ea typeface="华文仿宋" panose="02010600040101010101" charset="-122"/>
            </a:endParaRPr>
          </a:p>
          <a:p>
            <a:pPr indent="762000" algn="r" fontAlgn="auto">
              <a:lnSpc>
                <a:spcPct val="100000"/>
              </a:lnSpc>
            </a:pPr>
            <a:r>
              <a:rPr lang="en-US" altLang="zh-CN" sz="3000" b="1">
                <a:latin typeface="华文仿宋" panose="02010600040101010101" charset="-122"/>
                <a:ea typeface="华文仿宋" panose="02010600040101010101" charset="-122"/>
              </a:rPr>
              <a:t>——</a:t>
            </a:r>
            <a:r>
              <a:rPr lang="zh-CN" altLang="en-US" sz="3000" b="1">
                <a:latin typeface="华文仿宋" panose="02010600040101010101" charset="-122"/>
                <a:ea typeface="华文仿宋" panose="02010600040101010101" charset="-122"/>
              </a:rPr>
              <a:t>齐涛主编</a:t>
            </a:r>
            <a:r>
              <a:rPr lang="en-US" altLang="zh-CN" sz="3000" b="1">
                <a:latin typeface="华文仿宋" panose="02010600040101010101" charset="-122"/>
                <a:ea typeface="华文仿宋" panose="02010600040101010101" charset="-122"/>
              </a:rPr>
              <a:t>《世界通史教程·古代卷》</a:t>
            </a:r>
            <a:endParaRPr lang="zh-CN" altLang="en-US" sz="3000" b="1">
              <a:latin typeface="华文仿宋" panose="02010600040101010101" charset="-122"/>
              <a:ea typeface="华文仿宋" panose="02010600040101010101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74027" y="5128031"/>
            <a:ext cx="10889615" cy="755650"/>
          </a:xfrm>
          <a:prstGeom prst="rect">
            <a:avLst/>
          </a:prstGeom>
          <a:noFill/>
          <a:ln w="53975" cmpd="dbl">
            <a:solidFill>
              <a:srgbClr val="C00000"/>
            </a:solidFill>
            <a:prstDash val="sysDot"/>
          </a:ln>
        </p:spPr>
        <p:txBody>
          <a:bodyPr wrap="square" rtlCol="0">
            <a:spAutoFit/>
          </a:bodyPr>
          <a:lstStyle/>
          <a:p>
            <a:pPr algn="ctr" fontAlgn="auto">
              <a:lnSpc>
                <a:spcPct val="120000"/>
              </a:lnSpc>
            </a:pPr>
            <a:r>
              <a:rPr lang="zh-CN" altLang="en-US" sz="3600" b="1">
                <a:solidFill>
                  <a:srgbClr val="FF0000"/>
                </a:solidFill>
                <a:latin typeface="Calibri" panose="020f0502020204030204" pitchFamily="34" charset="0"/>
                <a:ea typeface="华文中宋" panose="02010600040101010101" charset="-122"/>
                <a:cs typeface="华文中宋" panose="02010600040101010101" charset="-122"/>
                <a:sym typeface="+mn-ea"/>
              </a:rPr>
              <a:t>①</a:t>
            </a:r>
            <a:r>
              <a:rPr lang="zh-CN" altLang="en-US" sz="36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政治上：</a:t>
            </a:r>
            <a:r>
              <a:rPr lang="zh-CN" altLang="en-US" sz="360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集</a:t>
            </a:r>
            <a:r>
              <a:rPr lang="zh-CN" altLang="en-US" sz="3600" u="sng">
                <a:solidFill>
                  <a:srgbClr val="C0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军、政、财</a:t>
            </a:r>
            <a:r>
              <a:rPr lang="zh-CN" altLang="en-US" sz="3600">
                <a:solidFill>
                  <a:srgbClr val="C0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、</a:t>
            </a:r>
            <a:r>
              <a:rPr lang="zh-CN" altLang="en-US" sz="36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神</a:t>
            </a:r>
            <a:r>
              <a:rPr lang="zh-CN" altLang="en-US" sz="360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等</a:t>
            </a:r>
            <a:r>
              <a:rPr lang="zh-CN" altLang="en-US" sz="360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权于一身</a:t>
            </a:r>
            <a:endParaRPr lang="zh-CN" altLang="en-US" sz="3600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  <p:sp>
        <p:nvSpPr>
          <p:cNvPr id="16389" name="TextBox 4"/>
          <p:cNvSpPr txBox="1"/>
          <p:nvPr/>
        </p:nvSpPr>
        <p:spPr>
          <a:xfrm>
            <a:off x="297815" y="125095"/>
            <a:ext cx="6382385" cy="645160"/>
          </a:xfrm>
          <a:prstGeom prst="rect">
            <a:avLst/>
          </a:prstGeom>
          <a:solidFill>
            <a:srgbClr val="C00000"/>
          </a:solidFill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6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</a:rPr>
              <a:t>二、古埃及</a:t>
            </a:r>
            <a:r>
              <a:rPr lang="en-US" altLang="zh-CN" sz="36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</a:rPr>
              <a:t>---</a:t>
            </a:r>
            <a:r>
              <a:rPr lang="zh-CN" altLang="en-US" sz="36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</a:rPr>
              <a:t>法老的专制统治</a:t>
            </a:r>
            <a:endParaRPr lang="zh-CN" altLang="en-US" sz="3600" b="1">
              <a:solidFill>
                <a:schemeClr val="bg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0" name="TextBox 29"/>
          <p:cNvSpPr txBox="1"/>
          <p:nvPr/>
        </p:nvSpPr>
        <p:spPr>
          <a:xfrm>
            <a:off x="208915" y="1671320"/>
            <a:ext cx="6768465" cy="2030095"/>
          </a:xfrm>
          <a:prstGeom prst="rect">
            <a:avLst/>
          </a:prstGeom>
          <a:noFill/>
          <a:ln w="19050">
            <a:solidFill>
              <a:srgbClr val="92D05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2800" b="1" smtClean="0"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 </a:t>
            </a:r>
            <a:r>
              <a:rPr lang="en-US" altLang="zh-CN" sz="2800" b="1" smtClean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</a:t>
            </a:r>
            <a:r>
              <a:rPr lang="zh-CN" altLang="en-US" sz="2800" b="1" smtClean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法老</a:t>
            </a:r>
            <a:r>
              <a:rPr kumimoji="1" lang="zh-CN" altLang="en-US" sz="2800" b="1" smtClean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自称是太阳神阿蒙</a:t>
            </a:r>
            <a:r>
              <a:rPr kumimoji="1" lang="en-US" altLang="zh-CN" sz="2800" b="1" smtClean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-</a:t>
            </a:r>
            <a:r>
              <a:rPr kumimoji="1" lang="zh-CN" altLang="en-US" sz="2800" b="1" smtClean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赖神之子，是神在地上的代理人和化身，被认为</a:t>
            </a:r>
            <a:r>
              <a:rPr kumimoji="1" lang="en-US" altLang="zh-CN" sz="2800" b="1" smtClean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“</a:t>
            </a:r>
            <a:r>
              <a:rPr kumimoji="1" lang="zh-CN" altLang="en-US" sz="2800" b="1" smtClean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神之子</a:t>
            </a:r>
            <a:r>
              <a:rPr kumimoji="1" lang="en-US" altLang="zh-CN" sz="2800" b="1" smtClean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”</a:t>
            </a:r>
            <a:r>
              <a:rPr lang="zh-CN" altLang="en-US" sz="2800" b="1" smtClean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具有无上的权威。</a:t>
            </a:r>
            <a:endParaRPr lang="zh-CN" altLang="en-US" sz="2800" b="1" smtClean="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pic>
        <p:nvPicPr>
          <p:cNvPr id="39" name="Picture 2" descr="C:\Users\Administrator\Desktop\1.pn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7301865" y="423545"/>
            <a:ext cx="1942465" cy="338328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6389" name="TextBox 4"/>
          <p:cNvSpPr txBox="1"/>
          <p:nvPr/>
        </p:nvSpPr>
        <p:spPr>
          <a:xfrm>
            <a:off x="297815" y="125095"/>
            <a:ext cx="6382385" cy="645160"/>
          </a:xfrm>
          <a:prstGeom prst="rect">
            <a:avLst/>
          </a:prstGeom>
          <a:solidFill>
            <a:srgbClr val="C00000"/>
          </a:solidFill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6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</a:rPr>
              <a:t>二、古埃及</a:t>
            </a:r>
            <a:r>
              <a:rPr lang="en-US" altLang="zh-CN" sz="36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</a:rPr>
              <a:t>---</a:t>
            </a:r>
            <a:r>
              <a:rPr lang="zh-CN" altLang="en-US" sz="36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</a:rPr>
              <a:t>法老的专制统治</a:t>
            </a:r>
            <a:endParaRPr lang="zh-CN" altLang="en-US" sz="3600" b="1">
              <a:solidFill>
                <a:schemeClr val="bg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pic>
        <p:nvPicPr>
          <p:cNvPr id="26630" name="Picture 4" descr="古埃及法老的面具"/>
          <p:cNvPicPr>
            <a:picLocks noChangeAspect="1"/>
          </p:cNvPicPr>
          <p:nvPr/>
        </p:nvPicPr>
        <p:blipFill>
          <a:blip r:embed="rId4"/>
          <a:srcRect b="10880"/>
          <a:stretch>
            <a:fillRect/>
          </a:stretch>
        </p:blipFill>
        <p:spPr>
          <a:xfrm>
            <a:off x="9493885" y="635000"/>
            <a:ext cx="2392680" cy="3171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483552" y="4999761"/>
            <a:ext cx="10889615" cy="755650"/>
          </a:xfrm>
          <a:prstGeom prst="rect">
            <a:avLst/>
          </a:prstGeom>
          <a:noFill/>
          <a:ln w="53975" cmpd="dbl">
            <a:solidFill>
              <a:srgbClr val="C00000"/>
            </a:solidFill>
            <a:prstDash val="sysDot"/>
          </a:ln>
        </p:spPr>
        <p:txBody>
          <a:bodyPr wrap="square" rtlCol="0">
            <a:spAutoFit/>
          </a:bodyPr>
          <a:lstStyle/>
          <a:p>
            <a:pPr algn="ctr" fontAlgn="auto">
              <a:lnSpc>
                <a:spcPct val="120000"/>
              </a:lnSpc>
            </a:pPr>
            <a:r>
              <a:rPr lang="zh-CN" altLang="en-US" sz="3600" b="1">
                <a:solidFill>
                  <a:srgbClr val="FF0000"/>
                </a:solidFill>
                <a:latin typeface="Calibri" panose="020f0502020204030204" pitchFamily="34" charset="0"/>
                <a:ea typeface="华文中宋" panose="02010600040101010101" charset="-122"/>
                <a:cs typeface="华文中宋" panose="02010600040101010101" charset="-122"/>
                <a:sym typeface="+mn-ea"/>
              </a:rPr>
              <a:t>②宗教上</a:t>
            </a:r>
            <a:r>
              <a:rPr lang="zh-CN" altLang="en-US" sz="36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：</a:t>
            </a:r>
            <a:r>
              <a:rPr kumimoji="1" lang="zh-CN" altLang="en-US" sz="3200" b="1" smtClean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被认为</a:t>
            </a:r>
            <a:r>
              <a:rPr kumimoji="1" lang="en-US" altLang="zh-CN" sz="3200" b="1" smtClean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“</a:t>
            </a:r>
            <a:r>
              <a:rPr kumimoji="1" lang="zh-CN" altLang="en-US" sz="3200" b="1" smtClean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神之子</a:t>
            </a:r>
            <a:r>
              <a:rPr kumimoji="1" lang="en-US" altLang="zh-CN" sz="3200" b="1" smtClean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”</a:t>
            </a:r>
            <a:r>
              <a:rPr lang="zh-CN" altLang="en-US" sz="3200" b="1" smtClean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具有无上的权威。</a:t>
            </a:r>
            <a:endParaRPr lang="zh-CN" altLang="en-US" sz="3200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493885" y="4026535"/>
            <a:ext cx="25114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华文中宋" panose="02010600040101010101" charset="-122"/>
                <a:ea typeface="华文中宋" panose="02010600040101010101" charset="-122"/>
              </a:rPr>
              <a:t>法老的黄金面具</a:t>
            </a:r>
            <a:endParaRPr lang="zh-CN" altLang="en-US" sz="2400">
              <a:latin typeface="华文中宋" panose="02010600040101010101" charset="-122"/>
              <a:ea typeface="华文中宋" panose="02010600040101010101" charset="-122"/>
            </a:endParaRPr>
          </a:p>
        </p:txBody>
      </p:sp>
    </p:spTree>
    <p:custDataLst>
      <p:tags r:id="rId5"/>
    </p:custData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  <p:cond evt="onBegin" delay="0">
                          <p:tn val="9"/>
                        </p:cond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9" name="矩形 48"/>
          <p:cNvSpPr/>
          <p:nvPr/>
        </p:nvSpPr>
        <p:spPr>
          <a:xfrm>
            <a:off x="958850" y="4594860"/>
            <a:ext cx="10062210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smtClean="0">
                <a:solidFill>
                  <a:schemeClr val="dk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微软雅黑" panose="020b0503020204020204" charset="-122"/>
                <a:ea typeface="微软雅黑"/>
              </a:rPr>
              <a:t>  </a:t>
            </a:r>
            <a:r>
              <a:rPr lang="zh-CN" altLang="en-US" sz="2800" b="1" smtClean="0">
                <a:solidFill>
                  <a:schemeClr val="dk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微软雅黑" panose="020b0503020204020204" charset="-122"/>
                <a:ea typeface="微软雅黑"/>
              </a:rPr>
              <a:t>金字塔</a:t>
            </a:r>
            <a:r>
              <a:rPr lang="zh-CN" altLang="en-US" sz="2800" b="1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微软雅黑" panose="020b0503020204020204" charset="-122"/>
                <a:ea typeface="微软雅黑"/>
              </a:rPr>
              <a:t>规模越来越小这个现象</a:t>
            </a:r>
            <a:r>
              <a:rPr lang="zh-CN" altLang="en-US" sz="2800" b="1" smtClean="0">
                <a:solidFill>
                  <a:schemeClr val="dk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微软雅黑" panose="020b0503020204020204" charset="-122"/>
                <a:ea typeface="微软雅黑"/>
              </a:rPr>
              <a:t>的背后，反映了什么本质问题？</a:t>
            </a:r>
            <a:endParaRPr lang="zh-CN" altLang="en-US" sz="2800" b="1">
              <a:solidFill>
                <a:schemeClr val="dk1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微软雅黑" panose="020b0503020204020204" charset="-122"/>
              <a:ea typeface="微软雅黑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2353945" y="5573395"/>
            <a:ext cx="5008880" cy="58356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r>
              <a:rPr lang="en-US" altLang="zh-CN" sz="3200" b="1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    </a:t>
            </a:r>
            <a:r>
              <a:rPr lang="zh-CN" altLang="en-US" sz="3200" b="1" smtClean="0">
                <a:solidFill>
                  <a:schemeClr val="bg1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法老的王权逐渐衰落</a:t>
            </a:r>
            <a:r>
              <a:rPr lang="zh-CN" altLang="en-US" sz="3200" b="1" smtClean="0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 </a:t>
            </a:r>
            <a:endParaRPr lang="zh-CN" altLang="en-US" sz="3200" b="1" smtClean="0">
              <a:solidFill>
                <a:srgbClr val="FF0000"/>
              </a:solidFill>
              <a:effectLst/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660" y="1106170"/>
            <a:ext cx="5885815" cy="3152140"/>
          </a:xfrm>
          <a:prstGeom prst="rect">
            <a:avLst/>
          </a:prstGeom>
        </p:spPr>
      </p:pic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6324600" y="1697355"/>
            <a:ext cx="5226050" cy="1691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lnSpc>
                <a:spcPct val="100000"/>
              </a:lnSpc>
            </a:pPr>
            <a:r>
              <a:rPr lang="en-US" altLang="zh-CN" sz="26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   </a:t>
            </a:r>
            <a:r>
              <a:rPr lang="zh-CN" altLang="en-US" sz="26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从左到右</a:t>
            </a:r>
            <a:r>
              <a:rPr lang="zh-CN" altLang="en-US" sz="2600" b="1">
                <a:latin typeface="仿宋" panose="02010609060101010101" charset="-122"/>
                <a:ea typeface="仿宋" panose="02010609060101010101" charset="-122"/>
              </a:rPr>
              <a:t>依次为第四王朝门卡乌拉（胡夫之孙）、哈佛拉（胡夫之子）、胡夫三位法老的金字塔，小金字塔是孙子的几个妻子。</a:t>
            </a:r>
            <a:endParaRPr lang="zh-CN" altLang="en-US" sz="2600" b="1">
              <a:solidFill>
                <a:srgbClr val="C00000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16389" name="TextBox 4"/>
          <p:cNvSpPr txBox="1"/>
          <p:nvPr/>
        </p:nvSpPr>
        <p:spPr>
          <a:xfrm>
            <a:off x="297815" y="125095"/>
            <a:ext cx="6382385" cy="645160"/>
          </a:xfrm>
          <a:prstGeom prst="rect">
            <a:avLst/>
          </a:prstGeom>
          <a:solidFill>
            <a:srgbClr val="C00000"/>
          </a:solidFill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6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</a:rPr>
              <a:t>二、古埃及</a:t>
            </a:r>
            <a:r>
              <a:rPr lang="en-US" altLang="zh-CN" sz="36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</a:rPr>
              <a:t>---</a:t>
            </a:r>
            <a:r>
              <a:rPr lang="zh-CN" altLang="en-US" sz="36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</a:rPr>
              <a:t>法老的统治</a:t>
            </a:r>
            <a:endParaRPr lang="zh-CN" altLang="en-US" sz="3600" b="1">
              <a:solidFill>
                <a:schemeClr val="bg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</p:spTree>
    <p:custDataLst>
      <p:tags r:id="rId4"/>
    </p:custData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  <p:cond evt="onBegin" delay="0">
                          <p:tn val="12"/>
                        </p:cond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  <p:cond evt="onBegin" delay="0">
                          <p:tn val="17"/>
                        </p:cond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1" grpId="1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5057" name="Rectangle 2"/>
          <p:cNvSpPr/>
          <p:nvPr/>
        </p:nvSpPr>
        <p:spPr>
          <a:xfrm>
            <a:off x="314960" y="2041208"/>
            <a:ext cx="680085" cy="214376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ctr">
            <a:spAutoFit/>
            <a:scene3d>
              <a:camera prst="orthographicFront"/>
              <a:lightRig rig="threePt" dir="t"/>
            </a:scene3d>
          </a:bodyPr>
          <a:lstStyle/>
          <a:p>
            <a:pPr defTabSz="685800" eaLnBrk="0" hangingPunct="0">
              <a:buSzTx/>
            </a:pP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地理</a:t>
            </a:r>
            <a:endParaRPr lang="zh-CN" altLang="en-US" sz="32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  <a:p>
            <a:pPr defTabSz="685800" eaLnBrk="0" hangingPunct="0">
              <a:buSzTx/>
            </a:pP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环境</a:t>
            </a:r>
            <a:r>
              <a:rPr lang="zh-CN" altLang="en-US" sz="3735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sz="3735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1198245" y="2192655"/>
            <a:ext cx="1555115" cy="1841500"/>
            <a:chOff x="1887" y="3453"/>
            <a:chExt cx="2449" cy="2900"/>
          </a:xfrm>
          <a:noFill/>
        </p:grpSpPr>
        <p:sp>
          <p:nvSpPr>
            <p:cNvPr id="45058" name="AutoShape 3"/>
            <p:cNvSpPr/>
            <p:nvPr/>
          </p:nvSpPr>
          <p:spPr>
            <a:xfrm>
              <a:off x="1887" y="3687"/>
              <a:ext cx="328" cy="2224"/>
            </a:xfrm>
            <a:prstGeom prst="leftBrace">
              <a:avLst>
                <a:gd name="adj1" fmla="val 51097"/>
                <a:gd name="adj2" fmla="val 50000"/>
              </a:avLst>
            </a:prstGeom>
            <a:grpFill/>
            <a:ln w="38100" cap="flat" cmpd="sng">
              <a:solidFill>
                <a:srgbClr val="C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40" tIns="45720" rIns="91440" bIns="45720" anchor="t">
              <a:scene3d>
                <a:camera prst="orthographicFront"/>
                <a:lightRig rig="threePt" dir="t"/>
              </a:scene3d>
            </a:bodyPr>
            <a:lstStyle/>
            <a:p>
              <a:pPr defTabSz="685800" eaLnBrk="0" hangingPunct="0">
                <a:buSzTx/>
              </a:pPr>
              <a:endParaRPr lang="zh-CN" altLang="en-US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5059" name="Text Box 4"/>
            <p:cNvSpPr txBox="1"/>
            <p:nvPr/>
          </p:nvSpPr>
          <p:spPr>
            <a:xfrm>
              <a:off x="2348" y="3453"/>
              <a:ext cx="1988" cy="2900"/>
            </a:xfrm>
            <a:prstGeom prst="rect">
              <a:avLst/>
            </a:prstGeom>
            <a:grpFill/>
            <a:ln w="9525">
              <a:noFill/>
            </a:ln>
          </p:spPr>
          <p:txBody>
            <a:bodyPr lIns="91440" tIns="45720" rIns="91440" bIns="45720" anchor="t">
              <a:scene3d>
                <a:camera prst="orthographicFront"/>
                <a:lightRig rig="threePt" dir="t"/>
              </a:scene3d>
            </a:bodyPr>
            <a:lstStyle/>
            <a:p>
              <a:pPr algn="just" defTabSz="685800" eaLnBrk="0" hangingPunct="0">
                <a:buSzTx/>
              </a:pPr>
              <a:r>
                <a:rPr lang="zh-CN" altLang="en-US" sz="3200" b="1"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华文中宋" panose="02010600040101010101" charset="-122"/>
                  <a:ea typeface="华文中宋" panose="02010600040101010101" charset="-122"/>
                </a:rPr>
                <a:t>位置</a:t>
              </a:r>
              <a:endPara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</a:endParaRPr>
            </a:p>
            <a:p>
              <a:pPr algn="just" defTabSz="685800" eaLnBrk="0" hangingPunct="0">
                <a:buSzTx/>
              </a:pPr>
              <a:r>
                <a:rPr lang="zh-CN" altLang="en-US" sz="3200" b="1"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华文中宋" panose="02010600040101010101" charset="-122"/>
                  <a:ea typeface="华文中宋" panose="02010600040101010101" charset="-122"/>
                </a:rPr>
                <a:t>气候</a:t>
              </a:r>
              <a:endPara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</a:endParaRPr>
            </a:p>
            <a:p>
              <a:pPr algn="just" defTabSz="685800" eaLnBrk="0" hangingPunct="0">
                <a:buSzTx/>
              </a:pPr>
              <a:r>
                <a:rPr lang="zh-CN" altLang="en-US" sz="3200" b="1"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华文中宋" panose="02010600040101010101" charset="-122"/>
                  <a:ea typeface="华文中宋" panose="02010600040101010101" charset="-122"/>
                </a:rPr>
                <a:t>河流</a:t>
              </a:r>
              <a:endPara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</a:endParaRPr>
            </a:p>
          </p:txBody>
        </p:sp>
      </p:grpSp>
      <p:sp>
        <p:nvSpPr>
          <p:cNvPr id="45060" name="Text Box 5"/>
          <p:cNvSpPr txBox="1"/>
          <p:nvPr/>
        </p:nvSpPr>
        <p:spPr>
          <a:xfrm>
            <a:off x="1805305" y="3753485"/>
            <a:ext cx="3505200" cy="591185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>
            <a:scene3d>
              <a:camera prst="orthographicFront"/>
              <a:lightRig rig="threePt" dir="t"/>
            </a:scene3d>
          </a:bodyPr>
          <a:lstStyle/>
          <a:p>
            <a:pPr algn="just" defTabSz="685800" eaLnBrk="0" hangingPunct="0">
              <a:buSzTx/>
            </a:pP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埃及是尼罗河的赠礼</a:t>
            </a:r>
            <a:endParaRPr lang="zh-CN" altLang="en-US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45061" name="Text Box 6"/>
          <p:cNvSpPr/>
          <p:nvPr/>
        </p:nvSpPr>
        <p:spPr>
          <a:xfrm>
            <a:off x="5715000" y="760095"/>
            <a:ext cx="62230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ctr">
            <a:spAutoFit/>
            <a:scene3d>
              <a:camera prst="orthographicFront"/>
              <a:lightRig rig="threePt" dir="t"/>
            </a:scene3d>
          </a:bodyPr>
          <a:lstStyle/>
          <a:p>
            <a:pPr lvl="0" algn="l" defTabSz="685800" eaLnBrk="0" hangingPunct="0">
              <a:buClrTx/>
              <a:buSzTx/>
              <a:buFontTx/>
            </a:pPr>
            <a:r>
              <a:rPr lang="zh-CN" altLang="en-US" sz="3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文明历程</a:t>
            </a:r>
            <a:endParaRPr lang="zh-CN" altLang="en-US" sz="3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  <p:sp>
        <p:nvSpPr>
          <p:cNvPr id="45064" name="Text Box 9"/>
          <p:cNvSpPr/>
          <p:nvPr/>
        </p:nvSpPr>
        <p:spPr>
          <a:xfrm>
            <a:off x="5645150" y="4070350"/>
            <a:ext cx="76200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ctr">
            <a:spAutoFit/>
            <a:scene3d>
              <a:camera prst="orthographicFront"/>
              <a:lightRig rig="threePt" dir="t"/>
            </a:scene3d>
          </a:bodyPr>
          <a:lstStyle/>
          <a:p>
            <a:pPr lvl="0" algn="l" defTabSz="685800" eaLnBrk="0" hangingPunct="0">
              <a:buClrTx/>
              <a:buSzTx/>
              <a:buFontTx/>
            </a:pPr>
            <a:r>
              <a:rPr lang="zh-CN" altLang="en-US" sz="3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文明成就</a:t>
            </a:r>
            <a:endParaRPr lang="zh-CN" altLang="en-US" sz="3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  <p:sp>
        <p:nvSpPr>
          <p:cNvPr id="45065" name="AutoShape 10"/>
          <p:cNvSpPr/>
          <p:nvPr/>
        </p:nvSpPr>
        <p:spPr>
          <a:xfrm>
            <a:off x="5431156" y="2041314"/>
            <a:ext cx="152400" cy="2954867"/>
          </a:xfrm>
          <a:prstGeom prst="leftBrace">
            <a:avLst>
              <a:gd name="adj1" fmla="val 126476"/>
              <a:gd name="adj2" fmla="val 50000"/>
            </a:avLst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40" tIns="45720" rIns="91440" bIns="45720" anchor="t">
            <a:scene3d>
              <a:camera prst="orthographicFront"/>
              <a:lightRig rig="threePt" dir="t"/>
            </a:scene3d>
          </a:bodyPr>
          <a:lstStyle/>
          <a:p>
            <a:pPr defTabSz="685800" eaLnBrk="0" hangingPunct="0">
              <a:buSzTx/>
            </a:pPr>
            <a:endParaRPr lang="zh-CN" altLang="en-US" sz="1865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6398260" y="457835"/>
            <a:ext cx="1804035" cy="2340610"/>
            <a:chOff x="10076" y="721"/>
            <a:chExt cx="2841" cy="3686"/>
          </a:xfrm>
          <a:noFill/>
        </p:grpSpPr>
        <p:sp>
          <p:nvSpPr>
            <p:cNvPr id="45062" name="Text Box 7"/>
            <p:cNvSpPr txBox="1"/>
            <p:nvPr/>
          </p:nvSpPr>
          <p:spPr>
            <a:xfrm>
              <a:off x="10393" y="721"/>
              <a:ext cx="2524" cy="3687"/>
            </a:xfrm>
            <a:prstGeom prst="rect">
              <a:avLst/>
            </a:prstGeom>
            <a:grpFill/>
            <a:ln w="9525">
              <a:noFill/>
            </a:ln>
          </p:spPr>
          <p:txBody>
            <a:bodyPr lIns="91440" tIns="45720" rIns="91440" bIns="45720" anchor="t">
              <a:scene3d>
                <a:camera prst="orthographicFront"/>
                <a:lightRig rig="threePt" dir="t"/>
              </a:scene3d>
            </a:bodyPr>
            <a:lstStyle/>
            <a:p>
              <a:pPr algn="just" defTabSz="685800" eaLnBrk="0" hangingPunct="0">
                <a:buSzTx/>
              </a:pPr>
              <a:r>
                <a:rPr lang="zh-CN" altLang="en-US" sz="2800" b="1"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华文新魏" pitchFamily="2" charset="-122"/>
                  <a:ea typeface="华文新魏" pitchFamily="2" charset="-122"/>
                </a:rPr>
                <a:t>出现：</a:t>
              </a:r>
              <a:endPara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</a:endParaRPr>
            </a:p>
            <a:p>
              <a:pPr algn="just" defTabSz="685800" eaLnBrk="0" fontAlgn="auto" hangingPunct="0">
                <a:lnSpc>
                  <a:spcPct val="150000"/>
                </a:lnSpc>
                <a:buSzTx/>
              </a:pPr>
              <a:r>
                <a:rPr lang="zh-CN" altLang="en-US" sz="2800" b="1"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华文新魏" pitchFamily="2" charset="-122"/>
                  <a:ea typeface="华文新魏" pitchFamily="2" charset="-122"/>
                </a:rPr>
                <a:t>统一：</a:t>
              </a:r>
              <a:endPara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</a:endParaRPr>
            </a:p>
            <a:p>
              <a:pPr algn="just" defTabSz="685800" eaLnBrk="0" fontAlgn="auto" hangingPunct="0">
                <a:lnSpc>
                  <a:spcPct val="150000"/>
                </a:lnSpc>
                <a:buSzTx/>
              </a:pPr>
              <a:r>
                <a:rPr lang="zh-CN" altLang="en-US" sz="2800" b="1"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华文新魏" pitchFamily="2" charset="-122"/>
                  <a:ea typeface="华文新魏" pitchFamily="2" charset="-122"/>
                </a:rPr>
                <a:t>强盛：</a:t>
              </a:r>
              <a:endPara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</a:endParaRPr>
            </a:p>
            <a:p>
              <a:pPr algn="just" defTabSz="685800" eaLnBrk="0" fontAlgn="auto" hangingPunct="0">
                <a:lnSpc>
                  <a:spcPct val="150000"/>
                </a:lnSpc>
                <a:buSzTx/>
              </a:pPr>
              <a:r>
                <a:rPr lang="zh-CN" altLang="en-US" sz="2800" b="1"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华文新魏" pitchFamily="2" charset="-122"/>
                  <a:ea typeface="华文新魏" pitchFamily="2" charset="-122"/>
                </a:rPr>
                <a:t>衰落：</a:t>
              </a:r>
              <a:endPara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</a:endParaRPr>
            </a:p>
          </p:txBody>
        </p:sp>
        <p:sp>
          <p:nvSpPr>
            <p:cNvPr id="45066" name="AutoShape 11"/>
            <p:cNvSpPr/>
            <p:nvPr/>
          </p:nvSpPr>
          <p:spPr>
            <a:xfrm>
              <a:off x="10076" y="1197"/>
              <a:ext cx="229" cy="2978"/>
            </a:xfrm>
            <a:prstGeom prst="leftBrace">
              <a:avLst>
                <a:gd name="adj1" fmla="val 39219"/>
                <a:gd name="adj2" fmla="val 50000"/>
              </a:avLst>
            </a:prstGeom>
            <a:grpFill/>
            <a:ln w="38100" cap="flat" cmpd="sng">
              <a:solidFill>
                <a:srgbClr val="C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40" tIns="45720" rIns="91440" bIns="45720" anchor="t">
              <a:scene3d>
                <a:camera prst="orthographicFront"/>
                <a:lightRig rig="threePt" dir="t"/>
              </a:scene3d>
            </a:bodyPr>
            <a:lstStyle/>
            <a:p>
              <a:pPr defTabSz="685800" eaLnBrk="0" hangingPunct="0">
                <a:buSzTx/>
              </a:pPr>
              <a:endParaRPr lang="zh-CN" altLang="en-US" sz="24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543675" y="3046730"/>
            <a:ext cx="1657985" cy="3665220"/>
            <a:chOff x="10305" y="4798"/>
            <a:chExt cx="2611" cy="5772"/>
          </a:xfrm>
          <a:noFill/>
        </p:grpSpPr>
        <p:sp>
          <p:nvSpPr>
            <p:cNvPr id="45063" name="Text Box 8"/>
            <p:cNvSpPr txBox="1"/>
            <p:nvPr/>
          </p:nvSpPr>
          <p:spPr>
            <a:xfrm>
              <a:off x="10624" y="4798"/>
              <a:ext cx="2293" cy="5773"/>
            </a:xfrm>
            <a:prstGeom prst="rect">
              <a:avLst/>
            </a:prstGeom>
            <a:grpFill/>
            <a:ln w="9525">
              <a:noFill/>
            </a:ln>
          </p:spPr>
          <p:txBody>
            <a:bodyPr lIns="91440" tIns="45720" rIns="91440" bIns="45720" anchor="t">
              <a:scene3d>
                <a:camera prst="orthographicFront"/>
                <a:lightRig rig="threePt" dir="t"/>
              </a:scene3d>
            </a:bodyPr>
            <a:lstStyle/>
            <a:p>
              <a:pPr algn="just" defTabSz="685800" eaLnBrk="0" fontAlgn="auto" hangingPunct="0">
                <a:lnSpc>
                  <a:spcPct val="150000"/>
                </a:lnSpc>
                <a:buSzTx/>
              </a:pPr>
              <a:r>
                <a:rPr lang="zh-CN" altLang="en-US" sz="2665" b="1"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宋体" panose="02010600030101010101" pitchFamily="2" charset="-122"/>
                  <a:ea typeface="华文新魏" pitchFamily="2" charset="-122"/>
                </a:rPr>
                <a:t>历法：</a:t>
              </a:r>
              <a:endParaRPr lang="zh-CN" altLang="en-US" sz="2665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华文新魏" pitchFamily="2" charset="-122"/>
              </a:endParaRPr>
            </a:p>
            <a:p>
              <a:pPr algn="just" defTabSz="685800" eaLnBrk="0" fontAlgn="auto" hangingPunct="0">
                <a:lnSpc>
                  <a:spcPct val="150000"/>
                </a:lnSpc>
                <a:buSzTx/>
              </a:pPr>
              <a:r>
                <a:rPr lang="zh-CN" altLang="en-US" sz="2665" b="1"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宋体" panose="02010600030101010101" pitchFamily="2" charset="-122"/>
                  <a:ea typeface="华文新魏" pitchFamily="2" charset="-122"/>
                </a:rPr>
                <a:t>医学：</a:t>
              </a:r>
              <a:endParaRPr lang="zh-CN" altLang="en-US" sz="2665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华文新魏" pitchFamily="2" charset="-122"/>
              </a:endParaRPr>
            </a:p>
            <a:p>
              <a:pPr algn="just" defTabSz="685800" eaLnBrk="0" fontAlgn="auto" hangingPunct="0">
                <a:lnSpc>
                  <a:spcPct val="150000"/>
                </a:lnSpc>
                <a:buSzTx/>
              </a:pPr>
              <a:r>
                <a:rPr lang="zh-CN" altLang="en-US" sz="2660" b="1"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宋体" panose="02010600030101010101" pitchFamily="2" charset="-122"/>
                  <a:ea typeface="华文新魏" pitchFamily="2" charset="-122"/>
                  <a:sym typeface="+mn-ea"/>
                </a:rPr>
                <a:t>文字：</a:t>
              </a:r>
              <a:endParaRPr lang="zh-CN" altLang="en-US" sz="266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华文新魏" pitchFamily="2" charset="-122"/>
              </a:endParaRPr>
            </a:p>
            <a:p>
              <a:pPr algn="just" defTabSz="685800" eaLnBrk="0" fontAlgn="auto" hangingPunct="0">
                <a:lnSpc>
                  <a:spcPct val="150000"/>
                </a:lnSpc>
                <a:buSzTx/>
              </a:pPr>
              <a:r>
                <a:rPr lang="zh-CN" altLang="en-US" sz="2660" b="1"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宋体" panose="02010600030101010101" pitchFamily="2" charset="-122"/>
                  <a:ea typeface="华文新魏" pitchFamily="2" charset="-122"/>
                  <a:sym typeface="+mn-ea"/>
                </a:rPr>
                <a:t>建筑：政 治：</a:t>
              </a:r>
              <a:endParaRPr lang="zh-CN" altLang="en-US" sz="266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华文新魏" pitchFamily="2" charset="-122"/>
                <a:sym typeface="+mn-ea"/>
              </a:endParaRPr>
            </a:p>
            <a:p>
              <a:pPr algn="just" defTabSz="685800" eaLnBrk="0" fontAlgn="auto" hangingPunct="0">
                <a:lnSpc>
                  <a:spcPct val="150000"/>
                </a:lnSpc>
                <a:buSzTx/>
              </a:pPr>
              <a:r>
                <a:rPr lang="zh-CN" altLang="en-US" sz="2665" b="1"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宋体" panose="02010600030101010101" pitchFamily="2" charset="-122"/>
                  <a:ea typeface="华文新魏" pitchFamily="2" charset="-122"/>
                </a:rPr>
                <a:t>其他：</a:t>
              </a:r>
              <a:endParaRPr lang="zh-CN" altLang="en-US" sz="2665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华文新魏" pitchFamily="2" charset="-122"/>
              </a:endParaRPr>
            </a:p>
          </p:txBody>
        </p:sp>
        <p:sp>
          <p:nvSpPr>
            <p:cNvPr id="45067" name="AutoShape 12"/>
            <p:cNvSpPr/>
            <p:nvPr/>
          </p:nvSpPr>
          <p:spPr>
            <a:xfrm>
              <a:off x="10305" y="5629"/>
              <a:ext cx="212" cy="4614"/>
            </a:xfrm>
            <a:prstGeom prst="leftBrace">
              <a:avLst>
                <a:gd name="adj1" fmla="val 51524"/>
                <a:gd name="adj2" fmla="val 50000"/>
              </a:avLst>
            </a:prstGeom>
            <a:grpFill/>
            <a:ln w="38100" cap="flat" cmpd="sng">
              <a:solidFill>
                <a:srgbClr val="C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40" tIns="45720" rIns="91440" bIns="45720" anchor="t">
              <a:scene3d>
                <a:camera prst="orthographicFront"/>
                <a:lightRig rig="threePt" dir="t"/>
              </a:scene3d>
            </a:bodyPr>
            <a:lstStyle/>
            <a:p>
              <a:pPr defTabSz="685800" eaLnBrk="0" hangingPunct="0">
                <a:buSzTx/>
              </a:pPr>
              <a:endParaRPr lang="zh-CN" altLang="en-US" sz="24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45068" name="Line 13"/>
          <p:cNvSpPr/>
          <p:nvPr/>
        </p:nvSpPr>
        <p:spPr>
          <a:xfrm flipV="1">
            <a:off x="2449195" y="3505200"/>
            <a:ext cx="2861310" cy="27940"/>
          </a:xfrm>
          <a:prstGeom prst="line">
            <a:avLst/>
          </a:prstGeom>
          <a:noFill/>
          <a:ln w="508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16389" name="TextBox 4"/>
          <p:cNvSpPr txBox="1"/>
          <p:nvPr/>
        </p:nvSpPr>
        <p:spPr>
          <a:xfrm>
            <a:off x="567690" y="114935"/>
            <a:ext cx="395097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古代埃及的文明</a:t>
            </a:r>
            <a:endParaRPr lang="zh-CN" altLang="en-US" sz="3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772400" y="398780"/>
            <a:ext cx="3794125" cy="4914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just" defTabSz="685800" eaLnBrk="0" hangingPunct="0">
              <a:buSzTx/>
            </a:pPr>
            <a:r>
              <a:rPr lang="zh-CN" altLang="en-US" sz="2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  <a:sym typeface="+mn-ea"/>
              </a:rPr>
              <a:t>前</a:t>
            </a:r>
            <a:r>
              <a:rPr lang="en-US" altLang="zh-CN" sz="2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  <a:sym typeface="+mn-ea"/>
              </a:rPr>
              <a:t>3500</a:t>
            </a:r>
            <a:r>
              <a:rPr lang="zh-CN" altLang="en-US" sz="2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  <a:sym typeface="+mn-ea"/>
              </a:rPr>
              <a:t>年出现若干小国</a:t>
            </a:r>
            <a:endParaRPr lang="zh-CN" altLang="en-US" sz="2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新魏" pitchFamily="2" charset="-122"/>
              <a:ea typeface="华文新魏" pitchFamily="2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806690" y="1065530"/>
            <a:ext cx="3969385" cy="4914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lang="zh-CN" altLang="en-US" sz="2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  <a:sym typeface="+mn-ea"/>
              </a:rPr>
              <a:t>前3100年初步实现统一</a:t>
            </a:r>
            <a:endParaRPr lang="zh-CN" altLang="en-US" sz="2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新魏" pitchFamily="2" charset="-122"/>
              <a:ea typeface="华文新魏" pitchFamily="2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806690" y="1634490"/>
            <a:ext cx="4199890" cy="70675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lang="zh-CN" altLang="en-US" sz="2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  <a:sym typeface="+mn-ea"/>
              </a:rPr>
              <a:t>前</a:t>
            </a:r>
            <a:r>
              <a:rPr lang="en-US" altLang="zh-CN" sz="2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  <a:sym typeface="+mn-ea"/>
              </a:rPr>
              <a:t>15</a:t>
            </a:r>
            <a:r>
              <a:rPr lang="zh-CN" altLang="en-US" sz="2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  <a:sym typeface="+mn-ea"/>
              </a:rPr>
              <a:t>世纪，新王国时代图特模式三世在位。</a:t>
            </a:r>
            <a:endParaRPr lang="zh-CN" altLang="en-US" sz="2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新魏" pitchFamily="2" charset="-122"/>
              <a:ea typeface="华文新魏" pitchFamily="2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772400" y="2425065"/>
            <a:ext cx="4037965" cy="4603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lang="zh-CN" altLang="en-US" sz="2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前</a:t>
            </a:r>
            <a:r>
              <a:rPr lang="en-US" altLang="zh-CN" sz="2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6</a:t>
            </a:r>
            <a:r>
              <a:rPr lang="zh-CN" altLang="en-US" sz="2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世纪，波斯</a:t>
            </a:r>
            <a:r>
              <a:rPr lang="zh-CN" altLang="en-US" sz="2400" b="1" u="sng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吞并古埃及。</a:t>
            </a:r>
            <a:endParaRPr lang="zh-CN" altLang="en-US" sz="2400" b="1" u="sng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916545" y="4344670"/>
            <a:ext cx="1546860" cy="5016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lstStyle/>
          <a:p>
            <a:pPr algn="just" defTabSz="685800" eaLnBrk="0" hangingPunct="0">
              <a:buSzTx/>
            </a:pPr>
            <a:r>
              <a:rPr lang="zh-CN" altLang="en-US" sz="2665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华文新魏" pitchFamily="2" charset="-122"/>
                <a:sym typeface="+mn-ea"/>
              </a:rPr>
              <a:t>象形文字</a:t>
            </a:r>
            <a:endParaRPr lang="zh-CN" altLang="en-US" sz="2665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ea typeface="华文新魏" pitchFamily="2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916545" y="3178175"/>
            <a:ext cx="1205865" cy="5016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lang="zh-CN" altLang="en-US" sz="2665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华文新魏" pitchFamily="2" charset="-122"/>
                <a:sym typeface="+mn-ea"/>
              </a:rPr>
              <a:t>太阳历</a:t>
            </a:r>
            <a:endParaRPr lang="zh-CN" altLang="en-US" sz="2665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ea typeface="华文新魏" pitchFamily="2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916545" y="3753485"/>
            <a:ext cx="1887855" cy="5016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lstStyle/>
          <a:p>
            <a:pPr algn="just" defTabSz="685800" eaLnBrk="0" hangingPunct="0">
              <a:buSzTx/>
            </a:pPr>
            <a:r>
              <a:rPr lang="zh-CN" altLang="en-US" sz="2665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华文新魏" pitchFamily="2" charset="-122"/>
                <a:sym typeface="+mn-ea"/>
              </a:rPr>
              <a:t>制作木乃伊</a:t>
            </a:r>
            <a:endParaRPr lang="zh-CN" altLang="en-US" sz="2665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ea typeface="华文新魏" pitchFamily="2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8004810" y="5676265"/>
            <a:ext cx="2221230" cy="50038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lstStyle/>
          <a:p>
            <a:pPr algn="just" defTabSz="685800" eaLnBrk="0" hangingPunct="0">
              <a:buSzTx/>
            </a:pPr>
            <a:r>
              <a:rPr lang="zh-CN" altLang="en-US" sz="266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华文新魏" pitchFamily="2" charset="-122"/>
                <a:sym typeface="+mn-ea"/>
              </a:rPr>
              <a:t>法老专制统治</a:t>
            </a:r>
            <a:endParaRPr lang="zh-CN" altLang="en-US" sz="266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ea typeface="华文新魏" pitchFamily="2" charset="-122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004810" y="4996180"/>
            <a:ext cx="1202055" cy="50038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lstStyle/>
          <a:p>
            <a:pPr algn="just" defTabSz="685800" eaLnBrk="0" hangingPunct="0">
              <a:buSzTx/>
            </a:pPr>
            <a:r>
              <a:rPr lang="zh-CN" altLang="en-US" sz="266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华文新魏" pitchFamily="2" charset="-122"/>
                <a:sym typeface="+mn-ea"/>
              </a:rPr>
              <a:t>金字塔</a:t>
            </a:r>
            <a:endParaRPr lang="zh-CN" altLang="en-US" sz="266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ea typeface="华文新魏" pitchFamily="2" charset="-122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004810" y="6210935"/>
            <a:ext cx="2566035" cy="5016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lstStyle/>
          <a:p>
            <a:pPr algn="just" defTabSz="685800" eaLnBrk="0" hangingPunct="0">
              <a:buSzTx/>
            </a:pPr>
            <a:r>
              <a:rPr lang="zh-CN" altLang="en-US" sz="2665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华文新魏" pitchFamily="2" charset="-122"/>
                <a:sym typeface="+mn-ea"/>
              </a:rPr>
              <a:t>天文、数学</a:t>
            </a:r>
            <a:r>
              <a:rPr lang="en-US" altLang="zh-CN" sz="2665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华文新魏" pitchFamily="2" charset="-122"/>
                <a:sym typeface="+mn-ea"/>
              </a:rPr>
              <a:t>……</a:t>
            </a:r>
            <a:endParaRPr lang="en-US" altLang="zh-CN" sz="2665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华文新魏" pitchFamily="2" charset="-122"/>
              <a:sym typeface="+mn-ea"/>
            </a:endParaRPr>
          </a:p>
        </p:txBody>
      </p:sp>
      <p:pic>
        <p:nvPicPr>
          <p:cNvPr id="45069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706100" y="10477500"/>
            <a:ext cx="317500" cy="2413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45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45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2000"/>
                                        <p:tgtEl>
                                          <p:spTgt spid="45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0" grpId="0"/>
      <p:bldP spid="45065" grpId="0"/>
      <p:bldP spid="45065" grpId="1"/>
      <p:bldP spid="45061" grpId="1"/>
      <p:bldP spid="2" grpId="0"/>
      <p:bldP spid="3" grpId="0"/>
      <p:bldP spid="4" grpId="0"/>
      <p:bldP spid="5" grpId="0"/>
      <p:bldP spid="45064" grpId="0"/>
      <p:bldP spid="7" grpId="0"/>
      <p:bldP spid="8" grpId="0"/>
      <p:bldP spid="6" grpId="0"/>
      <p:bldP spid="10" grpId="0"/>
      <p:bldP spid="9" grpId="0"/>
      <p:bldP spid="11" grpId="0"/>
    </p:bldLst>
  </p:timing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4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7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1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TEMPLATE_SUBCATEGORY" val="0"/>
  <p:tag name="KSO_WM_TEMPLATE_THUMBS_INDEX" val="1"/>
</p:tagLst>
</file>

<file path=ppt/tags/tag62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3.xml><?xml version="1.0" encoding="utf-8"?>
<p:tagLst xmlns:p="http://schemas.openxmlformats.org/presentationml/2006/main">
  <p:tag name="KSO_WM_BEAUTIFY_FLAG" val="#wm#"/>
  <p:tag name="KSO_WM_COMBINE_RELATE_SLIDE_ID" val="background20179169_10"/>
  <p:tag name="KSO_WM_SLIDE_ID" val="custom20182089_31"/>
  <p:tag name="KSO_WM_SLIDE_INDEX" val="31"/>
  <p:tag name="KSO_WM_SLIDE_ITEM_CNT" val="0"/>
  <p:tag name="KSO_WM_SLIDE_LAYOUT" val="f_g"/>
  <p:tag name="KSO_WM_SLIDE_LAYOUT_CNT" val="1_1"/>
  <p:tag name="KSO_WM_SLIDE_POSITION" val="119*106"/>
  <p:tag name="KSO_WM_SLIDE_SIZE" val="701*321"/>
  <p:tag name="KSO_WM_SLIDE_SUBTYPE" val="pureTxt"/>
  <p:tag name="KSO_WM_SLIDE_TYPE" val="text"/>
  <p:tag name="KSO_WM_TAG_VERSION" val="1.0"/>
  <p:tag name="KSO_WM_TEMPLATE_CATEGORY" val="custom"/>
  <p:tag name="KSO_WM_TEMPLATE_INDEX" val="20182089"/>
  <p:tag name="KSO_WM_TEMPLATE_SUBCATEGORY" val="0"/>
</p:tagLst>
</file>

<file path=ppt/tags/tag64.xml><?xml version="1.0" encoding="utf-8"?>
<p:tagLst xmlns:p="http://schemas.openxmlformats.org/presentationml/2006/main">
  <p:tag name="KSO_WM_BEAUTIFY_FLAG" val="#wm#"/>
  <p:tag name="KSO_WM_COMBINE_RELATE_SLIDE_ID" val="background20179169_10"/>
  <p:tag name="KSO_WM_SLIDE_ID" val="custom20182089_31"/>
  <p:tag name="KSO_WM_SLIDE_INDEX" val="31"/>
  <p:tag name="KSO_WM_SLIDE_ITEM_CNT" val="0"/>
  <p:tag name="KSO_WM_SLIDE_LAYOUT" val="f_g"/>
  <p:tag name="KSO_WM_SLIDE_LAYOUT_CNT" val="1_1"/>
  <p:tag name="KSO_WM_SLIDE_POSITION" val="119*106"/>
  <p:tag name="KSO_WM_SLIDE_SIZE" val="701*321"/>
  <p:tag name="KSO_WM_SLIDE_SUBTYPE" val="pureTxt"/>
  <p:tag name="KSO_WM_SLIDE_TYPE" val="text"/>
  <p:tag name="KSO_WM_TAG_VERSION" val="1.0"/>
  <p:tag name="KSO_WM_TEMPLATE_CATEGORY" val="custom"/>
  <p:tag name="KSO_WM_TEMPLATE_INDEX" val="20182089"/>
  <p:tag name="KSO_WM_TEMPLATE_SUBCATEGORY" val="0"/>
</p:tagLst>
</file>

<file path=ppt/tags/tag65.xml><?xml version="1.0" encoding="utf-8"?>
<p:tagLst xmlns:p="http://schemas.openxmlformats.org/presentationml/2006/main">
  <p:tag name="KSO_WM_BEAUTIFY_FLAG" val="#wm#"/>
  <p:tag name="KSO_WM_COMBINE_RELATE_SLIDE_ID" val="background20179169_10"/>
  <p:tag name="KSO_WM_SLIDE_ID" val="custom20182089_31"/>
  <p:tag name="KSO_WM_SLIDE_INDEX" val="31"/>
  <p:tag name="KSO_WM_SLIDE_ITEM_CNT" val="0"/>
  <p:tag name="KSO_WM_SLIDE_LAYOUT" val="f_g"/>
  <p:tag name="KSO_WM_SLIDE_LAYOUT_CNT" val="1_1"/>
  <p:tag name="KSO_WM_SLIDE_POSITION" val="119*106"/>
  <p:tag name="KSO_WM_SLIDE_SIZE" val="701*321"/>
  <p:tag name="KSO_WM_SLIDE_SUBTYPE" val="pureTxt"/>
  <p:tag name="KSO_WM_SLIDE_TYPE" val="text"/>
  <p:tag name="KSO_WM_TAG_VERSION" val="1.0"/>
  <p:tag name="KSO_WM_TEMPLATE_CATEGORY" val="custom"/>
  <p:tag name="KSO_WM_TEMPLATE_INDEX" val="20182089"/>
  <p:tag name="KSO_WM_TEMPLATE_SUBCATEGORY" val="0"/>
</p:tagLst>
</file>

<file path=ppt/tags/tag66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aragraphs>210</Paragraphs>
  <Slides>26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22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49" baseType="lpstr">
      <vt:lpstr>Arial</vt:lpstr>
      <vt:lpstr>微软雅黑</vt:lpstr>
      <vt:lpstr>Calibri</vt:lpstr>
      <vt:lpstr>宋体</vt:lpstr>
      <vt:lpstr>等线 Light</vt:lpstr>
      <vt:lpstr>等线</vt:lpstr>
      <vt:lpstr>Calibri Light</vt:lpstr>
      <vt:lpstr>华文中宋</vt:lpstr>
      <vt:lpstr>Times New Roman</vt:lpstr>
      <vt:lpstr>楷体</vt:lpstr>
      <vt:lpstr>黑体</vt:lpstr>
      <vt:lpstr>迷你简毡笔黑</vt:lpstr>
      <vt:lpstr>迷你简太极</vt:lpstr>
      <vt:lpstr>仿宋</vt:lpstr>
      <vt:lpstr>华文行楷</vt:lpstr>
      <vt:lpstr>方正粗黑宋简体</vt:lpstr>
      <vt:lpstr>Wingdings</vt:lpstr>
      <vt:lpstr>华文仿宋</vt:lpstr>
      <vt:lpstr>BatangChe</vt:lpstr>
      <vt:lpstr>华文隶书</vt:lpstr>
      <vt:lpstr>楷体_GB2312</vt:lpstr>
      <vt:lpstr>华文新魏</vt:lpstr>
      <vt:lpstr>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20.1100</AppVersion>
  <TotalTime>0</TotalTime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2020-12-29T11:17:26Z</cp:lastPrinted>
  <dcterms:created xsi:type="dcterms:W3CDTF">2020-12-29T11:17:26Z</dcterms:created>
  <dcterms:modified xsi:type="dcterms:W3CDTF">2020-12-29T03:17:27Z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