
<file path=[Content_Types].xml><?xml version="1.0" encoding="utf-8"?>
<Types xmlns="http://schemas.openxmlformats.org/package/2006/content-types">
  <Default Extension="jpeg" ContentType="image/jpe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sldIdLst>
    <p:sldId id="257" r:id="rId3"/>
    <p:sldId id="258" r:id="rId4"/>
    <p:sldId id="261" r:id="rId5"/>
    <p:sldId id="260" r:id="rId6"/>
    <p:sldId id="291" r:id="rId7"/>
    <p:sldId id="262" r:id="rId8"/>
    <p:sldId id="290" r:id="rId9"/>
    <p:sldId id="285" r:id="rId10"/>
    <p:sldId id="289" r:id="rId11"/>
    <p:sldId id="267" r:id="rId13"/>
    <p:sldId id="270" r:id="rId14"/>
    <p:sldId id="271" r:id="rId15"/>
    <p:sldId id="272" r:id="rId16"/>
    <p:sldId id="273" r:id="rId17"/>
    <p:sldId id="293" r:id="rId18"/>
    <p:sldId id="294" r:id="rId19"/>
    <p:sldId id="295" r:id="rId20"/>
    <p:sldId id="322" r:id="rId21"/>
    <p:sldId id="326" r:id="rId22"/>
    <p:sldId id="327" r:id="rId23"/>
    <p:sldId id="328" r:id="rId24"/>
    <p:sldId id="329" r:id="rId25"/>
    <p:sldId id="330" r:id="rId26"/>
    <p:sldId id="332" r:id="rId27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612B4"/>
    <a:srgbClr val="064906"/>
    <a:srgbClr val="FCF8D2"/>
    <a:srgbClr val="FAF4B5"/>
    <a:srgbClr val="0606F8"/>
    <a:srgbClr val="0D4B04"/>
    <a:srgbClr val="F7F7F7"/>
    <a:srgbClr val="EBF7DE"/>
    <a:srgbClr val="C7E7A5"/>
    <a:srgbClr val="FED3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0" Type="http://schemas.openxmlformats.org/officeDocument/2006/relationships/tableStyles" Target="tableStyles.xml"/><Relationship Id="rId3" Type="http://schemas.openxmlformats.org/officeDocument/2006/relationships/slide" Target="slides/slide1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27651" name="Rectangle 2"/>
          <p:cNvSpPr>
            <a:spLocks noRo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7652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zh-CN" altLang="zh-CN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8675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r>
              <a:rPr lang="zh-CN" altLang="en-US" dirty="0">
                <a:ea typeface="宋体" panose="02010600030101010101" pitchFamily="2" charset="-122"/>
              </a:rPr>
              <a:t>现行行政区划：一都一道二府四十三县：东京都、北海道、大阪府和京都府</a:t>
            </a: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2867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6802" name="幻灯片图像占位符 78849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79413" y="684213"/>
            <a:ext cx="6094412" cy="3429000"/>
          </a:xfrm>
        </p:spPr>
      </p:sp>
      <p:sp>
        <p:nvSpPr>
          <p:cNvPr id="76803" name="文本占位符 78850"/>
          <p:cNvSpPr>
            <a:spLocks noGrp="1" noRot="1"/>
          </p:cNvSpPr>
          <p:nvPr>
            <p:ph type="body" idx="1"/>
          </p:nvPr>
        </p:nvSpPr>
        <p:spPr>
          <a:xfrm>
            <a:off x="684213" y="4341813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b="1" dirty="0">
                <a:solidFill>
                  <a:srgbClr val="0000FF"/>
                </a:solidFill>
              </a:rPr>
              <a:t>国家、地方教育经费占财政总预算的</a:t>
            </a:r>
            <a:r>
              <a:rPr lang="zh-CN" altLang="en-US" b="1" dirty="0"/>
              <a:t>８％； </a:t>
            </a:r>
            <a:r>
              <a:rPr lang="en-US" altLang="zh-CN" b="1" dirty="0"/>
              <a:t>50</a:t>
            </a:r>
            <a:r>
              <a:rPr lang="zh-CN" altLang="en-US" b="1" dirty="0"/>
              <a:t>％的国民教育经费用于九年制义务教育；日本在明治维新后的半个世纪即完成了普及教育任务。 </a:t>
            </a:r>
            <a:r>
              <a:rPr lang="en-US" altLang="zh-CN" b="1" dirty="0"/>
              <a:t>1877</a:t>
            </a:r>
            <a:r>
              <a:rPr lang="zh-CN" altLang="en-US" b="1" dirty="0"/>
              <a:t>年，日本东京大学成立。 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zh-CN" altLang="en-US" sz="1000" b="1" dirty="0">
                <a:latin typeface="黑体" panose="02010609060101010101" pitchFamily="49" charset="-122"/>
                <a:ea typeface="黑体" panose="02010609060101010101" pitchFamily="49" charset="-122"/>
              </a:rPr>
              <a:t>到</a:t>
            </a:r>
            <a:r>
              <a:rPr lang="en-US" altLang="zh-CN" sz="1000" b="1" dirty="0">
                <a:latin typeface="黑体" panose="02010609060101010101" pitchFamily="49" charset="-122"/>
                <a:ea typeface="黑体" panose="02010609060101010101" pitchFamily="49" charset="-122"/>
              </a:rPr>
              <a:t>1910</a:t>
            </a:r>
            <a:r>
              <a:rPr lang="zh-CN" altLang="en-US" sz="1000" b="1" dirty="0">
                <a:latin typeface="黑体" panose="02010609060101010101" pitchFamily="49" charset="-122"/>
                <a:ea typeface="黑体" panose="02010609060101010101" pitchFamily="49" charset="-122"/>
              </a:rPr>
              <a:t>年的时候，日本 </a:t>
            </a:r>
            <a:r>
              <a:rPr lang="en-US" altLang="zh-CN" sz="1000" b="1" dirty="0">
                <a:latin typeface="黑体" panose="02010609060101010101" pitchFamily="49" charset="-122"/>
                <a:ea typeface="黑体" panose="02010609060101010101" pitchFamily="49" charset="-122"/>
              </a:rPr>
              <a:t>95%</a:t>
            </a:r>
            <a:r>
              <a:rPr lang="zh-CN" altLang="en-US" sz="1000" b="1" dirty="0">
                <a:latin typeface="黑体" panose="02010609060101010101" pitchFamily="49" charset="-122"/>
                <a:ea typeface="黑体" panose="02010609060101010101" pitchFamily="49" charset="-122"/>
              </a:rPr>
              <a:t>以上的男子，</a:t>
            </a:r>
            <a:r>
              <a:rPr lang="en-US" altLang="zh-CN" sz="1000" b="1" dirty="0">
                <a:latin typeface="黑体" panose="02010609060101010101" pitchFamily="49" charset="-122"/>
                <a:ea typeface="黑体" panose="02010609060101010101" pitchFamily="49" charset="-122"/>
              </a:rPr>
              <a:t>90% </a:t>
            </a:r>
            <a:r>
              <a:rPr lang="zh-CN" altLang="en-US" sz="1000" b="1" dirty="0">
                <a:latin typeface="黑体" panose="02010609060101010101" pitchFamily="49" charset="-122"/>
                <a:ea typeface="黑体" panose="02010609060101010101" pitchFamily="49" charset="-122"/>
              </a:rPr>
              <a:t>以上的女子都接受过教育 ）</a:t>
            </a:r>
            <a:endParaRPr lang="zh-CN" altLang="en-US" sz="1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34585" y="214314"/>
            <a:ext cx="10390716" cy="146208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1576917" y="2017713"/>
            <a:ext cx="10363200" cy="4114800"/>
          </a:xfrm>
        </p:spPr>
        <p:txBody>
          <a:bodyPr vert="horz" wrap="square" lIns="91440" tIns="45720" rIns="91440" bIns="45720" numCol="1" anchor="t" anchorCtr="0" compatLnSpc="1"/>
          <a:lstStyle/>
          <a:p>
            <a:pPr marL="228600" marR="0" lvl="0" indent="-228600" algn="l" defTabSz="914400" rtl="0" eaLnBrk="0" fontAlgn="base" latinLnBrk="0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zh-CN" altLang="en-US" sz="28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Calibri" panose="020F0502020204030204" charset="0"/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p>
            <a:pPr algn="r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jpeg"/><Relationship Id="rId1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8.jpeg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0.jpeg"/><Relationship Id="rId1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2.GIF"/><Relationship Id="rId1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Text Box 2"/>
          <p:cNvSpPr txBox="1"/>
          <p:nvPr/>
        </p:nvSpPr>
        <p:spPr>
          <a:xfrm>
            <a:off x="2208213" y="1412875"/>
            <a:ext cx="3313113" cy="90360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marR="0" defTabSz="914400">
              <a:lnSpc>
                <a:spcPct val="120000"/>
              </a:lnSpc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400" b="1" kern="1200" cap="none" spc="0" normalizeH="0" baseline="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英、法、美</a:t>
            </a:r>
            <a:endParaRPr kumimoji="0" lang="zh-CN" altLang="en-US" sz="4400" b="1" kern="1200" cap="none" spc="0" normalizeH="0" baseline="0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10243" name="Text Box 3"/>
          <p:cNvSpPr txBox="1"/>
          <p:nvPr/>
        </p:nvSpPr>
        <p:spPr>
          <a:xfrm>
            <a:off x="2063750" y="3286124"/>
            <a:ext cx="4103687" cy="97091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marR="0" defTabSz="914400">
              <a:lnSpc>
                <a:spcPct val="130000"/>
              </a:lnSpc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400" b="1" kern="1200" cap="none" spc="0" normalizeH="0" baseline="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  <a:cs typeface="+mn-ea"/>
              </a:rPr>
              <a:t>俄国、日本</a:t>
            </a:r>
            <a:endParaRPr kumimoji="0" lang="zh-CN" altLang="en-US" sz="4400" b="1" kern="1200" cap="none" spc="0" normalizeH="0" baseline="0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10244" name="AutoShape 4"/>
          <p:cNvSpPr/>
          <p:nvPr/>
        </p:nvSpPr>
        <p:spPr>
          <a:xfrm>
            <a:off x="5521325" y="1774825"/>
            <a:ext cx="2303463" cy="288925"/>
          </a:xfrm>
          <a:prstGeom prst="rightArrow">
            <a:avLst>
              <a:gd name="adj1" fmla="val 50000"/>
              <a:gd name="adj2" fmla="val 229874"/>
            </a:avLst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245" name="Text Box 5"/>
          <p:cNvSpPr txBox="1"/>
          <p:nvPr/>
        </p:nvSpPr>
        <p:spPr>
          <a:xfrm>
            <a:off x="5454650" y="952500"/>
            <a:ext cx="2441575" cy="195008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marR="0" defTabSz="914400">
              <a:lnSpc>
                <a:spcPct val="120000"/>
              </a:lnSpc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1" kern="1200" cap="none" spc="0" normalizeH="0" baseline="0" noProof="1">
                <a:solidFill>
                  <a:srgbClr val="A5002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简粗黑" charset="0"/>
                <a:ea typeface="黑体" panose="02010609060101010101" pitchFamily="49" charset="-122"/>
                <a:cs typeface="+mn-ea"/>
              </a:rPr>
              <a:t>  </a:t>
            </a:r>
            <a:r>
              <a:rPr kumimoji="0" lang="zh-CN" altLang="en-US" sz="4400" b="1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简粗黑" charset="0"/>
                <a:ea typeface="黑体" panose="02010609060101010101" pitchFamily="49" charset="-122"/>
                <a:cs typeface="+mn-ea"/>
              </a:rPr>
              <a:t>革命</a:t>
            </a:r>
            <a:endParaRPr kumimoji="0" lang="zh-CN" altLang="en-US" sz="4400" b="1" kern="1200" cap="none" spc="0" normalizeH="0" baseline="0" noProof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微软简粗黑" charset="0"/>
              <a:ea typeface="黑体" panose="02010609060101010101" pitchFamily="49" charset="-122"/>
              <a:cs typeface="+mn-ea"/>
            </a:endParaRPr>
          </a:p>
          <a:p>
            <a:pPr marR="0" defTabSz="914400">
              <a:lnSpc>
                <a:spcPct val="120000"/>
              </a:lnSpc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1" kern="1200" cap="none" spc="0" normalizeH="0" baseline="0" noProof="1">
                <a:solidFill>
                  <a:srgbClr val="0036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简粗黑" charset="0"/>
                <a:ea typeface="黑体" panose="02010609060101010101" pitchFamily="49" charset="-122"/>
                <a:cs typeface="+mn-ea"/>
              </a:rPr>
              <a:t>流血战争</a:t>
            </a:r>
            <a:r>
              <a:rPr kumimoji="0" lang="zh-CN" altLang="en-US" sz="2400" b="1" kern="1200" cap="none" spc="0" normalizeH="0" baseline="0" noProof="1">
                <a:solidFill>
                  <a:srgbClr val="003600"/>
                </a:solidFill>
                <a:latin typeface="微软简粗黑" charset="0"/>
                <a:ea typeface="宋体" panose="02010600030101010101" pitchFamily="2" charset="-122"/>
                <a:cs typeface="+mn-ea"/>
              </a:rPr>
              <a:t> </a:t>
            </a:r>
            <a:endParaRPr kumimoji="0" lang="zh-CN" altLang="en-US" sz="2400" b="1" kern="1200" cap="none" spc="0" normalizeH="0" baseline="0" noProof="1">
              <a:solidFill>
                <a:srgbClr val="003600"/>
              </a:solidFill>
              <a:latin typeface="微软简粗黑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10246" name="AutoShape 6"/>
          <p:cNvSpPr/>
          <p:nvPr/>
        </p:nvSpPr>
        <p:spPr>
          <a:xfrm>
            <a:off x="5519738" y="3717925"/>
            <a:ext cx="2233612" cy="288925"/>
          </a:xfrm>
          <a:prstGeom prst="rightArrow">
            <a:avLst>
              <a:gd name="adj1" fmla="val 50000"/>
              <a:gd name="adj2" fmla="val 223762"/>
            </a:avLst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247" name="Text Box 7" descr="纸莎草纸"/>
          <p:cNvSpPr txBox="1"/>
          <p:nvPr/>
        </p:nvSpPr>
        <p:spPr>
          <a:xfrm>
            <a:off x="8219440" y="1339850"/>
            <a:ext cx="921385" cy="3168650"/>
          </a:xfrm>
          <a:prstGeom prst="rect">
            <a:avLst/>
          </a:prstGeom>
          <a:solidFill>
            <a:srgbClr val="FDF9F1"/>
          </a:solidFill>
          <a:ln w="9525">
            <a:solidFill>
              <a:schemeClr val="accent1"/>
            </a:solidFill>
            <a:miter/>
          </a:ln>
        </p:spPr>
        <p:txBody>
          <a:bodyPr vert="eaVert"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800" b="1" kern="1200" cap="none" spc="0" normalizeH="0" baseline="0" noProof="1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资本主义 </a:t>
            </a:r>
            <a:endParaRPr kumimoji="0" lang="zh-CN" altLang="en-US" sz="4800" b="1" kern="1200" cap="none" spc="0" normalizeH="0" baseline="0" noProof="1">
              <a:solidFill>
                <a:srgbClr val="000099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10249" name="Text Box 9"/>
          <p:cNvSpPr txBox="1"/>
          <p:nvPr/>
        </p:nvSpPr>
        <p:spPr>
          <a:xfrm rot="1620000">
            <a:off x="6759575" y="4248150"/>
            <a:ext cx="1031875" cy="156845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600" b="1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  <a:cs typeface="+mn-ea"/>
              </a:rPr>
              <a:t>？</a:t>
            </a:r>
            <a:endParaRPr kumimoji="0" lang="zh-CN" altLang="en-US" sz="9600" b="1" kern="1200" cap="none" spc="0" normalizeH="0" baseline="0" noProof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454650" y="4248150"/>
            <a:ext cx="1305560" cy="7683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4400" b="1" noProof="1">
                <a:solidFill>
                  <a:srgbClr val="0036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  <a:cs typeface="+mn-ea"/>
                <a:sym typeface="+mn-ea"/>
              </a:rPr>
              <a:t>方式</a:t>
            </a:r>
            <a:endParaRPr lang="zh-CN" altLang="en-US" sz="4400" b="1" noProof="1">
              <a:solidFill>
                <a:srgbClr val="0036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49" charset="-122"/>
              <a:cs typeface="+mn-ea"/>
              <a:sym typeface="+mn-ea"/>
            </a:endParaRP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bldLvl="0"/>
      <p:bldP spid="10244" grpId="0" bldLvl="0" animBg="1"/>
      <p:bldP spid="10245" grpId="0" bldLvl="0"/>
      <p:bldP spid="10246" grpId="0" bldLvl="0" animBg="1"/>
      <p:bldP spid="10247" grpId="0" bldLvl="0" animBg="1"/>
      <p:bldP spid="10249" grpId="0" bldLvl="0"/>
      <p:bldP spid="2" grpId="0"/>
      <p:bldP spid="1024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7" name="矩形 4097"/>
          <p:cNvSpPr/>
          <p:nvPr/>
        </p:nvSpPr>
        <p:spPr>
          <a:xfrm>
            <a:off x="2044700" y="4202430"/>
            <a:ext cx="8102600" cy="1200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en-US" altLang="zh-CN" sz="7200" b="1">
                <a:ln w="2857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CC"/>
                </a:solidFill>
                <a:effectLst>
                  <a:outerShdw dist="35921" dir="2699999" sy="50000" kx="2115830" algn="bl" rotWithShape="0">
                    <a:srgbClr val="C0C0C0">
                      <a:alpha val="75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4 </a:t>
            </a:r>
            <a:r>
              <a:rPr lang="zh-CN" altLang="en-US" sz="7200" b="1">
                <a:ln w="2857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CC"/>
                </a:solidFill>
                <a:effectLst>
                  <a:outerShdw dist="35921" dir="2699999" sy="50000" kx="2115830" algn="bl" rotWithShape="0">
                    <a:srgbClr val="C0C0C0">
                      <a:alpha val="75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日本明治维新</a:t>
            </a:r>
            <a:endParaRPr lang="zh-CN" altLang="en-US" sz="7200" b="1">
              <a:ln w="2857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00CC"/>
              </a:solidFill>
              <a:effectLst>
                <a:outerShdw dist="35921" dir="2699999" sy="50000" kx="2115830" algn="bl" rotWithShape="0">
                  <a:srgbClr val="C0C0C0">
                    <a:alpha val="75000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59485" y="787400"/>
            <a:ext cx="10688320" cy="22574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lnSpc>
                <a:spcPct val="160000"/>
              </a:lnSpc>
            </a:pPr>
            <a:r>
              <a:rPr lang="zh-CN" altLang="en-US" sz="4400" b="1">
                <a:latin typeface="华文行楷" panose="02010800040101010101" charset="-122"/>
                <a:ea typeface="华文行楷" panose="02010800040101010101" charset="-122"/>
                <a:sym typeface="+mn-ea"/>
              </a:rPr>
              <a:t>第一单元  </a:t>
            </a:r>
            <a:endParaRPr lang="zh-CN" altLang="en-US" sz="4400" b="1">
              <a:latin typeface="华文行楷" panose="02010800040101010101" charset="-122"/>
              <a:ea typeface="华文行楷" panose="02010800040101010101" charset="-122"/>
              <a:sym typeface="+mn-ea"/>
            </a:endParaRPr>
          </a:p>
          <a:p>
            <a:pPr algn="ctr">
              <a:lnSpc>
                <a:spcPct val="160000"/>
              </a:lnSpc>
            </a:pPr>
            <a:r>
              <a:rPr lang="zh-CN" altLang="en-US" sz="4400" b="1">
                <a:latin typeface="华文行楷" panose="02010800040101010101" charset="-122"/>
                <a:ea typeface="华文行楷" panose="02010800040101010101" charset="-122"/>
                <a:sym typeface="+mn-ea"/>
              </a:rPr>
              <a:t>殖民地人民的反抗与资本主义制度的扩展</a:t>
            </a:r>
            <a:endParaRPr lang="zh-CN" altLang="en-US" sz="4400" b="1">
              <a:latin typeface="华文行楷" panose="02010800040101010101" charset="-122"/>
              <a:ea typeface="华文行楷" panose="02010800040101010101" charset="-122"/>
              <a:sym typeface="+mn-e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3" name="矩形 4"/>
          <p:cNvSpPr/>
          <p:nvPr/>
        </p:nvSpPr>
        <p:spPr>
          <a:xfrm>
            <a:off x="841375" y="520700"/>
            <a:ext cx="11257915" cy="58159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zh-CN" altLang="en-US" sz="4000" b="1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教学目标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4000" b="1" dirty="0">
                <a:solidFill>
                  <a:srgbClr val="1612B4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1、了解明治维新前夕日本幕府统治与锁国    </a:t>
            </a:r>
            <a:endParaRPr lang="en-US" altLang="zh-CN" sz="4000" b="1" dirty="0">
              <a:solidFill>
                <a:srgbClr val="1612B4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60000"/>
              </a:lnSpc>
            </a:pPr>
            <a:r>
              <a:rPr lang="en-US" altLang="zh-CN" sz="4000" b="1" dirty="0">
                <a:solidFill>
                  <a:srgbClr val="1612B4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  </a:t>
            </a:r>
            <a:r>
              <a:rPr lang="zh-CN" altLang="en-US" sz="4000" b="1" dirty="0">
                <a:solidFill>
                  <a:srgbClr val="1612B4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政策；</a:t>
            </a:r>
            <a:endParaRPr lang="zh-CN" altLang="en-US" sz="4000" b="1" dirty="0">
              <a:solidFill>
                <a:srgbClr val="1612B4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4000" b="1" dirty="0">
                <a:solidFill>
                  <a:srgbClr val="1612B4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2、知道倒幕运动；</a:t>
            </a:r>
            <a:endParaRPr lang="zh-CN" altLang="en-US" sz="4000" b="1" dirty="0">
              <a:solidFill>
                <a:srgbClr val="1612B4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4000" b="1" dirty="0">
                <a:solidFill>
                  <a:srgbClr val="1612B4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3、识记日本明治维新的主要内容及影响；</a:t>
            </a:r>
            <a:endParaRPr lang="zh-CN" altLang="en-US" sz="4000" b="1" dirty="0">
              <a:solidFill>
                <a:srgbClr val="1612B4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4000" b="1" dirty="0">
                <a:solidFill>
                  <a:srgbClr val="1612B4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4、正确评价日本明治维新；</a:t>
            </a:r>
            <a:endParaRPr lang="zh-CN" altLang="en-US" sz="4000" b="1" dirty="0">
              <a:solidFill>
                <a:srgbClr val="1612B4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6081" name="组合 23553"/>
          <p:cNvGrpSpPr/>
          <p:nvPr/>
        </p:nvGrpSpPr>
        <p:grpSpPr>
          <a:xfrm>
            <a:off x="9952355" y="471170"/>
            <a:ext cx="1924685" cy="2837180"/>
            <a:chOff x="0" y="0"/>
            <a:chExt cx="1776" cy="2215"/>
          </a:xfrm>
        </p:grpSpPr>
        <p:pic>
          <p:nvPicPr>
            <p:cNvPr id="46082" name="图片 23554" descr="德川家康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1776" cy="177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6083" name="文本框 23555"/>
            <p:cNvSpPr txBox="1"/>
            <p:nvPr/>
          </p:nvSpPr>
          <p:spPr>
            <a:xfrm>
              <a:off x="528" y="1856"/>
              <a:ext cx="116" cy="35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endParaRPr lang="zh-CN" altLang="en-US" sz="2400" b="1" dirty="0">
                <a:latin typeface="Times New Roman" panose="02020603050405020304" pitchFamily="18" charset="0"/>
                <a:ea typeface="华文行楷" panose="02010800040101010101" charset="-122"/>
              </a:endParaRPr>
            </a:p>
          </p:txBody>
        </p:sp>
      </p:grpSp>
      <p:sp>
        <p:nvSpPr>
          <p:cNvPr id="23560" name="文本框 23559"/>
          <p:cNvSpPr txBox="1"/>
          <p:nvPr/>
        </p:nvSpPr>
        <p:spPr>
          <a:xfrm>
            <a:off x="906145" y="2962275"/>
            <a:ext cx="10876915" cy="36360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60000"/>
              </a:lnSpc>
            </a:pPr>
            <a:r>
              <a:rPr lang="en-US" altLang="zh-CN" sz="3600" b="1" kern="1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    19</a:t>
            </a:r>
            <a:r>
              <a:rPr lang="zh-CN" altLang="zh-CN" sz="3600" b="1" kern="1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世纪中期，日本处于</a:t>
            </a:r>
            <a:r>
              <a:rPr lang="zh-CN" altLang="zh-CN" sz="3600" b="1" kern="1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德川幕府</a:t>
            </a:r>
            <a:r>
              <a:rPr lang="zh-CN" altLang="zh-CN" sz="3600" b="1" kern="1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统治之下。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天皇大权旁落</a:t>
            </a:r>
            <a:r>
              <a:rPr lang="zh-CN" altLang="zh-CN" sz="3600" b="1" kern="1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，实权掌握在</a:t>
            </a:r>
            <a:r>
              <a:rPr lang="zh-CN" altLang="zh-CN" sz="3600" b="1" kern="1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幕府将军</a:t>
            </a:r>
            <a:r>
              <a:rPr lang="zh-CN" altLang="zh-CN" sz="3600" b="1" kern="1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手中，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德川幕府</a:t>
            </a:r>
            <a:r>
              <a:rPr lang="zh-CN" altLang="en-US" sz="36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对内实行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封建专制统治</a:t>
            </a:r>
            <a:r>
              <a:rPr lang="zh-CN" altLang="en-US" sz="36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对外实行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闭关锁国</a:t>
            </a:r>
            <a:r>
              <a:rPr lang="zh-CN" altLang="zh-CN" sz="3600" b="1" kern="1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，锁国政策造成日本与外界隔绝，阻碍了社会经济的发展。</a:t>
            </a:r>
            <a:endParaRPr lang="zh-CN" altLang="en-US" sz="36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46085" name="矩形 6155"/>
          <p:cNvSpPr/>
          <p:nvPr/>
        </p:nvSpPr>
        <p:spPr>
          <a:xfrm rot="180000">
            <a:off x="469265" y="341630"/>
            <a:ext cx="4116070" cy="8572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3600" b="1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4800000" scaled="1"/>
                  <a:tileRect/>
                </a:gradFill>
                <a:latin typeface="黑体" panose="02010609060101010101" pitchFamily="49" charset="-122"/>
                <a:ea typeface="黑体" panose="02010609060101010101" pitchFamily="49" charset="-122"/>
              </a:rPr>
              <a:t>了解明治维新背景</a:t>
            </a:r>
            <a:endParaRPr lang="zh-CN" altLang="en-US" sz="3600" b="1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4800000" scaled="1"/>
                <a:tileRect/>
              </a:gra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897" name="Text Box 10"/>
          <p:cNvSpPr/>
          <p:nvPr/>
        </p:nvSpPr>
        <p:spPr>
          <a:xfrm>
            <a:off x="661670" y="1664970"/>
            <a:ext cx="8992870" cy="953135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叶根友毛笔行书2.0版" pitchFamily="2" charset="-122"/>
              </a:rPr>
              <a:t>一、</a:t>
            </a:r>
            <a:r>
              <a:rPr lang="zh-CN" altLang="en-US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叶根友毛笔行书2.0版" pitchFamily="2" charset="-122"/>
              </a:rPr>
              <a:t>德川幕府统治的危机（</a:t>
            </a:r>
            <a:r>
              <a:rPr lang="zh-CN" altLang="en-US" sz="40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叶根友毛笔行书2.0版" pitchFamily="2" charset="-122"/>
              </a:rPr>
              <a:t>内忧外患</a:t>
            </a:r>
            <a:r>
              <a:rPr lang="zh-CN" altLang="en-US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叶根友毛笔行书2.0版" pitchFamily="2" charset="-122"/>
              </a:rPr>
              <a:t>）</a:t>
            </a:r>
            <a:endParaRPr lang="zh-CN" altLang="en-US" sz="40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叶根友毛笔行书2.0版" pitchFamily="2" charset="-122"/>
            </a:endParaRP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0" grpId="0"/>
      <p:bldP spid="3789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7105" name="图片 5121" descr="等级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1958" y="278448"/>
            <a:ext cx="3235325" cy="65897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3" name="文本框 5122"/>
          <p:cNvSpPr txBox="1"/>
          <p:nvPr/>
        </p:nvSpPr>
        <p:spPr>
          <a:xfrm>
            <a:off x="2078990" y="733425"/>
            <a:ext cx="9144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kern="1200" cap="none" spc="0" normalizeH="0" baseline="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天皇</a:t>
            </a:r>
            <a:endParaRPr kumimoji="0" lang="zh-CN" altLang="en-US" sz="2800" b="1" kern="1200" cap="none" spc="0" normalizeH="0" baseline="0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124" name="文本框 5123"/>
          <p:cNvSpPr txBox="1"/>
          <p:nvPr/>
        </p:nvSpPr>
        <p:spPr>
          <a:xfrm>
            <a:off x="2079299" y="1883410"/>
            <a:ext cx="12954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kern="1200" cap="none" spc="0" normalizeH="0" baseline="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将军</a:t>
            </a:r>
            <a:endParaRPr kumimoji="0" lang="zh-CN" altLang="en-US" sz="2800" b="1" kern="1200" cap="none" spc="0" normalizeH="0" baseline="0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125" name="文本框 5124"/>
          <p:cNvSpPr txBox="1"/>
          <p:nvPr/>
        </p:nvSpPr>
        <p:spPr>
          <a:xfrm>
            <a:off x="2009775" y="2938463"/>
            <a:ext cx="14478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kern="1200" cap="none" spc="0" normalizeH="0" baseline="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大名</a:t>
            </a:r>
            <a:endParaRPr kumimoji="0" lang="zh-CN" altLang="en-US" sz="3200" b="1" kern="1200" cap="none" spc="0" normalizeH="0" baseline="0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5126" name="文本框 5125"/>
          <p:cNvSpPr txBox="1"/>
          <p:nvPr/>
        </p:nvSpPr>
        <p:spPr>
          <a:xfrm>
            <a:off x="2078990" y="3803968"/>
            <a:ext cx="1271588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kern="1200" cap="none" spc="0" normalizeH="0" baseline="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武士</a:t>
            </a:r>
            <a:endParaRPr kumimoji="0" lang="zh-CN" altLang="en-US" sz="3200" b="1" kern="1200" cap="none" spc="0" normalizeH="0" baseline="0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+mn-ea"/>
            </a:endParaRPr>
          </a:p>
        </p:txBody>
      </p:sp>
      <p:grpSp>
        <p:nvGrpSpPr>
          <p:cNvPr id="5130" name="组合 5129"/>
          <p:cNvGrpSpPr/>
          <p:nvPr/>
        </p:nvGrpSpPr>
        <p:grpSpPr>
          <a:xfrm>
            <a:off x="3351530" y="1255395"/>
            <a:ext cx="7927975" cy="2266950"/>
            <a:chOff x="-534" y="-230"/>
            <a:chExt cx="3242" cy="1318"/>
          </a:xfrm>
        </p:grpSpPr>
        <p:sp>
          <p:nvSpPr>
            <p:cNvPr id="47111" name="直接连接符 5130"/>
            <p:cNvSpPr/>
            <p:nvPr/>
          </p:nvSpPr>
          <p:spPr>
            <a:xfrm>
              <a:off x="-534" y="359"/>
              <a:ext cx="2105" cy="16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 anchor="t"/>
            <a:p>
              <a:endParaRPr lang="zh-CN" altLang="en-US"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  <p:sp>
          <p:nvSpPr>
            <p:cNvPr id="47112" name="任意多边形 5131"/>
            <p:cNvSpPr/>
            <p:nvPr/>
          </p:nvSpPr>
          <p:spPr>
            <a:xfrm>
              <a:off x="1571" y="-230"/>
              <a:ext cx="1137" cy="1318"/>
            </a:xfrm>
            <a:custGeom>
              <a:avLst/>
              <a:gdLst/>
              <a:ahLst/>
              <a:cxnLst>
                <a:cxn ang="0">
                  <a:pos x="0" y="659"/>
                </a:cxn>
                <a:cxn ang="0">
                  <a:pos x="582" y="0"/>
                </a:cxn>
                <a:cxn ang="0">
                  <a:pos x="1163" y="659"/>
                </a:cxn>
                <a:cxn ang="0">
                  <a:pos x="582" y="1318"/>
                </a:cxn>
                <a:cxn ang="0">
                  <a:pos x="0" y="659"/>
                </a:cxn>
                <a:cxn ang="0">
                  <a:pos x="291" y="659"/>
                </a:cxn>
                <a:cxn ang="0">
                  <a:pos x="582" y="989"/>
                </a:cxn>
                <a:cxn ang="0">
                  <a:pos x="872" y="659"/>
                </a:cxn>
                <a:cxn ang="0">
                  <a:pos x="582" y="330"/>
                </a:cxn>
                <a:cxn ang="0">
                  <a:pos x="291" y="659"/>
                </a:cxn>
              </a:cxnLst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8000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133" name="文本框 5132"/>
            <p:cNvSpPr txBox="1"/>
            <p:nvPr/>
          </p:nvSpPr>
          <p:spPr>
            <a:xfrm>
              <a:off x="1888" y="242"/>
              <a:ext cx="774" cy="37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marR="0" defTabSz="914400">
                <a:spcBef>
                  <a:spcPct val="5000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600" b="1" kern="1200" cap="none" spc="0" normalizeH="0" baseline="0" noProof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黑体" panose="02010609060101010101" pitchFamily="49" charset="-122"/>
                  <a:cs typeface="+mn-ea"/>
                </a:rPr>
                <a:t>幕府</a:t>
              </a:r>
              <a:endParaRPr kumimoji="0" lang="zh-CN" altLang="en-US" sz="3600" b="1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5134" name="文本框 5133"/>
            <p:cNvSpPr txBox="1"/>
            <p:nvPr/>
          </p:nvSpPr>
          <p:spPr>
            <a:xfrm>
              <a:off x="-491" y="-97"/>
              <a:ext cx="2014" cy="45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marR="0" defTabSz="914400">
                <a:lnSpc>
                  <a:spcPct val="140000"/>
                </a:lnSpc>
                <a:spcBef>
                  <a:spcPct val="5000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kern="1200" cap="none" spc="0" normalizeH="0" baseline="0" noProof="1">
                  <a:solidFill>
                    <a:srgbClr val="0000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黑体" panose="02010609060101010101" pitchFamily="49" charset="-122"/>
                  <a:cs typeface="+mn-ea"/>
                </a:rPr>
                <a:t>掌握政权，组成幕府</a:t>
              </a:r>
              <a:endParaRPr kumimoji="0" lang="zh-CN" altLang="en-US" sz="3200" b="1" kern="1200" cap="none" spc="0" normalizeH="0" baseline="0" noProof="1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ea"/>
              </a:endParaRPr>
            </a:p>
          </p:txBody>
        </p:sp>
      </p:grpSp>
      <p:grpSp>
        <p:nvGrpSpPr>
          <p:cNvPr id="5135" name="组合 5134"/>
          <p:cNvGrpSpPr/>
          <p:nvPr/>
        </p:nvGrpSpPr>
        <p:grpSpPr>
          <a:xfrm>
            <a:off x="3236595" y="278779"/>
            <a:ext cx="6400800" cy="1121396"/>
            <a:chOff x="-496" y="-2515"/>
            <a:chExt cx="2634" cy="3663"/>
          </a:xfrm>
        </p:grpSpPr>
        <p:cxnSp>
          <p:nvCxnSpPr>
            <p:cNvPr id="47116" name="肘形连接符 5135"/>
            <p:cNvCxnSpPr/>
            <p:nvPr/>
          </p:nvCxnSpPr>
          <p:spPr>
            <a:xfrm>
              <a:off x="-496" y="151"/>
              <a:ext cx="2634" cy="997"/>
            </a:xfrm>
            <a:prstGeom prst="bentConnector3">
              <a:avLst>
                <a:gd name="adj1" fmla="val 99384"/>
              </a:avLst>
            </a:prstGeom>
            <a:ln w="3492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med"/>
            </a:ln>
          </p:spPr>
        </p:cxnSp>
        <p:sp>
          <p:nvSpPr>
            <p:cNvPr id="5137" name="文本框 5136"/>
            <p:cNvSpPr txBox="1"/>
            <p:nvPr/>
          </p:nvSpPr>
          <p:spPr>
            <a:xfrm>
              <a:off x="-422" y="-2515"/>
              <a:ext cx="2304" cy="254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marR="0" defTabSz="914400">
                <a:lnSpc>
                  <a:spcPct val="140000"/>
                </a:lnSpc>
                <a:spcBef>
                  <a:spcPct val="5000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kern="1200" cap="none" spc="0" normalizeH="0" baseline="0" noProof="1">
                  <a:solidFill>
                    <a:srgbClr val="0000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黑体" panose="02010609060101010101" pitchFamily="49" charset="-122"/>
                  <a:cs typeface="+mn-ea"/>
                </a:rPr>
                <a:t>只是傀儡，毫无实权</a:t>
              </a:r>
              <a:endParaRPr kumimoji="0" lang="zh-CN" altLang="en-US" sz="3200" b="1" kern="1200" cap="none" spc="0" normalizeH="0" baseline="0" noProof="1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ea"/>
              </a:endParaRPr>
            </a:p>
          </p:txBody>
        </p:sp>
      </p:grpSp>
      <p:sp>
        <p:nvSpPr>
          <p:cNvPr id="47118" name="文本框 5137"/>
          <p:cNvSpPr txBox="1"/>
          <p:nvPr/>
        </p:nvSpPr>
        <p:spPr>
          <a:xfrm>
            <a:off x="2309495" y="4544060"/>
            <a:ext cx="1907540" cy="108204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新兴地主、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商人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7119" name="文本框 5138"/>
          <p:cNvSpPr txBox="1"/>
          <p:nvPr/>
        </p:nvSpPr>
        <p:spPr>
          <a:xfrm>
            <a:off x="2309495" y="5795010"/>
            <a:ext cx="1908175" cy="103886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农民、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城市平民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5140" name="组合 5139"/>
          <p:cNvGrpSpPr/>
          <p:nvPr/>
        </p:nvGrpSpPr>
        <p:grpSpPr>
          <a:xfrm>
            <a:off x="3351530" y="2506345"/>
            <a:ext cx="5461000" cy="828675"/>
            <a:chOff x="-1709" y="-5716"/>
            <a:chExt cx="1768" cy="472"/>
          </a:xfrm>
        </p:grpSpPr>
        <p:cxnSp>
          <p:nvCxnSpPr>
            <p:cNvPr id="47121" name="肘形连接符 5140"/>
            <p:cNvCxnSpPr/>
            <p:nvPr/>
          </p:nvCxnSpPr>
          <p:spPr>
            <a:xfrm flipV="1">
              <a:off x="-1709" y="-5595"/>
              <a:ext cx="1768" cy="351"/>
            </a:xfrm>
            <a:prstGeom prst="bentConnector3">
              <a:avLst>
                <a:gd name="adj1" fmla="val 98123"/>
              </a:avLst>
            </a:prstGeom>
            <a:ln w="3492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med"/>
            </a:ln>
          </p:spPr>
        </p:cxnSp>
        <p:sp>
          <p:nvSpPr>
            <p:cNvPr id="5142" name="文本框 5141"/>
            <p:cNvSpPr txBox="1"/>
            <p:nvPr/>
          </p:nvSpPr>
          <p:spPr>
            <a:xfrm>
              <a:off x="-1657" y="-5716"/>
              <a:ext cx="1627" cy="41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marR="0" defTabSz="914400">
                <a:lnSpc>
                  <a:spcPct val="130000"/>
                </a:lnSpc>
                <a:spcBef>
                  <a:spcPct val="5000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kern="1200" cap="none" spc="0" normalizeH="0" baseline="0" noProof="1">
                  <a:solidFill>
                    <a:srgbClr val="0000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黑体" panose="02010609060101010101" pitchFamily="49" charset="-122"/>
                  <a:cs typeface="+mn-ea"/>
                </a:rPr>
                <a:t>有些从事工商业</a:t>
              </a:r>
              <a:endParaRPr kumimoji="0" lang="zh-CN" altLang="en-US" sz="3200" b="1" kern="1200" cap="none" spc="0" normalizeH="0" baseline="0" noProof="1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ea"/>
              </a:endParaRPr>
            </a:p>
          </p:txBody>
        </p:sp>
      </p:grpSp>
      <p:grpSp>
        <p:nvGrpSpPr>
          <p:cNvPr id="5143" name="组合 5142"/>
          <p:cNvGrpSpPr/>
          <p:nvPr/>
        </p:nvGrpSpPr>
        <p:grpSpPr>
          <a:xfrm>
            <a:off x="3237230" y="3040380"/>
            <a:ext cx="6186805" cy="1347470"/>
            <a:chOff x="71" y="-162"/>
            <a:chExt cx="1951" cy="672"/>
          </a:xfrm>
        </p:grpSpPr>
        <p:cxnSp>
          <p:nvCxnSpPr>
            <p:cNvPr id="47124" name="肘形连接符 5143"/>
            <p:cNvCxnSpPr/>
            <p:nvPr/>
          </p:nvCxnSpPr>
          <p:spPr>
            <a:xfrm flipV="1">
              <a:off x="71" y="-162"/>
              <a:ext cx="1920" cy="672"/>
            </a:xfrm>
            <a:prstGeom prst="bentConnector2">
              <a:avLst/>
            </a:prstGeom>
            <a:ln w="3492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med"/>
            </a:ln>
          </p:spPr>
        </p:cxnSp>
        <p:sp>
          <p:nvSpPr>
            <p:cNvPr id="5145" name="文本框 5144"/>
            <p:cNvSpPr txBox="1"/>
            <p:nvPr/>
          </p:nvSpPr>
          <p:spPr>
            <a:xfrm>
              <a:off x="107" y="164"/>
              <a:ext cx="1915" cy="34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marR="0" defTabSz="914400">
                <a:lnSpc>
                  <a:spcPct val="120000"/>
                </a:lnSpc>
                <a:spcBef>
                  <a:spcPct val="5000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kern="1200" cap="none" spc="0" normalizeH="0" baseline="0" noProof="1">
                  <a:solidFill>
                    <a:srgbClr val="0000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黑体" panose="02010609060101010101" pitchFamily="49" charset="-122"/>
                  <a:cs typeface="+mn-ea"/>
                </a:rPr>
                <a:t>经济状况恶化，不满情绪增强</a:t>
              </a:r>
              <a:endParaRPr kumimoji="0" lang="zh-CN" altLang="en-US" sz="3200" b="1" kern="1200" cap="none" spc="0" normalizeH="0" baseline="0" noProof="1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ea"/>
              </a:endParaRPr>
            </a:p>
          </p:txBody>
        </p:sp>
      </p:grpSp>
      <p:grpSp>
        <p:nvGrpSpPr>
          <p:cNvPr id="5146" name="组合 5145"/>
          <p:cNvGrpSpPr/>
          <p:nvPr/>
        </p:nvGrpSpPr>
        <p:grpSpPr>
          <a:xfrm>
            <a:off x="4217035" y="3244850"/>
            <a:ext cx="6057265" cy="2204085"/>
            <a:chOff x="-90" y="369"/>
            <a:chExt cx="1748" cy="1290"/>
          </a:xfrm>
        </p:grpSpPr>
        <p:cxnSp>
          <p:nvCxnSpPr>
            <p:cNvPr id="47127" name="肘形连接符 5146"/>
            <p:cNvCxnSpPr/>
            <p:nvPr/>
          </p:nvCxnSpPr>
          <p:spPr>
            <a:xfrm flipV="1">
              <a:off x="19" y="369"/>
              <a:ext cx="1587" cy="1290"/>
            </a:xfrm>
            <a:prstGeom prst="bentConnector2">
              <a:avLst/>
            </a:prstGeom>
            <a:ln w="3492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med"/>
            </a:ln>
          </p:spPr>
        </p:cxnSp>
        <p:sp>
          <p:nvSpPr>
            <p:cNvPr id="5148" name="文本框 5147"/>
            <p:cNvSpPr txBox="1"/>
            <p:nvPr/>
          </p:nvSpPr>
          <p:spPr>
            <a:xfrm>
              <a:off x="-90" y="1261"/>
              <a:ext cx="1748" cy="37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marR="0" defTabSz="914400">
                <a:lnSpc>
                  <a:spcPct val="110000"/>
                </a:lnSpc>
                <a:spcBef>
                  <a:spcPct val="5000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altLang="zh-CN" sz="3200" b="1" kern="1200" cap="none" spc="0" normalizeH="0" baseline="0" noProof="1">
                  <a:solidFill>
                    <a:srgbClr val="0000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黑体" panose="02010609060101010101" pitchFamily="49" charset="-122"/>
                  <a:cs typeface="+mn-ea"/>
                </a:rPr>
                <a:t>  </a:t>
              </a:r>
              <a:r>
                <a:rPr kumimoji="0" lang="zh-CN" altLang="en-US" sz="3200" b="1" kern="1200" cap="none" spc="0" normalizeH="0" baseline="0" noProof="1">
                  <a:solidFill>
                    <a:srgbClr val="0000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黑体" panose="02010609060101010101" pitchFamily="49" charset="-122"/>
                  <a:cs typeface="+mn-ea"/>
                </a:rPr>
                <a:t>经济实力增强，政治权利较少</a:t>
              </a:r>
              <a:endParaRPr kumimoji="0" lang="zh-CN" altLang="en-US" sz="3200" b="1" kern="1200" cap="none" spc="0" normalizeH="0" baseline="0" noProof="1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ea"/>
              </a:endParaRPr>
            </a:p>
          </p:txBody>
        </p:sp>
      </p:grpSp>
      <p:grpSp>
        <p:nvGrpSpPr>
          <p:cNvPr id="5149" name="组合 5148"/>
          <p:cNvGrpSpPr/>
          <p:nvPr/>
        </p:nvGrpSpPr>
        <p:grpSpPr>
          <a:xfrm>
            <a:off x="4370705" y="3301365"/>
            <a:ext cx="5904230" cy="3276600"/>
            <a:chOff x="-37" y="746"/>
            <a:chExt cx="1248" cy="2184"/>
          </a:xfrm>
        </p:grpSpPr>
        <p:cxnSp>
          <p:nvCxnSpPr>
            <p:cNvPr id="47130" name="肘形连接符 5149"/>
            <p:cNvCxnSpPr/>
            <p:nvPr/>
          </p:nvCxnSpPr>
          <p:spPr>
            <a:xfrm flipV="1">
              <a:off x="-37" y="746"/>
              <a:ext cx="1248" cy="2184"/>
            </a:xfrm>
            <a:prstGeom prst="bentConnector3">
              <a:avLst>
                <a:gd name="adj1" fmla="val 106889"/>
              </a:avLst>
            </a:prstGeom>
            <a:ln w="3492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med"/>
            </a:ln>
          </p:spPr>
        </p:cxnSp>
        <p:sp>
          <p:nvSpPr>
            <p:cNvPr id="5151" name="文本框 5150"/>
            <p:cNvSpPr txBox="1"/>
            <p:nvPr/>
          </p:nvSpPr>
          <p:spPr>
            <a:xfrm>
              <a:off x="-37" y="2408"/>
              <a:ext cx="1235" cy="48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marR="0" defTabSz="914400">
                <a:lnSpc>
                  <a:spcPct val="130000"/>
                </a:lnSpc>
                <a:spcBef>
                  <a:spcPct val="5000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kern="1200" cap="none" spc="0" normalizeH="0" baseline="0" noProof="1">
                  <a:solidFill>
                    <a:srgbClr val="0000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黑体" panose="02010609060101010101" pitchFamily="49" charset="-122"/>
                  <a:cs typeface="+mn-ea"/>
                </a:rPr>
                <a:t>生活日益贫困，进行反抗斗争</a:t>
              </a:r>
              <a:endParaRPr kumimoji="0" lang="zh-CN" altLang="en-US" sz="3200" b="1" kern="1200" cap="none" spc="0" normalizeH="0" baseline="0" noProof="1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ea"/>
              </a:endParaRPr>
            </a:p>
          </p:txBody>
        </p:sp>
      </p:grpSp>
      <p:sp>
        <p:nvSpPr>
          <p:cNvPr id="26627" name="文本框 26626"/>
          <p:cNvSpPr txBox="1"/>
          <p:nvPr/>
        </p:nvSpPr>
        <p:spPr>
          <a:xfrm>
            <a:off x="560070" y="278765"/>
            <a:ext cx="10011410" cy="2122805"/>
          </a:xfrm>
          <a:prstGeom prst="rect">
            <a:avLst/>
          </a:prstGeom>
          <a:solidFill>
            <a:srgbClr val="FCF8D2"/>
          </a:solidFill>
          <a:ln w="38100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 marR="0" algn="l" defTabSz="914400">
              <a:lnSpc>
                <a:spcPct val="165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幕府成为众矢之的</a:t>
            </a:r>
            <a:r>
              <a:rPr kumimoji="0" lang="zh-CN" altLang="en-US" sz="4000" b="1" kern="1200" cap="none" spc="0" normalizeH="0" baseline="0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，阶级矛盾进一步激化，</a:t>
            </a: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社会危机严重</a:t>
            </a:r>
            <a:r>
              <a:rPr kumimoji="0" lang="zh-CN" altLang="en-US" sz="4000" b="1" kern="1200" cap="none" spc="0" normalizeH="0" baseline="0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；</a:t>
            </a:r>
            <a:endParaRPr kumimoji="0" lang="zh-CN" altLang="en-US" sz="4000" b="1" kern="1200" cap="none" spc="0" normalizeH="0" baseline="0" noProof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" fill="hold"/>
                                        <p:tgtEl>
                                          <p:spTgt spid="513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" fill="hold"/>
                                        <p:tgtEl>
                                          <p:spTgt spid="514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" fill="hold"/>
                                        <p:tgtEl>
                                          <p:spTgt spid="514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" fill="hold"/>
                                        <p:tgtEl>
                                          <p:spTgt spid="514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" fill="hold"/>
                                        <p:tgtEl>
                                          <p:spTgt spid="5149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6866" name="图片 25603" descr="1853年美国培利舰队入侵日本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96013" y="1329055"/>
            <a:ext cx="4895850" cy="36020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8131" name="Picture 3" descr="美国海军登陆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33" y="1026160"/>
            <a:ext cx="5973762" cy="3673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Text Box 4"/>
          <p:cNvSpPr txBox="1"/>
          <p:nvPr/>
        </p:nvSpPr>
        <p:spPr>
          <a:xfrm>
            <a:off x="213360" y="5098415"/>
            <a:ext cx="11765280" cy="169164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marR="0" defTabSz="914400">
              <a:lnSpc>
                <a:spcPct val="13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x-none" sz="4000" b="1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1854</a:t>
            </a:r>
            <a:r>
              <a:rPr kumimoji="0" lang="zh-CN" altLang="en-US" sz="4000" b="1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年，</a:t>
            </a:r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美国</a:t>
            </a:r>
            <a:r>
              <a:rPr lang="zh-CN" altLang="en-US" sz="4000" b="1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强迫</a:t>
            </a:r>
            <a:r>
              <a:rPr kumimoji="0" lang="zh-CN" altLang="en-US" sz="4000" b="1" kern="1200" cap="none" spc="0" normalizeH="0" baseline="0" noProof="1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日本签订不平等条约，开放港口；</a:t>
            </a:r>
            <a:endParaRPr kumimoji="0" lang="zh-CN" altLang="en-US" sz="4000" b="1" kern="1200" cap="none" spc="0" normalizeH="0" baseline="0" noProof="1">
              <a:solidFill>
                <a:srgbClr val="000099"/>
              </a:solidFill>
              <a:latin typeface="黑体" panose="02010609060101010101" pitchFamily="49" charset="-122"/>
              <a:ea typeface="黑体" panose="02010609060101010101" pitchFamily="49" charset="-122"/>
              <a:cs typeface="+mn-ea"/>
            </a:endParaRPr>
          </a:p>
          <a:p>
            <a:pPr marR="0" defTabSz="914400">
              <a:lnSpc>
                <a:spcPct val="13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1" kern="1200" cap="none" spc="0" normalizeH="0" baseline="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西方列强</a:t>
            </a:r>
            <a:r>
              <a:rPr kumimoji="0" lang="zh-CN" altLang="en-US" sz="4000" b="1" kern="1200" cap="none" spc="0" normalizeH="0" baseline="0" noProof="1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接踵而至，</a:t>
            </a:r>
            <a:r>
              <a:rPr kumimoji="0" lang="zh-CN" altLang="en-US" sz="4000" b="1" kern="1200" cap="none" spc="0" normalizeH="0" baseline="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幕府统治动摇</a:t>
            </a:r>
            <a:r>
              <a:rPr kumimoji="0" lang="zh-CN" altLang="en-US" sz="4000" b="1" kern="1200" cap="none" spc="0" normalizeH="0" baseline="0" noProof="1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；</a:t>
            </a:r>
            <a:endParaRPr kumimoji="0" lang="zh-CN" altLang="en-US" sz="4000" b="1" kern="1200" cap="none" spc="0" normalizeH="0" baseline="0" noProof="1">
              <a:solidFill>
                <a:srgbClr val="000099"/>
              </a:solidFill>
              <a:latin typeface="黑体" panose="02010609060101010101" pitchFamily="49" charset="-122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2" name="Text Box 5"/>
          <p:cNvSpPr txBox="1"/>
          <p:nvPr/>
        </p:nvSpPr>
        <p:spPr>
          <a:xfrm>
            <a:off x="11092180" y="1329055"/>
            <a:ext cx="995045" cy="337058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vert="eaVert" wrap="square">
            <a:spAutoFit/>
          </a:bodyPr>
          <a:p>
            <a:pPr marR="0" algn="dist" defTabSz="914400">
              <a:lnSpc>
                <a:spcPct val="120000"/>
              </a:lnSpc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400" b="1" kern="1200" cap="none" spc="0" normalizeH="0" baseline="0" noProof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黑船事件</a:t>
            </a:r>
            <a:endParaRPr kumimoji="0" lang="zh-CN" altLang="en-US" sz="4400" b="1" kern="1200" cap="none" spc="0" normalizeH="0" baseline="0" noProof="1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31748" name="Picture 3" descr="明治维新时期黑船驶抵浦贺港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6330" y="1328420"/>
            <a:ext cx="4895850" cy="36029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27" name="文本框 26626"/>
          <p:cNvSpPr txBox="1"/>
          <p:nvPr/>
        </p:nvSpPr>
        <p:spPr>
          <a:xfrm>
            <a:off x="542290" y="182245"/>
            <a:ext cx="9008745" cy="2122805"/>
          </a:xfrm>
          <a:prstGeom prst="rect">
            <a:avLst/>
          </a:prstGeom>
          <a:solidFill>
            <a:srgbClr val="FCF8D2"/>
          </a:solidFill>
          <a:ln w="38100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marR="0" algn="l" defTabSz="914400">
              <a:lnSpc>
                <a:spcPct val="165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40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西方列强入侵</a:t>
            </a:r>
            <a:r>
              <a:rPr lang="zh-CN" altLang="en-US" sz="4000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导致了民族矛盾，</a:t>
            </a: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加剧了幕府统治危机</a:t>
            </a:r>
            <a:r>
              <a:rPr lang="zh-CN" altLang="en-US" sz="4000" b="1" dirty="0">
                <a:solidFill>
                  <a:srgbClr val="1612B4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；</a:t>
            </a:r>
            <a:endParaRPr kumimoji="0" lang="zh-CN" altLang="en-US" sz="4000" b="1" kern="1200" cap="none" spc="0" normalizeH="0" baseline="0" noProof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ea"/>
            </a:endParaRP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bldLvl="0" animBg="1"/>
      <p:bldP spid="26627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298" name="Rectangle 2"/>
          <p:cNvSpPr/>
          <p:nvPr/>
        </p:nvSpPr>
        <p:spPr>
          <a:xfrm>
            <a:off x="208280" y="1892935"/>
            <a:ext cx="1419225" cy="8286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内忧</a:t>
            </a:r>
            <a:endParaRPr lang="zh-CN" altLang="en-US" sz="4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5299" name="Rectangle 3"/>
          <p:cNvSpPr/>
          <p:nvPr/>
        </p:nvSpPr>
        <p:spPr>
          <a:xfrm>
            <a:off x="181610" y="4648200"/>
            <a:ext cx="1472565" cy="8674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外患</a:t>
            </a:r>
            <a:endParaRPr lang="zh-CN" altLang="en-US" sz="4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5300" name="AutoShape 4"/>
          <p:cNvSpPr/>
          <p:nvPr/>
        </p:nvSpPr>
        <p:spPr>
          <a:xfrm>
            <a:off x="1917700" y="2103755"/>
            <a:ext cx="623570" cy="407670"/>
          </a:xfrm>
          <a:prstGeom prst="rightArrow">
            <a:avLst>
              <a:gd name="adj1" fmla="val 50000"/>
              <a:gd name="adj2" fmla="val 25796"/>
            </a:avLst>
          </a:prstGeom>
          <a:solidFill>
            <a:srgbClr val="C0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5301" name="AutoShape 5"/>
          <p:cNvSpPr/>
          <p:nvPr/>
        </p:nvSpPr>
        <p:spPr>
          <a:xfrm>
            <a:off x="2051685" y="4911090"/>
            <a:ext cx="576580" cy="360045"/>
          </a:xfrm>
          <a:prstGeom prst="rightArrow">
            <a:avLst>
              <a:gd name="adj1" fmla="val 50000"/>
              <a:gd name="adj2" fmla="val 25021"/>
            </a:avLst>
          </a:prstGeom>
          <a:solidFill>
            <a:srgbClr val="C0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5302" name="Rectangle 6"/>
          <p:cNvSpPr/>
          <p:nvPr/>
        </p:nvSpPr>
        <p:spPr>
          <a:xfrm>
            <a:off x="2832100" y="1275715"/>
            <a:ext cx="5393690" cy="252412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>
              <a:lnSpc>
                <a:spcPct val="120000"/>
              </a:lnSpc>
            </a:pPr>
            <a:r>
              <a:rPr lang="zh-CN" altLang="en-US"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幕府封建统治阻碍日</a:t>
            </a:r>
            <a:endParaRPr lang="zh-CN" altLang="en-US" sz="40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algn="ctr">
              <a:lnSpc>
                <a:spcPct val="120000"/>
              </a:lnSpc>
            </a:pPr>
            <a:r>
              <a:rPr lang="zh-CN" altLang="en-US"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本资本主义的发展；</a:t>
            </a:r>
            <a:endParaRPr lang="zh-CN" altLang="en-US" sz="40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>
              <a:lnSpc>
                <a:spcPct val="120000"/>
              </a:lnSpc>
            </a:pPr>
            <a:r>
              <a:rPr lang="zh-CN" altLang="en-US"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zh-CN" altLang="en-US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根本原因</a:t>
            </a:r>
            <a:r>
              <a:rPr lang="zh-CN" altLang="en-US"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zh-CN" altLang="en-US" sz="40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5303" name="Rectangle 7"/>
          <p:cNvSpPr/>
          <p:nvPr/>
        </p:nvSpPr>
        <p:spPr>
          <a:xfrm>
            <a:off x="2832100" y="4398645"/>
            <a:ext cx="4391025" cy="13665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>
              <a:lnSpc>
                <a:spcPct val="120000"/>
              </a:lnSpc>
            </a:pPr>
            <a:r>
              <a:rPr lang="zh-CN" altLang="en-US"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西方列强入侵</a:t>
            </a:r>
            <a:endParaRPr lang="zh-CN" altLang="en-US" sz="40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>
              <a:lnSpc>
                <a:spcPct val="120000"/>
              </a:lnSpc>
            </a:pPr>
            <a:r>
              <a:rPr lang="zh-CN" altLang="en-US"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民族危机严重</a:t>
            </a:r>
            <a:endParaRPr lang="zh-CN" altLang="en-US" sz="40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5304" name="Rectangle 8"/>
          <p:cNvSpPr/>
          <p:nvPr/>
        </p:nvSpPr>
        <p:spPr>
          <a:xfrm>
            <a:off x="10307955" y="1845945"/>
            <a:ext cx="1051560" cy="3919220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5308" name="Text Box 12"/>
          <p:cNvSpPr txBox="1"/>
          <p:nvPr/>
        </p:nvSpPr>
        <p:spPr>
          <a:xfrm>
            <a:off x="10434320" y="1916430"/>
            <a:ext cx="798195" cy="359918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p>
            <a:pPr algn="dist"/>
            <a:r>
              <a:rPr lang="zh-CN" altLang="en-US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幕府统治危机</a:t>
            </a:r>
            <a:endParaRPr lang="zh-CN" altLang="en-US" sz="40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783" name="Text Box 16"/>
          <p:cNvSpPr txBox="1"/>
          <p:nvPr/>
        </p:nvSpPr>
        <p:spPr>
          <a:xfrm>
            <a:off x="522605" y="211455"/>
            <a:ext cx="4656138" cy="8915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zh-CN" altLang="en-US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明治维新原因</a:t>
            </a:r>
            <a:endParaRPr lang="zh-CN" altLang="en-US" sz="40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784" name="AutoShape 17"/>
          <p:cNvSpPr/>
          <p:nvPr/>
        </p:nvSpPr>
        <p:spPr>
          <a:xfrm>
            <a:off x="8945880" y="2404110"/>
            <a:ext cx="890270" cy="317500"/>
          </a:xfrm>
          <a:prstGeom prst="rightArrow">
            <a:avLst>
              <a:gd name="adj1" fmla="val 50000"/>
              <a:gd name="adj2" fmla="val 26945"/>
            </a:avLst>
          </a:prstGeom>
          <a:solidFill>
            <a:srgbClr val="C0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2785" name="AutoShape 18"/>
          <p:cNvSpPr/>
          <p:nvPr/>
        </p:nvSpPr>
        <p:spPr>
          <a:xfrm>
            <a:off x="8638540" y="4908550"/>
            <a:ext cx="972820" cy="347345"/>
          </a:xfrm>
          <a:prstGeom prst="rightArrow">
            <a:avLst>
              <a:gd name="adj1" fmla="val 50000"/>
              <a:gd name="adj2" fmla="val 25001"/>
            </a:avLst>
          </a:prstGeom>
          <a:solidFill>
            <a:srgbClr val="C0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2788" name="Text Box 21"/>
          <p:cNvSpPr txBox="1"/>
          <p:nvPr/>
        </p:nvSpPr>
        <p:spPr>
          <a:xfrm>
            <a:off x="8863013" y="1756410"/>
            <a:ext cx="105568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导致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789" name="Text Box 22"/>
          <p:cNvSpPr txBox="1"/>
          <p:nvPr/>
        </p:nvSpPr>
        <p:spPr>
          <a:xfrm>
            <a:off x="8555673" y="4250690"/>
            <a:ext cx="105568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加剧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55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55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55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8" grpId="0" bldLvl="0" animBg="1"/>
      <p:bldP spid="55299" grpId="0" bldLvl="0" animBg="1"/>
      <p:bldP spid="55300" grpId="0" bldLvl="0" animBg="1"/>
      <p:bldP spid="55303" grpId="0" bldLvl="0" animBg="1"/>
      <p:bldP spid="55304" grpId="0" bldLvl="0" animBg="1"/>
      <p:bldP spid="55308" grpId="0"/>
      <p:bldP spid="32784" grpId="0" bldLvl="0" animBg="1"/>
      <p:bldP spid="32788" grpId="0"/>
      <p:bldP spid="32785" grpId="0" bldLvl="0" animBg="1"/>
      <p:bldP spid="32789" grpId="0"/>
      <p:bldP spid="55304" grpId="1" bldLvl="0" animBg="1"/>
      <p:bldP spid="55301" grpId="0" bldLvl="0" animBg="1"/>
      <p:bldP spid="55302" grpId="1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Group 3"/>
          <p:cNvGrpSpPr/>
          <p:nvPr/>
        </p:nvGrpSpPr>
        <p:grpSpPr>
          <a:xfrm>
            <a:off x="46829" y="209214"/>
            <a:ext cx="12104439" cy="6277946"/>
            <a:chOff x="-460" y="-136"/>
            <a:chExt cx="6736" cy="4141"/>
          </a:xfrm>
        </p:grpSpPr>
        <p:sp>
          <p:nvSpPr>
            <p:cNvPr id="34820" name="Text Box 4"/>
            <p:cNvSpPr/>
            <p:nvPr/>
          </p:nvSpPr>
          <p:spPr>
            <a:xfrm>
              <a:off x="-382" y="-136"/>
              <a:ext cx="4756" cy="216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40000"/>
                </a:lnSpc>
              </a:pPr>
              <a:r>
                <a:rPr lang="en-US" altLang="zh-CN" sz="36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华文新魏" panose="02010800040101010101" pitchFamily="2" charset="-122"/>
                  <a:sym typeface="宋体" panose="02010600030101010101" pitchFamily="2" charset="-122"/>
                </a:rPr>
                <a:t>    </a:t>
              </a:r>
              <a:r>
                <a:rPr lang="en-US" altLang="zh-CN" sz="40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华文新魏" panose="02010800040101010101" pitchFamily="2" charset="-122"/>
                  <a:sym typeface="宋体" panose="02010600030101010101" pitchFamily="2" charset="-122"/>
                </a:rPr>
                <a:t>   </a:t>
              </a:r>
              <a:r>
                <a:rPr lang="zh-CN" altLang="en-US" sz="3600" b="1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宋体" panose="02010600030101010101" pitchFamily="2" charset="-122"/>
                </a:rPr>
                <a:t>进入</a:t>
              </a:r>
              <a:r>
                <a:rPr lang="en-US" altLang="zh-CN" sz="3600" b="1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宋体" panose="02010600030101010101" pitchFamily="2" charset="-122"/>
                </a:rPr>
                <a:t>19</a:t>
              </a:r>
              <a:r>
                <a:rPr lang="zh-CN" altLang="en-US" sz="3600" b="1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宋体" panose="02010600030101010101" pitchFamily="2" charset="-122"/>
                </a:rPr>
                <a:t>世纪以后，社会各阶层对幕府统治强烈不满，社会动荡不安，</a:t>
              </a:r>
              <a:r>
                <a:rPr lang="zh-CN" altLang="en-US" sz="3600" b="1" dirty="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宋体" panose="02010600030101010101" pitchFamily="2" charset="-122"/>
                </a:rPr>
                <a:t>尤其是</a:t>
              </a:r>
              <a:r>
                <a:rPr lang="zh-CN" altLang="en-US" sz="3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宋体" panose="02010600030101010101" pitchFamily="2" charset="-122"/>
                </a:rPr>
                <a:t>中下级武士</a:t>
              </a:r>
              <a:r>
                <a:rPr lang="zh-CN" altLang="en-US" sz="3600" b="1" dirty="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宋体" panose="02010600030101010101" pitchFamily="2" charset="-122"/>
                </a:rPr>
                <a:t>，迫切希望改变现状。他们成为</a:t>
              </a:r>
              <a:r>
                <a:rPr lang="zh-CN" altLang="en-US" sz="36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宋体" panose="02010600030101010101" pitchFamily="2" charset="-122"/>
                </a:rPr>
                <a:t>倒幕和维新的中坚力量</a:t>
              </a:r>
              <a:r>
                <a:rPr lang="zh-CN" altLang="en-US" sz="3600" b="1" dirty="0">
                  <a:solidFill>
                    <a:srgbClr val="FF330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宋体" panose="02010600030101010101" pitchFamily="2" charset="-122"/>
                </a:rPr>
                <a:t>；  </a:t>
              </a:r>
              <a:r>
                <a:rPr lang="zh-CN" altLang="en-US" sz="3200" b="1" dirty="0">
                  <a:solidFill>
                    <a:srgbClr val="FF330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宋体" panose="02010600030101010101" pitchFamily="2" charset="-122"/>
                </a:rPr>
                <a:t>   </a:t>
              </a:r>
              <a:endParaRPr lang="zh-CN" altLang="en-US" sz="32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  <p:pic>
          <p:nvPicPr>
            <p:cNvPr id="34821" name="Picture 5" descr="65"/>
            <p:cNvPicPr>
              <a:picLocks noChangeAspect="1"/>
            </p:cNvPicPr>
            <p:nvPr/>
          </p:nvPicPr>
          <p:blipFill>
            <a:blip r:embed="rId1">
              <a:lum bright="-20001" contrast="40000"/>
            </a:blip>
            <a:stretch>
              <a:fillRect/>
            </a:stretch>
          </p:blipFill>
          <p:spPr>
            <a:xfrm>
              <a:off x="-460" y="2221"/>
              <a:ext cx="4598" cy="178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4822" name="Picture 6" descr="大盐平八郎"/>
            <p:cNvPicPr>
              <a:picLocks noChangeAspect="1"/>
            </p:cNvPicPr>
            <p:nvPr/>
          </p:nvPicPr>
          <p:blipFill>
            <a:blip r:embed="rId2">
              <a:lum bright="-10001" contrast="20000"/>
            </a:blip>
            <a:stretch>
              <a:fillRect/>
            </a:stretch>
          </p:blipFill>
          <p:spPr>
            <a:xfrm>
              <a:off x="4593" y="-136"/>
              <a:ext cx="1571" cy="198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4823" name="Text Box 7"/>
            <p:cNvSpPr/>
            <p:nvPr/>
          </p:nvSpPr>
          <p:spPr>
            <a:xfrm>
              <a:off x="4481" y="1974"/>
              <a:ext cx="1795" cy="6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r>
                <a:rPr lang="en-US" altLang="zh-CN" sz="2800" b="1" dirty="0">
                  <a:solidFill>
                    <a:srgbClr val="005654"/>
                  </a:solidFill>
                  <a:latin typeface="Times New Roman" panose="02020603050405020304" pitchFamily="18" charset="0"/>
                  <a:ea typeface="华文新魏" panose="02010800040101010101" pitchFamily="2" charset="-122"/>
                  <a:sym typeface="宋体" panose="02010600030101010101" pitchFamily="2" charset="-122"/>
                </a:rPr>
                <a:t> </a:t>
              </a:r>
              <a:r>
                <a:rPr lang="zh-CN" altLang="en-US" sz="2800" b="1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宋体" panose="02010600030101010101" pitchFamily="2" charset="-122"/>
                </a:rPr>
                <a:t>大盐平八郎领导了</a:t>
              </a:r>
              <a:r>
                <a:rPr lang="en-US" altLang="zh-CN" sz="2800" b="1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宋体" panose="02010600030101010101" pitchFamily="2" charset="-122"/>
                </a:rPr>
                <a:t>1837</a:t>
              </a:r>
              <a:r>
                <a:rPr lang="zh-CN" altLang="en-US" sz="2800" b="1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Times New Roman" panose="02020603050405020304" pitchFamily="18" charset="0"/>
                </a:rPr>
                <a:t>年</a:t>
              </a:r>
              <a:r>
                <a:rPr lang="zh-CN" altLang="en-US" sz="2800" b="1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宋体" panose="02010600030101010101" pitchFamily="2" charset="-122"/>
                </a:rPr>
                <a:t>起义。</a:t>
              </a:r>
              <a:endParaRPr lang="zh-CN" altLang="en-US" sz="2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34824" name="Text Box 8"/>
            <p:cNvSpPr/>
            <p:nvPr/>
          </p:nvSpPr>
          <p:spPr>
            <a:xfrm>
              <a:off x="4251" y="3223"/>
              <a:ext cx="2025" cy="7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r>
                <a:rPr lang="en-US" altLang="zh-CN" sz="3200" b="1" dirty="0">
                  <a:solidFill>
                    <a:srgbClr val="0070C0"/>
                  </a:solidFill>
                  <a:latin typeface="Times New Roman" panose="02020603050405020304" pitchFamily="18" charset="0"/>
                  <a:ea typeface="华文新魏" panose="02010800040101010101" pitchFamily="2" charset="-122"/>
                  <a:sym typeface="宋体" panose="02010600030101010101" pitchFamily="2" charset="-122"/>
                </a:rPr>
                <a:t> </a:t>
              </a:r>
              <a:r>
                <a:rPr lang="en-US" altLang="zh-CN" sz="3200" b="1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宋体" panose="02010600030101010101" pitchFamily="2" charset="-122"/>
                </a:rPr>
                <a:t>1866</a:t>
              </a:r>
              <a:r>
                <a:rPr lang="zh-CN" altLang="en-US" sz="3200" b="1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宋体" panose="02010600030101010101" pitchFamily="2" charset="-122"/>
                </a:rPr>
                <a:t>年，大阪发生“米骚动”</a:t>
              </a:r>
              <a:endParaRPr lang="zh-CN" altLang="en-US" sz="32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4" name="Picture 3" descr="奉还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24550" y="38100"/>
            <a:ext cx="6110605" cy="4225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9092" name="Text Box 4"/>
          <p:cNvSpPr txBox="1">
            <a:spLocks noChangeArrowheads="1"/>
          </p:cNvSpPr>
          <p:nvPr/>
        </p:nvSpPr>
        <p:spPr bwMode="auto">
          <a:xfrm>
            <a:off x="223520" y="4561840"/>
            <a:ext cx="11811635" cy="22517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1868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年，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倒幕派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发动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“</a:t>
            </a:r>
            <a:r>
              <a:rPr lang="zh-CN" altLang="en-US" sz="3600" b="1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隶书" panose="02010509060101010101" pitchFamily="49" charset="-122"/>
              </a:rPr>
              <a:t>王政复古</a:t>
            </a:r>
            <a:r>
              <a:rPr kumimoji="1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”</a:t>
            </a:r>
            <a:r>
              <a:rPr lang="zh-CN" altLang="en-US" sz="3600" b="1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隶书" panose="02010509060101010101" pitchFamily="49" charset="-122"/>
              </a:rPr>
              <a:t>政变，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推翻了幕府统治，拥立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睦仁天皇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亲政，</a:t>
            </a:r>
            <a:r>
              <a:rPr kumimoji="1" lang="zh-CN" altLang="en-US" sz="3600" b="1" i="0" u="none" strike="noStrike" kern="120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为明治维新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扫清了障碍</a:t>
            </a: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；</a:t>
            </a:r>
            <a:endParaRPr kumimoji="1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3600" b="1" i="0" u="none" strike="noStrike" kern="120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</a:t>
            </a:r>
            <a:r>
              <a:rPr kumimoji="1" lang="en-US" altLang="zh-CN" sz="3600" b="1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8</a:t>
            </a:r>
            <a:r>
              <a:rPr kumimoji="1" lang="en-US" altLang="zh-CN" sz="3600" b="1" i="0" u="none" strike="noStrike" kern="120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69</a:t>
            </a:r>
            <a:r>
              <a:rPr kumimoji="1" lang="zh-CN" altLang="en-US" sz="3600" b="1" i="0" u="none" strike="noStrike" kern="120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年，</a:t>
            </a:r>
            <a:r>
              <a:rPr lang="zh-CN" altLang="en-US" sz="3600" b="1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宋体" panose="02010600030101010101" pitchFamily="2" charset="-122"/>
              </a:rPr>
              <a:t>明治天皇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华文隶书" panose="02010800040101010101" pitchFamily="2" charset="-122"/>
              </a:rPr>
              <a:t>迁都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华文隶书" panose="02010800040101010101" pitchFamily="2" charset="-122"/>
              </a:rPr>
              <a:t>东京</a:t>
            </a:r>
            <a:r>
              <a:rPr lang="zh-CN" altLang="en-US" sz="3600" b="1" noProof="0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宋体" panose="02010600030101010101" pitchFamily="2" charset="-122"/>
              </a:rPr>
              <a:t> ；</a:t>
            </a:r>
            <a:r>
              <a:rPr lang="zh-CN" altLang="en-US" sz="3600" b="1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宋体" panose="02010600030101010101" pitchFamily="2" charset="-122"/>
              </a:rPr>
              <a:t> </a:t>
            </a:r>
            <a:endParaRPr kumimoji="1" lang="zh-CN" altLang="en-US" sz="3600" b="1" i="0" u="none" strike="noStrike" kern="1200" cap="none" spc="0" normalizeH="0" baseline="0" noProof="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宋体" panose="02010600030101010101" pitchFamily="2" charset="-122"/>
            </a:endParaRPr>
          </a:p>
        </p:txBody>
      </p:sp>
      <p:pic>
        <p:nvPicPr>
          <p:cNvPr id="10244" name="Picture 2" descr="https://gss0.bdstatic.com/-4o3dSag_xI4khGkpoWK1HF6hhy/baike/w%3D268/sign=8b823e9435fae6cd0cb4ac6737b20f9e/b8014a90f603738db5ded381b31bb051f919ecf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4910" y="1384300"/>
            <a:ext cx="4739640" cy="3016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9156" name="文本框 26628"/>
          <p:cNvSpPr txBox="1"/>
          <p:nvPr/>
        </p:nvSpPr>
        <p:spPr>
          <a:xfrm>
            <a:off x="1692910" y="335915"/>
            <a:ext cx="2739390" cy="891540"/>
          </a:xfrm>
          <a:prstGeom prst="rect">
            <a:avLst/>
          </a:prstGeom>
          <a:noFill/>
          <a:ln w="9525" cap="flat" cmpd="sng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 algn="ctr">
              <a:lnSpc>
                <a:spcPct val="130000"/>
              </a:lnSpc>
            </a:pPr>
            <a:r>
              <a:rPr lang="zh-CN" altLang="en-US" sz="4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倒幕运动</a:t>
            </a:r>
            <a:endParaRPr lang="zh-CN" altLang="en-US" sz="40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7655" name="文本框 27654"/>
          <p:cNvSpPr txBox="1"/>
          <p:nvPr/>
        </p:nvSpPr>
        <p:spPr>
          <a:xfrm>
            <a:off x="745490" y="274320"/>
            <a:ext cx="7557135" cy="953135"/>
          </a:xfrm>
          <a:prstGeom prst="rect">
            <a:avLst/>
          </a:prstGeom>
          <a:solidFill>
            <a:srgbClr val="FCF8D2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marR="0" defTabSz="914400">
              <a:lnSpc>
                <a:spcPct val="14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1" kern="1200" cap="none" spc="0" normalizeH="0" baseline="0" noProof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前提：</a:t>
            </a:r>
            <a:r>
              <a:rPr kumimoji="0" lang="zh-CN" altLang="en-US" sz="4000" b="1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倒幕运动</a:t>
            </a:r>
            <a:r>
              <a:rPr kumimoji="0" lang="zh-CN" altLang="en-US" sz="4000" b="1" kern="1200" cap="none" spc="0" normalizeH="0" baseline="0" noProof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推翻幕府统治；</a:t>
            </a:r>
            <a:endParaRPr kumimoji="0" lang="zh-CN" altLang="en-US" sz="4000" b="1" kern="1200" cap="none" spc="0" normalizeH="0" baseline="0" noProof="1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9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9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2" grpId="0" bldLvl="0" animBg="1"/>
      <p:bldP spid="27655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8673" name="组合 27649"/>
          <p:cNvGrpSpPr>
            <a:grpSpLocks noChangeAspect="1"/>
          </p:cNvGrpSpPr>
          <p:nvPr/>
        </p:nvGrpSpPr>
        <p:grpSpPr>
          <a:xfrm>
            <a:off x="9458325" y="76200"/>
            <a:ext cx="2523490" cy="3164205"/>
            <a:chOff x="0" y="0"/>
            <a:chExt cx="3576" cy="3624"/>
          </a:xfrm>
        </p:grpSpPr>
        <p:pic>
          <p:nvPicPr>
            <p:cNvPr id="51202" name="图片 27650" descr="17"/>
            <p:cNvPicPr>
              <a:picLocks noChangeAspect="1"/>
            </p:cNvPicPr>
            <p:nvPr/>
          </p:nvPicPr>
          <p:blipFill>
            <a:blip r:embed="rId1"/>
            <a:srcRect l="2415" t="2151" r="5788" b="9637"/>
            <a:stretch>
              <a:fillRect/>
            </a:stretch>
          </p:blipFill>
          <p:spPr>
            <a:xfrm>
              <a:off x="416" y="296"/>
              <a:ext cx="2803" cy="302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51203" name="图片 27651" descr="画框0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3576" cy="3624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51210" name="文本框 27655"/>
          <p:cNvSpPr txBox="1"/>
          <p:nvPr/>
        </p:nvSpPr>
        <p:spPr>
          <a:xfrm>
            <a:off x="598170" y="1273175"/>
            <a:ext cx="2225040" cy="50158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l">
              <a:lnSpc>
                <a:spcPct val="160000"/>
              </a:lnSpc>
            </a:pPr>
            <a:r>
              <a:rPr lang="zh-CN" altLang="en-US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时间：</a:t>
            </a:r>
            <a:endParaRPr lang="zh-CN" altLang="en-US" sz="40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ct val="160000"/>
              </a:lnSpc>
            </a:pPr>
            <a:r>
              <a:rPr lang="zh-CN" altLang="en-US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改革者：</a:t>
            </a:r>
            <a:endParaRPr lang="zh-CN" altLang="en-US" sz="40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algn="l">
              <a:lnSpc>
                <a:spcPct val="160000"/>
              </a:lnSpc>
            </a:pPr>
            <a:r>
              <a:rPr lang="zh-CN" altLang="en-US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目的：</a:t>
            </a:r>
            <a:endParaRPr lang="zh-CN" altLang="en-US" sz="40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algn="l">
              <a:lnSpc>
                <a:spcPct val="160000"/>
              </a:lnSpc>
            </a:pPr>
            <a:r>
              <a:rPr lang="zh-CN" altLang="en-US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开始：</a:t>
            </a:r>
            <a:endParaRPr lang="zh-CN" altLang="en-US" sz="40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algn="l">
              <a:lnSpc>
                <a:spcPct val="160000"/>
              </a:lnSpc>
            </a:pPr>
            <a:r>
              <a:rPr lang="zh-CN" altLang="en-US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特点：</a:t>
            </a:r>
            <a:endParaRPr lang="zh-CN" altLang="en-US" sz="40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823210" y="1273175"/>
            <a:ext cx="9031605" cy="5262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R="0" defTabSz="914400">
              <a:lnSpc>
                <a:spcPct val="16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4000" b="1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黑体" panose="02010609060101010101" pitchFamily="49" charset="-122"/>
                <a:cs typeface="+mn-ea"/>
              </a:rPr>
              <a:t>1868</a:t>
            </a:r>
            <a:r>
              <a:rPr kumimoji="0" lang="zh-CN" altLang="en-US" sz="4000" b="1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黑体" panose="02010609060101010101" pitchFamily="49" charset="-122"/>
                <a:cs typeface="+mn-ea"/>
              </a:rPr>
              <a:t>年；</a:t>
            </a:r>
            <a:endParaRPr kumimoji="0" lang="zh-CN" altLang="en-US" sz="4000" b="1" kern="1200" cap="none" spc="0" normalizeH="0" baseline="0" noProof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ea typeface="黑体" panose="02010609060101010101" pitchFamily="49" charset="-122"/>
              <a:cs typeface="+mn-ea"/>
            </a:endParaRPr>
          </a:p>
          <a:p>
            <a:pPr marR="0" defTabSz="914400">
              <a:lnSpc>
                <a:spcPct val="17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4000" b="1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黑体" panose="02010609060101010101" pitchFamily="49" charset="-122"/>
                <a:cs typeface="+mn-ea"/>
                <a:sym typeface="+mn-ea"/>
              </a:rPr>
              <a:t>明治天皇；</a:t>
            </a:r>
            <a:endParaRPr lang="zh-CN" altLang="en-US" sz="4000" b="1" smtClean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ea typeface="黑体" panose="02010609060101010101" pitchFamily="49" charset="-122"/>
              <a:cs typeface="+mn-ea"/>
              <a:sym typeface="+mn-ea"/>
            </a:endParaRPr>
          </a:p>
          <a:p>
            <a:pPr marR="0" defTabSz="914400">
              <a:lnSpc>
                <a:spcPct val="17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黑体" panose="02010609060101010101" pitchFamily="49" charset="-122"/>
                <a:cs typeface="+mn-ea"/>
                <a:sym typeface="+mn-ea"/>
              </a:rPr>
              <a:t>富国强兵；</a:t>
            </a:r>
            <a:endParaRPr lang="zh-CN" altLang="en-US" sz="40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ea typeface="黑体" panose="02010609060101010101" pitchFamily="49" charset="-122"/>
              <a:cs typeface="+mn-ea"/>
              <a:sym typeface="+mn-ea"/>
            </a:endParaRPr>
          </a:p>
          <a:p>
            <a:pPr marR="0" defTabSz="914400">
              <a:lnSpc>
                <a:spcPct val="17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1868年</a:t>
            </a:r>
            <a:r>
              <a:rPr lang="zh-CN" altLang="en-US" sz="4000" b="1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，</a:t>
            </a:r>
            <a:r>
              <a:rPr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明治天皇</a:t>
            </a:r>
            <a:r>
              <a:rPr lang="zh-CN" altLang="en-US" sz="4000" b="1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颁布改革诏书；</a:t>
            </a:r>
            <a:endParaRPr lang="zh-CN" altLang="en-US" sz="4000" b="1">
              <a:solidFill>
                <a:srgbClr val="000099"/>
              </a:solidFill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+mn-ea"/>
            </a:endParaRPr>
          </a:p>
          <a:p>
            <a:pPr marR="0" defTabSz="914400">
              <a:lnSpc>
                <a:spcPct val="17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学习欧美资本主义制度（</a:t>
            </a:r>
            <a:r>
              <a:rPr lang="zh-CN" altLang="en-US" sz="4000" b="1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西化</a:t>
            </a:r>
            <a:r>
              <a:rPr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）</a:t>
            </a:r>
            <a:endParaRPr kumimoji="0" lang="zh-CN" altLang="en-US" sz="4000" b="1" kern="1200" cap="none" spc="0" normalizeH="0" baseline="0" noProof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0181" name="文本框 27658"/>
          <p:cNvSpPr txBox="1"/>
          <p:nvPr/>
        </p:nvSpPr>
        <p:spPr>
          <a:xfrm>
            <a:off x="598170" y="287020"/>
            <a:ext cx="5611495" cy="76835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FF0066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>
              <a:lnSpc>
                <a:spcPct val="110000"/>
              </a:lnSpc>
            </a:pPr>
            <a:r>
              <a:rPr lang="zh-CN" altLang="en-US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二、日本明治维新</a:t>
            </a:r>
            <a:r>
              <a:rPr lang="zh-CN" altLang="en-US" sz="12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120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8611" name="AutoShape 3"/>
          <p:cNvSpPr>
            <a:spLocks noChangeArrowheads="1"/>
          </p:cNvSpPr>
          <p:nvPr/>
        </p:nvSpPr>
        <p:spPr bwMode="auto">
          <a:xfrm>
            <a:off x="8877300" y="4231640"/>
            <a:ext cx="2656205" cy="1314450"/>
          </a:xfrm>
          <a:prstGeom prst="hexagon">
            <a:avLst>
              <a:gd name="adj" fmla="val 25000"/>
              <a:gd name="vf" fmla="val 115470"/>
            </a:avLst>
          </a:prstGeom>
          <a:gradFill rotWithShape="0">
            <a:gsLst>
              <a:gs pos="0">
                <a:schemeClr val="accent2">
                  <a:gamma/>
                  <a:shade val="46275"/>
                  <a:invGamma/>
                </a:schemeClr>
              </a:gs>
              <a:gs pos="100000">
                <a:schemeClr val="accent2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</a:ln>
          <a:effectLst>
            <a:outerShdw dist="53882" dir="2700000" algn="ctr" rotWithShape="0">
              <a:srgbClr val="6600FF"/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+mn-ea"/>
              </a:rPr>
              <a:t>东京</a:t>
            </a:r>
            <a:endParaRPr kumimoji="1" lang="zh-CN" altLang="en-US" sz="66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  <a:sym typeface="+mn-ea"/>
            </a:endParaRPr>
          </a:p>
        </p:txBody>
      </p:sp>
      <p:sp>
        <p:nvSpPr>
          <p:cNvPr id="68612" name="AutoShape 4"/>
          <p:cNvSpPr>
            <a:spLocks noChangeArrowheads="1"/>
          </p:cNvSpPr>
          <p:nvPr/>
        </p:nvSpPr>
        <p:spPr bwMode="auto">
          <a:xfrm>
            <a:off x="3996055" y="2592705"/>
            <a:ext cx="2020570" cy="941070"/>
          </a:xfrm>
          <a:prstGeom prst="octagon">
            <a:avLst>
              <a:gd name="adj" fmla="val 29287"/>
            </a:avLst>
          </a:prstGeom>
          <a:gradFill rotWithShape="0">
            <a:gsLst>
              <a:gs pos="0">
                <a:srgbClr val="99FF99">
                  <a:gamma/>
                  <a:shade val="46275"/>
                  <a:invGamma/>
                </a:srgbClr>
              </a:gs>
              <a:gs pos="100000">
                <a:srgbClr val="99FF99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</a:ln>
          <a:effectLst>
            <a:outerShdw dist="63500" dir="3187806" algn="ctr" rotWithShape="0">
              <a:srgbClr val="6600FF"/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TW" altLang="en-US" sz="5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+mn-ea"/>
              </a:rPr>
              <a:t>京都</a:t>
            </a:r>
            <a:endParaRPr kumimoji="1" lang="zh-TW" altLang="en-US" sz="5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  <a:sym typeface="+mn-ea"/>
            </a:endParaRPr>
          </a:p>
        </p:txBody>
      </p:sp>
      <p:sp>
        <p:nvSpPr>
          <p:cNvPr id="68613" name="AutoShape 5"/>
          <p:cNvSpPr>
            <a:spLocks noChangeArrowheads="1"/>
          </p:cNvSpPr>
          <p:nvPr/>
        </p:nvSpPr>
        <p:spPr bwMode="auto">
          <a:xfrm>
            <a:off x="2783205" y="4564380"/>
            <a:ext cx="1905635" cy="981710"/>
          </a:xfrm>
          <a:prstGeom prst="octagon">
            <a:avLst>
              <a:gd name="adj" fmla="val 29287"/>
            </a:avLst>
          </a:prstGeom>
          <a:gradFill rotWithShape="0">
            <a:gsLst>
              <a:gs pos="0">
                <a:srgbClr val="FF99FF">
                  <a:gamma/>
                  <a:shade val="46275"/>
                  <a:invGamma/>
                </a:srgbClr>
              </a:gs>
              <a:gs pos="100000">
                <a:srgbClr val="FF99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TW" altLang="en-US" sz="5400" b="1" i="0" u="none" strike="noStrike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大阪</a:t>
            </a:r>
            <a:endParaRPr kumimoji="1" lang="zh-TW" altLang="en-US" sz="5400" b="1" i="0" u="none" strike="noStrike" kern="1200" cap="none" spc="0" normalizeH="0" baseline="0" noProof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</p:txBody>
      </p:sp>
      <p:sp>
        <p:nvSpPr>
          <p:cNvPr id="68614" name="Oval 6"/>
          <p:cNvSpPr/>
          <p:nvPr/>
        </p:nvSpPr>
        <p:spPr>
          <a:xfrm>
            <a:off x="5791200" y="5410200"/>
            <a:ext cx="609600" cy="676275"/>
          </a:xfrm>
          <a:prstGeom prst="ellipse">
            <a:avLst/>
          </a:prstGeom>
          <a:gradFill rotWithShape="0">
            <a:gsLst>
              <a:gs pos="0">
                <a:srgbClr val="FF6699"/>
              </a:gs>
              <a:gs pos="50000">
                <a:srgbClr val="FF0000"/>
              </a:gs>
              <a:gs pos="100000">
                <a:srgbClr val="FF6699"/>
              </a:gs>
            </a:gsLst>
            <a:lin ang="2700000" scaled="1"/>
            <a:tileRect/>
          </a:gra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 eaLnBrk="1" hangingPunct="1">
              <a:buFont typeface="Wingdings" panose="05000000000000000000" pitchFamily="2" charset="2"/>
              <a:buNone/>
            </a:pPr>
            <a:r>
              <a:rPr lang="zh-CN" altLang="en-US" sz="36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县</a:t>
            </a:r>
            <a:endParaRPr lang="zh-CN" altLang="en-US" sz="36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8615" name="Oval 7"/>
          <p:cNvSpPr/>
          <p:nvPr/>
        </p:nvSpPr>
        <p:spPr>
          <a:xfrm>
            <a:off x="9004935" y="2828925"/>
            <a:ext cx="1139825" cy="1133475"/>
          </a:xfrm>
          <a:prstGeom prst="ellipse">
            <a:avLst/>
          </a:prstGeom>
          <a:gradFill rotWithShape="0">
            <a:gsLst>
              <a:gs pos="0">
                <a:srgbClr val="FF6699"/>
              </a:gs>
              <a:gs pos="50000">
                <a:srgbClr val="FF0000"/>
              </a:gs>
              <a:gs pos="100000">
                <a:srgbClr val="FF6699"/>
              </a:gs>
            </a:gsLst>
            <a:lin ang="2700000" scaled="1"/>
            <a:tileRect/>
          </a:gra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 eaLnBrk="1" hangingPunct="1">
              <a:buFont typeface="Wingdings" panose="05000000000000000000" pitchFamily="2" charset="2"/>
              <a:buNone/>
            </a:pPr>
            <a:r>
              <a:rPr lang="zh-CN" altLang="en-US" sz="36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县</a:t>
            </a:r>
            <a:endParaRPr lang="zh-CN" altLang="en-US" sz="36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8616" name="Oval 8"/>
          <p:cNvSpPr/>
          <p:nvPr/>
        </p:nvSpPr>
        <p:spPr>
          <a:xfrm>
            <a:off x="1292225" y="3221355"/>
            <a:ext cx="990600" cy="990600"/>
          </a:xfrm>
          <a:prstGeom prst="ellipse">
            <a:avLst/>
          </a:prstGeom>
          <a:gradFill rotWithShape="0">
            <a:gsLst>
              <a:gs pos="0">
                <a:srgbClr val="FF6699"/>
              </a:gs>
              <a:gs pos="50000">
                <a:srgbClr val="FF0000"/>
              </a:gs>
              <a:gs pos="100000">
                <a:srgbClr val="FF6699"/>
              </a:gs>
            </a:gsLst>
            <a:lin ang="2700000" scaled="1"/>
            <a:tileRect/>
          </a:gra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 eaLnBrk="1" hangingPunct="1">
              <a:buFont typeface="Wingdings" panose="05000000000000000000" pitchFamily="2" charset="2"/>
              <a:buNone/>
            </a:pPr>
            <a:r>
              <a:rPr lang="zh-CN" altLang="en-US" sz="36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县</a:t>
            </a:r>
            <a:endParaRPr lang="zh-CN" altLang="en-US" sz="36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8617" name="Oval 9"/>
          <p:cNvSpPr/>
          <p:nvPr/>
        </p:nvSpPr>
        <p:spPr>
          <a:xfrm>
            <a:off x="8245793" y="5868035"/>
            <a:ext cx="758825" cy="828675"/>
          </a:xfrm>
          <a:prstGeom prst="ellipse">
            <a:avLst/>
          </a:prstGeom>
          <a:gradFill rotWithShape="0">
            <a:gsLst>
              <a:gs pos="0">
                <a:srgbClr val="FF6699"/>
              </a:gs>
              <a:gs pos="50000">
                <a:srgbClr val="FF0000"/>
              </a:gs>
              <a:gs pos="100000">
                <a:srgbClr val="FF6699"/>
              </a:gs>
            </a:gsLst>
            <a:lin ang="2700000" scaled="1"/>
            <a:tileRect/>
          </a:gra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 eaLnBrk="1" hangingPunct="1">
              <a:buFont typeface="Wingdings" panose="05000000000000000000" pitchFamily="2" charset="2"/>
              <a:buNone/>
            </a:pPr>
            <a:r>
              <a:rPr lang="zh-CN" altLang="en-US" sz="36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县</a:t>
            </a:r>
            <a:endParaRPr lang="zh-CN" altLang="en-US" sz="36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8618" name="Oval 10"/>
          <p:cNvSpPr/>
          <p:nvPr/>
        </p:nvSpPr>
        <p:spPr>
          <a:xfrm>
            <a:off x="6415405" y="2440305"/>
            <a:ext cx="911225" cy="981075"/>
          </a:xfrm>
          <a:prstGeom prst="ellipse">
            <a:avLst/>
          </a:prstGeom>
          <a:gradFill rotWithShape="0">
            <a:gsLst>
              <a:gs pos="0">
                <a:srgbClr val="FF6699"/>
              </a:gs>
              <a:gs pos="50000">
                <a:srgbClr val="FF0000"/>
              </a:gs>
              <a:gs pos="100000">
                <a:srgbClr val="FF6699"/>
              </a:gs>
            </a:gsLst>
            <a:lin ang="2700000" scaled="1"/>
            <a:tileRect/>
          </a:gra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 eaLnBrk="1" hangingPunct="1">
              <a:buFont typeface="Wingdings" panose="05000000000000000000" pitchFamily="2" charset="2"/>
              <a:buNone/>
            </a:pPr>
            <a:r>
              <a:rPr lang="zh-CN" altLang="en-US" sz="36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县</a:t>
            </a:r>
            <a:endParaRPr lang="zh-CN" altLang="en-US" sz="36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8619" name="Oval 11"/>
          <p:cNvSpPr/>
          <p:nvPr/>
        </p:nvSpPr>
        <p:spPr>
          <a:xfrm>
            <a:off x="5181600" y="3962400"/>
            <a:ext cx="835025" cy="904875"/>
          </a:xfrm>
          <a:prstGeom prst="ellipse">
            <a:avLst/>
          </a:prstGeom>
          <a:gradFill rotWithShape="0">
            <a:gsLst>
              <a:gs pos="0">
                <a:srgbClr val="FF6699"/>
              </a:gs>
              <a:gs pos="50000">
                <a:srgbClr val="FF0000"/>
              </a:gs>
              <a:gs pos="100000">
                <a:srgbClr val="FF6699"/>
              </a:gs>
            </a:gsLst>
            <a:lin ang="2700000" scaled="1"/>
            <a:tileRect/>
          </a:gra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 eaLnBrk="1" hangingPunct="1">
              <a:buFont typeface="Wingdings" panose="05000000000000000000" pitchFamily="2" charset="2"/>
              <a:buNone/>
            </a:pPr>
            <a:r>
              <a:rPr lang="zh-CN" altLang="en-US" sz="36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县</a:t>
            </a:r>
            <a:endParaRPr lang="zh-CN" altLang="en-US" sz="36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8620" name="Oval 12"/>
          <p:cNvSpPr/>
          <p:nvPr/>
        </p:nvSpPr>
        <p:spPr>
          <a:xfrm>
            <a:off x="6415405" y="3962400"/>
            <a:ext cx="1143000" cy="1143000"/>
          </a:xfrm>
          <a:prstGeom prst="ellipse">
            <a:avLst/>
          </a:prstGeom>
          <a:gradFill rotWithShape="0">
            <a:gsLst>
              <a:gs pos="0">
                <a:srgbClr val="FF6699"/>
              </a:gs>
              <a:gs pos="50000">
                <a:srgbClr val="FF0000"/>
              </a:gs>
              <a:gs pos="100000">
                <a:srgbClr val="FF6699"/>
              </a:gs>
            </a:gsLst>
            <a:lin ang="2700000" scaled="1"/>
            <a:tileRect/>
          </a:gra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 eaLnBrk="1" hangingPunct="1">
              <a:buFont typeface="Wingdings" panose="05000000000000000000" pitchFamily="2" charset="2"/>
              <a:buNone/>
            </a:pPr>
            <a:r>
              <a:rPr lang="zh-CN" altLang="en-US" sz="36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县</a:t>
            </a:r>
            <a:endParaRPr lang="zh-CN" altLang="en-US" sz="36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8621" name="Oval 13"/>
          <p:cNvSpPr/>
          <p:nvPr/>
        </p:nvSpPr>
        <p:spPr>
          <a:xfrm>
            <a:off x="2627313" y="2592705"/>
            <a:ext cx="758825" cy="828675"/>
          </a:xfrm>
          <a:prstGeom prst="ellipse">
            <a:avLst/>
          </a:prstGeom>
          <a:gradFill rotWithShape="0">
            <a:gsLst>
              <a:gs pos="0">
                <a:srgbClr val="FF6699"/>
              </a:gs>
              <a:gs pos="50000">
                <a:srgbClr val="FF0000"/>
              </a:gs>
              <a:gs pos="100000">
                <a:srgbClr val="FF6699"/>
              </a:gs>
            </a:gsLst>
            <a:lin ang="2700000" scaled="1"/>
            <a:tileRect/>
          </a:gra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 eaLnBrk="1" hangingPunct="1">
              <a:buFont typeface="Wingdings" panose="05000000000000000000" pitchFamily="2" charset="2"/>
              <a:buNone/>
            </a:pPr>
            <a:r>
              <a:rPr lang="zh-CN" altLang="en-US" sz="36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县</a:t>
            </a:r>
            <a:endParaRPr lang="zh-CN" altLang="en-US" sz="36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8622" name="Oval 14"/>
          <p:cNvSpPr/>
          <p:nvPr/>
        </p:nvSpPr>
        <p:spPr>
          <a:xfrm>
            <a:off x="2783205" y="3843020"/>
            <a:ext cx="603250" cy="600075"/>
          </a:xfrm>
          <a:prstGeom prst="ellipse">
            <a:avLst/>
          </a:prstGeom>
          <a:gradFill rotWithShape="0">
            <a:gsLst>
              <a:gs pos="0">
                <a:srgbClr val="FF6699"/>
              </a:gs>
              <a:gs pos="50000">
                <a:srgbClr val="FF0000"/>
              </a:gs>
              <a:gs pos="100000">
                <a:srgbClr val="FF6699"/>
              </a:gs>
            </a:gsLst>
            <a:lin ang="2700000" scaled="1"/>
            <a:tileRect/>
          </a:gra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 eaLnBrk="1" hangingPunct="1">
              <a:buFont typeface="Wingdings" panose="05000000000000000000" pitchFamily="2" charset="2"/>
              <a:buNone/>
            </a:pPr>
            <a:r>
              <a:rPr lang="zh-CN" altLang="en-US" sz="36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县</a:t>
            </a:r>
            <a:endParaRPr lang="zh-CN" altLang="en-US" sz="36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8623" name="Oval 15"/>
          <p:cNvSpPr/>
          <p:nvPr/>
        </p:nvSpPr>
        <p:spPr>
          <a:xfrm>
            <a:off x="1523683" y="4867275"/>
            <a:ext cx="758825" cy="828675"/>
          </a:xfrm>
          <a:prstGeom prst="ellipse">
            <a:avLst/>
          </a:prstGeom>
          <a:gradFill rotWithShape="0">
            <a:gsLst>
              <a:gs pos="0">
                <a:srgbClr val="FF6699"/>
              </a:gs>
              <a:gs pos="50000">
                <a:srgbClr val="FF0000"/>
              </a:gs>
              <a:gs pos="100000">
                <a:srgbClr val="FF6699"/>
              </a:gs>
            </a:gsLst>
            <a:lin ang="2700000" scaled="1"/>
            <a:tileRect/>
          </a:gra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 eaLnBrk="1" hangingPunct="1">
              <a:buFont typeface="Wingdings" panose="05000000000000000000" pitchFamily="2" charset="2"/>
              <a:buNone/>
            </a:pPr>
            <a:r>
              <a:rPr lang="zh-CN" altLang="en-US" sz="36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县</a:t>
            </a:r>
            <a:endParaRPr lang="zh-CN" altLang="en-US" sz="36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8624" name="Oval 16"/>
          <p:cNvSpPr/>
          <p:nvPr/>
        </p:nvSpPr>
        <p:spPr>
          <a:xfrm>
            <a:off x="10325100" y="2338070"/>
            <a:ext cx="609600" cy="676275"/>
          </a:xfrm>
          <a:prstGeom prst="ellipse">
            <a:avLst/>
          </a:prstGeom>
          <a:gradFill rotWithShape="0">
            <a:gsLst>
              <a:gs pos="0">
                <a:srgbClr val="FF6699"/>
              </a:gs>
              <a:gs pos="50000">
                <a:srgbClr val="FF0000"/>
              </a:gs>
              <a:gs pos="100000">
                <a:srgbClr val="FF6699"/>
              </a:gs>
            </a:gsLst>
            <a:lin ang="2700000" scaled="1"/>
            <a:tileRect/>
          </a:gra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 eaLnBrk="1" hangingPunct="1">
              <a:buFont typeface="Wingdings" panose="05000000000000000000" pitchFamily="2" charset="2"/>
              <a:buNone/>
            </a:pPr>
            <a:r>
              <a:rPr lang="zh-CN" altLang="en-US" sz="36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县</a:t>
            </a:r>
            <a:endParaRPr lang="zh-CN" altLang="en-US" sz="36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8625" name="Oval 17"/>
          <p:cNvSpPr/>
          <p:nvPr/>
        </p:nvSpPr>
        <p:spPr>
          <a:xfrm>
            <a:off x="7713980" y="3421380"/>
            <a:ext cx="758825" cy="828675"/>
          </a:xfrm>
          <a:prstGeom prst="ellipse">
            <a:avLst/>
          </a:prstGeom>
          <a:gradFill rotWithShape="0">
            <a:gsLst>
              <a:gs pos="0">
                <a:srgbClr val="FF6699"/>
              </a:gs>
              <a:gs pos="50000">
                <a:srgbClr val="FF0000"/>
              </a:gs>
              <a:gs pos="100000">
                <a:srgbClr val="FF6699"/>
              </a:gs>
            </a:gsLst>
            <a:lin ang="2700000" scaled="1"/>
            <a:tileRect/>
          </a:gra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 eaLnBrk="1" hangingPunct="1">
              <a:buFont typeface="Wingdings" panose="05000000000000000000" pitchFamily="2" charset="2"/>
              <a:buNone/>
            </a:pPr>
            <a:r>
              <a:rPr lang="zh-CN" altLang="en-US" sz="36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县</a:t>
            </a:r>
            <a:endParaRPr lang="zh-CN" altLang="en-US" sz="36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8626" name="Rectangle 18"/>
          <p:cNvSpPr/>
          <p:nvPr/>
        </p:nvSpPr>
        <p:spPr>
          <a:xfrm>
            <a:off x="2282825" y="5965825"/>
            <a:ext cx="3328035" cy="828675"/>
          </a:xfrm>
          <a:prstGeom prst="rect">
            <a:avLst/>
          </a:prstGeom>
          <a:solidFill>
            <a:srgbClr val="0000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 eaLnBrk="1" hangingPunct="1">
              <a:buFont typeface="Wingdings" panose="05000000000000000000" pitchFamily="2" charset="2"/>
              <a:buNone/>
            </a:pPr>
            <a:r>
              <a:rPr lang="zh-TW" altLang="en-US" sz="40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三府七十二</a:t>
            </a:r>
            <a:r>
              <a:rPr lang="zh-CN" altLang="en-US" sz="40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县</a:t>
            </a:r>
            <a:endParaRPr lang="zh-CN" altLang="en-US" sz="4000" b="1" dirty="0">
              <a:solidFill>
                <a:srgbClr val="FFFF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8627" name="Oval 19"/>
          <p:cNvSpPr/>
          <p:nvPr/>
        </p:nvSpPr>
        <p:spPr>
          <a:xfrm>
            <a:off x="9839960" y="5965825"/>
            <a:ext cx="304800" cy="381000"/>
          </a:xfrm>
          <a:prstGeom prst="ellipse">
            <a:avLst/>
          </a:prstGeom>
          <a:gradFill rotWithShape="0">
            <a:gsLst>
              <a:gs pos="0">
                <a:srgbClr val="FF6699"/>
              </a:gs>
              <a:gs pos="50000">
                <a:srgbClr val="FF0000"/>
              </a:gs>
              <a:gs pos="100000">
                <a:srgbClr val="FF6699"/>
              </a:gs>
            </a:gsLst>
            <a:lin ang="2700000" scaled="1"/>
            <a:tileRect/>
          </a:gra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 eaLnBrk="1" hangingPunct="1">
              <a:buFont typeface="Wingdings" panose="05000000000000000000" pitchFamily="2" charset="2"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县</a:t>
            </a:r>
            <a:endParaRPr lang="zh-CN" altLang="en-US" sz="36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8628" name="Oval 20"/>
          <p:cNvSpPr/>
          <p:nvPr/>
        </p:nvSpPr>
        <p:spPr>
          <a:xfrm>
            <a:off x="7010400" y="5716588"/>
            <a:ext cx="454025" cy="522287"/>
          </a:xfrm>
          <a:prstGeom prst="ellipse">
            <a:avLst/>
          </a:prstGeom>
          <a:gradFill rotWithShape="0">
            <a:gsLst>
              <a:gs pos="0">
                <a:srgbClr val="FF6699"/>
              </a:gs>
              <a:gs pos="50000">
                <a:srgbClr val="FF0000"/>
              </a:gs>
              <a:gs pos="100000">
                <a:srgbClr val="FF6699"/>
              </a:gs>
            </a:gsLst>
            <a:lin ang="2700000" scaled="1"/>
            <a:tileRect/>
          </a:gra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 eaLnBrk="1" hangingPunct="1">
              <a:buFont typeface="Wingdings" panose="05000000000000000000" pitchFamily="2" charset="2"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县</a:t>
            </a:r>
            <a:endParaRPr lang="zh-CN" altLang="en-US" sz="20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8629" name="Oval 21"/>
          <p:cNvSpPr/>
          <p:nvPr/>
        </p:nvSpPr>
        <p:spPr>
          <a:xfrm>
            <a:off x="7880668" y="4751388"/>
            <a:ext cx="592137" cy="608012"/>
          </a:xfrm>
          <a:prstGeom prst="ellipse">
            <a:avLst/>
          </a:prstGeom>
          <a:gradFill rotWithShape="0">
            <a:gsLst>
              <a:gs pos="0">
                <a:srgbClr val="FF6699"/>
              </a:gs>
              <a:gs pos="50000">
                <a:srgbClr val="FF0000"/>
              </a:gs>
              <a:gs pos="100000">
                <a:srgbClr val="FF6699"/>
              </a:gs>
            </a:gsLst>
            <a:lin ang="2700000" scaled="1"/>
            <a:tileRect/>
          </a:gra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 eaLnBrk="1" hangingPunct="1">
              <a:buFont typeface="Wingdings" panose="05000000000000000000" pitchFamily="2" charset="2"/>
              <a:buNone/>
            </a:pP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县</a:t>
            </a:r>
            <a:endParaRPr lang="zh-CN" altLang="en-US" sz="28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8630" name="Oval 22"/>
          <p:cNvSpPr/>
          <p:nvPr/>
        </p:nvSpPr>
        <p:spPr>
          <a:xfrm>
            <a:off x="4227513" y="3982720"/>
            <a:ext cx="431800" cy="320675"/>
          </a:xfrm>
          <a:prstGeom prst="ellipse">
            <a:avLst/>
          </a:prstGeom>
          <a:gradFill rotWithShape="0">
            <a:gsLst>
              <a:gs pos="0">
                <a:srgbClr val="FF6699"/>
              </a:gs>
              <a:gs pos="50000">
                <a:srgbClr val="FF0000"/>
              </a:gs>
              <a:gs pos="100000">
                <a:srgbClr val="FF6699"/>
              </a:gs>
            </a:gsLst>
            <a:lin ang="2700000" scaled="1"/>
            <a:tileRect/>
          </a:gra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 eaLnBrk="1" hangingPunct="1">
              <a:buFont typeface="Wingdings" panose="05000000000000000000" pitchFamily="2" charset="2"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县</a:t>
            </a:r>
            <a:endParaRPr lang="zh-CN" altLang="en-US" sz="20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3" name="Text Box 3"/>
          <p:cNvSpPr txBox="1"/>
          <p:nvPr/>
        </p:nvSpPr>
        <p:spPr>
          <a:xfrm>
            <a:off x="404495" y="213360"/>
            <a:ext cx="1138364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</a:pPr>
            <a:r>
              <a:rPr lang="zh-CN" altLang="zh-CN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内容：</a:t>
            </a:r>
            <a:endParaRPr lang="zh-CN" altLang="zh-CN" sz="40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zh-CN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（1）政治上：</a:t>
            </a:r>
            <a:r>
              <a:rPr lang="zh-CN" altLang="zh-CN" sz="4000" b="1" dirty="0">
                <a:solidFill>
                  <a:srgbClr val="0606F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“</a:t>
            </a:r>
            <a:r>
              <a:rPr lang="zh-CN" altLang="zh-CN" sz="40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废藩置县</a:t>
            </a:r>
            <a:r>
              <a:rPr lang="zh-CN" altLang="zh-CN" sz="4000" b="1" dirty="0">
                <a:solidFill>
                  <a:srgbClr val="0606F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”，</a:t>
            </a:r>
            <a:r>
              <a:rPr lang="zh-CN" altLang="en-US" sz="4000" b="1" dirty="0">
                <a:solidFill>
                  <a:srgbClr val="0606F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实现</a:t>
            </a:r>
            <a:r>
              <a:rPr lang="zh-CN" altLang="zh-CN" sz="4000" b="1" dirty="0">
                <a:solidFill>
                  <a:srgbClr val="0606F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中央集权；</a:t>
            </a:r>
            <a:endParaRPr lang="zh-CN" altLang="zh-CN" sz="4000" b="1" dirty="0">
              <a:solidFill>
                <a:srgbClr val="0606F8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28681" name="AutoShape 8"/>
          <p:cNvSpPr/>
          <p:nvPr/>
        </p:nvSpPr>
        <p:spPr>
          <a:xfrm>
            <a:off x="5610860" y="2174875"/>
            <a:ext cx="2861945" cy="1787525"/>
          </a:xfrm>
          <a:prstGeom prst="wedgeEllipseCallout">
            <a:avLst>
              <a:gd name="adj1" fmla="val -54128"/>
              <a:gd name="adj2" fmla="val -87058"/>
            </a:avLst>
          </a:prstGeom>
          <a:solidFill>
            <a:srgbClr val="FFFECF"/>
          </a:solidFill>
          <a:ln w="28575" cap="flat" cmpd="sng">
            <a:solidFill>
              <a:srgbClr val="0606F8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4000" b="1" dirty="0">
                <a:solidFill>
                  <a:srgbClr val="0649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加强国家统一</a:t>
            </a:r>
            <a:endParaRPr lang="zh-CN" altLang="en-US" sz="4000" b="1" dirty="0">
              <a:solidFill>
                <a:srgbClr val="064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86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86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86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86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8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68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68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68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68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68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68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68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68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68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68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68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68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68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68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68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6" dur="500"/>
                                        <p:tgtEl>
                                          <p:spTgt spid="68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1" grpId="0" bldLvl="0" animBg="1"/>
      <p:bldP spid="68612" grpId="0" bldLvl="0" animBg="1"/>
      <p:bldP spid="68613" grpId="0" bldLvl="0" animBg="1"/>
      <p:bldP spid="68614" grpId="0" bldLvl="0" animBg="1"/>
      <p:bldP spid="68615" grpId="0" bldLvl="0" animBg="1"/>
      <p:bldP spid="68616" grpId="0" bldLvl="0" animBg="1"/>
      <p:bldP spid="68617" grpId="0" bldLvl="0" animBg="1"/>
      <p:bldP spid="68618" grpId="0" bldLvl="0" animBg="1"/>
      <p:bldP spid="68619" grpId="0" bldLvl="0" animBg="1"/>
      <p:bldP spid="68620" grpId="0" bldLvl="0" animBg="1"/>
      <p:bldP spid="68621" grpId="0" bldLvl="0" animBg="1"/>
      <p:bldP spid="68622" grpId="0" bldLvl="0" animBg="1"/>
      <p:bldP spid="68623" grpId="0" bldLvl="0" animBg="1"/>
      <p:bldP spid="68624" grpId="0" bldLvl="0" animBg="1"/>
      <p:bldP spid="68625" grpId="0" bldLvl="0" animBg="1"/>
      <p:bldP spid="68626" grpId="0" bldLvl="0" animBg="1"/>
      <p:bldP spid="68627" grpId="0" bldLvl="0" animBg="1"/>
      <p:bldP spid="68628" grpId="0" bldLvl="0" animBg="1"/>
      <p:bldP spid="68629" grpId="0" bldLvl="0" animBg="1"/>
      <p:bldP spid="68630" grpId="0" bldLvl="0" animBg="1"/>
      <p:bldP spid="23" grpId="0"/>
      <p:bldP spid="28681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Text Box 3"/>
          <p:cNvSpPr txBox="1"/>
          <p:nvPr/>
        </p:nvSpPr>
        <p:spPr>
          <a:xfrm>
            <a:off x="996315" y="445135"/>
            <a:ext cx="10200005" cy="18148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40000"/>
              </a:lnSpc>
            </a:pPr>
            <a:r>
              <a:rPr lang="zh-CN" altLang="zh-CN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（</a:t>
            </a:r>
            <a:r>
              <a:rPr lang="en-US" altLang="zh-CN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</a:t>
            </a:r>
            <a:r>
              <a:rPr lang="zh-CN" altLang="zh-CN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）</a:t>
            </a:r>
            <a:r>
              <a:rPr lang="zh-CN" altLang="en-US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军事</a:t>
            </a:r>
            <a:r>
              <a:rPr lang="zh-CN" altLang="zh-CN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上：</a:t>
            </a:r>
            <a:r>
              <a:rPr lang="zh-CN" altLang="en-US" sz="4000" b="1" dirty="0">
                <a:solidFill>
                  <a:srgbClr val="0606F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实行</a:t>
            </a: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征兵制</a:t>
            </a:r>
            <a:r>
              <a:rPr lang="zh-CN" altLang="en-US" sz="4000" b="1" dirty="0">
                <a:solidFill>
                  <a:srgbClr val="0606F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，建立</a:t>
            </a: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新式军队</a:t>
            </a:r>
            <a:r>
              <a:rPr lang="zh-CN" altLang="en-US" sz="4000" b="1" dirty="0">
                <a:solidFill>
                  <a:srgbClr val="0606F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，提倡“</a:t>
            </a: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武士道</a:t>
            </a:r>
            <a:r>
              <a:rPr lang="zh-CN" altLang="en-US" sz="4000" b="1" dirty="0">
                <a:solidFill>
                  <a:srgbClr val="0606F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”精神；</a:t>
            </a:r>
            <a:endParaRPr lang="zh-CN" altLang="en-US" sz="4000" b="1" dirty="0">
              <a:solidFill>
                <a:srgbClr val="0606F8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pic>
        <p:nvPicPr>
          <p:cNvPr id="6" name="Picture 4" descr="无标题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71260" y="3408045"/>
            <a:ext cx="5135245" cy="32162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385" y="2798445"/>
            <a:ext cx="5327650" cy="30213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81" name="AutoShape 8"/>
          <p:cNvSpPr/>
          <p:nvPr/>
        </p:nvSpPr>
        <p:spPr>
          <a:xfrm>
            <a:off x="5547995" y="2080895"/>
            <a:ext cx="2861945" cy="1787525"/>
          </a:xfrm>
          <a:prstGeom prst="wedgeEllipseCallout">
            <a:avLst>
              <a:gd name="adj1" fmla="val 61404"/>
              <a:gd name="adj2" fmla="val -99307"/>
            </a:avLst>
          </a:prstGeom>
          <a:solidFill>
            <a:srgbClr val="FAF4B5"/>
          </a:solidFill>
          <a:ln w="28575" cap="flat" cmpd="sng">
            <a:solidFill>
              <a:srgbClr val="1612B4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4000" b="1" dirty="0">
                <a:solidFill>
                  <a:srgbClr val="0649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对外侵略扩张</a:t>
            </a:r>
            <a:endParaRPr lang="zh-CN" altLang="en-US" sz="4000" b="1" dirty="0">
              <a:solidFill>
                <a:srgbClr val="064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endParaRPr lang="zh-CN" altLang="en-US" sz="4000" b="1" dirty="0">
              <a:solidFill>
                <a:srgbClr val="064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8681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1" name="Text Box 3"/>
          <p:cNvSpPr txBox="1"/>
          <p:nvPr/>
        </p:nvSpPr>
        <p:spPr>
          <a:xfrm>
            <a:off x="866775" y="241300"/>
            <a:ext cx="1071626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</a:pPr>
            <a:r>
              <a:rPr lang="zh-CN" altLang="zh-CN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（</a:t>
            </a:r>
            <a:r>
              <a:rPr lang="en-US" altLang="zh-CN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3</a:t>
            </a:r>
            <a:r>
              <a:rPr lang="zh-CN" altLang="zh-CN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）经济上：</a:t>
            </a:r>
            <a:r>
              <a:rPr lang="zh-CN" altLang="en-US" sz="4000" b="1" dirty="0">
                <a:solidFill>
                  <a:srgbClr val="0606F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推行</a:t>
            </a: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地税改革</a:t>
            </a:r>
            <a:r>
              <a:rPr lang="zh-CN" altLang="en-US" sz="4000" b="1" dirty="0">
                <a:solidFill>
                  <a:srgbClr val="0606F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</a:t>
            </a:r>
            <a:r>
              <a:rPr lang="zh-CN" altLang="zh-CN" sz="4000" b="1" dirty="0">
                <a:solidFill>
                  <a:srgbClr val="0606F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“</a:t>
            </a:r>
            <a:r>
              <a:rPr lang="zh-CN" altLang="zh-CN" sz="40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殖产兴业</a:t>
            </a:r>
            <a:r>
              <a:rPr lang="zh-CN" altLang="zh-CN" sz="4000" b="1" dirty="0">
                <a:solidFill>
                  <a:srgbClr val="0606F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”，</a:t>
            </a:r>
            <a:r>
              <a:rPr lang="zh-CN" altLang="en-US" sz="4000" b="1" dirty="0">
                <a:solidFill>
                  <a:srgbClr val="0606F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大力发展</a:t>
            </a:r>
            <a:r>
              <a:rPr lang="zh-CN" altLang="zh-CN" sz="4000" b="1" dirty="0">
                <a:solidFill>
                  <a:srgbClr val="0606F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近代</a:t>
            </a:r>
            <a:r>
              <a:rPr lang="zh-CN" altLang="en-US" sz="4000" b="1" dirty="0">
                <a:solidFill>
                  <a:srgbClr val="0606F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经济；</a:t>
            </a:r>
            <a:endParaRPr lang="zh-CN" altLang="en-US" sz="4000" b="1" dirty="0">
              <a:solidFill>
                <a:srgbClr val="0606F8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14339" name="AutoShape 7"/>
          <p:cNvSpPr/>
          <p:nvPr/>
        </p:nvSpPr>
        <p:spPr>
          <a:xfrm>
            <a:off x="5016500" y="3757316"/>
            <a:ext cx="993298" cy="494307"/>
          </a:xfrm>
          <a:prstGeom prst="downArrow">
            <a:avLst>
              <a:gd name="adj1" fmla="val 50000"/>
              <a:gd name="adj2" fmla="val 25000"/>
            </a:avLst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pic>
        <p:nvPicPr>
          <p:cNvPr id="12292" name="Picture 3" descr="图片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35175" y="2594610"/>
            <a:ext cx="8121650" cy="4191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3" name="Text Box 2"/>
          <p:cNvSpPr txBox="1"/>
          <p:nvPr/>
        </p:nvSpPr>
        <p:spPr>
          <a:xfrm>
            <a:off x="3595370" y="6029960"/>
            <a:ext cx="4257040" cy="7556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明治时期的缫丝厂</a:t>
            </a:r>
            <a:endParaRPr lang="zh-CN" altLang="zh-CN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681" name="AutoShape 8"/>
          <p:cNvSpPr/>
          <p:nvPr/>
        </p:nvSpPr>
        <p:spPr>
          <a:xfrm>
            <a:off x="866458" y="2512695"/>
            <a:ext cx="3673475" cy="1511300"/>
          </a:xfrm>
          <a:prstGeom prst="wedgeEllipseCallout">
            <a:avLst>
              <a:gd name="adj1" fmla="val 28712"/>
              <a:gd name="adj2" fmla="val -109831"/>
            </a:avLst>
          </a:prstGeom>
          <a:solidFill>
            <a:srgbClr val="FFFECF"/>
          </a:solidFill>
          <a:ln w="28575" cap="flat" cmpd="sng">
            <a:solidFill>
              <a:srgbClr val="C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3600" b="1" dirty="0">
                <a:solidFill>
                  <a:srgbClr val="005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最能体现资本主义性质</a:t>
            </a:r>
            <a:endParaRPr lang="zh-CN" altLang="en-US" sz="3600" b="1" dirty="0">
              <a:solidFill>
                <a:srgbClr val="0052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  <p:bldP spid="12293" grpId="0"/>
      <p:bldP spid="28681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" name="Text Box 4"/>
          <p:cNvSpPr txBox="1"/>
          <p:nvPr/>
        </p:nvSpPr>
        <p:spPr>
          <a:xfrm>
            <a:off x="354330" y="3312160"/>
            <a:ext cx="11483340" cy="16916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zh-CN" altLang="zh-CN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（</a:t>
            </a:r>
            <a:r>
              <a:rPr lang="en-US" altLang="zh-CN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4</a:t>
            </a:r>
            <a:r>
              <a:rPr lang="zh-CN" altLang="zh-CN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）社会生活和文化教育上：</a:t>
            </a:r>
            <a:r>
              <a:rPr lang="zh-CN" altLang="zh-CN" sz="4000" b="1" dirty="0">
                <a:solidFill>
                  <a:srgbClr val="0606F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提倡“</a:t>
            </a:r>
            <a:r>
              <a:rPr lang="zh-CN" altLang="zh-CN" sz="40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文明开化</a:t>
            </a:r>
            <a:r>
              <a:rPr lang="zh-CN" altLang="zh-CN" sz="4000" b="1" dirty="0">
                <a:solidFill>
                  <a:srgbClr val="0606F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”，向</a:t>
            </a:r>
            <a:r>
              <a:rPr lang="zh-CN" altLang="en-US" sz="4000" b="1" dirty="0">
                <a:solidFill>
                  <a:srgbClr val="0606F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西方</a:t>
            </a:r>
            <a:r>
              <a:rPr lang="zh-CN" altLang="zh-CN" sz="4000" b="1" dirty="0">
                <a:solidFill>
                  <a:srgbClr val="0606F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学习</a:t>
            </a:r>
            <a:r>
              <a:rPr lang="zh-CN" altLang="en-US" sz="4000" b="1" dirty="0">
                <a:solidFill>
                  <a:srgbClr val="0606F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，改造日本的</a:t>
            </a:r>
            <a:r>
              <a:rPr lang="zh-CN" altLang="zh-CN" sz="40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教育</a:t>
            </a:r>
            <a:r>
              <a:rPr lang="zh-CN" altLang="en-US" sz="4000" b="1" dirty="0">
                <a:solidFill>
                  <a:srgbClr val="0606F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、文化和生活方式；</a:t>
            </a:r>
            <a:endParaRPr lang="zh-CN" altLang="en-US" sz="4000" b="1" dirty="0">
              <a:solidFill>
                <a:srgbClr val="0606F8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84530" y="267970"/>
            <a:ext cx="10572750" cy="267652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p>
            <a:pPr marL="0" marR="0" lvl="0" indent="0" algn="just" defTabSz="914400" rtl="0" eaLnBrk="0" fontAlgn="base" latinLnBrk="0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国家富强之途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……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第一开发国民多数之智德良能，使进入</a:t>
            </a:r>
            <a:r>
              <a:rPr kumimoji="0" lang="zh-CN" altLang="en-US" sz="40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文明开化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之域。        </a:t>
            </a:r>
            <a:endParaRPr kumimoji="0" lang="en-US" altLang="zh-CN" sz="40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marL="0" marR="0" lvl="0" indent="0" algn="just" defTabSz="914400" rtl="0" eaLnBrk="0" fontAlgn="base" latinLnBrk="0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                      ——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伊藤博文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28681" name="AutoShape 8"/>
          <p:cNvSpPr/>
          <p:nvPr/>
        </p:nvSpPr>
        <p:spPr>
          <a:xfrm>
            <a:off x="7046595" y="5003800"/>
            <a:ext cx="2861945" cy="1787525"/>
          </a:xfrm>
          <a:prstGeom prst="wedgeEllipseCallout">
            <a:avLst>
              <a:gd name="adj1" fmla="val 32405"/>
              <a:gd name="adj2" fmla="val -108969"/>
            </a:avLst>
          </a:prstGeom>
          <a:solidFill>
            <a:srgbClr val="FCF8D2"/>
          </a:solidFill>
          <a:ln w="28575" cap="flat" cmpd="sng">
            <a:solidFill>
              <a:srgbClr val="1612B4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4000" b="1" dirty="0">
                <a:solidFill>
                  <a:srgbClr val="0649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提高国民素质</a:t>
            </a:r>
            <a:endParaRPr lang="zh-CN" altLang="en-US" sz="4000" b="1" dirty="0">
              <a:solidFill>
                <a:srgbClr val="0649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8681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8130" name="日期占位符 1"/>
          <p:cNvSpPr txBox="1">
            <a:spLocks noGrp="1"/>
          </p:cNvSpPr>
          <p:nvPr>
            <p:ph type="dt" sz="half" idx="2"/>
          </p:nvPr>
        </p:nvSpPr>
        <p:spPr/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eaLnBrk="1" hangingPunct="1"/>
            <a:fld id="{BB962C8B-B14F-4D97-AF65-F5344CB8AC3E}" type="datetime1">
              <a:rPr lang="en-US" altLang="zh-CN" sz="1200" dirty="0">
                <a:solidFill>
                  <a:srgbClr val="898989"/>
                </a:solidFill>
              </a:rPr>
            </a:fld>
            <a:endParaRPr lang="en-US" altLang="zh-CN" sz="1200" dirty="0">
              <a:solidFill>
                <a:srgbClr val="898989"/>
              </a:solidFill>
            </a:endParaRPr>
          </a:p>
        </p:txBody>
      </p:sp>
      <p:pic>
        <p:nvPicPr>
          <p:cNvPr id="16388" name="Picture 4" descr="20070823051254"/>
          <p:cNvPicPr>
            <a:picLocks noChangeAspect="1" noChangeArrowheads="1"/>
          </p:cNvPicPr>
          <p:nvPr/>
        </p:nvPicPr>
        <p:blipFill>
          <a:blip r:embed="rId1"/>
          <a:srcRect l="26588" t="31763" r="49815" b="56371"/>
          <a:stretch>
            <a:fillRect/>
          </a:stretch>
        </p:blipFill>
        <p:spPr bwMode="auto">
          <a:xfrm>
            <a:off x="301625" y="3665855"/>
            <a:ext cx="5337810" cy="305562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390" name="Picture 6" descr="20070823051254"/>
          <p:cNvPicPr>
            <a:picLocks noChangeAspect="1" noChangeArrowheads="1"/>
          </p:cNvPicPr>
          <p:nvPr/>
        </p:nvPicPr>
        <p:blipFill>
          <a:blip r:embed="rId1"/>
          <a:srcRect l="51213" t="31778" r="30266" b="56180"/>
          <a:stretch>
            <a:fillRect/>
          </a:stretch>
        </p:blipFill>
        <p:spPr bwMode="auto">
          <a:xfrm>
            <a:off x="7048500" y="213360"/>
            <a:ext cx="4773930" cy="23431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6391" name="Text Box 7"/>
          <p:cNvSpPr txBox="1"/>
          <p:nvPr/>
        </p:nvSpPr>
        <p:spPr>
          <a:xfrm>
            <a:off x="7048500" y="213360"/>
            <a:ext cx="303911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 eaLnBrk="0" hangingPunct="0"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吃牛肉火锅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45776" name="组合 245775"/>
          <p:cNvGrpSpPr/>
          <p:nvPr/>
        </p:nvGrpSpPr>
        <p:grpSpPr>
          <a:xfrm>
            <a:off x="6053455" y="3048000"/>
            <a:ext cx="5989320" cy="3782695"/>
            <a:chOff x="0" y="436"/>
            <a:chExt cx="2835" cy="1316"/>
          </a:xfrm>
        </p:grpSpPr>
        <p:pic>
          <p:nvPicPr>
            <p:cNvPr id="56323" name="图片 245765" descr="11-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436"/>
              <a:ext cx="1474" cy="1316"/>
            </a:xfrm>
            <a:prstGeom prst="rect">
              <a:avLst/>
            </a:prstGeom>
            <a:noFill/>
            <a:ln w="57150">
              <a:noFill/>
            </a:ln>
          </p:spPr>
        </p:pic>
        <p:pic>
          <p:nvPicPr>
            <p:cNvPr id="56324" name="图片 245770" descr="11-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474" y="436"/>
              <a:ext cx="1361" cy="1316"/>
            </a:xfrm>
            <a:prstGeom prst="rect">
              <a:avLst/>
            </a:prstGeom>
            <a:noFill/>
            <a:ln w="57150">
              <a:noFill/>
            </a:ln>
          </p:spPr>
        </p:pic>
      </p:grpSp>
      <p:pic>
        <p:nvPicPr>
          <p:cNvPr id="56325" name="图片 31745" descr="dd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1625" y="87630"/>
            <a:ext cx="6146165" cy="34321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5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5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9154" name="矩形 77825"/>
          <p:cNvSpPr/>
          <p:nvPr/>
        </p:nvSpPr>
        <p:spPr>
          <a:xfrm>
            <a:off x="648970" y="3688080"/>
            <a:ext cx="4798060" cy="69405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  <a:scene3d>
              <a:camera prst="orthographicFront"/>
              <a:lightRig rig="threePt" dir="t"/>
            </a:scene3d>
          </a:bodyPr>
          <a:p>
            <a:pPr algn="ctr" eaLnBrk="0" hangingPunct="0">
              <a:lnSpc>
                <a:spcPct val="140000"/>
              </a:lnSpc>
            </a:pP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明治时期的日本课堂情景 </a:t>
            </a:r>
            <a:endParaRPr lang="zh-CN" altLang="en-US" sz="2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9155" name="图片 7782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845175" cy="35941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9156" name="图片 77828" descr="10-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5200" y="0"/>
            <a:ext cx="6037580" cy="3949065"/>
          </a:xfrm>
          <a:prstGeom prst="rect">
            <a:avLst/>
          </a:prstGeom>
          <a:noFill/>
          <a:ln w="57150" cap="flat" cmpd="thickThin">
            <a:solidFill>
              <a:srgbClr val="660066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49157" name="文本框 77829"/>
          <p:cNvSpPr txBox="1"/>
          <p:nvPr/>
        </p:nvSpPr>
        <p:spPr>
          <a:xfrm>
            <a:off x="6045200" y="4039235"/>
            <a:ext cx="5883275" cy="6819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 eaLnBrk="0" hangingPunct="0">
              <a:lnSpc>
                <a:spcPct val="12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明治时期的教育普及率</a:t>
            </a:r>
            <a:endParaRPr lang="zh-CN" altLang="en-US" sz="3200" b="1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" name="Text Box 3"/>
          <p:cNvSpPr txBox="1"/>
          <p:nvPr/>
        </p:nvSpPr>
        <p:spPr>
          <a:xfrm>
            <a:off x="227013" y="4773613"/>
            <a:ext cx="8905875" cy="2084070"/>
          </a:xfrm>
          <a:prstGeom prst="rect">
            <a:avLst/>
          </a:prstGeom>
          <a:noFill/>
          <a:ln w="12700">
            <a:noFill/>
          </a:ln>
        </p:spPr>
        <p:txBody>
          <a:bodyPr wrap="none">
            <a:spAutoFit/>
          </a:bodyPr>
          <a:p>
            <a:pPr algn="l">
              <a:lnSpc>
                <a:spcPct val="120000"/>
              </a:lnSpc>
            </a:pP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国家教育经费占财政总预算的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８％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；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ct val="120000"/>
              </a:lnSpc>
            </a:pP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地方教育经费占地方总预算的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２５％；</a:t>
            </a:r>
            <a:endParaRPr lang="zh-CN" alt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ct val="120000"/>
              </a:lnSpc>
            </a:pP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国家教育经费其中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５０％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都用于义务教育；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26627" name="文本框 26626"/>
          <p:cNvSpPr txBox="1"/>
          <p:nvPr/>
        </p:nvSpPr>
        <p:spPr>
          <a:xfrm>
            <a:off x="370840" y="4721225"/>
            <a:ext cx="10572750" cy="2189480"/>
          </a:xfrm>
          <a:prstGeom prst="rect">
            <a:avLst/>
          </a:prstGeom>
          <a:solidFill>
            <a:srgbClr val="EFFFEF"/>
          </a:solidFill>
          <a:ln w="127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marR="0" defTabSz="914400">
              <a:lnSpc>
                <a:spcPct val="155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kern="1200" cap="none" spc="0" normalizeH="0" baseline="0" noProof="1"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 </a:t>
            </a:r>
            <a:r>
              <a:rPr kumimoji="0" lang="zh-CN" altLang="en-US" sz="3600" b="1" kern="1200" cap="none" spc="0" normalizeH="0" baseline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 </a:t>
            </a:r>
            <a:r>
              <a:rPr kumimoji="0" lang="zh-CN" altLang="en-US" sz="4400" b="1" kern="1200" cap="none" spc="0" normalizeH="0" baseline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最具可持续发展和远见的措施：</a:t>
            </a:r>
            <a:endParaRPr kumimoji="0" lang="zh-CN" altLang="en-US" sz="4400" b="1" kern="1200" cap="none" spc="0" normalizeH="0" baseline="0" noProof="1">
              <a:latin typeface="黑体" panose="02010609060101010101" pitchFamily="49" charset="-122"/>
              <a:ea typeface="黑体" panose="02010609060101010101" pitchFamily="49" charset="-122"/>
              <a:cs typeface="+mn-ea"/>
            </a:endParaRPr>
          </a:p>
          <a:p>
            <a:pPr marR="0" defTabSz="914400">
              <a:lnSpc>
                <a:spcPct val="155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400" b="1" kern="1200" cap="none" spc="0" normalizeH="0" baseline="0" noProof="1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          </a:t>
            </a:r>
            <a:r>
              <a:rPr kumimoji="0" lang="zh-CN" altLang="en-US" sz="4400" b="1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实行强制性义务教育</a:t>
            </a:r>
            <a:endParaRPr kumimoji="0" lang="zh-CN" altLang="en-US" sz="4400" b="1" kern="1200" cap="none" spc="0" normalizeH="0" baseline="0" noProof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6627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6322" name="Text Box 2"/>
          <p:cNvSpPr/>
          <p:nvPr/>
        </p:nvSpPr>
        <p:spPr>
          <a:xfrm>
            <a:off x="984250" y="234950"/>
            <a:ext cx="815340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明治维新的意义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（如何评价）</a:t>
            </a:r>
            <a:endParaRPr lang="zh-CN" altLang="en-US" sz="36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2531" name="Text Box 3"/>
          <p:cNvSpPr/>
          <p:nvPr/>
        </p:nvSpPr>
        <p:spPr>
          <a:xfrm>
            <a:off x="482600" y="1074420"/>
            <a:ext cx="2611438" cy="19996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宋体" panose="02010600030101010101" pitchFamily="2" charset="-122"/>
              </a:rPr>
              <a:t>性质：</a:t>
            </a:r>
            <a:endParaRPr lang="zh-CN" altLang="en-US" sz="40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宋体" panose="02010600030101010101" pitchFamily="2" charset="-122"/>
            </a:endParaRP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宋体" panose="02010600030101010101" pitchFamily="2" charset="-122"/>
              </a:rPr>
              <a:t>评价：</a:t>
            </a:r>
            <a:endParaRPr lang="zh-CN" altLang="en-US" sz="40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2532" name="Rectangle 4"/>
          <p:cNvSpPr/>
          <p:nvPr/>
        </p:nvSpPr>
        <p:spPr>
          <a:xfrm>
            <a:off x="2462530" y="941705"/>
            <a:ext cx="9142413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宋体" panose="02010600030101010101" pitchFamily="2" charset="-122"/>
              </a:rPr>
              <a:t>自上而下的资产阶级性质的改革； </a:t>
            </a:r>
            <a:endParaRPr lang="zh-CN" altLang="en-US" sz="4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1152525" y="2021205"/>
            <a:ext cx="11033125" cy="46602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6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黑体" panose="02010609060101010101" pitchFamily="49" charset="-122"/>
                <a:sym typeface="Wingdings" panose="05000000000000000000" charset="0"/>
              </a:rPr>
              <a:t>       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黑体" panose="02010609060101010101" pitchFamily="49" charset="-122"/>
                <a:sym typeface="Wingdings" panose="05000000000000000000" charset="0"/>
              </a:rPr>
              <a:t>①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1612B4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Wingdings" panose="05000000000000000000" charset="0"/>
              </a:rPr>
              <a:t>是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1612B4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黑体" panose="02010609060101010101" pitchFamily="49" charset="-122"/>
              </a:rPr>
              <a:t>日本历史的重大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黑体" panose="02010609060101010101" pitchFamily="49" charset="-122"/>
              </a:rPr>
              <a:t>转折点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1612B4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黑体" panose="02010609060101010101" pitchFamily="49" charset="-122"/>
              </a:rPr>
              <a:t>；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1612B4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黑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6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3600" b="1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黑体" panose="02010609060101010101" pitchFamily="49" charset="-122"/>
                <a:sym typeface="Wingdings" panose="05000000000000000000" charset="0"/>
              </a:rPr>
              <a:t>       ②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1612B4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宋体" panose="02010600030101010101" pitchFamily="2" charset="-122"/>
              </a:rPr>
              <a:t>走上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宋体" panose="02010600030101010101" pitchFamily="2" charset="-122"/>
              </a:rPr>
              <a:t>发展资本主义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1612B4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宋体" panose="02010600030101010101" pitchFamily="2" charset="-122"/>
              </a:rPr>
              <a:t>道路，实现富国强兵，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1612B4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6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1612B4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宋体" panose="02010600030101010101" pitchFamily="2" charset="-122"/>
              </a:rPr>
              <a:t>    开始跻身于资本主义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宋体" panose="02010600030101010101" pitchFamily="2" charset="-122"/>
              </a:rPr>
              <a:t>强国之列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1612B4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宋体" panose="02010600030101010101" pitchFamily="2" charset="-122"/>
              </a:rPr>
              <a:t>；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1612B4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6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3600" b="1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黑体" panose="02010609060101010101" pitchFamily="49" charset="-122"/>
                <a:sym typeface="Wingdings" panose="05000000000000000000" charset="0"/>
              </a:rPr>
              <a:t>③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1612B4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宋体" panose="02010600030101010101" pitchFamily="2" charset="-122"/>
              </a:rPr>
              <a:t>保留大量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宋体" panose="02010600030101010101" pitchFamily="2" charset="-122"/>
              </a:rPr>
              <a:t>旧制度残余，</a:t>
            </a:r>
            <a:r>
              <a:rPr lang="zh-CN" altLang="en-US" sz="3600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宋体" panose="02010600030101010101" pitchFamily="2" charset="-122"/>
              </a:rPr>
              <a:t>军国主义</a:t>
            </a:r>
            <a:r>
              <a:rPr lang="zh-CN" altLang="en-US" sz="3600" b="1" noProof="0" dirty="0">
                <a:ln>
                  <a:noFill/>
                </a:ln>
                <a:solidFill>
                  <a:srgbClr val="1612B4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宋体" panose="02010600030101010101" pitchFamily="2" charset="-122"/>
              </a:rPr>
              <a:t>色彩浓厚；（</a:t>
            </a:r>
            <a:r>
              <a:rPr lang="zh-CN" altLang="en-US" sz="3600" b="1" noProof="0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宋体" panose="02010600030101010101" pitchFamily="2" charset="-122"/>
              </a:rPr>
              <a:t>局限</a:t>
            </a:r>
            <a:r>
              <a:rPr lang="zh-CN" altLang="en-US" sz="3600" b="1" noProof="0" dirty="0">
                <a:ln>
                  <a:noFill/>
                </a:ln>
                <a:solidFill>
                  <a:srgbClr val="1612B4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宋体" panose="02010600030101010101" pitchFamily="2" charset="-122"/>
              </a:rPr>
              <a:t>）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宋体" panose="02010600030101010101" pitchFamily="2" charset="-122"/>
              </a:rPr>
              <a:t> 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60000"/>
              </a:lnSpc>
              <a:spcBef>
                <a:spcPct val="2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3600" b="1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黑体" panose="02010609060101010101" pitchFamily="49" charset="-122"/>
                <a:sym typeface="Wingdings" panose="05000000000000000000" charset="0"/>
              </a:rPr>
              <a:t>④</a:t>
            </a:r>
            <a:r>
              <a:rPr lang="en-US" altLang="en-US" sz="36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Wingdings" panose="05000000000000000000" pitchFamily="2" charset="2"/>
              </a:rPr>
              <a:t>走上对外</a:t>
            </a:r>
            <a:r>
              <a:rPr lang="en-US" altLang="en-US" sz="36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Wingdings" panose="05000000000000000000" pitchFamily="2" charset="2"/>
              </a:rPr>
              <a:t>侵略扩张</a:t>
            </a:r>
            <a:r>
              <a:rPr lang="en-US" altLang="en-US" sz="36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Wingdings" panose="05000000000000000000" pitchFamily="2" charset="2"/>
              </a:rPr>
              <a:t>的道路；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宋体" panose="02010600030101010101" pitchFamily="2" charset="-122"/>
              </a:rPr>
              <a:t>     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7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>
                                      <p:cBhvr>
                                        <p:cTn id="12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>
                                      <p:cBhvr>
                                        <p:cTn id="17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ldLvl="0"/>
      <p:bldP spid="22532" grpId="0" bldLvl="0"/>
      <p:bldP spid="22533" grpId="0" bldLvl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9393" name="文本框 34817"/>
          <p:cNvSpPr txBox="1"/>
          <p:nvPr/>
        </p:nvSpPr>
        <p:spPr>
          <a:xfrm>
            <a:off x="286385" y="227965"/>
            <a:ext cx="11374120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3600" dirty="0">
                <a:latin typeface="Tahoma" panose="020B0604030504040204" pitchFamily="34" charset="0"/>
                <a:ea typeface="华文行楷" panose="02010800040101010101" charset="-122"/>
              </a:rPr>
              <a:t>     </a:t>
            </a:r>
            <a:r>
              <a:rPr lang="zh-CN" altLang="en-US" sz="3600" b="1" dirty="0">
                <a:latin typeface="Tahoma" panose="020B0604030504040204" pitchFamily="34" charset="0"/>
                <a:ea typeface="华文行楷" panose="02010800040101010101" charset="-122"/>
              </a:rPr>
              <a:t> </a:t>
            </a:r>
            <a:r>
              <a:rPr lang="zh-CN" altLang="en-US" sz="4000" b="1" dirty="0">
                <a:latin typeface="Tahoma" panose="020B0604030504040204" pitchFamily="34" charset="0"/>
                <a:ea typeface="华文行楷" panose="02010800040101010101" charset="-122"/>
              </a:rPr>
              <a:t> 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俄日的改革，给我们带来了哪些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启示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？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34820" name="文本框 34819"/>
          <p:cNvSpPr txBox="1"/>
          <p:nvPr/>
        </p:nvSpPr>
        <p:spPr>
          <a:xfrm>
            <a:off x="1204595" y="1447800"/>
            <a:ext cx="10974070" cy="53848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4000" b="1" dirty="0">
                <a:solidFill>
                  <a:srgbClr val="1612B4"/>
                </a:solidFill>
                <a:latin typeface="微软雅黑" panose="020B0503020204020204" charset="-122"/>
                <a:ea typeface="微软雅黑" panose="020B0503020204020204" charset="-122"/>
              </a:rPr>
              <a:t>①</a:t>
            </a:r>
            <a:r>
              <a:rPr lang="zh-CN" altLang="en-US" sz="4000" b="1" dirty="0">
                <a:solidFill>
                  <a:srgbClr val="1612B4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善于借鉴学习、不断开拓创新；</a:t>
            </a:r>
            <a:r>
              <a:rPr lang="zh-CN" altLang="en-US" sz="4000" b="1" dirty="0">
                <a:solidFill>
                  <a:srgbClr val="1612B4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（日本）</a:t>
            </a:r>
            <a:endParaRPr lang="zh-CN" altLang="en-US" sz="4000" b="1" dirty="0">
              <a:solidFill>
                <a:srgbClr val="1612B4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4000" b="1" dirty="0">
                <a:solidFill>
                  <a:srgbClr val="1612B4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②</a:t>
            </a:r>
            <a:r>
              <a:rPr lang="zh-CN" altLang="en-US" sz="4000" b="1" dirty="0">
                <a:solidFill>
                  <a:srgbClr val="1612B4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重视发展教育，坚持科教兴国战略；</a:t>
            </a:r>
            <a:r>
              <a:rPr lang="zh-CN" altLang="en-US" sz="4000" b="1" dirty="0">
                <a:solidFill>
                  <a:srgbClr val="1612B4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（日本）</a:t>
            </a:r>
            <a:endParaRPr lang="zh-CN" altLang="en-US" sz="4000" b="1" dirty="0">
              <a:solidFill>
                <a:srgbClr val="1612B4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30000"/>
              </a:lnSpc>
              <a:spcBef>
                <a:spcPct val="20000"/>
              </a:spcBef>
            </a:pPr>
            <a:r>
              <a:rPr lang="zh-CN" altLang="en-US" sz="4000" b="1" dirty="0">
                <a:solidFill>
                  <a:srgbClr val="1612B4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③</a:t>
            </a:r>
            <a:r>
              <a:rPr lang="zh-CN" altLang="en-US" sz="4000" b="1" dirty="0">
                <a:solidFill>
                  <a:srgbClr val="1612B4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改革开放是国家富强的必由之路；</a:t>
            </a:r>
            <a:r>
              <a:rPr lang="zh-CN" altLang="en-US" sz="4000" b="1" dirty="0">
                <a:solidFill>
                  <a:srgbClr val="1612B4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   </a:t>
            </a:r>
            <a:endParaRPr lang="zh-CN" altLang="en-US" sz="4000" b="1" dirty="0">
              <a:solidFill>
                <a:srgbClr val="1612B4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>
              <a:lnSpc>
                <a:spcPct val="130000"/>
              </a:lnSpc>
              <a:spcBef>
                <a:spcPct val="20000"/>
              </a:spcBef>
            </a:pPr>
            <a:r>
              <a:rPr lang="zh-CN" altLang="en-US" sz="4000" b="1" dirty="0">
                <a:solidFill>
                  <a:srgbClr val="1612B4"/>
                </a:solidFill>
                <a:latin typeface="微软雅黑" panose="020B0503020204020204" charset="-122"/>
                <a:ea typeface="微软雅黑" panose="020B0503020204020204" charset="-122"/>
                <a:cs typeface="黑体" panose="02010609060101010101" pitchFamily="49" charset="-122"/>
                <a:sym typeface="+mn-ea"/>
              </a:rPr>
              <a:t>④</a:t>
            </a:r>
            <a:r>
              <a:rPr lang="zh-CN" altLang="en-US" sz="4000" b="1" dirty="0">
                <a:solidFill>
                  <a:srgbClr val="1612B4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顺应时代潮流的变革推动社会的发展和进步；</a:t>
            </a:r>
            <a:endParaRPr lang="zh-CN" altLang="en-US" sz="4000" b="1" dirty="0">
              <a:solidFill>
                <a:srgbClr val="1612B4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30000"/>
              </a:lnSpc>
              <a:spcBef>
                <a:spcPct val="20000"/>
              </a:spcBef>
            </a:pPr>
            <a:r>
              <a:rPr lang="zh-CN" altLang="en-US" sz="4000" b="1" dirty="0">
                <a:solidFill>
                  <a:srgbClr val="1612B4"/>
                </a:solidFill>
                <a:latin typeface="微软雅黑" panose="020B0503020204020204" charset="-122"/>
                <a:ea typeface="微软雅黑" panose="020B0503020204020204" charset="-122"/>
                <a:cs typeface="黑体" panose="02010609060101010101" pitchFamily="49" charset="-122"/>
                <a:sym typeface="+mn-ea"/>
              </a:rPr>
              <a:t>⑤</a:t>
            </a:r>
            <a:r>
              <a:rPr lang="zh-CN" altLang="en-US" sz="4000" b="1" dirty="0">
                <a:solidFill>
                  <a:srgbClr val="1612B4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改革开放是国家富强的必由之路；</a:t>
            </a:r>
            <a:endParaRPr lang="zh-CN" altLang="en-US" sz="4000" b="1" dirty="0">
              <a:solidFill>
                <a:srgbClr val="1612B4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>
              <a:lnSpc>
                <a:spcPct val="130000"/>
              </a:lnSpc>
              <a:spcBef>
                <a:spcPct val="20000"/>
              </a:spcBef>
            </a:pPr>
            <a:r>
              <a:rPr lang="zh-CN" altLang="en-US" sz="4000" b="1" dirty="0">
                <a:solidFill>
                  <a:srgbClr val="1612B4"/>
                </a:solidFill>
                <a:latin typeface="微软雅黑" panose="020B0503020204020204" charset="-122"/>
                <a:ea typeface="微软雅黑" panose="020B0503020204020204" charset="-122"/>
                <a:cs typeface="黑体" panose="02010609060101010101" pitchFamily="49" charset="-122"/>
                <a:sym typeface="+mn-ea"/>
              </a:rPr>
              <a:t>⑥</a:t>
            </a:r>
            <a:r>
              <a:rPr lang="zh-CN" altLang="en-US" sz="4000" b="1" dirty="0">
                <a:solidFill>
                  <a:srgbClr val="1612B4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改革、创新应符合国情；</a:t>
            </a:r>
            <a:endParaRPr lang="zh-CN" altLang="en-US" sz="4000" b="1" dirty="0">
              <a:solidFill>
                <a:srgbClr val="1612B4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  <p:sp>
        <p:nvSpPr>
          <p:cNvPr id="50224" name="矩形 50223"/>
          <p:cNvSpPr/>
          <p:nvPr/>
        </p:nvSpPr>
        <p:spPr>
          <a:xfrm>
            <a:off x="2743200" y="4800600"/>
            <a:ext cx="7696200" cy="3987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20000"/>
              </a:spcBef>
            </a:pPr>
            <a:r>
              <a:rPr lang="zh-CN" altLang="en-US" sz="2000" dirty="0">
                <a:latin typeface="Times New Roman" panose="02020603050405020304" pitchFamily="18" charset="0"/>
                <a:ea typeface="楷体_GB2312" pitchFamily="1" charset="-122"/>
              </a:rPr>
              <a:t> </a:t>
            </a:r>
            <a:endParaRPr lang="zh-CN" altLang="en-US" sz="2000" dirty="0">
              <a:latin typeface="Times New Roman" panose="02020603050405020304" pitchFamily="18" charset="0"/>
              <a:ea typeface="楷体_GB2312" pitchFamily="1" charset="-122"/>
              <a:sym typeface="+mn-ea"/>
            </a:endParaRP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35842" name="表格 35841"/>
          <p:cNvGraphicFramePr/>
          <p:nvPr/>
        </p:nvGraphicFramePr>
        <p:xfrm>
          <a:off x="222885" y="60325"/>
          <a:ext cx="11873865" cy="6682105"/>
        </p:xfrm>
        <a:graphic>
          <a:graphicData uri="http://schemas.openxmlformats.org/drawingml/2006/table">
            <a:tbl>
              <a:tblPr/>
              <a:tblGrid>
                <a:gridCol w="738505"/>
                <a:gridCol w="1254125"/>
                <a:gridCol w="3597275"/>
                <a:gridCol w="6283960"/>
              </a:tblGrid>
              <a:tr h="595630">
                <a:tc gridSpan="2"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rgbClr val="80808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>
                        <a:defRPr sz="2400" kern="1200"/>
                      </a:lvl2pPr>
                      <a:lvl3pPr marL="1143000" lvl="2" indent="-228600" algn="l">
                        <a:defRPr sz="2000" kern="1200"/>
                      </a:lvl3pPr>
                      <a:lvl4pPr marL="1600200" lvl="3" indent="-228600" algn="l">
                        <a:defRPr sz="1800" kern="1200"/>
                      </a:lvl4pPr>
                      <a:lvl5pPr marL="2057400" lvl="4" indent="-228600" algn="l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3200" b="1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rgbClr val="80808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>
                        <a:defRPr sz="2400" kern="1200"/>
                      </a:lvl2pPr>
                      <a:lvl3pPr marL="1143000" lvl="2" indent="-228600" algn="l">
                        <a:defRPr sz="2000" kern="1200"/>
                      </a:lvl3pPr>
                      <a:lvl4pPr marL="1600200" lvl="3" indent="-228600" algn="l">
                        <a:defRPr sz="1800" kern="1200"/>
                      </a:lvl4pPr>
                      <a:lvl5pPr marL="2057400" lvl="4" indent="-228600" algn="l"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3200" b="1" dirty="0">
                          <a:solidFill>
                            <a:schemeClr val="tx1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俄</a:t>
                      </a:r>
                      <a:r>
                        <a:rPr lang="en-US" altLang="x-none" sz="3200" b="1" dirty="0">
                          <a:solidFill>
                            <a:schemeClr val="tx1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1861</a:t>
                      </a:r>
                      <a:r>
                        <a:rPr lang="zh-CN" altLang="en-US" sz="3200" b="1" dirty="0">
                          <a:solidFill>
                            <a:schemeClr val="tx1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年改革</a:t>
                      </a:r>
                      <a:endParaRPr lang="zh-CN" altLang="en-US" sz="3200" b="1" dirty="0">
                        <a:solidFill>
                          <a:schemeClr val="tx1"/>
                        </a:solidFill>
                        <a:effectLst>
                          <a:outerShdw blurRad="38100" dist="38100" dir="2700000">
                            <a:srgbClr val="C0C0C0"/>
                          </a:outerShdw>
                        </a:effectLst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rgbClr val="80808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>
                        <a:defRPr sz="2400" kern="1200"/>
                      </a:lvl2pPr>
                      <a:lvl3pPr marL="1143000" lvl="2" indent="-228600" algn="l">
                        <a:defRPr sz="2000" kern="1200"/>
                      </a:lvl3pPr>
                      <a:lvl4pPr marL="1600200" lvl="3" indent="-228600" algn="l">
                        <a:defRPr sz="1800" kern="1200"/>
                      </a:lvl4pPr>
                      <a:lvl5pPr marL="2057400" lvl="4" indent="-228600" algn="l"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3200" b="1">
                          <a:solidFill>
                            <a:schemeClr val="tx1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微软简粗黑" charset="0"/>
                          <a:ea typeface="黑体" panose="02010609060101010101" pitchFamily="49" charset="-122"/>
                        </a:rPr>
                        <a:t>日本明治维新</a:t>
                      </a:r>
                      <a:endParaRPr lang="zh-CN" altLang="en-US" sz="3200" b="1">
                        <a:solidFill>
                          <a:schemeClr val="tx1"/>
                        </a:solidFill>
                        <a:effectLst>
                          <a:outerShdw blurRad="38100" dist="38100" dir="2700000">
                            <a:srgbClr val="C0C0C0"/>
                          </a:outerShdw>
                        </a:effectLst>
                        <a:latin typeface="微软简粗黑" charset="0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4530">
                <a:tc rowSpan="8"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rgbClr val="80808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>
                        <a:defRPr sz="2400" kern="1200"/>
                      </a:lvl2pPr>
                      <a:lvl3pPr marL="1143000" lvl="2" indent="-228600" algn="l">
                        <a:defRPr sz="2000" kern="1200"/>
                      </a:lvl3pPr>
                      <a:lvl4pPr marL="1600200" lvl="3" indent="-228600" algn="l">
                        <a:defRPr sz="1800" kern="1200"/>
                      </a:lvl4pPr>
                      <a:lvl5pPr marL="2057400" lvl="4" indent="-228600" algn="l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b="1" dirty="0"/>
                    </a:p>
                    <a:p>
                      <a:pPr marL="0" lvl="0" inden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ea typeface="黑体" panose="02010609060101010101" pitchFamily="49" charset="-122"/>
                        </a:rPr>
                        <a:t>相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ea typeface="黑体" panose="02010609060101010101" pitchFamily="49" charset="-122"/>
                      </a:endParaRPr>
                    </a:p>
                    <a:p>
                      <a:pPr marL="0" lvl="0" inden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ea typeface="黑体" panose="02010609060101010101" pitchFamily="49" charset="-122"/>
                        </a:rPr>
                        <a:t>同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ea typeface="黑体" panose="02010609060101010101" pitchFamily="49" charset="-122"/>
                      </a:endParaRPr>
                    </a:p>
                    <a:p>
                      <a:pPr marL="0" lvl="0" inden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b="1" dirty="0">
                        <a:solidFill>
                          <a:schemeClr val="tx1"/>
                        </a:solidFill>
                        <a:ea typeface="黑体" panose="02010609060101010101" pitchFamily="49" charset="-122"/>
                      </a:endParaRPr>
                    </a:p>
                    <a:p>
                      <a:pPr marL="0" lvl="0" inden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b="1" dirty="0">
                        <a:solidFill>
                          <a:schemeClr val="tx1"/>
                        </a:solidFill>
                        <a:ea typeface="黑体" panose="02010609060101010101" pitchFamily="49" charset="-122"/>
                      </a:endParaRPr>
                    </a:p>
                    <a:p>
                      <a:pPr marL="0" lvl="0" inden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b="1" dirty="0">
                        <a:solidFill>
                          <a:schemeClr val="tx1"/>
                        </a:solidFill>
                        <a:ea typeface="黑体" panose="02010609060101010101" pitchFamily="49" charset="-122"/>
                      </a:endParaRPr>
                    </a:p>
                    <a:p>
                      <a:pPr marL="0" lvl="0" inden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b="1" dirty="0">
                        <a:solidFill>
                          <a:schemeClr val="tx1"/>
                        </a:solidFill>
                        <a:ea typeface="黑体" panose="02010609060101010101" pitchFamily="49" charset="-122"/>
                      </a:endParaRPr>
                    </a:p>
                    <a:p>
                      <a:pPr marL="0" lvl="0" inden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ea typeface="黑体" panose="02010609060101010101" pitchFamily="49" charset="-122"/>
                        </a:rPr>
                        <a:t>不同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ea typeface="黑体" panose="02010609060101010101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rgbClr val="80808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>
                        <a:defRPr sz="2400" kern="1200"/>
                      </a:lvl2pPr>
                      <a:lvl3pPr marL="1143000" lvl="2" indent="-228600" algn="l">
                        <a:defRPr sz="2000" kern="1200"/>
                      </a:lvl3pPr>
                      <a:lvl4pPr marL="1600200" lvl="3" indent="-228600" algn="l">
                        <a:defRPr sz="1800" kern="1200"/>
                      </a:lvl4pPr>
                      <a:lvl5pPr marL="2057400" lvl="4" indent="-228600" algn="l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b="1">
                          <a:solidFill>
                            <a:schemeClr val="tx1"/>
                          </a:solidFill>
                          <a:ea typeface="黑体" panose="02010609060101010101" pitchFamily="49" charset="-122"/>
                        </a:rPr>
                        <a:t>原因</a:t>
                      </a:r>
                      <a:endParaRPr lang="zh-CN" altLang="en-US" sz="2800" b="1">
                        <a:solidFill>
                          <a:schemeClr val="tx1"/>
                        </a:solidFill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rgbClr val="80808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>
                        <a:defRPr sz="2400" kern="1200"/>
                      </a:lvl2pPr>
                      <a:lvl3pPr marL="1143000" lvl="2" indent="-228600" algn="l">
                        <a:defRPr sz="2000" kern="1200"/>
                      </a:lvl3pPr>
                      <a:lvl4pPr marL="1600200" lvl="3" indent="-228600" algn="l">
                        <a:defRPr sz="1800" kern="1200"/>
                      </a:lvl4pPr>
                      <a:lvl5pPr marL="2057400" lvl="4" indent="-228600" algn="l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b="1" dirty="0">
                        <a:solidFill>
                          <a:schemeClr val="tx1"/>
                        </a:solidFill>
                        <a:ea typeface="楷体_GB2312" pitchFamily="1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559435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rgbClr val="80808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>
                        <a:defRPr sz="2400" kern="1200"/>
                      </a:lvl2pPr>
                      <a:lvl3pPr marL="1143000" lvl="2" indent="-228600" algn="l">
                        <a:defRPr sz="2000" kern="1200"/>
                      </a:lvl3pPr>
                      <a:lvl4pPr marL="1600200" lvl="3" indent="-228600" algn="l">
                        <a:defRPr sz="1800" kern="1200"/>
                      </a:lvl4pPr>
                      <a:lvl5pPr marL="2057400" lvl="4" indent="-228600" algn="l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b="1">
                          <a:solidFill>
                            <a:schemeClr val="tx1"/>
                          </a:solidFill>
                          <a:ea typeface="黑体" panose="02010609060101010101" pitchFamily="49" charset="-122"/>
                        </a:rPr>
                        <a:t>时间</a:t>
                      </a:r>
                      <a:endParaRPr lang="zh-CN" altLang="en-US" sz="2800" b="1">
                        <a:solidFill>
                          <a:schemeClr val="tx1"/>
                        </a:solidFill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rgbClr val="80808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>
                        <a:defRPr sz="2400" kern="1200"/>
                      </a:lvl2pPr>
                      <a:lvl3pPr marL="1143000" lvl="2" indent="-228600" algn="l">
                        <a:defRPr sz="2000" kern="1200"/>
                      </a:lvl3pPr>
                      <a:lvl4pPr marL="1600200" lvl="3" indent="-228600" algn="l">
                        <a:defRPr sz="1800" kern="1200"/>
                      </a:lvl4pPr>
                      <a:lvl5pPr marL="2057400" lvl="4" indent="-228600" algn="l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b="1" dirty="0">
                        <a:ea typeface="楷体_GB2312" pitchFamily="1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538480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rgbClr val="80808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>
                        <a:defRPr sz="2400" kern="1200"/>
                      </a:lvl2pPr>
                      <a:lvl3pPr marL="1143000" lvl="2" indent="-228600" algn="l">
                        <a:defRPr sz="2000" kern="1200"/>
                      </a:lvl3pPr>
                      <a:lvl4pPr marL="1600200" lvl="3" indent="-228600" algn="l">
                        <a:defRPr sz="1800" kern="1200"/>
                      </a:lvl4pPr>
                      <a:lvl5pPr marL="2057400" lvl="4" indent="-228600" algn="l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b="1">
                          <a:solidFill>
                            <a:schemeClr val="tx1"/>
                          </a:solidFill>
                          <a:ea typeface="黑体" panose="02010609060101010101" pitchFamily="49" charset="-122"/>
                        </a:rPr>
                        <a:t>性质</a:t>
                      </a:r>
                      <a:endParaRPr lang="zh-CN" altLang="en-US" sz="2800" b="1">
                        <a:solidFill>
                          <a:schemeClr val="tx1"/>
                        </a:solidFill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rgbClr val="80808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>
                        <a:defRPr sz="2400" kern="1200"/>
                      </a:lvl2pPr>
                      <a:lvl3pPr marL="1143000" lvl="2" indent="-228600" algn="l">
                        <a:defRPr sz="2000" kern="1200"/>
                      </a:lvl3pPr>
                      <a:lvl4pPr marL="1600200" lvl="3" indent="-228600" algn="l">
                        <a:defRPr sz="1800" kern="1200"/>
                      </a:lvl4pPr>
                      <a:lvl5pPr marL="2057400" lvl="4" indent="-228600" algn="l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b="1" dirty="0">
                        <a:ea typeface="楷体_GB2312" pitchFamily="1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979170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rgbClr val="80808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>
                        <a:defRPr sz="2400" kern="1200"/>
                      </a:lvl2pPr>
                      <a:lvl3pPr marL="1143000" lvl="2" indent="-228600" algn="l">
                        <a:defRPr sz="2000" kern="1200"/>
                      </a:lvl3pPr>
                      <a:lvl4pPr marL="1600200" lvl="3" indent="-228600" algn="l">
                        <a:defRPr sz="1800" kern="1200"/>
                      </a:lvl4pPr>
                      <a:lvl5pPr marL="2057400" lvl="4" indent="-228600" algn="l">
                        <a:defRPr sz="1800" kern="1200"/>
                      </a:lvl5pPr>
                    </a:lstStyle>
                    <a:p>
                      <a:pPr marL="0" lvl="0" indent="0">
                        <a:lnSpc>
                          <a:spcPct val="7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b="1" dirty="0">
                        <a:solidFill>
                          <a:schemeClr val="tx1"/>
                        </a:solidFill>
                        <a:ea typeface="黑体" panose="02010609060101010101" pitchFamily="49" charset="-122"/>
                      </a:endParaRPr>
                    </a:p>
                    <a:p>
                      <a:pPr marL="0" lvl="0" indent="0">
                        <a:lnSpc>
                          <a:spcPct val="7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ea typeface="黑体" panose="02010609060101010101" pitchFamily="49" charset="-122"/>
                        </a:rPr>
                        <a:t>影响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rgbClr val="80808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>
                        <a:defRPr sz="2400" kern="1200"/>
                      </a:lvl2pPr>
                      <a:lvl3pPr marL="1143000" lvl="2" indent="-228600" algn="l">
                        <a:defRPr sz="2000" kern="1200"/>
                      </a:lvl3pPr>
                      <a:lvl4pPr marL="1600200" lvl="3" indent="-228600" algn="l">
                        <a:defRPr sz="1800" kern="1200"/>
                      </a:lvl4pPr>
                      <a:lvl5pPr marL="2057400" lvl="4" indent="-228600" algn="l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b="1" dirty="0">
                        <a:ea typeface="楷体_GB2312" pitchFamily="1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568325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rgbClr val="80808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>
                        <a:defRPr sz="2400" kern="1200"/>
                      </a:lvl2pPr>
                      <a:lvl3pPr marL="1143000" lvl="2" indent="-228600" algn="l">
                        <a:defRPr sz="2000" kern="1200"/>
                      </a:lvl3pPr>
                      <a:lvl4pPr marL="1600200" lvl="3" indent="-228600" algn="l">
                        <a:defRPr sz="1800" kern="1200"/>
                      </a:lvl4pPr>
                      <a:lvl5pPr marL="2057400" lvl="4" indent="-228600" algn="l">
                        <a:defRPr sz="1800" kern="1200"/>
                      </a:lvl5pPr>
                    </a:lstStyle>
                    <a:p>
                      <a:pPr marL="0" lvl="0" indent="0">
                        <a:lnSpc>
                          <a:spcPct val="11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b="1">
                          <a:solidFill>
                            <a:schemeClr val="tx1"/>
                          </a:solidFill>
                          <a:ea typeface="黑体" panose="02010609060101010101" pitchFamily="49" charset="-122"/>
                        </a:rPr>
                        <a:t>背景</a:t>
                      </a:r>
                      <a:endParaRPr lang="zh-CN" altLang="en-US" sz="2800" b="1">
                        <a:solidFill>
                          <a:schemeClr val="tx1"/>
                        </a:solidFill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rgbClr val="80808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>
                        <a:defRPr sz="2400" kern="1200"/>
                      </a:lvl2pPr>
                      <a:lvl3pPr marL="1143000" lvl="2" indent="-228600" algn="l">
                        <a:defRPr sz="2000" kern="1200"/>
                      </a:lvl3pPr>
                      <a:lvl4pPr marL="1600200" lvl="3" indent="-228600" algn="l">
                        <a:defRPr sz="1800" kern="1200"/>
                      </a:lvl4pPr>
                      <a:lvl5pPr marL="2057400" lvl="4" indent="-228600" algn="l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b="1" dirty="0">
                        <a:ea typeface="楷体_GB2312" pitchFamily="1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655955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rgbClr val="80808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>
                        <a:defRPr sz="2400" kern="1200"/>
                      </a:lvl2pPr>
                      <a:lvl3pPr marL="1143000" lvl="2" indent="-228600" algn="l">
                        <a:defRPr sz="2000" kern="1200"/>
                      </a:lvl3pPr>
                      <a:lvl4pPr marL="1600200" lvl="3" indent="-228600" algn="l">
                        <a:defRPr sz="1800" kern="1200"/>
                      </a:lvl4pPr>
                      <a:lvl5pPr marL="2057400" lvl="4" indent="-228600" algn="l">
                        <a:defRPr sz="1800" kern="1200"/>
                      </a:lvl5pPr>
                    </a:lstStyle>
                    <a:p>
                      <a:pPr marL="0" lvl="0" indent="0">
                        <a:lnSpc>
                          <a:spcPct val="12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b="1">
                          <a:solidFill>
                            <a:schemeClr val="tx1"/>
                          </a:solidFill>
                          <a:ea typeface="黑体" panose="02010609060101010101" pitchFamily="49" charset="-122"/>
                        </a:rPr>
                        <a:t>前提</a:t>
                      </a:r>
                      <a:endParaRPr lang="zh-CN" altLang="en-US" sz="2800" b="1">
                        <a:solidFill>
                          <a:schemeClr val="tx1"/>
                        </a:solidFill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rgbClr val="80808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>
                        <a:defRPr sz="2400" kern="1200"/>
                      </a:lvl2pPr>
                      <a:lvl3pPr marL="1143000" lvl="2" indent="-228600" algn="l">
                        <a:defRPr sz="2000" kern="1200"/>
                      </a:lvl3pPr>
                      <a:lvl4pPr marL="1600200" lvl="3" indent="-228600" algn="l">
                        <a:defRPr sz="1800" kern="1200"/>
                      </a:lvl4pPr>
                      <a:lvl5pPr marL="2057400" lvl="4" indent="-228600" algn="l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b="1" dirty="0">
                        <a:ea typeface="楷体_GB2312" pitchFamily="1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930275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rgbClr val="80808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>
                        <a:defRPr sz="2400" kern="1200"/>
                      </a:lvl2pPr>
                      <a:lvl3pPr marL="1143000" lvl="2" indent="-228600" algn="l">
                        <a:defRPr sz="2000" kern="1200"/>
                      </a:lvl3pPr>
                      <a:lvl4pPr marL="1600200" lvl="3" indent="-228600" algn="l">
                        <a:defRPr sz="1800" kern="1200"/>
                      </a:lvl4pPr>
                      <a:lvl5pPr marL="2057400" lvl="4" indent="-228600" algn="l">
                        <a:defRPr sz="1800" kern="1200"/>
                      </a:lvl5pPr>
                    </a:lstStyle>
                    <a:p>
                      <a:pPr marL="0" lvl="0" indent="0">
                        <a:lnSpc>
                          <a:spcPct val="13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b="1">
                          <a:solidFill>
                            <a:schemeClr val="tx1"/>
                          </a:solidFill>
                          <a:ea typeface="黑体" panose="02010609060101010101" pitchFamily="49" charset="-122"/>
                        </a:rPr>
                        <a:t>内容</a:t>
                      </a:r>
                      <a:endParaRPr lang="zh-CN" altLang="en-US" sz="2800" b="1">
                        <a:solidFill>
                          <a:schemeClr val="tx1"/>
                        </a:solidFill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rgbClr val="80808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>
                        <a:defRPr sz="2400" kern="1200"/>
                      </a:lvl2pPr>
                      <a:lvl3pPr marL="1143000" lvl="2" indent="-228600" algn="l">
                        <a:defRPr sz="2000" kern="1200"/>
                      </a:lvl3pPr>
                      <a:lvl4pPr marL="1600200" lvl="3" indent="-228600" algn="l">
                        <a:defRPr sz="1800" kern="1200"/>
                      </a:lvl4pPr>
                      <a:lvl5pPr marL="2057400" lvl="4" indent="-228600" algn="l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b="1" dirty="0">
                        <a:ea typeface="楷体_GB2312" pitchFamily="1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1170305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rgbClr val="80808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>
                        <a:defRPr sz="2400" kern="1200"/>
                      </a:lvl2pPr>
                      <a:lvl3pPr marL="1143000" lvl="2" indent="-228600" algn="l">
                        <a:defRPr sz="2000" kern="1200"/>
                      </a:lvl3pPr>
                      <a:lvl4pPr marL="1600200" lvl="3" indent="-228600" algn="l">
                        <a:defRPr sz="1800" kern="1200"/>
                      </a:lvl4pPr>
                      <a:lvl5pPr marL="2057400" lvl="4" indent="-228600" algn="l">
                        <a:defRPr sz="1800" kern="1200"/>
                      </a:lvl5pPr>
                    </a:lstStyle>
                    <a:p>
                      <a:pPr marL="0" lvl="0" indent="0">
                        <a:lnSpc>
                          <a:spcPct val="13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b="1">
                          <a:solidFill>
                            <a:schemeClr val="tx1"/>
                          </a:solidFill>
                          <a:ea typeface="黑体" panose="02010609060101010101" pitchFamily="49" charset="-122"/>
                        </a:rPr>
                        <a:t>目的</a:t>
                      </a:r>
                      <a:endParaRPr lang="zh-CN" altLang="en-US" sz="2800" b="1">
                        <a:solidFill>
                          <a:schemeClr val="tx1"/>
                        </a:solidFill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rgbClr val="80808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>
                        <a:defRPr sz="2400" kern="1200"/>
                      </a:lvl2pPr>
                      <a:lvl3pPr marL="1143000" lvl="2" indent="-228600" algn="l">
                        <a:defRPr sz="2000" kern="1200"/>
                      </a:lvl3pPr>
                      <a:lvl4pPr marL="1600200" lvl="3" indent="-228600" algn="l">
                        <a:defRPr sz="1800" kern="1200"/>
                      </a:lvl4pPr>
                      <a:lvl5pPr marL="2057400" lvl="4" indent="-228600" algn="l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b="1" dirty="0">
                        <a:ea typeface="楷体_GB2312" pitchFamily="1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5878" name="Rectangle 39"/>
          <p:cNvSpPr/>
          <p:nvPr/>
        </p:nvSpPr>
        <p:spPr>
          <a:xfrm>
            <a:off x="3216275" y="673100"/>
            <a:ext cx="5846763" cy="6324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10000"/>
              </a:lnSpc>
              <a:spcBef>
                <a:spcPct val="2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封建制度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阻碍了资本主义发展；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879" name="Rectangle 40"/>
          <p:cNvSpPr/>
          <p:nvPr/>
        </p:nvSpPr>
        <p:spPr>
          <a:xfrm>
            <a:off x="3143250" y="1844675"/>
            <a:ext cx="7345363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2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都是</a:t>
            </a:r>
            <a:r>
              <a:rPr lang="zh-CN" altLang="en-US" sz="3200" b="1" dirty="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自上而下的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资产阶级性质的改革；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5880" name="Rectangle 41"/>
          <p:cNvSpPr/>
          <p:nvPr/>
        </p:nvSpPr>
        <p:spPr>
          <a:xfrm>
            <a:off x="2203450" y="2421255"/>
            <a:ext cx="9675495" cy="10388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10000"/>
              </a:lnSpc>
              <a:spcBef>
                <a:spcPct val="2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charset="-122"/>
              </a:rPr>
              <a:t>①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都走上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发展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资本主义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道路； 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charset="-122"/>
              </a:rPr>
              <a:t>②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都保留大量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封建残余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势力；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charset="-122"/>
              </a:rPr>
              <a:t>③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都走上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对外扩张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道路；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881" name="Rectangle 42"/>
          <p:cNvSpPr/>
          <p:nvPr/>
        </p:nvSpPr>
        <p:spPr>
          <a:xfrm>
            <a:off x="3288030" y="1305560"/>
            <a:ext cx="346900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20000"/>
              </a:spcBef>
            </a:pP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世纪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60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年代；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0457" name="Line 43"/>
          <p:cNvSpPr/>
          <p:nvPr/>
        </p:nvSpPr>
        <p:spPr>
          <a:xfrm flipH="1">
            <a:off x="222885" y="3429000"/>
            <a:ext cx="523875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60458" name="Line 44"/>
          <p:cNvSpPr/>
          <p:nvPr/>
        </p:nvSpPr>
        <p:spPr>
          <a:xfrm flipH="1">
            <a:off x="5664200" y="3429000"/>
            <a:ext cx="0" cy="331152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60459" name="Rectangle 45"/>
          <p:cNvSpPr/>
          <p:nvPr/>
        </p:nvSpPr>
        <p:spPr>
          <a:xfrm>
            <a:off x="3429000" y="4194175"/>
            <a:ext cx="3098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20000"/>
              </a:spcBef>
            </a:pPr>
            <a:endParaRPr lang="zh-CN" altLang="en-US" sz="2400" b="1" dirty="0">
              <a:solidFill>
                <a:srgbClr val="0000FF"/>
              </a:solidFill>
              <a:latin typeface="微软简粗黑" charset="0"/>
              <a:ea typeface="宋体" panose="02010600030101010101" pitchFamily="2" charset="-122"/>
            </a:endParaRPr>
          </a:p>
        </p:txBody>
      </p:sp>
      <p:sp>
        <p:nvSpPr>
          <p:cNvPr id="35885" name="Rectangle 46"/>
          <p:cNvSpPr/>
          <p:nvPr/>
        </p:nvSpPr>
        <p:spPr>
          <a:xfrm>
            <a:off x="2854960" y="3429000"/>
            <a:ext cx="2327910" cy="5651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lnSpc>
                <a:spcPct val="110000"/>
              </a:lnSpc>
              <a:spcBef>
                <a:spcPct val="2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微软简粗黑" charset="0"/>
                <a:ea typeface="黑体" panose="02010609060101010101" pitchFamily="49" charset="-122"/>
              </a:rPr>
              <a:t>农奴制</a:t>
            </a:r>
            <a:r>
              <a:rPr lang="zh-CN" altLang="en-US" sz="2800" b="1" dirty="0">
                <a:solidFill>
                  <a:srgbClr val="0000FF"/>
                </a:solidFill>
                <a:latin typeface="微软简粗黑" charset="0"/>
                <a:ea typeface="黑体" panose="02010609060101010101" pitchFamily="49" charset="-122"/>
              </a:rPr>
              <a:t>的阻碍</a:t>
            </a:r>
            <a:endParaRPr lang="zh-CN" altLang="en-US" sz="2800" b="1" dirty="0">
              <a:solidFill>
                <a:srgbClr val="0000FF"/>
              </a:solidFill>
              <a:latin typeface="微软简粗黑" charset="0"/>
              <a:ea typeface="黑体" panose="02010609060101010101" pitchFamily="49" charset="-122"/>
            </a:endParaRPr>
          </a:p>
        </p:txBody>
      </p:sp>
      <p:sp>
        <p:nvSpPr>
          <p:cNvPr id="35886" name="Rectangle 47"/>
          <p:cNvSpPr/>
          <p:nvPr/>
        </p:nvSpPr>
        <p:spPr>
          <a:xfrm>
            <a:off x="5942330" y="3429000"/>
            <a:ext cx="593661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微软简粗黑" charset="0"/>
                <a:ea typeface="黑体" panose="02010609060101010101" pitchFamily="49" charset="-122"/>
                <a:cs typeface="+mn-ea"/>
              </a:rPr>
              <a:t>内有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微软简粗黑" charset="0"/>
                <a:ea typeface="黑体" panose="02010609060101010101" pitchFamily="49" charset="-122"/>
                <a:cs typeface="+mn-ea"/>
              </a:rPr>
              <a:t>幕府统治危机，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微软简粗黑" charset="0"/>
                <a:ea typeface="黑体" panose="02010609060101010101" pitchFamily="49" charset="-122"/>
                <a:cs typeface="+mn-ea"/>
              </a:rPr>
              <a:t>外有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简粗黑" charset="0"/>
                <a:ea typeface="黑体" panose="02010609060101010101" pitchFamily="49" charset="-122"/>
                <a:cs typeface="+mn-ea"/>
              </a:rPr>
              <a:t>列强入侵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简粗黑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5887" name="Rectangle 49"/>
          <p:cNvSpPr/>
          <p:nvPr/>
        </p:nvSpPr>
        <p:spPr>
          <a:xfrm>
            <a:off x="5942330" y="3989705"/>
            <a:ext cx="4690110" cy="68199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微软简粗黑" charset="0"/>
                <a:ea typeface="黑体" panose="02010609060101010101" pitchFamily="49" charset="-122"/>
              </a:rPr>
              <a:t>倒幕运动</a:t>
            </a:r>
            <a:r>
              <a:rPr lang="zh-CN" altLang="en-US" sz="3200" b="1" dirty="0">
                <a:solidFill>
                  <a:srgbClr val="1612B4"/>
                </a:solidFill>
                <a:latin typeface="微软简粗黑" charset="0"/>
                <a:ea typeface="黑体" panose="02010609060101010101" pitchFamily="49" charset="-122"/>
              </a:rPr>
              <a:t>推翻幕府统治</a:t>
            </a:r>
            <a:endParaRPr lang="zh-CN" altLang="en-US" sz="3200" b="1" dirty="0">
              <a:solidFill>
                <a:srgbClr val="1612B4"/>
              </a:solidFill>
              <a:latin typeface="微软简粗黑" charset="0"/>
              <a:ea typeface="黑体" panose="02010609060101010101" pitchFamily="49" charset="-122"/>
            </a:endParaRPr>
          </a:p>
        </p:txBody>
      </p:sp>
      <p:sp>
        <p:nvSpPr>
          <p:cNvPr id="35888" name="Rectangle 50"/>
          <p:cNvSpPr/>
          <p:nvPr/>
        </p:nvSpPr>
        <p:spPr>
          <a:xfrm>
            <a:off x="2641600" y="4768850"/>
            <a:ext cx="2224405" cy="6324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lnSpc>
                <a:spcPct val="110000"/>
              </a:lnSpc>
              <a:spcBef>
                <a:spcPct val="2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废除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农奴制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5889" name="Rectangle 51"/>
          <p:cNvSpPr/>
          <p:nvPr/>
        </p:nvSpPr>
        <p:spPr>
          <a:xfrm>
            <a:off x="5544185" y="4597400"/>
            <a:ext cx="6334760" cy="10388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10000"/>
              </a:lnSpc>
              <a:spcBef>
                <a:spcPct val="2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微软简粗黑" charset="0"/>
                <a:ea typeface="黑体" panose="02010609060101010101" pitchFamily="49" charset="-122"/>
              </a:rPr>
              <a:t>政治、经济、军事、社会生活等方面改革，以</a:t>
            </a:r>
            <a:r>
              <a:rPr lang="zh-CN" altLang="en-US" sz="2800" b="1" dirty="0">
                <a:solidFill>
                  <a:srgbClr val="FF0000"/>
                </a:solidFill>
                <a:latin typeface="微软简粗黑" charset="0"/>
                <a:ea typeface="黑体" panose="02010609060101010101" pitchFamily="49" charset="-122"/>
              </a:rPr>
              <a:t>学习西方</a:t>
            </a:r>
            <a:r>
              <a:rPr lang="zh-CN" altLang="en-US" sz="2800" b="1" dirty="0">
                <a:solidFill>
                  <a:srgbClr val="0000FF"/>
                </a:solidFill>
                <a:latin typeface="微软简粗黑" charset="0"/>
                <a:ea typeface="黑体" panose="02010609060101010101" pitchFamily="49" charset="-122"/>
              </a:rPr>
              <a:t>为主</a:t>
            </a:r>
            <a:endParaRPr lang="zh-CN" altLang="en-US" sz="2800" b="1" dirty="0">
              <a:solidFill>
                <a:srgbClr val="0000FF"/>
              </a:solidFill>
              <a:latin typeface="微软简粗黑" charset="0"/>
              <a:ea typeface="黑体" panose="02010609060101010101" pitchFamily="49" charset="-122"/>
            </a:endParaRPr>
          </a:p>
        </p:txBody>
      </p:sp>
      <p:sp>
        <p:nvSpPr>
          <p:cNvPr id="35890" name="Rectangle 52"/>
          <p:cNvSpPr/>
          <p:nvPr/>
        </p:nvSpPr>
        <p:spPr>
          <a:xfrm>
            <a:off x="2437765" y="5661025"/>
            <a:ext cx="3162935" cy="10388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10000"/>
              </a:lnSpc>
              <a:spcBef>
                <a:spcPct val="2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摆脱统治危机，巩固沙皇统治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5891" name="Rectangle 53"/>
          <p:cNvSpPr/>
          <p:nvPr/>
        </p:nvSpPr>
        <p:spPr>
          <a:xfrm>
            <a:off x="5818505" y="5648325"/>
            <a:ext cx="6108065" cy="10388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10000"/>
              </a:lnSpc>
              <a:spcBef>
                <a:spcPct val="2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摆脱内忧外患，富国强兵，建立欧美式资产阶级国家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58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58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58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58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58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58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58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8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58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58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58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58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58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58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58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58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5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5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58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5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78" grpId="0"/>
      <p:bldP spid="35879" grpId="0"/>
      <p:bldP spid="35880" grpId="0"/>
      <p:bldP spid="35881" grpId="0"/>
      <p:bldP spid="35885" grpId="0"/>
      <p:bldP spid="35886" grpId="0"/>
      <p:bldP spid="35887" grpId="0"/>
      <p:bldP spid="35888" grpId="0"/>
      <p:bldP spid="35889" grpId="0"/>
      <p:bldP spid="35890" grpId="0"/>
      <p:bldP spid="3589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41" name="矩形 36865"/>
          <p:cNvSpPr/>
          <p:nvPr/>
        </p:nvSpPr>
        <p:spPr>
          <a:xfrm>
            <a:off x="532130" y="180975"/>
            <a:ext cx="11260455" cy="12725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20000"/>
              </a:lnSpc>
              <a:spcBef>
                <a:spcPct val="25000"/>
              </a:spcBef>
            </a:pP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19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世纪中后期，世界历史的潮流是发展资本主义，日本、中国都发生了要求改变社会制度的改革。</a:t>
            </a:r>
            <a:endParaRPr lang="zh-CN" altLang="en-US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6867" name="矩形 36866"/>
          <p:cNvSpPr/>
          <p:nvPr/>
        </p:nvSpPr>
        <p:spPr>
          <a:xfrm>
            <a:off x="359410" y="1439545"/>
            <a:ext cx="11605260" cy="476758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2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微软雅黑" panose="020B0503020204020204" charset="-122"/>
              </a:rPr>
              <a:t>①</a:t>
            </a: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日本、中国要求改变社会制度的改革分别是什么？</a:t>
            </a:r>
            <a:endParaRPr kumimoji="0" lang="zh-CN" altLang="en-US" sz="32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38100" dir="2700000">
                  <a:srgbClr val="FFFFFF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"/>
              </a:lnSpc>
              <a:spcBef>
                <a:spcPct val="2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38100" dir="2700000">
                  <a:srgbClr val="FFFFFF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90000"/>
              </a:lnSpc>
              <a:spcBef>
                <a:spcPct val="2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微软雅黑" panose="020B0503020204020204" charset="-122"/>
              </a:rPr>
              <a:t>②</a:t>
            </a: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两国改革背景有何相似之处？</a:t>
            </a:r>
            <a:endParaRPr kumimoji="0" lang="zh-CN" altLang="en-US" sz="32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38100" dir="2700000">
                  <a:srgbClr val="FFFFFF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10000"/>
              </a:lnSpc>
              <a:spcBef>
                <a:spcPct val="2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微软雅黑" panose="020B0503020204020204" charset="-122"/>
              </a:rPr>
              <a:t>③</a:t>
            </a: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改革的结果有何不同？对本国的历史发展产生了什么不同的影响？</a:t>
            </a:r>
            <a:endParaRPr kumimoji="0" lang="zh-CN" altLang="en-US" sz="32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38100" dir="2700000">
                  <a:srgbClr val="FFFFFF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38100" dir="2700000">
                  <a:srgbClr val="FFFFFF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38100" dir="2700000">
                  <a:srgbClr val="FFFFFF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50000"/>
              </a:lnSpc>
              <a:spcBef>
                <a:spcPct val="2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微软雅黑" panose="020B0503020204020204" charset="-122"/>
              </a:rPr>
              <a:t>④</a:t>
            </a: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由此得到什么认识？</a:t>
            </a:r>
            <a:endParaRPr kumimoji="0" lang="zh-CN" altLang="en-US" sz="32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38100" dir="2700000">
                  <a:srgbClr val="FFFFFF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36868" name="文本框 36867"/>
          <p:cNvSpPr txBox="1"/>
          <p:nvPr/>
        </p:nvSpPr>
        <p:spPr>
          <a:xfrm>
            <a:off x="2063750" y="2113915"/>
            <a:ext cx="6048375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日本明治维新，中国戊戌变法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6869" name="文本框 36868"/>
          <p:cNvSpPr txBox="1"/>
          <p:nvPr/>
        </p:nvSpPr>
        <p:spPr>
          <a:xfrm>
            <a:off x="6362065" y="2697163"/>
            <a:ext cx="3203575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都面临民族危机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6870" name="矩形 36869"/>
          <p:cNvSpPr/>
          <p:nvPr/>
        </p:nvSpPr>
        <p:spPr>
          <a:xfrm>
            <a:off x="4406265" y="5731510"/>
            <a:ext cx="7115810" cy="107632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ea"/>
              </a:rPr>
              <a:t>改革要顺应历史发展潮流；</a:t>
            </a:r>
            <a:endParaRPr kumimoji="0" lang="zh-CN" altLang="en-US" sz="3200" b="1" i="0" u="none" strike="noStrike" kern="1200" cap="none" spc="0" normalizeH="0" baseline="0" noProof="1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ea"/>
              </a:rPr>
              <a:t>要走富国之路，必须进行彻底的改革；</a:t>
            </a:r>
            <a:endParaRPr kumimoji="0" lang="zh-CN" altLang="en-US" sz="3200" b="1" i="0" u="none" strike="noStrike" kern="1200" cap="none" spc="0" normalizeH="0" baseline="0" noProof="1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6872" name="文本框 36871"/>
          <p:cNvSpPr txBox="1"/>
          <p:nvPr/>
        </p:nvSpPr>
        <p:spPr>
          <a:xfrm>
            <a:off x="1962150" y="4017010"/>
            <a:ext cx="10002520" cy="17145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10000"/>
              </a:lnSpc>
            </a:pPr>
            <a:r>
              <a:rPr lang="zh-CN" altLang="en-US" sz="32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明治维新使日本走上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资本主义</a:t>
            </a:r>
            <a:r>
              <a:rPr lang="zh-CN" altLang="en-US" sz="32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道路，摆脱了民族危机，成为近代亚洲唯一的强国；</a:t>
            </a:r>
            <a:endParaRPr lang="zh-CN" altLang="en-US" sz="3200" b="1" dirty="0">
              <a:solidFill>
                <a:srgbClr val="0000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32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戊戌变法起到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思想启蒙</a:t>
            </a:r>
            <a:r>
              <a:rPr lang="zh-CN" altLang="en-US" sz="32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的作用；</a:t>
            </a:r>
            <a:endParaRPr lang="zh-CN" altLang="en-US" sz="3200" b="1" dirty="0">
              <a:solidFill>
                <a:srgbClr val="0000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 bldLvl="0"/>
      <p:bldP spid="36869" grpId="0" bldLvl="0"/>
      <p:bldP spid="36870" grpId="0" bldLvl="0"/>
      <p:bldP spid="36872" grpId="0" bldLvl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2465" name="文本框 1"/>
          <p:cNvSpPr txBox="1"/>
          <p:nvPr/>
        </p:nvSpPr>
        <p:spPr>
          <a:xfrm>
            <a:off x="175260" y="44450"/>
            <a:ext cx="11863070" cy="71088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marL="171450" indent="-171450" defTabSz="685800">
              <a:lnSpc>
                <a:spcPct val="170000"/>
              </a:lnSpc>
              <a:spcBef>
                <a:spcPts val="750"/>
              </a:spcBef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charset="-122"/>
              </a:rPr>
              <a:t>①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日本的第一位老师是谁？说出日本向他第一个老师学习并实施的改革的名称及其意义。</a:t>
            </a:r>
            <a:endParaRPr lang="zh-CN" altLang="en-US" sz="3600" b="1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marL="171450" indent="-171450" defTabSz="685800">
              <a:lnSpc>
                <a:spcPct val="100000"/>
              </a:lnSpc>
              <a:spcBef>
                <a:spcPts val="750"/>
              </a:spcBef>
            </a:pP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marL="171450" indent="-171450" defTabSz="685800">
              <a:lnSpc>
                <a:spcPct val="150000"/>
              </a:lnSpc>
              <a:spcBef>
                <a:spcPts val="750"/>
              </a:spcBef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charset="-122"/>
              </a:rPr>
              <a:t>②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明治维新后日本对“第一个老师”发动了什么战争？20世纪30年代，再次对第一个老师发动了什么战争？</a:t>
            </a:r>
            <a:endParaRPr lang="zh-CN" altLang="en-US" sz="3600" b="1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marL="171450" indent="-171450" defTabSz="685800">
              <a:lnSpc>
                <a:spcPct val="150000"/>
              </a:lnSpc>
              <a:spcBef>
                <a:spcPts val="750"/>
              </a:spcBef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charset="-122"/>
              </a:rPr>
              <a:t>③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19世纪中期，日本民族矛盾激化。为了改变现状，日本又拜谁为师？它是通过什么活动向老师学习的？结果如何？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marL="171450" indent="-171450" defTabSz="685800">
              <a:lnSpc>
                <a:spcPct val="150000"/>
              </a:lnSpc>
              <a:spcBef>
                <a:spcPts val="750"/>
              </a:spcBef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charset="-122"/>
              </a:rPr>
              <a:t>④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从日本发展，你认为值得我们借鉴的有哪些？</a:t>
            </a:r>
            <a:endParaRPr lang="zh-CN" altLang="en-US" sz="3600" b="1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marL="171450" indent="-171450" defTabSz="685800">
              <a:lnSpc>
                <a:spcPct val="100000"/>
              </a:lnSpc>
              <a:spcBef>
                <a:spcPts val="750"/>
              </a:spcBef>
            </a:pPr>
            <a:endParaRPr lang="zh-CN" altLang="en-US" sz="3600" b="1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772025" y="1202055"/>
            <a:ext cx="7266305" cy="13214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中国；     大化改新；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使日本发展成为中央集权制的封建国家；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486775" y="3194685"/>
            <a:ext cx="3551555" cy="11245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甲午中日战争；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全面侵华战争；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772025" y="4624705"/>
            <a:ext cx="5902325" cy="12725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   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欧美；  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明治维新；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日本走上发展资本主义的道路；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784475" y="6202680"/>
            <a:ext cx="7389813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善于学习和借鉴，发展创新；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3489" name="矩形 38913"/>
          <p:cNvSpPr/>
          <p:nvPr/>
        </p:nvSpPr>
        <p:spPr>
          <a:xfrm>
            <a:off x="1847850" y="4505802"/>
            <a:ext cx="8351838" cy="95313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indent="133350"/>
            <a:endParaRPr lang="zh-CN" altLang="en-US" sz="2800" b="1" dirty="0">
              <a:solidFill>
                <a:srgbClr val="000000"/>
              </a:solidFill>
              <a:latin typeface="仿宋_GB2312" pitchFamily="1" charset="-122"/>
              <a:ea typeface="宋体" panose="02010600030101010101" pitchFamily="2" charset="-122"/>
            </a:endParaRPr>
          </a:p>
          <a:p>
            <a:pPr indent="133350"/>
            <a:r>
              <a:rPr lang="zh-CN" altLang="en-US" sz="2800" b="1" dirty="0">
                <a:solidFill>
                  <a:srgbClr val="000000"/>
                </a:solidFill>
                <a:latin typeface="仿宋_GB2312" pitchFamily="1" charset="-122"/>
                <a:ea typeface="宋体" panose="02010600030101010101" pitchFamily="2" charset="-122"/>
              </a:rPr>
              <a:t>   </a:t>
            </a:r>
            <a:endParaRPr lang="zh-CN" altLang="en-US" sz="2800" b="1" dirty="0">
              <a:solidFill>
                <a:srgbClr val="000000"/>
              </a:solidFill>
              <a:latin typeface="仿宋_GB2312" pitchFamily="1" charset="-122"/>
              <a:ea typeface="宋体" panose="02010600030101010101" pitchFamily="2" charset="-122"/>
            </a:endParaRPr>
          </a:p>
        </p:txBody>
      </p:sp>
      <p:sp>
        <p:nvSpPr>
          <p:cNvPr id="63490" name="矩形 38914"/>
          <p:cNvSpPr/>
          <p:nvPr/>
        </p:nvSpPr>
        <p:spPr>
          <a:xfrm>
            <a:off x="478155" y="184468"/>
            <a:ext cx="11512550" cy="649033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 indent="133350">
              <a:lnSpc>
                <a:spcPct val="130000"/>
              </a:lnSpc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1、有人认为，明治维新是在自身条件尚未成熟，在外因的催化下发生的。这里的“外因”主要是指：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indent="133350">
              <a:lnSpc>
                <a:spcPct val="130000"/>
              </a:lnSpc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A、日本面临着民族危机   B、武装倒幕的成功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indent="133350">
              <a:lnSpc>
                <a:spcPct val="130000"/>
              </a:lnSpc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C、中国百日维新影响   D、俄1861年改革影响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indent="133350">
              <a:lnSpc>
                <a:spcPct val="130000"/>
              </a:lnSpc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2、日本明治维新最主要的作用是：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indent="133350">
              <a:lnSpc>
                <a:spcPct val="130000"/>
              </a:lnSpc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A.改变了闭关锁国政策 B.日走上资本主义道路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indent="133350">
              <a:lnSpc>
                <a:spcPct val="130000"/>
              </a:lnSpc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C.加强了中央集权     D.保留了不少封建残余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indent="133350">
              <a:lnSpc>
                <a:spcPct val="130000"/>
              </a:lnSpc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3、最能体现明治维新性质的改革措施是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indent="133350">
              <a:lnSpc>
                <a:spcPct val="130000"/>
              </a:lnSpc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A.实行义务教育   B.鼓励发展近代工业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indent="133350">
              <a:lnSpc>
                <a:spcPct val="130000"/>
              </a:lnSpc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C.废藩置县       D.建立常备军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8916" name="文本框 38915"/>
          <p:cNvSpPr txBox="1"/>
          <p:nvPr/>
        </p:nvSpPr>
        <p:spPr>
          <a:xfrm>
            <a:off x="9621838" y="1197928"/>
            <a:ext cx="657225" cy="82994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800" dirty="0">
                <a:solidFill>
                  <a:srgbClr val="FF0000"/>
                </a:solidFill>
                <a:latin typeface="Arial Black" panose="020B0A04020102020204" pitchFamily="34" charset="0"/>
                <a:ea typeface="宋体" panose="02010600030101010101" pitchFamily="2" charset="-122"/>
              </a:rPr>
              <a:t>A</a:t>
            </a:r>
            <a:endParaRPr lang="zh-CN" altLang="en-US" sz="4800" dirty="0">
              <a:solidFill>
                <a:srgbClr val="FF0000"/>
              </a:solidFill>
              <a:latin typeface="Arial Black" panose="020B0A04020102020204" pitchFamily="34" charset="0"/>
              <a:ea typeface="宋体" panose="02010600030101010101" pitchFamily="2" charset="-122"/>
            </a:endParaRPr>
          </a:p>
        </p:txBody>
      </p:sp>
      <p:sp>
        <p:nvSpPr>
          <p:cNvPr id="38917" name="文本框 38916"/>
          <p:cNvSpPr txBox="1"/>
          <p:nvPr/>
        </p:nvSpPr>
        <p:spPr>
          <a:xfrm>
            <a:off x="9542463" y="2643823"/>
            <a:ext cx="657225" cy="82994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800" dirty="0">
                <a:solidFill>
                  <a:srgbClr val="FF0000"/>
                </a:solidFill>
                <a:latin typeface="Arial Black" panose="020B0A04020102020204" pitchFamily="34" charset="0"/>
                <a:ea typeface="宋体" panose="02010600030101010101" pitchFamily="2" charset="-122"/>
              </a:rPr>
              <a:t>B</a:t>
            </a:r>
            <a:endParaRPr lang="zh-CN" altLang="en-US" sz="4800" dirty="0">
              <a:solidFill>
                <a:srgbClr val="FF0000"/>
              </a:solidFill>
              <a:latin typeface="Arial Black" panose="020B0A04020102020204" pitchFamily="34" charset="0"/>
              <a:ea typeface="宋体" panose="02010600030101010101" pitchFamily="2" charset="-122"/>
            </a:endParaRPr>
          </a:p>
        </p:txBody>
      </p:sp>
      <p:sp>
        <p:nvSpPr>
          <p:cNvPr id="38918" name="文本框 38917"/>
          <p:cNvSpPr txBox="1"/>
          <p:nvPr/>
        </p:nvSpPr>
        <p:spPr>
          <a:xfrm>
            <a:off x="8964613" y="4791075"/>
            <a:ext cx="657225" cy="82994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800" dirty="0">
                <a:solidFill>
                  <a:srgbClr val="FF0000"/>
                </a:solidFill>
                <a:latin typeface="Arial Black" panose="020B0A04020102020204" pitchFamily="34" charset="0"/>
                <a:ea typeface="宋体" panose="02010600030101010101" pitchFamily="2" charset="-122"/>
              </a:rPr>
              <a:t>B</a:t>
            </a:r>
            <a:endParaRPr lang="zh-CN" altLang="en-US" sz="4800" dirty="0">
              <a:solidFill>
                <a:srgbClr val="FF0000"/>
              </a:solidFill>
              <a:latin typeface="Arial Black" panose="020B0A040201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4514" name="文本框 39938"/>
          <p:cNvSpPr txBox="1"/>
          <p:nvPr/>
        </p:nvSpPr>
        <p:spPr>
          <a:xfrm flipH="1">
            <a:off x="8185150" y="1557338"/>
            <a:ext cx="2543175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9940" name="文本框 39939"/>
          <p:cNvSpPr txBox="1"/>
          <p:nvPr/>
        </p:nvSpPr>
        <p:spPr>
          <a:xfrm>
            <a:off x="7608888" y="836613"/>
            <a:ext cx="2160587" cy="768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4400" b="1" dirty="0">
                <a:solidFill>
                  <a:srgbClr val="FF0000"/>
                </a:solidFill>
                <a:latin typeface="Arial Black" panose="020B0A04020102020204" pitchFamily="34" charset="0"/>
                <a:ea typeface="宋体" panose="02010600030101010101" pitchFamily="2" charset="-122"/>
              </a:rPr>
              <a:t>ABCD</a:t>
            </a:r>
            <a:endParaRPr lang="zh-CN" altLang="en-US" sz="4400" b="1" dirty="0">
              <a:solidFill>
                <a:srgbClr val="FF0000"/>
              </a:solidFill>
              <a:latin typeface="Arial Black" panose="020B0A04020102020204" pitchFamily="34" charset="0"/>
              <a:ea typeface="宋体" panose="02010600030101010101" pitchFamily="2" charset="-122"/>
            </a:endParaRPr>
          </a:p>
        </p:txBody>
      </p:sp>
      <p:sp>
        <p:nvSpPr>
          <p:cNvPr id="39941" name="文本框 39940"/>
          <p:cNvSpPr txBox="1"/>
          <p:nvPr/>
        </p:nvSpPr>
        <p:spPr>
          <a:xfrm>
            <a:off x="7753350" y="4725988"/>
            <a:ext cx="1727200" cy="768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4400" b="1" dirty="0">
                <a:solidFill>
                  <a:srgbClr val="FF0000"/>
                </a:solidFill>
                <a:latin typeface="Arial Black" panose="020B0A04020102020204" pitchFamily="34" charset="0"/>
                <a:ea typeface="宋体" panose="02010600030101010101" pitchFamily="2" charset="-122"/>
              </a:rPr>
              <a:t>ABC</a:t>
            </a:r>
            <a:endParaRPr lang="zh-CN" altLang="en-US" sz="4400" b="1" dirty="0">
              <a:solidFill>
                <a:srgbClr val="FF0000"/>
              </a:solidFill>
              <a:latin typeface="Arial Black" panose="020B0A040201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80390" y="67310"/>
            <a:ext cx="10798175" cy="69843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 eaLnBrk="1" hangingPunct="1">
              <a:lnSpc>
                <a:spcPct val="140000"/>
              </a:lnSpc>
            </a:pP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1.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明治维新与大化改新的比较，正确的包括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:</a:t>
            </a:r>
            <a:b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</a:b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A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都在天皇支持下进行；</a:t>
            </a:r>
            <a:b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</a:b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B.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都使日本社会性质发生了变化；</a:t>
            </a:r>
            <a:b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</a:b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C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都提倡学习外国先进文化；</a:t>
            </a:r>
            <a:b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</a:b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D.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都说明善于学习，改革创新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,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可使国家富强；</a:t>
            </a:r>
            <a:b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</a:b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2.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日本明治维新与中国戌戊变法的比较正确有：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</a:t>
            </a:r>
            <a:b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</a:b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A.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改革前两国都面临严重的社会危机；</a:t>
            </a:r>
            <a:b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</a:b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B.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都是具有资产阶级性质的改革；</a:t>
            </a:r>
            <a:b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</a:b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C.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都得到最高统治者的支持；</a:t>
            </a:r>
            <a:b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</a:b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D.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都取得了成功；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 bldLvl="0"/>
      <p:bldP spid="39941" grpId="0" bldLvl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6561" name="图片 40961" descr="BJ_02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60513" y="-15875"/>
            <a:ext cx="9144000" cy="68468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6562" name="图片 40962" descr="gif002"/>
          <p:cNvPicPr>
            <a:picLocks noChangeAspect="1"/>
          </p:cNvPicPr>
          <p:nvPr/>
        </p:nvPicPr>
        <p:blipFill>
          <a:blip r:embed="rId2">
            <a:biLevel thresh="50000"/>
            <a:grayscl/>
            <a:lum bright="69998" contrast="-70001"/>
          </a:blip>
          <a:stretch>
            <a:fillRect/>
          </a:stretch>
        </p:blipFill>
        <p:spPr>
          <a:xfrm>
            <a:off x="9677400" y="1681163"/>
            <a:ext cx="644525" cy="339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6563" name="图片 40963" descr="gif002"/>
          <p:cNvPicPr>
            <a:picLocks noChangeAspect="1"/>
          </p:cNvPicPr>
          <p:nvPr/>
        </p:nvPicPr>
        <p:blipFill>
          <a:blip r:embed="rId2">
            <a:biLevel thresh="50000"/>
            <a:grayscl/>
            <a:lum bright="69998" contrast="-70001"/>
          </a:blip>
          <a:stretch>
            <a:fillRect/>
          </a:stretch>
        </p:blipFill>
        <p:spPr>
          <a:xfrm>
            <a:off x="8305800" y="774700"/>
            <a:ext cx="644525" cy="3413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6564" name="图片 40964" descr="gif002"/>
          <p:cNvPicPr>
            <a:picLocks noChangeAspect="1"/>
          </p:cNvPicPr>
          <p:nvPr/>
        </p:nvPicPr>
        <p:blipFill>
          <a:blip r:embed="rId2">
            <a:biLevel thresh="50000"/>
            <a:grayscl/>
            <a:lum bright="69998" contrast="-70001"/>
          </a:blip>
          <a:stretch>
            <a:fillRect/>
          </a:stretch>
        </p:blipFill>
        <p:spPr>
          <a:xfrm>
            <a:off x="8458200" y="1828800"/>
            <a:ext cx="873125" cy="4619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6565" name="图片 40965" descr="gif002"/>
          <p:cNvPicPr>
            <a:picLocks noChangeAspect="1"/>
          </p:cNvPicPr>
          <p:nvPr/>
        </p:nvPicPr>
        <p:blipFill>
          <a:blip r:embed="rId2">
            <a:biLevel thresh="50000"/>
            <a:grayscl/>
            <a:lum bright="69998" contrast="-70001"/>
          </a:blip>
          <a:stretch>
            <a:fillRect/>
          </a:stretch>
        </p:blipFill>
        <p:spPr>
          <a:xfrm>
            <a:off x="7315200" y="1116013"/>
            <a:ext cx="1025525" cy="5413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6566" name="图片 40966" descr="gif002"/>
          <p:cNvPicPr>
            <a:picLocks noChangeAspect="1"/>
          </p:cNvPicPr>
          <p:nvPr/>
        </p:nvPicPr>
        <p:blipFill>
          <a:blip r:embed="rId2">
            <a:biLevel thresh="50000"/>
            <a:grayscl/>
            <a:lum bright="69998" contrast="-70001"/>
          </a:blip>
          <a:stretch>
            <a:fillRect/>
          </a:stretch>
        </p:blipFill>
        <p:spPr>
          <a:xfrm>
            <a:off x="6858000" y="1524000"/>
            <a:ext cx="1406525" cy="742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6567" name="矩形 40967"/>
          <p:cNvSpPr>
            <a:spLocks noTextEdit="1"/>
          </p:cNvSpPr>
          <p:nvPr/>
        </p:nvSpPr>
        <p:spPr>
          <a:xfrm>
            <a:off x="3287713" y="1412875"/>
            <a:ext cx="5029200" cy="1447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630"/>
              </a:avLst>
            </a:prstTxWarp>
            <a:normAutofit/>
          </a:bodyPr>
          <a:p>
            <a:pPr algn="ctr"/>
            <a:r>
              <a:rPr lang="zh-CN" altLang="en-US" sz="3600" b="1">
                <a:gradFill rotWithShape="1">
                  <a:gsLst>
                    <a:gs pos="0">
                      <a:srgbClr val="750000"/>
                    </a:gs>
                    <a:gs pos="50000">
                      <a:srgbClr val="FF0000"/>
                    </a:gs>
                    <a:gs pos="100000">
                      <a:srgbClr val="750000"/>
                    </a:gs>
                  </a:gsLst>
                  <a:lin ang="5400000" scaled="1"/>
                  <a:tileRect/>
                </a:gradFill>
                <a:effectLst>
                  <a:outerShdw dist="35921" dir="2699999" algn="ctr" rotWithShape="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再见</a:t>
            </a:r>
            <a:endParaRPr lang="zh-CN" altLang="en-US" sz="3600" b="1">
              <a:gradFill rotWithShape="1">
                <a:gsLst>
                  <a:gs pos="0">
                    <a:srgbClr val="750000"/>
                  </a:gs>
                  <a:gs pos="50000">
                    <a:srgbClr val="FF0000"/>
                  </a:gs>
                  <a:gs pos="100000">
                    <a:srgbClr val="750000"/>
                  </a:gs>
                </a:gsLst>
                <a:lin ang="5400000" scaled="1"/>
                <a:tileRect/>
              </a:gradFill>
              <a:effectLst>
                <a:outerShdw dist="35921" dir="2699999" algn="ctr" rotWithShape="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>
    <p:random/>
  </p:transition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2556</Words>
  <PresentationFormat>宽屏</PresentationFormat>
  <Paragraphs>386</Paragraphs>
  <Slides>24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51" baseType="lpstr">
      <vt:lpstr>Arial</vt:lpstr>
      <vt:lpstr>宋体</vt:lpstr>
      <vt:lpstr>Wingdings</vt:lpstr>
      <vt:lpstr>Calibri</vt:lpstr>
      <vt:lpstr>黑体</vt:lpstr>
      <vt:lpstr>Times New Roman</vt:lpstr>
      <vt:lpstr>微软简粗黑</vt:lpstr>
      <vt:lpstr>华文行楷</vt:lpstr>
      <vt:lpstr>叶根友毛笔行书2.0版</vt:lpstr>
      <vt:lpstr>华文新魏</vt:lpstr>
      <vt:lpstr>隶书</vt:lpstr>
      <vt:lpstr>华文隶书</vt:lpstr>
      <vt:lpstr>Comic Sans MS</vt:lpstr>
      <vt:lpstr>微软雅黑</vt:lpstr>
      <vt:lpstr>Arial Unicode MS</vt:lpstr>
      <vt:lpstr>Calibri Light</vt:lpstr>
      <vt:lpstr>Wingdings</vt:lpstr>
      <vt:lpstr>Tahoma</vt:lpstr>
      <vt:lpstr>楷体_GB2312</vt:lpstr>
      <vt:lpstr>仿宋_GB2312</vt:lpstr>
      <vt:lpstr>Arial Black</vt:lpstr>
      <vt:lpstr>方正启体简体</vt:lpstr>
      <vt:lpstr>方正北魏楷书简体</vt:lpstr>
      <vt:lpstr>方正大黑简体</vt:lpstr>
      <vt:lpstr>仿宋</vt:lpstr>
      <vt:lpstr>新宋体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2018-11-17T03:09:00Z</dcterms:created>
  <dcterms:modified xsi:type="dcterms:W3CDTF">2018-11-19T13:53:51Z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2052-10.1.0.7668</vt:lpwstr>
  </property>
  <property fmtid="{D5CDD505-2E9C-101B-9397-08002B2CF9AE}" pid="3" name="KSORubyTemplateID">
    <vt:lpwstr>13</vt:lpwstr>
  </property>
</Properties>
</file>