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6"/>
  </p:notesMasterIdLst>
  <p:sldIdLst>
    <p:sldId id="489" r:id="rId3"/>
    <p:sldId id="490" r:id="rId4"/>
    <p:sldId id="438" r:id="rId5"/>
    <p:sldId id="491" r:id="rId6"/>
    <p:sldId id="493" r:id="rId7"/>
    <p:sldId id="443" r:id="rId8"/>
    <p:sldId id="495" r:id="rId9"/>
    <p:sldId id="496" r:id="rId10"/>
    <p:sldId id="444" r:id="rId11"/>
    <p:sldId id="497" r:id="rId12"/>
    <p:sldId id="440" r:id="rId13"/>
    <p:sldId id="442" r:id="rId14"/>
    <p:sldId id="498" r:id="rId15"/>
    <p:sldId id="446" r:id="rId17"/>
    <p:sldId id="445" r:id="rId18"/>
    <p:sldId id="499" r:id="rId19"/>
    <p:sldId id="386" r:id="rId20"/>
    <p:sldId id="387" r:id="rId21"/>
    <p:sldId id="500" r:id="rId22"/>
    <p:sldId id="501" r:id="rId23"/>
    <p:sldId id="433" r:id="rId24"/>
    <p:sldId id="502" r:id="rId25"/>
    <p:sldId id="503" r:id="rId26"/>
    <p:sldId id="434" r:id="rId27"/>
    <p:sldId id="506" r:id="rId28"/>
    <p:sldId id="507" r:id="rId29"/>
    <p:sldId id="504" r:id="rId30"/>
    <p:sldId id="505" r:id="rId31"/>
    <p:sldId id="508" r:id="rId32"/>
    <p:sldId id="509" r:id="rId33"/>
    <p:sldId id="510" r:id="rId34"/>
    <p:sldId id="512" r:id="rId35"/>
    <p:sldId id="514" r:id="rId36"/>
    <p:sldId id="515" r:id="rId37"/>
    <p:sldId id="516" r:id="rId38"/>
    <p:sldId id="517" r:id="rId39"/>
    <p:sldId id="518" r:id="rId40"/>
    <p:sldId id="519" r:id="rId41"/>
    <p:sldId id="520" r:id="rId42"/>
    <p:sldId id="521" r:id="rId43"/>
    <p:sldId id="522" r:id="rId44"/>
    <p:sldId id="523" r:id="rId45"/>
    <p:sldId id="524" r:id="rId46"/>
    <p:sldId id="525" r:id="rId47"/>
    <p:sldId id="526" r:id="rId48"/>
    <p:sldId id="527" r:id="rId49"/>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00"/>
    <a:srgbClr val="0033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65" d="100"/>
          <a:sy n="65" d="100"/>
        </p:scale>
        <p:origin x="-1536" y="-114"/>
      </p:cViewPr>
      <p:guideLst>
        <p:guide orient="horz" pos="2122"/>
        <p:guide pos="2834"/>
      </p:guideLst>
    </p:cSldViewPr>
  </p:slid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2" Type="http://schemas.openxmlformats.org/officeDocument/2006/relationships/tableStyles" Target="tableStyles.xml"/><Relationship Id="rId51" Type="http://schemas.openxmlformats.org/officeDocument/2006/relationships/viewProps" Target="viewProps.xml"/><Relationship Id="rId50" Type="http://schemas.openxmlformats.org/officeDocument/2006/relationships/presProps" Target="presProps.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notesMaster" Target="notesMasters/notesMaster1.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幻灯片图像占位符 1"/>
          <p:cNvSpPr>
            <a:spLocks noGrp="1" noRot="1" noChangeAspect="1" noTextEdit="1"/>
          </p:cNvSpPr>
          <p:nvPr>
            <p:ph type="sldImg"/>
          </p:nvPr>
        </p:nvSpPr>
        <p:spPr>
          <a:ln>
            <a:miter/>
          </a:ln>
        </p:spPr>
      </p:sp>
      <p:sp>
        <p:nvSpPr>
          <p:cNvPr id="22530" name="备注占位符 2"/>
          <p:cNvSpPr>
            <a:spLocks noGrp="1"/>
          </p:cNvSpPr>
          <p:nvPr>
            <p:ph type="body"/>
          </p:nvPr>
        </p:nvSpPr>
        <p:spPr/>
        <p:txBody>
          <a:bodyPr wrap="square" lIns="91440" tIns="45720" rIns="91440" bIns="45720" anchor="t"/>
          <a:p>
            <a:pPr lvl="0"/>
            <a:endParaRPr lang="zh-CN" altLang="en-US" dirty="0"/>
          </a:p>
        </p:txBody>
      </p:sp>
      <p:sp>
        <p:nvSpPr>
          <p:cNvPr id="2253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p>
            <a:pPr lvl="0" indent="0" algn="r"/>
            <a:fld id="{9A0DB2DC-4C9A-4742-B13C-FB6460FD3503}" type="slidenum">
              <a:rPr lang="zh-CN" altLang="en-US" sz="1200" dirty="0">
                <a:latin typeface="Arial" panose="020B0604020202020204" pitchFamily="34" charset="0"/>
                <a:ea typeface="幼圆" pitchFamily="49" charset="-122"/>
              </a:rPr>
            </a:fld>
            <a:endParaRPr lang="zh-CN" altLang="en-US" sz="1200" dirty="0">
              <a:latin typeface="Arial" panose="020B0604020202020204" pitchFamily="34" charset="0"/>
              <a:ea typeface="幼圆" pitchFamily="49"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837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solidFill>
                  <a:srgbClr val="000000"/>
                </a:solidFill>
              </a:rPr>
            </a:fld>
            <a:endParaRPr lang="zh-CN" altLang="en-US" sz="1200" dirty="0">
              <a:solidFill>
                <a:srgbClr val="000000"/>
              </a:solidFill>
            </a:endParaRPr>
          </a:p>
        </p:txBody>
      </p:sp>
      <p:sp>
        <p:nvSpPr>
          <p:cNvPr id="58371" name="Rectangle 2"/>
          <p:cNvSpPr>
            <a:spLocks noGrp="1" noRot="1" noTextEdit="1"/>
          </p:cNvSpPr>
          <p:nvPr>
            <p:ph type="sldImg"/>
          </p:nvPr>
        </p:nvSpPr>
        <p:spPr>
          <a:ln>
            <a:solidFill>
              <a:srgbClr val="000000">
                <a:alpha val="100000"/>
              </a:srgbClr>
            </a:solidFill>
            <a:miter lim="800000"/>
          </a:ln>
        </p:spPr>
      </p:sp>
      <p:sp>
        <p:nvSpPr>
          <p:cNvPr id="58372" name="Rectangle 3"/>
          <p:cNvSpPr>
            <a:spLocks noGrp="1" noRot="1"/>
          </p:cNvSpPr>
          <p:nvPr>
            <p:ph type="body"/>
          </p:nvPr>
        </p:nvSpPr>
        <p:spPr>
          <a:noFill/>
          <a:ln>
            <a:noFill/>
          </a:ln>
        </p:spPr>
        <p:txBody>
          <a:bodyPr wrap="square" lIns="91440" tIns="45720" rIns="91440" bIns="45720" anchor="t"/>
          <a:p>
            <a:pPr lvl="0">
              <a:spcBef>
                <a:spcPct val="0"/>
              </a:spcBef>
            </a:pPr>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transition>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标题，文本与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92100"/>
            <a:ext cx="8229600" cy="13843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905000"/>
            <a:ext cx="4038600"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905000"/>
            <a:ext cx="4038600"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4"/>
          <p:cNvSpPr>
            <a:spLocks noGrp="1"/>
          </p:cNvSpPr>
          <p:nvPr>
            <p:ph type="dt" sz="half" idx="12"/>
          </p:nvPr>
        </p:nvSpPr>
        <p:spPr bwMode="auto">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5"/>
          <p:cNvSpPr>
            <a:spLocks noGrp="1"/>
          </p:cNvSpPr>
          <p:nvPr>
            <p:ph type="ftr" sz="quarter" idx="3"/>
          </p:nvPr>
        </p:nvSpPr>
        <p:spPr bwMode="auto">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6"/>
          <p:cNvSpPr>
            <a:spLocks noGrp="1"/>
          </p:cNvSpPr>
          <p:nvPr>
            <p:ph type="sldNum" sz="quarter" idx="4"/>
          </p:nvPr>
        </p:nvSpPr>
        <p:spPr bwMode="auto">
          <a:xfrm>
            <a:off x="6553200" y="6245225"/>
            <a:ext cx="2133600" cy="476250"/>
          </a:xfrm>
          <a:prstGeom prst="rect">
            <a:avLst/>
          </a:prstGeom>
          <a:ln>
            <a:miter lim="800000"/>
          </a:ln>
        </p:spPr>
        <p:txBody>
          <a:bodyPr vert="horz" wrap="square" lIns="91440" tIns="45720" rIns="91440" bIns="45720" numCol="1" anchor="t" anchorCtr="0" compatLnSpc="1"/>
          <a:p>
            <a:pPr algn="r"/>
            <a:fld id="{9A0DB2DC-4C9A-4742-B13C-FB6460FD3503}" type="slidenum">
              <a:rPr lang="en-US" altLang="zh-CN" dirty="0"/>
            </a:fld>
            <a:endParaRPr lang="en-US" altLang="zh-CN" dirty="0"/>
          </a:p>
        </p:txBody>
      </p:sp>
    </p:spTree>
  </p:cSld>
  <p:clrMapOvr>
    <a:masterClrMapping/>
  </p:clrMapOvr>
  <p:transition>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标题和表格">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7" name="Rectangle 4"/>
          <p:cNvSpPr>
            <a:spLocks noGrp="1" noChangeArrowheads="1"/>
          </p:cNvSpPr>
          <p:nvPr>
            <p:ph type="dt" sz="half" idx="2"/>
          </p:nvPr>
        </p:nvSpPr>
        <p:spPr bwMode="auto">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ln>
            <a:miter lim="800000"/>
          </a:ln>
        </p:spPr>
        <p:txBody>
          <a:bodyPr vert="horz" wrap="square" lIns="91440" tIns="45720" rIns="91440" bIns="45720" numCol="1" anchor="t" anchorCtr="0" compatLnSpc="1"/>
          <a:p>
            <a:pPr algn="r"/>
            <a:fld id="{9A0DB2DC-4C9A-4742-B13C-FB6460FD3503}" type="slidenum">
              <a:rPr lang="en-US" altLang="zh-CN" dirty="0"/>
            </a:fld>
            <a:endParaRPr lang="en-US" altLang="zh-CN" dirty="0"/>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idx="1"/>
          </p:nvPr>
        </p:nvSpPr>
        <p:spPr>
          <a:xfrm>
            <a:off x="-1260475" y="1484313"/>
            <a:ext cx="8229600" cy="4525962"/>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fade thruBlk="1"/>
  </p:transition>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jpe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png"/><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png"/><Relationship Id="rId1"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22.png"/><Relationship Id="rId1" Type="http://schemas.openxmlformats.org/officeDocument/2006/relationships/image" Target="../media/image21.jpeg"/></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hyperlink" Target="http://www.southcn.com/news/china/zgkx/200302140824.htm" TargetMode="External"/><Relationship Id="rId4" Type="http://schemas.openxmlformats.org/officeDocument/2006/relationships/image" Target="../media/image25.jpeg"/><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hyperlink" Target="http://news.anhuinews.com/system/2003/12/10/000513060.shtml" TargetMode="Externa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8.png"/><Relationship Id="rId1" Type="http://schemas.openxmlformats.org/officeDocument/2006/relationships/image" Target="../media/image27.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 Id="rId3" Type="http://schemas.openxmlformats.org/officeDocument/2006/relationships/oleObject" Target="../embeddings/oleObject1.bin"/><Relationship Id="rId2" Type="http://schemas.openxmlformats.org/officeDocument/2006/relationships/image" Target="../media/image31.jpeg"/><Relationship Id="rId1" Type="http://schemas.openxmlformats.org/officeDocument/2006/relationships/image" Target="../media/image30.emf"/></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jpeg"/><Relationship Id="rId1" Type="http://schemas.openxmlformats.org/officeDocument/2006/relationships/image" Target="../media/image3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1.wav"/><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image" Target="../media/image3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2.jpeg"/><Relationship Id="rId1" Type="http://schemas.openxmlformats.org/officeDocument/2006/relationships/image" Target="../media/image4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3.png"/><Relationship Id="rId2" Type="http://schemas.openxmlformats.org/officeDocument/2006/relationships/image" Target="../media/image2.jpeg"/><Relationship Id="rId1"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4.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5.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6.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7.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9.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0.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1.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2.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3.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4.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5.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6.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7.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9.png"/><Relationship Id="rId1" Type="http://schemas.openxmlformats.org/officeDocument/2006/relationships/image" Target="../media/image58.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0.png"/><Relationship Id="rId1"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副标题 2"/>
          <p:cNvSpPr>
            <a:spLocks noGrp="1"/>
          </p:cNvSpPr>
          <p:nvPr>
            <p:ph type="subTitle"/>
          </p:nvPr>
        </p:nvSpPr>
        <p:spPr>
          <a:xfrm>
            <a:off x="876300" y="598488"/>
            <a:ext cx="7391400" cy="1066800"/>
          </a:xfrm>
        </p:spPr>
        <p:txBody>
          <a:bodyPr vert="horz" wrap="square" lIns="91440" tIns="45720" rIns="91440" bIns="45720" anchor="t"/>
          <a:lstStyle>
            <a:lvl1pPr marL="0" lvl="0" indent="0" algn="ctr">
              <a:defRPr/>
            </a:lvl1pPr>
            <a:lvl2pPr marL="457200" lvl="1" indent="0" algn="ctr">
              <a:defRPr/>
            </a:lvl2pPr>
            <a:lvl3pPr marL="914400" lvl="2" indent="0" algn="ctr">
              <a:defRPr/>
            </a:lvl3pPr>
            <a:lvl4pPr marL="1371600" lvl="3" indent="0" algn="ctr">
              <a:defRPr/>
            </a:lvl4pPr>
            <a:lvl5pPr marL="1828800" lvl="4" indent="0" algn="ctr">
              <a:defRPr/>
            </a:lvl5pPr>
          </a:lstStyle>
          <a:p>
            <a:pPr marL="342900" lvl="0" indent="-342900" algn="l">
              <a:buNone/>
            </a:pPr>
            <a:r>
              <a:rPr lang="zh-CN" altLang="en-US" sz="4000" b="1" dirty="0">
                <a:latin typeface="黑体" panose="02010609060101010101" pitchFamily="49" charset="-122"/>
                <a:ea typeface="黑体" panose="02010609060101010101" pitchFamily="49" charset="-122"/>
              </a:rPr>
              <a:t>第</a:t>
            </a:r>
            <a:r>
              <a:rPr lang="en-US" altLang="zh-CN" sz="4000" b="1" dirty="0">
                <a:latin typeface="黑体" panose="02010609060101010101" pitchFamily="49" charset="-122"/>
                <a:ea typeface="黑体" panose="02010609060101010101" pitchFamily="49" charset="-122"/>
              </a:rPr>
              <a:t>20</a:t>
            </a:r>
            <a:r>
              <a:rPr lang="zh-CN" altLang="en-US" sz="4000" b="1" dirty="0">
                <a:latin typeface="黑体" panose="02010609060101010101" pitchFamily="49" charset="-122"/>
                <a:ea typeface="黑体" panose="02010609060101010101" pitchFamily="49" charset="-122"/>
              </a:rPr>
              <a:t>课 联合国与世界贸易组织</a:t>
            </a:r>
            <a:endParaRPr lang="zh-CN" altLang="en-US" sz="4000" b="1" dirty="0">
              <a:latin typeface="黑体" panose="02010609060101010101" pitchFamily="49" charset="-122"/>
              <a:ea typeface="黑体" panose="02010609060101010101" pitchFamily="49" charset="-122"/>
            </a:endParaRPr>
          </a:p>
        </p:txBody>
      </p:sp>
      <p:pic>
        <p:nvPicPr>
          <p:cNvPr id="9218" name="Picture 5"/>
          <p:cNvPicPr>
            <a:picLocks noChangeAspect="1"/>
          </p:cNvPicPr>
          <p:nvPr/>
        </p:nvPicPr>
        <p:blipFill>
          <a:blip r:embed="rId1"/>
          <a:stretch>
            <a:fillRect/>
          </a:stretch>
        </p:blipFill>
        <p:spPr>
          <a:xfrm>
            <a:off x="533400" y="1905000"/>
            <a:ext cx="3856038" cy="3352800"/>
          </a:xfrm>
          <a:prstGeom prst="rect">
            <a:avLst/>
          </a:prstGeom>
          <a:noFill/>
          <a:ln w="9525">
            <a:noFill/>
          </a:ln>
        </p:spPr>
      </p:pic>
      <p:pic>
        <p:nvPicPr>
          <p:cNvPr id="9219" name="Picture 9" descr="https://timgsa.baidu.com/timg?image&amp;quality=80&amp;size=b9999_10000&amp;sec=1535028683780&amp;di=03211bc3157e347c732e5efff04b8ef8&amp;imgtype=jpg&amp;src=http%3A%2F%2Fimg3.imgtn.bdimg.com%2Fit%2Fu%3D2428684253%2C2924895415%26fm%3D214%26gp%3D0.jpg"/>
          <p:cNvPicPr>
            <a:picLocks noChangeAspect="1"/>
          </p:cNvPicPr>
          <p:nvPr/>
        </p:nvPicPr>
        <p:blipFill>
          <a:blip r:embed="rId2"/>
          <a:stretch>
            <a:fillRect/>
          </a:stretch>
        </p:blipFill>
        <p:spPr>
          <a:xfrm>
            <a:off x="4584700" y="1795463"/>
            <a:ext cx="4038600" cy="3462337"/>
          </a:xfrm>
          <a:prstGeom prst="rect">
            <a:avLst/>
          </a:prstGeom>
          <a:noFill/>
          <a:ln w="9525">
            <a:noFill/>
          </a:ln>
        </p:spPr>
      </p:pic>
      <p:sp>
        <p:nvSpPr>
          <p:cNvPr id="9220" name="文本框 1"/>
          <p:cNvSpPr txBox="1"/>
          <p:nvPr/>
        </p:nvSpPr>
        <p:spPr>
          <a:xfrm>
            <a:off x="1743075" y="5454650"/>
            <a:ext cx="1255713" cy="522288"/>
          </a:xfrm>
          <a:prstGeom prst="rect">
            <a:avLst/>
          </a:prstGeom>
          <a:noFill/>
          <a:ln w="9525">
            <a:noFill/>
          </a:ln>
        </p:spPr>
        <p:txBody>
          <a:bodyPr wrap="none" anchor="t">
            <a:spAutoFit/>
          </a:bodyPr>
          <a:p>
            <a:r>
              <a:rPr lang="zh-CN" altLang="en-US" sz="2800" b="1" dirty="0">
                <a:latin typeface="黑体" panose="02010609060101010101" pitchFamily="49" charset="-122"/>
                <a:ea typeface="黑体" panose="02010609060101010101" pitchFamily="49" charset="-122"/>
              </a:rPr>
              <a:t>联合国</a:t>
            </a:r>
            <a:endParaRPr lang="zh-CN" altLang="en-US" sz="2800" b="1" dirty="0">
              <a:latin typeface="黑体" panose="02010609060101010101" pitchFamily="49" charset="-122"/>
              <a:ea typeface="黑体" panose="02010609060101010101" pitchFamily="49" charset="-122"/>
            </a:endParaRPr>
          </a:p>
        </p:txBody>
      </p:sp>
      <p:sp>
        <p:nvSpPr>
          <p:cNvPr id="9221" name="文本框 2"/>
          <p:cNvSpPr txBox="1"/>
          <p:nvPr/>
        </p:nvSpPr>
        <p:spPr>
          <a:xfrm>
            <a:off x="5703888" y="5357813"/>
            <a:ext cx="2327275" cy="522287"/>
          </a:xfrm>
          <a:prstGeom prst="rect">
            <a:avLst/>
          </a:prstGeom>
          <a:noFill/>
          <a:ln w="9525">
            <a:noFill/>
          </a:ln>
        </p:spPr>
        <p:txBody>
          <a:bodyPr wrap="none" anchor="t">
            <a:spAutoFit/>
          </a:bodyPr>
          <a:p>
            <a:r>
              <a:rPr lang="zh-CN" altLang="en-US" sz="2800" b="1" dirty="0">
                <a:latin typeface="黑体" panose="02010609060101010101" pitchFamily="49" charset="-122"/>
                <a:ea typeface="黑体" panose="02010609060101010101" pitchFamily="49" charset="-122"/>
              </a:rPr>
              <a:t>世界贸易组织</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4450" y="36830"/>
            <a:ext cx="9056370" cy="6456680"/>
          </a:xfrm>
          <a:prstGeom prst="rect">
            <a:avLst/>
          </a:prstGeom>
        </p:spPr>
      </p:pic>
      <p:sp>
        <p:nvSpPr>
          <p:cNvPr id="9217" name="副标题 2"/>
          <p:cNvSpPr>
            <a:spLocks noGrp="1"/>
          </p:cNvSpPr>
          <p:nvPr/>
        </p:nvSpPr>
        <p:spPr>
          <a:xfrm>
            <a:off x="876300" y="598805"/>
            <a:ext cx="7718425" cy="1066800"/>
          </a:xfrm>
          <a:prstGeom prst="rect">
            <a:avLst/>
          </a:prstGeom>
          <a:noFill/>
          <a:ln w="9525">
            <a:noFill/>
          </a:ln>
        </p:spPr>
        <p:txBody>
          <a:bodyPr vert="horz" wrap="square" lIns="91440" tIns="45720" rIns="91440" bIns="45720" anchor="t"/>
          <a:lstStyle>
            <a:lvl1pPr marL="0" lvl="0" indent="0" algn="ctr">
              <a:defRPr/>
            </a:lvl1pPr>
            <a:lvl2pPr marL="457200" lvl="1" indent="0" algn="ctr">
              <a:defRPr/>
            </a:lvl2pPr>
            <a:lvl3pPr marL="914400" lvl="2" indent="0" algn="ctr">
              <a:defRPr/>
            </a:lvl3pPr>
            <a:lvl4pPr marL="1371600" lvl="3" indent="0" algn="ctr">
              <a:defRPr/>
            </a:lvl4pPr>
            <a:lvl5pPr marL="1828800" lvl="4" indent="0" algn="ctr">
              <a:defRPr/>
            </a:lvl5pPr>
          </a:lstStyle>
          <a:p>
            <a:pPr marL="342900" lvl="0" indent="-342900" algn="l">
              <a:buNone/>
            </a:pPr>
            <a:r>
              <a:rPr lang="en-US" altLang="zh-CN" sz="4000" b="1" dirty="0">
                <a:latin typeface="黑体" panose="02010609060101010101" pitchFamily="49" charset="-122"/>
                <a:ea typeface="黑体" panose="02010609060101010101" pitchFamily="49" charset="-122"/>
              </a:rPr>
              <a:t>   </a:t>
            </a:r>
            <a:r>
              <a:rPr lang="zh-CN" altLang="en-US" sz="4000" b="1" dirty="0">
                <a:latin typeface="黑体" panose="02010609060101010101" pitchFamily="49" charset="-122"/>
                <a:ea typeface="黑体" panose="02010609060101010101" pitchFamily="49" charset="-122"/>
              </a:rPr>
              <a:t>第一部分</a:t>
            </a:r>
            <a:r>
              <a:rPr lang="zh-CN" altLang="en-US" sz="4000" b="1" dirty="0">
                <a:latin typeface="黑体" panose="02010609060101010101" pitchFamily="49" charset="-122"/>
                <a:ea typeface="黑体" panose="02010609060101010101" pitchFamily="49" charset="-122"/>
              </a:rPr>
              <a:t>       联合国</a:t>
            </a:r>
            <a:endParaRPr lang="zh-CN" altLang="en-US" sz="4000" b="1" dirty="0">
              <a:latin typeface="黑体" panose="02010609060101010101" pitchFamily="49" charset="-122"/>
              <a:ea typeface="黑体" panose="02010609060101010101" pitchFamily="49" charset="-122"/>
            </a:endParaRPr>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3" name="矩形 2"/>
          <p:cNvSpPr/>
          <p:nvPr/>
        </p:nvSpPr>
        <p:spPr>
          <a:xfrm>
            <a:off x="273050" y="72073"/>
            <a:ext cx="7759700" cy="523875"/>
          </a:xfrm>
          <a:prstGeom prst="rect">
            <a:avLst/>
          </a:prstGeom>
          <a:noFill/>
          <a:ln w="9525">
            <a:noFill/>
          </a:ln>
        </p:spPr>
        <p:txBody>
          <a:bodyPr wrap="none">
            <a:spAutoFit/>
          </a:bodyPr>
          <a:p>
            <a:pPr algn="ctr"/>
            <a:r>
              <a:rPr lang="zh-CN" altLang="en-US" sz="2800" b="1" dirty="0">
                <a:latin typeface="Arial" panose="020B0604020202020204" pitchFamily="34" charset="0"/>
              </a:rPr>
              <a:t>联合国总部门前的雕塑，表达了人们什么愿意？</a:t>
            </a:r>
            <a:endParaRPr lang="zh-CN" altLang="en-US" sz="2800" b="1" dirty="0">
              <a:latin typeface="Arial" panose="020B0604020202020204" pitchFamily="34" charset="0"/>
            </a:endParaRPr>
          </a:p>
        </p:txBody>
      </p:sp>
      <p:pic>
        <p:nvPicPr>
          <p:cNvPr id="5124" name="Picture 3" descr="xinsimple_3490f099561e42c79acaabe340cf97e2"/>
          <p:cNvPicPr>
            <a:picLocks noChangeAspect="1"/>
          </p:cNvPicPr>
          <p:nvPr/>
        </p:nvPicPr>
        <p:blipFill>
          <a:blip r:embed="rId1"/>
          <a:stretch>
            <a:fillRect/>
          </a:stretch>
        </p:blipFill>
        <p:spPr>
          <a:xfrm>
            <a:off x="76200" y="596265"/>
            <a:ext cx="4314825" cy="3581400"/>
          </a:xfrm>
          <a:prstGeom prst="rect">
            <a:avLst/>
          </a:prstGeom>
          <a:noFill/>
          <a:ln w="9525">
            <a:noFill/>
          </a:ln>
        </p:spPr>
      </p:pic>
      <p:pic>
        <p:nvPicPr>
          <p:cNvPr id="5125" name="Picture 4" descr="8"/>
          <p:cNvPicPr>
            <a:picLocks noChangeAspect="1"/>
          </p:cNvPicPr>
          <p:nvPr/>
        </p:nvPicPr>
        <p:blipFill>
          <a:blip r:embed="rId2"/>
          <a:stretch>
            <a:fillRect/>
          </a:stretch>
        </p:blipFill>
        <p:spPr>
          <a:xfrm>
            <a:off x="4391025" y="678180"/>
            <a:ext cx="4419600" cy="3505200"/>
          </a:xfrm>
          <a:prstGeom prst="rect">
            <a:avLst/>
          </a:prstGeom>
          <a:noFill/>
          <a:ln w="9525">
            <a:noFill/>
          </a:ln>
        </p:spPr>
      </p:pic>
      <p:sp>
        <p:nvSpPr>
          <p:cNvPr id="3" name="矩形 2"/>
          <p:cNvSpPr/>
          <p:nvPr/>
        </p:nvSpPr>
        <p:spPr>
          <a:xfrm>
            <a:off x="76200" y="4304030"/>
            <a:ext cx="4495800" cy="2676525"/>
          </a:xfrm>
          <a:prstGeom prst="rect">
            <a:avLst/>
          </a:prstGeom>
        </p:spPr>
        <p:style>
          <a:lnRef idx="1">
            <a:schemeClr val="accent6"/>
          </a:lnRef>
          <a:fillRef idx="2">
            <a:schemeClr val="accent6"/>
          </a:fillRef>
          <a:effectRef idx="1">
            <a:schemeClr val="accent6"/>
          </a:effectRef>
          <a:fontRef idx="minor">
            <a:schemeClr val="dk1"/>
          </a:fontRef>
        </p:style>
        <p:txBody>
          <a:bodyPr>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en-US" altLang="zh-CN" sz="2800" dirty="0">
                <a:latin typeface="黑体" panose="02010609060101010101" pitchFamily="49" charset="-122"/>
                <a:ea typeface="黑体" panose="02010609060101010101" pitchFamily="49" charset="-122"/>
                <a:sym typeface="+mn-ea"/>
              </a:rPr>
              <a:t>【</a:t>
            </a:r>
            <a:r>
              <a:rPr lang="zh-CN" altLang="en-US" sz="2800" dirty="0">
                <a:latin typeface="黑体" panose="02010609060101010101" pitchFamily="49" charset="-122"/>
                <a:ea typeface="黑体" panose="02010609060101010101" pitchFamily="49" charset="-122"/>
                <a:sym typeface="+mn-ea"/>
              </a:rPr>
              <a:t>铸剑为犁</a:t>
            </a:r>
            <a:r>
              <a:rPr lang="en-US" altLang="zh-CN" sz="2800" dirty="0">
                <a:latin typeface="黑体" panose="02010609060101010101" pitchFamily="49" charset="-122"/>
                <a:ea typeface="黑体" panose="02010609060101010101" pitchFamily="49" charset="-122"/>
                <a:sym typeface="+mn-ea"/>
              </a:rPr>
              <a:t>】</a:t>
            </a:r>
            <a:r>
              <a:rPr kumimoji="0" lang="zh-CN" altLang="en-US" sz="28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rPr>
              <a:t>雕塑中的人一手拿着锤子，另一只手拿着他要改铸为犁的剑。象征着人类要求终结战争，把毁灭的武器变为创造的工具，以造福全人类。</a:t>
            </a:r>
            <a:endParaRPr kumimoji="0" lang="en-US" altLang="zh-CN" sz="28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endParaRPr>
          </a:p>
        </p:txBody>
      </p:sp>
      <p:sp>
        <p:nvSpPr>
          <p:cNvPr id="2" name="矩形 1"/>
          <p:cNvSpPr/>
          <p:nvPr/>
        </p:nvSpPr>
        <p:spPr>
          <a:xfrm>
            <a:off x="4654550" y="4426585"/>
            <a:ext cx="4444365" cy="224536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en-US" altLang="zh-CN" sz="2800" dirty="0">
                <a:latin typeface="黑体" panose="02010609060101010101" pitchFamily="49" charset="-122"/>
                <a:ea typeface="黑体" panose="02010609060101010101" pitchFamily="49" charset="-122"/>
                <a:sym typeface="+mn-ea"/>
              </a:rPr>
              <a:t>【</a:t>
            </a:r>
            <a:r>
              <a:rPr lang="zh-CN" altLang="en-US" sz="2800" dirty="0">
                <a:latin typeface="黑体" panose="02010609060101010101" pitchFamily="49" charset="-122"/>
                <a:ea typeface="黑体" panose="02010609060101010101" pitchFamily="49" charset="-122"/>
                <a:sym typeface="+mn-ea"/>
              </a:rPr>
              <a:t>弯曲的手枪</a:t>
            </a:r>
            <a:r>
              <a:rPr lang="en-US" altLang="zh-CN" sz="2800" dirty="0">
                <a:latin typeface="黑体" panose="02010609060101010101" pitchFamily="49" charset="-122"/>
                <a:ea typeface="黑体" panose="02010609060101010101" pitchFamily="49" charset="-122"/>
                <a:sym typeface="+mn-ea"/>
              </a:rPr>
              <a:t>】</a:t>
            </a:r>
            <a:r>
              <a:rPr kumimoji="0" lang="zh-CN" altLang="en-US" sz="28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rPr>
              <a:t>打结的手枪，由卢森堡</a:t>
            </a:r>
            <a:r>
              <a:rPr kumimoji="0" lang="en-US" altLang="zh-CN" sz="28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rPr>
              <a:t>1988</a:t>
            </a:r>
            <a:r>
              <a:rPr kumimoji="0" lang="zh-CN" altLang="en-US" sz="28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rPr>
              <a:t>年赠送。弯曲打结的枪管表示了人们对非暴力的向往，呼吁国际裁军行动。 </a:t>
            </a:r>
            <a:endParaRPr kumimoji="0" lang="zh-CN" altLang="en-US" sz="28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0795" y="-13970"/>
            <a:ext cx="9123045" cy="6885305"/>
          </a:xfrm>
          <a:prstGeom prst="rect">
            <a:avLst/>
          </a:prstGeom>
        </p:spPr>
      </p:pic>
      <p:sp>
        <p:nvSpPr>
          <p:cNvPr id="3" name="文本框 2"/>
          <p:cNvSpPr txBox="1"/>
          <p:nvPr/>
        </p:nvSpPr>
        <p:spPr>
          <a:xfrm>
            <a:off x="4893945" y="2376170"/>
            <a:ext cx="4062730" cy="583565"/>
          </a:xfrm>
          <a:prstGeom prst="rect">
            <a:avLst/>
          </a:prstGeom>
          <a:solidFill>
            <a:srgbClr val="FFFF00"/>
          </a:solidFill>
        </p:spPr>
        <p:txBody>
          <a:bodyPr wrap="none" rtlCol="0" anchor="t">
            <a:spAutoFit/>
          </a:bodyPr>
          <a:p>
            <a:r>
              <a:rPr lang="en-US" altLang="zh-CN" sz="3200" b="1" dirty="0">
                <a:latin typeface="宋体" panose="02010600030101010101" pitchFamily="2" charset="-122"/>
                <a:sym typeface="+mn-ea"/>
              </a:rPr>
              <a:t>2</a:t>
            </a:r>
            <a:r>
              <a:rPr lang="zh-CN" altLang="en-US" sz="3200" b="1" dirty="0">
                <a:latin typeface="宋体" panose="02010600030101010101" pitchFamily="2" charset="-122"/>
                <a:sym typeface="+mn-ea"/>
              </a:rPr>
              <a:t>、联合国的主要机构</a:t>
            </a:r>
            <a:endParaRPr lang="zh-CN" altLang="en-US" sz="3200" b="1" dirty="0">
              <a:latin typeface="宋体" panose="02010600030101010101" pitchFamily="2" charset="-122"/>
              <a:sym typeface="+mn-ea"/>
            </a:endParaRPr>
          </a:p>
        </p:txBody>
      </p:sp>
      <p:sp>
        <p:nvSpPr>
          <p:cNvPr id="4" name="文本框 3"/>
          <p:cNvSpPr txBox="1"/>
          <p:nvPr/>
        </p:nvSpPr>
        <p:spPr>
          <a:xfrm>
            <a:off x="10795" y="-13970"/>
            <a:ext cx="1808480" cy="583565"/>
          </a:xfrm>
          <a:prstGeom prst="rect">
            <a:avLst/>
          </a:prstGeom>
          <a:solidFill>
            <a:srgbClr val="FFFF00"/>
          </a:solidFill>
        </p:spPr>
        <p:txBody>
          <a:bodyPr wrap="none" rtlCol="0" anchor="t">
            <a:spAutoFit/>
          </a:bodyPr>
          <a:p>
            <a:r>
              <a:rPr lang="zh-CN" altLang="en-US" sz="3200"/>
              <a:t>学习目标</a:t>
            </a:r>
            <a:endParaRPr lang="zh-CN" altLang="en-US" sz="3200"/>
          </a:p>
        </p:txBody>
      </p:sp>
      <p:sp>
        <p:nvSpPr>
          <p:cNvPr id="5" name="文本框 4"/>
          <p:cNvSpPr txBox="1"/>
          <p:nvPr/>
        </p:nvSpPr>
        <p:spPr>
          <a:xfrm>
            <a:off x="4893945" y="3469640"/>
            <a:ext cx="4062730" cy="583565"/>
          </a:xfrm>
          <a:prstGeom prst="rect">
            <a:avLst/>
          </a:prstGeom>
          <a:solidFill>
            <a:srgbClr val="FFFF00"/>
          </a:solidFill>
        </p:spPr>
        <p:txBody>
          <a:bodyPr wrap="none" rtlCol="0" anchor="t">
            <a:spAutoFit/>
          </a:bodyPr>
          <a:p>
            <a:r>
              <a:rPr lang="en-US" altLang="zh-CN" sz="3200" b="1" dirty="0">
                <a:latin typeface="宋体" panose="02010600030101010101" pitchFamily="2" charset="-122"/>
                <a:sym typeface="+mn-ea"/>
              </a:rPr>
              <a:t>3</a:t>
            </a:r>
            <a:r>
              <a:rPr lang="zh-CN" altLang="en-US" sz="3200" b="1" dirty="0">
                <a:latin typeface="宋体" panose="02010600030101010101" pitchFamily="2" charset="-122"/>
                <a:sym typeface="+mn-ea"/>
              </a:rPr>
              <a:t>、联合国职权和作用</a:t>
            </a:r>
            <a:endParaRPr lang="zh-CN" altLang="en-US" sz="3200" b="1" dirty="0">
              <a:latin typeface="宋体" panose="02010600030101010101" pitchFamily="2" charset="-122"/>
              <a:sym typeface="+mn-ea"/>
            </a:endParaRPr>
          </a:p>
        </p:txBody>
      </p:sp>
      <p:sp>
        <p:nvSpPr>
          <p:cNvPr id="6" name="文本框 5"/>
          <p:cNvSpPr txBox="1"/>
          <p:nvPr/>
        </p:nvSpPr>
        <p:spPr>
          <a:xfrm>
            <a:off x="4893945" y="4612640"/>
            <a:ext cx="3246120" cy="583565"/>
          </a:xfrm>
          <a:prstGeom prst="rect">
            <a:avLst/>
          </a:prstGeom>
          <a:solidFill>
            <a:srgbClr val="FFFF00"/>
          </a:solidFill>
        </p:spPr>
        <p:txBody>
          <a:bodyPr wrap="none" rtlCol="0" anchor="t">
            <a:spAutoFit/>
          </a:bodyPr>
          <a:p>
            <a:r>
              <a:rPr lang="en-US" altLang="zh-CN" sz="3200" b="1" dirty="0">
                <a:latin typeface="宋体" panose="02010600030101010101" pitchFamily="2" charset="-122"/>
                <a:sym typeface="+mn-ea"/>
              </a:rPr>
              <a:t>4</a:t>
            </a:r>
            <a:r>
              <a:rPr lang="zh-CN" altLang="en-US" sz="3200" b="1" dirty="0">
                <a:latin typeface="宋体" panose="02010600030101010101" pitchFamily="2" charset="-122"/>
                <a:sym typeface="+mn-ea"/>
              </a:rPr>
              <a:t>、联合国的宗旨</a:t>
            </a:r>
            <a:endParaRPr lang="zh-CN" altLang="en-US" sz="3200" b="1" dirty="0">
              <a:latin typeface="宋体" panose="02010600030101010101" pitchFamily="2" charset="-122"/>
              <a:sym typeface="+mn-ea"/>
            </a:endParaRPr>
          </a:p>
        </p:txBody>
      </p:sp>
      <p:sp>
        <p:nvSpPr>
          <p:cNvPr id="7" name="文本框 6"/>
          <p:cNvSpPr txBox="1"/>
          <p:nvPr/>
        </p:nvSpPr>
        <p:spPr>
          <a:xfrm>
            <a:off x="4893945" y="1350645"/>
            <a:ext cx="3382010" cy="583565"/>
          </a:xfrm>
          <a:prstGeom prst="rect">
            <a:avLst/>
          </a:prstGeom>
          <a:solidFill>
            <a:srgbClr val="FFFF00"/>
          </a:solidFill>
        </p:spPr>
        <p:txBody>
          <a:bodyPr wrap="square" rtlCol="0" anchor="t">
            <a:spAutoFit/>
          </a:bodyPr>
          <a:p>
            <a:r>
              <a:rPr lang="en-US" altLang="zh-CN" sz="3200" b="1" dirty="0">
                <a:latin typeface="宋体" panose="02010600030101010101" pitchFamily="2" charset="-122"/>
                <a:sym typeface="+mn-ea"/>
              </a:rPr>
              <a:t>1</a:t>
            </a:r>
            <a:r>
              <a:rPr lang="zh-CN" altLang="en-US" sz="3200" b="1" dirty="0">
                <a:latin typeface="宋体" panose="02010600030101010101" pitchFamily="2" charset="-122"/>
                <a:sym typeface="+mn-ea"/>
              </a:rPr>
              <a:t>、什么是联合国</a:t>
            </a:r>
            <a:endParaRPr lang="zh-CN" altLang="en-US" sz="3200"/>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73" name="Picture 10" descr="http://p1.so.qhimgs1.com/bdr/_240_/t01b4919e1b7700b6f1.jpg"/>
          <p:cNvPicPr>
            <a:picLocks noChangeAspect="1"/>
          </p:cNvPicPr>
          <p:nvPr/>
        </p:nvPicPr>
        <p:blipFill>
          <a:blip r:embed="rId1"/>
          <a:stretch>
            <a:fillRect/>
          </a:stretch>
        </p:blipFill>
        <p:spPr>
          <a:xfrm>
            <a:off x="5042535" y="2694940"/>
            <a:ext cx="4084320" cy="3462020"/>
          </a:xfrm>
          <a:prstGeom prst="rect">
            <a:avLst/>
          </a:prstGeom>
          <a:noFill/>
          <a:ln w="9525">
            <a:noFill/>
          </a:ln>
        </p:spPr>
      </p:pic>
      <p:sp>
        <p:nvSpPr>
          <p:cNvPr id="11266" name="TextBox 1"/>
          <p:cNvSpPr txBox="1"/>
          <p:nvPr/>
        </p:nvSpPr>
        <p:spPr>
          <a:xfrm>
            <a:off x="41275" y="52705"/>
            <a:ext cx="4102100" cy="706755"/>
          </a:xfrm>
          <a:prstGeom prst="rect">
            <a:avLst/>
          </a:prstGeom>
          <a:solidFill>
            <a:srgbClr val="FFFF00"/>
          </a:solidFill>
          <a:ln w="9525">
            <a:noFill/>
          </a:ln>
        </p:spPr>
        <p:txBody>
          <a:bodyPr wrap="square" anchor="t">
            <a:spAutoFit/>
          </a:bodyPr>
          <a:p>
            <a:r>
              <a:rPr lang="en-US" altLang="zh-CN" sz="4000" b="1" dirty="0">
                <a:solidFill>
                  <a:srgbClr val="FF0000"/>
                </a:solidFill>
                <a:latin typeface="幼圆" pitchFamily="49" charset="-122"/>
                <a:ea typeface="幼圆" pitchFamily="49" charset="-122"/>
              </a:rPr>
              <a:t>1</a:t>
            </a:r>
            <a:r>
              <a:rPr lang="zh-CN" altLang="en-US" sz="4000" b="1" dirty="0">
                <a:solidFill>
                  <a:srgbClr val="FF0000"/>
                </a:solidFill>
                <a:latin typeface="幼圆" pitchFamily="49" charset="-122"/>
                <a:ea typeface="幼圆" pitchFamily="49" charset="-122"/>
              </a:rPr>
              <a:t>、什么是</a:t>
            </a:r>
            <a:r>
              <a:rPr lang="zh-CN" altLang="en-US" sz="4000" b="1" dirty="0">
                <a:solidFill>
                  <a:srgbClr val="FF0000"/>
                </a:solidFill>
                <a:latin typeface="幼圆" pitchFamily="49" charset="-122"/>
                <a:ea typeface="幼圆" pitchFamily="49" charset="-122"/>
              </a:rPr>
              <a:t>联合国</a:t>
            </a:r>
            <a:endParaRPr lang="zh-CN" altLang="en-US" sz="4000" b="1" dirty="0">
              <a:solidFill>
                <a:srgbClr val="FF0000"/>
              </a:solidFill>
              <a:latin typeface="幼圆" pitchFamily="49" charset="-122"/>
              <a:ea typeface="幼圆" pitchFamily="49" charset="-122"/>
            </a:endParaRPr>
          </a:p>
        </p:txBody>
      </p:sp>
      <p:sp>
        <p:nvSpPr>
          <p:cNvPr id="11268" name="TextBox 11"/>
          <p:cNvSpPr txBox="1"/>
          <p:nvPr/>
        </p:nvSpPr>
        <p:spPr>
          <a:xfrm>
            <a:off x="41275" y="1262063"/>
            <a:ext cx="2305050" cy="5384800"/>
          </a:xfrm>
          <a:prstGeom prst="rect">
            <a:avLst/>
          </a:prstGeom>
          <a:noFill/>
          <a:ln w="9525">
            <a:noFill/>
          </a:ln>
        </p:spPr>
        <p:txBody>
          <a:bodyPr anchor="t">
            <a:spAutoFit/>
          </a:bodyPr>
          <a:p>
            <a:pPr>
              <a:lnSpc>
                <a:spcPct val="150000"/>
              </a:lnSpc>
            </a:pPr>
            <a:r>
              <a:rPr lang="zh-CN" altLang="en-US"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rPr>
              <a:t>联合国：</a:t>
            </a:r>
            <a:endParaRPr lang="en-US" altLang="zh-CN"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endParaRPr>
          </a:p>
          <a:p>
            <a:pPr>
              <a:lnSpc>
                <a:spcPct val="150000"/>
              </a:lnSpc>
            </a:pPr>
            <a:endParaRPr lang="zh-CN" altLang="en-US"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endParaRPr>
          </a:p>
          <a:p>
            <a:pPr>
              <a:lnSpc>
                <a:spcPct val="150000"/>
              </a:lnSpc>
            </a:pPr>
            <a:endParaRPr lang="zh-CN" altLang="en-US"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endParaRPr>
          </a:p>
          <a:p>
            <a:pPr>
              <a:lnSpc>
                <a:spcPct val="150000"/>
              </a:lnSpc>
            </a:pPr>
            <a:r>
              <a:rPr lang="zh-CN" altLang="en-US"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rPr>
              <a:t>地位：</a:t>
            </a:r>
            <a:endParaRPr lang="en-US" altLang="zh-CN"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endParaRPr>
          </a:p>
          <a:p>
            <a:pPr>
              <a:lnSpc>
                <a:spcPct val="150000"/>
              </a:lnSpc>
              <a:spcBef>
                <a:spcPts val="3000"/>
              </a:spcBef>
            </a:pPr>
            <a:endParaRPr lang="zh-CN" altLang="en-US"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endParaRPr>
          </a:p>
          <a:p>
            <a:pPr>
              <a:lnSpc>
                <a:spcPct val="150000"/>
              </a:lnSpc>
              <a:spcBef>
                <a:spcPts val="3000"/>
              </a:spcBef>
            </a:pPr>
            <a:r>
              <a:rPr lang="zh-CN" altLang="en-US"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rPr>
              <a:t>总部在：</a:t>
            </a:r>
            <a:endParaRPr lang="en-US" altLang="zh-CN"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endParaRPr>
          </a:p>
          <a:p>
            <a:pPr>
              <a:lnSpc>
                <a:spcPct val="150000"/>
              </a:lnSpc>
            </a:pPr>
            <a:endParaRPr lang="en-US" altLang="zh-CN" sz="2800" b="1" dirty="0">
              <a:ln w="22225">
                <a:solidFill>
                  <a:schemeClr val="accent2"/>
                </a:solidFill>
                <a:prstDash val="solid"/>
              </a:ln>
              <a:solidFill>
                <a:schemeClr val="accent2">
                  <a:lumMod val="40000"/>
                  <a:lumOff val="60000"/>
                </a:schemeClr>
              </a:solidFill>
              <a:effectLst/>
              <a:latin typeface="Calibri" panose="020F0502020204030204" pitchFamily="34" charset="0"/>
              <a:ea typeface="宋体" panose="02010600030101010101" pitchFamily="2" charset="-122"/>
            </a:endParaRPr>
          </a:p>
        </p:txBody>
      </p:sp>
      <p:sp>
        <p:nvSpPr>
          <p:cNvPr id="13" name="TextBox 12"/>
          <p:cNvSpPr txBox="1"/>
          <p:nvPr/>
        </p:nvSpPr>
        <p:spPr>
          <a:xfrm>
            <a:off x="1755140" y="1262380"/>
            <a:ext cx="7105650" cy="1814830"/>
          </a:xfrm>
          <a:prstGeom prst="rect">
            <a:avLst/>
          </a:prstGeom>
          <a:noFill/>
          <a:ln w="9525">
            <a:noFill/>
          </a:ln>
        </p:spPr>
        <p:txBody>
          <a:bodyPr wrap="square" anchor="t">
            <a:spAutoFit/>
          </a:bodyPr>
          <a:p>
            <a:r>
              <a:rPr sz="2800" b="1" dirty="0">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rPr>
              <a:t>联合国是一个国际性组织，于1945年成立，现有会员国193个。联合国的宗旨和工作以《联合国宪章》中规定的机构目标和原则为出发点。</a:t>
            </a:r>
            <a:endParaRPr sz="2800" b="1" dirty="0">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endParaRPr>
          </a:p>
        </p:txBody>
      </p:sp>
      <p:sp>
        <p:nvSpPr>
          <p:cNvPr id="14" name="TextBox 13"/>
          <p:cNvSpPr txBox="1"/>
          <p:nvPr/>
        </p:nvSpPr>
        <p:spPr>
          <a:xfrm>
            <a:off x="1755140" y="3231198"/>
            <a:ext cx="7467600" cy="954087"/>
          </a:xfrm>
          <a:prstGeom prst="rect">
            <a:avLst/>
          </a:prstGeom>
          <a:noFill/>
          <a:ln w="9525">
            <a:noFill/>
          </a:ln>
        </p:spPr>
        <p:txBody>
          <a:bodyPr wrap="square" anchor="t">
            <a:spAutoFit/>
          </a:bodyPr>
          <a:p>
            <a:r>
              <a:rPr lang="zh-CN" altLang="en-US" sz="2800" b="1" dirty="0">
                <a:ln/>
                <a:solidFill>
                  <a:schemeClr val="tx1"/>
                </a:solidFill>
                <a:effectLst>
                  <a:outerShdw blurRad="38100" dist="19050" dir="2700000" algn="tl" rotWithShape="0">
                    <a:schemeClr val="dk1">
                      <a:alpha val="40000"/>
                    </a:schemeClr>
                  </a:outerShdw>
                </a:effectLst>
                <a:latin typeface="Calibri" panose="020F0502020204030204" pitchFamily="34" charset="0"/>
                <a:ea typeface="宋体" panose="02010600030101010101" pitchFamily="2" charset="-122"/>
              </a:rPr>
              <a:t>联合国是人类构建世界和平的成果，也是影响最大的国际组织。</a:t>
            </a:r>
            <a:endParaRPr lang="zh-CN" altLang="en-US" sz="2800" b="1" dirty="0">
              <a:ln/>
              <a:solidFill>
                <a:schemeClr val="tx1"/>
              </a:solidFill>
              <a:effectLst>
                <a:outerShdw blurRad="38100" dist="19050" dir="2700000" algn="tl" rotWithShape="0">
                  <a:schemeClr val="dk1">
                    <a:alpha val="40000"/>
                  </a:schemeClr>
                </a:outerShdw>
              </a:effectLst>
              <a:latin typeface="Calibri" panose="020F0502020204030204" pitchFamily="34" charset="0"/>
              <a:ea typeface="宋体" panose="02010600030101010101" pitchFamily="2" charset="-122"/>
            </a:endParaRPr>
          </a:p>
        </p:txBody>
      </p:sp>
      <p:sp>
        <p:nvSpPr>
          <p:cNvPr id="15" name="TextBox 14"/>
          <p:cNvSpPr txBox="1"/>
          <p:nvPr/>
        </p:nvSpPr>
        <p:spPr>
          <a:xfrm>
            <a:off x="1754823" y="5416233"/>
            <a:ext cx="1511300" cy="522287"/>
          </a:xfrm>
          <a:prstGeom prst="rect">
            <a:avLst/>
          </a:prstGeom>
          <a:noFill/>
          <a:ln w="9525">
            <a:noFill/>
          </a:ln>
        </p:spPr>
        <p:txBody>
          <a:bodyPr anchor="t">
            <a:spAutoFit/>
          </a:bodyPr>
          <a:p>
            <a:r>
              <a:rPr lang="zh-CN" altLang="en-US" sz="2800" b="1" dirty="0">
                <a:ln/>
                <a:solidFill>
                  <a:schemeClr val="tx1"/>
                </a:solidFill>
                <a:effectLst>
                  <a:outerShdw blurRad="38100" dist="19050" dir="2700000" algn="tl" rotWithShape="0">
                    <a:schemeClr val="dk1">
                      <a:alpha val="40000"/>
                    </a:schemeClr>
                  </a:outerShdw>
                </a:effectLst>
                <a:latin typeface="Calibri" panose="020F0502020204030204" pitchFamily="34" charset="0"/>
                <a:ea typeface="宋体" panose="02010600030101010101" pitchFamily="2" charset="-122"/>
              </a:rPr>
              <a:t>纽约</a:t>
            </a:r>
            <a:endParaRPr lang="zh-CN" altLang="en-US" sz="2800" b="1" dirty="0">
              <a:ln/>
              <a:solidFill>
                <a:schemeClr val="tx1"/>
              </a:solidFill>
              <a:effectLst>
                <a:outerShdw blurRad="38100" dist="19050" dir="2700000" algn="tl" rotWithShape="0">
                  <a:schemeClr val="dk1">
                    <a:alpha val="40000"/>
                  </a:schemeClr>
                </a:outerShdw>
              </a:effectLst>
              <a:latin typeface="Calibri" panose="020F0502020204030204" pitchFamily="34" charset="0"/>
              <a:ea typeface="宋体" panose="02010600030101010101" pitchFamily="2" charset="-122"/>
            </a:endParaRPr>
          </a:p>
        </p:txBody>
      </p:sp>
      <p:sp>
        <p:nvSpPr>
          <p:cNvPr id="11274" name="TextBox 7"/>
          <p:cNvSpPr txBox="1"/>
          <p:nvPr/>
        </p:nvSpPr>
        <p:spPr>
          <a:xfrm>
            <a:off x="5999480" y="6265545"/>
            <a:ext cx="3127375" cy="522288"/>
          </a:xfrm>
          <a:prstGeom prst="rect">
            <a:avLst/>
          </a:prstGeom>
          <a:noFill/>
          <a:ln w="9525">
            <a:noFill/>
          </a:ln>
        </p:spPr>
        <p:txBody>
          <a:bodyPr wrap="square" anchor="t">
            <a:spAutoFit/>
          </a:bodyPr>
          <a:p>
            <a:r>
              <a:rPr lang="zh-CN" altLang="en-US" sz="2800" b="1" dirty="0">
                <a:latin typeface="Calibri" panose="020F0502020204030204" pitchFamily="34" charset="0"/>
                <a:ea typeface="宋体" panose="02010600030101010101" pitchFamily="2" charset="-122"/>
              </a:rPr>
              <a:t>联合国总部大厦</a:t>
            </a:r>
            <a:endParaRPr lang="zh-CN" altLang="en-US" sz="2800" b="1" dirty="0">
              <a:latin typeface="Calibri" panose="020F0502020204030204" pitchFamily="34"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100000">
                                          <p:val>
                                            <p:strVal val="#ppt_x"/>
                                          </p:val>
                                        </p:tav>
                                      </p:tavLst>
                                    </p:anim>
                                    <p:anim calcmode="lin" valueType="num">
                                      <p:cBhvr>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100000">
                                          <p:val>
                                            <p:strVal val="#ppt_x"/>
                                          </p:val>
                                        </p:tav>
                                      </p:tavLst>
                                    </p:anim>
                                    <p:anim calcmode="lin" valueType="num">
                                      <p:cBhvr>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ppt_x</p:attrName>
                                        </p:attrNameLst>
                                      </p:cBhvr>
                                      <p:tavLst>
                                        <p:tav tm="0">
                                          <p:val>
                                            <p:strVal val="#ppt_x"/>
                                          </p:val>
                                        </p:tav>
                                        <p:tav tm="100000">
                                          <p:val>
                                            <p:strVal val="#ppt_x"/>
                                          </p:val>
                                        </p:tav>
                                      </p:tavLst>
                                    </p:anim>
                                    <p:anim calcmode="lin" valueType="num">
                                      <p:cBhvr>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ext Box 4"/>
          <p:cNvSpPr txBox="1"/>
          <p:nvPr/>
        </p:nvSpPr>
        <p:spPr>
          <a:xfrm>
            <a:off x="2303463" y="711200"/>
            <a:ext cx="4537075" cy="584200"/>
          </a:xfrm>
          <a:prstGeom prst="rect">
            <a:avLst/>
          </a:prstGeom>
          <a:noFill/>
          <a:ln w="9525">
            <a:noFill/>
          </a:ln>
        </p:spPr>
        <p:txBody>
          <a:bodyPr>
            <a:spAutoFit/>
          </a:bodyPr>
          <a:p>
            <a:pPr algn="ctr"/>
            <a:r>
              <a:rPr lang="zh-CN" altLang="en-US" sz="3200" b="1" dirty="0">
                <a:solidFill>
                  <a:srgbClr val="0000FF"/>
                </a:solidFill>
                <a:latin typeface="Arial" panose="020B0604020202020204" pitchFamily="34" charset="0"/>
              </a:rPr>
              <a:t>联合国的主要机构</a:t>
            </a:r>
            <a:endParaRPr lang="zh-CN" altLang="en-US" sz="3200" b="1" dirty="0">
              <a:solidFill>
                <a:srgbClr val="0000FF"/>
              </a:solidFill>
              <a:latin typeface="Arial" panose="020B0604020202020204" pitchFamily="34" charset="0"/>
            </a:endParaRPr>
          </a:p>
        </p:txBody>
      </p:sp>
      <p:pic>
        <p:nvPicPr>
          <p:cNvPr id="10243" name="Picture 5" descr="betworld"/>
          <p:cNvPicPr>
            <a:picLocks noChangeAspect="1"/>
          </p:cNvPicPr>
          <p:nvPr/>
        </p:nvPicPr>
        <p:blipFill>
          <a:blip r:embed="rId1"/>
          <a:stretch>
            <a:fillRect/>
          </a:stretch>
        </p:blipFill>
        <p:spPr>
          <a:xfrm>
            <a:off x="3173413" y="1741488"/>
            <a:ext cx="2752725" cy="3962400"/>
          </a:xfrm>
          <a:prstGeom prst="rect">
            <a:avLst/>
          </a:prstGeom>
          <a:noFill/>
          <a:ln w="9525">
            <a:noFill/>
          </a:ln>
        </p:spPr>
      </p:pic>
      <p:sp>
        <p:nvSpPr>
          <p:cNvPr id="10244" name="Oval 6" descr="charter"/>
          <p:cNvSpPr/>
          <p:nvPr/>
        </p:nvSpPr>
        <p:spPr>
          <a:xfrm>
            <a:off x="539750" y="981075"/>
            <a:ext cx="2362200" cy="1295400"/>
          </a:xfrm>
          <a:prstGeom prst="ellipse">
            <a:avLst/>
          </a:prstGeom>
          <a:blipFill rotWithShape="0">
            <a:blip r:embed="rId2"/>
            <a:stretch>
              <a:fillRect/>
            </a:stretch>
          </a:blipFill>
          <a:ln w="12700" cap="sq" cmpd="sng">
            <a:solidFill>
              <a:schemeClr val="bg1"/>
            </a:solidFill>
            <a:prstDash val="solid"/>
            <a:headEnd type="none" w="sm" len="sm"/>
            <a:tailEnd type="none" w="sm" len="sm"/>
          </a:ln>
        </p:spPr>
        <p:txBody>
          <a:bodyPr wrap="none" lIns="92075" tIns="46038" rIns="92075" bIns="46038" anchor="ctr"/>
          <a:p>
            <a:pPr algn="ctr">
              <a:spcBef>
                <a:spcPct val="20000"/>
              </a:spcBef>
              <a:buClr>
                <a:schemeClr val="accent2"/>
              </a:buClr>
              <a:buSzPct val="75000"/>
              <a:buFont typeface="Monotype Sorts"/>
            </a:pPr>
            <a:endParaRPr lang="zh-CN" altLang="zh-CN" sz="3200" b="1" dirty="0">
              <a:solidFill>
                <a:srgbClr val="FF0000"/>
              </a:solidFill>
              <a:latin typeface="Times New Roman" panose="02020603050405020304" pitchFamily="18" charset="0"/>
            </a:endParaRPr>
          </a:p>
        </p:txBody>
      </p:sp>
      <p:sp>
        <p:nvSpPr>
          <p:cNvPr id="10245" name="Oval 7" descr="league3"/>
          <p:cNvSpPr/>
          <p:nvPr/>
        </p:nvSpPr>
        <p:spPr>
          <a:xfrm>
            <a:off x="534988" y="2989263"/>
            <a:ext cx="2438400" cy="1600200"/>
          </a:xfrm>
          <a:prstGeom prst="ellipse">
            <a:avLst/>
          </a:prstGeom>
          <a:blipFill rotWithShape="0">
            <a:blip r:embed="rId3"/>
            <a:stretch>
              <a:fillRect/>
            </a:stretch>
          </a:blipFill>
          <a:ln w="12700" cap="sq" cmpd="sng">
            <a:solidFill>
              <a:srgbClr val="FFFF99"/>
            </a:solidFill>
            <a:prstDash val="solid"/>
            <a:headEnd type="none" w="sm" len="sm"/>
            <a:tailEnd type="none" w="sm" len="sm"/>
          </a:ln>
        </p:spPr>
        <p:txBody>
          <a:bodyPr wrap="none" lIns="92075" tIns="46038" rIns="92075" bIns="46038" anchor="ctr"/>
          <a:p>
            <a:pPr algn="ctr">
              <a:spcBef>
                <a:spcPct val="20000"/>
              </a:spcBef>
              <a:buClr>
                <a:schemeClr val="accent2"/>
              </a:buClr>
              <a:buSzPct val="75000"/>
              <a:buFont typeface="Monotype Sorts"/>
            </a:pPr>
            <a:endParaRPr lang="zh-CN" altLang="zh-CN" sz="3200" b="1" dirty="0">
              <a:solidFill>
                <a:srgbClr val="FF0000"/>
              </a:solidFill>
              <a:latin typeface="Times New Roman" panose="02020603050405020304" pitchFamily="18" charset="0"/>
            </a:endParaRPr>
          </a:p>
        </p:txBody>
      </p:sp>
      <p:sp>
        <p:nvSpPr>
          <p:cNvPr id="10246" name="Oval 8" descr="signing"/>
          <p:cNvSpPr/>
          <p:nvPr/>
        </p:nvSpPr>
        <p:spPr>
          <a:xfrm>
            <a:off x="6219825" y="4292600"/>
            <a:ext cx="2590800" cy="1676400"/>
          </a:xfrm>
          <a:prstGeom prst="ellipse">
            <a:avLst/>
          </a:prstGeom>
          <a:blipFill rotWithShape="0">
            <a:blip r:embed="rId4"/>
            <a:stretch>
              <a:fillRect/>
            </a:stretch>
          </a:blipFill>
          <a:ln w="12700" cap="sq" cmpd="sng">
            <a:solidFill>
              <a:srgbClr val="FFFF99"/>
            </a:solidFill>
            <a:prstDash val="solid"/>
            <a:headEnd type="none" w="sm" len="sm"/>
            <a:tailEnd type="none" w="sm" len="sm"/>
          </a:ln>
        </p:spPr>
        <p:txBody>
          <a:bodyPr wrap="none" lIns="92075" tIns="46038" rIns="92075" bIns="46038" anchor="ctr"/>
          <a:p>
            <a:pPr algn="ctr">
              <a:spcBef>
                <a:spcPct val="20000"/>
              </a:spcBef>
              <a:buClr>
                <a:schemeClr val="accent2"/>
              </a:buClr>
              <a:buSzPct val="75000"/>
              <a:buFont typeface="Monotype Sorts"/>
            </a:pPr>
            <a:endParaRPr lang="zh-CN" altLang="zh-CN" sz="2800" b="1" dirty="0">
              <a:solidFill>
                <a:srgbClr val="FF0000"/>
              </a:solidFill>
              <a:latin typeface="Times New Roman" panose="02020603050405020304" pitchFamily="18" charset="0"/>
            </a:endParaRPr>
          </a:p>
        </p:txBody>
      </p:sp>
      <p:sp>
        <p:nvSpPr>
          <p:cNvPr id="10247" name="Oval 9" descr="riosign2"/>
          <p:cNvSpPr/>
          <p:nvPr/>
        </p:nvSpPr>
        <p:spPr>
          <a:xfrm>
            <a:off x="6248400" y="685800"/>
            <a:ext cx="2514600" cy="1600200"/>
          </a:xfrm>
          <a:prstGeom prst="ellipse">
            <a:avLst/>
          </a:prstGeom>
          <a:blipFill rotWithShape="0">
            <a:blip r:embed="rId5"/>
            <a:stretch>
              <a:fillRect/>
            </a:stretch>
          </a:blipFill>
          <a:ln w="12700" cap="sq" cmpd="sng">
            <a:solidFill>
              <a:srgbClr val="FFFF99"/>
            </a:solidFill>
            <a:prstDash val="solid"/>
            <a:headEnd type="none" w="sm" len="sm"/>
            <a:tailEnd type="none" w="sm" len="sm"/>
          </a:ln>
        </p:spPr>
        <p:txBody>
          <a:bodyPr wrap="none" lIns="92075" tIns="46038" rIns="92075" bIns="46038" anchor="ctr"/>
          <a:p>
            <a:pPr algn="ctr">
              <a:spcBef>
                <a:spcPct val="20000"/>
              </a:spcBef>
              <a:buClr>
                <a:schemeClr val="accent2"/>
              </a:buClr>
              <a:buSzPct val="75000"/>
              <a:buFont typeface="Monotype Sorts"/>
            </a:pPr>
            <a:endParaRPr lang="zh-CN" altLang="zh-CN" sz="3200" b="1" dirty="0">
              <a:solidFill>
                <a:srgbClr val="FF0000"/>
              </a:solidFill>
              <a:latin typeface="Times New Roman" panose="02020603050405020304" pitchFamily="18" charset="0"/>
            </a:endParaRPr>
          </a:p>
        </p:txBody>
      </p:sp>
      <p:sp>
        <p:nvSpPr>
          <p:cNvPr id="10248" name="Oval 10" descr="sanfran2"/>
          <p:cNvSpPr/>
          <p:nvPr/>
        </p:nvSpPr>
        <p:spPr>
          <a:xfrm>
            <a:off x="6372225" y="2420938"/>
            <a:ext cx="2438400" cy="1600200"/>
          </a:xfrm>
          <a:prstGeom prst="ellipse">
            <a:avLst/>
          </a:prstGeom>
          <a:blipFill rotWithShape="0">
            <a:blip r:embed="rId6"/>
            <a:stretch>
              <a:fillRect/>
            </a:stretch>
          </a:blipFill>
          <a:ln w="12700" cap="sq" cmpd="sng">
            <a:solidFill>
              <a:srgbClr val="FFFF99"/>
            </a:solidFill>
            <a:prstDash val="solid"/>
            <a:headEnd type="none" w="sm" len="sm"/>
            <a:tailEnd type="none" w="sm" len="sm"/>
          </a:ln>
        </p:spPr>
        <p:txBody>
          <a:bodyPr wrap="none" lIns="92075" tIns="46038" rIns="92075" bIns="46038" anchor="ctr"/>
          <a:p>
            <a:pPr algn="ctr">
              <a:spcBef>
                <a:spcPct val="20000"/>
              </a:spcBef>
              <a:buClr>
                <a:schemeClr val="accent2"/>
              </a:buClr>
              <a:buSzPct val="75000"/>
              <a:buFont typeface="Monotype Sorts"/>
            </a:pPr>
            <a:endParaRPr lang="zh-CN" altLang="zh-CN" sz="3200" b="1" dirty="0">
              <a:solidFill>
                <a:srgbClr val="FF0000"/>
              </a:solidFill>
              <a:latin typeface="Times New Roman" panose="02020603050405020304" pitchFamily="18" charset="0"/>
            </a:endParaRPr>
          </a:p>
        </p:txBody>
      </p:sp>
      <p:sp>
        <p:nvSpPr>
          <p:cNvPr id="10249" name="Oval 11" descr="charter2"/>
          <p:cNvSpPr/>
          <p:nvPr/>
        </p:nvSpPr>
        <p:spPr>
          <a:xfrm>
            <a:off x="534988" y="4923473"/>
            <a:ext cx="2362200" cy="1524000"/>
          </a:xfrm>
          <a:prstGeom prst="ellipse">
            <a:avLst/>
          </a:prstGeom>
          <a:blipFill rotWithShape="0">
            <a:blip r:embed="rId7"/>
            <a:stretch>
              <a:fillRect/>
            </a:stretch>
          </a:blipFill>
          <a:ln w="12700" cap="sq" cmpd="sng">
            <a:solidFill>
              <a:srgbClr val="FFFF99"/>
            </a:solidFill>
            <a:prstDash val="solid"/>
            <a:headEnd type="none" w="sm" len="sm"/>
            <a:tailEnd type="none" w="sm" len="sm"/>
          </a:ln>
        </p:spPr>
        <p:txBody>
          <a:bodyPr wrap="none" lIns="92075" tIns="46038" rIns="92075" bIns="46038" anchor="ctr"/>
          <a:p>
            <a:pPr algn="ctr">
              <a:spcBef>
                <a:spcPct val="20000"/>
              </a:spcBef>
              <a:buClr>
                <a:schemeClr val="accent2"/>
              </a:buClr>
              <a:buSzPct val="75000"/>
              <a:buFont typeface="Monotype Sorts"/>
            </a:pPr>
            <a:endParaRPr lang="zh-CN" altLang="zh-CN" sz="3200" b="1" dirty="0">
              <a:solidFill>
                <a:srgbClr val="FF0000"/>
              </a:solidFill>
              <a:latin typeface="Times New Roman" panose="02020603050405020304" pitchFamily="18" charset="0"/>
            </a:endParaRPr>
          </a:p>
        </p:txBody>
      </p:sp>
      <p:sp>
        <p:nvSpPr>
          <p:cNvPr id="54285" name="Text Box 13"/>
          <p:cNvSpPr txBox="1"/>
          <p:nvPr/>
        </p:nvSpPr>
        <p:spPr>
          <a:xfrm>
            <a:off x="544830" y="2285683"/>
            <a:ext cx="2447925" cy="829945"/>
          </a:xfrm>
          <a:prstGeom prst="rect">
            <a:avLst/>
          </a:prstGeom>
          <a:solidFill>
            <a:schemeClr val="bg1">
              <a:alpha val="89803"/>
            </a:schemeClr>
          </a:solidFill>
          <a:ln w="9525">
            <a:noFill/>
          </a:ln>
        </p:spPr>
        <p:txBody>
          <a:bodyPr>
            <a:spAutoFit/>
          </a:bodyPr>
          <a:p>
            <a:pPr algn="ctr">
              <a:spcBef>
                <a:spcPct val="50000"/>
              </a:spcBef>
            </a:pPr>
            <a:r>
              <a:rPr lang="zh-CN" altLang="en-US" sz="2400" b="1" dirty="0">
                <a:solidFill>
                  <a:srgbClr val="0000CC"/>
                </a:solidFill>
                <a:latin typeface="Verdana" panose="020B0604030504040204" pitchFamily="34" charset="0"/>
                <a:ea typeface="楷体_GB2312" pitchFamily="49" charset="-122"/>
              </a:rPr>
              <a:t>联合国大会</a:t>
            </a:r>
            <a:r>
              <a:rPr lang="zh-CN" altLang="en-US" sz="2400" b="1" dirty="0">
                <a:solidFill>
                  <a:srgbClr val="0E1FFE"/>
                </a:solidFill>
                <a:latin typeface="Calibri" panose="020F0502020204030204" pitchFamily="34" charset="0"/>
                <a:sym typeface="+mn-ea"/>
              </a:rPr>
              <a:t>简称“联大”）</a:t>
            </a:r>
            <a:endParaRPr lang="zh-CN" altLang="en-US" sz="2400" b="1" dirty="0">
              <a:solidFill>
                <a:srgbClr val="0000CC"/>
              </a:solidFill>
              <a:latin typeface="Verdana" panose="020B0604030504040204" pitchFamily="34" charset="0"/>
              <a:ea typeface="楷体_GB2312" pitchFamily="49" charset="-122"/>
            </a:endParaRPr>
          </a:p>
        </p:txBody>
      </p:sp>
      <p:sp>
        <p:nvSpPr>
          <p:cNvPr id="54286" name="Text Box 14"/>
          <p:cNvSpPr txBox="1"/>
          <p:nvPr/>
        </p:nvSpPr>
        <p:spPr>
          <a:xfrm>
            <a:off x="250825" y="4292600"/>
            <a:ext cx="2808288" cy="829945"/>
          </a:xfrm>
          <a:prstGeom prst="rect">
            <a:avLst/>
          </a:prstGeom>
          <a:solidFill>
            <a:schemeClr val="bg1">
              <a:alpha val="89803"/>
            </a:schemeClr>
          </a:solidFill>
          <a:ln w="9525">
            <a:noFill/>
          </a:ln>
        </p:spPr>
        <p:txBody>
          <a:bodyPr>
            <a:spAutoFit/>
          </a:bodyPr>
          <a:p>
            <a:pPr algn="ctr">
              <a:spcBef>
                <a:spcPct val="50000"/>
              </a:spcBef>
            </a:pPr>
            <a:r>
              <a:rPr lang="zh-CN" altLang="en-US" sz="2400" b="1" dirty="0">
                <a:solidFill>
                  <a:srgbClr val="0000FF"/>
                </a:solidFill>
                <a:latin typeface="Verdana" panose="020B0604030504040204" pitchFamily="34" charset="0"/>
                <a:ea typeface="楷体_GB2312" pitchFamily="49" charset="-122"/>
              </a:rPr>
              <a:t>安全理事会</a:t>
            </a:r>
            <a:r>
              <a:rPr lang="zh-CN" altLang="en-US" sz="2400" b="1" dirty="0">
                <a:solidFill>
                  <a:srgbClr val="0E1FFE"/>
                </a:solidFill>
                <a:latin typeface="Calibri" panose="020F0502020204030204" pitchFamily="34" charset="0"/>
                <a:sym typeface="+mn-ea"/>
              </a:rPr>
              <a:t>（简称“安理会”）</a:t>
            </a:r>
            <a:endParaRPr lang="zh-CN" altLang="en-US" sz="2400" b="1" dirty="0">
              <a:solidFill>
                <a:srgbClr val="0000FF"/>
              </a:solidFill>
              <a:latin typeface="Verdana" panose="020B0604030504040204" pitchFamily="34" charset="0"/>
              <a:ea typeface="楷体_GB2312" pitchFamily="49" charset="-122"/>
            </a:endParaRPr>
          </a:p>
        </p:txBody>
      </p:sp>
      <p:sp>
        <p:nvSpPr>
          <p:cNvPr id="54287" name="Text Box 15"/>
          <p:cNvSpPr txBox="1"/>
          <p:nvPr/>
        </p:nvSpPr>
        <p:spPr>
          <a:xfrm>
            <a:off x="5653088" y="6154738"/>
            <a:ext cx="3384550" cy="461962"/>
          </a:xfrm>
          <a:prstGeom prst="rect">
            <a:avLst/>
          </a:prstGeom>
          <a:solidFill>
            <a:schemeClr val="bg1">
              <a:alpha val="89803"/>
            </a:schemeClr>
          </a:solidFill>
          <a:ln w="9525">
            <a:noFill/>
          </a:ln>
        </p:spPr>
        <p:txBody>
          <a:bodyPr>
            <a:spAutoFit/>
          </a:bodyPr>
          <a:p>
            <a:pPr algn="ctr">
              <a:spcBef>
                <a:spcPct val="50000"/>
              </a:spcBef>
            </a:pPr>
            <a:r>
              <a:rPr lang="zh-CN" altLang="en-US" sz="2400" b="1" dirty="0">
                <a:solidFill>
                  <a:srgbClr val="000000"/>
                </a:solidFill>
                <a:latin typeface="Verdana" panose="020B0604030504040204" pitchFamily="34" charset="0"/>
                <a:ea typeface="楷体_GB2312" pitchFamily="49" charset="-122"/>
              </a:rPr>
              <a:t>经济及社会理事会</a:t>
            </a:r>
            <a:endParaRPr lang="zh-CN" altLang="en-US" sz="2400" b="1" dirty="0">
              <a:solidFill>
                <a:srgbClr val="000000"/>
              </a:solidFill>
              <a:latin typeface="Verdana" panose="020B0604030504040204" pitchFamily="34" charset="0"/>
              <a:ea typeface="楷体_GB2312" pitchFamily="49" charset="-122"/>
            </a:endParaRPr>
          </a:p>
        </p:txBody>
      </p:sp>
      <p:sp>
        <p:nvSpPr>
          <p:cNvPr id="54288" name="Text Box 16"/>
          <p:cNvSpPr txBox="1"/>
          <p:nvPr/>
        </p:nvSpPr>
        <p:spPr>
          <a:xfrm>
            <a:off x="6156325" y="1773238"/>
            <a:ext cx="2771775" cy="461962"/>
          </a:xfrm>
          <a:prstGeom prst="rect">
            <a:avLst/>
          </a:prstGeom>
          <a:solidFill>
            <a:schemeClr val="bg1">
              <a:alpha val="89803"/>
            </a:schemeClr>
          </a:solidFill>
          <a:ln w="9525">
            <a:noFill/>
          </a:ln>
        </p:spPr>
        <p:txBody>
          <a:bodyPr>
            <a:spAutoFit/>
          </a:bodyPr>
          <a:p>
            <a:pPr algn="ctr">
              <a:spcBef>
                <a:spcPct val="50000"/>
              </a:spcBef>
            </a:pPr>
            <a:r>
              <a:rPr lang="zh-CN" altLang="en-US" sz="2400" b="1" dirty="0">
                <a:latin typeface="Verdana" panose="020B0604030504040204" pitchFamily="34" charset="0"/>
                <a:ea typeface="楷体_GB2312" pitchFamily="49" charset="-122"/>
              </a:rPr>
              <a:t>托管理事会</a:t>
            </a:r>
            <a:endParaRPr lang="zh-CN" altLang="en-US" sz="2400" b="1" dirty="0">
              <a:latin typeface="Verdana" panose="020B0604030504040204" pitchFamily="34" charset="0"/>
              <a:ea typeface="楷体_GB2312" pitchFamily="49" charset="-122"/>
            </a:endParaRPr>
          </a:p>
        </p:txBody>
      </p:sp>
      <p:sp>
        <p:nvSpPr>
          <p:cNvPr id="54289" name="Text Box 17"/>
          <p:cNvSpPr txBox="1"/>
          <p:nvPr/>
        </p:nvSpPr>
        <p:spPr>
          <a:xfrm>
            <a:off x="6372225" y="3789363"/>
            <a:ext cx="2447925" cy="461962"/>
          </a:xfrm>
          <a:prstGeom prst="rect">
            <a:avLst/>
          </a:prstGeom>
          <a:solidFill>
            <a:schemeClr val="bg1">
              <a:alpha val="89803"/>
            </a:schemeClr>
          </a:solidFill>
          <a:ln w="9525">
            <a:noFill/>
          </a:ln>
        </p:spPr>
        <p:txBody>
          <a:bodyPr>
            <a:spAutoFit/>
          </a:bodyPr>
          <a:p>
            <a:pPr algn="ctr">
              <a:spcBef>
                <a:spcPct val="50000"/>
              </a:spcBef>
            </a:pPr>
            <a:r>
              <a:rPr lang="zh-CN" altLang="en-US" sz="2400" b="1" dirty="0">
                <a:solidFill>
                  <a:srgbClr val="000000"/>
                </a:solidFill>
                <a:latin typeface="Verdana" panose="020B0604030504040204" pitchFamily="34" charset="0"/>
                <a:ea typeface="楷体_GB2312" pitchFamily="49" charset="-122"/>
              </a:rPr>
              <a:t>国际法院</a:t>
            </a:r>
            <a:endParaRPr lang="zh-CN" altLang="en-US" sz="2400" b="1" dirty="0">
              <a:solidFill>
                <a:srgbClr val="000000"/>
              </a:solidFill>
              <a:latin typeface="Verdana" panose="020B0604030504040204" pitchFamily="34" charset="0"/>
              <a:ea typeface="楷体_GB2312" pitchFamily="49" charset="-122"/>
            </a:endParaRPr>
          </a:p>
        </p:txBody>
      </p:sp>
      <p:sp>
        <p:nvSpPr>
          <p:cNvPr id="54290" name="Text Box 18"/>
          <p:cNvSpPr txBox="1"/>
          <p:nvPr/>
        </p:nvSpPr>
        <p:spPr>
          <a:xfrm>
            <a:off x="454025" y="6253163"/>
            <a:ext cx="2447925" cy="461962"/>
          </a:xfrm>
          <a:prstGeom prst="rect">
            <a:avLst/>
          </a:prstGeom>
          <a:solidFill>
            <a:schemeClr val="bg1">
              <a:alpha val="89803"/>
            </a:schemeClr>
          </a:solidFill>
          <a:ln w="9525">
            <a:noFill/>
          </a:ln>
        </p:spPr>
        <p:txBody>
          <a:bodyPr>
            <a:spAutoFit/>
          </a:bodyPr>
          <a:p>
            <a:pPr algn="ctr">
              <a:spcBef>
                <a:spcPct val="50000"/>
              </a:spcBef>
            </a:pPr>
            <a:r>
              <a:rPr lang="zh-CN" altLang="en-US" sz="2400" b="1" dirty="0">
                <a:solidFill>
                  <a:srgbClr val="0000FF"/>
                </a:solidFill>
                <a:latin typeface="Verdana" panose="020B0604030504040204" pitchFamily="34" charset="0"/>
                <a:ea typeface="楷体_GB2312" pitchFamily="49" charset="-122"/>
              </a:rPr>
              <a:t>秘书处</a:t>
            </a:r>
            <a:endParaRPr lang="zh-CN" altLang="en-US" sz="2400" b="1" dirty="0">
              <a:solidFill>
                <a:srgbClr val="0000FF"/>
              </a:solidFill>
              <a:latin typeface="Verdana" panose="020B0604030504040204" pitchFamily="34" charset="0"/>
              <a:ea typeface="楷体_GB2312" pitchFamily="49" charset="-122"/>
            </a:endParaRPr>
          </a:p>
        </p:txBody>
      </p:sp>
      <p:sp>
        <p:nvSpPr>
          <p:cNvPr id="11266" name="TextBox 1"/>
          <p:cNvSpPr txBox="1"/>
          <p:nvPr/>
        </p:nvSpPr>
        <p:spPr>
          <a:xfrm>
            <a:off x="41275" y="52705"/>
            <a:ext cx="5001895" cy="706755"/>
          </a:xfrm>
          <a:prstGeom prst="rect">
            <a:avLst/>
          </a:prstGeom>
          <a:solidFill>
            <a:srgbClr val="FFFF00"/>
          </a:solidFill>
          <a:ln w="9525">
            <a:noFill/>
          </a:ln>
        </p:spPr>
        <p:txBody>
          <a:bodyPr wrap="square" anchor="t">
            <a:spAutoFit/>
          </a:bodyPr>
          <a:p>
            <a:r>
              <a:rPr lang="en-US" altLang="zh-CN" sz="4000" b="1" dirty="0">
                <a:solidFill>
                  <a:srgbClr val="FF0000"/>
                </a:solidFill>
                <a:latin typeface="幼圆" pitchFamily="49" charset="-122"/>
                <a:ea typeface="幼圆" pitchFamily="49" charset="-122"/>
              </a:rPr>
              <a:t>2</a:t>
            </a:r>
            <a:r>
              <a:rPr lang="zh-CN" altLang="en-US" sz="4000" b="1" dirty="0">
                <a:solidFill>
                  <a:srgbClr val="FF0000"/>
                </a:solidFill>
                <a:latin typeface="幼圆" pitchFamily="49" charset="-122"/>
                <a:ea typeface="幼圆" pitchFamily="49" charset="-122"/>
              </a:rPr>
              <a:t>、联合国主要机构</a:t>
            </a:r>
            <a:endParaRPr lang="zh-CN" altLang="en-US" sz="4000" b="1" dirty="0">
              <a:solidFill>
                <a:srgbClr val="FF0000"/>
              </a:solidFill>
              <a:latin typeface="幼圆" pitchFamily="49" charset="-122"/>
              <a:ea typeface="幼圆" pitchFamily="49"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4286"/>
                                        </p:tgtEl>
                                        <p:attrNameLst>
                                          <p:attrName>style.visibility</p:attrName>
                                        </p:attrNameLst>
                                      </p:cBhvr>
                                      <p:to>
                                        <p:strVal val="visible"/>
                                      </p:to>
                                    </p:set>
                                    <p:animEffect transition="in" filter="box(in)">
                                      <p:cBhvr>
                                        <p:cTn id="7" dur="500"/>
                                        <p:tgtEl>
                                          <p:spTgt spid="5428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4285"/>
                                        </p:tgtEl>
                                        <p:attrNameLst>
                                          <p:attrName>style.visibility</p:attrName>
                                        </p:attrNameLst>
                                      </p:cBhvr>
                                      <p:to>
                                        <p:strVal val="visible"/>
                                      </p:to>
                                    </p:set>
                                    <p:animEffect transition="in" filter="box(in)">
                                      <p:cBhvr>
                                        <p:cTn id="10" dur="500"/>
                                        <p:tgtEl>
                                          <p:spTgt spid="5428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4287"/>
                                        </p:tgtEl>
                                        <p:attrNameLst>
                                          <p:attrName>style.visibility</p:attrName>
                                        </p:attrNameLst>
                                      </p:cBhvr>
                                      <p:to>
                                        <p:strVal val="visible"/>
                                      </p:to>
                                    </p:set>
                                    <p:animEffect transition="in" filter="box(in)">
                                      <p:cBhvr>
                                        <p:cTn id="13" dur="500"/>
                                        <p:tgtEl>
                                          <p:spTgt spid="5428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54290"/>
                                        </p:tgtEl>
                                        <p:attrNameLst>
                                          <p:attrName>style.visibility</p:attrName>
                                        </p:attrNameLst>
                                      </p:cBhvr>
                                      <p:to>
                                        <p:strVal val="visible"/>
                                      </p:to>
                                    </p:set>
                                    <p:animEffect transition="in" filter="box(in)">
                                      <p:cBhvr>
                                        <p:cTn id="16" dur="500"/>
                                        <p:tgtEl>
                                          <p:spTgt spid="54290"/>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54289"/>
                                        </p:tgtEl>
                                        <p:attrNameLst>
                                          <p:attrName>style.visibility</p:attrName>
                                        </p:attrNameLst>
                                      </p:cBhvr>
                                      <p:to>
                                        <p:strVal val="visible"/>
                                      </p:to>
                                    </p:set>
                                    <p:animEffect transition="in" filter="box(in)">
                                      <p:cBhvr>
                                        <p:cTn id="19" dur="500"/>
                                        <p:tgtEl>
                                          <p:spTgt spid="5428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54288"/>
                                        </p:tgtEl>
                                        <p:attrNameLst>
                                          <p:attrName>style.visibility</p:attrName>
                                        </p:attrNameLst>
                                      </p:cBhvr>
                                      <p:to>
                                        <p:strVal val="visible"/>
                                      </p:to>
                                    </p:set>
                                    <p:animEffect transition="in" filter="box(in)">
                                      <p:cBhvr>
                                        <p:cTn id="22" dur="500"/>
                                        <p:tgtEl>
                                          <p:spTgt spid="542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5" grpId="0" bldLvl="0" animBg="1"/>
      <p:bldP spid="54286" grpId="0" bldLvl="0" animBg="1"/>
      <p:bldP spid="54287" grpId="0" bldLvl="0" animBg="1"/>
      <p:bldP spid="54288" grpId="0" animBg="1"/>
      <p:bldP spid="54289" grpId="0" animBg="1"/>
      <p:bldP spid="54290"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TextBox 1"/>
          <p:cNvSpPr txBox="1"/>
          <p:nvPr/>
        </p:nvSpPr>
        <p:spPr>
          <a:xfrm>
            <a:off x="250825" y="4365625"/>
            <a:ext cx="8642350" cy="2245360"/>
          </a:xfrm>
          <a:prstGeom prst="rect">
            <a:avLst/>
          </a:prstGeom>
          <a:noFill/>
          <a:ln w="9525">
            <a:noFill/>
          </a:ln>
        </p:spPr>
        <p:txBody>
          <a:bodyPr anchor="t">
            <a:spAutoFit/>
          </a:bodyPr>
          <a:p>
            <a:r>
              <a:rPr lang="zh-CN" altLang="en-US" sz="2800" b="1" dirty="0">
                <a:latin typeface="Calibri" panose="020F0502020204030204" pitchFamily="34" charset="0"/>
                <a:ea typeface="宋体" panose="02010600030101010101" pitchFamily="2" charset="-122"/>
              </a:rPr>
              <a:t> </a:t>
            </a:r>
            <a:r>
              <a:rPr lang="zh-CN" altLang="en-US" sz="2800" b="1" dirty="0">
                <a:solidFill>
                  <a:srgbClr val="FF0000"/>
                </a:solidFill>
                <a:effectLst/>
                <a:latin typeface="楷体" panose="02010609060101010101" pitchFamily="49" charset="-122"/>
                <a:ea typeface="楷体" panose="02010609060101010101" pitchFamily="49" charset="-122"/>
                <a:cs typeface="楷体" panose="02010609060101010101" pitchFamily="49" charset="-122"/>
              </a:rPr>
              <a:t>联合国大会由全体会员国组成。</a:t>
            </a:r>
            <a:r>
              <a:rPr lang="zh-CN" altLang="en-US" sz="2800" b="1" dirty="0">
                <a:effectLst/>
                <a:latin typeface="楷体" panose="02010609060101010101" pitchFamily="49" charset="-122"/>
                <a:ea typeface="楷体" panose="02010609060101010101" pitchFamily="49" charset="-122"/>
                <a:cs typeface="楷体" panose="02010609060101010101" pitchFamily="49" charset="-122"/>
              </a:rPr>
              <a:t>大会在制订标准和编纂国际法方面也发挥着重要作用。大会每年</a:t>
            </a:r>
            <a:r>
              <a:rPr lang="en-US" altLang="zh-CN" sz="2800" b="1" dirty="0">
                <a:effectLst/>
                <a:latin typeface="楷体" panose="02010609060101010101" pitchFamily="49" charset="-122"/>
                <a:ea typeface="楷体" panose="02010609060101010101" pitchFamily="49" charset="-122"/>
                <a:cs typeface="楷体" panose="02010609060101010101" pitchFamily="49" charset="-122"/>
              </a:rPr>
              <a:t>9</a:t>
            </a:r>
            <a:r>
              <a:rPr lang="zh-CN" altLang="en-US" sz="2800" b="1" dirty="0">
                <a:effectLst/>
                <a:latin typeface="楷体" panose="02010609060101010101" pitchFamily="49" charset="-122"/>
                <a:ea typeface="楷体" panose="02010609060101010101" pitchFamily="49" charset="-122"/>
                <a:cs typeface="楷体" panose="02010609060101010101" pitchFamily="49" charset="-122"/>
              </a:rPr>
              <a:t>月至</a:t>
            </a:r>
            <a:r>
              <a:rPr lang="en-US" altLang="zh-CN" sz="2800" b="1" dirty="0">
                <a:effectLst/>
                <a:latin typeface="楷体" panose="02010609060101010101" pitchFamily="49" charset="-122"/>
                <a:ea typeface="楷体" panose="02010609060101010101" pitchFamily="49" charset="-122"/>
                <a:cs typeface="楷体" panose="02010609060101010101" pitchFamily="49" charset="-122"/>
              </a:rPr>
              <a:t>12</a:t>
            </a:r>
            <a:r>
              <a:rPr lang="zh-CN" altLang="en-US" sz="2800" b="1" dirty="0">
                <a:effectLst/>
                <a:latin typeface="楷体" panose="02010609060101010101" pitchFamily="49" charset="-122"/>
                <a:ea typeface="楷体" panose="02010609060101010101" pitchFamily="49" charset="-122"/>
                <a:cs typeface="楷体" panose="02010609060101010101" pitchFamily="49" charset="-122"/>
              </a:rPr>
              <a:t>月集中举行常会，并在之后视需要开会。根据</a:t>
            </a:r>
            <a:r>
              <a:rPr lang="en-US" altLang="zh-CN" sz="2800" b="1" dirty="0">
                <a:effectLst/>
                <a:latin typeface="楷体" panose="02010609060101010101" pitchFamily="49" charset="-122"/>
                <a:ea typeface="楷体" panose="02010609060101010101" pitchFamily="49" charset="-122"/>
                <a:cs typeface="楷体" panose="02010609060101010101" pitchFamily="49" charset="-122"/>
              </a:rPr>
              <a:t>《</a:t>
            </a:r>
            <a:r>
              <a:rPr lang="zh-CN" altLang="en-US" sz="2800" b="1" dirty="0">
                <a:effectLst/>
                <a:latin typeface="楷体" panose="02010609060101010101" pitchFamily="49" charset="-122"/>
                <a:ea typeface="楷体" panose="02010609060101010101" pitchFamily="49" charset="-122"/>
                <a:cs typeface="楷体" panose="02010609060101010101" pitchFamily="49" charset="-122"/>
              </a:rPr>
              <a:t>联合国宪章</a:t>
            </a:r>
            <a:r>
              <a:rPr lang="en-US" altLang="zh-CN" sz="2800" b="1" dirty="0">
                <a:effectLst/>
                <a:latin typeface="楷体" panose="02010609060101010101" pitchFamily="49" charset="-122"/>
                <a:ea typeface="楷体" panose="02010609060101010101" pitchFamily="49" charset="-122"/>
                <a:cs typeface="楷体" panose="02010609060101010101" pitchFamily="49" charset="-122"/>
              </a:rPr>
              <a:t>》</a:t>
            </a:r>
            <a:r>
              <a:rPr lang="zh-CN" altLang="en-US" sz="2800" b="1" dirty="0">
                <a:effectLst/>
                <a:latin typeface="楷体" panose="02010609060101010101" pitchFamily="49" charset="-122"/>
                <a:ea typeface="楷体" panose="02010609060101010101" pitchFamily="49" charset="-122"/>
                <a:cs typeface="楷体" panose="02010609060101010101" pitchFamily="49" charset="-122"/>
              </a:rPr>
              <a:t>的规定，大会有权讨论宪章范围内的任何问题或事项，并向会员国和安理会提出建议。</a:t>
            </a:r>
            <a:endParaRPr lang="zh-CN" altLang="en-US" sz="2800" b="1" dirty="0">
              <a:effectLst/>
              <a:latin typeface="楷体" panose="02010609060101010101" pitchFamily="49" charset="-122"/>
              <a:ea typeface="楷体" panose="02010609060101010101" pitchFamily="49" charset="-122"/>
              <a:cs typeface="楷体" panose="02010609060101010101" pitchFamily="49" charset="-122"/>
            </a:endParaRPr>
          </a:p>
        </p:txBody>
      </p:sp>
      <p:pic>
        <p:nvPicPr>
          <p:cNvPr id="17410" name="Picture 2" descr="https://p1.ssl.qhmsg.com/dr/270_500_/t01a5aeb5b71e02856d.jpg?size=1000x541"/>
          <p:cNvPicPr>
            <a:picLocks noChangeAspect="1"/>
          </p:cNvPicPr>
          <p:nvPr/>
        </p:nvPicPr>
        <p:blipFill>
          <a:blip r:embed="rId1"/>
          <a:stretch>
            <a:fillRect/>
          </a:stretch>
        </p:blipFill>
        <p:spPr>
          <a:xfrm>
            <a:off x="1373188" y="782320"/>
            <a:ext cx="6791325" cy="3673475"/>
          </a:xfrm>
          <a:prstGeom prst="rect">
            <a:avLst/>
          </a:prstGeom>
          <a:noFill/>
          <a:ln w="9525">
            <a:noFill/>
          </a:ln>
        </p:spPr>
      </p:pic>
      <p:sp>
        <p:nvSpPr>
          <p:cNvPr id="17411" name="TextBox 3"/>
          <p:cNvSpPr txBox="1"/>
          <p:nvPr/>
        </p:nvSpPr>
        <p:spPr>
          <a:xfrm>
            <a:off x="323850" y="1341438"/>
            <a:ext cx="719138" cy="2554287"/>
          </a:xfrm>
          <a:prstGeom prst="rect">
            <a:avLst/>
          </a:prstGeom>
          <a:solidFill>
            <a:srgbClr val="9EFAEE"/>
          </a:solidFill>
          <a:ln w="9525">
            <a:noFill/>
          </a:ln>
        </p:spPr>
        <p:txBody>
          <a:bodyPr anchor="t">
            <a:spAutoFit/>
          </a:bodyPr>
          <a:p>
            <a:r>
              <a:rPr lang="zh-CN" altLang="en-US" sz="3200" b="1" dirty="0">
                <a:latin typeface="Calibri" panose="020F0502020204030204" pitchFamily="34" charset="0"/>
                <a:ea typeface="宋体" panose="02010600030101010101" pitchFamily="2" charset="-122"/>
              </a:rPr>
              <a:t>联合国大会</a:t>
            </a:r>
            <a:endParaRPr lang="zh-CN" altLang="en-US" sz="3200" b="1" dirty="0">
              <a:latin typeface="Calibri" panose="020F0502020204030204" pitchFamily="34" charset="0"/>
              <a:ea typeface="宋体" panose="02010600030101010101" pitchFamily="2" charset="-122"/>
            </a:endParaRPr>
          </a:p>
        </p:txBody>
      </p:sp>
      <p:sp>
        <p:nvSpPr>
          <p:cNvPr id="11266" name="TextBox 1"/>
          <p:cNvSpPr txBox="1"/>
          <p:nvPr/>
        </p:nvSpPr>
        <p:spPr>
          <a:xfrm>
            <a:off x="41275" y="52705"/>
            <a:ext cx="5915660" cy="706755"/>
          </a:xfrm>
          <a:prstGeom prst="rect">
            <a:avLst/>
          </a:prstGeom>
          <a:solidFill>
            <a:srgbClr val="FFFF00"/>
          </a:solidFill>
          <a:ln w="9525">
            <a:noFill/>
          </a:ln>
        </p:spPr>
        <p:txBody>
          <a:bodyPr wrap="square" anchor="t">
            <a:spAutoFit/>
          </a:bodyPr>
          <a:p>
            <a:r>
              <a:rPr lang="en-US" altLang="zh-CN" sz="4000" b="1" dirty="0">
                <a:solidFill>
                  <a:srgbClr val="FF0000"/>
                </a:solidFill>
                <a:latin typeface="幼圆" pitchFamily="49" charset="-122"/>
                <a:ea typeface="幼圆" pitchFamily="49" charset="-122"/>
              </a:rPr>
              <a:t>2</a:t>
            </a:r>
            <a:r>
              <a:rPr lang="zh-CN" altLang="en-US" sz="4000" b="1" dirty="0">
                <a:solidFill>
                  <a:srgbClr val="FF0000"/>
                </a:solidFill>
                <a:latin typeface="幼圆" pitchFamily="49" charset="-122"/>
                <a:ea typeface="幼圆" pitchFamily="49" charset="-122"/>
              </a:rPr>
              <a:t>、联合国主要机构</a:t>
            </a:r>
            <a:r>
              <a:rPr lang="en-US" altLang="zh-CN" sz="4000" b="1" dirty="0">
                <a:solidFill>
                  <a:srgbClr val="FF0000"/>
                </a:solidFill>
                <a:latin typeface="幼圆" pitchFamily="49" charset="-122"/>
                <a:ea typeface="幼圆" pitchFamily="49" charset="-122"/>
              </a:rPr>
              <a:t>-</a:t>
            </a:r>
            <a:r>
              <a:rPr lang="zh-CN" altLang="en-US" sz="4000" b="1" dirty="0">
                <a:solidFill>
                  <a:srgbClr val="FF0000"/>
                </a:solidFill>
                <a:latin typeface="幼圆" pitchFamily="49" charset="-122"/>
                <a:ea typeface="幼圆" pitchFamily="49" charset="-122"/>
              </a:rPr>
              <a:t>联大</a:t>
            </a:r>
            <a:endParaRPr lang="zh-CN" altLang="en-US" sz="4000" b="1" dirty="0">
              <a:solidFill>
                <a:srgbClr val="FF0000"/>
              </a:solidFill>
              <a:latin typeface="幼圆" pitchFamily="49" charset="-122"/>
              <a:ea typeface="幼圆" pitchFamily="49" charset="-122"/>
            </a:endParaRPr>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3" name="Picture 2" descr="http://p1.so.qhmsg.com/bdr/_240_/t0165c5f61299adce36.jpg"/>
          <p:cNvPicPr>
            <a:picLocks noChangeAspect="1"/>
          </p:cNvPicPr>
          <p:nvPr/>
        </p:nvPicPr>
        <p:blipFill>
          <a:blip r:embed="rId1"/>
          <a:stretch>
            <a:fillRect/>
          </a:stretch>
        </p:blipFill>
        <p:spPr>
          <a:xfrm>
            <a:off x="1620520" y="759460"/>
            <a:ext cx="6336030" cy="3390265"/>
          </a:xfrm>
          <a:prstGeom prst="rect">
            <a:avLst/>
          </a:prstGeom>
          <a:noFill/>
          <a:ln w="9525">
            <a:noFill/>
          </a:ln>
        </p:spPr>
      </p:pic>
      <p:sp>
        <p:nvSpPr>
          <p:cNvPr id="18434" name="TextBox 2"/>
          <p:cNvSpPr txBox="1"/>
          <p:nvPr/>
        </p:nvSpPr>
        <p:spPr>
          <a:xfrm>
            <a:off x="468313" y="4611688"/>
            <a:ext cx="8135937" cy="2245360"/>
          </a:xfrm>
          <a:prstGeom prst="rect">
            <a:avLst/>
          </a:prstGeom>
          <a:noFill/>
          <a:ln w="9525">
            <a:noFill/>
          </a:ln>
        </p:spPr>
        <p:txBody>
          <a:bodyPr anchor="t">
            <a:spAutoFit/>
          </a:bodyPr>
          <a:p>
            <a:r>
              <a:rPr lang="zh-CN" altLang="en-US" sz="2800" dirty="0">
                <a:latin typeface="Calibri" panose="020F0502020204030204" pitchFamily="34" charset="0"/>
                <a:ea typeface="宋体" panose="02010600030101010101" pitchFamily="2" charset="-122"/>
              </a:rPr>
              <a:t> </a:t>
            </a:r>
            <a:r>
              <a:rPr lang="zh-CN" altLang="en-US" sz="2800" b="1" dirty="0">
                <a:latin typeface="楷体" panose="02010609060101010101" pitchFamily="49" charset="-122"/>
                <a:ea typeface="楷体" panose="02010609060101010101" pitchFamily="49" charset="-122"/>
                <a:cs typeface="楷体" panose="02010609060101010101" pitchFamily="49" charset="-122"/>
              </a:rPr>
              <a:t>根据</a:t>
            </a:r>
            <a:r>
              <a:rPr lang="en-US" altLang="zh-CN" sz="2800" b="1" dirty="0">
                <a:latin typeface="楷体" panose="02010609060101010101" pitchFamily="49" charset="-122"/>
                <a:ea typeface="楷体" panose="02010609060101010101" pitchFamily="49" charset="-122"/>
                <a:cs typeface="楷体" panose="02010609060101010101" pitchFamily="49" charset="-122"/>
              </a:rPr>
              <a:t>《</a:t>
            </a:r>
            <a:r>
              <a:rPr lang="zh-CN" altLang="en-US" sz="2800" b="1" dirty="0">
                <a:latin typeface="楷体" panose="02010609060101010101" pitchFamily="49" charset="-122"/>
                <a:ea typeface="楷体" panose="02010609060101010101" pitchFamily="49" charset="-122"/>
                <a:cs typeface="楷体" panose="02010609060101010101" pitchFamily="49" charset="-122"/>
              </a:rPr>
              <a:t>联合国宪章</a:t>
            </a:r>
            <a:r>
              <a:rPr lang="en-US" altLang="zh-CN" sz="2800" b="1" dirty="0">
                <a:latin typeface="楷体" panose="02010609060101010101" pitchFamily="49" charset="-122"/>
                <a:ea typeface="楷体" panose="02010609060101010101" pitchFamily="49" charset="-122"/>
                <a:cs typeface="楷体" panose="02010609060101010101" pitchFamily="49" charset="-122"/>
              </a:rPr>
              <a:t>》</a:t>
            </a:r>
            <a:r>
              <a:rPr lang="zh-CN" altLang="en-US" sz="2800" b="1" dirty="0">
                <a:latin typeface="楷体" panose="02010609060101010101" pitchFamily="49" charset="-122"/>
                <a:ea typeface="楷体" panose="02010609060101010101" pitchFamily="49" charset="-122"/>
                <a:cs typeface="楷体" panose="02010609060101010101" pitchFamily="49" charset="-122"/>
              </a:rPr>
              <a:t>，安全理事会负有</a:t>
            </a:r>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rPr>
              <a:t>维护国际和平与安全的主要责任</a:t>
            </a:r>
            <a:r>
              <a:rPr lang="zh-CN" altLang="en-US" sz="2800" b="1" dirty="0">
                <a:latin typeface="楷体" panose="02010609060101010101" pitchFamily="49" charset="-122"/>
                <a:ea typeface="楷体" panose="02010609060101010101" pitchFamily="49" charset="-122"/>
                <a:cs typeface="楷体" panose="02010609060101010101" pitchFamily="49" charset="-122"/>
              </a:rPr>
              <a:t>。安理会由</a:t>
            </a:r>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rPr>
              <a:t>中国、法国、俄罗斯、英国和美国</a:t>
            </a:r>
            <a:r>
              <a:rPr lang="en-US" altLang="zh-CN" sz="2800" b="1" dirty="0">
                <a:solidFill>
                  <a:srgbClr val="FF0000"/>
                </a:solidFill>
                <a:latin typeface="楷体" panose="02010609060101010101" pitchFamily="49" charset="-122"/>
                <a:ea typeface="楷体" panose="02010609060101010101" pitchFamily="49" charset="-122"/>
                <a:cs typeface="楷体" panose="02010609060101010101" pitchFamily="49" charset="-122"/>
              </a:rPr>
              <a:t>5</a:t>
            </a:r>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rPr>
              <a:t>个常任理事国</a:t>
            </a:r>
            <a:r>
              <a:rPr lang="zh-CN" altLang="en-US" sz="2800" b="1" dirty="0">
                <a:latin typeface="楷体" panose="02010609060101010101" pitchFamily="49" charset="-122"/>
                <a:ea typeface="楷体" panose="02010609060101010101" pitchFamily="49" charset="-122"/>
                <a:cs typeface="楷体" panose="02010609060101010101" pitchFamily="49" charset="-122"/>
              </a:rPr>
              <a:t>和</a:t>
            </a:r>
            <a:r>
              <a:rPr lang="en-US" altLang="zh-CN" sz="2800" b="1" dirty="0">
                <a:latin typeface="楷体" panose="02010609060101010101" pitchFamily="49" charset="-122"/>
                <a:ea typeface="楷体" panose="02010609060101010101" pitchFamily="49" charset="-122"/>
                <a:cs typeface="楷体" panose="02010609060101010101" pitchFamily="49" charset="-122"/>
              </a:rPr>
              <a:t>10</a:t>
            </a:r>
            <a:r>
              <a:rPr lang="zh-CN" altLang="en-US" sz="2800" b="1" dirty="0">
                <a:latin typeface="楷体" panose="02010609060101010101" pitchFamily="49" charset="-122"/>
                <a:ea typeface="楷体" panose="02010609060101010101" pitchFamily="49" charset="-122"/>
                <a:cs typeface="楷体" panose="02010609060101010101" pitchFamily="49" charset="-122"/>
              </a:rPr>
              <a:t>个非常任理事国组成。每一理事国有一个投票权。安理会是唯一有权采取军事行动的联合国机构。</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p:txBody>
      </p:sp>
      <p:sp>
        <p:nvSpPr>
          <p:cNvPr id="18436" name="TextBox 4"/>
          <p:cNvSpPr txBox="1"/>
          <p:nvPr/>
        </p:nvSpPr>
        <p:spPr>
          <a:xfrm>
            <a:off x="468313" y="1341438"/>
            <a:ext cx="574675" cy="1568450"/>
          </a:xfrm>
          <a:prstGeom prst="rect">
            <a:avLst/>
          </a:prstGeom>
          <a:solidFill>
            <a:srgbClr val="9EFAEE"/>
          </a:solidFill>
          <a:ln w="9525">
            <a:noFill/>
          </a:ln>
        </p:spPr>
        <p:txBody>
          <a:bodyPr anchor="t">
            <a:spAutoFit/>
          </a:bodyPr>
          <a:p>
            <a:r>
              <a:rPr lang="zh-CN" altLang="en-US" sz="3200" b="1" dirty="0">
                <a:latin typeface="Calibri" panose="020F0502020204030204" pitchFamily="34" charset="0"/>
                <a:ea typeface="宋体" panose="02010600030101010101" pitchFamily="2" charset="-122"/>
              </a:rPr>
              <a:t>安理会</a:t>
            </a:r>
            <a:endParaRPr lang="zh-CN" altLang="en-US" sz="3200" b="1" dirty="0">
              <a:latin typeface="Calibri" panose="020F0502020204030204" pitchFamily="34" charset="0"/>
              <a:ea typeface="宋体" panose="02010600030101010101" pitchFamily="2" charset="-122"/>
            </a:endParaRPr>
          </a:p>
        </p:txBody>
      </p:sp>
      <p:sp>
        <p:nvSpPr>
          <p:cNvPr id="11266" name="TextBox 1"/>
          <p:cNvSpPr txBox="1"/>
          <p:nvPr/>
        </p:nvSpPr>
        <p:spPr>
          <a:xfrm>
            <a:off x="41275" y="52705"/>
            <a:ext cx="6828790" cy="706755"/>
          </a:xfrm>
          <a:prstGeom prst="rect">
            <a:avLst/>
          </a:prstGeom>
          <a:solidFill>
            <a:srgbClr val="FFFF00"/>
          </a:solidFill>
          <a:ln w="9525">
            <a:noFill/>
          </a:ln>
        </p:spPr>
        <p:txBody>
          <a:bodyPr wrap="square" anchor="t">
            <a:spAutoFit/>
          </a:bodyPr>
          <a:p>
            <a:r>
              <a:rPr lang="en-US" altLang="zh-CN" sz="4000" b="1" dirty="0">
                <a:solidFill>
                  <a:srgbClr val="FF0000"/>
                </a:solidFill>
                <a:latin typeface="幼圆" pitchFamily="49" charset="-122"/>
                <a:ea typeface="幼圆" pitchFamily="49" charset="-122"/>
              </a:rPr>
              <a:t>2</a:t>
            </a:r>
            <a:r>
              <a:rPr lang="zh-CN" altLang="en-US" sz="4000" b="1" dirty="0">
                <a:solidFill>
                  <a:srgbClr val="FF0000"/>
                </a:solidFill>
                <a:latin typeface="幼圆" pitchFamily="49" charset="-122"/>
                <a:ea typeface="幼圆" pitchFamily="49" charset="-122"/>
              </a:rPr>
              <a:t>、联合国主要机构</a:t>
            </a:r>
            <a:r>
              <a:rPr lang="en-US" altLang="zh-CN" sz="4000" b="1" dirty="0">
                <a:solidFill>
                  <a:srgbClr val="FF0000"/>
                </a:solidFill>
                <a:latin typeface="幼圆" pitchFamily="49" charset="-122"/>
                <a:ea typeface="幼圆" pitchFamily="49" charset="-122"/>
              </a:rPr>
              <a:t>-</a:t>
            </a:r>
            <a:r>
              <a:rPr lang="zh-CN" altLang="en-US" sz="4000" b="1" dirty="0">
                <a:solidFill>
                  <a:srgbClr val="FF0000"/>
                </a:solidFill>
                <a:latin typeface="幼圆" pitchFamily="49" charset="-122"/>
                <a:ea typeface="幼圆" pitchFamily="49" charset="-122"/>
              </a:rPr>
              <a:t>安理会</a:t>
            </a:r>
            <a:endParaRPr lang="zh-CN" altLang="en-US" sz="4000" b="1" dirty="0">
              <a:solidFill>
                <a:srgbClr val="FF0000"/>
              </a:solidFill>
              <a:latin typeface="幼圆" pitchFamily="49" charset="-122"/>
              <a:ea typeface="幼圆" pitchFamily="49" charset="-122"/>
            </a:endParaRPr>
          </a:p>
        </p:txBody>
      </p:sp>
    </p:spTree>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文本框 4"/>
          <p:cNvSpPr txBox="1"/>
          <p:nvPr/>
        </p:nvSpPr>
        <p:spPr>
          <a:xfrm>
            <a:off x="5257800" y="788988"/>
            <a:ext cx="3581400" cy="3478212"/>
          </a:xfrm>
          <a:prstGeom prst="rect">
            <a:avLst/>
          </a:prstGeom>
          <a:noFill/>
          <a:ln w="9525">
            <a:noFill/>
          </a:ln>
        </p:spPr>
        <p:txBody>
          <a:bodyPr>
            <a:spAutoFit/>
          </a:bodyPr>
          <a:p>
            <a:pPr>
              <a:lnSpc>
                <a:spcPts val="3300"/>
              </a:lnSpc>
            </a:pPr>
            <a:r>
              <a:rPr lang="zh-CN" altLang="en-US" sz="2800" b="1" dirty="0">
                <a:solidFill>
                  <a:srgbClr val="FF0000"/>
                </a:solidFill>
                <a:latin typeface="Arial" panose="020B0604020202020204" pitchFamily="34" charset="0"/>
              </a:rPr>
              <a:t>5个常任理事国是:</a:t>
            </a:r>
            <a:endParaRPr lang="zh-CN" altLang="en-US" sz="2800" b="1" dirty="0">
              <a:solidFill>
                <a:srgbClr val="FF0000"/>
              </a:solidFill>
              <a:latin typeface="Arial" panose="020B0604020202020204" pitchFamily="34" charset="0"/>
            </a:endParaRPr>
          </a:p>
          <a:p>
            <a:pPr>
              <a:lnSpc>
                <a:spcPts val="3300"/>
              </a:lnSpc>
            </a:pPr>
            <a:r>
              <a:rPr lang="zh-CN" altLang="en-US" sz="2400" b="1" dirty="0">
                <a:latin typeface="Arial" panose="020B0604020202020204" pitchFamily="34" charset="0"/>
              </a:rPr>
              <a:t>中华人民共和国、俄罗斯联邦、法兰西第五共和国、美利坚合众国和大不列颠及北爱尔兰联合王国。</a:t>
            </a:r>
            <a:endParaRPr lang="zh-CN" altLang="en-US" sz="2400" b="1" dirty="0">
              <a:latin typeface="Arial" panose="020B0604020202020204" pitchFamily="34" charset="0"/>
            </a:endParaRPr>
          </a:p>
          <a:p>
            <a:pPr>
              <a:lnSpc>
                <a:spcPts val="3300"/>
              </a:lnSpc>
            </a:pPr>
            <a:r>
              <a:rPr lang="zh-CN" altLang="en-US" sz="2800" b="1" dirty="0">
                <a:solidFill>
                  <a:srgbClr val="FF0000"/>
                </a:solidFill>
                <a:latin typeface="Arial" panose="020B0604020202020204" pitchFamily="34" charset="0"/>
              </a:rPr>
              <a:t>10个非常任理事国</a:t>
            </a:r>
            <a:r>
              <a:rPr lang="zh-CN" altLang="en-US" sz="2400" b="1" dirty="0">
                <a:latin typeface="Arial" panose="020B0604020202020204" pitchFamily="34" charset="0"/>
              </a:rPr>
              <a:t>，由大会选举产生，任期两年。</a:t>
            </a:r>
            <a:endParaRPr lang="zh-CN" altLang="en-US" sz="2400" b="1" dirty="0">
              <a:latin typeface="Arial" panose="020B0604020202020204" pitchFamily="34" charset="0"/>
            </a:endParaRPr>
          </a:p>
        </p:txBody>
      </p:sp>
      <p:sp>
        <p:nvSpPr>
          <p:cNvPr id="12291" name="文本框 6"/>
          <p:cNvSpPr txBox="1">
            <a:spLocks noChangeArrowheads="1"/>
          </p:cNvSpPr>
          <p:nvPr/>
        </p:nvSpPr>
        <p:spPr bwMode="auto">
          <a:xfrm>
            <a:off x="609600" y="4343400"/>
            <a:ext cx="8150225" cy="1938338"/>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rPr>
              <a:t>根据联合国宪章的宗旨及原则，安理会负有维持国际和平与安全的责任，是唯一有权采取强制行动的联合国机构。</a:t>
            </a:r>
            <a:r>
              <a:rPr kumimoji="0" lang="zh-CN" altLang="en-US" sz="2400" b="0" i="0" u="none" strike="noStrike" kern="1200" cap="none" spc="0" normalizeH="0" baseline="0" noProof="0" dirty="0">
                <a:ln>
                  <a:noFill/>
                </a:ln>
                <a:solidFill>
                  <a:srgbClr val="FF9900"/>
                </a:solidFill>
                <a:effectLst/>
                <a:uLnTx/>
                <a:uFillTx/>
                <a:latin typeface="黑体" panose="02010609060101010101" pitchFamily="49" charset="-122"/>
                <a:ea typeface="黑体" panose="02010609060101010101" pitchFamily="49" charset="-122"/>
                <a:cs typeface="+mn-cs"/>
              </a:rPr>
              <a:t>实行五大国一致原则</a:t>
            </a:r>
            <a:r>
              <a:rPr kumimoji="0" lang="zh-CN" altLang="en-US" sz="24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rPr>
              <a:t>，即安理会五个常任理事国在实质性问题上态度一致。这一原则集中表现在五个常任理事国的</a:t>
            </a:r>
            <a:r>
              <a:rPr kumimoji="0" lang="zh-CN" altLang="en-US" sz="2400" b="0" i="0" u="none" strike="noStrike" kern="1200" cap="none" spc="0" normalizeH="0" baseline="0" noProof="0" dirty="0">
                <a:ln>
                  <a:noFill/>
                </a:ln>
                <a:solidFill>
                  <a:schemeClr val="dk1"/>
                </a:solidFill>
                <a:effectLst/>
                <a:uLnTx/>
                <a:uFillTx/>
                <a:latin typeface="+mn-lt"/>
                <a:ea typeface="黑体" panose="02010609060101010101" pitchFamily="49" charset="-122"/>
                <a:cs typeface="+mn-cs"/>
              </a:rPr>
              <a:t>“</a:t>
            </a:r>
            <a:r>
              <a:rPr kumimoji="0" lang="zh-CN" altLang="en-US" sz="24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rPr>
              <a:t>否决权</a:t>
            </a:r>
            <a:r>
              <a:rPr kumimoji="0" lang="zh-CN" altLang="en-US" sz="2400" b="0" i="0" u="none" strike="noStrike" kern="1200" cap="none" spc="0" normalizeH="0" baseline="0" noProof="0" dirty="0">
                <a:ln>
                  <a:noFill/>
                </a:ln>
                <a:solidFill>
                  <a:schemeClr val="dk1"/>
                </a:solidFill>
                <a:effectLst/>
                <a:uLnTx/>
                <a:uFillTx/>
                <a:latin typeface="+mn-lt"/>
                <a:ea typeface="黑体" panose="02010609060101010101" pitchFamily="49" charset="-122"/>
                <a:cs typeface="+mn-cs"/>
              </a:rPr>
              <a:t>”</a:t>
            </a:r>
            <a:r>
              <a:rPr kumimoji="0" lang="zh-CN" altLang="en-US" sz="24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rPr>
              <a:t>上。</a:t>
            </a:r>
            <a:endParaRPr kumimoji="0" lang="zh-CN" altLang="en-US" sz="2400" b="0" i="0" u="none" strike="noStrike" kern="1200" cap="none" spc="0" normalizeH="0" baseline="0" noProof="0" dirty="0">
              <a:ln>
                <a:noFill/>
              </a:ln>
              <a:solidFill>
                <a:schemeClr val="dk1"/>
              </a:solidFill>
              <a:effectLst/>
              <a:uLnTx/>
              <a:uFillTx/>
              <a:latin typeface="黑体" panose="02010609060101010101" pitchFamily="49" charset="-122"/>
              <a:ea typeface="黑体" panose="02010609060101010101" pitchFamily="49" charset="-122"/>
              <a:cs typeface="+mn-cs"/>
            </a:endParaRPr>
          </a:p>
        </p:txBody>
      </p:sp>
      <p:sp>
        <p:nvSpPr>
          <p:cNvPr id="2" name="TextBox 1"/>
          <p:cNvSpPr txBox="1"/>
          <p:nvPr/>
        </p:nvSpPr>
        <p:spPr>
          <a:xfrm>
            <a:off x="41275" y="52705"/>
            <a:ext cx="7700645" cy="706755"/>
          </a:xfrm>
          <a:prstGeom prst="rect">
            <a:avLst/>
          </a:prstGeom>
          <a:solidFill>
            <a:srgbClr val="FFFF00"/>
          </a:solidFill>
          <a:ln w="9525">
            <a:noFill/>
          </a:ln>
        </p:spPr>
        <p:txBody>
          <a:bodyPr wrap="square" anchor="t">
            <a:spAutoFit/>
          </a:bodyPr>
          <a:p>
            <a:r>
              <a:rPr lang="en-US" altLang="zh-CN" sz="4000" b="1" dirty="0">
                <a:solidFill>
                  <a:srgbClr val="FF0000"/>
                </a:solidFill>
                <a:latin typeface="幼圆" pitchFamily="49" charset="-122"/>
                <a:ea typeface="幼圆" pitchFamily="49" charset="-122"/>
              </a:rPr>
              <a:t>2</a:t>
            </a:r>
            <a:r>
              <a:rPr lang="zh-CN" altLang="en-US" sz="4000" b="1" dirty="0">
                <a:solidFill>
                  <a:srgbClr val="FF0000"/>
                </a:solidFill>
                <a:latin typeface="幼圆" pitchFamily="49" charset="-122"/>
                <a:ea typeface="幼圆" pitchFamily="49" charset="-122"/>
              </a:rPr>
              <a:t>、联合国主要机构</a:t>
            </a:r>
            <a:r>
              <a:rPr lang="en-US" altLang="zh-CN" sz="4000" b="1" dirty="0">
                <a:solidFill>
                  <a:srgbClr val="FF0000"/>
                </a:solidFill>
                <a:latin typeface="幼圆" pitchFamily="49" charset="-122"/>
                <a:ea typeface="幼圆" pitchFamily="49" charset="-122"/>
              </a:rPr>
              <a:t>-</a:t>
            </a:r>
            <a:r>
              <a:rPr lang="zh-CN" altLang="en-US" sz="4000" b="1" dirty="0">
                <a:solidFill>
                  <a:srgbClr val="FF0000"/>
                </a:solidFill>
                <a:latin typeface="幼圆" pitchFamily="49" charset="-122"/>
                <a:ea typeface="幼圆" pitchFamily="49" charset="-122"/>
              </a:rPr>
              <a:t>安理会机制</a:t>
            </a:r>
            <a:endParaRPr lang="zh-CN" altLang="en-US" sz="4000" b="1" dirty="0">
              <a:solidFill>
                <a:srgbClr val="FF0000"/>
              </a:solidFill>
              <a:latin typeface="幼圆" pitchFamily="49" charset="-122"/>
              <a:ea typeface="幼圆" pitchFamily="49" charset="-122"/>
            </a:endParaRPr>
          </a:p>
        </p:txBody>
      </p:sp>
      <p:pic>
        <p:nvPicPr>
          <p:cNvPr id="3" name="图片 2"/>
          <p:cNvPicPr>
            <a:picLocks noChangeAspect="1"/>
          </p:cNvPicPr>
          <p:nvPr/>
        </p:nvPicPr>
        <p:blipFill>
          <a:blip r:embed="rId1"/>
          <a:stretch>
            <a:fillRect/>
          </a:stretch>
        </p:blipFill>
        <p:spPr>
          <a:xfrm>
            <a:off x="41275" y="789305"/>
            <a:ext cx="5216525" cy="3374390"/>
          </a:xfrm>
          <a:prstGeom prst="rect">
            <a:avLst/>
          </a:prstGeom>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ppt_x"/>
                                          </p:val>
                                        </p:tav>
                                        <p:tav tm="100000">
                                          <p:val>
                                            <p:strVal val="#ppt_x"/>
                                          </p:val>
                                        </p:tav>
                                      </p:tavLst>
                                    </p:anim>
                                    <p:anim calcmode="lin" valueType="num">
                                      <p:cBhvr additive="base">
                                        <p:cTn id="8"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1"/>
                                        </p:tgtEl>
                                        <p:attrNameLst>
                                          <p:attrName>style.visibility</p:attrName>
                                        </p:attrNameLst>
                                      </p:cBhvr>
                                      <p:to>
                                        <p:strVal val="visible"/>
                                      </p:to>
                                    </p:set>
                                    <p:anim calcmode="lin" valueType="num">
                                      <p:cBhvr additive="base">
                                        <p:cTn id="13" dur="500" fill="hold"/>
                                        <p:tgtEl>
                                          <p:spTgt spid="12291"/>
                                        </p:tgtEl>
                                        <p:attrNameLst>
                                          <p:attrName>ppt_x</p:attrName>
                                        </p:attrNameLst>
                                      </p:cBhvr>
                                      <p:tavLst>
                                        <p:tav tm="0">
                                          <p:val>
                                            <p:strVal val="#ppt_x"/>
                                          </p:val>
                                        </p:tav>
                                        <p:tav tm="100000">
                                          <p:val>
                                            <p:strVal val="#ppt_x"/>
                                          </p:val>
                                        </p:tav>
                                      </p:tavLst>
                                    </p:anim>
                                    <p:anim calcmode="lin" valueType="num">
                                      <p:cBhvr additive="base">
                                        <p:cTn id="14"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TextBox 2"/>
          <p:cNvSpPr txBox="1"/>
          <p:nvPr/>
        </p:nvSpPr>
        <p:spPr>
          <a:xfrm>
            <a:off x="539750" y="4797425"/>
            <a:ext cx="8280400" cy="1816100"/>
          </a:xfrm>
          <a:prstGeom prst="rect">
            <a:avLst/>
          </a:prstGeom>
          <a:noFill/>
          <a:ln w="9525">
            <a:noFill/>
          </a:ln>
        </p:spPr>
        <p:txBody>
          <a:bodyPr anchor="t">
            <a:spAutoFit/>
          </a:bodyPr>
          <a:p>
            <a:r>
              <a:rPr lang="zh-CN" altLang="en-US" sz="2800" b="1" dirty="0">
                <a:latin typeface="宋体" panose="02010600030101010101" pitchFamily="2" charset="-122"/>
                <a:ea typeface="宋体" panose="02010600030101010101" pitchFamily="2" charset="-122"/>
              </a:rPr>
              <a:t>    秘书处由秘书长和联合国工作人员组成，其职责是为联合国及其所属机构服务，并负责执行这些机构所制定的方案和政策。</a:t>
            </a:r>
            <a:r>
              <a:rPr lang="zh-CN" altLang="en-US" sz="2800" b="1" dirty="0">
                <a:solidFill>
                  <a:srgbClr val="FF0000"/>
                </a:solidFill>
                <a:latin typeface="宋体" panose="02010600030101010101" pitchFamily="2" charset="-122"/>
                <a:ea typeface="宋体" panose="02010600030101010101" pitchFamily="2" charset="-122"/>
              </a:rPr>
              <a:t>秘书长是联合国的最高行政首长。</a:t>
            </a:r>
            <a:endParaRPr lang="zh-CN" altLang="en-US" sz="2800" b="1" dirty="0">
              <a:solidFill>
                <a:srgbClr val="FF0000"/>
              </a:solidFill>
              <a:latin typeface="宋体" panose="02010600030101010101" pitchFamily="2" charset="-122"/>
              <a:ea typeface="宋体" panose="02010600030101010101" pitchFamily="2" charset="-122"/>
            </a:endParaRPr>
          </a:p>
        </p:txBody>
      </p:sp>
      <p:pic>
        <p:nvPicPr>
          <p:cNvPr id="19458" name="Picture 3"/>
          <p:cNvPicPr>
            <a:picLocks noChangeAspect="1"/>
          </p:cNvPicPr>
          <p:nvPr/>
        </p:nvPicPr>
        <p:blipFill>
          <a:blip r:embed="rId1"/>
          <a:stretch>
            <a:fillRect/>
          </a:stretch>
        </p:blipFill>
        <p:spPr>
          <a:xfrm>
            <a:off x="2028190" y="759460"/>
            <a:ext cx="6336030" cy="4037965"/>
          </a:xfrm>
          <a:prstGeom prst="rect">
            <a:avLst/>
          </a:prstGeom>
          <a:noFill/>
          <a:ln w="9525">
            <a:noFill/>
          </a:ln>
        </p:spPr>
      </p:pic>
      <p:sp>
        <p:nvSpPr>
          <p:cNvPr id="19459" name="TextBox 4"/>
          <p:cNvSpPr txBox="1"/>
          <p:nvPr/>
        </p:nvSpPr>
        <p:spPr>
          <a:xfrm>
            <a:off x="611188" y="1628775"/>
            <a:ext cx="647700" cy="1570038"/>
          </a:xfrm>
          <a:prstGeom prst="rect">
            <a:avLst/>
          </a:prstGeom>
          <a:solidFill>
            <a:srgbClr val="9EFAEE"/>
          </a:solidFill>
          <a:ln w="9525">
            <a:noFill/>
          </a:ln>
        </p:spPr>
        <p:txBody>
          <a:bodyPr anchor="t">
            <a:spAutoFit/>
          </a:bodyPr>
          <a:p>
            <a:r>
              <a:rPr lang="zh-CN" altLang="en-US" sz="3200" dirty="0">
                <a:latin typeface="Calibri" panose="020F0502020204030204" pitchFamily="34" charset="0"/>
                <a:ea typeface="宋体" panose="02010600030101010101" pitchFamily="2" charset="-122"/>
              </a:rPr>
              <a:t>秘书处</a:t>
            </a:r>
            <a:endParaRPr lang="zh-CN" altLang="en-US" sz="3200" dirty="0">
              <a:latin typeface="Calibri" panose="020F0502020204030204" pitchFamily="34" charset="0"/>
              <a:ea typeface="宋体" panose="02010600030101010101" pitchFamily="2" charset="-122"/>
            </a:endParaRPr>
          </a:p>
        </p:txBody>
      </p:sp>
      <p:sp>
        <p:nvSpPr>
          <p:cNvPr id="11266" name="TextBox 1"/>
          <p:cNvSpPr txBox="1"/>
          <p:nvPr/>
        </p:nvSpPr>
        <p:spPr>
          <a:xfrm>
            <a:off x="27940" y="52705"/>
            <a:ext cx="6569075" cy="706755"/>
          </a:xfrm>
          <a:prstGeom prst="rect">
            <a:avLst/>
          </a:prstGeom>
          <a:solidFill>
            <a:srgbClr val="FFFF00"/>
          </a:solidFill>
          <a:ln w="9525">
            <a:noFill/>
          </a:ln>
        </p:spPr>
        <p:txBody>
          <a:bodyPr wrap="square" anchor="t">
            <a:spAutoFit/>
          </a:bodyPr>
          <a:p>
            <a:r>
              <a:rPr lang="en-US" altLang="zh-CN" sz="4000" b="1" dirty="0">
                <a:solidFill>
                  <a:srgbClr val="FF0000"/>
                </a:solidFill>
                <a:latin typeface="幼圆" pitchFamily="49" charset="-122"/>
                <a:ea typeface="幼圆" pitchFamily="49" charset="-122"/>
              </a:rPr>
              <a:t>2</a:t>
            </a:r>
            <a:r>
              <a:rPr lang="zh-CN" altLang="en-US" sz="4000" b="1" dirty="0">
                <a:solidFill>
                  <a:srgbClr val="FF0000"/>
                </a:solidFill>
                <a:latin typeface="幼圆" pitchFamily="49" charset="-122"/>
                <a:ea typeface="幼圆" pitchFamily="49" charset="-122"/>
              </a:rPr>
              <a:t>、联合国主要机构</a:t>
            </a:r>
            <a:r>
              <a:rPr lang="en-US" altLang="zh-CN" sz="4000" b="1" dirty="0">
                <a:solidFill>
                  <a:srgbClr val="FF0000"/>
                </a:solidFill>
                <a:latin typeface="幼圆" pitchFamily="49" charset="-122"/>
                <a:ea typeface="幼圆" pitchFamily="49" charset="-122"/>
              </a:rPr>
              <a:t>-</a:t>
            </a:r>
            <a:r>
              <a:rPr lang="zh-CN" altLang="en-US" sz="4000" b="1" dirty="0">
                <a:solidFill>
                  <a:srgbClr val="FF0000"/>
                </a:solidFill>
                <a:latin typeface="幼圆" pitchFamily="49" charset="-122"/>
                <a:ea typeface="幼圆" pitchFamily="49" charset="-122"/>
              </a:rPr>
              <a:t>秘书处</a:t>
            </a:r>
            <a:endParaRPr lang="zh-CN" altLang="en-US" sz="4000" b="1" dirty="0">
              <a:solidFill>
                <a:srgbClr val="FF0000"/>
              </a:solidFill>
              <a:latin typeface="幼圆" pitchFamily="49" charset="-122"/>
              <a:ea typeface="幼圆" pitchFamily="49" charset="-122"/>
            </a:endParaRPr>
          </a:p>
        </p:txBody>
      </p:sp>
      <p:pic>
        <p:nvPicPr>
          <p:cNvPr id="2" name="图片 1"/>
          <p:cNvPicPr>
            <a:picLocks noChangeAspect="1"/>
          </p:cNvPicPr>
          <p:nvPr/>
        </p:nvPicPr>
        <p:blipFill>
          <a:blip r:embed="rId2"/>
          <a:stretch>
            <a:fillRect/>
          </a:stretch>
        </p:blipFill>
        <p:spPr>
          <a:xfrm>
            <a:off x="6248400" y="3601720"/>
            <a:ext cx="1076325" cy="1017905"/>
          </a:xfrm>
          <a:prstGeom prst="rect">
            <a:avLst/>
          </a:prstGeom>
        </p:spPr>
      </p:pic>
      <p:pic>
        <p:nvPicPr>
          <p:cNvPr id="3" name="图片 2"/>
          <p:cNvPicPr>
            <a:picLocks noChangeAspect="1"/>
          </p:cNvPicPr>
          <p:nvPr/>
        </p:nvPicPr>
        <p:blipFill>
          <a:blip r:embed="rId2"/>
          <a:stretch>
            <a:fillRect/>
          </a:stretch>
        </p:blipFill>
        <p:spPr>
          <a:xfrm>
            <a:off x="3127375" y="1820545"/>
            <a:ext cx="534670" cy="506095"/>
          </a:xfrm>
          <a:prstGeom prst="rect">
            <a:avLst/>
          </a:prstGeom>
        </p:spPr>
      </p:pic>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1" name="文本框 2"/>
          <p:cNvSpPr txBox="1"/>
          <p:nvPr/>
        </p:nvSpPr>
        <p:spPr>
          <a:xfrm>
            <a:off x="755650" y="0"/>
            <a:ext cx="3430588" cy="523875"/>
          </a:xfrm>
          <a:prstGeom prst="rect">
            <a:avLst/>
          </a:prstGeom>
          <a:noFill/>
          <a:ln w="9525">
            <a:noFill/>
          </a:ln>
        </p:spPr>
        <p:txBody>
          <a:bodyPr wrap="none">
            <a:spAutoFit/>
          </a:bodyPr>
          <a:p>
            <a:r>
              <a:rPr lang="zh-CN" altLang="en-US" sz="2800" b="1" dirty="0">
                <a:latin typeface="宋体" panose="02010600030101010101" pitchFamily="2" charset="-122"/>
              </a:rPr>
              <a:t>自主学习</a:t>
            </a:r>
            <a:r>
              <a:rPr lang="en-US" altLang="zh-CN" sz="2800" b="1" dirty="0">
                <a:latin typeface="宋体" panose="02010600030101010101" pitchFamily="2" charset="-122"/>
              </a:rPr>
              <a:t>·</a:t>
            </a:r>
            <a:r>
              <a:rPr lang="zh-CN" altLang="en-US" sz="2800" b="1" dirty="0">
                <a:latin typeface="宋体" panose="02010600030101010101" pitchFamily="2" charset="-122"/>
              </a:rPr>
              <a:t>梳理新知</a:t>
            </a:r>
            <a:endParaRPr lang="zh-CN" altLang="en-US" sz="2800" b="1" dirty="0">
              <a:latin typeface="宋体" panose="02010600030101010101" pitchFamily="2" charset="-122"/>
            </a:endParaRPr>
          </a:p>
        </p:txBody>
      </p:sp>
      <p:sp>
        <p:nvSpPr>
          <p:cNvPr id="11266" name="TextBox 1"/>
          <p:cNvSpPr txBox="1"/>
          <p:nvPr/>
        </p:nvSpPr>
        <p:spPr>
          <a:xfrm>
            <a:off x="41275" y="52705"/>
            <a:ext cx="5831205" cy="706755"/>
          </a:xfrm>
          <a:prstGeom prst="rect">
            <a:avLst/>
          </a:prstGeom>
          <a:solidFill>
            <a:srgbClr val="FFFF00"/>
          </a:solidFill>
          <a:ln w="9525">
            <a:noFill/>
          </a:ln>
        </p:spPr>
        <p:txBody>
          <a:bodyPr wrap="square" anchor="t">
            <a:spAutoFit/>
          </a:bodyPr>
          <a:p>
            <a:r>
              <a:rPr lang="en-US" altLang="zh-CN" sz="4000" b="1" dirty="0">
                <a:solidFill>
                  <a:srgbClr val="FF0000"/>
                </a:solidFill>
                <a:latin typeface="幼圆" pitchFamily="49" charset="-122"/>
                <a:ea typeface="幼圆" pitchFamily="49" charset="-122"/>
              </a:rPr>
              <a:t>3</a:t>
            </a:r>
            <a:r>
              <a:rPr lang="zh-CN" altLang="en-US" sz="4000" b="1" dirty="0">
                <a:solidFill>
                  <a:srgbClr val="FF0000"/>
                </a:solidFill>
                <a:latin typeface="幼圆" pitchFamily="49" charset="-122"/>
                <a:ea typeface="幼圆" pitchFamily="49" charset="-122"/>
              </a:rPr>
              <a:t>、联合国职权</a:t>
            </a:r>
            <a:r>
              <a:rPr lang="zh-CN" altLang="en-US" sz="4000" b="1" dirty="0">
                <a:solidFill>
                  <a:srgbClr val="FF0000"/>
                </a:solidFill>
                <a:latin typeface="幼圆" pitchFamily="49" charset="-122"/>
                <a:ea typeface="幼圆" pitchFamily="49" charset="-122"/>
              </a:rPr>
              <a:t>和作用</a:t>
            </a:r>
            <a:endParaRPr lang="zh-CN" altLang="en-US" sz="4000" b="1" dirty="0">
              <a:solidFill>
                <a:srgbClr val="FF0000"/>
              </a:solidFill>
              <a:latin typeface="幼圆" pitchFamily="49" charset="-122"/>
              <a:ea typeface="幼圆" pitchFamily="49" charset="-122"/>
            </a:endParaRPr>
          </a:p>
        </p:txBody>
      </p:sp>
      <p:sp>
        <p:nvSpPr>
          <p:cNvPr id="3" name="文本框 2"/>
          <p:cNvSpPr txBox="1"/>
          <p:nvPr/>
        </p:nvSpPr>
        <p:spPr>
          <a:xfrm>
            <a:off x="40958" y="1642110"/>
            <a:ext cx="8378825" cy="1383665"/>
          </a:xfrm>
          <a:prstGeom prst="rect">
            <a:avLst/>
          </a:prstGeom>
          <a:noFill/>
          <a:ln w="9525">
            <a:noFill/>
          </a:ln>
        </p:spPr>
        <p:txBody>
          <a:bodyPr wrap="square" anchor="t">
            <a:spAutoFit/>
          </a:bodyPr>
          <a:p>
            <a:r>
              <a:rPr lang="zh-CN" altLang="zh-CN" sz="2800" b="1">
                <a:ln w="22225">
                  <a:solidFill>
                    <a:schemeClr val="accent2"/>
                  </a:solidFill>
                  <a:prstDash val="solid"/>
                </a:ln>
                <a:solidFill>
                  <a:schemeClr val="accent2">
                    <a:lumMod val="40000"/>
                    <a:lumOff val="60000"/>
                  </a:schemeClr>
                </a:solidFill>
                <a:effectLst/>
                <a:latin typeface="Arial" panose="020B0604020202020204" pitchFamily="34" charset="0"/>
                <a:ea typeface="宋体" panose="02010600030101010101" pitchFamily="2" charset="-122"/>
              </a:rPr>
              <a:t>联合国的职权：</a:t>
            </a:r>
            <a:endParaRPr lang="zh-CN" altLang="zh-CN" sz="2800" b="1">
              <a:solidFill>
                <a:srgbClr val="FF0000"/>
              </a:solidFill>
              <a:latin typeface="Arial" panose="020B0604020202020204" pitchFamily="34" charset="0"/>
              <a:ea typeface="宋体" panose="02010600030101010101" pitchFamily="2" charset="-122"/>
            </a:endParaRPr>
          </a:p>
          <a:p>
            <a:r>
              <a:rPr lang="zh-CN" altLang="zh-CN" sz="2800" b="1">
                <a:ln/>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根据安理会或联大的决议，联合国可以向冲突地区派出军事人员，以恢复或维持和平。</a:t>
            </a:r>
            <a:endParaRPr lang="zh-CN" altLang="zh-CN" sz="2800" b="1">
              <a:ln/>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endParaRPr>
          </a:p>
        </p:txBody>
      </p:sp>
      <p:sp>
        <p:nvSpPr>
          <p:cNvPr id="12294" name="文本框 4"/>
          <p:cNvSpPr txBox="1"/>
          <p:nvPr/>
        </p:nvSpPr>
        <p:spPr>
          <a:xfrm>
            <a:off x="40958" y="3707448"/>
            <a:ext cx="8389937" cy="1383665"/>
          </a:xfrm>
          <a:prstGeom prst="rect">
            <a:avLst/>
          </a:prstGeom>
          <a:noFill/>
          <a:ln w="9525">
            <a:noFill/>
          </a:ln>
        </p:spPr>
        <p:txBody>
          <a:bodyPr wrap="square" anchor="t">
            <a:spAutoFit/>
          </a:bodyPr>
          <a:p>
            <a:r>
              <a:rPr lang="zh-CN" altLang="zh-CN" sz="2800" b="1">
                <a:ln w="22225">
                  <a:solidFill>
                    <a:schemeClr val="accent2"/>
                  </a:solidFill>
                  <a:prstDash val="solid"/>
                </a:ln>
                <a:solidFill>
                  <a:schemeClr val="accent2">
                    <a:lumMod val="40000"/>
                    <a:lumOff val="60000"/>
                  </a:schemeClr>
                </a:solidFill>
                <a:effectLst/>
                <a:latin typeface="Arial" panose="020B0604020202020204" pitchFamily="34" charset="0"/>
                <a:ea typeface="宋体" panose="02010600030101010101" pitchFamily="2" charset="-122"/>
              </a:rPr>
              <a:t>联合国的作用：</a:t>
            </a:r>
            <a:endParaRPr lang="zh-CN" altLang="zh-CN" sz="2800" b="1">
              <a:solidFill>
                <a:srgbClr val="FF0000"/>
              </a:solidFill>
              <a:latin typeface="Arial" panose="020B0604020202020204" pitchFamily="34" charset="0"/>
              <a:ea typeface="宋体" panose="02010600030101010101" pitchFamily="2" charset="-122"/>
            </a:endParaRPr>
          </a:p>
          <a:p>
            <a:r>
              <a:rPr lang="zh-CN" altLang="zh-CN" sz="2800" b="1">
                <a:ln/>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联合国</a:t>
            </a:r>
            <a:r>
              <a:rPr lang="zh-CN" altLang="en-US" sz="2800" b="1" dirty="0">
                <a:ln/>
                <a:solidFill>
                  <a:schemeClr val="tx1"/>
                </a:solidFill>
                <a:effectLst>
                  <a:outerShdw blurRad="38100" dist="19050" dir="2700000" algn="tl" rotWithShape="0">
                    <a:schemeClr val="dk1">
                      <a:alpha val="40000"/>
                    </a:schemeClr>
                  </a:outerShdw>
                </a:effectLst>
                <a:latin typeface="Calibri" panose="020F0502020204030204" pitchFamily="34" charset="0"/>
                <a:ea typeface="宋体" panose="02010600030101010101" pitchFamily="2" charset="-122"/>
              </a:rPr>
              <a:t>在维护国际和平与安全方面发挥了积极的作用，</a:t>
            </a:r>
            <a:r>
              <a:rPr lang="zh-CN" altLang="zh-CN" sz="2800" b="1">
                <a:ln/>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使许多国家和地区避免了一些可能发生的战争。</a:t>
            </a:r>
            <a:endParaRPr lang="zh-CN" altLang="zh-CN" sz="2800" b="1">
              <a:ln/>
              <a:solidFill>
                <a:schemeClr val="tx1"/>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5395595" y="60960"/>
            <a:ext cx="3691255" cy="3141980"/>
          </a:xfrm>
          <a:prstGeom prst="rect">
            <a:avLst/>
          </a:prstGeom>
        </p:spPr>
      </p:pic>
      <p:sp>
        <p:nvSpPr>
          <p:cNvPr id="10242" name="Rectangle 3"/>
          <p:cNvSpPr>
            <a:spLocks noGrp="1"/>
          </p:cNvSpPr>
          <p:nvPr>
            <p:ph idx="1"/>
          </p:nvPr>
        </p:nvSpPr>
        <p:spPr>
          <a:xfrm>
            <a:off x="334963" y="2030095"/>
            <a:ext cx="8751887" cy="4495800"/>
          </a:xfrm>
        </p:spPr>
        <p:txBody>
          <a:bodyPr vert="horz" wrap="square" lIns="91440" tIns="45720" rIns="91440" bIns="45720" anchor="t"/>
          <a:p>
            <a:pPr eaLnBrk="1" hangingPunct="1">
              <a:lnSpc>
                <a:spcPct val="120000"/>
              </a:lnSpc>
              <a:buNone/>
            </a:pPr>
            <a:r>
              <a:rPr lang="en-US" altLang="zh-CN" sz="2800" b="1" dirty="0">
                <a:solidFill>
                  <a:srgbClr val="006600"/>
                </a:solidFill>
                <a:latin typeface="黑体" panose="02010609060101010101" pitchFamily="49" charset="-122"/>
                <a:ea typeface="黑体" panose="02010609060101010101" pitchFamily="49" charset="-122"/>
              </a:rPr>
              <a:t>〖</a:t>
            </a:r>
            <a:r>
              <a:rPr lang="zh-CN" altLang="en-US" sz="2800" b="1" dirty="0">
                <a:solidFill>
                  <a:srgbClr val="006600"/>
                </a:solidFill>
                <a:latin typeface="黑体" panose="02010609060101010101" pitchFamily="49" charset="-122"/>
                <a:ea typeface="黑体" panose="02010609060101010101" pitchFamily="49" charset="-122"/>
              </a:rPr>
              <a:t>联合国的宗旨</a:t>
            </a:r>
            <a:r>
              <a:rPr lang="en-US" altLang="zh-CN" sz="2800" b="1" dirty="0">
                <a:solidFill>
                  <a:srgbClr val="006600"/>
                </a:solidFill>
                <a:latin typeface="黑体" panose="02010609060101010101" pitchFamily="49" charset="-122"/>
                <a:ea typeface="黑体" panose="02010609060101010101" pitchFamily="49" charset="-122"/>
              </a:rPr>
              <a:t>〗</a:t>
            </a:r>
            <a:endParaRPr lang="en-US" altLang="zh-CN" sz="2800" b="1" dirty="0">
              <a:solidFill>
                <a:srgbClr val="006600"/>
              </a:solidFill>
              <a:latin typeface="黑体" panose="02010609060101010101" pitchFamily="49" charset="-122"/>
              <a:ea typeface="黑体" panose="02010609060101010101" pitchFamily="49" charset="-122"/>
            </a:endParaRPr>
          </a:p>
          <a:p>
            <a:pPr eaLnBrk="1" hangingPunct="1">
              <a:lnSpc>
                <a:spcPct val="120000"/>
              </a:lnSpc>
              <a:buNone/>
            </a:pPr>
            <a:r>
              <a:rPr lang="en-US" altLang="zh-CN" sz="2800" b="1" dirty="0">
                <a:solidFill>
                  <a:srgbClr val="006600"/>
                </a:solidFill>
                <a:latin typeface="黑体" panose="02010609060101010101" pitchFamily="49" charset="-122"/>
                <a:ea typeface="黑体" panose="02010609060101010101" pitchFamily="49" charset="-122"/>
              </a:rPr>
              <a:t>①</a:t>
            </a:r>
            <a:r>
              <a:rPr lang="zh-CN" altLang="en-US" sz="2800" b="1" dirty="0">
                <a:solidFill>
                  <a:srgbClr val="006600"/>
                </a:solidFill>
                <a:latin typeface="黑体" panose="02010609060101010101" pitchFamily="49" charset="-122"/>
                <a:ea typeface="黑体" panose="02010609060101010101" pitchFamily="49" charset="-122"/>
              </a:rPr>
              <a:t>维护国际和平与安全；</a:t>
            </a:r>
            <a:endParaRPr lang="zh-CN" altLang="en-US" sz="2800" b="1" dirty="0">
              <a:solidFill>
                <a:srgbClr val="006600"/>
              </a:solidFill>
              <a:latin typeface="黑体" panose="02010609060101010101" pitchFamily="49" charset="-122"/>
              <a:ea typeface="黑体" panose="02010609060101010101" pitchFamily="49" charset="-122"/>
            </a:endParaRPr>
          </a:p>
          <a:p>
            <a:pPr eaLnBrk="1" hangingPunct="1">
              <a:lnSpc>
                <a:spcPct val="120000"/>
              </a:lnSpc>
              <a:buNone/>
            </a:pPr>
            <a:r>
              <a:rPr lang="zh-CN" altLang="en-US" sz="2800" b="1" dirty="0">
                <a:solidFill>
                  <a:srgbClr val="006600"/>
                </a:solidFill>
                <a:latin typeface="黑体" panose="02010609060101010101" pitchFamily="49" charset="-122"/>
                <a:ea typeface="黑体" panose="02010609060101010101" pitchFamily="49" charset="-122"/>
              </a:rPr>
              <a:t>②发展国际间以尊重各国人民平等权利及自决原则为基础的友好关系；</a:t>
            </a:r>
            <a:endParaRPr lang="zh-CN" altLang="en-US" sz="2800" b="1" dirty="0">
              <a:solidFill>
                <a:srgbClr val="006600"/>
              </a:solidFill>
              <a:latin typeface="黑体" panose="02010609060101010101" pitchFamily="49" charset="-122"/>
              <a:ea typeface="黑体" panose="02010609060101010101" pitchFamily="49" charset="-122"/>
            </a:endParaRPr>
          </a:p>
          <a:p>
            <a:pPr eaLnBrk="1" hangingPunct="1">
              <a:lnSpc>
                <a:spcPct val="120000"/>
              </a:lnSpc>
              <a:buNone/>
            </a:pPr>
            <a:r>
              <a:rPr lang="zh-CN" altLang="en-US" sz="2800" b="1" dirty="0">
                <a:solidFill>
                  <a:srgbClr val="006600"/>
                </a:solidFill>
                <a:latin typeface="黑体" panose="02010609060101010101" pitchFamily="49" charset="-122"/>
                <a:ea typeface="黑体" panose="02010609060101010101" pitchFamily="49" charset="-122"/>
              </a:rPr>
              <a:t>③进行国际合作，以解决国际间经济、社会、文化和人道主义性质的问题，并且促进对于全体人类的人权和基本自由的尊重。</a:t>
            </a:r>
            <a:endParaRPr lang="zh-CN" altLang="en-US" sz="2800" b="1" dirty="0">
              <a:solidFill>
                <a:srgbClr val="006600"/>
              </a:solidFill>
              <a:latin typeface="黑体" panose="02010609060101010101" pitchFamily="49" charset="-122"/>
              <a:ea typeface="黑体" panose="02010609060101010101" pitchFamily="49" charset="-122"/>
            </a:endParaRPr>
          </a:p>
          <a:p>
            <a:pPr eaLnBrk="1" hangingPunct="1">
              <a:lnSpc>
                <a:spcPct val="120000"/>
              </a:lnSpc>
              <a:buNone/>
            </a:pPr>
            <a:r>
              <a:rPr lang="zh-CN" altLang="en-US" sz="2800" b="1" dirty="0">
                <a:solidFill>
                  <a:srgbClr val="006600"/>
                </a:solidFill>
                <a:latin typeface="黑体" panose="02010609060101010101" pitchFamily="49" charset="-122"/>
                <a:ea typeface="黑体" panose="02010609060101010101" pitchFamily="49" charset="-122"/>
              </a:rPr>
              <a:t>④构建协调各国行动的中心</a:t>
            </a:r>
            <a:endParaRPr lang="zh-CN" altLang="en-US" sz="2800" b="1" dirty="0">
              <a:solidFill>
                <a:srgbClr val="006600"/>
              </a:solidFill>
              <a:latin typeface="黑体" panose="02010609060101010101" pitchFamily="49" charset="-122"/>
              <a:ea typeface="黑体" panose="02010609060101010101" pitchFamily="49" charset="-122"/>
            </a:endParaRPr>
          </a:p>
        </p:txBody>
      </p:sp>
      <p:sp>
        <p:nvSpPr>
          <p:cNvPr id="10244" name="文本框 1"/>
          <p:cNvSpPr txBox="1">
            <a:spLocks noChangeArrowheads="1"/>
          </p:cNvSpPr>
          <p:nvPr/>
        </p:nvSpPr>
        <p:spPr bwMode="auto">
          <a:xfrm>
            <a:off x="334963" y="1035050"/>
            <a:ext cx="5368925" cy="903288"/>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marL="0" marR="0" lvl="0" indent="0" algn="l" defTabSz="914400" rtl="0" eaLnBrk="1" fontAlgn="base" latinLnBrk="0" hangingPunct="1">
              <a:lnSpc>
                <a:spcPct val="120000"/>
              </a:lnSpc>
              <a:spcBef>
                <a:spcPct val="0"/>
              </a:spcBef>
              <a:spcAft>
                <a:spcPct val="0"/>
              </a:spcAft>
              <a:buClrTx/>
              <a:buSzTx/>
              <a:buFont typeface="Arial" panose="020B0604020202020204" pitchFamily="34" charset="0"/>
              <a:buNone/>
              <a:defRPr/>
            </a:pPr>
            <a:r>
              <a:rPr kumimoji="0" lang="zh-CN" altLang="en-US" sz="22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宪章序言：我联合国人民同兹决心欲免后世再遭今代人类两度身历惨不堪言之战祸。</a:t>
            </a:r>
            <a:endParaRPr kumimoji="0" lang="zh-CN" altLang="en-US" sz="2200" b="0" i="0" u="none" strike="noStrike" kern="1200" cap="none" spc="0" normalizeH="0" baseline="0" noProof="0" dirty="0">
              <a:ln>
                <a:noFill/>
              </a:ln>
              <a:solidFill>
                <a:schemeClr val="dk1"/>
              </a:solidFill>
              <a:effectLst/>
              <a:uLnTx/>
              <a:uFillTx/>
              <a:latin typeface="+mn-lt"/>
              <a:ea typeface="+mn-ea"/>
              <a:cs typeface="+mn-cs"/>
            </a:endParaRPr>
          </a:p>
        </p:txBody>
      </p:sp>
      <p:sp>
        <p:nvSpPr>
          <p:cNvPr id="11266" name="TextBox 1"/>
          <p:cNvSpPr txBox="1"/>
          <p:nvPr/>
        </p:nvSpPr>
        <p:spPr>
          <a:xfrm>
            <a:off x="8255" y="60960"/>
            <a:ext cx="5831205" cy="706755"/>
          </a:xfrm>
          <a:prstGeom prst="rect">
            <a:avLst/>
          </a:prstGeom>
          <a:solidFill>
            <a:srgbClr val="FFFF00"/>
          </a:solidFill>
          <a:ln w="9525">
            <a:noFill/>
          </a:ln>
        </p:spPr>
        <p:txBody>
          <a:bodyPr wrap="square" anchor="t">
            <a:spAutoFit/>
          </a:bodyPr>
          <a:p>
            <a:r>
              <a:rPr lang="en-US" altLang="zh-CN" sz="4000" b="1" dirty="0">
                <a:solidFill>
                  <a:srgbClr val="FF0000"/>
                </a:solidFill>
                <a:latin typeface="幼圆" pitchFamily="49" charset="-122"/>
                <a:ea typeface="幼圆" pitchFamily="49" charset="-122"/>
              </a:rPr>
              <a:t>4</a:t>
            </a:r>
            <a:r>
              <a:rPr lang="zh-CN" altLang="en-US" sz="4000" b="1" dirty="0">
                <a:solidFill>
                  <a:srgbClr val="FF0000"/>
                </a:solidFill>
                <a:latin typeface="幼圆" pitchFamily="49" charset="-122"/>
                <a:ea typeface="幼圆" pitchFamily="49" charset="-122"/>
              </a:rPr>
              <a:t>、联合国的宗旨</a:t>
            </a:r>
            <a:endParaRPr lang="zh-CN" altLang="en-US" sz="4000" b="1" dirty="0">
              <a:solidFill>
                <a:srgbClr val="FF0000"/>
              </a:solidFill>
              <a:latin typeface="幼圆" pitchFamily="49" charset="-122"/>
              <a:ea typeface="幼圆" pitchFamily="49"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additive="base">
                                        <p:cTn id="7" dur="500" fill="hold"/>
                                        <p:tgtEl>
                                          <p:spTgt spid="10244"/>
                                        </p:tgtEl>
                                        <p:attrNameLst>
                                          <p:attrName>ppt_x</p:attrName>
                                        </p:attrNameLst>
                                      </p:cBhvr>
                                      <p:tavLst>
                                        <p:tav tm="0">
                                          <p:val>
                                            <p:strVal val="#ppt_x"/>
                                          </p:val>
                                        </p:tav>
                                        <p:tav tm="100000">
                                          <p:val>
                                            <p:strVal val="#ppt_x"/>
                                          </p:val>
                                        </p:tav>
                                      </p:tavLst>
                                    </p:anim>
                                    <p:anim calcmode="lin" valueType="num">
                                      <p:cBhvr additive="base">
                                        <p:cTn id="8"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0242">
                                            <p:txEl>
                                              <p:charRg st="0" end="9"/>
                                            </p:txEl>
                                          </p:spTgt>
                                        </p:tgtEl>
                                        <p:attrNameLst>
                                          <p:attrName>style.visibility</p:attrName>
                                        </p:attrNameLst>
                                      </p:cBhvr>
                                      <p:to>
                                        <p:strVal val="visible"/>
                                      </p:to>
                                    </p:set>
                                    <p:anim calcmode="lin" valueType="num">
                                      <p:cBhvr additive="base">
                                        <p:cTn id="13" dur="500" fill="hold"/>
                                        <p:tgtEl>
                                          <p:spTgt spid="10242">
                                            <p:txEl>
                                              <p:charRg st="0"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2">
                                            <p:txEl>
                                              <p:charRg st="0" end="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10242">
                                            <p:txEl>
                                              <p:charRg st="9" end="21"/>
                                            </p:txEl>
                                          </p:spTgt>
                                        </p:tgtEl>
                                        <p:attrNameLst>
                                          <p:attrName>style.visibility</p:attrName>
                                        </p:attrNameLst>
                                      </p:cBhvr>
                                      <p:to>
                                        <p:strVal val="visible"/>
                                      </p:to>
                                    </p:set>
                                    <p:anim calcmode="lin" valueType="num">
                                      <p:cBhvr additive="base">
                                        <p:cTn id="19" dur="500" fill="hold"/>
                                        <p:tgtEl>
                                          <p:spTgt spid="10242">
                                            <p:txEl>
                                              <p:charRg st="9" end="2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2">
                                            <p:txEl>
                                              <p:charRg st="9" end="2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1" nodeType="clickEffect">
                                  <p:stCondLst>
                                    <p:cond delay="0"/>
                                  </p:stCondLst>
                                  <p:childTnLst>
                                    <p:set>
                                      <p:cBhvr>
                                        <p:cTn id="24" dur="1" fill="hold">
                                          <p:stCondLst>
                                            <p:cond delay="0"/>
                                          </p:stCondLst>
                                        </p:cTn>
                                        <p:tgtEl>
                                          <p:spTgt spid="10242">
                                            <p:txEl>
                                              <p:charRg st="21" end="53"/>
                                            </p:txEl>
                                          </p:spTgt>
                                        </p:tgtEl>
                                        <p:attrNameLst>
                                          <p:attrName>style.visibility</p:attrName>
                                        </p:attrNameLst>
                                      </p:cBhvr>
                                      <p:to>
                                        <p:strVal val="visible"/>
                                      </p:to>
                                    </p:set>
                                    <p:anim calcmode="lin" valueType="num">
                                      <p:cBhvr additive="base">
                                        <p:cTn id="25" dur="500" fill="hold"/>
                                        <p:tgtEl>
                                          <p:spTgt spid="10242">
                                            <p:txEl>
                                              <p:charRg st="21" end="5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242">
                                            <p:txEl>
                                              <p:charRg st="21" end="5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1" nodeType="clickEffect">
                                  <p:stCondLst>
                                    <p:cond delay="0"/>
                                  </p:stCondLst>
                                  <p:childTnLst>
                                    <p:set>
                                      <p:cBhvr>
                                        <p:cTn id="30" dur="1" fill="hold">
                                          <p:stCondLst>
                                            <p:cond delay="0"/>
                                          </p:stCondLst>
                                        </p:cTn>
                                        <p:tgtEl>
                                          <p:spTgt spid="10242">
                                            <p:txEl>
                                              <p:charRg st="53" end="109"/>
                                            </p:txEl>
                                          </p:spTgt>
                                        </p:tgtEl>
                                        <p:attrNameLst>
                                          <p:attrName>style.visibility</p:attrName>
                                        </p:attrNameLst>
                                      </p:cBhvr>
                                      <p:to>
                                        <p:strVal val="visible"/>
                                      </p:to>
                                    </p:set>
                                    <p:anim calcmode="lin" valueType="num">
                                      <p:cBhvr additive="base">
                                        <p:cTn id="31" dur="500" fill="hold"/>
                                        <p:tgtEl>
                                          <p:spTgt spid="10242">
                                            <p:txEl>
                                              <p:charRg st="53" end="10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242">
                                            <p:txEl>
                                              <p:charRg st="53" end="10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1" nodeType="clickEffect">
                                  <p:stCondLst>
                                    <p:cond delay="0"/>
                                  </p:stCondLst>
                                  <p:childTnLst>
                                    <p:set>
                                      <p:cBhvr>
                                        <p:cTn id="36" dur="1" fill="hold">
                                          <p:stCondLst>
                                            <p:cond delay="0"/>
                                          </p:stCondLst>
                                        </p:cTn>
                                        <p:tgtEl>
                                          <p:spTgt spid="10242">
                                            <p:txEl>
                                              <p:charRg st="109" end="122"/>
                                            </p:txEl>
                                          </p:spTgt>
                                        </p:tgtEl>
                                        <p:attrNameLst>
                                          <p:attrName>style.visibility</p:attrName>
                                        </p:attrNameLst>
                                      </p:cBhvr>
                                      <p:to>
                                        <p:strVal val="visible"/>
                                      </p:to>
                                    </p:set>
                                    <p:anim calcmode="lin" valueType="num">
                                      <p:cBhvr additive="base">
                                        <p:cTn id="37" dur="500" fill="hold"/>
                                        <p:tgtEl>
                                          <p:spTgt spid="10242">
                                            <p:txEl>
                                              <p:charRg st="109" end="12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242">
                                            <p:txEl>
                                              <p:charRg st="109" end="1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p:bldP spid="10242" grpId="1" build="p"/>
      <p:bldP spid="10244" grpId="0" animBg="1" uiExpan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Picture 6" descr="http://p4.so.qhmsg.com/bdr/_240_/t012e4eb360182847b9.jpg"/>
          <p:cNvPicPr>
            <a:picLocks noChangeAspect="1"/>
          </p:cNvPicPr>
          <p:nvPr/>
        </p:nvPicPr>
        <p:blipFill>
          <a:blip r:embed="rId1"/>
          <a:stretch>
            <a:fillRect/>
          </a:stretch>
        </p:blipFill>
        <p:spPr>
          <a:xfrm>
            <a:off x="4619625" y="908050"/>
            <a:ext cx="3916680" cy="2736850"/>
          </a:xfrm>
          <a:prstGeom prst="rect">
            <a:avLst/>
          </a:prstGeom>
          <a:noFill/>
          <a:ln w="9525">
            <a:noFill/>
          </a:ln>
        </p:spPr>
      </p:pic>
      <p:sp>
        <p:nvSpPr>
          <p:cNvPr id="21507" name="TextBox 4"/>
          <p:cNvSpPr txBox="1"/>
          <p:nvPr/>
        </p:nvSpPr>
        <p:spPr>
          <a:xfrm>
            <a:off x="827088" y="3644900"/>
            <a:ext cx="3097212" cy="400050"/>
          </a:xfrm>
          <a:prstGeom prst="rect">
            <a:avLst/>
          </a:prstGeom>
          <a:noFill/>
          <a:ln w="9525">
            <a:noFill/>
          </a:ln>
        </p:spPr>
        <p:txBody>
          <a:bodyPr anchor="t">
            <a:spAutoFit/>
          </a:bodyPr>
          <a:p>
            <a:r>
              <a:rPr lang="zh-CN" altLang="en-US" sz="2000" b="1" dirty="0">
                <a:latin typeface="Calibri" panose="020F0502020204030204" pitchFamily="34" charset="0"/>
                <a:ea typeface="宋体" panose="02010600030101010101" pitchFamily="2" charset="-122"/>
              </a:rPr>
              <a:t>联合国维和部队</a:t>
            </a:r>
            <a:endParaRPr lang="zh-CN" altLang="en-US" sz="2000" b="1" dirty="0">
              <a:latin typeface="Calibri" panose="020F0502020204030204" pitchFamily="34" charset="0"/>
              <a:ea typeface="宋体" panose="02010600030101010101" pitchFamily="2" charset="-122"/>
            </a:endParaRPr>
          </a:p>
        </p:txBody>
      </p:sp>
      <p:sp>
        <p:nvSpPr>
          <p:cNvPr id="21508" name="TextBox 5"/>
          <p:cNvSpPr txBox="1"/>
          <p:nvPr/>
        </p:nvSpPr>
        <p:spPr>
          <a:xfrm>
            <a:off x="4787900" y="3644900"/>
            <a:ext cx="3744913" cy="400050"/>
          </a:xfrm>
          <a:prstGeom prst="rect">
            <a:avLst/>
          </a:prstGeom>
          <a:noFill/>
          <a:ln w="9525">
            <a:noFill/>
          </a:ln>
        </p:spPr>
        <p:txBody>
          <a:bodyPr anchor="t">
            <a:spAutoFit/>
          </a:bodyPr>
          <a:p>
            <a:r>
              <a:rPr lang="zh-CN" altLang="en-US" sz="2000" b="1" dirty="0">
                <a:latin typeface="Calibri" panose="020F0502020204030204" pitchFamily="34" charset="0"/>
                <a:ea typeface="宋体" panose="02010600030101010101" pitchFamily="2" charset="-122"/>
              </a:rPr>
              <a:t>维和部队在执行任务</a:t>
            </a:r>
            <a:endParaRPr lang="zh-CN" altLang="en-US" sz="2000" b="1" dirty="0">
              <a:latin typeface="Calibri" panose="020F0502020204030204" pitchFamily="34" charset="0"/>
              <a:ea typeface="宋体" panose="02010600030101010101" pitchFamily="2" charset="-122"/>
            </a:endParaRPr>
          </a:p>
        </p:txBody>
      </p:sp>
      <p:sp>
        <p:nvSpPr>
          <p:cNvPr id="21509" name="Rectangle 2"/>
          <p:cNvSpPr>
            <a:spLocks noGrp="1"/>
          </p:cNvSpPr>
          <p:nvPr/>
        </p:nvSpPr>
        <p:spPr>
          <a:xfrm>
            <a:off x="250825" y="4149725"/>
            <a:ext cx="8642350" cy="2362200"/>
          </a:xfrm>
          <a:prstGeom prst="rect">
            <a:avLst/>
          </a:prstGeom>
          <a:solidFill>
            <a:srgbClr val="FF0000"/>
          </a:solidFill>
          <a:ln w="9525">
            <a:noFill/>
          </a:ln>
        </p:spPr>
        <p:txBody>
          <a:bodyPr anchor="t">
            <a:scene3d>
              <a:camera prst="orthographicFront"/>
              <a:lightRig rig="soft" dir="t">
                <a:rot lat="0" lon="0" rev="15600000"/>
              </a:lightRig>
            </a:scene3d>
            <a:sp3d extrusionH="57150" prstMaterial="softEdge">
              <a:bevelT w="25400" h="38100"/>
            </a:sp3d>
          </a:bodyPr>
          <a:p>
            <a:pPr indent="-342900"/>
            <a:r>
              <a:rPr lang="zh-CN" altLang="en-US" sz="2800" b="1" dirty="0">
                <a:ln/>
                <a:solidFill>
                  <a:srgbClr val="FFFF00"/>
                </a:solidFill>
                <a:effectLst/>
                <a:latin typeface="微软雅黑" panose="020B0503020204020204" charset="-122"/>
                <a:ea typeface="微软雅黑" panose="020B0503020204020204" charset="-122"/>
              </a:rPr>
              <a:t>联合国的维和行动：</a:t>
            </a:r>
            <a:r>
              <a:rPr lang="zh-CN" altLang="en-US" sz="2800" b="1" dirty="0">
                <a:ln/>
                <a:solidFill>
                  <a:schemeClr val="accent4"/>
                </a:solidFill>
                <a:effectLst/>
                <a:latin typeface="宋体" panose="02010600030101010101" pitchFamily="2" charset="-122"/>
                <a:ea typeface="宋体" panose="02010600030101010101" pitchFamily="2" charset="-122"/>
              </a:rPr>
              <a:t>据统计，自</a:t>
            </a:r>
            <a:r>
              <a:rPr lang="en-US" altLang="zh-CN" sz="2800" b="1" dirty="0">
                <a:ln/>
                <a:solidFill>
                  <a:schemeClr val="accent4"/>
                </a:solidFill>
                <a:effectLst/>
                <a:latin typeface="宋体" panose="02010600030101010101" pitchFamily="2" charset="-122"/>
                <a:ea typeface="宋体" panose="02010600030101010101" pitchFamily="2" charset="-122"/>
              </a:rPr>
              <a:t>1948</a:t>
            </a:r>
            <a:r>
              <a:rPr lang="zh-CN" altLang="en-US" sz="2800" b="1" dirty="0">
                <a:ln/>
                <a:solidFill>
                  <a:schemeClr val="accent4"/>
                </a:solidFill>
                <a:effectLst/>
                <a:latin typeface="宋体" panose="02010600030101010101" pitchFamily="2" charset="-122"/>
                <a:ea typeface="宋体" panose="02010600030101010101" pitchFamily="2" charset="-122"/>
              </a:rPr>
              <a:t>年首次向中东地区派出监督阿以战争停火的部队以来，联合国共执行了</a:t>
            </a:r>
            <a:r>
              <a:rPr lang="en-US" altLang="zh-CN" sz="2800" b="1" dirty="0">
                <a:ln/>
                <a:solidFill>
                  <a:schemeClr val="accent4"/>
                </a:solidFill>
                <a:effectLst/>
                <a:latin typeface="宋体" panose="02010600030101010101" pitchFamily="2" charset="-122"/>
                <a:ea typeface="宋体" panose="02010600030101010101" pitchFamily="2" charset="-122"/>
              </a:rPr>
              <a:t>60</a:t>
            </a:r>
            <a:r>
              <a:rPr lang="zh-CN" altLang="en-US" sz="2800" b="1" dirty="0">
                <a:ln/>
                <a:solidFill>
                  <a:schemeClr val="accent4"/>
                </a:solidFill>
                <a:effectLst/>
                <a:latin typeface="宋体" panose="02010600030101010101" pitchFamily="2" charset="-122"/>
                <a:ea typeface="宋体" panose="02010600030101010101" pitchFamily="2" charset="-122"/>
              </a:rPr>
              <a:t>多次规模较大的维和行动，投入资金超过</a:t>
            </a:r>
            <a:r>
              <a:rPr lang="en-US" altLang="zh-CN" sz="2800" b="1" dirty="0">
                <a:ln/>
                <a:solidFill>
                  <a:schemeClr val="accent4"/>
                </a:solidFill>
                <a:effectLst/>
                <a:latin typeface="宋体" panose="02010600030101010101" pitchFamily="2" charset="-122"/>
                <a:ea typeface="宋体" panose="02010600030101010101" pitchFamily="2" charset="-122"/>
              </a:rPr>
              <a:t>400</a:t>
            </a:r>
            <a:r>
              <a:rPr lang="zh-CN" altLang="en-US" sz="2800" b="1" dirty="0">
                <a:ln/>
                <a:solidFill>
                  <a:schemeClr val="accent4"/>
                </a:solidFill>
                <a:effectLst/>
                <a:latin typeface="宋体" panose="02010600030101010101" pitchFamily="2" charset="-122"/>
                <a:ea typeface="宋体" panose="02010600030101010101" pitchFamily="2" charset="-122"/>
              </a:rPr>
              <a:t>亿美元；有</a:t>
            </a:r>
            <a:r>
              <a:rPr lang="en-US" altLang="zh-CN" sz="2800" b="1" dirty="0">
                <a:ln/>
                <a:solidFill>
                  <a:schemeClr val="accent4"/>
                </a:solidFill>
                <a:effectLst/>
                <a:latin typeface="宋体" panose="02010600030101010101" pitchFamily="2" charset="-122"/>
                <a:ea typeface="宋体" panose="02010600030101010101" pitchFamily="2" charset="-122"/>
              </a:rPr>
              <a:t>100</a:t>
            </a:r>
            <a:r>
              <a:rPr lang="zh-CN" altLang="en-US" sz="2800" b="1" dirty="0">
                <a:ln/>
                <a:solidFill>
                  <a:schemeClr val="accent4"/>
                </a:solidFill>
                <a:effectLst/>
                <a:latin typeface="宋体" panose="02010600030101010101" pitchFamily="2" charset="-122"/>
                <a:ea typeface="宋体" panose="02010600030101010101" pitchFamily="2" charset="-122"/>
              </a:rPr>
              <a:t>万名官兵、警官和文职人员在联合国旗帜下履行过维和使命，还有</a:t>
            </a:r>
            <a:r>
              <a:rPr lang="en-US" altLang="zh-CN" sz="2800" b="1" dirty="0">
                <a:ln/>
                <a:solidFill>
                  <a:schemeClr val="accent4"/>
                </a:solidFill>
                <a:effectLst/>
                <a:latin typeface="宋体" panose="02010600030101010101" pitchFamily="2" charset="-122"/>
                <a:ea typeface="宋体" panose="02010600030101010101" pitchFamily="2" charset="-122"/>
              </a:rPr>
              <a:t>2000</a:t>
            </a:r>
            <a:r>
              <a:rPr lang="zh-CN" altLang="en-US" sz="2800" b="1" dirty="0">
                <a:ln/>
                <a:solidFill>
                  <a:schemeClr val="accent4"/>
                </a:solidFill>
                <a:effectLst/>
                <a:latin typeface="宋体" panose="02010600030101010101" pitchFamily="2" charset="-122"/>
                <a:ea typeface="宋体" panose="02010600030101010101" pitchFamily="2" charset="-122"/>
              </a:rPr>
              <a:t>余人为此献出了生命。 </a:t>
            </a:r>
            <a:endParaRPr lang="zh-CN" altLang="en-US" sz="2800" b="1" dirty="0">
              <a:ln/>
              <a:solidFill>
                <a:schemeClr val="accent4"/>
              </a:solidFill>
              <a:effectLst/>
              <a:latin typeface="宋体" panose="02010600030101010101" pitchFamily="2" charset="-122"/>
              <a:ea typeface="宋体" panose="02010600030101010101" pitchFamily="2" charset="-122"/>
            </a:endParaRPr>
          </a:p>
        </p:txBody>
      </p:sp>
      <p:pic>
        <p:nvPicPr>
          <p:cNvPr id="2" name="图片 1"/>
          <p:cNvPicPr>
            <a:picLocks noChangeAspect="1"/>
          </p:cNvPicPr>
          <p:nvPr/>
        </p:nvPicPr>
        <p:blipFill>
          <a:blip r:embed="rId2"/>
          <a:stretch>
            <a:fillRect/>
          </a:stretch>
        </p:blipFill>
        <p:spPr>
          <a:xfrm>
            <a:off x="431165" y="908050"/>
            <a:ext cx="4126230" cy="2632710"/>
          </a:xfrm>
          <a:prstGeom prst="rect">
            <a:avLst/>
          </a:prstGeom>
        </p:spPr>
      </p:pic>
      <p:sp>
        <p:nvSpPr>
          <p:cNvPr id="11266" name="TextBox 1"/>
          <p:cNvSpPr txBox="1"/>
          <p:nvPr/>
        </p:nvSpPr>
        <p:spPr>
          <a:xfrm>
            <a:off x="-5715" y="60960"/>
            <a:ext cx="5831205" cy="706755"/>
          </a:xfrm>
          <a:prstGeom prst="rect">
            <a:avLst/>
          </a:prstGeom>
          <a:solidFill>
            <a:srgbClr val="FFFF00"/>
          </a:solidFill>
          <a:ln w="9525">
            <a:noFill/>
          </a:ln>
        </p:spPr>
        <p:txBody>
          <a:bodyPr wrap="square" anchor="t">
            <a:spAutoFit/>
          </a:bodyPr>
          <a:p>
            <a:r>
              <a:rPr lang="zh-CN" altLang="en-US" sz="4000" b="1" dirty="0">
                <a:solidFill>
                  <a:srgbClr val="FF0000"/>
                </a:solidFill>
                <a:latin typeface="幼圆" pitchFamily="49" charset="-122"/>
                <a:ea typeface="幼圆" pitchFamily="49" charset="-122"/>
              </a:rPr>
              <a:t>联合国维和部队</a:t>
            </a:r>
            <a:endParaRPr lang="en-US" altLang="zh-CN" sz="4000" b="1" dirty="0">
              <a:solidFill>
                <a:srgbClr val="FF0000"/>
              </a:solidFill>
              <a:latin typeface="幼圆" pitchFamily="49" charset="-122"/>
              <a:ea typeface="幼圆" pitchFamily="49" charset="-122"/>
            </a:endParaRPr>
          </a:p>
        </p:txBody>
      </p:sp>
    </p:spTree>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Picture 2" descr="1071052108008">
            <a:hlinkClick r:id="rId1"/>
          </p:cNvPr>
          <p:cNvPicPr>
            <a:picLocks noChangeAspect="1"/>
          </p:cNvPicPr>
          <p:nvPr/>
        </p:nvPicPr>
        <p:blipFill>
          <a:blip r:embed="rId2"/>
          <a:stretch>
            <a:fillRect/>
          </a:stretch>
        </p:blipFill>
        <p:spPr>
          <a:xfrm>
            <a:off x="533400" y="669925"/>
            <a:ext cx="3421063" cy="2336800"/>
          </a:xfrm>
          <a:prstGeom prst="rect">
            <a:avLst/>
          </a:prstGeom>
          <a:noFill/>
          <a:ln w="9525">
            <a:noFill/>
          </a:ln>
        </p:spPr>
      </p:pic>
      <p:sp>
        <p:nvSpPr>
          <p:cNvPr id="132099" name="Rectangle 3"/>
          <p:cNvSpPr>
            <a:spLocks noChangeArrowheads="1"/>
          </p:cNvSpPr>
          <p:nvPr/>
        </p:nvSpPr>
        <p:spPr bwMode="auto">
          <a:xfrm>
            <a:off x="531813" y="3032125"/>
            <a:ext cx="3506788" cy="396875"/>
          </a:xfrm>
          <a:prstGeom prst="rect">
            <a:avLst/>
          </a:prstGeom>
          <a:noFill/>
          <a:ln w="9525">
            <a:noFill/>
            <a:miter lim="800000"/>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2000" b="1" i="0" u="none" strike="noStrike" kern="1200" cap="none" spc="0" normalizeH="0" baseline="0" noProof="0">
                <a:ln>
                  <a:noFill/>
                </a:ln>
                <a:solidFill>
                  <a:srgbClr val="0000FF"/>
                </a:solidFill>
                <a:effectLst>
                  <a:outerShdw blurRad="38100" dist="38100" dir="2700000" algn="tl">
                    <a:srgbClr val="C0C0C0"/>
                  </a:outerShdw>
                </a:effectLst>
                <a:uLnTx/>
                <a:uFillTx/>
                <a:latin typeface="+mn-lt"/>
                <a:ea typeface="黑体" panose="02010609060101010101" pitchFamily="49" charset="-122"/>
                <a:cs typeface="+mn-cs"/>
              </a:rPr>
              <a:t>中国维和部队出发赴利比里亚</a:t>
            </a:r>
            <a:endParaRPr kumimoji="0" lang="zh-CN" altLang="en-US" sz="2000" b="1" i="0" u="none" strike="noStrike" kern="1200" cap="none" spc="0" normalizeH="0" baseline="0" noProof="0">
              <a:ln>
                <a:noFill/>
              </a:ln>
              <a:solidFill>
                <a:srgbClr val="0000FF"/>
              </a:solidFill>
              <a:effectLst>
                <a:outerShdw blurRad="38100" dist="38100" dir="2700000" algn="tl">
                  <a:srgbClr val="C0C0C0"/>
                </a:outerShdw>
              </a:effectLst>
              <a:uLnTx/>
              <a:uFillTx/>
              <a:latin typeface="+mn-lt"/>
              <a:ea typeface="黑体" panose="02010609060101010101" pitchFamily="49" charset="-122"/>
              <a:cs typeface="+mn-cs"/>
            </a:endParaRPr>
          </a:p>
        </p:txBody>
      </p:sp>
      <p:pic>
        <p:nvPicPr>
          <p:cNvPr id="13316" name="Picture 4" descr="xinsrc_18d5d7bfcbec48239f2058b14243be37_7"/>
          <p:cNvPicPr>
            <a:picLocks noChangeAspect="1"/>
          </p:cNvPicPr>
          <p:nvPr/>
        </p:nvPicPr>
        <p:blipFill>
          <a:blip r:embed="rId3"/>
          <a:stretch>
            <a:fillRect/>
          </a:stretch>
        </p:blipFill>
        <p:spPr>
          <a:xfrm>
            <a:off x="4800600" y="669925"/>
            <a:ext cx="3487738" cy="2371725"/>
          </a:xfrm>
          <a:prstGeom prst="rect">
            <a:avLst/>
          </a:prstGeom>
          <a:noFill/>
          <a:ln w="9525">
            <a:noFill/>
          </a:ln>
        </p:spPr>
      </p:pic>
      <p:sp>
        <p:nvSpPr>
          <p:cNvPr id="132101" name="Rectangle 5"/>
          <p:cNvSpPr>
            <a:spLocks noChangeArrowheads="1"/>
          </p:cNvSpPr>
          <p:nvPr/>
        </p:nvSpPr>
        <p:spPr bwMode="auto">
          <a:xfrm>
            <a:off x="4419600" y="3032125"/>
            <a:ext cx="4529138" cy="396875"/>
          </a:xfrm>
          <a:prstGeom prst="rect">
            <a:avLst/>
          </a:prstGeom>
          <a:noFill/>
          <a:ln w="9525">
            <a:noFill/>
            <a:miter lim="800000"/>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2000" b="1" i="0" u="none" strike="noStrike" kern="1200" cap="none" spc="0" normalizeH="0" baseline="0" noProof="0">
                <a:ln>
                  <a:noFill/>
                </a:ln>
                <a:solidFill>
                  <a:srgbClr val="0000FF"/>
                </a:solidFill>
                <a:effectLst>
                  <a:outerShdw blurRad="38100" dist="38100" dir="2700000" algn="tl">
                    <a:srgbClr val="C0C0C0"/>
                  </a:outerShdw>
                </a:effectLst>
                <a:uLnTx/>
                <a:uFillTx/>
                <a:latin typeface="+mn-lt"/>
                <a:ea typeface="黑体" panose="02010609060101010101" pitchFamily="49" charset="-122"/>
                <a:cs typeface="+mn-cs"/>
              </a:rPr>
              <a:t>中国第二批赴刚果（金）维和部队官兵</a:t>
            </a:r>
            <a:endParaRPr kumimoji="0" lang="zh-CN" altLang="en-US" sz="2000" b="1" i="0" u="none" strike="noStrike" kern="1200" cap="none" spc="0" normalizeH="0" baseline="0" noProof="0">
              <a:ln>
                <a:noFill/>
              </a:ln>
              <a:solidFill>
                <a:srgbClr val="0000FF"/>
              </a:solidFill>
              <a:effectLst>
                <a:outerShdw blurRad="38100" dist="38100" dir="2700000" algn="tl">
                  <a:srgbClr val="C0C0C0"/>
                </a:outerShdw>
              </a:effectLst>
              <a:uLnTx/>
              <a:uFillTx/>
              <a:latin typeface="+mn-lt"/>
              <a:ea typeface="黑体" panose="02010609060101010101" pitchFamily="49" charset="-122"/>
              <a:cs typeface="+mn-cs"/>
            </a:endParaRPr>
          </a:p>
        </p:txBody>
      </p:sp>
      <p:pic>
        <p:nvPicPr>
          <p:cNvPr id="13318" name="Picture 6" descr="xinsrc_442100113200578125318149"/>
          <p:cNvPicPr>
            <a:picLocks noChangeAspect="1"/>
          </p:cNvPicPr>
          <p:nvPr/>
        </p:nvPicPr>
        <p:blipFill>
          <a:blip r:embed="rId4"/>
          <a:stretch>
            <a:fillRect/>
          </a:stretch>
        </p:blipFill>
        <p:spPr>
          <a:xfrm>
            <a:off x="533400" y="3479800"/>
            <a:ext cx="3421063" cy="2449513"/>
          </a:xfrm>
          <a:prstGeom prst="rect">
            <a:avLst/>
          </a:prstGeom>
          <a:noFill/>
          <a:ln w="9525">
            <a:noFill/>
          </a:ln>
        </p:spPr>
      </p:pic>
      <p:sp>
        <p:nvSpPr>
          <p:cNvPr id="132103" name="Rectangle 7"/>
          <p:cNvSpPr>
            <a:spLocks noChangeArrowheads="1"/>
          </p:cNvSpPr>
          <p:nvPr/>
        </p:nvSpPr>
        <p:spPr bwMode="auto">
          <a:xfrm>
            <a:off x="635000" y="6080125"/>
            <a:ext cx="3251200" cy="396875"/>
          </a:xfrm>
          <a:prstGeom prst="rect">
            <a:avLst/>
          </a:prstGeom>
          <a:noFill/>
          <a:ln w="9525">
            <a:noFill/>
            <a:miter lim="800000"/>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2000" b="1" i="0" u="none" strike="noStrike" kern="1200" cap="none" spc="0" normalizeH="0" baseline="0" noProof="0">
                <a:ln>
                  <a:noFill/>
                </a:ln>
                <a:solidFill>
                  <a:srgbClr val="0000FF"/>
                </a:solidFill>
                <a:effectLst>
                  <a:outerShdw blurRad="38100" dist="38100" dir="2700000" algn="tl">
                    <a:srgbClr val="C0C0C0"/>
                  </a:outerShdw>
                </a:effectLst>
                <a:uLnTx/>
                <a:uFillTx/>
                <a:latin typeface="+mn-lt"/>
                <a:ea typeface="黑体" panose="02010609060101010101" pitchFamily="49" charset="-122"/>
                <a:cs typeface="+mn-cs"/>
              </a:rPr>
              <a:t>中国维和警察防暴队赴海地</a:t>
            </a:r>
            <a:endParaRPr kumimoji="0" lang="zh-CN" altLang="en-US" sz="2000" b="1" i="0" u="none" strike="noStrike" kern="1200" cap="none" spc="0" normalizeH="0" baseline="0" noProof="0">
              <a:ln>
                <a:noFill/>
              </a:ln>
              <a:solidFill>
                <a:srgbClr val="0000FF"/>
              </a:solidFill>
              <a:effectLst>
                <a:outerShdw blurRad="38100" dist="38100" dir="2700000" algn="tl">
                  <a:srgbClr val="C0C0C0"/>
                </a:outerShdw>
              </a:effectLst>
              <a:uLnTx/>
              <a:uFillTx/>
              <a:latin typeface="+mn-lt"/>
              <a:ea typeface="黑体" panose="02010609060101010101" pitchFamily="49" charset="-122"/>
              <a:cs typeface="+mn-cs"/>
            </a:endParaRPr>
          </a:p>
        </p:txBody>
      </p:sp>
      <p:pic>
        <p:nvPicPr>
          <p:cNvPr id="13320" name="Picture 8" descr="200302140824_262680">
            <a:hlinkClick r:id="rId5"/>
          </p:cNvPr>
          <p:cNvPicPr>
            <a:picLocks noChangeAspect="1"/>
          </p:cNvPicPr>
          <p:nvPr/>
        </p:nvPicPr>
        <p:blipFill>
          <a:blip r:embed="rId6"/>
          <a:stretch>
            <a:fillRect/>
          </a:stretch>
        </p:blipFill>
        <p:spPr>
          <a:xfrm>
            <a:off x="4783455" y="3467100"/>
            <a:ext cx="3505200" cy="2462213"/>
          </a:xfrm>
          <a:prstGeom prst="rect">
            <a:avLst/>
          </a:prstGeom>
          <a:noFill/>
          <a:ln w="9525">
            <a:noFill/>
          </a:ln>
        </p:spPr>
      </p:pic>
      <p:sp>
        <p:nvSpPr>
          <p:cNvPr id="132105" name="Rectangle 9"/>
          <p:cNvSpPr>
            <a:spLocks noChangeArrowheads="1"/>
          </p:cNvSpPr>
          <p:nvPr/>
        </p:nvSpPr>
        <p:spPr bwMode="auto">
          <a:xfrm>
            <a:off x="5486400" y="6080125"/>
            <a:ext cx="2484438" cy="396875"/>
          </a:xfrm>
          <a:prstGeom prst="rect">
            <a:avLst/>
          </a:prstGeom>
          <a:noFill/>
          <a:ln w="9525">
            <a:noFill/>
            <a:miter lim="800000"/>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2000" b="1" i="0" u="none" strike="noStrike" kern="1200" cap="none" spc="0" normalizeH="0" baseline="0" noProof="0">
                <a:ln>
                  <a:noFill/>
                </a:ln>
                <a:solidFill>
                  <a:srgbClr val="0000FF"/>
                </a:solidFill>
                <a:effectLst>
                  <a:outerShdw blurRad="38100" dist="38100" dir="2700000" algn="tl">
                    <a:srgbClr val="C0C0C0"/>
                  </a:outerShdw>
                </a:effectLst>
                <a:uLnTx/>
                <a:uFillTx/>
                <a:latin typeface="+mn-lt"/>
                <a:ea typeface="黑体" panose="02010609060101010101" pitchFamily="49" charset="-122"/>
                <a:cs typeface="+mn-cs"/>
              </a:rPr>
              <a:t>我国</a:t>
            </a:r>
            <a:r>
              <a:rPr kumimoji="0" lang="zh-CN" altLang="en-US" sz="2000" b="1" i="0" u="none" strike="noStrike" kern="1200" cap="none" spc="0" normalizeH="0" baseline="0" noProof="0">
                <a:ln>
                  <a:noFill/>
                </a:ln>
                <a:solidFill>
                  <a:srgbClr val="FF0000"/>
                </a:solidFill>
                <a:effectLst>
                  <a:outerShdw blurRad="38100" dist="38100" dir="2700000" algn="tl">
                    <a:srgbClr val="C0C0C0"/>
                  </a:outerShdw>
                </a:effectLst>
                <a:uLnTx/>
                <a:uFillTx/>
                <a:latin typeface="+mn-lt"/>
                <a:ea typeface="黑体" panose="02010609060101010101" pitchFamily="49" charset="-122"/>
                <a:cs typeface="+mn-cs"/>
              </a:rPr>
              <a:t>首批维和女军人</a:t>
            </a:r>
            <a:endParaRPr kumimoji="0" lang="zh-CN" altLang="en-US" sz="2000" b="1" i="0" u="none" strike="noStrike" kern="1200" cap="none" spc="0" normalizeH="0" baseline="0" noProof="0">
              <a:ln>
                <a:noFill/>
              </a:ln>
              <a:solidFill>
                <a:srgbClr val="FF0000"/>
              </a:solidFill>
              <a:effectLst>
                <a:outerShdw blurRad="38100" dist="38100" dir="2700000" algn="tl">
                  <a:srgbClr val="C0C0C0"/>
                </a:outerShdw>
              </a:effectLst>
              <a:uLnTx/>
              <a:uFillTx/>
              <a:latin typeface="+mn-lt"/>
              <a:ea typeface="黑体" panose="02010609060101010101" pitchFamily="49" charset="-122"/>
              <a:cs typeface="+mn-cs"/>
            </a:endParaRPr>
          </a:p>
        </p:txBody>
      </p:sp>
      <p:sp>
        <p:nvSpPr>
          <p:cNvPr id="11266" name="TextBox 1"/>
          <p:cNvSpPr txBox="1"/>
          <p:nvPr/>
        </p:nvSpPr>
        <p:spPr>
          <a:xfrm>
            <a:off x="8255" y="60960"/>
            <a:ext cx="5831205" cy="583565"/>
          </a:xfrm>
          <a:prstGeom prst="rect">
            <a:avLst/>
          </a:prstGeom>
          <a:solidFill>
            <a:srgbClr val="FFFF00"/>
          </a:solidFill>
          <a:ln w="9525">
            <a:noFill/>
          </a:ln>
        </p:spPr>
        <p:txBody>
          <a:bodyPr wrap="square" anchor="t">
            <a:spAutoFit/>
          </a:bodyPr>
          <a:p>
            <a:r>
              <a:rPr lang="zh-CN" altLang="en-US" sz="3200" b="1" dirty="0">
                <a:solidFill>
                  <a:srgbClr val="FF0000"/>
                </a:solidFill>
                <a:latin typeface="幼圆" pitchFamily="49" charset="-122"/>
                <a:ea typeface="幼圆" pitchFamily="49" charset="-122"/>
              </a:rPr>
              <a:t>联合国维和部队</a:t>
            </a:r>
            <a:r>
              <a:rPr lang="en-US" altLang="zh-CN" sz="3200" b="1" dirty="0">
                <a:solidFill>
                  <a:srgbClr val="FF0000"/>
                </a:solidFill>
                <a:latin typeface="幼圆" pitchFamily="49" charset="-122"/>
                <a:ea typeface="幼圆" pitchFamily="49" charset="-122"/>
              </a:rPr>
              <a:t>-</a:t>
            </a:r>
            <a:r>
              <a:rPr lang="zh-CN" altLang="en-US" sz="3200" b="1" dirty="0">
                <a:solidFill>
                  <a:srgbClr val="FF0000"/>
                </a:solidFill>
                <a:latin typeface="幼圆" pitchFamily="49" charset="-122"/>
                <a:ea typeface="幼圆" pitchFamily="49" charset="-122"/>
              </a:rPr>
              <a:t>中国维和部队</a:t>
            </a:r>
            <a:endParaRPr lang="zh-CN" altLang="en-US" sz="3200" b="1" dirty="0">
              <a:solidFill>
                <a:srgbClr val="FF0000"/>
              </a:solidFill>
              <a:latin typeface="幼圆" pitchFamily="49" charset="-122"/>
              <a:ea typeface="幼圆" pitchFamily="49" charset="-122"/>
            </a:endParaRPr>
          </a:p>
        </p:txBody>
      </p:sp>
    </p:spTree>
  </p:cSld>
  <p:clrMapOvr>
    <a:masterClrMapping/>
  </p:clrMapOvr>
  <p:transition>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 Box 7"/>
          <p:cNvSpPr txBox="1"/>
          <p:nvPr/>
        </p:nvSpPr>
        <p:spPr>
          <a:xfrm>
            <a:off x="401320" y="1002348"/>
            <a:ext cx="8459788" cy="521970"/>
          </a:xfrm>
          <a:prstGeom prst="rect">
            <a:avLst/>
          </a:prstGeom>
          <a:noFill/>
          <a:ln w="9525">
            <a:noFill/>
          </a:ln>
        </p:spPr>
        <p:txBody>
          <a:bodyPr wrap="square">
            <a:spAutoFit/>
          </a:bodyPr>
          <a:p>
            <a:pPr algn="ctr">
              <a:spcBef>
                <a:spcPct val="50000"/>
              </a:spcBef>
            </a:pPr>
            <a:r>
              <a:rPr lang="zh-CN" altLang="en-US" sz="2800" dirty="0">
                <a:latin typeface="黑体" panose="02010609060101010101" pitchFamily="49" charset="-122"/>
                <a:ea typeface="黑体" panose="02010609060101010101" pitchFamily="49" charset="-122"/>
              </a:rPr>
              <a:t>联合国的</a:t>
            </a:r>
            <a:r>
              <a:rPr lang="zh-CN" altLang="zh-CN" sz="2800" dirty="0">
                <a:solidFill>
                  <a:srgbClr val="000000"/>
                </a:solidFill>
                <a:latin typeface="黑体" panose="02010609060101010101" pitchFamily="49" charset="-122"/>
                <a:ea typeface="黑体" panose="02010609060101010101" pitchFamily="49" charset="-122"/>
              </a:rPr>
              <a:t>维和行动主要作用有哪些</a:t>
            </a:r>
            <a:r>
              <a:rPr lang="en-US" altLang="zh-CN" sz="2800" dirty="0">
                <a:solidFill>
                  <a:srgbClr val="000000"/>
                </a:solidFill>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p:txBody>
      </p:sp>
      <p:sp>
        <p:nvSpPr>
          <p:cNvPr id="12296" name="Text Box 23"/>
          <p:cNvSpPr txBox="1"/>
          <p:nvPr/>
        </p:nvSpPr>
        <p:spPr>
          <a:xfrm>
            <a:off x="2766695" y="4767580"/>
            <a:ext cx="4553585" cy="431165"/>
          </a:xfrm>
          <a:prstGeom prst="rect">
            <a:avLst/>
          </a:prstGeom>
          <a:noFill/>
          <a:ln w="9525">
            <a:noFill/>
          </a:ln>
        </p:spPr>
        <p:txBody>
          <a:bodyPr>
            <a:spAutoFit/>
          </a:bodyPr>
          <a:p>
            <a:pPr>
              <a:spcBef>
                <a:spcPct val="50000"/>
              </a:spcBef>
            </a:pPr>
            <a:r>
              <a:rPr lang="zh-CN" altLang="en-US" sz="2400" b="1" dirty="0">
                <a:latin typeface="Times New Roman" panose="02020603050405020304" pitchFamily="18" charset="0"/>
              </a:rPr>
              <a:t>联合国维和部队在执行维和任务</a:t>
            </a:r>
            <a:endParaRPr lang="zh-CN" altLang="en-US" sz="2400" b="1" dirty="0">
              <a:latin typeface="Times New Roman" panose="02020603050405020304" pitchFamily="18" charset="0"/>
            </a:endParaRPr>
          </a:p>
        </p:txBody>
      </p:sp>
      <p:sp>
        <p:nvSpPr>
          <p:cNvPr id="13318" name="文本框 3"/>
          <p:cNvSpPr txBox="1">
            <a:spLocks noChangeArrowheads="1"/>
          </p:cNvSpPr>
          <p:nvPr/>
        </p:nvSpPr>
        <p:spPr bwMode="auto">
          <a:xfrm>
            <a:off x="282575" y="5198745"/>
            <a:ext cx="8578850" cy="830263"/>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楷体" panose="02010609060101010101" pitchFamily="49" charset="-122"/>
                <a:cs typeface="+mn-cs"/>
              </a:rPr>
              <a:t>有助于控制局部性冲突的升级</a:t>
            </a:r>
            <a:r>
              <a:rPr kumimoji="0" lang="en-US"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mn-ea"/>
                <a:cs typeface="+mn-cs"/>
              </a:rPr>
              <a:t>,</a:t>
            </a:r>
            <a:r>
              <a:rPr kumimoji="0" lang="zh-CN"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楷体" panose="02010609060101010101" pitchFamily="49" charset="-122"/>
                <a:cs typeface="+mn-cs"/>
              </a:rPr>
              <a:t>推动通过谈判和平解决争端</a:t>
            </a:r>
            <a:r>
              <a:rPr kumimoji="0" lang="en-US"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mn-ea"/>
                <a:cs typeface="+mn-cs"/>
              </a:rPr>
              <a:t>,</a:t>
            </a:r>
            <a:r>
              <a:rPr kumimoji="0" lang="zh-CN"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楷体" panose="02010609060101010101" pitchFamily="49" charset="-122"/>
                <a:cs typeface="+mn-cs"/>
              </a:rPr>
              <a:t>减少战争灾难。</a:t>
            </a:r>
            <a:endParaRPr kumimoji="0" lang="zh-CN"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楷体" panose="02010609060101010101" pitchFamily="49" charset="-122"/>
              <a:cs typeface="+mn-cs"/>
            </a:endParaRPr>
          </a:p>
        </p:txBody>
      </p:sp>
      <p:sp>
        <p:nvSpPr>
          <p:cNvPr id="8" name="矩形 7"/>
          <p:cNvSpPr/>
          <p:nvPr/>
        </p:nvSpPr>
        <p:spPr>
          <a:xfrm>
            <a:off x="304800" y="6243955"/>
            <a:ext cx="6629400" cy="461963"/>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楷体" panose="02010609060101010101" pitchFamily="49" charset="-122"/>
                <a:cs typeface="+mn-cs"/>
              </a:rPr>
              <a:t>但它无力阻止战争发生</a:t>
            </a:r>
            <a:r>
              <a:rPr kumimoji="0" lang="en-US"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mn-ea"/>
                <a:cs typeface="+mn-cs"/>
              </a:rPr>
              <a:t>,</a:t>
            </a:r>
            <a:r>
              <a:rPr kumimoji="0" lang="zh-CN"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楷体" panose="02010609060101010101" pitchFamily="49" charset="-122"/>
                <a:cs typeface="+mn-cs"/>
              </a:rPr>
              <a:t>也难以消除局部冲突。</a:t>
            </a:r>
            <a:endParaRPr kumimoji="0" lang="zh-CN" altLang="zh-CN" sz="2400" b="1" i="0" u="none" strike="noStrike" kern="1200" cap="none" spc="0" normalizeH="0" baseline="0" noProof="0" dirty="0">
              <a:ln w="22225">
                <a:solidFill>
                  <a:schemeClr val="accent2"/>
                </a:solidFill>
                <a:prstDash val="solid"/>
              </a:ln>
              <a:solidFill>
                <a:schemeClr val="accent2">
                  <a:lumMod val="40000"/>
                  <a:lumOff val="60000"/>
                </a:schemeClr>
              </a:solidFill>
              <a:effectLst/>
              <a:uLnTx/>
              <a:uFillTx/>
              <a:latin typeface="Times New Roman" panose="02020603050405020304" pitchFamily="18" charset="0"/>
              <a:ea typeface="楷体" panose="02010609060101010101" pitchFamily="49" charset="-122"/>
              <a:cs typeface="+mn-cs"/>
            </a:endParaRPr>
          </a:p>
        </p:txBody>
      </p:sp>
      <p:pic>
        <p:nvPicPr>
          <p:cNvPr id="2" name="图片 1"/>
          <p:cNvPicPr>
            <a:picLocks noChangeAspect="1"/>
          </p:cNvPicPr>
          <p:nvPr/>
        </p:nvPicPr>
        <p:blipFill>
          <a:blip r:embed="rId1"/>
          <a:stretch>
            <a:fillRect/>
          </a:stretch>
        </p:blipFill>
        <p:spPr>
          <a:xfrm>
            <a:off x="381000" y="1524635"/>
            <a:ext cx="4127500" cy="3242945"/>
          </a:xfrm>
          <a:prstGeom prst="rect">
            <a:avLst/>
          </a:prstGeom>
        </p:spPr>
      </p:pic>
      <p:pic>
        <p:nvPicPr>
          <p:cNvPr id="3" name="图片 2"/>
          <p:cNvPicPr>
            <a:picLocks noChangeAspect="1"/>
          </p:cNvPicPr>
          <p:nvPr/>
        </p:nvPicPr>
        <p:blipFill>
          <a:blip r:embed="rId2"/>
          <a:stretch>
            <a:fillRect/>
          </a:stretch>
        </p:blipFill>
        <p:spPr>
          <a:xfrm>
            <a:off x="4645660" y="1524635"/>
            <a:ext cx="4319270" cy="3242945"/>
          </a:xfrm>
          <a:prstGeom prst="rect">
            <a:avLst/>
          </a:prstGeom>
        </p:spPr>
      </p:pic>
      <p:sp>
        <p:nvSpPr>
          <p:cNvPr id="11266" name="TextBox 1"/>
          <p:cNvSpPr txBox="1"/>
          <p:nvPr/>
        </p:nvSpPr>
        <p:spPr>
          <a:xfrm>
            <a:off x="8255" y="60960"/>
            <a:ext cx="5831205" cy="706755"/>
          </a:xfrm>
          <a:prstGeom prst="rect">
            <a:avLst/>
          </a:prstGeom>
          <a:solidFill>
            <a:srgbClr val="FFFF00"/>
          </a:solidFill>
          <a:ln w="9525">
            <a:noFill/>
          </a:ln>
        </p:spPr>
        <p:txBody>
          <a:bodyPr wrap="square" anchor="t">
            <a:spAutoFit/>
          </a:bodyPr>
          <a:p>
            <a:r>
              <a:rPr lang="zh-CN" altLang="en-US" sz="4000" b="1" dirty="0">
                <a:solidFill>
                  <a:srgbClr val="FF0000"/>
                </a:solidFill>
                <a:latin typeface="幼圆" pitchFamily="49" charset="-122"/>
                <a:ea typeface="幼圆" pitchFamily="49" charset="-122"/>
              </a:rPr>
              <a:t>联合国维和部队</a:t>
            </a:r>
            <a:endParaRPr lang="zh-CN" altLang="en-US" sz="4000" b="1" dirty="0">
              <a:solidFill>
                <a:srgbClr val="FF0000"/>
              </a:solidFill>
              <a:latin typeface="幼圆" pitchFamily="49" charset="-122"/>
              <a:ea typeface="幼圆" pitchFamily="49"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8"/>
                                        </p:tgtEl>
                                        <p:attrNameLst>
                                          <p:attrName>style.visibility</p:attrName>
                                        </p:attrNameLst>
                                      </p:cBhvr>
                                      <p:to>
                                        <p:strVal val="visible"/>
                                      </p:to>
                                    </p:set>
                                    <p:anim calcmode="lin" valueType="num">
                                      <p:cBhvr additive="base">
                                        <p:cTn id="7" dur="500" fill="hold"/>
                                        <p:tgtEl>
                                          <p:spTgt spid="13318"/>
                                        </p:tgtEl>
                                        <p:attrNameLst>
                                          <p:attrName>ppt_x</p:attrName>
                                        </p:attrNameLst>
                                      </p:cBhvr>
                                      <p:tavLst>
                                        <p:tav tm="0">
                                          <p:val>
                                            <p:strVal val="#ppt_x"/>
                                          </p:val>
                                        </p:tav>
                                        <p:tav tm="100000">
                                          <p:val>
                                            <p:strVal val="#ppt_x"/>
                                          </p:val>
                                        </p:tav>
                                      </p:tavLst>
                                    </p:anim>
                                    <p:anim calcmode="lin" valueType="num">
                                      <p:cBhvr additive="base">
                                        <p:cTn id="8"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bldLvl="0" animBg="1"/>
      <p:bldP spid="8"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tretch>
            <a:fillRect/>
          </a:stretch>
        </p:blipFill>
        <p:spPr>
          <a:xfrm>
            <a:off x="515620" y="2301240"/>
            <a:ext cx="8307070" cy="4110355"/>
          </a:xfrm>
          <a:prstGeom prst="rect">
            <a:avLst/>
          </a:prstGeom>
        </p:spPr>
      </p:pic>
      <p:sp>
        <p:nvSpPr>
          <p:cNvPr id="14341" name="TextBox 4"/>
          <p:cNvSpPr txBox="1"/>
          <p:nvPr/>
        </p:nvSpPr>
        <p:spPr>
          <a:xfrm>
            <a:off x="278765" y="283845"/>
            <a:ext cx="7976870" cy="706755"/>
          </a:xfrm>
          <a:prstGeom prst="rect">
            <a:avLst/>
          </a:prstGeom>
          <a:solidFill>
            <a:srgbClr val="FFC000"/>
          </a:solidFill>
          <a:ln w="9525">
            <a:noFill/>
          </a:ln>
        </p:spPr>
        <p:txBody>
          <a:bodyPr wrap="square">
            <a:spAutoFit/>
          </a:bodyPr>
          <a:p>
            <a:r>
              <a:rPr lang="zh-CN" altLang="en-US" sz="4000" b="1" dirty="0">
                <a:latin typeface="Arial" panose="020B0604020202020204" pitchFamily="34" charset="0"/>
              </a:rPr>
              <a:t>第二部分、经济全球化与世贸组织</a:t>
            </a:r>
            <a:endParaRPr lang="zh-CN" altLang="en-US" sz="4000" b="1" dirty="0">
              <a:latin typeface="Arial" panose="020B0604020202020204" pitchFamily="34" charset="0"/>
            </a:endParaRPr>
          </a:p>
        </p:txBody>
      </p:sp>
      <p:sp>
        <p:nvSpPr>
          <p:cNvPr id="7" name="文本框 6"/>
          <p:cNvSpPr txBox="1"/>
          <p:nvPr/>
        </p:nvSpPr>
        <p:spPr>
          <a:xfrm>
            <a:off x="798195" y="1175385"/>
            <a:ext cx="4271645" cy="521970"/>
          </a:xfrm>
          <a:prstGeom prst="rect">
            <a:avLst/>
          </a:prstGeom>
          <a:solidFill>
            <a:srgbClr val="00B0F0"/>
          </a:solidFill>
        </p:spPr>
        <p:txBody>
          <a:bodyPr wrap="none" rtlCol="0" anchor="t">
            <a:spAutoFit/>
          </a:bodyPr>
          <a:p>
            <a:r>
              <a:rPr lang="en-US" altLang="zh-CN" sz="2800" b="1" dirty="0">
                <a:ln/>
                <a:solidFill>
                  <a:schemeClr val="tx1"/>
                </a:solidFill>
                <a:effectLst>
                  <a:outerShdw blurRad="38100" dist="19050" dir="2700000" algn="tl" rotWithShape="0">
                    <a:schemeClr val="dk1">
                      <a:alpha val="40000"/>
                    </a:schemeClr>
                  </a:outerShdw>
                </a:effectLst>
                <a:sym typeface="+mn-ea"/>
              </a:rPr>
              <a:t>1.</a:t>
            </a:r>
            <a:r>
              <a:rPr lang="zh-CN" altLang="en-US" sz="2800" b="1" dirty="0">
                <a:ln/>
                <a:solidFill>
                  <a:schemeClr val="tx1"/>
                </a:solidFill>
                <a:effectLst>
                  <a:outerShdw blurRad="38100" dist="19050" dir="2700000" algn="tl" rotWithShape="0">
                    <a:schemeClr val="dk1">
                      <a:alpha val="40000"/>
                    </a:schemeClr>
                  </a:outerShdw>
                </a:effectLst>
                <a:sym typeface="+mn-ea"/>
              </a:rPr>
              <a:t>什么是“经济全球化”</a:t>
            </a:r>
            <a:r>
              <a:rPr lang="en-US" altLang="zh-CN" sz="2800" b="1" dirty="0">
                <a:ln/>
                <a:solidFill>
                  <a:schemeClr val="tx1"/>
                </a:solidFill>
                <a:effectLst>
                  <a:outerShdw blurRad="38100" dist="19050" dir="2700000" algn="tl" rotWithShape="0">
                    <a:schemeClr val="dk1">
                      <a:alpha val="40000"/>
                    </a:schemeClr>
                  </a:outerShdw>
                </a:effectLst>
                <a:sym typeface="+mn-ea"/>
              </a:rPr>
              <a:t>?</a:t>
            </a:r>
            <a:endParaRPr lang="en-US" altLang="zh-CN" sz="2800" b="1" dirty="0">
              <a:ln/>
              <a:solidFill>
                <a:schemeClr val="tx1"/>
              </a:solidFill>
              <a:effectLst>
                <a:outerShdw blurRad="38100" dist="19050" dir="2700000" algn="tl" rotWithShape="0">
                  <a:schemeClr val="dk1">
                    <a:alpha val="40000"/>
                  </a:schemeClr>
                </a:outerShdw>
              </a:effectLst>
              <a:sym typeface="+mn-ea"/>
            </a:endParaRPr>
          </a:p>
        </p:txBody>
      </p:sp>
      <p:sp>
        <p:nvSpPr>
          <p:cNvPr id="9" name="文本框 8"/>
          <p:cNvSpPr txBox="1"/>
          <p:nvPr/>
        </p:nvSpPr>
        <p:spPr>
          <a:xfrm>
            <a:off x="798195" y="2923540"/>
            <a:ext cx="4769485" cy="521970"/>
          </a:xfrm>
          <a:prstGeom prst="rect">
            <a:avLst/>
          </a:prstGeom>
          <a:solidFill>
            <a:srgbClr val="00B0F0"/>
          </a:solidFill>
        </p:spPr>
        <p:txBody>
          <a:bodyPr wrap="none" rtlCol="0" anchor="t">
            <a:spAutoFit/>
          </a:bodyPr>
          <a:p>
            <a:pPr algn="l"/>
            <a:r>
              <a:rPr lang="en-US" altLang="zh-CN" sz="2800" b="1" dirty="0">
                <a:solidFill>
                  <a:schemeClr val="tx1"/>
                </a:solidFill>
                <a:effectLst>
                  <a:outerShdw blurRad="38100" dist="19050" dir="2700000" algn="tl" rotWithShape="0">
                    <a:schemeClr val="dk1">
                      <a:alpha val="40000"/>
                    </a:schemeClr>
                  </a:outerShdw>
                </a:effectLst>
                <a:sym typeface="+mn-ea"/>
              </a:rPr>
              <a:t>3.</a:t>
            </a:r>
            <a:r>
              <a:rPr lang="zh-CN" altLang="en-US" sz="2800" b="1" dirty="0">
                <a:ln/>
                <a:solidFill>
                  <a:schemeClr val="tx1"/>
                </a:solidFill>
                <a:effectLst>
                  <a:outerShdw blurRad="38100" dist="19050" dir="2700000" algn="tl" rotWithShape="0">
                    <a:schemeClr val="dk1">
                      <a:alpha val="40000"/>
                    </a:schemeClr>
                  </a:outerShdw>
                </a:effectLst>
                <a:sym typeface="+mn-ea"/>
              </a:rPr>
              <a:t>经济全球化趋势的</a:t>
            </a:r>
            <a:r>
              <a:rPr lang="zh-CN" altLang="en-US" sz="2800" b="1" dirty="0">
                <a:ln/>
                <a:solidFill>
                  <a:schemeClr val="tx1"/>
                </a:solidFill>
                <a:effectLst>
                  <a:outerShdw blurRad="38100" dist="19050" dir="2700000" algn="tl" rotWithShape="0">
                    <a:schemeClr val="dk1">
                      <a:alpha val="40000"/>
                    </a:schemeClr>
                  </a:outerShdw>
                </a:effectLst>
                <a:sym typeface="+mn-ea"/>
              </a:rPr>
              <a:t>具体表现</a:t>
            </a:r>
            <a:endParaRPr lang="zh-CN" altLang="en-US" sz="2800" b="1" dirty="0">
              <a:ln/>
              <a:solidFill>
                <a:schemeClr val="tx1"/>
              </a:solidFill>
              <a:effectLst>
                <a:outerShdw blurRad="38100" dist="19050" dir="2700000" algn="tl" rotWithShape="0">
                  <a:schemeClr val="dk1">
                    <a:alpha val="40000"/>
                  </a:schemeClr>
                </a:outerShdw>
              </a:effectLst>
              <a:sym typeface="+mn-ea"/>
            </a:endParaRPr>
          </a:p>
        </p:txBody>
      </p:sp>
      <p:sp>
        <p:nvSpPr>
          <p:cNvPr id="10" name="文本框 9"/>
          <p:cNvSpPr txBox="1"/>
          <p:nvPr/>
        </p:nvSpPr>
        <p:spPr>
          <a:xfrm>
            <a:off x="798195" y="2061210"/>
            <a:ext cx="6199505" cy="521970"/>
          </a:xfrm>
          <a:prstGeom prst="rect">
            <a:avLst/>
          </a:prstGeom>
          <a:solidFill>
            <a:srgbClr val="00B0F0"/>
          </a:solidFill>
        </p:spPr>
        <p:txBody>
          <a:bodyPr wrap="none" rtlCol="0" anchor="t">
            <a:spAutoFit/>
          </a:bodyPr>
          <a:p>
            <a:pPr algn="l"/>
            <a:r>
              <a:rPr lang="en-US" altLang="zh-CN" sz="2800" b="1" dirty="0">
                <a:solidFill>
                  <a:schemeClr val="tx1"/>
                </a:solidFill>
                <a:effectLst>
                  <a:outerShdw blurRad="38100" dist="19050" dir="2700000" algn="tl" rotWithShape="0">
                    <a:schemeClr val="dk1">
                      <a:alpha val="40000"/>
                    </a:schemeClr>
                  </a:outerShdw>
                </a:effectLst>
                <a:sym typeface="+mn-ea"/>
              </a:rPr>
              <a:t>2.</a:t>
            </a:r>
            <a:r>
              <a:rPr lang="zh-CN" altLang="en-US" sz="2800" b="1" dirty="0">
                <a:solidFill>
                  <a:srgbClr val="000000"/>
                </a:solidFill>
                <a:sym typeface="+mn-ea"/>
              </a:rPr>
              <a:t>经济全球化趋势形成的原因是什么？</a:t>
            </a:r>
            <a:endParaRPr lang="zh-CN" altLang="en-US" sz="2800" b="1" dirty="0">
              <a:solidFill>
                <a:srgbClr val="000000"/>
              </a:solidFill>
              <a:sym typeface="+mn-ea"/>
            </a:endParaRPr>
          </a:p>
        </p:txBody>
      </p:sp>
      <p:sp>
        <p:nvSpPr>
          <p:cNvPr id="11" name="文本框 10"/>
          <p:cNvSpPr txBox="1"/>
          <p:nvPr/>
        </p:nvSpPr>
        <p:spPr>
          <a:xfrm>
            <a:off x="798195" y="3798570"/>
            <a:ext cx="2624455" cy="521970"/>
          </a:xfrm>
          <a:prstGeom prst="rect">
            <a:avLst/>
          </a:prstGeom>
          <a:solidFill>
            <a:srgbClr val="00B0F0"/>
          </a:solidFill>
        </p:spPr>
        <p:txBody>
          <a:bodyPr wrap="square" rtlCol="0" anchor="t">
            <a:spAutoFit/>
          </a:bodyPr>
          <a:p>
            <a:pPr algn="l"/>
            <a:r>
              <a:rPr lang="en-US" altLang="zh-CN" sz="2800" b="1" dirty="0">
                <a:solidFill>
                  <a:schemeClr val="tx1"/>
                </a:solidFill>
                <a:effectLst>
                  <a:outerShdw blurRad="38100" dist="19050" dir="2700000" algn="tl" rotWithShape="0">
                    <a:schemeClr val="dk1">
                      <a:alpha val="40000"/>
                    </a:schemeClr>
                  </a:outerShdw>
                </a:effectLst>
                <a:sym typeface="+mn-ea"/>
              </a:rPr>
              <a:t>4.</a:t>
            </a:r>
            <a:r>
              <a:rPr lang="zh-CN" altLang="en-US" sz="2800" b="1" dirty="0">
                <a:solidFill>
                  <a:schemeClr val="tx1"/>
                </a:solidFill>
                <a:effectLst>
                  <a:outerShdw blurRad="38100" dist="19050" dir="2700000" algn="tl" rotWithShape="0">
                    <a:schemeClr val="dk1">
                      <a:alpha val="40000"/>
                    </a:schemeClr>
                  </a:outerShdw>
                </a:effectLst>
                <a:sym typeface="+mn-ea"/>
              </a:rPr>
              <a:t>世界贸易组织</a:t>
            </a:r>
            <a:endParaRPr lang="zh-CN" altLang="en-US" sz="2800" b="1" dirty="0">
              <a:solidFill>
                <a:schemeClr val="tx1"/>
              </a:solidFill>
              <a:effectLst>
                <a:outerShdw blurRad="38100" dist="19050" dir="2700000" algn="tl" rotWithShape="0">
                  <a:schemeClr val="dk1">
                    <a:alpha val="40000"/>
                  </a:schemeClr>
                </a:outerShdw>
              </a:effectLst>
              <a:sym typeface="+mn-ea"/>
            </a:endParaRPr>
          </a:p>
        </p:txBody>
      </p:sp>
      <p:sp>
        <p:nvSpPr>
          <p:cNvPr id="12" name="文本框 11"/>
          <p:cNvSpPr txBox="1"/>
          <p:nvPr/>
        </p:nvSpPr>
        <p:spPr>
          <a:xfrm>
            <a:off x="798195" y="5527040"/>
            <a:ext cx="3339465" cy="521970"/>
          </a:xfrm>
          <a:prstGeom prst="rect">
            <a:avLst/>
          </a:prstGeom>
          <a:solidFill>
            <a:srgbClr val="00B0F0"/>
          </a:solidFill>
        </p:spPr>
        <p:txBody>
          <a:bodyPr wrap="none" rtlCol="0" anchor="t">
            <a:spAutoFit/>
          </a:bodyPr>
          <a:p>
            <a:pPr algn="l"/>
            <a:r>
              <a:rPr lang="en-US" altLang="zh-CN" sz="2800" b="1" dirty="0">
                <a:solidFill>
                  <a:schemeClr val="tx1"/>
                </a:solidFill>
                <a:effectLst>
                  <a:outerShdw blurRad="38100" dist="19050" dir="2700000" algn="tl" rotWithShape="0">
                    <a:schemeClr val="dk1">
                      <a:alpha val="40000"/>
                    </a:schemeClr>
                  </a:outerShdw>
                </a:effectLst>
                <a:sym typeface="+mn-ea"/>
              </a:rPr>
              <a:t>6.</a:t>
            </a:r>
            <a:r>
              <a:rPr lang="zh-CN" altLang="en-US" sz="2800" b="1" dirty="0">
                <a:solidFill>
                  <a:schemeClr val="tx1"/>
                </a:solidFill>
                <a:effectLst>
                  <a:outerShdw blurRad="38100" dist="19050" dir="2700000" algn="tl" rotWithShape="0">
                    <a:schemeClr val="dk1">
                      <a:alpha val="40000"/>
                    </a:schemeClr>
                  </a:outerShdw>
                </a:effectLst>
                <a:sym typeface="+mn-ea"/>
              </a:rPr>
              <a:t>经济全球化的影响</a:t>
            </a:r>
            <a:endParaRPr lang="zh-CN" altLang="en-US" sz="2800" b="1" dirty="0">
              <a:solidFill>
                <a:schemeClr val="tx1"/>
              </a:solidFill>
              <a:effectLst>
                <a:outerShdw blurRad="38100" dist="19050" dir="2700000" algn="tl" rotWithShape="0">
                  <a:schemeClr val="dk1">
                    <a:alpha val="40000"/>
                  </a:schemeClr>
                </a:outerShdw>
              </a:effectLst>
              <a:sym typeface="+mn-ea"/>
            </a:endParaRPr>
          </a:p>
        </p:txBody>
      </p:sp>
      <p:sp>
        <p:nvSpPr>
          <p:cNvPr id="14" name="文本框 13"/>
          <p:cNvSpPr txBox="1"/>
          <p:nvPr/>
        </p:nvSpPr>
        <p:spPr>
          <a:xfrm>
            <a:off x="798195" y="4712970"/>
            <a:ext cx="3810000" cy="521970"/>
          </a:xfrm>
          <a:prstGeom prst="rect">
            <a:avLst/>
          </a:prstGeom>
          <a:solidFill>
            <a:srgbClr val="00B0F0"/>
          </a:solidFill>
        </p:spPr>
        <p:txBody>
          <a:bodyPr wrap="square" rtlCol="0" anchor="t">
            <a:spAutoFit/>
          </a:bodyPr>
          <a:p>
            <a:pPr algn="l"/>
            <a:r>
              <a:rPr lang="en-US" altLang="zh-CN" sz="2800" b="1" dirty="0">
                <a:solidFill>
                  <a:schemeClr val="tx1"/>
                </a:solidFill>
                <a:effectLst>
                  <a:outerShdw blurRad="38100" dist="19050" dir="2700000" algn="tl" rotWithShape="0">
                    <a:schemeClr val="dk1">
                      <a:alpha val="40000"/>
                    </a:schemeClr>
                  </a:outerShdw>
                </a:effectLst>
                <a:sym typeface="+mn-ea"/>
              </a:rPr>
              <a:t>5.</a:t>
            </a:r>
            <a:r>
              <a:rPr lang="zh-CN" altLang="en-US" sz="2800" b="1" dirty="0">
                <a:solidFill>
                  <a:schemeClr val="tx1"/>
                </a:solidFill>
                <a:effectLst>
                  <a:outerShdw blurRad="38100" dist="19050" dir="2700000" algn="tl" rotWithShape="0">
                    <a:schemeClr val="dk1">
                      <a:alpha val="40000"/>
                    </a:schemeClr>
                  </a:outerShdw>
                </a:effectLst>
                <a:sym typeface="+mn-ea"/>
              </a:rPr>
              <a:t>世界贸易组织与中国</a:t>
            </a:r>
            <a:endParaRPr lang="zh-CN" altLang="en-US" sz="2800" b="1" dirty="0">
              <a:solidFill>
                <a:schemeClr val="tx1"/>
              </a:solidFill>
              <a:effectLst>
                <a:outerShdw blurRad="38100" dist="19050" dir="2700000" algn="tl" rotWithShape="0">
                  <a:schemeClr val="dk1">
                    <a:alpha val="40000"/>
                  </a:schemeClr>
                </a:outerShdw>
              </a:effectLst>
              <a:sym typeface="+mn-ea"/>
            </a:endParaRPr>
          </a:p>
        </p:txBody>
      </p:sp>
    </p:spTree>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6" name="Text Box 4"/>
          <p:cNvSpPr txBox="1"/>
          <p:nvPr/>
        </p:nvSpPr>
        <p:spPr>
          <a:xfrm>
            <a:off x="152400" y="1648460"/>
            <a:ext cx="8465820" cy="2306955"/>
          </a:xfrm>
          <a:prstGeom prst="rect">
            <a:avLst/>
          </a:prstGeom>
          <a:solidFill>
            <a:srgbClr val="00B0F0"/>
          </a:solidFill>
          <a:ln w="9525">
            <a:noFill/>
          </a:ln>
        </p:spPr>
        <p:txBody>
          <a:bodyPr wrap="square">
            <a:spAutoFit/>
          </a:bodyPr>
          <a:p>
            <a:r>
              <a:rPr lang="en-US" altLang="zh-CN" sz="3600" dirty="0">
                <a:solidFill>
                  <a:srgbClr val="FFFF00"/>
                </a:solidFill>
                <a:latin typeface="Arial" panose="020B0604020202020204" pitchFamily="34" charset="0"/>
              </a:rPr>
              <a:t> </a:t>
            </a:r>
            <a:r>
              <a:rPr lang="zh-CN" altLang="en-US" sz="3600" dirty="0">
                <a:solidFill>
                  <a:srgbClr val="FFFF00"/>
                </a:solidFill>
                <a:latin typeface="Arial" panose="020B0604020202020204" pitchFamily="34" charset="0"/>
              </a:rPr>
              <a:t>经济全球化是指</a:t>
            </a:r>
            <a:r>
              <a:rPr lang="zh-CN" altLang="en-US" sz="3600" b="1" dirty="0">
                <a:ln w="22225">
                  <a:solidFill>
                    <a:schemeClr val="accent2"/>
                  </a:solidFill>
                  <a:prstDash val="solid"/>
                </a:ln>
                <a:solidFill>
                  <a:schemeClr val="accent2">
                    <a:lumMod val="40000"/>
                    <a:lumOff val="60000"/>
                  </a:schemeClr>
                </a:solidFill>
                <a:effectLst/>
                <a:latin typeface="Arial" panose="020B0604020202020204" pitchFamily="34" charset="0"/>
              </a:rPr>
              <a:t>在发展经济的过程中，各国各地区之间的联系越来越密切，世界经济日益成为一个整体，这种现象被称为</a:t>
            </a:r>
            <a:r>
              <a:rPr lang="zh-CN" altLang="en-US" sz="3600" b="1" dirty="0">
                <a:ln w="22225">
                  <a:solidFill>
                    <a:schemeClr val="accent2"/>
                  </a:solidFill>
                  <a:prstDash val="solid"/>
                </a:ln>
                <a:solidFill>
                  <a:srgbClr val="FF0000"/>
                </a:solidFill>
                <a:effectLst/>
                <a:latin typeface="Arial" panose="020B0604020202020204" pitchFamily="34" charset="0"/>
              </a:rPr>
              <a:t>“经济全球化”</a:t>
            </a:r>
            <a:r>
              <a:rPr lang="zh-CN" altLang="en-US" sz="3600" b="1" dirty="0">
                <a:solidFill>
                  <a:srgbClr val="FFFF00"/>
                </a:solidFill>
                <a:latin typeface="Arial" panose="020B0604020202020204" pitchFamily="34" charset="0"/>
              </a:rPr>
              <a:t>。</a:t>
            </a:r>
            <a:r>
              <a:rPr lang="zh-CN" altLang="en-US" sz="3600" b="1" dirty="0">
                <a:solidFill>
                  <a:srgbClr val="0070C0"/>
                </a:solidFill>
                <a:latin typeface="Arial" panose="020B0604020202020204" pitchFamily="34" charset="0"/>
              </a:rPr>
              <a:t> </a:t>
            </a:r>
            <a:endParaRPr lang="zh-CN" altLang="en-US" sz="3600" b="1" dirty="0">
              <a:solidFill>
                <a:srgbClr val="0070C0"/>
              </a:solidFill>
              <a:latin typeface="Arial" panose="020B0604020202020204" pitchFamily="34" charset="0"/>
            </a:endParaRPr>
          </a:p>
        </p:txBody>
      </p:sp>
      <p:sp>
        <p:nvSpPr>
          <p:cNvPr id="38918" name="Text Box 6"/>
          <p:cNvSpPr txBox="1"/>
          <p:nvPr/>
        </p:nvSpPr>
        <p:spPr>
          <a:xfrm>
            <a:off x="152400" y="3955415"/>
            <a:ext cx="8609330" cy="1198880"/>
          </a:xfrm>
          <a:prstGeom prst="rect">
            <a:avLst/>
          </a:prstGeom>
          <a:solidFill>
            <a:srgbClr val="FFC000"/>
          </a:solidFill>
          <a:ln w="9525">
            <a:noFill/>
          </a:ln>
        </p:spPr>
        <p:txBody>
          <a:bodyPr wrap="square">
            <a:spAutoFit/>
          </a:bodyPr>
          <a:p>
            <a:r>
              <a:rPr lang="zh-CN" altLang="en-US" sz="3600" dirty="0">
                <a:solidFill>
                  <a:srgbClr val="FF0000"/>
                </a:solidFill>
                <a:latin typeface="黑体" panose="02010609060101010101" pitchFamily="49" charset="-122"/>
                <a:ea typeface="黑体" panose="02010609060101010101" pitchFamily="49" charset="-122"/>
                <a:cs typeface="黑体" panose="02010609060101010101" pitchFamily="49" charset="-122"/>
              </a:rPr>
              <a:t>即</a:t>
            </a:r>
            <a:r>
              <a:rPr lang="en-US" altLang="zh-CN" sz="3600" dirty="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3600" dirty="0">
                <a:solidFill>
                  <a:srgbClr val="FF0000"/>
                </a:solidFill>
                <a:latin typeface="黑体" panose="02010609060101010101" pitchFamily="49" charset="-122"/>
                <a:ea typeface="黑体" panose="02010609060101010101" pitchFamily="49" charset="-122"/>
                <a:cs typeface="黑体" panose="02010609060101010101" pitchFamily="49" charset="-122"/>
              </a:rPr>
              <a:t>你中有我，我中有你；相互依存，相互竞争。”</a:t>
            </a:r>
            <a:endParaRPr lang="zh-CN" altLang="en-US" sz="3600" dirty="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7" name="文本框 6"/>
          <p:cNvSpPr txBox="1"/>
          <p:nvPr/>
        </p:nvSpPr>
        <p:spPr>
          <a:xfrm>
            <a:off x="152400" y="70485"/>
            <a:ext cx="5434330" cy="645160"/>
          </a:xfrm>
          <a:prstGeom prst="rect">
            <a:avLst/>
          </a:prstGeom>
          <a:solidFill>
            <a:srgbClr val="00B0F0"/>
          </a:solidFill>
        </p:spPr>
        <p:txBody>
          <a:bodyPr wrap="none" rtlCol="0" anchor="t">
            <a:spAutoFit/>
          </a:bodyPr>
          <a:p>
            <a:r>
              <a:rPr lang="en-US" altLang="zh-CN" sz="3600" b="1" dirty="0">
                <a:solidFill>
                  <a:schemeClr val="tx1"/>
                </a:solidFill>
                <a:effectLst>
                  <a:outerShdw blurRad="38100" dist="19050" dir="2700000" algn="tl" rotWithShape="0">
                    <a:schemeClr val="dk1">
                      <a:alpha val="40000"/>
                    </a:schemeClr>
                  </a:outerShdw>
                </a:effectLst>
                <a:sym typeface="+mn-ea"/>
              </a:rPr>
              <a:t>1.</a:t>
            </a:r>
            <a:r>
              <a:rPr lang="zh-CN" altLang="en-US" sz="3600" b="1" dirty="0">
                <a:solidFill>
                  <a:schemeClr val="tx1"/>
                </a:solidFill>
                <a:effectLst>
                  <a:outerShdw blurRad="38100" dist="19050" dir="2700000" algn="tl" rotWithShape="0">
                    <a:schemeClr val="dk1">
                      <a:alpha val="40000"/>
                    </a:schemeClr>
                  </a:outerShdw>
                </a:effectLst>
                <a:sym typeface="+mn-ea"/>
              </a:rPr>
              <a:t>什么是“经济全球化”</a:t>
            </a:r>
            <a:r>
              <a:rPr lang="en-US" altLang="zh-CN" sz="3600" b="1" dirty="0">
                <a:solidFill>
                  <a:schemeClr val="tx1"/>
                </a:solidFill>
                <a:effectLst>
                  <a:outerShdw blurRad="38100" dist="19050" dir="2700000" algn="tl" rotWithShape="0">
                    <a:schemeClr val="dk1">
                      <a:alpha val="40000"/>
                    </a:schemeClr>
                  </a:outerShdw>
                </a:effectLst>
                <a:sym typeface="+mn-ea"/>
              </a:rPr>
              <a:t>?</a:t>
            </a:r>
            <a:endParaRPr lang="en-US" altLang="zh-CN" sz="3600" b="1" dirty="0">
              <a:solidFill>
                <a:schemeClr val="tx1"/>
              </a:solidFill>
              <a:effectLst>
                <a:outerShdw blurRad="38100" dist="19050" dir="2700000" algn="tl" rotWithShape="0">
                  <a:schemeClr val="dk1">
                    <a:alpha val="40000"/>
                  </a:schemeClr>
                </a:outerShdw>
              </a:effectLst>
              <a:sym typeface="+mn-ea"/>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additive="base">
                                        <p:cTn id="7" dur="500" fill="hold"/>
                                        <p:tgtEl>
                                          <p:spTgt spid="38916"/>
                                        </p:tgtEl>
                                        <p:attrNameLst>
                                          <p:attrName>ppt_x</p:attrName>
                                        </p:attrNameLst>
                                      </p:cBhvr>
                                      <p:tavLst>
                                        <p:tav tm="0">
                                          <p:val>
                                            <p:strVal val="#ppt_x"/>
                                          </p:val>
                                        </p:tav>
                                        <p:tav tm="100000">
                                          <p:val>
                                            <p:strVal val="#ppt_x"/>
                                          </p:val>
                                        </p:tav>
                                      </p:tavLst>
                                    </p:anim>
                                    <p:anim calcmode="lin" valueType="num">
                                      <p:cBhvr additive="base">
                                        <p:cTn id="8"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8"/>
                                        </p:tgtEl>
                                        <p:attrNameLst>
                                          <p:attrName>style.visibility</p:attrName>
                                        </p:attrNameLst>
                                      </p:cBhvr>
                                      <p:to>
                                        <p:strVal val="visible"/>
                                      </p:to>
                                    </p:set>
                                    <p:anim calcmode="lin" valueType="num">
                                      <p:cBhvr additive="base">
                                        <p:cTn id="13" dur="500" fill="hold"/>
                                        <p:tgtEl>
                                          <p:spTgt spid="38918"/>
                                        </p:tgtEl>
                                        <p:attrNameLst>
                                          <p:attrName>ppt_x</p:attrName>
                                        </p:attrNameLst>
                                      </p:cBhvr>
                                      <p:tavLst>
                                        <p:tav tm="0">
                                          <p:val>
                                            <p:strVal val="#ppt_x"/>
                                          </p:val>
                                        </p:tav>
                                        <p:tav tm="100000">
                                          <p:val>
                                            <p:strVal val="#ppt_x"/>
                                          </p:val>
                                        </p:tav>
                                      </p:tavLst>
                                    </p:anim>
                                    <p:anim calcmode="lin" valueType="num">
                                      <p:cBhvr additive="base">
                                        <p:cTn id="14" dur="500" fill="hold"/>
                                        <p:tgtEl>
                                          <p:spTgt spid="389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bldLvl="0" animBg="1"/>
      <p:bldP spid="38918"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41" name="Text Box 5"/>
          <p:cNvSpPr txBox="1"/>
          <p:nvPr/>
        </p:nvSpPr>
        <p:spPr>
          <a:xfrm>
            <a:off x="102235" y="1268730"/>
            <a:ext cx="5224145" cy="4831080"/>
          </a:xfrm>
          <a:prstGeom prst="rect">
            <a:avLst/>
          </a:prstGeom>
          <a:solidFill>
            <a:srgbClr val="00B050"/>
          </a:solidFill>
          <a:ln w="9525">
            <a:noFill/>
          </a:ln>
        </p:spPr>
        <p:txBody>
          <a:bodyPr wrap="square">
            <a:spAutoFit/>
          </a:bodyPr>
          <a:p>
            <a:r>
              <a:rPr lang="en-US" altLang="zh-CN" sz="3200" dirty="0">
                <a:ln w="12700" cmpd="sng">
                  <a:solidFill>
                    <a:schemeClr val="accent4"/>
                  </a:solidFill>
                  <a:prstDash val="solid"/>
                </a:ln>
                <a:solidFill>
                  <a:srgbClr val="FFFF00"/>
                </a:solidFill>
                <a:effectLst/>
                <a:latin typeface="Arial" panose="020B0604020202020204" pitchFamily="34" charset="0"/>
              </a:rPr>
              <a:t>①</a:t>
            </a:r>
            <a:r>
              <a:rPr lang="zh-CN" altLang="en-US" sz="3200" dirty="0">
                <a:ln w="12700" cmpd="sng">
                  <a:solidFill>
                    <a:schemeClr val="accent4"/>
                  </a:solidFill>
                  <a:prstDash val="solid"/>
                </a:ln>
                <a:solidFill>
                  <a:srgbClr val="FFFF00"/>
                </a:solidFill>
                <a:effectLst/>
                <a:latin typeface="Arial" panose="020B0604020202020204" pitchFamily="34" charset="0"/>
              </a:rPr>
              <a:t>冷战结束，国际形势缓和，和平与发展成为时代主题，为经济全球化提供了客观的社会环境；</a:t>
            </a:r>
            <a:endParaRPr lang="zh-CN" altLang="en-US" sz="3200" dirty="0">
              <a:ln w="12700" cmpd="sng">
                <a:solidFill>
                  <a:schemeClr val="accent4"/>
                </a:solidFill>
                <a:prstDash val="solid"/>
              </a:ln>
              <a:solidFill>
                <a:srgbClr val="FFFF00"/>
              </a:solidFill>
              <a:effectLst/>
              <a:latin typeface="Arial" panose="020B0604020202020204" pitchFamily="34" charset="0"/>
            </a:endParaRPr>
          </a:p>
          <a:p>
            <a:r>
              <a:rPr lang="en-US" altLang="zh-CN" sz="3600" dirty="0">
                <a:ln w="12700" cmpd="sng">
                  <a:solidFill>
                    <a:schemeClr val="accent4"/>
                  </a:solidFill>
                  <a:prstDash val="solid"/>
                </a:ln>
                <a:solidFill>
                  <a:srgbClr val="FFFF00"/>
                </a:solidFill>
                <a:effectLst/>
                <a:sym typeface="+mn-ea"/>
              </a:rPr>
              <a:t>②</a:t>
            </a:r>
            <a:r>
              <a:rPr lang="zh-CN" altLang="en-US" sz="3600" dirty="0">
                <a:ln w="12700" cmpd="sng">
                  <a:solidFill>
                    <a:schemeClr val="accent4"/>
                  </a:solidFill>
                  <a:prstDash val="solid"/>
                </a:ln>
                <a:solidFill>
                  <a:srgbClr val="FFFF00"/>
                </a:solidFill>
                <a:effectLst/>
                <a:sym typeface="+mn-ea"/>
              </a:rPr>
              <a:t>第三次科技革命以来现代高新科技发展迅猛，生产力得到迅速提高；</a:t>
            </a:r>
            <a:endParaRPr lang="zh-CN" altLang="en-US" sz="3600" dirty="0">
              <a:latin typeface="Arial" panose="020B0604020202020204" pitchFamily="34" charset="0"/>
            </a:endParaRPr>
          </a:p>
          <a:p>
            <a:endParaRPr lang="zh-CN" altLang="en-US" sz="3600" dirty="0">
              <a:solidFill>
                <a:srgbClr val="FF0066"/>
              </a:solidFill>
              <a:latin typeface="Arial" panose="020B0604020202020204" pitchFamily="34" charset="0"/>
            </a:endParaRPr>
          </a:p>
          <a:p>
            <a:endParaRPr lang="en-US" altLang="zh-CN" sz="3600" dirty="0">
              <a:solidFill>
                <a:srgbClr val="000000"/>
              </a:solidFill>
              <a:latin typeface="Arial" panose="020B0604020202020204" pitchFamily="34" charset="0"/>
            </a:endParaRPr>
          </a:p>
        </p:txBody>
      </p:sp>
      <p:sp>
        <p:nvSpPr>
          <p:cNvPr id="39944" name="Text Box 8"/>
          <p:cNvSpPr txBox="1"/>
          <p:nvPr/>
        </p:nvSpPr>
        <p:spPr>
          <a:xfrm>
            <a:off x="102870" y="5057775"/>
            <a:ext cx="5556885" cy="1753235"/>
          </a:xfrm>
          <a:prstGeom prst="rect">
            <a:avLst/>
          </a:prstGeom>
          <a:noFill/>
          <a:ln w="9525">
            <a:noFill/>
          </a:ln>
        </p:spPr>
        <p:txBody>
          <a:bodyPr wrap="square">
            <a:spAutoFit/>
          </a:bodyPr>
          <a:p>
            <a:r>
              <a:rPr lang="en-US" altLang="en-US" sz="3600" dirty="0">
                <a:ln w="12700" cmpd="sng">
                  <a:solidFill>
                    <a:schemeClr val="accent4"/>
                  </a:solidFill>
                  <a:prstDash val="solid"/>
                </a:ln>
                <a:solidFill>
                  <a:srgbClr val="FFFF00"/>
                </a:solidFill>
                <a:effectLst/>
                <a:latin typeface="Arial" panose="020B0604020202020204" pitchFamily="34" charset="0"/>
              </a:rPr>
              <a:t>③</a:t>
            </a:r>
            <a:r>
              <a:rPr lang="zh-CN" altLang="en-US" sz="3600" dirty="0">
                <a:ln w="12700" cmpd="sng">
                  <a:solidFill>
                    <a:schemeClr val="accent4"/>
                  </a:solidFill>
                  <a:prstDash val="solid"/>
                </a:ln>
                <a:solidFill>
                  <a:srgbClr val="FFFF00"/>
                </a:solidFill>
                <a:effectLst/>
                <a:latin typeface="Arial" panose="020B0604020202020204" pitchFamily="34" charset="0"/>
              </a:rPr>
              <a:t>国家之间的经济联系日益紧密。</a:t>
            </a:r>
            <a:endParaRPr lang="zh-CN" altLang="en-US" sz="3600" dirty="0">
              <a:solidFill>
                <a:srgbClr val="000000"/>
              </a:solidFill>
              <a:latin typeface="Arial" panose="020B0604020202020204" pitchFamily="34" charset="0"/>
            </a:endParaRPr>
          </a:p>
          <a:p>
            <a:endParaRPr lang="en-US" altLang="zh-CN" sz="3600" dirty="0">
              <a:latin typeface="Arial" panose="020B0604020202020204" pitchFamily="34" charset="0"/>
            </a:endParaRPr>
          </a:p>
        </p:txBody>
      </p:sp>
      <p:sp>
        <p:nvSpPr>
          <p:cNvPr id="10" name="文本框 9"/>
          <p:cNvSpPr txBox="1"/>
          <p:nvPr/>
        </p:nvSpPr>
        <p:spPr>
          <a:xfrm>
            <a:off x="102870" y="29210"/>
            <a:ext cx="7909560" cy="645160"/>
          </a:xfrm>
          <a:prstGeom prst="rect">
            <a:avLst/>
          </a:prstGeom>
          <a:solidFill>
            <a:srgbClr val="00B0F0"/>
          </a:solidFill>
        </p:spPr>
        <p:txBody>
          <a:bodyPr wrap="none" rtlCol="0" anchor="t">
            <a:spAutoFit/>
          </a:bodyPr>
          <a:p>
            <a:pPr algn="l"/>
            <a:r>
              <a:rPr lang="en-US" altLang="zh-CN" sz="3600" b="1" dirty="0">
                <a:solidFill>
                  <a:schemeClr val="tx1"/>
                </a:solidFill>
                <a:effectLst>
                  <a:outerShdw blurRad="38100" dist="19050" dir="2700000" algn="tl" rotWithShape="0">
                    <a:schemeClr val="dk1">
                      <a:alpha val="40000"/>
                    </a:schemeClr>
                  </a:outerShdw>
                </a:effectLst>
                <a:sym typeface="+mn-ea"/>
              </a:rPr>
              <a:t>2.</a:t>
            </a:r>
            <a:r>
              <a:rPr lang="zh-CN" altLang="en-US" sz="3600" b="1" dirty="0">
                <a:solidFill>
                  <a:srgbClr val="000000"/>
                </a:solidFill>
                <a:sym typeface="+mn-ea"/>
              </a:rPr>
              <a:t>经济全球化趋势形成的原因是什么？</a:t>
            </a:r>
            <a:endParaRPr lang="zh-CN" altLang="en-US" sz="3600" b="1" dirty="0">
              <a:solidFill>
                <a:srgbClr val="000000"/>
              </a:solidFill>
              <a:sym typeface="+mn-ea"/>
            </a:endParaRPr>
          </a:p>
        </p:txBody>
      </p:sp>
      <p:grpSp>
        <p:nvGrpSpPr>
          <p:cNvPr id="27649" name="组合 20482"/>
          <p:cNvGrpSpPr>
            <a:grpSpLocks noChangeAspect="1"/>
          </p:cNvGrpSpPr>
          <p:nvPr/>
        </p:nvGrpSpPr>
        <p:grpSpPr>
          <a:xfrm>
            <a:off x="5408930" y="1118235"/>
            <a:ext cx="3296920" cy="1546860"/>
            <a:chOff x="0" y="0"/>
            <a:chExt cx="12359" cy="4586"/>
          </a:xfrm>
        </p:grpSpPr>
        <p:pic>
          <p:nvPicPr>
            <p:cNvPr id="27650" name="图片 20483" descr="苏联解体"/>
            <p:cNvPicPr>
              <a:picLocks noChangeAspect="1"/>
            </p:cNvPicPr>
            <p:nvPr/>
          </p:nvPicPr>
          <p:blipFill>
            <a:blip r:embed="rId1"/>
            <a:srcRect l="36531"/>
            <a:stretch>
              <a:fillRect/>
            </a:stretch>
          </p:blipFill>
          <p:spPr>
            <a:xfrm>
              <a:off x="0" y="0"/>
              <a:ext cx="5557" cy="4587"/>
            </a:xfrm>
            <a:prstGeom prst="rect">
              <a:avLst/>
            </a:prstGeom>
            <a:noFill/>
            <a:ln w="9525">
              <a:noFill/>
            </a:ln>
          </p:spPr>
        </p:pic>
        <p:pic>
          <p:nvPicPr>
            <p:cNvPr id="27651" name="图片 20484"/>
            <p:cNvPicPr>
              <a:picLocks noChangeAspect="1"/>
            </p:cNvPicPr>
            <p:nvPr/>
          </p:nvPicPr>
          <p:blipFill>
            <a:blip r:embed="rId2"/>
            <a:stretch>
              <a:fillRect/>
            </a:stretch>
          </p:blipFill>
          <p:spPr>
            <a:xfrm>
              <a:off x="5783" y="112"/>
              <a:ext cx="6577" cy="4327"/>
            </a:xfrm>
            <a:prstGeom prst="rect">
              <a:avLst/>
            </a:prstGeom>
            <a:noFill/>
            <a:ln w="9525">
              <a:noFill/>
            </a:ln>
          </p:spPr>
        </p:pic>
      </p:grpSp>
      <p:sp>
        <p:nvSpPr>
          <p:cNvPr id="27653" name="文本框 2"/>
          <p:cNvSpPr txBox="1"/>
          <p:nvPr/>
        </p:nvSpPr>
        <p:spPr>
          <a:xfrm>
            <a:off x="5526723" y="2665730"/>
            <a:ext cx="1246187" cy="366713"/>
          </a:xfrm>
          <a:prstGeom prst="rect">
            <a:avLst/>
          </a:prstGeom>
          <a:solidFill>
            <a:srgbClr val="FFFF99"/>
          </a:solidFill>
          <a:ln w="9525">
            <a:noFill/>
          </a:ln>
        </p:spPr>
        <p:txBody>
          <a:bodyPr anchor="t">
            <a:spAutoFit/>
          </a:bodyPr>
          <a:p>
            <a:r>
              <a:rPr lang="zh-CN" altLang="en-US" b="1" dirty="0">
                <a:latin typeface="Times New Roman" panose="02020603050405020304" pitchFamily="18" charset="0"/>
                <a:ea typeface="宋体" panose="02010600030101010101" pitchFamily="2" charset="-122"/>
              </a:rPr>
              <a:t>苏联解体</a:t>
            </a:r>
            <a:endParaRPr lang="zh-CN" altLang="en-US" b="1" dirty="0">
              <a:latin typeface="Times New Roman" panose="02020603050405020304" pitchFamily="18" charset="0"/>
              <a:ea typeface="宋体" panose="02010600030101010101" pitchFamily="2" charset="-122"/>
            </a:endParaRPr>
          </a:p>
        </p:txBody>
      </p:sp>
      <p:sp>
        <p:nvSpPr>
          <p:cNvPr id="2" name="文本框 2"/>
          <p:cNvSpPr txBox="1"/>
          <p:nvPr/>
        </p:nvSpPr>
        <p:spPr>
          <a:xfrm>
            <a:off x="7345680" y="2665730"/>
            <a:ext cx="1360805" cy="368300"/>
          </a:xfrm>
          <a:prstGeom prst="rect">
            <a:avLst/>
          </a:prstGeom>
          <a:solidFill>
            <a:srgbClr val="FFFF99"/>
          </a:solidFill>
          <a:ln w="9525">
            <a:noFill/>
          </a:ln>
        </p:spPr>
        <p:txBody>
          <a:bodyPr wrap="square" anchor="t">
            <a:spAutoFit/>
          </a:bodyPr>
          <a:p>
            <a:r>
              <a:rPr lang="zh-CN" altLang="en-US" b="1" dirty="0">
                <a:latin typeface="Times New Roman" panose="02020603050405020304" pitchFamily="18" charset="0"/>
                <a:ea typeface="宋体" panose="02010600030101010101" pitchFamily="2" charset="-122"/>
              </a:rPr>
              <a:t>柏林墙倒塌</a:t>
            </a:r>
            <a:endParaRPr lang="zh-CN" altLang="en-US" b="1" dirty="0">
              <a:latin typeface="Times New Roman" panose="02020603050405020304" pitchFamily="18" charset="0"/>
              <a:ea typeface="宋体" panose="02010600030101010101" pitchFamily="2" charset="-122"/>
            </a:endParaRPr>
          </a:p>
        </p:txBody>
      </p:sp>
      <p:sp>
        <p:nvSpPr>
          <p:cNvPr id="3" name="文本框 2"/>
          <p:cNvSpPr txBox="1"/>
          <p:nvPr/>
        </p:nvSpPr>
        <p:spPr>
          <a:xfrm>
            <a:off x="6391910" y="3034030"/>
            <a:ext cx="1750695" cy="368300"/>
          </a:xfrm>
          <a:prstGeom prst="rect">
            <a:avLst/>
          </a:prstGeom>
          <a:solidFill>
            <a:srgbClr val="FFFF99"/>
          </a:solidFill>
          <a:ln w="9525">
            <a:noFill/>
          </a:ln>
        </p:spPr>
        <p:txBody>
          <a:bodyPr wrap="square" anchor="t">
            <a:spAutoFit/>
          </a:bodyPr>
          <a:p>
            <a:r>
              <a:rPr lang="zh-CN" altLang="en-US" b="1" dirty="0">
                <a:latin typeface="Times New Roman" panose="02020603050405020304" pitchFamily="18" charset="0"/>
                <a:ea typeface="宋体" panose="02010600030101010101" pitchFamily="2" charset="-122"/>
              </a:rPr>
              <a:t>冷战思维结束</a:t>
            </a:r>
            <a:endParaRPr lang="zh-CN" altLang="en-US" b="1" dirty="0">
              <a:latin typeface="Times New Roman" panose="02020603050405020304" pitchFamily="18" charset="0"/>
              <a:ea typeface="宋体" panose="02010600030101010101" pitchFamily="2" charset="-122"/>
            </a:endParaRPr>
          </a:p>
        </p:txBody>
      </p:sp>
      <p:graphicFrame>
        <p:nvGraphicFramePr>
          <p:cNvPr id="28673" name="对象 2"/>
          <p:cNvGraphicFramePr/>
          <p:nvPr/>
        </p:nvGraphicFramePr>
        <p:xfrm>
          <a:off x="5326380" y="3402330"/>
          <a:ext cx="2236470" cy="1655445"/>
        </p:xfrm>
        <a:graphic>
          <a:graphicData uri="http://schemas.openxmlformats.org/presentationml/2006/ole">
            <mc:AlternateContent xmlns:mc="http://schemas.openxmlformats.org/markup-compatibility/2006">
              <mc:Choice xmlns:v="urn:schemas-microsoft-com:vml" Requires="v">
                <p:oleObj spid="_x0000_s3076" name="" r:id="rId3" imgW="3590925" imgH="2543175" progId="Paint.Picture">
                  <p:embed/>
                </p:oleObj>
              </mc:Choice>
              <mc:Fallback>
                <p:oleObj name="" r:id="rId3" imgW="3590925" imgH="2543175" progId="Paint.Picture">
                  <p:embed/>
                  <p:pic>
                    <p:nvPicPr>
                      <p:cNvPr id="0" name="图片 3075"/>
                      <p:cNvPicPr/>
                      <p:nvPr/>
                    </p:nvPicPr>
                    <p:blipFill>
                      <a:blip r:embed="rId4"/>
                      <a:stretch>
                        <a:fillRect/>
                      </a:stretch>
                    </p:blipFill>
                    <p:spPr>
                      <a:xfrm>
                        <a:off x="5326380" y="3402330"/>
                        <a:ext cx="2236470" cy="1655445"/>
                      </a:xfrm>
                      <a:prstGeom prst="rect">
                        <a:avLst/>
                      </a:prstGeom>
                      <a:noFill/>
                      <a:ln w="38100">
                        <a:noFill/>
                        <a:miter/>
                      </a:ln>
                    </p:spPr>
                  </p:pic>
                </p:oleObj>
              </mc:Fallback>
            </mc:AlternateContent>
          </a:graphicData>
        </a:graphic>
      </p:graphicFrame>
      <p:sp>
        <p:nvSpPr>
          <p:cNvPr id="5" name="文本框 4"/>
          <p:cNvSpPr txBox="1"/>
          <p:nvPr/>
        </p:nvSpPr>
        <p:spPr>
          <a:xfrm>
            <a:off x="7562850" y="3599180"/>
            <a:ext cx="1613535" cy="922020"/>
          </a:xfrm>
          <a:prstGeom prst="rect">
            <a:avLst/>
          </a:prstGeom>
          <a:noFill/>
        </p:spPr>
        <p:txBody>
          <a:bodyPr wrap="square" rtlCol="0" anchor="t">
            <a:spAutoFit/>
          </a:bodyPr>
          <a:p>
            <a:r>
              <a:rPr lang="zh-CN" altLang="en-US" b="1" dirty="0">
                <a:latin typeface="Times New Roman" panose="02020603050405020304" pitchFamily="18" charset="0"/>
                <a:sym typeface="+mn-ea"/>
              </a:rPr>
              <a:t>克隆猴诞生，第三次科技革命突破</a:t>
            </a:r>
            <a:endParaRPr lang="zh-CN" altLang="en-US" b="1" dirty="0">
              <a:latin typeface="Times New Roman" panose="02020603050405020304" pitchFamily="18" charset="0"/>
              <a:sym typeface="+mn-ea"/>
            </a:endParaRPr>
          </a:p>
        </p:txBody>
      </p:sp>
      <p:pic>
        <p:nvPicPr>
          <p:cNvPr id="17413" name="Picture 6" descr="印度贸易"/>
          <p:cNvPicPr>
            <a:picLocks noChangeAspect="1"/>
          </p:cNvPicPr>
          <p:nvPr/>
        </p:nvPicPr>
        <p:blipFill>
          <a:blip r:embed="rId5">
            <a:lum contrast="18000"/>
          </a:blip>
          <a:stretch>
            <a:fillRect/>
          </a:stretch>
        </p:blipFill>
        <p:spPr>
          <a:xfrm flipH="1">
            <a:off x="5330825" y="5057775"/>
            <a:ext cx="2314575" cy="1362710"/>
          </a:xfrm>
          <a:prstGeom prst="rect">
            <a:avLst/>
          </a:prstGeom>
          <a:noFill/>
          <a:ln w="9525">
            <a:noFill/>
          </a:ln>
        </p:spPr>
      </p:pic>
      <p:sp>
        <p:nvSpPr>
          <p:cNvPr id="6" name="文本框 5"/>
          <p:cNvSpPr txBox="1"/>
          <p:nvPr/>
        </p:nvSpPr>
        <p:spPr>
          <a:xfrm>
            <a:off x="7645400" y="5391150"/>
            <a:ext cx="1332230" cy="368300"/>
          </a:xfrm>
          <a:prstGeom prst="rect">
            <a:avLst/>
          </a:prstGeom>
          <a:noFill/>
        </p:spPr>
        <p:txBody>
          <a:bodyPr wrap="none" rtlCol="0" anchor="t">
            <a:spAutoFit/>
          </a:bodyPr>
          <a:p>
            <a:r>
              <a:rPr lang="zh-CN" altLang="en-US" b="1" dirty="0">
                <a:solidFill>
                  <a:srgbClr val="A50021"/>
                </a:solidFill>
                <a:latin typeface="黑体" panose="02010609060101010101" pitchFamily="49" charset="-122"/>
                <a:ea typeface="黑体" panose="02010609060101010101" pitchFamily="49" charset="-122"/>
                <a:sym typeface="+mn-ea"/>
              </a:rPr>
              <a:t>贸易全球化</a:t>
            </a:r>
            <a:endParaRPr lang="zh-CN" alt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41"/>
                                        </p:tgtEl>
                                        <p:attrNameLst>
                                          <p:attrName>style.visibility</p:attrName>
                                        </p:attrNameLst>
                                      </p:cBhvr>
                                      <p:to>
                                        <p:strVal val="visible"/>
                                      </p:to>
                                    </p:set>
                                    <p:anim calcmode="lin" valueType="num">
                                      <p:cBhvr additive="base">
                                        <p:cTn id="7" dur="500" fill="hold"/>
                                        <p:tgtEl>
                                          <p:spTgt spid="39941"/>
                                        </p:tgtEl>
                                        <p:attrNameLst>
                                          <p:attrName>ppt_x</p:attrName>
                                        </p:attrNameLst>
                                      </p:cBhvr>
                                      <p:tavLst>
                                        <p:tav tm="0">
                                          <p:val>
                                            <p:strVal val="#ppt_x"/>
                                          </p:val>
                                        </p:tav>
                                        <p:tav tm="100000">
                                          <p:val>
                                            <p:strVal val="#ppt_x"/>
                                          </p:val>
                                        </p:tav>
                                      </p:tavLst>
                                    </p:anim>
                                    <p:anim calcmode="lin" valueType="num">
                                      <p:cBhvr additive="base">
                                        <p:cTn id="8"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944"/>
                                        </p:tgtEl>
                                        <p:attrNameLst>
                                          <p:attrName>style.visibility</p:attrName>
                                        </p:attrNameLst>
                                      </p:cBhvr>
                                      <p:to>
                                        <p:strVal val="visible"/>
                                      </p:to>
                                    </p:set>
                                    <p:anim calcmode="lin" valueType="num">
                                      <p:cBhvr additive="base">
                                        <p:cTn id="13" dur="500" fill="hold"/>
                                        <p:tgtEl>
                                          <p:spTgt spid="39944"/>
                                        </p:tgtEl>
                                        <p:attrNameLst>
                                          <p:attrName>ppt_x</p:attrName>
                                        </p:attrNameLst>
                                      </p:cBhvr>
                                      <p:tavLst>
                                        <p:tav tm="0">
                                          <p:val>
                                            <p:strVal val="#ppt_x"/>
                                          </p:val>
                                        </p:tav>
                                        <p:tav tm="100000">
                                          <p:val>
                                            <p:strVal val="#ppt_x"/>
                                          </p:val>
                                        </p:tav>
                                      </p:tavLst>
                                    </p:anim>
                                    <p:anim calcmode="lin" valueType="num">
                                      <p:cBhvr additive="base">
                                        <p:cTn id="14" dur="500" fill="hold"/>
                                        <p:tgtEl>
                                          <p:spTgt spid="399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bldLvl="0" animBg="1"/>
      <p:bldP spid="399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0721" name="表格 30720"/>
          <p:cNvGraphicFramePr/>
          <p:nvPr/>
        </p:nvGraphicFramePr>
        <p:xfrm>
          <a:off x="395288" y="1150938"/>
          <a:ext cx="7345363" cy="2200275"/>
        </p:xfrm>
        <a:graphic>
          <a:graphicData uri="http://schemas.openxmlformats.org/drawingml/2006/table">
            <a:tbl>
              <a:tblPr/>
              <a:tblGrid>
                <a:gridCol w="1985963"/>
                <a:gridCol w="5359400"/>
              </a:tblGrid>
              <a:tr h="788988">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zh-CN" altLang="en-US" sz="2800" b="1" dirty="0">
                          <a:solidFill>
                            <a:srgbClr val="660033"/>
                          </a:solidFill>
                          <a:latin typeface="迷你简水柱" pitchFamily="65" charset="-122"/>
                          <a:ea typeface="迷你简水柱" pitchFamily="65" charset="-122"/>
                        </a:rPr>
                        <a:t>年代</a:t>
                      </a:r>
                      <a:endParaRPr lang="zh-CN" altLang="en-US" sz="2800" dirty="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zh-CN" altLang="en-US" sz="2800" b="1" dirty="0">
                          <a:solidFill>
                            <a:srgbClr val="660033"/>
                          </a:solidFill>
                          <a:latin typeface="迷你简水柱" pitchFamily="65" charset="-122"/>
                          <a:ea typeface="迷你简水柱" pitchFamily="65" charset="-122"/>
                        </a:rPr>
                        <a:t>国际直接投资额年平均流量</a:t>
                      </a:r>
                      <a:endParaRPr lang="zh-CN" altLang="en-US" sz="2800" dirty="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r>
              <a:tr h="893762">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en-US" altLang="zh-CN" sz="2800" b="1" dirty="0">
                          <a:solidFill>
                            <a:srgbClr val="660033"/>
                          </a:solidFill>
                          <a:latin typeface="迷你简水柱" pitchFamily="65" charset="-122"/>
                          <a:ea typeface="迷你简水柱" pitchFamily="65" charset="-122"/>
                        </a:rPr>
                        <a:t>1970</a:t>
                      </a:r>
                      <a:r>
                        <a:rPr lang="zh-CN" altLang="en-US" sz="2800" b="1" dirty="0">
                          <a:solidFill>
                            <a:srgbClr val="660033"/>
                          </a:solidFill>
                          <a:latin typeface="迷你简水柱" pitchFamily="65" charset="-122"/>
                          <a:ea typeface="迷你简水柱" pitchFamily="65" charset="-122"/>
                        </a:rPr>
                        <a:t>～</a:t>
                      </a:r>
                      <a:r>
                        <a:rPr lang="en-US" altLang="zh-CN" sz="2800" b="1">
                          <a:solidFill>
                            <a:srgbClr val="660033"/>
                          </a:solidFill>
                          <a:latin typeface="迷你简水柱" pitchFamily="65" charset="-122"/>
                          <a:ea typeface="迷你简水柱" pitchFamily="65" charset="-122"/>
                        </a:rPr>
                        <a:t>1974</a:t>
                      </a:r>
                      <a:endParaRPr lang="zh-CN" altLang="en-US" sz="280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en-US" altLang="zh-CN" sz="2800" b="1" dirty="0">
                          <a:solidFill>
                            <a:srgbClr val="660033"/>
                          </a:solidFill>
                          <a:latin typeface="迷你简水柱" pitchFamily="65" charset="-122"/>
                          <a:ea typeface="迷你简水柱" pitchFamily="65" charset="-122"/>
                        </a:rPr>
                        <a:t>128</a:t>
                      </a:r>
                      <a:r>
                        <a:rPr lang="zh-CN" altLang="en-US" sz="2800" b="1" dirty="0">
                          <a:solidFill>
                            <a:srgbClr val="660033"/>
                          </a:solidFill>
                          <a:latin typeface="迷你简水柱" pitchFamily="65" charset="-122"/>
                          <a:ea typeface="迷你简水柱" pitchFamily="65" charset="-122"/>
                        </a:rPr>
                        <a:t>亿美元</a:t>
                      </a:r>
                      <a:endParaRPr lang="zh-CN" altLang="en-US" sz="2800" dirty="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r>
              <a:tr h="517525">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en-US" altLang="zh-CN" sz="2800" b="1">
                          <a:solidFill>
                            <a:srgbClr val="660033"/>
                          </a:solidFill>
                          <a:latin typeface="迷你简水柱" pitchFamily="65" charset="-122"/>
                          <a:ea typeface="迷你简水柱" pitchFamily="65" charset="-122"/>
                        </a:rPr>
                        <a:t>1989</a:t>
                      </a:r>
                      <a:endParaRPr lang="zh-CN" altLang="en-US" sz="280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en-US" altLang="zh-CN" sz="2800" b="1" dirty="0">
                          <a:solidFill>
                            <a:srgbClr val="660033"/>
                          </a:solidFill>
                          <a:latin typeface="迷你简水柱" pitchFamily="65" charset="-122"/>
                          <a:ea typeface="迷你简水柱" pitchFamily="65" charset="-122"/>
                        </a:rPr>
                        <a:t>1900</a:t>
                      </a:r>
                      <a:r>
                        <a:rPr lang="zh-CN" altLang="en-US" sz="2800" b="1" dirty="0">
                          <a:solidFill>
                            <a:srgbClr val="660033"/>
                          </a:solidFill>
                          <a:latin typeface="迷你简水柱" pitchFamily="65" charset="-122"/>
                          <a:ea typeface="迷你简水柱" pitchFamily="65" charset="-122"/>
                        </a:rPr>
                        <a:t>亿美元</a:t>
                      </a:r>
                      <a:endParaRPr lang="zh-CN" altLang="en-US" sz="2800" dirty="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r>
            </a:tbl>
          </a:graphicData>
        </a:graphic>
      </p:graphicFrame>
      <p:graphicFrame>
        <p:nvGraphicFramePr>
          <p:cNvPr id="30735" name="表格 30734"/>
          <p:cNvGraphicFramePr/>
          <p:nvPr/>
        </p:nvGraphicFramePr>
        <p:xfrm>
          <a:off x="395288" y="3351213"/>
          <a:ext cx="7345363" cy="2163763"/>
        </p:xfrm>
        <a:graphic>
          <a:graphicData uri="http://schemas.openxmlformats.org/drawingml/2006/table">
            <a:tbl>
              <a:tblPr/>
              <a:tblGrid>
                <a:gridCol w="1963738"/>
                <a:gridCol w="5381625"/>
              </a:tblGrid>
              <a:tr h="728663">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zh-CN" altLang="en-US" sz="2800" b="1" dirty="0">
                          <a:solidFill>
                            <a:srgbClr val="660033"/>
                          </a:solidFill>
                          <a:latin typeface="迷你简水柱" pitchFamily="65" charset="-122"/>
                          <a:ea typeface="迷你简水柱" pitchFamily="65" charset="-122"/>
                        </a:rPr>
                        <a:t>年代</a:t>
                      </a:r>
                      <a:endParaRPr lang="zh-CN" altLang="en-US" sz="2800" dirty="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zh-CN" altLang="en-US" sz="2800" b="1" dirty="0">
                          <a:solidFill>
                            <a:srgbClr val="660033"/>
                          </a:solidFill>
                          <a:latin typeface="迷你简水柱" pitchFamily="65" charset="-122"/>
                          <a:ea typeface="迷你简水柱" pitchFamily="65" charset="-122"/>
                        </a:rPr>
                        <a:t>世界出口贸易额</a:t>
                      </a:r>
                      <a:endParaRPr lang="zh-CN" altLang="en-US" sz="2800" dirty="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r>
              <a:tr h="706437">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en-US" altLang="zh-CN" sz="2800" b="1">
                          <a:solidFill>
                            <a:srgbClr val="660033"/>
                          </a:solidFill>
                          <a:latin typeface="迷你简水柱" pitchFamily="65" charset="-122"/>
                          <a:ea typeface="迷你简水柱" pitchFamily="65" charset="-122"/>
                        </a:rPr>
                        <a:t>1980</a:t>
                      </a:r>
                      <a:endParaRPr lang="zh-CN" altLang="en-US" sz="280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en-US" altLang="zh-CN" sz="2800" b="1" dirty="0">
                          <a:solidFill>
                            <a:srgbClr val="660033"/>
                          </a:solidFill>
                          <a:latin typeface="迷你简水柱" pitchFamily="65" charset="-122"/>
                          <a:ea typeface="迷你简水柱" pitchFamily="65" charset="-122"/>
                        </a:rPr>
                        <a:t>6053</a:t>
                      </a:r>
                      <a:r>
                        <a:rPr lang="zh-CN" altLang="en-US" sz="2800" b="1" dirty="0">
                          <a:solidFill>
                            <a:srgbClr val="660033"/>
                          </a:solidFill>
                          <a:latin typeface="迷你简水柱" pitchFamily="65" charset="-122"/>
                          <a:ea typeface="迷你简水柱" pitchFamily="65" charset="-122"/>
                        </a:rPr>
                        <a:t>亿美元</a:t>
                      </a:r>
                      <a:endParaRPr lang="zh-CN" altLang="en-US" sz="2800" dirty="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r>
              <a:tr h="728663">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en-US" altLang="zh-CN" sz="2800" b="1">
                          <a:solidFill>
                            <a:srgbClr val="660033"/>
                          </a:solidFill>
                          <a:latin typeface="迷你简水柱" pitchFamily="65" charset="-122"/>
                          <a:ea typeface="迷你简水柱" pitchFamily="65" charset="-122"/>
                        </a:rPr>
                        <a:t>1990</a:t>
                      </a:r>
                      <a:endParaRPr lang="zh-CN" altLang="en-US" sz="280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c>
                  <a: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0" algn="ctr">
                        <a:buClr>
                          <a:schemeClr val="hlink"/>
                        </a:buClr>
                        <a:buSzPct val="70000"/>
                        <a:buFont typeface="Wingdings" panose="05000000000000000000" pitchFamily="2" charset="2"/>
                        <a:buNone/>
                      </a:pPr>
                      <a:r>
                        <a:rPr lang="en-US" altLang="zh-CN" sz="2800" b="1" dirty="0">
                          <a:solidFill>
                            <a:srgbClr val="660033"/>
                          </a:solidFill>
                          <a:latin typeface="迷你简水柱" pitchFamily="65" charset="-122"/>
                          <a:ea typeface="迷你简水柱" pitchFamily="65" charset="-122"/>
                        </a:rPr>
                        <a:t>21705</a:t>
                      </a:r>
                      <a:r>
                        <a:rPr lang="zh-CN" altLang="en-US" sz="2800" b="1" dirty="0">
                          <a:solidFill>
                            <a:srgbClr val="660033"/>
                          </a:solidFill>
                          <a:latin typeface="迷你简水柱" pitchFamily="65" charset="-122"/>
                          <a:ea typeface="迷你简水柱" pitchFamily="65" charset="-122"/>
                        </a:rPr>
                        <a:t>亿美元</a:t>
                      </a:r>
                      <a:endParaRPr lang="zh-CN" altLang="en-US" sz="2800" dirty="0">
                        <a:solidFill>
                          <a:srgbClr val="660033"/>
                        </a:solidFill>
                        <a:latin typeface="迷你简水柱" pitchFamily="65" charset="-122"/>
                        <a:ea typeface="迷你简水柱" pitchFamily="65" charset="-122"/>
                      </a:endParaRPr>
                    </a:p>
                  </a:txBody>
                  <a:tcPr anchor="ctr">
                    <a:lnL w="12700" cap="flat" cmpd="sng">
                      <a:solidFill>
                        <a:srgbClr val="CC9900"/>
                      </a:solidFill>
                      <a:prstDash val="solid"/>
                      <a:headEnd type="none" w="med" len="med"/>
                      <a:tailEnd type="none" w="med" len="med"/>
                    </a:lnL>
                    <a:lnR w="12700" cap="flat" cmpd="sng">
                      <a:solidFill>
                        <a:srgbClr val="CC9900"/>
                      </a:solidFill>
                      <a:prstDash val="solid"/>
                      <a:headEnd type="none" w="med" len="med"/>
                      <a:tailEnd type="none" w="med" len="med"/>
                    </a:lnR>
                    <a:lnT w="12700" cap="flat" cmpd="sng">
                      <a:solidFill>
                        <a:srgbClr val="CC9900"/>
                      </a:solidFill>
                      <a:prstDash val="solid"/>
                      <a:headEnd type="none" w="med" len="med"/>
                      <a:tailEnd type="none" w="med" len="med"/>
                    </a:lnT>
                    <a:lnB w="12700" cap="flat" cmpd="sng">
                      <a:solidFill>
                        <a:srgbClr val="CC9900"/>
                      </a:solidFill>
                      <a:prstDash val="solid"/>
                      <a:headEnd type="none" w="med" len="med"/>
                      <a:tailEnd type="none" w="med" len="med"/>
                    </a:lnB>
                    <a:lnTlToBr>
                      <a:noFill/>
                    </a:lnTlToBr>
                    <a:lnBlToTr>
                      <a:noFill/>
                    </a:lnBlToTr>
                    <a:blipFill rotWithShape="0">
                      <a:blip r:embed="rId1"/>
                      <a:stretch>
                        <a:fillRect/>
                      </a:stretch>
                    </a:blipFill>
                  </a:tcPr>
                </a:tc>
              </a:tr>
            </a:tbl>
          </a:graphicData>
        </a:graphic>
      </p:graphicFrame>
      <p:sp>
        <p:nvSpPr>
          <p:cNvPr id="47" name="Text Box 5"/>
          <p:cNvSpPr txBox="1"/>
          <p:nvPr/>
        </p:nvSpPr>
        <p:spPr>
          <a:xfrm>
            <a:off x="395288" y="5764213"/>
            <a:ext cx="7561262" cy="645160"/>
          </a:xfrm>
          <a:prstGeom prst="rect">
            <a:avLst/>
          </a:prstGeom>
          <a:solidFill>
            <a:srgbClr val="FFFF00"/>
          </a:solidFill>
          <a:ln w="9525">
            <a:noFill/>
          </a:ln>
        </p:spPr>
        <p:txBody>
          <a:bodyPr anchor="t">
            <a:spAutoFit/>
          </a:bodyPr>
          <a:p>
            <a:r>
              <a:rPr lang="zh-CN" altLang="en-US" sz="3600" b="1" dirty="0">
                <a:solidFill>
                  <a:srgbClr val="0E1FFE"/>
                </a:solidFill>
                <a:latin typeface="楷体" panose="02010609060101010101" pitchFamily="49" charset="-122"/>
                <a:ea typeface="楷体" panose="02010609060101010101" pitchFamily="49" charset="-122"/>
                <a:cs typeface="楷体" panose="02010609060101010101" pitchFamily="49" charset="-122"/>
              </a:rPr>
              <a:t>表现</a:t>
            </a:r>
            <a:r>
              <a:rPr lang="en-US" altLang="zh-CN" sz="3600" b="1" dirty="0">
                <a:solidFill>
                  <a:srgbClr val="0E1FFE"/>
                </a:solidFill>
                <a:latin typeface="楷体" panose="02010609060101010101" pitchFamily="49" charset="-122"/>
                <a:ea typeface="楷体" panose="02010609060101010101" pitchFamily="49" charset="-122"/>
                <a:cs typeface="楷体" panose="02010609060101010101" pitchFamily="49" charset="-122"/>
              </a:rPr>
              <a:t>1.</a:t>
            </a:r>
            <a:r>
              <a:rPr lang="zh-CN" altLang="zh-CN" sz="3600" b="1" dirty="0">
                <a:solidFill>
                  <a:srgbClr val="0E1FFE"/>
                </a:solidFill>
                <a:latin typeface="楷体" panose="02010609060101010101" pitchFamily="49" charset="-122"/>
                <a:ea typeface="楷体" panose="02010609060101010101" pitchFamily="49" charset="-122"/>
                <a:cs typeface="楷体" panose="02010609060101010101" pitchFamily="49" charset="-122"/>
              </a:rPr>
              <a:t>国际投资和国际贸易迅速增长</a:t>
            </a:r>
            <a:endParaRPr lang="zh-CN" altLang="zh-CN" sz="3600" b="1" dirty="0">
              <a:solidFill>
                <a:srgbClr val="0E1FFE"/>
              </a:solidFill>
              <a:latin typeface="楷体" panose="02010609060101010101" pitchFamily="49" charset="-122"/>
              <a:ea typeface="楷体" panose="02010609060101010101" pitchFamily="49" charset="-122"/>
              <a:cs typeface="楷体" panose="02010609060101010101" pitchFamily="49" charset="-122"/>
            </a:endParaRPr>
          </a:p>
        </p:txBody>
      </p:sp>
      <p:sp>
        <p:nvSpPr>
          <p:cNvPr id="9" name="文本框 8"/>
          <p:cNvSpPr txBox="1"/>
          <p:nvPr/>
        </p:nvSpPr>
        <p:spPr>
          <a:xfrm>
            <a:off x="157480" y="93345"/>
            <a:ext cx="5614035" cy="645160"/>
          </a:xfrm>
          <a:prstGeom prst="rect">
            <a:avLst/>
          </a:prstGeom>
          <a:solidFill>
            <a:srgbClr val="00B0F0"/>
          </a:solidFill>
        </p:spPr>
        <p:txBody>
          <a:bodyPr wrap="none" rtlCol="0" anchor="t">
            <a:spAutoFit/>
          </a:bodyPr>
          <a:p>
            <a:pPr algn="l"/>
            <a:r>
              <a:rPr lang="en-US" altLang="zh-CN" sz="3600" b="1" dirty="0">
                <a:solidFill>
                  <a:schemeClr val="tx1"/>
                </a:solidFill>
                <a:effectLst>
                  <a:outerShdw blurRad="38100" dist="19050" dir="2700000" algn="tl" rotWithShape="0">
                    <a:schemeClr val="dk1">
                      <a:alpha val="40000"/>
                    </a:schemeClr>
                  </a:outerShdw>
                </a:effectLst>
                <a:sym typeface="+mn-ea"/>
              </a:rPr>
              <a:t>3.</a:t>
            </a:r>
            <a:r>
              <a:rPr lang="zh-CN" altLang="en-US" sz="3600" b="1" dirty="0">
                <a:solidFill>
                  <a:schemeClr val="tx1"/>
                </a:solidFill>
                <a:effectLst>
                  <a:outerShdw blurRad="38100" dist="19050" dir="2700000" algn="tl" rotWithShape="0">
                    <a:schemeClr val="dk1">
                      <a:alpha val="40000"/>
                    </a:schemeClr>
                  </a:outerShdw>
                </a:effectLst>
                <a:sym typeface="+mn-ea"/>
              </a:rPr>
              <a:t>经济全球化趋势的具体表</a:t>
            </a:r>
            <a:endParaRPr lang="zh-CN" altLang="en-US" sz="2800" b="1" dirty="0">
              <a:solidFill>
                <a:schemeClr val="tx1"/>
              </a:solidFill>
              <a:effectLst>
                <a:outerShdw blurRad="38100" dist="19050" dir="2700000" algn="tl" rotWithShape="0">
                  <a:schemeClr val="dk1">
                    <a:alpha val="40000"/>
                  </a:schemeClr>
                </a:outerShdw>
              </a:effectLst>
              <a:sym typeface="+mn-ea"/>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ppt_x</p:attrName>
                                        </p:attrNameLst>
                                      </p:cBhvr>
                                      <p:tavLst>
                                        <p:tav tm="0">
                                          <p:val>
                                            <p:strVal val="#ppt_x"/>
                                          </p:val>
                                        </p:tav>
                                        <p:tav tm="100000">
                                          <p:val>
                                            <p:strVal val="#ppt_x"/>
                                          </p:val>
                                        </p:tav>
                                      </p:tavLst>
                                    </p:anim>
                                    <p:anim calcmode="lin" valueType="num">
                                      <p:cBhvr>
                                        <p:cTn id="8"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8"/>
          <p:cNvSpPr txBox="1">
            <a:spLocks noChangeArrowheads="1"/>
          </p:cNvSpPr>
          <p:nvPr/>
        </p:nvSpPr>
        <p:spPr bwMode="auto">
          <a:xfrm>
            <a:off x="323850" y="3705225"/>
            <a:ext cx="8281988" cy="1814830"/>
          </a:xfrm>
          <a:prstGeom prst="rect">
            <a:avLst/>
          </a:prstGeom>
          <a:noFill/>
          <a:ln w="19050">
            <a:solidFill>
              <a:srgbClr val="FF0000"/>
            </a:solidFill>
            <a:miter lim="800000"/>
          </a:ln>
        </p:spPr>
        <p:txBody>
          <a:bodyPr wrap="square">
            <a:spAutoFit/>
            <a:scene3d>
              <a:camera prst="orthographicFront"/>
              <a:lightRig rig="soft" dir="t">
                <a:rot lat="0" lon="0" rev="15600000"/>
              </a:lightRig>
            </a:scene3d>
            <a:sp3d extrusionH="57150" prstMaterial="softEdge">
              <a:bevelT w="25400" h="38100"/>
            </a:sp3d>
          </a:bodyPr>
          <a:lstStyle>
            <a:lvl1pPr eaLnBrk="0" hangingPunct="0">
              <a:defRPr sz="4800" b="1">
                <a:solidFill>
                  <a:schemeClr val="tx2"/>
                </a:solidFill>
                <a:latin typeface="Comic Sans MS" panose="030F0702030302020204" pitchFamily="2" charset="0"/>
                <a:ea typeface="宋体" panose="02010600030101010101" pitchFamily="2" charset="-122"/>
              </a:defRPr>
            </a:lvl1pPr>
            <a:lvl2pPr marL="742950" indent="-285750" eaLnBrk="0" hangingPunct="0">
              <a:defRPr sz="4800" b="1">
                <a:solidFill>
                  <a:schemeClr val="tx2"/>
                </a:solidFill>
                <a:latin typeface="Comic Sans MS" panose="030F0702030302020204" pitchFamily="2" charset="0"/>
                <a:ea typeface="宋体" panose="02010600030101010101" pitchFamily="2" charset="-122"/>
              </a:defRPr>
            </a:lvl2pPr>
            <a:lvl3pPr marL="1143000" indent="-228600" eaLnBrk="0" hangingPunct="0">
              <a:defRPr sz="4800" b="1">
                <a:solidFill>
                  <a:schemeClr val="tx2"/>
                </a:solidFill>
                <a:latin typeface="Comic Sans MS" panose="030F0702030302020204" pitchFamily="2" charset="0"/>
                <a:ea typeface="宋体" panose="02010600030101010101" pitchFamily="2" charset="-122"/>
              </a:defRPr>
            </a:lvl3pPr>
            <a:lvl4pPr marL="1600200" indent="-228600" eaLnBrk="0" hangingPunct="0">
              <a:defRPr sz="4800" b="1">
                <a:solidFill>
                  <a:schemeClr val="tx2"/>
                </a:solidFill>
                <a:latin typeface="Comic Sans MS" panose="030F0702030302020204" pitchFamily="2" charset="0"/>
                <a:ea typeface="宋体" panose="02010600030101010101" pitchFamily="2" charset="-122"/>
              </a:defRPr>
            </a:lvl4pPr>
            <a:lvl5pPr marL="2057400" indent="-228600" eaLnBrk="0" hangingPunct="0">
              <a:defRPr sz="4800" b="1">
                <a:solidFill>
                  <a:schemeClr val="tx2"/>
                </a:solidFill>
                <a:latin typeface="Comic Sans MS" panose="030F0702030302020204" pitchFamily="2" charset="0"/>
                <a:ea typeface="宋体" panose="02010600030101010101" pitchFamily="2" charset="-122"/>
              </a:defRPr>
            </a:lvl5pPr>
            <a:lvl6pPr marL="2514600" indent="-228600" eaLnBrk="0" fontAlgn="base" hangingPunct="0">
              <a:spcBef>
                <a:spcPct val="50000"/>
              </a:spcBef>
              <a:spcAft>
                <a:spcPct val="0"/>
              </a:spcAft>
              <a:buFont typeface="Arial" panose="020B0604020202020204" pitchFamily="34" charset="0"/>
              <a:defRPr sz="4800" b="1">
                <a:solidFill>
                  <a:schemeClr val="tx2"/>
                </a:solidFill>
                <a:latin typeface="Comic Sans MS" panose="030F0702030302020204" pitchFamily="2" charset="0"/>
                <a:ea typeface="宋体" panose="02010600030101010101" pitchFamily="2" charset="-122"/>
              </a:defRPr>
            </a:lvl6pPr>
            <a:lvl7pPr marL="2971800" indent="-228600" eaLnBrk="0" fontAlgn="base" hangingPunct="0">
              <a:spcBef>
                <a:spcPct val="50000"/>
              </a:spcBef>
              <a:spcAft>
                <a:spcPct val="0"/>
              </a:spcAft>
              <a:buFont typeface="Arial" panose="020B0604020202020204" pitchFamily="34" charset="0"/>
              <a:defRPr sz="4800" b="1">
                <a:solidFill>
                  <a:schemeClr val="tx2"/>
                </a:solidFill>
                <a:latin typeface="Comic Sans MS" panose="030F0702030302020204" pitchFamily="2" charset="0"/>
                <a:ea typeface="宋体" panose="02010600030101010101" pitchFamily="2" charset="-122"/>
              </a:defRPr>
            </a:lvl7pPr>
            <a:lvl8pPr marL="3429000" indent="-228600" eaLnBrk="0" fontAlgn="base" hangingPunct="0">
              <a:spcBef>
                <a:spcPct val="50000"/>
              </a:spcBef>
              <a:spcAft>
                <a:spcPct val="0"/>
              </a:spcAft>
              <a:buFont typeface="Arial" panose="020B0604020202020204" pitchFamily="34" charset="0"/>
              <a:defRPr sz="4800" b="1">
                <a:solidFill>
                  <a:schemeClr val="tx2"/>
                </a:solidFill>
                <a:latin typeface="Comic Sans MS" panose="030F0702030302020204" pitchFamily="2" charset="0"/>
                <a:ea typeface="宋体" panose="02010600030101010101" pitchFamily="2" charset="-122"/>
              </a:defRPr>
            </a:lvl8pPr>
            <a:lvl9pPr marL="3886200" indent="-228600" eaLnBrk="0" fontAlgn="base" hangingPunct="0">
              <a:spcBef>
                <a:spcPct val="50000"/>
              </a:spcBef>
              <a:spcAft>
                <a:spcPct val="0"/>
              </a:spcAft>
              <a:buFont typeface="Arial" panose="020B0604020202020204" pitchFamily="34" charset="0"/>
              <a:defRPr sz="4800" b="1">
                <a:solidFill>
                  <a:schemeClr val="tx2"/>
                </a:solidFill>
                <a:latin typeface="Comic Sans MS" panose="030F0702030302020204" pitchFamily="2" charset="0"/>
                <a:ea typeface="宋体" panose="02010600030101010101" pitchFamily="2" charset="-122"/>
              </a:defRPr>
            </a:lvl9pPr>
          </a:lstStyle>
          <a:p>
            <a:pPr marL="0" marR="0" lvl="0" indent="0" algn="l" defTabSz="914400" rtl="0" eaLnBrk="1" fontAlgn="auto" latinLnBrk="0" hangingPunct="1">
              <a:lnSpc>
                <a:spcPct val="100000"/>
              </a:lnSpc>
              <a:spcBef>
                <a:spcPct val="50000"/>
              </a:spcBef>
              <a:spcAft>
                <a:spcPts val="0"/>
              </a:spcAft>
              <a:buClrTx/>
              <a:buSzTx/>
              <a:buFont typeface="Arial" panose="020B0604020202020204" pitchFamily="34" charset="0"/>
              <a:buNone/>
              <a:defRPr/>
            </a:pPr>
            <a:r>
              <a:rPr kumimoji="0" lang="zh-CN" altLang="en-US"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目前全球大约有</a:t>
            </a:r>
            <a:r>
              <a:rPr kumimoji="0" lang="en-US" altLang="zh-CN"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6.5</a:t>
            </a:r>
            <a:r>
              <a:rPr kumimoji="0" lang="zh-CN" altLang="en-US"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万家</a:t>
            </a:r>
            <a:r>
              <a:rPr kumimoji="0" lang="zh-CN" altLang="en-US" sz="2800" b="1" i="0" u="sng"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跨国公司</a:t>
            </a:r>
            <a:r>
              <a:rPr kumimoji="0" lang="zh-CN" altLang="en-US"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，它们大约控制着世界生产总值的</a:t>
            </a:r>
            <a:r>
              <a:rPr kumimoji="0" lang="en-US" altLang="zh-CN"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30%</a:t>
            </a:r>
            <a:r>
              <a:rPr kumimoji="0" lang="zh-CN" altLang="en-US"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、世界贸易的</a:t>
            </a:r>
            <a:r>
              <a:rPr kumimoji="0" lang="en-US" altLang="zh-CN"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60%</a:t>
            </a:r>
            <a:r>
              <a:rPr kumimoji="0" lang="zh-CN" altLang="en-US"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、技术研究开发及技术转移的</a:t>
            </a:r>
            <a:r>
              <a:rPr kumimoji="0" lang="en-US" altLang="zh-CN"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80%</a:t>
            </a:r>
            <a:r>
              <a:rPr kumimoji="0" lang="zh-CN" altLang="en-US"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、及其海外资本直接投资的</a:t>
            </a:r>
            <a:r>
              <a:rPr kumimoji="0" lang="en-US" altLang="zh-CN" sz="2800" b="1"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90%</a:t>
            </a:r>
            <a:r>
              <a:rPr kumimoji="0" lang="zh-CN" altLang="en-US" sz="2800" b="0"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rPr>
              <a:t>。</a:t>
            </a:r>
            <a:endParaRPr kumimoji="0" lang="zh-CN" altLang="en-US" sz="2800" b="0" i="0" u="none" strike="noStrike" kern="0" cap="none" spc="0" normalizeH="0" baseline="0" noProof="0" dirty="0" smtClean="0">
              <a:ln/>
              <a:solidFill>
                <a:schemeClr val="accent4"/>
              </a:solidFill>
              <a:effectLst/>
              <a:uLnTx/>
              <a:uFillTx/>
              <a:latin typeface="微软雅黑" panose="020B0503020204020204" charset="-122"/>
              <a:ea typeface="微软雅黑" panose="020B0503020204020204" charset="-122"/>
              <a:cs typeface="微软雅黑" panose="020B0503020204020204" charset="-122"/>
            </a:endParaRPr>
          </a:p>
        </p:txBody>
      </p:sp>
      <p:sp>
        <p:nvSpPr>
          <p:cNvPr id="31746" name="文本框 580635"/>
          <p:cNvSpPr txBox="1"/>
          <p:nvPr/>
        </p:nvSpPr>
        <p:spPr>
          <a:xfrm>
            <a:off x="1441133" y="738505"/>
            <a:ext cx="5832475" cy="585788"/>
          </a:xfrm>
          <a:prstGeom prst="rect">
            <a:avLst/>
          </a:prstGeom>
          <a:noFill/>
          <a:ln w="9525">
            <a:noFill/>
          </a:ln>
        </p:spPr>
        <p:txBody>
          <a:bodyPr anchor="t">
            <a:spAutoFit/>
          </a:bodyPr>
          <a:p>
            <a:pPr>
              <a:spcBef>
                <a:spcPct val="50000"/>
              </a:spcBef>
            </a:pPr>
            <a:r>
              <a:rPr lang="zh-CN" altLang="en-US" sz="3200" b="1" dirty="0">
                <a:latin typeface="宋体" panose="02010600030101010101" pitchFamily="2" charset="-122"/>
                <a:ea typeface="宋体" panose="02010600030101010101" pitchFamily="2" charset="-122"/>
              </a:rPr>
              <a:t>跨国公司发展情况统计简表</a:t>
            </a:r>
            <a:endParaRPr lang="zh-CN" altLang="en-US" sz="3200" b="1" dirty="0">
              <a:latin typeface="宋体" panose="02010600030101010101" pitchFamily="2" charset="-122"/>
              <a:ea typeface="宋体" panose="02010600030101010101" pitchFamily="2" charset="-122"/>
            </a:endParaRPr>
          </a:p>
        </p:txBody>
      </p:sp>
      <p:graphicFrame>
        <p:nvGraphicFramePr>
          <p:cNvPr id="8" name="表格 7"/>
          <p:cNvGraphicFramePr>
            <a:graphicFrameLocks noGrp="1"/>
          </p:cNvGraphicFramePr>
          <p:nvPr/>
        </p:nvGraphicFramePr>
        <p:xfrm>
          <a:off x="339090" y="1388745"/>
          <a:ext cx="8267065" cy="2316480"/>
        </p:xfrm>
        <a:graphic>
          <a:graphicData uri="http://schemas.openxmlformats.org/drawingml/2006/table">
            <a:tbl>
              <a:tblPr/>
              <a:tblGrid>
                <a:gridCol w="1503680"/>
                <a:gridCol w="3562890"/>
                <a:gridCol w="3200637"/>
              </a:tblGrid>
              <a:tr h="57912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lgn="ctr">
                        <a:buNone/>
                      </a:pPr>
                      <a:r>
                        <a:rPr lang="zh-CN" altLang="en-US" sz="3200" b="1" dirty="0">
                          <a:effectLst/>
                          <a:latin typeface="华文新魏" pitchFamily="2" charset="-122"/>
                          <a:ea typeface="华文新魏" pitchFamily="2" charset="-122"/>
                        </a:rPr>
                        <a:t>时间</a:t>
                      </a:r>
                      <a:endParaRPr lang="zh-CN" altLang="en-US" sz="3200" b="1" dirty="0">
                        <a:effectLst/>
                        <a:latin typeface="华文新魏" pitchFamily="2" charset="-122"/>
                        <a:ea typeface="华文新魏"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3200" b="1" dirty="0">
                          <a:effectLst/>
                          <a:latin typeface="华文新魏" pitchFamily="2" charset="-122"/>
                          <a:ea typeface="华文新魏" pitchFamily="2" charset="-122"/>
                        </a:rPr>
                        <a:t>全球跨国公司（家）</a:t>
                      </a:r>
                      <a:endParaRPr lang="zh-CN" altLang="en-US" sz="3200" b="1" dirty="0">
                        <a:effectLst/>
                        <a:latin typeface="华文新魏" pitchFamily="2" charset="-122"/>
                        <a:ea typeface="华文新魏"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3200" b="1" dirty="0">
                          <a:effectLst/>
                          <a:latin typeface="华文新魏" pitchFamily="2" charset="-122"/>
                          <a:ea typeface="华文新魏" pitchFamily="2" charset="-122"/>
                        </a:rPr>
                        <a:t>国外分公司（家）</a:t>
                      </a:r>
                      <a:endParaRPr lang="zh-CN" altLang="en-US" sz="3200" b="1" dirty="0">
                        <a:effectLst/>
                        <a:latin typeface="华文新魏" pitchFamily="2" charset="-122"/>
                        <a:ea typeface="华文新魏"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7912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en-US" altLang="zh-CN" sz="3200" b="1" dirty="0">
                          <a:effectLst/>
                          <a:latin typeface="华文新魏" pitchFamily="2" charset="-122"/>
                          <a:ea typeface="华文新魏" pitchFamily="2" charset="-122"/>
                        </a:rPr>
                        <a:t>1970</a:t>
                      </a:r>
                      <a:r>
                        <a:rPr lang="zh-CN" altLang="en-US" sz="3200" b="1" dirty="0">
                          <a:effectLst/>
                          <a:latin typeface="华文新魏" pitchFamily="2" charset="-122"/>
                          <a:ea typeface="华文新魏" pitchFamily="2" charset="-122"/>
                        </a:rPr>
                        <a:t>年</a:t>
                      </a:r>
                      <a:endParaRPr lang="zh-CN" altLang="en-US" sz="3200" b="1" dirty="0">
                        <a:effectLst/>
                        <a:latin typeface="华文新魏" pitchFamily="2" charset="-122"/>
                        <a:ea typeface="华文新魏"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en-US" altLang="zh-CN" sz="3200" b="1" dirty="0">
                          <a:effectLst/>
                          <a:latin typeface="华文新魏" pitchFamily="2" charset="-122"/>
                          <a:ea typeface="华文新魏" pitchFamily="2" charset="-122"/>
                        </a:rPr>
                        <a:t>7</a:t>
                      </a:r>
                      <a:r>
                        <a:rPr lang="zh-CN" altLang="en-US" sz="3200" b="1" dirty="0">
                          <a:effectLst/>
                          <a:latin typeface="华文新魏" pitchFamily="2" charset="-122"/>
                          <a:ea typeface="华文新魏" pitchFamily="2" charset="-122"/>
                        </a:rPr>
                        <a:t>千</a:t>
                      </a:r>
                      <a:endParaRPr lang="zh-CN" altLang="en-US" sz="3200" b="1" dirty="0">
                        <a:effectLst/>
                        <a:latin typeface="华文新魏" pitchFamily="2" charset="-122"/>
                        <a:ea typeface="华文新魏"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endParaRPr lang="zh-CN" altLang="en-US" sz="3200" b="1" dirty="0">
                        <a:solidFill>
                          <a:srgbClr val="FF0000"/>
                        </a:solidFill>
                        <a:effectLst/>
                        <a:latin typeface="华文新魏" pitchFamily="2" charset="-122"/>
                        <a:ea typeface="华文新魏"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7785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en-US" altLang="zh-CN" sz="3200" b="1" dirty="0">
                          <a:effectLst/>
                          <a:latin typeface="华文新魏" pitchFamily="2" charset="-122"/>
                          <a:ea typeface="华文新魏" pitchFamily="2" charset="-122"/>
                        </a:rPr>
                        <a:t>1994</a:t>
                      </a:r>
                      <a:r>
                        <a:rPr lang="zh-CN" altLang="en-US" sz="3200" b="1" dirty="0">
                          <a:effectLst/>
                          <a:latin typeface="华文新魏" pitchFamily="2" charset="-122"/>
                          <a:ea typeface="华文新魏" pitchFamily="2" charset="-122"/>
                        </a:rPr>
                        <a:t>年</a:t>
                      </a:r>
                      <a:endParaRPr lang="zh-CN" altLang="en-US" sz="3200" b="1" dirty="0">
                        <a:effectLst/>
                        <a:latin typeface="华文新魏" pitchFamily="2" charset="-122"/>
                        <a:ea typeface="华文新魏"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en-US" altLang="zh-CN" sz="3200" b="1" dirty="0">
                          <a:effectLst/>
                          <a:latin typeface="华文新魏" pitchFamily="2" charset="-122"/>
                          <a:ea typeface="华文新魏" pitchFamily="2" charset="-122"/>
                        </a:rPr>
                        <a:t>4</a:t>
                      </a:r>
                      <a:r>
                        <a:rPr lang="zh-CN" altLang="en-US" sz="3200" b="1" dirty="0">
                          <a:effectLst/>
                          <a:latin typeface="华文新魏" pitchFamily="2" charset="-122"/>
                          <a:ea typeface="华文新魏" pitchFamily="2" charset="-122"/>
                        </a:rPr>
                        <a:t>万</a:t>
                      </a:r>
                      <a:endParaRPr lang="zh-CN" altLang="en-US" sz="3200" b="1" dirty="0">
                        <a:effectLst/>
                        <a:latin typeface="华文新魏" pitchFamily="2" charset="-122"/>
                        <a:ea typeface="华文新魏"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3200" b="1" dirty="0">
                          <a:effectLst/>
                          <a:latin typeface="华文新魏" pitchFamily="2" charset="-122"/>
                          <a:ea typeface="华文新魏" pitchFamily="2" charset="-122"/>
                        </a:rPr>
                        <a:t>约</a:t>
                      </a:r>
                      <a:r>
                        <a:rPr lang="en-US" altLang="zh-CN" sz="3200" b="1" dirty="0">
                          <a:effectLst/>
                          <a:latin typeface="华文新魏" pitchFamily="2" charset="-122"/>
                          <a:ea typeface="华文新魏" pitchFamily="2" charset="-122"/>
                        </a:rPr>
                        <a:t>25</a:t>
                      </a:r>
                      <a:r>
                        <a:rPr lang="zh-CN" altLang="en-US" sz="3200" b="1" dirty="0">
                          <a:effectLst/>
                          <a:latin typeface="华文新魏" pitchFamily="2" charset="-122"/>
                          <a:ea typeface="华文新魏" pitchFamily="2" charset="-122"/>
                        </a:rPr>
                        <a:t>万</a:t>
                      </a:r>
                      <a:endParaRPr lang="zh-CN" altLang="en-US" sz="3200" b="1" dirty="0">
                        <a:effectLst/>
                        <a:latin typeface="华文新魏" pitchFamily="2" charset="-122"/>
                        <a:ea typeface="华文新魏"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7912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en-US" altLang="zh-CN" sz="3200" b="1" dirty="0">
                          <a:effectLst/>
                          <a:latin typeface="华文新魏" pitchFamily="2" charset="-122"/>
                          <a:ea typeface="华文新魏" pitchFamily="2" charset="-122"/>
                        </a:rPr>
                        <a:t>1999</a:t>
                      </a:r>
                      <a:r>
                        <a:rPr lang="zh-CN" altLang="en-US" sz="3200" b="1" dirty="0">
                          <a:effectLst/>
                          <a:latin typeface="华文新魏" pitchFamily="2" charset="-122"/>
                          <a:ea typeface="华文新魏" pitchFamily="2" charset="-122"/>
                        </a:rPr>
                        <a:t>年</a:t>
                      </a:r>
                      <a:endParaRPr lang="zh-CN" altLang="en-US" sz="3200" b="1" dirty="0">
                        <a:effectLst/>
                        <a:latin typeface="华文新魏" pitchFamily="2" charset="-122"/>
                        <a:ea typeface="华文新魏"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3200" b="1" dirty="0">
                          <a:effectLst/>
                          <a:latin typeface="华文新魏" pitchFamily="2" charset="-122"/>
                          <a:ea typeface="华文新魏" pitchFamily="2" charset="-122"/>
                        </a:rPr>
                        <a:t>约</a:t>
                      </a:r>
                      <a:r>
                        <a:rPr lang="en-US" altLang="zh-CN" sz="3200" b="1" dirty="0">
                          <a:effectLst/>
                          <a:latin typeface="华文新魏" pitchFamily="2" charset="-122"/>
                          <a:ea typeface="华文新魏" pitchFamily="2" charset="-122"/>
                        </a:rPr>
                        <a:t>6.3</a:t>
                      </a:r>
                      <a:r>
                        <a:rPr lang="zh-CN" altLang="en-US" sz="3200" b="1" dirty="0">
                          <a:effectLst/>
                          <a:latin typeface="华文新魏" pitchFamily="2" charset="-122"/>
                          <a:ea typeface="华文新魏" pitchFamily="2" charset="-122"/>
                        </a:rPr>
                        <a:t>万</a:t>
                      </a:r>
                      <a:endParaRPr lang="zh-CN" altLang="en-US" sz="3200" b="1" dirty="0">
                        <a:effectLst/>
                        <a:latin typeface="华文新魏" pitchFamily="2" charset="-122"/>
                        <a:ea typeface="华文新魏"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3200" b="1" dirty="0">
                          <a:effectLst/>
                          <a:latin typeface="华文新魏" pitchFamily="2" charset="-122"/>
                          <a:ea typeface="华文新魏" pitchFamily="2" charset="-122"/>
                        </a:rPr>
                        <a:t>约</a:t>
                      </a:r>
                      <a:r>
                        <a:rPr lang="en-US" altLang="zh-CN" sz="3200" b="1" dirty="0">
                          <a:effectLst/>
                          <a:latin typeface="华文新魏" pitchFamily="2" charset="-122"/>
                          <a:ea typeface="华文新魏" pitchFamily="2" charset="-122"/>
                        </a:rPr>
                        <a:t>70</a:t>
                      </a:r>
                      <a:r>
                        <a:rPr lang="zh-CN" altLang="en-US" sz="3200" b="1" dirty="0">
                          <a:effectLst/>
                          <a:latin typeface="华文新魏" pitchFamily="2" charset="-122"/>
                          <a:ea typeface="华文新魏" pitchFamily="2" charset="-122"/>
                        </a:rPr>
                        <a:t>万</a:t>
                      </a:r>
                      <a:endParaRPr lang="zh-CN" altLang="en-US" sz="3200" b="1" dirty="0">
                        <a:solidFill>
                          <a:srgbClr val="FF0000"/>
                        </a:solidFill>
                        <a:effectLst/>
                        <a:latin typeface="华文新魏" pitchFamily="2" charset="-122"/>
                        <a:ea typeface="华文新魏"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6" name="TextBox 5"/>
          <p:cNvSpPr txBox="1"/>
          <p:nvPr/>
        </p:nvSpPr>
        <p:spPr>
          <a:xfrm>
            <a:off x="157480" y="5670550"/>
            <a:ext cx="8754745" cy="521970"/>
          </a:xfrm>
          <a:prstGeom prst="rect">
            <a:avLst/>
          </a:prstGeom>
          <a:solidFill>
            <a:srgbClr val="FFFF00"/>
          </a:solidFill>
          <a:ln w="9525">
            <a:noFill/>
          </a:ln>
        </p:spPr>
        <p:txBody>
          <a:bodyPr wrap="square" anchor="t">
            <a:spAutoFit/>
            <a:scene3d>
              <a:camera prst="orthographicFront"/>
              <a:lightRig rig="soft" dir="t">
                <a:rot lat="0" lon="0" rev="15600000"/>
              </a:lightRig>
            </a:scene3d>
            <a:sp3d extrusionH="57150" prstMaterial="softEdge">
              <a:bevelT w="25400" h="38100"/>
            </a:sp3d>
          </a:bodyPr>
          <a:p>
            <a:r>
              <a:rPr lang="zh-CN" altLang="en-US" sz="2800" b="1" dirty="0">
                <a:ln/>
                <a:solidFill>
                  <a:srgbClr val="FF0000"/>
                </a:solidFill>
                <a:effectLst/>
                <a:latin typeface="Calibri" panose="020F0502020204030204" pitchFamily="34" charset="0"/>
                <a:ea typeface="宋体" panose="02010600030101010101" pitchFamily="2" charset="-122"/>
              </a:rPr>
              <a:t>表现</a:t>
            </a:r>
            <a:r>
              <a:rPr lang="en-US" altLang="zh-CN" sz="2800" b="1" dirty="0">
                <a:ln/>
                <a:solidFill>
                  <a:srgbClr val="FF0000"/>
                </a:solidFill>
                <a:effectLst/>
                <a:latin typeface="Calibri" panose="020F0502020204030204" pitchFamily="34" charset="0"/>
                <a:ea typeface="宋体" panose="02010600030101010101" pitchFamily="2" charset="-122"/>
              </a:rPr>
              <a:t>2-</a:t>
            </a:r>
            <a:r>
              <a:rPr lang="zh-CN" altLang="en-US" sz="2800" b="1" dirty="0">
                <a:ln/>
                <a:solidFill>
                  <a:srgbClr val="FF0000"/>
                </a:solidFill>
                <a:effectLst/>
                <a:latin typeface="Calibri" panose="020F0502020204030204" pitchFamily="34" charset="0"/>
                <a:ea typeface="宋体" panose="02010600030101010101" pitchFamily="2" charset="-122"/>
              </a:rPr>
              <a:t>跨国公司影响增大，</a:t>
            </a:r>
            <a:r>
              <a:rPr lang="zh-CN" altLang="en-US" sz="2800" b="1" dirty="0">
                <a:ln/>
                <a:solidFill>
                  <a:srgbClr val="FF0000"/>
                </a:solidFill>
                <a:effectLst/>
                <a:sym typeface="+mn-ea"/>
              </a:rPr>
              <a:t>扮演重要的角色</a:t>
            </a:r>
            <a:endParaRPr lang="zh-CN" altLang="en-US" sz="2800" b="1" dirty="0">
              <a:ln/>
              <a:solidFill>
                <a:srgbClr val="FF0000"/>
              </a:solidFill>
              <a:effectLst/>
              <a:latin typeface="Calibri" panose="020F0502020204030204" pitchFamily="34" charset="0"/>
              <a:ea typeface="宋体" panose="02010600030101010101" pitchFamily="2" charset="-122"/>
              <a:sym typeface="+mn-ea"/>
            </a:endParaRPr>
          </a:p>
        </p:txBody>
      </p:sp>
      <p:sp>
        <p:nvSpPr>
          <p:cNvPr id="9" name="文本框 8"/>
          <p:cNvSpPr txBox="1"/>
          <p:nvPr/>
        </p:nvSpPr>
        <p:spPr>
          <a:xfrm>
            <a:off x="157480" y="93345"/>
            <a:ext cx="5614035" cy="645160"/>
          </a:xfrm>
          <a:prstGeom prst="rect">
            <a:avLst/>
          </a:prstGeom>
          <a:solidFill>
            <a:srgbClr val="00B0F0"/>
          </a:solidFill>
        </p:spPr>
        <p:txBody>
          <a:bodyPr wrap="none" rtlCol="0" anchor="t">
            <a:spAutoFit/>
          </a:bodyPr>
          <a:p>
            <a:pPr algn="l"/>
            <a:r>
              <a:rPr lang="en-US" altLang="zh-CN" sz="3600" b="1" dirty="0">
                <a:solidFill>
                  <a:schemeClr val="tx1"/>
                </a:solidFill>
                <a:effectLst>
                  <a:outerShdw blurRad="38100" dist="19050" dir="2700000" algn="tl" rotWithShape="0">
                    <a:schemeClr val="dk1">
                      <a:alpha val="40000"/>
                    </a:schemeClr>
                  </a:outerShdw>
                </a:effectLst>
                <a:sym typeface="+mn-ea"/>
              </a:rPr>
              <a:t>3.</a:t>
            </a:r>
            <a:r>
              <a:rPr lang="zh-CN" altLang="en-US" sz="3600" b="1" dirty="0">
                <a:solidFill>
                  <a:schemeClr val="tx1"/>
                </a:solidFill>
                <a:effectLst>
                  <a:outerShdw blurRad="38100" dist="19050" dir="2700000" algn="tl" rotWithShape="0">
                    <a:schemeClr val="dk1">
                      <a:alpha val="40000"/>
                    </a:schemeClr>
                  </a:outerShdw>
                </a:effectLst>
                <a:sym typeface="+mn-ea"/>
              </a:rPr>
              <a:t>经济全球化趋势的具体表</a:t>
            </a:r>
            <a:endParaRPr lang="zh-CN" altLang="en-US" sz="2800" b="1" dirty="0">
              <a:solidFill>
                <a:schemeClr val="tx1"/>
              </a:solidFill>
              <a:effectLst>
                <a:outerShdw blurRad="38100" dist="19050" dir="2700000" algn="tl" rotWithShape="0">
                  <a:schemeClr val="dk1">
                    <a:alpha val="40000"/>
                  </a:schemeClr>
                </a:outerShdw>
              </a:effectLst>
              <a:sym typeface="+mn-ea"/>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100000">
                                          <p:val>
                                            <p:strVal val="#ppt_x"/>
                                          </p:val>
                                        </p:tav>
                                      </p:tavLst>
                                    </p:anim>
                                    <p:anim calcmode="lin" valueType="num">
                                      <p:cBhvr>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8" name="Picture 2" descr="空中客车"/>
          <p:cNvPicPr>
            <a:picLocks noChangeAspect="1"/>
          </p:cNvPicPr>
          <p:nvPr/>
        </p:nvPicPr>
        <p:blipFill>
          <a:blip r:embed="rId1"/>
          <a:stretch>
            <a:fillRect/>
          </a:stretch>
        </p:blipFill>
        <p:spPr>
          <a:xfrm>
            <a:off x="487680" y="629285"/>
            <a:ext cx="7200900" cy="5486400"/>
          </a:xfrm>
          <a:prstGeom prst="rect">
            <a:avLst/>
          </a:prstGeom>
          <a:noFill/>
          <a:ln w="9525">
            <a:noFill/>
          </a:ln>
        </p:spPr>
      </p:pic>
      <p:sp>
        <p:nvSpPr>
          <p:cNvPr id="19459" name="Text Box 3"/>
          <p:cNvSpPr txBox="1"/>
          <p:nvPr/>
        </p:nvSpPr>
        <p:spPr>
          <a:xfrm>
            <a:off x="4767263" y="1130300"/>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60" name="Text Box 4"/>
          <p:cNvSpPr txBox="1"/>
          <p:nvPr/>
        </p:nvSpPr>
        <p:spPr>
          <a:xfrm>
            <a:off x="2195513" y="981075"/>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61" name="Text Box 5"/>
          <p:cNvSpPr txBox="1"/>
          <p:nvPr/>
        </p:nvSpPr>
        <p:spPr>
          <a:xfrm>
            <a:off x="3759200" y="985838"/>
            <a:ext cx="184150" cy="366712"/>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62" name="Rectangle 6"/>
          <p:cNvSpPr/>
          <p:nvPr/>
        </p:nvSpPr>
        <p:spPr>
          <a:xfrm>
            <a:off x="3492500" y="714375"/>
            <a:ext cx="1833563" cy="842963"/>
          </a:xfrm>
          <a:prstGeom prst="rect">
            <a:avLst/>
          </a:prstGeom>
          <a:solidFill>
            <a:schemeClr val="tx1"/>
          </a:solidFill>
          <a:ln w="9525" cap="flat" cmpd="sng">
            <a:solidFill>
              <a:srgbClr val="FFFF99"/>
            </a:solidFill>
            <a:prstDash val="solid"/>
            <a:miter/>
            <a:headEnd type="none" w="med" len="med"/>
            <a:tailEnd type="none" w="med" len="med"/>
          </a:ln>
        </p:spPr>
        <p:txBody>
          <a:bodyPr wrap="none" anchor="ctr"/>
          <a:p>
            <a:endParaRPr lang="zh-CN" altLang="en-US" dirty="0">
              <a:solidFill>
                <a:srgbClr val="FFFFFF"/>
              </a:solidFill>
              <a:latin typeface="Arial" panose="020B0604020202020204" pitchFamily="34" charset="0"/>
            </a:endParaRPr>
          </a:p>
        </p:txBody>
      </p:sp>
      <p:sp>
        <p:nvSpPr>
          <p:cNvPr id="19463" name="Text Box 7"/>
          <p:cNvSpPr txBox="1"/>
          <p:nvPr/>
        </p:nvSpPr>
        <p:spPr>
          <a:xfrm>
            <a:off x="5559425" y="985838"/>
            <a:ext cx="184150" cy="366712"/>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64" name="Text Box 8"/>
          <p:cNvSpPr txBox="1"/>
          <p:nvPr/>
        </p:nvSpPr>
        <p:spPr>
          <a:xfrm>
            <a:off x="7143750" y="914400"/>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65" name="Text Box 9"/>
          <p:cNvSpPr txBox="1"/>
          <p:nvPr/>
        </p:nvSpPr>
        <p:spPr>
          <a:xfrm>
            <a:off x="231775" y="6026150"/>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66" name="Text Box 10"/>
          <p:cNvSpPr txBox="1"/>
          <p:nvPr/>
        </p:nvSpPr>
        <p:spPr>
          <a:xfrm>
            <a:off x="1671638" y="6026150"/>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67" name="Rectangle 11"/>
          <p:cNvSpPr/>
          <p:nvPr/>
        </p:nvSpPr>
        <p:spPr>
          <a:xfrm>
            <a:off x="6699250" y="5365750"/>
            <a:ext cx="1411288" cy="698500"/>
          </a:xfrm>
          <a:prstGeom prst="rect">
            <a:avLst/>
          </a:prstGeom>
          <a:solidFill>
            <a:schemeClr val="tx1"/>
          </a:solidFill>
          <a:ln w="9525" cap="flat" cmpd="sng">
            <a:solidFill>
              <a:srgbClr val="FFFF99"/>
            </a:solidFill>
            <a:prstDash val="solid"/>
            <a:miter/>
            <a:headEnd type="none" w="med" len="med"/>
            <a:tailEnd type="none" w="med" len="med"/>
          </a:ln>
        </p:spPr>
        <p:txBody>
          <a:bodyPr wrap="none" anchor="ctr"/>
          <a:p>
            <a:r>
              <a:rPr lang="zh-CN" altLang="en-US" sz="2400" b="1" dirty="0">
                <a:solidFill>
                  <a:srgbClr val="FFFFFF"/>
                </a:solidFill>
                <a:latin typeface="Arial" panose="020B0604020202020204" pitchFamily="34" charset="0"/>
              </a:rPr>
              <a:t>发电机</a:t>
            </a:r>
            <a:endParaRPr lang="zh-CN" altLang="en-US" sz="2400" b="1" dirty="0">
              <a:solidFill>
                <a:srgbClr val="FFFFFF"/>
              </a:solidFill>
              <a:latin typeface="Arial" panose="020B0604020202020204" pitchFamily="34" charset="0"/>
            </a:endParaRPr>
          </a:p>
          <a:p>
            <a:r>
              <a:rPr lang="zh-CN" altLang="en-US" sz="2400" b="1" dirty="0">
                <a:solidFill>
                  <a:srgbClr val="FFFFFF"/>
                </a:solidFill>
                <a:latin typeface="Arial" panose="020B0604020202020204" pitchFamily="34" charset="0"/>
              </a:rPr>
              <a:t>法 国</a:t>
            </a:r>
            <a:endParaRPr lang="zh-CN" altLang="en-US" sz="2400" b="1" dirty="0">
              <a:solidFill>
                <a:srgbClr val="FFFFFF"/>
              </a:solidFill>
              <a:latin typeface="Arial" panose="020B0604020202020204" pitchFamily="34" charset="0"/>
            </a:endParaRPr>
          </a:p>
        </p:txBody>
      </p:sp>
      <p:sp>
        <p:nvSpPr>
          <p:cNvPr id="19468" name="Text Box 12"/>
          <p:cNvSpPr txBox="1"/>
          <p:nvPr/>
        </p:nvSpPr>
        <p:spPr>
          <a:xfrm>
            <a:off x="3471863" y="5810250"/>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69" name="Rectangle 13"/>
          <p:cNvSpPr/>
          <p:nvPr/>
        </p:nvSpPr>
        <p:spPr>
          <a:xfrm>
            <a:off x="3981450" y="5126038"/>
            <a:ext cx="1290638" cy="900112"/>
          </a:xfrm>
          <a:prstGeom prst="rect">
            <a:avLst/>
          </a:prstGeom>
          <a:solidFill>
            <a:schemeClr val="tx1"/>
          </a:solidFill>
          <a:ln w="9525" cap="flat" cmpd="sng">
            <a:solidFill>
              <a:srgbClr val="FFFF99"/>
            </a:solidFill>
            <a:prstDash val="solid"/>
            <a:miter/>
            <a:headEnd type="none" w="med" len="med"/>
            <a:tailEnd type="none" w="med" len="med"/>
          </a:ln>
        </p:spPr>
        <p:txBody>
          <a:bodyPr wrap="none" anchor="ctr"/>
          <a:p>
            <a:r>
              <a:rPr lang="zh-CN" altLang="en-US" b="1" dirty="0">
                <a:solidFill>
                  <a:srgbClr val="FFFFFF"/>
                </a:solidFill>
                <a:latin typeface="Tahoma" panose="020B0604030504040204" pitchFamily="34" charset="0"/>
              </a:rPr>
              <a:t>襟翼滑架</a:t>
            </a:r>
            <a:r>
              <a:rPr lang="zh-CN" altLang="en-US" dirty="0">
                <a:solidFill>
                  <a:srgbClr val="FFFFFF"/>
                </a:solidFill>
                <a:latin typeface="Tahoma" panose="020B0604030504040204" pitchFamily="34" charset="0"/>
              </a:rPr>
              <a:t> </a:t>
            </a:r>
            <a:endParaRPr lang="zh-CN" altLang="en-US" sz="2400" b="1" dirty="0">
              <a:solidFill>
                <a:srgbClr val="FFFFFF"/>
              </a:solidFill>
              <a:latin typeface="Arial" panose="020B0604020202020204" pitchFamily="34" charset="0"/>
            </a:endParaRPr>
          </a:p>
          <a:p>
            <a:r>
              <a:rPr lang="zh-CN" altLang="en-US" sz="2400" b="1" dirty="0">
                <a:solidFill>
                  <a:srgbClr val="FFFFFF"/>
                </a:solidFill>
                <a:latin typeface="Arial" panose="020B0604020202020204" pitchFamily="34" charset="0"/>
              </a:rPr>
              <a:t>德国</a:t>
            </a:r>
            <a:endParaRPr lang="zh-CN" altLang="en-US" sz="2400" b="1" dirty="0">
              <a:solidFill>
                <a:srgbClr val="FFFFFF"/>
              </a:solidFill>
              <a:latin typeface="Arial" panose="020B0604020202020204" pitchFamily="34" charset="0"/>
            </a:endParaRPr>
          </a:p>
        </p:txBody>
      </p:sp>
      <p:sp>
        <p:nvSpPr>
          <p:cNvPr id="19470" name="Text Box 14"/>
          <p:cNvSpPr txBox="1"/>
          <p:nvPr/>
        </p:nvSpPr>
        <p:spPr>
          <a:xfrm>
            <a:off x="5272088" y="5810250"/>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71" name="Text Box 15"/>
          <p:cNvSpPr txBox="1"/>
          <p:nvPr/>
        </p:nvSpPr>
        <p:spPr>
          <a:xfrm>
            <a:off x="7504113" y="5883275"/>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72" name="Rectangle 16"/>
          <p:cNvSpPr/>
          <p:nvPr/>
        </p:nvSpPr>
        <p:spPr>
          <a:xfrm>
            <a:off x="303213" y="1136650"/>
            <a:ext cx="1500187" cy="1152525"/>
          </a:xfrm>
          <a:prstGeom prst="rect">
            <a:avLst/>
          </a:prstGeom>
          <a:solidFill>
            <a:schemeClr val="tx1"/>
          </a:solidFill>
          <a:ln w="9525" cap="flat" cmpd="sng">
            <a:solidFill>
              <a:schemeClr val="tx1"/>
            </a:solidFill>
            <a:prstDash val="solid"/>
            <a:miter/>
            <a:headEnd type="none" w="med" len="med"/>
            <a:tailEnd type="none" w="med" len="med"/>
          </a:ln>
        </p:spPr>
        <p:txBody>
          <a:bodyPr wrap="none" anchor="ctr"/>
          <a:p>
            <a:r>
              <a:rPr lang="zh-CN" altLang="en-US" sz="2400" b="1" dirty="0">
                <a:solidFill>
                  <a:srgbClr val="FFFFFF"/>
                </a:solidFill>
                <a:latin typeface="Arial" panose="020B0604020202020204" pitchFamily="34" charset="0"/>
              </a:rPr>
              <a:t>电气配线</a:t>
            </a:r>
            <a:endParaRPr lang="zh-CN" altLang="en-US" sz="2400" b="1" dirty="0">
              <a:solidFill>
                <a:srgbClr val="FFFFFF"/>
              </a:solidFill>
              <a:latin typeface="Arial" panose="020B0604020202020204" pitchFamily="34" charset="0"/>
            </a:endParaRPr>
          </a:p>
          <a:p>
            <a:r>
              <a:rPr lang="zh-CN" altLang="en-US" sz="2400" b="1" dirty="0">
                <a:solidFill>
                  <a:srgbClr val="FFFFFF"/>
                </a:solidFill>
                <a:latin typeface="Arial" panose="020B0604020202020204" pitchFamily="34" charset="0"/>
              </a:rPr>
              <a:t>西班牙</a:t>
            </a:r>
            <a:endParaRPr lang="zh-CN" altLang="en-US" sz="2400" b="1" dirty="0">
              <a:solidFill>
                <a:srgbClr val="FFFFFF"/>
              </a:solidFill>
              <a:latin typeface="Arial" panose="020B0604020202020204" pitchFamily="34" charset="0"/>
            </a:endParaRPr>
          </a:p>
        </p:txBody>
      </p:sp>
      <p:sp>
        <p:nvSpPr>
          <p:cNvPr id="19473" name="Text Box 17"/>
          <p:cNvSpPr txBox="1"/>
          <p:nvPr/>
        </p:nvSpPr>
        <p:spPr>
          <a:xfrm>
            <a:off x="303213" y="1922463"/>
            <a:ext cx="184150" cy="366712"/>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74" name="Rectangle 18"/>
          <p:cNvSpPr/>
          <p:nvPr/>
        </p:nvSpPr>
        <p:spPr>
          <a:xfrm>
            <a:off x="415925" y="5286375"/>
            <a:ext cx="1857375" cy="857250"/>
          </a:xfrm>
          <a:prstGeom prst="rect">
            <a:avLst/>
          </a:prstGeom>
          <a:solidFill>
            <a:schemeClr val="tx1"/>
          </a:solidFill>
          <a:ln w="9525" cap="flat" cmpd="sng">
            <a:solidFill>
              <a:srgbClr val="FFFF99"/>
            </a:solidFill>
            <a:prstDash val="solid"/>
            <a:miter/>
            <a:headEnd type="none" w="med" len="med"/>
            <a:tailEnd type="none" w="med" len="med"/>
          </a:ln>
        </p:spPr>
        <p:txBody>
          <a:bodyPr wrap="none" anchor="ctr"/>
          <a:p>
            <a:r>
              <a:rPr lang="zh-CN" altLang="en-US" sz="2400" b="1" dirty="0">
                <a:solidFill>
                  <a:srgbClr val="FFFFFF"/>
                </a:solidFill>
                <a:latin typeface="Arial" panose="020B0604020202020204" pitchFamily="34" charset="0"/>
              </a:rPr>
              <a:t>加、散热器</a:t>
            </a:r>
            <a:endParaRPr lang="zh-CN" altLang="en-US" sz="2400" b="1" dirty="0">
              <a:solidFill>
                <a:srgbClr val="FFFFFF"/>
              </a:solidFill>
              <a:latin typeface="Arial" panose="020B0604020202020204" pitchFamily="34" charset="0"/>
            </a:endParaRPr>
          </a:p>
          <a:p>
            <a:r>
              <a:rPr lang="zh-CN" altLang="en-US" sz="2400" b="1" dirty="0">
                <a:solidFill>
                  <a:srgbClr val="FFFFFF"/>
                </a:solidFill>
                <a:latin typeface="Arial" panose="020B0604020202020204" pitchFamily="34" charset="0"/>
              </a:rPr>
              <a:t>奥地利</a:t>
            </a:r>
            <a:endParaRPr lang="zh-CN" altLang="en-US" sz="2400" b="1" dirty="0">
              <a:solidFill>
                <a:srgbClr val="FFFFFF"/>
              </a:solidFill>
              <a:latin typeface="Arial" panose="020B0604020202020204" pitchFamily="34" charset="0"/>
            </a:endParaRPr>
          </a:p>
        </p:txBody>
      </p:sp>
      <p:sp>
        <p:nvSpPr>
          <p:cNvPr id="19475" name="Text Box 19"/>
          <p:cNvSpPr txBox="1"/>
          <p:nvPr/>
        </p:nvSpPr>
        <p:spPr>
          <a:xfrm>
            <a:off x="376238" y="3578225"/>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76" name="Text Box 20"/>
          <p:cNvSpPr txBox="1"/>
          <p:nvPr/>
        </p:nvSpPr>
        <p:spPr>
          <a:xfrm>
            <a:off x="7720013" y="1851025"/>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77" name="Rectangle 21"/>
          <p:cNvSpPr/>
          <p:nvPr/>
        </p:nvSpPr>
        <p:spPr>
          <a:xfrm>
            <a:off x="6981825" y="1352550"/>
            <a:ext cx="1300163" cy="1016000"/>
          </a:xfrm>
          <a:prstGeom prst="rect">
            <a:avLst/>
          </a:prstGeom>
          <a:solidFill>
            <a:schemeClr val="tx1"/>
          </a:solidFill>
          <a:ln w="9525" cap="flat" cmpd="sng">
            <a:solidFill>
              <a:schemeClr val="tx1"/>
            </a:solidFill>
            <a:prstDash val="solid"/>
            <a:miter/>
            <a:headEnd type="none" w="med" len="med"/>
            <a:tailEnd type="none" w="med" len="med"/>
          </a:ln>
        </p:spPr>
        <p:txBody>
          <a:bodyPr wrap="none" anchor="ctr"/>
          <a:p>
            <a:r>
              <a:rPr lang="zh-CN" altLang="en-US" sz="2400" b="1" dirty="0">
                <a:solidFill>
                  <a:srgbClr val="FFFFFF"/>
                </a:solidFill>
                <a:latin typeface="Tahoma" panose="020B0604030504040204" pitchFamily="34" charset="0"/>
              </a:rPr>
              <a:t>下垂机头</a:t>
            </a:r>
            <a:endParaRPr lang="zh-CN" altLang="en-US" sz="2400" b="1" dirty="0">
              <a:solidFill>
                <a:srgbClr val="FFFFFF"/>
              </a:solidFill>
              <a:latin typeface="Tahoma" panose="020B0604030504040204" pitchFamily="34" charset="0"/>
            </a:endParaRPr>
          </a:p>
          <a:p>
            <a:r>
              <a:rPr lang="zh-CN" altLang="en-US" sz="2400" b="1" dirty="0">
                <a:solidFill>
                  <a:srgbClr val="FFFFFF"/>
                </a:solidFill>
                <a:latin typeface="Tahoma" panose="020B0604030504040204" pitchFamily="34" charset="0"/>
              </a:rPr>
              <a:t> 英国</a:t>
            </a:r>
            <a:endParaRPr lang="zh-CN" altLang="en-US" sz="2400" b="1" dirty="0">
              <a:solidFill>
                <a:srgbClr val="FFFFFF"/>
              </a:solidFill>
              <a:latin typeface="Tahoma" panose="020B0604030504040204" pitchFamily="34" charset="0"/>
            </a:endParaRPr>
          </a:p>
          <a:p>
            <a:r>
              <a:rPr lang="zh-CN" altLang="en-US" sz="2400" dirty="0">
                <a:solidFill>
                  <a:srgbClr val="FFFFFF"/>
                </a:solidFill>
                <a:latin typeface="Tahoma" panose="020B0604030504040204" pitchFamily="34" charset="0"/>
              </a:rPr>
              <a:t> </a:t>
            </a:r>
            <a:endParaRPr lang="zh-CN" altLang="en-US" sz="2400" dirty="0">
              <a:solidFill>
                <a:srgbClr val="FFFFFF"/>
              </a:solidFill>
              <a:latin typeface="Tahoma" panose="020B0604030504040204" pitchFamily="34" charset="0"/>
            </a:endParaRPr>
          </a:p>
        </p:txBody>
      </p:sp>
      <p:sp>
        <p:nvSpPr>
          <p:cNvPr id="19478" name="Text Box 22"/>
          <p:cNvSpPr txBox="1"/>
          <p:nvPr/>
        </p:nvSpPr>
        <p:spPr>
          <a:xfrm>
            <a:off x="7720013" y="3867150"/>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79" name="Text Box 23"/>
          <p:cNvSpPr txBox="1"/>
          <p:nvPr/>
        </p:nvSpPr>
        <p:spPr>
          <a:xfrm>
            <a:off x="7720013" y="4010025"/>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80" name="Text Box 24"/>
          <p:cNvSpPr txBox="1"/>
          <p:nvPr/>
        </p:nvSpPr>
        <p:spPr>
          <a:xfrm>
            <a:off x="3832225" y="3001963"/>
            <a:ext cx="184150" cy="366712"/>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81" name="Line 25"/>
          <p:cNvSpPr/>
          <p:nvPr/>
        </p:nvSpPr>
        <p:spPr>
          <a:xfrm flipH="1">
            <a:off x="7308850" y="2492375"/>
            <a:ext cx="647700" cy="1223963"/>
          </a:xfrm>
          <a:prstGeom prst="line">
            <a:avLst/>
          </a:prstGeom>
          <a:ln w="53975" cap="flat" cmpd="sng">
            <a:solidFill>
              <a:srgbClr val="FF3300"/>
            </a:solidFill>
            <a:prstDash val="solid"/>
            <a:headEnd type="none" w="med" len="med"/>
            <a:tailEnd type="triangle" w="med" len="med"/>
          </a:ln>
        </p:spPr>
      </p:sp>
      <p:sp>
        <p:nvSpPr>
          <p:cNvPr id="19482" name="Line 26"/>
          <p:cNvSpPr/>
          <p:nvPr/>
        </p:nvSpPr>
        <p:spPr>
          <a:xfrm>
            <a:off x="1143000" y="2286000"/>
            <a:ext cx="765175" cy="422275"/>
          </a:xfrm>
          <a:prstGeom prst="line">
            <a:avLst/>
          </a:prstGeom>
          <a:ln w="50800" cap="flat" cmpd="sng">
            <a:solidFill>
              <a:srgbClr val="FF3300"/>
            </a:solidFill>
            <a:prstDash val="solid"/>
            <a:headEnd type="none" w="med" len="med"/>
            <a:tailEnd type="triangle" w="med" len="med"/>
          </a:ln>
        </p:spPr>
      </p:sp>
      <p:sp>
        <p:nvSpPr>
          <p:cNvPr id="19483" name="Line 27"/>
          <p:cNvSpPr/>
          <p:nvPr/>
        </p:nvSpPr>
        <p:spPr>
          <a:xfrm flipV="1">
            <a:off x="2214563" y="4221163"/>
            <a:ext cx="915987" cy="1065212"/>
          </a:xfrm>
          <a:prstGeom prst="line">
            <a:avLst/>
          </a:prstGeom>
          <a:ln w="50800" cap="flat" cmpd="sng">
            <a:solidFill>
              <a:srgbClr val="FF3300"/>
            </a:solidFill>
            <a:prstDash val="solid"/>
            <a:headEnd type="none" w="med" len="med"/>
            <a:tailEnd type="triangle" w="med" len="med"/>
          </a:ln>
        </p:spPr>
      </p:sp>
      <p:sp>
        <p:nvSpPr>
          <p:cNvPr id="19484" name="Line 28"/>
          <p:cNvSpPr/>
          <p:nvPr/>
        </p:nvSpPr>
        <p:spPr>
          <a:xfrm flipH="1" flipV="1">
            <a:off x="4787900" y="4292600"/>
            <a:ext cx="88900" cy="660400"/>
          </a:xfrm>
          <a:prstGeom prst="line">
            <a:avLst/>
          </a:prstGeom>
          <a:ln w="57150" cap="flat" cmpd="sng">
            <a:solidFill>
              <a:srgbClr val="FF3300"/>
            </a:solidFill>
            <a:prstDash val="solid"/>
            <a:headEnd type="none" w="med" len="med"/>
            <a:tailEnd type="triangle" w="med" len="med"/>
          </a:ln>
        </p:spPr>
      </p:sp>
      <p:sp>
        <p:nvSpPr>
          <p:cNvPr id="19485" name="Text Box 29"/>
          <p:cNvSpPr txBox="1"/>
          <p:nvPr/>
        </p:nvSpPr>
        <p:spPr>
          <a:xfrm>
            <a:off x="3759200" y="-282575"/>
            <a:ext cx="184150" cy="366713"/>
          </a:xfrm>
          <a:prstGeom prst="rect">
            <a:avLst/>
          </a:prstGeom>
          <a:noFill/>
          <a:ln w="9525">
            <a:noFill/>
          </a:ln>
        </p:spPr>
        <p:txBody>
          <a:bodyPr wrap="none">
            <a:spAutoFit/>
          </a:bodyPr>
          <a:p>
            <a:endParaRPr lang="zh-CN" altLang="en-US" dirty="0">
              <a:solidFill>
                <a:srgbClr val="000000"/>
              </a:solidFill>
              <a:latin typeface="Arial" panose="020B0604020202020204" pitchFamily="34" charset="0"/>
            </a:endParaRPr>
          </a:p>
        </p:txBody>
      </p:sp>
      <p:sp>
        <p:nvSpPr>
          <p:cNvPr id="19486" name="Text Box 30"/>
          <p:cNvSpPr txBox="1"/>
          <p:nvPr/>
        </p:nvSpPr>
        <p:spPr>
          <a:xfrm>
            <a:off x="3348038" y="765175"/>
            <a:ext cx="1943100" cy="822325"/>
          </a:xfrm>
          <a:prstGeom prst="rect">
            <a:avLst/>
          </a:prstGeom>
          <a:noFill/>
          <a:ln w="9525">
            <a:noFill/>
          </a:ln>
        </p:spPr>
        <p:txBody>
          <a:bodyPr>
            <a:spAutoFit/>
          </a:bodyPr>
          <a:p>
            <a:r>
              <a:rPr lang="zh-CN" altLang="en-US" sz="2400" b="1" dirty="0">
                <a:solidFill>
                  <a:srgbClr val="000000"/>
                </a:solidFill>
                <a:latin typeface="Tahoma" panose="020B0604030504040204" pitchFamily="34" charset="0"/>
              </a:rPr>
              <a:t>  </a:t>
            </a:r>
            <a:r>
              <a:rPr lang="zh-CN" altLang="en-US" sz="2400" b="1" dirty="0">
                <a:solidFill>
                  <a:srgbClr val="FFFFFF"/>
                </a:solidFill>
                <a:latin typeface="Tahoma" panose="020B0604030504040204" pitchFamily="34" charset="0"/>
              </a:rPr>
              <a:t>金属部件</a:t>
            </a:r>
            <a:r>
              <a:rPr lang="zh-CN" altLang="en-US" sz="2400" dirty="0">
                <a:solidFill>
                  <a:srgbClr val="FFFFFF"/>
                </a:solidFill>
                <a:latin typeface="Tahoma" panose="020B0604030504040204" pitchFamily="34" charset="0"/>
              </a:rPr>
              <a:t> </a:t>
            </a:r>
            <a:endParaRPr lang="zh-CN" altLang="en-US" sz="2400" b="1" dirty="0">
              <a:solidFill>
                <a:srgbClr val="FFFFFF"/>
              </a:solidFill>
              <a:latin typeface="Arial" panose="020B0604020202020204" pitchFamily="34" charset="0"/>
            </a:endParaRPr>
          </a:p>
          <a:p>
            <a:r>
              <a:rPr lang="zh-CN" altLang="en-US" sz="2400" b="1" dirty="0">
                <a:solidFill>
                  <a:srgbClr val="FFFFFF"/>
                </a:solidFill>
                <a:latin typeface="Tahoma" panose="020B0604030504040204" pitchFamily="34" charset="0"/>
              </a:rPr>
              <a:t>    比利时</a:t>
            </a:r>
            <a:r>
              <a:rPr lang="zh-CN" altLang="en-US" sz="2400" dirty="0">
                <a:solidFill>
                  <a:srgbClr val="FFFFFF"/>
                </a:solidFill>
                <a:latin typeface="Tahoma" panose="020B0604030504040204" pitchFamily="34" charset="0"/>
              </a:rPr>
              <a:t> </a:t>
            </a:r>
            <a:endParaRPr lang="zh-CN" altLang="en-US" sz="2400" dirty="0">
              <a:solidFill>
                <a:srgbClr val="FFFFFF"/>
              </a:solidFill>
              <a:latin typeface="Tahoma" panose="020B0604030504040204" pitchFamily="34" charset="0"/>
            </a:endParaRPr>
          </a:p>
        </p:txBody>
      </p:sp>
      <p:sp>
        <p:nvSpPr>
          <p:cNvPr id="19487" name="Line 31"/>
          <p:cNvSpPr/>
          <p:nvPr/>
        </p:nvSpPr>
        <p:spPr>
          <a:xfrm>
            <a:off x="4427538" y="1700213"/>
            <a:ext cx="144462" cy="1655762"/>
          </a:xfrm>
          <a:prstGeom prst="line">
            <a:avLst/>
          </a:prstGeom>
          <a:ln w="57150" cap="flat" cmpd="sng">
            <a:solidFill>
              <a:srgbClr val="FF3300"/>
            </a:solidFill>
            <a:prstDash val="solid"/>
            <a:headEnd type="none" w="med" len="med"/>
            <a:tailEnd type="triangle" w="med" len="med"/>
          </a:ln>
        </p:spPr>
      </p:sp>
      <p:sp>
        <p:nvSpPr>
          <p:cNvPr id="19488" name="Line 32"/>
          <p:cNvSpPr/>
          <p:nvPr/>
        </p:nvSpPr>
        <p:spPr>
          <a:xfrm flipH="1" flipV="1">
            <a:off x="5795963" y="4221163"/>
            <a:ext cx="1512887" cy="1223962"/>
          </a:xfrm>
          <a:prstGeom prst="line">
            <a:avLst/>
          </a:prstGeom>
          <a:ln w="50800" cap="flat" cmpd="sng">
            <a:solidFill>
              <a:srgbClr val="FF3300"/>
            </a:solidFill>
            <a:prstDash val="solid"/>
            <a:headEnd type="none" w="med" len="med"/>
            <a:tailEnd type="triangle" w="med" len="med"/>
          </a:ln>
        </p:spPr>
      </p:sp>
      <p:sp>
        <p:nvSpPr>
          <p:cNvPr id="19489" name="Text Box 33"/>
          <p:cNvSpPr txBox="1"/>
          <p:nvPr/>
        </p:nvSpPr>
        <p:spPr>
          <a:xfrm>
            <a:off x="4119563" y="2930525"/>
            <a:ext cx="184150" cy="366713"/>
          </a:xfrm>
          <a:prstGeom prst="rect">
            <a:avLst/>
          </a:prstGeom>
          <a:noFill/>
          <a:ln w="9525">
            <a:noFill/>
          </a:ln>
        </p:spPr>
        <p:txBody>
          <a:bodyPr wrap="none">
            <a:spAutoFit/>
          </a:bodyPr>
          <a:p>
            <a:endParaRPr lang="zh-CN" altLang="en-US" dirty="0">
              <a:solidFill>
                <a:srgbClr val="000000"/>
              </a:solidFill>
              <a:latin typeface="Tahoma" panose="020B0604030504040204" pitchFamily="34" charset="0"/>
            </a:endParaRPr>
          </a:p>
        </p:txBody>
      </p:sp>
      <p:sp>
        <p:nvSpPr>
          <p:cNvPr id="19490" name="Text Box 34"/>
          <p:cNvSpPr txBox="1"/>
          <p:nvPr/>
        </p:nvSpPr>
        <p:spPr>
          <a:xfrm>
            <a:off x="1049338" y="3577908"/>
            <a:ext cx="5692140" cy="460375"/>
          </a:xfrm>
          <a:prstGeom prst="rect">
            <a:avLst/>
          </a:prstGeom>
          <a:noFill/>
          <a:ln w="9525">
            <a:noFill/>
          </a:ln>
        </p:spPr>
        <p:txBody>
          <a:bodyPr wrap="none">
            <a:spAutoFit/>
          </a:bodyPr>
          <a:p>
            <a:r>
              <a:rPr lang="zh-CN" altLang="en-US" sz="2400" b="1" dirty="0">
                <a:solidFill>
                  <a:srgbClr val="FF0000"/>
                </a:solidFill>
                <a:latin typeface="Arial" panose="020B0604020202020204" pitchFamily="34" charset="0"/>
              </a:rPr>
              <a:t>麦道公司在美国以外的零件供应地示意图</a:t>
            </a:r>
            <a:endParaRPr lang="zh-CN" altLang="en-US" sz="2400" b="1" dirty="0">
              <a:solidFill>
                <a:srgbClr val="FF0000"/>
              </a:solidFill>
              <a:latin typeface="Arial" panose="020B0604020202020204" pitchFamily="34" charset="0"/>
            </a:endParaRPr>
          </a:p>
        </p:txBody>
      </p:sp>
      <p:sp>
        <p:nvSpPr>
          <p:cNvPr id="36" name="Text Box 5"/>
          <p:cNvSpPr txBox="1"/>
          <p:nvPr/>
        </p:nvSpPr>
        <p:spPr>
          <a:xfrm>
            <a:off x="432435" y="6250305"/>
            <a:ext cx="4354830" cy="1320800"/>
          </a:xfrm>
          <a:prstGeom prst="rect">
            <a:avLst/>
          </a:prstGeom>
          <a:noFill/>
          <a:ln w="9525">
            <a:noFill/>
          </a:ln>
        </p:spPr>
        <p:txBody>
          <a:bodyPr wrap="square" lIns="91396" tIns="45698" rIns="91396" bIns="45698">
            <a:spAutoFit/>
          </a:bodyPr>
          <a:p>
            <a:pPr algn="r">
              <a:spcBef>
                <a:spcPct val="50000"/>
              </a:spcBef>
            </a:pPr>
            <a:r>
              <a:rPr lang="zh-CN" altLang="en-US" sz="3200" b="1" dirty="0">
                <a:solidFill>
                  <a:srgbClr val="0000CC"/>
                </a:solidFill>
                <a:latin typeface="黑体" panose="02010609060101010101" pitchFamily="49" charset="-122"/>
                <a:ea typeface="黑体" panose="02010609060101010101" pitchFamily="49" charset="-122"/>
              </a:rPr>
              <a:t>表现</a:t>
            </a:r>
            <a:r>
              <a:rPr lang="en-US" altLang="zh-CN" sz="3200" b="1" dirty="0">
                <a:solidFill>
                  <a:srgbClr val="0000CC"/>
                </a:solidFill>
                <a:latin typeface="黑体" panose="02010609060101010101" pitchFamily="49" charset="-122"/>
                <a:ea typeface="黑体" panose="02010609060101010101" pitchFamily="49" charset="-122"/>
              </a:rPr>
              <a:t>3</a:t>
            </a:r>
            <a:r>
              <a:rPr lang="en-US" altLang="zh-CN" sz="3200" b="1" dirty="0">
                <a:solidFill>
                  <a:srgbClr val="A50021"/>
                </a:solidFill>
                <a:ea typeface="隶书" pitchFamily="49" charset="-122"/>
                <a:sym typeface="+mn-ea"/>
              </a:rPr>
              <a:t>——</a:t>
            </a:r>
            <a:r>
              <a:rPr lang="zh-CN" altLang="en-US" sz="3200" b="1" dirty="0">
                <a:solidFill>
                  <a:srgbClr val="A50021"/>
                </a:solidFill>
                <a:latin typeface="黑体" panose="02010609060101010101" pitchFamily="49" charset="-122"/>
                <a:ea typeface="黑体" panose="02010609060101010101" pitchFamily="49" charset="-122"/>
                <a:sym typeface="+mn-ea"/>
              </a:rPr>
              <a:t>生产全球化</a:t>
            </a:r>
            <a:endParaRPr lang="zh-CN" altLang="en-US" sz="3200" b="1" dirty="0">
              <a:solidFill>
                <a:srgbClr val="A50021"/>
              </a:solidFill>
              <a:latin typeface="黑体" panose="02010609060101010101" pitchFamily="49" charset="-122"/>
              <a:ea typeface="黑体" panose="02010609060101010101" pitchFamily="49" charset="-122"/>
            </a:endParaRPr>
          </a:p>
          <a:p>
            <a:pPr algn="r">
              <a:spcBef>
                <a:spcPct val="50000"/>
              </a:spcBef>
            </a:pPr>
            <a:endParaRPr lang="en-US" altLang="zh-CN" sz="3200" b="1" dirty="0">
              <a:solidFill>
                <a:srgbClr val="0000CC"/>
              </a:solidFill>
              <a:latin typeface="黑体" panose="02010609060101010101" pitchFamily="49" charset="-122"/>
              <a:ea typeface="黑体" panose="02010609060101010101" pitchFamily="49" charset="-122"/>
            </a:endParaRPr>
          </a:p>
        </p:txBody>
      </p:sp>
      <p:sp>
        <p:nvSpPr>
          <p:cNvPr id="9" name="文本框 8"/>
          <p:cNvSpPr txBox="1"/>
          <p:nvPr/>
        </p:nvSpPr>
        <p:spPr>
          <a:xfrm>
            <a:off x="-54610" y="-15875"/>
            <a:ext cx="5614035" cy="645160"/>
          </a:xfrm>
          <a:prstGeom prst="rect">
            <a:avLst/>
          </a:prstGeom>
          <a:solidFill>
            <a:srgbClr val="00B0F0"/>
          </a:solidFill>
        </p:spPr>
        <p:txBody>
          <a:bodyPr wrap="none" rtlCol="0" anchor="t">
            <a:spAutoFit/>
          </a:bodyPr>
          <a:p>
            <a:pPr algn="l"/>
            <a:r>
              <a:rPr lang="en-US" altLang="zh-CN" sz="3600" b="1" dirty="0">
                <a:solidFill>
                  <a:schemeClr val="tx1"/>
                </a:solidFill>
                <a:effectLst>
                  <a:outerShdw blurRad="38100" dist="19050" dir="2700000" algn="tl" rotWithShape="0">
                    <a:schemeClr val="dk1">
                      <a:alpha val="40000"/>
                    </a:schemeClr>
                  </a:outerShdw>
                </a:effectLst>
                <a:sym typeface="+mn-ea"/>
              </a:rPr>
              <a:t>3.</a:t>
            </a:r>
            <a:r>
              <a:rPr lang="zh-CN" altLang="en-US" sz="3600" b="1" dirty="0">
                <a:solidFill>
                  <a:schemeClr val="tx1"/>
                </a:solidFill>
                <a:effectLst>
                  <a:outerShdw blurRad="38100" dist="19050" dir="2700000" algn="tl" rotWithShape="0">
                    <a:schemeClr val="dk1">
                      <a:alpha val="40000"/>
                    </a:schemeClr>
                  </a:outerShdw>
                </a:effectLst>
                <a:sym typeface="+mn-ea"/>
              </a:rPr>
              <a:t>经济全球化趋势的具体表</a:t>
            </a:r>
            <a:endParaRPr lang="zh-CN" altLang="en-US" sz="2800" b="1" dirty="0">
              <a:solidFill>
                <a:schemeClr val="tx1"/>
              </a:solidFill>
              <a:effectLst>
                <a:outerShdw blurRad="38100" dist="19050" dir="2700000" algn="tl" rotWithShape="0">
                  <a:schemeClr val="dk1">
                    <a:alpha val="40000"/>
                  </a:schemeClr>
                </a:outerShdw>
              </a:effectLst>
              <a:sym typeface="+mn-ea"/>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checkerboard(across)">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3"/>
          <p:cNvSpPr/>
          <p:nvPr/>
        </p:nvSpPr>
        <p:spPr>
          <a:xfrm>
            <a:off x="651193" y="1018858"/>
            <a:ext cx="6967537" cy="737235"/>
          </a:xfrm>
          <a:prstGeom prst="rect">
            <a:avLst/>
          </a:prstGeom>
          <a:solidFill>
            <a:srgbClr val="FFFF00"/>
          </a:solidFill>
          <a:ln w="9525">
            <a:noFill/>
          </a:ln>
        </p:spPr>
        <p:txBody>
          <a:bodyPr anchor="t">
            <a:spAutoFit/>
          </a:bodyPr>
          <a:p>
            <a:pPr algn="just">
              <a:lnSpc>
                <a:spcPct val="150000"/>
              </a:lnSpc>
            </a:pPr>
            <a:r>
              <a:rPr lang="zh-CN" altLang="en-US" sz="2800" b="1" dirty="0">
                <a:latin typeface="宋体" panose="02010600030101010101" pitchFamily="2" charset="-122"/>
                <a:ea typeface="宋体" panose="02010600030101010101" pitchFamily="2" charset="-122"/>
              </a:rPr>
              <a:t>表现</a:t>
            </a:r>
            <a:r>
              <a:rPr lang="en-US" altLang="zh-CN" sz="2800" b="1" dirty="0">
                <a:latin typeface="宋体" panose="02010600030101010101" pitchFamily="2" charset="-122"/>
                <a:ea typeface="宋体" panose="02010600030101010101" pitchFamily="2" charset="-122"/>
              </a:rPr>
              <a:t>4.</a:t>
            </a:r>
            <a:r>
              <a:rPr lang="zh-CN" altLang="en-US" sz="2800" b="1" dirty="0">
                <a:latin typeface="宋体" panose="02010600030101010101" pitchFamily="2" charset="-122"/>
                <a:ea typeface="宋体" panose="02010600030101010101" pitchFamily="2" charset="-122"/>
              </a:rPr>
              <a:t>世界贸易组织的成立</a:t>
            </a:r>
            <a:endParaRPr lang="zh-CN" altLang="en-US" sz="2800" b="1" dirty="0">
              <a:latin typeface="宋体" panose="02010600030101010101" pitchFamily="2" charset="-122"/>
              <a:ea typeface="宋体" panose="02010600030101010101" pitchFamily="2" charset="-122"/>
            </a:endParaRPr>
          </a:p>
        </p:txBody>
      </p:sp>
      <p:pic>
        <p:nvPicPr>
          <p:cNvPr id="32770" name="图片 2"/>
          <p:cNvPicPr>
            <a:picLocks noChangeAspect="1"/>
          </p:cNvPicPr>
          <p:nvPr/>
        </p:nvPicPr>
        <p:blipFill>
          <a:blip r:embed="rId1"/>
          <a:stretch>
            <a:fillRect/>
          </a:stretch>
        </p:blipFill>
        <p:spPr>
          <a:xfrm>
            <a:off x="511175" y="1862138"/>
            <a:ext cx="3695700" cy="3133725"/>
          </a:xfrm>
          <a:prstGeom prst="rect">
            <a:avLst/>
          </a:prstGeom>
          <a:noFill/>
          <a:ln w="9525">
            <a:noFill/>
          </a:ln>
        </p:spPr>
      </p:pic>
      <p:pic>
        <p:nvPicPr>
          <p:cNvPr id="32771" name="图片 3"/>
          <p:cNvPicPr>
            <a:picLocks noChangeAspect="1"/>
          </p:cNvPicPr>
          <p:nvPr/>
        </p:nvPicPr>
        <p:blipFill>
          <a:blip r:embed="rId2"/>
          <a:stretch>
            <a:fillRect/>
          </a:stretch>
        </p:blipFill>
        <p:spPr>
          <a:xfrm>
            <a:off x="4586288" y="2036763"/>
            <a:ext cx="4503737" cy="3062287"/>
          </a:xfrm>
          <a:prstGeom prst="rect">
            <a:avLst/>
          </a:prstGeom>
          <a:noFill/>
          <a:ln w="9525">
            <a:noFill/>
          </a:ln>
        </p:spPr>
      </p:pic>
      <p:sp>
        <p:nvSpPr>
          <p:cNvPr id="32772" name="TextBox 4"/>
          <p:cNvSpPr txBox="1"/>
          <p:nvPr/>
        </p:nvSpPr>
        <p:spPr>
          <a:xfrm>
            <a:off x="142875" y="5426075"/>
            <a:ext cx="4716463" cy="523875"/>
          </a:xfrm>
          <a:prstGeom prst="rect">
            <a:avLst/>
          </a:prstGeom>
          <a:noFill/>
          <a:ln w="9525">
            <a:noFill/>
          </a:ln>
        </p:spPr>
        <p:txBody>
          <a:bodyPr anchor="t">
            <a:spAutoFit/>
          </a:bodyPr>
          <a:p>
            <a:r>
              <a:rPr lang="zh-CN" altLang="en-US" sz="2800" b="1" dirty="0">
                <a:latin typeface="Calibri" panose="020F0502020204030204" pitchFamily="34" charset="0"/>
                <a:ea typeface="宋体" panose="02010600030101010101" pitchFamily="2" charset="-122"/>
              </a:rPr>
              <a:t>世界贸易组织（</a:t>
            </a:r>
            <a:r>
              <a:rPr lang="en-US" altLang="zh-CN" sz="2800" b="1" dirty="0">
                <a:latin typeface="Calibri" panose="020F0502020204030204" pitchFamily="34" charset="0"/>
                <a:ea typeface="宋体" panose="02010600030101010101" pitchFamily="2" charset="-122"/>
              </a:rPr>
              <a:t>WTO</a:t>
            </a:r>
            <a:r>
              <a:rPr lang="zh-CN" altLang="en-US" sz="2800" b="1" dirty="0">
                <a:latin typeface="Calibri" panose="020F0502020204030204" pitchFamily="34" charset="0"/>
                <a:ea typeface="宋体" panose="02010600030101010101" pitchFamily="2" charset="-122"/>
              </a:rPr>
              <a:t>）标志</a:t>
            </a:r>
            <a:endParaRPr lang="zh-CN" altLang="en-US" sz="2800" b="1" dirty="0">
              <a:latin typeface="Calibri" panose="020F0502020204030204" pitchFamily="34" charset="0"/>
              <a:ea typeface="宋体" panose="02010600030101010101" pitchFamily="2" charset="-122"/>
            </a:endParaRPr>
          </a:p>
        </p:txBody>
      </p:sp>
      <p:sp>
        <p:nvSpPr>
          <p:cNvPr id="32773" name="TextBox 5"/>
          <p:cNvSpPr txBox="1"/>
          <p:nvPr/>
        </p:nvSpPr>
        <p:spPr>
          <a:xfrm>
            <a:off x="4786313" y="5426075"/>
            <a:ext cx="4105275" cy="522288"/>
          </a:xfrm>
          <a:prstGeom prst="rect">
            <a:avLst/>
          </a:prstGeom>
          <a:noFill/>
          <a:ln w="9525">
            <a:noFill/>
          </a:ln>
        </p:spPr>
        <p:txBody>
          <a:bodyPr anchor="t">
            <a:spAutoFit/>
          </a:bodyPr>
          <a:p>
            <a:r>
              <a:rPr lang="zh-CN" altLang="en-US" sz="2800" b="1" dirty="0">
                <a:latin typeface="Calibri" panose="020F0502020204030204" pitchFamily="34" charset="0"/>
                <a:ea typeface="宋体" panose="02010600030101010101" pitchFamily="2" charset="-122"/>
              </a:rPr>
              <a:t>世界贸易组织总部大厦</a:t>
            </a:r>
            <a:endParaRPr lang="zh-CN" altLang="en-US" sz="2800" b="1" dirty="0">
              <a:latin typeface="Calibri" panose="020F0502020204030204" pitchFamily="34" charset="0"/>
              <a:ea typeface="宋体" panose="02010600030101010101" pitchFamily="2" charset="-122"/>
            </a:endParaRPr>
          </a:p>
        </p:txBody>
      </p:sp>
      <p:sp>
        <p:nvSpPr>
          <p:cNvPr id="9" name="文本框 8"/>
          <p:cNvSpPr txBox="1"/>
          <p:nvPr/>
        </p:nvSpPr>
        <p:spPr>
          <a:xfrm>
            <a:off x="157480" y="93345"/>
            <a:ext cx="5614035" cy="645160"/>
          </a:xfrm>
          <a:prstGeom prst="rect">
            <a:avLst/>
          </a:prstGeom>
          <a:solidFill>
            <a:srgbClr val="00B0F0"/>
          </a:solidFill>
        </p:spPr>
        <p:txBody>
          <a:bodyPr wrap="none" rtlCol="0" anchor="t">
            <a:spAutoFit/>
          </a:bodyPr>
          <a:p>
            <a:pPr algn="l"/>
            <a:r>
              <a:rPr lang="en-US" altLang="zh-CN" sz="3600" b="1" dirty="0">
                <a:solidFill>
                  <a:schemeClr val="tx1"/>
                </a:solidFill>
                <a:effectLst>
                  <a:outerShdw blurRad="38100" dist="19050" dir="2700000" algn="tl" rotWithShape="0">
                    <a:schemeClr val="dk1">
                      <a:alpha val="40000"/>
                    </a:schemeClr>
                  </a:outerShdw>
                </a:effectLst>
                <a:sym typeface="+mn-ea"/>
              </a:rPr>
              <a:t>3.</a:t>
            </a:r>
            <a:r>
              <a:rPr lang="zh-CN" altLang="en-US" sz="3600" b="1" dirty="0">
                <a:solidFill>
                  <a:schemeClr val="tx1"/>
                </a:solidFill>
                <a:effectLst>
                  <a:outerShdw blurRad="38100" dist="19050" dir="2700000" algn="tl" rotWithShape="0">
                    <a:schemeClr val="dk1">
                      <a:alpha val="40000"/>
                    </a:schemeClr>
                  </a:outerShdw>
                </a:effectLst>
                <a:sym typeface="+mn-ea"/>
              </a:rPr>
              <a:t>经济全球化趋势的具体表</a:t>
            </a:r>
            <a:endParaRPr lang="zh-CN" altLang="en-US" sz="2800" b="1" dirty="0">
              <a:solidFill>
                <a:schemeClr val="tx1"/>
              </a:solidFill>
              <a:effectLst>
                <a:outerShdw blurRad="38100" dist="19050" dir="2700000" algn="tl" rotWithShape="0">
                  <a:schemeClr val="dk1">
                    <a:alpha val="40000"/>
                  </a:schemeClr>
                </a:outerShdw>
              </a:effectLst>
              <a:sym typeface="+mn-ea"/>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TextBox 1"/>
          <p:cNvSpPr txBox="1"/>
          <p:nvPr/>
        </p:nvSpPr>
        <p:spPr>
          <a:xfrm>
            <a:off x="66675" y="-3175"/>
            <a:ext cx="5257800" cy="583565"/>
          </a:xfrm>
          <a:prstGeom prst="rect">
            <a:avLst/>
          </a:prstGeom>
          <a:solidFill>
            <a:srgbClr val="9EFAEE"/>
          </a:solidFill>
          <a:ln w="9525">
            <a:noFill/>
          </a:ln>
        </p:spPr>
        <p:txBody>
          <a:bodyPr wrap="square" anchor="t">
            <a:spAutoFit/>
          </a:bodyPr>
          <a:p>
            <a:r>
              <a:rPr lang="en-US" altLang="zh-CN" sz="3200" b="1" dirty="0">
                <a:latin typeface="Calibri" panose="020F0502020204030204" pitchFamily="34" charset="0"/>
                <a:ea typeface="宋体" panose="02010600030101010101" pitchFamily="2" charset="-122"/>
              </a:rPr>
              <a:t>4.</a:t>
            </a:r>
            <a:r>
              <a:rPr lang="zh-CN" altLang="en-US" sz="3200" b="1" dirty="0">
                <a:latin typeface="Calibri" panose="020F0502020204030204" pitchFamily="34" charset="0"/>
                <a:ea typeface="宋体" panose="02010600030101010101" pitchFamily="2" charset="-122"/>
              </a:rPr>
              <a:t>世界贸易组织</a:t>
            </a:r>
            <a:endParaRPr lang="zh-CN" altLang="en-US" sz="3200" b="1" dirty="0">
              <a:latin typeface="Calibri" panose="020F0502020204030204" pitchFamily="34" charset="0"/>
              <a:ea typeface="宋体" panose="02010600030101010101" pitchFamily="2" charset="-122"/>
            </a:endParaRPr>
          </a:p>
        </p:txBody>
      </p:sp>
      <p:sp>
        <p:nvSpPr>
          <p:cNvPr id="33794" name="TextBox 19"/>
          <p:cNvSpPr txBox="1"/>
          <p:nvPr/>
        </p:nvSpPr>
        <p:spPr>
          <a:xfrm>
            <a:off x="66675" y="449263"/>
            <a:ext cx="8515350" cy="4184650"/>
          </a:xfrm>
          <a:prstGeom prst="rect">
            <a:avLst/>
          </a:prstGeom>
          <a:noFill/>
          <a:ln w="9525">
            <a:noFill/>
          </a:ln>
        </p:spPr>
        <p:txBody>
          <a:bodyPr wrap="square" anchor="t">
            <a:spAutoFit/>
            <a:scene3d>
              <a:camera prst="orthographicFront"/>
              <a:lightRig rig="threePt" dir="t"/>
            </a:scene3d>
          </a:bodyPr>
          <a:p>
            <a:pPr>
              <a:lnSpc>
                <a:spcPct val="150000"/>
              </a:lnSpc>
            </a:pPr>
            <a:r>
              <a:rPr lang="zh-CN" altLang="en-US"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rPr>
              <a:t>成立：</a:t>
            </a:r>
            <a:endParaRPr lang="zh-CN" altLang="en-US"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endParaRPr>
          </a:p>
          <a:p>
            <a:pPr>
              <a:lnSpc>
                <a:spcPct val="150000"/>
              </a:lnSpc>
            </a:pPr>
            <a:r>
              <a:rPr lang="zh-CN" altLang="en-US"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rPr>
              <a:t>宗旨：</a:t>
            </a:r>
            <a:endParaRPr lang="zh-CN" altLang="en-US"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endParaRPr>
          </a:p>
          <a:p>
            <a:pPr>
              <a:lnSpc>
                <a:spcPct val="150000"/>
              </a:lnSpc>
            </a:pPr>
            <a:endParaRPr lang="en-US" altLang="zh-CN"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endParaRPr>
          </a:p>
          <a:p>
            <a:pPr>
              <a:lnSpc>
                <a:spcPct val="200000"/>
              </a:lnSpc>
            </a:pPr>
            <a:r>
              <a:rPr lang="zh-CN" altLang="en-US"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rPr>
              <a:t>职能：</a:t>
            </a:r>
            <a:endParaRPr lang="zh-CN" altLang="en-US"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endParaRPr>
          </a:p>
          <a:p>
            <a:pPr>
              <a:lnSpc>
                <a:spcPct val="150000"/>
              </a:lnSpc>
            </a:pPr>
            <a:endParaRPr lang="en-US" altLang="zh-CN"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endParaRPr>
          </a:p>
          <a:p>
            <a:pPr>
              <a:lnSpc>
                <a:spcPct val="150000"/>
              </a:lnSpc>
            </a:pPr>
            <a:r>
              <a:rPr lang="zh-CN" altLang="en-US"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rPr>
              <a:t>作用：</a:t>
            </a:r>
            <a:endParaRPr lang="zh-CN" altLang="en-US" sz="2800" b="1" dirty="0">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endParaRPr>
          </a:p>
        </p:txBody>
      </p:sp>
      <p:sp>
        <p:nvSpPr>
          <p:cNvPr id="4" name="文本框 3"/>
          <p:cNvSpPr txBox="1"/>
          <p:nvPr/>
        </p:nvSpPr>
        <p:spPr>
          <a:xfrm>
            <a:off x="1751013" y="581025"/>
            <a:ext cx="7053262" cy="520700"/>
          </a:xfrm>
          <a:prstGeom prst="rect">
            <a:avLst/>
          </a:prstGeom>
          <a:solidFill>
            <a:srgbClr val="00B050"/>
          </a:solidFill>
          <a:ln w="9525">
            <a:noFill/>
          </a:ln>
        </p:spPr>
        <p:txBody>
          <a:bodyPr wrap="square" anchor="t">
            <a:spAutoFit/>
          </a:bodyPr>
          <a:p>
            <a:r>
              <a:rPr lang="zh-CN" altLang="zh-CN" sz="2800" b="1">
                <a:solidFill>
                  <a:srgbClr val="FFFF00"/>
                </a:solidFill>
                <a:latin typeface="Arial" panose="020B0604020202020204" pitchFamily="34" charset="0"/>
                <a:ea typeface="宋体" panose="02010600030101010101" pitchFamily="2" charset="-122"/>
              </a:rPr>
              <a:t>1995年1月1日，世界贸易组织正式成立。</a:t>
            </a:r>
            <a:endParaRPr lang="zh-CN" altLang="zh-CN" sz="2800" b="1">
              <a:solidFill>
                <a:srgbClr val="FFFF00"/>
              </a:solidFill>
              <a:latin typeface="Arial" panose="020B0604020202020204" pitchFamily="34" charset="0"/>
              <a:ea typeface="宋体" panose="02010600030101010101" pitchFamily="2" charset="-122"/>
            </a:endParaRPr>
          </a:p>
        </p:txBody>
      </p:sp>
      <p:sp>
        <p:nvSpPr>
          <p:cNvPr id="5" name="文本框 4"/>
          <p:cNvSpPr txBox="1"/>
          <p:nvPr/>
        </p:nvSpPr>
        <p:spPr>
          <a:xfrm>
            <a:off x="1751013" y="1284288"/>
            <a:ext cx="7053262" cy="1382712"/>
          </a:xfrm>
          <a:prstGeom prst="rect">
            <a:avLst/>
          </a:prstGeom>
          <a:solidFill>
            <a:srgbClr val="00B050"/>
          </a:solidFill>
          <a:ln w="9525">
            <a:noFill/>
          </a:ln>
        </p:spPr>
        <p:txBody>
          <a:bodyPr wrap="square" anchor="t">
            <a:spAutoFit/>
          </a:bodyPr>
          <a:p>
            <a:r>
              <a:rPr lang="zh-CN" altLang="zh-CN" sz="2800" b="1">
                <a:solidFill>
                  <a:srgbClr val="FFFF00"/>
                </a:solidFill>
                <a:latin typeface="Arial" panose="020B0604020202020204" pitchFamily="34" charset="0"/>
                <a:ea typeface="宋体" panose="02010600030101010101" pitchFamily="2" charset="-122"/>
              </a:rPr>
              <a:t>是以非歧视性、开放、公平为原则，促进全球贸易和经济发展，保证就业、收入与需求的增长，提高人类生活水平。</a:t>
            </a:r>
            <a:endParaRPr lang="zh-CN" altLang="zh-CN" sz="2800" b="1">
              <a:solidFill>
                <a:srgbClr val="FFFF00"/>
              </a:solidFill>
              <a:latin typeface="Arial" panose="020B0604020202020204" pitchFamily="34" charset="0"/>
              <a:ea typeface="宋体" panose="02010600030101010101" pitchFamily="2" charset="-122"/>
            </a:endParaRPr>
          </a:p>
        </p:txBody>
      </p:sp>
      <p:sp>
        <p:nvSpPr>
          <p:cNvPr id="6" name="文本框 5"/>
          <p:cNvSpPr txBox="1"/>
          <p:nvPr/>
        </p:nvSpPr>
        <p:spPr>
          <a:xfrm>
            <a:off x="1751013" y="2790190"/>
            <a:ext cx="7053262" cy="954088"/>
          </a:xfrm>
          <a:prstGeom prst="rect">
            <a:avLst/>
          </a:prstGeom>
          <a:solidFill>
            <a:srgbClr val="00B050"/>
          </a:solidFill>
          <a:ln w="9525">
            <a:noFill/>
          </a:ln>
        </p:spPr>
        <p:txBody>
          <a:bodyPr wrap="square" anchor="t">
            <a:spAutoFit/>
          </a:bodyPr>
          <a:p>
            <a:r>
              <a:rPr lang="zh-CN" altLang="zh-CN" sz="2800" b="1">
                <a:solidFill>
                  <a:srgbClr val="FFFF00"/>
                </a:solidFill>
                <a:latin typeface="Arial" panose="020B0604020202020204" pitchFamily="34" charset="0"/>
                <a:ea typeface="宋体" panose="02010600030101010101" pitchFamily="2" charset="-122"/>
              </a:rPr>
              <a:t>主要是制定和规范多变贸易协定、组织贸易谈判、解决贸易争端等。</a:t>
            </a:r>
            <a:endParaRPr lang="zh-CN" altLang="zh-CN" sz="2800" b="1">
              <a:solidFill>
                <a:srgbClr val="FFFF00"/>
              </a:solidFill>
              <a:latin typeface="Arial" panose="020B0604020202020204" pitchFamily="34" charset="0"/>
              <a:ea typeface="宋体" panose="02010600030101010101" pitchFamily="2" charset="-122"/>
            </a:endParaRPr>
          </a:p>
        </p:txBody>
      </p:sp>
      <p:sp>
        <p:nvSpPr>
          <p:cNvPr id="101" name="文本框 100"/>
          <p:cNvSpPr txBox="1"/>
          <p:nvPr/>
        </p:nvSpPr>
        <p:spPr>
          <a:xfrm>
            <a:off x="1638300" y="3986213"/>
            <a:ext cx="7280275" cy="2676525"/>
          </a:xfrm>
          <a:prstGeom prst="rect">
            <a:avLst/>
          </a:prstGeom>
          <a:solidFill>
            <a:srgbClr val="00B050"/>
          </a:solidFill>
          <a:ln w="9525">
            <a:noFill/>
          </a:ln>
        </p:spPr>
        <p:txBody>
          <a:bodyPr wrap="square" anchor="t">
            <a:spAutoFit/>
          </a:bodyPr>
          <a:p>
            <a:r>
              <a:rPr lang="zh-CN" altLang="zh-CN" sz="2800" b="1">
                <a:solidFill>
                  <a:srgbClr val="FFFF00"/>
                </a:solidFill>
                <a:latin typeface="Arial" panose="020B0604020202020204" pitchFamily="34" charset="0"/>
                <a:ea typeface="宋体" panose="02010600030101010101" pitchFamily="2" charset="-122"/>
              </a:rPr>
              <a:t>（</a:t>
            </a:r>
            <a:r>
              <a:rPr lang="en-US" altLang="zh-CN" sz="2800" b="1">
                <a:solidFill>
                  <a:srgbClr val="FFFF00"/>
                </a:solidFill>
                <a:latin typeface="Arial" panose="020B0604020202020204" pitchFamily="34" charset="0"/>
                <a:ea typeface="宋体" panose="02010600030101010101" pitchFamily="2" charset="-122"/>
              </a:rPr>
              <a:t>1</a:t>
            </a:r>
            <a:r>
              <a:rPr lang="zh-CN" altLang="zh-CN" sz="2800" b="1">
                <a:solidFill>
                  <a:srgbClr val="FFFF00"/>
                </a:solidFill>
                <a:latin typeface="Arial" panose="020B0604020202020204" pitchFamily="34" charset="0"/>
                <a:ea typeface="宋体" panose="02010600030101010101" pitchFamily="2" charset="-122"/>
              </a:rPr>
              <a:t>）世界贸易组织成立后，其成员的关税水平普遍降低，贸易壁垒进一步减少，促进了全球贸易和世界经济的发展。</a:t>
            </a:r>
            <a:endParaRPr lang="zh-CN" altLang="zh-CN" sz="2800" b="1">
              <a:solidFill>
                <a:srgbClr val="FFFF00"/>
              </a:solidFill>
              <a:latin typeface="Arial" panose="020B0604020202020204" pitchFamily="34" charset="0"/>
              <a:ea typeface="宋体" panose="02010600030101010101" pitchFamily="2" charset="-122"/>
            </a:endParaRPr>
          </a:p>
          <a:p>
            <a:r>
              <a:rPr lang="zh-CN" altLang="zh-CN" sz="2800" b="1">
                <a:solidFill>
                  <a:srgbClr val="FFFF00"/>
                </a:solidFill>
                <a:latin typeface="Arial" panose="020B0604020202020204" pitchFamily="34" charset="0"/>
                <a:ea typeface="宋体" panose="02010600030101010101" pitchFamily="2" charset="-122"/>
              </a:rPr>
              <a:t>（</a:t>
            </a:r>
            <a:r>
              <a:rPr lang="en-US" altLang="zh-CN" sz="2800" b="1">
                <a:solidFill>
                  <a:srgbClr val="FFFF00"/>
                </a:solidFill>
                <a:latin typeface="Arial" panose="020B0604020202020204" pitchFamily="34" charset="0"/>
                <a:ea typeface="宋体" panose="02010600030101010101" pitchFamily="2" charset="-122"/>
              </a:rPr>
              <a:t>2</a:t>
            </a:r>
            <a:r>
              <a:rPr lang="zh-CN" altLang="zh-CN" sz="2800" b="1">
                <a:solidFill>
                  <a:srgbClr val="FFFF00"/>
                </a:solidFill>
                <a:latin typeface="Arial" panose="020B0604020202020204" pitchFamily="34" charset="0"/>
                <a:ea typeface="宋体" panose="02010600030101010101" pitchFamily="2" charset="-122"/>
              </a:rPr>
              <a:t>）它与联合国一起成为支撑、协调世界经济和政治的两大支柱，推动着世界的和平与发展。</a:t>
            </a:r>
            <a:endParaRPr lang="zh-CN" altLang="zh-CN" sz="2800" b="1">
              <a:solidFill>
                <a:srgbClr val="FFFF00"/>
              </a:solidFill>
              <a:latin typeface="Arial" panose="020B0604020202020204" pitchFamily="34"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charRg st="0" end="22"/>
                                            </p:txEl>
                                          </p:spTgt>
                                        </p:tgtEl>
                                        <p:attrNameLst>
                                          <p:attrName>style.visibility</p:attrName>
                                        </p:attrNameLst>
                                      </p:cBhvr>
                                      <p:to>
                                        <p:strVal val="visible"/>
                                      </p:to>
                                    </p:set>
                                    <p:anim calcmode="lin" valueType="num">
                                      <p:cBhvr additive="base">
                                        <p:cTn id="7" dur="500" fill="hold"/>
                                        <p:tgtEl>
                                          <p:spTgt spid="4">
                                            <p:txEl>
                                              <p:charRg st="0" end="2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charRg st="0" end="2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500" fill="hold">
                                          <p:stCondLst>
                                            <p:cond delay="0"/>
                                          </p:stCondLst>
                                        </p:cTn>
                                        <p:tgtEl>
                                          <p:spTgt spid="5">
                                            <p:txEl>
                                              <p:charRg st="0" end="52"/>
                                            </p:txEl>
                                          </p:spTgt>
                                        </p:tgtEl>
                                        <p:attrNameLst>
                                          <p:attrName>style.visibility</p:attrName>
                                        </p:attrNameLst>
                                      </p:cBhvr>
                                      <p:to>
                                        <p:strVal val="visible"/>
                                      </p:to>
                                    </p:set>
                                    <p:anim calcmode="lin" valueType="num">
                                      <p:cBhvr>
                                        <p:cTn id="13" dur="500" fill="hold"/>
                                        <p:tgtEl>
                                          <p:spTgt spid="5">
                                            <p:txEl>
                                              <p:charRg st="0" end="52"/>
                                            </p:txEl>
                                          </p:spTgt>
                                        </p:tgtEl>
                                        <p:attrNameLst>
                                          <p:attrName>ppt_x</p:attrName>
                                        </p:attrNameLst>
                                      </p:cBhvr>
                                      <p:tavLst>
                                        <p:tav tm="0">
                                          <p:val>
                                            <p:strVal val="#ppt_x"/>
                                          </p:val>
                                        </p:tav>
                                        <p:tav tm="100000">
                                          <p:val>
                                            <p:strVal val="#ppt_x"/>
                                          </p:val>
                                        </p:tav>
                                      </p:tavLst>
                                    </p:anim>
                                    <p:anim calcmode="lin" valueType="num">
                                      <p:cBhvr>
                                        <p:cTn id="14" dur="500" fill="hold"/>
                                        <p:tgtEl>
                                          <p:spTgt spid="5">
                                            <p:txEl>
                                              <p:charRg st="0" end="5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charRg st="0" end="31"/>
                                            </p:txEl>
                                          </p:spTgt>
                                        </p:tgtEl>
                                        <p:attrNameLst>
                                          <p:attrName>style.visibility</p:attrName>
                                        </p:attrNameLst>
                                      </p:cBhvr>
                                      <p:to>
                                        <p:strVal val="visible"/>
                                      </p:to>
                                    </p:set>
                                    <p:anim calcmode="lin" valueType="num">
                                      <p:cBhvr>
                                        <p:cTn id="19" dur="500" fill="hold"/>
                                        <p:tgtEl>
                                          <p:spTgt spid="6">
                                            <p:txEl>
                                              <p:charRg st="0" end="31"/>
                                            </p:txEl>
                                          </p:spTgt>
                                        </p:tgtEl>
                                        <p:attrNameLst>
                                          <p:attrName>ppt_x</p:attrName>
                                        </p:attrNameLst>
                                      </p:cBhvr>
                                      <p:tavLst>
                                        <p:tav tm="0">
                                          <p:val>
                                            <p:strVal val="#ppt_x"/>
                                          </p:val>
                                        </p:tav>
                                        <p:tav tm="100000">
                                          <p:val>
                                            <p:strVal val="#ppt_x"/>
                                          </p:val>
                                        </p:tav>
                                      </p:tavLst>
                                    </p:anim>
                                    <p:anim calcmode="lin" valueType="num">
                                      <p:cBhvr>
                                        <p:cTn id="20" dur="500" fill="hold"/>
                                        <p:tgtEl>
                                          <p:spTgt spid="6">
                                            <p:txEl>
                                              <p:charRg st="0" end="3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1">
                                            <p:txEl>
                                              <p:charRg st="0" end="53"/>
                                            </p:txEl>
                                          </p:spTgt>
                                        </p:tgtEl>
                                        <p:attrNameLst>
                                          <p:attrName>style.visibility</p:attrName>
                                        </p:attrNameLst>
                                      </p:cBhvr>
                                      <p:to>
                                        <p:strVal val="visible"/>
                                      </p:to>
                                    </p:set>
                                    <p:anim calcmode="lin" valueType="num">
                                      <p:cBhvr additive="base">
                                        <p:cTn id="25" dur="500" fill="hold"/>
                                        <p:tgtEl>
                                          <p:spTgt spid="101">
                                            <p:txEl>
                                              <p:charRg st="0" end="5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1">
                                            <p:txEl>
                                              <p:charRg st="0" end="5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1">
                                            <p:txEl>
                                              <p:charRg st="53" end="96"/>
                                            </p:txEl>
                                          </p:spTgt>
                                        </p:tgtEl>
                                        <p:attrNameLst>
                                          <p:attrName>style.visibility</p:attrName>
                                        </p:attrNameLst>
                                      </p:cBhvr>
                                      <p:to>
                                        <p:strVal val="visible"/>
                                      </p:to>
                                    </p:set>
                                    <p:anim calcmode="lin" valueType="num">
                                      <p:cBhvr additive="base">
                                        <p:cTn id="31" dur="500" fill="hold"/>
                                        <p:tgtEl>
                                          <p:spTgt spid="101">
                                            <p:txEl>
                                              <p:charRg st="53" end="9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1">
                                            <p:txEl>
                                              <p:charRg st="53" end="9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6"/>
          <p:cNvGrpSpPr/>
          <p:nvPr/>
        </p:nvGrpSpPr>
        <p:grpSpPr>
          <a:xfrm>
            <a:off x="748665" y="1350645"/>
            <a:ext cx="3488690" cy="4801202"/>
            <a:chOff x="2470" y="711"/>
            <a:chExt cx="3006" cy="4074"/>
          </a:xfrm>
        </p:grpSpPr>
        <p:pic>
          <p:nvPicPr>
            <p:cNvPr id="21510" name="Picture 7" descr="一锤定音"/>
            <p:cNvPicPr>
              <a:picLocks noChangeAspect="1"/>
            </p:cNvPicPr>
            <p:nvPr/>
          </p:nvPicPr>
          <p:blipFill>
            <a:blip r:embed="rId1"/>
            <a:stretch>
              <a:fillRect/>
            </a:stretch>
          </p:blipFill>
          <p:spPr>
            <a:xfrm>
              <a:off x="2470" y="711"/>
              <a:ext cx="2898" cy="3270"/>
            </a:xfrm>
            <a:prstGeom prst="rect">
              <a:avLst/>
            </a:prstGeom>
            <a:noFill/>
            <a:ln w="9525">
              <a:noFill/>
            </a:ln>
          </p:spPr>
        </p:pic>
        <p:sp>
          <p:nvSpPr>
            <p:cNvPr id="21511" name="Text Box 8"/>
            <p:cNvSpPr txBox="1"/>
            <p:nvPr/>
          </p:nvSpPr>
          <p:spPr>
            <a:xfrm>
              <a:off x="2573" y="4159"/>
              <a:ext cx="2903" cy="626"/>
            </a:xfrm>
            <a:prstGeom prst="rect">
              <a:avLst/>
            </a:prstGeom>
            <a:noFill/>
            <a:ln w="9525">
              <a:noFill/>
            </a:ln>
          </p:spPr>
          <p:txBody>
            <a:bodyPr>
              <a:spAutoFit/>
            </a:bodyPr>
            <a:p>
              <a:pPr algn="ctr"/>
              <a:r>
                <a:rPr lang="zh-CN" altLang="en-US" sz="2100" b="1" dirty="0">
                  <a:latin typeface="黑体" panose="02010609060101010101" pitchFamily="49" charset="-122"/>
                  <a:ea typeface="黑体" panose="02010609060101010101" pitchFamily="49" charset="-122"/>
                </a:rPr>
                <a:t>卡塔尔财政、经济和贸易</a:t>
              </a:r>
              <a:endParaRPr lang="zh-CN" altLang="en-US" sz="2100" b="1" dirty="0">
                <a:latin typeface="黑体" panose="02010609060101010101" pitchFamily="49" charset="-122"/>
                <a:ea typeface="黑体" panose="02010609060101010101" pitchFamily="49" charset="-122"/>
              </a:endParaRPr>
            </a:p>
            <a:p>
              <a:pPr algn="ctr"/>
              <a:r>
                <a:rPr lang="zh-CN" altLang="en-US" sz="2100" b="1" dirty="0">
                  <a:latin typeface="黑体" panose="02010609060101010101" pitchFamily="49" charset="-122"/>
                  <a:ea typeface="黑体" panose="02010609060101010101" pitchFamily="49" charset="-122"/>
                </a:rPr>
                <a:t>大臣卡迈尔先生一锤定音</a:t>
              </a:r>
              <a:endParaRPr lang="zh-CN" altLang="en-US" sz="2100" b="1" dirty="0">
                <a:latin typeface="黑体" panose="02010609060101010101" pitchFamily="49" charset="-122"/>
                <a:ea typeface="黑体" panose="02010609060101010101" pitchFamily="49" charset="-122"/>
              </a:endParaRPr>
            </a:p>
          </p:txBody>
        </p:sp>
      </p:grpSp>
      <p:sp>
        <p:nvSpPr>
          <p:cNvPr id="21509" name="Text Box 10"/>
          <p:cNvSpPr txBox="1"/>
          <p:nvPr/>
        </p:nvSpPr>
        <p:spPr>
          <a:xfrm>
            <a:off x="1466850" y="773113"/>
            <a:ext cx="5764530" cy="521970"/>
          </a:xfrm>
          <a:prstGeom prst="rect">
            <a:avLst/>
          </a:prstGeom>
          <a:solidFill>
            <a:srgbClr val="FFFF00"/>
          </a:solidFill>
          <a:ln w="9525">
            <a:noFill/>
          </a:ln>
        </p:spPr>
        <p:txBody>
          <a:bodyPr wrap="none">
            <a:spAutoFit/>
            <a:scene3d>
              <a:camera prst="orthographicFront"/>
              <a:lightRig rig="threePt" dir="t"/>
            </a:scene3d>
          </a:bodyPr>
          <a:p>
            <a:r>
              <a:rPr lang="zh-CN" altLang="en-US"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中国</a:t>
            </a:r>
            <a:r>
              <a:rPr lang="en-US" altLang="zh-CN"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2001</a:t>
            </a:r>
            <a:r>
              <a:rPr lang="zh-CN" altLang="en-US"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年</a:t>
            </a:r>
            <a:r>
              <a:rPr lang="en-US" altLang="zh-CN"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12</a:t>
            </a:r>
            <a:r>
              <a:rPr lang="zh-CN" altLang="en-US"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月加入世界贸易组织</a:t>
            </a:r>
            <a:endParaRPr lang="zh-CN" altLang="en-US"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4402455" y="1350645"/>
            <a:ext cx="4550410" cy="2573655"/>
          </a:xfrm>
          <a:prstGeom prst="rect">
            <a:avLst/>
          </a:prstGeom>
        </p:spPr>
      </p:pic>
      <p:pic>
        <p:nvPicPr>
          <p:cNvPr id="34820" name="Picture 4" descr="http://p0.so.qhmsg.com/bdr/_240_/t011b47b57d4e5a5aa5.jpg"/>
          <p:cNvPicPr>
            <a:picLocks noChangeAspect="1"/>
          </p:cNvPicPr>
          <p:nvPr/>
        </p:nvPicPr>
        <p:blipFill>
          <a:blip r:embed="rId3"/>
          <a:stretch>
            <a:fillRect/>
          </a:stretch>
        </p:blipFill>
        <p:spPr>
          <a:xfrm>
            <a:off x="4251325" y="4122420"/>
            <a:ext cx="3048000" cy="2286000"/>
          </a:xfrm>
          <a:prstGeom prst="rect">
            <a:avLst/>
          </a:prstGeom>
          <a:noFill/>
          <a:ln w="9525">
            <a:noFill/>
          </a:ln>
        </p:spPr>
      </p:pic>
      <p:sp>
        <p:nvSpPr>
          <p:cNvPr id="34821" name="TextBox 8"/>
          <p:cNvSpPr txBox="1"/>
          <p:nvPr/>
        </p:nvSpPr>
        <p:spPr>
          <a:xfrm>
            <a:off x="7493000" y="4296410"/>
            <a:ext cx="431800" cy="1938338"/>
          </a:xfrm>
          <a:prstGeom prst="rect">
            <a:avLst/>
          </a:prstGeom>
          <a:solidFill>
            <a:srgbClr val="BEFAF3"/>
          </a:solidFill>
          <a:ln w="9525">
            <a:noFill/>
          </a:ln>
        </p:spPr>
        <p:txBody>
          <a:bodyPr anchor="t">
            <a:spAutoFit/>
          </a:bodyPr>
          <a:p>
            <a:r>
              <a:rPr lang="zh-CN" altLang="en-US" sz="2400" b="1" dirty="0">
                <a:latin typeface="Calibri" panose="020F0502020204030204" pitchFamily="34" charset="0"/>
                <a:ea typeface="宋体" panose="02010600030101010101" pitchFamily="2" charset="-122"/>
              </a:rPr>
              <a:t>全球化经济</a:t>
            </a:r>
            <a:endParaRPr lang="zh-CN" altLang="en-US" sz="2400" b="1" dirty="0">
              <a:latin typeface="Calibri" panose="020F0502020204030204" pitchFamily="34" charset="0"/>
              <a:ea typeface="宋体" panose="02010600030101010101" pitchFamily="2" charset="-122"/>
            </a:endParaRPr>
          </a:p>
        </p:txBody>
      </p:sp>
      <p:sp>
        <p:nvSpPr>
          <p:cNvPr id="33793" name="TextBox 1"/>
          <p:cNvSpPr txBox="1"/>
          <p:nvPr/>
        </p:nvSpPr>
        <p:spPr>
          <a:xfrm>
            <a:off x="66675" y="-3175"/>
            <a:ext cx="5257800" cy="583565"/>
          </a:xfrm>
          <a:prstGeom prst="rect">
            <a:avLst/>
          </a:prstGeom>
          <a:solidFill>
            <a:srgbClr val="9EFAEE"/>
          </a:solidFill>
          <a:ln w="9525">
            <a:noFill/>
          </a:ln>
        </p:spPr>
        <p:txBody>
          <a:bodyPr wrap="square" anchor="t">
            <a:spAutoFit/>
          </a:bodyPr>
          <a:p>
            <a:r>
              <a:rPr lang="en-US" altLang="zh-CN" sz="3200" b="1" dirty="0">
                <a:latin typeface="Calibri" panose="020F0502020204030204" pitchFamily="34" charset="0"/>
                <a:ea typeface="宋体" panose="02010600030101010101" pitchFamily="2" charset="-122"/>
              </a:rPr>
              <a:t>5.</a:t>
            </a:r>
            <a:r>
              <a:rPr lang="zh-CN" altLang="en-US" sz="3200" b="1" dirty="0">
                <a:latin typeface="Calibri" panose="020F0502020204030204" pitchFamily="34" charset="0"/>
                <a:ea typeface="宋体" panose="02010600030101010101" pitchFamily="2" charset="-122"/>
              </a:rPr>
              <a:t>世界贸易组织与中国</a:t>
            </a:r>
            <a:endParaRPr lang="zh-CN" altLang="en-US" sz="3200" b="1" dirty="0">
              <a:latin typeface="Calibri" panose="020F0502020204030204" pitchFamily="34" charset="0"/>
              <a:ea typeface="宋体" panose="02010600030101010101" pitchFamily="2" charset="-122"/>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4"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TextBox 1"/>
          <p:cNvSpPr txBox="1"/>
          <p:nvPr/>
        </p:nvSpPr>
        <p:spPr>
          <a:xfrm>
            <a:off x="514350" y="1387475"/>
            <a:ext cx="7921625" cy="4402138"/>
          </a:xfrm>
          <a:prstGeom prst="rect">
            <a:avLst/>
          </a:prstGeom>
          <a:noFill/>
          <a:ln w="9525">
            <a:noFill/>
          </a:ln>
        </p:spPr>
        <p:txBody>
          <a:bodyPr anchor="t">
            <a:spAutoFit/>
          </a:bodyPr>
          <a:p>
            <a:r>
              <a:rPr lang="zh-CN" altLang="en-US" sz="2800" dirty="0">
                <a:latin typeface="宋体" panose="02010600030101010101" pitchFamily="2" charset="-122"/>
                <a:ea typeface="宋体" panose="02010600030101010101" pitchFamily="2" charset="-122"/>
              </a:rPr>
              <a:t>     </a:t>
            </a:r>
            <a:r>
              <a:rPr lang="zh-CN" altLang="en-US" sz="2800" b="1" dirty="0">
                <a:latin typeface="宋体" panose="02010600030101010101" pitchFamily="2" charset="-122"/>
                <a:ea typeface="宋体" panose="02010600030101010101" pitchFamily="2" charset="-122"/>
              </a:rPr>
              <a:t>“加入世贸的十年比加入世贸组织前二十四年中国的进出口总额增长了</a:t>
            </a:r>
            <a:r>
              <a:rPr lang="en-US" altLang="zh-CN" sz="2800" b="1" dirty="0">
                <a:latin typeface="宋体" panose="02010600030101010101" pitchFamily="2" charset="-122"/>
                <a:ea typeface="宋体" panose="02010600030101010101" pitchFamily="2" charset="-122"/>
              </a:rPr>
              <a:t>3.8</a:t>
            </a:r>
            <a:r>
              <a:rPr lang="zh-CN" altLang="en-US" sz="2800" b="1" dirty="0">
                <a:latin typeface="宋体" panose="02010600030101010101" pitchFamily="2" charset="-122"/>
                <a:ea typeface="宋体" panose="02010600030101010101" pitchFamily="2" charset="-122"/>
              </a:rPr>
              <a:t>倍，中国的出口增长了</a:t>
            </a:r>
            <a:r>
              <a:rPr lang="en-US" altLang="zh-CN" sz="2800" b="1" dirty="0">
                <a:latin typeface="宋体" panose="02010600030101010101" pitchFamily="2" charset="-122"/>
                <a:ea typeface="宋体" panose="02010600030101010101" pitchFamily="2" charset="-122"/>
              </a:rPr>
              <a:t>4.0</a:t>
            </a:r>
            <a:r>
              <a:rPr lang="zh-CN" altLang="en-US" sz="2800" b="1" dirty="0">
                <a:latin typeface="宋体" panose="02010600030101010101" pitchFamily="2" charset="-122"/>
                <a:ea typeface="宋体" panose="02010600030101010101" pitchFamily="2" charset="-122"/>
              </a:rPr>
              <a:t>倍，中国的进口增长</a:t>
            </a:r>
            <a:r>
              <a:rPr lang="en-US" altLang="zh-CN" sz="2800" b="1" dirty="0">
                <a:latin typeface="宋体" panose="02010600030101010101" pitchFamily="2" charset="-122"/>
                <a:ea typeface="宋体" panose="02010600030101010101" pitchFamily="2" charset="-122"/>
              </a:rPr>
              <a:t>3.6</a:t>
            </a:r>
            <a:r>
              <a:rPr lang="zh-CN" altLang="en-US" sz="2800" b="1" dirty="0">
                <a:latin typeface="宋体" panose="02010600030101010101" pitchFamily="2" charset="-122"/>
                <a:ea typeface="宋体" panose="02010600030101010101" pitchFamily="2" charset="-122"/>
              </a:rPr>
              <a:t>倍。这十年中国进出口贸易年均增长</a:t>
            </a:r>
            <a:r>
              <a:rPr lang="en-US" altLang="zh-CN" sz="2800" b="1" dirty="0">
                <a:latin typeface="宋体" panose="02010600030101010101" pitchFamily="2" charset="-122"/>
                <a:ea typeface="宋体" panose="02010600030101010101" pitchFamily="2" charset="-122"/>
              </a:rPr>
              <a:t>21.6%</a:t>
            </a:r>
            <a:r>
              <a:rPr lang="zh-CN" altLang="en-US" sz="2800" b="1" dirty="0">
                <a:latin typeface="宋体" panose="02010600030101010101" pitchFamily="2" charset="-122"/>
                <a:ea typeface="宋体" panose="02010600030101010101" pitchFamily="2" charset="-122"/>
              </a:rPr>
              <a:t>，其中出口增长</a:t>
            </a:r>
            <a:r>
              <a:rPr lang="en-US" altLang="zh-CN" sz="2800" b="1" dirty="0">
                <a:latin typeface="宋体" panose="02010600030101010101" pitchFamily="2" charset="-122"/>
                <a:ea typeface="宋体" panose="02010600030101010101" pitchFamily="2" charset="-122"/>
              </a:rPr>
              <a:t>21.9%</a:t>
            </a:r>
            <a:r>
              <a:rPr lang="zh-CN" altLang="en-US" sz="2800" b="1" dirty="0">
                <a:latin typeface="宋体" panose="02010600030101010101" pitchFamily="2" charset="-122"/>
                <a:ea typeface="宋体" panose="02010600030101010101" pitchFamily="2" charset="-122"/>
              </a:rPr>
              <a:t>，进口增长</a:t>
            </a:r>
            <a:r>
              <a:rPr lang="en-US" altLang="zh-CN" sz="2800" b="1" dirty="0">
                <a:latin typeface="宋体" panose="02010600030101010101" pitchFamily="2" charset="-122"/>
                <a:ea typeface="宋体" panose="02010600030101010101" pitchFamily="2" charset="-122"/>
              </a:rPr>
              <a:t>21.4%</a:t>
            </a:r>
            <a:r>
              <a:rPr lang="zh-CN" altLang="en-US" sz="2800" b="1" dirty="0">
                <a:latin typeface="宋体" panose="02010600030101010101" pitchFamily="2" charset="-122"/>
                <a:ea typeface="宋体" panose="02010600030101010101" pitchFamily="2" charset="-122"/>
              </a:rPr>
              <a:t>” 。 </a:t>
            </a:r>
            <a:endParaRPr lang="en-US" altLang="zh-CN" sz="2800" b="1" dirty="0">
              <a:latin typeface="宋体" panose="02010600030101010101" pitchFamily="2" charset="-122"/>
              <a:ea typeface="宋体" panose="02010600030101010101" pitchFamily="2" charset="-122"/>
            </a:endParaRPr>
          </a:p>
          <a:p>
            <a:r>
              <a:rPr lang="en-US" altLang="zh-CN" sz="2800" b="1" dirty="0">
                <a:latin typeface="宋体" panose="02010600030101010101" pitchFamily="2" charset="-122"/>
                <a:ea typeface="宋体" panose="02010600030101010101" pitchFamily="2" charset="-122"/>
              </a:rPr>
              <a:t>    “</a:t>
            </a:r>
            <a:r>
              <a:rPr lang="zh-CN" altLang="en-US" sz="2800" b="1" dirty="0">
                <a:latin typeface="宋体" panose="02010600030101010101" pitchFamily="2" charset="-122"/>
                <a:ea typeface="宋体" panose="02010600030101010101" pitchFamily="2" charset="-122"/>
              </a:rPr>
              <a:t>加入世贸组织十周年，是中国对外贸易跨越式发展的十年，是中国积极参与经济全球化，吸收外资水平不断提高，对外经济合作步伐加快，与世界经济实现共同发展的十年。”</a:t>
            </a:r>
            <a:endParaRPr lang="en-US" altLang="zh-CN" sz="2800" b="1" dirty="0">
              <a:latin typeface="宋体" panose="02010600030101010101" pitchFamily="2" charset="-122"/>
              <a:ea typeface="宋体" panose="02010600030101010101" pitchFamily="2" charset="-122"/>
            </a:endParaRPr>
          </a:p>
          <a:p>
            <a:r>
              <a:rPr lang="zh-CN" altLang="en-US" sz="2800" b="1" dirty="0">
                <a:latin typeface="Calibri" panose="020F0502020204030204" pitchFamily="34" charset="0"/>
                <a:ea typeface="宋体" panose="02010600030101010101" pitchFamily="2" charset="-122"/>
              </a:rPr>
              <a:t>                               </a:t>
            </a:r>
            <a:r>
              <a:rPr lang="en-US" altLang="zh-CN" sz="2800" b="1" dirty="0">
                <a:latin typeface="Calibri" panose="020F0502020204030204" pitchFamily="34" charset="0"/>
                <a:ea typeface="宋体" panose="02010600030101010101" pitchFamily="2" charset="-122"/>
              </a:rPr>
              <a:t>——</a:t>
            </a:r>
            <a:r>
              <a:rPr lang="zh-CN" altLang="en-US" sz="2800" b="1" dirty="0">
                <a:latin typeface="Calibri" panose="020F0502020204030204" pitchFamily="34" charset="0"/>
                <a:ea typeface="宋体" panose="02010600030101010101" pitchFamily="2" charset="-122"/>
              </a:rPr>
              <a:t>国家统计局总经济师姚景源</a:t>
            </a:r>
            <a:endParaRPr lang="zh-CN" altLang="en-US" sz="2800" b="1" dirty="0">
              <a:latin typeface="宋体" panose="02010600030101010101" pitchFamily="2" charset="-122"/>
              <a:ea typeface="宋体" panose="02010600030101010101" pitchFamily="2" charset="-122"/>
            </a:endParaRPr>
          </a:p>
        </p:txBody>
      </p:sp>
      <p:sp>
        <p:nvSpPr>
          <p:cNvPr id="33793" name="TextBox 1"/>
          <p:cNvSpPr txBox="1"/>
          <p:nvPr/>
        </p:nvSpPr>
        <p:spPr>
          <a:xfrm>
            <a:off x="66675" y="-3175"/>
            <a:ext cx="5257800" cy="583565"/>
          </a:xfrm>
          <a:prstGeom prst="rect">
            <a:avLst/>
          </a:prstGeom>
          <a:solidFill>
            <a:srgbClr val="9EFAEE"/>
          </a:solidFill>
          <a:ln w="9525">
            <a:noFill/>
          </a:ln>
        </p:spPr>
        <p:txBody>
          <a:bodyPr wrap="square" anchor="t">
            <a:spAutoFit/>
          </a:bodyPr>
          <a:p>
            <a:r>
              <a:rPr lang="en-US" altLang="zh-CN" sz="3200" b="1" dirty="0">
                <a:latin typeface="Calibri" panose="020F0502020204030204" pitchFamily="34" charset="0"/>
                <a:ea typeface="宋体" panose="02010600030101010101" pitchFamily="2" charset="-122"/>
              </a:rPr>
              <a:t>5.</a:t>
            </a:r>
            <a:r>
              <a:rPr lang="zh-CN" altLang="en-US" sz="3200" b="1" dirty="0">
                <a:latin typeface="Calibri" panose="020F0502020204030204" pitchFamily="34" charset="0"/>
                <a:ea typeface="宋体" panose="02010600030101010101" pitchFamily="2" charset="-122"/>
              </a:rPr>
              <a:t>世界贸易组织与中国</a:t>
            </a:r>
            <a:endParaRPr lang="zh-CN" altLang="en-US" sz="3200" b="1" dirty="0">
              <a:latin typeface="Calibri" panose="020F0502020204030204" pitchFamily="34" charset="0"/>
              <a:ea typeface="宋体" panose="02010600030101010101" pitchFamily="2" charset="-122"/>
            </a:endParaRP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TextBox 2"/>
          <p:cNvSpPr txBox="1"/>
          <p:nvPr/>
        </p:nvSpPr>
        <p:spPr>
          <a:xfrm>
            <a:off x="287973" y="665798"/>
            <a:ext cx="8280400" cy="5016500"/>
          </a:xfrm>
          <a:prstGeom prst="rect">
            <a:avLst/>
          </a:prstGeom>
          <a:noFill/>
          <a:ln w="9525">
            <a:noFill/>
          </a:ln>
        </p:spPr>
        <p:txBody>
          <a:bodyPr anchor="t">
            <a:spAutoFit/>
          </a:bodyPr>
          <a:p>
            <a:r>
              <a:rPr lang="en-US" altLang="zh-CN" sz="3200" b="1" dirty="0">
                <a:latin typeface="Calibri" panose="020F0502020204030204" pitchFamily="34" charset="0"/>
                <a:ea typeface="宋体" panose="02010600030101010101" pitchFamily="2" charset="-122"/>
              </a:rPr>
              <a:t>         </a:t>
            </a:r>
            <a:r>
              <a:rPr lang="zh-CN" altLang="en-US" sz="3200" b="1" dirty="0">
                <a:latin typeface="Calibri" panose="020F0502020204030204" pitchFamily="34" charset="0"/>
                <a:ea typeface="宋体" panose="02010600030101010101" pitchFamily="2" charset="-122"/>
              </a:rPr>
              <a:t>中国是世界上最大的螺丝、螺母和螺栓等碳钢紧固件生产国，欧盟是这些产品的主要市场。</a:t>
            </a:r>
            <a:r>
              <a:rPr lang="en-US" altLang="zh-CN" sz="3200" b="1" dirty="0">
                <a:latin typeface="Calibri" panose="020F0502020204030204" pitchFamily="34" charset="0"/>
                <a:ea typeface="宋体" panose="02010600030101010101" pitchFamily="2" charset="-122"/>
              </a:rPr>
              <a:t>2009</a:t>
            </a:r>
            <a:r>
              <a:rPr lang="zh-CN" altLang="en-US" sz="3200" b="1" dirty="0">
                <a:latin typeface="Calibri" panose="020F0502020204030204" pitchFamily="34" charset="0"/>
                <a:ea typeface="宋体" panose="02010600030101010101" pitchFamily="2" charset="-122"/>
              </a:rPr>
              <a:t>年</a:t>
            </a:r>
            <a:r>
              <a:rPr lang="en-US" altLang="zh-CN" sz="3200" b="1" dirty="0">
                <a:latin typeface="Calibri" panose="020F0502020204030204" pitchFamily="34" charset="0"/>
                <a:ea typeface="宋体" panose="02010600030101010101" pitchFamily="2" charset="-122"/>
              </a:rPr>
              <a:t>1</a:t>
            </a:r>
            <a:r>
              <a:rPr lang="zh-CN" altLang="en-US" sz="3200" b="1" dirty="0">
                <a:latin typeface="Calibri" panose="020F0502020204030204" pitchFamily="34" charset="0"/>
                <a:ea typeface="宋体" panose="02010600030101010101" pitchFamily="2" charset="-122"/>
              </a:rPr>
              <a:t>月，欧盟决定对中国碳钢紧固件产品征收</a:t>
            </a:r>
            <a:r>
              <a:rPr lang="en-US" altLang="zh-CN" sz="3200" b="1" dirty="0">
                <a:latin typeface="Calibri" panose="020F0502020204030204" pitchFamily="34" charset="0"/>
                <a:ea typeface="宋体" panose="02010600030101010101" pitchFamily="2" charset="-122"/>
              </a:rPr>
              <a:t>26.5%</a:t>
            </a:r>
            <a:r>
              <a:rPr lang="zh-CN" altLang="en-US" sz="3200" b="1" dirty="0">
                <a:latin typeface="Calibri" panose="020F0502020204030204" pitchFamily="34" charset="0"/>
                <a:ea typeface="宋体" panose="02010600030101010101" pitchFamily="2" charset="-122"/>
              </a:rPr>
              <a:t>至</a:t>
            </a:r>
            <a:r>
              <a:rPr lang="en-US" altLang="zh-CN" sz="3200" b="1" dirty="0">
                <a:latin typeface="Calibri" panose="020F0502020204030204" pitchFamily="34" charset="0"/>
                <a:ea typeface="宋体" panose="02010600030101010101" pitchFamily="2" charset="-122"/>
              </a:rPr>
              <a:t>85%</a:t>
            </a:r>
            <a:r>
              <a:rPr lang="zh-CN" altLang="en-US" sz="3200" b="1" dirty="0">
                <a:latin typeface="Calibri" panose="020F0502020204030204" pitchFamily="34" charset="0"/>
                <a:ea typeface="宋体" panose="02010600030101010101" pitchFamily="2" charset="-122"/>
              </a:rPr>
              <a:t>的反倾销税。</a:t>
            </a:r>
            <a:r>
              <a:rPr lang="en-US" altLang="zh-CN" sz="3200" b="1" dirty="0">
                <a:latin typeface="Calibri" panose="020F0502020204030204" pitchFamily="34" charset="0"/>
                <a:ea typeface="宋体" panose="02010600030101010101" pitchFamily="2" charset="-122"/>
              </a:rPr>
              <a:t>2009</a:t>
            </a:r>
            <a:r>
              <a:rPr lang="zh-CN" altLang="en-US" sz="3200" b="1" dirty="0">
                <a:latin typeface="Calibri" panose="020F0502020204030204" pitchFamily="34" charset="0"/>
                <a:ea typeface="宋体" panose="02010600030101010101" pitchFamily="2" charset="-122"/>
              </a:rPr>
              <a:t>年</a:t>
            </a:r>
            <a:r>
              <a:rPr lang="en-US" altLang="zh-CN" sz="3200" b="1" dirty="0">
                <a:latin typeface="Calibri" panose="020F0502020204030204" pitchFamily="34" charset="0"/>
                <a:ea typeface="宋体" panose="02010600030101010101" pitchFamily="2" charset="-122"/>
              </a:rPr>
              <a:t>7</a:t>
            </a:r>
            <a:r>
              <a:rPr lang="zh-CN" altLang="en-US" sz="3200" b="1" dirty="0">
                <a:latin typeface="Calibri" panose="020F0502020204030204" pitchFamily="34" charset="0"/>
                <a:ea typeface="宋体" panose="02010600030101010101" pitchFamily="2" charset="-122"/>
              </a:rPr>
              <a:t>月</a:t>
            </a:r>
            <a:r>
              <a:rPr lang="en-US" altLang="zh-CN" sz="3200" b="1" dirty="0">
                <a:latin typeface="Calibri" panose="020F0502020204030204" pitchFamily="34" charset="0"/>
                <a:ea typeface="宋体" panose="02010600030101010101" pitchFamily="2" charset="-122"/>
              </a:rPr>
              <a:t>31</a:t>
            </a:r>
            <a:r>
              <a:rPr lang="zh-CN" altLang="en-US" sz="3200" b="1" dirty="0">
                <a:latin typeface="Calibri" panose="020F0502020204030204" pitchFamily="34" charset="0"/>
                <a:ea typeface="宋体" panose="02010600030101010101" pitchFamily="2" charset="-122"/>
              </a:rPr>
              <a:t>日，中国将欧盟有关立法及反倾销措施诉诸世贸组织争端解决机制。此案成为中国在世贸组织起诉欧盟的第一案。</a:t>
            </a:r>
            <a:endParaRPr lang="en-US" altLang="zh-CN" sz="3200" b="1" dirty="0">
              <a:latin typeface="Calibri" panose="020F0502020204030204" pitchFamily="34" charset="0"/>
              <a:ea typeface="宋体" panose="02010600030101010101" pitchFamily="2" charset="-122"/>
            </a:endParaRPr>
          </a:p>
          <a:p>
            <a:r>
              <a:rPr lang="zh-CN" altLang="en-US" sz="3200" b="1" dirty="0">
                <a:latin typeface="Calibri" panose="020F0502020204030204" pitchFamily="34" charset="0"/>
                <a:ea typeface="宋体" panose="02010600030101010101" pitchFamily="2" charset="-122"/>
              </a:rPr>
              <a:t>         世贸组织上诉机构</a:t>
            </a:r>
            <a:r>
              <a:rPr lang="en-US" altLang="zh-CN" sz="3200" b="1" dirty="0">
                <a:latin typeface="Calibri" panose="020F0502020204030204" pitchFamily="34" charset="0"/>
                <a:ea typeface="宋体" panose="02010600030101010101" pitchFamily="2" charset="-122"/>
              </a:rPr>
              <a:t>2011</a:t>
            </a:r>
            <a:r>
              <a:rPr lang="zh-CN" altLang="en-US" sz="3200" b="1" dirty="0">
                <a:latin typeface="Calibri" panose="020F0502020204030204" pitchFamily="34" charset="0"/>
                <a:ea typeface="宋体" panose="02010600030101010101" pitchFamily="2" charset="-122"/>
              </a:rPr>
              <a:t>年</a:t>
            </a:r>
            <a:r>
              <a:rPr lang="en-US" altLang="zh-CN" sz="3200" b="1" dirty="0">
                <a:latin typeface="Calibri" panose="020F0502020204030204" pitchFamily="34" charset="0"/>
                <a:ea typeface="宋体" panose="02010600030101010101" pitchFamily="2" charset="-122"/>
              </a:rPr>
              <a:t>7</a:t>
            </a:r>
            <a:r>
              <a:rPr lang="zh-CN" altLang="en-US" sz="3200" b="1" dirty="0">
                <a:latin typeface="Calibri" panose="020F0502020204030204" pitchFamily="34" charset="0"/>
                <a:ea typeface="宋体" panose="02010600030101010101" pitchFamily="2" charset="-122"/>
              </a:rPr>
              <a:t>月</a:t>
            </a:r>
            <a:r>
              <a:rPr lang="en-US" altLang="zh-CN" sz="3200" b="1" dirty="0">
                <a:latin typeface="Calibri" panose="020F0502020204030204" pitchFamily="34" charset="0"/>
                <a:ea typeface="宋体" panose="02010600030101010101" pitchFamily="2" charset="-122"/>
              </a:rPr>
              <a:t>15</a:t>
            </a:r>
            <a:r>
              <a:rPr lang="zh-CN" altLang="en-US" sz="3200" b="1" dirty="0">
                <a:latin typeface="Calibri" panose="020F0502020204030204" pitchFamily="34" charset="0"/>
                <a:ea typeface="宋体" panose="02010600030101010101" pitchFamily="2" charset="-122"/>
              </a:rPr>
              <a:t>日发布报告，最终裁定中国在与欧盟关于紧固件的贸易争端中胜诉。</a:t>
            </a:r>
            <a:endParaRPr lang="zh-CN" altLang="en-US" sz="3200" b="1" dirty="0">
              <a:latin typeface="Calibri" panose="020F0502020204030204" pitchFamily="34" charset="0"/>
              <a:ea typeface="宋体" panose="02010600030101010101" pitchFamily="2" charset="-122"/>
            </a:endParaRPr>
          </a:p>
        </p:txBody>
      </p:sp>
      <p:sp>
        <p:nvSpPr>
          <p:cNvPr id="4" name="TextBox 3"/>
          <p:cNvSpPr txBox="1"/>
          <p:nvPr/>
        </p:nvSpPr>
        <p:spPr>
          <a:xfrm>
            <a:off x="971550" y="5682298"/>
            <a:ext cx="6913563" cy="708025"/>
          </a:xfrm>
          <a:prstGeom prst="rect">
            <a:avLst/>
          </a:prstGeom>
          <a:solidFill>
            <a:srgbClr val="FFFF00"/>
          </a:solidFill>
          <a:ln w="9525">
            <a:noFill/>
          </a:ln>
        </p:spPr>
        <p:txBody>
          <a:bodyPr anchor="t">
            <a:spAutoFit/>
          </a:bodyPr>
          <a:p>
            <a:r>
              <a:rPr lang="zh-CN" altLang="en-US" sz="4000" b="1" dirty="0">
                <a:solidFill>
                  <a:srgbClr val="0E1FFE"/>
                </a:solidFill>
                <a:latin typeface="Calibri" panose="020F0502020204030204" pitchFamily="34" charset="0"/>
                <a:ea typeface="宋体" panose="02010600030101010101" pitchFamily="2" charset="-122"/>
              </a:rPr>
              <a:t>解决贸易争端</a:t>
            </a:r>
            <a:endParaRPr lang="zh-CN" altLang="en-US" sz="4000" b="1" dirty="0">
              <a:solidFill>
                <a:srgbClr val="0E1FFE"/>
              </a:solidFill>
              <a:latin typeface="Calibri" panose="020F0502020204030204" pitchFamily="34" charset="0"/>
              <a:ea typeface="宋体" panose="02010600030101010101" pitchFamily="2" charset="-122"/>
            </a:endParaRPr>
          </a:p>
        </p:txBody>
      </p:sp>
      <p:sp>
        <p:nvSpPr>
          <p:cNvPr id="33793" name="TextBox 1"/>
          <p:cNvSpPr txBox="1"/>
          <p:nvPr/>
        </p:nvSpPr>
        <p:spPr>
          <a:xfrm>
            <a:off x="66675" y="-3175"/>
            <a:ext cx="5257800" cy="583565"/>
          </a:xfrm>
          <a:prstGeom prst="rect">
            <a:avLst/>
          </a:prstGeom>
          <a:solidFill>
            <a:srgbClr val="9EFAEE"/>
          </a:solidFill>
          <a:ln w="9525">
            <a:noFill/>
          </a:ln>
        </p:spPr>
        <p:txBody>
          <a:bodyPr wrap="square" anchor="t">
            <a:spAutoFit/>
          </a:bodyPr>
          <a:p>
            <a:r>
              <a:rPr lang="en-US" altLang="zh-CN" sz="3200" b="1" dirty="0">
                <a:latin typeface="Calibri" panose="020F0502020204030204" pitchFamily="34" charset="0"/>
                <a:ea typeface="宋体" panose="02010600030101010101" pitchFamily="2" charset="-122"/>
              </a:rPr>
              <a:t>5.</a:t>
            </a:r>
            <a:r>
              <a:rPr lang="zh-CN" altLang="en-US" sz="3200" b="1" dirty="0">
                <a:latin typeface="Calibri" panose="020F0502020204030204" pitchFamily="34" charset="0"/>
                <a:ea typeface="宋体" panose="02010600030101010101" pitchFamily="2" charset="-122"/>
              </a:rPr>
              <a:t>世界贸易组织与中国</a:t>
            </a:r>
            <a:endParaRPr lang="zh-CN" altLang="en-US" sz="3200" b="1" dirty="0">
              <a:latin typeface="Calibri" panose="020F0502020204030204" pitchFamily="34"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Text Box 2"/>
          <p:cNvSpPr txBox="1"/>
          <p:nvPr/>
        </p:nvSpPr>
        <p:spPr>
          <a:xfrm>
            <a:off x="2628900" y="0"/>
            <a:ext cx="6515100" cy="6931025"/>
          </a:xfrm>
          <a:prstGeom prst="rect">
            <a:avLst/>
          </a:prstGeom>
          <a:solidFill>
            <a:schemeClr val="tx2"/>
          </a:solidFill>
          <a:ln w="9525" cap="flat" cmpd="sng">
            <a:solidFill>
              <a:schemeClr val="accent2"/>
            </a:solidFill>
            <a:prstDash val="solid"/>
            <a:miter/>
            <a:headEnd type="none" w="med" len="med"/>
            <a:tailEnd type="none" w="med" len="med"/>
          </a:ln>
        </p:spPr>
        <p:txBody>
          <a:bodyPr>
            <a:spAutoFit/>
          </a:bodyPr>
          <a:p>
            <a:r>
              <a:rPr lang="en-US" altLang="zh-CN" sz="2800" b="1" dirty="0">
                <a:latin typeface="Arial" panose="020B0604020202020204" pitchFamily="34" charset="0"/>
                <a:ea typeface="楷体_GB2312" pitchFamily="49" charset="-122"/>
              </a:rPr>
              <a:t>        </a:t>
            </a:r>
            <a:endParaRPr lang="en-US" altLang="zh-CN" sz="2800" b="1" dirty="0">
              <a:latin typeface="Arial" panose="020B0604020202020204" pitchFamily="34" charset="0"/>
              <a:ea typeface="楷体_GB2312" pitchFamily="49" charset="-122"/>
            </a:endParaRPr>
          </a:p>
          <a:p>
            <a:r>
              <a:rPr lang="en-US" altLang="zh-CN" sz="2800" b="1" dirty="0">
                <a:latin typeface="Arial" panose="020B0604020202020204" pitchFamily="34" charset="0"/>
                <a:ea typeface="楷体_GB2312" pitchFamily="49" charset="-122"/>
              </a:rPr>
              <a:t>       </a:t>
            </a:r>
            <a:r>
              <a:rPr lang="zh-CN" altLang="en-US" sz="3200" b="1" dirty="0">
                <a:solidFill>
                  <a:srgbClr val="000000"/>
                </a:solidFill>
                <a:latin typeface="Arial" panose="020B0604020202020204" pitchFamily="34" charset="0"/>
                <a:ea typeface="楷体_GB2312" pitchFamily="49" charset="-122"/>
              </a:rPr>
              <a:t>由于不公正的国际经济秩序，经济</a:t>
            </a:r>
            <a:r>
              <a:rPr lang="zh-CN" altLang="en-US" sz="3200" b="1" dirty="0">
                <a:solidFill>
                  <a:schemeClr val="bg1"/>
                </a:solidFill>
                <a:latin typeface="Arial" panose="020B0604020202020204" pitchFamily="34" charset="0"/>
                <a:ea typeface="楷体_GB2312" pitchFamily="49" charset="-122"/>
              </a:rPr>
              <a:t>全球化并没有使广大发展中国家从中受益，反而造成富国越富，穷国越穷。                             </a:t>
            </a:r>
            <a:endParaRPr lang="zh-CN" altLang="en-US" sz="3200" b="1" dirty="0">
              <a:solidFill>
                <a:schemeClr val="bg1"/>
              </a:solidFill>
              <a:latin typeface="Arial" panose="020B0604020202020204" pitchFamily="34" charset="0"/>
              <a:ea typeface="楷体_GB2312" pitchFamily="49" charset="-122"/>
            </a:endParaRPr>
          </a:p>
          <a:p>
            <a:r>
              <a:rPr lang="zh-CN" altLang="en-US" sz="3200" b="1" dirty="0">
                <a:solidFill>
                  <a:schemeClr val="bg1"/>
                </a:solidFill>
                <a:latin typeface="Arial" panose="020B0604020202020204" pitchFamily="34" charset="0"/>
                <a:ea typeface="楷体_GB2312" pitchFamily="49" charset="-122"/>
              </a:rPr>
              <a:t>                                  </a:t>
            </a:r>
            <a:r>
              <a:rPr lang="en-US" altLang="zh-CN" sz="3200" b="1" dirty="0">
                <a:solidFill>
                  <a:schemeClr val="bg1"/>
                </a:solidFill>
                <a:latin typeface="Arial" panose="020B0604020202020204" pitchFamily="34" charset="0"/>
                <a:ea typeface="楷体_GB2312" pitchFamily="49" charset="-122"/>
              </a:rPr>
              <a:t>——</a:t>
            </a:r>
            <a:r>
              <a:rPr lang="zh-CN" altLang="en-US" sz="3200" b="1" dirty="0">
                <a:solidFill>
                  <a:schemeClr val="bg1"/>
                </a:solidFill>
                <a:latin typeface="Arial" panose="020B0604020202020204" pitchFamily="34" charset="0"/>
                <a:ea typeface="楷体_GB2312" pitchFamily="49" charset="-122"/>
              </a:rPr>
              <a:t>卡斯特罗</a:t>
            </a:r>
            <a:endParaRPr lang="zh-CN" altLang="en-US" sz="3200" b="1" dirty="0">
              <a:solidFill>
                <a:schemeClr val="bg1"/>
              </a:solidFill>
              <a:latin typeface="Arial" panose="020B0604020202020204" pitchFamily="34" charset="0"/>
              <a:ea typeface="楷体_GB2312" pitchFamily="49" charset="-122"/>
            </a:endParaRPr>
          </a:p>
          <a:p>
            <a:endParaRPr lang="zh-CN" altLang="en-US" sz="3200" b="1" dirty="0">
              <a:solidFill>
                <a:schemeClr val="bg1"/>
              </a:solidFill>
              <a:latin typeface="Arial" panose="020B0604020202020204" pitchFamily="34" charset="0"/>
              <a:ea typeface="楷体_GB2312" pitchFamily="49" charset="-122"/>
            </a:endParaRPr>
          </a:p>
          <a:p>
            <a:endParaRPr lang="zh-CN" altLang="en-US" sz="2800" b="1" dirty="0">
              <a:solidFill>
                <a:schemeClr val="bg1"/>
              </a:solidFill>
              <a:latin typeface="Arial" panose="020B0604020202020204" pitchFamily="34" charset="0"/>
              <a:ea typeface="楷体_GB2312" pitchFamily="49" charset="-122"/>
            </a:endParaRPr>
          </a:p>
          <a:p>
            <a:endParaRPr lang="zh-CN" altLang="en-US" sz="2800" b="1" dirty="0">
              <a:solidFill>
                <a:schemeClr val="bg1"/>
              </a:solidFill>
              <a:latin typeface="Arial" panose="020B0604020202020204" pitchFamily="34" charset="0"/>
              <a:ea typeface="楷体_GB2312" pitchFamily="49" charset="-122"/>
            </a:endParaRPr>
          </a:p>
          <a:p>
            <a:endParaRPr lang="zh-CN" altLang="en-US" sz="2800" b="1" dirty="0">
              <a:solidFill>
                <a:schemeClr val="bg1"/>
              </a:solidFill>
              <a:latin typeface="Arial" panose="020B0604020202020204" pitchFamily="34" charset="0"/>
              <a:ea typeface="楷体_GB2312" pitchFamily="49" charset="-122"/>
            </a:endParaRPr>
          </a:p>
          <a:p>
            <a:r>
              <a:rPr lang="zh-CN" altLang="en-US" sz="2800" b="1" dirty="0">
                <a:solidFill>
                  <a:schemeClr val="bg1"/>
                </a:solidFill>
                <a:latin typeface="Arial" panose="020B0604020202020204" pitchFamily="34" charset="0"/>
                <a:ea typeface="楷体_GB2312" pitchFamily="49" charset="-122"/>
              </a:rPr>
              <a:t>       </a:t>
            </a:r>
            <a:r>
              <a:rPr lang="zh-CN" altLang="en-US" sz="3600" b="1" dirty="0">
                <a:solidFill>
                  <a:schemeClr val="bg1"/>
                </a:solidFill>
                <a:latin typeface="Arial" panose="020B0604020202020204" pitchFamily="34" charset="0"/>
                <a:ea typeface="楷体_GB2312" pitchFamily="49" charset="-122"/>
              </a:rPr>
              <a:t>如果由于害怕全球化的破坏而希望挡回全球化的力量，我认为是不可取的。                          </a:t>
            </a:r>
            <a:endParaRPr lang="zh-CN" altLang="en-US" sz="3600" b="1" dirty="0">
              <a:solidFill>
                <a:schemeClr val="bg1"/>
              </a:solidFill>
              <a:latin typeface="Arial" panose="020B0604020202020204" pitchFamily="34" charset="0"/>
              <a:ea typeface="楷体_GB2312" pitchFamily="49" charset="-122"/>
            </a:endParaRPr>
          </a:p>
          <a:p>
            <a:r>
              <a:rPr lang="zh-CN" altLang="en-US" sz="3600" b="1" dirty="0">
                <a:solidFill>
                  <a:schemeClr val="bg1"/>
                </a:solidFill>
                <a:latin typeface="Arial" panose="020B0604020202020204" pitchFamily="34" charset="0"/>
                <a:ea typeface="楷体_GB2312" pitchFamily="49" charset="-122"/>
              </a:rPr>
              <a:t>                              </a:t>
            </a:r>
            <a:r>
              <a:rPr lang="en-US" altLang="zh-CN" sz="3600" b="1" dirty="0">
                <a:solidFill>
                  <a:schemeClr val="bg1"/>
                </a:solidFill>
                <a:latin typeface="Arial" panose="020B0604020202020204" pitchFamily="34" charset="0"/>
                <a:ea typeface="楷体_GB2312" pitchFamily="49" charset="-122"/>
              </a:rPr>
              <a:t>——</a:t>
            </a:r>
            <a:r>
              <a:rPr lang="zh-CN" altLang="en-US" sz="3600" b="1" dirty="0">
                <a:solidFill>
                  <a:schemeClr val="bg1"/>
                </a:solidFill>
                <a:latin typeface="Arial" panose="020B0604020202020204" pitchFamily="34" charset="0"/>
                <a:ea typeface="楷体_GB2312" pitchFamily="49" charset="-122"/>
              </a:rPr>
              <a:t>克林顿</a:t>
            </a:r>
            <a:endParaRPr lang="zh-CN" altLang="en-US" sz="3600" b="1" dirty="0">
              <a:solidFill>
                <a:schemeClr val="bg1"/>
              </a:solidFill>
              <a:latin typeface="Arial" panose="020B0604020202020204" pitchFamily="34" charset="0"/>
              <a:ea typeface="楷体_GB2312" pitchFamily="49" charset="-122"/>
            </a:endParaRPr>
          </a:p>
        </p:txBody>
      </p:sp>
      <p:pic>
        <p:nvPicPr>
          <p:cNvPr id="24579" name="Picture 3" descr="20060429120025430"/>
          <p:cNvPicPr>
            <a:picLocks noChangeAspect="1"/>
          </p:cNvPicPr>
          <p:nvPr/>
        </p:nvPicPr>
        <p:blipFill>
          <a:blip r:embed="rId1"/>
          <a:stretch>
            <a:fillRect/>
          </a:stretch>
        </p:blipFill>
        <p:spPr>
          <a:xfrm>
            <a:off x="227013" y="3716338"/>
            <a:ext cx="2257425" cy="2274887"/>
          </a:xfrm>
          <a:prstGeom prst="rect">
            <a:avLst/>
          </a:prstGeom>
          <a:noFill/>
          <a:ln w="9525">
            <a:noFill/>
          </a:ln>
        </p:spPr>
      </p:pic>
      <p:pic>
        <p:nvPicPr>
          <p:cNvPr id="24580" name="Picture 4" descr="Img222627310"/>
          <p:cNvPicPr>
            <a:picLocks noChangeAspect="1"/>
          </p:cNvPicPr>
          <p:nvPr/>
        </p:nvPicPr>
        <p:blipFill>
          <a:blip r:embed="rId2"/>
          <a:stretch>
            <a:fillRect/>
          </a:stretch>
        </p:blipFill>
        <p:spPr>
          <a:xfrm>
            <a:off x="179388" y="763588"/>
            <a:ext cx="2341562" cy="2881312"/>
          </a:xfrm>
          <a:prstGeom prst="rect">
            <a:avLst/>
          </a:prstGeom>
          <a:noFill/>
          <a:ln w="9525">
            <a:noFill/>
          </a:ln>
        </p:spPr>
      </p:pic>
      <p:sp>
        <p:nvSpPr>
          <p:cNvPr id="24581" name="WordArt 5"/>
          <p:cNvSpPr>
            <a:spLocks noTextEdit="1"/>
          </p:cNvSpPr>
          <p:nvPr/>
        </p:nvSpPr>
        <p:spPr>
          <a:xfrm rot="-1870031">
            <a:off x="3276600" y="3141663"/>
            <a:ext cx="2733675" cy="752475"/>
          </a:xfrm>
          <a:prstGeom prst="rect">
            <a:avLst/>
          </a:prstGeom>
        </p:spPr>
        <p:txBody>
          <a:bodyPr wrap="none" fromWordArt="1">
            <a:prstTxWarp prst="textPlain">
              <a:avLst>
                <a:gd name="adj" fmla="val 50000"/>
              </a:avLst>
            </a:prstTxWarp>
            <a:normAutofit/>
          </a:bodyPr>
          <a:p>
            <a:pPr algn="ctr" eaLnBrk="0" hangingPunct="0"/>
            <a:r>
              <a:rPr lang="zh-CN" altLang="en-US" sz="3600">
                <a:ln w="9525" cap="flat" cmpd="sng">
                  <a:solidFill>
                    <a:srgbClr val="00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rPr>
              <a:t>你认为呢？</a:t>
            </a:r>
            <a:endParaRPr lang="zh-CN" altLang="en-US" sz="3600">
              <a:ln w="9525" cap="flat" cmpd="sng">
                <a:solidFill>
                  <a:srgbClr val="000000"/>
                </a:solidFill>
                <a:prstDash val="solid"/>
                <a:headEnd type="none" w="med" len="med"/>
                <a:tailEnd type="none" w="med" len="med"/>
              </a:ln>
              <a:solidFill>
                <a:srgbClr val="FF0000"/>
              </a:solidFill>
              <a:latin typeface="宋体" panose="02010600030101010101" pitchFamily="2" charset="-122"/>
              <a:ea typeface="宋体" panose="02010600030101010101" pitchFamily="2" charset="-122"/>
            </a:endParaRPr>
          </a:p>
        </p:txBody>
      </p:sp>
      <p:sp>
        <p:nvSpPr>
          <p:cNvPr id="12" name="文本框 11"/>
          <p:cNvSpPr txBox="1"/>
          <p:nvPr/>
        </p:nvSpPr>
        <p:spPr>
          <a:xfrm>
            <a:off x="48260" y="0"/>
            <a:ext cx="3339465" cy="521970"/>
          </a:xfrm>
          <a:prstGeom prst="rect">
            <a:avLst/>
          </a:prstGeom>
          <a:solidFill>
            <a:srgbClr val="00B0F0"/>
          </a:solidFill>
        </p:spPr>
        <p:txBody>
          <a:bodyPr wrap="none" rtlCol="0" anchor="t">
            <a:spAutoFit/>
          </a:bodyPr>
          <a:p>
            <a:pPr algn="l"/>
            <a:r>
              <a:rPr lang="en-US" altLang="zh-CN" sz="2800" b="1" dirty="0">
                <a:solidFill>
                  <a:schemeClr val="tx1"/>
                </a:solidFill>
                <a:effectLst>
                  <a:outerShdw blurRad="38100" dist="19050" dir="2700000" algn="tl" rotWithShape="0">
                    <a:schemeClr val="dk1">
                      <a:alpha val="40000"/>
                    </a:schemeClr>
                  </a:outerShdw>
                </a:effectLst>
                <a:sym typeface="+mn-ea"/>
              </a:rPr>
              <a:t>6.</a:t>
            </a:r>
            <a:r>
              <a:rPr lang="zh-CN" altLang="en-US" sz="2800" b="1" dirty="0">
                <a:solidFill>
                  <a:schemeClr val="tx1"/>
                </a:solidFill>
                <a:effectLst>
                  <a:outerShdw blurRad="38100" dist="19050" dir="2700000" algn="tl" rotWithShape="0">
                    <a:schemeClr val="dk1">
                      <a:alpha val="40000"/>
                    </a:schemeClr>
                  </a:outerShdw>
                </a:effectLst>
                <a:sym typeface="+mn-ea"/>
              </a:rPr>
              <a:t>经济全球化的影响</a:t>
            </a:r>
            <a:endParaRPr lang="zh-CN" altLang="en-US" sz="2800" b="1" dirty="0">
              <a:solidFill>
                <a:schemeClr val="tx1"/>
              </a:solidFill>
              <a:effectLst>
                <a:outerShdw blurRad="38100" dist="19050" dir="2700000" algn="tl" rotWithShape="0">
                  <a:schemeClr val="dk1">
                    <a:alpha val="40000"/>
                  </a:schemeClr>
                </a:outerShdw>
              </a:effectLst>
              <a:sym typeface="+mn-ea"/>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nodeType="clickEffect">
                                  <p:stCondLst>
                                    <p:cond delay="0"/>
                                  </p:stCondLst>
                                  <p:childTnLst>
                                    <p:set>
                                      <p:cBhvr>
                                        <p:cTn id="6" dur="1" fill="hold">
                                          <p:stCondLst>
                                            <p:cond delay="0"/>
                                          </p:stCondLst>
                                        </p:cTn>
                                        <p:tgtEl>
                                          <p:spTgt spid="24581"/>
                                        </p:tgtEl>
                                        <p:attrNameLst>
                                          <p:attrName>style.visibility</p:attrName>
                                        </p:attrNameLst>
                                      </p:cBhvr>
                                      <p:to>
                                        <p:strVal val="visible"/>
                                      </p:to>
                                    </p:set>
                                    <p:anim calcmode="lin" valueType="num">
                                      <p:cBhvr>
                                        <p:cTn id="7" dur="500" fill="hold"/>
                                        <p:tgtEl>
                                          <p:spTgt spid="24581"/>
                                        </p:tgtEl>
                                        <p:attrNameLst>
                                          <p:attrName>ppt_w</p:attrName>
                                        </p:attrNameLst>
                                      </p:cBhvr>
                                      <p:tavLst>
                                        <p:tav tm="0">
                                          <p:val>
                                            <p:strVal val="4*#ppt_w"/>
                                          </p:val>
                                        </p:tav>
                                        <p:tav tm="100000">
                                          <p:val>
                                            <p:strVal val="#ppt_w"/>
                                          </p:val>
                                        </p:tav>
                                      </p:tavLst>
                                    </p:anim>
                                    <p:anim calcmode="lin" valueType="num">
                                      <p:cBhvr>
                                        <p:cTn id="8" dur="500" fill="hold"/>
                                        <p:tgtEl>
                                          <p:spTgt spid="2458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60" name="Text Box 16"/>
          <p:cNvSpPr txBox="1"/>
          <p:nvPr/>
        </p:nvSpPr>
        <p:spPr>
          <a:xfrm>
            <a:off x="182245" y="859155"/>
            <a:ext cx="4246880" cy="583565"/>
          </a:xfrm>
          <a:prstGeom prst="rect">
            <a:avLst/>
          </a:prstGeom>
        </p:spPr>
        <p:style>
          <a:lnRef idx="2">
            <a:schemeClr val="accent6"/>
          </a:lnRef>
          <a:fillRef idx="1">
            <a:schemeClr val="lt1"/>
          </a:fillRef>
          <a:effectRef idx="0">
            <a:schemeClr val="accent6"/>
          </a:effectRef>
          <a:fontRef idx="minor">
            <a:schemeClr val="dk1"/>
          </a:fontRef>
        </p:style>
        <p:txBody>
          <a:bodyPr wrap="none">
            <a:spAutoFit/>
          </a:bodyPr>
          <a:p>
            <a:r>
              <a:rPr lang="zh-CN" altLang="en-US" sz="32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Arial" panose="020B0604020202020204" pitchFamily="34" charset="0"/>
              </a:rPr>
              <a:t>经济全球化是把双刃剑</a:t>
            </a:r>
            <a:endParaRPr lang="zh-CN" altLang="en-US" sz="32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Arial" panose="020B0604020202020204" pitchFamily="34" charset="0"/>
            </a:endParaRPr>
          </a:p>
        </p:txBody>
      </p:sp>
      <p:sp>
        <p:nvSpPr>
          <p:cNvPr id="6163" name="Text Box 19"/>
          <p:cNvSpPr txBox="1"/>
          <p:nvPr/>
        </p:nvSpPr>
        <p:spPr>
          <a:xfrm>
            <a:off x="182245" y="1546225"/>
            <a:ext cx="8684260" cy="3599815"/>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p>
            <a:pPr>
              <a:spcBef>
                <a:spcPct val="50000"/>
              </a:spcBef>
            </a:pPr>
            <a:r>
              <a:rPr lang="zh-CN" altLang="en-US" sz="2400" b="1" dirty="0">
                <a:solidFill>
                  <a:srgbClr val="FFFF00"/>
                </a:solidFill>
                <a:latin typeface="Arial" panose="020B0604020202020204" pitchFamily="34" charset="0"/>
              </a:rPr>
              <a:t>积极方面：</a:t>
            </a:r>
            <a:endParaRPr lang="zh-CN" altLang="en-US" sz="2400" b="1" dirty="0">
              <a:solidFill>
                <a:srgbClr val="FFFF00"/>
              </a:solidFill>
              <a:latin typeface="Arial" panose="020B0604020202020204" pitchFamily="34" charset="0"/>
            </a:endParaRPr>
          </a:p>
          <a:p>
            <a:pPr>
              <a:spcBef>
                <a:spcPct val="50000"/>
              </a:spcBef>
            </a:pPr>
            <a:r>
              <a:rPr lang="en-US" altLang="zh-CN" sz="2400" b="1" dirty="0">
                <a:solidFill>
                  <a:srgbClr val="FFFF00"/>
                </a:solidFill>
                <a:latin typeface="Arial" panose="020B0604020202020204" pitchFamily="34" charset="0"/>
              </a:rPr>
              <a:t>1</a:t>
            </a:r>
            <a:r>
              <a:rPr lang="zh-CN" altLang="en-US" sz="2400" b="1" dirty="0">
                <a:solidFill>
                  <a:srgbClr val="FFFF00"/>
                </a:solidFill>
                <a:latin typeface="Arial" panose="020B0604020202020204" pitchFamily="34" charset="0"/>
              </a:rPr>
              <a:t>、全球化推动了国际经済交流与合作，让国家间经済往来障得减少，对发展中国家也是机遇；</a:t>
            </a:r>
            <a:endParaRPr lang="zh-CN" altLang="en-US" sz="2400" b="1" dirty="0">
              <a:solidFill>
                <a:srgbClr val="FFFF00"/>
              </a:solidFill>
              <a:latin typeface="Arial" panose="020B0604020202020204" pitchFamily="34" charset="0"/>
            </a:endParaRPr>
          </a:p>
          <a:p>
            <a:pPr>
              <a:spcBef>
                <a:spcPct val="50000"/>
              </a:spcBef>
            </a:pPr>
            <a:r>
              <a:rPr lang="en-US" altLang="zh-CN" sz="2400" b="1" dirty="0">
                <a:solidFill>
                  <a:srgbClr val="FFFF00"/>
                </a:solidFill>
                <a:latin typeface="Arial" panose="020B0604020202020204" pitchFamily="34" charset="0"/>
              </a:rPr>
              <a:t>2</a:t>
            </a:r>
            <a:r>
              <a:rPr lang="zh-CN" altLang="en-US" sz="2400" b="1" dirty="0">
                <a:solidFill>
                  <a:srgbClr val="FFFF00"/>
                </a:solidFill>
                <a:latin typeface="Arial" panose="020B0604020202020204" pitchFamily="34" charset="0"/>
              </a:rPr>
              <a:t>、全球化能够让发展中国家吸引更多的国外技术和投資，增加出口和就业；</a:t>
            </a:r>
            <a:endParaRPr lang="zh-CN" altLang="en-US" sz="2400" b="1" dirty="0">
              <a:solidFill>
                <a:srgbClr val="FFFF00"/>
              </a:solidFill>
              <a:latin typeface="Arial" panose="020B0604020202020204" pitchFamily="34" charset="0"/>
            </a:endParaRPr>
          </a:p>
          <a:p>
            <a:pPr>
              <a:spcBef>
                <a:spcPct val="50000"/>
              </a:spcBef>
            </a:pPr>
            <a:r>
              <a:rPr lang="en-US" altLang="zh-CN" sz="2400" b="1" dirty="0">
                <a:solidFill>
                  <a:srgbClr val="FFFF00"/>
                </a:solidFill>
                <a:latin typeface="Arial" panose="020B0604020202020204" pitchFamily="34" charset="0"/>
              </a:rPr>
              <a:t>3</a:t>
            </a:r>
            <a:r>
              <a:rPr lang="zh-CN" altLang="en-US" sz="2400" b="1" dirty="0">
                <a:solidFill>
                  <a:srgbClr val="FFFF00"/>
                </a:solidFill>
                <a:latin typeface="Arial" panose="020B0604020202020204" pitchFamily="34" charset="0"/>
              </a:rPr>
              <a:t>、以中国为代表的发展中国家的崛起，充分说明全球化促进经済的发展。</a:t>
            </a:r>
            <a:endParaRPr lang="zh-CN" altLang="en-US" sz="2400" b="1" dirty="0">
              <a:solidFill>
                <a:srgbClr val="FF0000"/>
              </a:solidFill>
              <a:latin typeface="Arial" panose="020B0604020202020204" pitchFamily="34" charset="0"/>
            </a:endParaRPr>
          </a:p>
          <a:p>
            <a:endParaRPr lang="en-US" altLang="zh-CN" sz="2400" dirty="0">
              <a:solidFill>
                <a:srgbClr val="FF0000"/>
              </a:solidFill>
              <a:latin typeface="Arial" panose="020B0604020202020204" pitchFamily="34" charset="0"/>
            </a:endParaRPr>
          </a:p>
        </p:txBody>
      </p:sp>
      <p:sp>
        <p:nvSpPr>
          <p:cNvPr id="12" name="文本框 11"/>
          <p:cNvSpPr txBox="1"/>
          <p:nvPr/>
        </p:nvSpPr>
        <p:spPr>
          <a:xfrm>
            <a:off x="0" y="0"/>
            <a:ext cx="3788410" cy="583565"/>
          </a:xfrm>
          <a:prstGeom prst="rect">
            <a:avLst/>
          </a:prstGeom>
          <a:solidFill>
            <a:srgbClr val="00B0F0"/>
          </a:solidFill>
        </p:spPr>
        <p:txBody>
          <a:bodyPr wrap="none" rtlCol="0" anchor="t">
            <a:spAutoFit/>
          </a:bodyPr>
          <a:p>
            <a:pPr algn="l"/>
            <a:r>
              <a:rPr lang="en-US" altLang="zh-CN" sz="3200" b="1" dirty="0">
                <a:solidFill>
                  <a:schemeClr val="tx1"/>
                </a:solidFill>
                <a:effectLst>
                  <a:outerShdw blurRad="38100" dist="19050" dir="2700000" algn="tl" rotWithShape="0">
                    <a:schemeClr val="dk1">
                      <a:alpha val="40000"/>
                    </a:schemeClr>
                  </a:outerShdw>
                </a:effectLst>
                <a:sym typeface="+mn-ea"/>
              </a:rPr>
              <a:t>6.</a:t>
            </a:r>
            <a:r>
              <a:rPr lang="zh-CN" altLang="en-US" sz="3200" b="1" dirty="0">
                <a:solidFill>
                  <a:schemeClr val="tx1"/>
                </a:solidFill>
                <a:effectLst>
                  <a:outerShdw blurRad="38100" dist="19050" dir="2700000" algn="tl" rotWithShape="0">
                    <a:schemeClr val="dk1">
                      <a:alpha val="40000"/>
                    </a:schemeClr>
                  </a:outerShdw>
                </a:effectLst>
                <a:sym typeface="+mn-ea"/>
              </a:rPr>
              <a:t>经济全球化的影响</a:t>
            </a:r>
            <a:endParaRPr lang="zh-CN" altLang="en-US" sz="3200" b="1" dirty="0">
              <a:solidFill>
                <a:schemeClr val="tx1"/>
              </a:solidFill>
              <a:effectLst>
                <a:outerShdw blurRad="38100" dist="19050" dir="2700000" algn="tl" rotWithShape="0">
                  <a:schemeClr val="dk1">
                    <a:alpha val="40000"/>
                  </a:schemeClr>
                </a:outerShdw>
              </a:effectLst>
              <a:sym typeface="+mn-ea"/>
            </a:endParaRPr>
          </a:p>
        </p:txBody>
      </p:sp>
      <p:sp>
        <p:nvSpPr>
          <p:cNvPr id="2" name="文本框 1"/>
          <p:cNvSpPr txBox="1"/>
          <p:nvPr/>
        </p:nvSpPr>
        <p:spPr>
          <a:xfrm>
            <a:off x="182245" y="4892040"/>
            <a:ext cx="8684260" cy="193802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t">
            <a:spAutoFit/>
          </a:bodyPr>
          <a:p>
            <a:r>
              <a:rPr lang="zh-CN" altLang="en-US" sz="2400"/>
              <a:t>消极方面：</a:t>
            </a:r>
            <a:endParaRPr lang="zh-CN" altLang="en-US" sz="2400"/>
          </a:p>
          <a:p>
            <a:r>
              <a:rPr lang="en-US" altLang="zh-CN" sz="2400"/>
              <a:t>1</a:t>
            </a:r>
            <a:r>
              <a:rPr lang="zh-CN" altLang="en-US" sz="2400"/>
              <a:t>、经济全球化以发达国家为主导，发展中国家处于劣势；</a:t>
            </a:r>
            <a:endParaRPr lang="zh-CN" altLang="en-US" sz="2400"/>
          </a:p>
          <a:p>
            <a:r>
              <a:rPr lang="en-US" altLang="zh-CN" sz="2400"/>
              <a:t>2</a:t>
            </a:r>
            <a:r>
              <a:rPr lang="zh-CN" altLang="en-US" sz="2400"/>
              <a:t>、不公正的国际经济秩序的存在，由于经済和科技实力较弱，不利于发展中国家参与国际争；</a:t>
            </a:r>
            <a:endParaRPr lang="zh-CN" altLang="en-US" sz="2400"/>
          </a:p>
          <a:p>
            <a:r>
              <a:rPr lang="en-US" altLang="zh-CN" sz="2400"/>
              <a:t>3</a:t>
            </a:r>
            <a:r>
              <a:rPr lang="zh-CN" altLang="en-US" sz="2400"/>
              <a:t>、国际经济风险对发展中国家</a:t>
            </a:r>
            <a:r>
              <a:rPr lang="zh-CN" altLang="en-US" sz="2400">
                <a:sym typeface="+mn-ea"/>
              </a:rPr>
              <a:t>经济</a:t>
            </a:r>
            <a:r>
              <a:rPr lang="zh-CN" altLang="en-US" sz="2400"/>
              <a:t>发展影响进一步加大</a:t>
            </a:r>
            <a:r>
              <a:rPr lang="zh-CN" altLang="en-US"/>
              <a:t>。</a:t>
            </a:r>
            <a:endParaRPr lang="zh-CN" alt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60"/>
                                        </p:tgtEl>
                                        <p:attrNameLst>
                                          <p:attrName>style.visibility</p:attrName>
                                        </p:attrNameLst>
                                      </p:cBhvr>
                                      <p:to>
                                        <p:strVal val="visible"/>
                                      </p:to>
                                    </p:set>
                                    <p:anim calcmode="lin" valueType="num">
                                      <p:cBhvr additive="base">
                                        <p:cTn id="7" dur="500" fill="hold"/>
                                        <p:tgtEl>
                                          <p:spTgt spid="6160"/>
                                        </p:tgtEl>
                                        <p:attrNameLst>
                                          <p:attrName>ppt_x</p:attrName>
                                        </p:attrNameLst>
                                      </p:cBhvr>
                                      <p:tavLst>
                                        <p:tav tm="0">
                                          <p:val>
                                            <p:strVal val="#ppt_x"/>
                                          </p:val>
                                        </p:tav>
                                        <p:tav tm="100000">
                                          <p:val>
                                            <p:strVal val="#ppt_x"/>
                                          </p:val>
                                        </p:tav>
                                      </p:tavLst>
                                    </p:anim>
                                    <p:anim calcmode="lin" valueType="num">
                                      <p:cBhvr additive="base">
                                        <p:cTn id="8" dur="500" fill="hold"/>
                                        <p:tgtEl>
                                          <p:spTgt spid="616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63"/>
                                        </p:tgtEl>
                                        <p:attrNameLst>
                                          <p:attrName>style.visibility</p:attrName>
                                        </p:attrNameLst>
                                      </p:cBhvr>
                                      <p:to>
                                        <p:strVal val="visible"/>
                                      </p:to>
                                    </p:set>
                                    <p:anim calcmode="lin" valueType="num">
                                      <p:cBhvr additive="base">
                                        <p:cTn id="13" dur="500" fill="hold"/>
                                        <p:tgtEl>
                                          <p:spTgt spid="6163"/>
                                        </p:tgtEl>
                                        <p:attrNameLst>
                                          <p:attrName>ppt_x</p:attrName>
                                        </p:attrNameLst>
                                      </p:cBhvr>
                                      <p:tavLst>
                                        <p:tav tm="0">
                                          <p:val>
                                            <p:strVal val="#ppt_x"/>
                                          </p:val>
                                        </p:tav>
                                        <p:tav tm="100000">
                                          <p:val>
                                            <p:strVal val="#ppt_x"/>
                                          </p:val>
                                        </p:tav>
                                      </p:tavLst>
                                    </p:anim>
                                    <p:anim calcmode="lin" valueType="num">
                                      <p:cBhvr additive="base">
                                        <p:cTn id="14" dur="500" fill="hold"/>
                                        <p:tgtEl>
                                          <p:spTgt spid="61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0" grpId="0" bldLvl="0" animBg="1"/>
      <p:bldP spid="6163"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1" name="Picture 5"/>
          <p:cNvPicPr>
            <a:picLocks noChangeAspect="1"/>
          </p:cNvPicPr>
          <p:nvPr/>
        </p:nvPicPr>
        <p:blipFill>
          <a:blip r:embed="rId1"/>
          <a:stretch>
            <a:fillRect/>
          </a:stretch>
        </p:blipFill>
        <p:spPr>
          <a:xfrm>
            <a:off x="546100" y="3717925"/>
            <a:ext cx="3013075" cy="2619375"/>
          </a:xfrm>
          <a:prstGeom prst="rect">
            <a:avLst/>
          </a:prstGeom>
          <a:noFill/>
          <a:ln w="9525">
            <a:noFill/>
          </a:ln>
        </p:spPr>
      </p:pic>
      <p:pic>
        <p:nvPicPr>
          <p:cNvPr id="25602" name="Picture 9" descr="https://timgsa.baidu.com/timg?image&amp;quality=80&amp;size=b9999_10000&amp;sec=1535028683780&amp;di=03211bc3157e347c732e5efff04b8ef8&amp;imgtype=jpg&amp;src=http%3A%2F%2Fimg3.imgtn.bdimg.com%2Fit%2Fu%3D2428684253%2C2924895415%26fm%3D214%26gp%3D0.jpg"/>
          <p:cNvPicPr>
            <a:picLocks noChangeAspect="1"/>
          </p:cNvPicPr>
          <p:nvPr/>
        </p:nvPicPr>
        <p:blipFill>
          <a:blip r:embed="rId2"/>
          <a:stretch>
            <a:fillRect/>
          </a:stretch>
        </p:blipFill>
        <p:spPr>
          <a:xfrm>
            <a:off x="4914900" y="3717925"/>
            <a:ext cx="3302000" cy="2832100"/>
          </a:xfrm>
          <a:prstGeom prst="rect">
            <a:avLst/>
          </a:prstGeom>
          <a:noFill/>
          <a:ln w="9525">
            <a:noFill/>
          </a:ln>
        </p:spPr>
      </p:pic>
      <p:sp>
        <p:nvSpPr>
          <p:cNvPr id="25603" name="等腰三角形 1"/>
          <p:cNvSpPr/>
          <p:nvPr/>
        </p:nvSpPr>
        <p:spPr>
          <a:xfrm>
            <a:off x="1333500" y="2879725"/>
            <a:ext cx="6477000" cy="752475"/>
          </a:xfrm>
          <a:prstGeom prst="triangle">
            <a:avLst>
              <a:gd name="adj" fmla="val 51023"/>
            </a:avLst>
          </a:prstGeom>
          <a:solidFill>
            <a:schemeClr val="accent1"/>
          </a:solidFill>
          <a:ln w="9525" cap="flat" cmpd="sng">
            <a:solidFill>
              <a:schemeClr val="tx1"/>
            </a:solidFill>
            <a:prstDash val="solid"/>
            <a:round/>
            <a:headEnd type="none" w="med" len="med"/>
            <a:tailEnd type="none" w="med" len="med"/>
          </a:ln>
        </p:spPr>
        <p:txBody>
          <a:bodyPr anchor="t"/>
          <a:p>
            <a:pPr eaLnBrk="0" hangingPunct="0"/>
            <a:endParaRPr lang="en-US" altLang="en-US" dirty="0">
              <a:latin typeface="Arial" panose="020B0604020202020204" pitchFamily="34" charset="0"/>
              <a:ea typeface="宋体" panose="02010600030101010101" pitchFamily="2" charset="-122"/>
            </a:endParaRPr>
          </a:p>
        </p:txBody>
      </p:sp>
      <p:pic>
        <p:nvPicPr>
          <p:cNvPr id="25604" name="图片 2"/>
          <p:cNvPicPr>
            <a:picLocks noChangeAspect="1"/>
          </p:cNvPicPr>
          <p:nvPr/>
        </p:nvPicPr>
        <p:blipFill>
          <a:blip r:embed="rId3"/>
          <a:stretch>
            <a:fillRect/>
          </a:stretch>
        </p:blipFill>
        <p:spPr>
          <a:xfrm>
            <a:off x="2862263" y="838200"/>
            <a:ext cx="3521075" cy="2097088"/>
          </a:xfrm>
          <a:prstGeom prst="rect">
            <a:avLst/>
          </a:prstGeom>
          <a:noFill/>
          <a:ln w="9525">
            <a:noFill/>
          </a:ln>
        </p:spPr>
      </p:pic>
      <p:sp>
        <p:nvSpPr>
          <p:cNvPr id="37893" name="文本框 1"/>
          <p:cNvSpPr txBox="1"/>
          <p:nvPr/>
        </p:nvSpPr>
        <p:spPr>
          <a:xfrm>
            <a:off x="1250950" y="52388"/>
            <a:ext cx="7124700" cy="584200"/>
          </a:xfrm>
          <a:prstGeom prst="rect">
            <a:avLst/>
          </a:prstGeom>
          <a:noFill/>
          <a:ln w="9525">
            <a:noFill/>
          </a:ln>
        </p:spPr>
        <p:txBody>
          <a:bodyPr wrap="none" anchor="t">
            <a:spAutoFit/>
          </a:bodyPr>
          <a:p>
            <a:r>
              <a:rPr lang="zh-CN" altLang="zh-CN" sz="3200" b="1">
                <a:solidFill>
                  <a:srgbClr val="00B050"/>
                </a:solidFill>
                <a:latin typeface="Arial" panose="020B0604020202020204" pitchFamily="34" charset="0"/>
                <a:ea typeface="宋体" panose="02010600030101010101" pitchFamily="2" charset="-122"/>
              </a:rPr>
              <a:t>支撑、协调世界经济和政治的两大支柱</a:t>
            </a:r>
            <a:endParaRPr lang="zh-CN" altLang="zh-CN" sz="3200" b="1">
              <a:solidFill>
                <a:srgbClr val="00B050"/>
              </a:solidFill>
              <a:latin typeface="Arial" panose="020B0604020202020204" pitchFamily="34" charset="0"/>
              <a:ea typeface="宋体" panose="02010600030101010101" pitchFamily="2" charset="-122"/>
            </a:endParaRPr>
          </a:p>
        </p:txBody>
      </p:sp>
      <p:sp>
        <p:nvSpPr>
          <p:cNvPr id="2" name="文本框 1"/>
          <p:cNvSpPr txBox="1"/>
          <p:nvPr/>
        </p:nvSpPr>
        <p:spPr>
          <a:xfrm>
            <a:off x="95885" y="53023"/>
            <a:ext cx="999490" cy="58356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none" anchor="t">
            <a:spAutoFit/>
          </a:bodyPr>
          <a:p>
            <a:r>
              <a:rPr lang="zh-CN" altLang="zh-CN" sz="3200" b="1">
                <a:solidFill>
                  <a:srgbClr val="FF0000"/>
                </a:solidFill>
                <a:latin typeface="Arial" panose="020B0604020202020204" pitchFamily="34" charset="0"/>
                <a:ea typeface="宋体" panose="02010600030101010101" pitchFamily="2" charset="-122"/>
              </a:rPr>
              <a:t>总结</a:t>
            </a:r>
            <a:endParaRPr lang="zh-CN" altLang="zh-CN" sz="3200" b="1">
              <a:solidFill>
                <a:srgbClr val="FF0000"/>
              </a:solidFill>
              <a:latin typeface="Arial" panose="020B0604020202020204" pitchFamily="34"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601"/>
                                        </p:tgtEl>
                                        <p:attrNameLst>
                                          <p:attrName>style.visibility</p:attrName>
                                        </p:attrNameLst>
                                      </p:cBhvr>
                                      <p:to>
                                        <p:strVal val="visible"/>
                                      </p:to>
                                    </p:set>
                                    <p:anim calcmode="lin" valueType="num">
                                      <p:cBhvr>
                                        <p:cTn id="7" dur="500" fill="hold"/>
                                        <p:tgtEl>
                                          <p:spTgt spid="25601"/>
                                        </p:tgtEl>
                                        <p:attrNameLst>
                                          <p:attrName>ppt_x</p:attrName>
                                        </p:attrNameLst>
                                      </p:cBhvr>
                                      <p:tavLst>
                                        <p:tav tm="0">
                                          <p:val>
                                            <p:strVal val="#ppt_x"/>
                                          </p:val>
                                        </p:tav>
                                        <p:tav tm="100000">
                                          <p:val>
                                            <p:strVal val="#ppt_x"/>
                                          </p:val>
                                        </p:tav>
                                      </p:tavLst>
                                    </p:anim>
                                    <p:anim calcmode="lin" valueType="num">
                                      <p:cBhvr>
                                        <p:cTn id="8" dur="500" fill="hold"/>
                                        <p:tgtEl>
                                          <p:spTgt spid="2560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602"/>
                                        </p:tgtEl>
                                        <p:attrNameLst>
                                          <p:attrName>style.visibility</p:attrName>
                                        </p:attrNameLst>
                                      </p:cBhvr>
                                      <p:to>
                                        <p:strVal val="visible"/>
                                      </p:to>
                                    </p:set>
                                    <p:anim calcmode="lin" valueType="num">
                                      <p:cBhvr>
                                        <p:cTn id="13" dur="500" fill="hold"/>
                                        <p:tgtEl>
                                          <p:spTgt spid="25602"/>
                                        </p:tgtEl>
                                        <p:attrNameLst>
                                          <p:attrName>ppt_x</p:attrName>
                                        </p:attrNameLst>
                                      </p:cBhvr>
                                      <p:tavLst>
                                        <p:tav tm="0">
                                          <p:val>
                                            <p:strVal val="#ppt_x"/>
                                          </p:val>
                                        </p:tav>
                                        <p:tav tm="100000">
                                          <p:val>
                                            <p:strVal val="#ppt_x"/>
                                          </p:val>
                                        </p:tav>
                                      </p:tavLst>
                                    </p:anim>
                                    <p:anim calcmode="lin" valueType="num">
                                      <p:cBhvr>
                                        <p:cTn id="14"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603"/>
                                        </p:tgtEl>
                                        <p:attrNameLst>
                                          <p:attrName>style.visibility</p:attrName>
                                        </p:attrNameLst>
                                      </p:cBhvr>
                                      <p:to>
                                        <p:strVal val="visible"/>
                                      </p:to>
                                    </p:set>
                                    <p:anim calcmode="lin" valueType="num">
                                      <p:cBhvr>
                                        <p:cTn id="19" dur="500" fill="hold"/>
                                        <p:tgtEl>
                                          <p:spTgt spid="25603"/>
                                        </p:tgtEl>
                                        <p:attrNameLst>
                                          <p:attrName>ppt_x</p:attrName>
                                        </p:attrNameLst>
                                      </p:cBhvr>
                                      <p:tavLst>
                                        <p:tav tm="0">
                                          <p:val>
                                            <p:strVal val="#ppt_x"/>
                                          </p:val>
                                        </p:tav>
                                        <p:tav tm="100000">
                                          <p:val>
                                            <p:strVal val="#ppt_x"/>
                                          </p:val>
                                        </p:tav>
                                      </p:tavLst>
                                    </p:anim>
                                    <p:anim calcmode="lin" valueType="num">
                                      <p:cBhvr>
                                        <p:cTn id="20"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5604"/>
                                        </p:tgtEl>
                                        <p:attrNameLst>
                                          <p:attrName>style.visibility</p:attrName>
                                        </p:attrNameLst>
                                      </p:cBhvr>
                                      <p:to>
                                        <p:strVal val="visible"/>
                                      </p:to>
                                    </p:set>
                                    <p:anim calcmode="lin" valueType="num">
                                      <p:cBhvr>
                                        <p:cTn id="25" dur="500" fill="hold"/>
                                        <p:tgtEl>
                                          <p:spTgt spid="25604"/>
                                        </p:tgtEl>
                                        <p:attrNameLst>
                                          <p:attrName>ppt_x</p:attrName>
                                        </p:attrNameLst>
                                      </p:cBhvr>
                                      <p:tavLst>
                                        <p:tav tm="0">
                                          <p:val>
                                            <p:strVal val="#ppt_x"/>
                                          </p:val>
                                        </p:tav>
                                        <p:tav tm="100000">
                                          <p:val>
                                            <p:strVal val="#ppt_x"/>
                                          </p:val>
                                        </p:tav>
                                      </p:tavLst>
                                    </p:anim>
                                    <p:anim calcmode="lin" valueType="num">
                                      <p:cBhvr>
                                        <p:cTn id="26"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Text Box 3"/>
          <p:cNvSpPr txBox="1"/>
          <p:nvPr/>
        </p:nvSpPr>
        <p:spPr>
          <a:xfrm>
            <a:off x="266700" y="1562100"/>
            <a:ext cx="676275" cy="4359275"/>
          </a:xfrm>
          <a:prstGeom prst="rect">
            <a:avLst/>
          </a:prstGeom>
        </p:spPr>
        <p:style>
          <a:lnRef idx="2">
            <a:schemeClr val="dk1">
              <a:shade val="50000"/>
            </a:schemeClr>
          </a:lnRef>
          <a:fillRef idx="1">
            <a:schemeClr val="dk1"/>
          </a:fillRef>
          <a:effectRef idx="0">
            <a:schemeClr val="dk1"/>
          </a:effectRef>
          <a:fontRef idx="minor">
            <a:schemeClr val="lt1"/>
          </a:fontRef>
        </p:style>
        <p:txBody>
          <a:bodyPr vert="eaVert" wrap="square"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联合国与世界贸易组织</a:t>
            </a:r>
            <a:endParaRPr lang="zh-CN" altLang="en-US" sz="3200" b="1" dirty="0">
              <a:solidFill>
                <a:srgbClr val="FF0000"/>
              </a:solidFill>
              <a:latin typeface="Times New Roman" panose="02020603050405020304" pitchFamily="18" charset="0"/>
              <a:ea typeface="宋体" panose="02010600030101010101" pitchFamily="2" charset="-122"/>
            </a:endParaRPr>
          </a:p>
        </p:txBody>
      </p:sp>
      <p:sp>
        <p:nvSpPr>
          <p:cNvPr id="38915" name="Text Box 4"/>
          <p:cNvSpPr txBox="1"/>
          <p:nvPr/>
        </p:nvSpPr>
        <p:spPr>
          <a:xfrm>
            <a:off x="1882775" y="769938"/>
            <a:ext cx="866775" cy="396875"/>
          </a:xfrm>
          <a:prstGeom prst="rect">
            <a:avLst/>
          </a:prstGeom>
          <a:noFill/>
          <a:ln w="9525">
            <a:noFill/>
          </a:ln>
        </p:spPr>
        <p:txBody>
          <a:bodyPr anchor="t">
            <a:spAutoFit/>
          </a:bodyPr>
          <a:p>
            <a:pPr>
              <a:spcBef>
                <a:spcPct val="50000"/>
              </a:spcBef>
            </a:pPr>
            <a:r>
              <a:rPr lang="zh-CN" altLang="en-US" sz="2000" b="1" dirty="0">
                <a:latin typeface="Times New Roman" panose="02020603050405020304" pitchFamily="18" charset="0"/>
                <a:ea typeface="宋体" panose="02010600030101010101" pitchFamily="2" charset="-122"/>
              </a:rPr>
              <a:t>成立：</a:t>
            </a:r>
            <a:endParaRPr lang="en-US" altLang="zh-CN" sz="2000" b="1" dirty="0">
              <a:solidFill>
                <a:srgbClr val="0000FF"/>
              </a:solidFill>
              <a:latin typeface="Times New Roman" panose="02020603050405020304" pitchFamily="18" charset="0"/>
              <a:ea typeface="宋体" panose="02010600030101010101" pitchFamily="2" charset="-122"/>
            </a:endParaRPr>
          </a:p>
        </p:txBody>
      </p:sp>
      <p:sp>
        <p:nvSpPr>
          <p:cNvPr id="38916" name="Text Box 5"/>
          <p:cNvSpPr txBox="1"/>
          <p:nvPr/>
        </p:nvSpPr>
        <p:spPr>
          <a:xfrm>
            <a:off x="1847850" y="1254125"/>
            <a:ext cx="793750" cy="396875"/>
          </a:xfrm>
          <a:prstGeom prst="rect">
            <a:avLst/>
          </a:prstGeom>
          <a:noFill/>
          <a:ln w="9525">
            <a:noFill/>
          </a:ln>
        </p:spPr>
        <p:txBody>
          <a:bodyPr anchor="t">
            <a:spAutoFit/>
          </a:bodyPr>
          <a:p>
            <a:pPr>
              <a:spcBef>
                <a:spcPct val="50000"/>
              </a:spcBef>
            </a:pPr>
            <a:r>
              <a:rPr lang="zh-CN" altLang="en-US" sz="2000" b="1" dirty="0">
                <a:latin typeface="Times New Roman" panose="02020603050405020304" pitchFamily="18" charset="0"/>
                <a:ea typeface="宋体" panose="02010600030101010101" pitchFamily="2" charset="-122"/>
              </a:rPr>
              <a:t>机构：</a:t>
            </a:r>
            <a:endParaRPr lang="en-US" altLang="zh-CN" sz="2000" b="1" dirty="0">
              <a:latin typeface="Times New Roman" panose="02020603050405020304" pitchFamily="18" charset="0"/>
              <a:ea typeface="宋体" panose="02010600030101010101" pitchFamily="2" charset="-122"/>
            </a:endParaRPr>
          </a:p>
        </p:txBody>
      </p:sp>
      <p:sp>
        <p:nvSpPr>
          <p:cNvPr id="38917" name="Rectangle 6"/>
          <p:cNvSpPr/>
          <p:nvPr/>
        </p:nvSpPr>
        <p:spPr>
          <a:xfrm>
            <a:off x="2714625" y="1254125"/>
            <a:ext cx="6118225" cy="400050"/>
          </a:xfrm>
          <a:prstGeom prst="rect">
            <a:avLst/>
          </a:prstGeom>
          <a:noFill/>
          <a:ln w="9525">
            <a:noFill/>
          </a:ln>
        </p:spPr>
        <p:txBody>
          <a:bodyPr anchor="t">
            <a:spAutoFit/>
          </a:bodyPr>
          <a:p>
            <a:pPr>
              <a:spcBef>
                <a:spcPct val="20000"/>
              </a:spcBef>
            </a:pPr>
            <a:r>
              <a:rPr lang="zh-CN" altLang="en-US" sz="2000" b="1" dirty="0">
                <a:solidFill>
                  <a:srgbClr val="0000FF"/>
                </a:solidFill>
                <a:latin typeface="Times New Roman" panose="02020603050405020304" pitchFamily="18" charset="0"/>
                <a:ea typeface="宋体" panose="02010600030101010101" pitchFamily="2" charset="-122"/>
              </a:rPr>
              <a:t>联合国大会、联合国安理会、联合国秘书处等</a:t>
            </a:r>
            <a:endParaRPr lang="zh-CN" altLang="en-US" sz="2000" b="1" dirty="0">
              <a:solidFill>
                <a:srgbClr val="0000FF"/>
              </a:solidFill>
              <a:latin typeface="Times New Roman" panose="02020603050405020304" pitchFamily="18" charset="0"/>
              <a:ea typeface="宋体" panose="02010600030101010101" pitchFamily="2" charset="-122"/>
            </a:endParaRPr>
          </a:p>
        </p:txBody>
      </p:sp>
      <p:sp>
        <p:nvSpPr>
          <p:cNvPr id="38918" name="AutoShape 9"/>
          <p:cNvSpPr/>
          <p:nvPr/>
        </p:nvSpPr>
        <p:spPr>
          <a:xfrm>
            <a:off x="1704975" y="839788"/>
            <a:ext cx="288925" cy="1223962"/>
          </a:xfrm>
          <a:prstGeom prst="leftBrace">
            <a:avLst>
              <a:gd name="adj1" fmla="val 47422"/>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dirty="0">
              <a:latin typeface="Calibri" panose="020F0502020204030204" pitchFamily="34" charset="0"/>
              <a:ea typeface="宋体" panose="02010600030101010101" pitchFamily="2" charset="-122"/>
            </a:endParaRPr>
          </a:p>
        </p:txBody>
      </p:sp>
      <p:sp>
        <p:nvSpPr>
          <p:cNvPr id="38919" name="Text Box 10"/>
          <p:cNvSpPr txBox="1"/>
          <p:nvPr/>
        </p:nvSpPr>
        <p:spPr>
          <a:xfrm>
            <a:off x="1882775" y="1746250"/>
            <a:ext cx="936625" cy="396875"/>
          </a:xfrm>
          <a:prstGeom prst="rect">
            <a:avLst/>
          </a:prstGeom>
          <a:noFill/>
          <a:ln w="9525">
            <a:noFill/>
          </a:ln>
        </p:spPr>
        <p:txBody>
          <a:bodyPr anchor="t">
            <a:spAutoFit/>
          </a:bodyPr>
          <a:p>
            <a:pPr>
              <a:spcBef>
                <a:spcPct val="50000"/>
              </a:spcBef>
            </a:pPr>
            <a:r>
              <a:rPr lang="zh-CN" altLang="en-US" sz="2000" b="1" dirty="0">
                <a:latin typeface="Times New Roman" panose="02020603050405020304" pitchFamily="18" charset="0"/>
                <a:ea typeface="宋体" panose="02010600030101010101" pitchFamily="2" charset="-122"/>
              </a:rPr>
              <a:t>作用：</a:t>
            </a:r>
            <a:endParaRPr lang="en-US" altLang="zh-CN" sz="2000" b="1" dirty="0">
              <a:latin typeface="Times New Roman" panose="02020603050405020304" pitchFamily="18" charset="0"/>
              <a:ea typeface="宋体" panose="02010600030101010101" pitchFamily="2" charset="-122"/>
            </a:endParaRPr>
          </a:p>
        </p:txBody>
      </p:sp>
      <p:sp>
        <p:nvSpPr>
          <p:cNvPr id="38920" name="Text Box 11"/>
          <p:cNvSpPr txBox="1"/>
          <p:nvPr/>
        </p:nvSpPr>
        <p:spPr>
          <a:xfrm>
            <a:off x="3898900" y="3598863"/>
            <a:ext cx="3962400" cy="457200"/>
          </a:xfrm>
          <a:prstGeom prst="rect">
            <a:avLst/>
          </a:prstGeom>
          <a:noFill/>
          <a:ln w="9525">
            <a:noFill/>
          </a:ln>
        </p:spPr>
        <p:txBody>
          <a:bodyPr anchor="t">
            <a:spAutoFit/>
          </a:bodyPr>
          <a:p>
            <a:pPr>
              <a:spcBef>
                <a:spcPct val="50000"/>
              </a:spcBef>
            </a:pPr>
            <a:endParaRPr lang="zh-CN" altLang="zh-CN" sz="2400" dirty="0">
              <a:latin typeface="Times New Roman" panose="02020603050405020304" pitchFamily="18" charset="0"/>
              <a:ea typeface="宋体" panose="02010600030101010101" pitchFamily="2" charset="-122"/>
            </a:endParaRPr>
          </a:p>
        </p:txBody>
      </p:sp>
      <p:sp>
        <p:nvSpPr>
          <p:cNvPr id="38921" name="Rectangle 12"/>
          <p:cNvSpPr/>
          <p:nvPr/>
        </p:nvSpPr>
        <p:spPr>
          <a:xfrm>
            <a:off x="2714625" y="1746250"/>
            <a:ext cx="2905125" cy="398463"/>
          </a:xfrm>
          <a:prstGeom prst="rect">
            <a:avLst/>
          </a:prstGeom>
          <a:noFill/>
          <a:ln w="9525">
            <a:noFill/>
          </a:ln>
        </p:spPr>
        <p:txBody>
          <a:bodyPr anchor="t">
            <a:spAutoFit/>
          </a:bodyPr>
          <a:p>
            <a:pPr>
              <a:spcBef>
                <a:spcPct val="50000"/>
              </a:spcBef>
            </a:pPr>
            <a:r>
              <a:rPr lang="zh-CN" altLang="en-US" sz="2000" b="1" dirty="0">
                <a:solidFill>
                  <a:srgbClr val="0000FF"/>
                </a:solidFill>
                <a:latin typeface="宋体" panose="02010600030101010101" pitchFamily="2" charset="-122"/>
                <a:ea typeface="宋体" panose="02010600030101010101" pitchFamily="2" charset="-122"/>
              </a:rPr>
              <a:t>维护国际和平与安全</a:t>
            </a:r>
            <a:endParaRPr lang="zh-CN" altLang="en-US" sz="2000" b="1" dirty="0">
              <a:solidFill>
                <a:srgbClr val="0000FF"/>
              </a:solidFill>
              <a:latin typeface="宋体" panose="02010600030101010101" pitchFamily="2" charset="-122"/>
              <a:ea typeface="宋体" panose="02010600030101010101" pitchFamily="2" charset="-122"/>
            </a:endParaRPr>
          </a:p>
        </p:txBody>
      </p:sp>
      <p:sp>
        <p:nvSpPr>
          <p:cNvPr id="38922" name="Text Box 13"/>
          <p:cNvSpPr txBox="1"/>
          <p:nvPr/>
        </p:nvSpPr>
        <p:spPr>
          <a:xfrm>
            <a:off x="1206500" y="839788"/>
            <a:ext cx="549275" cy="1009650"/>
          </a:xfrm>
          <a:prstGeom prst="rect">
            <a:avLst/>
          </a:prstGeom>
          <a:solidFill>
            <a:schemeClr val="accent1"/>
          </a:solidFill>
          <a:ln w="9525">
            <a:noFill/>
          </a:ln>
        </p:spPr>
        <p:txBody>
          <a:bodyPr vert="eaVert" wrap="none" anchor="t">
            <a:spAutoFit/>
          </a:bodyPr>
          <a:p>
            <a:r>
              <a:rPr lang="zh-CN" altLang="en-US" sz="2400" b="1" dirty="0">
                <a:solidFill>
                  <a:srgbClr val="CC0066"/>
                </a:solidFill>
                <a:latin typeface="Times New Roman" panose="02020603050405020304" pitchFamily="18" charset="0"/>
                <a:ea typeface="宋体" panose="02010600030101010101" pitchFamily="2" charset="-122"/>
              </a:rPr>
              <a:t>联合国</a:t>
            </a:r>
            <a:endParaRPr lang="zh-CN" altLang="en-US" sz="2400" b="1" dirty="0">
              <a:solidFill>
                <a:srgbClr val="CC0066"/>
              </a:solidFill>
              <a:latin typeface="Times New Roman" panose="02020603050405020304" pitchFamily="18" charset="0"/>
              <a:ea typeface="宋体" panose="02010600030101010101" pitchFamily="2" charset="-122"/>
            </a:endParaRPr>
          </a:p>
        </p:txBody>
      </p:sp>
      <p:sp>
        <p:nvSpPr>
          <p:cNvPr id="38923" name="Text Box 14"/>
          <p:cNvSpPr txBox="1"/>
          <p:nvPr/>
        </p:nvSpPr>
        <p:spPr>
          <a:xfrm>
            <a:off x="1200150" y="2641600"/>
            <a:ext cx="555625" cy="1608138"/>
          </a:xfrm>
          <a:prstGeom prst="rect">
            <a:avLst/>
          </a:prstGeom>
          <a:solidFill>
            <a:schemeClr val="accent1"/>
          </a:solidFill>
          <a:ln w="9525">
            <a:noFill/>
          </a:ln>
        </p:spPr>
        <p:txBody>
          <a:bodyPr vert="eaVert" wrap="none" anchor="t">
            <a:spAutoFit/>
          </a:bodyPr>
          <a:p>
            <a:r>
              <a:rPr lang="zh-CN" altLang="en-US" sz="2400" b="1" dirty="0">
                <a:solidFill>
                  <a:srgbClr val="CC0066"/>
                </a:solidFill>
                <a:latin typeface="Times New Roman" panose="02020603050405020304" pitchFamily="18" charset="0"/>
                <a:ea typeface="宋体" panose="02010600030101010101" pitchFamily="2" charset="-122"/>
              </a:rPr>
              <a:t>经济全球化</a:t>
            </a:r>
            <a:endParaRPr lang="zh-CN" altLang="en-US" sz="2400" b="1" dirty="0">
              <a:solidFill>
                <a:srgbClr val="CC0066"/>
              </a:solidFill>
              <a:latin typeface="Times New Roman" panose="02020603050405020304" pitchFamily="18" charset="0"/>
              <a:ea typeface="宋体" panose="02010600030101010101" pitchFamily="2" charset="-122"/>
            </a:endParaRPr>
          </a:p>
        </p:txBody>
      </p:sp>
      <p:sp>
        <p:nvSpPr>
          <p:cNvPr id="38924" name="Text Box 15"/>
          <p:cNvSpPr txBox="1"/>
          <p:nvPr/>
        </p:nvSpPr>
        <p:spPr>
          <a:xfrm>
            <a:off x="1993900" y="4657408"/>
            <a:ext cx="958850" cy="401637"/>
          </a:xfrm>
          <a:prstGeom prst="rect">
            <a:avLst/>
          </a:prstGeom>
          <a:noFill/>
          <a:ln w="9525">
            <a:noFill/>
          </a:ln>
        </p:spPr>
        <p:txBody>
          <a:bodyPr wrap="none" anchor="t">
            <a:spAutoFit/>
          </a:bodyPr>
          <a:p>
            <a:r>
              <a:rPr lang="zh-CN" altLang="en-US" sz="2000" b="1" dirty="0">
                <a:latin typeface="Times New Roman" panose="02020603050405020304" pitchFamily="18" charset="0"/>
                <a:ea typeface="宋体" panose="02010600030101010101" pitchFamily="2" charset="-122"/>
              </a:rPr>
              <a:t>宗旨：</a:t>
            </a:r>
            <a:endParaRPr lang="zh-CN" altLang="en-US" sz="2000" b="1" dirty="0">
              <a:latin typeface="Times New Roman" panose="02020603050405020304" pitchFamily="18" charset="0"/>
              <a:ea typeface="宋体" panose="02010600030101010101" pitchFamily="2" charset="-122"/>
            </a:endParaRPr>
          </a:p>
        </p:txBody>
      </p:sp>
      <p:sp>
        <p:nvSpPr>
          <p:cNvPr id="38925" name="Text Box 16"/>
          <p:cNvSpPr txBox="1"/>
          <p:nvPr/>
        </p:nvSpPr>
        <p:spPr>
          <a:xfrm>
            <a:off x="1993900" y="5486400"/>
            <a:ext cx="958850" cy="400050"/>
          </a:xfrm>
          <a:prstGeom prst="rect">
            <a:avLst/>
          </a:prstGeom>
          <a:noFill/>
          <a:ln w="9525">
            <a:noFill/>
          </a:ln>
        </p:spPr>
        <p:txBody>
          <a:bodyPr wrap="none" anchor="t">
            <a:spAutoFit/>
          </a:bodyPr>
          <a:p>
            <a:r>
              <a:rPr lang="zh-CN" altLang="en-US" sz="2000" b="1" dirty="0">
                <a:latin typeface="Times New Roman" panose="02020603050405020304" pitchFamily="18" charset="0"/>
                <a:ea typeface="宋体" panose="02010600030101010101" pitchFamily="2" charset="-122"/>
              </a:rPr>
              <a:t>职能：</a:t>
            </a:r>
            <a:endParaRPr lang="zh-CN" altLang="en-US" sz="2000" b="1" dirty="0">
              <a:latin typeface="Times New Roman" panose="02020603050405020304" pitchFamily="18" charset="0"/>
              <a:ea typeface="宋体" panose="02010600030101010101" pitchFamily="2" charset="-122"/>
            </a:endParaRPr>
          </a:p>
        </p:txBody>
      </p:sp>
      <p:sp>
        <p:nvSpPr>
          <p:cNvPr id="38926" name="Text Box 17"/>
          <p:cNvSpPr txBox="1"/>
          <p:nvPr/>
        </p:nvSpPr>
        <p:spPr>
          <a:xfrm>
            <a:off x="1993900" y="6039803"/>
            <a:ext cx="958850" cy="400050"/>
          </a:xfrm>
          <a:prstGeom prst="rect">
            <a:avLst/>
          </a:prstGeom>
          <a:noFill/>
          <a:ln w="9525">
            <a:noFill/>
          </a:ln>
        </p:spPr>
        <p:txBody>
          <a:bodyPr wrap="none" anchor="t">
            <a:spAutoFit/>
          </a:bodyPr>
          <a:p>
            <a:r>
              <a:rPr lang="zh-CN" altLang="en-US" sz="2000" b="1" dirty="0">
                <a:latin typeface="Times New Roman" panose="02020603050405020304" pitchFamily="18" charset="0"/>
                <a:ea typeface="宋体" panose="02010600030101010101" pitchFamily="2" charset="-122"/>
              </a:rPr>
              <a:t>影响：</a:t>
            </a:r>
            <a:endParaRPr lang="zh-CN" altLang="en-US" sz="2000" b="1" dirty="0">
              <a:latin typeface="Times New Roman" panose="02020603050405020304" pitchFamily="18" charset="0"/>
              <a:ea typeface="宋体" panose="02010600030101010101" pitchFamily="2" charset="-122"/>
            </a:endParaRPr>
          </a:p>
        </p:txBody>
      </p:sp>
      <p:sp>
        <p:nvSpPr>
          <p:cNvPr id="38927" name="AutoShape 18"/>
          <p:cNvSpPr/>
          <p:nvPr/>
        </p:nvSpPr>
        <p:spPr>
          <a:xfrm>
            <a:off x="1704975" y="4829175"/>
            <a:ext cx="288925" cy="1765300"/>
          </a:xfrm>
          <a:prstGeom prst="leftBrace">
            <a:avLst>
              <a:gd name="adj1" fmla="val 43165"/>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dirty="0">
              <a:latin typeface="Calibri" panose="020F0502020204030204" pitchFamily="34" charset="0"/>
              <a:ea typeface="宋体" panose="02010600030101010101" pitchFamily="2" charset="-122"/>
            </a:endParaRPr>
          </a:p>
        </p:txBody>
      </p:sp>
      <p:sp>
        <p:nvSpPr>
          <p:cNvPr id="38928" name="AutoShape 19"/>
          <p:cNvSpPr/>
          <p:nvPr/>
        </p:nvSpPr>
        <p:spPr>
          <a:xfrm>
            <a:off x="841375" y="1346200"/>
            <a:ext cx="431800" cy="4464050"/>
          </a:xfrm>
          <a:prstGeom prst="leftBrace">
            <a:avLst>
              <a:gd name="adj1" fmla="val 84907"/>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dirty="0">
              <a:latin typeface="Calibri" panose="020F0502020204030204" pitchFamily="34" charset="0"/>
              <a:ea typeface="宋体" panose="02010600030101010101" pitchFamily="2" charset="-122"/>
            </a:endParaRPr>
          </a:p>
        </p:txBody>
      </p:sp>
      <p:sp>
        <p:nvSpPr>
          <p:cNvPr id="38929" name="Rectangle 20"/>
          <p:cNvSpPr/>
          <p:nvPr/>
        </p:nvSpPr>
        <p:spPr>
          <a:xfrm>
            <a:off x="2714625" y="738188"/>
            <a:ext cx="1708150" cy="460375"/>
          </a:xfrm>
          <a:prstGeom prst="rect">
            <a:avLst/>
          </a:prstGeom>
          <a:noFill/>
          <a:ln w="9525">
            <a:noFill/>
          </a:ln>
        </p:spPr>
        <p:txBody>
          <a:bodyPr wrap="none" anchor="t">
            <a:spAutoFit/>
          </a:bodyPr>
          <a:p>
            <a:r>
              <a:rPr lang="en-US" altLang="zh-CN" sz="2400" b="1" dirty="0">
                <a:solidFill>
                  <a:srgbClr val="0000FF"/>
                </a:solidFill>
                <a:latin typeface="Times New Roman" panose="02020603050405020304" pitchFamily="18" charset="0"/>
                <a:ea typeface="宋体" panose="02010600030101010101" pitchFamily="2" charset="-122"/>
              </a:rPr>
              <a:t>1945</a:t>
            </a:r>
            <a:r>
              <a:rPr lang="zh-CN" altLang="en-US" sz="2400" b="1" dirty="0">
                <a:solidFill>
                  <a:srgbClr val="0000FF"/>
                </a:solidFill>
                <a:latin typeface="Times New Roman" panose="02020603050405020304" pitchFamily="18" charset="0"/>
                <a:ea typeface="宋体" panose="02010600030101010101" pitchFamily="2" charset="-122"/>
              </a:rPr>
              <a:t>年</a:t>
            </a:r>
            <a:r>
              <a:rPr lang="en-US" altLang="zh-CN" sz="2400" b="1" dirty="0">
                <a:solidFill>
                  <a:srgbClr val="0000FF"/>
                </a:solidFill>
                <a:latin typeface="Times New Roman" panose="02020603050405020304" pitchFamily="18" charset="0"/>
                <a:ea typeface="宋体" panose="02010600030101010101" pitchFamily="2" charset="-122"/>
              </a:rPr>
              <a:t>10</a:t>
            </a:r>
            <a:r>
              <a:rPr lang="zh-CN" altLang="en-US" sz="2400" b="1" dirty="0">
                <a:solidFill>
                  <a:srgbClr val="0000FF"/>
                </a:solidFill>
                <a:latin typeface="Times New Roman" panose="02020603050405020304" pitchFamily="18" charset="0"/>
                <a:ea typeface="宋体" panose="02010600030101010101" pitchFamily="2" charset="-122"/>
              </a:rPr>
              <a:t>月</a:t>
            </a:r>
            <a:endParaRPr lang="zh-CN" altLang="en-US" sz="2400" b="1" dirty="0">
              <a:solidFill>
                <a:srgbClr val="0000FF"/>
              </a:solidFill>
              <a:latin typeface="Times New Roman" panose="02020603050405020304" pitchFamily="18" charset="0"/>
              <a:ea typeface="宋体" panose="02010600030101010101" pitchFamily="2" charset="-122"/>
            </a:endParaRPr>
          </a:p>
        </p:txBody>
      </p:sp>
      <p:sp>
        <p:nvSpPr>
          <p:cNvPr id="38930" name="Text Box 13"/>
          <p:cNvSpPr txBox="1"/>
          <p:nvPr/>
        </p:nvSpPr>
        <p:spPr>
          <a:xfrm>
            <a:off x="1200150" y="4888548"/>
            <a:ext cx="555625" cy="1303337"/>
          </a:xfrm>
          <a:prstGeom prst="rect">
            <a:avLst/>
          </a:prstGeom>
          <a:solidFill>
            <a:schemeClr val="accent1"/>
          </a:solidFill>
          <a:ln w="9525">
            <a:noFill/>
          </a:ln>
        </p:spPr>
        <p:txBody>
          <a:bodyPr vert="eaVert" wrap="none" anchor="t">
            <a:spAutoFit/>
          </a:bodyPr>
          <a:p>
            <a:r>
              <a:rPr lang="zh-CN" altLang="en-US" sz="2400" b="1" dirty="0">
                <a:solidFill>
                  <a:srgbClr val="CC0066"/>
                </a:solidFill>
                <a:latin typeface="Times New Roman" panose="02020603050405020304" pitchFamily="18" charset="0"/>
                <a:ea typeface="宋体" panose="02010600030101010101" pitchFamily="2" charset="-122"/>
              </a:rPr>
              <a:t>世贸组织</a:t>
            </a:r>
            <a:endParaRPr lang="zh-CN" altLang="en-US" sz="2400" b="1" dirty="0">
              <a:solidFill>
                <a:srgbClr val="CC0066"/>
              </a:solidFill>
              <a:latin typeface="Times New Roman" panose="02020603050405020304" pitchFamily="18" charset="0"/>
              <a:ea typeface="宋体" panose="02010600030101010101" pitchFamily="2" charset="-122"/>
            </a:endParaRPr>
          </a:p>
        </p:txBody>
      </p:sp>
      <p:sp>
        <p:nvSpPr>
          <p:cNvPr id="38931" name="AutoShape 9"/>
          <p:cNvSpPr/>
          <p:nvPr/>
        </p:nvSpPr>
        <p:spPr>
          <a:xfrm>
            <a:off x="1631950" y="2497138"/>
            <a:ext cx="288925" cy="1512887"/>
          </a:xfrm>
          <a:prstGeom prst="leftBrace">
            <a:avLst>
              <a:gd name="adj1" fmla="val 47417"/>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dirty="0">
              <a:latin typeface="Calibri" panose="020F0502020204030204" pitchFamily="34" charset="0"/>
              <a:ea typeface="宋体" panose="02010600030101010101" pitchFamily="2" charset="-122"/>
            </a:endParaRPr>
          </a:p>
        </p:txBody>
      </p:sp>
      <p:sp>
        <p:nvSpPr>
          <p:cNvPr id="38932" name="TextBox 26"/>
          <p:cNvSpPr txBox="1"/>
          <p:nvPr/>
        </p:nvSpPr>
        <p:spPr>
          <a:xfrm>
            <a:off x="1920875" y="3794125"/>
            <a:ext cx="1009650" cy="400050"/>
          </a:xfrm>
          <a:prstGeom prst="rect">
            <a:avLst/>
          </a:prstGeom>
          <a:noFill/>
          <a:ln w="9525">
            <a:noFill/>
          </a:ln>
        </p:spPr>
        <p:txBody>
          <a:bodyPr anchor="t">
            <a:spAutoFit/>
          </a:bodyPr>
          <a:p>
            <a:r>
              <a:rPr lang="zh-CN" altLang="en-US" sz="2000" b="1" dirty="0">
                <a:latin typeface="Times New Roman" panose="02020603050405020304" pitchFamily="18" charset="0"/>
                <a:ea typeface="宋体" panose="02010600030101010101" pitchFamily="2" charset="-122"/>
              </a:rPr>
              <a:t>表现</a:t>
            </a:r>
            <a:endParaRPr lang="zh-CN" altLang="en-US" sz="2000" b="1" dirty="0">
              <a:latin typeface="Times New Roman" panose="02020603050405020304" pitchFamily="18" charset="0"/>
              <a:ea typeface="宋体" panose="02010600030101010101" pitchFamily="2" charset="-122"/>
            </a:endParaRPr>
          </a:p>
        </p:txBody>
      </p:sp>
      <p:sp>
        <p:nvSpPr>
          <p:cNvPr id="38933" name="TextBox 27"/>
          <p:cNvSpPr txBox="1"/>
          <p:nvPr/>
        </p:nvSpPr>
        <p:spPr>
          <a:xfrm>
            <a:off x="1920875" y="2354263"/>
            <a:ext cx="936625" cy="398462"/>
          </a:xfrm>
          <a:prstGeom prst="rect">
            <a:avLst/>
          </a:prstGeom>
          <a:noFill/>
          <a:ln w="9525">
            <a:noFill/>
          </a:ln>
        </p:spPr>
        <p:txBody>
          <a:bodyPr anchor="t">
            <a:spAutoFit/>
          </a:bodyPr>
          <a:p>
            <a:r>
              <a:rPr lang="zh-CN" altLang="en-US" sz="2000" b="1" dirty="0">
                <a:latin typeface="Times New Roman" panose="02020603050405020304" pitchFamily="18" charset="0"/>
                <a:ea typeface="宋体" panose="02010600030101010101" pitchFamily="2" charset="-122"/>
              </a:rPr>
              <a:t>原因</a:t>
            </a:r>
            <a:endParaRPr lang="zh-CN" altLang="en-US" dirty="0">
              <a:latin typeface="Calibri" panose="020F0502020204030204" pitchFamily="34" charset="0"/>
              <a:ea typeface="宋体" panose="02010600030101010101" pitchFamily="2" charset="-122"/>
            </a:endParaRPr>
          </a:p>
        </p:txBody>
      </p:sp>
      <p:sp>
        <p:nvSpPr>
          <p:cNvPr id="38934" name="TextBox 28"/>
          <p:cNvSpPr txBox="1"/>
          <p:nvPr/>
        </p:nvSpPr>
        <p:spPr>
          <a:xfrm>
            <a:off x="2930525" y="2209800"/>
            <a:ext cx="4318000" cy="1014413"/>
          </a:xfrm>
          <a:prstGeom prst="rect">
            <a:avLst/>
          </a:prstGeom>
          <a:noFill/>
          <a:ln w="9525">
            <a:noFill/>
          </a:ln>
        </p:spPr>
        <p:txBody>
          <a:bodyPr anchor="t">
            <a:spAutoFit/>
          </a:bodyPr>
          <a:p>
            <a:r>
              <a:rPr lang="en-US" altLang="zh-CN" sz="2000" b="1" dirty="0">
                <a:solidFill>
                  <a:srgbClr val="0000FF"/>
                </a:solidFill>
                <a:latin typeface="Times New Roman" panose="02020603050405020304" pitchFamily="18" charset="0"/>
                <a:ea typeface="宋体" panose="02010600030101010101" pitchFamily="2" charset="-122"/>
              </a:rPr>
              <a:t>1.</a:t>
            </a:r>
            <a:r>
              <a:rPr lang="zh-CN" altLang="en-US" sz="2000" b="1" dirty="0">
                <a:solidFill>
                  <a:srgbClr val="0000FF"/>
                </a:solidFill>
                <a:latin typeface="Times New Roman" panose="02020603050405020304" pitchFamily="18" charset="0"/>
                <a:ea typeface="宋体" panose="02010600030101010101" pitchFamily="2" charset="-122"/>
              </a:rPr>
              <a:t>和平与发展成为时代的主题</a:t>
            </a:r>
            <a:endParaRPr lang="en-US" altLang="zh-CN" sz="2000" b="1" dirty="0">
              <a:solidFill>
                <a:srgbClr val="0000FF"/>
              </a:solidFill>
              <a:latin typeface="Times New Roman" panose="02020603050405020304" pitchFamily="18" charset="0"/>
              <a:ea typeface="宋体" panose="02010600030101010101" pitchFamily="2" charset="-122"/>
            </a:endParaRPr>
          </a:p>
          <a:p>
            <a:r>
              <a:rPr lang="en-US" altLang="zh-CN" sz="2000" b="1" dirty="0">
                <a:solidFill>
                  <a:srgbClr val="0000FF"/>
                </a:solidFill>
                <a:latin typeface="Times New Roman" panose="02020603050405020304" pitchFamily="18" charset="0"/>
                <a:ea typeface="宋体" panose="02010600030101010101" pitchFamily="2" charset="-122"/>
              </a:rPr>
              <a:t>2.</a:t>
            </a:r>
            <a:r>
              <a:rPr lang="zh-CN" altLang="en-US" sz="2000" b="1" dirty="0">
                <a:solidFill>
                  <a:srgbClr val="0000FF"/>
                </a:solidFill>
                <a:latin typeface="Times New Roman" panose="02020603050405020304" pitchFamily="18" charset="0"/>
                <a:ea typeface="宋体" panose="02010600030101010101" pitchFamily="2" charset="-122"/>
              </a:rPr>
              <a:t>生产力和科技水平有了新的提高</a:t>
            </a:r>
            <a:endParaRPr lang="zh-CN" altLang="en-US" sz="2000" b="1" dirty="0">
              <a:solidFill>
                <a:srgbClr val="0000FF"/>
              </a:solidFill>
              <a:latin typeface="Times New Roman" panose="02020603050405020304" pitchFamily="18" charset="0"/>
              <a:ea typeface="宋体" panose="02010600030101010101" pitchFamily="2" charset="-122"/>
            </a:endParaRPr>
          </a:p>
          <a:p>
            <a:r>
              <a:rPr lang="en-US" altLang="zh-CN" sz="2000" b="1" dirty="0">
                <a:solidFill>
                  <a:srgbClr val="0000FF"/>
                </a:solidFill>
                <a:latin typeface="Times New Roman" panose="02020603050405020304" pitchFamily="18" charset="0"/>
                <a:ea typeface="宋体" panose="02010600030101010101" pitchFamily="2" charset="-122"/>
              </a:rPr>
              <a:t>3.</a:t>
            </a:r>
            <a:r>
              <a:rPr lang="zh-CN" altLang="en-US" sz="2000" b="1" dirty="0">
                <a:solidFill>
                  <a:srgbClr val="0000FF"/>
                </a:solidFill>
                <a:latin typeface="Times New Roman" panose="02020603050405020304" pitchFamily="18" charset="0"/>
                <a:ea typeface="宋体" panose="02010600030101010101" pitchFamily="2" charset="-122"/>
              </a:rPr>
              <a:t>国家之间的经济联系日益紧密</a:t>
            </a:r>
            <a:endParaRPr lang="zh-CN" altLang="en-US" sz="2000" b="1" dirty="0">
              <a:solidFill>
                <a:srgbClr val="0000FF"/>
              </a:solidFill>
              <a:latin typeface="Times New Roman" panose="02020603050405020304" pitchFamily="18" charset="0"/>
              <a:ea typeface="宋体" panose="02010600030101010101" pitchFamily="2" charset="-122"/>
            </a:endParaRPr>
          </a:p>
        </p:txBody>
      </p:sp>
      <p:sp>
        <p:nvSpPr>
          <p:cNvPr id="38935" name="AutoShape 9"/>
          <p:cNvSpPr/>
          <p:nvPr/>
        </p:nvSpPr>
        <p:spPr>
          <a:xfrm>
            <a:off x="2641600" y="2209800"/>
            <a:ext cx="215900" cy="863600"/>
          </a:xfrm>
          <a:prstGeom prst="leftBrace">
            <a:avLst>
              <a:gd name="adj1" fmla="val 47555"/>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dirty="0">
              <a:latin typeface="Calibri" panose="020F0502020204030204" pitchFamily="34" charset="0"/>
              <a:ea typeface="宋体" panose="02010600030101010101" pitchFamily="2" charset="-122"/>
            </a:endParaRPr>
          </a:p>
        </p:txBody>
      </p:sp>
      <p:sp>
        <p:nvSpPr>
          <p:cNvPr id="38936" name="TextBox 30"/>
          <p:cNvSpPr txBox="1"/>
          <p:nvPr/>
        </p:nvSpPr>
        <p:spPr>
          <a:xfrm>
            <a:off x="2857500" y="3289300"/>
            <a:ext cx="6170613" cy="1568450"/>
          </a:xfrm>
          <a:prstGeom prst="rect">
            <a:avLst/>
          </a:prstGeom>
          <a:noFill/>
          <a:ln w="9525">
            <a:noFill/>
          </a:ln>
        </p:spPr>
        <p:txBody>
          <a:bodyPr wrap="square" anchor="t">
            <a:spAutoFit/>
          </a:bodyPr>
          <a:p>
            <a:pPr>
              <a:lnSpc>
                <a:spcPct val="120000"/>
              </a:lnSpc>
            </a:pPr>
            <a:r>
              <a:rPr lang="en-US" altLang="zh-CN" sz="2000" b="1" dirty="0">
                <a:solidFill>
                  <a:srgbClr val="0000FF"/>
                </a:solidFill>
                <a:latin typeface="Times New Roman" panose="02020603050405020304" pitchFamily="18" charset="0"/>
                <a:ea typeface="宋体" panose="02010600030101010101" pitchFamily="2" charset="-122"/>
              </a:rPr>
              <a:t>1.</a:t>
            </a:r>
            <a:r>
              <a:rPr lang="zh-CN" altLang="zh-CN" sz="2000" b="1" dirty="0">
                <a:solidFill>
                  <a:srgbClr val="0000FF"/>
                </a:solidFill>
                <a:latin typeface="Times New Roman" panose="02020603050405020304" pitchFamily="18" charset="0"/>
                <a:ea typeface="宋体" panose="02010600030101010101" pitchFamily="2" charset="-122"/>
              </a:rPr>
              <a:t>国际投资和国际贸易迅速增长</a:t>
            </a:r>
            <a:endParaRPr lang="en-US" altLang="zh-CN" sz="2000" b="1" dirty="0">
              <a:solidFill>
                <a:srgbClr val="0000FF"/>
              </a:solidFill>
              <a:latin typeface="Times New Roman" panose="02020603050405020304" pitchFamily="18" charset="0"/>
              <a:ea typeface="宋体" panose="02010600030101010101" pitchFamily="2" charset="-122"/>
            </a:endParaRPr>
          </a:p>
          <a:p>
            <a:pPr>
              <a:lnSpc>
                <a:spcPct val="120000"/>
              </a:lnSpc>
            </a:pPr>
            <a:r>
              <a:rPr lang="en-US" altLang="zh-CN" sz="2000" b="1" dirty="0">
                <a:solidFill>
                  <a:srgbClr val="0000FF"/>
                </a:solidFill>
                <a:latin typeface="Times New Roman" panose="02020603050405020304" pitchFamily="18" charset="0"/>
                <a:ea typeface="宋体" panose="02010600030101010101" pitchFamily="2" charset="-122"/>
              </a:rPr>
              <a:t>2.</a:t>
            </a:r>
            <a:r>
              <a:rPr lang="zh-CN" altLang="en-US" sz="2000" b="1" dirty="0">
                <a:solidFill>
                  <a:srgbClr val="0000FF"/>
                </a:solidFill>
                <a:latin typeface="Times New Roman" panose="02020603050405020304" pitchFamily="18" charset="0"/>
                <a:ea typeface="宋体" panose="02010600030101010101" pitchFamily="2" charset="-122"/>
              </a:rPr>
              <a:t>跨国公司影响增大，</a:t>
            </a:r>
            <a:endParaRPr lang="zh-CN" altLang="en-US" sz="2000" b="1" dirty="0">
              <a:solidFill>
                <a:srgbClr val="0000FF"/>
              </a:solidFill>
              <a:latin typeface="Times New Roman" panose="02020603050405020304" pitchFamily="18" charset="0"/>
              <a:ea typeface="宋体" panose="02010600030101010101" pitchFamily="2" charset="-122"/>
            </a:endParaRPr>
          </a:p>
          <a:p>
            <a:pPr>
              <a:lnSpc>
                <a:spcPct val="120000"/>
              </a:lnSpc>
            </a:pPr>
            <a:r>
              <a:rPr lang="en-US" altLang="zh-CN" sz="2000" b="1" dirty="0">
                <a:solidFill>
                  <a:srgbClr val="0000FF"/>
                </a:solidFill>
                <a:latin typeface="Times New Roman" panose="02020603050405020304" pitchFamily="18" charset="0"/>
                <a:ea typeface="宋体" panose="02010600030101010101" pitchFamily="2" charset="-122"/>
              </a:rPr>
              <a:t>3</a:t>
            </a:r>
            <a:r>
              <a:rPr lang="zh-CN" altLang="en-US" sz="2000" b="1" dirty="0">
                <a:solidFill>
                  <a:srgbClr val="0000FF"/>
                </a:solidFill>
                <a:latin typeface="Times New Roman" panose="02020603050405020304" pitchFamily="18" charset="0"/>
                <a:ea typeface="宋体" panose="02010600030101010101" pitchFamily="2" charset="-122"/>
              </a:rPr>
              <a:t>、</a:t>
            </a:r>
            <a:r>
              <a:rPr lang="zh-CN" altLang="en-US" sz="2000" b="1" dirty="0">
                <a:solidFill>
                  <a:srgbClr val="0000FF"/>
                </a:solidFill>
                <a:latin typeface="Times New Roman" panose="02020603050405020304" pitchFamily="18" charset="0"/>
                <a:ea typeface="宋体" panose="02010600030101010101" pitchFamily="2" charset="-122"/>
              </a:rPr>
              <a:t>生产活动的全球化趋势加快。</a:t>
            </a:r>
            <a:endParaRPr lang="en-US" altLang="zh-CN" sz="2000" b="1" dirty="0">
              <a:solidFill>
                <a:srgbClr val="0000FF"/>
              </a:solidFill>
              <a:latin typeface="Times New Roman" panose="02020603050405020304" pitchFamily="18" charset="0"/>
              <a:ea typeface="宋体" panose="02010600030101010101" pitchFamily="2" charset="-122"/>
            </a:endParaRPr>
          </a:p>
          <a:p>
            <a:pPr>
              <a:lnSpc>
                <a:spcPct val="120000"/>
              </a:lnSpc>
            </a:pPr>
            <a:r>
              <a:rPr lang="en-US" altLang="zh-CN" sz="2000" b="1" dirty="0">
                <a:solidFill>
                  <a:srgbClr val="0000FF"/>
                </a:solidFill>
                <a:latin typeface="Times New Roman" panose="02020603050405020304" pitchFamily="18" charset="0"/>
                <a:ea typeface="宋体" panose="02010600030101010101" pitchFamily="2" charset="-122"/>
              </a:rPr>
              <a:t>4.</a:t>
            </a:r>
            <a:r>
              <a:rPr lang="zh-CN" altLang="en-US" sz="2000" b="1" dirty="0">
                <a:solidFill>
                  <a:srgbClr val="0000FF"/>
                </a:solidFill>
                <a:latin typeface="Times New Roman" panose="02020603050405020304" pitchFamily="18" charset="0"/>
                <a:ea typeface="宋体" panose="02010600030101010101" pitchFamily="2" charset="-122"/>
              </a:rPr>
              <a:t>世界贸易组织的成立</a:t>
            </a:r>
            <a:endParaRPr lang="zh-CN" altLang="en-US" sz="2000" b="1" dirty="0">
              <a:solidFill>
                <a:srgbClr val="0000FF"/>
              </a:solidFill>
              <a:latin typeface="Times New Roman" panose="02020603050405020304" pitchFamily="18" charset="0"/>
              <a:ea typeface="宋体" panose="02010600030101010101" pitchFamily="2" charset="-122"/>
            </a:endParaRPr>
          </a:p>
        </p:txBody>
      </p:sp>
      <p:sp>
        <p:nvSpPr>
          <p:cNvPr id="38937" name="AutoShape 9"/>
          <p:cNvSpPr/>
          <p:nvPr/>
        </p:nvSpPr>
        <p:spPr>
          <a:xfrm>
            <a:off x="2604770" y="3461385"/>
            <a:ext cx="288925" cy="1223963"/>
          </a:xfrm>
          <a:prstGeom prst="leftBrace">
            <a:avLst>
              <a:gd name="adj1" fmla="val 47422"/>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dirty="0">
              <a:latin typeface="Calibri" panose="020F0502020204030204" pitchFamily="34" charset="0"/>
              <a:ea typeface="宋体" panose="02010600030101010101" pitchFamily="2" charset="-122"/>
            </a:endParaRPr>
          </a:p>
        </p:txBody>
      </p:sp>
      <p:sp>
        <p:nvSpPr>
          <p:cNvPr id="38938" name="TextBox 32"/>
          <p:cNvSpPr txBox="1"/>
          <p:nvPr/>
        </p:nvSpPr>
        <p:spPr>
          <a:xfrm>
            <a:off x="2857500" y="4778058"/>
            <a:ext cx="6121400" cy="708025"/>
          </a:xfrm>
          <a:prstGeom prst="rect">
            <a:avLst/>
          </a:prstGeom>
          <a:noFill/>
          <a:ln w="9525">
            <a:noFill/>
          </a:ln>
        </p:spPr>
        <p:txBody>
          <a:bodyPr anchor="t">
            <a:spAutoFit/>
          </a:bodyPr>
          <a:p>
            <a:r>
              <a:rPr lang="zh-CN" altLang="en-US" sz="2000" b="1" dirty="0">
                <a:solidFill>
                  <a:srgbClr val="0000FF"/>
                </a:solidFill>
                <a:latin typeface="Times New Roman" panose="02020603050405020304" pitchFamily="18" charset="0"/>
                <a:ea typeface="宋体" panose="02010600030101010101" pitchFamily="2" charset="-122"/>
              </a:rPr>
              <a:t>以非歧视性、开放、公平为原则，促进全球贸易和经济发展</a:t>
            </a:r>
            <a:endParaRPr lang="zh-CN" altLang="en-US" sz="2000" b="1" dirty="0">
              <a:solidFill>
                <a:srgbClr val="0000FF"/>
              </a:solidFill>
              <a:latin typeface="Times New Roman" panose="02020603050405020304" pitchFamily="18" charset="0"/>
              <a:ea typeface="宋体" panose="02010600030101010101" pitchFamily="2" charset="-122"/>
            </a:endParaRPr>
          </a:p>
        </p:txBody>
      </p:sp>
      <p:sp>
        <p:nvSpPr>
          <p:cNvPr id="38939" name="TextBox 33"/>
          <p:cNvSpPr txBox="1"/>
          <p:nvPr/>
        </p:nvSpPr>
        <p:spPr>
          <a:xfrm>
            <a:off x="2857183" y="5358448"/>
            <a:ext cx="6300787" cy="706437"/>
          </a:xfrm>
          <a:prstGeom prst="rect">
            <a:avLst/>
          </a:prstGeom>
          <a:noFill/>
          <a:ln w="9525">
            <a:noFill/>
          </a:ln>
        </p:spPr>
        <p:txBody>
          <a:bodyPr anchor="t">
            <a:spAutoFit/>
          </a:bodyPr>
          <a:p>
            <a:r>
              <a:rPr lang="zh-CN" altLang="en-US" sz="2000" b="1" dirty="0">
                <a:solidFill>
                  <a:srgbClr val="0000FF"/>
                </a:solidFill>
                <a:latin typeface="Times New Roman" panose="02020603050405020304" pitchFamily="18" charset="0"/>
                <a:ea typeface="宋体" panose="02010600030101010101" pitchFamily="2" charset="-122"/>
              </a:rPr>
              <a:t>制定和规范多边贸易协定、组织贸易谈判、解决贸易争端等</a:t>
            </a:r>
            <a:endParaRPr lang="zh-CN" altLang="en-US" sz="2000" b="1" dirty="0">
              <a:solidFill>
                <a:srgbClr val="0000FF"/>
              </a:solidFill>
              <a:latin typeface="Times New Roman" panose="02020603050405020304" pitchFamily="18" charset="0"/>
              <a:ea typeface="宋体" panose="02010600030101010101" pitchFamily="2" charset="-122"/>
            </a:endParaRPr>
          </a:p>
        </p:txBody>
      </p:sp>
      <p:sp>
        <p:nvSpPr>
          <p:cNvPr id="38940" name="TextBox 34"/>
          <p:cNvSpPr txBox="1"/>
          <p:nvPr/>
        </p:nvSpPr>
        <p:spPr>
          <a:xfrm>
            <a:off x="2857183" y="6040120"/>
            <a:ext cx="6121400" cy="708025"/>
          </a:xfrm>
          <a:prstGeom prst="rect">
            <a:avLst/>
          </a:prstGeom>
          <a:noFill/>
          <a:ln w="9525">
            <a:noFill/>
          </a:ln>
        </p:spPr>
        <p:txBody>
          <a:bodyPr anchor="t">
            <a:spAutoFit/>
          </a:bodyPr>
          <a:p>
            <a:r>
              <a:rPr lang="zh-CN" altLang="en-US" sz="2000" b="1" dirty="0">
                <a:solidFill>
                  <a:srgbClr val="0000FF"/>
                </a:solidFill>
                <a:latin typeface="Times New Roman" panose="02020603050405020304" pitchFamily="18" charset="0"/>
                <a:ea typeface="宋体" panose="02010600030101010101" pitchFamily="2" charset="-122"/>
              </a:rPr>
              <a:t>促进了全球贸易和世界经济的发展；推动着世界的和平与发展</a:t>
            </a:r>
            <a:endParaRPr lang="zh-CN" altLang="en-US" sz="2000" b="1" dirty="0">
              <a:solidFill>
                <a:srgbClr val="0000FF"/>
              </a:solidFill>
              <a:latin typeface="Times New Roman" panose="02020603050405020304" pitchFamily="18" charset="0"/>
              <a:ea typeface="宋体" panose="02010600030101010101" pitchFamily="2" charset="-122"/>
            </a:endParaRPr>
          </a:p>
        </p:txBody>
      </p:sp>
      <p:sp>
        <p:nvSpPr>
          <p:cNvPr id="2" name="文本框 1"/>
          <p:cNvSpPr txBox="1"/>
          <p:nvPr/>
        </p:nvSpPr>
        <p:spPr>
          <a:xfrm>
            <a:off x="95885" y="53023"/>
            <a:ext cx="999490" cy="58356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none" anchor="t">
            <a:spAutoFit/>
          </a:bodyPr>
          <a:p>
            <a:r>
              <a:rPr lang="zh-CN" altLang="zh-CN" sz="3200" b="1">
                <a:solidFill>
                  <a:srgbClr val="FF0000"/>
                </a:solidFill>
                <a:latin typeface="Arial" panose="020B0604020202020204" pitchFamily="34" charset="0"/>
                <a:ea typeface="宋体" panose="02010600030101010101" pitchFamily="2" charset="-122"/>
              </a:rPr>
              <a:t>总结</a:t>
            </a:r>
            <a:endParaRPr lang="zh-CN" altLang="zh-CN" sz="3200" b="1">
              <a:solidFill>
                <a:srgbClr val="FF0000"/>
              </a:solidFill>
              <a:latin typeface="Arial" panose="020B0604020202020204" pitchFamily="34" charset="0"/>
              <a:ea typeface="宋体" panose="02010600030101010101" pitchFamily="2" charset="-122"/>
            </a:endParaRP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2450" name="图片 1"/>
          <p:cNvPicPr>
            <a:picLocks noChangeAspect="1"/>
          </p:cNvPicPr>
          <p:nvPr/>
        </p:nvPicPr>
        <p:blipFill>
          <a:blip r:embed="rId1"/>
          <a:stretch>
            <a:fillRect/>
          </a:stretch>
        </p:blipFill>
        <p:spPr>
          <a:xfrm>
            <a:off x="536575" y="1092200"/>
            <a:ext cx="8215313" cy="4381500"/>
          </a:xfrm>
          <a:prstGeom prst="rect">
            <a:avLst/>
          </a:prstGeom>
          <a:noFill/>
          <a:ln w="9525">
            <a:noFill/>
          </a:ln>
        </p:spPr>
      </p:pic>
      <p:sp>
        <p:nvSpPr>
          <p:cNvPr id="232451" name="矩形 4"/>
          <p:cNvSpPr/>
          <p:nvPr/>
        </p:nvSpPr>
        <p:spPr>
          <a:xfrm>
            <a:off x="1770063" y="4970463"/>
            <a:ext cx="6518275" cy="676275"/>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32451"/>
                                        </p:tgtEl>
                                      </p:cBhvr>
                                    </p:animEffect>
                                    <p:set>
                                      <p:cBhvr>
                                        <p:cTn id="7" dur="1" fill="hold">
                                          <p:stCondLst>
                                            <p:cond delay="499"/>
                                          </p:stCondLst>
                                        </p:cTn>
                                        <p:tgtEl>
                                          <p:spTgt spid="2324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45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3474" name="图片 1"/>
          <p:cNvPicPr>
            <a:picLocks noChangeAspect="1"/>
          </p:cNvPicPr>
          <p:nvPr/>
        </p:nvPicPr>
        <p:blipFill>
          <a:blip r:embed="rId1"/>
          <a:stretch>
            <a:fillRect/>
          </a:stretch>
        </p:blipFill>
        <p:spPr>
          <a:xfrm>
            <a:off x="536575" y="1092200"/>
            <a:ext cx="8215313" cy="4789488"/>
          </a:xfrm>
          <a:prstGeom prst="rect">
            <a:avLst/>
          </a:prstGeom>
          <a:noFill/>
          <a:ln w="9525">
            <a:noFill/>
          </a:ln>
        </p:spPr>
      </p:pic>
      <p:sp>
        <p:nvSpPr>
          <p:cNvPr id="233475" name="矩形 2"/>
          <p:cNvSpPr/>
          <p:nvPr/>
        </p:nvSpPr>
        <p:spPr>
          <a:xfrm>
            <a:off x="1709738" y="3733800"/>
            <a:ext cx="7042150" cy="592138"/>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
        <p:nvSpPr>
          <p:cNvPr id="233476" name="矩形 3"/>
          <p:cNvSpPr/>
          <p:nvPr/>
        </p:nvSpPr>
        <p:spPr>
          <a:xfrm>
            <a:off x="536575" y="4300538"/>
            <a:ext cx="8215313" cy="1668462"/>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33475"/>
                                        </p:tgtEl>
                                      </p:cBhvr>
                                    </p:animEffect>
                                    <p:set>
                                      <p:cBhvr>
                                        <p:cTn id="7" dur="1" fill="hold">
                                          <p:stCondLst>
                                            <p:cond delay="499"/>
                                          </p:stCondLst>
                                        </p:cTn>
                                        <p:tgtEl>
                                          <p:spTgt spid="233475"/>
                                        </p:tgtEl>
                                        <p:attrNameLst>
                                          <p:attrName>style.visibility</p:attrName>
                                        </p:attrNameLst>
                                      </p:cBhvr>
                                      <p:to>
                                        <p:strVal val="hidden"/>
                                      </p:to>
                                    </p:set>
                                  </p:childTnLst>
                                </p:cTn>
                              </p:par>
                              <p:par>
                                <p:cTn id="8" presetID="3" presetClass="exit" presetSubtype="10" fill="hold" grpId="0" nodeType="withEffect" nodePh="1">
                                  <p:stCondLst>
                                    <p:cond delay="0"/>
                                  </p:stCondLst>
                                  <p:endCondLst>
                                    <p:cond evt="begin" delay="0">
                                      <p:tn val="8"/>
                                    </p:cond>
                                  </p:endCondLst>
                                  <p:childTnLst>
                                    <p:animEffect transition="out" filter="blinds(horizontal)">
                                      <p:cBhvr>
                                        <p:cTn id="9" dur="500"/>
                                        <p:tgtEl>
                                          <p:spTgt spid="233476"/>
                                        </p:tgtEl>
                                      </p:cBhvr>
                                    </p:animEffect>
                                    <p:set>
                                      <p:cBhvr>
                                        <p:cTn id="10" dur="1" fill="hold">
                                          <p:stCondLst>
                                            <p:cond delay="499"/>
                                          </p:stCondLst>
                                        </p:cTn>
                                        <p:tgtEl>
                                          <p:spTgt spid="2334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475" grpId="0"/>
      <p:bldP spid="23347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4498" name="图片 1"/>
          <p:cNvPicPr>
            <a:picLocks noChangeAspect="1"/>
          </p:cNvPicPr>
          <p:nvPr/>
        </p:nvPicPr>
        <p:blipFill>
          <a:blip r:embed="rId1"/>
          <a:stretch>
            <a:fillRect/>
          </a:stretch>
        </p:blipFill>
        <p:spPr>
          <a:xfrm>
            <a:off x="536575" y="1092200"/>
            <a:ext cx="8215313" cy="3228975"/>
          </a:xfrm>
          <a:prstGeom prst="rect">
            <a:avLst/>
          </a:prstGeom>
          <a:noFill/>
          <a:ln w="9525">
            <a:noFill/>
          </a:ln>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22" name="图片 1"/>
          <p:cNvPicPr>
            <a:picLocks noChangeAspect="1"/>
          </p:cNvPicPr>
          <p:nvPr/>
        </p:nvPicPr>
        <p:blipFill>
          <a:blip r:embed="rId1"/>
          <a:stretch>
            <a:fillRect/>
          </a:stretch>
        </p:blipFill>
        <p:spPr>
          <a:xfrm>
            <a:off x="536575" y="1092200"/>
            <a:ext cx="8215313" cy="3670300"/>
          </a:xfrm>
          <a:prstGeom prst="rect">
            <a:avLst/>
          </a:prstGeom>
          <a:noFill/>
          <a:ln w="9525">
            <a:noFill/>
          </a:ln>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8594" name="图片 1"/>
          <p:cNvPicPr>
            <a:picLocks noChangeAspect="1"/>
          </p:cNvPicPr>
          <p:nvPr/>
        </p:nvPicPr>
        <p:blipFill>
          <a:blip r:embed="rId1"/>
          <a:stretch>
            <a:fillRect/>
          </a:stretch>
        </p:blipFill>
        <p:spPr>
          <a:xfrm>
            <a:off x="536575" y="1092200"/>
            <a:ext cx="8215313" cy="4059238"/>
          </a:xfrm>
          <a:prstGeom prst="rect">
            <a:avLst/>
          </a:prstGeom>
          <a:noFill/>
          <a:ln w="9525">
            <a:noFill/>
          </a:ln>
        </p:spPr>
      </p:pic>
      <p:sp>
        <p:nvSpPr>
          <p:cNvPr id="238595" name="矩形 2"/>
          <p:cNvSpPr/>
          <p:nvPr/>
        </p:nvSpPr>
        <p:spPr>
          <a:xfrm>
            <a:off x="7670800" y="3522663"/>
            <a:ext cx="635000" cy="584200"/>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38595"/>
                                        </p:tgtEl>
                                      </p:cBhvr>
                                    </p:animEffect>
                                    <p:set>
                                      <p:cBhvr>
                                        <p:cTn id="7" dur="1" fill="hold">
                                          <p:stCondLst>
                                            <p:cond delay="499"/>
                                          </p:stCondLst>
                                        </p:cTn>
                                        <p:tgtEl>
                                          <p:spTgt spid="23859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59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9618" name="图片 1"/>
          <p:cNvPicPr>
            <a:picLocks noChangeAspect="1"/>
          </p:cNvPicPr>
          <p:nvPr/>
        </p:nvPicPr>
        <p:blipFill>
          <a:blip r:embed="rId1"/>
          <a:stretch>
            <a:fillRect/>
          </a:stretch>
        </p:blipFill>
        <p:spPr>
          <a:xfrm>
            <a:off x="530225" y="1092200"/>
            <a:ext cx="8221663" cy="3741738"/>
          </a:xfrm>
          <a:prstGeom prst="rect">
            <a:avLst/>
          </a:prstGeom>
          <a:noFill/>
          <a:ln w="9525">
            <a:noFill/>
          </a:ln>
        </p:spPr>
      </p:pic>
      <p:sp>
        <p:nvSpPr>
          <p:cNvPr id="239619" name="矩形 2"/>
          <p:cNvSpPr/>
          <p:nvPr/>
        </p:nvSpPr>
        <p:spPr>
          <a:xfrm>
            <a:off x="7612063" y="3217863"/>
            <a:ext cx="635000" cy="584200"/>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39619"/>
                                        </p:tgtEl>
                                      </p:cBhvr>
                                    </p:animEffect>
                                    <p:set>
                                      <p:cBhvr>
                                        <p:cTn id="7" dur="1" fill="hold">
                                          <p:stCondLst>
                                            <p:cond delay="499"/>
                                          </p:stCondLst>
                                        </p:cTn>
                                        <p:tgtEl>
                                          <p:spTgt spid="2396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1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0642" name="图片 1"/>
          <p:cNvPicPr>
            <a:picLocks noChangeAspect="1"/>
          </p:cNvPicPr>
          <p:nvPr/>
        </p:nvPicPr>
        <p:blipFill>
          <a:blip r:embed="rId1"/>
          <a:stretch>
            <a:fillRect/>
          </a:stretch>
        </p:blipFill>
        <p:spPr>
          <a:xfrm>
            <a:off x="549275" y="1092200"/>
            <a:ext cx="8202613" cy="4876800"/>
          </a:xfrm>
          <a:prstGeom prst="rect">
            <a:avLst/>
          </a:prstGeom>
          <a:noFill/>
          <a:ln w="9525">
            <a:noFill/>
          </a:ln>
        </p:spPr>
      </p:pic>
      <p:sp>
        <p:nvSpPr>
          <p:cNvPr id="240643" name="矩形 2"/>
          <p:cNvSpPr/>
          <p:nvPr/>
        </p:nvSpPr>
        <p:spPr>
          <a:xfrm>
            <a:off x="7586663" y="1625600"/>
            <a:ext cx="635000" cy="584200"/>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40643"/>
                                        </p:tgtEl>
                                      </p:cBhvr>
                                    </p:animEffect>
                                    <p:set>
                                      <p:cBhvr>
                                        <p:cTn id="7" dur="1" fill="hold">
                                          <p:stCondLst>
                                            <p:cond delay="499"/>
                                          </p:stCondLst>
                                        </p:cTn>
                                        <p:tgtEl>
                                          <p:spTgt spid="2406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1666" name="图片 1"/>
          <p:cNvPicPr>
            <a:picLocks noChangeAspect="1"/>
          </p:cNvPicPr>
          <p:nvPr/>
        </p:nvPicPr>
        <p:blipFill>
          <a:blip r:embed="rId1"/>
          <a:stretch>
            <a:fillRect/>
          </a:stretch>
        </p:blipFill>
        <p:spPr>
          <a:xfrm>
            <a:off x="536575" y="1092200"/>
            <a:ext cx="8215313" cy="2760663"/>
          </a:xfrm>
          <a:prstGeom prst="rect">
            <a:avLst/>
          </a:prstGeom>
          <a:noFill/>
          <a:ln w="9525">
            <a:noFill/>
          </a:ln>
        </p:spPr>
      </p:pic>
      <p:sp>
        <p:nvSpPr>
          <p:cNvPr id="241667" name="矩形 2"/>
          <p:cNvSpPr/>
          <p:nvPr/>
        </p:nvSpPr>
        <p:spPr>
          <a:xfrm>
            <a:off x="7729538" y="1079500"/>
            <a:ext cx="635000" cy="584200"/>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41667"/>
                                        </p:tgtEl>
                                      </p:cBhvr>
                                    </p:animEffect>
                                    <p:set>
                                      <p:cBhvr>
                                        <p:cTn id="7" dur="1" fill="hold">
                                          <p:stCondLst>
                                            <p:cond delay="499"/>
                                          </p:stCondLst>
                                        </p:cTn>
                                        <p:tgtEl>
                                          <p:spTgt spid="24166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66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2690" name="图片 1"/>
          <p:cNvPicPr>
            <a:picLocks noChangeAspect="1"/>
          </p:cNvPicPr>
          <p:nvPr/>
        </p:nvPicPr>
        <p:blipFill>
          <a:blip r:embed="rId1"/>
          <a:stretch>
            <a:fillRect/>
          </a:stretch>
        </p:blipFill>
        <p:spPr>
          <a:xfrm>
            <a:off x="536575" y="1092200"/>
            <a:ext cx="8215313" cy="3276600"/>
          </a:xfrm>
          <a:prstGeom prst="rect">
            <a:avLst/>
          </a:prstGeom>
          <a:noFill/>
          <a:ln w="9525">
            <a:noFill/>
          </a:ln>
        </p:spPr>
      </p:pic>
      <p:sp>
        <p:nvSpPr>
          <p:cNvPr id="242691" name="矩形 2"/>
          <p:cNvSpPr/>
          <p:nvPr/>
        </p:nvSpPr>
        <p:spPr>
          <a:xfrm>
            <a:off x="7739063" y="2730500"/>
            <a:ext cx="635000" cy="584200"/>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42691"/>
                                        </p:tgtEl>
                                      </p:cBhvr>
                                    </p:animEffect>
                                    <p:set>
                                      <p:cBhvr>
                                        <p:cTn id="7" dur="1" fill="hold">
                                          <p:stCondLst>
                                            <p:cond delay="499"/>
                                          </p:stCondLst>
                                        </p:cTn>
                                        <p:tgtEl>
                                          <p:spTgt spid="24269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69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3714" name="图片 1"/>
          <p:cNvPicPr>
            <a:picLocks noChangeAspect="1"/>
          </p:cNvPicPr>
          <p:nvPr/>
        </p:nvPicPr>
        <p:blipFill>
          <a:blip r:embed="rId1"/>
          <a:stretch>
            <a:fillRect/>
          </a:stretch>
        </p:blipFill>
        <p:spPr>
          <a:xfrm>
            <a:off x="549275" y="1092200"/>
            <a:ext cx="8202613" cy="4970463"/>
          </a:xfrm>
          <a:prstGeom prst="rect">
            <a:avLst/>
          </a:prstGeom>
          <a:noFill/>
          <a:ln w="9525">
            <a:noFill/>
          </a:ln>
        </p:spPr>
      </p:pic>
      <p:sp>
        <p:nvSpPr>
          <p:cNvPr id="243715" name="矩形 2"/>
          <p:cNvSpPr/>
          <p:nvPr/>
        </p:nvSpPr>
        <p:spPr>
          <a:xfrm>
            <a:off x="7696200" y="2201863"/>
            <a:ext cx="635000" cy="584200"/>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
        <p:nvSpPr>
          <p:cNvPr id="243716" name="矩形 3"/>
          <p:cNvSpPr/>
          <p:nvPr/>
        </p:nvSpPr>
        <p:spPr>
          <a:xfrm>
            <a:off x="7696200" y="4368800"/>
            <a:ext cx="635000" cy="584200"/>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43715"/>
                                        </p:tgtEl>
                                      </p:cBhvr>
                                    </p:animEffect>
                                    <p:set>
                                      <p:cBhvr>
                                        <p:cTn id="7" dur="1" fill="hold">
                                          <p:stCondLst>
                                            <p:cond delay="499"/>
                                          </p:stCondLst>
                                        </p:cTn>
                                        <p:tgtEl>
                                          <p:spTgt spid="24371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nodePh="1">
                                  <p:stCondLst>
                                    <p:cond delay="0"/>
                                  </p:stCondLst>
                                  <p:endCondLst>
                                    <p:cond evt="begin" delay="0">
                                      <p:tn val="10"/>
                                    </p:cond>
                                  </p:endCondLst>
                                  <p:childTnLst>
                                    <p:animEffect transition="out" filter="blinds(horizontal)">
                                      <p:cBhvr>
                                        <p:cTn id="11" dur="500"/>
                                        <p:tgtEl>
                                          <p:spTgt spid="243716"/>
                                        </p:tgtEl>
                                      </p:cBhvr>
                                    </p:animEffect>
                                    <p:set>
                                      <p:cBhvr>
                                        <p:cTn id="12" dur="1" fill="hold">
                                          <p:stCondLst>
                                            <p:cond delay="499"/>
                                          </p:stCondLst>
                                        </p:cTn>
                                        <p:tgtEl>
                                          <p:spTgt spid="2437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5" grpId="0"/>
      <p:bldP spid="2437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4738" name="图片 1"/>
          <p:cNvPicPr>
            <a:picLocks noChangeAspect="1"/>
          </p:cNvPicPr>
          <p:nvPr/>
        </p:nvPicPr>
        <p:blipFill>
          <a:blip r:embed="rId1"/>
          <a:srcRect t="1547"/>
          <a:stretch>
            <a:fillRect/>
          </a:stretch>
        </p:blipFill>
        <p:spPr>
          <a:xfrm>
            <a:off x="536575" y="1092200"/>
            <a:ext cx="8215313" cy="4748213"/>
          </a:xfrm>
          <a:prstGeom prst="rect">
            <a:avLst/>
          </a:prstGeom>
          <a:noFill/>
          <a:ln w="9525">
            <a:noFill/>
          </a:ln>
        </p:spPr>
      </p:pic>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62" name="图片 1"/>
          <p:cNvPicPr>
            <a:picLocks noChangeAspect="1"/>
          </p:cNvPicPr>
          <p:nvPr/>
        </p:nvPicPr>
        <p:blipFill>
          <a:blip r:embed="rId1"/>
          <a:stretch>
            <a:fillRect/>
          </a:stretch>
        </p:blipFill>
        <p:spPr>
          <a:xfrm>
            <a:off x="549275" y="1092200"/>
            <a:ext cx="8202613" cy="4203700"/>
          </a:xfrm>
          <a:prstGeom prst="rect">
            <a:avLst/>
          </a:prstGeom>
          <a:noFill/>
          <a:ln w="9525">
            <a:noFill/>
          </a:ln>
        </p:spPr>
      </p:pic>
      <p:sp>
        <p:nvSpPr>
          <p:cNvPr id="245763" name="矩形 2"/>
          <p:cNvSpPr/>
          <p:nvPr/>
        </p:nvSpPr>
        <p:spPr>
          <a:xfrm>
            <a:off x="728663" y="2192338"/>
            <a:ext cx="8023225" cy="1236662"/>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
        <p:nvSpPr>
          <p:cNvPr id="245764" name="矩形 3"/>
          <p:cNvSpPr/>
          <p:nvPr/>
        </p:nvSpPr>
        <p:spPr>
          <a:xfrm>
            <a:off x="549275" y="4384675"/>
            <a:ext cx="8023225" cy="1236663"/>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45763"/>
                                        </p:tgtEl>
                                      </p:cBhvr>
                                    </p:animEffect>
                                    <p:set>
                                      <p:cBhvr>
                                        <p:cTn id="7" dur="1" fill="hold">
                                          <p:stCondLst>
                                            <p:cond delay="499"/>
                                          </p:stCondLst>
                                        </p:cTn>
                                        <p:tgtEl>
                                          <p:spTgt spid="24576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nodePh="1">
                                  <p:stCondLst>
                                    <p:cond delay="0"/>
                                  </p:stCondLst>
                                  <p:endCondLst>
                                    <p:cond evt="begin" delay="0">
                                      <p:tn val="10"/>
                                    </p:cond>
                                  </p:endCondLst>
                                  <p:childTnLst>
                                    <p:animEffect transition="out" filter="blinds(horizontal)">
                                      <p:cBhvr>
                                        <p:cTn id="11" dur="500"/>
                                        <p:tgtEl>
                                          <p:spTgt spid="245764"/>
                                        </p:tgtEl>
                                      </p:cBhvr>
                                    </p:animEffect>
                                    <p:set>
                                      <p:cBhvr>
                                        <p:cTn id="12" dur="1" fill="hold">
                                          <p:stCondLst>
                                            <p:cond delay="499"/>
                                          </p:stCondLst>
                                        </p:cTn>
                                        <p:tgtEl>
                                          <p:spTgt spid="24576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3" grpId="0"/>
      <p:bldP spid="24576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6786" name="图片 1"/>
          <p:cNvPicPr>
            <a:picLocks noChangeAspect="1"/>
          </p:cNvPicPr>
          <p:nvPr/>
        </p:nvPicPr>
        <p:blipFill>
          <a:blip r:embed="rId1"/>
          <a:stretch>
            <a:fillRect/>
          </a:stretch>
        </p:blipFill>
        <p:spPr>
          <a:xfrm>
            <a:off x="536575" y="1092200"/>
            <a:ext cx="8215313" cy="2112963"/>
          </a:xfrm>
          <a:prstGeom prst="rect">
            <a:avLst/>
          </a:prstGeom>
          <a:noFill/>
          <a:ln w="9525">
            <a:noFill/>
          </a:ln>
        </p:spPr>
      </p:pic>
      <p:sp>
        <p:nvSpPr>
          <p:cNvPr id="246787" name="矩形 2"/>
          <p:cNvSpPr/>
          <p:nvPr/>
        </p:nvSpPr>
        <p:spPr>
          <a:xfrm>
            <a:off x="536575" y="2335213"/>
            <a:ext cx="8215313" cy="1236662"/>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46787"/>
                                        </p:tgtEl>
                                      </p:cBhvr>
                                    </p:animEffect>
                                    <p:set>
                                      <p:cBhvr>
                                        <p:cTn id="7" dur="1" fill="hold">
                                          <p:stCondLst>
                                            <p:cond delay="499"/>
                                          </p:stCondLst>
                                        </p:cTn>
                                        <p:tgtEl>
                                          <p:spTgt spid="2467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78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9074" name="图片 1"/>
          <p:cNvPicPr>
            <a:picLocks noChangeAspect="1"/>
          </p:cNvPicPr>
          <p:nvPr/>
        </p:nvPicPr>
        <p:blipFill>
          <a:blip r:embed="rId1"/>
          <a:stretch>
            <a:fillRect/>
          </a:stretch>
        </p:blipFill>
        <p:spPr>
          <a:xfrm>
            <a:off x="536575" y="1092200"/>
            <a:ext cx="8215313" cy="4862513"/>
          </a:xfrm>
          <a:prstGeom prst="rect">
            <a:avLst/>
          </a:prstGeom>
          <a:noFill/>
          <a:ln w="9525">
            <a:noFill/>
          </a:ln>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0098" name="图片 1"/>
          <p:cNvPicPr>
            <a:picLocks noChangeAspect="1"/>
          </p:cNvPicPr>
          <p:nvPr/>
        </p:nvPicPr>
        <p:blipFill>
          <a:blip r:embed="rId1"/>
          <a:stretch>
            <a:fillRect/>
          </a:stretch>
        </p:blipFill>
        <p:spPr>
          <a:xfrm>
            <a:off x="536575" y="1092200"/>
            <a:ext cx="8215313" cy="2187575"/>
          </a:xfrm>
          <a:prstGeom prst="rect">
            <a:avLst/>
          </a:prstGeom>
          <a:noFill/>
          <a:ln w="9525">
            <a:noFill/>
          </a:ln>
        </p:spPr>
      </p:pic>
      <p:sp>
        <p:nvSpPr>
          <p:cNvPr id="260100" name="矩形 3"/>
          <p:cNvSpPr/>
          <p:nvPr/>
        </p:nvSpPr>
        <p:spPr>
          <a:xfrm>
            <a:off x="536575" y="3271838"/>
            <a:ext cx="8215313" cy="2873375"/>
          </a:xfrm>
          <a:prstGeom prst="rect">
            <a:avLst/>
          </a:prstGeom>
          <a:noFill/>
          <a:ln w="25400">
            <a:noFill/>
          </a:ln>
        </p:spPr>
        <p:txBody>
          <a:bodyPr anchor="ctr"/>
          <a:p>
            <a:pPr algn="ctr" eaLnBrk="0" hangingPunct="0"/>
            <a:endParaRPr dirty="0">
              <a:solidFill>
                <a:srgbClr val="000000"/>
              </a:solidFill>
              <a:latin typeface="Calibri" panose="020F0502020204030204" pitchFamily="34" charset="0"/>
            </a:endParaRPr>
          </a:p>
        </p:txBody>
      </p:sp>
      <p:pic>
        <p:nvPicPr>
          <p:cNvPr id="260099" name="图片 1"/>
          <p:cNvPicPr>
            <a:picLocks noChangeAspect="1"/>
          </p:cNvPicPr>
          <p:nvPr/>
        </p:nvPicPr>
        <p:blipFill>
          <a:blip r:embed="rId2"/>
          <a:srcRect b="44064"/>
          <a:stretch>
            <a:fillRect/>
          </a:stretch>
        </p:blipFill>
        <p:spPr>
          <a:xfrm>
            <a:off x="549275" y="3357563"/>
            <a:ext cx="8202613" cy="278765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nodePh="1">
                                  <p:stCondLst>
                                    <p:cond delay="0"/>
                                  </p:stCondLst>
                                  <p:endCondLst>
                                    <p:cond evt="begin" delay="0">
                                      <p:tn val="5"/>
                                    </p:cond>
                                  </p:endCondLst>
                                  <p:childTnLst>
                                    <p:animEffect transition="out" filter="blinds(horizontal)">
                                      <p:cBhvr>
                                        <p:cTn id="6" dur="500"/>
                                        <p:tgtEl>
                                          <p:spTgt spid="260100"/>
                                        </p:tgtEl>
                                      </p:cBhvr>
                                    </p:animEffect>
                                    <p:set>
                                      <p:cBhvr>
                                        <p:cTn id="7" dur="1" fill="hold">
                                          <p:stCondLst>
                                            <p:cond delay="499"/>
                                          </p:stCondLst>
                                        </p:cTn>
                                        <p:tgtEl>
                                          <p:spTgt spid="2601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010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1122" name="图片 1"/>
          <p:cNvPicPr>
            <a:picLocks noChangeAspect="1"/>
          </p:cNvPicPr>
          <p:nvPr/>
        </p:nvPicPr>
        <p:blipFill>
          <a:blip r:embed="rId1"/>
          <a:srcRect t="57581"/>
          <a:stretch>
            <a:fillRect/>
          </a:stretch>
        </p:blipFill>
        <p:spPr>
          <a:xfrm>
            <a:off x="549275" y="1079500"/>
            <a:ext cx="8202613" cy="2114550"/>
          </a:xfrm>
          <a:prstGeom prst="rect">
            <a:avLst/>
          </a:prstGeom>
          <a:noFill/>
          <a:ln w="9525">
            <a:noFill/>
          </a:ln>
        </p:spPr>
      </p:pic>
      <p:pic>
        <p:nvPicPr>
          <p:cNvPr id="261123" name="图片 1"/>
          <p:cNvPicPr>
            <a:picLocks noChangeAspect="1"/>
          </p:cNvPicPr>
          <p:nvPr/>
        </p:nvPicPr>
        <p:blipFill>
          <a:blip r:embed="rId2"/>
          <a:stretch>
            <a:fillRect/>
          </a:stretch>
        </p:blipFill>
        <p:spPr>
          <a:xfrm>
            <a:off x="650875" y="3235325"/>
            <a:ext cx="8218488" cy="1346200"/>
          </a:xfrm>
          <a:prstGeom prst="rect">
            <a:avLst/>
          </a:prstGeom>
          <a:noFill/>
          <a:ln w="9525">
            <a:noFill/>
          </a:ln>
        </p:spPr>
      </p:pic>
    </p:spTree>
  </p:cSld>
  <p:clrMapOvr>
    <a:masterClrMapping/>
  </p:clrMapOv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3769</Words>
  <PresentationFormat>全屏显示(4:3)</PresentationFormat>
  <Paragraphs>384</Paragraphs>
  <Slides>46</Slides>
  <Notes>1</Notes>
  <HiddenSlides>0</HiddenSlides>
  <MMClips>0</MMClips>
  <ScaleCrop>false</ScaleCrop>
  <HeadingPairs>
    <vt:vector size="8" baseType="variant">
      <vt:variant>
        <vt:lpstr>已用的字体</vt:lpstr>
      </vt:variant>
      <vt:variant>
        <vt:i4>27</vt:i4>
      </vt:variant>
      <vt:variant>
        <vt:lpstr>主题</vt:lpstr>
      </vt:variant>
      <vt:variant>
        <vt:i4>1</vt:i4>
      </vt:variant>
      <vt:variant>
        <vt:lpstr>嵌入 OLE 服务器</vt:lpstr>
      </vt:variant>
      <vt:variant>
        <vt:i4>1</vt:i4>
      </vt:variant>
      <vt:variant>
        <vt:lpstr>幻灯片标题</vt:lpstr>
      </vt:variant>
      <vt:variant>
        <vt:i4>46</vt:i4>
      </vt:variant>
    </vt:vector>
  </HeadingPairs>
  <TitlesOfParts>
    <vt:vector size="75" baseType="lpstr">
      <vt:lpstr>Arial</vt:lpstr>
      <vt:lpstr>宋体</vt:lpstr>
      <vt:lpstr>Wingdings</vt:lpstr>
      <vt:lpstr>黑体</vt:lpstr>
      <vt:lpstr>Calibri</vt:lpstr>
      <vt:lpstr>Times New Roman</vt:lpstr>
      <vt:lpstr>Monotype Sorts</vt:lpstr>
      <vt:lpstr>Verdana</vt:lpstr>
      <vt:lpstr>楷体_GB2312</vt:lpstr>
      <vt:lpstr>楷体</vt:lpstr>
      <vt:lpstr>微软雅黑</vt:lpstr>
      <vt:lpstr>Arial Unicode MS</vt:lpstr>
      <vt:lpstr>Tahoma</vt:lpstr>
      <vt:lpstr>隶书</vt:lpstr>
      <vt:lpstr>华文新魏</vt:lpstr>
      <vt:lpstr>仿宋_GB2312</vt:lpstr>
      <vt:lpstr>华文中宋</vt:lpstr>
      <vt:lpstr>_x000b__x000c_</vt:lpstr>
      <vt:lpstr>新宋体</vt:lpstr>
      <vt:lpstr>仿宋</vt:lpstr>
      <vt:lpstr>Segoe Print</vt:lpstr>
      <vt:lpstr>Wingdings</vt:lpstr>
      <vt:lpstr>幼圆</vt:lpstr>
      <vt:lpstr>迷你简水柱</vt:lpstr>
      <vt:lpstr>楷体_GB2312</vt:lpstr>
      <vt:lpstr>Comic Sans MS</vt:lpstr>
      <vt:lpstr>腾祥倩影简</vt:lpstr>
      <vt:lpstr>默认设计模板</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联合国的宗旨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2011-10-23T13:21:00Z</dcterms:created>
  <dcterms:modified xsi:type="dcterms:W3CDTF">2018-12-11T05:09:09Z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2052-11.1.0.8013</vt:lpwstr>
  </property>
</Properties>
</file>