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sldIdLst>
    <p:sldId id="297" r:id="rId4"/>
    <p:sldId id="306" r:id="rId5"/>
    <p:sldId id="296" r:id="rId6"/>
    <p:sldId id="270" r:id="rId7"/>
    <p:sldId id="272" r:id="rId8"/>
    <p:sldId id="298" r:id="rId9"/>
    <p:sldId id="259" r:id="rId10"/>
    <p:sldId id="278" r:id="rId11"/>
    <p:sldId id="305" r:id="rId12"/>
    <p:sldId id="295" r:id="rId13"/>
    <p:sldId id="281" r:id="rId14"/>
    <p:sldId id="289" r:id="rId15"/>
    <p:sldId id="285" r:id="rId16"/>
    <p:sldId id="287" r:id="rId17"/>
    <p:sldId id="280" r:id="rId18"/>
    <p:sldId id="303" r:id="rId19"/>
    <p:sldId id="304" r:id="rId20"/>
    <p:sldId id="260" r:id="rId21"/>
    <p:sldId id="299" r:id="rId22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1" name="admin" initials="a" lastIdx="0" clrIdx="0"/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D35B"/>
    <a:srgbClr val="A579A0"/>
    <a:srgbClr val="B866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tags" Target="tags/tag65.xml" /><Relationship Id="rId24" Type="http://schemas.openxmlformats.org/officeDocument/2006/relationships/presProps" Target="presProps.xml" /><Relationship Id="rId25" Type="http://schemas.openxmlformats.org/officeDocument/2006/relationships/viewProps" Target="viewProps.xml" /><Relationship Id="rId26" Type="http://schemas.openxmlformats.org/officeDocument/2006/relationships/theme" Target="theme/theme1.xml" /><Relationship Id="rId27" Type="http://schemas.openxmlformats.org/officeDocument/2006/relationships/tableStyles" Target="tableStyles.xml" /><Relationship Id="rId3" Type="http://schemas.openxmlformats.org/officeDocument/2006/relationships/notesMaster" Target="notesMasters/notes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3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/>
              <a:t>1</a:t>
            </a:fld>
          </a:p>
        </p:txBody>
      </p:sp>
      <p:sp>
        <p:nvSpPr>
          <p:cNvPr id="8194" name="幻灯片图像占位符 93185"/>
          <p:cNvSpPr>
            <a:spLocks noGrp="1" noRot="1" noChangeAspect="1" noTextEdit="1"/>
          </p:cNvSpPr>
          <p:nvPr>
            <p:ph type="sldImg" idx="1"/>
          </p:nvPr>
        </p:nvSpPr>
        <p:spPr/>
      </p:sp>
      <p:sp>
        <p:nvSpPr>
          <p:cNvPr id="8195" name="文本占位符 93186"/>
          <p:cNvSpPr>
            <a:spLocks noGrp="1"/>
          </p:cNvSpPr>
          <p:nvPr>
            <p:ph type="body" idx="2"/>
          </p:nvPr>
        </p:nvSpPr>
        <p:spPr/>
        <p:txBody>
          <a:bodyPr anchor="t"/>
          <a:lstStyle/>
          <a:p>
            <a:pPr lvl="0"/>
            <a:endParaRPr lang="zh-CN" altLang="en-US" b="1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3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/>
              <a:t>2</a:t>
            </a:fld>
          </a:p>
        </p:txBody>
      </p:sp>
      <p:sp>
        <p:nvSpPr>
          <p:cNvPr id="8194" name="幻灯片图像占位符 93185"/>
          <p:cNvSpPr>
            <a:spLocks noGrp="1" noRot="1" noChangeAspect="1" noTextEdit="1"/>
          </p:cNvSpPr>
          <p:nvPr>
            <p:ph type="sldImg" idx="1"/>
          </p:nvPr>
        </p:nvSpPr>
        <p:spPr/>
      </p:sp>
      <p:sp>
        <p:nvSpPr>
          <p:cNvPr id="8195" name="文本占位符 93186"/>
          <p:cNvSpPr>
            <a:spLocks noGrp="1"/>
          </p:cNvSpPr>
          <p:nvPr>
            <p:ph type="body" idx="2"/>
          </p:nvPr>
        </p:nvSpPr>
        <p:spPr/>
        <p:txBody>
          <a:bodyPr anchor="t"/>
          <a:lstStyle/>
          <a:p>
            <a:pPr lvl="0"/>
            <a:r>
              <a:rPr lang="zh-CN" altLang="en-US" b="1"/>
              <a:t>问：材料中的横线处应该填谁？</a:t>
            </a:r>
            <a:endParaRPr lang="zh-CN" altLang="en-US"/>
          </a:p>
          <a:p>
            <a:pPr lvl="0"/>
            <a:r>
              <a:rPr lang="zh-CN" altLang="en-US"/>
              <a:t>生：赵匡胤。</a:t>
            </a:r>
          </a:p>
          <a:p>
            <a:pPr lvl="0"/>
            <a:r>
              <a:rPr lang="zh-CN" altLang="en-US"/>
              <a:t>师：开过皇帝的庙号一般称祖。赵匡胤是开国皇帝，庙号太祖。这就是陈桥兵变、黄袍加身的故事。</a:t>
            </a:r>
            <a:endParaRPr lang="zh-CN" altLang="en-US" b="1"/>
          </a:p>
          <a:p>
            <a:pPr lvl="0"/>
            <a:r>
              <a:rPr lang="zh-CN" altLang="en-US" b="1"/>
              <a:t>问：根据材料结合教材简述宋朝建立的史实准确的表述一遍。</a:t>
            </a:r>
            <a:endParaRPr lang="zh-CN" altLang="en-US"/>
          </a:p>
          <a:p>
            <a:pPr lvl="0"/>
            <a:r>
              <a:rPr lang="zh-CN" altLang="en-US"/>
              <a:t>生：</a:t>
            </a:r>
            <a:r>
              <a:rPr lang="en-US" altLang="zh-CN" b="1"/>
              <a:t>960</a:t>
            </a:r>
            <a:r>
              <a:rPr lang="zh-CN" altLang="en-US" b="1"/>
              <a:t>年</a:t>
            </a:r>
            <a:r>
              <a:rPr lang="zh-CN" altLang="en-US"/>
              <a:t>，后周</a:t>
            </a:r>
            <a:r>
              <a:rPr lang="zh-CN" altLang="en-US" b="1"/>
              <a:t>禁军统帅赵匡胤</a:t>
            </a:r>
            <a:r>
              <a:rPr lang="zh-CN" altLang="en-US"/>
              <a:t>发动</a:t>
            </a:r>
            <a:r>
              <a:rPr lang="zh-CN" altLang="en-US" b="1"/>
              <a:t>兵变</a:t>
            </a:r>
            <a:r>
              <a:rPr lang="zh-CN" altLang="en-US"/>
              <a:t>夺取帝位，建立宋朝，定都</a:t>
            </a:r>
            <a:r>
              <a:rPr lang="zh-CN" altLang="en-US" b="1"/>
              <a:t>东京</a:t>
            </a:r>
            <a:r>
              <a:rPr lang="zh-CN" altLang="en-US"/>
              <a:t>，史称北宋。</a:t>
            </a:r>
          </a:p>
          <a:p>
            <a:pPr lvl="0"/>
            <a:r>
              <a:rPr lang="zh-CN" altLang="en-US"/>
              <a:t>师：简述一个王朝的建立，需要时间、人物包括他的身份、方式、地点等要素。</a:t>
            </a:r>
            <a:r>
              <a:rPr lang="zh-CN" altLang="en-US" b="1"/>
              <a:t>东京就是开封。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3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/>
              <a:t>3</a:t>
            </a:fld>
          </a:p>
        </p:txBody>
      </p:sp>
      <p:sp>
        <p:nvSpPr>
          <p:cNvPr id="8194" name="幻灯片图像占位符 93185"/>
          <p:cNvSpPr>
            <a:spLocks noGrp="1" noRot="1" noChangeAspect="1" noTextEdit="1"/>
          </p:cNvSpPr>
          <p:nvPr>
            <p:ph type="sldImg" idx="1"/>
          </p:nvPr>
        </p:nvSpPr>
        <p:spPr/>
      </p:sp>
      <p:sp>
        <p:nvSpPr>
          <p:cNvPr id="8195" name="文本占位符 93186"/>
          <p:cNvSpPr>
            <a:spLocks noGrp="1"/>
          </p:cNvSpPr>
          <p:nvPr>
            <p:ph type="body" idx="2"/>
          </p:nvPr>
        </p:nvSpPr>
        <p:spPr/>
        <p:txBody>
          <a:bodyPr anchor="t"/>
          <a:lstStyle/>
          <a:p>
            <a:pPr lvl="0"/>
            <a:r>
              <a:rPr lang="zh-CN" altLang="en-US" b="1"/>
              <a:t>问：材料中的横线处应该填谁？</a:t>
            </a:r>
            <a:endParaRPr lang="zh-CN" altLang="en-US"/>
          </a:p>
          <a:p>
            <a:pPr lvl="0"/>
            <a:r>
              <a:rPr lang="zh-CN" altLang="en-US"/>
              <a:t>生：赵匡胤。</a:t>
            </a:r>
          </a:p>
          <a:p>
            <a:pPr lvl="0"/>
            <a:r>
              <a:rPr lang="zh-CN" altLang="en-US"/>
              <a:t>师：开过皇帝的庙号一般称祖。赵匡胤是开国皇帝，庙号太祖。这就是陈桥兵变、黄袍加身的故事。</a:t>
            </a:r>
            <a:endParaRPr lang="zh-CN" altLang="en-US" b="1"/>
          </a:p>
          <a:p>
            <a:pPr lvl="0"/>
            <a:r>
              <a:rPr lang="zh-CN" altLang="en-US" b="1"/>
              <a:t>问：根据材料结合教材简述宋朝建立的史实准确的表述一遍。</a:t>
            </a:r>
            <a:endParaRPr lang="zh-CN" altLang="en-US"/>
          </a:p>
          <a:p>
            <a:pPr lvl="0"/>
            <a:r>
              <a:rPr lang="zh-CN" altLang="en-US"/>
              <a:t>生：</a:t>
            </a:r>
            <a:r>
              <a:rPr lang="en-US" altLang="zh-CN" b="1"/>
              <a:t>960</a:t>
            </a:r>
            <a:r>
              <a:rPr lang="zh-CN" altLang="en-US" b="1"/>
              <a:t>年</a:t>
            </a:r>
            <a:r>
              <a:rPr lang="zh-CN" altLang="en-US"/>
              <a:t>，后周</a:t>
            </a:r>
            <a:r>
              <a:rPr lang="zh-CN" altLang="en-US" b="1"/>
              <a:t>禁军统帅赵匡胤</a:t>
            </a:r>
            <a:r>
              <a:rPr lang="zh-CN" altLang="en-US"/>
              <a:t>发动</a:t>
            </a:r>
            <a:r>
              <a:rPr lang="zh-CN" altLang="en-US" b="1"/>
              <a:t>兵变</a:t>
            </a:r>
            <a:r>
              <a:rPr lang="zh-CN" altLang="en-US"/>
              <a:t>夺取帝位，建立宋朝，定都</a:t>
            </a:r>
            <a:r>
              <a:rPr lang="zh-CN" altLang="en-US" b="1"/>
              <a:t>东京</a:t>
            </a:r>
            <a:r>
              <a:rPr lang="zh-CN" altLang="en-US"/>
              <a:t>，史称北宋。</a:t>
            </a:r>
          </a:p>
          <a:p>
            <a:pPr lvl="0"/>
            <a:r>
              <a:rPr lang="zh-CN" altLang="en-US"/>
              <a:t>师：简述一个王朝的建立，需要时间、人物包括他的身份、方式、地点等要素。</a:t>
            </a:r>
            <a:r>
              <a:rPr lang="zh-CN" altLang="en-US" b="1"/>
              <a:t>东京就是开封。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tags" Target="../tags/tag56.xml" /><Relationship Id="rId6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tabLst>
                <a:tab pos="1609725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itchFamily="34" charset="0"/>
                <a:ea typeface="微软雅黑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Font typeface="Arial" pitchFamily="34" charset="0"/>
              <a:buNone/>
              <a:tabLst>
                <a:tab pos="1609725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</a:defRPr>
            </a:lvl2pPr>
            <a:lvl3pPr eaLnBrk="1" fontAlgn="auto" latinLnBrk="0" hangingPunct="1">
              <a:buFont typeface="Arial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itchFamily="34" charset="0"/>
                <a:ea typeface="微软雅黑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slideLayout" Target="../slideLayouts/slideLayout17.xml" /><Relationship Id="rId18" Type="http://schemas.openxmlformats.org/officeDocument/2006/relationships/slideLayout" Target="../slideLayouts/slideLayout18.xml" /><Relationship Id="rId19" Type="http://schemas.openxmlformats.org/officeDocument/2006/relationships/tags" Target="../tags/tag57.xml" /><Relationship Id="rId2" Type="http://schemas.openxmlformats.org/officeDocument/2006/relationships/slideLayout" Target="../slideLayouts/slideLayout2.xml" /><Relationship Id="rId20" Type="http://schemas.openxmlformats.org/officeDocument/2006/relationships/tags" Target="../tags/tag58.xml" /><Relationship Id="rId21" Type="http://schemas.openxmlformats.org/officeDocument/2006/relationships/tags" Target="../tags/tag59.xml" /><Relationship Id="rId22" Type="http://schemas.openxmlformats.org/officeDocument/2006/relationships/tags" Target="../tags/tag60.xml" /><Relationship Id="rId23" Type="http://schemas.openxmlformats.org/officeDocument/2006/relationships/tags" Target="../tags/tag61.xml" /><Relationship Id="rId24" Type="http://schemas.openxmlformats.org/officeDocument/2006/relationships/tags" Target="../tags/tag62.xml" /><Relationship Id="rId25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/>
              </a:defRPr>
            </a:lvl1pPr>
          </a:lstStyle>
          <a:p>
            <a:fld id="{565CE74E-AB26-4998-AD42-012C4C1AD076}" type="slidenum">
              <a:rPr lang="zh-CN" altLang="en-US" smtClean="0"/>
              <a:t>0</a:t>
            </a:fld>
            <a:endParaRPr lang="zh-CN" altLang="en-US"/>
          </a:p>
        </p:txBody>
      </p:sp>
    </p:spTree>
    <p:custDataLst>
      <p:tags r:id="rId24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itchFamily="34" charset="0"/>
        <a:buChar char="●"/>
        <a:tabLst>
          <a:tab pos="1609725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63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5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image" Target="../media/image5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jpeg" /><Relationship Id="rId3" Type="http://schemas.openxmlformats.org/officeDocument/2006/relationships/image" Target="../media/image9.png" /><Relationship Id="rId4" Type="http://schemas.openxmlformats.org/officeDocument/2006/relationships/image" Target="../media/image10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64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5.png" /><Relationship Id="rId3" Type="http://schemas.openxmlformats.org/officeDocument/2006/relationships/image" Target="../media/image11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2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image" Target="../media/image5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image" Target="../media/image5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Relationship Id="rId2" Type="http://schemas.openxmlformats.org/officeDocument/2006/relationships/image" Target="../media/image5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image" Target="../media/image5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5.png" /><Relationship Id="rId3" Type="http://schemas.openxmlformats.org/officeDocument/2006/relationships/image" Target="../media/image13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1571" y="1"/>
            <a:ext cx="7619999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670050" y="2170430"/>
            <a:ext cx="8361045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600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第</a:t>
            </a:r>
            <a:r>
              <a:rPr lang="en-US" altLang="zh-CN" sz="600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9</a:t>
            </a:r>
            <a:r>
              <a:rPr lang="zh-CN" altLang="en-US" sz="600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课 两宋的政治和军事</a:t>
            </a:r>
            <a:endParaRPr lang="zh-CN" altLang="en-US" sz="6000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170" name="Picture 2" descr="http://i3.qulishi.com/static/2019/8/5df1da319eea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105" y="785495"/>
            <a:ext cx="4772660" cy="30968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矩形 3"/>
          <p:cNvSpPr/>
          <p:nvPr/>
        </p:nvSpPr>
        <p:spPr>
          <a:xfrm>
            <a:off x="5546090" y="1180465"/>
            <a:ext cx="6020435" cy="2306955"/>
          </a:xfrm>
          <a:prstGeom prst="rect">
            <a:avLst/>
          </a:prstGeom>
          <a:noFill/>
          <a:ln w="19050" cap="flat" cmpd="sng">
            <a:solidFill>
              <a:srgbClr val="C00000"/>
            </a:solidFill>
            <a:prstDash val="lgDash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b="1">
                <a:latin typeface="华文楷体" panose="02010600040101010101" pitchFamily="2" charset="-122"/>
                <a:ea typeface="楷体" panose="02010609060101010101" charset="-122"/>
              </a:rPr>
              <a:t>    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诸校露刃列于庭曰：‘诸军无主，愿策太尉为天子。’未及对，有以</a:t>
            </a:r>
            <a:r>
              <a:rPr lang="zh-CN" altLang="en-US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黄衣加太祖身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，众皆罗拜呼万岁。”  </a:t>
            </a:r>
            <a:r>
              <a:rPr lang="zh-CN" altLang="en-US" sz="2400" b="1">
                <a:latin typeface="华文楷体" panose="02010600040101010101" pitchFamily="2" charset="-122"/>
                <a:ea typeface="华文楷体" pitchFamily="2" charset="-122"/>
              </a:rPr>
              <a:t>      </a:t>
            </a: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latin typeface="华文楷体" panose="02010600040101010101" pitchFamily="2" charset="-122"/>
                <a:ea typeface="华文楷体" pitchFamily="2" charset="-122"/>
              </a:rPr>
              <a:t>                          </a:t>
            </a:r>
            <a:r>
              <a:rPr lang="en-US" altLang="zh-CN" sz="2400" b="1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——《</a:t>
            </a:r>
            <a:r>
              <a:rPr lang="zh-CN" altLang="en-US" sz="2400" b="1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宋史</a:t>
            </a:r>
            <a:r>
              <a:rPr lang="en-US" altLang="zh-CN" sz="2400" b="1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》</a:t>
            </a:r>
          </a:p>
        </p:txBody>
      </p:sp>
      <p:sp>
        <p:nvSpPr>
          <p:cNvPr id="15" name="文本框 3"/>
          <p:cNvSpPr txBox="1"/>
          <p:nvPr/>
        </p:nvSpPr>
        <p:spPr>
          <a:xfrm>
            <a:off x="689610" y="4583430"/>
            <a:ext cx="11091545" cy="1476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320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宋朝的建立</a:t>
            </a:r>
            <a:r>
              <a:rPr lang="en-US" altLang="zh-CN" sz="320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:</a:t>
            </a:r>
            <a:r>
              <a:rPr lang="zh-CN" altLang="en-US" sz="2800" b="1" smtClean="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公元</a:t>
            </a:r>
            <a:r>
              <a:rPr lang="en-US" altLang="zh-CN" sz="2800" b="1" smtClean="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960</a:t>
            </a:r>
            <a:r>
              <a:rPr lang="zh-CN" altLang="en-US" sz="2800" b="1" smtClean="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年，后周禁军统帅赵匡胤发动陈桥兵变，建立宋朝，定都东京，史称北宋。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内容占位符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1" name="Picture 5" descr="D:\Users\Administrator\Desktop\263094_20161229123738323020_1.jpg"/>
          <p:cNvPicPr>
            <a:picLocks noChangeAspect="1" noChangeArrowheads="1"/>
          </p:cNvPicPr>
          <p:nvPr/>
        </p:nvPicPr>
        <p:blipFill>
          <a:blip r:embed="rId2"/>
          <a:srcRect t="6944" r="7692"/>
          <a:stretch>
            <a:fillRect/>
          </a:stretch>
        </p:blipFill>
        <p:spPr bwMode="auto">
          <a:xfrm>
            <a:off x="8914765" y="1165225"/>
            <a:ext cx="2841625" cy="5051425"/>
          </a:xfrm>
          <a:prstGeom prst="rect">
            <a:avLst/>
          </a:prstGeom>
          <a:noFill/>
        </p:spPr>
      </p:pic>
      <p:sp>
        <p:nvSpPr>
          <p:cNvPr id="2" name="文本框 1"/>
          <p:cNvSpPr txBox="1"/>
          <p:nvPr/>
        </p:nvSpPr>
        <p:spPr>
          <a:xfrm>
            <a:off x="395605" y="113665"/>
            <a:ext cx="112617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一、防弊：宋初中央集权的加强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77930" y="1165458"/>
            <a:ext cx="7687778" cy="1168400"/>
          </a:xfrm>
          <a:prstGeom prst="rect">
            <a:avLst/>
          </a:prstGeom>
          <a:noFill/>
          <a:ln w="19050">
            <a:solidFill>
              <a:srgbClr val="C00000"/>
            </a:solidFill>
            <a:prstDash val="lgDash"/>
          </a:ln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800">
                <a:latin typeface="微软雅黑" panose="020b0503020204020204" charset="-122"/>
                <a:ea typeface="微软雅黑"/>
              </a:rPr>
              <a:t>       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天下自唐季以来，数十年间，帝王</a:t>
            </a:r>
            <a:r>
              <a:rPr lang="zh-CN" altLang="zh-CN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凡易十姓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，</a:t>
            </a:r>
            <a:r>
              <a:rPr lang="zh-CN" altLang="zh-CN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兵革不息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，</a:t>
            </a:r>
            <a:r>
              <a:rPr lang="zh-CN" altLang="zh-CN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苍生涂地</a:t>
            </a:r>
            <a:r>
              <a:rPr lang="zh-CN" altLang="zh-CN" sz="2800" b="1">
                <a:latin typeface="楷体" panose="02010609060101010101" charset="-122"/>
                <a:ea typeface="楷体" panose="02010609060101010101" charset="-122"/>
              </a:rPr>
              <a:t>，其故何也？</a:t>
            </a:r>
            <a:endParaRPr lang="en-US" altLang="zh-CN" sz="28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49208" y="3857658"/>
            <a:ext cx="7687778" cy="1168400"/>
          </a:xfrm>
          <a:prstGeom prst="rect">
            <a:avLst/>
          </a:prstGeom>
          <a:noFill/>
          <a:ln w="19050">
            <a:solidFill>
              <a:srgbClr val="C00000"/>
            </a:solidFill>
            <a:prstDash val="lgDash"/>
          </a:ln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>
                <a:latin typeface="微软雅黑" panose="020b0503020204020204" charset="-122"/>
                <a:ea typeface="微软雅黑"/>
              </a:rPr>
              <a:t>        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唐季以来，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战斗不息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，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国家不安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者，其故非他，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节镇太重，君弱臣强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而已矣。</a:t>
            </a:r>
            <a:endParaRPr lang="en-US" altLang="zh-CN" sz="28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77930" y="2333876"/>
            <a:ext cx="7687778" cy="1168400"/>
          </a:xfrm>
          <a:prstGeom prst="rect">
            <a:avLst/>
          </a:prstGeom>
          <a:noFill/>
          <a:ln w="19050">
            <a:solidFill>
              <a:srgbClr val="C00000"/>
            </a:solidFill>
            <a:prstDash val="lgDash"/>
          </a:ln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>
                <a:latin typeface="微软雅黑" panose="020b0503020204020204" charset="-122"/>
                <a:ea typeface="微软雅黑"/>
              </a:rPr>
              <a:t>       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吾欲息天下之兵，为国家建长久之计，其何如？</a:t>
            </a:r>
            <a:endParaRPr lang="en-US" altLang="zh-CN" sz="28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48761" y="5025742"/>
            <a:ext cx="7687778" cy="1095493"/>
          </a:xfrm>
          <a:prstGeom prst="rect">
            <a:avLst/>
          </a:prstGeom>
          <a:noFill/>
          <a:ln w="19050">
            <a:solidFill>
              <a:srgbClr val="C00000"/>
            </a:solidFill>
            <a:prstDash val="lgDash"/>
          </a:ln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>
                <a:latin typeface="微软雅黑" panose="020b0503020204020204" charset="-122"/>
                <a:ea typeface="微软雅黑"/>
              </a:rPr>
              <a:t>       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今所以制之，无他奇巧也，惟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稍夺其权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，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制其钱谷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，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收其精兵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，天下自安矣。</a:t>
            </a:r>
            <a:endParaRPr lang="en-US" altLang="zh-CN" sz="28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746115" y="6397625"/>
            <a:ext cx="416242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——《续资治通鉴》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616" y="1761155"/>
            <a:ext cx="7558405" cy="431482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3" grpId="2"/>
      <p:bldP spid="15" grpId="3"/>
      <p:bldP spid="16" grpId="4"/>
      <p:bldP spid="4" grpId="5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50520" y="515620"/>
            <a:ext cx="1212215" cy="723265"/>
            <a:chOff x="714348" y="4329813"/>
            <a:chExt cx="1071570" cy="624449"/>
          </a:xfrm>
        </p:grpSpPr>
        <p:pic>
          <p:nvPicPr>
            <p:cNvPr id="6" name="图片 5" descr="印章"/>
            <p:cNvPicPr>
              <a:picLocks noChangeAspect="1"/>
            </p:cNvPicPr>
            <p:nvPr/>
          </p:nvPicPr>
          <p:blipFill>
            <a:blip r:embed="rId2">
              <a:lum bright="10000" contrast="-30000"/>
            </a:blip>
            <a:stretch>
              <a:fillRect/>
            </a:stretch>
          </p:blipFill>
          <p:spPr>
            <a:xfrm rot="5400000">
              <a:off x="937908" y="4106252"/>
              <a:ext cx="624449" cy="1071570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853557" y="4455915"/>
              <a:ext cx="932361" cy="4506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zh-CN" altLang="en-US" sz="2800" b="1" smtClean="0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思考</a:t>
              </a:r>
            </a:p>
          </p:txBody>
        </p:sp>
      </p:grpSp>
      <p:sp>
        <p:nvSpPr>
          <p:cNvPr id="15" name="矩形 14"/>
          <p:cNvSpPr/>
          <p:nvPr/>
        </p:nvSpPr>
        <p:spPr>
          <a:xfrm>
            <a:off x="1763395" y="616585"/>
            <a:ext cx="8577580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smtClean="0">
                <a:solidFill>
                  <a:srgbClr val="C00000"/>
                </a:solidFill>
                <a:latin typeface="宋体" panose="02010600030101010101" pitchFamily="2" charset="-122"/>
                <a:ea typeface="宋体" pitchFamily="2" charset="-122"/>
              </a:rPr>
              <a:t>根据课文，填写宋初加强专制集权的措施相关表格。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409575" y="1667510"/>
          <a:ext cx="11372850" cy="48774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59175"/>
                <a:gridCol w="7813675"/>
              </a:tblGrid>
              <a:tr h="5283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 panose="02010609060101010101" charset="-122"/>
                        </a:rPr>
                        <a:t>宋初加强专制集权的措施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 panose="02010609060101010101" charset="-122"/>
                        </a:rPr>
                        <a:t>主要表现</a:t>
                      </a:r>
                    </a:p>
                  </a:txBody>
                  <a:tcPr/>
                </a:tc>
              </a:tr>
              <a:tr h="527685">
                <a:tc rowSpan="3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/>
                </a:tc>
              </a:tr>
              <a:tr h="528320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/>
                </a:tc>
              </a:tr>
              <a:tr h="527685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/>
                </a:tc>
              </a:tr>
              <a:tr h="108839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/>
                </a:tc>
              </a:tr>
              <a:tr h="687705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/>
                </a:tc>
              </a:tr>
              <a:tr h="98933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1668491" y="2788602"/>
            <a:ext cx="883862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mtClean="0">
                <a:latin typeface="黑体" panose="02010609060101010101" charset="-122"/>
                <a:ea typeface="黑体" panose="02010609060101010101" charset="-122"/>
              </a:rPr>
              <a:t>收权</a:t>
            </a:r>
            <a:endParaRPr lang="zh-CN" altLang="en-US" sz="240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696834" y="4438649"/>
            <a:ext cx="8271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mtClean="0">
                <a:latin typeface="黑体" panose="02010609060101010101" charset="-122"/>
                <a:ea typeface="黑体" panose="02010609060101010101" charset="-122"/>
              </a:rPr>
              <a:t>分权</a:t>
            </a:r>
            <a:endParaRPr lang="zh-CN" altLang="en-US" sz="240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13815" y="5794375"/>
            <a:ext cx="15932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崇文抑武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144645" y="2295525"/>
            <a:ext cx="65805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文官出任知州，节度使虚衔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44645" y="2755900"/>
            <a:ext cx="65805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转运使负责地方财政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145280" y="3275965"/>
            <a:ext cx="65805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地方精锐部队编入禁军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144645" y="3898900"/>
            <a:ext cx="65811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中央：枢密院掌军政，枢密院调兵，三衙统兵；三司掌财政；增设参知政事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145280" y="4976495"/>
            <a:ext cx="70548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地方：四监司监控各州；州增设通判，制约知州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4145280" y="5609590"/>
            <a:ext cx="705485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文官担任枢密院长官；提倡文治，扩大科举规模，提高文官和士人的地位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1"/>
      <p:bldP spid="10" grpId="2"/>
      <p:bldP spid="11" grpId="3"/>
      <p:bldP spid="12" grpId="4"/>
      <p:bldP spid="13" grpId="5"/>
      <p:bldP spid="14" grpId="6"/>
      <p:bldP spid="16" grpId="7"/>
      <p:bldP spid="17" grpId="8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037112" y="1825628"/>
            <a:ext cx="516428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汉仪劲楷简" panose="00020600040101010101" charset="-122"/>
                <a:sym typeface="+mn-ea"/>
              </a:rPr>
              <a:t>文官队伍庞大：</a:t>
            </a:r>
            <a:endParaRPr lang="en-US" altLang="zh-CN" sz="2400" smtClean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汉仪劲楷简" panose="00020600040101010101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汉仪劲楷简" panose="00020600040101010101" charset="-122"/>
                <a:sym typeface="+mn-ea"/>
              </a:rPr>
              <a:t>据《宋史</a:t>
            </a:r>
            <a:r>
              <a:rPr lang="en-US" altLang="zh-CN" sz="2400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汉仪劲楷简" panose="00020600040101010101" charset="-122"/>
                <a:sym typeface="+mn-ea"/>
              </a:rPr>
              <a:t>·</a:t>
            </a:r>
            <a:r>
              <a:rPr lang="zh-CN" altLang="en-US" sz="2400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汉仪劲楷简" panose="00020600040101010101" charset="-122"/>
                <a:sym typeface="+mn-ea"/>
              </a:rPr>
              <a:t>宰辅表》统计，宋朝</a:t>
            </a:r>
            <a:r>
              <a:rPr lang="zh-CN" altLang="en-US" sz="240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汉仪劲楷简" panose="00020600040101010101" charset="-122"/>
                <a:sym typeface="+mn-ea"/>
              </a:rPr>
              <a:t>宰相133名</a:t>
            </a:r>
            <a:r>
              <a:rPr lang="zh-CN" altLang="en-US" sz="2400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汉仪劲楷简" panose="00020600040101010101" charset="-122"/>
                <a:sym typeface="+mn-ea"/>
              </a:rPr>
              <a:t>，</a:t>
            </a:r>
            <a:r>
              <a:rPr lang="zh-CN" altLang="en-US" sz="240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汉仪劲楷简" panose="00020600040101010101" charset="-122"/>
                <a:sym typeface="+mn-ea"/>
              </a:rPr>
              <a:t>科举出身的123名。</a:t>
            </a:r>
            <a:endParaRPr lang="zh-CN" altLang="en-US" sz="2400" smtClean="0">
              <a:solidFill>
                <a:prstClr val="black"/>
              </a:solidFill>
              <a:latin typeface="黑体" panose="02010609060101010101" charset="-122"/>
              <a:ea typeface="黑体" panose="02010609060101010101" charset="-122"/>
              <a:cs typeface="汉仪劲楷简" panose="00020600040101010101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汉仪劲楷简" panose="00020600040101010101" charset="-122"/>
                <a:sym typeface="+mn-ea"/>
              </a:rPr>
              <a:t>两宋三百年间，共取士达</a:t>
            </a:r>
            <a:r>
              <a:rPr lang="zh-CN" altLang="en-US" sz="240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汉仪劲楷简" panose="00020600040101010101" charset="-122"/>
                <a:sym typeface="+mn-ea"/>
              </a:rPr>
              <a:t>11万</a:t>
            </a:r>
            <a:r>
              <a:rPr lang="zh-CN" altLang="en-US" sz="2400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汉仪劲楷简" panose="00020600040101010101" charset="-122"/>
                <a:sym typeface="+mn-ea"/>
              </a:rPr>
              <a:t>，</a:t>
            </a:r>
            <a:r>
              <a:rPr lang="zh-CN" altLang="en-US" sz="240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汉仪劲楷简" panose="00020600040101010101" charset="-122"/>
                <a:sym typeface="+mn-ea"/>
              </a:rPr>
              <a:t>是历史上科举取士最多的朝代。</a:t>
            </a:r>
            <a:endParaRPr lang="zh-CN" altLang="en-US" sz="24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汉仪劲楷简" panose="00020600040101010101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904" y="1176077"/>
            <a:ext cx="4883319" cy="3675159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002971" y="5631906"/>
            <a:ext cx="8714197" cy="904863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FFBA55"/>
            </a:solidFill>
            <a:prstDash val="solid"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“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五代方镇残虐</a:t>
            </a:r>
            <a:r>
              <a:rPr kumimoji="0" lang="en-US" altLang="zh-CN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……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朕今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选儒臣</a:t>
            </a: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干事者百余，</a:t>
            </a:r>
            <a:r>
              <a:rPr kumimoji="0" lang="zh-CN" altLang="en-US" sz="2400" b="1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分治大藩，从皆贪浊，亦未及武臣一人也。”</a:t>
            </a:r>
            <a:r>
              <a:rPr kumimoji="0" lang="en-US" altLang="zh-CN" sz="2400" b="1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——</a:t>
            </a:r>
            <a:r>
              <a:rPr kumimoji="0" lang="zh-CN" altLang="en-US" sz="2400" b="1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宋太祖</a:t>
            </a:r>
            <a:endParaRPr kumimoji="0" lang="en-US" altLang="zh-CN" sz="2400" b="1" i="0" u="none" strike="noStrike" kern="0" cap="none" spc="0" normalizeH="0" baseline="0" noProof="1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553720" y="1516922"/>
            <a:ext cx="11203940" cy="1200329"/>
          </a:xfrm>
          <a:prstGeom prst="rect">
            <a:avLst/>
          </a:prstGeom>
          <a:noFill/>
          <a:ln w="19050">
            <a:solidFill>
              <a:srgbClr val="C00000"/>
            </a:solidFill>
            <a:prstDash val="lgDash"/>
          </a:ln>
        </p:spPr>
        <p:txBody>
          <a:bodyPr wrap="square" rtlCol="0" anchor="t">
            <a:spAutoFit/>
          </a:bodyPr>
          <a:lstStyle/>
          <a:p>
            <a:r>
              <a:rPr lang="zh-CN" altLang="en-US" sz="2400" b="1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材料</a:t>
            </a:r>
            <a:r>
              <a:rPr lang="zh-CN" altLang="en-US" sz="2400" b="1" kern="1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一   </a:t>
            </a:r>
            <a:r>
              <a:rPr lang="zh-CN" altLang="zh-CN" sz="2400" b="1" smtClean="0">
                <a:latin typeface="楷体" panose="02010609060101010101" charset="-122"/>
                <a:ea typeface="楷体" panose="02010609060101010101" charset="-122"/>
              </a:rPr>
              <a:t>太祖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</a:rPr>
              <a:t>、太宗平一海内，惩累朝藩镇跋扈，尽收天下劲兵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</a:rPr>
              <a:t>……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</a:rPr>
              <a:t>兵无常帅，帅无常师；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</a:rPr>
              <a:t>……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</a:rPr>
              <a:t>是以天下晏然，逾百年而无犬吠之惊，此制兵得其道也。       </a:t>
            </a:r>
          </a:p>
          <a:p>
            <a:r>
              <a:rPr lang="en-US" altLang="zh-CN" sz="2400" b="1">
                <a:latin typeface="楷体" panose="02010609060101010101" charset="-122"/>
                <a:ea typeface="楷体" panose="02010609060101010101" charset="-122"/>
              </a:rPr>
              <a:t>                                                   ——《</a:t>
            </a:r>
            <a:r>
              <a:rPr lang="zh-CN" altLang="zh-CN" sz="2400" b="1">
                <a:latin typeface="楷体" panose="02010609060101010101" charset="-122"/>
                <a:ea typeface="楷体" panose="02010609060101010101" charset="-122"/>
              </a:rPr>
              <a:t>文献通考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</a:rPr>
              <a:t>》</a:t>
            </a:r>
            <a:endParaRPr lang="zh-CN" altLang="zh-CN" sz="2400" b="1"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214693" y="403965"/>
            <a:ext cx="1905218" cy="727070"/>
            <a:chOff x="450" y="1349"/>
            <a:chExt cx="2730" cy="983"/>
          </a:xfrm>
        </p:grpSpPr>
        <p:pic>
          <p:nvPicPr>
            <p:cNvPr id="16" name="图片 15" descr="印章"/>
            <p:cNvPicPr>
              <a:picLocks noChangeAspect="1"/>
            </p:cNvPicPr>
            <p:nvPr/>
          </p:nvPicPr>
          <p:blipFill>
            <a:blip r:embed="rId2">
              <a:lum bright="10000" contrast="-30000"/>
            </a:blip>
            <a:stretch>
              <a:fillRect/>
            </a:stretch>
          </p:blipFill>
          <p:spPr>
            <a:xfrm rot="5400000">
              <a:off x="1232" y="566"/>
              <a:ext cx="983" cy="2548"/>
            </a:xfrm>
            <a:prstGeom prst="rect">
              <a:avLst/>
            </a:prstGeom>
          </p:spPr>
        </p:pic>
        <p:sp>
          <p:nvSpPr>
            <p:cNvPr id="17" name="矩形 16"/>
            <p:cNvSpPr/>
            <p:nvPr/>
          </p:nvSpPr>
          <p:spPr>
            <a:xfrm>
              <a:off x="562" y="1449"/>
              <a:ext cx="2618" cy="7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zh-CN" altLang="en-US" sz="2800" b="1" smtClean="0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rPr>
                <a:t>问题探究</a:t>
              </a:r>
            </a:p>
          </p:txBody>
        </p:sp>
      </p:grpSp>
      <p:sp>
        <p:nvSpPr>
          <p:cNvPr id="15" name="矩形 14"/>
          <p:cNvSpPr/>
          <p:nvPr/>
        </p:nvSpPr>
        <p:spPr>
          <a:xfrm>
            <a:off x="2119630" y="403860"/>
            <a:ext cx="9695815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smtClean="0">
                <a:solidFill>
                  <a:srgbClr val="C00000"/>
                </a:solidFill>
                <a:latin typeface="宋体" panose="02010600030101010101" pitchFamily="2" charset="-122"/>
                <a:ea typeface="宋体" pitchFamily="2" charset="-122"/>
              </a:rPr>
              <a:t>根据材料，结合所学知识，谈谈宋初加强中央集权的利弊。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23875" y="3234055"/>
            <a:ext cx="11233785" cy="978729"/>
          </a:xfrm>
          <a:prstGeom prst="rect">
            <a:avLst/>
          </a:prstGeom>
          <a:noFill/>
          <a:ln w="19050">
            <a:solidFill>
              <a:srgbClr val="C00000"/>
            </a:solidFill>
            <a:prstDash val="lgDash"/>
          </a:ln>
        </p:spPr>
        <p:txBody>
          <a:bodyPr wrap="square" rtlCol="0" anchor="t">
            <a:spAutoFit/>
          </a:bodyPr>
          <a:lstStyle/>
          <a:p>
            <a:pPr lvl="0" algn="just">
              <a:lnSpc>
                <a:spcPct val="120000"/>
              </a:lnSpc>
            </a:pPr>
            <a:r>
              <a: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材料</a:t>
            </a:r>
            <a:r>
              <a:rPr lang="zh-CN" altLang="en-US" sz="2400" b="1" smtClean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二 </a:t>
            </a:r>
            <a:r>
              <a:rPr lang="en-US" altLang="zh-CN" sz="2400" b="1" err="1" smtClean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太宗即位诏书：宋体先皇帝创业垂二十年，</a:t>
            </a:r>
            <a:r>
              <a:rPr lang="en-US" altLang="zh-CN" sz="2400" b="1" err="1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事为之防，曲为之制</a:t>
            </a:r>
            <a:r>
              <a:rPr lang="en-US" altLang="zh-CN" sz="2400" b="1" err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，纪律已定</a:t>
            </a:r>
            <a:r>
              <a:rPr lang="en-US" altLang="zh-CN" sz="2400" b="1" err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，物有其常。谨当遵承，</a:t>
            </a:r>
            <a:r>
              <a:rPr lang="en-US" altLang="zh-CN" sz="2400" b="1" err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不敢逾越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15018" y="4532522"/>
            <a:ext cx="1043051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  <a:sym typeface="+mn-ea"/>
              </a:rPr>
              <a:t>利：</a:t>
            </a:r>
            <a:r>
              <a:rPr lang="zh-CN" altLang="zh-CN" sz="24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有效地预防了内部动乱，巩固了国家的统一和安定，强化了中央集权。</a:t>
            </a:r>
            <a:r>
              <a:rPr lang="zh-CN" altLang="zh-CN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15018" y="5682205"/>
            <a:ext cx="1043051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  <a:sym typeface="+mn-ea"/>
              </a:rPr>
              <a:t>弊：</a:t>
            </a:r>
            <a:r>
              <a:rPr lang="zh-CN" altLang="zh-CN" sz="24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制度过于僵化，权力分割过细，影响了行政效率，政治风气因循守旧。</a:t>
            </a:r>
            <a:r>
              <a:rPr lang="zh-CN" altLang="zh-CN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2"/>
      <p:bldP spid="5" grpId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副标题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0855" y="1470930"/>
            <a:ext cx="5812180" cy="47830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文本框 2"/>
          <p:cNvSpPr txBox="1"/>
          <p:nvPr/>
        </p:nvSpPr>
        <p:spPr>
          <a:xfrm>
            <a:off x="5419833" y="-280076"/>
            <a:ext cx="5905441" cy="927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400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二、边防压力与财政危机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7202011" y="6458607"/>
            <a:ext cx="4615207" cy="369333"/>
            <a:chOff x="7689436" y="6488667"/>
            <a:chExt cx="4050341" cy="369333"/>
          </a:xfrm>
        </p:grpSpPr>
        <p:sp>
          <p:nvSpPr>
            <p:cNvPr id="8" name="三角形 7"/>
            <p:cNvSpPr/>
            <p:nvPr/>
          </p:nvSpPr>
          <p:spPr>
            <a:xfrm>
              <a:off x="7689436" y="6488667"/>
              <a:ext cx="361260" cy="323689"/>
            </a:xfrm>
            <a:prstGeom prst="triangl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8126758" y="6488668"/>
              <a:ext cx="36130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b="1">
                  <a:latin typeface="Songti SC" panose="02010800040101010101" pitchFamily="2" charset="-122"/>
                  <a:ea typeface="Songti SC" panose="02010800040101010101" pitchFamily="2" charset="-122"/>
                </a:rPr>
                <a:t>北宋、辽、西夏对峙图（</a:t>
              </a:r>
              <a:r>
                <a:rPr kumimoji="1" lang="en-US" altLang="zh-CN" b="1">
                  <a:latin typeface="Songti SC" panose="02010800040101010101" pitchFamily="2" charset="-122"/>
                  <a:ea typeface="Songti SC" panose="02010800040101010101" pitchFamily="2" charset="-122"/>
                </a:rPr>
                <a:t>1111</a:t>
              </a:r>
              <a:r>
                <a:rPr kumimoji="1" lang="zh-CN" altLang="en-US" b="1">
                  <a:latin typeface="Songti SC" panose="02010800040101010101" pitchFamily="2" charset="-122"/>
                  <a:ea typeface="Songti SC" panose="02010800040101010101" pitchFamily="2" charset="-122"/>
                </a:rPr>
                <a:t>年）</a:t>
              </a: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95605" y="103505"/>
            <a:ext cx="625457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二、新弊：边防压力与财政危机</a:t>
            </a:r>
          </a:p>
        </p:txBody>
      </p:sp>
      <p:sp>
        <p:nvSpPr>
          <p:cNvPr id="14" name="文本框 6"/>
          <p:cNvSpPr txBox="1"/>
          <p:nvPr/>
        </p:nvSpPr>
        <p:spPr>
          <a:xfrm>
            <a:off x="276860" y="1636395"/>
            <a:ext cx="5330825" cy="2726690"/>
          </a:xfrm>
          <a:prstGeom prst="rect">
            <a:avLst/>
          </a:prstGeom>
          <a:noFill/>
          <a:ln>
            <a:noFill/>
          </a:ln>
        </p:spPr>
        <p:txBody>
          <a:bodyPr wrap="square" lIns="68580" tIns="34290" rIns="68580" bIns="34290" rtlCol="0" anchor="t">
            <a:spAutoFit/>
          </a:bodyPr>
          <a:lstStyle/>
          <a:p>
            <a:pPr lvl="0" algn="l" fontAlgn="auto">
              <a:lnSpc>
                <a:spcPct val="12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宋辽关系：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lvl="0" algn="l" fontAlgn="auto">
              <a:lnSpc>
                <a:spcPct val="120000"/>
              </a:lnSpc>
            </a:pPr>
            <a:r>
              <a:rPr lang="zh-CN" altLang="en-US" sz="24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辽宋皇帝以兄弟相称。北宋每年送给辽一笔钱物，称为“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岁币</a:t>
            </a:r>
            <a:r>
              <a:rPr lang="zh-CN" altLang="en-US" sz="24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”。通过这项协议，北宋勉强获得了北部边防的安定。</a:t>
            </a:r>
          </a:p>
          <a:p>
            <a:pPr lvl="0" algn="l" fontAlgn="auto">
              <a:lnSpc>
                <a:spcPct val="120000"/>
              </a:lnSpc>
            </a:pPr>
            <a:endParaRPr lang="zh-CN" altLang="en-US" sz="2400" b="1">
              <a:solidFill>
                <a:schemeClr val="tx1"/>
              </a:solidFill>
              <a:latin typeface="宋体" panose="02010600030101010101" pitchFamily="2" charset="-122"/>
              <a:ea typeface="宋体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7495" y="4152265"/>
            <a:ext cx="5330190" cy="23063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 fontAlgn="auto">
              <a:lnSpc>
                <a:spcPct val="120000"/>
              </a:lnSpc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宋</a:t>
            </a:r>
            <a:r>
              <a:rPr lang="zh-CN" altLang="en-US" sz="24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夏关系：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lvl="0" algn="l" fontAlgn="auto">
              <a:lnSpc>
                <a:spcPct val="120000"/>
              </a:lnSpc>
            </a:pPr>
            <a:r>
              <a:rPr lang="zh-CN" altLang="en-US" sz="2400" b="1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北宋与西北党项族新建立的西夏发生战争，屡战屡败。双方最终达成和议：西夏保持帝号，同时向北宋称臣，北宋每年送给西夏钱物，称为“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岁赐</a:t>
            </a:r>
            <a:r>
              <a:rPr lang="zh-CN" altLang="en-US" sz="2400" b="1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”。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0008598" y="325691"/>
            <a:ext cx="12518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积弱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350520" y="791845"/>
            <a:ext cx="1212215" cy="723265"/>
            <a:chOff x="714348" y="4329813"/>
            <a:chExt cx="1071570" cy="624449"/>
          </a:xfrm>
        </p:grpSpPr>
        <p:pic>
          <p:nvPicPr>
            <p:cNvPr id="27" name="图片 26" descr="印章"/>
            <p:cNvPicPr>
              <a:picLocks noChangeAspect="1"/>
            </p:cNvPicPr>
            <p:nvPr/>
          </p:nvPicPr>
          <p:blipFill>
            <a:blip r:embed="rId3">
              <a:lum bright="10000" contrast="-30000"/>
            </a:blip>
            <a:stretch>
              <a:fillRect/>
            </a:stretch>
          </p:blipFill>
          <p:spPr>
            <a:xfrm rot="5400000">
              <a:off x="937908" y="4106252"/>
              <a:ext cx="624449" cy="1071570"/>
            </a:xfrm>
            <a:prstGeom prst="rect">
              <a:avLst/>
            </a:prstGeom>
          </p:spPr>
        </p:pic>
        <p:sp>
          <p:nvSpPr>
            <p:cNvPr id="28" name="矩形 27"/>
            <p:cNvSpPr/>
            <p:nvPr/>
          </p:nvSpPr>
          <p:spPr>
            <a:xfrm>
              <a:off x="853557" y="4455915"/>
              <a:ext cx="932361" cy="4506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zh-CN" altLang="en-US" sz="2800" b="1" smtClean="0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思考</a:t>
              </a: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1838325" y="868045"/>
            <a:ext cx="9146540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>
                <a:solidFill>
                  <a:srgbClr val="C00000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根据材料并结合课本，宋代遇到了什么样的危机？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5" grpId="1"/>
      <p:bldP spid="11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2" name="文本框 2"/>
          <p:cNvSpPr txBox="1"/>
          <p:nvPr/>
        </p:nvSpPr>
        <p:spPr>
          <a:xfrm>
            <a:off x="5419833" y="-280076"/>
            <a:ext cx="5905441" cy="927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400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二、边防压力与财政危机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579120" y="416573"/>
            <a:ext cx="1212215" cy="723265"/>
            <a:chOff x="714348" y="4329813"/>
            <a:chExt cx="1071570" cy="624449"/>
          </a:xfrm>
        </p:grpSpPr>
        <p:pic>
          <p:nvPicPr>
            <p:cNvPr id="27" name="图片 26" descr="印章"/>
            <p:cNvPicPr>
              <a:picLocks noChangeAspect="1"/>
            </p:cNvPicPr>
            <p:nvPr/>
          </p:nvPicPr>
          <p:blipFill>
            <a:blip r:embed="rId2">
              <a:lum bright="10000" contrast="-30000"/>
            </a:blip>
            <a:stretch>
              <a:fillRect/>
            </a:stretch>
          </p:blipFill>
          <p:spPr>
            <a:xfrm rot="5400000">
              <a:off x="937908" y="4106252"/>
              <a:ext cx="624449" cy="1071570"/>
            </a:xfrm>
            <a:prstGeom prst="rect">
              <a:avLst/>
            </a:prstGeom>
          </p:spPr>
        </p:pic>
        <p:sp>
          <p:nvSpPr>
            <p:cNvPr id="28" name="矩形 27"/>
            <p:cNvSpPr/>
            <p:nvPr/>
          </p:nvSpPr>
          <p:spPr>
            <a:xfrm>
              <a:off x="853557" y="4455915"/>
              <a:ext cx="932361" cy="4506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zh-CN" altLang="en-US" sz="28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讨</a:t>
              </a:r>
              <a:r>
                <a:rPr lang="zh-CN" altLang="en-US" sz="2800" b="1" smtClean="0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论</a:t>
              </a: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066925" y="492773"/>
            <a:ext cx="9146540" cy="504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>
                <a:solidFill>
                  <a:srgbClr val="C00000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你觉得北宋这种“以钱财换和平”的做法是否可取？为什么？</a:t>
            </a: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210911" y="4726496"/>
            <a:ext cx="11582400" cy="1815882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FF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楷体" panose="02010609060101010101" charset="-122"/>
                <a:cs typeface="Arial"/>
              </a:rPr>
              <a:t>       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楷体" panose="02010609060101010101" charset="-122"/>
                <a:cs typeface="Arial"/>
              </a:rPr>
              <a:t>较长时期的分裂，使牧业民族与农业民族政权之间不得不相互承认既成事实，建立起比较理性的敌国关系，或备以半条约形式确立实际上的对等地位，因此在多数时间能相安无事，维持边界的安宁和稳定。</a:t>
            </a:r>
            <a:endParaRPr kumimoji="0" lang="zh-CN" altLang="en-US" sz="28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楷体" panose="02010609060101010101" charset="-122"/>
              <a:cs typeface="Arial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              </a:t>
            </a:r>
            <a:r>
              <a:rPr kumimoji="0" lang="zh-CN" altLang="en-US" sz="2800" b="1" i="0" u="none" strike="noStrike" kern="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 </a:t>
            </a:r>
            <a:r>
              <a:rPr kumimoji="0" lang="en-US" altLang="zh-CN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——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葛剑雄</a:t>
            </a:r>
            <a:r>
              <a:rPr kumimoji="0" lang="en-US" altLang="zh-CN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《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统一与分裂：中国历史的启示</a:t>
            </a:r>
            <a:r>
              <a:rPr kumimoji="0" lang="en-US" altLang="zh-CN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》</a:t>
            </a:r>
            <a:endParaRPr kumimoji="0" lang="en-US" altLang="zh-CN" sz="28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Arial"/>
            </a:endParaRP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210911" y="3198866"/>
            <a:ext cx="11582400" cy="954107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FF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楷体" panose="02010609060101010101" charset="-122"/>
                <a:cs typeface="Arial"/>
              </a:rPr>
              <a:t>       </a:t>
            </a:r>
            <a:r>
              <a:rPr kumimoji="0" lang="en-US" altLang="zh-CN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“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楷体" panose="02010609060101010101" charset="-122"/>
                <a:cs typeface="Arial"/>
              </a:rPr>
              <a:t>澶渊之盟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”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楷体" panose="02010609060101010101" charset="-122"/>
                <a:cs typeface="Arial"/>
              </a:rPr>
              <a:t>订立后</a:t>
            </a:r>
            <a:r>
              <a:rPr kumimoji="0" lang="en-US" altLang="zh-CN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t>·····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楷体" panose="02010609060101010101" charset="-122"/>
                <a:cs typeface="Arial"/>
              </a:rPr>
              <a:t>茶马互市，扩大了茶和马的市场，同时也带动了其他商品的交换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。               </a:t>
            </a:r>
            <a:r>
              <a:rPr kumimoji="0" lang="en-US" altLang="zh-CN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——《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中华文明地图</a:t>
            </a:r>
            <a:r>
              <a:rPr kumimoji="0" lang="en-US" altLang="zh-CN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》</a:t>
            </a:r>
            <a:endParaRPr kumimoji="0" lang="en-US" altLang="zh-CN" sz="28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Arial"/>
            </a:endParaRPr>
          </a:p>
        </p:txBody>
      </p:sp>
      <p:sp>
        <p:nvSpPr>
          <p:cNvPr id="17" name="Rectangle 11"/>
          <p:cNvSpPr>
            <a:spLocks noChangeArrowheads="1"/>
          </p:cNvSpPr>
          <p:nvPr/>
        </p:nvSpPr>
        <p:spPr bwMode="auto">
          <a:xfrm>
            <a:off x="10164986" y="3633861"/>
            <a:ext cx="1628325" cy="51911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Arial"/>
                <a:ea typeface="楷体" panose="02010609060101010101" charset="-122"/>
                <a:cs typeface="Arial"/>
              </a:rPr>
              <a:t>经济交流</a:t>
            </a:r>
          </a:p>
        </p:txBody>
      </p:sp>
      <p:sp>
        <p:nvSpPr>
          <p:cNvPr id="18" name="Rectangle 12"/>
          <p:cNvSpPr>
            <a:spLocks noChangeArrowheads="1"/>
          </p:cNvSpPr>
          <p:nvPr/>
        </p:nvSpPr>
        <p:spPr bwMode="auto">
          <a:xfrm>
            <a:off x="10175966" y="6023266"/>
            <a:ext cx="1617345" cy="51911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Arial"/>
                <a:ea typeface="楷体" panose="02010609060101010101" charset="-122"/>
                <a:cs typeface="Arial"/>
              </a:rPr>
              <a:t>安宁稳定</a:t>
            </a: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210911" y="1622120"/>
            <a:ext cx="11582400" cy="997196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FF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楷体" panose="02010609060101010101" charset="-122"/>
                <a:cs typeface="Arial"/>
              </a:rPr>
              <a:t>       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虽每岁赠遗，较于用兵之费，不及百分之一。</a:t>
            </a:r>
            <a:endParaRPr kumimoji="0" lang="en-US" altLang="zh-CN" sz="28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Arial"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                             ——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李焘</a:t>
            </a:r>
            <a:r>
              <a:rPr kumimoji="0" lang="en-US" altLang="zh-CN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《</a:t>
            </a: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续资治通鉴长编</a:t>
            </a:r>
            <a:r>
              <a:rPr kumimoji="0" lang="en-US" altLang="zh-CN" sz="2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》</a:t>
            </a:r>
            <a:endParaRPr kumimoji="1" lang="zh-CN" altLang="en-US" sz="28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" panose="02010609060101010101" charset="-122"/>
              <a:ea typeface="楷体" panose="02010609060101010101" charset="-122"/>
              <a:cs typeface="Arial"/>
            </a:endParaRPr>
          </a:p>
        </p:txBody>
      </p:sp>
      <p:sp>
        <p:nvSpPr>
          <p:cNvPr id="20" name="Rectangle 11"/>
          <p:cNvSpPr>
            <a:spLocks noChangeArrowheads="1"/>
          </p:cNvSpPr>
          <p:nvPr/>
        </p:nvSpPr>
        <p:spPr bwMode="auto">
          <a:xfrm>
            <a:off x="10133330" y="2097346"/>
            <a:ext cx="1659981" cy="52197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2800" b="1" smtClean="0">
                <a:solidFill>
                  <a:srgbClr val="000000"/>
                </a:solidFill>
                <a:latin typeface="Arial"/>
                <a:ea typeface="楷体" panose="02010609060101010101" charset="-122"/>
                <a:cs typeface="Arial"/>
              </a:rPr>
              <a:t>损失有限</a:t>
            </a:r>
            <a:endParaRPr lang="zh-CN" altLang="en-US" sz="2800" b="1">
              <a:solidFill>
                <a:srgbClr val="000000"/>
              </a:solidFill>
              <a:latin typeface="Arial"/>
              <a:ea typeface="楷体" panose="02010609060101010101" charset="-122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1"/>
      <p:bldP spid="17" grpId="2"/>
      <p:bldP spid="18" grpId="3"/>
      <p:bldP spid="19" grpId="4"/>
      <p:bldP spid="20" grpId="5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9" name="Picture 5" descr="1013361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16491" y="1305270"/>
            <a:ext cx="4191029" cy="361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内容占位符 10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州县不广于前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而官五倍于</a:t>
            </a: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旧。</a:t>
            </a:r>
            <a:r>
              <a:rPr lang="en-US" altLang="zh-CN" sz="2665" smtClean="0">
                <a:latin typeface="黑体" panose="02010609060101010101" charset="-122"/>
                <a:ea typeface="黑体" panose="02010609060101010101" charset="-122"/>
              </a:rPr>
              <a:t>  </a:t>
            </a:r>
            <a:endParaRPr lang="zh-CN" altLang="en-US" sz="2665" b="1">
              <a:latin typeface="宋体" panose="02010600030101010101" pitchFamily="2" charset="-122"/>
              <a:ea typeface="宋体" pitchFamily="2" charset="-122"/>
              <a:cs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2230" y="78187"/>
            <a:ext cx="112617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二、新弊：边防压力与财政危机</a:t>
            </a:r>
          </a:p>
        </p:txBody>
      </p:sp>
      <p:sp>
        <p:nvSpPr>
          <p:cNvPr id="6" name="矩形 5"/>
          <p:cNvSpPr/>
          <p:nvPr/>
        </p:nvSpPr>
        <p:spPr>
          <a:xfrm>
            <a:off x="5837660" y="6054181"/>
            <a:ext cx="948690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  <a:sym typeface="+mn-ea"/>
              </a:rPr>
              <a:t>冗官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281158" y="6054181"/>
            <a:ext cx="89789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  <a:sym typeface="+mn-ea"/>
              </a:rPr>
              <a:t>冗兵</a:t>
            </a:r>
          </a:p>
        </p:txBody>
      </p:sp>
      <p:sp>
        <p:nvSpPr>
          <p:cNvPr id="9" name="矩形 8"/>
          <p:cNvSpPr/>
          <p:nvPr/>
        </p:nvSpPr>
        <p:spPr>
          <a:xfrm>
            <a:off x="10270490" y="6054181"/>
            <a:ext cx="948690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  <a:sym typeface="+mn-ea"/>
              </a:rPr>
              <a:t>冗费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9217024" y="222885"/>
            <a:ext cx="23762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积弱积贫</a:t>
            </a:r>
            <a:endParaRPr lang="zh-CN" altLang="en-US" sz="40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/>
          <a:srcRect l="6929" t="8393" r="10231" b="7661"/>
          <a:stretch>
            <a:fillRect/>
          </a:stretch>
        </p:blipFill>
        <p:spPr bwMode="auto">
          <a:xfrm>
            <a:off x="395605" y="1318704"/>
            <a:ext cx="3820886" cy="361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pic>
      <p:sp>
        <p:nvSpPr>
          <p:cNvPr id="13" name="文本框 2"/>
          <p:cNvSpPr txBox="1"/>
          <p:nvPr/>
        </p:nvSpPr>
        <p:spPr>
          <a:xfrm>
            <a:off x="393973" y="5016334"/>
            <a:ext cx="3822518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 smtClean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Arial"/>
                <a:sym typeface="+mn-ea"/>
              </a:rPr>
              <a:t>天下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Arial"/>
                <a:sym typeface="+mn-ea"/>
              </a:rPr>
              <a:t>六分之物，五分</a:t>
            </a:r>
            <a:r>
              <a:rPr lang="zh-CN" altLang="en-US" sz="2400" b="1" smtClean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Arial"/>
                <a:sym typeface="+mn-ea"/>
              </a:rPr>
              <a:t>养兵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Arial"/>
                <a:sym typeface="+mn-ea"/>
              </a:rPr>
              <a:t>。</a:t>
            </a:r>
            <a:endParaRPr lang="zh-CN" altLang="en-US" sz="24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Arial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9306" y="1325054"/>
            <a:ext cx="3482036" cy="369128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6" grpId="1"/>
      <p:bldP spid="8" grpId="2"/>
      <p:bldP spid="9" grpId="3"/>
      <p:bldP spid="11" grpId="4"/>
      <p:bldP spid="13" grpId="5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副标题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1507431" y="687055"/>
            <a:ext cx="8477309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400" b="1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、庆历新政</a:t>
            </a:r>
            <a:r>
              <a:rPr lang="en-US" altLang="zh-CN" sz="2400" b="1" smtClean="0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2400" b="1" smtClean="0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先天下之忧而忧，后天下之乐而乐。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95605" y="103505"/>
            <a:ext cx="112617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三、解弊：王安石变法</a:t>
            </a:r>
          </a:p>
        </p:txBody>
      </p:sp>
      <p:sp>
        <p:nvSpPr>
          <p:cNvPr id="3" name="矩形 2"/>
          <p:cNvSpPr/>
          <p:nvPr/>
        </p:nvSpPr>
        <p:spPr>
          <a:xfrm>
            <a:off x="1507431" y="1147430"/>
            <a:ext cx="8477309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400" b="1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、王安石变法</a:t>
            </a:r>
            <a:r>
              <a:rPr lang="en-US" altLang="zh-CN" sz="2400" b="1" smtClean="0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2400" b="1" smtClean="0"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天变不足惧,人言不足恤,祖宗之法不足守。</a:t>
            </a:r>
          </a:p>
        </p:txBody>
      </p:sp>
      <p:sp>
        <p:nvSpPr>
          <p:cNvPr id="8" name="标题 8"/>
          <p:cNvSpPr txBox="1"/>
          <p:nvPr/>
        </p:nvSpPr>
        <p:spPr>
          <a:xfrm>
            <a:off x="1218422" y="2542615"/>
            <a:ext cx="9799200" cy="2570400"/>
          </a:xfrm>
          <a:prstGeom prst="rect">
            <a:avLst/>
          </a:prstGeom>
        </p:spPr>
        <p:txBody>
          <a:bodyPr vert="horz" lIns="90000" tIns="46800" rIns="90000" bIns="46800" rtlCol="0" anchor="ctr" anchorCtr="1">
            <a:normAutofit/>
          </a:bodyPr>
          <a:lstStyle>
            <a:lvl1pPr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60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itchFamily="34" charset="0"/>
                <a:ea typeface="微软雅黑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6000" b="1" i="0" u="none" strike="noStrike" kern="1200" cap="none" spc="300" normalizeH="0" baseline="0" noProof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Arial" pitchFamily="34" charset="0"/>
              <a:ea typeface="微软雅黑"/>
              <a:cs typeface="Arial"/>
            </a:endParaRPr>
          </a:p>
        </p:txBody>
      </p:sp>
      <p:sp>
        <p:nvSpPr>
          <p:cNvPr id="9" name="副标题 9"/>
          <p:cNvSpPr txBox="1"/>
          <p:nvPr/>
        </p:nvSpPr>
        <p:spPr>
          <a:xfrm>
            <a:off x="1218422" y="5188615"/>
            <a:ext cx="9799200" cy="1472400"/>
          </a:xfrm>
          <a:prstGeom prst="rect">
            <a:avLst/>
          </a:prstGeom>
        </p:spPr>
        <p:txBody>
          <a:bodyPr vert="horz" lIns="90000" tIns="46800" rIns="90000" bIns="46800" rtlCol="0" anchor="ctr" anchorCtr="1">
            <a:normAutofit/>
          </a:bodyPr>
          <a:lstStyle>
            <a:lvl1pPr marL="0" indent="0" algn="ctr" defTabSz="914400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</a:defRPr>
            </a:lvl1pPr>
            <a:lvl2pPr marL="45720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None/>
              <a:tabLst>
                <a:tab pos="1609725"/>
              </a:tabLst>
              <a:defRPr sz="20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</a:defRPr>
            </a:lvl2pPr>
            <a:lvl3pPr marL="91440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None/>
              <a:defRPr sz="18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</a:defRPr>
            </a:lvl3pPr>
            <a:lvl4pPr marL="137160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None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</a:defRPr>
            </a:lvl4pPr>
            <a:lvl5pPr marL="182880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400" b="0" i="0" u="none" strike="noStrike" kern="1200" cap="none" spc="200" normalizeH="0" baseline="0" noProof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Arial" pitchFamily="34" charset="0"/>
              <a:ea typeface="微软雅黑"/>
              <a:cs typeface="Arial"/>
            </a:endParaRPr>
          </a:p>
        </p:txBody>
      </p:sp>
      <p:graphicFrame>
        <p:nvGraphicFramePr>
          <p:cNvPr id="11" name="表格 10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0" y="1919009"/>
          <a:ext cx="12087226" cy="4450080"/>
        </p:xfrm>
        <a:graphic>
          <a:graphicData uri="http://schemas.openxmlformats.org/drawingml/2006/table">
            <a:tbl>
              <a:tblPr firstRow="1" bandRow="1"/>
              <a:tblGrid>
                <a:gridCol w="756854"/>
                <a:gridCol w="1638831"/>
                <a:gridCol w="4658258"/>
                <a:gridCol w="5033283"/>
              </a:tblGrid>
              <a:tr h="3962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zh-CN" altLang="en-US" sz="2400" smtClean="0">
                          <a:latin typeface="黑体" panose="02010609060101010101" charset="-122"/>
                          <a:ea typeface="黑体" panose="02010609060101010101" charset="-122"/>
                        </a:rPr>
                        <a:t>领域</a:t>
                      </a:r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E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 panose="02010609060101010101" charset="-122"/>
                        </a:rPr>
                        <a:t>措施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E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 panose="02010609060101010101" charset="-122"/>
                        </a:rPr>
                        <a:t>内容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E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 panose="02010609060101010101" charset="-122"/>
                        </a:rPr>
                        <a:t>作用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E6"/>
                    </a:solidFill>
                  </a:tcPr>
                </a:tc>
              </a:tr>
              <a:tr h="701040">
                <a:tc row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黑体" panose="02010609060101010101" charset="-122"/>
                          <a:ea typeface="黑体" panose="02010609060101010101" charset="-122"/>
                        </a:rPr>
                        <a:t>富国</a:t>
                      </a: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E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黑体" panose="02010609060101010101" charset="-122"/>
                          <a:ea typeface="黑体" panose="02010609060101010101" charset="-122"/>
                        </a:rPr>
                        <a:t>青苗法</a:t>
                      </a: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E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buNone/>
                      </a:pPr>
                      <a:r>
                        <a:rPr lang="zh-CN" altLang="en-US" sz="2400" b="1" smtClean="0">
                          <a:latin typeface="黑体" panose="02010609060101010101" charset="-122"/>
                          <a:ea typeface="黑体" panose="02010609060101010101" charset="-122"/>
                        </a:rPr>
                        <a:t>青黄不接</a:t>
                      </a:r>
                      <a:r>
                        <a:rPr lang="zh-CN" altLang="en-US" sz="2400" b="1">
                          <a:latin typeface="黑体" panose="02010609060101010101" charset="-122"/>
                          <a:ea typeface="黑体" panose="02010609060101010101" charset="-122"/>
                        </a:rPr>
                        <a:t>之时，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政府</a:t>
                      </a:r>
                      <a:r>
                        <a:rPr lang="zh-CN" altLang="en-US" sz="2400" b="1">
                          <a:latin typeface="黑体" panose="02010609060101010101" charset="-122"/>
                          <a:ea typeface="黑体" panose="02010609060101010101" charset="-122"/>
                        </a:rPr>
                        <a:t>贷款或谷物给农民，收获后还本付息</a:t>
                      </a: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E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buNone/>
                      </a:pPr>
                      <a:endParaRPr lang="zh-CN" altLang="en-US" sz="2400" b="1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E6">
                        <a:tint val="40000"/>
                      </a:srgbClr>
                    </a:solidFill>
                  </a:tcPr>
                </a:tc>
              </a:tr>
              <a:tr h="701040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黑体" panose="02010609060101010101" charset="-122"/>
                          <a:ea typeface="黑体" panose="02010609060101010101" charset="-122"/>
                        </a:rPr>
                        <a:t>均输法</a:t>
                      </a: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E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buNone/>
                      </a:pPr>
                      <a:r>
                        <a:rPr lang="zh-CN" altLang="en-US" sz="2400" b="1" smtClean="0">
                          <a:latin typeface="黑体" panose="02010609060101010101" charset="-122"/>
                          <a:ea typeface="黑体" panose="02010609060101010101" charset="-122"/>
                        </a:rPr>
                        <a:t>置办物资，依照“</a:t>
                      </a:r>
                      <a:r>
                        <a:rPr lang="zh-CN" altLang="en-US" sz="2400" b="1">
                          <a:latin typeface="黑体" panose="02010609060101010101" charset="-122"/>
                          <a:ea typeface="黑体" panose="02010609060101010101" charset="-122"/>
                        </a:rPr>
                        <a:t>徙贵就贱，用近易远</a:t>
                      </a:r>
                      <a:r>
                        <a:rPr lang="zh-CN" altLang="en-US" sz="2400" b="1" smtClean="0">
                          <a:latin typeface="黑体" panose="02010609060101010101" charset="-122"/>
                          <a:ea typeface="黑体" panose="02010609060101010101" charset="-122"/>
                        </a:rPr>
                        <a:t>”</a:t>
                      </a:r>
                      <a:endParaRPr lang="zh-CN" altLang="en-US" sz="2400" b="1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E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buNone/>
                      </a:pPr>
                      <a:endParaRPr lang="zh-CN" altLang="en-US" sz="2400" b="1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E6">
                        <a:tint val="20000"/>
                      </a:srgbClr>
                    </a:solidFill>
                  </a:tcPr>
                </a:tc>
              </a:tr>
              <a:tr h="701040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黑体" panose="02010609060101010101" charset="-122"/>
                          <a:ea typeface="黑体" panose="02010609060101010101" charset="-122"/>
                        </a:rPr>
                        <a:t>市易法</a:t>
                      </a:r>
                      <a:endParaRPr lang="en-US" altLang="zh-CN" sz="2400" b="1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E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zh-CN" altLang="en-US" sz="2400" b="1" smtClean="0">
                          <a:solidFill>
                            <a:srgbClr val="FF0000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政府</a:t>
                      </a:r>
                      <a:r>
                        <a:rPr lang="zh-CN" altLang="en-US" sz="2400" b="1" smtClean="0">
                          <a:latin typeface="黑体" panose="02010609060101010101" charset="-122"/>
                          <a:ea typeface="黑体" panose="02010609060101010101" charset="-122"/>
                        </a:rPr>
                        <a:t>在</a:t>
                      </a:r>
                      <a:r>
                        <a:rPr lang="zh-CN" altLang="en-US" sz="2400" b="1">
                          <a:latin typeface="黑体" panose="02010609060101010101" charset="-122"/>
                          <a:ea typeface="黑体" panose="02010609060101010101" charset="-122"/>
                        </a:rPr>
                        <a:t>东京设市易务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E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buNone/>
                      </a:pPr>
                      <a:endParaRPr lang="zh-CN" altLang="en-US" sz="2400" b="1">
                        <a:latin typeface="黑体" panose="02010609060101010101" charset="-122"/>
                        <a:ea typeface="黑体" panose="02010609060101010101" charset="-122"/>
                        <a:sym typeface="+mn-ea"/>
                      </a:endParaRP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E6">
                        <a:tint val="40000"/>
                      </a:srgbClr>
                    </a:solidFill>
                  </a:tcPr>
                </a:tc>
              </a:tr>
              <a:tr h="396240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黑体" panose="02010609060101010101" charset="-122"/>
                          <a:ea typeface="黑体" panose="02010609060101010101" charset="-122"/>
                          <a:sym typeface="+mn-ea"/>
                        </a:rPr>
                        <a:t>强兵</a:t>
                      </a: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E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>
                        <a:buNone/>
                      </a:pPr>
                      <a:r>
                        <a:rPr lang="zh-CN" altLang="en-US" sz="2400" b="1" smtClean="0">
                          <a:latin typeface="黑体" panose="02010609060101010101" charset="-122"/>
                          <a:ea typeface="黑体" panose="02010609060101010101" charset="-122"/>
                        </a:rPr>
                        <a:t>               </a:t>
                      </a:r>
                      <a:endParaRPr lang="zh-CN" altLang="en-US" sz="2400" b="1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E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smtClean="0">
                          <a:latin typeface="黑体" panose="02010609060101010101" charset="-122"/>
                          <a:ea typeface="黑体" panose="02010609060101010101" charset="-122"/>
                        </a:rPr>
                        <a:t>精简军队，缩减编制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E6">
                        <a:tint val="20000"/>
                      </a:srgb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buNone/>
                      </a:pPr>
                      <a:r>
                        <a:rPr lang="zh-CN" altLang="en-US" sz="2400" b="1">
                          <a:latin typeface="黑体" panose="02010609060101010101" charset="-122"/>
                          <a:ea typeface="黑体" panose="02010609060101010101" charset="-122"/>
                        </a:rPr>
                        <a:t>节省军费开支，并在一定程度上</a:t>
                      </a:r>
                      <a:r>
                        <a:rPr lang="zh-CN" altLang="en-US" sz="2400" b="1" smtClean="0">
                          <a:latin typeface="黑体" panose="02010609060101010101" charset="-122"/>
                          <a:ea typeface="黑体" panose="02010609060101010101" charset="-122"/>
                        </a:rPr>
                        <a:t>提高宋</a:t>
                      </a:r>
                      <a:r>
                        <a:rPr lang="zh-CN" altLang="en-US" sz="2400" b="1">
                          <a:latin typeface="黑体" panose="02010609060101010101" charset="-122"/>
                          <a:ea typeface="黑体" panose="02010609060101010101" charset="-122"/>
                        </a:rPr>
                        <a:t>军的战斗力，但效果不佳，再败西夏。</a:t>
                      </a:r>
                    </a:p>
                  </a:txBody>
                  <a:tcPr anchor="ctr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E6">
                        <a:tint val="20000"/>
                      </a:srgbClr>
                    </a:solidFill>
                  </a:tcPr>
                </a:tc>
              </a:tr>
              <a:tr h="396240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zh-CN" altLang="en-US" sz="2400" b="1" smtClean="0">
                          <a:latin typeface="黑体" panose="02010609060101010101" charset="-122"/>
                          <a:ea typeface="黑体" panose="02010609060101010101" charset="-122"/>
                        </a:rPr>
                        <a:t>保甲法</a:t>
                      </a:r>
                      <a:endParaRPr lang="zh-CN" altLang="en-US" sz="2400" b="1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E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smtClean="0">
                          <a:latin typeface="黑体" panose="02010609060101010101" charset="-122"/>
                          <a:ea typeface="黑体" panose="02010609060101010101" charset="-122"/>
                        </a:rPr>
                        <a:t>对农民编制管理和军事训练，“兵农合一”</a:t>
                      </a: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E6">
                        <a:tint val="4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  <p:sp>
        <p:nvSpPr>
          <p:cNvPr id="12" name="矩形 11"/>
          <p:cNvSpPr/>
          <p:nvPr/>
        </p:nvSpPr>
        <p:spPr>
          <a:xfrm>
            <a:off x="7043888" y="2682802"/>
            <a:ext cx="4968710" cy="830997"/>
          </a:xfrm>
          <a:prstGeom prst="rect">
            <a:avLst/>
          </a:prstGeom>
        </p:spPr>
        <p:txBody>
          <a:bodyPr wrap="square" anchor="ctr" anchorCtr="1">
            <a:spAutoFit/>
          </a:bodyPr>
          <a:lstStyle/>
          <a:p>
            <a:pPr algn="just"/>
            <a:r>
              <a:rPr lang="zh-CN" altLang="en-US" sz="24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Arial"/>
              </a:rPr>
              <a:t>限制高利贷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Arial"/>
              </a:rPr>
              <a:t>对</a:t>
            </a:r>
            <a:r>
              <a:rPr lang="zh-CN" altLang="en-US" sz="24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Arial"/>
              </a:rPr>
              <a:t>农民剥削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Arial"/>
              </a:rPr>
              <a:t>，增加</a:t>
            </a:r>
            <a:r>
              <a:rPr lang="zh-CN" altLang="en-US" sz="24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Arial"/>
              </a:rPr>
              <a:t>政府财政收入</a:t>
            </a:r>
            <a:endParaRPr lang="zh-CN" altLang="en-US" sz="24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Arial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043889" y="3517628"/>
            <a:ext cx="5024858" cy="830997"/>
          </a:xfrm>
          <a:prstGeom prst="rect">
            <a:avLst/>
          </a:prstGeom>
        </p:spPr>
        <p:txBody>
          <a:bodyPr wrap="square" anchor="ctr" anchorCtr="1">
            <a:spAutoFit/>
          </a:bodyPr>
          <a:lstStyle/>
          <a:p>
            <a:pPr algn="just"/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Arial"/>
              </a:rPr>
              <a:t>节省费用，增加政府财政收入，减轻</a:t>
            </a:r>
            <a:r>
              <a:rPr lang="zh-CN" altLang="en-US" sz="24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Arial"/>
              </a:rPr>
              <a:t>人民负担</a:t>
            </a:r>
            <a:endParaRPr lang="zh-CN" altLang="en-US" sz="24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Arial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043888" y="4357618"/>
            <a:ext cx="4968710" cy="830997"/>
          </a:xfrm>
          <a:prstGeom prst="rect">
            <a:avLst/>
          </a:prstGeom>
        </p:spPr>
        <p:txBody>
          <a:bodyPr wrap="square" anchor="ctr" anchorCtr="1">
            <a:spAutoFit/>
          </a:bodyPr>
          <a:lstStyle/>
          <a:p>
            <a:pPr algn="just"/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+mn-ea"/>
              </a:rPr>
              <a:t>打破</a:t>
            </a:r>
            <a:r>
              <a:rPr lang="zh-CN" altLang="en-US" sz="24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+mn-ea"/>
              </a:rPr>
              <a:t>大商人垄断市场，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+mn-ea"/>
              </a:rPr>
              <a:t>增加</a:t>
            </a:r>
            <a:r>
              <a:rPr lang="zh-CN" altLang="en-US" sz="2400" b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+mn-ea"/>
              </a:rPr>
              <a:t>政府财政收入</a:t>
            </a:r>
            <a:endParaRPr lang="zh-CN" altLang="en-US" sz="24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Arial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" grpId="1"/>
      <p:bldP spid="8" grpId="2"/>
      <p:bldP spid="9" grpId="3"/>
      <p:bldP spid="12" grpId="4"/>
      <p:bldP spid="13" grpId="5"/>
      <p:bldP spid="14" grpId="6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 descr="印章"/>
          <p:cNvPicPr>
            <a:picLocks noChangeAspect="1"/>
          </p:cNvPicPr>
          <p:nvPr/>
        </p:nvPicPr>
        <p:blipFill>
          <a:blip r:embed="rId2">
            <a:lum bright="10000" contrast="-30000"/>
          </a:blip>
          <a:stretch>
            <a:fillRect/>
          </a:stretch>
        </p:blipFill>
        <p:spPr>
          <a:xfrm rot="5400000">
            <a:off x="1013460" y="-297815"/>
            <a:ext cx="749300" cy="180276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81620" y="314306"/>
            <a:ext cx="1905013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b="1" smtClean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学思之窗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486660" y="290195"/>
            <a:ext cx="9146540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>
                <a:solidFill>
                  <a:srgbClr val="C00000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根据材料并结合所学知识，如何评价王安石变法？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87045" y="1211580"/>
            <a:ext cx="11146155" cy="1643527"/>
          </a:xfrm>
          <a:prstGeom prst="rect">
            <a:avLst/>
          </a:prstGeom>
          <a:noFill/>
          <a:ln w="19050">
            <a:solidFill>
              <a:srgbClr val="C00000"/>
            </a:solidFill>
            <a:prstDash val="lgDash"/>
          </a:ln>
        </p:spPr>
        <p:txBody>
          <a:bodyPr wrap="square" rtlCol="0" anchor="t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zh-CN" altLang="en-US" sz="2400" b="1" kern="0">
                <a:latin typeface="楷体" panose="02010609060101010101" charset="-122"/>
                <a:ea typeface="楷体" panose="02010609060101010101" charset="-122"/>
                <a:cs typeface="Helvetica Neue" panose="02000503000000020004" pitchFamily="2" charset="0"/>
                <a:sym typeface="+mn-ea"/>
              </a:rPr>
              <a:t>材料</a:t>
            </a:r>
            <a:r>
              <a:rPr lang="zh-CN" altLang="en-US" sz="2800" b="1" kern="0">
                <a:latin typeface="楷体" panose="02010609060101010101" charset="-122"/>
                <a:ea typeface="楷体" panose="02010609060101010101" charset="-122"/>
                <a:cs typeface="Helvetica Neue" panose="02000503000000020004" pitchFamily="2" charset="0"/>
                <a:sym typeface="+mn-ea"/>
              </a:rPr>
              <a:t>一   </a:t>
            </a:r>
            <a:r>
              <a:rPr lang="zh-CN" altLang="en-US" sz="2800" b="1" ker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r>
              <a:rPr lang="zh-CN" altLang="zh-CN" sz="2800" b="1" ker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二三年间，开阖动摇，举天地之内，</a:t>
            </a:r>
            <a:r>
              <a:rPr lang="zh-CN" altLang="zh-CN" sz="2800" b="1" ker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无一民一物得安其所者</a:t>
            </a:r>
            <a:r>
              <a:rPr lang="en-US" altLang="zh-CN" sz="2800" b="1" ker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……</a:t>
            </a:r>
            <a:r>
              <a:rPr lang="zh-CN" altLang="zh-CN" sz="2800" b="1" ker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数十百事交举并作，欲以岁月变化天下。</a:t>
            </a:r>
            <a:endParaRPr lang="zh-CN" altLang="zh-CN" sz="2800" b="1" kern="1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r" fontAlgn="auto">
              <a:lnSpc>
                <a:spcPct val="120000"/>
              </a:lnSpc>
              <a:spcAft>
                <a:spcPct val="0"/>
              </a:spcAft>
              <a:tabLst>
                <a:tab pos="355600"/>
                <a:tab pos="711200"/>
                <a:tab pos="1066800"/>
                <a:tab pos="1422400"/>
                <a:tab pos="1778000"/>
                <a:tab pos="2133600"/>
                <a:tab pos="2489200"/>
                <a:tab pos="2844800"/>
                <a:tab pos="3200400"/>
                <a:tab pos="3556000"/>
                <a:tab pos="3911600"/>
                <a:tab pos="4267200"/>
              </a:tabLst>
            </a:pPr>
            <a:r>
              <a:rPr lang="en-US" altLang="zh-CN" sz="2800" b="1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——</a:t>
            </a:r>
            <a:r>
              <a:rPr lang="zh-CN" altLang="en-US" sz="2800" b="1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（宋）</a:t>
            </a:r>
            <a:r>
              <a:rPr lang="zh-CN" altLang="zh-CN" sz="2800" b="1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刘挚</a:t>
            </a:r>
            <a:r>
              <a:rPr lang="en-US" altLang="zh-CN" sz="2800" b="1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《</a:t>
            </a:r>
            <a:r>
              <a:rPr lang="zh-CN" altLang="zh-CN" sz="2800" b="1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论助役法分析第二疏》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86410" y="3474719"/>
            <a:ext cx="11146790" cy="2160591"/>
          </a:xfrm>
          <a:prstGeom prst="rect">
            <a:avLst/>
          </a:prstGeom>
          <a:noFill/>
          <a:ln w="19050">
            <a:solidFill>
              <a:srgbClr val="C00000"/>
            </a:solidFill>
            <a:prstDash val="lgDash"/>
          </a:ln>
        </p:spPr>
        <p:txBody>
          <a:bodyPr wrap="square" rtlCol="0" anchor="t">
            <a:spAutoFit/>
          </a:bodyPr>
          <a:lstStyle/>
          <a:p>
            <a:pPr lvl="0" algn="just">
              <a:lnSpc>
                <a:spcPct val="120000"/>
              </a:lnSpc>
            </a:pPr>
            <a:r>
              <a:rPr lang="zh-CN" altLang="en-US" sz="2400" b="1" smtClean="0">
                <a:latin typeface="楷体" panose="02010609060101010101" charset="-122"/>
                <a:ea typeface="楷体" panose="02010609060101010101" charset="-122"/>
                <a:sym typeface="+mn-ea"/>
              </a:rPr>
              <a:t>材料二 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今出钱货民而敛其息,富者不愿取,使者以多散为功,一切抑配。恐其道负,必令贫富相保,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贫者无可偿,则散而之四方,富者不能去,必责使代偿数家之负。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春算秋计，展转日滋，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贫者既尽，富者亦贫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   </a:t>
            </a:r>
          </a:p>
          <a:p>
            <a:pPr lvl="0" algn="just">
              <a:lnSpc>
                <a:spcPct val="120000"/>
              </a:lnSpc>
            </a:pPr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      </a:t>
            </a:r>
            <a:r>
              <a:rPr lang="en-US" altLang="zh-CN" sz="2800" b="1" smtClean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                     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——《宋史·司马光传》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978" y="2853935"/>
            <a:ext cx="5694158" cy="752951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>
            <a:off x="1020762" y="5842402"/>
            <a:ext cx="10078085" cy="52197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 anchor="ctr">
            <a:spAutoFit/>
          </a:bodyPr>
          <a:lstStyle/>
          <a:p>
            <a:r>
              <a:rPr lang="zh-CN" altLang="en-US" sz="2800" b="1" smtClean="0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  <a:cs typeface="Arial"/>
                <a:sym typeface="+mn-ea"/>
              </a:rPr>
              <a:t>一些措施在执行过程中加重了人民的负担，引起激烈争议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1"/>
      <p:bldP spid="10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333654" y="3209865"/>
            <a:ext cx="9524827" cy="3415030"/>
          </a:xfrm>
          <a:prstGeom prst="rect">
            <a:avLst/>
          </a:prstGeom>
          <a:ln w="19050">
            <a:solidFill>
              <a:srgbClr val="C00000"/>
            </a:solidFill>
            <a:prstDash val="lgDash"/>
          </a:ln>
        </p:spPr>
        <p:txBody>
          <a:bodyPr wrap="square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altLang="zh-CN" sz="2400" b="1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《满江红》</a:t>
            </a:r>
          </a:p>
          <a:p>
            <a:pPr indent="0" fontAlgn="auto">
              <a:lnSpc>
                <a:spcPct val="150000"/>
              </a:lnSpc>
            </a:pPr>
            <a:r>
              <a:rPr lang="zh-CN" altLang="en-US" sz="2400" b="1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                                 </a:t>
            </a:r>
            <a:r>
              <a:rPr lang="zh-CN" altLang="zh-CN" sz="2400" b="1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岳飞</a:t>
            </a:r>
            <a:endParaRPr lang="en-US" altLang="zh-CN" sz="2400" b="1" kern="1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</a:endParaRPr>
          </a:p>
          <a:p>
            <a:pPr indent="0" fontAlgn="auto">
              <a:lnSpc>
                <a:spcPct val="150000"/>
              </a:lnSpc>
            </a:pPr>
            <a:r>
              <a:rPr lang="zh-CN" altLang="en-US" sz="2400" b="1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    </a:t>
            </a:r>
            <a:r>
              <a:rPr lang="zh-CN" altLang="zh-CN" sz="2400" b="1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怒发冲冠，凭栏处、潇潇雨歇。抬望眼、仰天长啸，壮怀激烈。三十功名尘与土，八千里路云和月。莫等闲、白了少年头，空悲切</a:t>
            </a:r>
            <a:r>
              <a:rPr lang="zh-CN" altLang="en-US" sz="2400" b="1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。  </a:t>
            </a:r>
            <a:endParaRPr lang="en-US" altLang="zh-CN" sz="2400" b="1" kern="1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</a:endParaRPr>
          </a:p>
          <a:p>
            <a:pPr indent="0" fontAlgn="auto">
              <a:lnSpc>
                <a:spcPct val="150000"/>
              </a:lnSpc>
            </a:pPr>
            <a:r>
              <a:rPr lang="zh-CN" altLang="en-US" sz="2400" b="1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    </a:t>
            </a:r>
            <a:r>
              <a:rPr lang="zh-CN" altLang="zh-CN" sz="2400" b="1" kern="1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靖康耻，犹未雪。</a:t>
            </a:r>
            <a:r>
              <a:rPr lang="zh-CN" altLang="zh-CN" sz="2400" b="1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臣子恨，何时灭。驾长车，踏破贺兰山缺。壮志饥餐胡虏肉，笑谈渴饮匈奴血。</a:t>
            </a:r>
            <a:r>
              <a:rPr lang="zh-CN" altLang="zh-CN" sz="2400" b="1" kern="1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待从头、收拾旧山河，朝天阙。</a:t>
            </a:r>
          </a:p>
        </p:txBody>
      </p:sp>
      <p:sp>
        <p:nvSpPr>
          <p:cNvPr id="7" name="矩形 6"/>
          <p:cNvSpPr/>
          <p:nvPr/>
        </p:nvSpPr>
        <p:spPr>
          <a:xfrm>
            <a:off x="1780570" y="839223"/>
            <a:ext cx="10411325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kern="100">
                <a:solidFill>
                  <a:srgbClr val="C00000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结合教材回答：“</a:t>
            </a:r>
            <a:r>
              <a:rPr lang="zh-CN" altLang="zh-CN" sz="2400" b="1" kern="100">
                <a:solidFill>
                  <a:srgbClr val="C00000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靖康耻，犹未雪”指什么</a:t>
            </a:r>
            <a:r>
              <a:rPr lang="zh-CN" altLang="en-US" sz="2400" b="1" kern="100">
                <a:solidFill>
                  <a:srgbClr val="C00000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？</a:t>
            </a:r>
            <a:r>
              <a:rPr lang="zh-CN" altLang="zh-CN" sz="2400" b="1" kern="100">
                <a:solidFill>
                  <a:srgbClr val="C00000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岳飞是否实现了“待从头、收拾旧山河，朝天阙”的想法？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350520" y="1058545"/>
            <a:ext cx="1212215" cy="723265"/>
            <a:chOff x="714348" y="4329813"/>
            <a:chExt cx="1071570" cy="624449"/>
          </a:xfrm>
        </p:grpSpPr>
        <p:pic>
          <p:nvPicPr>
            <p:cNvPr id="18" name="图片 17" descr="印章"/>
            <p:cNvPicPr>
              <a:picLocks noChangeAspect="1"/>
            </p:cNvPicPr>
            <p:nvPr/>
          </p:nvPicPr>
          <p:blipFill>
            <a:blip r:embed="rId2">
              <a:lum bright="10000" contrast="-30000"/>
            </a:blip>
            <a:stretch>
              <a:fillRect/>
            </a:stretch>
          </p:blipFill>
          <p:spPr>
            <a:xfrm rot="5400000">
              <a:off x="937908" y="4106252"/>
              <a:ext cx="624449" cy="1071570"/>
            </a:xfrm>
            <a:prstGeom prst="rect">
              <a:avLst/>
            </a:prstGeom>
          </p:spPr>
        </p:pic>
        <p:sp>
          <p:nvSpPr>
            <p:cNvPr id="19" name="矩形 18"/>
            <p:cNvSpPr/>
            <p:nvPr/>
          </p:nvSpPr>
          <p:spPr>
            <a:xfrm>
              <a:off x="853557" y="4455915"/>
              <a:ext cx="932361" cy="4506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zh-CN" altLang="en-US" sz="2800" b="1" smtClean="0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思考</a:t>
              </a: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395605" y="113665"/>
            <a:ext cx="112617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四、循弊：南宋的偏安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39065" y="2146935"/>
            <a:ext cx="1212215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zh-CN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1127年，北宋被东北女真族建立的金朝攻灭，徽、钦二帝被俘北去，史称</a:t>
            </a:r>
            <a:r>
              <a:rPr lang="en-US" altLang="zh-CN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“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靖康之变</a:t>
            </a:r>
            <a:r>
              <a:rPr lang="en-US" altLang="zh-CN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”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944245" y="2607310"/>
            <a:ext cx="99771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 smtClean="0">
                <a:latin typeface="黑体" panose="02010609060101010101" charset="-122"/>
                <a:ea typeface="黑体" panose="02010609060101010101" charset="-122"/>
                <a:sym typeface="+mn-ea"/>
              </a:rPr>
              <a:t>南宋建立：北宋康王赵构南渡，在应天府称帝，后定都临安，史称南宋。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252" y="1943156"/>
            <a:ext cx="4380928" cy="41993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9" name="文本框 28"/>
          <p:cNvSpPr txBox="1"/>
          <p:nvPr/>
        </p:nvSpPr>
        <p:spPr>
          <a:xfrm>
            <a:off x="1573165" y="6311824"/>
            <a:ext cx="3507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b="1">
                <a:latin typeface="Songti SC" panose="02010800040101010101" pitchFamily="2" charset="-122"/>
                <a:ea typeface="Songti SC" panose="02010800040101010101" pitchFamily="2" charset="-122"/>
              </a:rPr>
              <a:t>金、南宋、西夏对峙图（</a:t>
            </a:r>
            <a:r>
              <a:rPr kumimoji="1" lang="en-US" altLang="zh-CN" b="1">
                <a:latin typeface="Songti SC" panose="02010800040101010101" pitchFamily="2" charset="-122"/>
                <a:ea typeface="Songti SC" panose="02010800040101010101" pitchFamily="2" charset="-122"/>
              </a:rPr>
              <a:t>1142</a:t>
            </a:r>
            <a:r>
              <a:rPr kumimoji="1" lang="zh-CN" altLang="en-US" b="1">
                <a:latin typeface="Songti SC" panose="02010800040101010101" pitchFamily="2" charset="-122"/>
                <a:ea typeface="Songti SC" panose="02010800040101010101" pitchFamily="2" charset="-122"/>
              </a:rPr>
              <a:t>年）</a:t>
            </a:r>
          </a:p>
        </p:txBody>
      </p:sp>
      <p:sp>
        <p:nvSpPr>
          <p:cNvPr id="36" name="三角形 35"/>
          <p:cNvSpPr/>
          <p:nvPr/>
        </p:nvSpPr>
        <p:spPr>
          <a:xfrm>
            <a:off x="1149069" y="6350703"/>
            <a:ext cx="275130" cy="317414"/>
          </a:xfrm>
          <a:prstGeom prst="triangl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文本框 47"/>
          <p:cNvSpPr txBox="1"/>
          <p:nvPr/>
        </p:nvSpPr>
        <p:spPr>
          <a:xfrm>
            <a:off x="5268627" y="1639038"/>
            <a:ext cx="1735323" cy="4001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zh-CN" altLang="en-US" sz="200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宋高宗建南宋</a:t>
            </a:r>
          </a:p>
        </p:txBody>
      </p:sp>
      <p:sp>
        <p:nvSpPr>
          <p:cNvPr id="39" name="矩形 38"/>
          <p:cNvSpPr/>
          <p:nvPr/>
        </p:nvSpPr>
        <p:spPr>
          <a:xfrm>
            <a:off x="6136288" y="2039148"/>
            <a:ext cx="4139826" cy="3970318"/>
          </a:xfrm>
          <a:prstGeom prst="rect">
            <a:avLst/>
          </a:prstGeom>
          <a:ln w="19050">
            <a:solidFill>
              <a:srgbClr val="C00000"/>
            </a:solidFill>
            <a:prstDash val="lgDash"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2800" kern="1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《题临安邸》</a:t>
            </a:r>
            <a:endParaRPr lang="en-US" altLang="zh-CN" sz="2800" kern="100"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2800" kern="1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 </a:t>
            </a:r>
            <a:r>
              <a:rPr lang="zh-CN" altLang="zh-CN" sz="2800" kern="1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林</a:t>
            </a:r>
            <a:r>
              <a:rPr lang="zh-CN" altLang="zh-CN" sz="2800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升</a:t>
            </a:r>
          </a:p>
          <a:p>
            <a:pPr indent="333375" algn="ctr">
              <a:lnSpc>
                <a:spcPct val="150000"/>
              </a:lnSpc>
            </a:pPr>
            <a:r>
              <a:rPr lang="zh-CN" altLang="zh-CN" sz="2800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山外青山楼外楼</a:t>
            </a:r>
            <a:r>
              <a:rPr lang="zh-CN" altLang="en-US" sz="2800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，</a:t>
            </a:r>
            <a:endParaRPr lang="en-US" altLang="zh-CN" sz="2800" kern="1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</a:endParaRPr>
          </a:p>
          <a:p>
            <a:pPr indent="333375" algn="ctr">
              <a:lnSpc>
                <a:spcPct val="150000"/>
              </a:lnSpc>
            </a:pPr>
            <a:r>
              <a:rPr lang="zh-CN" altLang="zh-CN" sz="2800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西湖歌舞几时休。</a:t>
            </a:r>
          </a:p>
          <a:p>
            <a:pPr indent="333375" algn="ctr">
              <a:lnSpc>
                <a:spcPct val="150000"/>
              </a:lnSpc>
            </a:pPr>
            <a:r>
              <a:rPr lang="zh-CN" altLang="zh-CN" sz="2800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暖风熏得游人醉，</a:t>
            </a:r>
            <a:endParaRPr lang="en-US" altLang="zh-CN" sz="2800" kern="1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</a:endParaRPr>
          </a:p>
          <a:p>
            <a:pPr indent="333375" algn="ctr">
              <a:lnSpc>
                <a:spcPct val="150000"/>
              </a:lnSpc>
            </a:pPr>
            <a:r>
              <a:rPr lang="zh-CN" altLang="zh-CN" sz="2800" kern="1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直把杭州作汴州。</a:t>
            </a:r>
          </a:p>
        </p:txBody>
      </p:sp>
      <p:sp>
        <p:nvSpPr>
          <p:cNvPr id="32" name="文本框 2"/>
          <p:cNvSpPr txBox="1"/>
          <p:nvPr/>
        </p:nvSpPr>
        <p:spPr>
          <a:xfrm>
            <a:off x="11375416" y="50330"/>
            <a:ext cx="751471" cy="378565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400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四、</a:t>
            </a:r>
            <a:endParaRPr lang="en-US" altLang="zh-CN" sz="4000">
              <a:solidFill>
                <a:schemeClr val="bg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zh-CN" altLang="en-US" sz="400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南宋的偏安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424305" y="1178560"/>
            <a:ext cx="87553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400" b="1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1141</a:t>
            </a:r>
            <a:r>
              <a:rPr lang="zh-CN" altLang="en-US" sz="2400" b="1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年，南宋与金订立绍兴和议。岳飞也被南宋朝廷逮捕杀害。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95605" y="113665"/>
            <a:ext cx="112617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四、循弊：南宋的偏安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39" grpId="1"/>
      <p:bldP spid="5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 descr="印章"/>
          <p:cNvPicPr>
            <a:picLocks noChangeAspect="1"/>
          </p:cNvPicPr>
          <p:nvPr/>
        </p:nvPicPr>
        <p:blipFill>
          <a:blip r:embed="rId2">
            <a:lum bright="10000" contrast="-30000"/>
          </a:blip>
          <a:stretch>
            <a:fillRect/>
          </a:stretch>
        </p:blipFill>
        <p:spPr>
          <a:xfrm rot="5400000">
            <a:off x="1013460" y="-297815"/>
            <a:ext cx="749300" cy="180276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81620" y="314306"/>
            <a:ext cx="1905013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b="1" smtClean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本课小结</a:t>
            </a:r>
          </a:p>
        </p:txBody>
      </p:sp>
      <p:sp>
        <p:nvSpPr>
          <p:cNvPr id="45" name="文本框 1"/>
          <p:cNvSpPr txBox="1">
            <a:spLocks noChangeArrowheads="1"/>
          </p:cNvSpPr>
          <p:nvPr/>
        </p:nvSpPr>
        <p:spPr bwMode="auto">
          <a:xfrm>
            <a:off x="1895494" y="1986339"/>
            <a:ext cx="569387" cy="3124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68580" tIns="34290" rIns="68580" bIns="34290">
            <a:spAutoFit/>
          </a:bodyPr>
          <a:lstStyle/>
          <a:p>
            <a:pPr algn="dist"/>
            <a:r>
              <a:rPr lang="zh-CN" altLang="en-US" sz="2800" b="1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</a:rPr>
              <a:t>两宋的政治和军事</a:t>
            </a:r>
          </a:p>
        </p:txBody>
      </p:sp>
      <p:sp>
        <p:nvSpPr>
          <p:cNvPr id="46" name="文本框 2"/>
          <p:cNvSpPr txBox="1">
            <a:spLocks noChangeArrowheads="1"/>
          </p:cNvSpPr>
          <p:nvPr/>
        </p:nvSpPr>
        <p:spPr bwMode="auto">
          <a:xfrm>
            <a:off x="2777866" y="1728718"/>
            <a:ext cx="3235501" cy="377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000" b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Arial"/>
              </a:rPr>
              <a:t>防弊：宋</a:t>
            </a:r>
            <a:r>
              <a:rPr lang="zh-CN" altLang="en-US" sz="2000" b="1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Arial"/>
              </a:rPr>
              <a:t>初中央集权的加强</a:t>
            </a:r>
          </a:p>
        </p:txBody>
      </p:sp>
      <p:sp>
        <p:nvSpPr>
          <p:cNvPr id="47" name="文本框 4"/>
          <p:cNvSpPr txBox="1">
            <a:spLocks noChangeArrowheads="1"/>
          </p:cNvSpPr>
          <p:nvPr/>
        </p:nvSpPr>
        <p:spPr bwMode="auto">
          <a:xfrm>
            <a:off x="2742296" y="4117111"/>
            <a:ext cx="2203167" cy="377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000" b="1" smtClean="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解弊：王安石</a:t>
            </a:r>
            <a:r>
              <a:rPr lang="zh-CN" altLang="en-US" sz="2000" b="1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变法</a:t>
            </a:r>
          </a:p>
        </p:txBody>
      </p:sp>
      <p:sp>
        <p:nvSpPr>
          <p:cNvPr id="48" name="文本框 5"/>
          <p:cNvSpPr txBox="1">
            <a:spLocks noChangeArrowheads="1"/>
          </p:cNvSpPr>
          <p:nvPr/>
        </p:nvSpPr>
        <p:spPr bwMode="auto">
          <a:xfrm>
            <a:off x="2742296" y="5059604"/>
            <a:ext cx="2203167" cy="377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000" b="1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循弊：南宋</a:t>
            </a:r>
            <a:r>
              <a:rPr lang="zh-CN" altLang="en-US" sz="2000" b="1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的偏安</a:t>
            </a:r>
          </a:p>
        </p:txBody>
      </p:sp>
      <p:sp>
        <p:nvSpPr>
          <p:cNvPr id="49" name="文本框 9"/>
          <p:cNvSpPr txBox="1">
            <a:spLocks noChangeArrowheads="1"/>
          </p:cNvSpPr>
          <p:nvPr/>
        </p:nvSpPr>
        <p:spPr bwMode="auto">
          <a:xfrm>
            <a:off x="6189869" y="1066821"/>
            <a:ext cx="3600986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/>
          <a:p>
            <a:r>
              <a:rPr lang="zh-CN" altLang="zh-CN" b="1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</a:rPr>
              <a:t>加强地方控制</a:t>
            </a:r>
            <a:r>
              <a:rPr lang="zh-CN" altLang="zh-CN" b="1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</a:rPr>
              <a:t>：</a:t>
            </a:r>
            <a:r>
              <a:rPr lang="zh-CN" altLang="en-US" b="1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</a:rPr>
              <a:t>行政、财政、军政</a:t>
            </a:r>
            <a:endParaRPr lang="zh-CN" altLang="zh-CN" b="1">
              <a:solidFill>
                <a:prstClr val="black"/>
              </a:solidFill>
              <a:latin typeface="黑体" panose="02010609060101010101" charset="-122"/>
              <a:ea typeface="黑体" panose="02010609060101010101" charset="-122"/>
              <a:cs typeface="Arial"/>
            </a:endParaRPr>
          </a:p>
        </p:txBody>
      </p:sp>
      <p:sp>
        <p:nvSpPr>
          <p:cNvPr id="50" name="文本框 10"/>
          <p:cNvSpPr txBox="1">
            <a:spLocks noChangeArrowheads="1"/>
          </p:cNvSpPr>
          <p:nvPr/>
        </p:nvSpPr>
        <p:spPr bwMode="auto">
          <a:xfrm>
            <a:off x="6189869" y="1571296"/>
            <a:ext cx="1523494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/>
          <a:p>
            <a:r>
              <a:rPr lang="zh-CN" altLang="zh-CN" b="1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分散机构权力</a:t>
            </a:r>
          </a:p>
        </p:txBody>
      </p:sp>
      <p:sp>
        <p:nvSpPr>
          <p:cNvPr id="51" name="文本框 11"/>
          <p:cNvSpPr txBox="1">
            <a:spLocks noChangeArrowheads="1"/>
          </p:cNvSpPr>
          <p:nvPr/>
        </p:nvSpPr>
        <p:spPr bwMode="auto">
          <a:xfrm>
            <a:off x="6189870" y="2063302"/>
            <a:ext cx="4062651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/>
          <a:p>
            <a:r>
              <a:rPr lang="zh-CN" altLang="zh-CN" b="1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抑制武将权力——实行崇文抑武的方针</a:t>
            </a:r>
          </a:p>
        </p:txBody>
      </p:sp>
      <p:sp>
        <p:nvSpPr>
          <p:cNvPr id="52" name="文本框 12"/>
          <p:cNvSpPr txBox="1">
            <a:spLocks noChangeArrowheads="1"/>
          </p:cNvSpPr>
          <p:nvPr/>
        </p:nvSpPr>
        <p:spPr bwMode="auto">
          <a:xfrm>
            <a:off x="7948265" y="1426263"/>
            <a:ext cx="3139321" cy="678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b="1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中央：二府三司、三衙、台谏</a:t>
            </a:r>
          </a:p>
          <a:p>
            <a:pPr>
              <a:lnSpc>
                <a:spcPct val="110000"/>
              </a:lnSpc>
            </a:pPr>
            <a:r>
              <a:rPr lang="zh-CN" altLang="zh-CN" b="1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地方：四监司、通判</a:t>
            </a:r>
          </a:p>
        </p:txBody>
      </p:sp>
      <p:sp>
        <p:nvSpPr>
          <p:cNvPr id="53" name="文本框 13"/>
          <p:cNvSpPr txBox="1">
            <a:spLocks noChangeArrowheads="1"/>
          </p:cNvSpPr>
          <p:nvPr/>
        </p:nvSpPr>
        <p:spPr bwMode="auto">
          <a:xfrm>
            <a:off x="6189870" y="2507400"/>
            <a:ext cx="600164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/>
          <a:p>
            <a:r>
              <a:rPr lang="zh-CN" altLang="zh-CN" b="1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影响</a:t>
            </a:r>
            <a:endParaRPr lang="zh-CN" altLang="zh-CN" b="1">
              <a:solidFill>
                <a:prstClr val="black"/>
              </a:solidFill>
              <a:latin typeface="黑体" panose="02010609060101010101" charset="-122"/>
              <a:ea typeface="黑体" panose="02010609060101010101" charset="-122"/>
              <a:cs typeface="Arial"/>
              <a:sym typeface="微软雅黑" panose="020b0503020204020204" charset="-122"/>
            </a:endParaRPr>
          </a:p>
        </p:txBody>
      </p:sp>
      <p:sp>
        <p:nvSpPr>
          <p:cNvPr id="54" name="文本框 14"/>
          <p:cNvSpPr txBox="1">
            <a:spLocks noChangeArrowheads="1"/>
          </p:cNvSpPr>
          <p:nvPr/>
        </p:nvSpPr>
        <p:spPr bwMode="auto">
          <a:xfrm>
            <a:off x="2733441" y="3311059"/>
            <a:ext cx="3235501" cy="377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000" b="1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新弊：边防</a:t>
            </a:r>
            <a:r>
              <a:rPr lang="zh-CN" altLang="en-US" sz="2000" b="1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压力与财政危机</a:t>
            </a:r>
          </a:p>
        </p:txBody>
      </p:sp>
      <p:sp>
        <p:nvSpPr>
          <p:cNvPr id="55" name="文本框 15"/>
          <p:cNvSpPr txBox="1">
            <a:spLocks noChangeArrowheads="1"/>
          </p:cNvSpPr>
          <p:nvPr/>
        </p:nvSpPr>
        <p:spPr bwMode="auto">
          <a:xfrm>
            <a:off x="6127280" y="3124419"/>
            <a:ext cx="119325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b="1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边防压力</a:t>
            </a:r>
          </a:p>
        </p:txBody>
      </p:sp>
      <p:sp>
        <p:nvSpPr>
          <p:cNvPr id="56" name="文本框 16"/>
          <p:cNvSpPr txBox="1">
            <a:spLocks noChangeArrowheads="1"/>
          </p:cNvSpPr>
          <p:nvPr/>
        </p:nvSpPr>
        <p:spPr bwMode="auto">
          <a:xfrm>
            <a:off x="6127280" y="3641621"/>
            <a:ext cx="2749664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b="1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财政危机</a:t>
            </a:r>
            <a:r>
              <a:rPr lang="en-US" altLang="zh-CN" b="1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——</a:t>
            </a:r>
            <a:r>
              <a:rPr lang="zh-CN" altLang="en-US" b="1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三冗二积</a:t>
            </a:r>
          </a:p>
        </p:txBody>
      </p:sp>
      <p:sp>
        <p:nvSpPr>
          <p:cNvPr id="57" name="文本框 17"/>
          <p:cNvSpPr txBox="1">
            <a:spLocks noChangeArrowheads="1"/>
          </p:cNvSpPr>
          <p:nvPr/>
        </p:nvSpPr>
        <p:spPr bwMode="auto">
          <a:xfrm>
            <a:off x="7237503" y="2921541"/>
            <a:ext cx="1452653" cy="678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b="1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北宋与</a:t>
            </a:r>
            <a:r>
              <a:rPr lang="zh-CN" altLang="en-US" b="1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辽</a:t>
            </a:r>
            <a:endParaRPr lang="zh-CN" altLang="en-US" b="1">
              <a:solidFill>
                <a:prstClr val="black"/>
              </a:solidFill>
              <a:latin typeface="黑体" panose="02010609060101010101" charset="-122"/>
              <a:ea typeface="黑体" panose="02010609060101010101" charset="-122"/>
              <a:cs typeface="Arial"/>
              <a:sym typeface="微软雅黑" panose="020b0503020204020204" charset="-122"/>
            </a:endParaRPr>
          </a:p>
          <a:p>
            <a:pPr>
              <a:lnSpc>
                <a:spcPct val="110000"/>
              </a:lnSpc>
            </a:pPr>
            <a:r>
              <a:rPr lang="zh-CN" altLang="en-US" b="1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北宋与</a:t>
            </a:r>
            <a:r>
              <a:rPr lang="zh-CN" altLang="en-US" b="1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西夏</a:t>
            </a:r>
            <a:endParaRPr lang="zh-CN" altLang="en-US" b="1">
              <a:solidFill>
                <a:prstClr val="black"/>
              </a:solidFill>
              <a:latin typeface="黑体" panose="02010609060101010101" charset="-122"/>
              <a:ea typeface="黑体" panose="02010609060101010101" charset="-122"/>
              <a:cs typeface="Arial"/>
              <a:sym typeface="微软雅黑" panose="020b0503020204020204" charset="-122"/>
            </a:endParaRPr>
          </a:p>
        </p:txBody>
      </p:sp>
      <p:sp>
        <p:nvSpPr>
          <p:cNvPr id="58" name="文本框 18"/>
          <p:cNvSpPr txBox="1">
            <a:spLocks noChangeArrowheads="1"/>
          </p:cNvSpPr>
          <p:nvPr/>
        </p:nvSpPr>
        <p:spPr bwMode="auto">
          <a:xfrm>
            <a:off x="5213992" y="3883174"/>
            <a:ext cx="2462854" cy="98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b="1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背景</a:t>
            </a:r>
          </a:p>
          <a:p>
            <a:pPr>
              <a:lnSpc>
                <a:spcPct val="110000"/>
              </a:lnSpc>
            </a:pPr>
            <a:r>
              <a:rPr lang="zh-CN" altLang="zh-CN" b="1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主要内容（富国强兵）</a:t>
            </a:r>
          </a:p>
          <a:p>
            <a:pPr>
              <a:lnSpc>
                <a:spcPct val="110000"/>
              </a:lnSpc>
            </a:pPr>
            <a:r>
              <a:rPr lang="zh-CN" altLang="zh-CN" b="1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评价</a:t>
            </a:r>
            <a:endParaRPr lang="zh-CN" altLang="zh-CN" b="1">
              <a:solidFill>
                <a:prstClr val="black"/>
              </a:solidFill>
              <a:latin typeface="黑体" panose="02010609060101010101" charset="-122"/>
              <a:ea typeface="黑体" panose="02010609060101010101" charset="-122"/>
              <a:cs typeface="Arial"/>
              <a:sym typeface="微软雅黑" panose="020b0503020204020204" charset="-122"/>
            </a:endParaRPr>
          </a:p>
        </p:txBody>
      </p:sp>
      <p:sp>
        <p:nvSpPr>
          <p:cNvPr id="59" name="文本框 19"/>
          <p:cNvSpPr txBox="1">
            <a:spLocks noChangeArrowheads="1"/>
          </p:cNvSpPr>
          <p:nvPr/>
        </p:nvSpPr>
        <p:spPr bwMode="auto">
          <a:xfrm>
            <a:off x="5187863" y="4862509"/>
            <a:ext cx="1300677" cy="373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b="1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南宋的建立</a:t>
            </a:r>
          </a:p>
        </p:txBody>
      </p:sp>
      <p:sp>
        <p:nvSpPr>
          <p:cNvPr id="60" name="文本框 20"/>
          <p:cNvSpPr txBox="1">
            <a:spLocks noChangeArrowheads="1"/>
          </p:cNvSpPr>
          <p:nvPr/>
        </p:nvSpPr>
        <p:spPr bwMode="auto">
          <a:xfrm>
            <a:off x="5187863" y="5311375"/>
            <a:ext cx="1533112" cy="373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b="1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宋</a:t>
            </a:r>
            <a:r>
              <a:rPr lang="zh-CN" altLang="zh-CN" b="1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金</a:t>
            </a:r>
            <a:r>
              <a:rPr lang="zh-CN" altLang="en-US" b="1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的</a:t>
            </a:r>
            <a:r>
              <a:rPr lang="zh-CN" altLang="zh-CN" b="1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战</a:t>
            </a:r>
            <a:r>
              <a:rPr lang="zh-CN" altLang="en-US" b="1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Arial"/>
                <a:sym typeface="微软雅黑" panose="020b0503020204020204" charset="-122"/>
              </a:rPr>
              <a:t>与和</a:t>
            </a:r>
            <a:endParaRPr lang="zh-CN" altLang="zh-CN" b="1">
              <a:solidFill>
                <a:prstClr val="black"/>
              </a:solidFill>
              <a:latin typeface="黑体" panose="02010609060101010101" charset="-122"/>
              <a:ea typeface="黑体" panose="02010609060101010101" charset="-122"/>
              <a:cs typeface="Arial"/>
              <a:sym typeface="微软雅黑" panose="020b0503020204020204" charset="-122"/>
            </a:endParaRPr>
          </a:p>
        </p:txBody>
      </p:sp>
      <p:sp>
        <p:nvSpPr>
          <p:cNvPr id="61" name="左大括号 60"/>
          <p:cNvSpPr/>
          <p:nvPr/>
        </p:nvSpPr>
        <p:spPr>
          <a:xfrm>
            <a:off x="7774383" y="1564376"/>
            <a:ext cx="96441" cy="358055"/>
          </a:xfrm>
          <a:prstGeom prst="leftBrace">
            <a:avLst>
              <a:gd name="adj1" fmla="val 55172"/>
              <a:gd name="adj2" fmla="val 50000"/>
            </a:avLst>
          </a:prstGeom>
          <a:noFill/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68580" tIns="34290" rIns="68580" bIns="3429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1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Arial"/>
            </a:endParaRPr>
          </a:p>
        </p:txBody>
      </p:sp>
      <p:sp>
        <p:nvSpPr>
          <p:cNvPr id="62" name="左大括号 61"/>
          <p:cNvSpPr/>
          <p:nvPr/>
        </p:nvSpPr>
        <p:spPr>
          <a:xfrm>
            <a:off x="6003999" y="1228746"/>
            <a:ext cx="144066" cy="1356687"/>
          </a:xfrm>
          <a:prstGeom prst="leftBrace">
            <a:avLst>
              <a:gd name="adj1" fmla="val 84049"/>
              <a:gd name="adj2" fmla="val 50000"/>
            </a:avLst>
          </a:prstGeom>
          <a:noFill/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68580" tIns="34290" rIns="68580" bIns="3429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1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Arial"/>
            </a:endParaRPr>
          </a:p>
        </p:txBody>
      </p:sp>
      <p:sp>
        <p:nvSpPr>
          <p:cNvPr id="63" name="左大括号 62"/>
          <p:cNvSpPr/>
          <p:nvPr/>
        </p:nvSpPr>
        <p:spPr>
          <a:xfrm>
            <a:off x="7141063" y="3124419"/>
            <a:ext cx="96440" cy="323850"/>
          </a:xfrm>
          <a:prstGeom prst="leftBrace">
            <a:avLst>
              <a:gd name="adj1" fmla="val 55172"/>
              <a:gd name="adj2" fmla="val 50000"/>
            </a:avLst>
          </a:prstGeom>
          <a:noFill/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68580" tIns="34290" rIns="68580" bIns="3429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0" cap="none" spc="0" normalizeH="0" baseline="0" noProof="1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Arial"/>
            </a:endParaRPr>
          </a:p>
        </p:txBody>
      </p:sp>
      <p:sp>
        <p:nvSpPr>
          <p:cNvPr id="64" name="左大括号 63"/>
          <p:cNvSpPr/>
          <p:nvPr/>
        </p:nvSpPr>
        <p:spPr>
          <a:xfrm>
            <a:off x="5090232" y="4093468"/>
            <a:ext cx="97631" cy="516731"/>
          </a:xfrm>
          <a:prstGeom prst="leftBrace">
            <a:avLst>
              <a:gd name="adj1" fmla="val 55172"/>
              <a:gd name="adj2" fmla="val 50000"/>
            </a:avLst>
          </a:prstGeom>
          <a:noFill/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68580" tIns="34290" rIns="68580" bIns="3429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1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Arial"/>
            </a:endParaRPr>
          </a:p>
        </p:txBody>
      </p:sp>
      <p:sp>
        <p:nvSpPr>
          <p:cNvPr id="65" name="左大括号 64"/>
          <p:cNvSpPr/>
          <p:nvPr/>
        </p:nvSpPr>
        <p:spPr>
          <a:xfrm>
            <a:off x="5085559" y="5039710"/>
            <a:ext cx="98822" cy="464344"/>
          </a:xfrm>
          <a:prstGeom prst="leftBrace">
            <a:avLst>
              <a:gd name="adj1" fmla="val 55172"/>
              <a:gd name="adj2" fmla="val 50000"/>
            </a:avLst>
          </a:prstGeom>
          <a:noFill/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68580" tIns="34290" rIns="68580" bIns="3429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1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Arial"/>
            </a:endParaRPr>
          </a:p>
        </p:txBody>
      </p:sp>
      <p:sp>
        <p:nvSpPr>
          <p:cNvPr id="66" name="左大括号 65"/>
          <p:cNvSpPr/>
          <p:nvPr/>
        </p:nvSpPr>
        <p:spPr>
          <a:xfrm>
            <a:off x="6013367" y="3281581"/>
            <a:ext cx="98822" cy="464344"/>
          </a:xfrm>
          <a:prstGeom prst="leftBrace">
            <a:avLst>
              <a:gd name="adj1" fmla="val 55172"/>
              <a:gd name="adj2" fmla="val 50000"/>
            </a:avLst>
          </a:prstGeom>
          <a:noFill/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68580" tIns="34290" rIns="68580" bIns="3429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0" cap="none" spc="0" normalizeH="0" baseline="0" noProof="1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Arial"/>
            </a:endParaRPr>
          </a:p>
        </p:txBody>
      </p:sp>
      <p:sp>
        <p:nvSpPr>
          <p:cNvPr id="67" name="左大括号 66"/>
          <p:cNvSpPr/>
          <p:nvPr/>
        </p:nvSpPr>
        <p:spPr>
          <a:xfrm>
            <a:off x="2545843" y="1919218"/>
            <a:ext cx="196454" cy="3219450"/>
          </a:xfrm>
          <a:prstGeom prst="leftBrace">
            <a:avLst>
              <a:gd name="adj1" fmla="val 122033"/>
              <a:gd name="adj2" fmla="val 50000"/>
            </a:avLst>
          </a:prstGeom>
          <a:noFill/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68580" tIns="34290" rIns="68580" bIns="3429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1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Arial"/>
            </a:endParaRPr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 descr="印章"/>
          <p:cNvPicPr>
            <a:picLocks noChangeAspect="1"/>
          </p:cNvPicPr>
          <p:nvPr/>
        </p:nvPicPr>
        <p:blipFill>
          <a:blip r:embed="rId2">
            <a:lum bright="10000" contrast="-30000"/>
          </a:blip>
          <a:stretch>
            <a:fillRect/>
          </a:stretch>
        </p:blipFill>
        <p:spPr>
          <a:xfrm rot="5400000">
            <a:off x="1013460" y="-297815"/>
            <a:ext cx="749300" cy="180276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81620" y="314306"/>
            <a:ext cx="1905013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b="1" smtClean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课堂练习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77041" y="1223060"/>
            <a:ext cx="11322627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266700" indent="-266700" fontAlgn="auto">
              <a:lnSpc>
                <a:spcPct val="150000"/>
              </a:lnSpc>
            </a:pPr>
            <a:r>
              <a:rPr lang="en-US" altLang="zh-CN" sz="3200" smtClean="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1.</a:t>
            </a:r>
            <a:r>
              <a:rPr lang="en-US" altLang="zh-CN" sz="320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 </a:t>
            </a:r>
            <a:r>
              <a:rPr lang="en-US" altLang="zh-CN" sz="3200" smtClean="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《</a:t>
            </a:r>
            <a:r>
              <a:rPr lang="zh-CN" altLang="en-US" sz="320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朱子语类</a:t>
            </a:r>
            <a:r>
              <a:rPr lang="en-US" altLang="zh-CN" sz="320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》</a:t>
            </a:r>
            <a:r>
              <a:rPr lang="zh-CN" altLang="en-US" sz="320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记述道：“本朝鉴五代藩镇之弊，遂尽夺藩镇之权，兵也收了，财也收了，赏罚行政，一切收了，州郡遂日就困弱。靖康之祸，虏骑所过，莫不溃散。”作者认为北宋制度设计</a:t>
            </a:r>
            <a:r>
              <a:rPr lang="zh-CN" altLang="en-US" sz="3200" smtClean="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（</a:t>
            </a:r>
            <a:r>
              <a:rPr lang="en-US" altLang="zh-CN" sz="3200" smtClean="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  </a:t>
            </a:r>
            <a:r>
              <a:rPr lang="zh-CN" altLang="en-US" sz="3200" smtClean="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）</a:t>
            </a:r>
            <a:endParaRPr lang="zh-CN" altLang="en-US" sz="3200">
              <a:latin typeface="黑体" panose="02010609060101010101" charset="-122"/>
              <a:ea typeface="黑体" panose="02010609060101010101" charset="-122"/>
              <a:cs typeface="仿宋" panose="02010609060101010101" charset="-122"/>
              <a:sym typeface="+mn-ea"/>
            </a:endParaRPr>
          </a:p>
          <a:p>
            <a:pPr marL="266700" indent="-266700" fontAlgn="auto">
              <a:lnSpc>
                <a:spcPct val="150000"/>
              </a:lnSpc>
            </a:pPr>
            <a:r>
              <a:rPr lang="en-US" altLang="zh-CN" sz="3200" smtClean="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A.</a:t>
            </a:r>
            <a:r>
              <a:rPr lang="zh-CN" altLang="en-US" sz="3200" smtClean="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达到</a:t>
            </a:r>
            <a:r>
              <a:rPr lang="zh-CN" altLang="en-US" sz="320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了加强中央集权的</a:t>
            </a:r>
            <a:r>
              <a:rPr lang="zh-CN" altLang="en-US" sz="3200" smtClean="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目的  </a:t>
            </a:r>
            <a:r>
              <a:rPr lang="en-US" altLang="zh-CN" sz="3200" smtClean="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B</a:t>
            </a:r>
            <a:r>
              <a:rPr lang="en-US" altLang="zh-CN" sz="320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.</a:t>
            </a:r>
            <a:r>
              <a:rPr lang="zh-CN" altLang="en-US" sz="3200" smtClean="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提高</a:t>
            </a:r>
            <a:r>
              <a:rPr lang="zh-CN" altLang="en-US" sz="320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了政府机构的行政效率</a:t>
            </a:r>
          </a:p>
          <a:p>
            <a:pPr marL="266700" indent="-266700" fontAlgn="auto">
              <a:lnSpc>
                <a:spcPct val="150000"/>
              </a:lnSpc>
            </a:pPr>
            <a:r>
              <a:rPr lang="en-US" altLang="zh-CN" sz="3200" smtClean="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C.</a:t>
            </a:r>
            <a:r>
              <a:rPr lang="zh-CN" altLang="en-US" sz="3200" smtClean="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根本上</a:t>
            </a:r>
            <a:r>
              <a:rPr lang="zh-CN" altLang="en-US" sz="320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杜绝割据存在的</a:t>
            </a:r>
            <a:r>
              <a:rPr lang="zh-CN" altLang="en-US" sz="3200" smtClean="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隐患  </a:t>
            </a:r>
            <a:r>
              <a:rPr lang="en-US" altLang="zh-CN" sz="3200" smtClean="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D.</a:t>
            </a:r>
            <a:r>
              <a:rPr lang="zh-CN" altLang="en-US" sz="3200" smtClean="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导致</a:t>
            </a:r>
            <a:r>
              <a:rPr lang="zh-CN" altLang="en-US" sz="3200">
                <a:latin typeface="黑体" panose="02010609060101010101" charset="-122"/>
                <a:ea typeface="黑体" panose="02010609060101010101" charset="-122"/>
                <a:cs typeface="仿宋" panose="02010609060101010101" charset="-122"/>
                <a:sym typeface="+mn-ea"/>
              </a:rPr>
              <a:t>地方贫弱无力对抗边患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984273" y="3200892"/>
            <a:ext cx="105408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b="1">
                <a:solidFill>
                  <a:srgbClr val="FF0000"/>
                </a:solidFill>
              </a:rPr>
              <a:t>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 descr="印章"/>
          <p:cNvPicPr>
            <a:picLocks noChangeAspect="1"/>
          </p:cNvPicPr>
          <p:nvPr/>
        </p:nvPicPr>
        <p:blipFill>
          <a:blip r:embed="rId2">
            <a:lum bright="10000" contrast="-30000"/>
          </a:blip>
          <a:stretch>
            <a:fillRect/>
          </a:stretch>
        </p:blipFill>
        <p:spPr>
          <a:xfrm rot="5400000">
            <a:off x="1013460" y="-297815"/>
            <a:ext cx="749300" cy="180276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81620" y="314306"/>
            <a:ext cx="1905013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b="1" smtClean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课堂练习</a:t>
            </a:r>
          </a:p>
        </p:txBody>
      </p:sp>
      <p:sp>
        <p:nvSpPr>
          <p:cNvPr id="8" name="矩形 7"/>
          <p:cNvSpPr/>
          <p:nvPr/>
        </p:nvSpPr>
        <p:spPr>
          <a:xfrm>
            <a:off x="789709" y="1412254"/>
            <a:ext cx="10744200" cy="378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smtClean="0">
                <a:latin typeface="黑体" panose="02010609060101010101" charset="-122"/>
                <a:ea typeface="黑体" panose="02010609060101010101" charset="-122"/>
              </a:rPr>
              <a:t>2.</a:t>
            </a:r>
            <a:r>
              <a:rPr lang="zh-CN" altLang="en-US" sz="320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3200">
                <a:latin typeface="黑体" panose="02010609060101010101" charset="-122"/>
                <a:ea typeface="黑体" panose="02010609060101010101" charset="-122"/>
              </a:rPr>
              <a:t>王安石在变法中“募饥民修水利”，以“赈救食力之农”“兴陂塘沟港之废”。与“煮粥赈灾”“开仓放粮”等赈灾方式相比，王安石此举力图</a:t>
            </a:r>
            <a:r>
              <a:rPr lang="zh-CN" altLang="en-US" sz="3200" smtClean="0"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3200" smtClean="0">
                <a:latin typeface="黑体" panose="02010609060101010101" charset="-122"/>
                <a:ea typeface="黑体" panose="02010609060101010101" charset="-122"/>
              </a:rPr>
              <a:t>  </a:t>
            </a:r>
            <a:r>
              <a:rPr lang="zh-CN" altLang="en-US" sz="3200" smtClean="0">
                <a:latin typeface="黑体" panose="02010609060101010101" charset="-122"/>
                <a:ea typeface="黑体" panose="02010609060101010101" charset="-122"/>
              </a:rPr>
              <a:t>）</a:t>
            </a:r>
            <a:endParaRPr lang="zh-CN" altLang="en-US" sz="320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黑体" panose="02010609060101010101" charset="-122"/>
                <a:ea typeface="黑体" panose="02010609060101010101" charset="-122"/>
              </a:rPr>
              <a:t>A.</a:t>
            </a:r>
            <a:r>
              <a:rPr lang="zh-CN" altLang="en-US" sz="3200">
                <a:latin typeface="黑体" panose="02010609060101010101" charset="-122"/>
                <a:ea typeface="黑体" panose="02010609060101010101" charset="-122"/>
              </a:rPr>
              <a:t>尽量减轻政府的救灾负担     </a:t>
            </a:r>
            <a:r>
              <a:rPr lang="en-US" altLang="zh-CN" sz="3200" smtClean="0">
                <a:latin typeface="黑体" panose="02010609060101010101" charset="-122"/>
                <a:ea typeface="黑体" panose="02010609060101010101" charset="-122"/>
              </a:rPr>
              <a:t>B</a:t>
            </a:r>
            <a:r>
              <a:rPr lang="en-US" altLang="zh-CN" sz="3200">
                <a:latin typeface="黑体" panose="02010609060101010101" charset="-122"/>
                <a:ea typeface="黑体" panose="02010609060101010101" charset="-122"/>
              </a:rPr>
              <a:t>.</a:t>
            </a:r>
            <a:r>
              <a:rPr lang="zh-CN" altLang="en-US" sz="3200">
                <a:latin typeface="黑体" panose="02010609060101010101" charset="-122"/>
                <a:ea typeface="黑体" panose="02010609060101010101" charset="-122"/>
              </a:rPr>
              <a:t>稳定灾区的社会秩序</a:t>
            </a: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黑体" panose="02010609060101010101" charset="-122"/>
                <a:ea typeface="黑体" panose="02010609060101010101" charset="-122"/>
              </a:rPr>
              <a:t>C.</a:t>
            </a:r>
            <a:r>
              <a:rPr lang="zh-CN" altLang="en-US" sz="3200">
                <a:latin typeface="黑体" panose="02010609060101010101" charset="-122"/>
                <a:ea typeface="黑体" panose="02010609060101010101" charset="-122"/>
              </a:rPr>
              <a:t>从长远上解决灾民生计问题   </a:t>
            </a:r>
            <a:r>
              <a:rPr lang="en-US" altLang="zh-CN" sz="3200">
                <a:latin typeface="黑体" panose="02010609060101010101" charset="-122"/>
                <a:ea typeface="黑体" panose="02010609060101010101" charset="-122"/>
              </a:rPr>
              <a:t>D.</a:t>
            </a:r>
            <a:r>
              <a:rPr lang="zh-CN" altLang="en-US" sz="3200">
                <a:latin typeface="黑体" panose="02010609060101010101" charset="-122"/>
                <a:ea typeface="黑体" panose="02010609060101010101" charset="-122"/>
              </a:rPr>
              <a:t>建立政府抗灾救荒体系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0479828" y="2581805"/>
            <a:ext cx="105408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b="1">
                <a:solidFill>
                  <a:srgbClr val="FF0000"/>
                </a:solidFill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899160" y="1103630"/>
            <a:ext cx="10235565" cy="5015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lang="en-US" altLang="zh-CN" sz="3200" b="1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3.</a:t>
            </a:r>
            <a:r>
              <a:rPr lang="zh-CN" altLang="en-US" sz="3200" b="1" smtClean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北宋实行募兵制，兵士待遇较为优厚，应募者以此养家糊口，兵员最多时达120多万人。这一制度(    )</a:t>
            </a:r>
          </a:p>
          <a:p>
            <a:pPr fontAlgn="auto">
              <a:lnSpc>
                <a:spcPct val="150000"/>
              </a:lnSpc>
            </a:pP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A.加重了政府财政负担</a:t>
            </a:r>
          </a:p>
          <a:p>
            <a:pPr fontAlgn="auto">
              <a:lnSpc>
                <a:spcPct val="150000"/>
              </a:lnSpc>
            </a:pP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B.提升了军队的战斗力</a:t>
            </a:r>
          </a:p>
          <a:p>
            <a:pPr fontAlgn="auto">
              <a:lnSpc>
                <a:spcPct val="150000"/>
              </a:lnSpc>
            </a:pP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C.弱化了对地方的控制</a:t>
            </a:r>
          </a:p>
          <a:p>
            <a:pPr fontAlgn="auto">
              <a:lnSpc>
                <a:spcPct val="150000"/>
              </a:lnSpc>
            </a:pP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D.加剧了社会贫富分化</a:t>
            </a:r>
          </a:p>
          <a:p>
            <a:endParaRPr lang="zh-CN" altLang="en-US" sz="32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pic>
        <p:nvPicPr>
          <p:cNvPr id="6" name="图片 5" descr="印章"/>
          <p:cNvPicPr>
            <a:picLocks noChangeAspect="1"/>
          </p:cNvPicPr>
          <p:nvPr/>
        </p:nvPicPr>
        <p:blipFill>
          <a:blip r:embed="rId2">
            <a:lum bright="10000" contrast="-30000"/>
          </a:blip>
          <a:stretch>
            <a:fillRect/>
          </a:stretch>
        </p:blipFill>
        <p:spPr>
          <a:xfrm rot="5400000">
            <a:off x="1013460" y="-297815"/>
            <a:ext cx="749300" cy="180276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81620" y="314306"/>
            <a:ext cx="1905013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b="1" smtClean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课堂练习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9269068" y="1893025"/>
            <a:ext cx="147320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b="1">
                <a:solidFill>
                  <a:srgbClr val="FF0000"/>
                </a:solidFill>
              </a:rPr>
              <a:t>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 descr="印章"/>
          <p:cNvPicPr>
            <a:picLocks noChangeAspect="1"/>
          </p:cNvPicPr>
          <p:nvPr/>
        </p:nvPicPr>
        <p:blipFill>
          <a:blip r:embed="rId2">
            <a:lum bright="10000" contrast="-30000"/>
          </a:blip>
          <a:stretch>
            <a:fillRect/>
          </a:stretch>
        </p:blipFill>
        <p:spPr>
          <a:xfrm rot="5400000">
            <a:off x="1013460" y="-297815"/>
            <a:ext cx="749300" cy="180276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81620" y="314306"/>
            <a:ext cx="1905013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b="1" smtClean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学思之窗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486660" y="290195"/>
            <a:ext cx="9146540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>
                <a:solidFill>
                  <a:srgbClr val="C00000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根据材料并结合所学知识，如何评价王安石变法？</a:t>
            </a:r>
          </a:p>
        </p:txBody>
      </p:sp>
      <p:sp>
        <p:nvSpPr>
          <p:cNvPr id="13" name="矩形 2"/>
          <p:cNvSpPr>
            <a:spLocks noChangeArrowheads="1"/>
          </p:cNvSpPr>
          <p:nvPr/>
        </p:nvSpPr>
        <p:spPr bwMode="auto">
          <a:xfrm>
            <a:off x="408305" y="4013662"/>
            <a:ext cx="11224895" cy="249174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成效：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 </a:t>
            </a:r>
            <a:r>
              <a:rPr lang="zh-CN" altLang="en-US" sz="2400" b="1">
                <a:latin typeface="宋体" panose="02010600030101010101" pitchFamily="2" charset="-122"/>
                <a:ea typeface="宋体" pitchFamily="2" charset="-122"/>
              </a:rPr>
              <a:t>王安石变法一定程度上</a:t>
            </a:r>
            <a:r>
              <a:rPr lang="zh-CN" altLang="en-US" sz="24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rPr>
              <a:t>达到了富国目的，增加大</a:t>
            </a:r>
            <a:r>
              <a:rPr lang="zh-CN" altLang="en-US" sz="2400" b="1">
                <a:latin typeface="宋体" panose="02010600030101010101" pitchFamily="2" charset="-122"/>
                <a:ea typeface="宋体" pitchFamily="2" charset="-122"/>
              </a:rPr>
              <a:t>笔收入</a:t>
            </a:r>
            <a:r>
              <a:rPr lang="zh-CN" altLang="en-US" sz="2400" b="1">
                <a:solidFill>
                  <a:srgbClr val="002060"/>
                </a:solidFill>
                <a:latin typeface="宋体" panose="02010600030101010101" pitchFamily="2" charset="-122"/>
                <a:ea typeface="宋体" pitchFamily="2" charset="-122"/>
              </a:rPr>
              <a:t>。</a:t>
            </a:r>
            <a:endParaRPr lang="en-US" altLang="zh-CN" sz="2400" b="1">
              <a:solidFill>
                <a:srgbClr val="002060"/>
              </a:solidFill>
              <a:latin typeface="宋体" panose="02010600030101010101" pitchFamily="2" charset="-122"/>
              <a:ea typeface="宋体" pitchFamily="2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不足：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 </a:t>
            </a:r>
            <a:r>
              <a:rPr lang="zh-CN" altLang="en-US" sz="24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强兵的效果并不明显，北宋与西夏开战，又以失败告终。</a:t>
            </a:r>
            <a:endParaRPr lang="en-US" altLang="zh-CN" sz="2400" b="1">
              <a:solidFill>
                <a:schemeClr val="tx1"/>
              </a:solidFill>
              <a:latin typeface="宋体" panose="02010600030101010101" pitchFamily="2" charset="-122"/>
              <a:ea typeface="宋体" pitchFamily="2" charset="-122"/>
              <a:cs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         </a:t>
            </a:r>
            <a:r>
              <a:rPr lang="zh-CN" altLang="en-US" sz="2400" b="1" smtClean="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一些</a:t>
            </a:r>
            <a:r>
              <a:rPr lang="zh-CN" altLang="en-US" sz="24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措施在执行过程中加重了人民的负担，也引起激烈争议。</a:t>
            </a:r>
            <a:endParaRPr lang="en-US" altLang="zh-CN" sz="2400" b="1">
              <a:solidFill>
                <a:schemeClr val="tx1"/>
              </a:solidFill>
              <a:latin typeface="宋体" panose="02010600030101010101" pitchFamily="2" charset="-122"/>
              <a:ea typeface="宋体" pitchFamily="2" charset="-122"/>
              <a:cs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         </a:t>
            </a:r>
            <a:r>
              <a:rPr lang="zh-CN" altLang="en-US" sz="2400" b="1" smtClean="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统治</a:t>
            </a:r>
            <a:r>
              <a:rPr lang="zh-CN" altLang="en-US" sz="2400" b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集团内部的分裂日益严重，北宋逐渐走向衰亡。</a:t>
            </a:r>
          </a:p>
        </p:txBody>
      </p:sp>
      <p:sp>
        <p:nvSpPr>
          <p:cNvPr id="10" name="文本框 1"/>
          <p:cNvSpPr txBox="1">
            <a:spLocks noChangeArrowheads="1"/>
          </p:cNvSpPr>
          <p:nvPr/>
        </p:nvSpPr>
        <p:spPr bwMode="auto">
          <a:xfrm>
            <a:off x="872837" y="1157112"/>
            <a:ext cx="9684328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Arial"/>
              </a:rPr>
              <a:t>宋神宗去世，太皇太后高氏主政，</a:t>
            </a:r>
            <a:r>
              <a:rPr lang="zh-CN" altLang="en-US" sz="2800" b="1" u="sng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Arial"/>
              </a:rPr>
              <a:t>废</a:t>
            </a:r>
            <a:r>
              <a:rPr lang="zh-CN" altLang="en-US" sz="2800" b="1" u="sng" smtClean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Arial"/>
              </a:rPr>
              <a:t>新法</a:t>
            </a:r>
            <a:r>
              <a:rPr lang="zh-CN" altLang="en-US" sz="2800" b="1" smtClean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Arial"/>
              </a:rPr>
              <a:t>  </a:t>
            </a:r>
            <a:endParaRPr lang="zh-CN" altLang="en-US" sz="2800" b="1">
              <a:solidFill>
                <a:prstClr val="black"/>
              </a:solidFill>
              <a:latin typeface="楷体" panose="02010609060101010101" charset="-122"/>
              <a:ea typeface="楷体" panose="02010609060101010101" charset="-122"/>
              <a:cs typeface="Arial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Arial"/>
              </a:rPr>
              <a:t>高太后去世，哲宗亲政，</a:t>
            </a:r>
            <a:r>
              <a:rPr lang="zh-CN" altLang="en-US" sz="2800" b="1" u="sng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Arial"/>
              </a:rPr>
              <a:t>恢复</a:t>
            </a:r>
            <a:r>
              <a:rPr lang="zh-CN" altLang="en-US" sz="2800" b="1" u="sng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Arial"/>
              </a:rPr>
              <a:t>新法</a:t>
            </a:r>
            <a:endParaRPr lang="zh-CN" altLang="en-US" sz="2800" b="1">
              <a:solidFill>
                <a:prstClr val="black"/>
              </a:solidFill>
              <a:latin typeface="楷体" panose="02010609060101010101" charset="-122"/>
              <a:ea typeface="楷体" panose="02010609060101010101" charset="-122"/>
              <a:cs typeface="Arial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b="1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Arial"/>
              </a:rPr>
              <a:t>哲宗去世</a:t>
            </a:r>
            <a:r>
              <a:rPr lang="zh-CN" altLang="en-US" sz="2800" b="1" smtClean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Arial"/>
              </a:rPr>
              <a:t>，太后向氏主政，</a:t>
            </a:r>
            <a:r>
              <a:rPr lang="zh-CN" altLang="en-US" sz="2800" b="1" u="sng" smtClean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Arial"/>
              </a:rPr>
              <a:t>旧党复起 </a:t>
            </a:r>
            <a:endParaRPr lang="zh-CN" altLang="en-US" sz="2800" b="1" u="sng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  <a:cs typeface="Arial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b="1" smtClean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Arial"/>
              </a:rPr>
              <a:t>向太后卒，徽宗亲政，重用蔡京，</a:t>
            </a:r>
            <a:r>
              <a:rPr lang="zh-CN" altLang="en-US" sz="2800" b="1" u="sng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Arial"/>
              </a:rPr>
              <a:t>又</a:t>
            </a:r>
            <a:r>
              <a:rPr lang="zh-CN" altLang="en-US" sz="2800" b="1" u="sng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Arial"/>
              </a:rPr>
              <a:t>行</a:t>
            </a:r>
            <a:r>
              <a:rPr lang="zh-CN" altLang="en-US" sz="2800" b="1" u="sng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Arial"/>
              </a:rPr>
              <a:t>新法</a:t>
            </a:r>
            <a:endParaRPr lang="zh-CN" altLang="en-US" sz="2800" b="1">
              <a:solidFill>
                <a:prstClr val="black"/>
              </a:solidFill>
              <a:latin typeface="楷体" panose="02010609060101010101" charset="-122"/>
              <a:ea typeface="楷体" panose="02010609060101010101" charset="-122"/>
              <a:cs typeface="Arial"/>
            </a:endParaRPr>
          </a:p>
        </p:txBody>
      </p:sp>
      <p:pic>
        <p:nvPicPr>
          <p:cNvPr id="1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502900" y="11468100"/>
            <a:ext cx="3683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0" grpId="2"/>
    </p:bldLst>
  </p:timing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3.xml><?xml version="1.0" encoding="utf-8"?>
<p:tagLst xmlns:p="http://schemas.openxmlformats.org/presentationml/2006/main">
  <p:tag name="KSO_WM_UNIT_TABLE_BEAUTIFY" val="smartTable{0764b794-422f-4b37-b537-c04890834aa1}"/>
</p:tagLst>
</file>

<file path=ppt/tags/tag64.xml><?xml version="1.0" encoding="utf-8"?>
<p:tagLst xmlns:p="http://schemas.openxmlformats.org/presentationml/2006/main">
  <p:tag name="KSO_WM_UNIT_TABLE_BEAUTIFY" val="smartTable{927e854b-83ae-482a-87f7-ad2b56fdc790}"/>
</p:tagLst>
</file>

<file path=ppt/tags/tag65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1_空白设计模板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142</Paragraphs>
  <Slides>19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1_空白设计模板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2020-10-31T10:55:10Z</cp:lastPrinted>
  <dcterms:created xsi:type="dcterms:W3CDTF">2020-10-31T10:55:10Z</dcterms:created>
  <dcterms:modified xsi:type="dcterms:W3CDTF">2020-10-31T02:55:11Z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