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35"/>
  </p:notesMasterIdLst>
  <p:sldIdLst>
    <p:sldId id="399" r:id="rId4"/>
    <p:sldId id="256" r:id="rId5"/>
    <p:sldId id="590" r:id="rId6"/>
    <p:sldId id="591" r:id="rId7"/>
    <p:sldId id="622" r:id="rId8"/>
    <p:sldId id="563" r:id="rId9"/>
    <p:sldId id="623" r:id="rId10"/>
    <p:sldId id="592" r:id="rId11"/>
    <p:sldId id="593" r:id="rId12"/>
    <p:sldId id="594" r:id="rId13"/>
    <p:sldId id="595" r:id="rId14"/>
    <p:sldId id="596" r:id="rId15"/>
    <p:sldId id="624" r:id="rId16"/>
    <p:sldId id="613" r:id="rId17"/>
    <p:sldId id="614" r:id="rId18"/>
    <p:sldId id="615" r:id="rId19"/>
    <p:sldId id="625" r:id="rId20"/>
    <p:sldId id="616" r:id="rId21"/>
    <p:sldId id="626" r:id="rId22"/>
    <p:sldId id="627" r:id="rId23"/>
    <p:sldId id="628" r:id="rId24"/>
    <p:sldId id="630" r:id="rId25"/>
    <p:sldId id="631" r:id="rId26"/>
    <p:sldId id="632" r:id="rId27"/>
    <p:sldId id="633" r:id="rId28"/>
    <p:sldId id="573" r:id="rId29"/>
    <p:sldId id="617" r:id="rId30"/>
    <p:sldId id="618" r:id="rId31"/>
    <p:sldId id="576" r:id="rId32"/>
    <p:sldId id="619" r:id="rId33"/>
    <p:sldId id="635" r:id="rId34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7E6E6"/>
    <a:srgbClr val="ED7D31"/>
    <a:srgbClr val="F5F0E7"/>
    <a:srgbClr val="FFC000"/>
    <a:srgbClr val="99B4C0"/>
    <a:srgbClr val="F4B183"/>
    <a:srgbClr val="986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4"/>
    <p:restoredTop sz="94660"/>
  </p:normalViewPr>
  <p:slideViewPr>
    <p:cSldViewPr snapToGrid="0" showGuides="1">
      <p:cViewPr varScale="1">
        <p:scale>
          <a:sx n="64" d="100"/>
          <a:sy n="64" d="100"/>
        </p:scale>
        <p:origin x="-108" y="-438"/>
      </p:cViewPr>
      <p:guideLst>
        <p:guide orient="horz" pos="220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31AEB5B-1BCA-45B1-9AB4-ABD2D2B14EC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632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622209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43940" y="1752376"/>
            <a:ext cx="8675914" cy="1888218"/>
          </a:xfrm>
        </p:spPr>
        <p:txBody>
          <a:bodyPr anchor="b"/>
          <a:lstStyle>
            <a:lvl1pPr algn="ctr">
              <a:defRPr sz="6000">
                <a:ln>
                  <a:solidFill>
                    <a:schemeClr val="bg1"/>
                  </a:solidFill>
                </a:ln>
                <a:gradFill>
                  <a:gsLst>
                    <a:gs pos="63000">
                      <a:schemeClr val="accent2"/>
                    </a:gs>
                    <a:gs pos="0">
                      <a:schemeClr val="accent1"/>
                    </a:gs>
                  </a:gsLst>
                  <a:lin ang="66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 smtClean="0"/>
              <a:t>编辑标题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43940" y="3732669"/>
            <a:ext cx="8675914" cy="774019"/>
          </a:xfrm>
        </p:spPr>
        <p:txBody>
          <a:bodyPr anchor="ctr" anchorCtr="0"/>
          <a:lstStyle>
            <a:lvl1pPr marL="0" indent="0" algn="ctr">
              <a:buNone/>
              <a:defRPr sz="2400">
                <a:gradFill>
                  <a:gsLst>
                    <a:gs pos="0">
                      <a:schemeClr val="accent2"/>
                    </a:gs>
                    <a:gs pos="100000">
                      <a:schemeClr val="accent1"/>
                    </a:gs>
                  </a:gsLst>
                  <a:lin ang="6600000" scaled="0"/>
                </a:gra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3243940" y="3732669"/>
            <a:ext cx="8675914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7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5845"/>
            <a:ext cx="10515600" cy="4800396"/>
          </a:xfrm>
        </p:spPr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1983468" y="1594074"/>
            <a:ext cx="1750332" cy="175033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ea typeface="黑体" panose="02010609060101010101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2830285"/>
            <a:ext cx="6477000" cy="1974167"/>
          </a:xfrm>
        </p:spPr>
        <p:txBody>
          <a:bodyPr anchor="t" anchorCtr="0">
            <a:normAutofit/>
          </a:bodyPr>
          <a:lstStyle>
            <a:lvl1pPr algn="l">
              <a:defRPr sz="36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33799" y="4807176"/>
            <a:ext cx="6477001" cy="97676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9" y="1276089"/>
            <a:ext cx="5014385" cy="4878906"/>
          </a:xfrm>
        </p:spPr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470" y="1276089"/>
            <a:ext cx="5014385" cy="4878906"/>
          </a:xfrm>
        </p:spPr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4384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defRPr/>
            </a:pPr>
            <a:endParaRPr lang="zh-CN" altLang="en-US" sz="8800">
              <a:solidFill>
                <a:srgbClr val="FFFFFF"/>
              </a:solidFill>
              <a:ea typeface="黑体" panose="02010609060101010101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612572"/>
            <a:ext cx="12192000" cy="1589314"/>
          </a:xfrm>
        </p:spPr>
        <p:txBody>
          <a:bodyPr>
            <a:normAutofit/>
          </a:bodyPr>
          <a:lstStyle>
            <a:lvl1pPr>
              <a:defRPr sz="8800" b="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Shape"/>
          <p:cNvSpPr/>
          <p:nvPr>
            <p:custDataLst>
              <p:tags r:id="rId2"/>
            </p:custDataLst>
          </p:nvPr>
        </p:nvSpPr>
        <p:spPr>
          <a:xfrm>
            <a:off x="4176551" y="5430215"/>
            <a:ext cx="276500" cy="209470"/>
          </a:xfrm>
          <a:custGeom>
            <a:avLst/>
            <a:gdLst/>
            <a:ahLst/>
            <a:cxnLst/>
            <a:rect l="l" t="t" r="r" b="b"/>
            <a:pathLst>
              <a:path w="4974795" h="3320682">
                <a:moveTo>
                  <a:pt x="1897867" y="1805825"/>
                </a:moveTo>
                <a:lnTo>
                  <a:pt x="2485737" y="2315734"/>
                </a:lnTo>
                <a:lnTo>
                  <a:pt x="3073607" y="1805825"/>
                </a:lnTo>
                <a:lnTo>
                  <a:pt x="4820061" y="3320682"/>
                </a:lnTo>
                <a:lnTo>
                  <a:pt x="151413" y="3320682"/>
                </a:lnTo>
                <a:close/>
                <a:moveTo>
                  <a:pt x="0" y="159634"/>
                </a:moveTo>
                <a:lnTo>
                  <a:pt x="1788328" y="1710812"/>
                </a:lnTo>
                <a:lnTo>
                  <a:pt x="0" y="3261996"/>
                </a:lnTo>
                <a:close/>
                <a:moveTo>
                  <a:pt x="4974795" y="156753"/>
                </a:moveTo>
                <a:lnTo>
                  <a:pt x="4974795" y="3264872"/>
                </a:lnTo>
                <a:lnTo>
                  <a:pt x="3183146" y="1710812"/>
                </a:lnTo>
                <a:close/>
                <a:moveTo>
                  <a:pt x="35040" y="0"/>
                </a:moveTo>
                <a:lnTo>
                  <a:pt x="4936434" y="0"/>
                </a:lnTo>
                <a:lnTo>
                  <a:pt x="2485737" y="212570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625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00">
              <a:solidFill>
                <a:schemeClr val="bg1">
                  <a:lumMod val="65000"/>
                </a:schemeClr>
              </a:solidFill>
              <a:ea typeface="黑体" panose="02010609060101010101" pitchFamily="2" charset="-122"/>
            </a:endParaRPr>
          </a:p>
        </p:txBody>
      </p:sp>
      <p:sp>
        <p:nvSpPr>
          <p:cNvPr id="8" name="KSO_Shape"/>
          <p:cNvSpPr/>
          <p:nvPr>
            <p:custDataLst>
              <p:tags r:id="rId3"/>
            </p:custDataLst>
          </p:nvPr>
        </p:nvSpPr>
        <p:spPr>
          <a:xfrm>
            <a:off x="4203782" y="4794006"/>
            <a:ext cx="222038" cy="297447"/>
          </a:xfrm>
          <a:custGeom>
            <a:avLst/>
            <a:gdLst/>
            <a:ahLst/>
            <a:cxnLst/>
            <a:rect l="l" t="t" r="r" b="b"/>
            <a:pathLst>
              <a:path w="396520" h="469210">
                <a:moveTo>
                  <a:pt x="327445" y="314600"/>
                </a:moveTo>
                <a:cubicBezTo>
                  <a:pt x="356349" y="319254"/>
                  <a:pt x="385797" y="360745"/>
                  <a:pt x="394054" y="381803"/>
                </a:cubicBezTo>
                <a:cubicBezTo>
                  <a:pt x="402312" y="402860"/>
                  <a:pt x="388098" y="427511"/>
                  <a:pt x="376990" y="440944"/>
                </a:cubicBezTo>
                <a:cubicBezTo>
                  <a:pt x="373700" y="421882"/>
                  <a:pt x="364955" y="401443"/>
                  <a:pt x="352485" y="383463"/>
                </a:cubicBezTo>
                <a:cubicBezTo>
                  <a:pt x="332676" y="354903"/>
                  <a:pt x="307287" y="337803"/>
                  <a:pt x="287162" y="338581"/>
                </a:cubicBezTo>
                <a:cubicBezTo>
                  <a:pt x="300917" y="326499"/>
                  <a:pt x="298542" y="309947"/>
                  <a:pt x="327445" y="314600"/>
                </a:cubicBezTo>
                <a:close/>
                <a:moveTo>
                  <a:pt x="44367" y="9445"/>
                </a:moveTo>
                <a:cubicBezTo>
                  <a:pt x="65307" y="7976"/>
                  <a:pt x="88582" y="48300"/>
                  <a:pt x="98716" y="103893"/>
                </a:cubicBezTo>
                <a:cubicBezTo>
                  <a:pt x="103023" y="127522"/>
                  <a:pt x="104507" y="151694"/>
                  <a:pt x="102812" y="172874"/>
                </a:cubicBezTo>
                <a:cubicBezTo>
                  <a:pt x="96419" y="177933"/>
                  <a:pt x="92462" y="183883"/>
                  <a:pt x="93679" y="191748"/>
                </a:cubicBezTo>
                <a:cubicBezTo>
                  <a:pt x="97962" y="219449"/>
                  <a:pt x="202914" y="329063"/>
                  <a:pt x="240363" y="349244"/>
                </a:cubicBezTo>
                <a:cubicBezTo>
                  <a:pt x="253454" y="356299"/>
                  <a:pt x="265280" y="353652"/>
                  <a:pt x="275564" y="347108"/>
                </a:cubicBezTo>
                <a:lnTo>
                  <a:pt x="275884" y="347663"/>
                </a:lnTo>
                <a:cubicBezTo>
                  <a:pt x="293996" y="337193"/>
                  <a:pt x="324545" y="354625"/>
                  <a:pt x="347507" y="388530"/>
                </a:cubicBezTo>
                <a:cubicBezTo>
                  <a:pt x="360303" y="407426"/>
                  <a:pt x="369015" y="429003"/>
                  <a:pt x="371399" y="448117"/>
                </a:cubicBezTo>
                <a:cubicBezTo>
                  <a:pt x="347296" y="472826"/>
                  <a:pt x="310581" y="469765"/>
                  <a:pt x="288158" y="468159"/>
                </a:cubicBezTo>
                <a:cubicBezTo>
                  <a:pt x="253182" y="465654"/>
                  <a:pt x="-15065" y="364036"/>
                  <a:pt x="664" y="89829"/>
                </a:cubicBezTo>
                <a:cubicBezTo>
                  <a:pt x="3125" y="70964"/>
                  <a:pt x="7079" y="53749"/>
                  <a:pt x="14299" y="39550"/>
                </a:cubicBezTo>
                <a:cubicBezTo>
                  <a:pt x="20978" y="26415"/>
                  <a:pt x="30453" y="15861"/>
                  <a:pt x="44367" y="9445"/>
                </a:cubicBezTo>
                <a:close/>
                <a:moveTo>
                  <a:pt x="85842" y="6"/>
                </a:moveTo>
                <a:cubicBezTo>
                  <a:pt x="147282" y="-938"/>
                  <a:pt x="156451" y="106342"/>
                  <a:pt x="147962" y="128156"/>
                </a:cubicBezTo>
                <a:cubicBezTo>
                  <a:pt x="140696" y="146825"/>
                  <a:pt x="125598" y="157194"/>
                  <a:pt x="109217" y="167957"/>
                </a:cubicBezTo>
                <a:cubicBezTo>
                  <a:pt x="111214" y="147002"/>
                  <a:pt x="109601" y="123749"/>
                  <a:pt x="105273" y="101024"/>
                </a:cubicBezTo>
                <a:cubicBezTo>
                  <a:pt x="95931" y="51971"/>
                  <a:pt x="75887" y="14560"/>
                  <a:pt x="55177" y="5105"/>
                </a:cubicBezTo>
                <a:cubicBezTo>
                  <a:pt x="63799" y="1769"/>
                  <a:pt x="73998" y="188"/>
                  <a:pt x="85842" y="6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00">
              <a:solidFill>
                <a:schemeClr val="bg1">
                  <a:lumMod val="65000"/>
                </a:schemeClr>
              </a:solidFill>
              <a:ea typeface="黑体" panose="02010609060101010101" pitchFamily="2" charset="-122"/>
            </a:endParaRPr>
          </a:p>
        </p:txBody>
      </p:sp>
      <p:sp>
        <p:nvSpPr>
          <p:cNvPr id="9" name="KSO_Shape"/>
          <p:cNvSpPr/>
          <p:nvPr>
            <p:custDataLst>
              <p:tags r:id="rId4"/>
            </p:custDataLst>
          </p:nvPr>
        </p:nvSpPr>
        <p:spPr>
          <a:xfrm>
            <a:off x="4103237" y="5902391"/>
            <a:ext cx="425223" cy="360288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ea typeface="黑体" panose="02010609060101010101" pitchFamily="2" charset="-122"/>
            </a:endParaRPr>
          </a:p>
        </p:txBody>
      </p:sp>
      <p:sp>
        <p:nvSpPr>
          <p:cNvPr id="12" name="内容占位符 11"/>
          <p:cNvSpPr>
            <a:spLocks noGrp="1"/>
          </p:cNvSpPr>
          <p:nvPr>
            <p:ph sz="quarter" idx="13" hasCustomPrompt="1"/>
          </p:nvPr>
        </p:nvSpPr>
        <p:spPr>
          <a:xfrm>
            <a:off x="4528459" y="4726544"/>
            <a:ext cx="3600000" cy="432369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  <p:sp>
        <p:nvSpPr>
          <p:cNvPr id="14" name="内容占位符 13"/>
          <p:cNvSpPr>
            <a:spLocks noGrp="1"/>
          </p:cNvSpPr>
          <p:nvPr>
            <p:ph sz="quarter" idx="14" hasCustomPrompt="1"/>
          </p:nvPr>
        </p:nvSpPr>
        <p:spPr>
          <a:xfrm>
            <a:off x="4528460" y="5314652"/>
            <a:ext cx="3600000" cy="432000"/>
          </a:xfrm>
        </p:spPr>
        <p:txBody>
          <a:bodyPr anchor="ctr" anchorCtr="0">
            <a:normAutofit/>
          </a:bodyPr>
          <a:lstStyle>
            <a:lvl1pPr marL="0" indent="0">
              <a:buNone/>
              <a:defRPr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  <p:sp>
        <p:nvSpPr>
          <p:cNvPr id="16" name="内容占位符 15"/>
          <p:cNvSpPr>
            <a:spLocks noGrp="1"/>
          </p:cNvSpPr>
          <p:nvPr>
            <p:ph sz="quarter" idx="15" hasCustomPrompt="1"/>
          </p:nvPr>
        </p:nvSpPr>
        <p:spPr>
          <a:xfrm>
            <a:off x="4528460" y="5902391"/>
            <a:ext cx="3600000" cy="432000"/>
          </a:xfrm>
        </p:spPr>
        <p:txBody>
          <a:bodyPr anchor="ctr" anchorCtr="0">
            <a:normAutofit/>
          </a:bodyPr>
          <a:lstStyle>
            <a:lvl1pPr marL="0" indent="0">
              <a:buNone/>
              <a:defRPr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90620" y="365125"/>
            <a:ext cx="146318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901418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7600" y="408675"/>
            <a:ext cx="10516800" cy="581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image" Target="../media/image1.png"/><Relationship Id="rId13" Type="http://schemas.openxmlformats.org/officeDocument/2006/relationships/tags" Target="../tags/tag5.xml"/><Relationship Id="rId12" Type="http://schemas.openxmlformats.org/officeDocument/2006/relationships/tags" Target="../tags/tag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914400" y="1981200"/>
            <a:ext cx="103632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b="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b="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 b="0"/>
            </a:lvl1pPr>
          </a:lstStyle>
          <a:p>
            <a:pPr lvl="0" fontAlgn="base"/>
            <a:fld id="{9A0DB2DC-4C9A-4742-B13C-FB6460FD3503}" type="slidenum">
              <a:rPr 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dissolve/>
  </p:transition>
  <p:hf sldNum="0" hdr="0" ftr="0" dt="0"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6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649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157681"/>
            <a:ext cx="10515600" cy="5019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A8A3A-C3F8-40C6-8A68-BF3B77C39B6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F6C2B-E59F-409B-8943-425C218F0AE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4"/>
        </a:buBlip>
        <a:defRPr sz="2400" b="1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2.xml"/><Relationship Id="rId3" Type="http://schemas.openxmlformats.org/officeDocument/2006/relationships/tags" Target="../tags/tag8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9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0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tags" Target="../tags/tag15.xml"/><Relationship Id="rId3" Type="http://schemas.openxmlformats.org/officeDocument/2006/relationships/slide" Target="slide6.xml"/><Relationship Id="rId2" Type="http://schemas.openxmlformats.org/officeDocument/2006/relationships/slide" Target="slide2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6.xml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tags" Target="../tags/tag18.xml"/><Relationship Id="rId4" Type="http://schemas.openxmlformats.org/officeDocument/2006/relationships/slide" Target="slide6.xml"/><Relationship Id="rId3" Type="http://schemas.openxmlformats.org/officeDocument/2006/relationships/slide" Target="slide2.xml"/><Relationship Id="rId2" Type="http://schemas.openxmlformats.org/officeDocument/2006/relationships/slide" Target="slide1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19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20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1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jpeg"/><Relationship Id="rId8" Type="http://schemas.openxmlformats.org/officeDocument/2006/relationships/image" Target="../media/image26.jpeg"/><Relationship Id="rId7" Type="http://schemas.openxmlformats.org/officeDocument/2006/relationships/image" Target="../media/image25.jpeg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1" Type="http://schemas.openxmlformats.org/officeDocument/2006/relationships/slideLayout" Target="../slideLayouts/slideLayout7.xml"/><Relationship Id="rId20" Type="http://schemas.openxmlformats.org/officeDocument/2006/relationships/image" Target="../media/image37.png"/><Relationship Id="rId2" Type="http://schemas.openxmlformats.org/officeDocument/2006/relationships/image" Target="../media/image20.jpeg"/><Relationship Id="rId19" Type="http://schemas.openxmlformats.org/officeDocument/2006/relationships/slide" Target="slide6.xml"/><Relationship Id="rId18" Type="http://schemas.openxmlformats.org/officeDocument/2006/relationships/image" Target="../media/image36.jpeg"/><Relationship Id="rId17" Type="http://schemas.openxmlformats.org/officeDocument/2006/relationships/image" Target="../media/image35.jpeg"/><Relationship Id="rId16" Type="http://schemas.openxmlformats.org/officeDocument/2006/relationships/image" Target="../media/image34.jpeg"/><Relationship Id="rId15" Type="http://schemas.openxmlformats.org/officeDocument/2006/relationships/image" Target="../media/image33.jpeg"/><Relationship Id="rId14" Type="http://schemas.openxmlformats.org/officeDocument/2006/relationships/image" Target="../media/image32.jpeg"/><Relationship Id="rId13" Type="http://schemas.openxmlformats.org/officeDocument/2006/relationships/image" Target="../media/image31.jpeg"/><Relationship Id="rId12" Type="http://schemas.openxmlformats.org/officeDocument/2006/relationships/image" Target="../media/image30.jpeg"/><Relationship Id="rId11" Type="http://schemas.openxmlformats.org/officeDocument/2006/relationships/image" Target="../media/image29.png"/><Relationship Id="rId10" Type="http://schemas.openxmlformats.org/officeDocument/2006/relationships/image" Target="../media/image28.jpeg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tags" Target="../tags/tag22.xml"/><Relationship Id="rId3" Type="http://schemas.openxmlformats.org/officeDocument/2006/relationships/image" Target="../media/image49.GIF"/><Relationship Id="rId2" Type="http://schemas.openxmlformats.org/officeDocument/2006/relationships/hyperlink" Target="http://www.sucaiw.com/../images.asp?url=http://py.sucaiw.com/%B6%AF%BB%AD%C0%E0/%D2%BB%B0%E3%B6%AF%BB%AD/%CE%E5%D0%C7/%B0%D7%C9%AB%B1%B3%BE%B0%B5%C4//&amp;pic=gif&amp;num=026&amp;ext=.gif&amp;picall=36" TargetMode="External"/><Relationship Id="rId1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3.xml"/><Relationship Id="rId1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audio" Target="../media/audio1.wav"/><Relationship Id="rId3" Type="http://schemas.openxmlformats.org/officeDocument/2006/relationships/tags" Target="../tags/tag24.xml"/><Relationship Id="rId2" Type="http://schemas.openxmlformats.org/officeDocument/2006/relationships/image" Target="../media/image51.jpeg"/><Relationship Id="rId1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audio2.wav"/><Relationship Id="rId1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audio3.wav"/><Relationship Id="rId1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audio3.wav"/><Relationship Id="rId1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audio4.wav"/><Relationship Id="rId1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5.wav"/><Relationship Id="rId1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image" Target="../media/image57.png"/><Relationship Id="rId1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audio" Target="../media/audio5.wav"/><Relationship Id="rId2" Type="http://schemas.openxmlformats.org/officeDocument/2006/relationships/tags" Target="../tags/tag28.xml"/><Relationship Id="rId1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-2147482620"/>
          <p:cNvPicPr>
            <a:picLocks noChangeAspect="1"/>
          </p:cNvPicPr>
          <p:nvPr/>
        </p:nvPicPr>
        <p:blipFill>
          <a:blip r:embed="rId1">
            <a:lum bright="-17999" contrast="60000"/>
          </a:blip>
          <a:stretch>
            <a:fillRect/>
          </a:stretch>
        </p:blipFill>
        <p:spPr>
          <a:xfrm>
            <a:off x="83820" y="137160"/>
            <a:ext cx="12023725" cy="3597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文本框 99"/>
          <p:cNvSpPr txBox="1"/>
          <p:nvPr/>
        </p:nvSpPr>
        <p:spPr>
          <a:xfrm>
            <a:off x="411480" y="3944620"/>
            <a:ext cx="11148060" cy="25533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b="1" dirty="0">
                <a:latin typeface="宋体" panose="02010600030101010101" pitchFamily="2" charset="-122"/>
              </a:rPr>
              <a:t>    </a:t>
            </a:r>
            <a:r>
              <a:rPr lang="zh-CN" altLang="en-US" sz="4000" b="1" dirty="0">
                <a:latin typeface="宋体" panose="02010600030101010101" pitchFamily="2" charset="-122"/>
              </a:rPr>
              <a:t>图片中展示的是毛泽东</a:t>
            </a:r>
            <a:r>
              <a:rPr lang="en-US" altLang="zh-CN" sz="4000" b="1" dirty="0">
                <a:latin typeface="宋体" panose="02010600030101010101" pitchFamily="2" charset="-122"/>
              </a:rPr>
              <a:t>《</a:t>
            </a:r>
            <a:r>
              <a:rPr lang="zh-CN" altLang="en-US" sz="4000" b="1" dirty="0">
                <a:latin typeface="宋体" panose="02010600030101010101" pitchFamily="2" charset="-122"/>
              </a:rPr>
              <a:t>七律</a:t>
            </a:r>
            <a:r>
              <a:rPr lang="en-US" altLang="zh-CN" sz="4000" b="1" dirty="0">
                <a:latin typeface="微软雅黑" panose="020B0503020204020204" charset="-122"/>
              </a:rPr>
              <a:t>·</a:t>
            </a:r>
            <a:r>
              <a:rPr lang="zh-CN" altLang="en-US" sz="4000" b="1" dirty="0">
                <a:latin typeface="宋体" panose="02010600030101010101" pitchFamily="2" charset="-122"/>
              </a:rPr>
              <a:t>长征</a:t>
            </a:r>
            <a:r>
              <a:rPr lang="en-US" altLang="zh-CN" sz="4000" b="1" dirty="0">
                <a:latin typeface="宋体" panose="02010600030101010101" pitchFamily="2" charset="-122"/>
              </a:rPr>
              <a:t>》</a:t>
            </a:r>
            <a:r>
              <a:rPr lang="zh-CN" altLang="en-US" sz="4000" b="1" dirty="0">
                <a:latin typeface="宋体" panose="02010600030101010101" pitchFamily="2" charset="-122"/>
              </a:rPr>
              <a:t>，概括了二万五千里长征的艰难，赞扬了红军无所畏惧的英雄气概。那么，中国工农红军为什么要长征？他们在途中遭遇了哪些艰难险阻？ </a:t>
            </a:r>
            <a:endParaRPr lang="zh-CN" altLang="en-US" sz="4000" b="1" dirty="0">
              <a:latin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4" name="文本框 1"/>
          <p:cNvSpPr txBox="1"/>
          <p:nvPr/>
        </p:nvSpPr>
        <p:spPr>
          <a:xfrm>
            <a:off x="842645" y="2388553"/>
            <a:ext cx="10793413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72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第17课 中国工农红军长征</a:t>
            </a:r>
            <a:endParaRPr lang="zh-CN" altLang="en-US" sz="7200" b="1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097" name="Picture 40" descr="Snap6"/>
          <p:cNvPicPr>
            <a:picLocks noGrp="1" noChangeAspect="1"/>
          </p:cNvPicPr>
          <p:nvPr>
            <p:ph type="body" orient="vert" idx="1"/>
          </p:nvPr>
        </p:nvPicPr>
        <p:blipFill>
          <a:blip r:embed="rId1"/>
          <a:stretch>
            <a:fillRect/>
          </a:stretch>
        </p:blipFill>
        <p:spPr>
          <a:xfrm>
            <a:off x="360045" y="568960"/>
            <a:ext cx="6505575" cy="6291580"/>
          </a:xfrm>
        </p:spPr>
      </p:pic>
      <p:sp>
        <p:nvSpPr>
          <p:cNvPr id="4098" name="矩形标注 10242"/>
          <p:cNvSpPr/>
          <p:nvPr/>
        </p:nvSpPr>
        <p:spPr>
          <a:xfrm>
            <a:off x="1497648" y="5084763"/>
            <a:ext cx="3382962" cy="863600"/>
          </a:xfrm>
          <a:prstGeom prst="wedgeRectCallout">
            <a:avLst>
              <a:gd name="adj1" fmla="val 31606"/>
              <a:gd name="adj2" fmla="val -11875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>
              <a:spcBef>
                <a:spcPct val="50000"/>
              </a:spcBef>
              <a:buClrTx/>
            </a:pPr>
            <a:r>
              <a:rPr lang="en-US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1931.11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中华苏维埃共和国临时中央政府成立</a:t>
            </a:r>
            <a:endParaRPr lang="zh-CN" altLang="en-US" sz="24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9" name="矩形标注 10243"/>
          <p:cNvSpPr/>
          <p:nvPr/>
        </p:nvSpPr>
        <p:spPr>
          <a:xfrm>
            <a:off x="5343208" y="4068763"/>
            <a:ext cx="2519362" cy="863600"/>
          </a:xfrm>
          <a:prstGeom prst="wedgeRectCallout">
            <a:avLst>
              <a:gd name="adj1" fmla="val -72935"/>
              <a:gd name="adj2" fmla="val -13236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>
              <a:spcBef>
                <a:spcPct val="50000"/>
              </a:spcBef>
              <a:buClrTx/>
            </a:pP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中央革命根据地首都瑞金</a:t>
            </a:r>
            <a:endParaRPr lang="zh-CN" altLang="en-US" sz="24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5" name="矩形标注 10244"/>
          <p:cNvSpPr/>
          <p:nvPr/>
        </p:nvSpPr>
        <p:spPr>
          <a:xfrm>
            <a:off x="5343525" y="2561590"/>
            <a:ext cx="6299200" cy="575945"/>
          </a:xfrm>
          <a:prstGeom prst="wedgeRectCallout">
            <a:avLst>
              <a:gd name="adj1" fmla="val -49361"/>
              <a:gd name="adj2" fmla="val -164051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南京国民政府：“攘外必先安内”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1" name="文本框 10245"/>
          <p:cNvSpPr txBox="1"/>
          <p:nvPr/>
        </p:nvSpPr>
        <p:spPr>
          <a:xfrm>
            <a:off x="-60325" y="-14605"/>
            <a:ext cx="3816350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年前的中国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0247" name="组合 10246"/>
          <p:cNvGrpSpPr/>
          <p:nvPr/>
        </p:nvGrpSpPr>
        <p:grpSpPr>
          <a:xfrm>
            <a:off x="6390006" y="-118985"/>
            <a:ext cx="5130799" cy="1628775"/>
            <a:chOff x="-237" y="5"/>
            <a:chExt cx="3232" cy="1406"/>
          </a:xfrm>
        </p:grpSpPr>
        <p:pic>
          <p:nvPicPr>
            <p:cNvPr id="4103" name="图片 10247" descr="pic"/>
            <p:cNvPicPr>
              <a:picLocks noChangeAspect="1"/>
            </p:cNvPicPr>
            <p:nvPr/>
          </p:nvPicPr>
          <p:blipFill>
            <a:blip r:embed="rId2"/>
            <a:srcRect l="47501" r="12222"/>
            <a:stretch>
              <a:fillRect/>
            </a:stretch>
          </p:blipFill>
          <p:spPr>
            <a:xfrm>
              <a:off x="-237" y="95"/>
              <a:ext cx="851" cy="13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4" name="椭圆形标注 10248"/>
            <p:cNvSpPr/>
            <p:nvPr/>
          </p:nvSpPr>
          <p:spPr>
            <a:xfrm>
              <a:off x="614" y="5"/>
              <a:ext cx="2381" cy="1406"/>
            </a:xfrm>
            <a:prstGeom prst="wedgeEllipseCallout">
              <a:avLst>
                <a:gd name="adj1" fmla="val -69907"/>
                <a:gd name="adj2" fmla="val -4625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algn="ctr">
                <a:buClrTx/>
              </a:pPr>
              <a:r>
                <a:rPr lang="zh-CN" altLang="en-US" sz="2400" b="1">
                  <a:latin typeface="黑体" panose="02010609060101010101" pitchFamily="2" charset="-122"/>
                  <a:ea typeface="黑体" panose="02010609060101010101" pitchFamily="2" charset="-122"/>
                </a:rPr>
                <a:t>从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1931</a:t>
              </a:r>
              <a:r>
                <a:rPr lang="zh-CN" altLang="en-US" sz="2400" b="1">
                  <a:latin typeface="黑体" panose="02010609060101010101" pitchFamily="2" charset="-122"/>
                  <a:ea typeface="黑体" panose="02010609060101010101" pitchFamily="2" charset="-122"/>
                </a:rPr>
                <a:t>年起，日本侵占我国东三省，又欲进犯华北。</a:t>
              </a:r>
              <a:endParaRPr lang="zh-CN" altLang="en-US" sz="2400" b="1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1" name="标题 11265"/>
          <p:cNvSpPr>
            <a:spLocks noGrp="1"/>
          </p:cNvSpPr>
          <p:nvPr>
            <p:ph type="title"/>
          </p:nvPr>
        </p:nvSpPr>
        <p:spPr>
          <a:xfrm>
            <a:off x="175895" y="88900"/>
            <a:ext cx="3383915" cy="1139825"/>
          </a:xfrm>
          <a:solidFill>
            <a:srgbClr val="FF0000"/>
          </a:solidFill>
        </p:spPr>
        <p:txBody>
          <a:bodyPr anchor="ctr"/>
          <a:p>
            <a:r>
              <a:rPr lang="zh-CN" altLang="en-US" sz="4000" b="1">
                <a:solidFill>
                  <a:schemeClr val="bg1"/>
                </a:solidFill>
              </a:rPr>
              <a:t>长征的背景</a:t>
            </a:r>
            <a:endParaRPr lang="zh-CN" altLang="en-US" sz="4000" b="1">
              <a:solidFill>
                <a:schemeClr val="bg1"/>
              </a:solidFill>
            </a:endParaRPr>
          </a:p>
        </p:txBody>
      </p:sp>
      <p:pic>
        <p:nvPicPr>
          <p:cNvPr id="5123" name="Picture 6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4260" y="1228725"/>
            <a:ext cx="3413760" cy="3811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10" descr="j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25" y="1410970"/>
            <a:ext cx="5435600" cy="3222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Rectangle 3"/>
          <p:cNvSpPr/>
          <p:nvPr/>
        </p:nvSpPr>
        <p:spPr>
          <a:xfrm>
            <a:off x="1382395" y="5211763"/>
            <a:ext cx="5256213" cy="8001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>
            <a:spAutoFit/>
          </a:bodyPr>
          <a:p>
            <a:pPr algn="ctr">
              <a:buClrTx/>
            </a:pPr>
            <a:r>
              <a:rPr lang="zh-CN" altLang="en-US" sz="2400">
                <a:latin typeface="Arial" panose="020B0604020202020204" pitchFamily="34" charset="0"/>
                <a:ea typeface="黑体" panose="02010609060101010101" pitchFamily="2" charset="-122"/>
              </a:rPr>
              <a:t>蒋介石手书的</a:t>
            </a: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“攘外必先安内”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ctr">
              <a:buClrTx/>
            </a:pPr>
            <a:r>
              <a:rPr lang="zh-CN" altLang="en-US" sz="2400">
                <a:latin typeface="Arial" panose="020B0604020202020204" pitchFamily="34" charset="0"/>
                <a:ea typeface="黑体" panose="02010609060101010101" pitchFamily="2" charset="-122"/>
              </a:rPr>
              <a:t>的政策</a:t>
            </a:r>
            <a:endParaRPr lang="zh-CN" altLang="en-US" sz="240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126" name="Rectangle 4"/>
          <p:cNvSpPr/>
          <p:nvPr/>
        </p:nvSpPr>
        <p:spPr>
          <a:xfrm>
            <a:off x="7309485" y="5211763"/>
            <a:ext cx="3419475" cy="8001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>
            <a:spAutoFit/>
          </a:bodyPr>
          <a:p>
            <a:pPr algn="ctr">
              <a:buClrTx/>
            </a:pPr>
            <a:r>
              <a:rPr lang="zh-CN" altLang="en-US" sz="2400">
                <a:latin typeface="Arial" panose="020B0604020202020204" pitchFamily="34" charset="0"/>
                <a:ea typeface="黑体" panose="02010609060101010101" pitchFamily="2" charset="-122"/>
              </a:rPr>
              <a:t>蒋介石</a:t>
            </a: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“围剿”</a:t>
            </a:r>
            <a:r>
              <a:rPr lang="zh-CN" altLang="en-US" sz="2400">
                <a:latin typeface="Arial" panose="020B0604020202020204" pitchFamily="34" charset="0"/>
                <a:ea typeface="黑体" panose="02010609060101010101" pitchFamily="2" charset="-122"/>
              </a:rPr>
              <a:t>红军</a:t>
            </a:r>
            <a:endParaRPr lang="zh-CN" altLang="en-US" sz="24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ctr">
              <a:buClrTx/>
            </a:pPr>
            <a:r>
              <a:rPr lang="zh-CN" altLang="en-US" sz="2400">
                <a:latin typeface="Arial" panose="020B0604020202020204" pitchFamily="34" charset="0"/>
                <a:ea typeface="黑体" panose="02010609060101010101" pitchFamily="2" charset="-122"/>
              </a:rPr>
              <a:t>手令</a:t>
            </a:r>
            <a:endParaRPr lang="zh-CN" altLang="en-US" sz="240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7" name="矩形 7197"/>
          <p:cNvSpPr/>
          <p:nvPr/>
        </p:nvSpPr>
        <p:spPr>
          <a:xfrm>
            <a:off x="35878" y="454025"/>
            <a:ext cx="5003800" cy="644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一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战略转移与遵义会议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6642" name="图片 26641" descr="heiba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6725" y="1797050"/>
            <a:ext cx="11261090" cy="46755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由于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630" y="1971675"/>
            <a:ext cx="10345420" cy="4133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矩形 7174"/>
          <p:cNvSpPr/>
          <p:nvPr/>
        </p:nvSpPr>
        <p:spPr>
          <a:xfrm>
            <a:off x="466725" y="1319530"/>
            <a:ext cx="2078038" cy="477838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战略转移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" name="MH_SubTitle_4"/>
          <p:cNvSpPr/>
          <p:nvPr>
            <p:custDataLst>
              <p:tags r:id="rId1"/>
            </p:custDataLst>
          </p:nvPr>
        </p:nvSpPr>
        <p:spPr bwMode="auto">
          <a:xfrm>
            <a:off x="100330" y="51435"/>
            <a:ext cx="3049905" cy="714375"/>
          </a:xfrm>
          <a:custGeom>
            <a:avLst/>
            <a:gdLst>
              <a:gd name="T0" fmla="*/ 2147483646 w 30720"/>
              <a:gd name="T1" fmla="*/ 2147483646 h 11496"/>
              <a:gd name="T2" fmla="*/ 2147483646 w 30720"/>
              <a:gd name="T3" fmla="*/ 2147483646 h 11496"/>
              <a:gd name="T4" fmla="*/ 2147483646 w 30720"/>
              <a:gd name="T5" fmla="*/ 2147483646 h 11496"/>
              <a:gd name="T6" fmla="*/ 2147483646 w 30720"/>
              <a:gd name="T7" fmla="*/ 2147483646 h 11496"/>
              <a:gd name="T8" fmla="*/ 2147483646 w 30720"/>
              <a:gd name="T9" fmla="*/ 2147483646 h 11496"/>
              <a:gd name="T10" fmla="*/ 2147483646 w 30720"/>
              <a:gd name="T11" fmla="*/ 2147483646 h 11496"/>
              <a:gd name="T12" fmla="*/ 2147483646 w 30720"/>
              <a:gd name="T13" fmla="*/ 2147483646 h 11496"/>
              <a:gd name="T14" fmla="*/ 2147483646 w 30720"/>
              <a:gd name="T15" fmla="*/ 2147483646 h 11496"/>
              <a:gd name="T16" fmla="*/ 2147483646 w 30720"/>
              <a:gd name="T17" fmla="*/ 2147483646 h 11496"/>
              <a:gd name="T18" fmla="*/ 2147483646 w 30720"/>
              <a:gd name="T19" fmla="*/ 2147483646 h 11496"/>
              <a:gd name="T20" fmla="*/ 2147483646 w 30720"/>
              <a:gd name="T21" fmla="*/ 2147483646 h 11496"/>
              <a:gd name="T22" fmla="*/ 2147483646 w 30720"/>
              <a:gd name="T23" fmla="*/ 2147483646 h 11496"/>
              <a:gd name="T24" fmla="*/ 2147483646 w 30720"/>
              <a:gd name="T25" fmla="*/ 2147483646 h 11496"/>
              <a:gd name="T26" fmla="*/ 2147483646 w 30720"/>
              <a:gd name="T27" fmla="*/ 2147483646 h 11496"/>
              <a:gd name="T28" fmla="*/ 2147483646 w 30720"/>
              <a:gd name="T29" fmla="*/ 2147483646 h 11496"/>
              <a:gd name="T30" fmla="*/ 2147483646 w 30720"/>
              <a:gd name="T31" fmla="*/ 2147483646 h 11496"/>
              <a:gd name="T32" fmla="*/ 2147483646 w 30720"/>
              <a:gd name="T33" fmla="*/ 2147483646 h 11496"/>
              <a:gd name="T34" fmla="*/ 2147483646 w 30720"/>
              <a:gd name="T35" fmla="*/ 2147483646 h 11496"/>
              <a:gd name="T36" fmla="*/ 2147483646 w 30720"/>
              <a:gd name="T37" fmla="*/ 2147483646 h 11496"/>
              <a:gd name="T38" fmla="*/ 2147483646 w 30720"/>
              <a:gd name="T39" fmla="*/ 2147483646 h 11496"/>
              <a:gd name="T40" fmla="*/ 2147483646 w 30720"/>
              <a:gd name="T41" fmla="*/ 2147483646 h 11496"/>
              <a:gd name="T42" fmla="*/ 2147483646 w 30720"/>
              <a:gd name="T43" fmla="*/ 2147483646 h 11496"/>
              <a:gd name="T44" fmla="*/ 2147483646 w 30720"/>
              <a:gd name="T45" fmla="*/ 2147483646 h 11496"/>
              <a:gd name="T46" fmla="*/ 2147483646 w 30720"/>
              <a:gd name="T47" fmla="*/ 2147483646 h 11496"/>
              <a:gd name="T48" fmla="*/ 2147483646 w 30720"/>
              <a:gd name="T49" fmla="*/ 2147483646 h 11496"/>
              <a:gd name="T50" fmla="*/ 2147483646 w 30720"/>
              <a:gd name="T51" fmla="*/ 2147483646 h 11496"/>
              <a:gd name="T52" fmla="*/ 2147483646 w 30720"/>
              <a:gd name="T53" fmla="*/ 2147483646 h 11496"/>
              <a:gd name="T54" fmla="*/ 2147483646 w 30720"/>
              <a:gd name="T55" fmla="*/ 2147483646 h 11496"/>
              <a:gd name="T56" fmla="*/ 2147483646 w 30720"/>
              <a:gd name="T57" fmla="*/ 2147483646 h 11496"/>
              <a:gd name="T58" fmla="*/ 2147483646 w 30720"/>
              <a:gd name="T59" fmla="*/ 2147483646 h 11496"/>
              <a:gd name="T60" fmla="*/ 2147483646 w 30720"/>
              <a:gd name="T61" fmla="*/ 2147483646 h 11496"/>
              <a:gd name="T62" fmla="*/ 2147483646 w 30720"/>
              <a:gd name="T63" fmla="*/ 2147483646 h 11496"/>
              <a:gd name="T64" fmla="*/ 2147483646 w 30720"/>
              <a:gd name="T65" fmla="*/ 2147483646 h 11496"/>
              <a:gd name="T66" fmla="*/ 2147483646 w 30720"/>
              <a:gd name="T67" fmla="*/ 2147483646 h 11496"/>
              <a:gd name="T68" fmla="*/ 2147483646 w 30720"/>
              <a:gd name="T69" fmla="*/ 2147483646 h 11496"/>
              <a:gd name="T70" fmla="*/ 2147483646 w 30720"/>
              <a:gd name="T71" fmla="*/ 2147483646 h 11496"/>
              <a:gd name="T72" fmla="*/ 2147483646 w 30720"/>
              <a:gd name="T73" fmla="*/ 2147483646 h 11496"/>
              <a:gd name="T74" fmla="*/ 2147483646 w 30720"/>
              <a:gd name="T75" fmla="*/ 2147483646 h 11496"/>
              <a:gd name="T76" fmla="*/ 2147483646 w 30720"/>
              <a:gd name="T77" fmla="*/ 2147483646 h 11496"/>
              <a:gd name="T78" fmla="*/ 2147483646 w 30720"/>
              <a:gd name="T79" fmla="*/ 2147483646 h 11496"/>
              <a:gd name="T80" fmla="*/ 2147483646 w 30720"/>
              <a:gd name="T81" fmla="*/ 2147483646 h 11496"/>
              <a:gd name="T82" fmla="*/ 2147483646 w 30720"/>
              <a:gd name="T83" fmla="*/ 2147483646 h 11496"/>
              <a:gd name="T84" fmla="*/ 2147483646 w 30720"/>
              <a:gd name="T85" fmla="*/ 2147483646 h 11496"/>
              <a:gd name="T86" fmla="*/ 2147483646 w 30720"/>
              <a:gd name="T87" fmla="*/ 2147483646 h 11496"/>
              <a:gd name="T88" fmla="*/ 2147483646 w 30720"/>
              <a:gd name="T89" fmla="*/ 2147483646 h 11496"/>
              <a:gd name="T90" fmla="*/ 2147483646 w 30720"/>
              <a:gd name="T91" fmla="*/ 2147483646 h 11496"/>
              <a:gd name="T92" fmla="*/ 2147483646 w 30720"/>
              <a:gd name="T93" fmla="*/ 2147483646 h 11496"/>
              <a:gd name="T94" fmla="*/ 2147483646 w 30720"/>
              <a:gd name="T95" fmla="*/ 2147483646 h 11496"/>
              <a:gd name="T96" fmla="*/ 2147483646 w 30720"/>
              <a:gd name="T97" fmla="*/ 2147483646 h 11496"/>
              <a:gd name="T98" fmla="*/ 2147483646 w 30720"/>
              <a:gd name="T99" fmla="*/ 2147483646 h 11496"/>
              <a:gd name="T100" fmla="*/ 2147483646 w 30720"/>
              <a:gd name="T101" fmla="*/ 2147483646 h 11496"/>
              <a:gd name="T102" fmla="*/ 2147483646 w 30720"/>
              <a:gd name="T103" fmla="*/ 2147483646 h 11496"/>
              <a:gd name="T104" fmla="*/ 2147483646 w 30720"/>
              <a:gd name="T105" fmla="*/ 2147483646 h 11496"/>
              <a:gd name="T106" fmla="*/ 2147483646 w 30720"/>
              <a:gd name="T107" fmla="*/ 2147483646 h 11496"/>
              <a:gd name="T108" fmla="*/ 2147483646 w 30720"/>
              <a:gd name="T109" fmla="*/ 2147483646 h 11496"/>
              <a:gd name="T110" fmla="*/ 2147483646 w 30720"/>
              <a:gd name="T111" fmla="*/ 2147483646 h 11496"/>
              <a:gd name="T112" fmla="*/ 2147483646 w 30720"/>
              <a:gd name="T113" fmla="*/ 2147483646 h 11496"/>
              <a:gd name="T114" fmla="*/ 2147483646 w 30720"/>
              <a:gd name="T115" fmla="*/ 2147483646 h 11496"/>
              <a:gd name="T116" fmla="*/ 2147483646 w 30720"/>
              <a:gd name="T117" fmla="*/ 2147483646 h 11496"/>
              <a:gd name="T118" fmla="*/ 2147483646 w 30720"/>
              <a:gd name="T119" fmla="*/ 2147483646 h 11496"/>
              <a:gd name="T120" fmla="*/ 2147483646 w 30720"/>
              <a:gd name="T121" fmla="*/ 2147483646 h 11496"/>
              <a:gd name="T122" fmla="*/ 2147483646 w 30720"/>
              <a:gd name="T123" fmla="*/ 2147483646 h 11496"/>
              <a:gd name="T124" fmla="*/ 2147483646 w 30720"/>
              <a:gd name="T125" fmla="*/ 2147483646 h 1149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0720" h="11496">
                <a:moveTo>
                  <a:pt x="29285" y="7403"/>
                </a:moveTo>
                <a:lnTo>
                  <a:pt x="29285" y="7403"/>
                </a:lnTo>
                <a:lnTo>
                  <a:pt x="29232" y="7379"/>
                </a:lnTo>
                <a:lnTo>
                  <a:pt x="29180" y="7357"/>
                </a:lnTo>
                <a:lnTo>
                  <a:pt x="29127" y="7336"/>
                </a:lnTo>
                <a:lnTo>
                  <a:pt x="29073" y="7316"/>
                </a:lnTo>
                <a:lnTo>
                  <a:pt x="29020" y="7298"/>
                </a:lnTo>
                <a:lnTo>
                  <a:pt x="28966" y="7280"/>
                </a:lnTo>
                <a:lnTo>
                  <a:pt x="28913" y="7264"/>
                </a:lnTo>
                <a:lnTo>
                  <a:pt x="28859" y="7251"/>
                </a:lnTo>
                <a:lnTo>
                  <a:pt x="28804" y="7237"/>
                </a:lnTo>
                <a:lnTo>
                  <a:pt x="28750" y="7226"/>
                </a:lnTo>
                <a:lnTo>
                  <a:pt x="28697" y="7216"/>
                </a:lnTo>
                <a:lnTo>
                  <a:pt x="28643" y="7208"/>
                </a:lnTo>
                <a:lnTo>
                  <a:pt x="28589" y="7202"/>
                </a:lnTo>
                <a:lnTo>
                  <a:pt x="28535" y="7198"/>
                </a:lnTo>
                <a:lnTo>
                  <a:pt x="28482" y="7195"/>
                </a:lnTo>
                <a:lnTo>
                  <a:pt x="28429" y="7194"/>
                </a:lnTo>
                <a:lnTo>
                  <a:pt x="28376" y="7194"/>
                </a:lnTo>
                <a:lnTo>
                  <a:pt x="28322" y="7197"/>
                </a:lnTo>
                <a:lnTo>
                  <a:pt x="28269" y="7201"/>
                </a:lnTo>
                <a:lnTo>
                  <a:pt x="28217" y="7207"/>
                </a:lnTo>
                <a:lnTo>
                  <a:pt x="28165" y="7215"/>
                </a:lnTo>
                <a:lnTo>
                  <a:pt x="28113" y="7226"/>
                </a:lnTo>
                <a:lnTo>
                  <a:pt x="28062" y="7238"/>
                </a:lnTo>
                <a:lnTo>
                  <a:pt x="28011" y="7253"/>
                </a:lnTo>
                <a:lnTo>
                  <a:pt x="27960" y="7270"/>
                </a:lnTo>
                <a:lnTo>
                  <a:pt x="27910" y="7289"/>
                </a:lnTo>
                <a:lnTo>
                  <a:pt x="27861" y="7310"/>
                </a:lnTo>
                <a:lnTo>
                  <a:pt x="27812" y="7334"/>
                </a:lnTo>
                <a:lnTo>
                  <a:pt x="27763" y="7360"/>
                </a:lnTo>
                <a:lnTo>
                  <a:pt x="27717" y="7388"/>
                </a:lnTo>
                <a:lnTo>
                  <a:pt x="27670" y="7418"/>
                </a:lnTo>
                <a:lnTo>
                  <a:pt x="27623" y="7452"/>
                </a:lnTo>
                <a:lnTo>
                  <a:pt x="27600" y="7473"/>
                </a:lnTo>
                <a:lnTo>
                  <a:pt x="27578" y="7494"/>
                </a:lnTo>
                <a:lnTo>
                  <a:pt x="27556" y="7516"/>
                </a:lnTo>
                <a:lnTo>
                  <a:pt x="27535" y="7539"/>
                </a:lnTo>
                <a:lnTo>
                  <a:pt x="27515" y="7562"/>
                </a:lnTo>
                <a:lnTo>
                  <a:pt x="27495" y="7586"/>
                </a:lnTo>
                <a:lnTo>
                  <a:pt x="27476" y="7611"/>
                </a:lnTo>
                <a:lnTo>
                  <a:pt x="27457" y="7636"/>
                </a:lnTo>
                <a:lnTo>
                  <a:pt x="27440" y="7662"/>
                </a:lnTo>
                <a:lnTo>
                  <a:pt x="27422" y="7689"/>
                </a:lnTo>
                <a:lnTo>
                  <a:pt x="27405" y="7716"/>
                </a:lnTo>
                <a:lnTo>
                  <a:pt x="27390" y="7743"/>
                </a:lnTo>
                <a:lnTo>
                  <a:pt x="27374" y="7771"/>
                </a:lnTo>
                <a:lnTo>
                  <a:pt x="27360" y="7799"/>
                </a:lnTo>
                <a:lnTo>
                  <a:pt x="27345" y="7827"/>
                </a:lnTo>
                <a:lnTo>
                  <a:pt x="27332" y="7857"/>
                </a:lnTo>
                <a:lnTo>
                  <a:pt x="27319" y="7887"/>
                </a:lnTo>
                <a:lnTo>
                  <a:pt x="27307" y="7916"/>
                </a:lnTo>
                <a:lnTo>
                  <a:pt x="27296" y="7946"/>
                </a:lnTo>
                <a:lnTo>
                  <a:pt x="27286" y="7976"/>
                </a:lnTo>
                <a:lnTo>
                  <a:pt x="27276" y="8006"/>
                </a:lnTo>
                <a:lnTo>
                  <a:pt x="27268" y="8038"/>
                </a:lnTo>
                <a:lnTo>
                  <a:pt x="27260" y="8069"/>
                </a:lnTo>
                <a:lnTo>
                  <a:pt x="27252" y="8099"/>
                </a:lnTo>
                <a:lnTo>
                  <a:pt x="27246" y="8130"/>
                </a:lnTo>
                <a:lnTo>
                  <a:pt x="27241" y="8161"/>
                </a:lnTo>
                <a:lnTo>
                  <a:pt x="27236" y="8193"/>
                </a:lnTo>
                <a:lnTo>
                  <a:pt x="27231" y="8224"/>
                </a:lnTo>
                <a:lnTo>
                  <a:pt x="27228" y="8255"/>
                </a:lnTo>
                <a:lnTo>
                  <a:pt x="27226" y="8286"/>
                </a:lnTo>
                <a:lnTo>
                  <a:pt x="27225" y="8318"/>
                </a:lnTo>
                <a:lnTo>
                  <a:pt x="27224" y="8348"/>
                </a:lnTo>
                <a:lnTo>
                  <a:pt x="27225" y="8379"/>
                </a:lnTo>
                <a:lnTo>
                  <a:pt x="27226" y="8409"/>
                </a:lnTo>
                <a:lnTo>
                  <a:pt x="27228" y="8440"/>
                </a:lnTo>
                <a:lnTo>
                  <a:pt x="27231" y="8471"/>
                </a:lnTo>
                <a:lnTo>
                  <a:pt x="27236" y="8500"/>
                </a:lnTo>
                <a:lnTo>
                  <a:pt x="27241" y="8530"/>
                </a:lnTo>
                <a:lnTo>
                  <a:pt x="27247" y="8559"/>
                </a:lnTo>
                <a:lnTo>
                  <a:pt x="27254" y="8588"/>
                </a:lnTo>
                <a:lnTo>
                  <a:pt x="27263" y="8617"/>
                </a:lnTo>
                <a:lnTo>
                  <a:pt x="27271" y="8645"/>
                </a:lnTo>
                <a:lnTo>
                  <a:pt x="27281" y="8674"/>
                </a:lnTo>
                <a:lnTo>
                  <a:pt x="27293" y="8701"/>
                </a:lnTo>
                <a:lnTo>
                  <a:pt x="27304" y="8728"/>
                </a:lnTo>
                <a:lnTo>
                  <a:pt x="27318" y="8754"/>
                </a:lnTo>
                <a:lnTo>
                  <a:pt x="27331" y="8780"/>
                </a:lnTo>
                <a:lnTo>
                  <a:pt x="27347" y="8805"/>
                </a:lnTo>
                <a:lnTo>
                  <a:pt x="27364" y="8830"/>
                </a:lnTo>
                <a:lnTo>
                  <a:pt x="27381" y="8854"/>
                </a:lnTo>
                <a:lnTo>
                  <a:pt x="27399" y="8876"/>
                </a:lnTo>
                <a:lnTo>
                  <a:pt x="27419" y="8899"/>
                </a:lnTo>
                <a:lnTo>
                  <a:pt x="27440" y="8921"/>
                </a:lnTo>
                <a:lnTo>
                  <a:pt x="27462" y="8943"/>
                </a:lnTo>
                <a:lnTo>
                  <a:pt x="27484" y="8963"/>
                </a:lnTo>
                <a:lnTo>
                  <a:pt x="27509" y="8983"/>
                </a:lnTo>
                <a:lnTo>
                  <a:pt x="27534" y="9001"/>
                </a:lnTo>
                <a:lnTo>
                  <a:pt x="27560" y="9019"/>
                </a:lnTo>
                <a:lnTo>
                  <a:pt x="27589" y="9036"/>
                </a:lnTo>
                <a:lnTo>
                  <a:pt x="27618" y="9052"/>
                </a:lnTo>
                <a:lnTo>
                  <a:pt x="27648" y="9067"/>
                </a:lnTo>
                <a:lnTo>
                  <a:pt x="27679" y="9081"/>
                </a:lnTo>
                <a:lnTo>
                  <a:pt x="27711" y="9094"/>
                </a:lnTo>
                <a:lnTo>
                  <a:pt x="27746" y="9106"/>
                </a:lnTo>
                <a:lnTo>
                  <a:pt x="27734" y="9013"/>
                </a:lnTo>
                <a:lnTo>
                  <a:pt x="27730" y="8964"/>
                </a:lnTo>
                <a:lnTo>
                  <a:pt x="27727" y="8916"/>
                </a:lnTo>
                <a:lnTo>
                  <a:pt x="27724" y="8866"/>
                </a:lnTo>
                <a:lnTo>
                  <a:pt x="27722" y="8816"/>
                </a:lnTo>
                <a:lnTo>
                  <a:pt x="27721" y="8767"/>
                </a:lnTo>
                <a:lnTo>
                  <a:pt x="27721" y="8717"/>
                </a:lnTo>
                <a:lnTo>
                  <a:pt x="27722" y="8667"/>
                </a:lnTo>
                <a:lnTo>
                  <a:pt x="27725" y="8617"/>
                </a:lnTo>
                <a:lnTo>
                  <a:pt x="27729" y="8568"/>
                </a:lnTo>
                <a:lnTo>
                  <a:pt x="27734" y="8519"/>
                </a:lnTo>
                <a:lnTo>
                  <a:pt x="27743" y="8472"/>
                </a:lnTo>
                <a:lnTo>
                  <a:pt x="27752" y="8425"/>
                </a:lnTo>
                <a:lnTo>
                  <a:pt x="27763" y="8378"/>
                </a:lnTo>
                <a:lnTo>
                  <a:pt x="27776" y="8333"/>
                </a:lnTo>
                <a:lnTo>
                  <a:pt x="27783" y="8311"/>
                </a:lnTo>
                <a:lnTo>
                  <a:pt x="27792" y="8289"/>
                </a:lnTo>
                <a:lnTo>
                  <a:pt x="27800" y="8268"/>
                </a:lnTo>
                <a:lnTo>
                  <a:pt x="27809" y="8247"/>
                </a:lnTo>
                <a:lnTo>
                  <a:pt x="27820" y="8226"/>
                </a:lnTo>
                <a:lnTo>
                  <a:pt x="27829" y="8206"/>
                </a:lnTo>
                <a:lnTo>
                  <a:pt x="27840" y="8185"/>
                </a:lnTo>
                <a:lnTo>
                  <a:pt x="27852" y="8167"/>
                </a:lnTo>
                <a:lnTo>
                  <a:pt x="27864" y="8148"/>
                </a:lnTo>
                <a:lnTo>
                  <a:pt x="27877" y="8129"/>
                </a:lnTo>
                <a:lnTo>
                  <a:pt x="27890" y="8112"/>
                </a:lnTo>
                <a:lnTo>
                  <a:pt x="27905" y="8094"/>
                </a:lnTo>
                <a:lnTo>
                  <a:pt x="27921" y="8077"/>
                </a:lnTo>
                <a:lnTo>
                  <a:pt x="27936" y="8061"/>
                </a:lnTo>
                <a:lnTo>
                  <a:pt x="27953" y="8045"/>
                </a:lnTo>
                <a:lnTo>
                  <a:pt x="27970" y="8029"/>
                </a:lnTo>
                <a:lnTo>
                  <a:pt x="27987" y="8015"/>
                </a:lnTo>
                <a:lnTo>
                  <a:pt x="28006" y="8001"/>
                </a:lnTo>
                <a:lnTo>
                  <a:pt x="28026" y="7988"/>
                </a:lnTo>
                <a:lnTo>
                  <a:pt x="28047" y="7975"/>
                </a:lnTo>
                <a:lnTo>
                  <a:pt x="28067" y="7963"/>
                </a:lnTo>
                <a:lnTo>
                  <a:pt x="28089" y="7951"/>
                </a:lnTo>
                <a:lnTo>
                  <a:pt x="28112" y="7941"/>
                </a:lnTo>
                <a:lnTo>
                  <a:pt x="28136" y="7931"/>
                </a:lnTo>
                <a:lnTo>
                  <a:pt x="28160" y="7922"/>
                </a:lnTo>
                <a:lnTo>
                  <a:pt x="28186" y="7914"/>
                </a:lnTo>
                <a:lnTo>
                  <a:pt x="28212" y="7906"/>
                </a:lnTo>
                <a:lnTo>
                  <a:pt x="28240" y="7899"/>
                </a:lnTo>
                <a:lnTo>
                  <a:pt x="28268" y="7893"/>
                </a:lnTo>
                <a:lnTo>
                  <a:pt x="28298" y="7889"/>
                </a:lnTo>
                <a:lnTo>
                  <a:pt x="28328" y="7885"/>
                </a:lnTo>
                <a:lnTo>
                  <a:pt x="28358" y="7880"/>
                </a:lnTo>
                <a:lnTo>
                  <a:pt x="28384" y="7882"/>
                </a:lnTo>
                <a:lnTo>
                  <a:pt x="28410" y="7883"/>
                </a:lnTo>
                <a:lnTo>
                  <a:pt x="28435" y="7884"/>
                </a:lnTo>
                <a:lnTo>
                  <a:pt x="28460" y="7887"/>
                </a:lnTo>
                <a:lnTo>
                  <a:pt x="28485" y="7890"/>
                </a:lnTo>
                <a:lnTo>
                  <a:pt x="28510" y="7893"/>
                </a:lnTo>
                <a:lnTo>
                  <a:pt x="28535" y="7898"/>
                </a:lnTo>
                <a:lnTo>
                  <a:pt x="28559" y="7903"/>
                </a:lnTo>
                <a:lnTo>
                  <a:pt x="28583" y="7909"/>
                </a:lnTo>
                <a:lnTo>
                  <a:pt x="28607" y="7915"/>
                </a:lnTo>
                <a:lnTo>
                  <a:pt x="28630" y="7922"/>
                </a:lnTo>
                <a:lnTo>
                  <a:pt x="28654" y="7929"/>
                </a:lnTo>
                <a:lnTo>
                  <a:pt x="28676" y="7938"/>
                </a:lnTo>
                <a:lnTo>
                  <a:pt x="28699" y="7947"/>
                </a:lnTo>
                <a:lnTo>
                  <a:pt x="28721" y="7956"/>
                </a:lnTo>
                <a:lnTo>
                  <a:pt x="28743" y="7966"/>
                </a:lnTo>
                <a:lnTo>
                  <a:pt x="28765" y="7976"/>
                </a:lnTo>
                <a:lnTo>
                  <a:pt x="28787" y="7988"/>
                </a:lnTo>
                <a:lnTo>
                  <a:pt x="28808" y="7999"/>
                </a:lnTo>
                <a:lnTo>
                  <a:pt x="28828" y="8012"/>
                </a:lnTo>
                <a:lnTo>
                  <a:pt x="28869" y="8038"/>
                </a:lnTo>
                <a:lnTo>
                  <a:pt x="28908" y="8065"/>
                </a:lnTo>
                <a:lnTo>
                  <a:pt x="28945" y="8095"/>
                </a:lnTo>
                <a:lnTo>
                  <a:pt x="28981" y="8126"/>
                </a:lnTo>
                <a:lnTo>
                  <a:pt x="29016" y="8159"/>
                </a:lnTo>
                <a:lnTo>
                  <a:pt x="29048" y="8195"/>
                </a:lnTo>
                <a:lnTo>
                  <a:pt x="29078" y="8231"/>
                </a:lnTo>
                <a:lnTo>
                  <a:pt x="29107" y="8270"/>
                </a:lnTo>
                <a:lnTo>
                  <a:pt x="29134" y="8309"/>
                </a:lnTo>
                <a:lnTo>
                  <a:pt x="29159" y="8351"/>
                </a:lnTo>
                <a:lnTo>
                  <a:pt x="29182" y="8394"/>
                </a:lnTo>
                <a:lnTo>
                  <a:pt x="29202" y="8436"/>
                </a:lnTo>
                <a:lnTo>
                  <a:pt x="29221" y="8481"/>
                </a:lnTo>
                <a:lnTo>
                  <a:pt x="29229" y="8504"/>
                </a:lnTo>
                <a:lnTo>
                  <a:pt x="29238" y="8527"/>
                </a:lnTo>
                <a:lnTo>
                  <a:pt x="29245" y="8551"/>
                </a:lnTo>
                <a:lnTo>
                  <a:pt x="29251" y="8574"/>
                </a:lnTo>
                <a:lnTo>
                  <a:pt x="29257" y="8598"/>
                </a:lnTo>
                <a:lnTo>
                  <a:pt x="29263" y="8621"/>
                </a:lnTo>
                <a:lnTo>
                  <a:pt x="29268" y="8645"/>
                </a:lnTo>
                <a:lnTo>
                  <a:pt x="29272" y="8670"/>
                </a:lnTo>
                <a:lnTo>
                  <a:pt x="29275" y="8694"/>
                </a:lnTo>
                <a:lnTo>
                  <a:pt x="29278" y="8719"/>
                </a:lnTo>
                <a:lnTo>
                  <a:pt x="29280" y="8744"/>
                </a:lnTo>
                <a:lnTo>
                  <a:pt x="29282" y="8769"/>
                </a:lnTo>
                <a:lnTo>
                  <a:pt x="29283" y="8794"/>
                </a:lnTo>
                <a:lnTo>
                  <a:pt x="29283" y="8820"/>
                </a:lnTo>
                <a:lnTo>
                  <a:pt x="29283" y="8845"/>
                </a:lnTo>
                <a:lnTo>
                  <a:pt x="29282" y="8871"/>
                </a:lnTo>
                <a:lnTo>
                  <a:pt x="29280" y="8897"/>
                </a:lnTo>
                <a:lnTo>
                  <a:pt x="29278" y="8922"/>
                </a:lnTo>
                <a:lnTo>
                  <a:pt x="29271" y="8974"/>
                </a:lnTo>
                <a:lnTo>
                  <a:pt x="29262" y="9024"/>
                </a:lnTo>
                <a:lnTo>
                  <a:pt x="29251" y="9074"/>
                </a:lnTo>
                <a:lnTo>
                  <a:pt x="29238" y="9123"/>
                </a:lnTo>
                <a:lnTo>
                  <a:pt x="29223" y="9171"/>
                </a:lnTo>
                <a:lnTo>
                  <a:pt x="29206" y="9219"/>
                </a:lnTo>
                <a:lnTo>
                  <a:pt x="29188" y="9265"/>
                </a:lnTo>
                <a:lnTo>
                  <a:pt x="29167" y="9310"/>
                </a:lnTo>
                <a:lnTo>
                  <a:pt x="29144" y="9355"/>
                </a:lnTo>
                <a:lnTo>
                  <a:pt x="29120" y="9398"/>
                </a:lnTo>
                <a:lnTo>
                  <a:pt x="29094" y="9441"/>
                </a:lnTo>
                <a:lnTo>
                  <a:pt x="29067" y="9481"/>
                </a:lnTo>
                <a:lnTo>
                  <a:pt x="29038" y="9522"/>
                </a:lnTo>
                <a:lnTo>
                  <a:pt x="29006" y="9560"/>
                </a:lnTo>
                <a:lnTo>
                  <a:pt x="28974" y="9599"/>
                </a:lnTo>
                <a:lnTo>
                  <a:pt x="28941" y="9635"/>
                </a:lnTo>
                <a:lnTo>
                  <a:pt x="28905" y="9671"/>
                </a:lnTo>
                <a:lnTo>
                  <a:pt x="28869" y="9704"/>
                </a:lnTo>
                <a:lnTo>
                  <a:pt x="28831" y="9737"/>
                </a:lnTo>
                <a:lnTo>
                  <a:pt x="28792" y="9768"/>
                </a:lnTo>
                <a:lnTo>
                  <a:pt x="28751" y="9798"/>
                </a:lnTo>
                <a:lnTo>
                  <a:pt x="28710" y="9827"/>
                </a:lnTo>
                <a:lnTo>
                  <a:pt x="28666" y="9854"/>
                </a:lnTo>
                <a:lnTo>
                  <a:pt x="28622" y="9879"/>
                </a:lnTo>
                <a:lnTo>
                  <a:pt x="28578" y="9903"/>
                </a:lnTo>
                <a:lnTo>
                  <a:pt x="28532" y="9926"/>
                </a:lnTo>
                <a:lnTo>
                  <a:pt x="28484" y="9946"/>
                </a:lnTo>
                <a:lnTo>
                  <a:pt x="28436" y="9965"/>
                </a:lnTo>
                <a:lnTo>
                  <a:pt x="28387" y="9983"/>
                </a:lnTo>
                <a:lnTo>
                  <a:pt x="28337" y="9999"/>
                </a:lnTo>
                <a:lnTo>
                  <a:pt x="28287" y="10013"/>
                </a:lnTo>
                <a:lnTo>
                  <a:pt x="28236" y="10025"/>
                </a:lnTo>
                <a:lnTo>
                  <a:pt x="28189" y="10031"/>
                </a:lnTo>
                <a:lnTo>
                  <a:pt x="28143" y="10035"/>
                </a:lnTo>
                <a:lnTo>
                  <a:pt x="28098" y="10038"/>
                </a:lnTo>
                <a:lnTo>
                  <a:pt x="28052" y="10040"/>
                </a:lnTo>
                <a:lnTo>
                  <a:pt x="28006" y="10041"/>
                </a:lnTo>
                <a:lnTo>
                  <a:pt x="27960" y="10040"/>
                </a:lnTo>
                <a:lnTo>
                  <a:pt x="27915" y="10039"/>
                </a:lnTo>
                <a:lnTo>
                  <a:pt x="27870" y="10036"/>
                </a:lnTo>
                <a:lnTo>
                  <a:pt x="27825" y="10033"/>
                </a:lnTo>
                <a:lnTo>
                  <a:pt x="27780" y="10028"/>
                </a:lnTo>
                <a:lnTo>
                  <a:pt x="27735" y="10021"/>
                </a:lnTo>
                <a:lnTo>
                  <a:pt x="27691" y="10014"/>
                </a:lnTo>
                <a:lnTo>
                  <a:pt x="27647" y="10005"/>
                </a:lnTo>
                <a:lnTo>
                  <a:pt x="27602" y="9995"/>
                </a:lnTo>
                <a:lnTo>
                  <a:pt x="27559" y="9984"/>
                </a:lnTo>
                <a:lnTo>
                  <a:pt x="27516" y="9972"/>
                </a:lnTo>
                <a:lnTo>
                  <a:pt x="27473" y="9958"/>
                </a:lnTo>
                <a:lnTo>
                  <a:pt x="27430" y="9943"/>
                </a:lnTo>
                <a:lnTo>
                  <a:pt x="27388" y="9928"/>
                </a:lnTo>
                <a:lnTo>
                  <a:pt x="27346" y="9910"/>
                </a:lnTo>
                <a:lnTo>
                  <a:pt x="27305" y="9891"/>
                </a:lnTo>
                <a:lnTo>
                  <a:pt x="27265" y="9871"/>
                </a:lnTo>
                <a:lnTo>
                  <a:pt x="27224" y="9850"/>
                </a:lnTo>
                <a:lnTo>
                  <a:pt x="27185" y="9828"/>
                </a:lnTo>
                <a:lnTo>
                  <a:pt x="27145" y="9803"/>
                </a:lnTo>
                <a:lnTo>
                  <a:pt x="27107" y="9778"/>
                </a:lnTo>
                <a:lnTo>
                  <a:pt x="27068" y="9751"/>
                </a:lnTo>
                <a:lnTo>
                  <a:pt x="27031" y="9723"/>
                </a:lnTo>
                <a:lnTo>
                  <a:pt x="26994" y="9693"/>
                </a:lnTo>
                <a:lnTo>
                  <a:pt x="26958" y="9662"/>
                </a:lnTo>
                <a:lnTo>
                  <a:pt x="26922" y="9630"/>
                </a:lnTo>
                <a:lnTo>
                  <a:pt x="26888" y="9597"/>
                </a:lnTo>
                <a:lnTo>
                  <a:pt x="26854" y="9559"/>
                </a:lnTo>
                <a:lnTo>
                  <a:pt x="26821" y="9521"/>
                </a:lnTo>
                <a:lnTo>
                  <a:pt x="26790" y="9482"/>
                </a:lnTo>
                <a:lnTo>
                  <a:pt x="26761" y="9443"/>
                </a:lnTo>
                <a:lnTo>
                  <a:pt x="26732" y="9403"/>
                </a:lnTo>
                <a:lnTo>
                  <a:pt x="26705" y="9364"/>
                </a:lnTo>
                <a:lnTo>
                  <a:pt x="26679" y="9323"/>
                </a:lnTo>
                <a:lnTo>
                  <a:pt x="26655" y="9282"/>
                </a:lnTo>
                <a:lnTo>
                  <a:pt x="26631" y="9241"/>
                </a:lnTo>
                <a:lnTo>
                  <a:pt x="26609" y="9199"/>
                </a:lnTo>
                <a:lnTo>
                  <a:pt x="26588" y="9157"/>
                </a:lnTo>
                <a:lnTo>
                  <a:pt x="26568" y="9115"/>
                </a:lnTo>
                <a:lnTo>
                  <a:pt x="26551" y="9073"/>
                </a:lnTo>
                <a:lnTo>
                  <a:pt x="26533" y="9029"/>
                </a:lnTo>
                <a:lnTo>
                  <a:pt x="26517" y="8987"/>
                </a:lnTo>
                <a:lnTo>
                  <a:pt x="26503" y="8943"/>
                </a:lnTo>
                <a:lnTo>
                  <a:pt x="26489" y="8900"/>
                </a:lnTo>
                <a:lnTo>
                  <a:pt x="26477" y="8857"/>
                </a:lnTo>
                <a:lnTo>
                  <a:pt x="26466" y="8812"/>
                </a:lnTo>
                <a:lnTo>
                  <a:pt x="26456" y="8768"/>
                </a:lnTo>
                <a:lnTo>
                  <a:pt x="26448" y="8723"/>
                </a:lnTo>
                <a:lnTo>
                  <a:pt x="26440" y="8680"/>
                </a:lnTo>
                <a:lnTo>
                  <a:pt x="26434" y="8635"/>
                </a:lnTo>
                <a:lnTo>
                  <a:pt x="26429" y="8590"/>
                </a:lnTo>
                <a:lnTo>
                  <a:pt x="26425" y="8546"/>
                </a:lnTo>
                <a:lnTo>
                  <a:pt x="26422" y="8501"/>
                </a:lnTo>
                <a:lnTo>
                  <a:pt x="26421" y="8456"/>
                </a:lnTo>
                <a:lnTo>
                  <a:pt x="26419" y="8412"/>
                </a:lnTo>
                <a:lnTo>
                  <a:pt x="26419" y="8368"/>
                </a:lnTo>
                <a:lnTo>
                  <a:pt x="26422" y="8323"/>
                </a:lnTo>
                <a:lnTo>
                  <a:pt x="26425" y="8278"/>
                </a:lnTo>
                <a:lnTo>
                  <a:pt x="26428" y="8233"/>
                </a:lnTo>
                <a:lnTo>
                  <a:pt x="26433" y="8189"/>
                </a:lnTo>
                <a:lnTo>
                  <a:pt x="26439" y="8145"/>
                </a:lnTo>
                <a:lnTo>
                  <a:pt x="26445" y="8100"/>
                </a:lnTo>
                <a:lnTo>
                  <a:pt x="26454" y="8056"/>
                </a:lnTo>
                <a:lnTo>
                  <a:pt x="26463" y="8013"/>
                </a:lnTo>
                <a:lnTo>
                  <a:pt x="26473" y="7969"/>
                </a:lnTo>
                <a:lnTo>
                  <a:pt x="26484" y="7925"/>
                </a:lnTo>
                <a:lnTo>
                  <a:pt x="26497" y="7882"/>
                </a:lnTo>
                <a:lnTo>
                  <a:pt x="26509" y="7839"/>
                </a:lnTo>
                <a:lnTo>
                  <a:pt x="26524" y="7796"/>
                </a:lnTo>
                <a:lnTo>
                  <a:pt x="26539" y="7754"/>
                </a:lnTo>
                <a:lnTo>
                  <a:pt x="26555" y="7711"/>
                </a:lnTo>
                <a:lnTo>
                  <a:pt x="26571" y="7669"/>
                </a:lnTo>
                <a:lnTo>
                  <a:pt x="26590" y="7628"/>
                </a:lnTo>
                <a:lnTo>
                  <a:pt x="26609" y="7587"/>
                </a:lnTo>
                <a:lnTo>
                  <a:pt x="26629" y="7546"/>
                </a:lnTo>
                <a:lnTo>
                  <a:pt x="26650" y="7506"/>
                </a:lnTo>
                <a:lnTo>
                  <a:pt x="26671" y="7465"/>
                </a:lnTo>
                <a:lnTo>
                  <a:pt x="26694" y="7426"/>
                </a:lnTo>
                <a:lnTo>
                  <a:pt x="26718" y="7387"/>
                </a:lnTo>
                <a:lnTo>
                  <a:pt x="26743" y="7349"/>
                </a:lnTo>
                <a:lnTo>
                  <a:pt x="26768" y="7310"/>
                </a:lnTo>
                <a:lnTo>
                  <a:pt x="26795" y="7273"/>
                </a:lnTo>
                <a:lnTo>
                  <a:pt x="26822" y="7236"/>
                </a:lnTo>
                <a:lnTo>
                  <a:pt x="26850" y="7200"/>
                </a:lnTo>
                <a:lnTo>
                  <a:pt x="26880" y="7163"/>
                </a:lnTo>
                <a:lnTo>
                  <a:pt x="26910" y="7128"/>
                </a:lnTo>
                <a:lnTo>
                  <a:pt x="26940" y="7094"/>
                </a:lnTo>
                <a:lnTo>
                  <a:pt x="26971" y="7060"/>
                </a:lnTo>
                <a:lnTo>
                  <a:pt x="27005" y="7027"/>
                </a:lnTo>
                <a:lnTo>
                  <a:pt x="27038" y="6994"/>
                </a:lnTo>
                <a:lnTo>
                  <a:pt x="27071" y="6962"/>
                </a:lnTo>
                <a:lnTo>
                  <a:pt x="27107" y="6933"/>
                </a:lnTo>
                <a:lnTo>
                  <a:pt x="27141" y="6906"/>
                </a:lnTo>
                <a:lnTo>
                  <a:pt x="27176" y="6880"/>
                </a:lnTo>
                <a:lnTo>
                  <a:pt x="27212" y="6854"/>
                </a:lnTo>
                <a:lnTo>
                  <a:pt x="27248" y="6829"/>
                </a:lnTo>
                <a:lnTo>
                  <a:pt x="27285" y="6805"/>
                </a:lnTo>
                <a:lnTo>
                  <a:pt x="27321" y="6782"/>
                </a:lnTo>
                <a:lnTo>
                  <a:pt x="27357" y="6761"/>
                </a:lnTo>
                <a:lnTo>
                  <a:pt x="27395" y="6740"/>
                </a:lnTo>
                <a:lnTo>
                  <a:pt x="27432" y="6719"/>
                </a:lnTo>
                <a:lnTo>
                  <a:pt x="27470" y="6699"/>
                </a:lnTo>
                <a:lnTo>
                  <a:pt x="27508" y="6681"/>
                </a:lnTo>
                <a:lnTo>
                  <a:pt x="27546" y="6663"/>
                </a:lnTo>
                <a:lnTo>
                  <a:pt x="27584" y="6646"/>
                </a:lnTo>
                <a:lnTo>
                  <a:pt x="27623" y="6630"/>
                </a:lnTo>
                <a:lnTo>
                  <a:pt x="27662" y="6615"/>
                </a:lnTo>
                <a:lnTo>
                  <a:pt x="27701" y="6600"/>
                </a:lnTo>
                <a:lnTo>
                  <a:pt x="27741" y="6587"/>
                </a:lnTo>
                <a:lnTo>
                  <a:pt x="27780" y="6573"/>
                </a:lnTo>
                <a:lnTo>
                  <a:pt x="27820" y="6562"/>
                </a:lnTo>
                <a:lnTo>
                  <a:pt x="27859" y="6550"/>
                </a:lnTo>
                <a:lnTo>
                  <a:pt x="27899" y="6540"/>
                </a:lnTo>
                <a:lnTo>
                  <a:pt x="27939" y="6531"/>
                </a:lnTo>
                <a:lnTo>
                  <a:pt x="27980" y="6521"/>
                </a:lnTo>
                <a:lnTo>
                  <a:pt x="28020" y="6514"/>
                </a:lnTo>
                <a:lnTo>
                  <a:pt x="28060" y="6507"/>
                </a:lnTo>
                <a:lnTo>
                  <a:pt x="28101" y="6499"/>
                </a:lnTo>
                <a:lnTo>
                  <a:pt x="28141" y="6494"/>
                </a:lnTo>
                <a:lnTo>
                  <a:pt x="28182" y="6489"/>
                </a:lnTo>
                <a:lnTo>
                  <a:pt x="28223" y="6485"/>
                </a:lnTo>
                <a:lnTo>
                  <a:pt x="28264" y="6482"/>
                </a:lnTo>
                <a:lnTo>
                  <a:pt x="28305" y="6480"/>
                </a:lnTo>
                <a:lnTo>
                  <a:pt x="28345" y="6478"/>
                </a:lnTo>
                <a:lnTo>
                  <a:pt x="28387" y="6477"/>
                </a:lnTo>
                <a:lnTo>
                  <a:pt x="28428" y="6477"/>
                </a:lnTo>
                <a:lnTo>
                  <a:pt x="28468" y="6477"/>
                </a:lnTo>
                <a:lnTo>
                  <a:pt x="28510" y="6479"/>
                </a:lnTo>
                <a:lnTo>
                  <a:pt x="28550" y="6481"/>
                </a:lnTo>
                <a:lnTo>
                  <a:pt x="28592" y="6483"/>
                </a:lnTo>
                <a:lnTo>
                  <a:pt x="28633" y="6486"/>
                </a:lnTo>
                <a:lnTo>
                  <a:pt x="28673" y="6490"/>
                </a:lnTo>
                <a:lnTo>
                  <a:pt x="28715" y="6495"/>
                </a:lnTo>
                <a:lnTo>
                  <a:pt x="28756" y="6501"/>
                </a:lnTo>
                <a:lnTo>
                  <a:pt x="28796" y="6508"/>
                </a:lnTo>
                <a:lnTo>
                  <a:pt x="28837" y="6514"/>
                </a:lnTo>
                <a:lnTo>
                  <a:pt x="28877" y="6522"/>
                </a:lnTo>
                <a:lnTo>
                  <a:pt x="28918" y="6531"/>
                </a:lnTo>
                <a:lnTo>
                  <a:pt x="28959" y="6540"/>
                </a:lnTo>
                <a:lnTo>
                  <a:pt x="28999" y="6549"/>
                </a:lnTo>
                <a:lnTo>
                  <a:pt x="29040" y="6560"/>
                </a:lnTo>
                <a:lnTo>
                  <a:pt x="29079" y="6571"/>
                </a:lnTo>
                <a:lnTo>
                  <a:pt x="29119" y="6584"/>
                </a:lnTo>
                <a:lnTo>
                  <a:pt x="29159" y="6596"/>
                </a:lnTo>
                <a:lnTo>
                  <a:pt x="29199" y="6610"/>
                </a:lnTo>
                <a:lnTo>
                  <a:pt x="29239" y="6623"/>
                </a:lnTo>
                <a:lnTo>
                  <a:pt x="29277" y="6638"/>
                </a:lnTo>
                <a:lnTo>
                  <a:pt x="29317" y="6653"/>
                </a:lnTo>
                <a:lnTo>
                  <a:pt x="29355" y="6669"/>
                </a:lnTo>
                <a:lnTo>
                  <a:pt x="29395" y="6686"/>
                </a:lnTo>
                <a:lnTo>
                  <a:pt x="29432" y="6703"/>
                </a:lnTo>
                <a:lnTo>
                  <a:pt x="29471" y="6721"/>
                </a:lnTo>
                <a:lnTo>
                  <a:pt x="29509" y="6740"/>
                </a:lnTo>
                <a:lnTo>
                  <a:pt x="29547" y="6759"/>
                </a:lnTo>
                <a:lnTo>
                  <a:pt x="29584" y="6778"/>
                </a:lnTo>
                <a:lnTo>
                  <a:pt x="29619" y="6799"/>
                </a:lnTo>
                <a:lnTo>
                  <a:pt x="29652" y="6819"/>
                </a:lnTo>
                <a:lnTo>
                  <a:pt x="29685" y="6841"/>
                </a:lnTo>
                <a:lnTo>
                  <a:pt x="29717" y="6863"/>
                </a:lnTo>
                <a:lnTo>
                  <a:pt x="29750" y="6884"/>
                </a:lnTo>
                <a:lnTo>
                  <a:pt x="29781" y="6906"/>
                </a:lnTo>
                <a:lnTo>
                  <a:pt x="29812" y="6929"/>
                </a:lnTo>
                <a:lnTo>
                  <a:pt x="29842" y="6953"/>
                </a:lnTo>
                <a:lnTo>
                  <a:pt x="29873" y="6977"/>
                </a:lnTo>
                <a:lnTo>
                  <a:pt x="29902" y="7001"/>
                </a:lnTo>
                <a:lnTo>
                  <a:pt x="29931" y="7025"/>
                </a:lnTo>
                <a:lnTo>
                  <a:pt x="29959" y="7050"/>
                </a:lnTo>
                <a:lnTo>
                  <a:pt x="29987" y="7075"/>
                </a:lnTo>
                <a:lnTo>
                  <a:pt x="30014" y="7101"/>
                </a:lnTo>
                <a:lnTo>
                  <a:pt x="30041" y="7127"/>
                </a:lnTo>
                <a:lnTo>
                  <a:pt x="30067" y="7153"/>
                </a:lnTo>
                <a:lnTo>
                  <a:pt x="30118" y="7207"/>
                </a:lnTo>
                <a:lnTo>
                  <a:pt x="30167" y="7261"/>
                </a:lnTo>
                <a:lnTo>
                  <a:pt x="30213" y="7317"/>
                </a:lnTo>
                <a:lnTo>
                  <a:pt x="30258" y="7376"/>
                </a:lnTo>
                <a:lnTo>
                  <a:pt x="30300" y="7434"/>
                </a:lnTo>
                <a:lnTo>
                  <a:pt x="30341" y="7494"/>
                </a:lnTo>
                <a:lnTo>
                  <a:pt x="30379" y="7555"/>
                </a:lnTo>
                <a:lnTo>
                  <a:pt x="30415" y="7617"/>
                </a:lnTo>
                <a:lnTo>
                  <a:pt x="30449" y="7680"/>
                </a:lnTo>
                <a:lnTo>
                  <a:pt x="30482" y="7744"/>
                </a:lnTo>
                <a:lnTo>
                  <a:pt x="30512" y="7809"/>
                </a:lnTo>
                <a:lnTo>
                  <a:pt x="30540" y="7874"/>
                </a:lnTo>
                <a:lnTo>
                  <a:pt x="30566" y="7941"/>
                </a:lnTo>
                <a:lnTo>
                  <a:pt x="30590" y="8007"/>
                </a:lnTo>
                <a:lnTo>
                  <a:pt x="30612" y="8075"/>
                </a:lnTo>
                <a:lnTo>
                  <a:pt x="30632" y="8144"/>
                </a:lnTo>
                <a:lnTo>
                  <a:pt x="30649" y="8212"/>
                </a:lnTo>
                <a:lnTo>
                  <a:pt x="30665" y="8282"/>
                </a:lnTo>
                <a:lnTo>
                  <a:pt x="30678" y="8352"/>
                </a:lnTo>
                <a:lnTo>
                  <a:pt x="30691" y="8423"/>
                </a:lnTo>
                <a:lnTo>
                  <a:pt x="30700" y="8493"/>
                </a:lnTo>
                <a:lnTo>
                  <a:pt x="30709" y="8565"/>
                </a:lnTo>
                <a:lnTo>
                  <a:pt x="30714" y="8636"/>
                </a:lnTo>
                <a:lnTo>
                  <a:pt x="30718" y="8708"/>
                </a:lnTo>
                <a:lnTo>
                  <a:pt x="30720" y="8780"/>
                </a:lnTo>
                <a:lnTo>
                  <a:pt x="30720" y="8853"/>
                </a:lnTo>
                <a:lnTo>
                  <a:pt x="30718" y="8924"/>
                </a:lnTo>
                <a:lnTo>
                  <a:pt x="30714" y="8996"/>
                </a:lnTo>
                <a:lnTo>
                  <a:pt x="30708" y="9068"/>
                </a:lnTo>
                <a:lnTo>
                  <a:pt x="30700" y="9141"/>
                </a:lnTo>
                <a:lnTo>
                  <a:pt x="30690" y="9213"/>
                </a:lnTo>
                <a:lnTo>
                  <a:pt x="30678" y="9284"/>
                </a:lnTo>
                <a:lnTo>
                  <a:pt x="30665" y="9355"/>
                </a:lnTo>
                <a:lnTo>
                  <a:pt x="30649" y="9427"/>
                </a:lnTo>
                <a:lnTo>
                  <a:pt x="30632" y="9498"/>
                </a:lnTo>
                <a:lnTo>
                  <a:pt x="30612" y="9569"/>
                </a:lnTo>
                <a:lnTo>
                  <a:pt x="30590" y="9638"/>
                </a:lnTo>
                <a:lnTo>
                  <a:pt x="30567" y="9708"/>
                </a:lnTo>
                <a:lnTo>
                  <a:pt x="30542" y="9777"/>
                </a:lnTo>
                <a:lnTo>
                  <a:pt x="30515" y="9845"/>
                </a:lnTo>
                <a:lnTo>
                  <a:pt x="30486" y="9913"/>
                </a:lnTo>
                <a:lnTo>
                  <a:pt x="30456" y="9981"/>
                </a:lnTo>
                <a:lnTo>
                  <a:pt x="30422" y="10047"/>
                </a:lnTo>
                <a:lnTo>
                  <a:pt x="30388" y="10113"/>
                </a:lnTo>
                <a:lnTo>
                  <a:pt x="30351" y="10177"/>
                </a:lnTo>
                <a:lnTo>
                  <a:pt x="30313" y="10242"/>
                </a:lnTo>
                <a:lnTo>
                  <a:pt x="30273" y="10304"/>
                </a:lnTo>
                <a:lnTo>
                  <a:pt x="30231" y="10367"/>
                </a:lnTo>
                <a:lnTo>
                  <a:pt x="30187" y="10428"/>
                </a:lnTo>
                <a:lnTo>
                  <a:pt x="30141" y="10488"/>
                </a:lnTo>
                <a:lnTo>
                  <a:pt x="30094" y="10547"/>
                </a:lnTo>
                <a:lnTo>
                  <a:pt x="30044" y="10604"/>
                </a:lnTo>
                <a:lnTo>
                  <a:pt x="29993" y="10660"/>
                </a:lnTo>
                <a:lnTo>
                  <a:pt x="29940" y="10715"/>
                </a:lnTo>
                <a:lnTo>
                  <a:pt x="29886" y="10770"/>
                </a:lnTo>
                <a:lnTo>
                  <a:pt x="29829" y="10822"/>
                </a:lnTo>
                <a:lnTo>
                  <a:pt x="29775" y="10867"/>
                </a:lnTo>
                <a:lnTo>
                  <a:pt x="29719" y="10911"/>
                </a:lnTo>
                <a:lnTo>
                  <a:pt x="29662" y="10953"/>
                </a:lnTo>
                <a:lnTo>
                  <a:pt x="29605" y="10993"/>
                </a:lnTo>
                <a:lnTo>
                  <a:pt x="29548" y="11032"/>
                </a:lnTo>
                <a:lnTo>
                  <a:pt x="29489" y="11068"/>
                </a:lnTo>
                <a:lnTo>
                  <a:pt x="29431" y="11105"/>
                </a:lnTo>
                <a:lnTo>
                  <a:pt x="29372" y="11138"/>
                </a:lnTo>
                <a:lnTo>
                  <a:pt x="29311" y="11170"/>
                </a:lnTo>
                <a:lnTo>
                  <a:pt x="29251" y="11201"/>
                </a:lnTo>
                <a:lnTo>
                  <a:pt x="29191" y="11231"/>
                </a:lnTo>
                <a:lnTo>
                  <a:pt x="29129" y="11259"/>
                </a:lnTo>
                <a:lnTo>
                  <a:pt x="29068" y="11285"/>
                </a:lnTo>
                <a:lnTo>
                  <a:pt x="29005" y="11310"/>
                </a:lnTo>
                <a:lnTo>
                  <a:pt x="28943" y="11333"/>
                </a:lnTo>
                <a:lnTo>
                  <a:pt x="28880" y="11353"/>
                </a:lnTo>
                <a:lnTo>
                  <a:pt x="28817" y="11374"/>
                </a:lnTo>
                <a:lnTo>
                  <a:pt x="28753" y="11392"/>
                </a:lnTo>
                <a:lnTo>
                  <a:pt x="28689" y="11410"/>
                </a:lnTo>
                <a:lnTo>
                  <a:pt x="28625" y="11424"/>
                </a:lnTo>
                <a:lnTo>
                  <a:pt x="28561" y="11439"/>
                </a:lnTo>
                <a:lnTo>
                  <a:pt x="28496" y="11451"/>
                </a:lnTo>
                <a:lnTo>
                  <a:pt x="28431" y="11462"/>
                </a:lnTo>
                <a:lnTo>
                  <a:pt x="28366" y="11471"/>
                </a:lnTo>
                <a:lnTo>
                  <a:pt x="28301" y="11479"/>
                </a:lnTo>
                <a:lnTo>
                  <a:pt x="28236" y="11486"/>
                </a:lnTo>
                <a:lnTo>
                  <a:pt x="28170" y="11490"/>
                </a:lnTo>
                <a:lnTo>
                  <a:pt x="28105" y="11494"/>
                </a:lnTo>
                <a:lnTo>
                  <a:pt x="28039" y="11496"/>
                </a:lnTo>
                <a:lnTo>
                  <a:pt x="27974" y="11496"/>
                </a:lnTo>
                <a:lnTo>
                  <a:pt x="27908" y="11495"/>
                </a:lnTo>
                <a:lnTo>
                  <a:pt x="27843" y="11493"/>
                </a:lnTo>
                <a:lnTo>
                  <a:pt x="27777" y="11489"/>
                </a:lnTo>
                <a:lnTo>
                  <a:pt x="27711" y="11484"/>
                </a:lnTo>
                <a:lnTo>
                  <a:pt x="27646" y="11476"/>
                </a:lnTo>
                <a:lnTo>
                  <a:pt x="27580" y="11468"/>
                </a:lnTo>
                <a:lnTo>
                  <a:pt x="27516" y="11459"/>
                </a:lnTo>
                <a:lnTo>
                  <a:pt x="27450" y="11447"/>
                </a:lnTo>
                <a:lnTo>
                  <a:pt x="27386" y="11435"/>
                </a:lnTo>
                <a:lnTo>
                  <a:pt x="27320" y="11421"/>
                </a:lnTo>
                <a:lnTo>
                  <a:pt x="27255" y="11405"/>
                </a:lnTo>
                <a:lnTo>
                  <a:pt x="27192" y="11389"/>
                </a:lnTo>
                <a:lnTo>
                  <a:pt x="27127" y="11371"/>
                </a:lnTo>
                <a:lnTo>
                  <a:pt x="27064" y="11351"/>
                </a:lnTo>
                <a:lnTo>
                  <a:pt x="27000" y="11331"/>
                </a:lnTo>
                <a:lnTo>
                  <a:pt x="26937" y="11308"/>
                </a:lnTo>
                <a:lnTo>
                  <a:pt x="26874" y="11284"/>
                </a:lnTo>
                <a:lnTo>
                  <a:pt x="26812" y="11259"/>
                </a:lnTo>
                <a:lnTo>
                  <a:pt x="26751" y="11233"/>
                </a:lnTo>
                <a:lnTo>
                  <a:pt x="26689" y="11205"/>
                </a:lnTo>
                <a:lnTo>
                  <a:pt x="26628" y="11175"/>
                </a:lnTo>
                <a:lnTo>
                  <a:pt x="26567" y="11144"/>
                </a:lnTo>
                <a:lnTo>
                  <a:pt x="26507" y="11113"/>
                </a:lnTo>
                <a:lnTo>
                  <a:pt x="26448" y="11080"/>
                </a:lnTo>
                <a:lnTo>
                  <a:pt x="26388" y="11044"/>
                </a:lnTo>
                <a:lnTo>
                  <a:pt x="26330" y="11009"/>
                </a:lnTo>
                <a:lnTo>
                  <a:pt x="26272" y="10971"/>
                </a:lnTo>
                <a:lnTo>
                  <a:pt x="26214" y="10933"/>
                </a:lnTo>
                <a:lnTo>
                  <a:pt x="26158" y="10892"/>
                </a:lnTo>
                <a:lnTo>
                  <a:pt x="26102" y="10852"/>
                </a:lnTo>
                <a:lnTo>
                  <a:pt x="26047" y="10809"/>
                </a:lnTo>
                <a:lnTo>
                  <a:pt x="25992" y="10765"/>
                </a:lnTo>
                <a:lnTo>
                  <a:pt x="25937" y="10720"/>
                </a:lnTo>
                <a:lnTo>
                  <a:pt x="25884" y="10673"/>
                </a:lnTo>
                <a:lnTo>
                  <a:pt x="25840" y="10644"/>
                </a:lnTo>
                <a:lnTo>
                  <a:pt x="25797" y="10618"/>
                </a:lnTo>
                <a:lnTo>
                  <a:pt x="25756" y="10593"/>
                </a:lnTo>
                <a:lnTo>
                  <a:pt x="25718" y="10571"/>
                </a:lnTo>
                <a:lnTo>
                  <a:pt x="25681" y="10551"/>
                </a:lnTo>
                <a:lnTo>
                  <a:pt x="25646" y="10533"/>
                </a:lnTo>
                <a:lnTo>
                  <a:pt x="25613" y="10518"/>
                </a:lnTo>
                <a:lnTo>
                  <a:pt x="25581" y="10503"/>
                </a:lnTo>
                <a:lnTo>
                  <a:pt x="25550" y="10492"/>
                </a:lnTo>
                <a:lnTo>
                  <a:pt x="25521" y="10480"/>
                </a:lnTo>
                <a:lnTo>
                  <a:pt x="25493" y="10472"/>
                </a:lnTo>
                <a:lnTo>
                  <a:pt x="25466" y="10464"/>
                </a:lnTo>
                <a:lnTo>
                  <a:pt x="25440" y="10457"/>
                </a:lnTo>
                <a:lnTo>
                  <a:pt x="25414" y="10452"/>
                </a:lnTo>
                <a:lnTo>
                  <a:pt x="25389" y="10448"/>
                </a:lnTo>
                <a:lnTo>
                  <a:pt x="25364" y="10445"/>
                </a:lnTo>
                <a:lnTo>
                  <a:pt x="3051" y="10445"/>
                </a:lnTo>
                <a:lnTo>
                  <a:pt x="2972" y="10444"/>
                </a:lnTo>
                <a:lnTo>
                  <a:pt x="2894" y="10442"/>
                </a:lnTo>
                <a:lnTo>
                  <a:pt x="2816" y="10437"/>
                </a:lnTo>
                <a:lnTo>
                  <a:pt x="2739" y="10429"/>
                </a:lnTo>
                <a:lnTo>
                  <a:pt x="2662" y="10421"/>
                </a:lnTo>
                <a:lnTo>
                  <a:pt x="2586" y="10411"/>
                </a:lnTo>
                <a:lnTo>
                  <a:pt x="2511" y="10398"/>
                </a:lnTo>
                <a:lnTo>
                  <a:pt x="2436" y="10383"/>
                </a:lnTo>
                <a:lnTo>
                  <a:pt x="2362" y="10367"/>
                </a:lnTo>
                <a:lnTo>
                  <a:pt x="2288" y="10349"/>
                </a:lnTo>
                <a:lnTo>
                  <a:pt x="2215" y="10329"/>
                </a:lnTo>
                <a:lnTo>
                  <a:pt x="2143" y="10309"/>
                </a:lnTo>
                <a:lnTo>
                  <a:pt x="2073" y="10285"/>
                </a:lnTo>
                <a:lnTo>
                  <a:pt x="2002" y="10261"/>
                </a:lnTo>
                <a:lnTo>
                  <a:pt x="1932" y="10234"/>
                </a:lnTo>
                <a:lnTo>
                  <a:pt x="1863" y="10205"/>
                </a:lnTo>
                <a:lnTo>
                  <a:pt x="1795" y="10176"/>
                </a:lnTo>
                <a:lnTo>
                  <a:pt x="1728" y="10144"/>
                </a:lnTo>
                <a:lnTo>
                  <a:pt x="1661" y="10112"/>
                </a:lnTo>
                <a:lnTo>
                  <a:pt x="1597" y="10077"/>
                </a:lnTo>
                <a:lnTo>
                  <a:pt x="1532" y="10041"/>
                </a:lnTo>
                <a:lnTo>
                  <a:pt x="1469" y="10004"/>
                </a:lnTo>
                <a:lnTo>
                  <a:pt x="1406" y="9965"/>
                </a:lnTo>
                <a:lnTo>
                  <a:pt x="1345" y="9924"/>
                </a:lnTo>
                <a:lnTo>
                  <a:pt x="1285" y="9883"/>
                </a:lnTo>
                <a:lnTo>
                  <a:pt x="1225" y="9839"/>
                </a:lnTo>
                <a:lnTo>
                  <a:pt x="1167" y="9794"/>
                </a:lnTo>
                <a:lnTo>
                  <a:pt x="1110" y="9749"/>
                </a:lnTo>
                <a:lnTo>
                  <a:pt x="1055" y="9702"/>
                </a:lnTo>
                <a:lnTo>
                  <a:pt x="999" y="9653"/>
                </a:lnTo>
                <a:lnTo>
                  <a:pt x="945" y="9603"/>
                </a:lnTo>
                <a:lnTo>
                  <a:pt x="893" y="9552"/>
                </a:lnTo>
                <a:lnTo>
                  <a:pt x="842" y="9500"/>
                </a:lnTo>
                <a:lnTo>
                  <a:pt x="792" y="9446"/>
                </a:lnTo>
                <a:lnTo>
                  <a:pt x="743" y="9392"/>
                </a:lnTo>
                <a:lnTo>
                  <a:pt x="696" y="9335"/>
                </a:lnTo>
                <a:lnTo>
                  <a:pt x="651" y="9278"/>
                </a:lnTo>
                <a:lnTo>
                  <a:pt x="606" y="9220"/>
                </a:lnTo>
                <a:lnTo>
                  <a:pt x="562" y="9161"/>
                </a:lnTo>
                <a:lnTo>
                  <a:pt x="521" y="9100"/>
                </a:lnTo>
                <a:lnTo>
                  <a:pt x="480" y="9039"/>
                </a:lnTo>
                <a:lnTo>
                  <a:pt x="441" y="8976"/>
                </a:lnTo>
                <a:lnTo>
                  <a:pt x="404" y="8913"/>
                </a:lnTo>
                <a:lnTo>
                  <a:pt x="367" y="8849"/>
                </a:lnTo>
                <a:lnTo>
                  <a:pt x="333" y="8784"/>
                </a:lnTo>
                <a:lnTo>
                  <a:pt x="301" y="8717"/>
                </a:lnTo>
                <a:lnTo>
                  <a:pt x="270" y="8651"/>
                </a:lnTo>
                <a:lnTo>
                  <a:pt x="239" y="8582"/>
                </a:lnTo>
                <a:lnTo>
                  <a:pt x="211" y="8513"/>
                </a:lnTo>
                <a:lnTo>
                  <a:pt x="185" y="8444"/>
                </a:lnTo>
                <a:lnTo>
                  <a:pt x="160" y="8373"/>
                </a:lnTo>
                <a:lnTo>
                  <a:pt x="136" y="8302"/>
                </a:lnTo>
                <a:lnTo>
                  <a:pt x="116" y="8230"/>
                </a:lnTo>
                <a:lnTo>
                  <a:pt x="96" y="8157"/>
                </a:lnTo>
                <a:lnTo>
                  <a:pt x="78" y="8083"/>
                </a:lnTo>
                <a:lnTo>
                  <a:pt x="61" y="8010"/>
                </a:lnTo>
                <a:lnTo>
                  <a:pt x="47" y="7935"/>
                </a:lnTo>
                <a:lnTo>
                  <a:pt x="34" y="7860"/>
                </a:lnTo>
                <a:lnTo>
                  <a:pt x="24" y="7784"/>
                </a:lnTo>
                <a:lnTo>
                  <a:pt x="16" y="7707"/>
                </a:lnTo>
                <a:lnTo>
                  <a:pt x="8" y="7630"/>
                </a:lnTo>
                <a:lnTo>
                  <a:pt x="4" y="7552"/>
                </a:lnTo>
                <a:lnTo>
                  <a:pt x="1" y="7474"/>
                </a:lnTo>
                <a:lnTo>
                  <a:pt x="0" y="7394"/>
                </a:lnTo>
                <a:lnTo>
                  <a:pt x="0" y="3050"/>
                </a:lnTo>
                <a:lnTo>
                  <a:pt x="1" y="2971"/>
                </a:lnTo>
                <a:lnTo>
                  <a:pt x="4" y="2893"/>
                </a:lnTo>
                <a:lnTo>
                  <a:pt x="8" y="2815"/>
                </a:lnTo>
                <a:lnTo>
                  <a:pt x="16" y="2738"/>
                </a:lnTo>
                <a:lnTo>
                  <a:pt x="24" y="2661"/>
                </a:lnTo>
                <a:lnTo>
                  <a:pt x="34" y="2585"/>
                </a:lnTo>
                <a:lnTo>
                  <a:pt x="47" y="2510"/>
                </a:lnTo>
                <a:lnTo>
                  <a:pt x="61" y="2435"/>
                </a:lnTo>
                <a:lnTo>
                  <a:pt x="78" y="2361"/>
                </a:lnTo>
                <a:lnTo>
                  <a:pt x="96" y="2288"/>
                </a:lnTo>
                <a:lnTo>
                  <a:pt x="116" y="2215"/>
                </a:lnTo>
                <a:lnTo>
                  <a:pt x="136" y="2143"/>
                </a:lnTo>
                <a:lnTo>
                  <a:pt x="160" y="2072"/>
                </a:lnTo>
                <a:lnTo>
                  <a:pt x="185" y="2001"/>
                </a:lnTo>
                <a:lnTo>
                  <a:pt x="211" y="1932"/>
                </a:lnTo>
                <a:lnTo>
                  <a:pt x="239" y="1863"/>
                </a:lnTo>
                <a:lnTo>
                  <a:pt x="270" y="1795"/>
                </a:lnTo>
                <a:lnTo>
                  <a:pt x="301" y="1728"/>
                </a:lnTo>
                <a:lnTo>
                  <a:pt x="333" y="1661"/>
                </a:lnTo>
                <a:lnTo>
                  <a:pt x="367" y="1596"/>
                </a:lnTo>
                <a:lnTo>
                  <a:pt x="404" y="1532"/>
                </a:lnTo>
                <a:lnTo>
                  <a:pt x="441" y="1468"/>
                </a:lnTo>
                <a:lnTo>
                  <a:pt x="480" y="1406"/>
                </a:lnTo>
                <a:lnTo>
                  <a:pt x="521" y="1345"/>
                </a:lnTo>
                <a:lnTo>
                  <a:pt x="562" y="1284"/>
                </a:lnTo>
                <a:lnTo>
                  <a:pt x="606" y="1225"/>
                </a:lnTo>
                <a:lnTo>
                  <a:pt x="651" y="1167"/>
                </a:lnTo>
                <a:lnTo>
                  <a:pt x="696" y="1109"/>
                </a:lnTo>
                <a:lnTo>
                  <a:pt x="743" y="1054"/>
                </a:lnTo>
                <a:lnTo>
                  <a:pt x="792" y="999"/>
                </a:lnTo>
                <a:lnTo>
                  <a:pt x="842" y="946"/>
                </a:lnTo>
                <a:lnTo>
                  <a:pt x="893" y="893"/>
                </a:lnTo>
                <a:lnTo>
                  <a:pt x="945" y="842"/>
                </a:lnTo>
                <a:lnTo>
                  <a:pt x="999" y="792"/>
                </a:lnTo>
                <a:lnTo>
                  <a:pt x="1055" y="744"/>
                </a:lnTo>
                <a:lnTo>
                  <a:pt x="1110" y="696"/>
                </a:lnTo>
                <a:lnTo>
                  <a:pt x="1167" y="650"/>
                </a:lnTo>
                <a:lnTo>
                  <a:pt x="1225" y="606"/>
                </a:lnTo>
                <a:lnTo>
                  <a:pt x="1285" y="563"/>
                </a:lnTo>
                <a:lnTo>
                  <a:pt x="1345" y="520"/>
                </a:lnTo>
                <a:lnTo>
                  <a:pt x="1406" y="481"/>
                </a:lnTo>
                <a:lnTo>
                  <a:pt x="1469" y="441"/>
                </a:lnTo>
                <a:lnTo>
                  <a:pt x="1532" y="404"/>
                </a:lnTo>
                <a:lnTo>
                  <a:pt x="1597" y="368"/>
                </a:lnTo>
                <a:lnTo>
                  <a:pt x="1661" y="334"/>
                </a:lnTo>
                <a:lnTo>
                  <a:pt x="1728" y="301"/>
                </a:lnTo>
                <a:lnTo>
                  <a:pt x="1795" y="270"/>
                </a:lnTo>
                <a:lnTo>
                  <a:pt x="1863" y="239"/>
                </a:lnTo>
                <a:lnTo>
                  <a:pt x="1932" y="211"/>
                </a:lnTo>
                <a:lnTo>
                  <a:pt x="2002" y="185"/>
                </a:lnTo>
                <a:lnTo>
                  <a:pt x="2073" y="160"/>
                </a:lnTo>
                <a:lnTo>
                  <a:pt x="2143" y="137"/>
                </a:lnTo>
                <a:lnTo>
                  <a:pt x="2215" y="116"/>
                </a:lnTo>
                <a:lnTo>
                  <a:pt x="2288" y="96"/>
                </a:lnTo>
                <a:lnTo>
                  <a:pt x="2362" y="78"/>
                </a:lnTo>
                <a:lnTo>
                  <a:pt x="2436" y="61"/>
                </a:lnTo>
                <a:lnTo>
                  <a:pt x="2511" y="48"/>
                </a:lnTo>
                <a:lnTo>
                  <a:pt x="2586" y="35"/>
                </a:lnTo>
                <a:lnTo>
                  <a:pt x="2662" y="24"/>
                </a:lnTo>
                <a:lnTo>
                  <a:pt x="2739" y="16"/>
                </a:lnTo>
                <a:lnTo>
                  <a:pt x="2816" y="8"/>
                </a:lnTo>
                <a:lnTo>
                  <a:pt x="2894" y="4"/>
                </a:lnTo>
                <a:lnTo>
                  <a:pt x="2972" y="1"/>
                </a:lnTo>
                <a:lnTo>
                  <a:pt x="3051" y="0"/>
                </a:lnTo>
                <a:lnTo>
                  <a:pt x="25929" y="0"/>
                </a:lnTo>
                <a:lnTo>
                  <a:pt x="26007" y="1"/>
                </a:lnTo>
                <a:lnTo>
                  <a:pt x="26086" y="4"/>
                </a:lnTo>
                <a:lnTo>
                  <a:pt x="26163" y="8"/>
                </a:lnTo>
                <a:lnTo>
                  <a:pt x="26240" y="16"/>
                </a:lnTo>
                <a:lnTo>
                  <a:pt x="26317" y="24"/>
                </a:lnTo>
                <a:lnTo>
                  <a:pt x="26393" y="35"/>
                </a:lnTo>
                <a:lnTo>
                  <a:pt x="26469" y="48"/>
                </a:lnTo>
                <a:lnTo>
                  <a:pt x="26543" y="61"/>
                </a:lnTo>
                <a:lnTo>
                  <a:pt x="26618" y="78"/>
                </a:lnTo>
                <a:lnTo>
                  <a:pt x="26691" y="96"/>
                </a:lnTo>
                <a:lnTo>
                  <a:pt x="26764" y="116"/>
                </a:lnTo>
                <a:lnTo>
                  <a:pt x="26836" y="137"/>
                </a:lnTo>
                <a:lnTo>
                  <a:pt x="26908" y="160"/>
                </a:lnTo>
                <a:lnTo>
                  <a:pt x="26977" y="185"/>
                </a:lnTo>
                <a:lnTo>
                  <a:pt x="27047" y="211"/>
                </a:lnTo>
                <a:lnTo>
                  <a:pt x="27117" y="239"/>
                </a:lnTo>
                <a:lnTo>
                  <a:pt x="27185" y="270"/>
                </a:lnTo>
                <a:lnTo>
                  <a:pt x="27251" y="301"/>
                </a:lnTo>
                <a:lnTo>
                  <a:pt x="27318" y="334"/>
                </a:lnTo>
                <a:lnTo>
                  <a:pt x="27383" y="368"/>
                </a:lnTo>
                <a:lnTo>
                  <a:pt x="27448" y="404"/>
                </a:lnTo>
                <a:lnTo>
                  <a:pt x="27510" y="441"/>
                </a:lnTo>
                <a:lnTo>
                  <a:pt x="27573" y="481"/>
                </a:lnTo>
                <a:lnTo>
                  <a:pt x="27634" y="520"/>
                </a:lnTo>
                <a:lnTo>
                  <a:pt x="27695" y="563"/>
                </a:lnTo>
                <a:lnTo>
                  <a:pt x="27754" y="606"/>
                </a:lnTo>
                <a:lnTo>
                  <a:pt x="27812" y="650"/>
                </a:lnTo>
                <a:lnTo>
                  <a:pt x="27870" y="696"/>
                </a:lnTo>
                <a:lnTo>
                  <a:pt x="27926" y="744"/>
                </a:lnTo>
                <a:lnTo>
                  <a:pt x="27980" y="792"/>
                </a:lnTo>
                <a:lnTo>
                  <a:pt x="28034" y="842"/>
                </a:lnTo>
                <a:lnTo>
                  <a:pt x="28086" y="893"/>
                </a:lnTo>
                <a:lnTo>
                  <a:pt x="28137" y="946"/>
                </a:lnTo>
                <a:lnTo>
                  <a:pt x="28187" y="999"/>
                </a:lnTo>
                <a:lnTo>
                  <a:pt x="28236" y="1054"/>
                </a:lnTo>
                <a:lnTo>
                  <a:pt x="28283" y="1109"/>
                </a:lnTo>
                <a:lnTo>
                  <a:pt x="28330" y="1167"/>
                </a:lnTo>
                <a:lnTo>
                  <a:pt x="28373" y="1225"/>
                </a:lnTo>
                <a:lnTo>
                  <a:pt x="28417" y="1284"/>
                </a:lnTo>
                <a:lnTo>
                  <a:pt x="28459" y="1345"/>
                </a:lnTo>
                <a:lnTo>
                  <a:pt x="28499" y="1406"/>
                </a:lnTo>
                <a:lnTo>
                  <a:pt x="28538" y="1468"/>
                </a:lnTo>
                <a:lnTo>
                  <a:pt x="28575" y="1532"/>
                </a:lnTo>
                <a:lnTo>
                  <a:pt x="28612" y="1596"/>
                </a:lnTo>
                <a:lnTo>
                  <a:pt x="28646" y="1661"/>
                </a:lnTo>
                <a:lnTo>
                  <a:pt x="28680" y="1728"/>
                </a:lnTo>
                <a:lnTo>
                  <a:pt x="28711" y="1795"/>
                </a:lnTo>
                <a:lnTo>
                  <a:pt x="28740" y="1863"/>
                </a:lnTo>
                <a:lnTo>
                  <a:pt x="28768" y="1932"/>
                </a:lnTo>
                <a:lnTo>
                  <a:pt x="28795" y="2001"/>
                </a:lnTo>
                <a:lnTo>
                  <a:pt x="28820" y="2072"/>
                </a:lnTo>
                <a:lnTo>
                  <a:pt x="28843" y="2143"/>
                </a:lnTo>
                <a:lnTo>
                  <a:pt x="28865" y="2215"/>
                </a:lnTo>
                <a:lnTo>
                  <a:pt x="28884" y="2288"/>
                </a:lnTo>
                <a:lnTo>
                  <a:pt x="28902" y="2361"/>
                </a:lnTo>
                <a:lnTo>
                  <a:pt x="28918" y="2435"/>
                </a:lnTo>
                <a:lnTo>
                  <a:pt x="28933" y="2510"/>
                </a:lnTo>
                <a:lnTo>
                  <a:pt x="28945" y="2585"/>
                </a:lnTo>
                <a:lnTo>
                  <a:pt x="28955" y="2661"/>
                </a:lnTo>
                <a:lnTo>
                  <a:pt x="28965" y="2738"/>
                </a:lnTo>
                <a:lnTo>
                  <a:pt x="28971" y="2815"/>
                </a:lnTo>
                <a:lnTo>
                  <a:pt x="28976" y="2893"/>
                </a:lnTo>
                <a:lnTo>
                  <a:pt x="28979" y="2971"/>
                </a:lnTo>
                <a:lnTo>
                  <a:pt x="28980" y="3050"/>
                </a:lnTo>
                <a:lnTo>
                  <a:pt x="28980" y="5222"/>
                </a:lnTo>
                <a:lnTo>
                  <a:pt x="28979" y="5273"/>
                </a:lnTo>
                <a:lnTo>
                  <a:pt x="28978" y="5323"/>
                </a:lnTo>
                <a:lnTo>
                  <a:pt x="28974" y="5373"/>
                </a:lnTo>
                <a:lnTo>
                  <a:pt x="28969" y="5422"/>
                </a:lnTo>
                <a:lnTo>
                  <a:pt x="28965" y="5447"/>
                </a:lnTo>
                <a:lnTo>
                  <a:pt x="28961" y="5471"/>
                </a:lnTo>
                <a:lnTo>
                  <a:pt x="28955" y="5495"/>
                </a:lnTo>
                <a:lnTo>
                  <a:pt x="28950" y="5518"/>
                </a:lnTo>
                <a:lnTo>
                  <a:pt x="28943" y="5542"/>
                </a:lnTo>
                <a:lnTo>
                  <a:pt x="28936" y="5565"/>
                </a:lnTo>
                <a:lnTo>
                  <a:pt x="28927" y="5588"/>
                </a:lnTo>
                <a:lnTo>
                  <a:pt x="28918" y="5610"/>
                </a:lnTo>
                <a:lnTo>
                  <a:pt x="28825" y="5605"/>
                </a:lnTo>
                <a:lnTo>
                  <a:pt x="28733" y="5603"/>
                </a:lnTo>
                <a:lnTo>
                  <a:pt x="28640" y="5603"/>
                </a:lnTo>
                <a:lnTo>
                  <a:pt x="28548" y="5605"/>
                </a:lnTo>
                <a:lnTo>
                  <a:pt x="28456" y="5610"/>
                </a:lnTo>
                <a:lnTo>
                  <a:pt x="28364" y="5617"/>
                </a:lnTo>
                <a:lnTo>
                  <a:pt x="28274" y="5625"/>
                </a:lnTo>
                <a:lnTo>
                  <a:pt x="28183" y="5637"/>
                </a:lnTo>
                <a:lnTo>
                  <a:pt x="28092" y="5649"/>
                </a:lnTo>
                <a:lnTo>
                  <a:pt x="28003" y="5665"/>
                </a:lnTo>
                <a:lnTo>
                  <a:pt x="27913" y="5682"/>
                </a:lnTo>
                <a:lnTo>
                  <a:pt x="27825" y="5702"/>
                </a:lnTo>
                <a:lnTo>
                  <a:pt x="27737" y="5725"/>
                </a:lnTo>
                <a:lnTo>
                  <a:pt x="27650" y="5749"/>
                </a:lnTo>
                <a:lnTo>
                  <a:pt x="27564" y="5776"/>
                </a:lnTo>
                <a:lnTo>
                  <a:pt x="27478" y="5805"/>
                </a:lnTo>
                <a:lnTo>
                  <a:pt x="27437" y="5821"/>
                </a:lnTo>
                <a:lnTo>
                  <a:pt x="27394" y="5836"/>
                </a:lnTo>
                <a:lnTo>
                  <a:pt x="27352" y="5853"/>
                </a:lnTo>
                <a:lnTo>
                  <a:pt x="27311" y="5870"/>
                </a:lnTo>
                <a:lnTo>
                  <a:pt x="27269" y="5887"/>
                </a:lnTo>
                <a:lnTo>
                  <a:pt x="27228" y="5906"/>
                </a:lnTo>
                <a:lnTo>
                  <a:pt x="27187" y="5925"/>
                </a:lnTo>
                <a:lnTo>
                  <a:pt x="27147" y="5945"/>
                </a:lnTo>
                <a:lnTo>
                  <a:pt x="27107" y="5964"/>
                </a:lnTo>
                <a:lnTo>
                  <a:pt x="27066" y="5985"/>
                </a:lnTo>
                <a:lnTo>
                  <a:pt x="27026" y="6007"/>
                </a:lnTo>
                <a:lnTo>
                  <a:pt x="26988" y="6029"/>
                </a:lnTo>
                <a:lnTo>
                  <a:pt x="26948" y="6051"/>
                </a:lnTo>
                <a:lnTo>
                  <a:pt x="26910" y="6075"/>
                </a:lnTo>
                <a:lnTo>
                  <a:pt x="26871" y="6098"/>
                </a:lnTo>
                <a:lnTo>
                  <a:pt x="26833" y="6123"/>
                </a:lnTo>
                <a:lnTo>
                  <a:pt x="26795" y="6148"/>
                </a:lnTo>
                <a:lnTo>
                  <a:pt x="26758" y="6173"/>
                </a:lnTo>
                <a:lnTo>
                  <a:pt x="26721" y="6199"/>
                </a:lnTo>
                <a:lnTo>
                  <a:pt x="26684" y="6226"/>
                </a:lnTo>
                <a:lnTo>
                  <a:pt x="26648" y="6253"/>
                </a:lnTo>
                <a:lnTo>
                  <a:pt x="26612" y="6281"/>
                </a:lnTo>
                <a:lnTo>
                  <a:pt x="26577" y="6309"/>
                </a:lnTo>
                <a:lnTo>
                  <a:pt x="26541" y="6338"/>
                </a:lnTo>
                <a:lnTo>
                  <a:pt x="26507" y="6368"/>
                </a:lnTo>
                <a:lnTo>
                  <a:pt x="26473" y="6398"/>
                </a:lnTo>
                <a:lnTo>
                  <a:pt x="26438" y="6430"/>
                </a:lnTo>
                <a:lnTo>
                  <a:pt x="26405" y="6462"/>
                </a:lnTo>
                <a:lnTo>
                  <a:pt x="26372" y="6494"/>
                </a:lnTo>
                <a:lnTo>
                  <a:pt x="26339" y="6526"/>
                </a:lnTo>
                <a:lnTo>
                  <a:pt x="26307" y="6560"/>
                </a:lnTo>
                <a:lnTo>
                  <a:pt x="26275" y="6594"/>
                </a:lnTo>
                <a:lnTo>
                  <a:pt x="26232" y="6643"/>
                </a:lnTo>
                <a:lnTo>
                  <a:pt x="26191" y="6694"/>
                </a:lnTo>
                <a:lnTo>
                  <a:pt x="26152" y="6744"/>
                </a:lnTo>
                <a:lnTo>
                  <a:pt x="26113" y="6796"/>
                </a:lnTo>
                <a:lnTo>
                  <a:pt x="26076" y="6848"/>
                </a:lnTo>
                <a:lnTo>
                  <a:pt x="26041" y="6901"/>
                </a:lnTo>
                <a:lnTo>
                  <a:pt x="26006" y="6954"/>
                </a:lnTo>
                <a:lnTo>
                  <a:pt x="25973" y="7008"/>
                </a:lnTo>
                <a:lnTo>
                  <a:pt x="25942" y="7063"/>
                </a:lnTo>
                <a:lnTo>
                  <a:pt x="25911" y="7119"/>
                </a:lnTo>
                <a:lnTo>
                  <a:pt x="25882" y="7174"/>
                </a:lnTo>
                <a:lnTo>
                  <a:pt x="25855" y="7231"/>
                </a:lnTo>
                <a:lnTo>
                  <a:pt x="25829" y="7287"/>
                </a:lnTo>
                <a:lnTo>
                  <a:pt x="25804" y="7344"/>
                </a:lnTo>
                <a:lnTo>
                  <a:pt x="25780" y="7403"/>
                </a:lnTo>
                <a:lnTo>
                  <a:pt x="25758" y="7461"/>
                </a:lnTo>
                <a:lnTo>
                  <a:pt x="25738" y="7519"/>
                </a:lnTo>
                <a:lnTo>
                  <a:pt x="25719" y="7578"/>
                </a:lnTo>
                <a:lnTo>
                  <a:pt x="25701" y="7637"/>
                </a:lnTo>
                <a:lnTo>
                  <a:pt x="25684" y="7697"/>
                </a:lnTo>
                <a:lnTo>
                  <a:pt x="25669" y="7757"/>
                </a:lnTo>
                <a:lnTo>
                  <a:pt x="25655" y="7817"/>
                </a:lnTo>
                <a:lnTo>
                  <a:pt x="25643" y="7877"/>
                </a:lnTo>
                <a:lnTo>
                  <a:pt x="25631" y="7938"/>
                </a:lnTo>
                <a:lnTo>
                  <a:pt x="25622" y="7998"/>
                </a:lnTo>
                <a:lnTo>
                  <a:pt x="25614" y="8058"/>
                </a:lnTo>
                <a:lnTo>
                  <a:pt x="25606" y="8120"/>
                </a:lnTo>
                <a:lnTo>
                  <a:pt x="25601" y="8180"/>
                </a:lnTo>
                <a:lnTo>
                  <a:pt x="25597" y="8242"/>
                </a:lnTo>
                <a:lnTo>
                  <a:pt x="25595" y="8303"/>
                </a:lnTo>
                <a:lnTo>
                  <a:pt x="25593" y="8363"/>
                </a:lnTo>
                <a:lnTo>
                  <a:pt x="25593" y="8425"/>
                </a:lnTo>
                <a:lnTo>
                  <a:pt x="25595" y="8486"/>
                </a:lnTo>
                <a:lnTo>
                  <a:pt x="25597" y="8547"/>
                </a:lnTo>
                <a:lnTo>
                  <a:pt x="25601" y="8608"/>
                </a:lnTo>
                <a:lnTo>
                  <a:pt x="25607" y="8668"/>
                </a:lnTo>
                <a:lnTo>
                  <a:pt x="25614" y="8729"/>
                </a:lnTo>
                <a:lnTo>
                  <a:pt x="25622" y="8789"/>
                </a:lnTo>
                <a:lnTo>
                  <a:pt x="25632" y="8849"/>
                </a:lnTo>
                <a:lnTo>
                  <a:pt x="25644" y="8910"/>
                </a:lnTo>
                <a:lnTo>
                  <a:pt x="25656" y="8969"/>
                </a:lnTo>
                <a:lnTo>
                  <a:pt x="25670" y="9028"/>
                </a:lnTo>
                <a:lnTo>
                  <a:pt x="25686" y="9088"/>
                </a:lnTo>
                <a:lnTo>
                  <a:pt x="25702" y="9146"/>
                </a:lnTo>
                <a:lnTo>
                  <a:pt x="25721" y="9204"/>
                </a:lnTo>
                <a:lnTo>
                  <a:pt x="25740" y="9263"/>
                </a:lnTo>
                <a:lnTo>
                  <a:pt x="25762" y="9320"/>
                </a:lnTo>
                <a:lnTo>
                  <a:pt x="25783" y="9377"/>
                </a:lnTo>
                <a:lnTo>
                  <a:pt x="25807" y="9434"/>
                </a:lnTo>
                <a:lnTo>
                  <a:pt x="25832" y="9490"/>
                </a:lnTo>
                <a:lnTo>
                  <a:pt x="25859" y="9546"/>
                </a:lnTo>
                <a:lnTo>
                  <a:pt x="25888" y="9601"/>
                </a:lnTo>
                <a:lnTo>
                  <a:pt x="25917" y="9655"/>
                </a:lnTo>
                <a:lnTo>
                  <a:pt x="25948" y="9709"/>
                </a:lnTo>
                <a:lnTo>
                  <a:pt x="25980" y="9762"/>
                </a:lnTo>
                <a:lnTo>
                  <a:pt x="26015" y="9815"/>
                </a:lnTo>
                <a:lnTo>
                  <a:pt x="26050" y="9867"/>
                </a:lnTo>
                <a:lnTo>
                  <a:pt x="26086" y="9918"/>
                </a:lnTo>
                <a:lnTo>
                  <a:pt x="26124" y="9969"/>
                </a:lnTo>
                <a:lnTo>
                  <a:pt x="26163" y="10018"/>
                </a:lnTo>
                <a:lnTo>
                  <a:pt x="26205" y="10067"/>
                </a:lnTo>
                <a:lnTo>
                  <a:pt x="26247" y="10116"/>
                </a:lnTo>
                <a:lnTo>
                  <a:pt x="26290" y="10163"/>
                </a:lnTo>
                <a:lnTo>
                  <a:pt x="26336" y="10210"/>
                </a:lnTo>
                <a:lnTo>
                  <a:pt x="26383" y="10254"/>
                </a:lnTo>
                <a:lnTo>
                  <a:pt x="26430" y="10298"/>
                </a:lnTo>
                <a:lnTo>
                  <a:pt x="26479" y="10340"/>
                </a:lnTo>
                <a:lnTo>
                  <a:pt x="26528" y="10380"/>
                </a:lnTo>
                <a:lnTo>
                  <a:pt x="26579" y="10419"/>
                </a:lnTo>
                <a:lnTo>
                  <a:pt x="26630" y="10456"/>
                </a:lnTo>
                <a:lnTo>
                  <a:pt x="26682" y="10492"/>
                </a:lnTo>
                <a:lnTo>
                  <a:pt x="26735" y="10525"/>
                </a:lnTo>
                <a:lnTo>
                  <a:pt x="26788" y="10557"/>
                </a:lnTo>
                <a:lnTo>
                  <a:pt x="26843" y="10588"/>
                </a:lnTo>
                <a:lnTo>
                  <a:pt x="26897" y="10618"/>
                </a:lnTo>
                <a:lnTo>
                  <a:pt x="26954" y="10645"/>
                </a:lnTo>
                <a:lnTo>
                  <a:pt x="27010" y="10671"/>
                </a:lnTo>
                <a:lnTo>
                  <a:pt x="27067" y="10695"/>
                </a:lnTo>
                <a:lnTo>
                  <a:pt x="27124" y="10718"/>
                </a:lnTo>
                <a:lnTo>
                  <a:pt x="27182" y="10738"/>
                </a:lnTo>
                <a:lnTo>
                  <a:pt x="27240" y="10758"/>
                </a:lnTo>
                <a:lnTo>
                  <a:pt x="27298" y="10776"/>
                </a:lnTo>
                <a:lnTo>
                  <a:pt x="27357" y="10792"/>
                </a:lnTo>
                <a:lnTo>
                  <a:pt x="27417" y="10807"/>
                </a:lnTo>
                <a:lnTo>
                  <a:pt x="27476" y="10821"/>
                </a:lnTo>
                <a:lnTo>
                  <a:pt x="27535" y="10832"/>
                </a:lnTo>
                <a:lnTo>
                  <a:pt x="27596" y="10841"/>
                </a:lnTo>
                <a:lnTo>
                  <a:pt x="27655" y="10850"/>
                </a:lnTo>
                <a:lnTo>
                  <a:pt x="27716" y="10857"/>
                </a:lnTo>
                <a:lnTo>
                  <a:pt x="27776" y="10862"/>
                </a:lnTo>
                <a:lnTo>
                  <a:pt x="27836" y="10865"/>
                </a:lnTo>
                <a:lnTo>
                  <a:pt x="27897" y="10867"/>
                </a:lnTo>
                <a:lnTo>
                  <a:pt x="27956" y="10868"/>
                </a:lnTo>
                <a:lnTo>
                  <a:pt x="28016" y="10867"/>
                </a:lnTo>
                <a:lnTo>
                  <a:pt x="28077" y="10864"/>
                </a:lnTo>
                <a:lnTo>
                  <a:pt x="28136" y="10860"/>
                </a:lnTo>
                <a:lnTo>
                  <a:pt x="28195" y="10854"/>
                </a:lnTo>
                <a:lnTo>
                  <a:pt x="28255" y="10847"/>
                </a:lnTo>
                <a:lnTo>
                  <a:pt x="28314" y="10838"/>
                </a:lnTo>
                <a:lnTo>
                  <a:pt x="28372" y="10828"/>
                </a:lnTo>
                <a:lnTo>
                  <a:pt x="28431" y="10815"/>
                </a:lnTo>
                <a:lnTo>
                  <a:pt x="28488" y="10802"/>
                </a:lnTo>
                <a:lnTo>
                  <a:pt x="28545" y="10786"/>
                </a:lnTo>
                <a:lnTo>
                  <a:pt x="28603" y="10770"/>
                </a:lnTo>
                <a:lnTo>
                  <a:pt x="28659" y="10752"/>
                </a:lnTo>
                <a:lnTo>
                  <a:pt x="28714" y="10732"/>
                </a:lnTo>
                <a:lnTo>
                  <a:pt x="28769" y="10710"/>
                </a:lnTo>
                <a:lnTo>
                  <a:pt x="28823" y="10687"/>
                </a:lnTo>
                <a:lnTo>
                  <a:pt x="28877" y="10662"/>
                </a:lnTo>
                <a:lnTo>
                  <a:pt x="28930" y="10636"/>
                </a:lnTo>
                <a:lnTo>
                  <a:pt x="28983" y="10609"/>
                </a:lnTo>
                <a:lnTo>
                  <a:pt x="29034" y="10580"/>
                </a:lnTo>
                <a:lnTo>
                  <a:pt x="29083" y="10549"/>
                </a:lnTo>
                <a:lnTo>
                  <a:pt x="29133" y="10517"/>
                </a:lnTo>
                <a:lnTo>
                  <a:pt x="29181" y="10482"/>
                </a:lnTo>
                <a:lnTo>
                  <a:pt x="29229" y="10447"/>
                </a:lnTo>
                <a:lnTo>
                  <a:pt x="29276" y="10411"/>
                </a:lnTo>
                <a:lnTo>
                  <a:pt x="29321" y="10372"/>
                </a:lnTo>
                <a:lnTo>
                  <a:pt x="29366" y="10332"/>
                </a:lnTo>
                <a:lnTo>
                  <a:pt x="29408" y="10291"/>
                </a:lnTo>
                <a:lnTo>
                  <a:pt x="29450" y="10247"/>
                </a:lnTo>
                <a:lnTo>
                  <a:pt x="29491" y="10202"/>
                </a:lnTo>
                <a:lnTo>
                  <a:pt x="29530" y="10157"/>
                </a:lnTo>
                <a:lnTo>
                  <a:pt x="29569" y="10109"/>
                </a:lnTo>
                <a:lnTo>
                  <a:pt x="29605" y="10060"/>
                </a:lnTo>
                <a:lnTo>
                  <a:pt x="29640" y="10009"/>
                </a:lnTo>
                <a:lnTo>
                  <a:pt x="29674" y="9957"/>
                </a:lnTo>
                <a:lnTo>
                  <a:pt x="29707" y="9903"/>
                </a:lnTo>
                <a:lnTo>
                  <a:pt x="29727" y="9868"/>
                </a:lnTo>
                <a:lnTo>
                  <a:pt x="29746" y="9833"/>
                </a:lnTo>
                <a:lnTo>
                  <a:pt x="29764" y="9798"/>
                </a:lnTo>
                <a:lnTo>
                  <a:pt x="29783" y="9761"/>
                </a:lnTo>
                <a:lnTo>
                  <a:pt x="29800" y="9726"/>
                </a:lnTo>
                <a:lnTo>
                  <a:pt x="29817" y="9688"/>
                </a:lnTo>
                <a:lnTo>
                  <a:pt x="29833" y="9652"/>
                </a:lnTo>
                <a:lnTo>
                  <a:pt x="29850" y="9614"/>
                </a:lnTo>
                <a:lnTo>
                  <a:pt x="29864" y="9577"/>
                </a:lnTo>
                <a:lnTo>
                  <a:pt x="29879" y="9538"/>
                </a:lnTo>
                <a:lnTo>
                  <a:pt x="29893" y="9501"/>
                </a:lnTo>
                <a:lnTo>
                  <a:pt x="29906" y="9462"/>
                </a:lnTo>
                <a:lnTo>
                  <a:pt x="29918" y="9424"/>
                </a:lnTo>
                <a:lnTo>
                  <a:pt x="29931" y="9384"/>
                </a:lnTo>
                <a:lnTo>
                  <a:pt x="29942" y="9346"/>
                </a:lnTo>
                <a:lnTo>
                  <a:pt x="29953" y="9306"/>
                </a:lnTo>
                <a:lnTo>
                  <a:pt x="29962" y="9267"/>
                </a:lnTo>
                <a:lnTo>
                  <a:pt x="29971" y="9227"/>
                </a:lnTo>
                <a:lnTo>
                  <a:pt x="29980" y="9188"/>
                </a:lnTo>
                <a:lnTo>
                  <a:pt x="29988" y="9147"/>
                </a:lnTo>
                <a:lnTo>
                  <a:pt x="29994" y="9108"/>
                </a:lnTo>
                <a:lnTo>
                  <a:pt x="30001" y="9068"/>
                </a:lnTo>
                <a:lnTo>
                  <a:pt x="30006" y="9027"/>
                </a:lnTo>
                <a:lnTo>
                  <a:pt x="30011" y="8988"/>
                </a:lnTo>
                <a:lnTo>
                  <a:pt x="30015" y="8947"/>
                </a:lnTo>
                <a:lnTo>
                  <a:pt x="30018" y="8908"/>
                </a:lnTo>
                <a:lnTo>
                  <a:pt x="30020" y="8867"/>
                </a:lnTo>
                <a:lnTo>
                  <a:pt x="30021" y="8827"/>
                </a:lnTo>
                <a:lnTo>
                  <a:pt x="30023" y="8787"/>
                </a:lnTo>
                <a:lnTo>
                  <a:pt x="30023" y="8747"/>
                </a:lnTo>
                <a:lnTo>
                  <a:pt x="30021" y="8707"/>
                </a:lnTo>
                <a:lnTo>
                  <a:pt x="30019" y="8667"/>
                </a:lnTo>
                <a:lnTo>
                  <a:pt x="30017" y="8628"/>
                </a:lnTo>
                <a:lnTo>
                  <a:pt x="30013" y="8588"/>
                </a:lnTo>
                <a:lnTo>
                  <a:pt x="30009" y="8549"/>
                </a:lnTo>
                <a:lnTo>
                  <a:pt x="30004" y="8509"/>
                </a:lnTo>
                <a:lnTo>
                  <a:pt x="29998" y="8471"/>
                </a:lnTo>
                <a:lnTo>
                  <a:pt x="29990" y="8432"/>
                </a:lnTo>
                <a:lnTo>
                  <a:pt x="29982" y="8394"/>
                </a:lnTo>
                <a:lnTo>
                  <a:pt x="29974" y="8355"/>
                </a:lnTo>
                <a:lnTo>
                  <a:pt x="29963" y="8317"/>
                </a:lnTo>
                <a:lnTo>
                  <a:pt x="29953" y="8279"/>
                </a:lnTo>
                <a:lnTo>
                  <a:pt x="29941" y="8242"/>
                </a:lnTo>
                <a:lnTo>
                  <a:pt x="29928" y="8204"/>
                </a:lnTo>
                <a:lnTo>
                  <a:pt x="29914" y="8168"/>
                </a:lnTo>
                <a:lnTo>
                  <a:pt x="29900" y="8130"/>
                </a:lnTo>
                <a:lnTo>
                  <a:pt x="29884" y="8095"/>
                </a:lnTo>
                <a:lnTo>
                  <a:pt x="29867" y="8058"/>
                </a:lnTo>
                <a:lnTo>
                  <a:pt x="29850" y="8023"/>
                </a:lnTo>
                <a:lnTo>
                  <a:pt x="29831" y="7989"/>
                </a:lnTo>
                <a:lnTo>
                  <a:pt x="29811" y="7954"/>
                </a:lnTo>
                <a:lnTo>
                  <a:pt x="29790" y="7920"/>
                </a:lnTo>
                <a:lnTo>
                  <a:pt x="29767" y="7887"/>
                </a:lnTo>
                <a:lnTo>
                  <a:pt x="29745" y="7853"/>
                </a:lnTo>
                <a:lnTo>
                  <a:pt x="29721" y="7821"/>
                </a:lnTo>
                <a:lnTo>
                  <a:pt x="29696" y="7789"/>
                </a:lnTo>
                <a:lnTo>
                  <a:pt x="29670" y="7758"/>
                </a:lnTo>
                <a:lnTo>
                  <a:pt x="29643" y="7726"/>
                </a:lnTo>
                <a:lnTo>
                  <a:pt x="29613" y="7696"/>
                </a:lnTo>
                <a:lnTo>
                  <a:pt x="29584" y="7666"/>
                </a:lnTo>
                <a:lnTo>
                  <a:pt x="29553" y="7637"/>
                </a:lnTo>
                <a:lnTo>
                  <a:pt x="29522" y="7609"/>
                </a:lnTo>
                <a:lnTo>
                  <a:pt x="29488" y="7581"/>
                </a:lnTo>
                <a:lnTo>
                  <a:pt x="29454" y="7554"/>
                </a:lnTo>
                <a:lnTo>
                  <a:pt x="29417" y="7517"/>
                </a:lnTo>
                <a:lnTo>
                  <a:pt x="29384" y="7487"/>
                </a:lnTo>
                <a:lnTo>
                  <a:pt x="29355" y="7461"/>
                </a:lnTo>
                <a:lnTo>
                  <a:pt x="29331" y="7439"/>
                </a:lnTo>
                <a:lnTo>
                  <a:pt x="29297" y="7412"/>
                </a:lnTo>
                <a:lnTo>
                  <a:pt x="29285" y="740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rIns="252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战略转移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graphicFrame>
        <p:nvGraphicFramePr>
          <p:cNvPr id="20541" name="表格 20540"/>
          <p:cNvGraphicFramePr/>
          <p:nvPr/>
        </p:nvGraphicFramePr>
        <p:xfrm>
          <a:off x="201930" y="902970"/>
          <a:ext cx="8666480" cy="3751580"/>
        </p:xfrm>
        <a:graphic>
          <a:graphicData uri="http://schemas.openxmlformats.org/drawingml/2006/table">
            <a:tbl>
              <a:tblPr/>
              <a:tblGrid>
                <a:gridCol w="1205230"/>
                <a:gridCol w="1206500"/>
                <a:gridCol w="1204595"/>
                <a:gridCol w="1206500"/>
                <a:gridCol w="1205230"/>
                <a:gridCol w="1588770"/>
                <a:gridCol w="1049655"/>
              </a:tblGrid>
              <a:tr h="457200"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FFFF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时间</a:t>
                      </a:r>
                      <a:endParaRPr lang="zh-CN" altLang="en-US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CBAD"/>
                    </a:solidFill>
                  </a:tcPr>
                </a:tc>
                <a:tc gridSpan="2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军队人数</a:t>
                      </a:r>
                      <a:endParaRPr lang="zh-CN" altLang="en-US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CBAD"/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领导人</a:t>
                      </a:r>
                      <a:endParaRPr lang="zh-CN" altLang="en-US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战略战术</a:t>
                      </a:r>
                      <a:endParaRPr lang="zh-CN" altLang="en-US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结果</a:t>
                      </a:r>
                      <a:endParaRPr lang="zh-CN" altLang="en-US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CBAD"/>
                    </a:solidFill>
                  </a:tcPr>
                </a:tc>
              </a:tr>
              <a:tr h="396875">
                <a:tc rowSpan="5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第一至四次</a:t>
                      </a:r>
                      <a:endParaRPr lang="zh-CN" altLang="en-US" sz="20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vert="eaVert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rowSpan="5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1930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年     至</a:t>
                      </a: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1933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年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solidFill>
                            <a:srgbClr val="C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敌 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solidFill>
                            <a:srgbClr val="C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我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rowSpan="5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rowSpan="5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</a:tr>
              <a:tr h="396875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10</a:t>
                      </a:r>
                      <a:r>
                        <a:rPr lang="zh-CN" altLang="en-US" sz="20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 </a:t>
                      </a:r>
                      <a:endParaRPr lang="zh-CN" altLang="en-US" sz="20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4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rowSpan="3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毛泽东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396875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396875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30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700088"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50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7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周恩来、朱德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004887"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第五次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vert="eaVert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1933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年</a:t>
                      </a: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10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月至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1934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年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50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8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博古、李德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6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1438" marR="91438" marT="45698" marB="45698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5D6"/>
                    </a:solidFill>
                  </a:tcPr>
                </a:tc>
              </a:tr>
            </a:tbl>
          </a:graphicData>
        </a:graphic>
      </p:graphicFrame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277" y="458519"/>
            <a:ext cx="2476500" cy="3048002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Below"/>
            <a:lightRig rig="threePt" dir="t"/>
          </a:scene3d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491" y="2970577"/>
            <a:ext cx="2336800" cy="3048002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Below"/>
            <a:lightRig rig="threePt" dir="t"/>
          </a:scene3d>
        </p:spPr>
      </p:pic>
      <p:sp>
        <p:nvSpPr>
          <p:cNvPr id="27" name="文本框 26"/>
          <p:cNvSpPr txBox="1"/>
          <p:nvPr/>
        </p:nvSpPr>
        <p:spPr>
          <a:xfrm>
            <a:off x="9972358" y="3730308"/>
            <a:ext cx="512763" cy="82994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博古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801985" y="902653"/>
            <a:ext cx="508000" cy="83026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李德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310630" y="1567180"/>
            <a:ext cx="1560513" cy="13223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20000"/>
              </a:spcBef>
              <a:buClr>
                <a:srgbClr val="996633"/>
              </a:buClr>
              <a:buSzPct val="70000"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避敌主力诱敌深入，集中优势，各个击破</a:t>
            </a:r>
            <a:endParaRPr lang="zh-CN" altLang="en-US" sz="2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16688" y="3638550"/>
            <a:ext cx="1211262" cy="101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分散兵力，进攻冒险，防御保守</a:t>
            </a:r>
            <a:endParaRPr lang="zh-CN" altLang="en-US" sz="2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61618" y="1936433"/>
            <a:ext cx="100647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胜利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861935" y="3853498"/>
            <a:ext cx="1006475" cy="5857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失利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4" name="文本框 18433"/>
          <p:cNvSpPr txBox="1"/>
          <p:nvPr/>
        </p:nvSpPr>
        <p:spPr>
          <a:xfrm>
            <a:off x="20955" y="5191125"/>
            <a:ext cx="925957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</a:rPr>
              <a:t>想一想：</a:t>
            </a:r>
            <a:r>
              <a:rPr kumimoji="0" lang="zh-CN" altLang="en-US" sz="4000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  <a:sym typeface="+mn-ea"/>
              </a:rPr>
              <a:t>第五次反“围剿”的结果如何呢？ 红军为什么会出现这样的局面？</a:t>
            </a:r>
            <a:r>
              <a:rPr kumimoji="0" lang="zh-CN" altLang="en-US" sz="4000" kern="1200" cap="none" spc="0" normalizeH="0" baseline="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  <a:sym typeface="+mn-ea"/>
              </a:rPr>
              <a:t> </a:t>
            </a:r>
            <a:endParaRPr kumimoji="0" lang="zh-CN" altLang="en-US" sz="4000" kern="1200" cap="none" spc="0" normalizeH="0" baseline="0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康体简体" pitchFamily="1" charset="-122"/>
              <a:cs typeface="+mn-cs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0"/>
      <p:bldP spid="184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8" name="文本占位符 19457"/>
          <p:cNvSpPr txBox="1"/>
          <p:nvPr/>
        </p:nvSpPr>
        <p:spPr>
          <a:xfrm>
            <a:off x="606425" y="927100"/>
            <a:ext cx="11087100" cy="167830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失败，由于当时中央负责人博古和军事顾问李德等人在军事上指挥上犯了</a:t>
            </a:r>
            <a:r>
              <a:rPr lang="en-US" altLang="zh-CN" sz="4400" b="1" dirty="0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“</a:t>
            </a:r>
            <a:r>
              <a:rPr lang="zh-CN" altLang="en-US" sz="4400" b="1" dirty="0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左</a:t>
            </a:r>
            <a:r>
              <a:rPr lang="en-US" altLang="zh-CN" sz="4400" b="1" dirty="0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”</a:t>
            </a:r>
            <a:r>
              <a:rPr lang="zh-CN" altLang="en-US" sz="4400" b="1" dirty="0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的错误。</a:t>
            </a:r>
            <a:endParaRPr lang="zh-CN" altLang="en-US" sz="4400" b="1" dirty="0">
              <a:solidFill>
                <a:srgbClr val="333300"/>
              </a:solidFill>
              <a:latin typeface="方正隶变简体" pitchFamily="1" charset="-122"/>
              <a:ea typeface="方正隶变简体" pitchFamily="1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231775" y="347345"/>
            <a:ext cx="2159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1" charset="-122"/>
                <a:cs typeface="+mn-cs"/>
              </a:rPr>
              <a:t>问题解析</a:t>
            </a:r>
            <a:r>
              <a:rPr kumimoji="0" lang="en-US" altLang="zh-CN" sz="3200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1" charset="-122"/>
                <a:cs typeface="+mn-cs"/>
              </a:rPr>
              <a:t>:</a:t>
            </a:r>
            <a:endParaRPr kumimoji="0" lang="en-US" altLang="zh-CN" sz="3200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综艺简体" pitchFamily="1" charset="-122"/>
              <a:cs typeface="+mn-cs"/>
            </a:endParaRPr>
          </a:p>
        </p:txBody>
      </p:sp>
      <p:sp>
        <p:nvSpPr>
          <p:cNvPr id="30736" name="文本框 30735"/>
          <p:cNvSpPr txBox="1"/>
          <p:nvPr/>
        </p:nvSpPr>
        <p:spPr>
          <a:xfrm>
            <a:off x="66040" y="2795905"/>
            <a:ext cx="1146429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</a:rPr>
              <a:t> </a:t>
            </a:r>
            <a:r>
              <a:rPr kumimoji="0" lang="zh-CN" altLang="en-US" sz="40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  <a:sym typeface="+mn-ea"/>
              </a:rPr>
              <a:t>想一想：</a:t>
            </a:r>
            <a:r>
              <a:rPr kumimoji="0" lang="zh-CN" altLang="en-US" sz="4000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</a:rPr>
              <a:t>对比红军前四次反“围剿”的胜利与第五次反“围剿”的失败，你认为在战争中起决定作用的是什么？ </a:t>
            </a:r>
            <a:endParaRPr kumimoji="0" lang="zh-CN" altLang="en-US" sz="4000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康体简体" pitchFamily="1" charset="-122"/>
              <a:cs typeface="+mn-cs"/>
            </a:endParaRPr>
          </a:p>
        </p:txBody>
      </p:sp>
      <p:sp>
        <p:nvSpPr>
          <p:cNvPr id="30738" name="文本框 30737"/>
          <p:cNvSpPr txBox="1"/>
          <p:nvPr/>
        </p:nvSpPr>
        <p:spPr>
          <a:xfrm>
            <a:off x="1028700" y="4829810"/>
            <a:ext cx="10133965" cy="1322070"/>
          </a:xfrm>
          <a:prstGeom prst="rect">
            <a:avLst/>
          </a:prstGeom>
          <a:solidFill>
            <a:schemeClr val="bg1"/>
          </a:solidFill>
          <a:ln w="76200">
            <a:solidFill>
              <a:srgbClr val="7030A0"/>
            </a:solidFill>
            <a:prstDash val="sysDot"/>
          </a:ln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u="sng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战争的胜败，不在于力量的悬殊，而是取决于正确的军事思想和战略战术。</a:t>
            </a:r>
            <a:r>
              <a:rPr kumimoji="0" lang="zh-CN" altLang="en-US" sz="4000" u="sng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</a:t>
            </a:r>
            <a:endParaRPr kumimoji="0" lang="zh-CN" altLang="en-US" sz="4000" u="sng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30736" grpId="0"/>
      <p:bldP spid="3073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169" name="图片 13313" descr="毛泽东长征手迹"/>
          <p:cNvPicPr>
            <a:picLocks noChangeAspect="1"/>
          </p:cNvPicPr>
          <p:nvPr/>
        </p:nvPicPr>
        <p:blipFill>
          <a:blip r:embed="rId1">
            <a:lum bright="82001" contrast="-70000"/>
          </a:blip>
          <a:stretch>
            <a:fillRect/>
          </a:stretch>
        </p:blipFill>
        <p:spPr>
          <a:xfrm>
            <a:off x="-151130" y="31115"/>
            <a:ext cx="12419965" cy="6795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文本框 13314"/>
          <p:cNvSpPr txBox="1"/>
          <p:nvPr/>
        </p:nvSpPr>
        <p:spPr>
          <a:xfrm>
            <a:off x="1378903" y="368935"/>
            <a:ext cx="47529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长征的开始</a:t>
            </a:r>
            <a:endParaRPr lang="zh-CN" altLang="en-US" sz="40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7171" name="文本框 13315"/>
          <p:cNvSpPr txBox="1"/>
          <p:nvPr/>
        </p:nvSpPr>
        <p:spPr>
          <a:xfrm>
            <a:off x="2566988" y="1557338"/>
            <a:ext cx="21605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幼圆" panose="02010509060101010101" pitchFamily="1" charset="-122"/>
                <a:ea typeface="幼圆" panose="02010509060101010101" pitchFamily="1" charset="-122"/>
              </a:rPr>
              <a:t>1.</a:t>
            </a:r>
            <a:r>
              <a:rPr lang="zh-CN" altLang="en-US" sz="3200" b="1">
                <a:latin typeface="幼圆" panose="02010509060101010101" pitchFamily="1" charset="-122"/>
                <a:ea typeface="幼圆" panose="02010509060101010101" pitchFamily="1" charset="-122"/>
              </a:rPr>
              <a:t>原因：</a:t>
            </a:r>
            <a:endParaRPr lang="zh-CN" altLang="en-US" sz="32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7172" name="文本框 13316"/>
          <p:cNvSpPr txBox="1"/>
          <p:nvPr/>
        </p:nvSpPr>
        <p:spPr>
          <a:xfrm>
            <a:off x="2566988" y="3644900"/>
            <a:ext cx="22336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幼圆" panose="02010509060101010101" pitchFamily="1" charset="-122"/>
                <a:ea typeface="幼圆" panose="02010509060101010101" pitchFamily="1" charset="-122"/>
              </a:rPr>
              <a:t>3.</a:t>
            </a:r>
            <a:r>
              <a:rPr lang="zh-CN" altLang="en-US" sz="3200" b="1">
                <a:latin typeface="幼圆" panose="02010509060101010101" pitchFamily="1" charset="-122"/>
                <a:ea typeface="幼圆" panose="02010509060101010101" pitchFamily="1" charset="-122"/>
              </a:rPr>
              <a:t>时间：</a:t>
            </a:r>
            <a:endParaRPr lang="zh-CN" altLang="en-US" sz="32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4440238" y="3644900"/>
            <a:ext cx="32400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1934</a:t>
            </a:r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10</a:t>
            </a:r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月</a:t>
            </a:r>
            <a:endParaRPr lang="zh-CN" altLang="en-US" sz="32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7174" name="文本框 13318"/>
          <p:cNvSpPr txBox="1"/>
          <p:nvPr/>
        </p:nvSpPr>
        <p:spPr>
          <a:xfrm>
            <a:off x="2566988" y="5445125"/>
            <a:ext cx="36734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幼圆" panose="02010509060101010101" pitchFamily="1" charset="-122"/>
                <a:ea typeface="幼圆" panose="02010509060101010101" pitchFamily="1" charset="-122"/>
              </a:rPr>
              <a:t>5.</a:t>
            </a:r>
            <a:r>
              <a:rPr lang="zh-CN" altLang="en-US" sz="3200" b="1">
                <a:latin typeface="幼圆" panose="02010509060101010101" pitchFamily="1" charset="-122"/>
                <a:ea typeface="幼圆" panose="02010509060101010101" pitchFamily="1" charset="-122"/>
              </a:rPr>
              <a:t>初期路线：</a:t>
            </a:r>
            <a:endParaRPr lang="zh-CN" altLang="en-US" sz="32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7175" name="文本框 13319"/>
          <p:cNvSpPr txBox="1"/>
          <p:nvPr/>
        </p:nvSpPr>
        <p:spPr>
          <a:xfrm>
            <a:off x="2566988" y="4508500"/>
            <a:ext cx="23764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latin typeface="幼圆" panose="02010509060101010101" pitchFamily="1" charset="-122"/>
                <a:ea typeface="幼圆" panose="02010509060101010101" pitchFamily="1" charset="-122"/>
              </a:rPr>
              <a:t>4.开始地点：</a:t>
            </a:r>
            <a:endParaRPr lang="zh-CN" altLang="en-US" sz="3200" b="1" dirty="0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5232400" y="4581525"/>
            <a:ext cx="41036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中央革命根据地</a:t>
            </a:r>
            <a:endParaRPr lang="zh-CN" altLang="en-US" sz="32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3322" name="文本框 13321"/>
          <p:cNvSpPr txBox="1"/>
          <p:nvPr/>
        </p:nvSpPr>
        <p:spPr>
          <a:xfrm>
            <a:off x="7896225" y="4581525"/>
            <a:ext cx="34925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（江西瑞金）</a:t>
            </a:r>
            <a:endParaRPr lang="zh-CN" altLang="en-US" sz="32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7178" name="文本框 13322"/>
          <p:cNvSpPr txBox="1"/>
          <p:nvPr/>
        </p:nvSpPr>
        <p:spPr>
          <a:xfrm>
            <a:off x="2566988" y="2852738"/>
            <a:ext cx="20161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3200" b="1">
                <a:latin typeface="幼圆" panose="02010509060101010101" pitchFamily="1" charset="-122"/>
                <a:ea typeface="幼圆" panose="02010509060101010101" pitchFamily="1" charset="-122"/>
              </a:rPr>
              <a:t>目的：</a:t>
            </a:r>
            <a:endParaRPr lang="zh-CN" altLang="en-US" sz="32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4440238" y="2852738"/>
            <a:ext cx="62277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进行战略转移，保存革命力量</a:t>
            </a:r>
            <a:endParaRPr lang="zh-CN" altLang="en-US" sz="32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3325" name="文本框 13324"/>
          <p:cNvSpPr txBox="1"/>
          <p:nvPr/>
        </p:nvSpPr>
        <p:spPr>
          <a:xfrm>
            <a:off x="4224338" y="1557338"/>
            <a:ext cx="66960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第五次反“围剿”的失败</a:t>
            </a:r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。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21" grpId="0"/>
      <p:bldP spid="13322" grpId="0"/>
      <p:bldP spid="13324" grpId="0"/>
      <p:bldP spid="133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8193" name="图片 14337" descr="长征图"/>
          <p:cNvPicPr>
            <a:picLocks noChangeAspect="1"/>
          </p:cNvPicPr>
          <p:nvPr/>
        </p:nvPicPr>
        <p:blipFill>
          <a:blip r:embed="rId1"/>
          <a:srcRect l="633" t="1547" r="3217" b="1547"/>
          <a:stretch>
            <a:fillRect/>
          </a:stretch>
        </p:blipFill>
        <p:spPr>
          <a:xfrm>
            <a:off x="-81280" y="-233045"/>
            <a:ext cx="11073130" cy="7091045"/>
          </a:xfrm>
          <a:prstGeom prst="rect">
            <a:avLst/>
          </a:prstGeom>
          <a:noFill/>
          <a:ln w="6350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4339" name="未知">
            <a:hlinkClick r:id="rId2" action="ppaction://hlinksldjump"/>
          </p:cNvPr>
          <p:cNvSpPr/>
          <p:nvPr/>
        </p:nvSpPr>
        <p:spPr>
          <a:xfrm>
            <a:off x="5473065" y="5589588"/>
            <a:ext cx="2449513" cy="623887"/>
          </a:xfrm>
          <a:custGeom>
            <a:avLst/>
            <a:gdLst/>
            <a:ahLst/>
            <a:cxnLst/>
            <a:pathLst>
              <a:path w="1543" h="393">
                <a:moveTo>
                  <a:pt x="1543" y="136"/>
                </a:moveTo>
                <a:cubicBezTo>
                  <a:pt x="1474" y="234"/>
                  <a:pt x="1406" y="333"/>
                  <a:pt x="1361" y="363"/>
                </a:cubicBezTo>
                <a:cubicBezTo>
                  <a:pt x="1316" y="393"/>
                  <a:pt x="1324" y="332"/>
                  <a:pt x="1271" y="317"/>
                </a:cubicBezTo>
                <a:cubicBezTo>
                  <a:pt x="1218" y="302"/>
                  <a:pt x="1112" y="287"/>
                  <a:pt x="1044" y="272"/>
                </a:cubicBezTo>
                <a:cubicBezTo>
                  <a:pt x="976" y="257"/>
                  <a:pt x="998" y="257"/>
                  <a:pt x="862" y="227"/>
                </a:cubicBezTo>
                <a:cubicBezTo>
                  <a:pt x="726" y="197"/>
                  <a:pt x="371" y="129"/>
                  <a:pt x="227" y="91"/>
                </a:cubicBezTo>
                <a:cubicBezTo>
                  <a:pt x="83" y="53"/>
                  <a:pt x="41" y="26"/>
                  <a:pt x="0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stealth" w="med" len="lg"/>
          </a:ln>
        </p:spPr>
        <p:txBody>
          <a:bodyPr/>
          <a:p>
            <a:endParaRPr lang="zh-CN" altLang="en-US"/>
          </a:p>
        </p:txBody>
      </p:sp>
      <p:sp>
        <p:nvSpPr>
          <p:cNvPr id="14343" name="圆角矩形标注 14342">
            <a:hlinkClick r:id="rId2" action="ppaction://hlinksldjump"/>
          </p:cNvPr>
          <p:cNvSpPr/>
          <p:nvPr/>
        </p:nvSpPr>
        <p:spPr>
          <a:xfrm>
            <a:off x="7922578" y="4338955"/>
            <a:ext cx="1008062" cy="465138"/>
          </a:xfrm>
          <a:prstGeom prst="wedgeRoundRectCallout">
            <a:avLst>
              <a:gd name="adj1" fmla="val -52676"/>
              <a:gd name="adj2" fmla="val 230546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瑞金</a:t>
            </a:r>
            <a:endParaRPr lang="zh-CN" altLang="en-US" sz="2400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344" name="圆角矩形标注 14343">
            <a:hlinkClick r:id="rId2" action="ppaction://hlinksldjump"/>
          </p:cNvPr>
          <p:cNvSpPr/>
          <p:nvPr/>
        </p:nvSpPr>
        <p:spPr>
          <a:xfrm>
            <a:off x="4365308" y="6213475"/>
            <a:ext cx="3673475" cy="503238"/>
          </a:xfrm>
          <a:prstGeom prst="wedgeRoundRectCallout">
            <a:avLst>
              <a:gd name="adj1" fmla="val -18065"/>
              <a:gd name="adj2" fmla="val -145583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冲破四道封锁线</a:t>
            </a:r>
            <a:r>
              <a:rPr lang="en-US" altLang="x-none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渡过</a:t>
            </a:r>
            <a:r>
              <a:rPr lang="zh-CN" alt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  <a:hlinkClick r:id="rId3" action="ppaction://hlinksldjump"/>
              </a:rPr>
              <a:t>湘江</a:t>
            </a:r>
            <a:endParaRPr lang="zh-CN" altLang="en-US" sz="2000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  <a:hlinkClick r:id="rId3" action="ppaction://hlinksldjump"/>
            </a:endParaRPr>
          </a:p>
        </p:txBody>
      </p:sp>
      <p:sp>
        <p:nvSpPr>
          <p:cNvPr id="14346" name="圆角矩形标注 14345"/>
          <p:cNvSpPr/>
          <p:nvPr/>
        </p:nvSpPr>
        <p:spPr>
          <a:xfrm>
            <a:off x="8425498" y="5164138"/>
            <a:ext cx="1979612" cy="1223962"/>
          </a:xfrm>
          <a:prstGeom prst="wedgeRoundRectCallout">
            <a:avLst>
              <a:gd name="adj1" fmla="val -72292"/>
              <a:gd name="adj2" fmla="val -3306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en-US" altLang="x-none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x-none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月中央红军开始长征</a:t>
            </a:r>
            <a:endParaRPr lang="zh-CN" altLang="en-US" sz="2400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49" name="矩形 14348"/>
          <p:cNvSpPr/>
          <p:nvPr/>
        </p:nvSpPr>
        <p:spPr>
          <a:xfrm>
            <a:off x="1774825" y="260350"/>
            <a:ext cx="6264275" cy="1322070"/>
          </a:xfrm>
          <a:prstGeom prst="rect">
            <a:avLst/>
          </a:prstGeom>
          <a:solidFill>
            <a:srgbClr val="000000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x-none" sz="40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《</a:t>
            </a:r>
            <a:r>
              <a:rPr lang="zh-CN" altLang="en-US" sz="40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中国工农红军长征路线</a:t>
            </a:r>
            <a:r>
              <a:rPr lang="en-US" altLang="x-none" sz="40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》</a:t>
            </a:r>
            <a:endParaRPr lang="en-US" altLang="x-none" sz="4000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r>
              <a:rPr lang="en-US" altLang="x-none" sz="40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      </a:t>
            </a:r>
            <a:r>
              <a:rPr lang="zh-CN" altLang="en-US" sz="40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示意图</a:t>
            </a:r>
            <a:endParaRPr lang="zh-CN" altLang="en-US" sz="4000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  <p:custDataLst>
      <p:tags r:id="rId4"/>
    </p:custDataLst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 bldLvl="0" animBg="1"/>
      <p:bldP spid="14349" grpId="0" bldLvl="0" animBg="1"/>
      <p:bldP spid="14349" grpId="1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7" name="标题 15361"/>
          <p:cNvSpPr>
            <a:spLocks noGrp="1"/>
          </p:cNvSpPr>
          <p:nvPr>
            <p:ph type="title"/>
          </p:nvPr>
        </p:nvSpPr>
        <p:spPr>
          <a:xfrm>
            <a:off x="3228975" y="276225"/>
            <a:ext cx="6981825" cy="882650"/>
          </a:xfrm>
        </p:spPr>
        <p:txBody>
          <a:bodyPr anchor="ctr"/>
          <a:p>
            <a:endParaRPr lang="zh-CN" altLang="en-US" dirty="0"/>
          </a:p>
        </p:txBody>
      </p:sp>
      <p:sp>
        <p:nvSpPr>
          <p:cNvPr id="9218" name="文本占位符 15362"/>
          <p:cNvSpPr>
            <a:spLocks noGrp="1"/>
          </p:cNvSpPr>
          <p:nvPr>
            <p:ph idx="1"/>
          </p:nvPr>
        </p:nvSpPr>
        <p:spPr>
          <a:xfrm>
            <a:off x="2159000" y="1422400"/>
            <a:ext cx="8051800" cy="4703763"/>
          </a:xfrm>
        </p:spPr>
        <p:txBody>
          <a:bodyPr anchor="t"/>
          <a:p>
            <a:endParaRPr lang="zh-CN" altLang="en-US" dirty="0"/>
          </a:p>
        </p:txBody>
      </p:sp>
      <p:pic>
        <p:nvPicPr>
          <p:cNvPr id="15364" name="图片 15363" descr="sm_28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1775" y="45085"/>
            <a:ext cx="12411075" cy="6901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文本框 15364"/>
          <p:cNvSpPr txBox="1"/>
          <p:nvPr/>
        </p:nvSpPr>
        <p:spPr>
          <a:xfrm>
            <a:off x="-73660" y="276225"/>
            <a:ext cx="11773535" cy="2061210"/>
          </a:xfrm>
          <a:prstGeom prst="rect">
            <a:avLst/>
          </a:prstGeom>
          <a:solidFill>
            <a:srgbClr val="FFFF66">
              <a:alpha val="50000"/>
            </a:srgb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0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 湘江之战是关系中央红军生死存亡的一战。突破湘江，粉碎了蒋介石围歼中央红军于湘江以东的企图。但是，中央红军也为此付出了极为惨重的代价。部队指战员和中央机关人员由长征出发时的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8万多人锐减至3万余人。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ldLvl="0" animBg="1"/>
      <p:bldP spid="15365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0241" name="组合 16385"/>
          <p:cNvGrpSpPr/>
          <p:nvPr/>
        </p:nvGrpSpPr>
        <p:grpSpPr>
          <a:xfrm>
            <a:off x="1579245" y="471170"/>
            <a:ext cx="4456113" cy="5876925"/>
            <a:chOff x="0" y="0"/>
            <a:chExt cx="2481" cy="3401"/>
          </a:xfrm>
        </p:grpSpPr>
        <p:pic>
          <p:nvPicPr>
            <p:cNvPr id="10242" name="图片 16386" descr="陈树湘为新中国流尽最后一滴血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477" cy="29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88" name="文本占位符 16387"/>
            <p:cNvSpPr txBox="1"/>
            <p:nvPr>
              <p:ph type="body" idx="1"/>
            </p:nvPr>
          </p:nvSpPr>
          <p:spPr>
            <a:xfrm>
              <a:off x="6" y="2925"/>
              <a:ext cx="2475" cy="476"/>
            </a:xfrm>
            <a:solidFill>
              <a:srgbClr val="CC99FF">
                <a:alpha val="100000"/>
              </a:srgbClr>
            </a:solidFill>
            <a:ln>
              <a:miter/>
            </a:ln>
          </p:spPr>
          <p:txBody>
            <a:bodyPr vert="horz" wrap="square" anchor="t"/>
            <a:p>
              <a:pPr algn="ctr" fontAlgn="base">
                <a:spcBef>
                  <a:spcPct val="50000"/>
                </a:spcBef>
                <a:buNone/>
              </a:pPr>
              <a:r>
                <a:rPr lang="zh-CN" altLang="en-US" sz="3600" b="1" strike="noStrike" noProof="1" dirty="0">
                  <a:effectLst>
                    <a:outerShdw blurRad="38100" dist="38100" dir="2700000">
                      <a:srgbClr val="FFFFFF"/>
                    </a:outerShdw>
                  </a:effectLst>
                </a:rPr>
                <a:t>第</a:t>
              </a:r>
              <a:r>
                <a:rPr lang="en-US" altLang="x-none" sz="3600" b="1" strike="noStrike" noProof="1" dirty="0">
                  <a:effectLst>
                    <a:outerShdw blurRad="38100" dist="38100" dir="2700000">
                      <a:srgbClr val="FFFFFF"/>
                    </a:outerShdw>
                  </a:effectLst>
                </a:rPr>
                <a:t>34</a:t>
              </a:r>
              <a:r>
                <a:rPr lang="zh-CN" altLang="en-US" sz="3600" b="1" strike="noStrike" noProof="1" dirty="0">
                  <a:effectLst>
                    <a:outerShdw blurRad="38100" dist="38100" dir="2700000">
                      <a:srgbClr val="FFFFFF"/>
                    </a:outerShdw>
                  </a:effectLst>
                </a:rPr>
                <a:t>师师长陈树湘</a:t>
              </a:r>
              <a:endParaRPr lang="zh-CN" altLang="en-US" sz="36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</a:endParaRPr>
            </a:p>
          </p:txBody>
        </p:sp>
      </p:grpSp>
      <p:sp>
        <p:nvSpPr>
          <p:cNvPr id="10244" name="文本框 16388"/>
          <p:cNvSpPr txBox="1"/>
          <p:nvPr/>
        </p:nvSpPr>
        <p:spPr>
          <a:xfrm>
            <a:off x="6578600" y="2832100"/>
            <a:ext cx="36242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三年不食湘江鱼</a:t>
            </a:r>
            <a:r>
              <a:rPr lang="en-US" altLang="zh-CN" sz="360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60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5" name="文本框 16389"/>
          <p:cNvSpPr txBox="1"/>
          <p:nvPr/>
        </p:nvSpPr>
        <p:spPr>
          <a:xfrm>
            <a:off x="6578600" y="3606800"/>
            <a:ext cx="29654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河底遍尸体。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6" name="文本框 16390"/>
          <p:cNvSpPr txBox="1"/>
          <p:nvPr/>
        </p:nvSpPr>
        <p:spPr>
          <a:xfrm>
            <a:off x="6027738" y="4551363"/>
            <a:ext cx="49291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摘自陈靖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《</a:t>
            </a: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湘江黔山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</a:t>
            </a:r>
            <a:endParaRPr lang="en-US" altLang="zh-CN" sz="36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7" name="文本框 16391"/>
          <p:cNvSpPr txBox="1"/>
          <p:nvPr/>
        </p:nvSpPr>
        <p:spPr>
          <a:xfrm>
            <a:off x="6578600" y="1982788"/>
            <a:ext cx="26670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血染十里溪</a:t>
            </a:r>
            <a:r>
              <a:rPr lang="en-US" altLang="zh-CN" sz="360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60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Click="0" advTm="400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1265" name="图片 17409" descr="长征图"/>
          <p:cNvPicPr>
            <a:picLocks noChangeAspect="1"/>
          </p:cNvPicPr>
          <p:nvPr/>
        </p:nvPicPr>
        <p:blipFill>
          <a:blip r:embed="rId1"/>
          <a:srcRect l="633" t="1547" r="3217" b="1547"/>
          <a:stretch>
            <a:fillRect/>
          </a:stretch>
        </p:blipFill>
        <p:spPr>
          <a:xfrm>
            <a:off x="-163195" y="44450"/>
            <a:ext cx="12590145" cy="6819265"/>
          </a:xfrm>
          <a:prstGeom prst="rect">
            <a:avLst/>
          </a:prstGeom>
          <a:noFill/>
          <a:ln w="6350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411" name="未知">
            <a:hlinkClick r:id="rId2" action="ppaction://hlinksldjump"/>
          </p:cNvPr>
          <p:cNvSpPr/>
          <p:nvPr/>
        </p:nvSpPr>
        <p:spPr>
          <a:xfrm>
            <a:off x="5591175" y="5589588"/>
            <a:ext cx="2449513" cy="623887"/>
          </a:xfrm>
          <a:custGeom>
            <a:avLst/>
            <a:gdLst/>
            <a:ahLst/>
            <a:cxnLst/>
            <a:pathLst>
              <a:path w="1543" h="393">
                <a:moveTo>
                  <a:pt x="1543" y="136"/>
                </a:moveTo>
                <a:cubicBezTo>
                  <a:pt x="1474" y="234"/>
                  <a:pt x="1406" y="333"/>
                  <a:pt x="1361" y="363"/>
                </a:cubicBezTo>
                <a:cubicBezTo>
                  <a:pt x="1316" y="393"/>
                  <a:pt x="1324" y="332"/>
                  <a:pt x="1271" y="317"/>
                </a:cubicBezTo>
                <a:cubicBezTo>
                  <a:pt x="1218" y="302"/>
                  <a:pt x="1112" y="287"/>
                  <a:pt x="1044" y="272"/>
                </a:cubicBezTo>
                <a:cubicBezTo>
                  <a:pt x="976" y="257"/>
                  <a:pt x="998" y="257"/>
                  <a:pt x="862" y="227"/>
                </a:cubicBezTo>
                <a:cubicBezTo>
                  <a:pt x="726" y="197"/>
                  <a:pt x="371" y="129"/>
                  <a:pt x="227" y="91"/>
                </a:cubicBezTo>
                <a:cubicBezTo>
                  <a:pt x="83" y="53"/>
                  <a:pt x="41" y="26"/>
                  <a:pt x="0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stealth" w="med" len="lg"/>
          </a:ln>
        </p:spPr>
        <p:txBody>
          <a:bodyPr/>
          <a:p>
            <a:endParaRPr lang="zh-CN" altLang="en-US"/>
          </a:p>
        </p:txBody>
      </p:sp>
      <p:grpSp>
        <p:nvGrpSpPr>
          <p:cNvPr id="17412" name="组合 17411"/>
          <p:cNvGrpSpPr/>
          <p:nvPr/>
        </p:nvGrpSpPr>
        <p:grpSpPr>
          <a:xfrm>
            <a:off x="4656138" y="4943475"/>
            <a:ext cx="788987" cy="573088"/>
            <a:chOff x="0" y="0"/>
            <a:chExt cx="497" cy="361"/>
          </a:xfrm>
        </p:grpSpPr>
        <p:sp>
          <p:nvSpPr>
            <p:cNvPr id="11268" name="未知"/>
            <p:cNvSpPr/>
            <p:nvPr/>
          </p:nvSpPr>
          <p:spPr>
            <a:xfrm rot="480956">
              <a:off x="0" y="89"/>
              <a:ext cx="453" cy="272"/>
            </a:xfrm>
            <a:custGeom>
              <a:avLst/>
              <a:gdLst/>
              <a:ahLst/>
              <a:cxnLst/>
              <a:pathLst>
                <a:path w="453" h="272">
                  <a:moveTo>
                    <a:pt x="453" y="272"/>
                  </a:moveTo>
                  <a:cubicBezTo>
                    <a:pt x="354" y="226"/>
                    <a:pt x="256" y="181"/>
                    <a:pt x="181" y="136"/>
                  </a:cubicBezTo>
                  <a:cubicBezTo>
                    <a:pt x="106" y="91"/>
                    <a:pt x="53" y="45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69" name="未知">
              <a:hlinkClick r:id="rId3" action="ppaction://hlinksldjump"/>
            </p:cNvPr>
            <p:cNvSpPr/>
            <p:nvPr/>
          </p:nvSpPr>
          <p:spPr>
            <a:xfrm rot="279641">
              <a:off x="43" y="0"/>
              <a:ext cx="454" cy="272"/>
            </a:xfrm>
            <a:custGeom>
              <a:avLst/>
              <a:gdLst/>
              <a:ahLst/>
              <a:cxnLst/>
              <a:pathLst>
                <a:path w="408" h="226">
                  <a:moveTo>
                    <a:pt x="408" y="226"/>
                  </a:moveTo>
                  <a:cubicBezTo>
                    <a:pt x="328" y="154"/>
                    <a:pt x="249" y="83"/>
                    <a:pt x="181" y="45"/>
                  </a:cubicBezTo>
                  <a:cubicBezTo>
                    <a:pt x="113" y="7"/>
                    <a:pt x="56" y="3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15" name="组合 17414"/>
          <p:cNvGrpSpPr/>
          <p:nvPr/>
        </p:nvGrpSpPr>
        <p:grpSpPr>
          <a:xfrm>
            <a:off x="2640013" y="3860800"/>
            <a:ext cx="142875" cy="215900"/>
            <a:chOff x="0" y="0"/>
            <a:chExt cx="90" cy="136"/>
          </a:xfrm>
        </p:grpSpPr>
        <p:sp>
          <p:nvSpPr>
            <p:cNvPr id="11271" name="直接连接符 17415"/>
            <p:cNvSpPr/>
            <p:nvPr/>
          </p:nvSpPr>
          <p:spPr>
            <a:xfrm flipV="1">
              <a:off x="0" y="0"/>
              <a:ext cx="45" cy="136"/>
            </a:xfrm>
            <a:prstGeom prst="line">
              <a:avLst/>
            </a:prstGeom>
            <a:ln w="38100" cap="flat" cmpd="sng">
              <a:solidFill>
                <a:srgbClr val="800000"/>
              </a:solidFill>
              <a:prstDash val="solid"/>
              <a:round/>
              <a:headEnd type="none" w="med" len="med"/>
              <a:tailEnd type="stealth" w="med" len="lg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72" name="直接连接符 17416"/>
            <p:cNvSpPr/>
            <p:nvPr/>
          </p:nvSpPr>
          <p:spPr>
            <a:xfrm flipV="1">
              <a:off x="90" y="0"/>
              <a:ext cx="0" cy="136"/>
            </a:xfrm>
            <a:prstGeom prst="line">
              <a:avLst/>
            </a:prstGeom>
            <a:ln w="38100" cap="flat" cmpd="sng">
              <a:solidFill>
                <a:srgbClr val="800000"/>
              </a:solidFill>
              <a:prstDash val="solid"/>
              <a:round/>
              <a:headEnd type="none" w="med" len="med"/>
              <a:tailEnd type="stealth" w="med" len="lg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273" name="圆角矩形标注 17417">
            <a:hlinkClick r:id="rId3" action="ppaction://hlinksldjump"/>
          </p:cNvPr>
          <p:cNvSpPr/>
          <p:nvPr/>
        </p:nvSpPr>
        <p:spPr>
          <a:xfrm>
            <a:off x="8183563" y="4365625"/>
            <a:ext cx="1008062" cy="465138"/>
          </a:xfrm>
          <a:prstGeom prst="wedgeRoundRectCallout">
            <a:avLst>
              <a:gd name="adj1" fmla="val -52676"/>
              <a:gd name="adj2" fmla="val 230546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瑞金</a:t>
            </a:r>
            <a:endParaRPr lang="zh-CN" altLang="en-US" sz="2400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274" name="圆角矩形标注 17418">
            <a:hlinkClick r:id="rId3" action="ppaction://hlinksldjump"/>
          </p:cNvPr>
          <p:cNvSpPr/>
          <p:nvPr/>
        </p:nvSpPr>
        <p:spPr>
          <a:xfrm>
            <a:off x="4583113" y="6165850"/>
            <a:ext cx="3673475" cy="503238"/>
          </a:xfrm>
          <a:prstGeom prst="wedgeRoundRectCallout">
            <a:avLst>
              <a:gd name="adj1" fmla="val -18065"/>
              <a:gd name="adj2" fmla="val -145583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冲破四道封锁线</a:t>
            </a:r>
            <a:r>
              <a:rPr lang="en-US" altLang="x-none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渡过</a:t>
            </a:r>
            <a:r>
              <a:rPr lang="zh-CN" alt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  <a:hlinkClick r:id="rId4" action="ppaction://hlinksldjump"/>
              </a:rPr>
              <a:t>湘江</a:t>
            </a:r>
            <a:endParaRPr lang="zh-CN" altLang="en-US" sz="2000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  <a:hlinkClick r:id="rId4" action="ppaction://hlinksldjump"/>
            </a:endParaRPr>
          </a:p>
        </p:txBody>
      </p:sp>
      <p:sp>
        <p:nvSpPr>
          <p:cNvPr id="17420" name="圆角矩形标注 17419"/>
          <p:cNvSpPr/>
          <p:nvPr/>
        </p:nvSpPr>
        <p:spPr>
          <a:xfrm>
            <a:off x="5159375" y="3357563"/>
            <a:ext cx="1944688" cy="465137"/>
          </a:xfrm>
          <a:prstGeom prst="wedgeRoundRectCallout">
            <a:avLst>
              <a:gd name="adj1" fmla="val -78491"/>
              <a:gd name="adj2" fmla="val 291639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dirty="0">
                <a:solidFill>
                  <a:srgbClr val="FFFF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遵义会议</a:t>
            </a:r>
            <a:endParaRPr lang="zh-CN" altLang="en-US" sz="2400" dirty="0">
              <a:solidFill>
                <a:srgbClr val="FFFF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276" name="圆角矩形标注 17420"/>
          <p:cNvSpPr/>
          <p:nvPr/>
        </p:nvSpPr>
        <p:spPr>
          <a:xfrm>
            <a:off x="8688388" y="5084763"/>
            <a:ext cx="1979612" cy="1223962"/>
          </a:xfrm>
          <a:prstGeom prst="wedgeRoundRectCallout">
            <a:avLst>
              <a:gd name="adj1" fmla="val -72292"/>
              <a:gd name="adj2" fmla="val -3306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en-US" altLang="x-none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x-none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月中央红军开始长征</a:t>
            </a:r>
            <a:endParaRPr lang="zh-CN" altLang="en-US" sz="2400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77" name="圆角矩形标注 17421">
            <a:hlinkClick r:id="rId3" action="ppaction://hlinksldjump"/>
          </p:cNvPr>
          <p:cNvSpPr/>
          <p:nvPr/>
        </p:nvSpPr>
        <p:spPr>
          <a:xfrm>
            <a:off x="5675313" y="4343400"/>
            <a:ext cx="1868487" cy="990600"/>
          </a:xfrm>
          <a:prstGeom prst="wedgeRoundRectCallout">
            <a:avLst>
              <a:gd name="adj1" fmla="val -79653"/>
              <a:gd name="adj2" fmla="val 25801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dirty="0">
                <a:solidFill>
                  <a:srgbClr val="FFFF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渡过乌江</a:t>
            </a:r>
            <a:r>
              <a:rPr lang="en-US" altLang="x-none" sz="2400" dirty="0">
                <a:solidFill>
                  <a:srgbClr val="FFFF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400" dirty="0">
                <a:solidFill>
                  <a:srgbClr val="FFFF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夺取遵义</a:t>
            </a:r>
            <a:endParaRPr lang="zh-CN" altLang="en-US" sz="2400" dirty="0">
              <a:solidFill>
                <a:srgbClr val="FFFF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278" name="五角星 17422"/>
          <p:cNvSpPr/>
          <p:nvPr/>
        </p:nvSpPr>
        <p:spPr>
          <a:xfrm>
            <a:off x="4267200" y="4724400"/>
            <a:ext cx="533400" cy="457200"/>
          </a:xfrm>
          <a:custGeom>
            <a:avLst/>
            <a:gdLst/>
            <a:ahLst/>
            <a:cxnLst>
              <a:cxn ang="16200000">
                <a:pos x="266700" y="0"/>
              </a:cxn>
              <a:cxn ang="10800000">
                <a:pos x="0" y="174634"/>
              </a:cxn>
              <a:cxn ang="5400000">
                <a:pos x="101870" y="457198"/>
              </a:cxn>
              <a:cxn ang="5400000">
                <a:pos x="431529" y="457198"/>
              </a:cxn>
              <a:cxn ang="0">
                <a:pos x="533399" y="174634"/>
              </a:cxn>
            </a:cxnLst>
            <a:pathLst>
              <a:path w="533400" h="457200">
                <a:moveTo>
                  <a:pt x="0" y="174634"/>
                </a:moveTo>
                <a:lnTo>
                  <a:pt x="203741" y="174635"/>
                </a:lnTo>
                <a:lnTo>
                  <a:pt x="266700" y="0"/>
                </a:lnTo>
                <a:lnTo>
                  <a:pt x="329658" y="174635"/>
                </a:lnTo>
                <a:lnTo>
                  <a:pt x="533399" y="174634"/>
                </a:lnTo>
                <a:lnTo>
                  <a:pt x="368568" y="282563"/>
                </a:lnTo>
                <a:lnTo>
                  <a:pt x="431529" y="457198"/>
                </a:lnTo>
                <a:lnTo>
                  <a:pt x="266700" y="349267"/>
                </a:lnTo>
                <a:lnTo>
                  <a:pt x="101870" y="457198"/>
                </a:lnTo>
                <a:lnTo>
                  <a:pt x="164831" y="282563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24" name="文本框 17423"/>
          <p:cNvSpPr txBox="1"/>
          <p:nvPr/>
        </p:nvSpPr>
        <p:spPr>
          <a:xfrm>
            <a:off x="515620" y="915670"/>
            <a:ext cx="602234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p>
            <a:r>
              <a:rPr lang="zh-CN" altLang="en-US" sz="3600" noProof="1">
                <a:solidFill>
                  <a:srgbClr val="0033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幼圆" panose="02010509060101010101" pitchFamily="1" charset="-122"/>
                <a:ea typeface="幼圆" panose="02010509060101010101" pitchFamily="1" charset="-122"/>
                <a:cs typeface="+mn-ea"/>
              </a:rPr>
              <a:t>冲破四道封锁线，突破湘江</a:t>
            </a:r>
            <a:endParaRPr lang="zh-CN" altLang="en-US" sz="3600" noProof="1">
              <a:solidFill>
                <a:srgbClr val="0033CC"/>
              </a:solidFill>
              <a:effectLst>
                <a:outerShdw blurRad="38100" dist="38100" dir="2700000">
                  <a:srgbClr val="000000"/>
                </a:outerShdw>
              </a:effectLst>
              <a:latin typeface="幼圆" panose="02010509060101010101" pitchFamily="1" charset="-122"/>
              <a:ea typeface="幼圆" panose="02010509060101010101" pitchFamily="1" charset="-122"/>
              <a:cs typeface="+mn-ea"/>
            </a:endParaRPr>
          </a:p>
        </p:txBody>
      </p:sp>
      <p:sp>
        <p:nvSpPr>
          <p:cNvPr id="11280" name="文本框 17424"/>
          <p:cNvSpPr txBox="1"/>
          <p:nvPr/>
        </p:nvSpPr>
        <p:spPr>
          <a:xfrm>
            <a:off x="-38735" y="226695"/>
            <a:ext cx="2411413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初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期路线：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81" name="右箭头 17425"/>
          <p:cNvSpPr/>
          <p:nvPr/>
        </p:nvSpPr>
        <p:spPr>
          <a:xfrm>
            <a:off x="807085" y="1989138"/>
            <a:ext cx="719138" cy="150812"/>
          </a:xfrm>
          <a:prstGeom prst="rightArrow">
            <a:avLst>
              <a:gd name="adj1" fmla="val 50000"/>
              <a:gd name="adj2" fmla="val 119122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2" name="文本框 17426"/>
          <p:cNvSpPr txBox="1"/>
          <p:nvPr/>
        </p:nvSpPr>
        <p:spPr>
          <a:xfrm>
            <a:off x="1523365" y="1711008"/>
            <a:ext cx="2519363" cy="7067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pitchFamily="1" charset="-122"/>
                <a:ea typeface="幼圆" panose="02010509060101010101" pitchFamily="1" charset="-122"/>
              </a:rPr>
              <a:t>强渡乌江</a:t>
            </a:r>
            <a:endParaRPr lang="zh-CN" altLang="en-US" sz="4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1283" name="右箭头 17427"/>
          <p:cNvSpPr/>
          <p:nvPr/>
        </p:nvSpPr>
        <p:spPr>
          <a:xfrm>
            <a:off x="4224338" y="1989138"/>
            <a:ext cx="719137" cy="150812"/>
          </a:xfrm>
          <a:prstGeom prst="rightArrow">
            <a:avLst>
              <a:gd name="adj1" fmla="val 50000"/>
              <a:gd name="adj2" fmla="val 119122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4" name="文本框 17428"/>
          <p:cNvSpPr txBox="1"/>
          <p:nvPr/>
        </p:nvSpPr>
        <p:spPr>
          <a:xfrm>
            <a:off x="4943475" y="1711008"/>
            <a:ext cx="2447925" cy="645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遵义会议</a:t>
            </a:r>
            <a:endParaRPr lang="zh-CN" altLang="en-US" sz="36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</p:spTree>
    <p:custDataLst>
      <p:tags r:id="rId5"/>
    </p:custDataLst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文本框 21505"/>
          <p:cNvSpPr txBox="1"/>
          <p:nvPr/>
        </p:nvSpPr>
        <p:spPr>
          <a:xfrm>
            <a:off x="2124075" y="3935095"/>
            <a:ext cx="2468563" cy="365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Times New Roman" panose="02020603050405020304" pitchFamily="18" charset="0"/>
              </a:rPr>
              <a:t>红军强渡乌江（油画）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6387" name="文本框 21506"/>
          <p:cNvSpPr txBox="1"/>
          <p:nvPr/>
        </p:nvSpPr>
        <p:spPr>
          <a:xfrm>
            <a:off x="5470525" y="5376545"/>
            <a:ext cx="639763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Times New Roman" panose="02020603050405020304" pitchFamily="18" charset="0"/>
              </a:rPr>
              <a:t>乌江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pic>
        <p:nvPicPr>
          <p:cNvPr id="16388" name="图片 21507" descr="0"/>
          <p:cNvPicPr>
            <a:picLocks noChangeAspect="1"/>
          </p:cNvPicPr>
          <p:nvPr/>
        </p:nvPicPr>
        <p:blipFill>
          <a:blip r:embed="rId1"/>
          <a:srcRect r="9662"/>
          <a:stretch>
            <a:fillRect/>
          </a:stretch>
        </p:blipFill>
        <p:spPr>
          <a:xfrm>
            <a:off x="6146800" y="2712720"/>
            <a:ext cx="5850255" cy="375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21508" descr="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65" y="356870"/>
            <a:ext cx="5798185" cy="335724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309" name="Text Box 49"/>
          <p:cNvSpPr txBox="1"/>
          <p:nvPr/>
        </p:nvSpPr>
        <p:spPr>
          <a:xfrm>
            <a:off x="5016500" y="566102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18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2310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5765" y="375285"/>
            <a:ext cx="5835015" cy="4889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11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780" y="516255"/>
            <a:ext cx="5958840" cy="47485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12" name="Text Box 3"/>
          <p:cNvSpPr txBox="1"/>
          <p:nvPr/>
        </p:nvSpPr>
        <p:spPr>
          <a:xfrm>
            <a:off x="4695825" y="5471795"/>
            <a:ext cx="2376488" cy="119888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遵义会议（</a:t>
            </a:r>
            <a:r>
              <a:rPr lang="en-US" altLang="x-none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1935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年） 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9" name="矩形 19458"/>
          <p:cNvSpPr/>
          <p:nvPr/>
        </p:nvSpPr>
        <p:spPr>
          <a:xfrm>
            <a:off x="4505325" y="115570"/>
            <a:ext cx="385572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遵义会议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0" name="矩形 19459"/>
          <p:cNvSpPr/>
          <p:nvPr/>
        </p:nvSpPr>
        <p:spPr>
          <a:xfrm>
            <a:off x="1094105" y="1314450"/>
            <a:ext cx="1635760" cy="8299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时间</a:t>
            </a:r>
            <a:r>
              <a:rPr lang="en-US" altLang="x-none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en-US" altLang="x-none" sz="4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1" name="矩形 19460"/>
          <p:cNvSpPr/>
          <p:nvPr/>
        </p:nvSpPr>
        <p:spPr>
          <a:xfrm>
            <a:off x="1093470" y="2825115"/>
            <a:ext cx="1636395" cy="8299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内容</a:t>
            </a:r>
            <a:r>
              <a:rPr lang="en-US" altLang="x-none" sz="4800" b="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endParaRPr lang="en-US" altLang="x-none" sz="4800" b="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2" name="矩形 19461"/>
          <p:cNvSpPr/>
          <p:nvPr/>
        </p:nvSpPr>
        <p:spPr>
          <a:xfrm>
            <a:off x="882015" y="4869180"/>
            <a:ext cx="1635760" cy="8299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意义</a:t>
            </a:r>
            <a:r>
              <a:rPr lang="en-US" altLang="x-none" sz="4800" b="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endParaRPr lang="en-US" altLang="x-none" sz="4800" b="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3685540" y="1314450"/>
            <a:ext cx="2736850" cy="76835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x-none" sz="4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1935</a:t>
            </a:r>
            <a:r>
              <a:rPr lang="zh-CN" alt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年</a:t>
            </a:r>
            <a:r>
              <a:rPr lang="en-US" altLang="x-none" sz="4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月</a:t>
            </a:r>
            <a:endParaRPr lang="zh-CN" altLang="en-US" sz="4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4" name="矩形 19463"/>
          <p:cNvSpPr/>
          <p:nvPr/>
        </p:nvSpPr>
        <p:spPr>
          <a:xfrm>
            <a:off x="2901950" y="2825115"/>
            <a:ext cx="9065260" cy="1753235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集中全力解决了博古等人在军事上和组织上的错误，取消了博古在军事上的指挥权，肯定了毛泽东的正确主张。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5" name="矩形 19464"/>
          <p:cNvSpPr/>
          <p:nvPr/>
        </p:nvSpPr>
        <p:spPr>
          <a:xfrm>
            <a:off x="2802255" y="4869180"/>
            <a:ext cx="9264650" cy="175323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遵义会议确立了以毛泽东为核心的党中央的正确领导。这次会议挽救了党，挽救了红军，挽救了革命，是党历史上生死攸关的转折点。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4337" name="组合 20481"/>
          <p:cNvGrpSpPr>
            <a:grpSpLocks noChangeAspect="1"/>
          </p:cNvGrpSpPr>
          <p:nvPr/>
        </p:nvGrpSpPr>
        <p:grpSpPr>
          <a:xfrm>
            <a:off x="1524000" y="0"/>
            <a:ext cx="9144000" cy="657225"/>
            <a:chOff x="0" y="0"/>
            <a:chExt cx="5760" cy="414"/>
          </a:xfrm>
        </p:grpSpPr>
        <p:pic>
          <p:nvPicPr>
            <p:cNvPr id="14338" name="Picture 24" descr="未命名"/>
            <p:cNvPicPr>
              <a:picLocks noChangeAspect="1"/>
            </p:cNvPicPr>
            <p:nvPr/>
          </p:nvPicPr>
          <p:blipFill>
            <a:blip r:embed="rId1"/>
            <a:srcRect l="1167" r="1181"/>
            <a:stretch>
              <a:fillRect/>
            </a:stretch>
          </p:blipFill>
          <p:spPr>
            <a:xfrm>
              <a:off x="0" y="0"/>
              <a:ext cx="5760" cy="41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39" name="Picture 25" descr="F200607291630371716519058[1]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26" y="28"/>
              <a:ext cx="884" cy="3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0" name="Picture 26" descr="F200607301713231083178891[1]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1" name="Picture 27" descr="F200607301713448292890027[1]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04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2" name="Picture 28" descr="F200607301713458076320430[1]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14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3" name="Picture 29" descr="F200607301713256790731516[1]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2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4" name="Picture 30" descr="F200607301713243041164131[1]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02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5" name="Picture 31" descr="F200607301713313103613631[1]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425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6" name="Picture 32" descr="F200607301713322092229503[1]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193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7" name="Picture 33" descr="F200607301713261988732432[1]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791" y="24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4348" name="组合 20492"/>
          <p:cNvGrpSpPr>
            <a:grpSpLocks noChangeAspect="1"/>
          </p:cNvGrpSpPr>
          <p:nvPr/>
        </p:nvGrpSpPr>
        <p:grpSpPr>
          <a:xfrm>
            <a:off x="1524000" y="6200775"/>
            <a:ext cx="9144000" cy="657225"/>
            <a:chOff x="0" y="0"/>
            <a:chExt cx="5760" cy="414"/>
          </a:xfrm>
        </p:grpSpPr>
        <p:pic>
          <p:nvPicPr>
            <p:cNvPr id="14349" name="Picture 35" descr="未命名"/>
            <p:cNvPicPr>
              <a:picLocks noChangeAspect="1"/>
            </p:cNvPicPr>
            <p:nvPr/>
          </p:nvPicPr>
          <p:blipFill>
            <a:blip r:embed="rId11"/>
            <a:srcRect l="1962" r="1962"/>
            <a:stretch>
              <a:fillRect/>
            </a:stretch>
          </p:blipFill>
          <p:spPr>
            <a:xfrm>
              <a:off x="0" y="0"/>
              <a:ext cx="5760" cy="41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0" name="Picture 36" descr="F200607301713348130144223[1]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604" y="47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1" name="Picture 37" descr="F200607301713363138612516[1]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014" y="47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2" name="Picture 38" descr="F200607301713407934118993[1]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202" y="47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3" name="Picture 39" descr="F200607301713411149757127[1]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12" y="47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4" name="Picture 40" descr="F200607301713426981322848[1]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3" y="47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5" name="Picture 41" descr="未命名1"/>
            <p:cNvPicPr>
              <a:picLocks noChangeAspect="1"/>
            </p:cNvPicPr>
            <p:nvPr/>
          </p:nvPicPr>
          <p:blipFill>
            <a:blip r:embed="rId17"/>
            <a:srcRect l="5434" r="9106"/>
            <a:stretch>
              <a:fillRect/>
            </a:stretch>
          </p:blipFill>
          <p:spPr>
            <a:xfrm>
              <a:off x="1791" y="47"/>
              <a:ext cx="2178" cy="36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6" name="Picture 42" descr="F200607301713281080930629[1]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5193" y="47"/>
              <a:ext cx="544" cy="36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357" name="Text Box 49"/>
          <p:cNvSpPr txBox="1"/>
          <p:nvPr/>
        </p:nvSpPr>
        <p:spPr>
          <a:xfrm>
            <a:off x="5016500" y="566102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18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3" name="Text Box 3"/>
          <p:cNvSpPr txBox="1"/>
          <p:nvPr/>
        </p:nvSpPr>
        <p:spPr>
          <a:xfrm>
            <a:off x="1917700" y="1196975"/>
            <a:ext cx="2376488" cy="1014730"/>
          </a:xfrm>
          <a:prstGeom prst="rect">
            <a:avLst/>
          </a:prstGeom>
          <a:solidFill>
            <a:srgbClr val="FFFF66"/>
          </a:solidFill>
          <a:ln w="254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中国共产党诞生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x-none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1921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年） 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0504" name="Text Box 6"/>
          <p:cNvSpPr txBox="1"/>
          <p:nvPr/>
        </p:nvSpPr>
        <p:spPr>
          <a:xfrm>
            <a:off x="5157788" y="1196975"/>
            <a:ext cx="1944687" cy="1014730"/>
          </a:xfrm>
          <a:prstGeom prst="rect">
            <a:avLst/>
          </a:prstGeom>
          <a:solidFill>
            <a:srgbClr val="FF3300"/>
          </a:solidFill>
          <a:ln w="254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遵义会议</a:t>
            </a:r>
            <a:endParaRPr lang="zh-CN" altLang="en-US" sz="2400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x-none" sz="24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年） </a:t>
            </a:r>
            <a:endParaRPr lang="zh-CN" altLang="en-US" sz="2400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0505" name="组合 20504"/>
          <p:cNvGrpSpPr/>
          <p:nvPr/>
        </p:nvGrpSpPr>
        <p:grpSpPr>
          <a:xfrm>
            <a:off x="2782888" y="2276475"/>
            <a:ext cx="2808287" cy="647700"/>
            <a:chOff x="0" y="0"/>
            <a:chExt cx="1769" cy="318"/>
          </a:xfrm>
        </p:grpSpPr>
        <p:sp>
          <p:nvSpPr>
            <p:cNvPr id="14361" name="Line 8"/>
            <p:cNvSpPr/>
            <p:nvPr/>
          </p:nvSpPr>
          <p:spPr>
            <a:xfrm>
              <a:off x="0" y="0"/>
              <a:ext cx="0" cy="318"/>
            </a:xfrm>
            <a:prstGeom prst="line">
              <a:avLst/>
            </a:prstGeom>
            <a:ln w="50800" cap="flat" cmpd="sng">
              <a:solidFill>
                <a:srgbClr val="00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sz="6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62" name="Line 9"/>
            <p:cNvSpPr/>
            <p:nvPr/>
          </p:nvSpPr>
          <p:spPr>
            <a:xfrm>
              <a:off x="0" y="318"/>
              <a:ext cx="1769" cy="0"/>
            </a:xfrm>
            <a:prstGeom prst="line">
              <a:avLst/>
            </a:prstGeom>
            <a:ln w="50800" cap="flat" cmpd="sng">
              <a:solidFill>
                <a:srgbClr val="00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sz="6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63" name="Line 10"/>
            <p:cNvSpPr/>
            <p:nvPr/>
          </p:nvSpPr>
          <p:spPr>
            <a:xfrm flipV="1">
              <a:off x="1769" y="0"/>
              <a:ext cx="0" cy="318"/>
            </a:xfrm>
            <a:prstGeom prst="line">
              <a:avLst/>
            </a:prstGeom>
            <a:ln w="50800" cap="flat" cmpd="sng">
              <a:solidFill>
                <a:srgbClr val="00CC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algn="ctr"/>
              <a:endParaRPr lang="zh-CN" altLang="en-US" sz="6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509" name="Text Box 11"/>
          <p:cNvSpPr txBox="1"/>
          <p:nvPr/>
        </p:nvSpPr>
        <p:spPr>
          <a:xfrm>
            <a:off x="3717925" y="2274888"/>
            <a:ext cx="12065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3600" dirty="0">
                <a:solidFill>
                  <a:srgbClr val="FF33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14</a:t>
            </a:r>
            <a:r>
              <a:rPr lang="zh-CN" altLang="en-US" sz="3600" dirty="0">
                <a:solidFill>
                  <a:srgbClr val="FF33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endParaRPr lang="zh-CN" altLang="en-US" sz="3600" dirty="0">
              <a:solidFill>
                <a:srgbClr val="FF33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0510" name="Text Box 2"/>
          <p:cNvSpPr txBox="1"/>
          <p:nvPr/>
        </p:nvSpPr>
        <p:spPr>
          <a:xfrm>
            <a:off x="8039100" y="1196975"/>
            <a:ext cx="2305050" cy="1014730"/>
          </a:xfrm>
          <a:prstGeom prst="rect">
            <a:avLst/>
          </a:prstGeom>
          <a:noFill/>
          <a:ln w="254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新中国成立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x-none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1949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年） 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0511" name="组合 20510"/>
          <p:cNvGrpSpPr/>
          <p:nvPr/>
        </p:nvGrpSpPr>
        <p:grpSpPr>
          <a:xfrm>
            <a:off x="6502400" y="2286000"/>
            <a:ext cx="2808288" cy="649288"/>
            <a:chOff x="0" y="0"/>
            <a:chExt cx="1769" cy="409"/>
          </a:xfrm>
        </p:grpSpPr>
        <p:grpSp>
          <p:nvGrpSpPr>
            <p:cNvPr id="14367" name="组合 20511"/>
            <p:cNvGrpSpPr/>
            <p:nvPr/>
          </p:nvGrpSpPr>
          <p:grpSpPr>
            <a:xfrm>
              <a:off x="0" y="1"/>
              <a:ext cx="1769" cy="408"/>
              <a:chOff x="0" y="0"/>
              <a:chExt cx="1769" cy="318"/>
            </a:xfrm>
          </p:grpSpPr>
          <p:sp>
            <p:nvSpPr>
              <p:cNvPr id="14368" name="Line 15"/>
              <p:cNvSpPr/>
              <p:nvPr/>
            </p:nvSpPr>
            <p:spPr>
              <a:xfrm>
                <a:off x="0" y="0"/>
                <a:ext cx="0" cy="318"/>
              </a:xfrm>
              <a:prstGeom prst="line">
                <a:avLst/>
              </a:prstGeom>
              <a:ln w="50800" cap="flat" cmpd="sng">
                <a:solidFill>
                  <a:srgbClr val="00CC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sz="66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69" name="Line 16"/>
              <p:cNvSpPr/>
              <p:nvPr/>
            </p:nvSpPr>
            <p:spPr>
              <a:xfrm>
                <a:off x="0" y="318"/>
                <a:ext cx="1769" cy="0"/>
              </a:xfrm>
              <a:prstGeom prst="line">
                <a:avLst/>
              </a:prstGeom>
              <a:ln w="50800" cap="flat" cmpd="sng">
                <a:solidFill>
                  <a:srgbClr val="00CC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sz="66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70" name="Line 17"/>
              <p:cNvSpPr/>
              <p:nvPr/>
            </p:nvSpPr>
            <p:spPr>
              <a:xfrm flipV="1">
                <a:off x="1769" y="0"/>
                <a:ext cx="0" cy="318"/>
              </a:xfrm>
              <a:prstGeom prst="line">
                <a:avLst/>
              </a:prstGeom>
              <a:ln w="50800" cap="flat" cmpd="sng">
                <a:solidFill>
                  <a:srgbClr val="00CC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p>
                <a:pPr algn="ctr"/>
                <a:endParaRPr lang="zh-CN" altLang="en-US" sz="66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371" name="Text Box 18"/>
            <p:cNvSpPr txBox="1"/>
            <p:nvPr/>
          </p:nvSpPr>
          <p:spPr>
            <a:xfrm>
              <a:off x="497" y="0"/>
              <a:ext cx="760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x-none" sz="3600" dirty="0">
                  <a:solidFill>
                    <a:srgbClr val="FF33CC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14</a:t>
              </a:r>
              <a:r>
                <a:rPr lang="zh-CN" altLang="en-US" sz="3600" dirty="0">
                  <a:solidFill>
                    <a:srgbClr val="FF33CC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年</a:t>
              </a:r>
              <a:endParaRPr lang="zh-CN" altLang="en-US" sz="3600" dirty="0">
                <a:solidFill>
                  <a:srgbClr val="FF33CC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20517" name="Text Box 19"/>
          <p:cNvSpPr txBox="1"/>
          <p:nvPr/>
        </p:nvSpPr>
        <p:spPr>
          <a:xfrm>
            <a:off x="5591175" y="2349500"/>
            <a:ext cx="722313" cy="2584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转折点</a:t>
            </a:r>
            <a:endParaRPr lang="zh-CN" altLang="en-US" sz="5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518" name="Text Box 4"/>
          <p:cNvSpPr txBox="1"/>
          <p:nvPr/>
        </p:nvSpPr>
        <p:spPr>
          <a:xfrm>
            <a:off x="1992313" y="3286125"/>
            <a:ext cx="3455987" cy="1198880"/>
          </a:xfrm>
          <a:prstGeom prst="rect">
            <a:avLst/>
          </a:prstGeom>
          <a:noFill/>
          <a:ln w="254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出现了很多错误，如大革命的失败、第五次反“围剿”的失利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519" name="Text Box 12"/>
          <p:cNvSpPr txBox="1"/>
          <p:nvPr/>
        </p:nvSpPr>
        <p:spPr>
          <a:xfrm>
            <a:off x="6934200" y="3276600"/>
            <a:ext cx="3554413" cy="1076325"/>
          </a:xfrm>
          <a:prstGeom prst="rect">
            <a:avLst/>
          </a:prstGeom>
          <a:noFill/>
          <a:ln w="254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华文中宋" panose="02010600040101010101" pitchFamily="2" charset="-122"/>
                <a:ea typeface="黑体" panose="02010609060101010101" pitchFamily="2" charset="-122"/>
              </a:rPr>
              <a:t>由胜利走向胜利，建立新中国</a:t>
            </a:r>
            <a:endParaRPr lang="zh-CN" altLang="en-US" sz="3200" dirty="0">
              <a:latin typeface="华文中宋" panose="0201060004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520" name="WordArt 20"/>
          <p:cNvSpPr>
            <a:spLocks noTextEdit="1"/>
          </p:cNvSpPr>
          <p:nvPr/>
        </p:nvSpPr>
        <p:spPr>
          <a:xfrm>
            <a:off x="3503613" y="5229225"/>
            <a:ext cx="1439862" cy="74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tx2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6999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幼稚</a:t>
            </a:r>
            <a:endParaRPr lang="zh-CN" altLang="en-US" sz="3600" b="1"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6999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0521" name="组合 20520"/>
          <p:cNvGrpSpPr/>
          <p:nvPr/>
        </p:nvGrpSpPr>
        <p:grpSpPr>
          <a:xfrm>
            <a:off x="5232400" y="5157788"/>
            <a:ext cx="3527425" cy="746125"/>
            <a:chOff x="0" y="0"/>
            <a:chExt cx="2222" cy="470"/>
          </a:xfrm>
        </p:grpSpPr>
        <p:sp>
          <p:nvSpPr>
            <p:cNvPr id="14377" name="WordArt 22"/>
            <p:cNvSpPr>
              <a:spLocks noTextEdit="1"/>
            </p:cNvSpPr>
            <p:nvPr/>
          </p:nvSpPr>
          <p:spPr>
            <a:xfrm>
              <a:off x="1315" y="0"/>
              <a:ext cx="907" cy="47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tx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  <a:tileRect/>
                  </a:gradFill>
                  <a:effectLst>
                    <a:outerShdw dist="53882" dir="2699999" algn="ctr" rotWithShape="0">
                      <a:srgbClr val="9999FF">
                        <a:alpha val="76999"/>
                      </a:srgbClr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成熟</a:t>
              </a:r>
              <a:endParaRPr lang="zh-CN" altLang="en-US" sz="3600" b="1">
                <a:ln w="9525" cap="flat" cmpd="sng">
                  <a:solidFill>
                    <a:schemeClr val="tx2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6999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4378" name="Line 23"/>
            <p:cNvSpPr/>
            <p:nvPr/>
          </p:nvSpPr>
          <p:spPr>
            <a:xfrm>
              <a:off x="0" y="317"/>
              <a:ext cx="1224" cy="0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algn="ctr"/>
              <a:endParaRPr lang="zh-CN" altLang="en-US" sz="6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4379" name="图片 1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955213" y="5373688"/>
            <a:ext cx="715962" cy="715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0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3" grpId="0" bldLvl="0" animBg="1"/>
      <p:bldP spid="20510" grpId="0" bldLvl="0" animBg="1"/>
      <p:bldP spid="20517" grpId="0"/>
      <p:bldP spid="20518" grpId="0" bldLvl="0" animBg="1"/>
      <p:bldP spid="20519" grpId="0" bldLvl="0" animBg="1"/>
      <p:bldP spid="20504" grpId="0" bldLvl="0" animBg="1"/>
      <p:bldP spid="20509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266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34285" y="1139190"/>
            <a:ext cx="1716088" cy="2197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66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7123" y="1161415"/>
            <a:ext cx="1847850" cy="2201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266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2860" y="1151890"/>
            <a:ext cx="1714500" cy="2317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266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635" y="3742690"/>
            <a:ext cx="1698625" cy="2305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266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1585" y="3742690"/>
            <a:ext cx="1881188" cy="2255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26630"/>
          <p:cNvSpPr/>
          <p:nvPr/>
        </p:nvSpPr>
        <p:spPr>
          <a:xfrm>
            <a:off x="2742248" y="3298190"/>
            <a:ext cx="13382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latin typeface="方正隶书_GBK" charset="-122"/>
                <a:ea typeface="方正隶书_GBK" charset="-122"/>
              </a:rPr>
              <a:t>毛泽东 </a:t>
            </a:r>
            <a:endParaRPr lang="zh-CN" altLang="en-US" sz="2800" dirty="0">
              <a:latin typeface="方正隶书_GBK" charset="-122"/>
              <a:ea typeface="方正隶书_GBK" charset="-122"/>
            </a:endParaRPr>
          </a:p>
        </p:txBody>
      </p:sp>
      <p:sp>
        <p:nvSpPr>
          <p:cNvPr id="8" name="矩形 26631"/>
          <p:cNvSpPr/>
          <p:nvPr/>
        </p:nvSpPr>
        <p:spPr>
          <a:xfrm>
            <a:off x="5244148" y="3280728"/>
            <a:ext cx="1338262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latin typeface="方正隶书_GBK" charset="-122"/>
                <a:ea typeface="方正隶书_GBK" charset="-122"/>
              </a:rPr>
              <a:t>周恩来 </a:t>
            </a:r>
            <a:endParaRPr lang="zh-CN" altLang="en-US" sz="2800" dirty="0">
              <a:latin typeface="方正隶书_GBK" charset="-122"/>
              <a:ea typeface="方正隶书_GBK" charset="-122"/>
            </a:endParaRPr>
          </a:p>
        </p:txBody>
      </p:sp>
      <p:sp>
        <p:nvSpPr>
          <p:cNvPr id="9" name="矩形 26632"/>
          <p:cNvSpPr/>
          <p:nvPr/>
        </p:nvSpPr>
        <p:spPr>
          <a:xfrm>
            <a:off x="7900035" y="3356928"/>
            <a:ext cx="13382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latin typeface="方正隶书_GBK" charset="-122"/>
                <a:ea typeface="方正隶书_GBK" charset="-122"/>
              </a:rPr>
              <a:t>张闻天 </a:t>
            </a:r>
            <a:endParaRPr lang="zh-CN" altLang="en-US" sz="2800" dirty="0">
              <a:latin typeface="方正隶书_GBK" charset="-122"/>
              <a:ea typeface="方正隶书_GBK" charset="-122"/>
            </a:endParaRPr>
          </a:p>
        </p:txBody>
      </p:sp>
      <p:sp>
        <p:nvSpPr>
          <p:cNvPr id="10" name="矩形 26633"/>
          <p:cNvSpPr/>
          <p:nvPr/>
        </p:nvSpPr>
        <p:spPr>
          <a:xfrm>
            <a:off x="4170998" y="6041390"/>
            <a:ext cx="13382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latin typeface="方正隶书_GBK" charset="-122"/>
                <a:ea typeface="方正隶书_GBK" charset="-122"/>
              </a:rPr>
              <a:t>王稼祥 </a:t>
            </a:r>
            <a:endParaRPr lang="zh-CN" altLang="en-US" sz="2800" dirty="0">
              <a:latin typeface="方正隶书_GBK" charset="-122"/>
              <a:ea typeface="方正隶书_GBK" charset="-122"/>
            </a:endParaRPr>
          </a:p>
        </p:txBody>
      </p:sp>
      <p:sp>
        <p:nvSpPr>
          <p:cNvPr id="11" name="矩形 26634"/>
          <p:cNvSpPr/>
          <p:nvPr/>
        </p:nvSpPr>
        <p:spPr>
          <a:xfrm>
            <a:off x="6979285" y="6041390"/>
            <a:ext cx="9826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latin typeface="方正隶书_GBK" charset="-122"/>
                <a:ea typeface="方正隶书_GBK" charset="-122"/>
              </a:rPr>
              <a:t>朱德 </a:t>
            </a:r>
            <a:endParaRPr lang="zh-CN" altLang="en-US" sz="2800" dirty="0">
              <a:latin typeface="方正隶书_GBK" charset="-122"/>
              <a:ea typeface="方正隶书_GBK" charset="-122"/>
            </a:endParaRPr>
          </a:p>
        </p:txBody>
      </p:sp>
      <p:sp>
        <p:nvSpPr>
          <p:cNvPr id="12" name="文本框 26635"/>
          <p:cNvSpPr txBox="1"/>
          <p:nvPr/>
        </p:nvSpPr>
        <p:spPr>
          <a:xfrm>
            <a:off x="3505835" y="523240"/>
            <a:ext cx="5670550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汉仪书魂体简" charset="-122"/>
                <a:ea typeface="汉仪书魂体简" charset="-122"/>
              </a:rPr>
              <a:t>参加遵义会议的主要领导人</a:t>
            </a:r>
            <a:endParaRPr lang="zh-CN" altLang="en-US" sz="3600" dirty="0">
              <a:latin typeface="汉仪书魂体简" charset="-122"/>
              <a:ea typeface="汉仪书魂体简" charset="-122"/>
            </a:endParaRPr>
          </a:p>
        </p:txBody>
      </p:sp>
    </p:spTree>
  </p:cSld>
  <p:clrMapOvr>
    <a:masterClrMapping/>
  </p:clrMapOvr>
  <p:transition spd="slow" advClick="0" advTm="4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5361" name="图片 21505" descr="无标题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椭圆 21506"/>
          <p:cNvSpPr/>
          <p:nvPr/>
        </p:nvSpPr>
        <p:spPr>
          <a:xfrm>
            <a:off x="4511675" y="5373688"/>
            <a:ext cx="152400" cy="152400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3" name="双波形 21507"/>
          <p:cNvSpPr/>
          <p:nvPr/>
        </p:nvSpPr>
        <p:spPr>
          <a:xfrm>
            <a:off x="3962400" y="4114800"/>
            <a:ext cx="304800" cy="1524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64" name="组合 21508"/>
          <p:cNvGrpSpPr/>
          <p:nvPr/>
        </p:nvGrpSpPr>
        <p:grpSpPr>
          <a:xfrm>
            <a:off x="1905000" y="1295400"/>
            <a:ext cx="228600" cy="76200"/>
            <a:chOff x="0" y="0"/>
            <a:chExt cx="756" cy="468"/>
          </a:xfrm>
        </p:grpSpPr>
        <p:sp>
          <p:nvSpPr>
            <p:cNvPr id="15365" name="任意多边形 21509"/>
            <p:cNvSpPr/>
            <p:nvPr/>
          </p:nvSpPr>
          <p:spPr>
            <a:xfrm>
              <a:off x="0" y="0"/>
              <a:ext cx="264" cy="444"/>
            </a:xfrm>
            <a:custGeom>
              <a:avLst/>
              <a:gdLst/>
              <a:ahLst/>
              <a:cxnLst/>
              <a:pathLst>
                <a:path w="264" h="444">
                  <a:moveTo>
                    <a:pt x="0" y="0"/>
                  </a:moveTo>
                  <a:cubicBezTo>
                    <a:pt x="34" y="69"/>
                    <a:pt x="63" y="66"/>
                    <a:pt x="108" y="120"/>
                  </a:cubicBezTo>
                  <a:cubicBezTo>
                    <a:pt x="130" y="146"/>
                    <a:pt x="147" y="176"/>
                    <a:pt x="168" y="204"/>
                  </a:cubicBezTo>
                  <a:cubicBezTo>
                    <a:pt x="172" y="220"/>
                    <a:pt x="173" y="237"/>
                    <a:pt x="180" y="252"/>
                  </a:cubicBezTo>
                  <a:cubicBezTo>
                    <a:pt x="189" y="270"/>
                    <a:pt x="209" y="281"/>
                    <a:pt x="216" y="300"/>
                  </a:cubicBezTo>
                  <a:cubicBezTo>
                    <a:pt x="225" y="323"/>
                    <a:pt x="223" y="348"/>
                    <a:pt x="228" y="372"/>
                  </a:cubicBezTo>
                  <a:cubicBezTo>
                    <a:pt x="231" y="384"/>
                    <a:pt x="234" y="397"/>
                    <a:pt x="240" y="408"/>
                  </a:cubicBezTo>
                  <a:cubicBezTo>
                    <a:pt x="246" y="421"/>
                    <a:pt x="264" y="444"/>
                    <a:pt x="264" y="444"/>
                  </a:cubicBezTo>
                </a:path>
              </a:pathLst>
            </a:custGeom>
            <a:noFill/>
            <a:ln w="9525" cap="flat" cmpd="sng">
              <a:solidFill>
                <a:srgbClr val="3399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6600"/>
            </a:p>
          </p:txBody>
        </p:sp>
        <p:sp>
          <p:nvSpPr>
            <p:cNvPr id="15366" name="任意多边形 21510"/>
            <p:cNvSpPr/>
            <p:nvPr/>
          </p:nvSpPr>
          <p:spPr>
            <a:xfrm>
              <a:off x="392" y="60"/>
              <a:ext cx="364" cy="408"/>
            </a:xfrm>
            <a:custGeom>
              <a:avLst/>
              <a:gdLst/>
              <a:ahLst/>
              <a:cxnLst/>
              <a:pathLst>
                <a:path w="364" h="408">
                  <a:moveTo>
                    <a:pt x="16" y="408"/>
                  </a:moveTo>
                  <a:cubicBezTo>
                    <a:pt x="27" y="241"/>
                    <a:pt x="0" y="165"/>
                    <a:pt x="160" y="108"/>
                  </a:cubicBezTo>
                  <a:cubicBezTo>
                    <a:pt x="187" y="98"/>
                    <a:pt x="216" y="92"/>
                    <a:pt x="244" y="84"/>
                  </a:cubicBezTo>
                  <a:cubicBezTo>
                    <a:pt x="282" y="58"/>
                    <a:pt x="330" y="34"/>
                    <a:pt x="364" y="0"/>
                  </a:cubicBezTo>
                </a:path>
              </a:pathLst>
            </a:custGeom>
            <a:noFill/>
            <a:ln w="9525" cap="flat" cmpd="sng">
              <a:solidFill>
                <a:srgbClr val="3399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6600"/>
            </a:p>
          </p:txBody>
        </p:sp>
        <p:sp>
          <p:nvSpPr>
            <p:cNvPr id="15367" name="任意多边形 21511"/>
            <p:cNvSpPr/>
            <p:nvPr/>
          </p:nvSpPr>
          <p:spPr>
            <a:xfrm>
              <a:off x="324" y="96"/>
              <a:ext cx="24" cy="336"/>
            </a:xfrm>
            <a:custGeom>
              <a:avLst/>
              <a:gdLst/>
              <a:ahLst/>
              <a:cxnLst/>
              <a:pathLst>
                <a:path w="24" h="336">
                  <a:moveTo>
                    <a:pt x="0" y="336"/>
                  </a:moveTo>
                  <a:cubicBezTo>
                    <a:pt x="4" y="288"/>
                    <a:pt x="6" y="240"/>
                    <a:pt x="12" y="192"/>
                  </a:cubicBezTo>
                  <a:cubicBezTo>
                    <a:pt x="14" y="179"/>
                    <a:pt x="24" y="169"/>
                    <a:pt x="24" y="156"/>
                  </a:cubicBezTo>
                  <a:cubicBezTo>
                    <a:pt x="24" y="104"/>
                    <a:pt x="12" y="52"/>
                    <a:pt x="12" y="0"/>
                  </a:cubicBezTo>
                </a:path>
              </a:pathLst>
            </a:custGeom>
            <a:noFill/>
            <a:ln w="9525" cap="flat" cmpd="sng">
              <a:solidFill>
                <a:srgbClr val="3399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6600"/>
            </a:p>
          </p:txBody>
        </p:sp>
      </p:grpSp>
      <p:sp>
        <p:nvSpPr>
          <p:cNvPr id="15368" name="矩形标注 21512"/>
          <p:cNvSpPr/>
          <p:nvPr/>
        </p:nvSpPr>
        <p:spPr>
          <a:xfrm flipH="1">
            <a:off x="6600825" y="5157788"/>
            <a:ext cx="1296988" cy="647700"/>
          </a:xfrm>
          <a:prstGeom prst="wedgeRectCallout">
            <a:avLst>
              <a:gd name="adj1" fmla="val 3120"/>
              <a:gd name="adj2" fmla="val 135292"/>
            </a:avLst>
          </a:prstGeom>
          <a:solidFill>
            <a:srgbClr val="FF00FF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冲破四道封锁线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9" name="矩形标注 21513"/>
          <p:cNvSpPr/>
          <p:nvPr/>
        </p:nvSpPr>
        <p:spPr>
          <a:xfrm>
            <a:off x="4224338" y="4149725"/>
            <a:ext cx="1295400" cy="381000"/>
          </a:xfrm>
          <a:prstGeom prst="wedgeRectCallout">
            <a:avLst>
              <a:gd name="adj1" fmla="val 18750"/>
              <a:gd name="adj2" fmla="val 194167"/>
            </a:avLst>
          </a:prstGeom>
          <a:solidFill>
            <a:srgbClr val="FF00FF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强渡乌江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0" name="矩形标注 21514"/>
          <p:cNvSpPr/>
          <p:nvPr/>
        </p:nvSpPr>
        <p:spPr>
          <a:xfrm>
            <a:off x="3575050" y="6237288"/>
            <a:ext cx="1152525" cy="314325"/>
          </a:xfrm>
          <a:prstGeom prst="wedgeRectCallout">
            <a:avLst>
              <a:gd name="adj1" fmla="val 30440"/>
              <a:gd name="adj2" fmla="val -271213"/>
            </a:avLst>
          </a:prstGeom>
          <a:solidFill>
            <a:srgbClr val="FF00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1600">
                <a:latin typeface="Times New Roman" panose="02020603050405020304" pitchFamily="18" charset="0"/>
                <a:ea typeface="宋体" panose="02010600030101010101" pitchFamily="2" charset="-122"/>
              </a:rPr>
              <a:t>遵义会议</a:t>
            </a:r>
            <a:endParaRPr lang="zh-CN" altLang="en-US" sz="1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1" name="矩形标注 21515"/>
          <p:cNvSpPr/>
          <p:nvPr/>
        </p:nvSpPr>
        <p:spPr>
          <a:xfrm>
            <a:off x="8328025" y="5516563"/>
            <a:ext cx="2052638" cy="720725"/>
          </a:xfrm>
          <a:prstGeom prst="wedgeRectCallout">
            <a:avLst>
              <a:gd name="adj1" fmla="val -78074"/>
              <a:gd name="adj2" fmla="val 39648"/>
            </a:avLst>
          </a:prstGeom>
          <a:solidFill>
            <a:srgbClr val="9933FF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en-US" altLang="zh-CN" sz="2000">
                <a:latin typeface="Times New Roman" panose="02020603050405020304" pitchFamily="18" charset="0"/>
                <a:ea typeface="宋体" panose="02010600030101010101" pitchFamily="2" charset="-122"/>
              </a:rPr>
              <a:t>1934</a:t>
            </a:r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sz="2000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月中央红军开始长征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2" name="矩形标注 21516"/>
          <p:cNvSpPr/>
          <p:nvPr/>
        </p:nvSpPr>
        <p:spPr>
          <a:xfrm>
            <a:off x="4943475" y="5157788"/>
            <a:ext cx="1368425" cy="381000"/>
          </a:xfrm>
          <a:prstGeom prst="wedgeRectCallout">
            <a:avLst>
              <a:gd name="adj1" fmla="val 60440"/>
              <a:gd name="adj2" fmla="val 160833"/>
            </a:avLst>
          </a:prstGeom>
          <a:solidFill>
            <a:srgbClr val="FF00FF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突破湘江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8" name="矩形标注 21517"/>
          <p:cNvSpPr/>
          <p:nvPr/>
        </p:nvSpPr>
        <p:spPr>
          <a:xfrm>
            <a:off x="3287713" y="4581525"/>
            <a:ext cx="1511300" cy="431800"/>
          </a:xfrm>
          <a:prstGeom prst="wedgeRectCallout">
            <a:avLst>
              <a:gd name="adj1" fmla="val 18171"/>
              <a:gd name="adj2" fmla="val 148162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四渡赤水河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9" name="矩形标注 21518"/>
          <p:cNvSpPr/>
          <p:nvPr/>
        </p:nvSpPr>
        <p:spPr>
          <a:xfrm>
            <a:off x="1703388" y="6019800"/>
            <a:ext cx="1573212" cy="361950"/>
          </a:xfrm>
          <a:prstGeom prst="wedgeRectCallout">
            <a:avLst>
              <a:gd name="adj1" fmla="val 47477"/>
              <a:gd name="adj2" fmla="val -220616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巧渡金沙江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20" name="矩形标注 21519"/>
          <p:cNvSpPr/>
          <p:nvPr/>
        </p:nvSpPr>
        <p:spPr>
          <a:xfrm>
            <a:off x="2855913" y="3716338"/>
            <a:ext cx="1655762" cy="360362"/>
          </a:xfrm>
          <a:prstGeom prst="wedgeRectCallout">
            <a:avLst>
              <a:gd name="adj1" fmla="val -42616"/>
              <a:gd name="adj2" fmla="val 199338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幼圆" panose="02010509060101010101" pitchFamily="1" charset="-122"/>
                <a:ea typeface="幼圆" panose="02010509060101010101" pitchFamily="1" charset="-122"/>
              </a:rPr>
              <a:t>飞夺泸定桥</a:t>
            </a:r>
            <a:endParaRPr lang="zh-CN" altLang="en-US" sz="2000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pic>
        <p:nvPicPr>
          <p:cNvPr id="21521" name="图片 21520" descr="HJA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1538" y="0"/>
            <a:ext cx="4716462" cy="3660775"/>
          </a:xfrm>
          <a:prstGeom prst="rect">
            <a:avLst/>
          </a:prstGeom>
          <a:noFill/>
          <a:ln w="381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522" name="矩形标注 21521"/>
          <p:cNvSpPr/>
          <p:nvPr/>
        </p:nvSpPr>
        <p:spPr>
          <a:xfrm>
            <a:off x="1524000" y="5157788"/>
            <a:ext cx="1549400" cy="360362"/>
          </a:xfrm>
          <a:prstGeom prst="wedgeRectCallout">
            <a:avLst>
              <a:gd name="adj1" fmla="val 58093"/>
              <a:gd name="adj2" fmla="val -157931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强渡大渡河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23" name="矩形标注 21522"/>
          <p:cNvSpPr/>
          <p:nvPr/>
        </p:nvSpPr>
        <p:spPr>
          <a:xfrm>
            <a:off x="1524000" y="3213100"/>
            <a:ext cx="1116013" cy="381000"/>
          </a:xfrm>
          <a:prstGeom prst="wedgeRectCallout">
            <a:avLst>
              <a:gd name="adj1" fmla="val 69204"/>
              <a:gd name="adj2" fmla="val 174583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幼圆" panose="02010509060101010101" pitchFamily="1" charset="-122"/>
                <a:ea typeface="幼圆" panose="02010509060101010101" pitchFamily="1" charset="-122"/>
              </a:rPr>
              <a:t>爬雪山</a:t>
            </a:r>
            <a:endParaRPr lang="zh-CN" altLang="en-US" sz="2000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grpSp>
        <p:nvGrpSpPr>
          <p:cNvPr id="21524" name="组合 21523"/>
          <p:cNvGrpSpPr/>
          <p:nvPr/>
        </p:nvGrpSpPr>
        <p:grpSpPr>
          <a:xfrm>
            <a:off x="5951538" y="0"/>
            <a:ext cx="4716462" cy="4163734"/>
            <a:chOff x="0" y="0"/>
            <a:chExt cx="5767" cy="4801"/>
          </a:xfrm>
        </p:grpSpPr>
        <p:pic>
          <p:nvPicPr>
            <p:cNvPr id="15380" name="图片 21524" descr="雪山忠魂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" y="0"/>
              <a:ext cx="5751" cy="39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26" name="文本框 21525"/>
            <p:cNvSpPr txBox="1"/>
            <p:nvPr/>
          </p:nvSpPr>
          <p:spPr>
            <a:xfrm>
              <a:off x="0" y="3915"/>
              <a:ext cx="5767" cy="886"/>
            </a:xfrm>
            <a:prstGeom prst="rect">
              <a:avLst/>
            </a:prstGeom>
            <a:solidFill>
              <a:srgbClr val="9999FF"/>
            </a:solidFill>
            <a:ln w="9525">
              <a:noFill/>
              <a:miter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4400" noProof="1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  <a:cs typeface="+mn-ea"/>
                </a:rPr>
                <a:t>雪  山  忠  魂</a:t>
              </a:r>
              <a:endParaRPr lang="zh-CN" altLang="en-US" sz="4400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  <p:sp>
        <p:nvSpPr>
          <p:cNvPr id="21527" name="矩形标注 21526"/>
          <p:cNvSpPr/>
          <p:nvPr/>
        </p:nvSpPr>
        <p:spPr>
          <a:xfrm>
            <a:off x="2743200" y="1905000"/>
            <a:ext cx="990600" cy="371475"/>
          </a:xfrm>
          <a:prstGeom prst="wedgeRectCallout">
            <a:avLst>
              <a:gd name="adj1" fmla="val 15866"/>
              <a:gd name="adj2" fmla="val 271366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000">
                <a:latin typeface="Times New Roman" panose="02020603050405020304" pitchFamily="18" charset="0"/>
                <a:ea typeface="宋体" panose="02010600030101010101" pitchFamily="2" charset="-122"/>
              </a:rPr>
              <a:t>过草地</a:t>
            </a:r>
            <a:endParaRPr lang="zh-CN" altLang="en-US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1528" name="图片 21527" descr="HJA1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563" y="293688"/>
            <a:ext cx="4643437" cy="3783012"/>
          </a:xfrm>
          <a:prstGeom prst="rect">
            <a:avLst/>
          </a:prstGeom>
          <a:noFill/>
          <a:ln w="38100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21529" name="组合 21528"/>
          <p:cNvGrpSpPr/>
          <p:nvPr/>
        </p:nvGrpSpPr>
        <p:grpSpPr>
          <a:xfrm>
            <a:off x="5951538" y="0"/>
            <a:ext cx="4716462" cy="4581525"/>
            <a:chOff x="0" y="0"/>
            <a:chExt cx="4148" cy="3139"/>
          </a:xfrm>
        </p:grpSpPr>
        <p:pic>
          <p:nvPicPr>
            <p:cNvPr id="15385" name="图片 21529" descr="过草地穿的草鞋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" y="0"/>
              <a:ext cx="4138" cy="274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31" name="文本框 21530"/>
            <p:cNvSpPr txBox="1"/>
            <p:nvPr/>
          </p:nvSpPr>
          <p:spPr>
            <a:xfrm>
              <a:off x="0" y="2735"/>
              <a:ext cx="4137" cy="404"/>
            </a:xfrm>
            <a:prstGeom prst="rect">
              <a:avLst/>
            </a:prstGeom>
            <a:solidFill>
              <a:srgbClr val="00FF00"/>
            </a:solidFill>
            <a:ln w="9525">
              <a:noFill/>
              <a:miter/>
            </a:ln>
          </p:spPr>
          <p:txBody>
            <a:bodyPr/>
            <a:p>
              <a:pPr algn="ctr">
                <a:spcBef>
                  <a:spcPct val="50000"/>
                </a:spcBef>
              </a:pPr>
              <a:r>
                <a:rPr lang="zh-CN" altLang="en-US" sz="3600" noProof="1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红军过草地穿的草鞋</a:t>
              </a:r>
              <a:endParaRPr lang="zh-CN" altLang="en-US" sz="3600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32" name="矩形标注 21531"/>
          <p:cNvSpPr/>
          <p:nvPr/>
        </p:nvSpPr>
        <p:spPr>
          <a:xfrm>
            <a:off x="4583113" y="333375"/>
            <a:ext cx="1728787" cy="608013"/>
          </a:xfrm>
          <a:prstGeom prst="wedgeRectCallout">
            <a:avLst>
              <a:gd name="adj1" fmla="val -12167"/>
              <a:gd name="adj2" fmla="val 142949"/>
            </a:avLst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en-US" altLang="zh-CN" sz="1600">
                <a:latin typeface="幼圆" panose="02010509060101010101" pitchFamily="1" charset="-122"/>
                <a:ea typeface="幼圆" panose="02010509060101010101" pitchFamily="1" charset="-122"/>
              </a:rPr>
              <a:t>1935</a:t>
            </a:r>
            <a:r>
              <a:rPr lang="zh-CN" altLang="en-US" sz="1600">
                <a:latin typeface="幼圆" panose="02010509060101010101" pitchFamily="1" charset="-122"/>
                <a:ea typeface="幼圆" panose="02010509060101010101" pitchFamily="1" charset="-122"/>
              </a:rPr>
              <a:t>年</a:t>
            </a:r>
            <a:r>
              <a:rPr lang="en-US" altLang="zh-CN" sz="1600">
                <a:latin typeface="幼圆" panose="02010509060101010101" pitchFamily="1" charset="-122"/>
                <a:ea typeface="幼圆" panose="02010509060101010101" pitchFamily="1" charset="-122"/>
              </a:rPr>
              <a:t>10</a:t>
            </a:r>
            <a:r>
              <a:rPr lang="zh-CN" altLang="en-US" sz="1600">
                <a:latin typeface="幼圆" panose="02010509060101010101" pitchFamily="1" charset="-122"/>
                <a:ea typeface="幼圆" panose="02010509060101010101" pitchFamily="1" charset="-122"/>
              </a:rPr>
              <a:t>月中央红军到达陕北</a:t>
            </a:r>
            <a:endParaRPr lang="zh-CN" altLang="en-US" sz="1600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5388" name="文本框 21532"/>
          <p:cNvSpPr txBox="1"/>
          <p:nvPr/>
        </p:nvSpPr>
        <p:spPr>
          <a:xfrm>
            <a:off x="297815" y="69215"/>
            <a:ext cx="762000" cy="446151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二、</a:t>
            </a:r>
            <a:endParaRPr lang="zh-CN" altLang="en-US" sz="4000" b="1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  <a:p>
            <a:endParaRPr lang="zh-CN" altLang="en-US" sz="4400" b="1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过雪山草地</a:t>
            </a:r>
            <a:endParaRPr lang="zh-CN" altLang="en-US" sz="4000" b="1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5389" name="文本框 21533"/>
          <p:cNvSpPr txBox="1"/>
          <p:nvPr/>
        </p:nvSpPr>
        <p:spPr>
          <a:xfrm>
            <a:off x="1524000" y="620713"/>
            <a:ext cx="1476375" cy="1076325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幼圆" panose="02010509060101010101" pitchFamily="1" charset="-122"/>
                <a:ea typeface="幼圆" panose="02010509060101010101" pitchFamily="1" charset="-122"/>
              </a:rPr>
              <a:t>1.</a:t>
            </a:r>
            <a:r>
              <a:rPr lang="zh-CN" altLang="en-US" sz="3200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后</a:t>
            </a:r>
            <a:r>
              <a:rPr lang="zh-CN" altLang="en-US" sz="3200">
                <a:latin typeface="幼圆" panose="02010509060101010101" pitchFamily="1" charset="-122"/>
                <a:ea typeface="幼圆" panose="02010509060101010101" pitchFamily="1" charset="-122"/>
              </a:rPr>
              <a:t>期路线：</a:t>
            </a:r>
            <a:endParaRPr lang="zh-CN" altLang="en-US" sz="3200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21535" name="矩形标注 21534"/>
          <p:cNvSpPr/>
          <p:nvPr/>
        </p:nvSpPr>
        <p:spPr>
          <a:xfrm>
            <a:off x="5087938" y="1700213"/>
            <a:ext cx="1657350" cy="576262"/>
          </a:xfrm>
          <a:prstGeom prst="wedgeRectCallout">
            <a:avLst>
              <a:gd name="adj1" fmla="val -103352"/>
              <a:gd name="adj2" fmla="val 15838"/>
            </a:avLst>
          </a:prstGeom>
          <a:solidFill>
            <a:srgbClr val="FF00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en-US" altLang="zh-CN" sz="1600">
                <a:latin typeface="Times New Roman" panose="02020603050405020304" pitchFamily="18" charset="0"/>
                <a:ea typeface="宋体" panose="02010600030101010101" pitchFamily="2" charset="-122"/>
              </a:rPr>
              <a:t>1936</a:t>
            </a:r>
            <a:r>
              <a:rPr lang="zh-CN" altLang="en-US" sz="160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sz="1600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altLang="en-US" sz="1600">
                <a:latin typeface="Times New Roman" panose="02020603050405020304" pitchFamily="18" charset="0"/>
                <a:ea typeface="宋体" panose="02010600030101010101" pitchFamily="2" charset="-122"/>
              </a:rPr>
              <a:t>月红军三大主力会师</a:t>
            </a:r>
            <a:endParaRPr lang="zh-CN" altLang="en-US" sz="1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 bldLvl="0" animBg="1"/>
      <p:bldP spid="21519" grpId="0" bldLvl="0" animBg="1"/>
      <p:bldP spid="21520" grpId="0" bldLvl="0" animBg="1"/>
      <p:bldP spid="21522" grpId="0" bldLvl="0" animBg="1"/>
      <p:bldP spid="21527" grpId="0" bldLvl="0" animBg="1"/>
      <p:bldP spid="21532" grpId="0" bldLvl="0" animBg="1"/>
      <p:bldP spid="2153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5363" name="图片 15363" descr="四渡赤水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49015" y="511175"/>
            <a:ext cx="5607050" cy="6162040"/>
          </a:xfrm>
          <a:prstGeom prst="rect">
            <a:avLst/>
          </a:prstGeom>
          <a:noFill/>
          <a:ln w="25400">
            <a:solidFill>
              <a:srgbClr val="003366"/>
            </a:solidFill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21508" name="任意多边形 15365"/>
          <p:cNvSpPr/>
          <p:nvPr/>
        </p:nvSpPr>
        <p:spPr>
          <a:xfrm>
            <a:off x="4641850" y="1276350"/>
            <a:ext cx="1892300" cy="2270125"/>
          </a:xfrm>
          <a:custGeom>
            <a:avLst/>
            <a:gdLst>
              <a:gd name="txL" fmla="*/ 0 w 778"/>
              <a:gd name="txT" fmla="*/ 0 h 823"/>
              <a:gd name="txR" fmla="*/ 778 w 778"/>
              <a:gd name="txB" fmla="*/ 823 h 823"/>
            </a:gdLst>
            <a:ahLst/>
            <a:cxnLst>
              <a:cxn ang="0">
                <a:pos x="454" y="0"/>
              </a:cxn>
              <a:cxn ang="0">
                <a:pos x="408" y="45"/>
              </a:cxn>
              <a:cxn ang="0">
                <a:pos x="408" y="90"/>
              </a:cxn>
              <a:cxn ang="0">
                <a:pos x="363" y="181"/>
              </a:cxn>
              <a:cxn ang="0">
                <a:pos x="363" y="226"/>
              </a:cxn>
              <a:cxn ang="0">
                <a:pos x="454" y="272"/>
              </a:cxn>
              <a:cxn ang="0">
                <a:pos x="499" y="272"/>
              </a:cxn>
              <a:cxn ang="0">
                <a:pos x="499" y="362"/>
              </a:cxn>
              <a:cxn ang="0">
                <a:pos x="544" y="408"/>
              </a:cxn>
              <a:cxn ang="0">
                <a:pos x="544" y="499"/>
              </a:cxn>
              <a:cxn ang="0">
                <a:pos x="635" y="499"/>
              </a:cxn>
              <a:cxn ang="0">
                <a:pos x="771" y="680"/>
              </a:cxn>
              <a:cxn ang="0">
                <a:pos x="680" y="771"/>
              </a:cxn>
              <a:cxn ang="0">
                <a:pos x="590" y="771"/>
              </a:cxn>
              <a:cxn ang="0">
                <a:pos x="544" y="771"/>
              </a:cxn>
              <a:cxn ang="0">
                <a:pos x="499" y="771"/>
              </a:cxn>
              <a:cxn ang="0">
                <a:pos x="408" y="816"/>
              </a:cxn>
              <a:cxn ang="0">
                <a:pos x="272" y="816"/>
              </a:cxn>
              <a:cxn ang="0">
                <a:pos x="227" y="771"/>
              </a:cxn>
              <a:cxn ang="0">
                <a:pos x="91" y="771"/>
              </a:cxn>
              <a:cxn ang="0">
                <a:pos x="45" y="771"/>
              </a:cxn>
              <a:cxn ang="0">
                <a:pos x="0" y="771"/>
              </a:cxn>
            </a:cxnLst>
            <a:rect l="txL" t="txT" r="txR" b="txB"/>
            <a:pathLst>
              <a:path w="778" h="823">
                <a:moveTo>
                  <a:pt x="454" y="0"/>
                </a:moveTo>
                <a:cubicBezTo>
                  <a:pt x="435" y="15"/>
                  <a:pt x="416" y="30"/>
                  <a:pt x="408" y="45"/>
                </a:cubicBezTo>
                <a:cubicBezTo>
                  <a:pt x="400" y="60"/>
                  <a:pt x="415" y="67"/>
                  <a:pt x="408" y="90"/>
                </a:cubicBezTo>
                <a:cubicBezTo>
                  <a:pt x="401" y="113"/>
                  <a:pt x="370" y="158"/>
                  <a:pt x="363" y="181"/>
                </a:cubicBezTo>
                <a:cubicBezTo>
                  <a:pt x="356" y="204"/>
                  <a:pt x="348" y="211"/>
                  <a:pt x="363" y="226"/>
                </a:cubicBezTo>
                <a:cubicBezTo>
                  <a:pt x="378" y="241"/>
                  <a:pt x="431" y="264"/>
                  <a:pt x="454" y="272"/>
                </a:cubicBezTo>
                <a:cubicBezTo>
                  <a:pt x="477" y="280"/>
                  <a:pt x="492" y="257"/>
                  <a:pt x="499" y="272"/>
                </a:cubicBezTo>
                <a:cubicBezTo>
                  <a:pt x="506" y="287"/>
                  <a:pt x="492" y="339"/>
                  <a:pt x="499" y="362"/>
                </a:cubicBezTo>
                <a:cubicBezTo>
                  <a:pt x="506" y="385"/>
                  <a:pt x="537" y="385"/>
                  <a:pt x="544" y="408"/>
                </a:cubicBezTo>
                <a:cubicBezTo>
                  <a:pt x="551" y="431"/>
                  <a:pt x="529" y="484"/>
                  <a:pt x="544" y="499"/>
                </a:cubicBezTo>
                <a:cubicBezTo>
                  <a:pt x="559" y="514"/>
                  <a:pt x="597" y="469"/>
                  <a:pt x="635" y="499"/>
                </a:cubicBezTo>
                <a:cubicBezTo>
                  <a:pt x="673" y="529"/>
                  <a:pt x="764" y="635"/>
                  <a:pt x="771" y="680"/>
                </a:cubicBezTo>
                <a:cubicBezTo>
                  <a:pt x="778" y="725"/>
                  <a:pt x="710" y="756"/>
                  <a:pt x="680" y="771"/>
                </a:cubicBezTo>
                <a:cubicBezTo>
                  <a:pt x="650" y="786"/>
                  <a:pt x="613" y="771"/>
                  <a:pt x="590" y="771"/>
                </a:cubicBezTo>
                <a:cubicBezTo>
                  <a:pt x="567" y="771"/>
                  <a:pt x="559" y="771"/>
                  <a:pt x="544" y="771"/>
                </a:cubicBezTo>
                <a:cubicBezTo>
                  <a:pt x="529" y="771"/>
                  <a:pt x="522" y="764"/>
                  <a:pt x="499" y="771"/>
                </a:cubicBezTo>
                <a:cubicBezTo>
                  <a:pt x="476" y="778"/>
                  <a:pt x="446" y="809"/>
                  <a:pt x="408" y="816"/>
                </a:cubicBezTo>
                <a:cubicBezTo>
                  <a:pt x="370" y="823"/>
                  <a:pt x="302" y="823"/>
                  <a:pt x="272" y="816"/>
                </a:cubicBezTo>
                <a:cubicBezTo>
                  <a:pt x="242" y="809"/>
                  <a:pt x="257" y="778"/>
                  <a:pt x="227" y="771"/>
                </a:cubicBezTo>
                <a:cubicBezTo>
                  <a:pt x="197" y="764"/>
                  <a:pt x="121" y="771"/>
                  <a:pt x="91" y="771"/>
                </a:cubicBezTo>
                <a:cubicBezTo>
                  <a:pt x="61" y="771"/>
                  <a:pt x="60" y="771"/>
                  <a:pt x="45" y="771"/>
                </a:cubicBezTo>
                <a:cubicBezTo>
                  <a:pt x="30" y="771"/>
                  <a:pt x="7" y="771"/>
                  <a:pt x="0" y="771"/>
                </a:cubicBezTo>
              </a:path>
            </a:pathLst>
          </a:custGeom>
          <a:noFill/>
          <a:ln w="76200" cap="flat" cmpd="sng">
            <a:solidFill>
              <a:srgbClr val="00CC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7" name="任意多边形 15366"/>
          <p:cNvSpPr/>
          <p:nvPr/>
        </p:nvSpPr>
        <p:spPr>
          <a:xfrm>
            <a:off x="4259263" y="1587500"/>
            <a:ext cx="2806700" cy="1925638"/>
          </a:xfrm>
          <a:custGeom>
            <a:avLst/>
            <a:gdLst>
              <a:gd name="txL" fmla="*/ 0 w 1300"/>
              <a:gd name="txT" fmla="*/ 0 h 597"/>
              <a:gd name="txR" fmla="*/ 1300 w 1300"/>
              <a:gd name="txB" fmla="*/ 597 h 597"/>
            </a:gdLst>
            <a:ahLst/>
            <a:cxnLst>
              <a:cxn ang="0">
                <a:pos x="1300" y="506"/>
              </a:cxn>
              <a:cxn ang="0">
                <a:pos x="1255" y="279"/>
              </a:cxn>
              <a:cxn ang="0">
                <a:pos x="1119" y="98"/>
              </a:cxn>
              <a:cxn ang="0">
                <a:pos x="801" y="7"/>
              </a:cxn>
              <a:cxn ang="0">
                <a:pos x="438" y="143"/>
              </a:cxn>
              <a:cxn ang="0">
                <a:pos x="393" y="189"/>
              </a:cxn>
              <a:cxn ang="0">
                <a:pos x="166" y="234"/>
              </a:cxn>
              <a:cxn ang="0">
                <a:pos x="75" y="279"/>
              </a:cxn>
              <a:cxn ang="0">
                <a:pos x="30" y="325"/>
              </a:cxn>
              <a:cxn ang="0">
                <a:pos x="257" y="552"/>
              </a:cxn>
              <a:cxn ang="0">
                <a:pos x="302" y="597"/>
              </a:cxn>
            </a:cxnLst>
            <a:rect l="txL" t="txT" r="txR" b="txB"/>
            <a:pathLst>
              <a:path w="1300" h="597">
                <a:moveTo>
                  <a:pt x="1300" y="506"/>
                </a:moveTo>
                <a:cubicBezTo>
                  <a:pt x="1292" y="426"/>
                  <a:pt x="1285" y="347"/>
                  <a:pt x="1255" y="279"/>
                </a:cubicBezTo>
                <a:cubicBezTo>
                  <a:pt x="1225" y="211"/>
                  <a:pt x="1195" y="143"/>
                  <a:pt x="1119" y="98"/>
                </a:cubicBezTo>
                <a:cubicBezTo>
                  <a:pt x="1043" y="53"/>
                  <a:pt x="914" y="0"/>
                  <a:pt x="801" y="7"/>
                </a:cubicBezTo>
                <a:cubicBezTo>
                  <a:pt x="688" y="14"/>
                  <a:pt x="506" y="113"/>
                  <a:pt x="438" y="143"/>
                </a:cubicBezTo>
                <a:cubicBezTo>
                  <a:pt x="370" y="173"/>
                  <a:pt x="438" y="174"/>
                  <a:pt x="393" y="189"/>
                </a:cubicBezTo>
                <a:cubicBezTo>
                  <a:pt x="348" y="204"/>
                  <a:pt x="219" y="219"/>
                  <a:pt x="166" y="234"/>
                </a:cubicBezTo>
                <a:cubicBezTo>
                  <a:pt x="113" y="249"/>
                  <a:pt x="98" y="264"/>
                  <a:pt x="75" y="279"/>
                </a:cubicBezTo>
                <a:cubicBezTo>
                  <a:pt x="52" y="294"/>
                  <a:pt x="0" y="279"/>
                  <a:pt x="30" y="325"/>
                </a:cubicBezTo>
                <a:cubicBezTo>
                  <a:pt x="60" y="371"/>
                  <a:pt x="212" y="507"/>
                  <a:pt x="257" y="552"/>
                </a:cubicBezTo>
                <a:cubicBezTo>
                  <a:pt x="302" y="597"/>
                  <a:pt x="302" y="597"/>
                  <a:pt x="302" y="597"/>
                </a:cubicBezTo>
              </a:path>
            </a:pathLst>
          </a:custGeom>
          <a:noFill/>
          <a:ln w="177800" cap="flat" cmpd="sng">
            <a:solidFill>
              <a:srgbClr val="FF33CC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8" name="任意多边形 15367"/>
          <p:cNvSpPr/>
          <p:nvPr/>
        </p:nvSpPr>
        <p:spPr>
          <a:xfrm>
            <a:off x="5113338" y="2525713"/>
            <a:ext cx="1698625" cy="1336675"/>
          </a:xfrm>
          <a:custGeom>
            <a:avLst/>
            <a:gdLst>
              <a:gd name="txL" fmla="*/ 0 w 590"/>
              <a:gd name="txT" fmla="*/ 0 h 370"/>
              <a:gd name="txR" fmla="*/ 590 w 590"/>
              <a:gd name="txB" fmla="*/ 370 h 370"/>
            </a:gdLst>
            <a:ahLst/>
            <a:cxnLst>
              <a:cxn ang="0">
                <a:pos x="590" y="317"/>
              </a:cxn>
              <a:cxn ang="0">
                <a:pos x="453" y="362"/>
              </a:cxn>
              <a:cxn ang="0">
                <a:pos x="227" y="272"/>
              </a:cxn>
              <a:cxn ang="0">
                <a:pos x="0" y="0"/>
              </a:cxn>
            </a:cxnLst>
            <a:rect l="txL" t="txT" r="txR" b="txB"/>
            <a:pathLst>
              <a:path w="590" h="370">
                <a:moveTo>
                  <a:pt x="590" y="317"/>
                </a:moveTo>
                <a:cubicBezTo>
                  <a:pt x="551" y="343"/>
                  <a:pt x="513" y="370"/>
                  <a:pt x="453" y="362"/>
                </a:cubicBezTo>
                <a:cubicBezTo>
                  <a:pt x="393" y="354"/>
                  <a:pt x="303" y="332"/>
                  <a:pt x="227" y="272"/>
                </a:cubicBezTo>
                <a:cubicBezTo>
                  <a:pt x="151" y="212"/>
                  <a:pt x="38" y="45"/>
                  <a:pt x="0" y="0"/>
                </a:cubicBezTo>
              </a:path>
            </a:pathLst>
          </a:custGeom>
          <a:noFill/>
          <a:ln w="177800" cap="flat" cmpd="sng">
            <a:solidFill>
              <a:srgbClr val="D60093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9" name="任意多边形 15368"/>
          <p:cNvSpPr/>
          <p:nvPr/>
        </p:nvSpPr>
        <p:spPr>
          <a:xfrm>
            <a:off x="5299075" y="2339975"/>
            <a:ext cx="1500188" cy="2946400"/>
          </a:xfrm>
          <a:custGeom>
            <a:avLst/>
            <a:gdLst>
              <a:gd name="txL" fmla="*/ 0 w 635"/>
              <a:gd name="txT" fmla="*/ 0 h 998"/>
              <a:gd name="txR" fmla="*/ 635 w 635"/>
              <a:gd name="txB" fmla="*/ 998 h 998"/>
            </a:gdLst>
            <a:ahLst/>
            <a:cxnLst>
              <a:cxn ang="0">
                <a:pos x="0" y="91"/>
              </a:cxn>
              <a:cxn ang="0">
                <a:pos x="181" y="0"/>
              </a:cxn>
              <a:cxn ang="0">
                <a:pos x="363" y="91"/>
              </a:cxn>
              <a:cxn ang="0">
                <a:pos x="453" y="363"/>
              </a:cxn>
              <a:cxn ang="0">
                <a:pos x="408" y="544"/>
              </a:cxn>
              <a:cxn ang="0">
                <a:pos x="499" y="862"/>
              </a:cxn>
              <a:cxn ang="0">
                <a:pos x="635" y="998"/>
              </a:cxn>
            </a:cxnLst>
            <a:rect l="txL" t="txT" r="txR" b="txB"/>
            <a:pathLst>
              <a:path w="635" h="998">
                <a:moveTo>
                  <a:pt x="0" y="91"/>
                </a:moveTo>
                <a:cubicBezTo>
                  <a:pt x="60" y="45"/>
                  <a:pt x="121" y="0"/>
                  <a:pt x="181" y="0"/>
                </a:cubicBezTo>
                <a:cubicBezTo>
                  <a:pt x="241" y="0"/>
                  <a:pt x="318" y="31"/>
                  <a:pt x="363" y="91"/>
                </a:cubicBezTo>
                <a:cubicBezTo>
                  <a:pt x="408" y="151"/>
                  <a:pt x="446" y="288"/>
                  <a:pt x="453" y="363"/>
                </a:cubicBezTo>
                <a:cubicBezTo>
                  <a:pt x="460" y="438"/>
                  <a:pt x="400" y="461"/>
                  <a:pt x="408" y="544"/>
                </a:cubicBezTo>
                <a:cubicBezTo>
                  <a:pt x="416" y="627"/>
                  <a:pt x="461" y="787"/>
                  <a:pt x="499" y="862"/>
                </a:cubicBezTo>
                <a:cubicBezTo>
                  <a:pt x="537" y="937"/>
                  <a:pt x="586" y="967"/>
                  <a:pt x="635" y="998"/>
                </a:cubicBezTo>
              </a:path>
            </a:pathLst>
          </a:custGeom>
          <a:noFill/>
          <a:ln w="177800" cap="flat" cmpd="sng">
            <a:solidFill>
              <a:srgbClr val="990099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70" name="任意多边形 15369"/>
          <p:cNvSpPr/>
          <p:nvPr/>
        </p:nvSpPr>
        <p:spPr>
          <a:xfrm>
            <a:off x="5070475" y="2570163"/>
            <a:ext cx="1803400" cy="917575"/>
          </a:xfrm>
          <a:custGeom>
            <a:avLst/>
            <a:gdLst>
              <a:gd name="txL" fmla="*/ 0 w 726"/>
              <a:gd name="txT" fmla="*/ 0 h 325"/>
              <a:gd name="txR" fmla="*/ 726 w 726"/>
              <a:gd name="txB" fmla="*/ 325 h 325"/>
            </a:gdLst>
            <a:ahLst/>
            <a:cxnLst>
              <a:cxn ang="0">
                <a:pos x="0" y="235"/>
              </a:cxn>
              <a:cxn ang="0">
                <a:pos x="182" y="189"/>
              </a:cxn>
              <a:cxn ang="0">
                <a:pos x="363" y="53"/>
              </a:cxn>
              <a:cxn ang="0">
                <a:pos x="499" y="8"/>
              </a:cxn>
              <a:cxn ang="0">
                <a:pos x="544" y="8"/>
              </a:cxn>
              <a:cxn ang="0">
                <a:pos x="635" y="53"/>
              </a:cxn>
              <a:cxn ang="0">
                <a:pos x="726" y="325"/>
              </a:cxn>
            </a:cxnLst>
            <a:rect l="txL" t="txT" r="txR" b="txB"/>
            <a:pathLst>
              <a:path w="726" h="325">
                <a:moveTo>
                  <a:pt x="0" y="235"/>
                </a:moveTo>
                <a:cubicBezTo>
                  <a:pt x="61" y="227"/>
                  <a:pt x="122" y="219"/>
                  <a:pt x="182" y="189"/>
                </a:cubicBezTo>
                <a:cubicBezTo>
                  <a:pt x="242" y="159"/>
                  <a:pt x="310" y="83"/>
                  <a:pt x="363" y="53"/>
                </a:cubicBezTo>
                <a:cubicBezTo>
                  <a:pt x="416" y="23"/>
                  <a:pt x="469" y="15"/>
                  <a:pt x="499" y="8"/>
                </a:cubicBezTo>
                <a:cubicBezTo>
                  <a:pt x="529" y="1"/>
                  <a:pt x="521" y="1"/>
                  <a:pt x="544" y="8"/>
                </a:cubicBezTo>
                <a:cubicBezTo>
                  <a:pt x="567" y="15"/>
                  <a:pt x="605" y="0"/>
                  <a:pt x="635" y="53"/>
                </a:cubicBezTo>
                <a:cubicBezTo>
                  <a:pt x="665" y="106"/>
                  <a:pt x="695" y="215"/>
                  <a:pt x="726" y="325"/>
                </a:cubicBezTo>
              </a:path>
            </a:pathLst>
          </a:custGeom>
          <a:noFill/>
          <a:ln w="177800" cap="flat" cmpd="sng">
            <a:solidFill>
              <a:srgbClr val="FF0066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1513" name="组合 15370"/>
          <p:cNvGrpSpPr/>
          <p:nvPr/>
        </p:nvGrpSpPr>
        <p:grpSpPr>
          <a:xfrm>
            <a:off x="5745163" y="1400175"/>
            <a:ext cx="1214437" cy="1876425"/>
            <a:chOff x="0" y="0"/>
            <a:chExt cx="765" cy="1182"/>
          </a:xfrm>
        </p:grpSpPr>
        <p:sp>
          <p:nvSpPr>
            <p:cNvPr id="21520" name="矩形 15371"/>
            <p:cNvSpPr>
              <a:spLocks noTextEdit="1"/>
            </p:cNvSpPr>
            <p:nvPr/>
          </p:nvSpPr>
          <p:spPr>
            <a:xfrm rot="5400000">
              <a:off x="187" y="417"/>
              <a:ext cx="292" cy="248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000" b="1">
                  <a:ln w="9525" cap="flat" cmpd="sng">
                    <a:solidFill>
                      <a:srgbClr val="008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FF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水</a:t>
              </a:r>
              <a:endParaRPr lang="zh-CN" altLang="en-US" sz="20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1521" name="矩形 15372"/>
            <p:cNvSpPr>
              <a:spLocks noTextEdit="1"/>
            </p:cNvSpPr>
            <p:nvPr/>
          </p:nvSpPr>
          <p:spPr>
            <a:xfrm rot="5400000">
              <a:off x="488" y="905"/>
              <a:ext cx="292" cy="249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000" b="1">
                  <a:ln w="9525" cap="flat" cmpd="sng">
                    <a:solidFill>
                      <a:srgbClr val="008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FF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河</a:t>
              </a:r>
              <a:endParaRPr lang="zh-CN" altLang="en-US" sz="20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1522" name="矩形 15373"/>
            <p:cNvSpPr>
              <a:spLocks noTextEdit="1"/>
            </p:cNvSpPr>
            <p:nvPr/>
          </p:nvSpPr>
          <p:spPr>
            <a:xfrm rot="5400000">
              <a:off x="-22" y="22"/>
              <a:ext cx="292" cy="248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000" b="1">
                  <a:ln w="9525" cap="flat" cmpd="sng">
                    <a:solidFill>
                      <a:srgbClr val="008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FF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赤</a:t>
              </a:r>
              <a:endParaRPr lang="zh-CN" altLang="en-US" sz="20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21514" name="组合 15377"/>
          <p:cNvGrpSpPr/>
          <p:nvPr/>
        </p:nvGrpSpPr>
        <p:grpSpPr>
          <a:xfrm>
            <a:off x="6491288" y="3368675"/>
            <a:ext cx="1244600" cy="630238"/>
            <a:chOff x="0" y="0"/>
            <a:chExt cx="784" cy="397"/>
          </a:xfrm>
        </p:grpSpPr>
        <p:sp>
          <p:nvSpPr>
            <p:cNvPr id="21518" name="矩形 15378"/>
            <p:cNvSpPr>
              <a:spLocks noTextEdit="1"/>
            </p:cNvSpPr>
            <p:nvPr/>
          </p:nvSpPr>
          <p:spPr>
            <a:xfrm>
              <a:off x="297" y="53"/>
              <a:ext cx="487" cy="3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4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遵义</a:t>
              </a:r>
              <a:endParaRPr lang="zh-CN" altLang="en-US" sz="24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21519" name="图片 15379" descr="点击放大">
              <a:hlinkClick r:id="rId2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15" cy="3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381" name="任意多边形 15380"/>
          <p:cNvSpPr/>
          <p:nvPr/>
        </p:nvSpPr>
        <p:spPr>
          <a:xfrm>
            <a:off x="3703638" y="4373563"/>
            <a:ext cx="3124200" cy="1219200"/>
          </a:xfrm>
          <a:custGeom>
            <a:avLst/>
            <a:gdLst>
              <a:gd name="txL" fmla="*/ 0 w 1968"/>
              <a:gd name="txT" fmla="*/ 0 h 768"/>
              <a:gd name="txR" fmla="*/ 1968 w 1968"/>
              <a:gd name="txB" fmla="*/ 768 h 768"/>
            </a:gdLst>
            <a:ahLst/>
            <a:cxnLst>
              <a:cxn ang="0">
                <a:pos x="1968" y="768"/>
              </a:cxn>
              <a:cxn ang="0">
                <a:pos x="1536" y="672"/>
              </a:cxn>
              <a:cxn ang="0">
                <a:pos x="1392" y="576"/>
              </a:cxn>
              <a:cxn ang="0">
                <a:pos x="1296" y="336"/>
              </a:cxn>
              <a:cxn ang="0">
                <a:pos x="1248" y="336"/>
              </a:cxn>
              <a:cxn ang="0">
                <a:pos x="1104" y="288"/>
              </a:cxn>
              <a:cxn ang="0">
                <a:pos x="1104" y="144"/>
              </a:cxn>
              <a:cxn ang="0">
                <a:pos x="1008" y="48"/>
              </a:cxn>
              <a:cxn ang="0">
                <a:pos x="672" y="48"/>
              </a:cxn>
              <a:cxn ang="0">
                <a:pos x="384" y="0"/>
              </a:cxn>
              <a:cxn ang="0">
                <a:pos x="0" y="48"/>
              </a:cxn>
            </a:cxnLst>
            <a:rect l="txL" t="txT" r="txR" b="txB"/>
            <a:pathLst>
              <a:path w="1968" h="768">
                <a:moveTo>
                  <a:pt x="1968" y="768"/>
                </a:moveTo>
                <a:cubicBezTo>
                  <a:pt x="1800" y="736"/>
                  <a:pt x="1632" y="704"/>
                  <a:pt x="1536" y="672"/>
                </a:cubicBezTo>
                <a:cubicBezTo>
                  <a:pt x="1440" y="640"/>
                  <a:pt x="1432" y="632"/>
                  <a:pt x="1392" y="576"/>
                </a:cubicBezTo>
                <a:cubicBezTo>
                  <a:pt x="1352" y="520"/>
                  <a:pt x="1320" y="376"/>
                  <a:pt x="1296" y="336"/>
                </a:cubicBezTo>
                <a:cubicBezTo>
                  <a:pt x="1272" y="296"/>
                  <a:pt x="1280" y="344"/>
                  <a:pt x="1248" y="336"/>
                </a:cubicBezTo>
                <a:cubicBezTo>
                  <a:pt x="1216" y="328"/>
                  <a:pt x="1128" y="320"/>
                  <a:pt x="1104" y="288"/>
                </a:cubicBezTo>
                <a:cubicBezTo>
                  <a:pt x="1080" y="256"/>
                  <a:pt x="1120" y="184"/>
                  <a:pt x="1104" y="144"/>
                </a:cubicBezTo>
                <a:cubicBezTo>
                  <a:pt x="1088" y="104"/>
                  <a:pt x="1080" y="64"/>
                  <a:pt x="1008" y="48"/>
                </a:cubicBezTo>
                <a:cubicBezTo>
                  <a:pt x="936" y="32"/>
                  <a:pt x="776" y="56"/>
                  <a:pt x="672" y="48"/>
                </a:cubicBezTo>
                <a:cubicBezTo>
                  <a:pt x="568" y="40"/>
                  <a:pt x="496" y="0"/>
                  <a:pt x="384" y="0"/>
                </a:cubicBezTo>
                <a:cubicBezTo>
                  <a:pt x="272" y="0"/>
                  <a:pt x="136" y="24"/>
                  <a:pt x="0" y="48"/>
                </a:cubicBezTo>
              </a:path>
            </a:pathLst>
          </a:custGeom>
          <a:noFill/>
          <a:ln w="17780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6" name="任意多边形 15383"/>
          <p:cNvSpPr/>
          <p:nvPr/>
        </p:nvSpPr>
        <p:spPr>
          <a:xfrm>
            <a:off x="6559550" y="5454650"/>
            <a:ext cx="431800" cy="622300"/>
          </a:xfrm>
          <a:custGeom>
            <a:avLst/>
            <a:gdLst>
              <a:gd name="txL" fmla="*/ 0 w 272"/>
              <a:gd name="txT" fmla="*/ 0 h 392"/>
              <a:gd name="txR" fmla="*/ 272 w 272"/>
              <a:gd name="txB" fmla="*/ 392 h 392"/>
            </a:gdLst>
            <a:ahLst/>
            <a:cxnLst>
              <a:cxn ang="0">
                <a:pos x="192" y="56"/>
              </a:cxn>
              <a:cxn ang="0">
                <a:pos x="240" y="56"/>
              </a:cxn>
              <a:cxn ang="0">
                <a:pos x="0" y="392"/>
              </a:cxn>
            </a:cxnLst>
            <a:rect l="txL" t="txT" r="txR" b="txB"/>
            <a:pathLst>
              <a:path w="272" h="392">
                <a:moveTo>
                  <a:pt x="192" y="56"/>
                </a:moveTo>
                <a:cubicBezTo>
                  <a:pt x="232" y="28"/>
                  <a:pt x="272" y="0"/>
                  <a:pt x="240" y="56"/>
                </a:cubicBezTo>
                <a:cubicBezTo>
                  <a:pt x="208" y="112"/>
                  <a:pt x="40" y="336"/>
                  <a:pt x="0" y="392"/>
                </a:cubicBezTo>
              </a:path>
            </a:pathLst>
          </a:custGeom>
          <a:noFill/>
          <a:ln w="63500" cap="flat" cmpd="sng">
            <a:solidFill>
              <a:srgbClr val="FF3300"/>
            </a:solidFill>
            <a:prstDash val="sysDot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919480" y="1882140"/>
            <a:ext cx="1210310" cy="37846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汉仪中宋简" charset="-122"/>
                <a:ea typeface="汉仪中宋简" charset="-122"/>
                <a:cs typeface="+mn-cs"/>
              </a:rPr>
              <a:t>四渡赤水</a:t>
            </a:r>
            <a:endParaRPr kumimoji="0" lang="zh-CN" altLang="en-US" sz="6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汉仪中宋简" charset="-122"/>
              <a:ea typeface="汉仪中宋简" charset="-122"/>
              <a:cs typeface="+mn-cs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2530" name="组合 16385"/>
          <p:cNvGrpSpPr/>
          <p:nvPr/>
        </p:nvGrpSpPr>
        <p:grpSpPr>
          <a:xfrm>
            <a:off x="-3175" y="1252855"/>
            <a:ext cx="6811010" cy="2257970"/>
            <a:chOff x="-85" y="-801"/>
            <a:chExt cx="3639" cy="1322"/>
          </a:xfrm>
        </p:grpSpPr>
        <p:sp>
          <p:nvSpPr>
            <p:cNvPr id="16387" name="文本框 16386"/>
            <p:cNvSpPr txBox="1"/>
            <p:nvPr/>
          </p:nvSpPr>
          <p:spPr>
            <a:xfrm>
              <a:off x="-60" y="-801"/>
              <a:ext cx="3614" cy="3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kern="1200" cap="none" spc="0" normalizeH="0" baseline="0" noProof="1">
                  <a:effectLst>
                    <a:outerShdw blurRad="38100" dist="38100" dir="2700000">
                      <a:srgbClr val="FFFFFF"/>
                    </a:outerShdw>
                  </a:effectLst>
                  <a:latin typeface="方正隶书_GBK" charset="-122"/>
                  <a:ea typeface="方正隶书_GBK" charset="-122"/>
                  <a:cs typeface="+mn-cs"/>
                </a:rPr>
                <a:t>四渡赤水的意义是什么</a:t>
              </a:r>
              <a:r>
                <a:rPr kumimoji="0" lang="en-US" altLang="zh-CN" sz="3600" kern="1200" cap="none" spc="0" normalizeH="0" baseline="0" noProof="1">
                  <a:effectLst>
                    <a:outerShdw blurRad="38100" dist="38100" dir="2700000">
                      <a:srgbClr val="FFFFFF"/>
                    </a:outerShdw>
                  </a:effectLst>
                  <a:latin typeface="方正隶书_GBK" charset="-122"/>
                  <a:ea typeface="方正隶书_GBK" charset="-122"/>
                  <a:cs typeface="+mn-cs"/>
                </a:rPr>
                <a:t>?</a:t>
              </a:r>
              <a:endParaRPr kumimoji="0" lang="en-US" altLang="zh-CN" sz="3600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方正隶书_GBK" charset="-122"/>
                <a:ea typeface="方正隶书_GBK" charset="-122"/>
                <a:cs typeface="+mn-cs"/>
              </a:endParaRPr>
            </a:p>
          </p:txBody>
        </p:sp>
        <p:sp>
          <p:nvSpPr>
            <p:cNvPr id="4" name="文本框 16387"/>
            <p:cNvSpPr txBox="1"/>
            <p:nvPr/>
          </p:nvSpPr>
          <p:spPr>
            <a:xfrm>
              <a:off x="-85" y="143"/>
              <a:ext cx="3527" cy="3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kern="1200" cap="none" spc="0" normalizeH="0" baseline="0" noProof="1">
                  <a:effectLst>
                    <a:outerShdw blurRad="38100" dist="38100" dir="2700000">
                      <a:srgbClr val="FFFFFF"/>
                    </a:outerShdw>
                  </a:effectLst>
                  <a:latin typeface="方正隶书_GBK" charset="-122"/>
                  <a:ea typeface="方正隶书_GBK" charset="-122"/>
                  <a:cs typeface="+mn-cs"/>
                </a:rPr>
                <a:t>巧渡金沙江的意义是什么</a:t>
              </a:r>
              <a:r>
                <a:rPr kumimoji="0" lang="en-US" altLang="zh-CN" sz="3600" kern="1200" cap="none" spc="0" normalizeH="0" baseline="0" noProof="1">
                  <a:effectLst>
                    <a:outerShdw blurRad="38100" dist="38100" dir="2700000">
                      <a:srgbClr val="FFFFFF"/>
                    </a:outerShdw>
                  </a:effectLst>
                  <a:latin typeface="方正隶书_GBK" charset="-122"/>
                  <a:ea typeface="方正隶书_GBK" charset="-122"/>
                  <a:cs typeface="+mn-cs"/>
                </a:rPr>
                <a:t>?</a:t>
              </a:r>
              <a:endParaRPr kumimoji="0" lang="en-US" altLang="zh-CN" sz="3600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方正隶书_GBK" charset="-122"/>
                <a:ea typeface="方正隶书_GBK" charset="-122"/>
                <a:cs typeface="+mn-cs"/>
              </a:endParaRPr>
            </a:p>
          </p:txBody>
        </p:sp>
      </p:grpSp>
      <p:pic>
        <p:nvPicPr>
          <p:cNvPr id="22531" name="图片 16388" descr="四渡赤水纪念塔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8153" y="597218"/>
            <a:ext cx="3722687" cy="5662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文本框 16389"/>
          <p:cNvSpPr txBox="1"/>
          <p:nvPr/>
        </p:nvSpPr>
        <p:spPr>
          <a:xfrm>
            <a:off x="476250" y="2061210"/>
            <a:ext cx="495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+mn-cs"/>
              </a:rPr>
              <a:t>打乱了敌人的追剿计划</a:t>
            </a:r>
            <a:endParaRPr kumimoji="0" lang="zh-CN" altLang="en-US" sz="3600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方正隶书_GBK" charset="-122"/>
              <a:ea typeface="方正隶书_GBK" charset="-122"/>
              <a:cs typeface="+mn-cs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302578" y="3963988"/>
            <a:ext cx="55324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+mn-cs"/>
              </a:rPr>
              <a:t>使红军跳出了敌人的包围</a:t>
            </a:r>
            <a:endParaRPr kumimoji="0" lang="zh-CN" altLang="en-US" sz="3600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方正隶书_GBK" charset="-122"/>
              <a:ea typeface="方正隶书_GBK" charset="-122"/>
              <a:cs typeface="+mn-cs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7410" name="图片 17409" descr="2003030930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719455"/>
            <a:ext cx="10247630" cy="497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矩形 17410"/>
          <p:cNvSpPr/>
          <p:nvPr/>
        </p:nvSpPr>
        <p:spPr>
          <a:xfrm>
            <a:off x="1390650" y="5664200"/>
            <a:ext cx="937450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汉仪中宋简" charset="-122"/>
                <a:ea typeface="汉仪中宋简" charset="-122"/>
                <a:cs typeface="+mn-cs"/>
              </a:rPr>
              <a:t>巧  渡  金 沙 江</a:t>
            </a:r>
            <a:endParaRPr kumimoji="0" lang="zh-CN" altLang="en-US" sz="6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汉仪中宋简" charset="-122"/>
              <a:ea typeface="汉仪中宋简" charset="-122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8434" name="图片 184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6013" y="719138"/>
            <a:ext cx="7239000" cy="4822825"/>
          </a:xfrm>
          <a:prstGeom prst="rect">
            <a:avLst/>
          </a:prstGeom>
          <a:noFill/>
          <a:ln w="762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8435" name="文本框 18434"/>
          <p:cNvSpPr txBox="1"/>
          <p:nvPr/>
        </p:nvSpPr>
        <p:spPr>
          <a:xfrm>
            <a:off x="4149725" y="5594350"/>
            <a:ext cx="403225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飞夺泸定桥</a:t>
            </a:r>
            <a:endParaRPr kumimoji="0" lang="zh-CN" altLang="en-US" sz="60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9458" name="图片 19457" descr="图片1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2988" y="646113"/>
            <a:ext cx="7454900" cy="5084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19458"/>
          <p:cNvSpPr txBox="1"/>
          <p:nvPr/>
        </p:nvSpPr>
        <p:spPr>
          <a:xfrm>
            <a:off x="4151313" y="5594350"/>
            <a:ext cx="324008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爬雪山</a:t>
            </a:r>
            <a:endParaRPr kumimoji="0" lang="zh-CN" altLang="en-US" sz="4400" kern="1200" cap="none" spc="0" normalizeH="0" baseline="0" noProof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9458" name="图片 19457" descr="图片1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2988" y="646113"/>
            <a:ext cx="7454900" cy="5084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19458"/>
          <p:cNvSpPr txBox="1"/>
          <p:nvPr/>
        </p:nvSpPr>
        <p:spPr>
          <a:xfrm>
            <a:off x="4151313" y="5594350"/>
            <a:ext cx="324008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爬雪山</a:t>
            </a:r>
            <a:endParaRPr kumimoji="0" lang="zh-CN" altLang="en-US" sz="4400" kern="1200" cap="none" spc="0" normalizeH="0" baseline="0" noProof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82" name="图片 204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3138" y="717550"/>
            <a:ext cx="7310437" cy="4872038"/>
          </a:xfrm>
          <a:prstGeom prst="rect">
            <a:avLst/>
          </a:prstGeom>
          <a:noFill/>
          <a:ln w="762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0483" name="文本框 20482"/>
          <p:cNvSpPr txBox="1"/>
          <p:nvPr/>
        </p:nvSpPr>
        <p:spPr>
          <a:xfrm>
            <a:off x="4552950" y="5581650"/>
            <a:ext cx="302418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过草地</a:t>
            </a:r>
            <a:endParaRPr kumimoji="0" lang="zh-CN" altLang="en-US" sz="60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文本框 23554"/>
          <p:cNvSpPr txBox="1"/>
          <p:nvPr/>
        </p:nvSpPr>
        <p:spPr>
          <a:xfrm>
            <a:off x="7146925" y="3068638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2400" b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2" name="文本框 23556"/>
          <p:cNvSpPr txBox="1"/>
          <p:nvPr/>
        </p:nvSpPr>
        <p:spPr>
          <a:xfrm>
            <a:off x="654050" y="725488"/>
            <a:ext cx="288131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后</a:t>
            </a:r>
            <a:r>
              <a:rPr lang="zh-CN" altLang="en-US" sz="4800" b="1">
                <a:latin typeface="幼圆" panose="02010509060101010101" pitchFamily="1" charset="-122"/>
                <a:ea typeface="幼圆" panose="02010509060101010101" pitchFamily="1" charset="-122"/>
              </a:rPr>
              <a:t>期路线：</a:t>
            </a:r>
            <a:endParaRPr lang="zh-CN" altLang="en-US" sz="48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3" name="文本框 23557"/>
          <p:cNvSpPr txBox="1"/>
          <p:nvPr/>
        </p:nvSpPr>
        <p:spPr>
          <a:xfrm>
            <a:off x="1322070" y="1958023"/>
            <a:ext cx="27368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四渡赤水河</a:t>
            </a:r>
            <a:endParaRPr lang="zh-CN" altLang="en-US" sz="40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4" name="文本框 23558"/>
          <p:cNvSpPr txBox="1"/>
          <p:nvPr/>
        </p:nvSpPr>
        <p:spPr>
          <a:xfrm>
            <a:off x="5330825" y="1999615"/>
            <a:ext cx="32416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巧渡金沙江</a:t>
            </a:r>
            <a:endParaRPr lang="zh-CN" altLang="en-US" sz="40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5" name="文本框 23559"/>
          <p:cNvSpPr txBox="1"/>
          <p:nvPr/>
        </p:nvSpPr>
        <p:spPr>
          <a:xfrm>
            <a:off x="1322070" y="3137535"/>
            <a:ext cx="295275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强渡大渡河</a:t>
            </a:r>
            <a:endParaRPr lang="zh-CN" altLang="en-US" sz="40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6" name="右箭头 23560"/>
          <p:cNvSpPr/>
          <p:nvPr/>
        </p:nvSpPr>
        <p:spPr>
          <a:xfrm>
            <a:off x="8329295" y="2292350"/>
            <a:ext cx="1438910" cy="135890"/>
          </a:xfrm>
          <a:prstGeom prst="rightArrow">
            <a:avLst>
              <a:gd name="adj1" fmla="val 50000"/>
              <a:gd name="adj2" fmla="val 90866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7" name="右箭头 23561"/>
          <p:cNvSpPr/>
          <p:nvPr/>
        </p:nvSpPr>
        <p:spPr>
          <a:xfrm>
            <a:off x="4151630" y="2276475"/>
            <a:ext cx="1179195" cy="151765"/>
          </a:xfrm>
          <a:prstGeom prst="rightArrow">
            <a:avLst>
              <a:gd name="adj1" fmla="val 50000"/>
              <a:gd name="adj2" fmla="val 62500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1" name="文本框 23565"/>
          <p:cNvSpPr txBox="1"/>
          <p:nvPr/>
        </p:nvSpPr>
        <p:spPr>
          <a:xfrm>
            <a:off x="1861820" y="4252913"/>
            <a:ext cx="187325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爬雪山</a:t>
            </a:r>
            <a:endParaRPr lang="zh-CN" altLang="en-US" sz="44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2" name="文本框 23566"/>
          <p:cNvSpPr txBox="1"/>
          <p:nvPr/>
        </p:nvSpPr>
        <p:spPr>
          <a:xfrm>
            <a:off x="5586095" y="2945765"/>
            <a:ext cx="30721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飞夺泸定桥</a:t>
            </a:r>
            <a:endParaRPr lang="zh-CN" altLang="en-US" sz="40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3" name="右箭头 23567"/>
          <p:cNvSpPr/>
          <p:nvPr/>
        </p:nvSpPr>
        <p:spPr>
          <a:xfrm>
            <a:off x="8658225" y="3269615"/>
            <a:ext cx="1593850" cy="144780"/>
          </a:xfrm>
          <a:prstGeom prst="rightArrow">
            <a:avLst>
              <a:gd name="adj1" fmla="val 50000"/>
              <a:gd name="adj2" fmla="val 90866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5" name="右箭头 23569"/>
          <p:cNvSpPr/>
          <p:nvPr/>
        </p:nvSpPr>
        <p:spPr>
          <a:xfrm>
            <a:off x="4274820" y="3414395"/>
            <a:ext cx="1159510" cy="76200"/>
          </a:xfrm>
          <a:prstGeom prst="rightArrow">
            <a:avLst>
              <a:gd name="adj1" fmla="val 50000"/>
              <a:gd name="adj2" fmla="val 106431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6" name="矩形 23570"/>
          <p:cNvSpPr/>
          <p:nvPr/>
        </p:nvSpPr>
        <p:spPr>
          <a:xfrm>
            <a:off x="6329680" y="4345623"/>
            <a:ext cx="1944688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1" charset="-122"/>
              </a:rPr>
              <a:t>过草地</a:t>
            </a:r>
            <a:endParaRPr lang="zh-CN" altLang="en-US" sz="4400" b="1">
              <a:solidFill>
                <a:schemeClr val="accent2"/>
              </a:solidFill>
              <a:latin typeface="Times New Roman" panose="02020603050405020304" pitchFamily="18" charset="0"/>
              <a:ea typeface="幼圆" panose="02010509060101010101" pitchFamily="1" charset="-122"/>
            </a:endParaRPr>
          </a:p>
        </p:txBody>
      </p:sp>
      <p:sp>
        <p:nvSpPr>
          <p:cNvPr id="17427" name="右箭头 23571"/>
          <p:cNvSpPr/>
          <p:nvPr/>
        </p:nvSpPr>
        <p:spPr>
          <a:xfrm>
            <a:off x="4519930" y="4565650"/>
            <a:ext cx="1505585" cy="98425"/>
          </a:xfrm>
          <a:prstGeom prst="rightArrow">
            <a:avLst>
              <a:gd name="adj1" fmla="val 50000"/>
              <a:gd name="adj2" fmla="val 115848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7" grpId="0" animBg="1"/>
      <p:bldP spid="17414" grpId="0"/>
      <p:bldP spid="17416" grpId="0" animBg="1"/>
      <p:bldP spid="17415" grpId="0"/>
      <p:bldP spid="17425" grpId="0" animBg="1"/>
      <p:bldP spid="17422" grpId="0"/>
      <p:bldP spid="17423" grpId="0" animBg="1"/>
      <p:bldP spid="17421" grpId="0"/>
      <p:bldP spid="17427" grpId="0" animBg="1"/>
      <p:bldP spid="174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6385" name="图片 22529" descr="到达陕北的红军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1412875"/>
            <a:ext cx="9144000" cy="544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1524000" y="1412875"/>
            <a:ext cx="4608513" cy="15684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en-US" altLang="zh-CN" sz="9600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8.6</a:t>
            </a:r>
            <a:r>
              <a:rPr lang="zh-CN" altLang="en-US" sz="9600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万人</a:t>
            </a:r>
            <a:endParaRPr lang="zh-CN" altLang="en-US" sz="9600">
              <a:solidFill>
                <a:srgbClr val="000099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22532" name="矩形 22531"/>
          <p:cNvSpPr/>
          <p:nvPr/>
        </p:nvSpPr>
        <p:spPr>
          <a:xfrm>
            <a:off x="6167438" y="1989138"/>
            <a:ext cx="122396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</a:t>
            </a:r>
            <a:endParaRPr lang="en-US" altLang="zh-CN" sz="40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7175500" y="1844675"/>
            <a:ext cx="2665413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5400">
                <a:solidFill>
                  <a:srgbClr val="000099"/>
                </a:solidFill>
                <a:latin typeface="幼圆" panose="02010509060101010101" pitchFamily="1" charset="-122"/>
                <a:ea typeface="幼圆" panose="02010509060101010101" pitchFamily="1" charset="-122"/>
                <a:sym typeface="Wingdings" panose="05000000000000000000" pitchFamily="2" charset="2"/>
              </a:rPr>
              <a:t>0.6</a:t>
            </a:r>
            <a:r>
              <a:rPr lang="zh-CN" altLang="en-US" sz="5400">
                <a:solidFill>
                  <a:srgbClr val="000099"/>
                </a:solidFill>
                <a:latin typeface="幼圆" panose="02010509060101010101" pitchFamily="1" charset="-122"/>
                <a:ea typeface="幼圆" panose="02010509060101010101" pitchFamily="1" charset="-122"/>
                <a:sym typeface="Wingdings" panose="05000000000000000000" pitchFamily="2" charset="2"/>
              </a:rPr>
              <a:t>万人</a:t>
            </a:r>
            <a:endParaRPr lang="zh-CN" altLang="en-US" sz="5400">
              <a:solidFill>
                <a:srgbClr val="000099"/>
              </a:solidFill>
              <a:latin typeface="幼圆" panose="02010509060101010101" pitchFamily="1" charset="-122"/>
              <a:ea typeface="幼圆" panose="02010509060101010101" pitchFamily="1" charset="-122"/>
              <a:sym typeface="Wingdings" panose="05000000000000000000" pitchFamily="2" charset="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1992630" y="189230"/>
            <a:ext cx="7418705" cy="7683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44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长征起止时间：</a:t>
            </a:r>
            <a:r>
              <a:rPr lang="en-US" altLang="zh-CN" sz="44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1934-1936</a:t>
            </a:r>
            <a:endParaRPr lang="en-US" altLang="zh-CN" sz="44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 animBg="1"/>
      <p:bldP spid="22532" grpId="0"/>
      <p:bldP spid="22533" grpId="0"/>
      <p:bldP spid="22534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7409" name="图片 23553" descr="毛泽东长征手迹"/>
          <p:cNvPicPr>
            <a:picLocks noChangeAspect="1"/>
          </p:cNvPicPr>
          <p:nvPr/>
        </p:nvPicPr>
        <p:blipFill>
          <a:blip r:embed="rId1">
            <a:lum bright="82001" contrast="-70000"/>
          </a:blip>
          <a:stretch>
            <a:fillRect/>
          </a:stretch>
        </p:blipFill>
        <p:spPr>
          <a:xfrm>
            <a:off x="36195" y="30480"/>
            <a:ext cx="12101830" cy="67964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文本框 23554"/>
          <p:cNvSpPr txBox="1"/>
          <p:nvPr/>
        </p:nvSpPr>
        <p:spPr>
          <a:xfrm>
            <a:off x="7146925" y="3068638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1" name="文本框 23555"/>
          <p:cNvSpPr txBox="1"/>
          <p:nvPr/>
        </p:nvSpPr>
        <p:spPr>
          <a:xfrm>
            <a:off x="2063750" y="692150"/>
            <a:ext cx="725741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三</a:t>
            </a:r>
            <a:r>
              <a:rPr lang="en-US" altLang="zh-CN" sz="40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.</a:t>
            </a:r>
            <a:r>
              <a:rPr lang="zh-CN" altLang="en-US" sz="40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红军胜利会师陕甘</a:t>
            </a:r>
            <a:endParaRPr lang="zh-CN" altLang="en-US" sz="40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2" name="文本框 23556"/>
          <p:cNvSpPr txBox="1"/>
          <p:nvPr/>
        </p:nvSpPr>
        <p:spPr>
          <a:xfrm>
            <a:off x="2063750" y="1484313"/>
            <a:ext cx="28813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幼圆" panose="02010509060101010101" pitchFamily="1" charset="-122"/>
                <a:ea typeface="幼圆" panose="02010509060101010101" pitchFamily="1" charset="-122"/>
              </a:rPr>
              <a:t>1.</a:t>
            </a:r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后</a:t>
            </a:r>
            <a:r>
              <a:rPr lang="zh-CN" altLang="en-US" sz="3200" b="1">
                <a:latin typeface="幼圆" panose="02010509060101010101" pitchFamily="1" charset="-122"/>
                <a:ea typeface="幼圆" panose="02010509060101010101" pitchFamily="1" charset="-122"/>
              </a:rPr>
              <a:t>期路线：</a:t>
            </a:r>
            <a:endParaRPr lang="zh-CN" altLang="en-US" sz="32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3" name="文本框 23557"/>
          <p:cNvSpPr txBox="1"/>
          <p:nvPr/>
        </p:nvSpPr>
        <p:spPr>
          <a:xfrm>
            <a:off x="4511675" y="1484313"/>
            <a:ext cx="27368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四渡赤水河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4" name="文本框 23558"/>
          <p:cNvSpPr txBox="1"/>
          <p:nvPr/>
        </p:nvSpPr>
        <p:spPr>
          <a:xfrm>
            <a:off x="7248525" y="1484313"/>
            <a:ext cx="2590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巧渡金沙江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5" name="文本框 23559"/>
          <p:cNvSpPr txBox="1"/>
          <p:nvPr/>
        </p:nvSpPr>
        <p:spPr>
          <a:xfrm>
            <a:off x="4532630" y="2060575"/>
            <a:ext cx="29527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强渡大渡河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6" name="右箭头 23560"/>
          <p:cNvSpPr/>
          <p:nvPr/>
        </p:nvSpPr>
        <p:spPr>
          <a:xfrm>
            <a:off x="6672263" y="1700213"/>
            <a:ext cx="525462" cy="144462"/>
          </a:xfrm>
          <a:prstGeom prst="rightArrow">
            <a:avLst>
              <a:gd name="adj1" fmla="val 50000"/>
              <a:gd name="adj2" fmla="val 90866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7" name="右箭头 23561"/>
          <p:cNvSpPr/>
          <p:nvPr/>
        </p:nvSpPr>
        <p:spPr>
          <a:xfrm>
            <a:off x="4151313" y="2276475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8" name="文本框 23562"/>
          <p:cNvSpPr txBox="1"/>
          <p:nvPr/>
        </p:nvSpPr>
        <p:spPr>
          <a:xfrm>
            <a:off x="2063750" y="3213100"/>
            <a:ext cx="25923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幼圆" panose="02010509060101010101" pitchFamily="1" charset="-122"/>
                <a:ea typeface="幼圆" panose="02010509060101010101" pitchFamily="1" charset="-122"/>
              </a:rPr>
              <a:t>2.</a:t>
            </a:r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两次</a:t>
            </a:r>
            <a:r>
              <a:rPr lang="zh-CN" altLang="en-US" sz="3200" b="1">
                <a:latin typeface="幼圆" panose="02010509060101010101" pitchFamily="1" charset="-122"/>
                <a:ea typeface="幼圆" panose="02010509060101010101" pitchFamily="1" charset="-122"/>
              </a:rPr>
              <a:t>会师</a:t>
            </a:r>
            <a:endParaRPr lang="zh-CN" altLang="en-US" sz="3200" b="1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19" name="文本框 23563"/>
          <p:cNvSpPr txBox="1"/>
          <p:nvPr/>
        </p:nvSpPr>
        <p:spPr>
          <a:xfrm>
            <a:off x="1433195" y="3796665"/>
            <a:ext cx="889317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（</a:t>
            </a:r>
            <a:r>
              <a:rPr lang="en-US" altLang="zh-CN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</a:t>
            </a:r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）</a:t>
            </a:r>
            <a:r>
              <a:rPr lang="en-US" altLang="zh-CN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1935</a:t>
            </a:r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年</a:t>
            </a:r>
            <a:r>
              <a:rPr lang="en-US" altLang="zh-CN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10</a:t>
            </a:r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月，党中央和红一方面军在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陕</a:t>
            </a:r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甘革命根据地的</a:t>
            </a:r>
            <a:r>
              <a:rPr lang="zh-CN" altLang="en-US" sz="32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吴起镇</a:t>
            </a:r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与陕北红军会师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0" name="文本框 23564"/>
          <p:cNvSpPr txBox="1"/>
          <p:nvPr/>
        </p:nvSpPr>
        <p:spPr>
          <a:xfrm>
            <a:off x="1524000" y="5084763"/>
            <a:ext cx="932497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（2）1936年10月，红军三大主力在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甘肃会宁</a:t>
            </a:r>
            <a:r>
              <a:rPr lang="zh-CN" altLang="en-US" sz="3200" b="1" dirty="0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会师(胜利标志）</a:t>
            </a:r>
            <a:endParaRPr lang="zh-CN" altLang="en-US" sz="3200" b="1" dirty="0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1" name="文本框 23565"/>
          <p:cNvSpPr txBox="1"/>
          <p:nvPr/>
        </p:nvSpPr>
        <p:spPr>
          <a:xfrm>
            <a:off x="4943475" y="2636838"/>
            <a:ext cx="18732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爬雪山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2" name="文本框 23566"/>
          <p:cNvSpPr txBox="1"/>
          <p:nvPr/>
        </p:nvSpPr>
        <p:spPr>
          <a:xfrm>
            <a:off x="7175500" y="2060575"/>
            <a:ext cx="25923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飞夺泸定桥</a:t>
            </a:r>
            <a:endParaRPr lang="zh-CN" altLang="en-US" sz="3200" b="1">
              <a:solidFill>
                <a:schemeClr val="accent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3" name="右箭头 23567"/>
          <p:cNvSpPr/>
          <p:nvPr/>
        </p:nvSpPr>
        <p:spPr>
          <a:xfrm>
            <a:off x="6672263" y="2276475"/>
            <a:ext cx="525462" cy="144463"/>
          </a:xfrm>
          <a:prstGeom prst="rightArrow">
            <a:avLst>
              <a:gd name="adj1" fmla="val 50000"/>
              <a:gd name="adj2" fmla="val 90866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9" name="文本框 23568"/>
          <p:cNvSpPr txBox="1"/>
          <p:nvPr/>
        </p:nvSpPr>
        <p:spPr>
          <a:xfrm>
            <a:off x="7053580" y="5826125"/>
            <a:ext cx="439293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8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 </a:t>
            </a:r>
            <a:r>
              <a:rPr lang="zh-CN" altLang="en-US" sz="4800" b="1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长征胜利结束</a:t>
            </a:r>
            <a:endParaRPr lang="zh-CN" altLang="en-US" sz="4800" b="1">
              <a:solidFill>
                <a:srgbClr val="FF000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17425" name="右箭头 23569"/>
          <p:cNvSpPr/>
          <p:nvPr/>
        </p:nvSpPr>
        <p:spPr>
          <a:xfrm>
            <a:off x="4151313" y="2852738"/>
            <a:ext cx="649287" cy="152400"/>
          </a:xfrm>
          <a:prstGeom prst="rightArrow">
            <a:avLst>
              <a:gd name="adj1" fmla="val 50000"/>
              <a:gd name="adj2" fmla="val 106431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6" name="矩形 23570"/>
          <p:cNvSpPr/>
          <p:nvPr/>
        </p:nvSpPr>
        <p:spPr>
          <a:xfrm>
            <a:off x="7175500" y="2636838"/>
            <a:ext cx="19446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1" charset="-122"/>
              </a:rPr>
              <a:t>过草地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幼圆" panose="02010509060101010101" pitchFamily="1" charset="-122"/>
            </a:endParaRPr>
          </a:p>
        </p:txBody>
      </p:sp>
      <p:sp>
        <p:nvSpPr>
          <p:cNvPr id="17427" name="右箭头 23571"/>
          <p:cNvSpPr/>
          <p:nvPr/>
        </p:nvSpPr>
        <p:spPr>
          <a:xfrm>
            <a:off x="6383338" y="2852738"/>
            <a:ext cx="669925" cy="144462"/>
          </a:xfrm>
          <a:prstGeom prst="rightArrow">
            <a:avLst>
              <a:gd name="adj1" fmla="val 50000"/>
              <a:gd name="adj2" fmla="val 115848"/>
            </a:avLst>
          </a:prstGeom>
          <a:solidFill>
            <a:srgbClr val="00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6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393" y="4945126"/>
            <a:ext cx="3141382" cy="1765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pic>
        <p:nvPicPr>
          <p:cNvPr id="24578" name="图片 3"/>
          <p:cNvPicPr>
            <a:picLocks noChangeAspect="1"/>
          </p:cNvPicPr>
          <p:nvPr/>
        </p:nvPicPr>
        <p:blipFill>
          <a:blip r:embed="rId2"/>
          <a:srcRect t="2457" b="12633"/>
          <a:stretch>
            <a:fillRect/>
          </a:stretch>
        </p:blipFill>
        <p:spPr>
          <a:xfrm>
            <a:off x="849313" y="-4762"/>
            <a:ext cx="1414462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MH_SubTitle_2"/>
          <p:cNvSpPr/>
          <p:nvPr>
            <p:custDataLst>
              <p:tags r:id="rId3"/>
            </p:custDataLst>
          </p:nvPr>
        </p:nvSpPr>
        <p:spPr>
          <a:xfrm>
            <a:off x="2121535" y="154305"/>
            <a:ext cx="9446260" cy="132778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0"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小组探讨：结合材料及所学知识，</a:t>
            </a:r>
            <a:endParaRPr kumimoji="0" lang="zh-CN" altLang="en-US" sz="4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分析</a:t>
            </a:r>
            <a:r>
              <a:rPr kumimoji="0" lang="zh-CN" altLang="en-US" sz="44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长征胜利的历史意义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。</a:t>
            </a: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32773" name="矩形 1"/>
          <p:cNvSpPr/>
          <p:nvPr/>
        </p:nvSpPr>
        <p:spPr>
          <a:xfrm>
            <a:off x="2263775" y="1892935"/>
            <a:ext cx="9400540" cy="23095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C89">
                  <a:alpha val="100000"/>
                </a:srgbClr>
              </a:gs>
              <a:gs pos="50000">
                <a:srgbClr val="FFCBB8">
                  <a:alpha val="100000"/>
                </a:srgbClr>
              </a:gs>
              <a:gs pos="100000">
                <a:srgbClr val="FFE5DD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红军长征的胜利，粉碎了国民党反动派消灭红军的企图，保存了党和红军的基干力量，使中国革命转危为安；</a:t>
            </a:r>
            <a:endParaRPr lang="en-US" altLang="zh-CN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2774" name="组合 3"/>
          <p:cNvGrpSpPr/>
          <p:nvPr/>
        </p:nvGrpSpPr>
        <p:grpSpPr>
          <a:xfrm>
            <a:off x="1443038" y="2724468"/>
            <a:ext cx="514350" cy="646112"/>
            <a:chOff x="529389" y="3927992"/>
            <a:chExt cx="513348" cy="646331"/>
          </a:xfrm>
        </p:grpSpPr>
        <p:sp>
          <p:nvSpPr>
            <p:cNvPr id="15" name="椭圆 14"/>
            <p:cNvSpPr/>
            <p:nvPr/>
          </p:nvSpPr>
          <p:spPr>
            <a:xfrm>
              <a:off x="529389" y="3994690"/>
              <a:ext cx="513348" cy="512936"/>
            </a:xfrm>
            <a:prstGeom prst="ellipse">
              <a:avLst/>
            </a:prstGeom>
            <a:gradFill flip="none" rotWithShape="1">
              <a:gsLst>
                <a:gs pos="0">
                  <a:srgbClr val="ED7D31">
                    <a:tint val="66000"/>
                    <a:satMod val="160000"/>
                  </a:srgbClr>
                </a:gs>
                <a:gs pos="50000">
                  <a:srgbClr val="ED7D31">
                    <a:tint val="44500"/>
                    <a:satMod val="160000"/>
                  </a:srgbClr>
                </a:gs>
                <a:gs pos="100000">
                  <a:srgbClr val="ED7D31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583" name="文本框 2"/>
            <p:cNvSpPr txBox="1"/>
            <p:nvPr/>
          </p:nvSpPr>
          <p:spPr>
            <a:xfrm>
              <a:off x="641684" y="3927992"/>
              <a:ext cx="288758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en-US" altLang="zh-CN" sz="3600" dirty="0">
                  <a:latin typeface="Berlin Sans FB" panose="020E0602020502020306" pitchFamily="34" charset="0"/>
                  <a:ea typeface="宋体" panose="02010600030101010101" pitchFamily="2" charset="-122"/>
                </a:rPr>
                <a:t>1</a:t>
              </a:r>
              <a:endParaRPr lang="zh-CN" altLang="en-US" sz="3600" dirty="0">
                <a:latin typeface="Berlin Sans FB" panose="020E0602020502020306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2775" name="矩形 1"/>
          <p:cNvSpPr/>
          <p:nvPr/>
        </p:nvSpPr>
        <p:spPr>
          <a:xfrm>
            <a:off x="2263775" y="4687570"/>
            <a:ext cx="8547100" cy="157037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C89">
                  <a:alpha val="100000"/>
                </a:srgbClr>
              </a:gs>
              <a:gs pos="50000">
                <a:srgbClr val="FFCBB8">
                  <a:alpha val="100000"/>
                </a:srgbClr>
              </a:gs>
              <a:gs pos="100000">
                <a:srgbClr val="FFE5DD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红军长征播下了革命种子，铸就了长征精神，打开了中国革命的新局面。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2776" name="组合 3"/>
          <p:cNvGrpSpPr/>
          <p:nvPr/>
        </p:nvGrpSpPr>
        <p:grpSpPr>
          <a:xfrm>
            <a:off x="1497013" y="5149533"/>
            <a:ext cx="514350" cy="646112"/>
            <a:chOff x="529389" y="3895407"/>
            <a:chExt cx="513348" cy="646331"/>
          </a:xfrm>
        </p:grpSpPr>
        <p:sp>
          <p:nvSpPr>
            <p:cNvPr id="22" name="椭圆 21"/>
            <p:cNvSpPr/>
            <p:nvPr/>
          </p:nvSpPr>
          <p:spPr>
            <a:xfrm>
              <a:off x="529389" y="3995453"/>
              <a:ext cx="513348" cy="512937"/>
            </a:xfrm>
            <a:prstGeom prst="ellipse">
              <a:avLst/>
            </a:prstGeom>
            <a:gradFill flip="none" rotWithShape="1">
              <a:gsLst>
                <a:gs pos="0">
                  <a:srgbClr val="ED7D31">
                    <a:tint val="66000"/>
                    <a:satMod val="160000"/>
                  </a:srgbClr>
                </a:gs>
                <a:gs pos="50000">
                  <a:srgbClr val="ED7D31">
                    <a:tint val="44500"/>
                    <a:satMod val="160000"/>
                  </a:srgbClr>
                </a:gs>
                <a:gs pos="100000">
                  <a:srgbClr val="ED7D31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587" name="文本框 2"/>
            <p:cNvSpPr txBox="1"/>
            <p:nvPr/>
          </p:nvSpPr>
          <p:spPr>
            <a:xfrm>
              <a:off x="587966" y="3895407"/>
              <a:ext cx="288758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en-US" altLang="zh-CN" sz="3600" dirty="0">
                  <a:latin typeface="黑体" panose="02010609060101010101" pitchFamily="2" charset="-122"/>
                  <a:ea typeface="黑体" panose="02010609060101010101" pitchFamily="2" charset="-122"/>
                </a:rPr>
                <a:t>2</a:t>
              </a:r>
              <a:endPara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ldLvl="0" animBg="1"/>
      <p:bldP spid="32775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1505" name="图片 30721" descr="毛泽东长征手迹"/>
          <p:cNvPicPr>
            <a:picLocks noChangeAspect="1"/>
          </p:cNvPicPr>
          <p:nvPr/>
        </p:nvPicPr>
        <p:blipFill>
          <a:blip r:embed="rId1">
            <a:lum bright="82001" contrast="-70000"/>
          </a:blip>
          <a:stretch>
            <a:fillRect/>
          </a:stretch>
        </p:blipFill>
        <p:spPr>
          <a:xfrm>
            <a:off x="-469265" y="31115"/>
            <a:ext cx="12647930" cy="6795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文本框 30722"/>
          <p:cNvSpPr txBox="1"/>
          <p:nvPr/>
        </p:nvSpPr>
        <p:spPr>
          <a:xfrm>
            <a:off x="402908" y="3123883"/>
            <a:ext cx="33528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400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长征精神</a:t>
            </a:r>
            <a:endParaRPr lang="zh-CN" altLang="en-US" sz="4000">
              <a:solidFill>
                <a:srgbClr val="FF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4" name="文本框 30723"/>
          <p:cNvSpPr txBox="1"/>
          <p:nvPr/>
        </p:nvSpPr>
        <p:spPr>
          <a:xfrm>
            <a:off x="1992313" y="4508500"/>
            <a:ext cx="7272337" cy="583565"/>
          </a:xfrm>
          <a:prstGeom prst="rect">
            <a:avLst/>
          </a:prstGeom>
          <a:gradFill rotWithShape="0">
            <a:gsLst>
              <a:gs pos="0">
                <a:srgbClr val="FFFFF7"/>
              </a:gs>
              <a:gs pos="100000">
                <a:srgbClr val="FFFFCC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坚定信念、忠于革命的乐观主义精神；</a:t>
            </a:r>
            <a:endParaRPr lang="zh-CN" altLang="en-US" sz="3200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30725" name="文本框 30724"/>
          <p:cNvSpPr txBox="1"/>
          <p:nvPr/>
        </p:nvSpPr>
        <p:spPr>
          <a:xfrm>
            <a:off x="1992313" y="5157788"/>
            <a:ext cx="6705600" cy="583565"/>
          </a:xfrm>
          <a:prstGeom prst="rect">
            <a:avLst/>
          </a:prstGeom>
          <a:gradFill rotWithShape="0">
            <a:gsLst>
              <a:gs pos="0">
                <a:srgbClr val="FFFFF3"/>
              </a:gs>
              <a:gs pos="100000">
                <a:srgbClr val="FFFFCC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众志成城、团结互助的协作精神；</a:t>
            </a:r>
            <a:endParaRPr lang="zh-CN" altLang="en-US" sz="3200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30726" name="文本框 30725"/>
          <p:cNvSpPr txBox="1"/>
          <p:nvPr/>
        </p:nvSpPr>
        <p:spPr>
          <a:xfrm>
            <a:off x="1992313" y="5805488"/>
            <a:ext cx="6705600" cy="583565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50000">
                <a:srgbClr val="FFFFF6"/>
              </a:gs>
              <a:gs pos="100000">
                <a:srgbClr val="FFFFCC"/>
              </a:gs>
            </a:gsLst>
            <a:lin ang="0" scaled="1"/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不怕牺牲、前仆后继的献身精神。</a:t>
            </a:r>
            <a:endParaRPr lang="zh-CN" altLang="en-US" sz="3200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30727" name="文本框 30726"/>
          <p:cNvSpPr txBox="1"/>
          <p:nvPr/>
        </p:nvSpPr>
        <p:spPr>
          <a:xfrm>
            <a:off x="1992313" y="3830638"/>
            <a:ext cx="8351837" cy="583565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50000">
                <a:srgbClr val="FFFFF6"/>
              </a:gs>
              <a:gs pos="100000">
                <a:srgbClr val="FFFFCC"/>
              </a:gs>
            </a:gsLst>
            <a:lin ang="5400000" scaled="1"/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勇往直前、排除万难的革命英雄主义精神；</a:t>
            </a:r>
            <a:endParaRPr lang="zh-CN" altLang="en-US" sz="3200">
              <a:solidFill>
                <a:schemeClr val="tx1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30728" name="文本框 30727"/>
          <p:cNvSpPr txBox="1"/>
          <p:nvPr/>
        </p:nvSpPr>
        <p:spPr>
          <a:xfrm>
            <a:off x="205105" y="554990"/>
            <a:ext cx="77041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幼圆" panose="02010509060101010101" pitchFamily="1" charset="-122"/>
                <a:ea typeface="幼圆" panose="02010509060101010101" pitchFamily="1" charset="-122"/>
              </a:rPr>
              <a:t>长征给我们的</a:t>
            </a:r>
            <a:r>
              <a:rPr lang="zh-CN" altLang="en-US" sz="4000">
                <a:solidFill>
                  <a:srgbClr val="FF00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现实意义</a:t>
            </a:r>
            <a:r>
              <a:rPr lang="zh-CN" altLang="en-US" sz="2800">
                <a:latin typeface="幼圆" panose="02010509060101010101" pitchFamily="1" charset="-122"/>
                <a:ea typeface="幼圆" panose="02010509060101010101" pitchFamily="1" charset="-122"/>
              </a:rPr>
              <a:t>又是什么呢？</a:t>
            </a:r>
            <a:endParaRPr lang="zh-CN" altLang="en-US" sz="2800"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30729" name="文本框 30728"/>
          <p:cNvSpPr txBox="1"/>
          <p:nvPr/>
        </p:nvSpPr>
        <p:spPr>
          <a:xfrm>
            <a:off x="2351088" y="1557338"/>
            <a:ext cx="7524750" cy="1476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红军长征给中华民族留下了宝贵的</a:t>
            </a:r>
            <a:endParaRPr lang="zh-CN" altLang="en-US" sz="36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精神财富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endParaRPr lang="en-US" altLang="zh-CN" sz="36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ldLvl="0" animBg="1"/>
      <p:bldP spid="30725" grpId="0" bldLvl="0" animBg="1"/>
      <p:bldP spid="30726" grpId="0" bldLvl="0" animBg="1"/>
      <p:bldP spid="30727" grpId="0" bldLvl="0" animBg="1"/>
      <p:bldP spid="30728" grpId="0"/>
      <p:bldP spid="30729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81" name="Rectangle 3"/>
          <p:cNvSpPr/>
          <p:nvPr/>
        </p:nvSpPr>
        <p:spPr>
          <a:xfrm>
            <a:off x="3827463" y="2005013"/>
            <a:ext cx="33051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开始：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1934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月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4583" name="AutoShape 5"/>
          <p:cNvSpPr/>
          <p:nvPr/>
        </p:nvSpPr>
        <p:spPr>
          <a:xfrm>
            <a:off x="3552825" y="2190750"/>
            <a:ext cx="339725" cy="3100388"/>
          </a:xfrm>
          <a:prstGeom prst="leftBrace">
            <a:avLst>
              <a:gd name="adj1" fmla="val 28899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4400" b="1" dirty="0">
              <a:latin typeface="Arial" panose="020B0604020202020204" pitchFamily="34" charset="0"/>
            </a:endParaRPr>
          </a:p>
        </p:txBody>
      </p:sp>
      <p:sp>
        <p:nvSpPr>
          <p:cNvPr id="24584" name="Text Box 6"/>
          <p:cNvSpPr txBox="1"/>
          <p:nvPr/>
        </p:nvSpPr>
        <p:spPr>
          <a:xfrm>
            <a:off x="3794125" y="3459163"/>
            <a:ext cx="17129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遵义会议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4585" name="Text Box 8"/>
          <p:cNvSpPr txBox="1"/>
          <p:nvPr/>
        </p:nvSpPr>
        <p:spPr>
          <a:xfrm>
            <a:off x="1909128" y="2359025"/>
            <a:ext cx="613410" cy="303371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中国工农红军长征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4" name="Group 12"/>
          <p:cNvGrpSpPr/>
          <p:nvPr/>
        </p:nvGrpSpPr>
        <p:grpSpPr>
          <a:xfrm>
            <a:off x="2460625" y="1544638"/>
            <a:ext cx="1393825" cy="4514850"/>
            <a:chOff x="839" y="991"/>
            <a:chExt cx="878" cy="2572"/>
          </a:xfrm>
        </p:grpSpPr>
        <p:sp>
          <p:nvSpPr>
            <p:cNvPr id="38930" name="Text Box 13"/>
            <p:cNvSpPr txBox="1"/>
            <p:nvPr/>
          </p:nvSpPr>
          <p:spPr>
            <a:xfrm>
              <a:off x="1082" y="991"/>
              <a:ext cx="635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原因</a:t>
              </a:r>
              <a:endPara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  <p:sp>
          <p:nvSpPr>
            <p:cNvPr id="38931" name="AutoShape 14"/>
            <p:cNvSpPr/>
            <p:nvPr/>
          </p:nvSpPr>
          <p:spPr>
            <a:xfrm>
              <a:off x="839" y="1162"/>
              <a:ext cx="272" cy="2223"/>
            </a:xfrm>
            <a:prstGeom prst="leftBrace">
              <a:avLst>
                <a:gd name="adj1" fmla="val 67728"/>
                <a:gd name="adj2" fmla="val 50000"/>
              </a:avLst>
            </a:prstGeom>
            <a:no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32" name="Text Box 15"/>
            <p:cNvSpPr txBox="1"/>
            <p:nvPr/>
          </p:nvSpPr>
          <p:spPr>
            <a:xfrm>
              <a:off x="996" y="2085"/>
              <a:ext cx="599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过程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38933" name="Text Box 17"/>
            <p:cNvSpPr txBox="1"/>
            <p:nvPr/>
          </p:nvSpPr>
          <p:spPr>
            <a:xfrm>
              <a:off x="1081" y="3266"/>
              <a:ext cx="621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意义</a:t>
              </a:r>
              <a:endPara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sp>
        <p:nvSpPr>
          <p:cNvPr id="2" name="AutoShape 5"/>
          <p:cNvSpPr/>
          <p:nvPr/>
        </p:nvSpPr>
        <p:spPr>
          <a:xfrm>
            <a:off x="5324475" y="2671763"/>
            <a:ext cx="276225" cy="2138362"/>
          </a:xfrm>
          <a:prstGeom prst="leftBrace">
            <a:avLst>
              <a:gd name="adj1" fmla="val 2892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4400" b="1" dirty="0">
              <a:latin typeface="Arial" panose="020B0604020202020204" pitchFamily="34" charset="0"/>
            </a:endParaRPr>
          </a:p>
        </p:txBody>
      </p:sp>
      <p:sp>
        <p:nvSpPr>
          <p:cNvPr id="3" name="Text Box 10"/>
          <p:cNvSpPr txBox="1"/>
          <p:nvPr/>
        </p:nvSpPr>
        <p:spPr>
          <a:xfrm>
            <a:off x="3813175" y="1531938"/>
            <a:ext cx="37798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第五次反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围剿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”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的失败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8" name="Text Box 6"/>
          <p:cNvSpPr txBox="1"/>
          <p:nvPr/>
        </p:nvSpPr>
        <p:spPr>
          <a:xfrm>
            <a:off x="5568950" y="2533650"/>
            <a:ext cx="3175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时间：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1935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月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8922" name="WordArt 11"/>
          <p:cNvSpPr>
            <a:spLocks noTextEdit="1"/>
          </p:cNvSpPr>
          <p:nvPr/>
        </p:nvSpPr>
        <p:spPr>
          <a:xfrm>
            <a:off x="3711575" y="5516563"/>
            <a:ext cx="6561138" cy="661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1954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播下了革命的种子 铸就了长征精神 打开了中国革命的新局面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8923" name="组合 2"/>
          <p:cNvGrpSpPr/>
          <p:nvPr/>
        </p:nvGrpSpPr>
        <p:grpSpPr>
          <a:xfrm>
            <a:off x="1719263" y="638175"/>
            <a:ext cx="2092325" cy="549275"/>
            <a:chOff x="242" y="858"/>
            <a:chExt cx="3296" cy="865"/>
          </a:xfrm>
        </p:grpSpPr>
        <p:pic>
          <p:nvPicPr>
            <p:cNvPr id="38928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8929" name="文本框 2"/>
            <p:cNvSpPr txBox="1"/>
            <p:nvPr/>
          </p:nvSpPr>
          <p:spPr>
            <a:xfrm>
              <a:off x="242" y="858"/>
              <a:ext cx="270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课堂小结</a:t>
              </a:r>
              <a:endParaRPr lang="zh-CN" altLang="en-US" sz="2800" b="1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11" name="Text Box 6"/>
          <p:cNvSpPr txBox="1"/>
          <p:nvPr/>
        </p:nvSpPr>
        <p:spPr>
          <a:xfrm>
            <a:off x="5537200" y="3186113"/>
            <a:ext cx="509905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内容：肯定了毛泽东的正确军事主张、选举毛泽东为政治局常委等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3892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2425" y="501650"/>
            <a:ext cx="1422400" cy="1531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6"/>
          <p:cNvSpPr txBox="1"/>
          <p:nvPr/>
        </p:nvSpPr>
        <p:spPr>
          <a:xfrm>
            <a:off x="5668963" y="4514850"/>
            <a:ext cx="48863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意义：转折点、成熟的标志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2" name="Text Box 6"/>
          <p:cNvSpPr txBox="1"/>
          <p:nvPr/>
        </p:nvSpPr>
        <p:spPr>
          <a:xfrm>
            <a:off x="3841750" y="4916488"/>
            <a:ext cx="65690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胜利会师：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1936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月，长征胜利结束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7" dur="80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8" dur="80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80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3" grpId="0" bldLvl="0" animBg="1"/>
      <p:bldP spid="24584" grpId="0"/>
      <p:bldP spid="24585" grpId="0" bldLvl="0" animBg="1"/>
      <p:bldP spid="2" grpId="0" bldLvl="0" animBg="1"/>
      <p:bldP spid="3" grpId="0"/>
      <p:bldP spid="8" grpId="0"/>
      <p:bldP spid="11" grpId="0"/>
      <p:bldP spid="7" grpId="0"/>
      <p:bldP spid="12" grpId="0"/>
    </p:bld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280*i*4"/>
  <p:tag name="KSO_WM_TEMPLATE_CATEGORY" val="custom"/>
  <p:tag name="KSO_WM_TEMPLATE_INDEX" val="115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280*i*5"/>
  <p:tag name="KSO_WM_TEMPLATE_CATEGORY" val="custom"/>
  <p:tag name="KSO_WM_TEMPLATE_INDEX" val="115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280*i*6"/>
  <p:tag name="KSO_WM_TEMPLATE_CATEGORY" val="custom"/>
  <p:tag name="KSO_WM_TEMPLATE_INDEX" val="115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16040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160403"/>
</p:tagLst>
</file>

<file path=ppt/tags/tag6.xml><?xml version="1.0" encoding="utf-8"?>
<p:tagLst xmlns:p="http://schemas.openxmlformats.org/presentationml/2006/main">
  <p:tag name="KSO_WM_TEMPLATE_CATEGORY" val="custom"/>
  <p:tag name="KSO_WM_TEMPLATE_INDEX" val="160403"/>
</p:tagLst>
</file>

<file path=ppt/tags/tag7.xml><?xml version="1.0" encoding="utf-8"?>
<p:tagLst xmlns:p="http://schemas.openxmlformats.org/presentationml/2006/main">
  <p:tag name="KSO_WM_TEMPLATE_CATEGORY" val="custom"/>
  <p:tag name="KSO_WM_TEMPLATE_INDEX" val="160403"/>
</p:tagLst>
</file>

<file path=ppt/tags/tag8.xml><?xml version="1.0" encoding="utf-8"?>
<p:tagLst xmlns:p="http://schemas.openxmlformats.org/presentationml/2006/main">
  <p:tag name="KSO_WM_TEMPLATE_CATEGORY" val="custom"/>
  <p:tag name="KSO_WM_TEMPLATE_INDEX" val="160403"/>
</p:tagLst>
</file>

<file path=ppt/tags/tag9.xml><?xml version="1.0" encoding="utf-8"?>
<p:tagLst xmlns:p="http://schemas.openxmlformats.org/presentationml/2006/main">
  <p:tag name="KSO_WM_TEMPLATE_CATEGORY" val="custom"/>
  <p:tag name="KSO_WM_TEMPLATE_INDEX" val="16040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160403"/>
</p:tagLst>
</file>

<file path=ppt/tags/tag11.xml><?xml version="1.0" encoding="utf-8"?>
<p:tagLst xmlns:p="http://schemas.openxmlformats.org/presentationml/2006/main">
  <p:tag name="MH" val="20170930143035"/>
  <p:tag name="MH_LIBRARY" val="GRAPHIC"/>
  <p:tag name="MH_TYPE" val="SubTitle"/>
  <p:tag name="MH_ORDER" val="4"/>
</p:tagLst>
</file>

<file path=ppt/tags/tag12.xml><?xml version="1.0" encoding="utf-8"?>
<p:tagLst xmlns:p="http://schemas.openxmlformats.org/presentationml/2006/main">
  <p:tag name="KSO_WM_TEMPLATE_CATEGORY" val="custom"/>
  <p:tag name="KSO_WM_TEMPLATE_INDEX" val="16040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160403"/>
</p:tagLst>
</file>

<file path=ppt/tags/tag14.xml><?xml version="1.0" encoding="utf-8"?>
<p:tagLst xmlns:p="http://schemas.openxmlformats.org/presentationml/2006/main">
  <p:tag name="KSO_WM_TEMPLATE_CATEGORY" val="custom"/>
  <p:tag name="KSO_WM_TEMPLATE_INDEX" val="160403"/>
</p:tagLst>
</file>

<file path=ppt/tags/tag15.xml><?xml version="1.0" encoding="utf-8"?>
<p:tagLst xmlns:p="http://schemas.openxmlformats.org/presentationml/2006/main">
  <p:tag name="KSO_WM_TEMPLATE_CATEGORY" val="custom"/>
  <p:tag name="KSO_WM_TEMPLATE_INDEX" val="160403"/>
</p:tagLst>
</file>

<file path=ppt/tags/tag16.xml><?xml version="1.0" encoding="utf-8"?>
<p:tagLst xmlns:p="http://schemas.openxmlformats.org/presentationml/2006/main">
  <p:tag name="KSO_WM_TEMPLATE_CATEGORY" val="custom"/>
  <p:tag name="KSO_WM_TEMPLATE_INDEX" val="160403"/>
</p:tagLst>
</file>

<file path=ppt/tags/tag17.xml><?xml version="1.0" encoding="utf-8"?>
<p:tagLst xmlns:p="http://schemas.openxmlformats.org/presentationml/2006/main">
  <p:tag name="KSO_WM_TEMPLATE_CATEGORY" val="custom"/>
  <p:tag name="KSO_WM_TEMPLATE_INDEX" val="160403"/>
</p:tagLst>
</file>

<file path=ppt/tags/tag18.xml><?xml version="1.0" encoding="utf-8"?>
<p:tagLst xmlns:p="http://schemas.openxmlformats.org/presentationml/2006/main">
  <p:tag name="KSO_WM_TEMPLATE_CATEGORY" val="custom"/>
  <p:tag name="KSO_WM_TEMPLATE_INDEX" val="16040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160403"/>
</p:tagLst>
</file>

<file path=ppt/tags/tag20.xml><?xml version="1.0" encoding="utf-8"?>
<p:tagLst xmlns:p="http://schemas.openxmlformats.org/presentationml/2006/main">
  <p:tag name="KSO_WM_TEMPLATE_CATEGORY" val="custom"/>
  <p:tag name="KSO_WM_TEMPLATE_INDEX" val="160403"/>
</p:tagLst>
</file>

<file path=ppt/tags/tag21.xml><?xml version="1.0" encoding="utf-8"?>
<p:tagLst xmlns:p="http://schemas.openxmlformats.org/presentationml/2006/main">
  <p:tag name="KSO_WM_TEMPLATE_CATEGORY" val="custom"/>
  <p:tag name="KSO_WM_TEMPLATE_INDEX" val="16040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16040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160403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160403"/>
</p:tagLst>
</file>

<file path=ppt/tags/tag25.xml><?xml version="1.0" encoding="utf-8"?>
<p:tagLst xmlns:p="http://schemas.openxmlformats.org/presentationml/2006/main">
  <p:tag name="KSO_WM_TEMPLATE_CATEGORY" val="custom"/>
  <p:tag name="KSO_WM_TEMPLATE_INDEX" val="160403"/>
</p:tagLst>
</file>

<file path=ppt/tags/tag26.xml><?xml version="1.0" encoding="utf-8"?>
<p:tagLst xmlns:p="http://schemas.openxmlformats.org/presentationml/2006/main">
  <p:tag name="MH" val="20170927104001"/>
  <p:tag name="MH_LIBRARY" val="GRAPHIC"/>
  <p:tag name="MH_TYPE" val="SubTitle"/>
  <p:tag name="MH_ORDER" val="2"/>
</p:tagLst>
</file>

<file path=ppt/tags/tag27.xml><?xml version="1.0" encoding="utf-8"?>
<p:tagLst xmlns:p="http://schemas.openxmlformats.org/presentationml/2006/main">
  <p:tag name="KSO_WM_TEMPLATE_CATEGORY" val="custom"/>
  <p:tag name="KSO_WM_TEMPLATE_INDEX" val="160403"/>
</p:tagLst>
</file>

<file path=ppt/tags/tag28.xml><?xml version="1.0" encoding="utf-8"?>
<p:tagLst xmlns:p="http://schemas.openxmlformats.org/presentationml/2006/main">
  <p:tag name="KSO_WM_TEMPLATE_CATEGORY" val="custom"/>
  <p:tag name="KSO_WM_TEMPLATE_INDEX" val="160403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0530A03PPBG">
  <a:themeElements>
    <a:clrScheme name="160115.115">
      <a:dk1>
        <a:srgbClr val="3F4143"/>
      </a:dk1>
      <a:lt1>
        <a:srgbClr val="FFFFFF"/>
      </a:lt1>
      <a:dk2>
        <a:srgbClr val="3D3F41"/>
      </a:dk2>
      <a:lt2>
        <a:srgbClr val="FFFFFF"/>
      </a:lt2>
      <a:accent1>
        <a:srgbClr val="A3C902"/>
      </a:accent1>
      <a:accent2>
        <a:srgbClr val="00A1C7"/>
      </a:accent2>
      <a:accent3>
        <a:srgbClr val="56B4B6"/>
      </a:accent3>
      <a:accent4>
        <a:srgbClr val="6B8A4B"/>
      </a:accent4>
      <a:accent5>
        <a:srgbClr val="DCAB48"/>
      </a:accent5>
      <a:accent6>
        <a:srgbClr val="B84D30"/>
      </a:accent6>
      <a:hlink>
        <a:srgbClr val="00B0F0"/>
      </a:hlink>
      <a:folHlink>
        <a:srgbClr val="AFB2B4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1998</Words>
  <Application>WPS 演示</Application>
  <PresentationFormat>自定义</PresentationFormat>
  <Paragraphs>408</Paragraphs>
  <Slides>31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54" baseType="lpstr">
      <vt:lpstr>Arial</vt:lpstr>
      <vt:lpstr>宋体</vt:lpstr>
      <vt:lpstr>Wingdings</vt:lpstr>
      <vt:lpstr>Calibri</vt:lpstr>
      <vt:lpstr>Times New Roman</vt:lpstr>
      <vt:lpstr>黑体</vt:lpstr>
      <vt:lpstr>微软雅黑</vt:lpstr>
      <vt:lpstr>方正康体简体</vt:lpstr>
      <vt:lpstr>方正隶变简体</vt:lpstr>
      <vt:lpstr>方正综艺简体</vt:lpstr>
      <vt:lpstr>幼圆</vt:lpstr>
      <vt:lpstr>楷体_GB2312</vt:lpstr>
      <vt:lpstr>新宋体</vt:lpstr>
      <vt:lpstr>Arial Unicode MS</vt:lpstr>
      <vt:lpstr>华文中宋</vt:lpstr>
      <vt:lpstr>方正隶书_GBK</vt:lpstr>
      <vt:lpstr>汉仪书魂体简</vt:lpstr>
      <vt:lpstr>隶书</vt:lpstr>
      <vt:lpstr>汉仪中宋简</vt:lpstr>
      <vt:lpstr>Berlin Sans FB</vt:lpstr>
      <vt:lpstr>Segoe Print</vt:lpstr>
      <vt:lpstr>默认设计模板</vt:lpstr>
      <vt:lpstr>A000120140530A03PPBG</vt:lpstr>
      <vt:lpstr>PowerPoint 演示文稿</vt:lpstr>
      <vt:lpstr>PowerPoint 演示文稿</vt:lpstr>
      <vt:lpstr>PowerPoint 演示文稿</vt:lpstr>
      <vt:lpstr>长征的背景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liman</dc:creator>
  <cp:lastModifiedBy>Administrator</cp:lastModifiedBy>
  <cp:revision>567</cp:revision>
  <dcterms:created xsi:type="dcterms:W3CDTF">2017-04-14T03:27:00Z</dcterms:created>
  <dcterms:modified xsi:type="dcterms:W3CDTF">2020-12-19T11:11:59Z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