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330" r:id="rId3"/>
    <p:sldId id="331" r:id="rId4"/>
    <p:sldId id="264" r:id="rId5"/>
    <p:sldId id="332" r:id="rId6"/>
    <p:sldId id="333" r:id="rId7"/>
    <p:sldId id="334" r:id="rId8"/>
    <p:sldId id="335" r:id="rId9"/>
    <p:sldId id="336" r:id="rId10"/>
    <p:sldId id="337" r:id="rId11"/>
    <p:sldId id="338" r:id="rId12"/>
    <p:sldId id="339" r:id="rId13"/>
    <p:sldId id="265" r:id="rId14"/>
    <p:sldId id="340" r:id="rId15"/>
    <p:sldId id="341" r:id="rId16"/>
    <p:sldId id="342" r:id="rId17"/>
    <p:sldId id="343" r:id="rId18"/>
    <p:sldId id="344" r:id="rId19"/>
    <p:sldId id="345" r:id="rId20"/>
    <p:sldId id="266" r:id="rId21"/>
    <p:sldId id="346" r:id="rId22"/>
    <p:sldId id="347" r:id="rId23"/>
    <p:sldId id="348" r:id="rId24"/>
    <p:sldId id="349" r:id="rId25"/>
    <p:sldId id="350" r:id="rId26"/>
    <p:sldId id="351" r:id="rId27"/>
    <p:sldId id="269" r:id="rId28"/>
    <p:sldId id="352" r:id="rId29"/>
    <p:sldId id="353" r:id="rId30"/>
    <p:sldId id="354" r:id="rId31"/>
    <p:sldId id="355" r:id="rId32"/>
    <p:sldId id="356" r:id="rId33"/>
    <p:sldId id="357" r:id="rId34"/>
    <p:sldId id="358" r:id="rId35"/>
    <p:sldId id="359" r:id="rId36"/>
    <p:sldId id="360" r:id="rId37"/>
    <p:sldId id="361" r:id="rId38"/>
    <p:sldId id="362" r:id="rId39"/>
  </p:sldIdLst>
  <p:sldSz cx="9144000" cy="6858000" type="screen4x3"/>
  <p:notesSz cx="6858000" cy="9144000"/>
  <p:custDataLst>
    <p:tags r:id="rId4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04B05"/>
    <a:srgbClr val="EAEAEA"/>
    <a:srgbClr val="333333"/>
    <a:srgbClr val="C0C0C0"/>
    <a:srgbClr val="4F81BD"/>
    <a:srgbClr val="5F5F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5559" autoAdjust="0"/>
  </p:normalViewPr>
  <p:slideViewPr>
    <p:cSldViewPr showGuides="1">
      <p:cViewPr varScale="1">
        <p:scale>
          <a:sx n="93" d="100"/>
          <a:sy n="93" d="100"/>
        </p:scale>
        <p:origin x="726" y="90"/>
      </p:cViewPr>
      <p:guideLst>
        <p:guide orient="horz" pos="2160"/>
        <p:guide pos="2880"/>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 Type="http://schemas.openxmlformats.org/officeDocument/2006/relationships/slide" Target="slides/slide2.xml" /><Relationship Id="rId40" Type="http://schemas.openxmlformats.org/officeDocument/2006/relationships/tags" Target="tags/tag63.xml" /><Relationship Id="rId41" Type="http://schemas.openxmlformats.org/officeDocument/2006/relationships/presProps" Target="presProps.xml" /><Relationship Id="rId42" Type="http://schemas.openxmlformats.org/officeDocument/2006/relationships/viewProps" Target="viewProps.xml" /><Relationship Id="rId43" Type="http://schemas.openxmlformats.org/officeDocument/2006/relationships/theme" Target="theme/theme1.xml" /><Relationship Id="rId44" Type="http://schemas.openxmlformats.org/officeDocument/2006/relationships/tableStyles" Target="tableStyles.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C01EFDD-91F8-495A-91D7-EB018522F674}"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FC5C579-5EAB-4D4D-A688-CF27E536ED03}"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tags" Target="../tags/tag56.xml" /><Relationship Id="rId6"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bg>
      <p:bgPr>
        <a:solidFill>
          <a:srgbClr val="FFFFFF"/>
        </a:solidFill>
        <a:effectLst/>
      </p:bgPr>
    </p:bg>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899100" y="914400"/>
            <a:ext cx="7349400" cy="2570400"/>
          </a:xfrm>
        </p:spPr>
        <p:txBody>
          <a:bodyPr lIns="90000" tIns="46800" rIns="90000" bIns="46800" anchor="b" anchorCtr="0">
            <a:normAutofit/>
          </a:bodyPr>
          <a:lstStyle>
            <a:lvl1pPr algn="ctr">
              <a:defRPr sz="4500" b="1" i="0" spc="300" baseline="0">
                <a:solidFill>
                  <a:schemeClr val="tx1">
                    <a:lumMod val="85000"/>
                    <a:lumOff val="15000"/>
                  </a:schemeClr>
                </a:solidFill>
                <a:effectLst/>
              </a:defRPr>
            </a:lvl1pPr>
          </a:lstStyle>
          <a:p>
            <a:r>
              <a:rPr lang="zh-CN" altLang="en-US"/>
              <a:t>单击此处编辑标题</a:t>
            </a:r>
          </a:p>
        </p:txBody>
      </p:sp>
      <p:sp>
        <p:nvSpPr>
          <p:cNvPr id="3" name="副标题 2"/>
          <p:cNvSpPr>
            <a:spLocks noGrp="1"/>
          </p:cNvSpPr>
          <p:nvPr>
            <p:ph type="subTitle" idx="1" hasCustomPrompt="1"/>
            <p:custDataLst>
              <p:tags r:id="rId2"/>
            </p:custDataLst>
          </p:nvPr>
        </p:nvSpPr>
        <p:spPr>
          <a:xfrm>
            <a:off x="899100" y="3560400"/>
            <a:ext cx="7349400" cy="1472400"/>
          </a:xfrm>
        </p:spPr>
        <p:txBody>
          <a:bodyPr lIns="90000" tIns="46800" rIns="90000" bIns="46800">
            <a:normAutofit/>
          </a:bodyPr>
          <a:lstStyle>
            <a:lvl1pPr marL="0" indent="0" algn="ctr" eaLnBrk="1" fontAlgn="auto" latinLnBrk="0" hangingPunct="1">
              <a:lnSpc>
                <a:spcPct val="110000"/>
              </a:lnSpc>
              <a:buNone/>
              <a:defRPr sz="1800" u="none" strike="noStrike" kern="1200" cap="none" spc="200" normalizeH="0" baseline="0">
                <a:solidFill>
                  <a:schemeClr val="tx1">
                    <a:lumMod val="65000"/>
                    <a:lumOff val="35000"/>
                  </a:schemeClr>
                </a:solidFill>
                <a:uFillTx/>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单击此处编辑副标题</a:t>
            </a:r>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内容占位符 2"/>
          <p:cNvSpPr>
            <a:spLocks noGrp="1"/>
          </p:cNvSpPr>
          <p:nvPr>
            <p:ph idx="1"/>
            <p:custDataLst>
              <p:tags r:id="rId2"/>
            </p:custDataLst>
          </p:nvPr>
        </p:nvSpPr>
        <p:spPr>
          <a:xfrm>
            <a:off x="456300" y="1490400"/>
            <a:ext cx="8226900" cy="4759200"/>
          </a:xfrm>
        </p:spPr>
        <p:txBody>
          <a:bodyPr vert="horz" lIns="90000" tIns="46800" rIns="90000" bIns="46800" rtlCol="0">
            <a:normAutofit/>
          </a:bodyPr>
          <a:lstStyle>
            <a:lvl1pPr marL="171450" marR="0" lvl="0"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3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vl6pPr marL="1714500" indent="0">
              <a:buNone/>
              <a:defRPr/>
            </a:lvl6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hasCustomPrompt="1"/>
            <p:custDataLst>
              <p:tags r:id="rId1"/>
            </p:custDataLst>
          </p:nvPr>
        </p:nvSpPr>
        <p:spPr>
          <a:xfrm>
            <a:off x="1493100" y="3848400"/>
            <a:ext cx="5826600" cy="766800"/>
          </a:xfrm>
        </p:spPr>
        <p:txBody>
          <a:bodyPr lIns="90000" tIns="46800" rIns="90000" bIns="46800" anchor="b" anchorCtr="0">
            <a:normAutofit/>
          </a:bodyPr>
          <a:lstStyle>
            <a:lvl1pPr>
              <a:defRPr sz="3300" b="1" i="0" u="none" strike="noStrike" kern="1200" cap="none" spc="300" normalizeH="0" baseline="0">
                <a:solidFill>
                  <a:schemeClr val="tx1">
                    <a:lumMod val="85000"/>
                    <a:lumOff val="15000"/>
                  </a:schemeClr>
                </a:solidFill>
                <a:effectLst/>
                <a:uFillTx/>
              </a:defRPr>
            </a:lvl1pPr>
          </a:lstStyle>
          <a:p>
            <a:r>
              <a:rPr lang="zh-CN" altLang="en-US"/>
              <a:t>单击此处编辑标题</a:t>
            </a:r>
          </a:p>
        </p:txBody>
      </p:sp>
      <p:sp>
        <p:nvSpPr>
          <p:cNvPr id="3" name="文本占位符 2"/>
          <p:cNvSpPr>
            <a:spLocks noGrp="1"/>
          </p:cNvSpPr>
          <p:nvPr>
            <p:ph type="body" idx="1" hasCustomPrompt="1"/>
            <p:custDataLst>
              <p:tags r:id="rId2"/>
            </p:custDataLst>
          </p:nvPr>
        </p:nvSpPr>
        <p:spPr>
          <a:xfrm>
            <a:off x="1493100" y="4615200"/>
            <a:ext cx="5826600" cy="867600"/>
          </a:xfrm>
        </p:spPr>
        <p:txBody>
          <a:bodyPr lIns="90000" tIns="46800" rIns="90000" bIns="46800">
            <a:normAutofit/>
          </a:bodyPr>
          <a:lstStyle>
            <a:lvl1pPr marL="0" indent="0" eaLnBrk="1" fontAlgn="auto" latinLnBrk="0" hangingPunct="1">
              <a:lnSpc>
                <a:spcPct val="130000"/>
              </a:lnSpc>
              <a:buNone/>
              <a:defRPr kumimoji="0" lang="zh-CN" altLang="en-US" sz="13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单击此处编辑文本</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内容占位符 2"/>
          <p:cNvSpPr>
            <a:spLocks noGrp="1"/>
          </p:cNvSpPr>
          <p:nvPr>
            <p:ph sz="half" idx="1"/>
            <p:custDataLst>
              <p:tags r:id="rId2"/>
            </p:custDataLst>
          </p:nvPr>
        </p:nvSpPr>
        <p:spPr>
          <a:xfrm>
            <a:off x="456300" y="1501200"/>
            <a:ext cx="3882600" cy="4748400"/>
          </a:xfrm>
        </p:spPr>
        <p:txBody>
          <a:bodyPr vert="horz" lIns="90000" tIns="46800" rIns="90000" bIns="46800" rtlCol="0">
            <a:normAutofit/>
          </a:bodyPr>
          <a:lstStyle>
            <a:lvl1pPr marL="171450" marR="0" lvl="0" indent="-17145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内容占位符 3"/>
          <p:cNvSpPr>
            <a:spLocks noGrp="1"/>
          </p:cNvSpPr>
          <p:nvPr>
            <p:ph sz="half" idx="2"/>
            <p:custDataLst>
              <p:tags r:id="rId3"/>
            </p:custDataLst>
          </p:nvPr>
        </p:nvSpPr>
        <p:spPr>
          <a:xfrm>
            <a:off x="4808700" y="1501200"/>
            <a:ext cx="3882600" cy="4748400"/>
          </a:xfrm>
        </p:spPr>
        <p:txBody>
          <a:bodyPr lIns="90000" tIns="46800" rIns="90000" bIns="46800">
            <a:normAutofit/>
          </a:bodyPr>
          <a:lstStyle>
            <a:lvl1pPr marL="171450" indent="-171450" eaLnBrk="1" fontAlgn="auto" latinLnBrk="0" hangingPunct="1">
              <a:lnSpc>
                <a:spcPct val="130000"/>
              </a:lnSpc>
              <a:spcAft>
                <a:spcPts val="600"/>
              </a:spcAft>
              <a:buFont typeface="Arial" panose="020b0604020202020204" pitchFamily="34" charset="0"/>
              <a:buChar char="●"/>
              <a:defRPr sz="12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1pPr>
            <a:lvl2pPr marL="514350" indent="-171450" defTabSz="914400" eaLnBrk="1" fontAlgn="auto" latinLnBrk="0" hangingPunct="1">
              <a:lnSpc>
                <a:spcPct val="120000"/>
              </a:lnSpc>
              <a:buFont typeface="Arial" panose="020b0604020202020204" pitchFamily="34" charset="0"/>
              <a:buChar char="●"/>
              <a:tabLst>
                <a:tab pos="1609725"/>
              </a:tabLst>
              <a:defRPr sz="12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2pPr>
            <a:lvl3pPr marL="857250" indent="-171450" eaLnBrk="1" fontAlgn="auto" latinLnBrk="0" hangingPunct="1">
              <a:lnSpc>
                <a:spcPct val="120000"/>
              </a:lnSpc>
              <a:buFont typeface="Arial" panose="020b0604020202020204" pitchFamily="34" charset="0"/>
              <a:buChar char="●"/>
              <a:defRPr sz="12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3pPr>
            <a:lvl4pPr marL="1200150" indent="-171450" eaLnBrk="1" fontAlgn="auto" latinLnBrk="0" hangingPunct="1">
              <a:lnSpc>
                <a:spcPct val="120000"/>
              </a:lnSpc>
              <a:buFont typeface="Wingdings"/>
              <a:buChar char=""/>
              <a:defRPr sz="105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4pPr>
            <a:lvl5pPr eaLnBrk="1" fontAlgn="auto" latinLnBrk="0" hangingPunct="1">
              <a:lnSpc>
                <a:spcPct val="120000"/>
              </a:lnSpc>
              <a:defRPr sz="1050" u="none" strike="noStrike" kern="1200" cap="none" spc="150" normalizeH="0">
                <a:solidFill>
                  <a:schemeClr val="tx1">
                    <a:lumMod val="65000"/>
                    <a:lumOff val="35000"/>
                  </a:schemeClr>
                </a:solidFill>
                <a:latin typeface="Arial" panose="020b0604020202020204" pitchFamily="34" charset="0"/>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文本占位符 2"/>
          <p:cNvSpPr>
            <a:spLocks noGrp="1"/>
          </p:cNvSpPr>
          <p:nvPr>
            <p:ph type="body" idx="1" hasCustomPrompt="1"/>
            <p:custDataLst>
              <p:tags r:id="rId2"/>
            </p:custDataLst>
          </p:nvPr>
        </p:nvSpPr>
        <p:spPr>
          <a:xfrm>
            <a:off x="456300" y="1429200"/>
            <a:ext cx="4006800" cy="381600"/>
          </a:xfrm>
        </p:spPr>
        <p:txBody>
          <a:bodyPr lIns="101600" tIns="38100" rIns="76200" bIns="38100" anchor="t" anchorCtr="0">
            <a:normAutofit/>
          </a:bodyPr>
          <a:lstStyle>
            <a:lvl1pPr marL="0" indent="0" eaLnBrk="1" fontAlgn="auto" latinLnBrk="0" hangingPunct="1">
              <a:lnSpc>
                <a:spcPct val="100000"/>
              </a:lnSpc>
              <a:spcAft>
                <a:spcPct val="0"/>
              </a:spcAft>
              <a:buNone/>
              <a:defRPr sz="15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pitchFamily="34" charset="-122"/>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单击此处编辑文本</a:t>
            </a:r>
          </a:p>
        </p:txBody>
      </p:sp>
      <p:sp>
        <p:nvSpPr>
          <p:cNvPr id="4" name="内容占位符 3"/>
          <p:cNvSpPr>
            <a:spLocks noGrp="1"/>
          </p:cNvSpPr>
          <p:nvPr>
            <p:ph sz="half" idx="2"/>
            <p:custDataLst>
              <p:tags r:id="rId3"/>
            </p:custDataLst>
          </p:nvPr>
        </p:nvSpPr>
        <p:spPr>
          <a:xfrm>
            <a:off x="456300" y="1854000"/>
            <a:ext cx="4006800" cy="4395600"/>
          </a:xfrm>
        </p:spPr>
        <p:txBody>
          <a:bodyPr vert="horz" lIns="101600" tIns="0" rIns="82550" bIns="0" rtlCol="0">
            <a:normAutofit/>
          </a:bodyPr>
          <a:lstStyle>
            <a:lvl1pPr marL="171450" marR="0" lvl="0" indent="-17145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5" name="文本占位符 4"/>
          <p:cNvSpPr>
            <a:spLocks noGrp="1"/>
          </p:cNvSpPr>
          <p:nvPr>
            <p:ph type="body" sz="quarter" idx="3" hasCustomPrompt="1"/>
            <p:custDataLst>
              <p:tags r:id="rId4"/>
            </p:custDataLst>
          </p:nvPr>
        </p:nvSpPr>
        <p:spPr>
          <a:xfrm>
            <a:off x="4676813" y="1421729"/>
            <a:ext cx="40068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1500" b="1" i="0" u="none" strike="noStrike" kern="1200" cap="none" spc="200" normalizeH="0" baseline="0" noProof="1">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a:sym typeface="+mn-ea"/>
              </a:rPr>
              <a:t>单击此处编辑文本</a:t>
            </a:r>
          </a:p>
        </p:txBody>
      </p:sp>
      <p:sp>
        <p:nvSpPr>
          <p:cNvPr id="6" name="内容占位符 5"/>
          <p:cNvSpPr>
            <a:spLocks noGrp="1"/>
          </p:cNvSpPr>
          <p:nvPr>
            <p:ph sz="quarter" idx="4"/>
            <p:custDataLst>
              <p:tags r:id="rId5"/>
            </p:custDataLst>
          </p:nvPr>
        </p:nvSpPr>
        <p:spPr>
          <a:xfrm>
            <a:off x="4676813" y="1854000"/>
            <a:ext cx="4006800" cy="4395600"/>
          </a:xfrm>
        </p:spPr>
        <p:txBody>
          <a:bodyPr vert="horz" lIns="101600" tIns="0" rIns="82550" bIns="0" rtlCol="0">
            <a:normAutofit/>
          </a:bodyPr>
          <a:lstStyle>
            <a:lvl1pPr marL="171450" marR="0" lvl="0" indent="-17145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bg>
      <p:bgPr>
        <a:solidFill>
          <a:srgbClr val="FFFFFF"/>
        </a:solidFill>
        <a:effectLst/>
      </p:bgPr>
    </p:bg>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图片与标题">
    <p:bg>
      <p:bgPr>
        <a:solidFill>
          <a:srgbClr val="FFFFFF"/>
        </a:solidFill>
        <a:effectLst/>
      </p:bgPr>
    </p:bg>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456300" y="1555200"/>
            <a:ext cx="3924808"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2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200" b="0" i="0" u="none" strike="noStrike" kern="1200" cap="none" spc="150" normalizeH="0" baseline="0" noProof="1">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2"/>
            </p:custDataLst>
          </p:nvPr>
        </p:nvSpPr>
        <p:spPr>
          <a:xfrm>
            <a:off x="4762800" y="1555200"/>
            <a:ext cx="39204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600"/>
              </a:spcAft>
              <a:buFont typeface="Arial" panose="020b0604020202020204" pitchFamily="34" charset="0"/>
              <a:buNone/>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342900" indent="0" defTabSz="914400" eaLnBrk="1" fontAlgn="auto" latinLnBrk="0" hangingPunct="1">
              <a:buFont typeface="Arial" panose="020b0604020202020204" pitchFamily="34" charset="0"/>
              <a:buNone/>
              <a:tabLst>
                <a:tab pos="1609725"/>
              </a:tabLst>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2pPr>
            <a:lvl3pPr eaLnBrk="1" fontAlgn="auto" latinLnBrk="0" hangingPunct="1">
              <a:buFont typeface="Arial" panose="020b0604020202020204" pitchFamily="34" charset="0"/>
              <a:buChar char="●"/>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3pPr>
            <a:lvl4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4pPr>
            <a:lvl5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5pPr>
          </a:lstStyle>
          <a:p>
            <a:pPr lvl="0"/>
            <a:r>
              <a:rPr>
                <a:sym typeface="+mn-ea"/>
              </a:rPr>
              <a:t>单击此处编辑母版文本样式</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
            </a:fld>
            <a:endParaRPr lang="zh-CN" altLang="en-US"/>
          </a:p>
        </p:txBody>
      </p:sp>
      <p:sp>
        <p:nvSpPr>
          <p:cNvPr id="9" name="标题 8"/>
          <p:cNvSpPr>
            <a:spLocks noGrp="1"/>
          </p:cNvSpPr>
          <p:nvPr>
            <p:ph type="title"/>
            <p:custDataLst>
              <p:tags r:id="rId6"/>
            </p:custDataLst>
          </p:nvPr>
        </p:nvSpPr>
        <p:spPr/>
        <p:txBody>
          <a:bodyPr/>
          <a:lstStyle>
            <a:lvl1pPr>
              <a:defRPr baseline="0"/>
            </a:lvl1pPr>
          </a:lstStyle>
          <a:p>
            <a:r>
              <a:rPr lang="zh-CN" altLang="en-US"/>
              <a:t>单击此处编辑母版标题样式</a:t>
            </a:r>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竖排标题与文本">
    <p:bg>
      <p:bgPr>
        <a:solidFill>
          <a:srgbClr val="FFFFFF"/>
        </a:solidFill>
        <a:effectLst/>
      </p:bgPr>
    </p:bg>
    <p:spTree>
      <p:nvGrpSpPr>
        <p:cNvPr id="1" name=""/>
        <p:cNvGrpSpPr/>
        <p:nvPr/>
      </p:nvGrpSpPr>
      <p:grpSpPr>
        <a:xfrm>
          <a:off x="0" y="0"/>
          <a:ext cx="0" cy="0"/>
        </a:xfrm>
      </p:grpSpPr>
      <p:sp>
        <p:nvSpPr>
          <p:cNvPr id="2" name="竖排标题 1"/>
          <p:cNvSpPr>
            <a:spLocks noGrp="1"/>
          </p:cNvSpPr>
          <p:nvPr>
            <p:ph type="title" orient="vert" hasCustomPrompt="1"/>
            <p:custDataLst>
              <p:tags r:id="rId1"/>
            </p:custDataLst>
          </p:nvPr>
        </p:nvSpPr>
        <p:spPr>
          <a:xfrm>
            <a:off x="7676100" y="914400"/>
            <a:ext cx="783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ct val="0"/>
              </a:spcAft>
              <a:buNone/>
              <a:defRPr kumimoji="0" lang="zh-CN" altLang="en-US" sz="21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p>
        </p:txBody>
      </p:sp>
      <p:sp>
        <p:nvSpPr>
          <p:cNvPr id="3" name="竖排文字占位符 2"/>
          <p:cNvSpPr>
            <a:spLocks noGrp="1"/>
          </p:cNvSpPr>
          <p:nvPr>
            <p:ph type="body" orient="vert" idx="1"/>
            <p:custDataLst>
              <p:tags r:id="rId2"/>
            </p:custDataLst>
          </p:nvPr>
        </p:nvSpPr>
        <p:spPr>
          <a:xfrm>
            <a:off x="685800" y="914400"/>
            <a:ext cx="6876900" cy="5029200"/>
          </a:xfrm>
        </p:spPr>
        <p:txBody>
          <a:bodyPr vert="eaVert" lIns="46800" tIns="46800" rIns="46800" bIns="46800"/>
          <a:lstStyle>
            <a:lvl1pPr marL="171450" indent="-171450" eaLnBrk="1" fontAlgn="auto" latinLnBrk="0" hangingPunct="1">
              <a:lnSpc>
                <a:spcPct val="130000"/>
              </a:lnSpc>
              <a:spcAft>
                <a:spcPts val="1000"/>
              </a:spcAft>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514350" indent="-171450" defTabSz="914400" eaLnBrk="1" fontAlgn="auto" latinLnBrk="0" hangingPunct="1">
              <a:lnSpc>
                <a:spcPct val="120000"/>
              </a:lnSpc>
              <a:spcAft>
                <a:spcPts val="600"/>
              </a:spcAft>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857250" indent="-171450" eaLnBrk="1" fontAlgn="auto" latinLnBrk="0" hangingPunct="1">
              <a:lnSpc>
                <a:spcPct val="120000"/>
              </a:lnSpc>
              <a:spcAft>
                <a:spcPts val="600"/>
              </a:spcAft>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200150" indent="-171450" eaLnBrk="1" fontAlgn="auto" latinLnBrk="0" hangingPunct="1">
              <a:lnSpc>
                <a:spcPct val="120000"/>
              </a:lnSpc>
              <a:spcAft>
                <a:spcPts val="300"/>
              </a:spcAft>
              <a:buFont typeface="Wingdings"/>
              <a:buChar char=""/>
              <a:defRPr u="none" strike="noStrike" kern="1200" cap="none" spc="150" normalizeH="0" baseline="0">
                <a:solidFill>
                  <a:schemeClr val="tx1">
                    <a:lumMod val="65000"/>
                    <a:lumOff val="35000"/>
                  </a:schemeClr>
                </a:solidFill>
                <a:uFillTx/>
              </a:defRPr>
            </a:lvl4pPr>
            <a:lvl5pPr marL="1543050" indent="-171450" eaLnBrk="1" fontAlgn="auto" latinLnBrk="0" hangingPunct="1">
              <a:lnSpc>
                <a:spcPct val="120000"/>
              </a:lnSpc>
              <a:spcAft>
                <a:spcPts val="300"/>
              </a:spcAft>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内容">
    <p:bg>
      <p:bgPr>
        <a:solidFill>
          <a:srgbClr val="FFFFFF"/>
        </a:solidFill>
        <a:effectLst/>
      </p:bgPr>
    </p:bg>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4"/>
            </p:custDataLst>
          </p:nvPr>
        </p:nvSpPr>
        <p:spPr>
          <a:xfrm>
            <a:off x="456300" y="774000"/>
            <a:ext cx="8229600" cy="5482800"/>
          </a:xfrm>
        </p:spPr>
        <p:txBody>
          <a:bodyPr/>
          <a:lstStyle>
            <a:lvl1pPr marL="171450" indent="-171450" eaLnBrk="1" fontAlgn="auto" latinLnBrk="0" hangingPunct="1">
              <a:lnSpc>
                <a:spcPct val="130000"/>
              </a:lnSpc>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514350" indent="-171450" defTabSz="914400" eaLnBrk="1" fontAlgn="auto" latinLnBrk="0" hangingPunct="1">
              <a:lnSpc>
                <a:spcPct val="120000"/>
              </a:lnSpc>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857250" indent="-17145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200150" indent="-171450" eaLnBrk="1" fontAlgn="auto" latinLnBrk="0" hangingPunct="1">
              <a:lnSpc>
                <a:spcPct val="120000"/>
              </a:lnSpc>
              <a:buFont typeface="Wingdings"/>
              <a:buChar char=""/>
              <a:defRPr u="none" strike="noStrike" kern="1200" cap="none" spc="150" normalizeH="0" baseline="0">
                <a:solidFill>
                  <a:schemeClr val="tx1">
                    <a:lumMod val="65000"/>
                    <a:lumOff val="35000"/>
                  </a:schemeClr>
                </a:solidFill>
                <a:uFillTx/>
              </a:defRPr>
            </a:lvl4pPr>
            <a:lvl5pPr marL="1543050" indent="-17145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末尾幻灯片">
    <p:bg>
      <p:bgPr>
        <a:solidFill>
          <a:srgbClr val="FFFFFF"/>
        </a:solidFill>
        <a:effectLst/>
      </p:bgPr>
    </p:bg>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2" name="标题 1"/>
          <p:cNvSpPr>
            <a:spLocks noGrp="1"/>
          </p:cNvSpPr>
          <p:nvPr>
            <p:ph type="title" hasCustomPrompt="1"/>
            <p:custDataLst>
              <p:tags r:id="rId4"/>
            </p:custDataLst>
          </p:nvPr>
        </p:nvSpPr>
        <p:spPr>
          <a:xfrm>
            <a:off x="899100" y="2484000"/>
            <a:ext cx="73494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4500" b="1" i="0" u="none" strike="noStrike" kern="1200" cap="none" spc="300" normalizeH="0" baseline="0" noProof="1">
                <a:solidFill>
                  <a:schemeClr val="tx1">
                    <a:lumMod val="85000"/>
                    <a:lumOff val="15000"/>
                  </a:schemeClr>
                </a:solidFill>
                <a:effectLst/>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p>
        </p:txBody>
      </p:sp>
      <p:sp>
        <p:nvSpPr>
          <p:cNvPr id="7" name="文本占位符 6"/>
          <p:cNvSpPr>
            <a:spLocks noGrp="1"/>
          </p:cNvSpPr>
          <p:nvPr>
            <p:ph type="body" sz="quarter" idx="13"/>
            <p:custDataLst>
              <p:tags r:id="rId5"/>
            </p:custDataLst>
          </p:nvPr>
        </p:nvSpPr>
        <p:spPr>
          <a:xfrm>
            <a:off x="899100" y="3560400"/>
            <a:ext cx="7349400" cy="471600"/>
          </a:xfrm>
        </p:spPr>
        <p:txBody>
          <a:bodyPr lIns="90000" tIns="46800" rIns="90000" bIns="46800">
            <a:normAutofit/>
          </a:bodyPr>
          <a:lstStyle>
            <a:lvl1pPr marL="0" indent="0" algn="ctr">
              <a:lnSpc>
                <a:spcPct val="110000"/>
              </a:lnSpc>
              <a:buNone/>
              <a:defRPr sz="1800" spc="200" baseline="0">
                <a:solidFill>
                  <a:schemeClr val="tx1">
                    <a:lumMod val="65000"/>
                    <a:lumOff val="35000"/>
                  </a:schemeClr>
                </a:solidFill>
              </a:defRPr>
            </a:lvl1pPr>
          </a:lstStyle>
          <a:p>
            <a:pPr lvl="0"/>
            <a:r>
              <a:rPr lang="zh-CN" altLang="en-US"/>
              <a:t>单击此处编辑母版文本样式</a:t>
            </a:r>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slideLayout" Target="../slideLayouts/slideLayout17.xml" /><Relationship Id="rId18" Type="http://schemas.openxmlformats.org/officeDocument/2006/relationships/slideLayout" Target="../slideLayouts/slideLayout18.xml" /><Relationship Id="rId19" Type="http://schemas.openxmlformats.org/officeDocument/2006/relationships/slideLayout" Target="../slideLayouts/slideLayout19.xml" /><Relationship Id="rId2" Type="http://schemas.openxmlformats.org/officeDocument/2006/relationships/slideLayout" Target="../slideLayouts/slideLayout2.xml" /><Relationship Id="rId20" Type="http://schemas.openxmlformats.org/officeDocument/2006/relationships/slideLayout" Target="../slideLayouts/slideLayout20.xml" /><Relationship Id="rId21" Type="http://schemas.openxmlformats.org/officeDocument/2006/relationships/slideLayout" Target="../slideLayouts/slideLayout21.xml" /><Relationship Id="rId22" Type="http://schemas.openxmlformats.org/officeDocument/2006/relationships/slideLayout" Target="../slideLayouts/slideLayout22.xml" /><Relationship Id="rId23" Type="http://schemas.openxmlformats.org/officeDocument/2006/relationships/slideLayout" Target="../slideLayouts/slideLayout23.xml" /><Relationship Id="rId24" Type="http://schemas.openxmlformats.org/officeDocument/2006/relationships/slideLayout" Target="../slideLayouts/slideLayout24.xml" /><Relationship Id="rId25" Type="http://schemas.openxmlformats.org/officeDocument/2006/relationships/slideLayout" Target="../slideLayouts/slideLayout25.xml" /><Relationship Id="rId26" Type="http://schemas.openxmlformats.org/officeDocument/2006/relationships/slideLayout" Target="../slideLayouts/slideLayout26.xml" /><Relationship Id="rId27" Type="http://schemas.openxmlformats.org/officeDocument/2006/relationships/slideLayout" Target="../slideLayouts/slideLayout27.xml" /><Relationship Id="rId28" Type="http://schemas.openxmlformats.org/officeDocument/2006/relationships/slideLayout" Target="../slideLayouts/slideLayout28.xml" /><Relationship Id="rId29" Type="http://schemas.openxmlformats.org/officeDocument/2006/relationships/slideLayout" Target="../slideLayouts/slideLayout29.xml" /><Relationship Id="rId3" Type="http://schemas.openxmlformats.org/officeDocument/2006/relationships/slideLayout" Target="../slideLayouts/slideLayout3.xml" /><Relationship Id="rId30" Type="http://schemas.openxmlformats.org/officeDocument/2006/relationships/slideLayout" Target="../slideLayouts/slideLayout30.xml" /><Relationship Id="rId31" Type="http://schemas.openxmlformats.org/officeDocument/2006/relationships/slideLayout" Target="../slideLayouts/slideLayout31.xml" /><Relationship Id="rId32" Type="http://schemas.openxmlformats.org/officeDocument/2006/relationships/slideLayout" Target="../slideLayouts/slideLayout32.xml" /><Relationship Id="rId33" Type="http://schemas.openxmlformats.org/officeDocument/2006/relationships/slideLayout" Target="../slideLayouts/slideLayout33.xml" /><Relationship Id="rId34" Type="http://schemas.openxmlformats.org/officeDocument/2006/relationships/slideLayout" Target="../slideLayouts/slideLayout34.xml" /><Relationship Id="rId35" Type="http://schemas.openxmlformats.org/officeDocument/2006/relationships/slideLayout" Target="../slideLayouts/slideLayout35.xml" /><Relationship Id="rId36" Type="http://schemas.openxmlformats.org/officeDocument/2006/relationships/slideLayout" Target="../slideLayouts/slideLayout36.xml" /><Relationship Id="rId37" Type="http://schemas.openxmlformats.org/officeDocument/2006/relationships/slideLayout" Target="../slideLayouts/slideLayout37.xml" /><Relationship Id="rId38" Type="http://schemas.openxmlformats.org/officeDocument/2006/relationships/slideLayout" Target="../slideLayouts/slideLayout38.xml" /><Relationship Id="rId39" Type="http://schemas.openxmlformats.org/officeDocument/2006/relationships/slideLayout" Target="../slideLayouts/slideLayout39.xml" /><Relationship Id="rId4" Type="http://schemas.openxmlformats.org/officeDocument/2006/relationships/slideLayout" Target="../slideLayouts/slideLayout4.xml" /><Relationship Id="rId40" Type="http://schemas.openxmlformats.org/officeDocument/2006/relationships/slideLayout" Target="../slideLayouts/slideLayout40.xml" /><Relationship Id="rId41" Type="http://schemas.openxmlformats.org/officeDocument/2006/relationships/slideLayout" Target="../slideLayouts/slideLayout41.xml" /><Relationship Id="rId42" Type="http://schemas.openxmlformats.org/officeDocument/2006/relationships/slideLayout" Target="../slideLayouts/slideLayout42.xml" /><Relationship Id="rId43" Type="http://schemas.openxmlformats.org/officeDocument/2006/relationships/slideLayout" Target="../slideLayouts/slideLayout43.xml" /><Relationship Id="rId44" Type="http://schemas.openxmlformats.org/officeDocument/2006/relationships/slideLayout" Target="../slideLayouts/slideLayout44.xml" /><Relationship Id="rId45" Type="http://schemas.openxmlformats.org/officeDocument/2006/relationships/slideLayout" Target="../slideLayouts/slideLayout45.xml" /><Relationship Id="rId46" Type="http://schemas.openxmlformats.org/officeDocument/2006/relationships/slideLayout" Target="../slideLayouts/slideLayout46.xml" /><Relationship Id="rId47" Type="http://schemas.openxmlformats.org/officeDocument/2006/relationships/slideLayout" Target="../slideLayouts/slideLayout47.xml" /><Relationship Id="rId48" Type="http://schemas.openxmlformats.org/officeDocument/2006/relationships/slideLayout" Target="../slideLayouts/slideLayout48.xml" /><Relationship Id="rId49" Type="http://schemas.openxmlformats.org/officeDocument/2006/relationships/tags" Target="../tags/tag57.xml" /><Relationship Id="rId5" Type="http://schemas.openxmlformats.org/officeDocument/2006/relationships/slideLayout" Target="../slideLayouts/slideLayout5.xml" /><Relationship Id="rId50" Type="http://schemas.openxmlformats.org/officeDocument/2006/relationships/tags" Target="../tags/tag58.xml" /><Relationship Id="rId51" Type="http://schemas.openxmlformats.org/officeDocument/2006/relationships/tags" Target="../tags/tag59.xml" /><Relationship Id="rId52" Type="http://schemas.openxmlformats.org/officeDocument/2006/relationships/tags" Target="../tags/tag60.xml" /><Relationship Id="rId53" Type="http://schemas.openxmlformats.org/officeDocument/2006/relationships/tags" Target="../tags/tag61.xml" /><Relationship Id="rId54" Type="http://schemas.openxmlformats.org/officeDocument/2006/relationships/tags" Target="../tags/tag62.xml" /><Relationship Id="rId55" Type="http://schemas.openxmlformats.org/officeDocument/2006/relationships/theme" Target="../theme/theme1.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rgbClr val="FFFFFF"/>
        </a:solidFill>
        <a:effectLst/>
      </p:bgPr>
    </p:bg>
    <p:spTree>
      <p:nvGrpSpPr>
        <p:cNvPr id="1" name=""/>
        <p:cNvGrpSpPr/>
        <p:nvPr/>
      </p:nvGrpSpPr>
      <p:grpSpPr>
        <a:xfrm>
          <a:off x="0" y="0"/>
          <a:ext cx="0" cy="0"/>
        </a:xfrm>
      </p:grpSpPr>
      <p:sp>
        <p:nvSpPr>
          <p:cNvPr id="2" name="标题占位符 1"/>
          <p:cNvSpPr>
            <a:spLocks noGrp="1"/>
          </p:cNvSpPr>
          <p:nvPr>
            <p:ph type="title"/>
            <p:custDataLst>
              <p:tags r:id="rId49"/>
            </p:custDataLst>
          </p:nvPr>
        </p:nvSpPr>
        <p:spPr>
          <a:xfrm>
            <a:off x="456300" y="608400"/>
            <a:ext cx="8226900" cy="705600"/>
          </a:xfrm>
          <a:prstGeom prst="rect">
            <a:avLst/>
          </a:prstGeom>
        </p:spPr>
        <p:txBody>
          <a:bodyPr vert="horz" lIns="90170" tIns="46990" rIns="90170" bIns="46990" rtlCol="0" anchor="ctr" anchorCtr="0">
            <a:normAutofit/>
          </a:bodyPr>
          <a:lstStyle/>
          <a:p>
            <a:r>
              <a:rPr lang="zh-CN" altLang="en-US"/>
              <a:t>单击此处编辑母版标题样式</a:t>
            </a:r>
          </a:p>
        </p:txBody>
      </p:sp>
      <p:sp>
        <p:nvSpPr>
          <p:cNvPr id="3" name="文本占位符 2"/>
          <p:cNvSpPr>
            <a:spLocks noGrp="1"/>
          </p:cNvSpPr>
          <p:nvPr>
            <p:ph type="body" idx="1"/>
            <p:custDataLst>
              <p:tags r:id="rId50"/>
            </p:custDataLst>
          </p:nvPr>
        </p:nvSpPr>
        <p:spPr>
          <a:xfrm>
            <a:off x="456300" y="1490400"/>
            <a:ext cx="8226900" cy="4759200"/>
          </a:xfrm>
          <a:prstGeom prst="rect">
            <a:avLst/>
          </a:prstGeom>
        </p:spPr>
        <p:txBody>
          <a:bodyPr vert="horz" lIns="90000" tIns="46800" rIns="90000" bIns="4680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51"/>
            </p:custDataLst>
          </p:nvPr>
        </p:nvSpPr>
        <p:spPr>
          <a:xfrm>
            <a:off x="459000" y="6314400"/>
            <a:ext cx="2025000" cy="316800"/>
          </a:xfrm>
          <a:prstGeom prst="rect">
            <a:avLst/>
          </a:prstGeom>
        </p:spPr>
        <p:txBody>
          <a:bodyPr vert="horz" lIns="91440" tIns="45720" rIns="91440" bIns="45720" rtlCol="0" anchor="ctr">
            <a:normAutofit/>
          </a:bodyPr>
          <a:lstStyle>
            <a:lvl1pPr algn="l">
              <a:defRPr sz="75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52"/>
            </p:custDataLst>
          </p:nvPr>
        </p:nvSpPr>
        <p:spPr>
          <a:xfrm>
            <a:off x="3087000" y="6314400"/>
            <a:ext cx="2970000" cy="316800"/>
          </a:xfrm>
          <a:prstGeom prst="rect">
            <a:avLst/>
          </a:prstGeom>
        </p:spPr>
        <p:txBody>
          <a:bodyPr vert="horz" lIns="91440" tIns="45720" rIns="91440" bIns="45720" rtlCol="0" anchor="ctr">
            <a:normAutofit/>
          </a:bodyPr>
          <a:lstStyle>
            <a:lvl1pPr algn="ctr">
              <a:defRPr sz="75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a:p>
        </p:txBody>
      </p:sp>
      <p:sp>
        <p:nvSpPr>
          <p:cNvPr id="6" name="灯片编号占位符 5"/>
          <p:cNvSpPr>
            <a:spLocks noGrp="1"/>
          </p:cNvSpPr>
          <p:nvPr>
            <p:ph type="sldNum" sz="quarter" idx="4"/>
            <p:custDataLst>
              <p:tags r:id="rId53"/>
            </p:custDataLst>
          </p:nvPr>
        </p:nvSpPr>
        <p:spPr>
          <a:xfrm>
            <a:off x="6658200" y="6314400"/>
            <a:ext cx="2025000" cy="316800"/>
          </a:xfrm>
          <a:prstGeom prst="rect">
            <a:avLst/>
          </a:prstGeom>
        </p:spPr>
        <p:txBody>
          <a:bodyPr vert="horz" lIns="91440" tIns="45720" rIns="91440" bIns="45720" rtlCol="0" anchor="ctr">
            <a:normAutofit/>
          </a:bodyPr>
          <a:lstStyle>
            <a:lvl1pPr algn="r">
              <a:defRPr sz="75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t>0</a:t>
            </a:fld>
            <a:endParaRPr lang="zh-CN" altLang="en-US"/>
          </a:p>
        </p:txBody>
      </p:sp>
    </p:spTree>
    <p:custDataLst>
      <p:tags r:id="rId54"/>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 id="2147483688" r:id="rId40"/>
    <p:sldLayoutId id="2147483689" r:id="rId41"/>
    <p:sldLayoutId id="2147483690" r:id="rId42"/>
    <p:sldLayoutId id="2147483691" r:id="rId43"/>
    <p:sldLayoutId id="2147483692" r:id="rId44"/>
    <p:sldLayoutId id="2147483693" r:id="rId45"/>
    <p:sldLayoutId id="2147483694" r:id="rId46"/>
    <p:sldLayoutId id="2147483695" r:id="rId47"/>
    <p:sldLayoutId id="2147483696" r:id="rId48"/>
  </p:sldLayoutIdLst>
  <p:transition/>
  <p:timing/>
  <p:txStyles>
    <p:titleStyle>
      <a:lvl1pPr algn="l" defTabSz="685800" rtl="0" eaLnBrk="1" fontAlgn="auto" latinLnBrk="0" hangingPunct="1">
        <a:lnSpc>
          <a:spcPct val="100000"/>
        </a:lnSpc>
        <a:spcBef>
          <a:spcPct val="0"/>
        </a:spcBef>
        <a:buNone/>
        <a:defRPr sz="27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171450" indent="-171450" algn="l" defTabSz="685800" rtl="0" eaLnBrk="1" fontAlgn="auto" latinLnBrk="0" hangingPunct="1">
        <a:lnSpc>
          <a:spcPct val="130000"/>
        </a:lnSpc>
        <a:spcBef>
          <a:spcPct val="0"/>
        </a:spcBef>
        <a:spcAft>
          <a:spcPts val="1000"/>
        </a:spcAft>
        <a:buFont typeface="Arial" panose="020b0604020202020204" pitchFamily="34" charset="0"/>
        <a:buChar char="●"/>
        <a:defRPr sz="135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514350" indent="-171450" algn="l" defTabSz="685800" rtl="0" eaLnBrk="1" fontAlgn="auto" latinLnBrk="0" hangingPunct="1">
        <a:lnSpc>
          <a:spcPct val="120000"/>
        </a:lnSpc>
        <a:spcBef>
          <a:spcPct val="0"/>
        </a:spcBef>
        <a:spcAft>
          <a:spcPts val="600"/>
        </a:spcAft>
        <a:buFont typeface="Arial" panose="020b0604020202020204" pitchFamily="34" charset="0"/>
        <a:buChar char="●"/>
        <a:tabLst>
          <a:tab pos="1207135"/>
        </a:tabLst>
        <a:defRPr sz="12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857250" indent="-171450" algn="l" defTabSz="685800" rtl="0" eaLnBrk="1" fontAlgn="auto" latinLnBrk="0" hangingPunct="1">
        <a:lnSpc>
          <a:spcPct val="120000"/>
        </a:lnSpc>
        <a:spcBef>
          <a:spcPct val="0"/>
        </a:spcBef>
        <a:spcAft>
          <a:spcPts val="600"/>
        </a:spcAft>
        <a:buFont typeface="Arial" panose="020b0604020202020204" pitchFamily="34" charset="0"/>
        <a:buChar char="●"/>
        <a:defRPr sz="12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200150" indent="-171450" algn="l" defTabSz="685800" rtl="0" eaLnBrk="1" fontAlgn="auto" latinLnBrk="0" hangingPunct="1">
        <a:lnSpc>
          <a:spcPct val="120000"/>
        </a:lnSpc>
        <a:spcBef>
          <a:spcPct val="0"/>
        </a:spcBef>
        <a:spcAft>
          <a:spcPts val="300"/>
        </a:spcAft>
        <a:buFont typeface="Wingdings"/>
        <a:buChar char=""/>
        <a:defRPr sz="105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1543050" indent="-171450" algn="l" defTabSz="685800" rtl="0" eaLnBrk="1" fontAlgn="auto" latinLnBrk="0" hangingPunct="1">
        <a:lnSpc>
          <a:spcPct val="120000"/>
        </a:lnSpc>
        <a:spcBef>
          <a:spcPct val="0"/>
        </a:spcBef>
        <a:spcAft>
          <a:spcPts val="300"/>
        </a:spcAft>
        <a:buFont typeface="Arial" panose="020b0604020202020204" pitchFamily="34" charset="0"/>
        <a:buChar char="•"/>
        <a:defRPr sz="105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4.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5.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6.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7.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8.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9.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0.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1.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3.xml" /><Relationship Id="rId2" Type="http://schemas.openxmlformats.org/officeDocument/2006/relationships/slide" Target="slide12.xml" TargetMode="Internal" /><Relationship Id="rId3" Type="http://schemas.openxmlformats.org/officeDocument/2006/relationships/slide" Target="slide19.xml" TargetMode="Internal" /><Relationship Id="rId4" Type="http://schemas.openxmlformats.org/officeDocument/2006/relationships/slide" Target="slide26.xml" TargetMode="Interna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4.xml" /><Relationship Id="rId2" Type="http://schemas.openxmlformats.org/officeDocument/2006/relationships/slide" Target="slide12.xml" TargetMode="Internal" /><Relationship Id="rId3" Type="http://schemas.openxmlformats.org/officeDocument/2006/relationships/slide" Target="slide19.xml" TargetMode="Internal" /><Relationship Id="rId4" Type="http://schemas.openxmlformats.org/officeDocument/2006/relationships/slide" Target="slide26.xml" TargetMode="Interna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5.xml" /><Relationship Id="rId2" Type="http://schemas.openxmlformats.org/officeDocument/2006/relationships/slide" Target="slide12.xml" TargetMode="Internal" /><Relationship Id="rId3" Type="http://schemas.openxmlformats.org/officeDocument/2006/relationships/slide" Target="slide19.xml" TargetMode="Internal" /><Relationship Id="rId4" Type="http://schemas.openxmlformats.org/officeDocument/2006/relationships/slide" Target="slide26.xml" TargetMode="Interna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6.xml" /><Relationship Id="rId2" Type="http://schemas.openxmlformats.org/officeDocument/2006/relationships/slide" Target="slide12.xml" TargetMode="Internal" /><Relationship Id="rId3" Type="http://schemas.openxmlformats.org/officeDocument/2006/relationships/slide" Target="slide19.xml" TargetMode="Internal" /><Relationship Id="rId4" Type="http://schemas.openxmlformats.org/officeDocument/2006/relationships/slide" Target="slide26.xml" TargetMode="Interna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7.xml" /><Relationship Id="rId2" Type="http://schemas.openxmlformats.org/officeDocument/2006/relationships/slide" Target="slide12.xml" TargetMode="Internal" /><Relationship Id="rId3" Type="http://schemas.openxmlformats.org/officeDocument/2006/relationships/slide" Target="slide19.xml" TargetMode="Internal" /><Relationship Id="rId4" Type="http://schemas.openxmlformats.org/officeDocument/2006/relationships/slide" Target="slide26.xml" TargetMode="Interna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slide" Target="slide12.xml" TargetMode="Internal" /><Relationship Id="rId3" Type="http://schemas.openxmlformats.org/officeDocument/2006/relationships/slide" Target="slide19.xml" TargetMode="Internal" /><Relationship Id="rId4" Type="http://schemas.openxmlformats.org/officeDocument/2006/relationships/slide" Target="slide26.xml" TargetMode="Interna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9.xml" /><Relationship Id="rId2" Type="http://schemas.openxmlformats.org/officeDocument/2006/relationships/slide" Target="slide12.xml" TargetMode="Internal" /><Relationship Id="rId3" Type="http://schemas.openxmlformats.org/officeDocument/2006/relationships/slide" Target="slide19.xml" TargetMode="Internal" /><Relationship Id="rId4" Type="http://schemas.openxmlformats.org/officeDocument/2006/relationships/slide" Target="slide26.xml" TargetMode="Interna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30.xml" /><Relationship Id="rId2" Type="http://schemas.openxmlformats.org/officeDocument/2006/relationships/slide" Target="slide12.xml" TargetMode="Internal" /><Relationship Id="rId3" Type="http://schemas.openxmlformats.org/officeDocument/2006/relationships/slide" Target="slide19.xml" TargetMode="Internal" /><Relationship Id="rId4" Type="http://schemas.openxmlformats.org/officeDocument/2006/relationships/slide" Target="slide26.xml" TargetMode="Interna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31.xml" /><Relationship Id="rId2" Type="http://schemas.openxmlformats.org/officeDocument/2006/relationships/slide" Target="slide12.xml" TargetMode="Internal" /><Relationship Id="rId3" Type="http://schemas.openxmlformats.org/officeDocument/2006/relationships/slide" Target="slide19.xml" TargetMode="Internal" /><Relationship Id="rId4" Type="http://schemas.openxmlformats.org/officeDocument/2006/relationships/slide" Target="slide26.xml" TargetMode="Interna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openxmlformats.org/officeDocument/2006/relationships/slide" Target="slide12.xml" TargetMode="Internal" /><Relationship Id="rId3" Type="http://schemas.openxmlformats.org/officeDocument/2006/relationships/slide" Target="slide19.xml" TargetMode="Internal" /><Relationship Id="rId4" Type="http://schemas.openxmlformats.org/officeDocument/2006/relationships/slide" Target="slide26.xml" TargetMode="Interna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33.xml" /><Relationship Id="rId2" Type="http://schemas.openxmlformats.org/officeDocument/2006/relationships/slide" Target="slide12.xml" TargetMode="Internal" /><Relationship Id="rId3" Type="http://schemas.openxmlformats.org/officeDocument/2006/relationships/slide" Target="slide19.xml" TargetMode="Internal" /><Relationship Id="rId4" Type="http://schemas.openxmlformats.org/officeDocument/2006/relationships/slide" Target="slide26.xml" TargetMode="Interna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34.xml" /><Relationship Id="rId2" Type="http://schemas.openxmlformats.org/officeDocument/2006/relationships/slide" Target="slide12.xml" TargetMode="Internal" /><Relationship Id="rId3" Type="http://schemas.openxmlformats.org/officeDocument/2006/relationships/slide" Target="slide19.xml" TargetMode="Internal" /><Relationship Id="rId4" Type="http://schemas.openxmlformats.org/officeDocument/2006/relationships/slide" Target="slide26.xml" TargetMode="Interna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35.xml" /><Relationship Id="rId2" Type="http://schemas.openxmlformats.org/officeDocument/2006/relationships/slide" Target="slide12.xml" TargetMode="Internal" /><Relationship Id="rId3" Type="http://schemas.openxmlformats.org/officeDocument/2006/relationships/slide" Target="slide19.xml" TargetMode="Internal" /><Relationship Id="rId4" Type="http://schemas.openxmlformats.org/officeDocument/2006/relationships/slide" Target="slide26.xml" TargetMode="Interna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36.xml" /><Relationship Id="rId2" Type="http://schemas.openxmlformats.org/officeDocument/2006/relationships/slide" Target="slide12.xml" TargetMode="Internal" /><Relationship Id="rId3" Type="http://schemas.openxmlformats.org/officeDocument/2006/relationships/slide" Target="slide19.xml" TargetMode="Internal" /><Relationship Id="rId4" Type="http://schemas.openxmlformats.org/officeDocument/2006/relationships/slide" Target="slide26.xml" TargetMode="Interna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37.xml" /><Relationship Id="rId2" Type="http://schemas.openxmlformats.org/officeDocument/2006/relationships/slide" Target="slide12.xml" TargetMode="Internal" /><Relationship Id="rId3" Type="http://schemas.openxmlformats.org/officeDocument/2006/relationships/slide" Target="slide19.xml" TargetMode="Internal" /><Relationship Id="rId4" Type="http://schemas.openxmlformats.org/officeDocument/2006/relationships/slide" Target="slide26.xml" TargetMode="Interna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38.xml" /><Relationship Id="rId2" Type="http://schemas.openxmlformats.org/officeDocument/2006/relationships/slide" Target="slide12.xml" TargetMode="Internal" /><Relationship Id="rId3" Type="http://schemas.openxmlformats.org/officeDocument/2006/relationships/slide" Target="slide19.xml" TargetMode="Internal" /><Relationship Id="rId4" Type="http://schemas.openxmlformats.org/officeDocument/2006/relationships/slide" Target="slide26.xml" TargetMode="Interna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39.xml" /><Relationship Id="rId2" Type="http://schemas.openxmlformats.org/officeDocument/2006/relationships/slide" Target="slide12.xml" TargetMode="Internal" /><Relationship Id="rId3" Type="http://schemas.openxmlformats.org/officeDocument/2006/relationships/slide" Target="slide19.xml" TargetMode="Internal" /><Relationship Id="rId4" Type="http://schemas.openxmlformats.org/officeDocument/2006/relationships/slide" Target="slide26.xml" TargetMode="Interna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40.xml" /><Relationship Id="rId2" Type="http://schemas.openxmlformats.org/officeDocument/2006/relationships/slide" Target="slide12.xml" TargetMode="Internal" /><Relationship Id="rId3" Type="http://schemas.openxmlformats.org/officeDocument/2006/relationships/slide" Target="slide19.xml" TargetMode="Internal" /><Relationship Id="rId4" Type="http://schemas.openxmlformats.org/officeDocument/2006/relationships/slide" Target="slide26.xml" TargetMode="Interna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41.xml" /><Relationship Id="rId2" Type="http://schemas.openxmlformats.org/officeDocument/2006/relationships/slide" Target="slide12.xml" TargetMode="Internal" /><Relationship Id="rId3" Type="http://schemas.openxmlformats.org/officeDocument/2006/relationships/slide" Target="slide19.xml" TargetMode="Internal" /><Relationship Id="rId4" Type="http://schemas.openxmlformats.org/officeDocument/2006/relationships/slide" Target="slide26.xml" TargetMode="Interna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42.xml" /><Relationship Id="rId2" Type="http://schemas.openxmlformats.org/officeDocument/2006/relationships/slide" Target="slide12.xml" TargetMode="Internal" /><Relationship Id="rId3" Type="http://schemas.openxmlformats.org/officeDocument/2006/relationships/slide" Target="slide19.xml" TargetMode="Internal" /><Relationship Id="rId4" Type="http://schemas.openxmlformats.org/officeDocument/2006/relationships/slide" Target="slide26.xml" TargetMode="Interna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43.xml" /><Relationship Id="rId2" Type="http://schemas.openxmlformats.org/officeDocument/2006/relationships/slide" Target="slide12.xml" TargetMode="Internal" /><Relationship Id="rId3" Type="http://schemas.openxmlformats.org/officeDocument/2006/relationships/slide" Target="slide19.xml" TargetMode="Internal" /><Relationship Id="rId4" Type="http://schemas.openxmlformats.org/officeDocument/2006/relationships/slide" Target="slide26.xml" TargetMode="Interna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44.xml" /><Relationship Id="rId2" Type="http://schemas.openxmlformats.org/officeDocument/2006/relationships/slide" Target="slide12.xml" TargetMode="Internal" /><Relationship Id="rId3" Type="http://schemas.openxmlformats.org/officeDocument/2006/relationships/slide" Target="slide19.xml" TargetMode="Internal" /><Relationship Id="rId4" Type="http://schemas.openxmlformats.org/officeDocument/2006/relationships/slide" Target="slide26.xml" TargetMode="Interna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45.xml" /><Relationship Id="rId2" Type="http://schemas.openxmlformats.org/officeDocument/2006/relationships/slide" Target="slide12.xml" TargetMode="Internal" /><Relationship Id="rId3" Type="http://schemas.openxmlformats.org/officeDocument/2006/relationships/slide" Target="slide19.xml" TargetMode="Internal" /><Relationship Id="rId4" Type="http://schemas.openxmlformats.org/officeDocument/2006/relationships/slide" Target="slide26.xml" TargetMode="Interna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46.xml" /><Relationship Id="rId2" Type="http://schemas.openxmlformats.org/officeDocument/2006/relationships/slide" Target="slide12.xml" TargetMode="Internal" /><Relationship Id="rId3" Type="http://schemas.openxmlformats.org/officeDocument/2006/relationships/slide" Target="slide19.xml" TargetMode="Internal" /><Relationship Id="rId4" Type="http://schemas.openxmlformats.org/officeDocument/2006/relationships/slide" Target="slide26.xml" TargetMode="Interna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47.xml" /><Relationship Id="rId2" Type="http://schemas.openxmlformats.org/officeDocument/2006/relationships/slide" Target="slide12.xml" TargetMode="Internal" /><Relationship Id="rId3" Type="http://schemas.openxmlformats.org/officeDocument/2006/relationships/slide" Target="slide19.xml" TargetMode="Internal" /><Relationship Id="rId4" Type="http://schemas.openxmlformats.org/officeDocument/2006/relationships/slide" Target="slide26.xml" TargetMode="Interna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48.xml" /><Relationship Id="rId2" Type="http://schemas.openxmlformats.org/officeDocument/2006/relationships/slide" Target="slide12.xml" TargetMode="Internal" /><Relationship Id="rId3" Type="http://schemas.openxmlformats.org/officeDocument/2006/relationships/slide" Target="slide19.xml" TargetMode="Internal" /><Relationship Id="rId4" Type="http://schemas.openxmlformats.org/officeDocument/2006/relationships/slide" Target="slide26.xml" TargetMode="Internal" /><Relationship Id="rId5" Type="http://schemas.openxmlformats.org/officeDocument/2006/relationships/image" Target="../media/image1.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标题 3"/>
          <p:cNvSpPr>
            <a:spLocks noGrp="1"/>
          </p:cNvSpPr>
          <p:nvPr>
            <p:ph type="title"/>
          </p:nvPr>
        </p:nvSpPr>
        <p:spPr>
          <a:xfrm>
            <a:off x="31070" y="2924944"/>
            <a:ext cx="9081860" cy="576064"/>
          </a:xfrm>
        </p:spPr>
        <p:txBody>
          <a:bodyPr/>
          <a:lstStyle/>
          <a:p>
            <a:r>
              <a:rPr lang="zh-CN" altLang="zh-CN"/>
              <a:t>第</a:t>
            </a:r>
            <a:r>
              <a:rPr lang="en-US" altLang="zh-CN" b="1"/>
              <a:t>6</a:t>
            </a:r>
            <a:r>
              <a:rPr lang="zh-CN" altLang="zh-CN"/>
              <a:t>课　现代科技进步与人类社会发展</a:t>
            </a:r>
          </a:p>
        </p:txBody>
      </p:sp>
    </p:spTree>
  </p:cSld>
  <p:clrMapOvr>
    <a:masterClrMapping/>
  </p:clrMapOvr>
  <mc:AlternateContent xmlns:mc="http://schemas.openxmlformats.org/markup-compatibility/2006">
    <mc:Choice xmlns:p15="http://schemas.microsoft.com/office/powerpoint/2012/main" Requires="p15">
      <p:transition spd="slow" p14:dur="2000">
        <p15:prstTrans prst="drape"/>
      </p:transition>
    </mc:Choice>
    <mc:Fallback>
      <p:transition spd="slow">
        <p:fade/>
      </p:transition>
    </mc:Fallback>
  </mc:AlternateContent>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aphicFrame>
        <p:nvGraphicFramePr>
          <p:cNvPr id="2" name="表格 1"/>
          <p:cNvGraphicFramePr>
            <a:graphicFrameLocks noGrp="1" noChangeAspect="1"/>
          </p:cNvGraphicFramePr>
          <p:nvPr/>
        </p:nvGraphicFramePr>
        <p:xfrm>
          <a:off x="508000" y="1340768"/>
          <a:ext cx="8128000" cy="3352800"/>
        </p:xfrm>
        <a:graphic>
          <a:graphicData uri="http://schemas.openxmlformats.org/drawingml/2006/table">
            <a:tbl>
              <a:tblPr firstRow="1" firstCol="1" bandRow="1"/>
              <a:tblGrid>
                <a:gridCol w="2479824"/>
                <a:gridCol w="5648176"/>
              </a:tblGrid>
              <a:tr h="0">
                <a:tc>
                  <a:txBody>
                    <a:bodyPr/>
                    <a:lstStyle/>
                    <a:p>
                      <a:pP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黑体" panose="02010609060101010101" pitchFamily="2" charset="-122"/>
                          <a:cs typeface="Times New Roman" panose="02020603050405020304" pitchFamily="18" charset="0"/>
                        </a:rPr>
                        <a:t>课标定位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黑体" panose="02010609060101010101" pitchFamily="2" charset="-122"/>
                          <a:cs typeface="Times New Roman" panose="02020603050405020304" pitchFamily="18" charset="0"/>
                        </a:rPr>
                        <a:t>素养解读</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认识人工智能技术等对改变人类劳作方式及生活方式的意义</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理解劳动人民对历史的推动作用</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以及生产方式的变革对人类社会发展所具有的革命性意义</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通过史料实证</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探究现代科技进步的具体表现</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从历史解释的角度明确现代科技进步的具体成就及产生的历史意义</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通过观察本课教材中的各种图片和历史纵横</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立足于时空观念</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掌握现代科技进步的概况和影响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(3)</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运用唯物史观的相关原理</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认识现代科技是一把双刃剑</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联系当前的</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中国制造</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2025”</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发展规划等重大时事</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培养家国情怀</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196752"/>
            <a:ext cx="3366627"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一、现代科学技术的</a:t>
            </a:r>
            <a:r>
              <a:rPr lang="zh-CN"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发展</a:t>
            </a:r>
            <a:r>
              <a:rPr lang="en-US"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nvGraphicFramePr>
        <p:xfrm>
          <a:off x="508000" y="1700808"/>
          <a:ext cx="8128000" cy="4023360"/>
        </p:xfrm>
        <a:graphic>
          <a:graphicData uri="http://schemas.openxmlformats.org/drawingml/2006/table">
            <a:tbl>
              <a:tblPr firstRow="1" firstCol="1" bandRow="1"/>
              <a:tblGrid>
                <a:gridCol w="823640"/>
                <a:gridCol w="720080"/>
                <a:gridCol w="648072"/>
                <a:gridCol w="5936208"/>
              </a:tblGrid>
              <a:tr h="0">
                <a:tc rowSpan="4">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总体概况</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rowSpan="2">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世界</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时间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第二次世界大战后</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vMerge="1">
                  <a:txBody>
                    <a:bodyPr/>
                    <a:lstStyle/>
                    <a:p/>
                  </a:txBody>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成就</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发达国家在</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计算机</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与</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人工智能</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技术的引领下</a:t>
                      </a:r>
                      <a:r>
                        <a:rPr lang="en-US" sz="220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p>
                    <a:p>
                      <a:pPr>
                        <a:lnSpc>
                          <a:spcPct val="150000"/>
                        </a:lnSpc>
                        <a:spcAft>
                          <a:spcPct val="0"/>
                        </a:spcAft>
                        <a:tabLst>
                          <a:tab pos="1188085"/>
                          <a:tab pos="2163445"/>
                          <a:tab pos="3142615"/>
                          <a:tab pos="4190365"/>
                        </a:tabLst>
                      </a:pPr>
                      <a:r>
                        <a:rPr lang="zh-CN" sz="2200" u="sng" smtClean="0">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航天</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、海洋、</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原子能</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、生物、新材料等方面的技术迅速发展</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rowSpan="2">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时间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改革开放以来</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中国在尖端科技领域也取得巨大成就</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vMerge="1">
                  <a:txBody>
                    <a:bodyPr/>
                    <a:lstStyle/>
                    <a:p/>
                  </a:txBody>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意义</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尖端科技的发展</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成为衡量国家综合实力的重要标志之一</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4" name="矩形 3"/>
          <p:cNvSpPr/>
          <p:nvPr/>
        </p:nvSpPr>
        <p:spPr>
          <a:xfrm>
            <a:off x="4098766" y="2287146"/>
            <a:ext cx="864943"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 name="矩形 4"/>
          <p:cNvSpPr/>
          <p:nvPr/>
        </p:nvSpPr>
        <p:spPr>
          <a:xfrm>
            <a:off x="5220072" y="2292985"/>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 name="矩形 6"/>
          <p:cNvSpPr/>
          <p:nvPr/>
        </p:nvSpPr>
        <p:spPr>
          <a:xfrm>
            <a:off x="2720340" y="2780928"/>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 name="矩形 7"/>
          <p:cNvSpPr/>
          <p:nvPr/>
        </p:nvSpPr>
        <p:spPr>
          <a:xfrm>
            <a:off x="4365403" y="2790115"/>
            <a:ext cx="864943"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5"/>
                                        </p:tgtEl>
                                      </p:cBhvr>
                                    </p:animEffect>
                                    <p:set>
                                      <p:cBhvr>
                                        <p:cTn id="13" dur="1" fill="hold">
                                          <p:stCondLst>
                                            <p:cond delay="499"/>
                                          </p:stCondLst>
                                        </p:cTn>
                                        <p:tgtEl>
                                          <p:spTgt spid="5"/>
                                        </p:tgtEl>
                                        <p:attrNameLst>
                                          <p:attrName>style.visibility</p:attrName>
                                        </p:attrNameLst>
                                      </p:cBhvr>
                                      <p:to>
                                        <p:strVal val="hidden"/>
                                      </p:to>
                                    </p:se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4" presetClass="exit" presetSubtype="10" fill="hold" grpId="2" nodeType="clickEffect">
                                  <p:stCondLst>
                                    <p:cond delay="0"/>
                                  </p:stCondLst>
                                  <p:childTnLst>
                                    <p:animEffect transition="out" filter="randombar(horizontal)">
                                      <p:cBhvr>
                                        <p:cTn id="18" dur="500"/>
                                        <p:tgtEl>
                                          <p:spTgt spid="7"/>
                                        </p:tgtEl>
                                      </p:cBhvr>
                                    </p:animEffect>
                                    <p:set>
                                      <p:cBhvr>
                                        <p:cTn id="19" dur="1" fill="hold">
                                          <p:stCondLst>
                                            <p:cond delay="499"/>
                                          </p:stCondLst>
                                        </p:cTn>
                                        <p:tgtEl>
                                          <p:spTgt spid="7"/>
                                        </p:tgtEl>
                                        <p:attrNameLst>
                                          <p:attrName>style.visibility</p:attrName>
                                        </p:attrNameLst>
                                      </p:cBhvr>
                                      <p:to>
                                        <p:strVal val="hidden"/>
                                      </p:to>
                                    </p:se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4" presetClass="exit" presetSubtype="10" fill="hold" grpId="3" nodeType="clickEffect">
                                  <p:stCondLst>
                                    <p:cond delay="0"/>
                                  </p:stCondLst>
                                  <p:childTnLst>
                                    <p:animEffect transition="out" filter="randombar(horizontal)">
                                      <p:cBhvr>
                                        <p:cTn id="24" dur="500"/>
                                        <p:tgtEl>
                                          <p:spTgt spid="8"/>
                                        </p:tgtEl>
                                      </p:cBhvr>
                                    </p:animEffect>
                                    <p:set>
                                      <p:cBhvr>
                                        <p:cTn id="25"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1"/>
      <p:bldP spid="7" grpId="2"/>
      <p:bldP spid="8" grpId="3"/>
    </p:bldLs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aphicFrame>
        <p:nvGraphicFramePr>
          <p:cNvPr id="2" name="表格 1"/>
          <p:cNvGraphicFramePr>
            <a:graphicFrameLocks noGrp="1" noChangeAspect="1"/>
          </p:cNvGraphicFramePr>
          <p:nvPr/>
        </p:nvGraphicFramePr>
        <p:xfrm>
          <a:off x="508000" y="1475270"/>
          <a:ext cx="8128000" cy="4023360"/>
        </p:xfrm>
        <a:graphic>
          <a:graphicData uri="http://schemas.openxmlformats.org/drawingml/2006/table">
            <a:tbl>
              <a:tblPr firstRow="1" firstCol="1" bandRow="1"/>
              <a:tblGrid>
                <a:gridCol w="607616"/>
                <a:gridCol w="864096"/>
                <a:gridCol w="576064"/>
                <a:gridCol w="6080224"/>
              </a:tblGrid>
              <a:tr h="0">
                <a:tc rowSpan="4">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具体成就</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rowSpan="2">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计算机</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技术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发明</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1946</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为满足弹道计算的需求</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美国军方研制出世界上第一台电子计算机</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埃尼阿克</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vMerge="1">
                  <a:txBody>
                    <a:bodyPr/>
                    <a:lstStyle/>
                    <a:p/>
                  </a:txBody>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意义</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开启了电子计算机时代</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rowSpan="2">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网络</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技术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历程</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1969</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美国国防部建立起军用网络。后演化为互联网</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于</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世纪</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90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年代实现商业化</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成为世界上信息资源最丰富的计算机公共网络</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目前已遍布全球</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vMerge="1">
                  <a:txBody>
                    <a:bodyPr/>
                    <a:lstStyle/>
                    <a:p/>
                  </a:txBody>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意义</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从科学计算、事务管理等方面逐步扩展</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进入生产生活的各个领域</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并走入家庭</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3" name="矩形 2"/>
          <p:cNvSpPr/>
          <p:nvPr/>
        </p:nvSpPr>
        <p:spPr>
          <a:xfrm>
            <a:off x="2566050" y="1556792"/>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 name="矩形 3"/>
          <p:cNvSpPr/>
          <p:nvPr/>
        </p:nvSpPr>
        <p:spPr>
          <a:xfrm>
            <a:off x="2566050" y="3043719"/>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4"/>
                                        </p:tgtEl>
                                      </p:cBhvr>
                                    </p:animEffect>
                                    <p:set>
                                      <p:cBhvr>
                                        <p:cTn id="13"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Ls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aphicFrame>
        <p:nvGraphicFramePr>
          <p:cNvPr id="2" name="表格 1"/>
          <p:cNvGraphicFramePr>
            <a:graphicFrameLocks noGrp="1" noChangeAspect="1"/>
          </p:cNvGraphicFramePr>
          <p:nvPr/>
        </p:nvGraphicFramePr>
        <p:xfrm>
          <a:off x="508000" y="1086584"/>
          <a:ext cx="8128000" cy="4358640"/>
        </p:xfrm>
        <a:graphic>
          <a:graphicData uri="http://schemas.openxmlformats.org/drawingml/2006/table">
            <a:tbl>
              <a:tblPr firstRow="1" firstCol="1" bandRow="1"/>
              <a:tblGrid>
                <a:gridCol w="319584"/>
                <a:gridCol w="360040"/>
                <a:gridCol w="576064"/>
                <a:gridCol w="6872312"/>
              </a:tblGrid>
              <a:tr h="0">
                <a:tc rowSpan="3">
                  <a:txBody>
                    <a:bodyPr/>
                    <a:lstStyle/>
                    <a:p>
                      <a:pP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具体成就</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rowSpan="3">
                  <a:txBody>
                    <a:bodyPr/>
                    <a:lstStyle/>
                    <a:p>
                      <a:pP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人工智</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能技术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特点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人工智能技术作为计算机技术的一个分支</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是通过计算机模拟人的思维解决实际问题的技术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vMerge="1">
                  <a:txBody>
                    <a:bodyPr/>
                    <a:lstStyle/>
                    <a:p/>
                  </a:txBody>
                  <a:tcPr/>
                </a:tc>
                <a:tc>
                  <a:txBody>
                    <a:bodyPr/>
                    <a:lstStyle/>
                    <a:p>
                      <a:pP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历程</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NEU-BZ-S92"/>
                          <a:ea typeface="宋体" panose="02010600030101010101" pitchFamily="2" charset="-122"/>
                          <a:cs typeface="宋体" panose="02010600030101010101" pitchFamily="2" charset="-122"/>
                        </a:rPr>
                        <a:t>①</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从</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世纪</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50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年代机器模拟智能被美国科学家提上日程</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人工智能已涵盖</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机器人</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制造、</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语音及图像</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识别、自然语言处理等领域</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200">
                          <a:solidFill>
                            <a:srgbClr val="000000"/>
                          </a:solidFill>
                          <a:effectLst/>
                          <a:latin typeface="NEU-BZ-S92"/>
                          <a:ea typeface="宋体" panose="02010600030101010101" pitchFamily="2" charset="-122"/>
                          <a:cs typeface="宋体" panose="02010600030101010101" pitchFamily="2" charset="-122"/>
                        </a:rPr>
                        <a:t>②</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计算机控制的机械手、机器人等自动化装置</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在生产中得到大量应用</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200">
                          <a:solidFill>
                            <a:srgbClr val="000000"/>
                          </a:solidFill>
                          <a:effectLst/>
                          <a:latin typeface="NEU-BZ-S92"/>
                          <a:ea typeface="宋体" panose="02010600030101010101" pitchFamily="2" charset="-122"/>
                          <a:cs typeface="宋体" panose="02010600030101010101" pitchFamily="2" charset="-122"/>
                        </a:rPr>
                        <a:t>③</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大力发展智能制造以及人工智能新兴产业</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鼓励各个领域的智能化创新</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是当今科技发展的重要任务</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200">
                          <a:solidFill>
                            <a:srgbClr val="000000"/>
                          </a:solidFill>
                          <a:effectLst/>
                          <a:latin typeface="NEU-BZ-S92"/>
                          <a:ea typeface="宋体" panose="02010600030101010101" pitchFamily="2" charset="-122"/>
                          <a:cs typeface="宋体" panose="02010600030101010101" pitchFamily="2" charset="-122"/>
                        </a:rPr>
                        <a:t>④</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无人仓库</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无人码头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无人车间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乃至</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无人工厂</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也纷纷出现</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vMerge="1">
                  <a:txBody>
                    <a:bodyPr/>
                    <a:lstStyle/>
                    <a:p/>
                  </a:txBody>
                  <a:tcPr/>
                </a:tc>
                <a:tc>
                  <a:txBody>
                    <a:bodyPr/>
                    <a:lstStyle/>
                    <a:p>
                      <a:pP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意义</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人工智能技术广泛地应用到各个领域</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极大地改变了人们的生产生活</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3" name="矩形 2"/>
          <p:cNvSpPr/>
          <p:nvPr/>
        </p:nvSpPr>
        <p:spPr>
          <a:xfrm>
            <a:off x="3727605" y="2091760"/>
            <a:ext cx="864943"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 name="矩形 3"/>
          <p:cNvSpPr/>
          <p:nvPr/>
        </p:nvSpPr>
        <p:spPr>
          <a:xfrm>
            <a:off x="5374362" y="2091760"/>
            <a:ext cx="1440160"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4"/>
                                        </p:tgtEl>
                                      </p:cBhvr>
                                    </p:animEffect>
                                    <p:set>
                                      <p:cBhvr>
                                        <p:cTn id="13"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Ls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aphicFrame>
        <p:nvGraphicFramePr>
          <p:cNvPr id="2" name="表格 1"/>
          <p:cNvGraphicFramePr>
            <a:graphicFrameLocks noGrp="1" noChangeAspect="1"/>
          </p:cNvGraphicFramePr>
          <p:nvPr/>
        </p:nvGraphicFramePr>
        <p:xfrm>
          <a:off x="508000" y="920080"/>
          <a:ext cx="8128000" cy="5029200"/>
        </p:xfrm>
        <a:graphic>
          <a:graphicData uri="http://schemas.openxmlformats.org/drawingml/2006/table">
            <a:tbl>
              <a:tblPr firstRow="1" firstCol="1" bandRow="1"/>
              <a:tblGrid>
                <a:gridCol w="463600"/>
                <a:gridCol w="432048"/>
                <a:gridCol w="360040"/>
                <a:gridCol w="6872312"/>
              </a:tblGrid>
              <a:tr h="0">
                <a:tc rowSpan="4">
                  <a:txBody>
                    <a:bodyPr/>
                    <a:lstStyle/>
                    <a:p>
                      <a:pP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具体成就</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rowSpan="2">
                  <a:txBody>
                    <a:bodyPr/>
                    <a:lstStyle/>
                    <a:p>
                      <a:pP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航天</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技术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历程</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自从</a:t>
                      </a:r>
                      <a:r>
                        <a:rPr lang="en-US"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1957</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年苏联发射世界上第一颗人造地球卫星以来</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航天技术迅猛发展。俄罗斯、美国、法国、中国等国家已研发出多种类型的运载火箭</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成功发射大量航天器</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在太空中建立了严密的地球测控网</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vMerge="1">
                  <a:txBody>
                    <a:bodyPr/>
                    <a:lstStyle/>
                    <a:p/>
                  </a:txBody>
                  <a:tcPr/>
                </a:tc>
                <a:tc>
                  <a:txBody>
                    <a:bodyPr/>
                    <a:lstStyle/>
                    <a:p>
                      <a:pP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意义</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作为新兴的尖端科技</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航天技术对现代国防与经济发展产生了巨大影响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rowSpan="2">
                  <a:txBody>
                    <a:bodyPr/>
                    <a:lstStyle/>
                    <a:p>
                      <a:pP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海洋</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技术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世界</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美国</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是世界上最先进行深海研究的国家。</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世纪</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60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年代</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美国深潜器曾在水下数千米处发现了海洋生物群落</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并且首次潜入世界大洋中最深的马里亚纳海沟</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vMerge="1">
                  <a:txBody>
                    <a:bodyPr/>
                    <a:lstStyle/>
                    <a:p/>
                  </a:txBody>
                  <a:tcPr/>
                </a:tc>
                <a:tc>
                  <a:txBody>
                    <a:bodyPr/>
                    <a:lstStyle/>
                    <a:p>
                      <a:pP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NEU-BZ-S92"/>
                          <a:ea typeface="宋体" panose="02010600030101010101" pitchFamily="2" charset="-122"/>
                          <a:cs typeface="宋体" panose="02010600030101010101" pitchFamily="2" charset="-122"/>
                        </a:rPr>
                        <a:t>①</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1997</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中国自主研发的无缆水下深潜机器人成功潜入水下</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6 000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米处进行科学试验</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这标志着中国海洋技术已跻身世界先进行列</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200">
                          <a:solidFill>
                            <a:srgbClr val="000000"/>
                          </a:solidFill>
                          <a:effectLst/>
                          <a:latin typeface="NEU-BZ-S92"/>
                          <a:ea typeface="宋体" panose="02010600030101010101" pitchFamily="2" charset="-122"/>
                          <a:cs typeface="宋体" panose="02010600030101010101" pitchFamily="2" charset="-122"/>
                        </a:rPr>
                        <a:t>②</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2012</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中国的</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蛟龙号</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载人潜水器在马里亚纳海域进行试潜</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成功突破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7 000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米深度</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这是世界同类型载人潜水器的最大下潜深度</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3" name="矩形 2"/>
          <p:cNvSpPr/>
          <p:nvPr/>
        </p:nvSpPr>
        <p:spPr>
          <a:xfrm>
            <a:off x="2329478" y="942803"/>
            <a:ext cx="584465" cy="2759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 name="矩形 3"/>
          <p:cNvSpPr/>
          <p:nvPr/>
        </p:nvSpPr>
        <p:spPr>
          <a:xfrm>
            <a:off x="1765561" y="2955766"/>
            <a:ext cx="584465" cy="2759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 name="矩形 4"/>
          <p:cNvSpPr/>
          <p:nvPr/>
        </p:nvSpPr>
        <p:spPr>
          <a:xfrm>
            <a:off x="3936075" y="4961716"/>
            <a:ext cx="851949" cy="2759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4"/>
                                        </p:tgtEl>
                                      </p:cBhvr>
                                    </p:animEffect>
                                    <p:set>
                                      <p:cBhvr>
                                        <p:cTn id="13" dur="1" fill="hold">
                                          <p:stCondLst>
                                            <p:cond delay="499"/>
                                          </p:stCondLst>
                                        </p:cTn>
                                        <p:tgtEl>
                                          <p:spTgt spid="4"/>
                                        </p:tgtEl>
                                        <p:attrNameLst>
                                          <p:attrName>style.visibility</p:attrName>
                                        </p:attrNameLst>
                                      </p:cBhvr>
                                      <p:to>
                                        <p:strVal val="hidden"/>
                                      </p:to>
                                    </p:se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4" presetClass="exit" presetSubtype="10" fill="hold" grpId="2" nodeType="clickEffect">
                                  <p:stCondLst>
                                    <p:cond delay="0"/>
                                  </p:stCondLst>
                                  <p:childTnLst>
                                    <p:animEffect transition="out" filter="randombar(horizontal)">
                                      <p:cBhvr>
                                        <p:cTn id="18" dur="500"/>
                                        <p:tgtEl>
                                          <p:spTgt spid="5"/>
                                        </p:tgtEl>
                                      </p:cBhvr>
                                    </p:animEffect>
                                    <p:set>
                                      <p:cBhvr>
                                        <p:cTn id="19"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P spid="5" grpId="2"/>
    </p:bld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aphicFrame>
        <p:nvGraphicFramePr>
          <p:cNvPr id="3" name="表格 2"/>
          <p:cNvGraphicFramePr>
            <a:graphicFrameLocks noGrp="1" noChangeAspect="1"/>
          </p:cNvGraphicFramePr>
          <p:nvPr/>
        </p:nvGraphicFramePr>
        <p:xfrm>
          <a:off x="508000" y="1999925"/>
          <a:ext cx="8128000" cy="2011680"/>
        </p:xfrm>
        <a:graphic>
          <a:graphicData uri="http://schemas.openxmlformats.org/drawingml/2006/table">
            <a:tbl>
              <a:tblPr firstRow="1" firstCol="1" bandRow="1"/>
              <a:tblGrid>
                <a:gridCol w="535608"/>
                <a:gridCol w="936104"/>
                <a:gridCol w="504056"/>
                <a:gridCol w="6152232"/>
              </a:tblGrid>
              <a:tr h="0">
                <a:tc rowSpan="2">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具体成就</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rowSpan="2">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新材料</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技术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特点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新材料技术的应用范围广泛</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受到各国的普遍重视</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新材料具有不断更新的特点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vMerge="1">
                  <a:txBody>
                    <a:bodyPr/>
                    <a:lstStyle/>
                    <a:p/>
                  </a:txBody>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意义</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高分子材料、</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纳米</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材料、生态环境材料、生物医用材料等新材料被广泛应用到生产生活中</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4" name="矩形 3"/>
          <p:cNvSpPr/>
          <p:nvPr/>
        </p:nvSpPr>
        <p:spPr>
          <a:xfrm>
            <a:off x="4152099" y="3084815"/>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505471"/>
            <a:ext cx="8128000" cy="410105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自主思考</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人工智能被称为第四次产业革命的核心技术。你知道中国研发人工智能技术的主要优势吗</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提示</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国家的大力支持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伴随着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中国制造</a:t>
            </a:r>
            <a:r>
              <a:rPr lang="en-US" altLang="zh-CN" sz="2200">
                <a:solidFill>
                  <a:srgbClr val="000000"/>
                </a:solidFill>
                <a:latin typeface="Times New Roman" panose="02020603050405020304" pitchFamily="18" charset="0"/>
                <a:cs typeface="Times New Roman" panose="02020603050405020304" pitchFamily="18" charset="0"/>
              </a:rPr>
              <a:t>2025”</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的提出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各级政府掀起了研制人工智能的热潮。</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充足的研发资金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中国在科研领域的投入在世界上处于领先地位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民间</a:t>
            </a:r>
            <a:r>
              <a:rPr lang="en-US" altLang="zh-CN" sz="2200">
                <a:solidFill>
                  <a:srgbClr val="000000"/>
                </a:solidFill>
                <a:latin typeface="Times New Roman" panose="02020603050405020304" pitchFamily="18" charset="0"/>
                <a:cs typeface="Times New Roman" panose="02020603050405020304" pitchFamily="18" charset="0"/>
              </a:rPr>
              <a:t>IT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企业也发挥了巨大作用。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大数据优势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中国网民人数全球最多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数据积累快</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从而提高了竞争力。</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(4)</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人才优势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中国人工智能方面的人才及论文数量在全球处于领先地位。</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randombar(horizontal)">
                                      <p:cBhvr>
                                        <p:cTn id="7" dur="500"/>
                                        <p:tgtEl>
                                          <p:spTgt spid="2">
                                            <p:txEl>
                                              <p:pRg st="1" end="1"/>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2">
                                            <p:txEl>
                                              <p:pRg st="2" end="2"/>
                                            </p:txEl>
                                          </p:spTgt>
                                        </p:tgtEl>
                                        <p:attrNameLst>
                                          <p:attrName>style.visibility</p:attrName>
                                        </p:attrNameLst>
                                      </p:cBhvr>
                                      <p:to>
                                        <p:strVal val="visible"/>
                                      </p:to>
                                    </p:set>
                                    <p:animEffect transition="in" filter="randombar(horizontal)">
                                      <p:cBhvr>
                                        <p:cTn id="10" dur="500"/>
                                        <p:tgtEl>
                                          <p:spTgt spid="2">
                                            <p:txEl>
                                              <p:pRg st="2" end="2"/>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animEffect transition="in" filter="randombar(horizontal)">
                                      <p:cBhvr>
                                        <p:cTn id="13" dur="500"/>
                                        <p:tgtEl>
                                          <p:spTgt spid="2">
                                            <p:txEl>
                                              <p:pRg st="3" end="3"/>
                                            </p:txEl>
                                          </p:spTgt>
                                        </p:tgtEl>
                                      </p:cBhvr>
                                    </p:animEffect>
                                  </p:childTnLst>
                                </p:cTn>
                              </p:par>
                              <p:par>
                                <p:cTn id="14" presetID="14" presetClass="entr" presetSubtype="10" fill="hold" nodeType="withEffect">
                                  <p:stCondLst>
                                    <p:cond delay="0"/>
                                  </p:stCondLst>
                                  <p:childTnLst>
                                    <p:set>
                                      <p:cBhvr>
                                        <p:cTn id="15" dur="1" fill="hold">
                                          <p:stCondLst>
                                            <p:cond delay="0"/>
                                          </p:stCondLst>
                                        </p:cTn>
                                        <p:tgtEl>
                                          <p:spTgt spid="2">
                                            <p:txEl>
                                              <p:pRg st="4" end="4"/>
                                            </p:txEl>
                                          </p:spTgt>
                                        </p:tgtEl>
                                        <p:attrNameLst>
                                          <p:attrName>style.visibility</p:attrName>
                                        </p:attrNameLst>
                                      </p:cBhvr>
                                      <p:to>
                                        <p:strVal val="visible"/>
                                      </p:to>
                                    </p:set>
                                    <p:animEffect transition="in" filter="randombar(horizontal)">
                                      <p:cBhvr>
                                        <p:cTn id="16"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908720"/>
            <a:ext cx="4213013"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二、现代科技进步的革命性</a:t>
            </a:r>
            <a:r>
              <a:rPr lang="zh-CN"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意义</a:t>
            </a:r>
            <a:r>
              <a:rPr lang="en-US"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nvGraphicFramePr>
        <p:xfrm>
          <a:off x="508000" y="1411822"/>
          <a:ext cx="8127999" cy="4828032"/>
        </p:xfrm>
        <a:graphic>
          <a:graphicData uri="http://schemas.openxmlformats.org/drawingml/2006/table">
            <a:tbl>
              <a:tblPr firstRow="1" firstCol="1" bandRow="1"/>
              <a:tblGrid>
                <a:gridCol w="391592"/>
                <a:gridCol w="648072"/>
                <a:gridCol w="7088335"/>
              </a:tblGrid>
              <a:tr h="0">
                <a:tc rowSpan="3">
                  <a:txBody>
                    <a:bodyPr/>
                    <a:lstStyle/>
                    <a:p>
                      <a:pPr>
                        <a:lnSpc>
                          <a:spcPct val="12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社会</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生产</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生产</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力</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计算机与人工智能技术带来了生产力的巨大飞跃</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劳作</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方式</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由粗放型转化为</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集约型</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大量的</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劳动力</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从生产线上退下来</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人们越来越依靠技术革新来实现利润增长</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企业</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管理</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以</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市场</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为导向、充分发挥技术优势、有效调动员工积极性的</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现代企业管理</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制度逐步发展起来</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3">
                  <a:txBody>
                    <a:bodyPr/>
                    <a:lstStyle/>
                    <a:p>
                      <a:pPr>
                        <a:lnSpc>
                          <a:spcPct val="12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文化</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生活</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方便</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沟通</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计算机网络、移动通信等技术迅猛发展</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使人们可以轻松了解社会动态</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与外界沟通更加方便</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丰富</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生活</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各种</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应用程序</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的开发</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促进了人们的通信交流</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丰富了大众的文化生活</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推动了</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电子商务</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的发展</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认识</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世界</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全媒体</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不断发展</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能够最大程度汇集各种渠道的信息</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为人们认识世界提供了不同的视角</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4" name="矩形 3"/>
          <p:cNvSpPr/>
          <p:nvPr/>
        </p:nvSpPr>
        <p:spPr>
          <a:xfrm>
            <a:off x="3533066" y="2225412"/>
            <a:ext cx="864943"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 name="矩形 4"/>
          <p:cNvSpPr/>
          <p:nvPr/>
        </p:nvSpPr>
        <p:spPr>
          <a:xfrm>
            <a:off x="5281806" y="2225412"/>
            <a:ext cx="864943"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 name="矩形 5"/>
          <p:cNvSpPr/>
          <p:nvPr/>
        </p:nvSpPr>
        <p:spPr>
          <a:xfrm>
            <a:off x="1835696" y="3041631"/>
            <a:ext cx="584465" cy="29583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 name="矩形 6"/>
          <p:cNvSpPr/>
          <p:nvPr/>
        </p:nvSpPr>
        <p:spPr>
          <a:xfrm>
            <a:off x="1835696" y="3439274"/>
            <a:ext cx="1697370" cy="29583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 name="矩形 7"/>
          <p:cNvSpPr/>
          <p:nvPr/>
        </p:nvSpPr>
        <p:spPr>
          <a:xfrm>
            <a:off x="2134002" y="4651139"/>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9" name="矩形 8"/>
          <p:cNvSpPr/>
          <p:nvPr/>
        </p:nvSpPr>
        <p:spPr>
          <a:xfrm>
            <a:off x="3882832" y="5044088"/>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0" name="矩形 9"/>
          <p:cNvSpPr/>
          <p:nvPr/>
        </p:nvSpPr>
        <p:spPr>
          <a:xfrm>
            <a:off x="1555218" y="5442757"/>
            <a:ext cx="864943"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5"/>
                                        </p:tgtEl>
                                      </p:cBhvr>
                                    </p:animEffect>
                                    <p:set>
                                      <p:cBhvr>
                                        <p:cTn id="13" dur="1" fill="hold">
                                          <p:stCondLst>
                                            <p:cond delay="499"/>
                                          </p:stCondLst>
                                        </p:cTn>
                                        <p:tgtEl>
                                          <p:spTgt spid="5"/>
                                        </p:tgtEl>
                                        <p:attrNameLst>
                                          <p:attrName>style.visibility</p:attrName>
                                        </p:attrNameLst>
                                      </p:cBhvr>
                                      <p:to>
                                        <p:strVal val="hidden"/>
                                      </p:to>
                                    </p:se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4" presetClass="exit" presetSubtype="10" fill="hold" grpId="2" nodeType="clickEffect">
                                  <p:stCondLst>
                                    <p:cond delay="0"/>
                                  </p:stCondLst>
                                  <p:childTnLst>
                                    <p:animEffect transition="out" filter="randombar(horizontal)">
                                      <p:cBhvr>
                                        <p:cTn id="18" dur="500"/>
                                        <p:tgtEl>
                                          <p:spTgt spid="6"/>
                                        </p:tgtEl>
                                      </p:cBhvr>
                                    </p:animEffect>
                                    <p:set>
                                      <p:cBhvr>
                                        <p:cTn id="19" dur="1" fill="hold">
                                          <p:stCondLst>
                                            <p:cond delay="499"/>
                                          </p:stCondLst>
                                        </p:cTn>
                                        <p:tgtEl>
                                          <p:spTgt spid="6"/>
                                        </p:tgtEl>
                                        <p:attrNameLst>
                                          <p:attrName>style.visibility</p:attrName>
                                        </p:attrNameLst>
                                      </p:cBhvr>
                                      <p:to>
                                        <p:strVal val="hidden"/>
                                      </p:to>
                                    </p:se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4" presetClass="exit" presetSubtype="10" fill="hold" grpId="3" nodeType="clickEffect">
                                  <p:stCondLst>
                                    <p:cond delay="0"/>
                                  </p:stCondLst>
                                  <p:childTnLst>
                                    <p:animEffect transition="out" filter="randombar(horizontal)">
                                      <p:cBhvr>
                                        <p:cTn id="24" dur="500"/>
                                        <p:tgtEl>
                                          <p:spTgt spid="7"/>
                                        </p:tgtEl>
                                      </p:cBhvr>
                                    </p:animEffect>
                                    <p:set>
                                      <p:cBhvr>
                                        <p:cTn id="25" dur="1" fill="hold">
                                          <p:stCondLst>
                                            <p:cond delay="499"/>
                                          </p:stCondLst>
                                        </p:cTn>
                                        <p:tgtEl>
                                          <p:spTgt spid="7"/>
                                        </p:tgtEl>
                                        <p:attrNameLst>
                                          <p:attrName>style.visibility</p:attrName>
                                        </p:attrNameLst>
                                      </p:cBhvr>
                                      <p:to>
                                        <p:strVal val="hidden"/>
                                      </p:to>
                                    </p:se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4" presetClass="exit" presetSubtype="10" fill="hold" grpId="4" nodeType="clickEffect">
                                  <p:stCondLst>
                                    <p:cond delay="0"/>
                                  </p:stCondLst>
                                  <p:childTnLst>
                                    <p:animEffect transition="out" filter="randombar(horizontal)">
                                      <p:cBhvr>
                                        <p:cTn id="30" dur="500"/>
                                        <p:tgtEl>
                                          <p:spTgt spid="8"/>
                                        </p:tgtEl>
                                      </p:cBhvr>
                                    </p:animEffect>
                                    <p:set>
                                      <p:cBhvr>
                                        <p:cTn id="31" dur="1" fill="hold">
                                          <p:stCondLst>
                                            <p:cond delay="499"/>
                                          </p:stCondLst>
                                        </p:cTn>
                                        <p:tgtEl>
                                          <p:spTgt spid="8"/>
                                        </p:tgtEl>
                                        <p:attrNameLst>
                                          <p:attrName>style.visibility</p:attrName>
                                        </p:attrNameLst>
                                      </p:cBhvr>
                                      <p:to>
                                        <p:strVal val="hidden"/>
                                      </p:to>
                                    </p:se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14" presetClass="exit" presetSubtype="10" fill="hold" grpId="5" nodeType="clickEffect">
                                  <p:stCondLst>
                                    <p:cond delay="0"/>
                                  </p:stCondLst>
                                  <p:childTnLst>
                                    <p:animEffect transition="out" filter="randombar(horizontal)">
                                      <p:cBhvr>
                                        <p:cTn id="36" dur="500"/>
                                        <p:tgtEl>
                                          <p:spTgt spid="9"/>
                                        </p:tgtEl>
                                      </p:cBhvr>
                                    </p:animEffect>
                                    <p:set>
                                      <p:cBhvr>
                                        <p:cTn id="37" dur="1" fill="hold">
                                          <p:stCondLst>
                                            <p:cond delay="499"/>
                                          </p:stCondLst>
                                        </p:cTn>
                                        <p:tgtEl>
                                          <p:spTgt spid="9"/>
                                        </p:tgtEl>
                                        <p:attrNameLst>
                                          <p:attrName>style.visibility</p:attrName>
                                        </p:attrNameLst>
                                      </p:cBhvr>
                                      <p:to>
                                        <p:strVal val="hidden"/>
                                      </p:to>
                                    </p:se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14" presetClass="exit" presetSubtype="10" fill="hold" grpId="6" nodeType="clickEffect">
                                  <p:stCondLst>
                                    <p:cond delay="0"/>
                                  </p:stCondLst>
                                  <p:childTnLst>
                                    <p:animEffect transition="out" filter="randombar(horizontal)">
                                      <p:cBhvr>
                                        <p:cTn id="42" dur="500"/>
                                        <p:tgtEl>
                                          <p:spTgt spid="10"/>
                                        </p:tgtEl>
                                      </p:cBhvr>
                                    </p:animEffect>
                                    <p:set>
                                      <p:cBhvr>
                                        <p:cTn id="43" dur="1" fill="hold">
                                          <p:stCondLst>
                                            <p:cond delay="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1"/>
      <p:bldP spid="6" grpId="2"/>
      <p:bldP spid="7" grpId="3"/>
      <p:bldP spid="8" grpId="4"/>
      <p:bldP spid="9" grpId="5"/>
      <p:bldP spid="10" grpId="6"/>
    </p:bld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aphicFrame>
        <p:nvGraphicFramePr>
          <p:cNvPr id="2" name="表格 1"/>
          <p:cNvGraphicFramePr>
            <a:graphicFrameLocks noGrp="1" noChangeAspect="1"/>
          </p:cNvGraphicFramePr>
          <p:nvPr/>
        </p:nvGraphicFramePr>
        <p:xfrm>
          <a:off x="508000" y="1988840"/>
          <a:ext cx="8127999" cy="2514600"/>
        </p:xfrm>
        <a:graphic>
          <a:graphicData uri="http://schemas.openxmlformats.org/drawingml/2006/table">
            <a:tbl>
              <a:tblPr firstRow="1" firstCol="1" bandRow="1"/>
              <a:tblGrid>
                <a:gridCol w="823640"/>
                <a:gridCol w="720080"/>
                <a:gridCol w="6584279"/>
              </a:tblGrid>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人类</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视野</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地球</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村</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交通和通信技术的进步使得地球成为</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地球村</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网络的普及促进了信息的交流</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进而大大丰富了人类的知识</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推动了社会的进步</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负面</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影响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gridSpan="2">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现代科技应用不当</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也会带来负面影响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hMerge="1">
                  <a:txBody>
                    <a:bodyPr/>
                    <a:lstStyle/>
                    <a:p/>
                  </a:txBody>
                  <a:tcPr/>
                </a:tc>
              </a:tr>
            </a:tbl>
          </a:graphicData>
        </a:graphic>
      </p:graphicFrame>
      <p:sp>
        <p:nvSpPr>
          <p:cNvPr id="3" name="矩形 2"/>
          <p:cNvSpPr/>
          <p:nvPr/>
        </p:nvSpPr>
        <p:spPr>
          <a:xfrm>
            <a:off x="6660232" y="2071122"/>
            <a:ext cx="864943"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708603"/>
            <a:ext cx="8128000" cy="369479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概念阐释</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农业革命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工业革命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信息革命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的含义</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农业革命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新石器时代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人类发明了农业、畜牧业。农业的产生是人类历史上的一次巨大革命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这场革命被称为农业革命或新石器革命。</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工业革命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工业革命是开始于</a:t>
            </a:r>
            <a:r>
              <a:rPr lang="en-US" altLang="zh-CN" sz="2200">
                <a:solidFill>
                  <a:srgbClr val="000000"/>
                </a:solidFill>
                <a:latin typeface="Times New Roman" panose="02020603050405020304" pitchFamily="18" charset="0"/>
                <a:cs typeface="Times New Roman" panose="02020603050405020304" pitchFamily="18" charset="0"/>
              </a:rPr>
              <a:t>18</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60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以机器取代人力</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以大规模工厂化生产取代个体工场手工生产的一场生产与科技革命。</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信息革命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信息革命指由于信息生产、处理手段的高度发展而导致的社会生产力、生产关系的变革</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以互联网与全球化的普及为重要标志。</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1069"/>
            <a:ext cx="8128000" cy="370986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b="1">
                <a:solidFill>
                  <a:srgbClr val="000000"/>
                </a:solidFill>
                <a:latin typeface="Times New Roman" panose="02020603050405020304" pitchFamily="18" charset="0"/>
                <a:cs typeface="Times New Roman" panose="02020603050405020304" pitchFamily="18" charset="0"/>
              </a:rPr>
              <a:t>未来社会的引擎</a:t>
            </a:r>
            <a:r>
              <a:rPr lang="en-US" altLang="zh-CN" sz="2200" b="1">
                <a:solidFill>
                  <a:srgbClr val="000000"/>
                </a:solidFill>
                <a:latin typeface="Times New Roman" panose="02020603050405020304" pitchFamily="18" charset="0"/>
                <a:cs typeface="Times New Roman" panose="02020603050405020304" pitchFamily="18" charset="0"/>
              </a:rPr>
              <a:t>——</a:t>
            </a:r>
            <a:r>
              <a:rPr lang="zh-CN" altLang="zh-CN" sz="2200" b="1">
                <a:solidFill>
                  <a:srgbClr val="000000"/>
                </a:solidFill>
                <a:latin typeface="Times New Roman" panose="02020603050405020304" pitchFamily="18" charset="0"/>
                <a:cs typeface="Times New Roman" panose="02020603050405020304" pitchFamily="18" charset="0"/>
              </a:rPr>
              <a:t>人工智能技术的定义及重大成就</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史料实证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材料一</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NEU-BZ-S92"/>
                <a:cs typeface="宋体" panose="02010600030101010101" pitchFamily="2" charset="-122"/>
              </a:rPr>
              <a:t>①</a:t>
            </a:r>
            <a:r>
              <a:rPr lang="zh-CN" altLang="zh-CN" sz="2200" u="sng">
                <a:solidFill>
                  <a:srgbClr val="000000"/>
                </a:solidFill>
                <a:uFill>
                  <a:solidFill>
                    <a:srgbClr val="000000"/>
                  </a:solidFill>
                </a:uFill>
                <a:latin typeface="Times New Roman" panose="02020603050405020304" pitchFamily="18" charset="0"/>
                <a:ea typeface="楷体" panose="02010609060101010101" pitchFamily="49" charset="-122"/>
                <a:cs typeface="Times New Roman" panose="02020603050405020304" pitchFamily="18" charset="0"/>
              </a:rPr>
              <a:t>人工智能简单地讲就是用计算机实现人的头脑功能</a:t>
            </a:r>
            <a:r>
              <a:rPr lang="en-US" altLang="zh-CN" sz="2200" u="sng">
                <a:solidFill>
                  <a:srgbClr val="000000"/>
                </a:solidFill>
                <a:uFill>
                  <a:solidFill>
                    <a:srgbClr val="000000"/>
                  </a:solidFill>
                </a:uFill>
                <a:latin typeface="Times New Roman" panose="02020603050405020304"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anose="02020603050405020304" pitchFamily="18" charset="0"/>
                <a:ea typeface="楷体" panose="02010609060101010101" pitchFamily="49" charset="-122"/>
                <a:cs typeface="Times New Roman" panose="02020603050405020304" pitchFamily="18" charset="0"/>
              </a:rPr>
              <a:t>即通过计算机实现人的头脑思维所产生的效果。人工智能算法所要处理的问题</a:t>
            </a:r>
            <a:r>
              <a:rPr lang="en-US" altLang="zh-CN" sz="2200" u="sng">
                <a:solidFill>
                  <a:srgbClr val="000000"/>
                </a:solidFill>
                <a:uFill>
                  <a:solidFill>
                    <a:srgbClr val="000000"/>
                  </a:solidFill>
                </a:uFill>
                <a:latin typeface="Times New Roman" panose="02020603050405020304"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anose="02020603050405020304" pitchFamily="18" charset="0"/>
                <a:ea typeface="楷体" panose="02010609060101010101" pitchFamily="49" charset="-122"/>
                <a:cs typeface="Times New Roman" panose="02020603050405020304" pitchFamily="18" charset="0"/>
              </a:rPr>
              <a:t>以及处理后的结果具有不可预测性</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机器人在行走过程中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如果路上出现一个不可预知的障碍物</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这时机器人肯定会被绊倒</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然而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NEU-BZ-S92"/>
                <a:cs typeface="宋体" panose="02010600030101010101" pitchFamily="2" charset="-122"/>
              </a:rPr>
              <a:t>②</a:t>
            </a:r>
            <a:r>
              <a:rPr lang="zh-CN" altLang="zh-CN" sz="2200" u="sng">
                <a:solidFill>
                  <a:srgbClr val="000000"/>
                </a:solidFill>
                <a:uFill>
                  <a:solidFill>
                    <a:srgbClr val="000000"/>
                  </a:solidFill>
                </a:uFill>
                <a:latin typeface="Times New Roman" panose="02020603050405020304" pitchFamily="18" charset="0"/>
                <a:ea typeface="楷体" panose="02010609060101010101" pitchFamily="49" charset="-122"/>
                <a:cs typeface="Times New Roman" panose="02020603050405020304" pitchFamily="18" charset="0"/>
              </a:rPr>
              <a:t>如果在机器人系统中搭载了人工智能的算法</a:t>
            </a:r>
            <a:r>
              <a:rPr lang="en-US" altLang="zh-CN" sz="2200" u="sng">
                <a:solidFill>
                  <a:srgbClr val="000000"/>
                </a:solidFill>
                <a:uFill>
                  <a:solidFill>
                    <a:srgbClr val="000000"/>
                  </a:solidFill>
                </a:uFill>
                <a:latin typeface="Times New Roman" panose="02020603050405020304"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anose="02020603050405020304" pitchFamily="18" charset="0"/>
                <a:ea typeface="楷体" panose="02010609060101010101" pitchFamily="49" charset="-122"/>
                <a:cs typeface="Times New Roman" panose="02020603050405020304" pitchFamily="18" charset="0"/>
              </a:rPr>
              <a:t>机器人就可以依据自己的判断</a:t>
            </a:r>
            <a:r>
              <a:rPr lang="en-US" altLang="zh-CN" sz="2200" u="sng">
                <a:solidFill>
                  <a:srgbClr val="000000"/>
                </a:solidFill>
                <a:uFill>
                  <a:solidFill>
                    <a:srgbClr val="000000"/>
                  </a:solidFill>
                </a:uFill>
                <a:latin typeface="Times New Roman" panose="02020603050405020304"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anose="02020603050405020304" pitchFamily="18" charset="0"/>
                <a:ea typeface="楷体" panose="02010609060101010101" pitchFamily="49" charset="-122"/>
                <a:cs typeface="Times New Roman" panose="02020603050405020304" pitchFamily="18" charset="0"/>
              </a:rPr>
              <a:t>自主地绕过障碍物</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摘编自</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顾泽苍《人工智能技术深度剖析》</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099206"/>
            <a:ext cx="8128000" cy="491358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材料二</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就人类科技发展的历史看来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NEU-BZ-S92"/>
                <a:cs typeface="宋体" panose="02010600030101010101" pitchFamily="2" charset="-122"/>
              </a:rPr>
              <a:t>③</a:t>
            </a:r>
            <a:r>
              <a:rPr lang="zh-CN" altLang="zh-CN" sz="2200" u="sng">
                <a:solidFill>
                  <a:srgbClr val="000000"/>
                </a:solidFill>
                <a:uFill>
                  <a:solidFill>
                    <a:srgbClr val="000000"/>
                  </a:solidFill>
                </a:uFill>
                <a:latin typeface="Times New Roman" panose="02020603050405020304" pitchFamily="18" charset="0"/>
                <a:ea typeface="楷体" panose="02010609060101010101" pitchFamily="49" charset="-122"/>
                <a:cs typeface="Times New Roman" panose="02020603050405020304" pitchFamily="18" charset="0"/>
              </a:rPr>
              <a:t>从</a:t>
            </a:r>
            <a:r>
              <a:rPr lang="en-US" altLang="zh-CN" sz="2200" u="sng">
                <a:solidFill>
                  <a:srgbClr val="000000"/>
                </a:solidFill>
                <a:uFill>
                  <a:solidFill>
                    <a:srgbClr val="000000"/>
                  </a:solidFill>
                </a:uFill>
                <a:latin typeface="Times New Roman" panose="02020603050405020304"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anose="02020603050405020304" pitchFamily="18" charset="0"/>
                <a:ea typeface="楷体" panose="02010609060101010101" pitchFamily="49" charset="-122"/>
                <a:cs typeface="Times New Roman" panose="02020603050405020304" pitchFamily="18" charset="0"/>
              </a:rPr>
              <a:t>蒸汽时代</a:t>
            </a:r>
            <a:r>
              <a:rPr lang="en-US" altLang="zh-CN" sz="2200" u="sng">
                <a:solidFill>
                  <a:srgbClr val="000000"/>
                </a:solidFill>
                <a:uFill>
                  <a:solidFill>
                    <a:srgbClr val="000000"/>
                  </a:solidFill>
                </a:uFill>
                <a:latin typeface="Times New Roman" panose="02020603050405020304"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anose="02020603050405020304" pitchFamily="18" charset="0"/>
                <a:ea typeface="楷体" panose="02010609060101010101" pitchFamily="49" charset="-122"/>
                <a:cs typeface="Times New Roman" panose="02020603050405020304" pitchFamily="18" charset="0"/>
              </a:rPr>
              <a:t>到</a:t>
            </a:r>
            <a:r>
              <a:rPr lang="en-US" altLang="zh-CN" sz="2200" u="sng">
                <a:solidFill>
                  <a:srgbClr val="000000"/>
                </a:solidFill>
                <a:uFill>
                  <a:solidFill>
                    <a:srgbClr val="000000"/>
                  </a:solidFill>
                </a:uFill>
                <a:latin typeface="Times New Roman" panose="02020603050405020304"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anose="02020603050405020304" pitchFamily="18" charset="0"/>
                <a:ea typeface="楷体" panose="02010609060101010101" pitchFamily="49" charset="-122"/>
                <a:cs typeface="Times New Roman" panose="02020603050405020304" pitchFamily="18" charset="0"/>
              </a:rPr>
              <a:t>电力时代</a:t>
            </a:r>
            <a:r>
              <a:rPr lang="en-US" altLang="zh-CN" sz="2200" u="sng">
                <a:solidFill>
                  <a:srgbClr val="000000"/>
                </a:solidFill>
                <a:uFill>
                  <a:solidFill>
                    <a:srgbClr val="000000"/>
                  </a:solidFill>
                </a:uFill>
                <a:latin typeface="Times New Roman" panose="02020603050405020304"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anose="02020603050405020304" pitchFamily="18" charset="0"/>
                <a:ea typeface="楷体" panose="02010609060101010101" pitchFamily="49" charset="-122"/>
                <a:cs typeface="Times New Roman" panose="02020603050405020304" pitchFamily="18" charset="0"/>
              </a:rPr>
              <a:t>再到</a:t>
            </a:r>
            <a:r>
              <a:rPr lang="en-US" altLang="zh-CN" sz="2200" u="sng">
                <a:solidFill>
                  <a:srgbClr val="000000"/>
                </a:solidFill>
                <a:uFill>
                  <a:solidFill>
                    <a:srgbClr val="000000"/>
                  </a:solidFill>
                </a:uFill>
                <a:latin typeface="Times New Roman" panose="02020603050405020304"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anose="02020603050405020304" pitchFamily="18" charset="0"/>
                <a:ea typeface="楷体" panose="02010609060101010101" pitchFamily="49" charset="-122"/>
                <a:cs typeface="Times New Roman" panose="02020603050405020304" pitchFamily="18" charset="0"/>
              </a:rPr>
              <a:t>信息时代</a:t>
            </a:r>
            <a:r>
              <a:rPr lang="en-US" altLang="zh-CN" sz="2200" u="sng">
                <a:solidFill>
                  <a:srgbClr val="000000"/>
                </a:solidFill>
                <a:uFill>
                  <a:solidFill>
                    <a:srgbClr val="000000"/>
                  </a:solidFill>
                </a:uFill>
                <a:latin typeface="Times New Roman" panose="02020603050405020304"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anose="02020603050405020304" pitchFamily="18" charset="0"/>
                <a:ea typeface="楷体" panose="02010609060101010101" pitchFamily="49" charset="-122"/>
                <a:cs typeface="Times New Roman" panose="02020603050405020304" pitchFamily="18" charset="0"/>
              </a:rPr>
              <a:t>人们从自然中不断获得全新的动力</a:t>
            </a:r>
            <a:r>
              <a:rPr lang="en-US" altLang="zh-CN" sz="2200" u="sng">
                <a:solidFill>
                  <a:srgbClr val="000000"/>
                </a:solidFill>
                <a:uFill>
                  <a:solidFill>
                    <a:srgbClr val="000000"/>
                  </a:solidFill>
                </a:uFill>
                <a:latin typeface="Times New Roman" panose="02020603050405020304"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anose="02020603050405020304" pitchFamily="18" charset="0"/>
                <a:ea typeface="楷体" panose="02010609060101010101" pitchFamily="49" charset="-122"/>
                <a:cs typeface="Times New Roman" panose="02020603050405020304" pitchFamily="18" charset="0"/>
              </a:rPr>
              <a:t>但是结果却是相同的</a:t>
            </a:r>
            <a:r>
              <a:rPr lang="en-US" altLang="zh-CN" sz="2200" u="sng">
                <a:solidFill>
                  <a:srgbClr val="000000"/>
                </a:solidFill>
                <a:uFill>
                  <a:solidFill>
                    <a:srgbClr val="000000"/>
                  </a:solidFill>
                </a:uFill>
                <a:latin typeface="Times New Roman" panose="02020603050405020304"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anose="02020603050405020304" pitchFamily="18" charset="0"/>
                <a:ea typeface="楷体" panose="02010609060101010101" pitchFamily="49" charset="-122"/>
                <a:cs typeface="Times New Roman" panose="02020603050405020304" pitchFamily="18" charset="0"/>
              </a:rPr>
              <a:t>使人们的工作变得</a:t>
            </a:r>
            <a:r>
              <a:rPr lang="en-US" altLang="zh-CN" sz="2200" u="sng">
                <a:solidFill>
                  <a:srgbClr val="000000"/>
                </a:solidFill>
                <a:uFill>
                  <a:solidFill>
                    <a:srgbClr val="000000"/>
                  </a:solidFill>
                </a:uFill>
                <a:latin typeface="Times New Roman" panose="02020603050405020304"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anose="02020603050405020304" pitchFamily="18" charset="0"/>
                <a:ea typeface="楷体" panose="02010609060101010101" pitchFamily="49" charset="-122"/>
                <a:cs typeface="Times New Roman" panose="02020603050405020304" pitchFamily="18" charset="0"/>
              </a:rPr>
              <a:t>省劲</a:t>
            </a:r>
            <a:r>
              <a:rPr lang="en-US" altLang="zh-CN" sz="2200" u="sng">
                <a:solidFill>
                  <a:srgbClr val="000000"/>
                </a:solidFill>
                <a:uFill>
                  <a:solidFill>
                    <a:srgbClr val="000000"/>
                  </a:solidFill>
                </a:u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NEU-BZ-S92"/>
                <a:cs typeface="宋体" panose="02010600030101010101" pitchFamily="2" charset="-122"/>
              </a:rPr>
              <a:t>④</a:t>
            </a:r>
            <a:r>
              <a:rPr lang="zh-CN" altLang="zh-CN" sz="2200" u="sng">
                <a:solidFill>
                  <a:srgbClr val="000000"/>
                </a:solidFill>
                <a:uFill>
                  <a:solidFill>
                    <a:srgbClr val="000000"/>
                  </a:solidFill>
                </a:uFill>
                <a:latin typeface="Times New Roman" panose="02020603050405020304" pitchFamily="18" charset="0"/>
                <a:ea typeface="楷体" panose="02010609060101010101" pitchFamily="49" charset="-122"/>
                <a:cs typeface="Times New Roman" panose="02020603050405020304" pitchFamily="18" charset="0"/>
              </a:rPr>
              <a:t>人工智能技术不仅可以在工作中大大减轻人类的体力劳动</a:t>
            </a:r>
            <a:r>
              <a:rPr lang="en-US" altLang="zh-CN" sz="2200" u="sng">
                <a:solidFill>
                  <a:srgbClr val="000000"/>
                </a:solidFill>
                <a:uFill>
                  <a:solidFill>
                    <a:srgbClr val="000000"/>
                  </a:solidFill>
                </a:uFill>
                <a:latin typeface="Times New Roman" panose="02020603050405020304"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anose="02020603050405020304" pitchFamily="18" charset="0"/>
                <a:ea typeface="楷体" panose="02010609060101010101" pitchFamily="49" charset="-122"/>
                <a:cs typeface="Times New Roman" panose="02020603050405020304" pitchFamily="18" charset="0"/>
              </a:rPr>
              <a:t>还可以极大地降低人类脑力劳动的强度</a:t>
            </a:r>
            <a:r>
              <a:rPr lang="en-US" altLang="zh-CN" sz="2200" u="sng">
                <a:solidFill>
                  <a:srgbClr val="000000"/>
                </a:solidFill>
                <a:uFill>
                  <a:solidFill>
                    <a:srgbClr val="000000"/>
                  </a:solidFill>
                </a:uFill>
                <a:latin typeface="Times New Roman" panose="02020603050405020304"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anose="02020603050405020304" pitchFamily="18" charset="0"/>
                <a:ea typeface="楷体" panose="02010609060101010101" pitchFamily="49" charset="-122"/>
                <a:cs typeface="Times New Roman" panose="02020603050405020304" pitchFamily="18" charset="0"/>
              </a:rPr>
              <a:t>并辅助人类进行数据分析或事务决策</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摘编自杜森《人工智能对人类生活方式的影响及反思》</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读史技巧</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材料一中的</a:t>
            </a: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讲述了人工智能的重要特点是像人一样思考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处理问题及处理结果具有不可预测性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材料一中的</a:t>
            </a: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则用实例说明人工智能可以像人一样行动的特点。材料二中的</a:t>
            </a:r>
            <a:r>
              <a:rPr lang="zh-CN" altLang="zh-CN" sz="2200">
                <a:solidFill>
                  <a:srgbClr val="000000"/>
                </a:solidFill>
                <a:latin typeface="NEU-BZ-S92"/>
                <a:cs typeface="宋体" panose="02010600030101010101" pitchFamily="2" charset="-122"/>
              </a:rPr>
              <a:t>③</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讲述了人工智能之前的科技的主要作用是节省人的体力劳动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材料二中的</a:t>
            </a:r>
            <a:r>
              <a:rPr lang="zh-CN" altLang="zh-CN" sz="2200">
                <a:solidFill>
                  <a:srgbClr val="000000"/>
                </a:solidFill>
                <a:latin typeface="NEU-BZ-S92"/>
                <a:cs typeface="宋体" panose="02010600030101010101" pitchFamily="2" charset="-122"/>
              </a:rPr>
              <a:t>④</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则讲述了人工智能技术的主要作用是兼顾节省人的体力和脑力劳动。</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911735"/>
            <a:ext cx="8128000" cy="328852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互动探究</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根据材料一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归纳人工智能的特点。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根据材料二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指出人工智能技术与之前科学技术对人类影响的主要不同之处。</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提示</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特点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像人一样思考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处理问题及结果具有不可预测性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像人一样行动等。</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不同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之前的科技动力主要从自然中获取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主要结果是节省人的体力劳动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而人工智能技术的动力来自于计算机算法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主要结果是大大降低人的体力和脑力劳动。</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randombar(horizontal)">
                                      <p:cBhvr>
                                        <p:cTn id="7" dur="500"/>
                                        <p:tgtEl>
                                          <p:spTgt spid="2">
                                            <p:txEl>
                                              <p:pRg st="2" end="2"/>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2">
                                            <p:txEl>
                                              <p:pRg st="3" end="3"/>
                                            </p:txEl>
                                          </p:spTgt>
                                        </p:tgtEl>
                                        <p:attrNameLst>
                                          <p:attrName>style.visibility</p:attrName>
                                        </p:attrNameLst>
                                      </p:cBhvr>
                                      <p:to>
                                        <p:strVal val="visible"/>
                                      </p:to>
                                    </p:set>
                                    <p:animEffect transition="in" filter="randombar(horizontal)">
                                      <p:cBhvr>
                                        <p:cTn id="10"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095941"/>
            <a:ext cx="8128000" cy="85093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历史解释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人工智能技术的定义及重大成就</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nvGraphicFramePr>
        <p:xfrm>
          <a:off x="508000" y="1988840"/>
          <a:ext cx="8128000" cy="3520440"/>
        </p:xfrm>
        <a:graphic>
          <a:graphicData uri="http://schemas.openxmlformats.org/drawingml/2006/table">
            <a:tbl>
              <a:tblPr firstRow="1" firstCol="1" bandRow="1"/>
              <a:tblGrid>
                <a:gridCol w="679624"/>
                <a:gridCol w="7448376"/>
              </a:tblGrid>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项目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具体内涵</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定义</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人工智能技术是研究、开发用于模拟、延伸和扩展人的智能的理论、方法、技术及应用系统的一门新的技术科学。人工智能是计算机科学的一个分支</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它企图了解智能的实质</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并生产出一种新的能以人类智能相似的方式做出反应的智能机器</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该领域的研究包括机器人、语言识别、图像识别、自然语言处理和专家系统等</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graphicFrame>
        <p:nvGraphicFramePr>
          <p:cNvPr id="2" name="表格 1"/>
          <p:cNvGraphicFramePr>
            <a:graphicFrameLocks noGrp="1" noChangeAspect="1"/>
          </p:cNvGraphicFramePr>
          <p:nvPr/>
        </p:nvGraphicFramePr>
        <p:xfrm>
          <a:off x="508000" y="1343629"/>
          <a:ext cx="8128000" cy="4425696"/>
        </p:xfrm>
        <a:graphic>
          <a:graphicData uri="http://schemas.openxmlformats.org/drawingml/2006/table">
            <a:tbl>
              <a:tblPr firstRow="1" firstCol="1" bandRow="1"/>
              <a:tblGrid>
                <a:gridCol w="391592"/>
                <a:gridCol w="1152128"/>
                <a:gridCol w="6584280"/>
              </a:tblGrid>
              <a:tr h="0">
                <a:tc gridSpan="2">
                  <a:txBody>
                    <a:bodyPr/>
                    <a:lstStyle/>
                    <a:p>
                      <a:pPr>
                        <a:lnSpc>
                          <a:spcPct val="12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项目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txBody>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具体内涵</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4">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成就</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人机对弈</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1997</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5</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月</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3—11</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日</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加里</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卡斯帕罗夫以</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2.5</a:t>
                      </a:r>
                      <a:r>
                        <a:rPr lang="zh-CN" sz="2200">
                          <a:solidFill>
                            <a:srgbClr val="000000"/>
                          </a:solidFill>
                          <a:effectLst/>
                          <a:latin typeface="NEU-BZ-S92"/>
                          <a:ea typeface="宋体" panose="02010600030101010101" pitchFamily="2" charset="-122"/>
                          <a:cs typeface="宋体" panose="02010600030101010101" pitchFamily="2" charset="-122"/>
                        </a:rPr>
                        <a:t>∶</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3.5</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输于改进后的</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深蓝</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”;2016</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3</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月</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9—15</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日</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李世石以</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a:t>
                      </a:r>
                      <a:r>
                        <a:rPr lang="zh-CN" sz="2200">
                          <a:solidFill>
                            <a:srgbClr val="000000"/>
                          </a:solidFill>
                          <a:effectLst/>
                          <a:latin typeface="NEU-BZ-S92"/>
                          <a:ea typeface="宋体" panose="02010600030101010101" pitchFamily="2" charset="-122"/>
                          <a:cs typeface="宋体" panose="02010600030101010101" pitchFamily="2" charset="-122"/>
                        </a:rPr>
                        <a:t>∶</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4</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输于</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阿尔法围棋</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”(AlphaGo),“</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阿尔法围棋</a:t>
                      </a:r>
                      <a:r>
                        <a:rPr lang="en-US" sz="220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p>
                    <a:p>
                      <a:pPr>
                        <a:lnSpc>
                          <a:spcPct val="120000"/>
                        </a:lnSpc>
                        <a:spcAft>
                          <a:spcPct val="0"/>
                        </a:spcAft>
                        <a:tabLst>
                          <a:tab pos="1188085"/>
                          <a:tab pos="2163445"/>
                          <a:tab pos="3142615"/>
                          <a:tab pos="4190365"/>
                        </a:tabLst>
                      </a:pPr>
                      <a:r>
                        <a:rPr lang="en-US" sz="220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AlphaGo)</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完胜</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模式识别</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2D</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识别引擎</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,3D</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识别引擎</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驻波识别引擎以及多维识别引擎</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知识工程</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专家系统、智能搜索引擎、计算机视觉和图像处理、机器翻译和自然语言理解、数据挖掘和知识发现</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生活领域</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智能手机、智能手表、无人汽车、网络支付、智能家居等</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p:cNvSpPr>
            <a:spLocks noChangeAspect="1"/>
          </p:cNvSpPr>
          <p:nvPr/>
        </p:nvSpPr>
        <p:spPr>
          <a:xfrm>
            <a:off x="508000" y="1230299"/>
            <a:ext cx="8128000" cy="4935005"/>
          </a:xfrm>
          <a:prstGeom prst="rect">
            <a:avLst/>
          </a:prstGeom>
        </p:spPr>
        <p:txBody>
          <a:bodyPr>
            <a:spAutoFit/>
          </a:bodyPr>
          <a:lstStyle/>
          <a:p>
            <a:pPr lvl="0" eaLnBrk="0" fontAlgn="base" hangingPunct="0">
              <a:lnSpc>
                <a:spcPct val="120000"/>
              </a:lnSpc>
              <a:spcBef>
                <a:spcPct val="0"/>
              </a:spcBef>
              <a:spcAft>
                <a:spcPct val="0"/>
              </a:spcAft>
              <a:tabLst>
                <a:tab pos="1187450"/>
                <a:tab pos="2163445"/>
                <a:tab pos="3143250"/>
                <a:tab pos="4191000"/>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典例剖析</a:t>
            </a:r>
            <a:endParaRPr lang="zh-CN" altLang="zh-CN" sz="2200">
              <a:latin typeface="Times New Roman" panose="02020603050405020304" pitchFamily="18" charset="0"/>
              <a:cs typeface="Times New Roman" panose="02020603050405020304" pitchFamily="18" charset="0"/>
            </a:endParaRPr>
          </a:p>
          <a:p>
            <a:pPr lvl="0" eaLnBrk="0" fontAlgn="base" hangingPunct="0">
              <a:lnSpc>
                <a:spcPct val="120000"/>
              </a:lnSpc>
              <a:spcBef>
                <a:spcPct val="0"/>
              </a:spcBef>
              <a:spcAft>
                <a:spcPct val="0"/>
              </a:spcAft>
              <a:tabLst>
                <a:tab pos="1187450"/>
                <a:tab pos="2163445"/>
                <a:tab pos="3143250"/>
                <a:tab pos="4191000"/>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例题</a:t>
            </a: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a:t>
            </a:r>
            <a:r>
              <a:rPr lang="zh-CN" altLang="en-US" sz="2200">
                <a:solidFill>
                  <a:srgbClr val="000000"/>
                </a:solidFill>
                <a:latin typeface="Times New Roman" panose="02020603050405020304" pitchFamily="18" charset="0"/>
                <a:cs typeface="Times New Roman" panose="02020603050405020304" pitchFamily="18" charset="0"/>
              </a:rPr>
              <a:t>阿尔法围棋”</a:t>
            </a:r>
            <a:r>
              <a:rPr lang="en-US" altLang="zh-CN" sz="2200">
                <a:solidFill>
                  <a:srgbClr val="000000"/>
                </a:solidFill>
                <a:latin typeface="Times New Roman" panose="02020603050405020304" pitchFamily="18" charset="0"/>
                <a:cs typeface="Times New Roman" panose="02020603050405020304" pitchFamily="18" charset="0"/>
              </a:rPr>
              <a:t>(AlphaGo)</a:t>
            </a:r>
            <a:r>
              <a:rPr lang="zh-CN" altLang="en-US" sz="2200">
                <a:solidFill>
                  <a:srgbClr val="000000"/>
                </a:solidFill>
                <a:latin typeface="Times New Roman" panose="02020603050405020304" pitchFamily="18" charset="0"/>
                <a:cs typeface="Times New Roman" panose="02020603050405020304" pitchFamily="18" charset="0"/>
              </a:rPr>
              <a:t>是一款围棋人工智能程序。</a:t>
            </a:r>
            <a:r>
              <a:rPr lang="en-US" altLang="zh-CN" sz="2200">
                <a:solidFill>
                  <a:srgbClr val="000000"/>
                </a:solidFill>
                <a:latin typeface="Times New Roman" panose="02020603050405020304" pitchFamily="18" charset="0"/>
                <a:cs typeface="Times New Roman" panose="02020603050405020304" pitchFamily="18" charset="0"/>
              </a:rPr>
              <a:t>2016</a:t>
            </a:r>
            <a:r>
              <a:rPr lang="zh-CN" altLang="en-US"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3</a:t>
            </a:r>
            <a:r>
              <a:rPr lang="zh-CN" altLang="en-US" sz="2200">
                <a:solidFill>
                  <a:srgbClr val="000000"/>
                </a:solidFill>
                <a:latin typeface="Times New Roman" panose="02020603050405020304" pitchFamily="18" charset="0"/>
                <a:cs typeface="Times New Roman" panose="02020603050405020304" pitchFamily="18" charset="0"/>
              </a:rPr>
              <a:t>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en-US" sz="2200">
                <a:solidFill>
                  <a:srgbClr val="000000"/>
                </a:solidFill>
                <a:latin typeface="Times New Roman" panose="02020603050405020304" pitchFamily="18" charset="0"/>
                <a:cs typeface="Times New Roman" panose="02020603050405020304" pitchFamily="18" charset="0"/>
              </a:rPr>
              <a:t>该程序与韩国围棋世界冠军、职业九段棋手李世石进行“人机大战”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en-US" sz="2200">
                <a:solidFill>
                  <a:srgbClr val="000000"/>
                </a:solidFill>
                <a:latin typeface="Times New Roman" panose="02020603050405020304" pitchFamily="18" charset="0"/>
                <a:cs typeface="Times New Roman" panose="02020603050405020304" pitchFamily="18" charset="0"/>
              </a:rPr>
              <a:t>并以</a:t>
            </a:r>
            <a:r>
              <a:rPr lang="en-US" altLang="zh-CN" sz="2200">
                <a:solidFill>
                  <a:srgbClr val="000000"/>
                </a:solidFill>
                <a:latin typeface="Times New Roman" panose="02020603050405020304" pitchFamily="18" charset="0"/>
                <a:cs typeface="Times New Roman" panose="02020603050405020304" pitchFamily="18" charset="0"/>
              </a:rPr>
              <a:t>4</a:t>
            </a:r>
            <a:r>
              <a:rPr lang="en-US" altLang="zh-CN" sz="2200">
                <a:solidFill>
                  <a:srgbClr val="000000"/>
                </a:solidFill>
                <a:latin typeface="Times New Roman" panose="02020603050405020304" pitchFamily="18" charset="0"/>
                <a:ea typeface="NEU-BZ-S9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en-US" sz="2200">
                <a:solidFill>
                  <a:srgbClr val="000000"/>
                </a:solidFill>
                <a:latin typeface="Times New Roman" panose="02020603050405020304" pitchFamily="18" charset="0"/>
                <a:cs typeface="Times New Roman" panose="02020603050405020304" pitchFamily="18" charset="0"/>
              </a:rPr>
              <a:t>的总比分获胜。下列科技进步为人工智能的发展奠定技术基础的是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en-US"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en-US" altLang="zh-CN" sz="2200">
              <a:latin typeface="Times New Roman" panose="02020603050405020304" pitchFamily="18" charset="0"/>
              <a:cs typeface="Times New Roman" panose="02020603050405020304" pitchFamily="18" charset="0"/>
            </a:endParaRPr>
          </a:p>
          <a:p>
            <a:pPr lvl="0" eaLnBrk="0" fontAlgn="base" hangingPunct="0">
              <a:lnSpc>
                <a:spcPct val="120000"/>
              </a:lnSpc>
              <a:spcBef>
                <a:spcPct val="0"/>
              </a:spcBef>
              <a:spcAft>
                <a:spcPct val="0"/>
              </a:spcAft>
              <a:tabLst>
                <a:tab pos="1187450"/>
                <a:tab pos="2163445"/>
                <a:tab pos="3143250"/>
                <a:tab pos="4191000"/>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en-US" sz="2200">
                <a:solidFill>
                  <a:srgbClr val="000000"/>
                </a:solidFill>
                <a:latin typeface="Times New Roman" panose="02020603050405020304" pitchFamily="18" charset="0"/>
                <a:cs typeface="Times New Roman" panose="02020603050405020304" pitchFamily="18" charset="0"/>
              </a:rPr>
              <a:t>蒸汽机的发明与运用</a:t>
            </a:r>
            <a:endParaRPr lang="zh-CN" altLang="en-US" sz="2200">
              <a:latin typeface="Times New Roman" panose="02020603050405020304" pitchFamily="18" charset="0"/>
              <a:cs typeface="Times New Roman" panose="02020603050405020304" pitchFamily="18" charset="0"/>
            </a:endParaRPr>
          </a:p>
          <a:p>
            <a:pPr lvl="0" eaLnBrk="0" fontAlgn="base" hangingPunct="0">
              <a:lnSpc>
                <a:spcPct val="120000"/>
              </a:lnSpc>
              <a:spcBef>
                <a:spcPct val="0"/>
              </a:spcBef>
              <a:spcAft>
                <a:spcPct val="0"/>
              </a:spcAft>
              <a:tabLst>
                <a:tab pos="1187450"/>
                <a:tab pos="2163445"/>
                <a:tab pos="3143250"/>
                <a:tab pos="4191000"/>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en-US" sz="2200">
                <a:solidFill>
                  <a:srgbClr val="000000"/>
                </a:solidFill>
                <a:latin typeface="Times New Roman" panose="02020603050405020304" pitchFamily="18" charset="0"/>
                <a:cs typeface="Times New Roman" panose="02020603050405020304" pitchFamily="18" charset="0"/>
              </a:rPr>
              <a:t>电气技术的发明与应用</a:t>
            </a:r>
            <a:endParaRPr lang="zh-CN" altLang="en-US" sz="2200">
              <a:latin typeface="Times New Roman" panose="02020603050405020304" pitchFamily="18" charset="0"/>
              <a:cs typeface="Times New Roman" panose="02020603050405020304" pitchFamily="18" charset="0"/>
            </a:endParaRPr>
          </a:p>
          <a:p>
            <a:pPr lvl="0" eaLnBrk="0" fontAlgn="base" hangingPunct="0">
              <a:lnSpc>
                <a:spcPct val="120000"/>
              </a:lnSpc>
              <a:spcBef>
                <a:spcPct val="0"/>
              </a:spcBef>
              <a:spcAft>
                <a:spcPct val="0"/>
              </a:spcAft>
              <a:tabLst>
                <a:tab pos="1187450"/>
                <a:tab pos="2163445"/>
                <a:tab pos="3143250"/>
                <a:tab pos="4191000"/>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en-US" sz="2200">
                <a:solidFill>
                  <a:srgbClr val="000000"/>
                </a:solidFill>
                <a:latin typeface="Times New Roman" panose="02020603050405020304" pitchFamily="18" charset="0"/>
                <a:cs typeface="Times New Roman" panose="02020603050405020304" pitchFamily="18" charset="0"/>
              </a:rPr>
              <a:t>现代信息技术的运用</a:t>
            </a:r>
            <a:endParaRPr lang="zh-CN" altLang="en-US" sz="2200">
              <a:latin typeface="Times New Roman" panose="02020603050405020304" pitchFamily="18" charset="0"/>
              <a:cs typeface="Times New Roman" panose="02020603050405020304" pitchFamily="18" charset="0"/>
            </a:endParaRPr>
          </a:p>
          <a:p>
            <a:pPr lvl="0" eaLnBrk="0" fontAlgn="base" hangingPunct="0">
              <a:lnSpc>
                <a:spcPct val="120000"/>
              </a:lnSpc>
              <a:spcBef>
                <a:spcPct val="0"/>
              </a:spcBef>
              <a:spcAft>
                <a:spcPct val="0"/>
              </a:spcAft>
              <a:tabLst>
                <a:tab pos="1187450"/>
                <a:tab pos="2163445"/>
                <a:tab pos="3143250"/>
                <a:tab pos="4191000"/>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en-US" sz="2200">
                <a:solidFill>
                  <a:srgbClr val="000000"/>
                </a:solidFill>
                <a:latin typeface="Times New Roman" panose="02020603050405020304" pitchFamily="18" charset="0"/>
                <a:cs typeface="Times New Roman" panose="02020603050405020304" pitchFamily="18" charset="0"/>
              </a:rPr>
              <a:t>原子能与航天技术应用</a:t>
            </a:r>
            <a:endParaRPr lang="zh-CN" altLang="en-US" sz="2200">
              <a:latin typeface="Times New Roman" panose="02020603050405020304" pitchFamily="18" charset="0"/>
              <a:cs typeface="Times New Roman" panose="02020603050405020304" pitchFamily="18" charset="0"/>
            </a:endParaRPr>
          </a:p>
          <a:p>
            <a:pPr lvl="0" eaLnBrk="0" fontAlgn="base" hangingPunct="0">
              <a:lnSpc>
                <a:spcPct val="120000"/>
              </a:lnSpc>
              <a:spcBef>
                <a:spcPct val="0"/>
              </a:spcBef>
              <a:spcAft>
                <a:spcPct val="0"/>
              </a:spcAft>
              <a:tabLst>
                <a:tab pos="1187450"/>
                <a:tab pos="2163445"/>
                <a:tab pos="3143250"/>
                <a:tab pos="4191000"/>
              </a:tabLst>
            </a:pPr>
            <a:r>
              <a:rPr lang="zh-CN" altLang="en-US" sz="2200">
                <a:solidFill>
                  <a:srgbClr val="FF0000"/>
                </a:solidFill>
                <a:latin typeface="Times New Roman" panose="02020603050405020304" pitchFamily="18" charset="0"/>
                <a:ea typeface="黑体" panose="02010609060101010101" pitchFamily="2" charset="-122"/>
                <a:cs typeface="Times New Roman" panose="02020603050405020304" pitchFamily="18" charset="0"/>
              </a:rPr>
              <a:t>题目立意</a:t>
            </a:r>
            <a:r>
              <a:rPr lang="zh-CN" altLang="en-US"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本题以</a:t>
            </a:r>
            <a:r>
              <a:rPr lang="en-US" altLang="zh-CN" sz="2200">
                <a:solidFill>
                  <a:srgbClr val="000000"/>
                </a:solidFill>
                <a:latin typeface="Times New Roman" panose="02020603050405020304" pitchFamily="18" charset="0"/>
                <a:cs typeface="Times New Roman" panose="02020603050405020304" pitchFamily="18" charset="0"/>
              </a:rPr>
              <a:t>2016</a:t>
            </a:r>
            <a:r>
              <a:rPr lang="zh-CN" altLang="en-US"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年著名的</a:t>
            </a:r>
            <a:r>
              <a:rPr lang="zh-CN" altLang="en-US" sz="2200">
                <a:solidFill>
                  <a:srgbClr val="000000"/>
                </a:solidFill>
                <a:latin typeface="Times New Roman" panose="02020603050405020304" pitchFamily="18" charset="0"/>
                <a:cs typeface="Times New Roman" panose="02020603050405020304" pitchFamily="18" charset="0"/>
              </a:rPr>
              <a:t>“</a:t>
            </a:r>
            <a:r>
              <a:rPr lang="zh-CN" altLang="en-US"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人机大战</a:t>
            </a:r>
            <a:r>
              <a:rPr lang="zh-CN" altLang="en-US" sz="2200">
                <a:solidFill>
                  <a:srgbClr val="000000"/>
                </a:solidFill>
                <a:latin typeface="Times New Roman" panose="02020603050405020304" pitchFamily="18" charset="0"/>
                <a:cs typeface="Times New Roman" panose="02020603050405020304" pitchFamily="18" charset="0"/>
              </a:rPr>
              <a:t>”</a:t>
            </a:r>
            <a:r>
              <a:rPr lang="zh-CN" altLang="en-US"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为切入点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en-US"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旨在考查人工智能技术的技术基础。同时也考查了时空观念、史料实证和历史解释等学科素养。</a:t>
            </a:r>
            <a:endParaRPr lang="zh-CN" altLang="en-US" sz="220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randombar(horizontal)">
                                      <p:cBhvr>
                                        <p:cTn id="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06529"/>
            <a:ext cx="1391728"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解题</a:t>
            </a:r>
            <a:r>
              <a:rPr lang="zh-CN" altLang="zh-CN" sz="2200" smtClean="0">
                <a:solidFill>
                  <a:srgbClr val="FF0000"/>
                </a:solidFill>
                <a:latin typeface="Arial" panose="020b0604020202020204" pitchFamily="34" charset="0"/>
                <a:ea typeface="黑体" panose="02010609060101010101" pitchFamily="2" charset="-122"/>
                <a:cs typeface="Times New Roman" panose="02020603050405020304" pitchFamily="18" charset="0"/>
              </a:rPr>
              <a:t>指导</a:t>
            </a:r>
            <a:r>
              <a:rPr lang="en-US" altLang="zh-CN" sz="2200" smtClean="0">
                <a:solidFill>
                  <a:srgbClr val="FF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nvGraphicFramePr>
        <p:xfrm>
          <a:off x="508000" y="1556792"/>
          <a:ext cx="8128000" cy="4023360"/>
        </p:xfrm>
        <a:graphic>
          <a:graphicData uri="http://schemas.openxmlformats.org/drawingml/2006/table">
            <a:tbl>
              <a:tblPr firstRow="1" firstCol="1" bandRow="1"/>
              <a:tblGrid>
                <a:gridCol w="607616"/>
                <a:gridCol w="7520384"/>
              </a:tblGrid>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选项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分析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蒸汽机的发明与应用是</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18</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世纪</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60</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年代到</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世纪初英国工业革命时期的主要成就</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与题干时间不符</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电气技术的发明与应用是</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世纪末</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世纪初第二次工业革命的主要成就</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与题干时间不符</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现代信息技术的运用为人工智能技术奠定基础</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项正确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在原子能和航天技术基础上发展起来的主要是核弹、核电站及人造地球卫星、宇宙飞船、航天飞机等成就</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4" name="矩形 3"/>
          <p:cNvSpPr>
            <a:spLocks noChangeAspect="1"/>
          </p:cNvSpPr>
          <p:nvPr/>
        </p:nvSpPr>
        <p:spPr>
          <a:xfrm>
            <a:off x="508000" y="5661248"/>
            <a:ext cx="1007007"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smtClean="0">
                <a:solidFill>
                  <a:srgbClr val="000000"/>
                </a:solidFill>
                <a:latin typeface="Times New Roman" panose="02020603050405020304" pitchFamily="18" charset="0"/>
                <a:cs typeface="Times New Roman" panose="02020603050405020304" pitchFamily="18" charset="0"/>
              </a:rPr>
              <a:t>C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095941"/>
            <a:ext cx="8128000" cy="456124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b="1">
                <a:solidFill>
                  <a:srgbClr val="000000"/>
                </a:solidFill>
                <a:latin typeface="Times New Roman" panose="02020603050405020304" pitchFamily="18" charset="0"/>
                <a:cs typeface="Times New Roman" panose="02020603050405020304" pitchFamily="18" charset="0"/>
              </a:rPr>
              <a:t>科技是第一生产力</a:t>
            </a:r>
            <a:r>
              <a:rPr lang="en-US" altLang="zh-CN" sz="2200" b="1">
                <a:solidFill>
                  <a:srgbClr val="000000"/>
                </a:solidFill>
                <a:latin typeface="Times New Roman" panose="02020603050405020304" pitchFamily="18" charset="0"/>
                <a:cs typeface="Times New Roman" panose="02020603050405020304" pitchFamily="18" charset="0"/>
              </a:rPr>
              <a:t>——</a:t>
            </a:r>
            <a:r>
              <a:rPr lang="zh-CN" altLang="zh-CN" sz="2200" b="1">
                <a:solidFill>
                  <a:srgbClr val="000000"/>
                </a:solidFill>
                <a:latin typeface="Times New Roman" panose="02020603050405020304" pitchFamily="18" charset="0"/>
                <a:cs typeface="Times New Roman" panose="02020603050405020304" pitchFamily="18" charset="0"/>
              </a:rPr>
              <a:t>现代科技进步的特点及影响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史料实证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材料一</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NEU-BZ-S92"/>
                <a:cs typeface="宋体" panose="02010600030101010101" pitchFamily="2" charset="-122"/>
              </a:rPr>
              <a:t>①</a:t>
            </a:r>
            <a:r>
              <a:rPr lang="en-US" altLang="zh-CN" sz="2200" u="sng">
                <a:solidFill>
                  <a:srgbClr val="000000"/>
                </a:solidFill>
                <a:uFill>
                  <a:solidFill>
                    <a:srgbClr val="000000"/>
                  </a:solidFill>
                </a:uFill>
                <a:latin typeface="Times New Roman" panose="02020603050405020304" pitchFamily="18" charset="0"/>
                <a:cs typeface="Times New Roman" panose="02020603050405020304" pitchFamily="18" charset="0"/>
              </a:rPr>
              <a:t>20</a:t>
            </a:r>
            <a:r>
              <a:rPr lang="zh-CN" altLang="zh-CN" sz="2200" u="sng">
                <a:solidFill>
                  <a:srgbClr val="000000"/>
                </a:solidFill>
                <a:uFill>
                  <a:solidFill>
                    <a:srgbClr val="000000"/>
                  </a:solidFill>
                </a:uFill>
                <a:latin typeface="Times New Roman" panose="02020603050405020304" pitchFamily="18" charset="0"/>
                <a:ea typeface="楷体" panose="02010609060101010101" pitchFamily="49" charset="-122"/>
                <a:cs typeface="Times New Roman" panose="02020603050405020304" pitchFamily="18" charset="0"/>
              </a:rPr>
              <a:t>世纪的科学革命为技术革命打下了坚实的基础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物理学革命为原子能、电子和激光技术的发展开辟了道路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化学革命为分子设计和开发新材料打下了坚实的基础。与此同时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anose="02020603050405020304" pitchFamily="18" charset="0"/>
                <a:ea typeface="楷体" panose="02010609060101010101" pitchFamily="49" charset="-122"/>
                <a:cs typeface="Times New Roman" panose="02020603050405020304" pitchFamily="18" charset="0"/>
              </a:rPr>
              <a:t>交叉学科和边缘学科大量兴起</a:t>
            </a:r>
            <a:r>
              <a:rPr lang="en-US" altLang="zh-CN" sz="2200" u="sng">
                <a:solidFill>
                  <a:srgbClr val="000000"/>
                </a:solidFill>
                <a:uFill>
                  <a:solidFill>
                    <a:srgbClr val="000000"/>
                  </a:solidFill>
                </a:uFill>
                <a:latin typeface="Times New Roman" panose="02020603050405020304"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anose="02020603050405020304" pitchFamily="18" charset="0"/>
                <a:ea typeface="楷体" panose="02010609060101010101" pitchFamily="49" charset="-122"/>
                <a:cs typeface="Times New Roman" panose="02020603050405020304" pitchFamily="18" charset="0"/>
              </a:rPr>
              <a:t>以至任何一项重大的科学发现和发明</a:t>
            </a:r>
            <a:r>
              <a:rPr lang="en-US" altLang="zh-CN" sz="2200" u="sng">
                <a:solidFill>
                  <a:srgbClr val="000000"/>
                </a:solidFill>
                <a:uFill>
                  <a:solidFill>
                    <a:srgbClr val="000000"/>
                  </a:solidFill>
                </a:uFill>
                <a:latin typeface="Times New Roman" panose="02020603050405020304"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anose="02020603050405020304" pitchFamily="18" charset="0"/>
                <a:ea typeface="楷体" panose="02010609060101010101" pitchFamily="49" charset="-122"/>
                <a:cs typeface="Times New Roman" panose="02020603050405020304" pitchFamily="18" charset="0"/>
              </a:rPr>
              <a:t>都不再是单一学科发展的结果</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u="sng">
                <a:solidFill>
                  <a:srgbClr val="000000"/>
                </a:solidFill>
                <a:uFill>
                  <a:solidFill>
                    <a:srgbClr val="000000"/>
                  </a:solidFill>
                </a:uFill>
                <a:latin typeface="Times New Roman" panose="02020603050405020304" pitchFamily="18" charset="0"/>
                <a:ea typeface="楷体" panose="02010609060101010101" pitchFamily="49" charset="-122"/>
                <a:cs typeface="Times New Roman" panose="02020603050405020304" pitchFamily="18" charset="0"/>
              </a:rPr>
              <a:t>科学事业</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也不再是少数人的事业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而</a:t>
            </a:r>
            <a:r>
              <a:rPr lang="zh-CN" altLang="zh-CN" sz="2200" u="sng">
                <a:solidFill>
                  <a:srgbClr val="000000"/>
                </a:solidFill>
                <a:uFill>
                  <a:solidFill>
                    <a:srgbClr val="000000"/>
                  </a:solidFill>
                </a:uFill>
                <a:latin typeface="Times New Roman" panose="02020603050405020304" pitchFamily="18" charset="0"/>
                <a:ea typeface="楷体" panose="02010609060101010101" pitchFamily="49" charset="-122"/>
                <a:cs typeface="Times New Roman" panose="02020603050405020304" pitchFamily="18" charset="0"/>
              </a:rPr>
              <a:t>成为社会性的巨大事业</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NEU-BZ-S92"/>
                <a:cs typeface="宋体" panose="02010600030101010101" pitchFamily="2" charset="-122"/>
              </a:rPr>
              <a:t>②</a:t>
            </a:r>
            <a:r>
              <a:rPr lang="zh-CN" altLang="zh-CN" sz="2200" u="sng">
                <a:solidFill>
                  <a:srgbClr val="000000"/>
                </a:solidFill>
                <a:uFill>
                  <a:solidFill>
                    <a:srgbClr val="000000"/>
                  </a:solidFill>
                </a:uFill>
                <a:latin typeface="Times New Roman" panose="02020603050405020304" pitchFamily="18" charset="0"/>
                <a:ea typeface="楷体" panose="02010609060101010101" pitchFamily="49" charset="-122"/>
                <a:cs typeface="Times New Roman" panose="02020603050405020304" pitchFamily="18" charset="0"/>
              </a:rPr>
              <a:t>新技术的发明和应用大大提高了工业劳动生产率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战后</a:t>
            </a:r>
            <a:r>
              <a:rPr lang="en-US" altLang="zh-CN" sz="2200">
                <a:solidFill>
                  <a:srgbClr val="000000"/>
                </a:solidFill>
                <a:latin typeface="Times New Roman" panose="02020603050405020304" pitchFamily="18" charset="0"/>
                <a:cs typeface="Times New Roman" panose="02020603050405020304" pitchFamily="18" charset="0"/>
              </a:rPr>
              <a:t>1946</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年至</a:t>
            </a:r>
            <a:r>
              <a:rPr lang="en-US" altLang="zh-CN" sz="2200">
                <a:solidFill>
                  <a:srgbClr val="000000"/>
                </a:solidFill>
                <a:latin typeface="Times New Roman" panose="02020603050405020304" pitchFamily="18" charset="0"/>
                <a:cs typeface="Times New Roman" panose="02020603050405020304" pitchFamily="18" charset="0"/>
              </a:rPr>
              <a:t>1970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资本主义世界工业生产增长了大约</a:t>
            </a:r>
            <a:r>
              <a:rPr lang="en-US" altLang="zh-CN" sz="2200">
                <a:solidFill>
                  <a:srgbClr val="000000"/>
                </a:solidFill>
                <a:latin typeface="Times New Roman" panose="02020603050405020304" pitchFamily="18" charset="0"/>
                <a:cs typeface="Times New Roman" panose="02020603050405020304" pitchFamily="18" charset="0"/>
              </a:rPr>
              <a:t>4</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倍。同时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海陆空立体交叉交通运输网络形成</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anose="02020603050405020304" pitchFamily="18" charset="0"/>
                <a:ea typeface="楷体" panose="02010609060101010101" pitchFamily="49" charset="-122"/>
                <a:cs typeface="Times New Roman" panose="02020603050405020304" pitchFamily="18" charset="0"/>
              </a:rPr>
              <a:t>加强了世界各地之间的经济联系</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。随着高科技的发展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anose="02020603050405020304" pitchFamily="18" charset="0"/>
                <a:ea typeface="楷体" panose="02010609060101010101" pitchFamily="49" charset="-122"/>
                <a:cs typeface="Times New Roman" panose="02020603050405020304" pitchFamily="18" charset="0"/>
              </a:rPr>
              <a:t>出现了许多新兴产业部门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如</a:t>
            </a:r>
            <a:r>
              <a:rPr lang="en-US" altLang="zh-CN" sz="2200" smtClean="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grpSp>
        <p:nvGrpSpPr>
          <p:cNvPr id="4" name="组合 3"/>
          <p:cNvGrpSpPr/>
          <p:nvPr/>
        </p:nvGrpSpPr>
        <p:grpSpPr>
          <a:xfrm>
            <a:off x="508000" y="1556792"/>
            <a:ext cx="8128000" cy="3748270"/>
            <a:chOff x="508000" y="1556792"/>
            <a:chExt cx="8128000" cy="3748270"/>
          </a:xfrm>
        </p:grpSpPr>
        <p:sp>
          <p:nvSpPr>
            <p:cNvPr id="2" name="矩形 1"/>
            <p:cNvSpPr>
              <a:spLocks noChangeAspect="1"/>
            </p:cNvSpPr>
            <p:nvPr/>
          </p:nvSpPr>
          <p:spPr>
            <a:xfrm>
              <a:off x="508000" y="1556792"/>
              <a:ext cx="8128000" cy="206973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信息技术产业已被人们从第三产业中独立出来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作为第四产业。科技革命造成的新的技术水平</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使一个企业、一个国家很少能单独全面开发新产品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因此</a:t>
              </a:r>
              <a:r>
                <a:rPr lang="zh-CN" altLang="zh-CN" sz="2200" u="sng">
                  <a:solidFill>
                    <a:srgbClr val="000000"/>
                  </a:solidFill>
                  <a:uFill>
                    <a:solidFill>
                      <a:srgbClr val="000000"/>
                    </a:solidFill>
                  </a:uFill>
                  <a:latin typeface="Times New Roman" panose="02020603050405020304" pitchFamily="18" charset="0"/>
                  <a:ea typeface="楷体" panose="02010609060101010101" pitchFamily="49" charset="-122"/>
                  <a:cs typeface="Times New Roman" panose="02020603050405020304" pitchFamily="18" charset="0"/>
                </a:rPr>
                <a:t>必须进行产品零部件开发的国际合作</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摘编自王春明《科技革命的历史</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轨迹及对世界经济的影响》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
          <p:nvSpPr>
            <p:cNvPr id="3" name="矩形 2"/>
            <p:cNvSpPr>
              <a:spLocks noChangeAspect="1"/>
            </p:cNvSpPr>
            <p:nvPr/>
          </p:nvSpPr>
          <p:spPr>
            <a:xfrm>
              <a:off x="508000" y="3626526"/>
              <a:ext cx="8128000" cy="1678536"/>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材料二</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NEU-BZ-S92"/>
                  <a:cs typeface="宋体" panose="02010600030101010101" pitchFamily="2" charset="-122"/>
                </a:rPr>
                <a:t>③</a:t>
              </a:r>
              <a:r>
                <a:rPr lang="zh-CN" altLang="zh-CN" sz="2200" u="sng">
                  <a:solidFill>
                    <a:srgbClr val="000000"/>
                  </a:solidFill>
                  <a:uFill>
                    <a:solidFill>
                      <a:srgbClr val="000000"/>
                    </a:solidFill>
                  </a:uFill>
                  <a:latin typeface="Times New Roman" panose="02020603050405020304" pitchFamily="18" charset="0"/>
                  <a:ea typeface="楷体" panose="02010609060101010101" pitchFamily="49" charset="-122"/>
                  <a:cs typeface="Times New Roman" panose="02020603050405020304" pitchFamily="18" charset="0"/>
                </a:rPr>
                <a:t>科技是国之利器</a:t>
              </a:r>
              <a:r>
                <a:rPr lang="en-US" altLang="zh-CN" sz="2200" u="sng">
                  <a:solidFill>
                    <a:srgbClr val="000000"/>
                  </a:solidFill>
                  <a:uFill>
                    <a:solidFill>
                      <a:srgbClr val="000000"/>
                    </a:solidFill>
                  </a:uFill>
                  <a:latin typeface="Times New Roman" panose="02020603050405020304"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anose="02020603050405020304" pitchFamily="18" charset="0"/>
                  <a:ea typeface="楷体" panose="02010609060101010101" pitchFamily="49" charset="-122"/>
                  <a:cs typeface="Times New Roman" panose="02020603050405020304" pitchFamily="18" charset="0"/>
                </a:rPr>
                <a:t>国家赖之以强</a:t>
              </a:r>
              <a:r>
                <a:rPr lang="en-US" altLang="zh-CN" sz="2200" u="sng">
                  <a:solidFill>
                    <a:srgbClr val="000000"/>
                  </a:solidFill>
                  <a:uFill>
                    <a:solidFill>
                      <a:srgbClr val="000000"/>
                    </a:solidFill>
                  </a:uFill>
                  <a:latin typeface="Times New Roman" panose="02020603050405020304"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anose="02020603050405020304" pitchFamily="18" charset="0"/>
                  <a:ea typeface="楷体" panose="02010609060101010101" pitchFamily="49" charset="-122"/>
                  <a:cs typeface="Times New Roman" panose="02020603050405020304" pitchFamily="18" charset="0"/>
                </a:rPr>
                <a:t>企业赖之以赢</a:t>
              </a:r>
              <a:r>
                <a:rPr lang="en-US" altLang="zh-CN" sz="2200" u="sng">
                  <a:solidFill>
                    <a:srgbClr val="000000"/>
                  </a:solidFill>
                  <a:uFill>
                    <a:solidFill>
                      <a:srgbClr val="000000"/>
                    </a:solidFill>
                  </a:uFill>
                  <a:latin typeface="Times New Roman" panose="02020603050405020304"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anose="02020603050405020304" pitchFamily="18" charset="0"/>
                  <a:ea typeface="楷体" panose="02010609060101010101" pitchFamily="49" charset="-122"/>
                  <a:cs typeface="Times New Roman" panose="02020603050405020304" pitchFamily="18" charset="0"/>
                </a:rPr>
                <a:t>人民生活赖之以好。中国要强</a:t>
              </a:r>
              <a:r>
                <a:rPr lang="en-US" altLang="zh-CN" sz="2200" u="sng">
                  <a:solidFill>
                    <a:srgbClr val="000000"/>
                  </a:solidFill>
                  <a:uFill>
                    <a:solidFill>
                      <a:srgbClr val="000000"/>
                    </a:solidFill>
                  </a:uFill>
                  <a:latin typeface="Times New Roman" panose="02020603050405020304"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anose="02020603050405020304" pitchFamily="18" charset="0"/>
                  <a:ea typeface="楷体" panose="02010609060101010101" pitchFamily="49" charset="-122"/>
                  <a:cs typeface="Times New Roman" panose="02020603050405020304" pitchFamily="18" charset="0"/>
                </a:rPr>
                <a:t>中国人民生活要好</a:t>
              </a:r>
              <a:r>
                <a:rPr lang="en-US" altLang="zh-CN" sz="2200" u="sng">
                  <a:solidFill>
                    <a:srgbClr val="000000"/>
                  </a:solidFill>
                  <a:uFill>
                    <a:solidFill>
                      <a:srgbClr val="000000"/>
                    </a:solidFill>
                  </a:uFill>
                  <a:latin typeface="Times New Roman" panose="02020603050405020304"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anose="02020603050405020304" pitchFamily="18" charset="0"/>
                  <a:ea typeface="楷体" panose="02010609060101010101" pitchFamily="49" charset="-122"/>
                  <a:cs typeface="Times New Roman" panose="02020603050405020304" pitchFamily="18" charset="0"/>
                </a:rPr>
                <a:t>必须有强大科技</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习近平《在全国科技创新大会、两院院士大会、中国</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科协第九次全国代表大会上的讲话》</a:t>
              </a:r>
              <a:r>
                <a:rPr lang="en-US" altLang="zh-CN" sz="2200">
                  <a:solidFill>
                    <a:srgbClr val="000000"/>
                  </a:solidFill>
                  <a:latin typeface="Times New Roman" panose="02020603050405020304" pitchFamily="18" charset="0"/>
                  <a:cs typeface="Times New Roman" panose="02020603050405020304" pitchFamily="18" charset="0"/>
                </a:rPr>
                <a:t>(2016</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5</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月</a:t>
              </a:r>
              <a:r>
                <a:rPr lang="en-US" altLang="zh-CN" sz="2200">
                  <a:solidFill>
                    <a:srgbClr val="000000"/>
                  </a:solidFill>
                  <a:latin typeface="Times New Roman" panose="02020603050405020304" pitchFamily="18" charset="0"/>
                  <a:cs typeface="Times New Roman" panose="02020603050405020304" pitchFamily="18" charset="0"/>
                </a:rPr>
                <a:t>30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日</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521133"/>
            <a:ext cx="8128000" cy="206973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读史技巧</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材料一中的</a:t>
            </a: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分别从科学革命和技术革命的关系、科技领域的渗透交叉、科研的社会化趋向等方面叙述了</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世纪科学革命的特点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材料一中的</a:t>
            </a: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主要从生产力、经济全球化、产业部门、国际合作等角度阐释了新科技革命的影响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材料二中的</a:t>
            </a:r>
            <a:r>
              <a:rPr lang="zh-CN" altLang="zh-CN" sz="2200">
                <a:solidFill>
                  <a:srgbClr val="000000"/>
                </a:solidFill>
                <a:latin typeface="NEU-BZ-S92"/>
                <a:cs typeface="宋体" panose="02010600030101010101" pitchFamily="2" charset="-122"/>
              </a:rPr>
              <a:t>③</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主要从国家、企业、人民等角度分析了科技的重大作用</a:t>
            </a:r>
            <a:r>
              <a:rPr lang="zh-CN" altLang="zh-CN" sz="2200" smtClean="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8603"/>
            <a:ext cx="8128000" cy="369479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互动探究</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根据材料一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概括</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世纪以来科学革命的主要特点。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根据以上材料分析科技革命对世界经济发展的影响及说明了什么。</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提示</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规模大、范围广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科学革命和技术革命紧密结合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相互促进</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科技研究的社会化趋势明显。</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对经济发展的影响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推动了生产力水平的提高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促进产业结构的调整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加强了世界各地间的经济联系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推动经济全球化。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说明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科学技术是第一生产力</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科技对于经济发展、人民生活水平的提高、综合国力的提升起到决定性作用。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randombar(horizontal)">
                                      <p:cBhvr>
                                        <p:cTn id="7" dur="500"/>
                                        <p:tgtEl>
                                          <p:spTgt spid="2">
                                            <p:txEl>
                                              <p:pRg st="2" end="2"/>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2">
                                            <p:txEl>
                                              <p:pRg st="3" end="3"/>
                                            </p:txEl>
                                          </p:spTgt>
                                        </p:tgtEl>
                                        <p:attrNameLst>
                                          <p:attrName>style.visibility</p:attrName>
                                        </p:attrNameLst>
                                      </p:cBhvr>
                                      <p:to>
                                        <p:strVal val="visible"/>
                                      </p:to>
                                    </p:set>
                                    <p:animEffect transition="in" filter="randombar(horizontal)">
                                      <p:cBhvr>
                                        <p:cTn id="10" dur="500"/>
                                        <p:tgtEl>
                                          <p:spTgt spid="2">
                                            <p:txEl>
                                              <p:pRg st="3" end="3"/>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animEffect transition="in" filter="randombar(horizontal)">
                                      <p:cBhvr>
                                        <p:cTn id="13"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302338"/>
            <a:ext cx="8128000" cy="450732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历史解释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现代科学技术发展的主要特点及影响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特点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anose="02020603050405020304" pitchFamily="18" charset="0"/>
                <a:cs typeface="Times New Roman" panose="02020603050405020304" pitchFamily="18" charset="0"/>
              </a:rPr>
              <a:t>科学技术在推动生产力的发展方面起着越来越重要的作用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科学技术转化为直接生产力的速度加快。</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anose="02020603050405020304" pitchFamily="18" charset="0"/>
                <a:cs typeface="Times New Roman" panose="02020603050405020304" pitchFamily="18" charset="0"/>
              </a:rPr>
              <a:t>科学和技术密切结合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相互促进。</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③</a:t>
            </a:r>
            <a:r>
              <a:rPr lang="zh-CN" altLang="zh-CN" sz="2200">
                <a:solidFill>
                  <a:srgbClr val="000000"/>
                </a:solidFill>
                <a:latin typeface="Times New Roman" panose="02020603050405020304" pitchFamily="18" charset="0"/>
                <a:cs typeface="Times New Roman" panose="02020603050405020304" pitchFamily="18" charset="0"/>
              </a:rPr>
              <a:t>科学技术各个领域之间相互渗透。</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影响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anose="02020603050405020304" pitchFamily="18" charset="0"/>
                <a:cs typeface="Times New Roman" panose="02020603050405020304" pitchFamily="18" charset="0"/>
              </a:rPr>
              <a:t>推动了社会生产力的发展。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anose="02020603050405020304" pitchFamily="18" charset="0"/>
                <a:cs typeface="Times New Roman" panose="02020603050405020304" pitchFamily="18" charset="0"/>
              </a:rPr>
              <a:t>促进了社会经济结构和社会生活结构的变化。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③</a:t>
            </a:r>
            <a:r>
              <a:rPr lang="zh-CN" altLang="zh-CN" sz="2200">
                <a:solidFill>
                  <a:srgbClr val="000000"/>
                </a:solidFill>
                <a:latin typeface="Times New Roman" panose="02020603050405020304" pitchFamily="18" charset="0"/>
                <a:cs typeface="Times New Roman" panose="02020603050405020304" pitchFamily="18" charset="0"/>
              </a:rPr>
              <a:t>推动了国际经济格局的调整。</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099206"/>
            <a:ext cx="8128000" cy="491358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典例剖析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例题</a:t>
            </a: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1960—1978</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美国脑力劳动者与体力劳动者的百分比由</a:t>
            </a:r>
            <a:r>
              <a:rPr lang="en-US" altLang="zh-CN" sz="2200">
                <a:solidFill>
                  <a:srgbClr val="000000"/>
                </a:solidFill>
                <a:latin typeface="Times New Roman" panose="02020603050405020304" pitchFamily="18" charset="0"/>
                <a:cs typeface="Times New Roman" panose="02020603050405020304" pitchFamily="18" charset="0"/>
              </a:rPr>
              <a:t>40.1</a:t>
            </a:r>
            <a:r>
              <a:rPr lang="zh-CN" altLang="zh-CN" sz="2200">
                <a:solidFill>
                  <a:srgbClr val="000000"/>
                </a:solidFill>
                <a:latin typeface="NEU-BZ-S92"/>
                <a:cs typeface="宋体" panose="02010600030101010101" pitchFamily="2" charset="-122"/>
              </a:rPr>
              <a:t>∶</a:t>
            </a:r>
            <a:r>
              <a:rPr lang="en-US" altLang="zh-CN" sz="2200">
                <a:solidFill>
                  <a:srgbClr val="000000"/>
                </a:solidFill>
                <a:latin typeface="Times New Roman" panose="02020603050405020304" pitchFamily="18" charset="0"/>
                <a:cs typeface="Times New Roman" panose="02020603050405020304" pitchFamily="18" charset="0"/>
              </a:rPr>
              <a:t>54.6</a:t>
            </a:r>
            <a:r>
              <a:rPr lang="zh-CN" altLang="zh-CN" sz="2200">
                <a:solidFill>
                  <a:srgbClr val="000000"/>
                </a:solidFill>
                <a:latin typeface="Times New Roman" panose="02020603050405020304" pitchFamily="18" charset="0"/>
                <a:cs typeface="Times New Roman" panose="02020603050405020304" pitchFamily="18" charset="0"/>
              </a:rPr>
              <a:t>变为</a:t>
            </a:r>
            <a:r>
              <a:rPr lang="en-US" altLang="zh-CN" sz="2200">
                <a:solidFill>
                  <a:srgbClr val="000000"/>
                </a:solidFill>
                <a:latin typeface="Times New Roman" panose="02020603050405020304" pitchFamily="18" charset="0"/>
                <a:cs typeface="Times New Roman" panose="02020603050405020304" pitchFamily="18" charset="0"/>
              </a:rPr>
              <a:t>47.8</a:t>
            </a:r>
            <a:r>
              <a:rPr lang="zh-CN" altLang="zh-CN" sz="2200">
                <a:solidFill>
                  <a:srgbClr val="000000"/>
                </a:solidFill>
                <a:latin typeface="NEU-BZ-S92"/>
                <a:cs typeface="宋体" panose="02010600030101010101" pitchFamily="2" charset="-122"/>
              </a:rPr>
              <a:t>∶</a:t>
            </a:r>
            <a:r>
              <a:rPr lang="en-US" altLang="zh-CN" sz="2200">
                <a:solidFill>
                  <a:srgbClr val="000000"/>
                </a:solidFill>
                <a:latin typeface="Times New Roman" panose="02020603050405020304" pitchFamily="18" charset="0"/>
                <a:cs typeface="Times New Roman" panose="02020603050405020304" pitchFamily="18" charset="0"/>
              </a:rPr>
              <a:t>49.3;</a:t>
            </a:r>
            <a:r>
              <a:rPr lang="zh-CN" altLang="zh-CN" sz="2200">
                <a:solidFill>
                  <a:srgbClr val="000000"/>
                </a:solidFill>
                <a:latin typeface="Times New Roman" panose="02020603050405020304" pitchFamily="18" charset="0"/>
                <a:cs typeface="Times New Roman" panose="02020603050405020304" pitchFamily="18" charset="0"/>
              </a:rPr>
              <a:t>日本由</a:t>
            </a:r>
            <a:r>
              <a:rPr lang="en-US" altLang="zh-CN" sz="2200">
                <a:solidFill>
                  <a:srgbClr val="000000"/>
                </a:solidFill>
                <a:latin typeface="Times New Roman" panose="02020603050405020304" pitchFamily="18" charset="0"/>
                <a:cs typeface="Times New Roman" panose="02020603050405020304" pitchFamily="18" charset="0"/>
              </a:rPr>
              <a:t>28.2</a:t>
            </a:r>
            <a:r>
              <a:rPr lang="zh-CN" altLang="zh-CN" sz="2200">
                <a:solidFill>
                  <a:srgbClr val="000000"/>
                </a:solidFill>
                <a:latin typeface="NEU-BZ-S92"/>
                <a:cs typeface="宋体" panose="02010600030101010101" pitchFamily="2" charset="-122"/>
              </a:rPr>
              <a:t>∶</a:t>
            </a:r>
            <a:r>
              <a:rPr lang="en-US" altLang="zh-CN" sz="2200">
                <a:solidFill>
                  <a:srgbClr val="000000"/>
                </a:solidFill>
                <a:latin typeface="Times New Roman" panose="02020603050405020304" pitchFamily="18" charset="0"/>
                <a:cs typeface="Times New Roman" panose="02020603050405020304" pitchFamily="18" charset="0"/>
              </a:rPr>
              <a:t>71.8</a:t>
            </a:r>
            <a:r>
              <a:rPr lang="zh-CN" altLang="zh-CN" sz="2200">
                <a:solidFill>
                  <a:srgbClr val="000000"/>
                </a:solidFill>
                <a:latin typeface="Times New Roman" panose="02020603050405020304" pitchFamily="18" charset="0"/>
                <a:cs typeface="Times New Roman" panose="02020603050405020304" pitchFamily="18" charset="0"/>
              </a:rPr>
              <a:t>变为</a:t>
            </a:r>
            <a:r>
              <a:rPr lang="en-US" altLang="zh-CN" sz="2200">
                <a:solidFill>
                  <a:srgbClr val="000000"/>
                </a:solidFill>
                <a:latin typeface="Times New Roman" panose="02020603050405020304" pitchFamily="18" charset="0"/>
                <a:cs typeface="Times New Roman" panose="02020603050405020304" pitchFamily="18" charset="0"/>
              </a:rPr>
              <a:t>41.9</a:t>
            </a:r>
            <a:r>
              <a:rPr lang="zh-CN" altLang="zh-CN" sz="2200">
                <a:solidFill>
                  <a:srgbClr val="000000"/>
                </a:solidFill>
                <a:latin typeface="NEU-BZ-S92"/>
                <a:cs typeface="宋体" panose="02010600030101010101" pitchFamily="2" charset="-122"/>
              </a:rPr>
              <a:t>∶</a:t>
            </a:r>
            <a:r>
              <a:rPr lang="en-US" altLang="zh-CN" sz="2200">
                <a:solidFill>
                  <a:srgbClr val="000000"/>
                </a:solidFill>
                <a:latin typeface="Times New Roman" panose="02020603050405020304" pitchFamily="18" charset="0"/>
                <a:cs typeface="Times New Roman" panose="02020603050405020304" pitchFamily="18" charset="0"/>
              </a:rPr>
              <a:t>58;</a:t>
            </a:r>
            <a:r>
              <a:rPr lang="zh-CN" altLang="zh-CN" sz="2200">
                <a:solidFill>
                  <a:srgbClr val="000000"/>
                </a:solidFill>
                <a:latin typeface="Times New Roman" panose="02020603050405020304" pitchFamily="18" charset="0"/>
                <a:cs typeface="Times New Roman" panose="02020603050405020304" pitchFamily="18" charset="0"/>
              </a:rPr>
              <a:t>联邦德国由</a:t>
            </a:r>
            <a:r>
              <a:rPr lang="en-US" altLang="zh-CN" sz="2200">
                <a:solidFill>
                  <a:srgbClr val="000000"/>
                </a:solidFill>
                <a:latin typeface="Times New Roman" panose="02020603050405020304" pitchFamily="18" charset="0"/>
                <a:cs typeface="Times New Roman" panose="02020603050405020304" pitchFamily="18" charset="0"/>
              </a:rPr>
              <a:t>30.1</a:t>
            </a:r>
            <a:r>
              <a:rPr lang="zh-CN" altLang="zh-CN" sz="2200">
                <a:solidFill>
                  <a:srgbClr val="000000"/>
                </a:solidFill>
                <a:latin typeface="NEU-BZ-S92"/>
                <a:cs typeface="宋体" panose="02010600030101010101" pitchFamily="2" charset="-122"/>
              </a:rPr>
              <a:t>∶</a:t>
            </a:r>
            <a:r>
              <a:rPr lang="en-US" altLang="zh-CN" sz="2200">
                <a:solidFill>
                  <a:srgbClr val="000000"/>
                </a:solidFill>
                <a:latin typeface="Times New Roman" panose="02020603050405020304" pitchFamily="18" charset="0"/>
                <a:cs typeface="Times New Roman" panose="02020603050405020304" pitchFamily="18" charset="0"/>
              </a:rPr>
              <a:t>65.7(1961</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变为</a:t>
            </a:r>
            <a:r>
              <a:rPr lang="en-US" altLang="zh-CN" sz="2200">
                <a:solidFill>
                  <a:srgbClr val="000000"/>
                </a:solidFill>
                <a:latin typeface="Times New Roman" panose="02020603050405020304" pitchFamily="18" charset="0"/>
                <a:cs typeface="Times New Roman" panose="02020603050405020304" pitchFamily="18" charset="0"/>
              </a:rPr>
              <a:t>45</a:t>
            </a:r>
            <a:r>
              <a:rPr lang="zh-CN" altLang="zh-CN" sz="2200">
                <a:solidFill>
                  <a:srgbClr val="000000"/>
                </a:solidFill>
                <a:latin typeface="NEU-BZ-S92"/>
                <a:cs typeface="宋体" panose="02010600030101010101" pitchFamily="2" charset="-122"/>
              </a:rPr>
              <a:t>∶</a:t>
            </a:r>
            <a:r>
              <a:rPr lang="en-US" altLang="zh-CN" sz="2200">
                <a:solidFill>
                  <a:srgbClr val="000000"/>
                </a:solidFill>
                <a:latin typeface="Times New Roman" panose="02020603050405020304" pitchFamily="18" charset="0"/>
                <a:cs typeface="Times New Roman" panose="02020603050405020304" pitchFamily="18" charset="0"/>
              </a:rPr>
              <a:t>53(1975</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。这直接反映了现代科技进步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促使人类进入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电气时代</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推动民主政治发生变化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对社会结构带来的影响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推动人工智能时代到来</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题目立意</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本题以</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世纪六七十年代的资本主义发达国家从事体力劳动和脑力劳动者的比重变化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考查现代科技进步对社会结构变迁的影响。同时也考查了时空观念、历史解释等学科素养。</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6" end="6"/>
                                            </p:txEl>
                                          </p:spTgt>
                                        </p:tgtEl>
                                        <p:attrNameLst>
                                          <p:attrName>style.visibility</p:attrName>
                                        </p:attrNameLst>
                                      </p:cBhvr>
                                      <p:to>
                                        <p:strVal val="visible"/>
                                      </p:to>
                                    </p:set>
                                    <p:animEffect transition="in" filter="randombar(horizontal)">
                                      <p:cBhvr>
                                        <p:cTn id="7"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24744"/>
            <a:ext cx="1391728"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解题</a:t>
            </a:r>
            <a:r>
              <a:rPr lang="zh-CN" altLang="zh-CN" sz="2200" smtClean="0">
                <a:solidFill>
                  <a:srgbClr val="FF0000"/>
                </a:solidFill>
                <a:latin typeface="Arial" panose="020b0604020202020204" pitchFamily="34" charset="0"/>
                <a:ea typeface="黑体" panose="02010609060101010101" pitchFamily="2" charset="-122"/>
                <a:cs typeface="Times New Roman" panose="02020603050405020304" pitchFamily="18" charset="0"/>
              </a:rPr>
              <a:t>指导</a:t>
            </a:r>
            <a:r>
              <a:rPr lang="en-US" altLang="zh-CN" sz="2200" smtClean="0">
                <a:solidFill>
                  <a:srgbClr val="FF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nvGraphicFramePr>
        <p:xfrm>
          <a:off x="508000" y="1725839"/>
          <a:ext cx="8128000" cy="3352800"/>
        </p:xfrm>
        <a:graphic>
          <a:graphicData uri="http://schemas.openxmlformats.org/drawingml/2006/table">
            <a:tbl>
              <a:tblPr firstRow="1" firstCol="1" bandRow="1"/>
              <a:tblGrid>
                <a:gridCol w="607616"/>
                <a:gridCol w="7520384"/>
              </a:tblGrid>
              <a:tr h="0">
                <a:tc>
                  <a:txBody>
                    <a:bodyPr/>
                    <a:lstStyle/>
                    <a:p>
                      <a:pP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选项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分析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促使人类进入</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电气时代</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的是</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世纪末</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世纪初的第二次工业革命</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与题干时间不符</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题干涉及的是体力劳动者与脑力劳动者比例的变化</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与民主政治无关</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题干主要涉及第二次世界大战以来的现代科技的发展</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资本主义发达国家体力劳动者比例下降</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脑力劳动者比例上升</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这反映的是社会结构的变动</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项正确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人工智能是伴随着电子计算机和网络技术的发展而逐渐发展起来的一种新型技术</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题干未涉及此领域</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4" name="矩形 3"/>
          <p:cNvSpPr>
            <a:spLocks noChangeAspect="1"/>
          </p:cNvSpPr>
          <p:nvPr/>
        </p:nvSpPr>
        <p:spPr>
          <a:xfrm>
            <a:off x="508000" y="5085184"/>
            <a:ext cx="1007007"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smtClean="0">
                <a:solidFill>
                  <a:srgbClr val="000000"/>
                </a:solidFill>
                <a:latin typeface="Times New Roman" panose="02020603050405020304" pitchFamily="18" charset="0"/>
                <a:cs typeface="Times New Roman" panose="02020603050405020304" pitchFamily="18" charset="0"/>
              </a:rPr>
              <a:t>C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884774"/>
            <a:ext cx="8128000" cy="3342453"/>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第二次世界大战期间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美国研制了原子弹并用于实战</a:t>
            </a:r>
            <a:r>
              <a:rPr lang="en-US" altLang="zh-CN" sz="2200">
                <a:solidFill>
                  <a:srgbClr val="000000"/>
                </a:solidFill>
                <a:latin typeface="Times New Roman" panose="02020603050405020304" pitchFamily="18" charset="0"/>
                <a:cs typeface="Times New Roman" panose="02020603050405020304" pitchFamily="18" charset="0"/>
              </a:rPr>
              <a:t>;1946</a:t>
            </a:r>
            <a:r>
              <a:rPr lang="zh-CN" altLang="zh-CN" sz="2200">
                <a:solidFill>
                  <a:srgbClr val="000000"/>
                </a:solidFill>
                <a:latin typeface="Times New Roman" panose="02020603050405020304" pitchFamily="18" charset="0"/>
                <a:cs typeface="Times New Roman" panose="02020603050405020304" pitchFamily="18" charset="0"/>
              </a:rPr>
              <a:t>年问世的第一台电子计算机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设计之初是用来计算炮弹弹道轨迹的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导弹的前身是德国人研制的远程液体燃料火箭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目的是空袭英国。以上史实主要说明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科技革命带来的双刃剑作用明显</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战争加速了现代科技成果的发明</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科技是决定战争胜负的关键因素</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现代科技进步加速了第二次世界大战的</a:t>
            </a:r>
            <a:r>
              <a:rPr lang="zh-CN" altLang="zh-CN" sz="2200" smtClean="0">
                <a:solidFill>
                  <a:srgbClr val="000000"/>
                </a:solidFill>
                <a:latin typeface="Times New Roman" panose="02020603050405020304" pitchFamily="18" charset="0"/>
                <a:cs typeface="Times New Roman" panose="02020603050405020304" pitchFamily="18" charset="0"/>
              </a:rPr>
              <a:t>爆发</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2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310467"/>
            <a:ext cx="8128000" cy="249106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anose="02020603050405020304" pitchFamily="18" charset="0"/>
                <a:cs typeface="Times New Roman" panose="02020603050405020304" pitchFamily="18" charset="0"/>
              </a:rPr>
              <a:t>B</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材料叙述的侧重点并没有体现</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双刃剑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的意思</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材料列举了三个事例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共同点在于新科技出现的最初目的是用于战争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项正确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材料没有涉及</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战争胜负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的相关信息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第二次世界大战开始于</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30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而现代科学技术的发展开始于</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40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年代中后期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randombar(horizontal)">
                                      <p:cBhvr>
                                        <p:cTn id="7"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091672"/>
            <a:ext cx="8128000" cy="4928657"/>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中国与前两次科技革命擦肩而过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但中共十一届三中全会后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中国积极抓住机遇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参与新科技革命。除去同步实验通信卫星发射成功外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我国在空间技术方面取得的成就还有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第一颗原子弹爆炸成功</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成功发射第</a:t>
            </a:r>
            <a:r>
              <a:rPr lang="en-US" altLang="zh-CN" sz="2200">
                <a:solidFill>
                  <a:srgbClr val="000000"/>
                </a:solidFill>
                <a:latin typeface="Times New Roman" panose="02020603050405020304" pitchFamily="18" charset="0"/>
                <a:cs typeface="Times New Roman" panose="02020603050405020304" pitchFamily="18" charset="0"/>
              </a:rPr>
              <a:t>54</a:t>
            </a:r>
            <a:r>
              <a:rPr lang="zh-CN" altLang="zh-CN" sz="2200">
                <a:solidFill>
                  <a:srgbClr val="000000"/>
                </a:solidFill>
                <a:latin typeface="Times New Roman" panose="02020603050405020304" pitchFamily="18" charset="0"/>
                <a:cs typeface="Times New Roman" panose="02020603050405020304" pitchFamily="18" charset="0"/>
              </a:rPr>
              <a:t>颗北斗导航卫星</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东方红一号</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发射成功</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银河</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巨型计算机研制成功</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anose="02020603050405020304" pitchFamily="18" charset="0"/>
                <a:cs typeface="Times New Roman" panose="02020603050405020304" pitchFamily="18" charset="0"/>
              </a:rPr>
              <a:t>B</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注意题干的两大条件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一是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中共十一届三中全会后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二是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空间技术方面取得的成就</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根据所学知识可知</a:t>
            </a: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两项时间是在中共十一届三中全会之前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故排除</a:t>
            </a: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项不属于空间技术成就</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故排除</a:t>
            </a:r>
            <a:r>
              <a:rPr lang="en-US" altLang="zh-CN" sz="2200">
                <a:solidFill>
                  <a:srgbClr val="000000"/>
                </a:solidFill>
                <a:latin typeface="Times New Roman" panose="02020603050405020304" pitchFamily="18" charset="0"/>
                <a:cs typeface="Times New Roman" panose="02020603050405020304" pitchFamily="18" charset="0"/>
              </a:rPr>
              <a:t>;2020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年我国成功发射第</a:t>
            </a:r>
            <a:r>
              <a:rPr lang="en-US" altLang="zh-CN" sz="2200">
                <a:solidFill>
                  <a:srgbClr val="000000"/>
                </a:solidFill>
                <a:latin typeface="Times New Roman" panose="02020603050405020304" pitchFamily="18" charset="0"/>
                <a:cs typeface="Times New Roman" panose="02020603050405020304" pitchFamily="18" charset="0"/>
              </a:rPr>
              <a:t>54</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颗北斗导航卫星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项正确。</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randombar(horizontal)">
                                      <p:cBhvr>
                                        <p:cTn id="7" dur="500"/>
                                        <p:tgtEl>
                                          <p:spTgt spid="2">
                                            <p:txEl>
                                              <p:pRg st="5" end="5"/>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2">
                                            <p:txEl>
                                              <p:pRg st="6" end="6"/>
                                            </p:txEl>
                                          </p:spTgt>
                                        </p:tgtEl>
                                        <p:attrNameLst>
                                          <p:attrName>style.visibility</p:attrName>
                                        </p:attrNameLst>
                                      </p:cBhvr>
                                      <p:to>
                                        <p:strVal val="visible"/>
                                      </p:to>
                                    </p:set>
                                    <p:animEffect transition="in" filter="randombar(horizontal)">
                                      <p:cBhvr>
                                        <p:cTn id="13"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087906"/>
            <a:ext cx="8128000" cy="2936188"/>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3</a:t>
            </a:r>
            <a:r>
              <a:rPr lang="en-US" altLang="zh-CN" sz="2200">
                <a:solidFill>
                  <a:srgbClr val="000000"/>
                </a:solidFill>
                <a:latin typeface="Times New Roman" panose="02020603050405020304" pitchFamily="18" charset="0"/>
                <a:cs typeface="Times New Roman" panose="02020603050405020304" pitchFamily="18" charset="0"/>
              </a:rPr>
              <a:t>.2011</a:t>
            </a:r>
            <a:r>
              <a:rPr lang="zh-CN" altLang="zh-CN" sz="2200">
                <a:solidFill>
                  <a:srgbClr val="000000"/>
                </a:solidFill>
                <a:latin typeface="Times New Roman" panose="02020603050405020304" pitchFamily="18" charset="0"/>
                <a:cs typeface="Times New Roman" panose="02020603050405020304" pitchFamily="18" charset="0"/>
              </a:rPr>
              <a:t>年美国签署禁令</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禁止美国宇航局与中国进行任何合作</a:t>
            </a:r>
            <a:r>
              <a:rPr lang="en-US" altLang="zh-CN" sz="2200">
                <a:solidFill>
                  <a:srgbClr val="000000"/>
                </a:solidFill>
                <a:latin typeface="Times New Roman" panose="02020603050405020304" pitchFamily="18" charset="0"/>
                <a:cs typeface="Times New Roman" panose="02020603050405020304" pitchFamily="18" charset="0"/>
              </a:rPr>
              <a:t>”;2013</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美国国家航空航天局以国家安全为由</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禁止中国籍科研人员参加学术研讨会。以上材料说明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中国航天技术已经崛起</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科技自主创新的重要性</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中国改革开放大势所趋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科技封锁激发了</a:t>
            </a:r>
            <a:r>
              <a:rPr lang="zh-CN" altLang="zh-CN" sz="2200" smtClean="0">
                <a:solidFill>
                  <a:srgbClr val="000000"/>
                </a:solidFill>
                <a:latin typeface="Times New Roman" panose="02020603050405020304" pitchFamily="18" charset="0"/>
                <a:cs typeface="Times New Roman" panose="02020603050405020304" pitchFamily="18" charset="0"/>
              </a:rPr>
              <a:t>创造力</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3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904201"/>
            <a:ext cx="8128000" cy="330359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anose="02020603050405020304" pitchFamily="18" charset="0"/>
                <a:cs typeface="Times New Roman" panose="02020603050405020304" pitchFamily="18" charset="0"/>
              </a:rPr>
              <a:t>B</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材料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禁止美国宇航局与中国进行任何合作</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禁止中国籍科研人员参加学术研讨会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反映出美国对中国的科技封锁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根据所学知识可知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在美国科技封锁下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中国的科技仍取得突飞猛进的发展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这主要源于中国的科技自主创新</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项正确。材料强调的是美国对中国的技术封锁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与中国航天是否崛起无关</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r>
              <a:rPr lang="en-US" altLang="zh-CN" sz="2200">
                <a:solidFill>
                  <a:srgbClr val="000000"/>
                </a:solidFill>
                <a:latin typeface="Times New Roman" panose="02020603050405020304" pitchFamily="18" charset="0"/>
                <a:cs typeface="Times New Roman" panose="02020603050405020304" pitchFamily="18" charset="0"/>
              </a:rPr>
              <a:t>;1978</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年召开中共十一届三中全会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中国开始改革开放</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材料没有反映科技封锁激发了创造力</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randombar(horizontal)">
                                      <p:cBhvr>
                                        <p:cTn id="7"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23208"/>
            <a:ext cx="8128000" cy="5319854"/>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4</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美国学者德鲁克在《下一个社会的管理》中写道</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电子商务像</a:t>
            </a:r>
            <a:r>
              <a:rPr lang="en-US" altLang="zh-CN" sz="2200">
                <a:solidFill>
                  <a:srgbClr val="000000"/>
                </a:solidFill>
                <a:latin typeface="Times New Roman" panose="02020603050405020304" pitchFamily="18" charset="0"/>
                <a:cs typeface="Times New Roman" panose="02020603050405020304" pitchFamily="18" charset="0"/>
              </a:rPr>
              <a:t>170</a:t>
            </a:r>
            <a:r>
              <a:rPr lang="zh-CN" altLang="zh-CN" sz="2200">
                <a:solidFill>
                  <a:srgbClr val="000000"/>
                </a:solidFill>
                <a:latin typeface="Times New Roman" panose="02020603050405020304" pitchFamily="18" charset="0"/>
                <a:cs typeface="Times New Roman" panose="02020603050405020304" pitchFamily="18" charset="0"/>
              </a:rPr>
              <a:t>年前的铁路一样</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创造了新的热潮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在电子商务创造的心智地理中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距离已经消失</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只有一个经济体</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一个市场。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这说明互联网应用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改变了政府管理社会的方式</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加速了现代化交通的发展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加速了经济全球化的发展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改变了人们对世界的认识</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anose="02020603050405020304" pitchFamily="18" charset="0"/>
                <a:cs typeface="Times New Roman" panose="02020603050405020304" pitchFamily="18" charset="0"/>
              </a:rPr>
              <a:t>C</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材料中的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电子商务</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属于互联网技术的应用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铁路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距离已经消失</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一个市场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说明电子商务密切了世界的经济联系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加速了经济全球化的发展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项正确。</a:t>
            </a: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三项与材料主旨不符</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均可排除。</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randombar(horizontal)">
                                      <p:cBhvr>
                                        <p:cTn id="7" dur="500"/>
                                        <p:tgtEl>
                                          <p:spTgt spid="2">
                                            <p:txEl>
                                              <p:pRg st="5" end="5"/>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2">
                                            <p:txEl>
                                              <p:pRg st="6" end="6"/>
                                            </p:txEl>
                                          </p:spTgt>
                                        </p:tgtEl>
                                        <p:attrNameLst>
                                          <p:attrName>style.visibility</p:attrName>
                                        </p:attrNameLst>
                                      </p:cBhvr>
                                      <p:to>
                                        <p:strVal val="visible"/>
                                      </p:to>
                                    </p:set>
                                    <p:animEffect transition="in" filter="randombar(horizontal)">
                                      <p:cBhvr>
                                        <p:cTn id="13"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16813"/>
            <a:ext cx="8128000" cy="5373779"/>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5</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在现代科技进步的影响下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以劳动和资本密集型为特征的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大烟囱工业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夕阳工业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比重逐渐下降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而电子、核能、激光、人工合成原料等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朝阳工业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则迅猛发展。它充分说明现代科技进步使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smtClean="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社会经济结构发生重大变化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工业对国家经济发展的作用不断减弱</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政府对科技日益重视</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工人的劳动条件和劳动手段不断改进</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anose="02020603050405020304" pitchFamily="18" charset="0"/>
                <a:cs typeface="Times New Roman" panose="02020603050405020304" pitchFamily="18" charset="0"/>
              </a:rPr>
              <a:t>A</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从题干中可看出劳动和资本密集型产业比重下降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高科技类产业迅猛发展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这反映了社会的经济结构发生了重大变化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项正确。题干强调的是不同工业的更新换代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不是工业对国家经济发展作用的减弱</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题干未涉及政府对科技的态度</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题干未涉及工人的劳动条件和手段</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randombar(horizontal)">
                                      <p:cBhvr>
                                        <p:cTn id="7" dur="500"/>
                                        <p:tgtEl>
                                          <p:spTgt spid="2">
                                            <p:txEl>
                                              <p:pRg st="5" end="5"/>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2">
                                            <p:txEl>
                                              <p:pRg st="6" end="6"/>
                                            </p:txEl>
                                          </p:spTgt>
                                        </p:tgtEl>
                                        <p:attrNameLst>
                                          <p:attrName>style.visibility</p:attrName>
                                        </p:attrNameLst>
                                      </p:cBhvr>
                                      <p:to>
                                        <p:strVal val="visible"/>
                                      </p:to>
                                    </p:set>
                                    <p:animEffect transition="in" filter="randombar(horizontal)">
                                      <p:cBhvr>
                                        <p:cTn id="13"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087906"/>
            <a:ext cx="8128000" cy="2936188"/>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6</a:t>
            </a:r>
            <a:r>
              <a:rPr lang="en-US" altLang="zh-CN" sz="2200">
                <a:solidFill>
                  <a:srgbClr val="000000"/>
                </a:solidFill>
                <a:latin typeface="Times New Roman" panose="02020603050405020304" pitchFamily="18" charset="0"/>
                <a:cs typeface="Times New Roman" panose="02020603050405020304" pitchFamily="18" charset="0"/>
              </a:rPr>
              <a:t>.21</a:t>
            </a:r>
            <a:r>
              <a:rPr lang="zh-CN" altLang="zh-CN" sz="2200">
                <a:solidFill>
                  <a:srgbClr val="000000"/>
                </a:solidFill>
                <a:latin typeface="Times New Roman" panose="02020603050405020304" pitchFamily="18" charset="0"/>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人们通过微信、微博、谷歌、百度、维基百科等工具进行通信和获取信息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通过优步共享汽车</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通过奈飞共享影视节目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大数据技术将促使商品的生产与供应变得更加合理。这说明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人们日常生活过度依赖网络技术</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技术革命改变社会经济结构</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信息技术影响人们生产生活方式</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知识经济推动全球</a:t>
            </a:r>
            <a:r>
              <a:rPr lang="zh-CN" altLang="zh-CN" sz="2200" smtClean="0">
                <a:solidFill>
                  <a:srgbClr val="000000"/>
                </a:solidFill>
                <a:latin typeface="Times New Roman" panose="02020603050405020304" pitchFamily="18" charset="0"/>
                <a:cs typeface="Times New Roman" panose="02020603050405020304" pitchFamily="18" charset="0"/>
              </a:rPr>
              <a:t>同步发展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3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107334"/>
            <a:ext cx="8128000" cy="289733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anose="02020603050405020304" pitchFamily="18" charset="0"/>
                <a:cs typeface="Times New Roman" panose="02020603050405020304" pitchFamily="18" charset="0"/>
              </a:rPr>
              <a:t>C</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根据题干</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人们通过微信、微博、谷歌、百度、维基百科等工具进行通信和获取信息</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共享影视节目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可知信息技术影响了人们的生活方式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根据题干</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大数据技术将促使商品的生产与供应变得更加合理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可知信息技术影响了人们的生产方式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项正确。</a:t>
            </a: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项中的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过度依赖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说法错误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故排除</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题干中未涉及社会经济结构变迁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全球经济难以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同步发展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randombar(horizontal)">
                                      <p:cBhvr>
                                        <p:cTn id="7"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3" name="矩形 2"/>
          <p:cNvSpPr>
            <a:spLocks noChangeAspect="1"/>
          </p:cNvSpPr>
          <p:nvPr/>
        </p:nvSpPr>
        <p:spPr>
          <a:xfrm>
            <a:off x="529278" y="1108140"/>
            <a:ext cx="8128000" cy="5334922"/>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7</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阅读材料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完成下列要求。</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材料一</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世纪四五十年代以来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以原子能、电子计算机、航天技术、分子生物学和遗传工程等为标志的现代科技迅速发展。以计算机的升级换代为例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第一代</a:t>
            </a:r>
            <a:r>
              <a:rPr lang="en-US" altLang="zh-CN" sz="2200">
                <a:solidFill>
                  <a:srgbClr val="000000"/>
                </a:solidFill>
                <a:latin typeface="Times New Roman" panose="02020603050405020304" pitchFamily="18" charset="0"/>
                <a:cs typeface="Times New Roman" panose="02020603050405020304" pitchFamily="18" charset="0"/>
              </a:rPr>
              <a:t>1946</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到</a:t>
            </a:r>
            <a:r>
              <a:rPr lang="en-US" altLang="zh-CN" sz="2200">
                <a:solidFill>
                  <a:srgbClr val="000000"/>
                </a:solidFill>
                <a:latin typeface="Times New Roman" panose="02020603050405020304" pitchFamily="18" charset="0"/>
                <a:cs typeface="Times New Roman" panose="02020603050405020304" pitchFamily="18" charset="0"/>
              </a:rPr>
              <a:t>1958</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这个时期构成计算机的主要逻辑元件是电子管</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称为电子管时代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第二代</a:t>
            </a:r>
            <a:r>
              <a:rPr lang="en-US" altLang="zh-CN" sz="2200">
                <a:solidFill>
                  <a:srgbClr val="000000"/>
                </a:solidFill>
                <a:latin typeface="Times New Roman" panose="02020603050405020304" pitchFamily="18" charset="0"/>
                <a:cs typeface="Times New Roman" panose="02020603050405020304" pitchFamily="18" charset="0"/>
              </a:rPr>
              <a:t>1959</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到</a:t>
            </a:r>
            <a:r>
              <a:rPr lang="en-US" altLang="zh-CN" sz="2200">
                <a:solidFill>
                  <a:srgbClr val="000000"/>
                </a:solidFill>
                <a:latin typeface="Times New Roman" panose="02020603050405020304" pitchFamily="18" charset="0"/>
                <a:cs typeface="Times New Roman" panose="02020603050405020304" pitchFamily="18" charset="0"/>
              </a:rPr>
              <a:t>1964</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称为晶体管计算机时代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第三代</a:t>
            </a:r>
            <a:r>
              <a:rPr lang="en-US" altLang="zh-CN" sz="2200">
                <a:solidFill>
                  <a:srgbClr val="000000"/>
                </a:solidFill>
                <a:latin typeface="Times New Roman" panose="02020603050405020304" pitchFamily="18" charset="0"/>
                <a:cs typeface="Times New Roman" panose="02020603050405020304" pitchFamily="18" charset="0"/>
              </a:rPr>
              <a:t>1965</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到</a:t>
            </a:r>
            <a:r>
              <a:rPr lang="en-US" altLang="zh-CN" sz="2200">
                <a:solidFill>
                  <a:srgbClr val="000000"/>
                </a:solidFill>
                <a:latin typeface="Times New Roman" panose="02020603050405020304" pitchFamily="18" charset="0"/>
                <a:cs typeface="Times New Roman" panose="02020603050405020304" pitchFamily="18" charset="0"/>
              </a:rPr>
              <a:t>1970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此阶段以中、小规模集成电路作为计算机的逻辑元件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称为集成电路计算机时代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第四代从</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70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年代起</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随着集成电路集成度的不断提高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采用大规模、超大规模集成电路作为逻辑元件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称为大规模集成电路计算机时代。更新换代加速发展。其中的各项技术都是知识密集、战略性、时效性、风险性强的新技术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没有大规模、多学科的有机配合和国家的统一组织、规划和投资是很难完成的。</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据《世界史</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现代史编》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下</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3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8603"/>
            <a:ext cx="8128000" cy="369479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材料二</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美国前总统奥巴马认为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为了创建全面繁荣景象</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美国不能失去其技术竞争力。为此</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美国政府将采取以下措施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部署新一代宽带</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保护互联网的开放性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加倍资助基础科学研究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加强数学和科学教育等。</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摘编自张勇枝、宋天和《企业网络广告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与经济发展方式转变》</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根据材料一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概括第二次世界大战以来现代科技进步的特点。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根据材料二并结合所学知识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谈谈中国应如何面对现代科技进步的浪潮。</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3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302338"/>
            <a:ext cx="8128000" cy="450732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参考答案</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以原子能、电子计算机、航天技术、分子生物学和遗传工程等为主要标志</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科技加速发展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科学技术各个领域之间相互渗透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政府加大对科技研究的投入。</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重视教育、培养人才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加大国家对科研的投入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推动互联网普及</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促进信息交流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重视基础科学的研究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加强国际科技合作与交流。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由材料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以原子能、电子计算机、航天技术、分子生物学和遗传工程等为标志</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更新换代加速发展。其中的各项技术都是知识密集、战略性、时效性、风险性强的新技术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没有大规模、多学科的有机配合和国家的统一组织、规划和投资是很难完成的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可归纳现代科技进步的特点。第</a:t>
            </a: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可以从重视教育、科研投入、互联网发展、基础科学、国际科技交流等角度来回答。</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pic>
        <p:nvPicPr>
          <p:cNvPr id="14" name="New picture"/>
          <p:cNvPicPr/>
          <p:nvPr/>
        </p:nvPicPr>
        <p:blipFill>
          <a:blip r:embed="rId5"/>
          <a:stretch>
            <a:fillRect/>
          </a:stretch>
        </p:blipFill>
        <p:spPr>
          <a:xfrm>
            <a:off x="11112500" y="11328400"/>
            <a:ext cx="355600" cy="254000"/>
          </a:xfrm>
          <a:prstGeom prst="cube">
            <a:avLst/>
          </a:prstGeom>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randombar(horizontal)">
                                      <p:cBhvr>
                                        <p:cTn id="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7.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2.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63.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自定义设计方案">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PresentationFormat>On-screen Show (4:3)</PresentationFormat>
  <Paragraphs>199</Paragraphs>
  <Slides>37</Slides>
  <Notes>0</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自定义设计方案</vt:lpstr>
      <vt:lpstr>第6课　现代科技进步与人类社会发展</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vector>
  </TitlesOfParts>
  <LinksUpToDate>false</LinksUpToDate>
  <SharedDoc>false</SharedDoc>
  <HyperlinksChanged>false</HyperlinksChanged>
  <AppVersion>17.0600</AppVersion>
  <TotalTime>0</TotalTime>
  <Application>Aspose.Slides for Java</Applicat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Printed>2020-10-28T18:21:50Z</cp:lastPrinted>
  <dcterms:created xsi:type="dcterms:W3CDTF">2020-10-28T18:21:50Z</dcterms:created>
  <dcterms:modified xsi:type="dcterms:W3CDTF">2020-10-28T10:21:51Z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