
<file path=[Content_Types].xml><?xml version="1.0" encoding="utf-8"?>
<Types xmlns="http://schemas.openxmlformats.org/package/2006/content-types">
  <Default Extension="jpeg" ContentType="image/jpe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 id="2147483672" r:id="rId4"/>
    <p:sldMasterId id="2147483683" r:id="rId5"/>
    <p:sldMasterId id="2147483694" r:id="rId6"/>
    <p:sldMasterId id="2147483705" r:id="rId7"/>
  </p:sldMasterIdLst>
  <p:notesMasterIdLst>
    <p:notesMasterId r:id="rId9"/>
  </p:notesMasterIdLst>
  <p:handoutMasterIdLst>
    <p:handoutMasterId r:id="rId19"/>
  </p:handoutMasterIdLst>
  <p:sldIdLst>
    <p:sldId id="295" r:id="rId8"/>
    <p:sldId id="319" r:id="rId10"/>
    <p:sldId id="296" r:id="rId11"/>
    <p:sldId id="426" r:id="rId12"/>
    <p:sldId id="423" r:id="rId13"/>
    <p:sldId id="412" r:id="rId14"/>
    <p:sldId id="424" r:id="rId15"/>
    <p:sldId id="320" r:id="rId16"/>
    <p:sldId id="425" r:id="rId17"/>
    <p:sldId id="414" r:id="rId1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FF0000"/>
    <a:srgbClr val="FEFEFE"/>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721" autoAdjust="0"/>
    <p:restoredTop sz="87410" autoAdjust="0"/>
  </p:normalViewPr>
  <p:slideViewPr>
    <p:cSldViewPr snapToGrid="0">
      <p:cViewPr varScale="1">
        <p:scale>
          <a:sx n="65" d="100"/>
          <a:sy n="65" d="100"/>
        </p:scale>
        <p:origin x="1032" y="78"/>
      </p:cViewPr>
      <p:guideLst>
        <p:guide orient="horz" pos="2160"/>
        <p:guide pos="3840"/>
      </p:guideLst>
    </p:cSldViewPr>
  </p:slideViewPr>
  <p:notesTextViewPr>
    <p:cViewPr>
      <p:scale>
        <a:sx n="3" d="2"/>
        <a:sy n="3" d="2"/>
      </p:scale>
      <p:origin x="0" y="0"/>
    </p:cViewPr>
  </p:notesTextViewPr>
  <p:notesViewPr>
    <p:cSldViewPr snapToGrid="0">
      <p:cViewPr varScale="1">
        <p:scale>
          <a:sx n="57" d="100"/>
          <a:sy n="57" d="100"/>
        </p:scale>
        <p:origin x="2832" y="66"/>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1.xml"/><Relationship Id="rId7" Type="http://schemas.openxmlformats.org/officeDocument/2006/relationships/slideMaster" Target="slideMasters/slideMaster6.xml"/><Relationship Id="rId6" Type="http://schemas.openxmlformats.org/officeDocument/2006/relationships/slideMaster" Target="slideMasters/slideMaster5.xml"/><Relationship Id="rId5" Type="http://schemas.openxmlformats.org/officeDocument/2006/relationships/slideMaster" Target="slideMasters/slideMaster4.xml"/><Relationship Id="rId4" Type="http://schemas.openxmlformats.org/officeDocument/2006/relationships/slideMaster" Target="slideMasters/slideMaster3.xml"/><Relationship Id="rId3" Type="http://schemas.openxmlformats.org/officeDocument/2006/relationships/slideMaster" Target="slideMasters/slideMaster2.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handoutMaster" Target="handoutMasters/handoutMaster1.xml"/><Relationship Id="rId18" Type="http://schemas.openxmlformats.org/officeDocument/2006/relationships/slide" Target="slides/slide10.xml"/><Relationship Id="rId17" Type="http://schemas.openxmlformats.org/officeDocument/2006/relationships/slide" Target="slides/slide9.xml"/><Relationship Id="rId16" Type="http://schemas.openxmlformats.org/officeDocument/2006/relationships/slide" Target="slides/slide8.xml"/><Relationship Id="rId15" Type="http://schemas.openxmlformats.org/officeDocument/2006/relationships/slide" Target="slides/slide7.xml"/><Relationship Id="rId14" Type="http://schemas.openxmlformats.org/officeDocument/2006/relationships/slide" Target="slides/slide6.xml"/><Relationship Id="rId13" Type="http://schemas.openxmlformats.org/officeDocument/2006/relationships/slide" Target="slides/slide5.xml"/><Relationship Id="rId12" Type="http://schemas.openxmlformats.org/officeDocument/2006/relationships/slide" Target="slides/slide4.xml"/><Relationship Id="rId11" Type="http://schemas.openxmlformats.org/officeDocument/2006/relationships/slide" Target="slides/slide3.xml"/><Relationship Id="rId10" Type="http://schemas.openxmlformats.org/officeDocument/2006/relationships/slide" Target="slides/slide2.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7" Type="http://schemas.openxmlformats.org/officeDocument/2006/relationships/image" Target="../media/image1.jpeg"/><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5" Type="http://schemas.openxmlformats.org/officeDocument/2006/relationships/image" Target="../media/image1.jpeg"/><Relationship Id="rId4" Type="http://schemas.openxmlformats.org/officeDocument/2006/relationships/tags" Target="../tags/tag58.xml"/><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pic>
        <p:nvPicPr>
          <p:cNvPr id="7" name="图片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16" name="日期占位符 15"/>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3"/>
            </p:custDataLst>
          </p:nvPr>
        </p:nvSpPr>
        <p:spPr/>
        <p:txBody>
          <a:bodyPr/>
          <a:lstStyle/>
          <a:p>
            <a:endParaRPr lang="zh-CN" altLang="en-US" dirty="0"/>
          </a:p>
        </p:txBody>
      </p:sp>
      <p:sp>
        <p:nvSpPr>
          <p:cNvPr id="18" name="灯片编号占位符 17"/>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dirty="0"/>
          </a:p>
        </p:txBody>
      </p:sp>
      <p:pic>
        <p:nvPicPr>
          <p:cNvPr id="4" name="图片 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03200" y="0"/>
            <a:ext cx="12293600" cy="6858000"/>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5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825625"/>
            <a:ext cx="515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317" y="365126"/>
            <a:ext cx="105156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40318" y="2505075"/>
            <a:ext cx="5158316" cy="368458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717" cy="368458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683500" cy="58118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64.xml"/><Relationship Id="rId17" Type="http://schemas.openxmlformats.org/officeDocument/2006/relationships/tags" Target="../tags/tag63.xml"/><Relationship Id="rId16" Type="http://schemas.openxmlformats.org/officeDocument/2006/relationships/tags" Target="../tags/tag62.xml"/><Relationship Id="rId15" Type="http://schemas.openxmlformats.org/officeDocument/2006/relationships/tags" Target="../tags/tag61.xml"/><Relationship Id="rId14" Type="http://schemas.openxmlformats.org/officeDocument/2006/relationships/tags" Target="../tags/tag60.xml"/><Relationship Id="rId13" Type="http://schemas.openxmlformats.org/officeDocument/2006/relationships/tags" Target="../tags/tag59.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6" Type="http://schemas.openxmlformats.org/officeDocument/2006/relationships/theme" Target="../theme/theme2.xml"/><Relationship Id="rId15" Type="http://schemas.openxmlformats.org/officeDocument/2006/relationships/tags" Target="../tags/tag67.xml"/><Relationship Id="rId14" Type="http://schemas.openxmlformats.org/officeDocument/2006/relationships/tags" Target="../tags/tag66.xml"/><Relationship Id="rId13" Type="http://schemas.openxmlformats.org/officeDocument/2006/relationships/tags" Target="../tags/tag65.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6" Type="http://schemas.openxmlformats.org/officeDocument/2006/relationships/theme" Target="../theme/theme3.xml"/><Relationship Id="rId15" Type="http://schemas.openxmlformats.org/officeDocument/2006/relationships/tags" Target="../tags/tag70.xml"/><Relationship Id="rId14" Type="http://schemas.openxmlformats.org/officeDocument/2006/relationships/tags" Target="../tags/tag69.xml"/><Relationship Id="rId13" Type="http://schemas.openxmlformats.org/officeDocument/2006/relationships/tags" Target="../tags/tag68.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1.xml"/><Relationship Id="rId8" Type="http://schemas.openxmlformats.org/officeDocument/2006/relationships/slideLayout" Target="../slideLayouts/slideLayout40.xml"/><Relationship Id="rId7" Type="http://schemas.openxmlformats.org/officeDocument/2006/relationships/slideLayout" Target="../slideLayouts/slideLayout39.xml"/><Relationship Id="rId6" Type="http://schemas.openxmlformats.org/officeDocument/2006/relationships/slideLayout" Target="../slideLayouts/slideLayout38.xml"/><Relationship Id="rId5" Type="http://schemas.openxmlformats.org/officeDocument/2006/relationships/slideLayout" Target="../slideLayouts/slideLayout37.xml"/><Relationship Id="rId4" Type="http://schemas.openxmlformats.org/officeDocument/2006/relationships/slideLayout" Target="../slideLayouts/slideLayout36.xml"/><Relationship Id="rId3" Type="http://schemas.openxmlformats.org/officeDocument/2006/relationships/slideLayout" Target="../slideLayouts/slideLayout35.xml"/><Relationship Id="rId2" Type="http://schemas.openxmlformats.org/officeDocument/2006/relationships/slideLayout" Target="../slideLayouts/slideLayout34.xml"/><Relationship Id="rId16" Type="http://schemas.openxmlformats.org/officeDocument/2006/relationships/theme" Target="../theme/theme4.xml"/><Relationship Id="rId15" Type="http://schemas.openxmlformats.org/officeDocument/2006/relationships/tags" Target="../tags/tag73.xml"/><Relationship Id="rId14" Type="http://schemas.openxmlformats.org/officeDocument/2006/relationships/tags" Target="../tags/tag72.xml"/><Relationship Id="rId13" Type="http://schemas.openxmlformats.org/officeDocument/2006/relationships/tags" Target="../tags/tag71.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42.xml"/><Relationship Id="rId1" Type="http://schemas.openxmlformats.org/officeDocument/2006/relationships/slideLayout" Target="../slideLayouts/slideLayout33.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1.xml"/><Relationship Id="rId8" Type="http://schemas.openxmlformats.org/officeDocument/2006/relationships/slideLayout" Target="../slideLayouts/slideLayout50.xml"/><Relationship Id="rId7" Type="http://schemas.openxmlformats.org/officeDocument/2006/relationships/slideLayout" Target="../slideLayouts/slideLayout49.xml"/><Relationship Id="rId6" Type="http://schemas.openxmlformats.org/officeDocument/2006/relationships/slideLayout" Target="../slideLayouts/slideLayout48.xml"/><Relationship Id="rId5" Type="http://schemas.openxmlformats.org/officeDocument/2006/relationships/slideLayout" Target="../slideLayouts/slideLayout47.xml"/><Relationship Id="rId4" Type="http://schemas.openxmlformats.org/officeDocument/2006/relationships/slideLayout" Target="../slideLayouts/slideLayout46.xml"/><Relationship Id="rId3" Type="http://schemas.openxmlformats.org/officeDocument/2006/relationships/slideLayout" Target="../slideLayouts/slideLayout45.xml"/><Relationship Id="rId2" Type="http://schemas.openxmlformats.org/officeDocument/2006/relationships/slideLayout" Target="../slideLayouts/slideLayout44.xml"/><Relationship Id="rId16" Type="http://schemas.openxmlformats.org/officeDocument/2006/relationships/theme" Target="../theme/theme5.xml"/><Relationship Id="rId15" Type="http://schemas.openxmlformats.org/officeDocument/2006/relationships/tags" Target="../tags/tag76.xml"/><Relationship Id="rId14" Type="http://schemas.openxmlformats.org/officeDocument/2006/relationships/tags" Target="../tags/tag75.xml"/><Relationship Id="rId13" Type="http://schemas.openxmlformats.org/officeDocument/2006/relationships/tags" Target="../tags/tag74.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52.xml"/><Relationship Id="rId1" Type="http://schemas.openxmlformats.org/officeDocument/2006/relationships/slideLayout" Target="../slideLayouts/slideLayout43.xml"/></Relationships>
</file>

<file path=ppt/slideMasters/_rels/slideMaster6.xml.rels><?xml version="1.0" encoding="UTF-8" standalone="yes"?>
<Relationships xmlns="http://schemas.openxmlformats.org/package/2006/relationships"><Relationship Id="rId9" Type="http://schemas.openxmlformats.org/officeDocument/2006/relationships/slideLayout" Target="../slideLayouts/slideLayout61.xml"/><Relationship Id="rId8" Type="http://schemas.openxmlformats.org/officeDocument/2006/relationships/slideLayout" Target="../slideLayouts/slideLayout60.xml"/><Relationship Id="rId7" Type="http://schemas.openxmlformats.org/officeDocument/2006/relationships/slideLayout" Target="../slideLayouts/slideLayout59.xml"/><Relationship Id="rId6" Type="http://schemas.openxmlformats.org/officeDocument/2006/relationships/slideLayout" Target="../slideLayouts/slideLayout58.xml"/><Relationship Id="rId5" Type="http://schemas.openxmlformats.org/officeDocument/2006/relationships/slideLayout" Target="../slideLayouts/slideLayout57.xml"/><Relationship Id="rId4" Type="http://schemas.openxmlformats.org/officeDocument/2006/relationships/slideLayout" Target="../slideLayouts/slideLayout56.xml"/><Relationship Id="rId3" Type="http://schemas.openxmlformats.org/officeDocument/2006/relationships/slideLayout" Target="../slideLayouts/slideLayout55.xml"/><Relationship Id="rId2" Type="http://schemas.openxmlformats.org/officeDocument/2006/relationships/slideLayout" Target="../slideLayouts/slideLayout54.xml"/><Relationship Id="rId13" Type="http://schemas.openxmlformats.org/officeDocument/2006/relationships/theme" Target="../theme/theme6.xml"/><Relationship Id="rId12" Type="http://schemas.openxmlformats.org/officeDocument/2006/relationships/image" Target="../media/image4.jpeg"/><Relationship Id="rId11" Type="http://schemas.openxmlformats.org/officeDocument/2006/relationships/slideLayout" Target="../slideLayouts/slideLayout63.xml"/><Relationship Id="rId10" Type="http://schemas.openxmlformats.org/officeDocument/2006/relationships/slideLayout" Target="../slideLayouts/slideLayout62.xml"/><Relationship Id="rId1"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59556" name="Rectangle 1188"/>
          <p:cNvSpPr>
            <a:spLocks noChangeArrowheads="1"/>
          </p:cNvSpPr>
          <p:nvPr userDrawn="1"/>
        </p:nvSpPr>
        <p:spPr bwMode="auto">
          <a:xfrm>
            <a:off x="5486401" y="50801"/>
            <a:ext cx="6720417"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marL="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914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1371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1828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pPr>
            <a:r>
              <a:rPr kumimoji="1" lang="zh-CN" altLang="en-US" sz="2800" smtClean="0">
                <a:solidFill>
                  <a:srgbClr val="D6D7BB"/>
                </a:solidFill>
                <a:latin typeface="Times New Roman" panose="02020603050405020304" pitchFamily="18" charset="0"/>
              </a:rPr>
              <a:t>第</a:t>
            </a:r>
            <a:r>
              <a:rPr kumimoji="1" lang="en-US" altLang="zh-CN" sz="2800" smtClean="0">
                <a:solidFill>
                  <a:srgbClr val="D6D7BB"/>
                </a:solidFill>
                <a:latin typeface="Times New Roman" panose="02020603050405020304" pitchFamily="18" charset="0"/>
              </a:rPr>
              <a:t>25</a:t>
            </a:r>
            <a:r>
              <a:rPr kumimoji="1" lang="zh-CN" altLang="en-US" sz="2800" smtClean="0">
                <a:solidFill>
                  <a:srgbClr val="D6D7BB"/>
                </a:solidFill>
                <a:latin typeface="Times New Roman" panose="02020603050405020304" pitchFamily="18" charset="0"/>
              </a:rPr>
              <a:t>课 世界多极化趋势</a:t>
            </a:r>
            <a:endParaRPr kumimoji="1" lang="zh-CN" altLang="en-US" sz="2800" smtClean="0">
              <a:solidFill>
                <a:srgbClr val="D6D7BB"/>
              </a:solidFill>
              <a:latin typeface="Times New Roman" panose="02020603050405020304" pitchFamily="18" charset="0"/>
            </a:endParaRPr>
          </a:p>
        </p:txBody>
      </p:sp>
      <p:sp>
        <p:nvSpPr>
          <p:cNvPr id="59557" name="Rectangle 1189"/>
          <p:cNvSpPr>
            <a:spLocks noChangeArrowheads="1"/>
          </p:cNvSpPr>
          <p:nvPr userDrawn="1"/>
        </p:nvSpPr>
        <p:spPr bwMode="auto">
          <a:xfrm>
            <a:off x="0" y="706439"/>
            <a:ext cx="12192000" cy="2746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
        <p:nvSpPr>
          <p:cNvPr id="59558" name="Rectangle 1190"/>
          <p:cNvSpPr>
            <a:spLocks noChangeArrowheads="1"/>
          </p:cNvSpPr>
          <p:nvPr userDrawn="1"/>
        </p:nvSpPr>
        <p:spPr bwMode="auto">
          <a:xfrm>
            <a:off x="0" y="984250"/>
            <a:ext cx="12192000" cy="5873750"/>
          </a:xfrm>
          <a:prstGeom prst="rect">
            <a:avLst/>
          </a:prstGeom>
          <a:solidFill>
            <a:srgbClr val="E2DFD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ctr" rtl="0" fontAlgn="base">
        <a:spcBef>
          <a:spcPct val="0"/>
        </a:spcBef>
        <a:spcAft>
          <a:spcPct val="0"/>
        </a:spcAft>
        <a:defRPr kumimoji="1" sz="4400" kern="1200">
          <a:solidFill>
            <a:schemeClr val="tx2"/>
          </a:solidFill>
          <a:latin typeface="+mj-lt"/>
          <a:ea typeface="+mj-ea"/>
          <a:cs typeface="+mj-cs"/>
        </a:defRPr>
      </a:lvl1pPr>
      <a:lvl2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p:titleStyle>
    <p:bodyStyle>
      <a:lvl1pPr marL="342900" indent="-342900" algn="l" rtl="0" fontAlgn="base">
        <a:spcBef>
          <a:spcPct val="20000"/>
        </a:spcBef>
        <a:spcAft>
          <a:spcPct val="0"/>
        </a:spcAft>
        <a:buChar char="•"/>
        <a:defRPr kumimoji="1" sz="3200" kern="1200">
          <a:solidFill>
            <a:schemeClr val="tx1"/>
          </a:solidFill>
          <a:latin typeface="+mn-lt"/>
          <a:ea typeface="+mn-ea"/>
          <a:cs typeface="+mn-cs"/>
        </a:defRPr>
      </a:lvl1pPr>
      <a:lvl2pPr marL="742950" indent="-285750" algn="l" rtl="0" fontAlgn="base">
        <a:spcBef>
          <a:spcPct val="20000"/>
        </a:spcBef>
        <a:spcAft>
          <a:spcPct val="0"/>
        </a:spcAft>
        <a:buChar char="–"/>
        <a:defRPr kumimoji="1" sz="2800" kern="1200">
          <a:solidFill>
            <a:schemeClr val="tx1"/>
          </a:solidFill>
          <a:latin typeface="+mn-lt"/>
          <a:ea typeface="+mn-ea"/>
          <a:cs typeface="+mn-cs"/>
        </a:defRPr>
      </a:lvl2pPr>
      <a:lvl3pPr marL="1143000" indent="-228600" algn="l" rtl="0" fontAlgn="base">
        <a:spcBef>
          <a:spcPct val="20000"/>
        </a:spcBef>
        <a:spcAft>
          <a:spcPct val="0"/>
        </a:spcAft>
        <a:buChar char="•"/>
        <a:defRPr kumimoji="1" sz="2400" kern="1200">
          <a:solidFill>
            <a:schemeClr val="tx1"/>
          </a:solidFill>
          <a:latin typeface="+mn-lt"/>
          <a:ea typeface="+mn-ea"/>
          <a:cs typeface="+mn-cs"/>
        </a:defRPr>
      </a:lvl3pPr>
      <a:lvl4pPr marL="1600200" indent="-228600" algn="l" rtl="0" fontAlgn="base">
        <a:spcBef>
          <a:spcPct val="20000"/>
        </a:spcBef>
        <a:spcAft>
          <a:spcPct val="0"/>
        </a:spcAft>
        <a:buChar char="–"/>
        <a:defRPr kumimoji="1" sz="2000" kern="1200">
          <a:solidFill>
            <a:schemeClr val="tx1"/>
          </a:solidFill>
          <a:latin typeface="+mn-lt"/>
          <a:ea typeface="+mn-ea"/>
          <a:cs typeface="+mn-cs"/>
        </a:defRPr>
      </a:lvl4pPr>
      <a:lvl5pPr marL="2057400" indent="-228600" algn="l" rtl="0" fontAlgn="base">
        <a:spcBef>
          <a:spcPct val="20000"/>
        </a:spcBef>
        <a:spcAft>
          <a:spcPct val="0"/>
        </a:spcAft>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tags" Target="../tags/tag7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171205" y="1094718"/>
            <a:ext cx="6283370" cy="830997"/>
          </a:xfrm>
          <a:prstGeom prst="rect">
            <a:avLst/>
          </a:prstGeom>
          <a:noFill/>
        </p:spPr>
        <p:txBody>
          <a:bodyPr wrap="square" rtlCol="0">
            <a:spAutoFit/>
            <a:scene3d>
              <a:camera prst="orthographicFront"/>
              <a:lightRig rig="threePt" dir="t"/>
            </a:scene3d>
          </a:bodyPr>
          <a:lstStyle/>
          <a:p>
            <a:r>
              <a:rPr lang="zh-CN" altLang="en-US" sz="4800" b="1" dirty="0"/>
              <a:t>第</a:t>
            </a:r>
            <a:r>
              <a:rPr lang="en-US" altLang="zh-CN" sz="4800" b="1" dirty="0"/>
              <a:t>5</a:t>
            </a:r>
            <a:r>
              <a:rPr lang="zh-CN" altLang="en-US" sz="4800" b="1" dirty="0"/>
              <a:t>课 西方的文官制度</a:t>
            </a:r>
            <a:endParaRPr lang="zh-CN" altLang="zh-CN" sz="4800" dirty="0"/>
          </a:p>
        </p:txBody>
      </p:sp>
      <p:sp>
        <p:nvSpPr>
          <p:cNvPr id="3" name="矩形 2"/>
          <p:cNvSpPr/>
          <p:nvPr/>
        </p:nvSpPr>
        <p:spPr>
          <a:xfrm>
            <a:off x="1090825" y="2257879"/>
            <a:ext cx="10444130" cy="3539430"/>
          </a:xfrm>
          <a:prstGeom prst="rect">
            <a:avLst/>
          </a:prstGeom>
        </p:spPr>
        <p:txBody>
          <a:bodyPr wrap="square">
            <a:spAutoFit/>
          </a:bodyPr>
          <a:lstStyle/>
          <a:p>
            <a:pPr algn="just">
              <a:spcAft>
                <a:spcPts val="0"/>
              </a:spcAft>
            </a:pPr>
            <a:r>
              <a:rPr lang="zh-CN" altLang="zh-CN" sz="40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【课标要求</a:t>
            </a:r>
            <a:r>
              <a:rPr lang="zh-CN" altLang="zh-CN" sz="40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40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ts val="0"/>
              </a:spcAft>
            </a:pPr>
            <a:r>
              <a:rPr lang="en-US" altLang="zh-CN" sz="3200"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   </a:t>
            </a:r>
            <a:endParaRPr lang="en-US" altLang="zh-CN" sz="3200"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ts val="0"/>
              </a:spcAft>
            </a:pPr>
            <a:r>
              <a:rPr lang="en-US" altLang="zh-CN" sz="32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      </a:t>
            </a:r>
            <a:r>
              <a:rPr lang="zh-CN" altLang="zh-CN" sz="32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通</a:t>
            </a:r>
            <a:r>
              <a:rPr lang="zh-CN" altLang="zh-CN" sz="32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rPr>
              <a:t>过本单元学习，了解中国古代官员的选拔、考核与监察制度，了解西方近代文官制度与近现代中国公务员制度。</a:t>
            </a:r>
            <a:endParaRPr lang="zh-CN" altLang="zh-CN" sz="32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ts val="0"/>
              </a:spcAft>
            </a:pPr>
            <a:endParaRPr lang="zh-CN" altLang="zh-CN" sz="32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endParaRPr lang="zh-CN" altLang="en-US" sz="2400" kern="100" dirty="0">
              <a:solidFill>
                <a:srgbClr val="00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4" name="文本框 3"/>
          <p:cNvSpPr txBox="1"/>
          <p:nvPr/>
        </p:nvSpPr>
        <p:spPr>
          <a:xfrm>
            <a:off x="0" y="0"/>
            <a:ext cx="4047903" cy="461665"/>
          </a:xfrm>
          <a:prstGeom prst="rect">
            <a:avLst/>
          </a:prstGeom>
          <a:noFill/>
        </p:spPr>
        <p:txBody>
          <a:bodyPr wrap="none" rtlCol="0">
            <a:spAutoFit/>
          </a:bodyPr>
          <a:lstStyle/>
          <a:p>
            <a:r>
              <a:rPr lang="zh-CN" altLang="en-US" sz="2400" dirty="0" smtClean="0"/>
              <a:t>第</a:t>
            </a:r>
            <a:r>
              <a:rPr lang="zh-CN" altLang="en-US" sz="2400" dirty="0"/>
              <a:t>二</a:t>
            </a:r>
            <a:r>
              <a:rPr lang="zh-CN" altLang="en-US" sz="2400" dirty="0" smtClean="0"/>
              <a:t>单元  官员的选拔与管理</a:t>
            </a:r>
            <a:endParaRPr lang="zh-CN" altLang="en-US" sz="2400" dirty="0"/>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导入新课</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5</a:t>
            </a:r>
            <a:r>
              <a:rPr lang="zh-CN" altLang="en-US" dirty="0"/>
              <a:t>课 </a:t>
            </a:r>
            <a:r>
              <a:rPr lang="zh-CN" altLang="en-US" dirty="0" smtClean="0"/>
              <a:t>  西</a:t>
            </a:r>
            <a:r>
              <a:rPr lang="zh-CN" altLang="en-US" dirty="0"/>
              <a:t>方的文官制度</a:t>
            </a:r>
            <a:endParaRPr lang="zh-CN" altLang="en-US" dirty="0"/>
          </a:p>
        </p:txBody>
      </p:sp>
      <p:sp>
        <p:nvSpPr>
          <p:cNvPr id="5" name="Rectangle 5"/>
          <p:cNvSpPr>
            <a:spLocks noChangeArrowheads="1"/>
          </p:cNvSpPr>
          <p:nvPr/>
        </p:nvSpPr>
        <p:spPr bwMode="auto">
          <a:xfrm>
            <a:off x="1356576" y="1456253"/>
            <a:ext cx="9516446" cy="3970318"/>
          </a:xfrm>
          <a:prstGeom prst="rect">
            <a:avLst/>
          </a:prstGeom>
          <a:noFill/>
          <a:ln w="38100">
            <a:solidFill>
              <a:srgbClr val="0033CC"/>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sz="3600" b="1" dirty="0" smtClean="0"/>
              <a:t>      历</a:t>
            </a:r>
            <a:r>
              <a:rPr lang="zh-CN" altLang="en-US" sz="3600" b="1" dirty="0"/>
              <a:t>史学家钱穆说：“在此制度下，人民优秀分子均有参政之机会。”唐天宗李世民赞叹科举考试收罗了四海英才，“天下英雄入吾彀中矣。” </a:t>
            </a:r>
            <a:endParaRPr lang="en-US" altLang="zh-CN" sz="3600" b="1" dirty="0" smtClean="0"/>
          </a:p>
          <a:p>
            <a:pPr>
              <a:spcBef>
                <a:spcPct val="0"/>
              </a:spcBef>
              <a:buFontTx/>
              <a:buNone/>
            </a:pPr>
            <a:r>
              <a:rPr lang="en-US" altLang="zh-CN" sz="3600" b="1" dirty="0">
                <a:solidFill>
                  <a:srgbClr val="0033CC"/>
                </a:solidFill>
              </a:rPr>
              <a:t> </a:t>
            </a:r>
            <a:r>
              <a:rPr lang="en-US" altLang="zh-CN" sz="3600" b="1" dirty="0" smtClean="0">
                <a:solidFill>
                  <a:srgbClr val="0033CC"/>
                </a:solidFill>
              </a:rPr>
              <a:t>     </a:t>
            </a:r>
            <a:r>
              <a:rPr lang="zh-CN" altLang="en-US" sz="3600" b="1" dirty="0" smtClean="0">
                <a:solidFill>
                  <a:srgbClr val="0033CC"/>
                </a:solidFill>
              </a:rPr>
              <a:t>近</a:t>
            </a:r>
            <a:r>
              <a:rPr lang="zh-CN" altLang="en-US" sz="3600" b="1" dirty="0">
                <a:solidFill>
                  <a:srgbClr val="0033CC"/>
                </a:solidFill>
              </a:rPr>
              <a:t>代西方人则认为： “科举制度为所有西方国家以考试录用人员的文官考试制度提供了一个遥远的榜样” </a:t>
            </a:r>
            <a:r>
              <a:rPr lang="zh-CN" altLang="en-US" sz="3600" b="1" dirty="0" smtClean="0">
                <a:solidFill>
                  <a:srgbClr val="0033CC"/>
                </a:solidFill>
              </a:rPr>
              <a:t>。</a:t>
            </a:r>
            <a:r>
              <a:rPr lang="zh-CN" altLang="en-US" sz="3600" b="1" dirty="0" smtClean="0"/>
              <a:t>  </a:t>
            </a:r>
            <a:endParaRPr lang="zh-CN" altLang="en-US" sz="36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710095" y="2292663"/>
            <a:ext cx="3057247" cy="3539430"/>
          </a:xfrm>
          <a:prstGeom prst="rect">
            <a:avLst/>
          </a:prstGeom>
          <a:noFill/>
        </p:spPr>
        <p:txBody>
          <a:bodyPr wrap="none" rtlCol="0">
            <a:spAutoFit/>
          </a:bodyPr>
          <a:lstStyle/>
          <a:p>
            <a:r>
              <a:rPr lang="zh-CN" altLang="en-US" sz="3200" b="1" dirty="0"/>
              <a:t>一</a:t>
            </a:r>
            <a:r>
              <a:rPr lang="zh-CN" altLang="en-US" sz="3200" b="1" dirty="0" smtClean="0"/>
              <a:t>、建立背景：</a:t>
            </a:r>
            <a:endParaRPr lang="en-US" altLang="zh-CN" sz="3200" b="1" dirty="0" smtClean="0"/>
          </a:p>
          <a:p>
            <a:endParaRPr lang="zh-CN" altLang="zh-CN" sz="3200" dirty="0"/>
          </a:p>
          <a:p>
            <a:r>
              <a:rPr lang="zh-CN" altLang="en-US" sz="3200" b="1" dirty="0"/>
              <a:t>二</a:t>
            </a:r>
            <a:r>
              <a:rPr lang="zh-CN" altLang="en-US" sz="3200" b="1" dirty="0" smtClean="0"/>
              <a:t>、建立过程：</a:t>
            </a:r>
            <a:endParaRPr lang="en-US" altLang="zh-CN" sz="3200" b="1" dirty="0" smtClean="0"/>
          </a:p>
          <a:p>
            <a:endParaRPr lang="en-US" altLang="zh-CN" sz="3200" b="1" dirty="0"/>
          </a:p>
          <a:p>
            <a:r>
              <a:rPr lang="zh-CN" altLang="en-US" sz="3200" b="1" dirty="0" smtClean="0"/>
              <a:t>三、制度特点：</a:t>
            </a:r>
            <a:endParaRPr lang="en-US" altLang="zh-CN" sz="3200" b="1" dirty="0" smtClean="0"/>
          </a:p>
          <a:p>
            <a:endParaRPr lang="en-US" altLang="zh-CN" sz="3200" b="1" dirty="0"/>
          </a:p>
          <a:p>
            <a:r>
              <a:rPr lang="zh-CN" altLang="en-US" sz="3200" b="1" dirty="0" smtClean="0"/>
              <a:t>四、制度评价：</a:t>
            </a:r>
            <a:endParaRPr lang="en-US" altLang="zh-CN" sz="3200" b="1" dirty="0"/>
          </a:p>
        </p:txBody>
      </p:sp>
      <p:sp>
        <p:nvSpPr>
          <p:cNvPr id="8" name="文本框 7"/>
          <p:cNvSpPr txBox="1"/>
          <p:nvPr/>
        </p:nvSpPr>
        <p:spPr>
          <a:xfrm>
            <a:off x="555787" y="900110"/>
            <a:ext cx="11107614" cy="10156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r>
              <a:rPr lang="zh-CN" altLang="en-US" dirty="0"/>
              <a:t>第</a:t>
            </a:r>
            <a:r>
              <a:rPr lang="en-US" altLang="zh-CN" dirty="0"/>
              <a:t>5</a:t>
            </a:r>
            <a:r>
              <a:rPr lang="zh-CN" altLang="en-US" dirty="0"/>
              <a:t>课 </a:t>
            </a:r>
            <a:r>
              <a:rPr lang="zh-CN" altLang="en-US" dirty="0" smtClean="0"/>
              <a:t>   西</a:t>
            </a:r>
            <a:r>
              <a:rPr lang="zh-CN" altLang="en-US" dirty="0"/>
              <a:t>方的文官制度</a:t>
            </a:r>
            <a:endParaRPr lang="zh-CN" altLang="en-US" dirty="0"/>
          </a:p>
        </p:txBody>
      </p:sp>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知</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识结构</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5</a:t>
            </a:r>
            <a:r>
              <a:rPr lang="zh-CN" altLang="en-US" dirty="0"/>
              <a:t>课 </a:t>
            </a:r>
            <a:r>
              <a:rPr lang="zh-CN" altLang="en-US" dirty="0" smtClean="0"/>
              <a:t>  西</a:t>
            </a:r>
            <a:r>
              <a:rPr lang="zh-CN" altLang="en-US" dirty="0"/>
              <a:t>方的文官制度</a:t>
            </a:r>
            <a:endParaRPr lang="zh-CN"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zh-CN" dirty="0">
                <a:effectLst/>
              </a:rPr>
              <a:t>第</a:t>
            </a:r>
            <a:r>
              <a:rPr lang="en-US" altLang="zh-CN" dirty="0">
                <a:effectLst/>
              </a:rPr>
              <a:t>5</a:t>
            </a:r>
            <a:r>
              <a:rPr lang="zh-CN" altLang="zh-CN" dirty="0">
                <a:effectLst/>
              </a:rPr>
              <a:t>课 西方的文官制度</a:t>
            </a:r>
            <a:endParaRPr lang="zh-CN" altLang="zh-CN" dirty="0">
              <a:effectLst/>
            </a:endParaRPr>
          </a:p>
        </p:txBody>
      </p:sp>
      <p:sp>
        <p:nvSpPr>
          <p:cNvPr id="4" name="文本框 1"/>
          <p:cNvSpPr txBox="1">
            <a:spLocks noChangeArrowheads="1"/>
          </p:cNvSpPr>
          <p:nvPr/>
        </p:nvSpPr>
        <p:spPr bwMode="auto">
          <a:xfrm>
            <a:off x="315076" y="729323"/>
            <a:ext cx="11003424"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dirty="0">
                <a:solidFill>
                  <a:srgbClr val="0033CC"/>
                </a:solidFill>
              </a:rPr>
              <a:t>       </a:t>
            </a:r>
            <a:r>
              <a:rPr lang="zh-CN" altLang="en-US" sz="2400" b="1" dirty="0">
                <a:solidFill>
                  <a:srgbClr val="0033CC"/>
                </a:solidFill>
              </a:rPr>
              <a:t>近代以来中国的选官制度西方公务员制度的起源受到了中国科举考试制度的影响，科举制“在形式上是特别是现代的、和平的和官僚体制化的代表”(书伯语)，)麦杜思在《中国札记》中就强烈呼吁建立向全体臣民开放的竞争性考试制度，直到19世纪晚期，英国现代公务员制度正式确立</a:t>
            </a:r>
            <a:r>
              <a:rPr lang="zh-CN" altLang="en-US" sz="2400" b="1" dirty="0" smtClean="0">
                <a:solidFill>
                  <a:srgbClr val="0033CC"/>
                </a:solidFill>
              </a:rPr>
              <a:t>。</a:t>
            </a:r>
            <a:endParaRPr lang="en-US" altLang="zh-CN" sz="2400" b="1" dirty="0" smtClean="0">
              <a:solidFill>
                <a:srgbClr val="0033CC"/>
              </a:solidFill>
            </a:endParaRPr>
          </a:p>
          <a:p>
            <a:pPr eaLnBrk="1" hangingPunct="1"/>
            <a:r>
              <a:rPr lang="en-US" altLang="zh-CN" sz="2400" b="1" dirty="0"/>
              <a:t> </a:t>
            </a:r>
            <a:r>
              <a:rPr lang="en-US" altLang="zh-CN" sz="2400" b="1" dirty="0" smtClean="0"/>
              <a:t>                                                          ——</a:t>
            </a:r>
            <a:r>
              <a:rPr lang="zh-CN" altLang="en-US" sz="2400" b="1" dirty="0"/>
              <a:t>摘编自《西方公务员制度的起源》</a:t>
            </a:r>
            <a:endParaRPr lang="zh-CN" altLang="en-US" sz="2400" b="1" dirty="0"/>
          </a:p>
        </p:txBody>
      </p:sp>
      <p:sp>
        <p:nvSpPr>
          <p:cNvPr id="5" name="文本框 99"/>
          <p:cNvSpPr txBox="1">
            <a:spLocks noChangeArrowheads="1"/>
          </p:cNvSpPr>
          <p:nvPr/>
        </p:nvSpPr>
        <p:spPr bwMode="auto">
          <a:xfrm>
            <a:off x="315076" y="2649161"/>
            <a:ext cx="11557376"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dirty="0">
                <a:solidFill>
                  <a:srgbClr val="0033CC"/>
                </a:solidFill>
              </a:rPr>
              <a:t>       </a:t>
            </a:r>
            <a:r>
              <a:rPr lang="zh-CN" altLang="zh-CN" sz="2400" b="1" dirty="0">
                <a:solidFill>
                  <a:srgbClr val="0033CC"/>
                </a:solidFill>
              </a:rPr>
              <a:t>17-18世纪，欧美国家逐渐建立起资本主义制度。内阁制和政党政治形成后，出现了所谓的“政党分肥制”。执政党一般会把官职分给党内同僚，一旦内阁重组或执政党更换，就要更换几乎所有政府官员。由于任期有限，新上台的官员基于捞钱。</a:t>
            </a:r>
            <a:r>
              <a:rPr lang="zh-CN" altLang="zh-CN" sz="2400" b="1" dirty="0">
                <a:solidFill>
                  <a:srgbClr val="FF0000"/>
                </a:solidFill>
              </a:rPr>
              <a:t>这种瓜分国家权力的做法不但造成腐败泛滥，还严重影响政府工作的连续性和稳定性，</a:t>
            </a:r>
            <a:r>
              <a:rPr lang="zh-CN" altLang="zh-CN" sz="2400" b="1" dirty="0">
                <a:solidFill>
                  <a:srgbClr val="0033CC"/>
                </a:solidFill>
              </a:rPr>
              <a:t>降低了行政效率。</a:t>
            </a:r>
            <a:r>
              <a:rPr lang="zh-CN" altLang="zh-CN" sz="2400" b="1" dirty="0">
                <a:solidFill>
                  <a:srgbClr val="FF0000"/>
                </a:solidFill>
              </a:rPr>
              <a:t>工业革命后</a:t>
            </a:r>
            <a:r>
              <a:rPr lang="zh-CN" altLang="zh-CN" sz="2400" b="1" dirty="0">
                <a:solidFill>
                  <a:srgbClr val="0033CC"/>
                </a:solidFill>
              </a:rPr>
              <a:t>，英国等资本主义国家的生产力水平大大提高，政府除了维护社会治安、国防、财政和税收等传统事务以外，还要担负起经济、文化和科技等新的社会事务管理，国家管理职能急剧扩展，管理的事务也越来越复杂，亟须建立有能力、能迅速处理日常事务的职业官僚体系。</a:t>
            </a:r>
            <a:r>
              <a:rPr lang="zh-CN" altLang="zh-CN" sz="2400" b="1" dirty="0">
                <a:solidFill>
                  <a:srgbClr val="FF0000"/>
                </a:solidFill>
              </a:rPr>
              <a:t>同时，随着“天赋人权”、“人人生而平等”思想深入人心，</a:t>
            </a:r>
            <a:r>
              <a:rPr lang="zh-CN" altLang="zh-CN" sz="2400" b="1" dirty="0">
                <a:solidFill>
                  <a:srgbClr val="0033CC"/>
                </a:solidFill>
              </a:rPr>
              <a:t>人们要求平等参与政府工作的愿望日益强烈。于是，向社会开放政府公职、改革官员录用制度以建立廉洁高效政府的呼声日益高涨。</a:t>
            </a:r>
            <a:endParaRPr lang="zh-CN" altLang="zh-CN" sz="2400" b="1" dirty="0">
              <a:solidFill>
                <a:srgbClr val="0033CC"/>
              </a:solidFill>
            </a:endParaRPr>
          </a:p>
        </p:txBody>
      </p:sp>
      <p:sp>
        <p:nvSpPr>
          <p:cNvPr id="6" name="矩形 5"/>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课堂探究</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2" name="文本框 1"/>
          <p:cNvSpPr txBox="1"/>
          <p:nvPr/>
        </p:nvSpPr>
        <p:spPr>
          <a:xfrm>
            <a:off x="2710970" y="27177"/>
            <a:ext cx="9161482" cy="523220"/>
          </a:xfrm>
          <a:prstGeom prst="rect">
            <a:avLst/>
          </a:prstGeom>
          <a:solidFill>
            <a:srgbClr val="FFFF00"/>
          </a:solidFill>
        </p:spPr>
        <p:txBody>
          <a:bodyPr wrap="none" rtlCol="0">
            <a:spAutoFit/>
          </a:bodyPr>
          <a:lstStyle/>
          <a:p>
            <a:r>
              <a:rPr lang="zh-CN" altLang="en-US" sz="2800" dirty="0"/>
              <a:t>结</a:t>
            </a:r>
            <a:r>
              <a:rPr lang="zh-CN" altLang="en-US" sz="2800" dirty="0" smtClean="0"/>
              <a:t>合材料与课本第一子目，探究西方文官制度建立的背景</a:t>
            </a:r>
            <a:endParaRPr lang="zh-CN" altLang="en-US" sz="2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zh-CN" dirty="0">
                <a:effectLst/>
              </a:rPr>
              <a:t>第</a:t>
            </a:r>
            <a:r>
              <a:rPr lang="en-US" altLang="zh-CN" dirty="0">
                <a:effectLst/>
              </a:rPr>
              <a:t>5</a:t>
            </a:r>
            <a:r>
              <a:rPr lang="zh-CN" altLang="zh-CN" dirty="0">
                <a:effectLst/>
              </a:rPr>
              <a:t>课 西方的文官制度</a:t>
            </a:r>
            <a:endParaRPr lang="zh-CN" altLang="zh-CN" dirty="0">
              <a:effectLst/>
            </a:endParaRPr>
          </a:p>
        </p:txBody>
      </p:sp>
      <p:sp>
        <p:nvSpPr>
          <p:cNvPr id="16" name="文本框 15"/>
          <p:cNvSpPr txBox="1"/>
          <p:nvPr/>
        </p:nvSpPr>
        <p:spPr>
          <a:xfrm>
            <a:off x="250725" y="483939"/>
            <a:ext cx="3047858" cy="584775"/>
          </a:xfrm>
          <a:prstGeom prst="rect">
            <a:avLst/>
          </a:prstGeom>
          <a:noFill/>
        </p:spPr>
        <p:txBody>
          <a:bodyPr wrap="square" rtlCol="0">
            <a:spAutoFit/>
          </a:bodyPr>
          <a:lstStyle/>
          <a:p>
            <a:r>
              <a:rPr lang="zh-CN" altLang="en-US" sz="3200" b="1" dirty="0"/>
              <a:t>一</a:t>
            </a:r>
            <a:r>
              <a:rPr lang="zh-CN" altLang="en-US" sz="3200" b="1" dirty="0" smtClean="0"/>
              <a:t>、建立背景</a:t>
            </a:r>
            <a:r>
              <a:rPr lang="zh-CN" altLang="zh-CN" sz="3200" b="1" dirty="0" smtClean="0"/>
              <a:t>：</a:t>
            </a:r>
            <a:endParaRPr lang="en-US" altLang="zh-CN" sz="3200" b="1" dirty="0" smtClean="0"/>
          </a:p>
        </p:txBody>
      </p:sp>
      <p:sp>
        <p:nvSpPr>
          <p:cNvPr id="6" name="文本框 1"/>
          <p:cNvSpPr txBox="1">
            <a:spLocks noChangeArrowheads="1"/>
          </p:cNvSpPr>
          <p:nvPr/>
        </p:nvSpPr>
        <p:spPr bwMode="auto">
          <a:xfrm>
            <a:off x="530943" y="826861"/>
            <a:ext cx="11164529" cy="600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3200" b="1" dirty="0" smtClean="0">
                <a:solidFill>
                  <a:srgbClr val="FF0000"/>
                </a:solidFill>
                <a:latin typeface="+mj-ea"/>
                <a:ea typeface="+mj-ea"/>
              </a:rPr>
              <a:t>(</a:t>
            </a:r>
            <a:r>
              <a:rPr lang="en-US" altLang="zh-CN" sz="3200" b="1" dirty="0">
                <a:solidFill>
                  <a:srgbClr val="FF0000"/>
                </a:solidFill>
                <a:latin typeface="+mj-ea"/>
                <a:ea typeface="+mj-ea"/>
              </a:rPr>
              <a:t>1</a:t>
            </a:r>
            <a:r>
              <a:rPr lang="zh-CN" altLang="en-US" sz="3200" b="1" dirty="0">
                <a:solidFill>
                  <a:srgbClr val="FF0000"/>
                </a:solidFill>
                <a:latin typeface="+mj-ea"/>
                <a:ea typeface="+mj-ea"/>
              </a:rPr>
              <a:t>)中国科举制的影</a:t>
            </a:r>
            <a:r>
              <a:rPr lang="zh-CN" altLang="en-US" sz="3200" b="1" dirty="0" smtClean="0">
                <a:solidFill>
                  <a:srgbClr val="FF0000"/>
                </a:solidFill>
                <a:latin typeface="+mj-ea"/>
                <a:ea typeface="+mj-ea"/>
              </a:rPr>
              <a:t>响；</a:t>
            </a:r>
            <a:endParaRPr lang="zh-CN" altLang="en-US" sz="3200" b="1" dirty="0">
              <a:solidFill>
                <a:srgbClr val="FF0000"/>
              </a:solidFill>
              <a:latin typeface="+mj-ea"/>
              <a:ea typeface="+mj-ea"/>
            </a:endParaRPr>
          </a:p>
          <a:p>
            <a:pPr eaLnBrk="1" hangingPunct="1">
              <a:lnSpc>
                <a:spcPct val="150000"/>
              </a:lnSpc>
            </a:pPr>
            <a:r>
              <a:rPr lang="zh-CN" altLang="en-US" sz="3200" b="1" dirty="0">
                <a:solidFill>
                  <a:srgbClr val="FF0000"/>
                </a:solidFill>
                <a:latin typeface="+mn-ea"/>
                <a:ea typeface="+mn-ea"/>
              </a:rPr>
              <a:t>(</a:t>
            </a:r>
            <a:r>
              <a:rPr lang="en-US" altLang="zh-CN" sz="3200" b="1" dirty="0">
                <a:solidFill>
                  <a:srgbClr val="FF0000"/>
                </a:solidFill>
                <a:latin typeface="+mn-ea"/>
                <a:ea typeface="+mn-ea"/>
              </a:rPr>
              <a:t>2</a:t>
            </a:r>
            <a:r>
              <a:rPr lang="zh-CN" altLang="en-US" sz="3200" b="1" dirty="0">
                <a:solidFill>
                  <a:srgbClr val="FF0000"/>
                </a:solidFill>
                <a:latin typeface="+mn-ea"/>
                <a:ea typeface="+mn-ea"/>
              </a:rPr>
              <a:t>)传统官制的弊端</a:t>
            </a:r>
            <a:r>
              <a:rPr lang="zh-CN" altLang="en-US" sz="3200" b="1" dirty="0" smtClean="0">
                <a:latin typeface="+mn-ea"/>
                <a:ea typeface="+mn-ea"/>
              </a:rPr>
              <a:t>：</a:t>
            </a:r>
            <a:r>
              <a:rPr lang="zh-CN" altLang="en-US" sz="3200" b="1" dirty="0" smtClean="0">
                <a:latin typeface="宋体" panose="02010600030101010101" pitchFamily="2" charset="-122"/>
              </a:rPr>
              <a:t>西方中古时期“</a:t>
            </a:r>
            <a:r>
              <a:rPr lang="zh-CN" altLang="en-US" sz="3200" b="1" dirty="0">
                <a:solidFill>
                  <a:srgbClr val="0033CC"/>
                </a:solidFill>
                <a:latin typeface="宋体" panose="02010600030101010101" pitchFamily="2" charset="-122"/>
              </a:rPr>
              <a:t>恩赐官职制</a:t>
            </a:r>
            <a:r>
              <a:rPr lang="zh-CN" altLang="en-US" sz="3200" b="1" dirty="0" smtClean="0">
                <a:latin typeface="宋体" panose="02010600030101010101" pitchFamily="2" charset="-122"/>
              </a:rPr>
              <a:t>”</a:t>
            </a:r>
            <a:r>
              <a:rPr lang="en-US" altLang="zh-CN" sz="3200" b="1" dirty="0" smtClean="0">
                <a:latin typeface="宋体" panose="02010600030101010101" pitchFamily="2" charset="-122"/>
              </a:rPr>
              <a:t>17—18</a:t>
            </a:r>
            <a:r>
              <a:rPr lang="zh-CN" altLang="en-US" sz="3200" b="1" dirty="0" smtClean="0">
                <a:latin typeface="宋体" panose="02010600030101010101" pitchFamily="2" charset="-122"/>
              </a:rPr>
              <a:t>世纪的“</a:t>
            </a:r>
            <a:r>
              <a:rPr lang="zh-CN" altLang="en-US" sz="3200" b="1" dirty="0">
                <a:solidFill>
                  <a:srgbClr val="0033CC"/>
                </a:solidFill>
                <a:latin typeface="宋体" panose="02010600030101010101" pitchFamily="2" charset="-122"/>
              </a:rPr>
              <a:t>个人徇私制</a:t>
            </a:r>
            <a:r>
              <a:rPr lang="zh-CN" altLang="en-US" sz="3200" b="1" dirty="0" smtClean="0">
                <a:latin typeface="宋体" panose="02010600030101010101" pitchFamily="2" charset="-122"/>
              </a:rPr>
              <a:t>”和“</a:t>
            </a:r>
            <a:r>
              <a:rPr lang="zh-CN" altLang="en-US" sz="3200" b="1" dirty="0">
                <a:solidFill>
                  <a:srgbClr val="0033CC"/>
                </a:solidFill>
                <a:latin typeface="宋体" panose="02010600030101010101" pitchFamily="2" charset="-122"/>
              </a:rPr>
              <a:t>政党分肥制</a:t>
            </a:r>
            <a:r>
              <a:rPr lang="zh-CN" altLang="en-US" sz="3200" b="1" dirty="0">
                <a:latin typeface="宋体" panose="02010600030101010101" pitchFamily="2" charset="-122"/>
              </a:rPr>
              <a:t>”不但造成腐败泛滥。还严重影响政府工作的连续性和稳定性，降低了行政效率。</a:t>
            </a:r>
            <a:endParaRPr lang="zh-CN" altLang="en-US" sz="3200" b="1" dirty="0">
              <a:latin typeface="宋体" panose="02010600030101010101" pitchFamily="2" charset="-122"/>
            </a:endParaRPr>
          </a:p>
          <a:p>
            <a:pPr eaLnBrk="1" hangingPunct="1">
              <a:lnSpc>
                <a:spcPct val="150000"/>
              </a:lnSpc>
            </a:pPr>
            <a:r>
              <a:rPr lang="zh-CN" altLang="en-US" sz="3200" b="1" dirty="0">
                <a:solidFill>
                  <a:srgbClr val="FF0000"/>
                </a:solidFill>
                <a:latin typeface="+mj-ea"/>
                <a:ea typeface="+mj-ea"/>
              </a:rPr>
              <a:t>(</a:t>
            </a:r>
            <a:r>
              <a:rPr lang="en-US" altLang="zh-CN" sz="3200" b="1" dirty="0">
                <a:solidFill>
                  <a:srgbClr val="FF0000"/>
                </a:solidFill>
                <a:latin typeface="+mj-ea"/>
                <a:ea typeface="+mj-ea"/>
              </a:rPr>
              <a:t>3</a:t>
            </a:r>
            <a:r>
              <a:rPr lang="zh-CN" altLang="en-US" sz="3200" b="1" dirty="0">
                <a:solidFill>
                  <a:srgbClr val="FF0000"/>
                </a:solidFill>
                <a:latin typeface="+mj-ea"/>
                <a:ea typeface="+mj-ea"/>
              </a:rPr>
              <a:t>)工业革命的推动</a:t>
            </a:r>
            <a:r>
              <a:rPr lang="zh-CN" altLang="en-US" sz="3200" b="1" dirty="0">
                <a:latin typeface="+mj-ea"/>
                <a:ea typeface="+mj-ea"/>
              </a:rPr>
              <a:t>：</a:t>
            </a:r>
            <a:r>
              <a:rPr lang="zh-CN" altLang="en-US" sz="3200" b="1" dirty="0">
                <a:latin typeface="宋体" panose="02010600030101010101" pitchFamily="2" charset="-122"/>
              </a:rPr>
              <a:t>工业革命后，政府主管事务急剧膨胀，亟须建立有能力、能迅速处理日常事务的职业官僚体系。</a:t>
            </a:r>
            <a:endParaRPr lang="zh-CN" altLang="en-US" sz="3200" b="1" dirty="0">
              <a:latin typeface="宋体" panose="02010600030101010101" pitchFamily="2" charset="-122"/>
            </a:endParaRPr>
          </a:p>
          <a:p>
            <a:pPr eaLnBrk="1" hangingPunct="1">
              <a:lnSpc>
                <a:spcPct val="150000"/>
              </a:lnSpc>
            </a:pPr>
            <a:r>
              <a:rPr lang="zh-CN" altLang="en-US" sz="3200" b="1" dirty="0">
                <a:solidFill>
                  <a:srgbClr val="FF0000"/>
                </a:solidFill>
                <a:latin typeface="+mj-ea"/>
                <a:ea typeface="+mj-ea"/>
              </a:rPr>
              <a:t>(</a:t>
            </a:r>
            <a:r>
              <a:rPr lang="en-US" altLang="zh-CN" sz="3200" b="1" dirty="0">
                <a:solidFill>
                  <a:srgbClr val="FF0000"/>
                </a:solidFill>
                <a:latin typeface="+mj-ea"/>
                <a:ea typeface="+mj-ea"/>
              </a:rPr>
              <a:t>4</a:t>
            </a:r>
            <a:r>
              <a:rPr lang="zh-CN" altLang="en-US" sz="3200" b="1" dirty="0">
                <a:solidFill>
                  <a:srgbClr val="FF0000"/>
                </a:solidFill>
                <a:latin typeface="+mj-ea"/>
                <a:ea typeface="+mj-ea"/>
              </a:rPr>
              <a:t>)启蒙思想的影响</a:t>
            </a:r>
            <a:r>
              <a:rPr lang="zh-CN" altLang="en-US" sz="3200" b="1" dirty="0">
                <a:latin typeface="+mj-ea"/>
                <a:ea typeface="+mj-ea"/>
              </a:rPr>
              <a:t>：</a:t>
            </a:r>
            <a:r>
              <a:rPr lang="zh-CN" altLang="en-US" sz="3200" b="1" dirty="0">
                <a:latin typeface="宋体" panose="02010600030101010101" pitchFamily="2" charset="-122"/>
              </a:rPr>
              <a:t>人人平等、天赋人权等思想为文官制度的建立提供了理论依据。</a:t>
            </a:r>
            <a:endParaRPr lang="zh-CN" altLang="en-US" sz="3200" b="1"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315076" y="587175"/>
            <a:ext cx="3057247" cy="584775"/>
          </a:xfrm>
          <a:prstGeom prst="rect">
            <a:avLst/>
          </a:prstGeom>
          <a:noFill/>
        </p:spPr>
        <p:txBody>
          <a:bodyPr wrap="none" rtlCol="0">
            <a:spAutoFit/>
          </a:bodyPr>
          <a:lstStyle/>
          <a:p>
            <a:r>
              <a:rPr lang="zh-CN" altLang="en-US" sz="3200" b="1" dirty="0" smtClean="0"/>
              <a:t>二、建立过程</a:t>
            </a:r>
            <a:r>
              <a:rPr lang="zh-CN" altLang="zh-CN" sz="3200" b="1" dirty="0" smtClean="0"/>
              <a:t>：</a:t>
            </a:r>
            <a:endParaRPr lang="en-US" altLang="zh-CN" sz="3200" b="1" dirty="0" smtClean="0"/>
          </a:p>
        </p:txBody>
      </p:sp>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5</a:t>
            </a:r>
            <a:r>
              <a:rPr lang="zh-CN" altLang="en-US" dirty="0"/>
              <a:t>课 </a:t>
            </a:r>
            <a:r>
              <a:rPr lang="zh-CN" altLang="en-US" dirty="0" smtClean="0"/>
              <a:t>  西</a:t>
            </a:r>
            <a:r>
              <a:rPr lang="zh-CN" altLang="en-US" dirty="0"/>
              <a:t>方的文官制度</a:t>
            </a:r>
            <a:endParaRPr lang="zh-CN" altLang="en-US" dirty="0"/>
          </a:p>
        </p:txBody>
      </p:sp>
      <p:sp>
        <p:nvSpPr>
          <p:cNvPr id="2" name="文本框 1"/>
          <p:cNvSpPr txBox="1"/>
          <p:nvPr/>
        </p:nvSpPr>
        <p:spPr>
          <a:xfrm>
            <a:off x="545691" y="1171950"/>
            <a:ext cx="4099199" cy="4524315"/>
          </a:xfrm>
          <a:prstGeom prst="rect">
            <a:avLst/>
          </a:prstGeom>
          <a:noFill/>
        </p:spPr>
        <p:txBody>
          <a:bodyPr wrap="none" rtlCol="0">
            <a:spAutoFit/>
          </a:bodyPr>
          <a:lstStyle/>
          <a:p>
            <a:r>
              <a:rPr lang="en-US" altLang="zh-CN" sz="3200" b="1" dirty="0" smtClean="0">
                <a:latin typeface="宋体" panose="02010600030101010101" pitchFamily="2" charset="-122"/>
                <a:ea typeface="宋体" panose="02010600030101010101" pitchFamily="2" charset="-122"/>
              </a:rPr>
              <a:t>1</a:t>
            </a:r>
            <a:r>
              <a:rPr lang="zh-CN" altLang="en-US" sz="3200" b="1" dirty="0" smtClean="0">
                <a:latin typeface="宋体" panose="02010600030101010101" pitchFamily="2" charset="-122"/>
                <a:ea typeface="宋体" panose="02010600030101010101" pitchFamily="2" charset="-122"/>
              </a:rPr>
              <a:t>、英国最早建立：</a:t>
            </a:r>
            <a:endParaRPr lang="en-US" altLang="zh-CN" sz="3200" b="1" dirty="0" smtClean="0">
              <a:latin typeface="宋体" panose="02010600030101010101" pitchFamily="2" charset="-122"/>
              <a:ea typeface="宋体" panose="02010600030101010101" pitchFamily="2" charset="-122"/>
            </a:endParaRPr>
          </a:p>
          <a:p>
            <a:endParaRPr lang="en-US" altLang="zh-CN" sz="3200" b="1" dirty="0">
              <a:latin typeface="宋体" panose="02010600030101010101" pitchFamily="2" charset="-122"/>
              <a:ea typeface="宋体" panose="02010600030101010101" pitchFamily="2" charset="-122"/>
            </a:endParaRPr>
          </a:p>
          <a:p>
            <a:endParaRPr lang="en-US" altLang="zh-CN" sz="3200" b="1" dirty="0" smtClean="0">
              <a:latin typeface="宋体" panose="02010600030101010101" pitchFamily="2" charset="-122"/>
              <a:ea typeface="宋体" panose="02010600030101010101" pitchFamily="2" charset="-122"/>
            </a:endParaRPr>
          </a:p>
          <a:p>
            <a:endParaRPr lang="en-US" altLang="zh-CN" sz="3200" b="1" dirty="0">
              <a:latin typeface="宋体" panose="02010600030101010101" pitchFamily="2" charset="-122"/>
              <a:ea typeface="宋体" panose="02010600030101010101" pitchFamily="2" charset="-122"/>
            </a:endParaRPr>
          </a:p>
          <a:p>
            <a:endParaRPr lang="en-US" altLang="zh-CN" sz="3200" b="1" dirty="0" smtClean="0">
              <a:latin typeface="宋体" panose="02010600030101010101" pitchFamily="2" charset="-122"/>
              <a:ea typeface="宋体" panose="02010600030101010101" pitchFamily="2" charset="-122"/>
            </a:endParaRPr>
          </a:p>
          <a:p>
            <a:endParaRPr lang="en-US" altLang="zh-CN" sz="3200" b="1" dirty="0" smtClean="0">
              <a:latin typeface="宋体" panose="02010600030101010101" pitchFamily="2" charset="-122"/>
              <a:ea typeface="宋体" panose="02010600030101010101" pitchFamily="2" charset="-122"/>
            </a:endParaRPr>
          </a:p>
          <a:p>
            <a:endParaRPr lang="en-US" altLang="zh-CN" sz="3200" b="1" dirty="0">
              <a:latin typeface="宋体" panose="02010600030101010101" pitchFamily="2" charset="-122"/>
              <a:ea typeface="宋体" panose="02010600030101010101" pitchFamily="2" charset="-122"/>
            </a:endParaRPr>
          </a:p>
          <a:p>
            <a:endParaRPr lang="en-US" altLang="zh-CN" sz="3200" b="1" dirty="0" smtClean="0">
              <a:latin typeface="宋体" panose="02010600030101010101" pitchFamily="2" charset="-122"/>
              <a:ea typeface="宋体" panose="02010600030101010101" pitchFamily="2" charset="-122"/>
            </a:endParaRPr>
          </a:p>
          <a:p>
            <a:r>
              <a:rPr lang="en-US" altLang="zh-CN" sz="3200" b="1" dirty="0" smtClean="0">
                <a:latin typeface="宋体" panose="02010600030101010101" pitchFamily="2" charset="-122"/>
                <a:ea typeface="宋体" panose="02010600030101010101" pitchFamily="2" charset="-122"/>
              </a:rPr>
              <a:t>2</a:t>
            </a:r>
            <a:r>
              <a:rPr lang="zh-CN" altLang="en-US" sz="3200" b="1" dirty="0" smtClean="0">
                <a:latin typeface="宋体" panose="02010600030101010101" pitchFamily="2" charset="-122"/>
                <a:ea typeface="宋体" panose="02010600030101010101" pitchFamily="2" charset="-122"/>
              </a:rPr>
              <a:t>、文官制度的扩展：</a:t>
            </a:r>
            <a:endParaRPr lang="zh-CN" altLang="en-US" sz="3200" b="1" dirty="0">
              <a:latin typeface="宋体" panose="02010600030101010101" pitchFamily="2" charset="-122"/>
              <a:ea typeface="宋体" panose="02010600030101010101" pitchFamily="2" charset="-122"/>
            </a:endParaRPr>
          </a:p>
        </p:txBody>
      </p:sp>
      <p:sp>
        <p:nvSpPr>
          <p:cNvPr id="3" name="矩形 2"/>
          <p:cNvSpPr/>
          <p:nvPr/>
        </p:nvSpPr>
        <p:spPr>
          <a:xfrm>
            <a:off x="339213" y="1976251"/>
            <a:ext cx="11444748" cy="2862322"/>
          </a:xfrm>
          <a:prstGeom prst="rect">
            <a:avLst/>
          </a:prstGeom>
        </p:spPr>
        <p:txBody>
          <a:bodyPr wrap="square">
            <a:spAutoFit/>
          </a:bodyPr>
          <a:lstStyle/>
          <a:p>
            <a:pPr indent="267970"/>
            <a:r>
              <a:rPr lang="zh-CN" altLang="en-US" sz="2000" b="1" kern="0" dirty="0" smtClean="0">
                <a:solidFill>
                  <a:srgbClr val="0033CC"/>
                </a:solidFill>
                <a:latin typeface="+mj-ea"/>
                <a:ea typeface="+mj-ea"/>
                <a:cs typeface="Songti SC"/>
              </a:rPr>
              <a:t>（</a:t>
            </a:r>
            <a:r>
              <a:rPr lang="en-US" altLang="zh-CN" sz="2000" b="1" kern="0" dirty="0" smtClean="0">
                <a:solidFill>
                  <a:srgbClr val="0033CC"/>
                </a:solidFill>
                <a:latin typeface="+mj-ea"/>
                <a:ea typeface="+mj-ea"/>
                <a:cs typeface="Songti SC"/>
              </a:rPr>
              <a:t>1</a:t>
            </a:r>
            <a:r>
              <a:rPr lang="zh-CN" altLang="en-US" sz="2000" b="1" kern="0" dirty="0" smtClean="0">
                <a:solidFill>
                  <a:srgbClr val="0033CC"/>
                </a:solidFill>
                <a:latin typeface="+mj-ea"/>
                <a:ea typeface="+mj-ea"/>
                <a:cs typeface="Songti SC"/>
              </a:rPr>
              <a:t>）</a:t>
            </a:r>
            <a:r>
              <a:rPr lang="en-US" altLang="zh-CN" sz="2000" b="1" kern="0" dirty="0" smtClean="0">
                <a:solidFill>
                  <a:srgbClr val="0033CC"/>
                </a:solidFill>
                <a:latin typeface="+mj-ea"/>
                <a:ea typeface="+mj-ea"/>
                <a:cs typeface="Songti SC"/>
              </a:rPr>
              <a:t>18</a:t>
            </a:r>
            <a:r>
              <a:rPr lang="zh-CN" altLang="zh-CN" sz="2000" b="1" kern="0" dirty="0">
                <a:solidFill>
                  <a:srgbClr val="0033CC"/>
                </a:solidFill>
                <a:latin typeface="+mj-ea"/>
                <a:ea typeface="+mj-ea"/>
                <a:cs typeface="Songti SC"/>
              </a:rPr>
              <a:t>世纪初，</a:t>
            </a:r>
            <a:r>
              <a:rPr lang="zh-CN" altLang="zh-CN" sz="2000" b="1" kern="0" dirty="0">
                <a:solidFill>
                  <a:srgbClr val="000000"/>
                </a:solidFill>
                <a:latin typeface="+mj-ea"/>
                <a:ea typeface="+mj-ea"/>
                <a:cs typeface="Songti SC"/>
              </a:rPr>
              <a:t>为了防止国王通过任命官员干预议会活动，英国规定除了大臣以外，官员不得当选为下院议员。</a:t>
            </a:r>
            <a:endParaRPr lang="zh-CN" altLang="zh-CN" sz="2000" b="1" kern="100" dirty="0">
              <a:latin typeface="+mj-ea"/>
              <a:ea typeface="+mj-ea"/>
              <a:cs typeface="Times New Roman" panose="02020603050405020304" pitchFamily="18" charset="0"/>
            </a:endParaRPr>
          </a:p>
          <a:p>
            <a:pPr indent="267970"/>
            <a:r>
              <a:rPr lang="zh-CN" altLang="en-US" sz="2000" b="1" kern="0" dirty="0" smtClean="0">
                <a:solidFill>
                  <a:srgbClr val="0033CC"/>
                </a:solidFill>
                <a:latin typeface="+mj-ea"/>
                <a:ea typeface="+mj-ea"/>
                <a:cs typeface="Songti SC"/>
              </a:rPr>
              <a:t>（</a:t>
            </a:r>
            <a:r>
              <a:rPr lang="en-US" altLang="zh-CN" sz="2000" b="1" kern="0" dirty="0" smtClean="0">
                <a:solidFill>
                  <a:srgbClr val="0033CC"/>
                </a:solidFill>
                <a:latin typeface="+mj-ea"/>
                <a:ea typeface="+mj-ea"/>
                <a:cs typeface="Songti SC"/>
              </a:rPr>
              <a:t>2</a:t>
            </a:r>
            <a:r>
              <a:rPr lang="zh-CN" altLang="en-US" sz="2000" b="1" kern="0" dirty="0" smtClean="0">
                <a:solidFill>
                  <a:srgbClr val="0033CC"/>
                </a:solidFill>
                <a:latin typeface="+mj-ea"/>
                <a:ea typeface="+mj-ea"/>
                <a:cs typeface="Songti SC"/>
              </a:rPr>
              <a:t>）</a:t>
            </a:r>
            <a:r>
              <a:rPr lang="en-US" altLang="zh-CN" sz="2000" b="1" kern="0" dirty="0" smtClean="0">
                <a:solidFill>
                  <a:srgbClr val="0033CC"/>
                </a:solidFill>
                <a:latin typeface="+mj-ea"/>
                <a:ea typeface="+mj-ea"/>
                <a:cs typeface="Songti SC"/>
              </a:rPr>
              <a:t>19</a:t>
            </a:r>
            <a:r>
              <a:rPr lang="zh-CN" altLang="zh-CN" sz="2000" b="1" kern="0" dirty="0">
                <a:solidFill>
                  <a:srgbClr val="0033CC"/>
                </a:solidFill>
                <a:latin typeface="+mj-ea"/>
                <a:ea typeface="+mj-ea"/>
                <a:cs typeface="Songti SC"/>
              </a:rPr>
              <a:t>世纪初，</a:t>
            </a:r>
            <a:r>
              <a:rPr lang="zh-CN" altLang="zh-CN" sz="2000" b="1" kern="0" dirty="0">
                <a:solidFill>
                  <a:srgbClr val="000000"/>
                </a:solidFill>
                <a:latin typeface="+mj-ea"/>
                <a:ea typeface="+mj-ea"/>
                <a:cs typeface="Songti SC"/>
              </a:rPr>
              <a:t>为了保证政府工作不受政党更替的影响，英国的一些政府部门</a:t>
            </a:r>
            <a:r>
              <a:rPr lang="zh-CN" altLang="zh-CN" sz="2000" b="1" kern="0" dirty="0">
                <a:solidFill>
                  <a:srgbClr val="0033CC"/>
                </a:solidFill>
                <a:latin typeface="+mj-ea"/>
                <a:ea typeface="+mj-ea"/>
                <a:cs typeface="Songti SC"/>
              </a:rPr>
              <a:t>开始设立常务次官的职位。</a:t>
            </a:r>
            <a:r>
              <a:rPr lang="zh-CN" altLang="zh-CN" sz="2000" b="1" kern="0" dirty="0">
                <a:solidFill>
                  <a:srgbClr val="000000"/>
                </a:solidFill>
                <a:latin typeface="+mj-ea"/>
                <a:ea typeface="+mj-ea"/>
                <a:cs typeface="Songti SC"/>
              </a:rPr>
              <a:t>这样，英国政府的官员分为两类：一类是政务官，包括大臣和政务次官或政务秘书，他们随内阁共进退；另一类是事务官，即文官，包括常务次官直至以下的一般政府工作人员，负责具体事务，不受党派影响，长期任职。</a:t>
            </a:r>
            <a:endParaRPr lang="zh-CN" altLang="zh-CN" sz="2000" b="1" kern="100" dirty="0">
              <a:latin typeface="+mj-ea"/>
              <a:ea typeface="+mj-ea"/>
              <a:cs typeface="Times New Roman" panose="02020603050405020304" pitchFamily="18" charset="0"/>
            </a:endParaRPr>
          </a:p>
          <a:p>
            <a:pPr indent="267970"/>
            <a:r>
              <a:rPr lang="zh-CN" altLang="en-US" sz="2000" b="1" kern="0" dirty="0" smtClean="0">
                <a:solidFill>
                  <a:srgbClr val="0033CC"/>
                </a:solidFill>
                <a:latin typeface="+mj-ea"/>
                <a:ea typeface="+mj-ea"/>
                <a:cs typeface="Songti SC"/>
              </a:rPr>
              <a:t>（</a:t>
            </a:r>
            <a:r>
              <a:rPr lang="en-US" altLang="zh-CN" sz="2000" b="1" kern="0" dirty="0" smtClean="0">
                <a:solidFill>
                  <a:srgbClr val="0033CC"/>
                </a:solidFill>
                <a:latin typeface="+mj-ea"/>
                <a:ea typeface="+mj-ea"/>
                <a:cs typeface="Songti SC"/>
              </a:rPr>
              <a:t>3</a:t>
            </a:r>
            <a:r>
              <a:rPr lang="zh-CN" altLang="en-US" sz="2000" b="1" kern="0" dirty="0" smtClean="0">
                <a:solidFill>
                  <a:srgbClr val="0033CC"/>
                </a:solidFill>
                <a:latin typeface="+mj-ea"/>
                <a:ea typeface="+mj-ea"/>
                <a:cs typeface="Songti SC"/>
              </a:rPr>
              <a:t>）</a:t>
            </a:r>
            <a:r>
              <a:rPr lang="en-US" altLang="zh-CN" sz="2000" b="1" kern="0" dirty="0" smtClean="0">
                <a:solidFill>
                  <a:srgbClr val="0033CC"/>
                </a:solidFill>
                <a:latin typeface="+mj-ea"/>
                <a:ea typeface="+mj-ea"/>
                <a:cs typeface="Songti SC"/>
              </a:rPr>
              <a:t>1855</a:t>
            </a:r>
            <a:r>
              <a:rPr lang="zh-CN" altLang="zh-CN" sz="2000" b="1" kern="0" dirty="0">
                <a:solidFill>
                  <a:srgbClr val="0033CC"/>
                </a:solidFill>
                <a:latin typeface="+mj-ea"/>
                <a:ea typeface="+mj-ea"/>
                <a:cs typeface="Songti SC"/>
              </a:rPr>
              <a:t>年，</a:t>
            </a:r>
            <a:r>
              <a:rPr lang="zh-CN" altLang="zh-CN" sz="2000" b="1" kern="0" dirty="0">
                <a:solidFill>
                  <a:srgbClr val="000000"/>
                </a:solidFill>
                <a:latin typeface="+mj-ea"/>
                <a:ea typeface="+mj-ea"/>
                <a:cs typeface="Songti SC"/>
              </a:rPr>
              <a:t>英国颁布法令，</a:t>
            </a:r>
            <a:r>
              <a:rPr lang="zh-CN" altLang="zh-CN" sz="2000" b="1" kern="0" dirty="0">
                <a:solidFill>
                  <a:srgbClr val="0033CC"/>
                </a:solidFill>
                <a:latin typeface="+mj-ea"/>
                <a:ea typeface="+mj-ea"/>
                <a:cs typeface="Songti SC"/>
              </a:rPr>
              <a:t>建立不受党派干涉的文官委员会</a:t>
            </a:r>
            <a:r>
              <a:rPr lang="zh-CN" altLang="zh-CN" sz="2000" b="1" kern="0" dirty="0">
                <a:solidFill>
                  <a:srgbClr val="000000"/>
                </a:solidFill>
                <a:latin typeface="+mj-ea"/>
                <a:ea typeface="+mj-ea"/>
                <a:cs typeface="Songti SC"/>
              </a:rPr>
              <a:t>，对被推荐的候选人进行考试。</a:t>
            </a:r>
            <a:endParaRPr lang="zh-CN" altLang="zh-CN" sz="2000" b="1" kern="100" dirty="0">
              <a:latin typeface="+mj-ea"/>
              <a:ea typeface="+mj-ea"/>
              <a:cs typeface="Times New Roman" panose="02020603050405020304" pitchFamily="18" charset="0"/>
            </a:endParaRPr>
          </a:p>
          <a:p>
            <a:pPr indent="267970"/>
            <a:r>
              <a:rPr lang="zh-CN" altLang="en-US" sz="2000" b="1" kern="0" dirty="0" smtClean="0">
                <a:solidFill>
                  <a:srgbClr val="0033CC"/>
                </a:solidFill>
                <a:latin typeface="+mj-ea"/>
                <a:ea typeface="+mj-ea"/>
                <a:cs typeface="Songti SC"/>
              </a:rPr>
              <a:t>（</a:t>
            </a:r>
            <a:r>
              <a:rPr lang="en-US" altLang="zh-CN" sz="2000" b="1" kern="0" dirty="0" smtClean="0">
                <a:solidFill>
                  <a:srgbClr val="0033CC"/>
                </a:solidFill>
                <a:latin typeface="+mj-ea"/>
                <a:ea typeface="+mj-ea"/>
                <a:cs typeface="Songti SC"/>
              </a:rPr>
              <a:t>4</a:t>
            </a:r>
            <a:r>
              <a:rPr lang="zh-CN" altLang="en-US" sz="2000" b="1" kern="0" dirty="0" smtClean="0">
                <a:solidFill>
                  <a:srgbClr val="0033CC"/>
                </a:solidFill>
                <a:latin typeface="+mj-ea"/>
                <a:ea typeface="+mj-ea"/>
                <a:cs typeface="Songti SC"/>
              </a:rPr>
              <a:t>）</a:t>
            </a:r>
            <a:r>
              <a:rPr lang="en-US" altLang="zh-CN" sz="2000" b="1" kern="0" dirty="0" smtClean="0">
                <a:solidFill>
                  <a:srgbClr val="0033CC"/>
                </a:solidFill>
                <a:latin typeface="+mj-ea"/>
                <a:ea typeface="+mj-ea"/>
                <a:cs typeface="Songti SC"/>
              </a:rPr>
              <a:t>1870</a:t>
            </a:r>
            <a:r>
              <a:rPr lang="zh-CN" altLang="zh-CN" sz="2000" b="1" kern="0" dirty="0">
                <a:solidFill>
                  <a:srgbClr val="0033CC"/>
                </a:solidFill>
                <a:latin typeface="+mj-ea"/>
                <a:ea typeface="+mj-ea"/>
                <a:cs typeface="Songti SC"/>
              </a:rPr>
              <a:t>年，</a:t>
            </a:r>
            <a:r>
              <a:rPr lang="zh-CN" altLang="zh-CN" sz="2000" b="1" kern="0" dirty="0">
                <a:solidFill>
                  <a:srgbClr val="000000"/>
                </a:solidFill>
                <a:latin typeface="+mj-ea"/>
                <a:ea typeface="+mj-ea"/>
                <a:cs typeface="Songti SC"/>
              </a:rPr>
              <a:t>英国再次颁布了法令，规定多数重要文官职位必须通过公开竞争考试择优录用，文官委员会有权独立决定被录用文官的基本条件，对录用文官的制度进行完善，</a:t>
            </a:r>
            <a:r>
              <a:rPr lang="zh-CN" altLang="zh-CN" sz="2000" b="1" kern="0" dirty="0">
                <a:solidFill>
                  <a:srgbClr val="0033CC"/>
                </a:solidFill>
                <a:latin typeface="+mj-ea"/>
                <a:ea typeface="+mj-ea"/>
                <a:cs typeface="Songti SC"/>
              </a:rPr>
              <a:t>最终确立了文官制度</a:t>
            </a:r>
            <a:r>
              <a:rPr lang="zh-CN" altLang="zh-CN" sz="2000" b="1" kern="0" dirty="0">
                <a:solidFill>
                  <a:srgbClr val="000000"/>
                </a:solidFill>
                <a:latin typeface="+mj-ea"/>
                <a:ea typeface="+mj-ea"/>
                <a:cs typeface="Songti SC"/>
              </a:rPr>
              <a:t>。</a:t>
            </a:r>
            <a:endParaRPr lang="zh-CN" altLang="zh-CN" sz="2000" b="1" kern="100" dirty="0">
              <a:effectLst/>
              <a:latin typeface="+mj-ea"/>
              <a:ea typeface="+mj-ea"/>
              <a:cs typeface="Times New Roman" panose="02020603050405020304" pitchFamily="18" charset="0"/>
            </a:endParaRPr>
          </a:p>
        </p:txBody>
      </p:sp>
      <p:sp>
        <p:nvSpPr>
          <p:cNvPr id="5" name="矩形 4"/>
          <p:cNvSpPr/>
          <p:nvPr/>
        </p:nvSpPr>
        <p:spPr>
          <a:xfrm>
            <a:off x="776323" y="5696265"/>
            <a:ext cx="11007638" cy="707886"/>
          </a:xfrm>
          <a:prstGeom prst="rect">
            <a:avLst/>
          </a:prstGeom>
        </p:spPr>
        <p:txBody>
          <a:bodyPr wrap="square">
            <a:spAutoFit/>
          </a:bodyPr>
          <a:lstStyle/>
          <a:p>
            <a:pPr indent="267970"/>
            <a:r>
              <a:rPr lang="en-US" altLang="zh-CN" sz="2000" b="1" kern="0" dirty="0">
                <a:solidFill>
                  <a:srgbClr val="0033CC"/>
                </a:solidFill>
                <a:latin typeface="+mj-ea"/>
                <a:ea typeface="+mj-ea"/>
                <a:cs typeface="Songti SC"/>
              </a:rPr>
              <a:t>1883</a:t>
            </a:r>
            <a:r>
              <a:rPr lang="zh-CN" altLang="zh-CN" sz="2000" b="1" kern="0" dirty="0">
                <a:solidFill>
                  <a:srgbClr val="0033CC"/>
                </a:solidFill>
                <a:latin typeface="+mj-ea"/>
                <a:ea typeface="+mj-ea"/>
                <a:cs typeface="Songti SC"/>
              </a:rPr>
              <a:t>年，美国</a:t>
            </a:r>
            <a:r>
              <a:rPr lang="zh-CN" altLang="zh-CN" sz="2000" b="1" kern="0" dirty="0">
                <a:latin typeface="+mj-ea"/>
                <a:ea typeface="+mj-ea"/>
                <a:cs typeface="Songti SC"/>
              </a:rPr>
              <a:t>国会通过文官制度改革法案，建立了美国文官制度。</a:t>
            </a:r>
            <a:r>
              <a:rPr lang="zh-CN" altLang="zh-CN" sz="2000" b="1" kern="0" dirty="0">
                <a:solidFill>
                  <a:srgbClr val="0033CC"/>
                </a:solidFill>
                <a:latin typeface="+mj-ea"/>
                <a:ea typeface="+mj-ea"/>
                <a:cs typeface="Songti SC"/>
              </a:rPr>
              <a:t>第二次世界大战后，法国、德国和日本</a:t>
            </a:r>
            <a:r>
              <a:rPr lang="zh-CN" altLang="zh-CN" sz="2000" b="1" kern="0" dirty="0">
                <a:latin typeface="+mj-ea"/>
                <a:ea typeface="+mj-ea"/>
                <a:cs typeface="Songti SC"/>
              </a:rPr>
              <a:t>等国的文官制度也最终建立起来。</a:t>
            </a:r>
            <a:endParaRPr lang="zh-CN" altLang="zh-CN" sz="2000" b="1" kern="0" dirty="0">
              <a:latin typeface="+mj-ea"/>
              <a:ea typeface="+mj-ea"/>
              <a:cs typeface="Songti SC"/>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315076" y="587175"/>
            <a:ext cx="2646878" cy="584775"/>
          </a:xfrm>
          <a:prstGeom prst="rect">
            <a:avLst/>
          </a:prstGeom>
          <a:noFill/>
        </p:spPr>
        <p:txBody>
          <a:bodyPr wrap="none" rtlCol="0">
            <a:spAutoFit/>
          </a:bodyPr>
          <a:lstStyle/>
          <a:p>
            <a:r>
              <a:rPr lang="zh-CN" altLang="en-US" sz="3200" b="1" dirty="0" smtClean="0"/>
              <a:t>三、制度特点</a:t>
            </a:r>
            <a:endParaRPr lang="en-US" altLang="zh-CN" sz="3200" b="1" dirty="0" smtClean="0"/>
          </a:p>
        </p:txBody>
      </p:sp>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5</a:t>
            </a:r>
            <a:r>
              <a:rPr lang="zh-CN" altLang="en-US" dirty="0"/>
              <a:t>课 </a:t>
            </a:r>
            <a:r>
              <a:rPr lang="zh-CN" altLang="en-US" dirty="0" smtClean="0"/>
              <a:t>  西</a:t>
            </a:r>
            <a:r>
              <a:rPr lang="zh-CN" altLang="en-US" dirty="0"/>
              <a:t>方的文官制度</a:t>
            </a:r>
            <a:endParaRPr lang="zh-CN" altLang="en-US" dirty="0"/>
          </a:p>
        </p:txBody>
      </p:sp>
      <p:sp>
        <p:nvSpPr>
          <p:cNvPr id="2" name="矩形 1"/>
          <p:cNvSpPr/>
          <p:nvPr/>
        </p:nvSpPr>
        <p:spPr>
          <a:xfrm>
            <a:off x="661204" y="1304686"/>
            <a:ext cx="10798293" cy="4893647"/>
          </a:xfrm>
          <a:prstGeom prst="rect">
            <a:avLst/>
          </a:prstGeom>
        </p:spPr>
        <p:txBody>
          <a:bodyPr wrap="square">
            <a:spAutoFit/>
          </a:bodyPr>
          <a:lstStyle/>
          <a:p>
            <a:pPr indent="267970"/>
            <a:r>
              <a:rPr lang="zh-CN" altLang="en-US" sz="2400" b="1" kern="0" dirty="0" smtClean="0">
                <a:solidFill>
                  <a:srgbClr val="000000"/>
                </a:solidFill>
                <a:latin typeface="+mj-ea"/>
                <a:ea typeface="+mj-ea"/>
                <a:cs typeface="Iowan Old Style"/>
              </a:rPr>
              <a:t>  </a:t>
            </a:r>
            <a:r>
              <a:rPr lang="zh-CN" altLang="en-US" sz="2400" b="1" kern="0" dirty="0" smtClean="0">
                <a:solidFill>
                  <a:srgbClr val="0033CC"/>
                </a:solidFill>
                <a:latin typeface="+mj-ea"/>
                <a:ea typeface="+mj-ea"/>
                <a:cs typeface="Iowan Old Style"/>
              </a:rPr>
              <a:t>（</a:t>
            </a:r>
            <a:r>
              <a:rPr lang="en-US" altLang="zh-CN" sz="2400" b="1" kern="0" dirty="0" smtClean="0">
                <a:solidFill>
                  <a:srgbClr val="0033CC"/>
                </a:solidFill>
                <a:latin typeface="+mj-ea"/>
                <a:ea typeface="+mj-ea"/>
                <a:cs typeface="Iowan Old Style"/>
              </a:rPr>
              <a:t>1</a:t>
            </a:r>
            <a:r>
              <a:rPr lang="zh-CN" altLang="en-US" sz="2400" b="1" kern="0" dirty="0" smtClean="0">
                <a:solidFill>
                  <a:srgbClr val="0033CC"/>
                </a:solidFill>
                <a:latin typeface="+mj-ea"/>
                <a:ea typeface="+mj-ea"/>
                <a:cs typeface="Iowan Old Style"/>
              </a:rPr>
              <a:t>）</a:t>
            </a:r>
            <a:r>
              <a:rPr lang="zh-CN" altLang="zh-CN" sz="2400" b="1" kern="0" dirty="0" smtClean="0">
                <a:solidFill>
                  <a:srgbClr val="0033CC"/>
                </a:solidFill>
                <a:latin typeface="+mj-ea"/>
                <a:ea typeface="+mj-ea"/>
                <a:cs typeface="Iowan Old Style"/>
              </a:rPr>
              <a:t>西</a:t>
            </a:r>
            <a:r>
              <a:rPr lang="zh-CN" altLang="zh-CN" sz="2400" b="1" kern="0" dirty="0">
                <a:solidFill>
                  <a:srgbClr val="0033CC"/>
                </a:solidFill>
                <a:latin typeface="+mj-ea"/>
                <a:ea typeface="+mj-ea"/>
                <a:cs typeface="Iowan Old Style"/>
              </a:rPr>
              <a:t>方国家的文官一般特指在政府行政部门任职的事务官</a:t>
            </a:r>
            <a:r>
              <a:rPr lang="zh-CN" altLang="zh-CN" sz="2400" b="1" kern="0" dirty="0" smtClean="0">
                <a:solidFill>
                  <a:srgbClr val="0033CC"/>
                </a:solidFill>
                <a:latin typeface="+mj-ea"/>
                <a:ea typeface="+mj-ea"/>
                <a:cs typeface="Iowan Old Style"/>
              </a:rPr>
              <a:t>。</a:t>
            </a:r>
            <a:r>
              <a:rPr lang="en-US" altLang="zh-CN" sz="2400" b="1" kern="0" dirty="0" smtClean="0">
                <a:solidFill>
                  <a:srgbClr val="0033CC"/>
                </a:solidFill>
                <a:latin typeface="+mj-ea"/>
                <a:ea typeface="+mj-ea"/>
                <a:cs typeface="Iowan Old Style"/>
              </a:rPr>
              <a:t>    </a:t>
            </a:r>
            <a:endParaRPr lang="en-US" altLang="zh-CN" sz="2400" b="1" kern="0" dirty="0" smtClean="0">
              <a:solidFill>
                <a:srgbClr val="0033CC"/>
              </a:solidFill>
              <a:latin typeface="+mj-ea"/>
              <a:ea typeface="+mj-ea"/>
              <a:cs typeface="Iowan Old Style"/>
            </a:endParaRPr>
          </a:p>
          <a:p>
            <a:pPr indent="267970"/>
            <a:endParaRPr lang="en-US" altLang="zh-CN" sz="2400" b="1" kern="0" dirty="0">
              <a:solidFill>
                <a:srgbClr val="000000"/>
              </a:solidFill>
              <a:latin typeface="+mj-ea"/>
              <a:ea typeface="+mj-ea"/>
              <a:cs typeface="Iowan Old Style"/>
            </a:endParaRPr>
          </a:p>
          <a:p>
            <a:pPr indent="267970"/>
            <a:r>
              <a:rPr lang="en-US" altLang="zh-CN" sz="2400" b="1" kern="0" dirty="0" smtClean="0">
                <a:solidFill>
                  <a:srgbClr val="0033CC"/>
                </a:solidFill>
                <a:latin typeface="+mj-ea"/>
                <a:ea typeface="+mj-ea"/>
                <a:cs typeface="Iowan Old Style"/>
              </a:rPr>
              <a:t>  </a:t>
            </a:r>
            <a:r>
              <a:rPr lang="zh-CN" altLang="en-US" sz="2400" b="1" kern="0" dirty="0" smtClean="0">
                <a:solidFill>
                  <a:srgbClr val="0033CC"/>
                </a:solidFill>
                <a:latin typeface="+mj-ea"/>
                <a:ea typeface="+mj-ea"/>
                <a:cs typeface="Iowan Old Style"/>
              </a:rPr>
              <a:t>（</a:t>
            </a:r>
            <a:r>
              <a:rPr lang="en-US" altLang="zh-CN" sz="2400" b="1" kern="0" dirty="0" smtClean="0">
                <a:solidFill>
                  <a:srgbClr val="0033CC"/>
                </a:solidFill>
                <a:latin typeface="+mj-ea"/>
                <a:ea typeface="+mj-ea"/>
                <a:cs typeface="Iowan Old Style"/>
              </a:rPr>
              <a:t>2</a:t>
            </a:r>
            <a:r>
              <a:rPr lang="zh-CN" altLang="en-US" sz="2400" b="1" kern="0" dirty="0" smtClean="0">
                <a:solidFill>
                  <a:srgbClr val="0033CC"/>
                </a:solidFill>
                <a:latin typeface="+mj-ea"/>
                <a:ea typeface="+mj-ea"/>
                <a:cs typeface="Iowan Old Style"/>
              </a:rPr>
              <a:t>）</a:t>
            </a:r>
            <a:r>
              <a:rPr lang="zh-CN" altLang="zh-CN" sz="2400" b="1" kern="0" dirty="0" smtClean="0">
                <a:solidFill>
                  <a:srgbClr val="0033CC"/>
                </a:solidFill>
                <a:latin typeface="+mj-ea"/>
                <a:ea typeface="+mj-ea"/>
                <a:cs typeface="Iowan Old Style"/>
              </a:rPr>
              <a:t>首</a:t>
            </a:r>
            <a:r>
              <a:rPr lang="zh-CN" altLang="zh-CN" sz="2400" b="1" kern="0" dirty="0">
                <a:solidFill>
                  <a:srgbClr val="0033CC"/>
                </a:solidFill>
                <a:latin typeface="+mj-ea"/>
                <a:ea typeface="+mj-ea"/>
                <a:cs typeface="Iowan Old Style"/>
              </a:rPr>
              <a:t>先，公开考试，择优录用。</a:t>
            </a:r>
            <a:r>
              <a:rPr lang="zh-CN" altLang="zh-CN" sz="2400" b="1" kern="0" dirty="0">
                <a:solidFill>
                  <a:srgbClr val="000000"/>
                </a:solidFill>
                <a:latin typeface="+mj-ea"/>
                <a:ea typeface="+mj-ea"/>
                <a:cs typeface="Iowan Old Style"/>
              </a:rPr>
              <a:t>文官录用都必须经过公开考试，公平竞争，成绩优异者优先得到录用。</a:t>
            </a:r>
            <a:endParaRPr lang="zh-CN" altLang="zh-CN" sz="2400" b="1" kern="100" dirty="0">
              <a:latin typeface="+mj-ea"/>
              <a:ea typeface="+mj-ea"/>
              <a:cs typeface="Times New Roman" panose="02020603050405020304" pitchFamily="18" charset="0"/>
            </a:endParaRPr>
          </a:p>
          <a:p>
            <a:pPr indent="267970"/>
            <a:endParaRPr lang="en-US" altLang="zh-CN" sz="2400" b="1" kern="0" dirty="0" smtClean="0">
              <a:solidFill>
                <a:srgbClr val="000000"/>
              </a:solidFill>
              <a:latin typeface="+mj-ea"/>
              <a:ea typeface="+mj-ea"/>
              <a:cs typeface="Iowan Old Style"/>
            </a:endParaRPr>
          </a:p>
          <a:p>
            <a:pPr indent="267970"/>
            <a:r>
              <a:rPr lang="en-US" altLang="zh-CN" sz="2400" b="1" kern="0" dirty="0" smtClean="0">
                <a:solidFill>
                  <a:srgbClr val="000000"/>
                </a:solidFill>
                <a:latin typeface="+mj-ea"/>
                <a:ea typeface="+mj-ea"/>
                <a:cs typeface="Iowan Old Style"/>
              </a:rPr>
              <a:t> </a:t>
            </a:r>
            <a:r>
              <a:rPr lang="en-US" altLang="zh-CN" sz="2400" b="1" kern="0" dirty="0" smtClean="0">
                <a:solidFill>
                  <a:srgbClr val="0033CC"/>
                </a:solidFill>
                <a:latin typeface="+mj-ea"/>
                <a:ea typeface="+mj-ea"/>
                <a:cs typeface="Iowan Old Style"/>
              </a:rPr>
              <a:t> </a:t>
            </a:r>
            <a:r>
              <a:rPr lang="zh-CN" altLang="en-US" sz="2400" b="1" kern="0" dirty="0" smtClean="0">
                <a:solidFill>
                  <a:srgbClr val="0033CC"/>
                </a:solidFill>
                <a:latin typeface="+mj-ea"/>
                <a:ea typeface="+mj-ea"/>
                <a:cs typeface="Iowan Old Style"/>
              </a:rPr>
              <a:t>（</a:t>
            </a:r>
            <a:r>
              <a:rPr lang="en-US" altLang="zh-CN" sz="2400" b="1" kern="0" dirty="0" smtClean="0">
                <a:solidFill>
                  <a:srgbClr val="0033CC"/>
                </a:solidFill>
                <a:latin typeface="+mj-ea"/>
                <a:ea typeface="+mj-ea"/>
                <a:cs typeface="Iowan Old Style"/>
              </a:rPr>
              <a:t>3</a:t>
            </a:r>
            <a:r>
              <a:rPr lang="zh-CN" altLang="en-US" sz="2400" b="1" kern="0" dirty="0" smtClean="0">
                <a:solidFill>
                  <a:srgbClr val="0033CC"/>
                </a:solidFill>
                <a:latin typeface="+mj-ea"/>
                <a:ea typeface="+mj-ea"/>
                <a:cs typeface="Iowan Old Style"/>
              </a:rPr>
              <a:t>）</a:t>
            </a:r>
            <a:r>
              <a:rPr lang="zh-CN" altLang="zh-CN" sz="2400" b="1" kern="0" dirty="0" smtClean="0">
                <a:solidFill>
                  <a:srgbClr val="0033CC"/>
                </a:solidFill>
                <a:latin typeface="+mj-ea"/>
                <a:ea typeface="+mj-ea"/>
                <a:cs typeface="Iowan Old Style"/>
              </a:rPr>
              <a:t>其</a:t>
            </a:r>
            <a:r>
              <a:rPr lang="zh-CN" altLang="zh-CN" sz="2400" b="1" kern="0" dirty="0">
                <a:solidFill>
                  <a:srgbClr val="0033CC"/>
                </a:solidFill>
                <a:latin typeface="+mj-ea"/>
                <a:ea typeface="+mj-ea"/>
                <a:cs typeface="Iowan Old Style"/>
              </a:rPr>
              <a:t>次，政治中立和工作隐名。</a:t>
            </a:r>
            <a:r>
              <a:rPr lang="zh-CN" altLang="zh-CN" sz="2400" b="1" kern="0" dirty="0">
                <a:solidFill>
                  <a:srgbClr val="000000"/>
                </a:solidFill>
                <a:latin typeface="+mj-ea"/>
                <a:ea typeface="+mj-ea"/>
                <a:cs typeface="Iowan Old Style"/>
              </a:rPr>
              <a:t>文官要在资产阶级各政党之间严格保持中立，必须忠实执行政府的各项政策。在内阁大臣或政府部长等政务官的领导下，文官“默默无闻”地从事自己的本职工作，不得公开向前者提出忠告或建议，一切主要责任，包括功过褒贬，都由前者承担。</a:t>
            </a:r>
            <a:endParaRPr lang="zh-CN" altLang="zh-CN" sz="2400" b="1" kern="100" dirty="0">
              <a:latin typeface="+mj-ea"/>
              <a:ea typeface="+mj-ea"/>
              <a:cs typeface="Times New Roman" panose="02020603050405020304" pitchFamily="18" charset="0"/>
            </a:endParaRPr>
          </a:p>
          <a:p>
            <a:pPr indent="267970"/>
            <a:endParaRPr lang="en-US" altLang="zh-CN" sz="2400" b="1" kern="0" dirty="0" smtClean="0">
              <a:solidFill>
                <a:srgbClr val="000000"/>
              </a:solidFill>
              <a:latin typeface="+mj-ea"/>
              <a:ea typeface="+mj-ea"/>
              <a:cs typeface="Iowan Old Style"/>
            </a:endParaRPr>
          </a:p>
          <a:p>
            <a:pPr indent="267970"/>
            <a:r>
              <a:rPr lang="en-US" altLang="zh-CN" sz="2400" b="1" kern="0" dirty="0" smtClean="0">
                <a:solidFill>
                  <a:srgbClr val="0033CC"/>
                </a:solidFill>
                <a:latin typeface="+mj-ea"/>
                <a:ea typeface="+mj-ea"/>
                <a:cs typeface="Iowan Old Style"/>
              </a:rPr>
              <a:t> </a:t>
            </a:r>
            <a:r>
              <a:rPr lang="zh-CN" altLang="en-US" sz="2400" b="1" kern="0" dirty="0" smtClean="0">
                <a:solidFill>
                  <a:srgbClr val="0033CC"/>
                </a:solidFill>
                <a:latin typeface="+mj-ea"/>
                <a:ea typeface="+mj-ea"/>
                <a:cs typeface="Iowan Old Style"/>
              </a:rPr>
              <a:t>（</a:t>
            </a:r>
            <a:r>
              <a:rPr lang="en-US" altLang="zh-CN" sz="2400" b="1" kern="0" dirty="0" smtClean="0">
                <a:solidFill>
                  <a:srgbClr val="0033CC"/>
                </a:solidFill>
                <a:latin typeface="+mj-ea"/>
                <a:ea typeface="+mj-ea"/>
                <a:cs typeface="Iowan Old Style"/>
              </a:rPr>
              <a:t>4</a:t>
            </a:r>
            <a:r>
              <a:rPr lang="zh-CN" altLang="en-US" sz="2400" b="1" kern="0" dirty="0" smtClean="0">
                <a:solidFill>
                  <a:srgbClr val="0033CC"/>
                </a:solidFill>
                <a:latin typeface="+mj-ea"/>
                <a:ea typeface="+mj-ea"/>
                <a:cs typeface="Iowan Old Style"/>
              </a:rPr>
              <a:t>）</a:t>
            </a:r>
            <a:r>
              <a:rPr lang="en-US" altLang="zh-CN" sz="2400" b="1" kern="0" dirty="0" smtClean="0">
                <a:solidFill>
                  <a:srgbClr val="0033CC"/>
                </a:solidFill>
                <a:latin typeface="+mj-ea"/>
                <a:ea typeface="+mj-ea"/>
                <a:cs typeface="Iowan Old Style"/>
              </a:rPr>
              <a:t> </a:t>
            </a:r>
            <a:r>
              <a:rPr lang="zh-CN" altLang="zh-CN" sz="2400" b="1" kern="0" dirty="0" smtClean="0">
                <a:solidFill>
                  <a:srgbClr val="0033CC"/>
                </a:solidFill>
                <a:latin typeface="+mj-ea"/>
                <a:ea typeface="+mj-ea"/>
                <a:cs typeface="Iowan Old Style"/>
              </a:rPr>
              <a:t>最</a:t>
            </a:r>
            <a:r>
              <a:rPr lang="zh-CN" altLang="zh-CN" sz="2400" b="1" kern="0" dirty="0">
                <a:solidFill>
                  <a:srgbClr val="0033CC"/>
                </a:solidFill>
                <a:latin typeface="+mj-ea"/>
                <a:ea typeface="+mj-ea"/>
                <a:cs typeface="Iowan Old Style"/>
              </a:rPr>
              <a:t>后，职务常任和论功晋升。</a:t>
            </a:r>
            <a:r>
              <a:rPr lang="zh-CN" altLang="zh-CN" sz="2400" b="1" kern="0" dirty="0">
                <a:solidFill>
                  <a:srgbClr val="000000"/>
                </a:solidFill>
                <a:latin typeface="+mj-ea"/>
                <a:ea typeface="+mj-ea"/>
                <a:cs typeface="Iowan Old Style"/>
              </a:rPr>
              <a:t>和政务官的任期制不同，文官一旦获得聘用，若无严重过错或其他意外，便可终身任职。同时，文官根据工作成绩得到晋升或惩罚。</a:t>
            </a:r>
            <a:endParaRPr lang="zh-CN" altLang="zh-CN" sz="2400" b="1" kern="100" dirty="0">
              <a:effectLst/>
              <a:latin typeface="+mj-ea"/>
              <a:ea typeface="+mj-ea"/>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315076" y="587175"/>
            <a:ext cx="2646878" cy="584775"/>
          </a:xfrm>
          <a:prstGeom prst="rect">
            <a:avLst/>
          </a:prstGeom>
          <a:noFill/>
        </p:spPr>
        <p:txBody>
          <a:bodyPr wrap="none" rtlCol="0">
            <a:spAutoFit/>
          </a:bodyPr>
          <a:lstStyle/>
          <a:p>
            <a:r>
              <a:rPr lang="zh-CN" altLang="en-US" sz="3200" b="1" dirty="0" smtClean="0"/>
              <a:t>四、制度评价</a:t>
            </a:r>
            <a:endParaRPr lang="en-US" altLang="zh-CN" sz="3200" b="1" dirty="0" smtClean="0"/>
          </a:p>
        </p:txBody>
      </p:sp>
      <p:sp>
        <p:nvSpPr>
          <p:cNvPr id="9" name="文本框 2"/>
          <p:cNvSpPr txBox="1">
            <a:spLocks noChangeArrowheads="1"/>
          </p:cNvSpPr>
          <p:nvPr/>
        </p:nvSpPr>
        <p:spPr bwMode="auto">
          <a:xfrm>
            <a:off x="814899" y="1171950"/>
            <a:ext cx="10526611"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dirty="0" smtClean="0">
                <a:latin typeface="+mj-ea"/>
                <a:ea typeface="+mj-ea"/>
              </a:rPr>
              <a:t>(</a:t>
            </a:r>
            <a:r>
              <a:rPr lang="zh-CN" altLang="en-US" sz="3200" b="1" dirty="0">
                <a:latin typeface="+mj-ea"/>
                <a:ea typeface="+mj-ea"/>
              </a:rPr>
              <a:t>1</a:t>
            </a:r>
            <a:r>
              <a:rPr lang="zh-CN" altLang="en-US" sz="3200" b="1" dirty="0" smtClean="0">
                <a:latin typeface="+mj-ea"/>
                <a:ea typeface="+mj-ea"/>
              </a:rPr>
              <a:t>)积极：</a:t>
            </a:r>
            <a:endParaRPr lang="en-US" altLang="zh-CN" sz="3200" b="1" dirty="0" smtClean="0">
              <a:latin typeface="+mj-ea"/>
              <a:ea typeface="+mj-ea"/>
            </a:endParaRPr>
          </a:p>
          <a:p>
            <a:r>
              <a:rPr lang="en-US" altLang="zh-CN" sz="3200" b="1" dirty="0">
                <a:solidFill>
                  <a:srgbClr val="FF0000"/>
                </a:solidFill>
                <a:latin typeface="+mj-ea"/>
                <a:ea typeface="+mj-ea"/>
              </a:rPr>
              <a:t> </a:t>
            </a:r>
            <a:r>
              <a:rPr lang="en-US" altLang="zh-CN" sz="3200" b="1" dirty="0" smtClean="0">
                <a:solidFill>
                  <a:srgbClr val="FF0000"/>
                </a:solidFill>
                <a:latin typeface="+mj-ea"/>
                <a:ea typeface="+mj-ea"/>
              </a:rPr>
              <a:t>     </a:t>
            </a:r>
            <a:r>
              <a:rPr lang="en-US" altLang="zh-CN" sz="3200" b="1" dirty="0" smtClean="0">
                <a:solidFill>
                  <a:srgbClr val="FF0000"/>
                </a:solidFill>
                <a:latin typeface="宋体" panose="02010600030101010101" pitchFamily="2" charset="-122"/>
              </a:rPr>
              <a:t>①</a:t>
            </a:r>
            <a:r>
              <a:rPr lang="zh-CN" altLang="en-US" sz="3200" b="1" dirty="0" smtClean="0">
                <a:solidFill>
                  <a:srgbClr val="FF0000"/>
                </a:solidFill>
                <a:latin typeface="+mj-ea"/>
                <a:ea typeface="+mj-ea"/>
              </a:rPr>
              <a:t>规</a:t>
            </a:r>
            <a:r>
              <a:rPr lang="zh-CN" altLang="en-US" sz="3200" b="1" dirty="0">
                <a:solidFill>
                  <a:srgbClr val="FF0000"/>
                </a:solidFill>
                <a:latin typeface="+mj-ea"/>
                <a:ea typeface="+mj-ea"/>
              </a:rPr>
              <a:t>范了</a:t>
            </a:r>
            <a:r>
              <a:rPr lang="zh-CN" altLang="en-US" sz="3200" b="1" dirty="0">
                <a:solidFill>
                  <a:srgbClr val="0033CC"/>
                </a:solidFill>
                <a:latin typeface="+mj-ea"/>
                <a:ea typeface="+mj-ea"/>
              </a:rPr>
              <a:t>西方国家政府行政部门的事务官员的选用和管理，</a:t>
            </a:r>
            <a:r>
              <a:rPr lang="zh-CN" altLang="en-US" sz="3200" b="1" dirty="0">
                <a:solidFill>
                  <a:srgbClr val="FF0000"/>
                </a:solidFill>
                <a:latin typeface="+mj-ea"/>
                <a:ea typeface="+mj-ea"/>
              </a:rPr>
              <a:t>实现了</a:t>
            </a:r>
            <a:r>
              <a:rPr lang="zh-CN" altLang="en-US" sz="3200" b="1" dirty="0">
                <a:solidFill>
                  <a:srgbClr val="0033CC"/>
                </a:solidFill>
                <a:latin typeface="+mj-ea"/>
                <a:ea typeface="+mj-ea"/>
              </a:rPr>
              <a:t>政治和管理的区</a:t>
            </a:r>
            <a:r>
              <a:rPr lang="zh-CN" altLang="en-US" sz="3200" b="1" dirty="0" smtClean="0">
                <a:solidFill>
                  <a:srgbClr val="0033CC"/>
                </a:solidFill>
                <a:latin typeface="+mj-ea"/>
                <a:ea typeface="+mj-ea"/>
              </a:rPr>
              <a:t>分；</a:t>
            </a:r>
            <a:endParaRPr lang="en-US" altLang="zh-CN" sz="3200" b="1" dirty="0" smtClean="0">
              <a:solidFill>
                <a:srgbClr val="0033CC"/>
              </a:solidFill>
              <a:latin typeface="+mj-ea"/>
              <a:ea typeface="+mj-ea"/>
            </a:endParaRPr>
          </a:p>
          <a:p>
            <a:r>
              <a:rPr lang="en-US" altLang="zh-CN" sz="3200" b="1" dirty="0">
                <a:solidFill>
                  <a:srgbClr val="0033CC"/>
                </a:solidFill>
                <a:latin typeface="+mj-ea"/>
                <a:ea typeface="+mj-ea"/>
              </a:rPr>
              <a:t> </a:t>
            </a:r>
            <a:r>
              <a:rPr lang="en-US" altLang="zh-CN" sz="3200" b="1" dirty="0" smtClean="0">
                <a:solidFill>
                  <a:srgbClr val="0033CC"/>
                </a:solidFill>
                <a:latin typeface="+mj-ea"/>
                <a:ea typeface="+mj-ea"/>
              </a:rPr>
              <a:t>     </a:t>
            </a:r>
            <a:r>
              <a:rPr lang="en-US" altLang="zh-CN" sz="3200" b="1" dirty="0" smtClean="0">
                <a:solidFill>
                  <a:srgbClr val="FF0000"/>
                </a:solidFill>
                <a:latin typeface="宋体" panose="02010600030101010101" pitchFamily="2" charset="-122"/>
              </a:rPr>
              <a:t>②</a:t>
            </a:r>
            <a:r>
              <a:rPr lang="zh-CN" altLang="en-US" sz="3200" b="1" dirty="0" smtClean="0">
                <a:solidFill>
                  <a:srgbClr val="FF0000"/>
                </a:solidFill>
                <a:latin typeface="+mj-ea"/>
                <a:ea typeface="+mj-ea"/>
              </a:rPr>
              <a:t>既</a:t>
            </a:r>
            <a:r>
              <a:rPr lang="zh-CN" altLang="en-US" sz="3200" b="1" dirty="0">
                <a:solidFill>
                  <a:srgbClr val="0033CC"/>
                </a:solidFill>
                <a:latin typeface="+mj-ea"/>
                <a:ea typeface="+mj-ea"/>
              </a:rPr>
              <a:t>维持了代议制下政党轮流执政的特点，</a:t>
            </a:r>
            <a:r>
              <a:rPr lang="zh-CN" altLang="en-US" sz="3200" b="1" dirty="0">
                <a:solidFill>
                  <a:srgbClr val="FF0000"/>
                </a:solidFill>
                <a:latin typeface="+mj-ea"/>
                <a:ea typeface="+mj-ea"/>
              </a:rPr>
              <a:t>又</a:t>
            </a:r>
            <a:r>
              <a:rPr lang="zh-CN" altLang="en-US" sz="3200" b="1" dirty="0">
                <a:solidFill>
                  <a:srgbClr val="0033CC"/>
                </a:solidFill>
                <a:latin typeface="+mj-ea"/>
                <a:ea typeface="+mj-ea"/>
              </a:rPr>
              <a:t>保证了政府工作的稳定性和持续性</a:t>
            </a:r>
            <a:r>
              <a:rPr lang="zh-CN" altLang="en-US" sz="3200" b="1" dirty="0" smtClean="0">
                <a:solidFill>
                  <a:srgbClr val="0033CC"/>
                </a:solidFill>
                <a:latin typeface="+mj-ea"/>
                <a:ea typeface="+mj-ea"/>
              </a:rPr>
              <a:t>；</a:t>
            </a:r>
            <a:endParaRPr lang="en-US" altLang="zh-CN" sz="3200" b="1" dirty="0" smtClean="0">
              <a:solidFill>
                <a:srgbClr val="0033CC"/>
              </a:solidFill>
              <a:latin typeface="+mj-ea"/>
              <a:ea typeface="+mj-ea"/>
            </a:endParaRPr>
          </a:p>
          <a:p>
            <a:r>
              <a:rPr lang="en-US" altLang="zh-CN" sz="3200" b="1" dirty="0">
                <a:solidFill>
                  <a:srgbClr val="0033CC"/>
                </a:solidFill>
                <a:latin typeface="+mj-ea"/>
                <a:ea typeface="+mj-ea"/>
              </a:rPr>
              <a:t> </a:t>
            </a:r>
            <a:r>
              <a:rPr lang="en-US" altLang="zh-CN" sz="3200" b="1" dirty="0" smtClean="0">
                <a:solidFill>
                  <a:srgbClr val="0033CC"/>
                </a:solidFill>
                <a:latin typeface="+mj-ea"/>
                <a:ea typeface="+mj-ea"/>
              </a:rPr>
              <a:t>     </a:t>
            </a:r>
            <a:r>
              <a:rPr lang="en-US" altLang="zh-CN" sz="3200" b="1" dirty="0" smtClean="0">
                <a:solidFill>
                  <a:srgbClr val="FF0000"/>
                </a:solidFill>
                <a:latin typeface="宋体" panose="02010600030101010101" pitchFamily="2" charset="-122"/>
              </a:rPr>
              <a:t>③</a:t>
            </a:r>
            <a:r>
              <a:rPr lang="zh-CN" altLang="en-US" sz="3200" b="1" dirty="0" smtClean="0">
                <a:solidFill>
                  <a:srgbClr val="0033CC"/>
                </a:solidFill>
                <a:latin typeface="+mj-ea"/>
                <a:ea typeface="+mj-ea"/>
              </a:rPr>
              <a:t>吸</a:t>
            </a:r>
            <a:r>
              <a:rPr lang="zh-CN" altLang="en-US" sz="3200" b="1" dirty="0">
                <a:solidFill>
                  <a:srgbClr val="0033CC"/>
                </a:solidFill>
                <a:latin typeface="+mj-ea"/>
                <a:ea typeface="+mj-ea"/>
              </a:rPr>
              <a:t>收大批高素质的人才进入政府管理队伍，</a:t>
            </a:r>
            <a:r>
              <a:rPr lang="zh-CN" altLang="en-US" sz="3200" b="1" dirty="0">
                <a:solidFill>
                  <a:srgbClr val="FF0000"/>
                </a:solidFill>
                <a:latin typeface="+mj-ea"/>
                <a:ea typeface="+mj-ea"/>
              </a:rPr>
              <a:t>有利于</a:t>
            </a:r>
            <a:r>
              <a:rPr lang="zh-CN" altLang="en-US" sz="3200" b="1" dirty="0">
                <a:solidFill>
                  <a:srgbClr val="0033CC"/>
                </a:solidFill>
                <a:latin typeface="+mj-ea"/>
                <a:ea typeface="+mj-ea"/>
              </a:rPr>
              <a:t>官员管理的法制化和专业化，提高国家治理能力</a:t>
            </a:r>
            <a:r>
              <a:rPr lang="zh-CN" altLang="en-US" sz="3200" b="1" dirty="0" smtClean="0">
                <a:solidFill>
                  <a:srgbClr val="0033CC"/>
                </a:solidFill>
                <a:latin typeface="+mj-ea"/>
                <a:ea typeface="+mj-ea"/>
              </a:rPr>
              <a:t>。</a:t>
            </a:r>
            <a:endParaRPr lang="en-US" altLang="zh-CN" sz="3200" b="1" dirty="0" smtClean="0">
              <a:latin typeface="+mj-ea"/>
              <a:ea typeface="+mj-ea"/>
            </a:endParaRPr>
          </a:p>
          <a:p>
            <a:pPr eaLnBrk="1" hangingPunct="1"/>
            <a:endParaRPr lang="en-US" altLang="zh-CN" sz="3200" b="1" dirty="0" smtClean="0">
              <a:latin typeface="+mj-ea"/>
              <a:ea typeface="+mj-ea"/>
            </a:endParaRPr>
          </a:p>
          <a:p>
            <a:pPr eaLnBrk="1" hangingPunct="1"/>
            <a:r>
              <a:rPr lang="zh-CN" altLang="en-US" sz="3200" b="1" dirty="0" smtClean="0">
                <a:latin typeface="+mj-ea"/>
                <a:ea typeface="+mj-ea"/>
              </a:rPr>
              <a:t>(</a:t>
            </a:r>
            <a:r>
              <a:rPr lang="zh-CN" altLang="en-US" sz="3200" b="1" dirty="0">
                <a:latin typeface="+mj-ea"/>
                <a:ea typeface="+mj-ea"/>
              </a:rPr>
              <a:t>2)局限</a:t>
            </a:r>
            <a:r>
              <a:rPr lang="zh-CN" altLang="en-US" sz="3200" b="1" dirty="0" smtClean="0">
                <a:latin typeface="+mj-ea"/>
                <a:ea typeface="+mj-ea"/>
              </a:rPr>
              <a:t>：</a:t>
            </a:r>
            <a:endParaRPr lang="en-US" altLang="zh-CN" sz="3200" b="1" dirty="0" smtClean="0">
              <a:latin typeface="+mj-ea"/>
              <a:ea typeface="+mj-ea"/>
            </a:endParaRPr>
          </a:p>
          <a:p>
            <a:pPr eaLnBrk="1" hangingPunct="1"/>
            <a:r>
              <a:rPr lang="zh-CN" altLang="en-US" sz="3200" b="1" dirty="0" smtClean="0">
                <a:latin typeface="+mj-ea"/>
                <a:ea typeface="+mj-ea"/>
              </a:rPr>
              <a:t>     </a:t>
            </a:r>
            <a:r>
              <a:rPr lang="zh-CN" altLang="en-US" sz="3200" b="1" dirty="0" smtClean="0">
                <a:solidFill>
                  <a:srgbClr val="0033CC"/>
                </a:solidFill>
                <a:latin typeface="+mj-ea"/>
                <a:ea typeface="+mj-ea"/>
              </a:rPr>
              <a:t>文</a:t>
            </a:r>
            <a:r>
              <a:rPr lang="zh-CN" altLang="en-US" sz="3200" b="1" dirty="0">
                <a:solidFill>
                  <a:srgbClr val="0033CC"/>
                </a:solidFill>
                <a:latin typeface="+mj-ea"/>
                <a:ea typeface="+mj-ea"/>
              </a:rPr>
              <a:t>官制度</a:t>
            </a:r>
            <a:r>
              <a:rPr lang="zh-CN" altLang="en-US" sz="3200" b="1" dirty="0">
                <a:solidFill>
                  <a:srgbClr val="FF0000"/>
                </a:solidFill>
                <a:latin typeface="+mj-ea"/>
                <a:ea typeface="+mj-ea"/>
              </a:rPr>
              <a:t>并没能</a:t>
            </a:r>
            <a:r>
              <a:rPr lang="zh-CN" altLang="en-US" sz="3200" b="1" dirty="0">
                <a:solidFill>
                  <a:srgbClr val="0033CC"/>
                </a:solidFill>
                <a:latin typeface="+mj-ea"/>
                <a:ea typeface="+mj-ea"/>
              </a:rPr>
              <a:t>触碰资本主义基本制度，</a:t>
            </a:r>
            <a:r>
              <a:rPr lang="zh-CN" altLang="en-US" sz="3200" b="1" dirty="0">
                <a:solidFill>
                  <a:srgbClr val="FF0000"/>
                </a:solidFill>
                <a:latin typeface="+mj-ea"/>
                <a:ea typeface="+mj-ea"/>
              </a:rPr>
              <a:t>而且</a:t>
            </a:r>
            <a:r>
              <a:rPr lang="zh-CN" altLang="en-US" sz="3200" b="1" dirty="0">
                <a:solidFill>
                  <a:srgbClr val="0033CC"/>
                </a:solidFill>
                <a:latin typeface="+mj-ea"/>
                <a:ea typeface="+mj-ea"/>
              </a:rPr>
              <a:t>容易滋生官僚习气和僵化现象。</a:t>
            </a:r>
            <a:endParaRPr lang="zh-CN" altLang="en-US" sz="3200" b="1" dirty="0">
              <a:solidFill>
                <a:srgbClr val="0033CC"/>
              </a:solidFill>
              <a:latin typeface="+mj-ea"/>
              <a:ea typeface="+mj-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课堂探究</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文本框 2"/>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5</a:t>
            </a:r>
            <a:r>
              <a:rPr lang="zh-CN" altLang="en-US" dirty="0"/>
              <a:t>课 </a:t>
            </a:r>
            <a:r>
              <a:rPr lang="zh-CN" altLang="en-US" dirty="0" smtClean="0"/>
              <a:t>  西</a:t>
            </a:r>
            <a:r>
              <a:rPr lang="zh-CN" altLang="en-US" dirty="0"/>
              <a:t>方的文官制度</a:t>
            </a:r>
            <a:endParaRPr lang="zh-CN" altLang="en-US" dirty="0"/>
          </a:p>
        </p:txBody>
      </p:sp>
      <p:sp>
        <p:nvSpPr>
          <p:cNvPr id="4" name="文本框 3"/>
          <p:cNvSpPr txBox="1">
            <a:spLocks noChangeArrowheads="1"/>
          </p:cNvSpPr>
          <p:nvPr/>
        </p:nvSpPr>
        <p:spPr bwMode="auto">
          <a:xfrm>
            <a:off x="589936" y="1597199"/>
            <a:ext cx="10618838" cy="4662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ts val="4500"/>
              </a:lnSpc>
            </a:pPr>
            <a:r>
              <a:rPr lang="zh-CN" altLang="en-US" sz="3200" b="1" dirty="0">
                <a:solidFill>
                  <a:srgbClr val="FF0000"/>
                </a:solidFill>
                <a:latin typeface="+mj-ea"/>
                <a:ea typeface="+mj-ea"/>
              </a:rPr>
              <a:t>(1)不搞“政治中立”。</a:t>
            </a:r>
            <a:r>
              <a:rPr lang="zh-CN" altLang="en-US" sz="3200" b="1" dirty="0">
                <a:latin typeface="+mj-ea"/>
                <a:ea typeface="+mj-ea"/>
              </a:rPr>
              <a:t>中国公务员必须与党中央保持一致，坚决捍卫和执行党的路线、方针、政策。</a:t>
            </a:r>
            <a:endParaRPr lang="zh-CN" altLang="en-US" sz="3200" b="1" dirty="0">
              <a:latin typeface="+mj-ea"/>
              <a:ea typeface="+mj-ea"/>
            </a:endParaRPr>
          </a:p>
          <a:p>
            <a:pPr eaLnBrk="1" hangingPunct="1">
              <a:lnSpc>
                <a:spcPts val="4500"/>
              </a:lnSpc>
            </a:pPr>
            <a:r>
              <a:rPr lang="zh-CN" altLang="en-US" sz="3200" b="1" dirty="0">
                <a:solidFill>
                  <a:srgbClr val="FF0000"/>
                </a:solidFill>
                <a:latin typeface="+mj-ea"/>
                <a:ea typeface="+mj-ea"/>
              </a:rPr>
              <a:t>(2)坚持党管干部。</a:t>
            </a:r>
            <a:r>
              <a:rPr lang="zh-CN" altLang="en-US" sz="3200" b="1" dirty="0">
                <a:latin typeface="+mj-ea"/>
                <a:ea typeface="+mj-ea"/>
              </a:rPr>
              <a:t>强调坚持党的组织领导，贯彻党的组织路线,保持党对政府重要领导人选的推荐权。</a:t>
            </a:r>
            <a:endParaRPr lang="zh-CN" altLang="en-US" sz="3200" b="1" dirty="0">
              <a:latin typeface="+mj-ea"/>
              <a:ea typeface="+mj-ea"/>
            </a:endParaRPr>
          </a:p>
          <a:p>
            <a:pPr eaLnBrk="1" hangingPunct="1">
              <a:lnSpc>
                <a:spcPts val="4500"/>
              </a:lnSpc>
            </a:pPr>
            <a:r>
              <a:rPr lang="zh-CN" altLang="en-US" sz="3200" b="1" dirty="0">
                <a:solidFill>
                  <a:srgbClr val="FF0000"/>
                </a:solidFill>
                <a:latin typeface="+mj-ea"/>
                <a:ea typeface="+mj-ea"/>
              </a:rPr>
              <a:t>(3)不搞“两官分途”。</a:t>
            </a:r>
            <a:r>
              <a:rPr lang="zh-CN" altLang="en-US" sz="3200" b="1" dirty="0">
                <a:latin typeface="+mj-ea"/>
                <a:ea typeface="+mj-ea"/>
              </a:rPr>
              <a:t>我国公务员制度没有“政务官”和“事务官”的划分。</a:t>
            </a:r>
            <a:endParaRPr lang="zh-CN" altLang="en-US" sz="3200" b="1" dirty="0">
              <a:latin typeface="+mj-ea"/>
              <a:ea typeface="+mj-ea"/>
            </a:endParaRPr>
          </a:p>
          <a:p>
            <a:pPr eaLnBrk="1" hangingPunct="1">
              <a:lnSpc>
                <a:spcPts val="4500"/>
              </a:lnSpc>
            </a:pPr>
            <a:r>
              <a:rPr lang="zh-CN" altLang="en-US" sz="3200" b="1" dirty="0">
                <a:solidFill>
                  <a:srgbClr val="FF0000"/>
                </a:solidFill>
                <a:latin typeface="+mj-ea"/>
                <a:ea typeface="+mj-ea"/>
              </a:rPr>
              <a:t>(4)坚持服务于民的宗旨。</a:t>
            </a:r>
            <a:r>
              <a:rPr lang="zh-CN" altLang="en-US" sz="3200" b="1" dirty="0">
                <a:latin typeface="+mj-ea"/>
                <a:ea typeface="+mj-ea"/>
              </a:rPr>
              <a:t>做人民公仆，为人民办事，对人民负责，受人民监督。</a:t>
            </a:r>
            <a:endParaRPr lang="zh-CN" altLang="en-US" sz="3200" b="1" dirty="0">
              <a:latin typeface="+mj-ea"/>
              <a:ea typeface="+mj-ea"/>
            </a:endParaRPr>
          </a:p>
        </p:txBody>
      </p:sp>
      <p:sp>
        <p:nvSpPr>
          <p:cNvPr id="5" name="文本框 4"/>
          <p:cNvSpPr txBox="1">
            <a:spLocks noChangeArrowheads="1"/>
          </p:cNvSpPr>
          <p:nvPr/>
        </p:nvSpPr>
        <p:spPr bwMode="auto">
          <a:xfrm>
            <a:off x="1002614" y="685588"/>
            <a:ext cx="1044388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000" b="1" dirty="0">
                <a:latin typeface="黑体" panose="02010609060101010101" pitchFamily="49" charset="-122"/>
                <a:ea typeface="黑体" panose="02010609060101010101" pitchFamily="49" charset="-122"/>
              </a:rPr>
              <a:t>现代中国的公务员制度与西方文官制度的区别</a:t>
            </a:r>
            <a:endParaRPr lang="zh-CN" altLang="en-US" sz="40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课堂小结</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4" name="文本框 3"/>
          <p:cNvSpPr txBox="1"/>
          <p:nvPr/>
        </p:nvSpPr>
        <p:spPr>
          <a:xfrm>
            <a:off x="420116" y="1168894"/>
            <a:ext cx="3057247" cy="4811574"/>
          </a:xfrm>
          <a:prstGeom prst="rect">
            <a:avLst/>
          </a:prstGeom>
          <a:noFill/>
        </p:spPr>
        <p:txBody>
          <a:bodyPr wrap="none" rtlCol="0">
            <a:spAutoFit/>
          </a:bodyPr>
          <a:lstStyle/>
          <a:p>
            <a:pPr>
              <a:lnSpc>
                <a:spcPts val="4600"/>
              </a:lnSpc>
            </a:pPr>
            <a:r>
              <a:rPr lang="zh-CN" altLang="en-US" sz="3200" b="1" dirty="0"/>
              <a:t>一</a:t>
            </a:r>
            <a:r>
              <a:rPr lang="zh-CN" altLang="en-US" sz="3200" b="1" dirty="0" smtClean="0"/>
              <a:t>、建立背景：</a:t>
            </a:r>
            <a:endParaRPr lang="en-US" altLang="zh-CN" sz="3200" b="1" dirty="0" smtClean="0"/>
          </a:p>
          <a:p>
            <a:pPr>
              <a:lnSpc>
                <a:spcPts val="4600"/>
              </a:lnSpc>
            </a:pPr>
            <a:endParaRPr lang="zh-CN" altLang="zh-CN" sz="3200" dirty="0"/>
          </a:p>
          <a:p>
            <a:pPr>
              <a:lnSpc>
                <a:spcPts val="4600"/>
              </a:lnSpc>
            </a:pPr>
            <a:r>
              <a:rPr lang="zh-CN" altLang="en-US" sz="3200" b="1" dirty="0"/>
              <a:t>二</a:t>
            </a:r>
            <a:r>
              <a:rPr lang="zh-CN" altLang="en-US" sz="3200" b="1" dirty="0" smtClean="0"/>
              <a:t>、建立过程：</a:t>
            </a:r>
            <a:endParaRPr lang="en-US" altLang="zh-CN" sz="3200" b="1" dirty="0" smtClean="0"/>
          </a:p>
          <a:p>
            <a:pPr>
              <a:lnSpc>
                <a:spcPts val="4600"/>
              </a:lnSpc>
            </a:pPr>
            <a:endParaRPr lang="en-US" altLang="zh-CN" sz="3200" b="1" dirty="0"/>
          </a:p>
          <a:p>
            <a:pPr>
              <a:lnSpc>
                <a:spcPts val="4600"/>
              </a:lnSpc>
            </a:pPr>
            <a:r>
              <a:rPr lang="zh-CN" altLang="en-US" sz="3200" b="1" dirty="0" smtClean="0"/>
              <a:t>三、制度特点：</a:t>
            </a:r>
            <a:endParaRPr lang="en-US" altLang="zh-CN" sz="3200" b="1" dirty="0" smtClean="0"/>
          </a:p>
          <a:p>
            <a:pPr>
              <a:lnSpc>
                <a:spcPts val="4600"/>
              </a:lnSpc>
            </a:pPr>
            <a:endParaRPr lang="en-US" altLang="zh-CN" sz="3200" b="1" dirty="0" smtClean="0"/>
          </a:p>
          <a:p>
            <a:pPr>
              <a:lnSpc>
                <a:spcPts val="4600"/>
              </a:lnSpc>
            </a:pPr>
            <a:endParaRPr lang="en-US" altLang="zh-CN" sz="3200" b="1" dirty="0"/>
          </a:p>
          <a:p>
            <a:pPr>
              <a:lnSpc>
                <a:spcPts val="4600"/>
              </a:lnSpc>
            </a:pPr>
            <a:r>
              <a:rPr lang="zh-CN" altLang="en-US" sz="3200" b="1" dirty="0" smtClean="0"/>
              <a:t>四、制度评价：</a:t>
            </a:r>
            <a:endParaRPr lang="en-US" altLang="zh-CN" sz="3200" b="1" dirty="0"/>
          </a:p>
        </p:txBody>
      </p:sp>
      <p:sp>
        <p:nvSpPr>
          <p:cNvPr id="5" name="文本框 4"/>
          <p:cNvSpPr txBox="1"/>
          <p:nvPr/>
        </p:nvSpPr>
        <p:spPr>
          <a:xfrm>
            <a:off x="5257695"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5</a:t>
            </a:r>
            <a:r>
              <a:rPr lang="zh-CN" altLang="en-US" dirty="0"/>
              <a:t>课 </a:t>
            </a:r>
            <a:r>
              <a:rPr lang="zh-CN" altLang="en-US" dirty="0" smtClean="0"/>
              <a:t>  西</a:t>
            </a:r>
            <a:r>
              <a:rPr lang="zh-CN" altLang="en-US" dirty="0"/>
              <a:t>方的文官制度</a:t>
            </a:r>
            <a:endParaRPr lang="zh-CN" altLang="en-US" dirty="0"/>
          </a:p>
        </p:txBody>
      </p:sp>
      <p:sp>
        <p:nvSpPr>
          <p:cNvPr id="6" name="文本框 5"/>
          <p:cNvSpPr txBox="1"/>
          <p:nvPr/>
        </p:nvSpPr>
        <p:spPr>
          <a:xfrm>
            <a:off x="577805" y="348209"/>
            <a:ext cx="11107614" cy="824456"/>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r>
              <a:rPr lang="zh-CN" altLang="en-US" sz="3600" dirty="0"/>
              <a:t>第</a:t>
            </a:r>
            <a:r>
              <a:rPr lang="en-US" altLang="zh-CN" sz="3600" dirty="0"/>
              <a:t>5</a:t>
            </a:r>
            <a:r>
              <a:rPr lang="zh-CN" altLang="en-US" sz="3600" dirty="0"/>
              <a:t>课 </a:t>
            </a:r>
            <a:r>
              <a:rPr lang="zh-CN" altLang="en-US" sz="3600" dirty="0" smtClean="0"/>
              <a:t>   西</a:t>
            </a:r>
            <a:r>
              <a:rPr lang="zh-CN" altLang="en-US" sz="3600" dirty="0"/>
              <a:t>方的文官制度</a:t>
            </a:r>
            <a:endParaRPr lang="zh-CN" altLang="en-US" sz="3600" dirty="0"/>
          </a:p>
        </p:txBody>
      </p:sp>
      <p:sp>
        <p:nvSpPr>
          <p:cNvPr id="8" name="文本框 1"/>
          <p:cNvSpPr txBox="1">
            <a:spLocks noChangeArrowheads="1"/>
          </p:cNvSpPr>
          <p:nvPr/>
        </p:nvSpPr>
        <p:spPr bwMode="auto">
          <a:xfrm>
            <a:off x="3312194" y="1052186"/>
            <a:ext cx="797512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dirty="0" smtClean="0">
                <a:solidFill>
                  <a:srgbClr val="FF0000"/>
                </a:solidFill>
                <a:latin typeface="宋体" panose="02010600030101010101" pitchFamily="2" charset="-122"/>
              </a:rPr>
              <a:t>(</a:t>
            </a:r>
            <a:r>
              <a:rPr lang="en-US" altLang="zh-CN" sz="2800" b="1" dirty="0">
                <a:solidFill>
                  <a:srgbClr val="FF0000"/>
                </a:solidFill>
                <a:latin typeface="宋体" panose="02010600030101010101" pitchFamily="2" charset="-122"/>
              </a:rPr>
              <a:t>1</a:t>
            </a:r>
            <a:r>
              <a:rPr lang="zh-CN" altLang="en-US" sz="2800" b="1" dirty="0">
                <a:solidFill>
                  <a:srgbClr val="FF0000"/>
                </a:solidFill>
                <a:latin typeface="宋体" panose="02010600030101010101" pitchFamily="2" charset="-122"/>
              </a:rPr>
              <a:t>)中国科举制的影</a:t>
            </a:r>
            <a:r>
              <a:rPr lang="zh-CN" altLang="en-US" sz="2800" b="1" dirty="0" smtClean="0">
                <a:solidFill>
                  <a:srgbClr val="FF0000"/>
                </a:solidFill>
                <a:latin typeface="宋体" panose="02010600030101010101" pitchFamily="2" charset="-122"/>
              </a:rPr>
              <a:t>响 (</a:t>
            </a:r>
            <a:r>
              <a:rPr lang="en-US" altLang="zh-CN" sz="2800" b="1" dirty="0">
                <a:solidFill>
                  <a:srgbClr val="FF0000"/>
                </a:solidFill>
                <a:latin typeface="宋体" panose="02010600030101010101" pitchFamily="2" charset="-122"/>
              </a:rPr>
              <a:t>2</a:t>
            </a:r>
            <a:r>
              <a:rPr lang="zh-CN" altLang="en-US" sz="2800" b="1" dirty="0">
                <a:solidFill>
                  <a:srgbClr val="FF0000"/>
                </a:solidFill>
                <a:latin typeface="宋体" panose="02010600030101010101" pitchFamily="2" charset="-122"/>
              </a:rPr>
              <a:t>)传统官制的弊</a:t>
            </a:r>
            <a:r>
              <a:rPr lang="zh-CN" altLang="en-US" sz="2800" b="1" dirty="0" smtClean="0">
                <a:solidFill>
                  <a:srgbClr val="FF0000"/>
                </a:solidFill>
                <a:latin typeface="宋体" panose="02010600030101010101" pitchFamily="2" charset="-122"/>
              </a:rPr>
              <a:t>端</a:t>
            </a:r>
            <a:endParaRPr lang="zh-CN" altLang="en-US" sz="2800" b="1" dirty="0">
              <a:latin typeface="宋体" panose="02010600030101010101" pitchFamily="2" charset="-122"/>
            </a:endParaRPr>
          </a:p>
          <a:p>
            <a:pPr eaLnBrk="1" hangingPunct="1"/>
            <a:r>
              <a:rPr lang="zh-CN" altLang="en-US" sz="2800" b="1" dirty="0">
                <a:solidFill>
                  <a:srgbClr val="FF0000"/>
                </a:solidFill>
                <a:latin typeface="宋体" panose="02010600030101010101" pitchFamily="2" charset="-122"/>
              </a:rPr>
              <a:t>(</a:t>
            </a:r>
            <a:r>
              <a:rPr lang="en-US" altLang="zh-CN" sz="2800" b="1" dirty="0">
                <a:solidFill>
                  <a:srgbClr val="FF0000"/>
                </a:solidFill>
                <a:latin typeface="宋体" panose="02010600030101010101" pitchFamily="2" charset="-122"/>
              </a:rPr>
              <a:t>3</a:t>
            </a:r>
            <a:r>
              <a:rPr lang="zh-CN" altLang="en-US" sz="2800" b="1" dirty="0">
                <a:solidFill>
                  <a:srgbClr val="FF0000"/>
                </a:solidFill>
                <a:latin typeface="宋体" panose="02010600030101010101" pitchFamily="2" charset="-122"/>
              </a:rPr>
              <a:t>)工业革命的推</a:t>
            </a:r>
            <a:r>
              <a:rPr lang="zh-CN" altLang="en-US" sz="2800" b="1" dirty="0" smtClean="0">
                <a:solidFill>
                  <a:srgbClr val="FF0000"/>
                </a:solidFill>
                <a:latin typeface="宋体" panose="02010600030101010101" pitchFamily="2" charset="-122"/>
              </a:rPr>
              <a:t>动   (</a:t>
            </a:r>
            <a:r>
              <a:rPr lang="en-US" altLang="zh-CN" sz="2800" b="1" dirty="0">
                <a:solidFill>
                  <a:srgbClr val="FF0000"/>
                </a:solidFill>
                <a:latin typeface="宋体" panose="02010600030101010101" pitchFamily="2" charset="-122"/>
              </a:rPr>
              <a:t>4</a:t>
            </a:r>
            <a:r>
              <a:rPr lang="zh-CN" altLang="en-US" sz="2800" b="1" dirty="0">
                <a:solidFill>
                  <a:srgbClr val="FF0000"/>
                </a:solidFill>
                <a:latin typeface="宋体" panose="02010600030101010101" pitchFamily="2" charset="-122"/>
              </a:rPr>
              <a:t>)启蒙思想的影</a:t>
            </a:r>
            <a:r>
              <a:rPr lang="zh-CN" altLang="en-US" sz="2800" b="1" dirty="0" smtClean="0">
                <a:solidFill>
                  <a:srgbClr val="FF0000"/>
                </a:solidFill>
                <a:latin typeface="宋体" panose="02010600030101010101" pitchFamily="2" charset="-122"/>
              </a:rPr>
              <a:t>响  </a:t>
            </a:r>
            <a:endParaRPr lang="zh-CN" altLang="en-US" sz="2800" b="1" dirty="0">
              <a:latin typeface="宋体" panose="02010600030101010101" pitchFamily="2" charset="-122"/>
            </a:endParaRPr>
          </a:p>
        </p:txBody>
      </p:sp>
      <p:sp>
        <p:nvSpPr>
          <p:cNvPr id="9" name="文本框 8"/>
          <p:cNvSpPr txBox="1"/>
          <p:nvPr/>
        </p:nvSpPr>
        <p:spPr>
          <a:xfrm>
            <a:off x="3408057" y="2129404"/>
            <a:ext cx="778339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buFont typeface="Arial" panose="020B0604020202020204" pitchFamily="34" charset="0"/>
              <a:defRPr sz="3200" b="1">
                <a:solidFill>
                  <a:srgbClr val="FF0000"/>
                </a:solidFill>
                <a:latin typeface="宋体" panose="02010600030101010101" pitchFamily="2" charset="-122"/>
                <a:ea typeface="宋体" panose="02010600030101010101" pitchFamily="2" charset="-122"/>
              </a:defRPr>
            </a:lvl1pPr>
            <a:lvl2pPr marL="742950" indent="-285750">
              <a:buFont typeface="Arial" panose="020B0604020202020204" pitchFamily="34" charset="0"/>
              <a:defRPr>
                <a:latin typeface="Arial" panose="020B0604020202020204" pitchFamily="34" charset="0"/>
                <a:ea typeface="宋体" panose="02010600030101010101" pitchFamily="2" charset="-122"/>
              </a:defRPr>
            </a:lvl2pPr>
            <a:lvl3pPr marL="1143000" indent="-228600">
              <a:buFont typeface="Arial" panose="020B0604020202020204" pitchFamily="34" charset="0"/>
              <a:defRPr>
                <a:latin typeface="Arial" panose="020B0604020202020204" pitchFamily="34" charset="0"/>
                <a:ea typeface="宋体" panose="02010600030101010101" pitchFamily="2" charset="-122"/>
              </a:defRPr>
            </a:lvl3pPr>
            <a:lvl4pPr marL="1600200" indent="-228600">
              <a:buFont typeface="Arial" panose="020B0604020202020204" pitchFamily="34" charset="0"/>
              <a:defRPr>
                <a:latin typeface="Arial" panose="020B0604020202020204" pitchFamily="34" charset="0"/>
                <a:ea typeface="宋体" panose="02010600030101010101" pitchFamily="2" charset="-122"/>
              </a:defRPr>
            </a:lvl4pPr>
            <a:lvl5pPr marL="2057400" indent="-228600">
              <a:buFont typeface="Arial" panose="020B0604020202020204" pitchFamily="34" charse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9pPr>
          </a:lstStyle>
          <a:p>
            <a:r>
              <a:rPr lang="en-US" altLang="zh-CN" sz="2800" dirty="0"/>
              <a:t>1</a:t>
            </a:r>
            <a:r>
              <a:rPr lang="zh-CN" altLang="en-US" sz="2800" dirty="0"/>
              <a:t>、英国最早建立：</a:t>
            </a:r>
            <a:endParaRPr lang="en-US" altLang="zh-CN" sz="2800" dirty="0"/>
          </a:p>
          <a:p>
            <a:r>
              <a:rPr lang="en-US" altLang="zh-CN" sz="2800" dirty="0" smtClean="0">
                <a:solidFill>
                  <a:srgbClr val="0033CC"/>
                </a:solidFill>
              </a:rPr>
              <a:t>18</a:t>
            </a:r>
            <a:r>
              <a:rPr lang="zh-CN" altLang="en-US" sz="2800" dirty="0" smtClean="0">
                <a:solidFill>
                  <a:srgbClr val="0033CC"/>
                </a:solidFill>
              </a:rPr>
              <a:t>世纪初、</a:t>
            </a:r>
            <a:r>
              <a:rPr lang="en-US" altLang="zh-CN" sz="2800" dirty="0" smtClean="0">
                <a:solidFill>
                  <a:srgbClr val="0033CC"/>
                </a:solidFill>
              </a:rPr>
              <a:t>19</a:t>
            </a:r>
            <a:r>
              <a:rPr lang="zh-CN" altLang="en-US" sz="2800" dirty="0" smtClean="0">
                <a:solidFill>
                  <a:srgbClr val="0033CC"/>
                </a:solidFill>
              </a:rPr>
              <a:t>世纪初、</a:t>
            </a:r>
            <a:r>
              <a:rPr lang="en-US" altLang="zh-CN" sz="2800" dirty="0" smtClean="0">
                <a:solidFill>
                  <a:srgbClr val="0033CC"/>
                </a:solidFill>
              </a:rPr>
              <a:t>1855</a:t>
            </a:r>
            <a:r>
              <a:rPr lang="zh-CN" altLang="en-US" sz="2800" dirty="0" smtClean="0">
                <a:solidFill>
                  <a:srgbClr val="0033CC"/>
                </a:solidFill>
              </a:rPr>
              <a:t>年、</a:t>
            </a:r>
            <a:r>
              <a:rPr lang="en-US" altLang="zh-CN" sz="2800" dirty="0" smtClean="0">
                <a:solidFill>
                  <a:srgbClr val="0033CC"/>
                </a:solidFill>
              </a:rPr>
              <a:t>1870</a:t>
            </a:r>
            <a:r>
              <a:rPr lang="zh-CN" altLang="en-US" sz="2800" dirty="0" smtClean="0">
                <a:solidFill>
                  <a:srgbClr val="0033CC"/>
                </a:solidFill>
              </a:rPr>
              <a:t>年</a:t>
            </a:r>
            <a:endParaRPr lang="en-US" altLang="zh-CN" sz="2800" dirty="0">
              <a:solidFill>
                <a:srgbClr val="0033CC"/>
              </a:solidFill>
            </a:endParaRPr>
          </a:p>
          <a:p>
            <a:r>
              <a:rPr lang="en-US" altLang="zh-CN" sz="2800" dirty="0"/>
              <a:t>2</a:t>
            </a:r>
            <a:r>
              <a:rPr lang="zh-CN" altLang="en-US" sz="2800" dirty="0"/>
              <a:t>、文官制度的扩展</a:t>
            </a:r>
            <a:r>
              <a:rPr lang="zh-CN" altLang="en-US" sz="2800" dirty="0" smtClean="0"/>
              <a:t>：</a:t>
            </a:r>
            <a:r>
              <a:rPr lang="en-US" altLang="zh-CN" sz="2800" dirty="0" smtClean="0">
                <a:solidFill>
                  <a:srgbClr val="0033CC"/>
                </a:solidFill>
              </a:rPr>
              <a:t>1883</a:t>
            </a:r>
            <a:r>
              <a:rPr lang="zh-CN" altLang="en-US" sz="2800" dirty="0" smtClean="0">
                <a:solidFill>
                  <a:srgbClr val="0033CC"/>
                </a:solidFill>
              </a:rPr>
              <a:t>年、二战后</a:t>
            </a:r>
            <a:endParaRPr lang="zh-CN" altLang="en-US" sz="2800" dirty="0">
              <a:solidFill>
                <a:srgbClr val="0033CC"/>
              </a:solidFill>
            </a:endParaRPr>
          </a:p>
        </p:txBody>
      </p:sp>
      <p:sp>
        <p:nvSpPr>
          <p:cNvPr id="10" name="矩形 9"/>
          <p:cNvSpPr/>
          <p:nvPr/>
        </p:nvSpPr>
        <p:spPr>
          <a:xfrm>
            <a:off x="3312194" y="3664771"/>
            <a:ext cx="669512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Font typeface="Arial" panose="020B0604020202020204" pitchFamily="34" charset="0"/>
            </a:pPr>
            <a:r>
              <a:rPr lang="zh-CN" altLang="en-US" sz="2400" b="1" dirty="0" smtClean="0">
                <a:solidFill>
                  <a:srgbClr val="FF0000"/>
                </a:solidFill>
                <a:latin typeface="宋体" panose="02010600030101010101" pitchFamily="2" charset="-122"/>
                <a:ea typeface="宋体" panose="02010600030101010101" pitchFamily="2" charset="-122"/>
              </a:rPr>
              <a:t>（</a:t>
            </a:r>
            <a:r>
              <a:rPr lang="en-US" altLang="zh-CN" sz="2400" b="1" dirty="0">
                <a:solidFill>
                  <a:srgbClr val="FF0000"/>
                </a:solidFill>
                <a:latin typeface="宋体" panose="02010600030101010101" pitchFamily="2" charset="-122"/>
                <a:ea typeface="宋体" panose="02010600030101010101" pitchFamily="2" charset="-122"/>
              </a:rPr>
              <a:t>1</a:t>
            </a:r>
            <a:r>
              <a:rPr lang="zh-CN" altLang="en-US" sz="2400" b="1" dirty="0">
                <a:solidFill>
                  <a:srgbClr val="FF0000"/>
                </a:solidFill>
                <a:latin typeface="宋体" panose="02010600030101010101" pitchFamily="2" charset="-122"/>
                <a:ea typeface="宋体" panose="02010600030101010101" pitchFamily="2" charset="-122"/>
              </a:rPr>
              <a:t>）</a:t>
            </a:r>
            <a:r>
              <a:rPr lang="zh-CN" altLang="zh-CN" sz="2400" b="1" dirty="0">
                <a:solidFill>
                  <a:srgbClr val="FF0000"/>
                </a:solidFill>
                <a:latin typeface="宋体" panose="02010600030101010101" pitchFamily="2" charset="-122"/>
                <a:ea typeface="宋体" panose="02010600030101010101" pitchFamily="2" charset="-122"/>
              </a:rPr>
              <a:t>一般特指在政府行政部门任职的事务官</a:t>
            </a:r>
            <a:r>
              <a:rPr lang="zh-CN" altLang="zh-CN" sz="2400" b="1" dirty="0" smtClean="0">
                <a:solidFill>
                  <a:srgbClr val="FF0000"/>
                </a:solidFill>
                <a:latin typeface="宋体" panose="02010600030101010101" pitchFamily="2" charset="-122"/>
                <a:ea typeface="宋体" panose="02010600030101010101" pitchFamily="2" charset="-122"/>
              </a:rPr>
              <a:t>。</a:t>
            </a:r>
            <a:endParaRPr lang="en-US" altLang="zh-CN" sz="2400" b="1" dirty="0" smtClean="0">
              <a:solidFill>
                <a:srgbClr val="FF0000"/>
              </a:solidFill>
              <a:latin typeface="宋体" panose="02010600030101010101" pitchFamily="2" charset="-122"/>
              <a:ea typeface="宋体" panose="02010600030101010101" pitchFamily="2" charset="-122"/>
            </a:endParaRPr>
          </a:p>
          <a:p>
            <a:pPr>
              <a:buFont typeface="Arial" panose="020B0604020202020204" pitchFamily="34" charset="0"/>
            </a:pPr>
            <a:r>
              <a:rPr lang="zh-CN" altLang="en-US" sz="2400" b="1" dirty="0" smtClean="0">
                <a:solidFill>
                  <a:srgbClr val="FF0000"/>
                </a:solidFill>
                <a:latin typeface="宋体" panose="02010600030101010101" pitchFamily="2" charset="-122"/>
                <a:ea typeface="宋体" panose="02010600030101010101" pitchFamily="2" charset="-122"/>
              </a:rPr>
              <a:t>（</a:t>
            </a:r>
            <a:r>
              <a:rPr lang="en-US" altLang="zh-CN" sz="2400" b="1" dirty="0">
                <a:solidFill>
                  <a:srgbClr val="FF0000"/>
                </a:solidFill>
                <a:latin typeface="宋体" panose="02010600030101010101" pitchFamily="2" charset="-122"/>
                <a:ea typeface="宋体" panose="02010600030101010101" pitchFamily="2" charset="-122"/>
              </a:rPr>
              <a:t>2</a:t>
            </a:r>
            <a:r>
              <a:rPr lang="zh-CN" altLang="en-US" sz="2400" b="1" dirty="0">
                <a:solidFill>
                  <a:srgbClr val="FF0000"/>
                </a:solidFill>
                <a:latin typeface="宋体" panose="02010600030101010101" pitchFamily="2" charset="-122"/>
                <a:ea typeface="宋体" panose="02010600030101010101" pitchFamily="2" charset="-122"/>
              </a:rPr>
              <a:t>）</a:t>
            </a:r>
            <a:r>
              <a:rPr lang="zh-CN" altLang="zh-CN" sz="2400" b="1" dirty="0">
                <a:solidFill>
                  <a:srgbClr val="FF0000"/>
                </a:solidFill>
                <a:latin typeface="宋体" panose="02010600030101010101" pitchFamily="2" charset="-122"/>
                <a:ea typeface="宋体" panose="02010600030101010101" pitchFamily="2" charset="-122"/>
              </a:rPr>
              <a:t>首先，公开考试，择优录用。</a:t>
            </a:r>
            <a:endParaRPr lang="en-US" altLang="zh-CN" sz="2400" b="1" dirty="0">
              <a:solidFill>
                <a:srgbClr val="FF0000"/>
              </a:solidFill>
              <a:latin typeface="宋体" panose="02010600030101010101" pitchFamily="2" charset="-122"/>
              <a:ea typeface="宋体" panose="02010600030101010101" pitchFamily="2" charset="-122"/>
            </a:endParaRPr>
          </a:p>
          <a:p>
            <a:pPr>
              <a:buFont typeface="Arial" panose="020B0604020202020204" pitchFamily="34" charset="0"/>
            </a:pPr>
            <a:r>
              <a:rPr lang="zh-CN" altLang="en-US" sz="2400" b="1" dirty="0" smtClean="0">
                <a:solidFill>
                  <a:srgbClr val="FF0000"/>
                </a:solidFill>
                <a:latin typeface="宋体" panose="02010600030101010101" pitchFamily="2" charset="-122"/>
                <a:ea typeface="宋体" panose="02010600030101010101" pitchFamily="2" charset="-122"/>
              </a:rPr>
              <a:t>（</a:t>
            </a:r>
            <a:r>
              <a:rPr lang="en-US" altLang="zh-CN" sz="2400" b="1" dirty="0">
                <a:solidFill>
                  <a:srgbClr val="FF0000"/>
                </a:solidFill>
                <a:latin typeface="宋体" panose="02010600030101010101" pitchFamily="2" charset="-122"/>
                <a:ea typeface="宋体" panose="02010600030101010101" pitchFamily="2" charset="-122"/>
              </a:rPr>
              <a:t>3</a:t>
            </a:r>
            <a:r>
              <a:rPr lang="zh-CN" altLang="en-US" sz="2400" b="1" dirty="0">
                <a:solidFill>
                  <a:srgbClr val="FF0000"/>
                </a:solidFill>
                <a:latin typeface="宋体" panose="02010600030101010101" pitchFamily="2" charset="-122"/>
                <a:ea typeface="宋体" panose="02010600030101010101" pitchFamily="2" charset="-122"/>
              </a:rPr>
              <a:t>）</a:t>
            </a:r>
            <a:r>
              <a:rPr lang="zh-CN" altLang="zh-CN" sz="2400" b="1" dirty="0">
                <a:solidFill>
                  <a:srgbClr val="FF0000"/>
                </a:solidFill>
                <a:latin typeface="宋体" panose="02010600030101010101" pitchFamily="2" charset="-122"/>
                <a:ea typeface="宋体" panose="02010600030101010101" pitchFamily="2" charset="-122"/>
              </a:rPr>
              <a:t>其次，政治中立和工作隐名</a:t>
            </a:r>
            <a:r>
              <a:rPr lang="zh-CN" altLang="zh-CN" sz="2400" b="1" dirty="0" smtClean="0">
                <a:solidFill>
                  <a:srgbClr val="FF0000"/>
                </a:solidFill>
                <a:latin typeface="宋体" panose="02010600030101010101" pitchFamily="2" charset="-122"/>
                <a:ea typeface="宋体" panose="02010600030101010101" pitchFamily="2" charset="-122"/>
              </a:rPr>
              <a:t>。</a:t>
            </a:r>
            <a:endParaRPr lang="en-US" altLang="zh-CN" sz="2400" b="1" dirty="0" smtClean="0">
              <a:solidFill>
                <a:srgbClr val="FF0000"/>
              </a:solidFill>
              <a:latin typeface="宋体" panose="02010600030101010101" pitchFamily="2" charset="-122"/>
              <a:ea typeface="宋体" panose="02010600030101010101" pitchFamily="2" charset="-122"/>
            </a:endParaRPr>
          </a:p>
          <a:p>
            <a:pPr>
              <a:buFont typeface="Arial" panose="020B0604020202020204" pitchFamily="34" charset="0"/>
            </a:pPr>
            <a:r>
              <a:rPr lang="zh-CN" altLang="en-US" sz="2400" b="1" dirty="0" smtClean="0">
                <a:solidFill>
                  <a:srgbClr val="FF0000"/>
                </a:solidFill>
                <a:latin typeface="宋体" panose="02010600030101010101" pitchFamily="2" charset="-122"/>
                <a:ea typeface="宋体" panose="02010600030101010101" pitchFamily="2" charset="-122"/>
              </a:rPr>
              <a:t>（</a:t>
            </a:r>
            <a:r>
              <a:rPr lang="en-US" altLang="zh-CN" sz="2400" b="1" dirty="0">
                <a:solidFill>
                  <a:srgbClr val="FF0000"/>
                </a:solidFill>
                <a:latin typeface="宋体" panose="02010600030101010101" pitchFamily="2" charset="-122"/>
                <a:ea typeface="宋体" panose="02010600030101010101" pitchFamily="2" charset="-122"/>
              </a:rPr>
              <a:t>4</a:t>
            </a:r>
            <a:r>
              <a:rPr lang="zh-CN" altLang="en-US" sz="2400" b="1" dirty="0">
                <a:solidFill>
                  <a:srgbClr val="FF0000"/>
                </a:solidFill>
                <a:latin typeface="宋体" panose="02010600030101010101" pitchFamily="2" charset="-122"/>
                <a:ea typeface="宋体" panose="02010600030101010101" pitchFamily="2" charset="-122"/>
              </a:rPr>
              <a:t>）</a:t>
            </a:r>
            <a:r>
              <a:rPr lang="en-US" altLang="zh-CN" sz="2400" b="1" dirty="0">
                <a:solidFill>
                  <a:srgbClr val="FF0000"/>
                </a:solidFill>
                <a:latin typeface="宋体" panose="02010600030101010101" pitchFamily="2" charset="-122"/>
                <a:ea typeface="宋体" panose="02010600030101010101" pitchFamily="2" charset="-122"/>
              </a:rPr>
              <a:t> </a:t>
            </a:r>
            <a:r>
              <a:rPr lang="zh-CN" altLang="zh-CN" sz="2400" b="1" dirty="0">
                <a:solidFill>
                  <a:srgbClr val="FF0000"/>
                </a:solidFill>
                <a:latin typeface="宋体" panose="02010600030101010101" pitchFamily="2" charset="-122"/>
                <a:ea typeface="宋体" panose="02010600030101010101" pitchFamily="2" charset="-122"/>
              </a:rPr>
              <a:t>最后，职务常任和论功晋升。</a:t>
            </a:r>
            <a:endParaRPr lang="zh-CN" altLang="zh-CN" sz="2400" b="1" dirty="0">
              <a:solidFill>
                <a:srgbClr val="FF0000"/>
              </a:solidFill>
              <a:latin typeface="宋体" panose="02010600030101010101" pitchFamily="2" charset="-122"/>
              <a:ea typeface="宋体" panose="02010600030101010101" pitchFamily="2" charset="-122"/>
            </a:endParaRPr>
          </a:p>
        </p:txBody>
      </p:sp>
      <p:sp>
        <p:nvSpPr>
          <p:cNvPr id="11" name="文本框 2"/>
          <p:cNvSpPr txBox="1">
            <a:spLocks noChangeArrowheads="1"/>
          </p:cNvSpPr>
          <p:nvPr/>
        </p:nvSpPr>
        <p:spPr bwMode="auto">
          <a:xfrm>
            <a:off x="3172084" y="5233159"/>
            <a:ext cx="852081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buFont typeface="Arial" panose="020B0604020202020204" pitchFamily="34" charset="0"/>
              <a:defRPr sz="2800" b="1">
                <a:solidFill>
                  <a:srgbClr val="FF0000"/>
                </a:solidFill>
                <a:latin typeface="宋体" panose="02010600030101010101" pitchFamily="2" charset="-122"/>
                <a:ea typeface="宋体" panose="02010600030101010101" pitchFamily="2" charset="-122"/>
              </a:defRPr>
            </a:lvl1pPr>
            <a:lvl2pPr marL="742950" indent="-285750">
              <a:buFont typeface="Arial" panose="020B0604020202020204" pitchFamily="34" charset="0"/>
              <a:defRPr>
                <a:latin typeface="Arial" panose="020B0604020202020204" pitchFamily="34" charset="0"/>
                <a:ea typeface="宋体" panose="02010600030101010101" pitchFamily="2" charset="-122"/>
              </a:defRPr>
            </a:lvl2pPr>
            <a:lvl3pPr marL="1143000" indent="-228600">
              <a:buFont typeface="Arial" panose="020B0604020202020204" pitchFamily="34" charset="0"/>
              <a:defRPr>
                <a:latin typeface="Arial" panose="020B0604020202020204" pitchFamily="34" charset="0"/>
                <a:ea typeface="宋体" panose="02010600030101010101" pitchFamily="2" charset="-122"/>
              </a:defRPr>
            </a:lvl3pPr>
            <a:lvl4pPr marL="1600200" indent="-228600">
              <a:buFont typeface="Arial" panose="020B0604020202020204" pitchFamily="34" charset="0"/>
              <a:defRPr>
                <a:latin typeface="Arial" panose="020B0604020202020204" pitchFamily="34" charset="0"/>
                <a:ea typeface="宋体" panose="02010600030101010101" pitchFamily="2" charset="-122"/>
              </a:defRPr>
            </a:lvl4pPr>
            <a:lvl5pPr marL="2057400" indent="-228600">
              <a:buFont typeface="Arial" panose="020B0604020202020204" pitchFamily="34" charse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latin typeface="Arial" panose="020B0604020202020204" pitchFamily="34" charset="0"/>
                <a:ea typeface="宋体" panose="02010600030101010101" pitchFamily="2" charset="-122"/>
              </a:defRPr>
            </a:lvl9pPr>
          </a:lstStyle>
          <a:p>
            <a:r>
              <a:rPr lang="zh-CN" altLang="en-US" dirty="0"/>
              <a:t>(1)积极</a:t>
            </a:r>
            <a:r>
              <a:rPr lang="zh-CN" altLang="en-US" dirty="0" smtClean="0"/>
              <a:t>：</a:t>
            </a:r>
            <a:r>
              <a:rPr lang="en-US" altLang="zh-CN" dirty="0" smtClean="0">
                <a:solidFill>
                  <a:srgbClr val="0033CC"/>
                </a:solidFill>
              </a:rPr>
              <a:t>①</a:t>
            </a:r>
            <a:r>
              <a:rPr lang="zh-CN" altLang="en-US" dirty="0">
                <a:solidFill>
                  <a:srgbClr val="0033CC"/>
                </a:solidFill>
              </a:rPr>
              <a:t>规范了、实现</a:t>
            </a:r>
            <a:r>
              <a:rPr lang="zh-CN" altLang="en-US" dirty="0" smtClean="0">
                <a:solidFill>
                  <a:srgbClr val="0033CC"/>
                </a:solidFill>
              </a:rPr>
              <a:t>了</a:t>
            </a:r>
            <a:r>
              <a:rPr lang="zh-CN" altLang="en-US" dirty="0">
                <a:solidFill>
                  <a:srgbClr val="0033CC"/>
                </a:solidFill>
              </a:rPr>
              <a:t> </a:t>
            </a:r>
            <a:r>
              <a:rPr lang="en-US" altLang="zh-CN" dirty="0" smtClean="0">
                <a:solidFill>
                  <a:srgbClr val="0033CC"/>
                </a:solidFill>
              </a:rPr>
              <a:t>②</a:t>
            </a:r>
            <a:r>
              <a:rPr lang="zh-CN" altLang="en-US" dirty="0">
                <a:solidFill>
                  <a:srgbClr val="0033CC"/>
                </a:solidFill>
              </a:rPr>
              <a:t>既、又</a:t>
            </a:r>
            <a:r>
              <a:rPr lang="zh-CN" altLang="en-US" dirty="0" smtClean="0">
                <a:solidFill>
                  <a:srgbClr val="0033CC"/>
                </a:solidFill>
              </a:rPr>
              <a:t>、</a:t>
            </a:r>
            <a:r>
              <a:rPr lang="en-US" altLang="zh-CN" dirty="0" smtClean="0">
                <a:solidFill>
                  <a:srgbClr val="0033CC"/>
                </a:solidFill>
              </a:rPr>
              <a:t>③</a:t>
            </a:r>
            <a:r>
              <a:rPr lang="zh-CN" altLang="en-US" dirty="0">
                <a:solidFill>
                  <a:srgbClr val="0033CC"/>
                </a:solidFill>
              </a:rPr>
              <a:t>有利</a:t>
            </a:r>
            <a:r>
              <a:rPr lang="zh-CN" altLang="en-US" dirty="0" smtClean="0">
                <a:solidFill>
                  <a:srgbClr val="0033CC"/>
                </a:solidFill>
              </a:rPr>
              <a:t>于</a:t>
            </a:r>
            <a:endParaRPr lang="en-US" altLang="zh-CN" dirty="0" smtClean="0">
              <a:solidFill>
                <a:srgbClr val="0033CC"/>
              </a:solidFill>
            </a:endParaRPr>
          </a:p>
          <a:p>
            <a:r>
              <a:rPr lang="zh-CN" altLang="en-US" dirty="0" smtClean="0"/>
              <a:t>(</a:t>
            </a:r>
            <a:r>
              <a:rPr lang="zh-CN" altLang="en-US" dirty="0"/>
              <a:t>2)局限：</a:t>
            </a:r>
            <a:r>
              <a:rPr lang="zh-CN" altLang="en-US" dirty="0">
                <a:solidFill>
                  <a:srgbClr val="0033CC"/>
                </a:solidFill>
              </a:rPr>
              <a:t>并没能、而且</a:t>
            </a:r>
            <a:endParaRPr lang="zh-CN" altLang="en-US" dirty="0">
              <a:solidFill>
                <a:srgbClr val="0033CC"/>
              </a:solidFill>
            </a:endParaRPr>
          </a:p>
        </p:txBody>
      </p:sp>
      <p:sp>
        <p:nvSpPr>
          <p:cNvPr id="12" name="文本框 11"/>
          <p:cNvSpPr txBox="1">
            <a:spLocks noChangeArrowheads="1"/>
          </p:cNvSpPr>
          <p:nvPr/>
        </p:nvSpPr>
        <p:spPr bwMode="auto">
          <a:xfrm>
            <a:off x="420116" y="6041367"/>
            <a:ext cx="883607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dirty="0">
                <a:latin typeface="黑体" panose="02010609060101010101" pitchFamily="49" charset="-122"/>
                <a:ea typeface="黑体" panose="02010609060101010101" pitchFamily="49" charset="-122"/>
              </a:rPr>
              <a:t>现代中国的公务员制度与西方文官制度的区</a:t>
            </a:r>
            <a:r>
              <a:rPr lang="zh-CN" altLang="en-US" sz="3200" b="1" dirty="0" smtClean="0">
                <a:latin typeface="黑体" panose="02010609060101010101" pitchFamily="49" charset="-122"/>
                <a:ea typeface="黑体" panose="02010609060101010101" pitchFamily="49" charset="-122"/>
              </a:rPr>
              <a:t>别？</a:t>
            </a:r>
            <a:endParaRPr lang="zh-CN" altLang="en-US" sz="32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4.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5.xml><?xml version="1.0" encoding="utf-8"?>
<p:tagLst xmlns:p="http://schemas.openxmlformats.org/presentationml/2006/main">
  <p:tag name="KSO_WM_TAG_VERSION" val="1.0"/>
  <p:tag name="KSO_WM_TEMPLATE_CATEGORY" val="custom"/>
  <p:tag name="KSO_WM_TEMPLATE_INDEX" val="20184553"/>
</p:tagLst>
</file>

<file path=ppt/tags/tag66.xml><?xml version="1.0" encoding="utf-8"?>
<p:tagLst xmlns:p="http://schemas.openxmlformats.org/presentationml/2006/main">
  <p:tag name="KSO_WM_TAG_VERSION" val="1.0"/>
  <p:tag name="KSO_WM_TEMPLATE_CATEGORY" val="custom"/>
  <p:tag name="KSO_WM_TEMPLATE_INDEX" val="20184553"/>
</p:tagLst>
</file>

<file path=ppt/tags/tag67.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68.xml><?xml version="1.0" encoding="utf-8"?>
<p:tagLst xmlns:p="http://schemas.openxmlformats.org/presentationml/2006/main">
  <p:tag name="KSO_WM_TAG_VERSION" val="1.0"/>
  <p:tag name="KSO_WM_TEMPLATE_CATEGORY" val="custom"/>
  <p:tag name="KSO_WM_TEMPLATE_INDEX" val="20184553"/>
</p:tagLst>
</file>

<file path=ppt/tags/tag69.xml><?xml version="1.0" encoding="utf-8"?>
<p:tagLst xmlns:p="http://schemas.openxmlformats.org/presentationml/2006/main">
  <p:tag name="KSO_WM_TAG_VERSION" val="1.0"/>
  <p:tag name="KSO_WM_TEMPLATE_CATEGORY" val="custom"/>
  <p:tag name="KSO_WM_TEMPLATE_INDEX" val="20184553"/>
</p:tagLst>
</file>

<file path=ppt/tags/tag70.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1.xml><?xml version="1.0" encoding="utf-8"?>
<p:tagLst xmlns:p="http://schemas.openxmlformats.org/presentationml/2006/main">
  <p:tag name="KSO_WM_TAG_VERSION" val="1.0"/>
  <p:tag name="KSO_WM_TEMPLATE_CATEGORY" val="custom"/>
  <p:tag name="KSO_WM_TEMPLATE_INDEX" val="20184553"/>
</p:tagLst>
</file>

<file path=ppt/tags/tag72.xml><?xml version="1.0" encoding="utf-8"?>
<p:tagLst xmlns:p="http://schemas.openxmlformats.org/presentationml/2006/main">
  <p:tag name="KSO_WM_TAG_VERSION" val="1.0"/>
  <p:tag name="KSO_WM_TEMPLATE_CATEGORY" val="custom"/>
  <p:tag name="KSO_WM_TEMPLATE_INDEX" val="20184553"/>
</p:tagLst>
</file>

<file path=ppt/tags/tag73.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4.xml><?xml version="1.0" encoding="utf-8"?>
<p:tagLst xmlns:p="http://schemas.openxmlformats.org/presentationml/2006/main">
  <p:tag name="KSO_WM_TAG_VERSION" val="1.0"/>
  <p:tag name="KSO_WM_TEMPLATE_CATEGORY" val="custom"/>
  <p:tag name="KSO_WM_TEMPLATE_INDEX" val="20184553"/>
</p:tagLst>
</file>

<file path=ppt/tags/tag75.xml><?xml version="1.0" encoding="utf-8"?>
<p:tagLst xmlns:p="http://schemas.openxmlformats.org/presentationml/2006/main">
  <p:tag name="KSO_WM_TAG_VERSION" val="1.0"/>
  <p:tag name="KSO_WM_TEMPLATE_CATEGORY" val="custom"/>
  <p:tag name="KSO_WM_TEMPLATE_INDEX" val="20184553"/>
</p:tagLst>
</file>

<file path=ppt/tags/tag76.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7.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000000"/>
      </a:folHlink>
    </a:clrScheme>
    <a:fontScheme name="1_默认设计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1_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2546</Words>
  <Application>WPS 演示</Application>
  <PresentationFormat>宽屏</PresentationFormat>
  <Paragraphs>137</Paragraphs>
  <Slides>10</Slides>
  <Notes>9</Notes>
  <HiddenSlides>0</HiddenSlides>
  <MMClips>0</MMClips>
  <ScaleCrop>false</ScaleCrop>
  <HeadingPairs>
    <vt:vector size="6" baseType="variant">
      <vt:variant>
        <vt:lpstr>已用的字体</vt:lpstr>
      </vt:variant>
      <vt:variant>
        <vt:i4>14</vt:i4>
      </vt:variant>
      <vt:variant>
        <vt:lpstr>主题</vt:lpstr>
      </vt:variant>
      <vt:variant>
        <vt:i4>6</vt:i4>
      </vt:variant>
      <vt:variant>
        <vt:lpstr>幻灯片标题</vt:lpstr>
      </vt:variant>
      <vt:variant>
        <vt:i4>10</vt:i4>
      </vt:variant>
    </vt:vector>
  </HeadingPairs>
  <TitlesOfParts>
    <vt:vector size="30" baseType="lpstr">
      <vt:lpstr>Arial</vt:lpstr>
      <vt:lpstr>宋体</vt:lpstr>
      <vt:lpstr>Wingdings</vt:lpstr>
      <vt:lpstr>黑体</vt:lpstr>
      <vt:lpstr>Times New Roman</vt:lpstr>
      <vt:lpstr>微软雅黑</vt:lpstr>
      <vt:lpstr>Calibri</vt:lpstr>
      <vt:lpstr>Songti SC</vt:lpstr>
      <vt:lpstr>Segoe Print</vt:lpstr>
      <vt:lpstr>Iowan Old Style</vt:lpstr>
      <vt:lpstr>华文隶书</vt:lpstr>
      <vt:lpstr>华文新魏</vt:lpstr>
      <vt:lpstr>华文行楷</vt:lpstr>
      <vt:lpstr>Arial Unicode MS</vt:lpstr>
      <vt:lpstr>Office 主题​​</vt:lpstr>
      <vt:lpstr>Office 主题</vt:lpstr>
      <vt:lpstr>1_Office 主题</vt:lpstr>
      <vt:lpstr>2_Office 主题</vt:lpstr>
      <vt:lpstr>3_Office 主题</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Administrator</cp:lastModifiedBy>
  <cp:revision>351</cp:revision>
  <dcterms:created xsi:type="dcterms:W3CDTF">2020-02-08T05:56:00Z</dcterms:created>
  <dcterms:modified xsi:type="dcterms:W3CDTF">2021-01-01T03:44:00Z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2052-11.1.0.10228</vt:lpwstr>
  </property>
</Properties>
</file>