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tags/tag6.xml" ContentType="application/vnd.openxmlformats-officedocument.presentationml.tags+xml"/>
  <Override PartName="/ppt/tags/tag8.xml" ContentType="application/vnd.openxmlformats-officedocument.presentationml.tag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ags/tag4.xml" ContentType="application/vnd.openxmlformats-officedocument.presentationml.tags+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2.xml" ContentType="application/vnd.openxmlformats-officedocument.presentationml.tags+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29.xml" ContentType="application/vnd.openxmlformats-officedocument.presentationml.tags+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tags/tag16.xml" ContentType="application/vnd.openxmlformats-officedocument.presentationml.tags+xml"/>
  <Override PartName="/ppt/tags/tag18.xml" ContentType="application/vnd.openxmlformats-officedocument.presentationml.tags+xml"/>
  <Override PartName="/ppt/tags/tag27.xml" ContentType="application/vnd.openxmlformats-officedocument.presentationml.tags+xml"/>
  <Override PartName="/ppt/tags/tag14.xml" ContentType="application/vnd.openxmlformats-officedocument.presentationml.tags+xml"/>
  <Override PartName="/ppt/tags/tag25.xml" ContentType="application/vnd.openxmlformats-officedocument.presentationml.tags+xml"/>
  <Override PartName="/ppt/tags/tag12.xml" ContentType="application/vnd.openxmlformats-officedocument.presentationml.tags+xml"/>
  <Override PartName="/ppt/tags/tag23.xml" ContentType="application/vnd.openxmlformats-officedocument.presentationml.tag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notesSlides/notesSlide5.xml" ContentType="application/vnd.openxmlformats-officedocument.presentationml.notesSlide+xml"/>
  <Override PartName="/ppt/tags/tag30.xml" ContentType="application/vnd.openxmlformats-officedocument.presentationml.tags+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tags/tag7.xml" ContentType="application/vnd.openxmlformats-officedocument.presentationml.tag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Override PartName="/ppt/tags/tag3.xml" ContentType="application/vnd.openxmlformats-officedocument.presentationml.tags+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tags/tag19.xml" ContentType="application/vnd.openxmlformats-officedocument.presentationml.tags+xml"/>
  <Override PartName="/ppt/tags/tag28.xml" ContentType="application/vnd.openxmlformats-officedocument.presentationml.tags+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tags/tag17.xml" ContentType="application/vnd.openxmlformats-officedocument.presentationml.tags+xml"/>
  <Override PartName="/ppt/tags/tag26.xml" ContentType="application/vnd.openxmlformats-officedocument.presentationml.tags+xml"/>
  <Override PartName="/ppt/slideLayouts/slideLayout10.xml" ContentType="application/vnd.openxmlformats-officedocument.presentationml.slideLayout+xml"/>
  <Override PartName="/ppt/tags/tag15.xml" ContentType="application/vnd.openxmlformats-officedocument.presentationml.tags+xml"/>
  <Override PartName="/ppt/tags/tag24.xml" ContentType="application/vnd.openxmlformats-officedocument.presentationml.tags+xml"/>
  <Override PartName="/ppt/tags/tag13.xml" ContentType="application/vnd.openxmlformats-officedocument.presentationml.tags+xml"/>
  <Override PartName="/ppt/tags/tag22.xml" ContentType="application/vnd.openxmlformats-officedocument.presentationml.tag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72" r:id="rId1"/>
  </p:sldMasterIdLst>
  <p:notesMasterIdLst>
    <p:notesMasterId r:id="rId28"/>
  </p:notesMasterIdLst>
  <p:sldIdLst>
    <p:sldId id="291" r:id="rId2"/>
    <p:sldId id="319" r:id="rId3"/>
    <p:sldId id="294" r:id="rId4"/>
    <p:sldId id="318" r:id="rId5"/>
    <p:sldId id="332" r:id="rId6"/>
    <p:sldId id="322" r:id="rId7"/>
    <p:sldId id="336" r:id="rId8"/>
    <p:sldId id="337" r:id="rId9"/>
    <p:sldId id="334" r:id="rId10"/>
    <p:sldId id="321" r:id="rId11"/>
    <p:sldId id="320" r:id="rId12"/>
    <p:sldId id="307" r:id="rId13"/>
    <p:sldId id="308" r:id="rId14"/>
    <p:sldId id="323" r:id="rId15"/>
    <p:sldId id="335" r:id="rId16"/>
    <p:sldId id="324" r:id="rId17"/>
    <p:sldId id="325" r:id="rId18"/>
    <p:sldId id="309" r:id="rId19"/>
    <p:sldId id="326" r:id="rId20"/>
    <p:sldId id="329" r:id="rId21"/>
    <p:sldId id="297" r:id="rId22"/>
    <p:sldId id="339" r:id="rId23"/>
    <p:sldId id="338" r:id="rId24"/>
    <p:sldId id="327" r:id="rId25"/>
    <p:sldId id="313" r:id="rId26"/>
    <p:sldId id="340" r:id="rId27"/>
  </p:sldIdLst>
  <p:sldSz cx="12192000" cy="6858000"/>
  <p:notesSz cx="6858000" cy="9144000"/>
  <p:custDataLst>
    <p:tags r:id="rId29"/>
  </p:custDataLst>
  <p:defaultTextStyle>
    <a:defPPr>
      <a:defRPr lang="en-US"/>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xmlns="">
        <p15:guide id="1" orient="horz" pos="2115">
          <p15:clr>
            <a:srgbClr val="A4A3A4"/>
          </p15:clr>
        </p15:guide>
        <p15:guide id="2" pos="7023">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0000FF"/>
    <a:srgbClr val="F75E31"/>
    <a:srgbClr val="004D86"/>
    <a:srgbClr val="ED6C46"/>
    <a:srgbClr val="251C1A"/>
    <a:srgbClr val="B19F68"/>
    <a:srgbClr val="C6C5C3"/>
    <a:srgbClr val="D0CFCD"/>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4505" autoAdjust="0"/>
    <p:restoredTop sz="94424" autoAdjust="0"/>
  </p:normalViewPr>
  <p:slideViewPr>
    <p:cSldViewPr>
      <p:cViewPr varScale="1">
        <p:scale>
          <a:sx n="84" d="100"/>
          <a:sy n="84" d="100"/>
        </p:scale>
        <p:origin x="-798" y="-78"/>
      </p:cViewPr>
      <p:guideLst>
        <p:guide orient="horz" pos="2115"/>
        <p:guide pos="7023"/>
      </p:guideLst>
    </p:cSldViewPr>
  </p:slideViewPr>
  <p:notesTextViewPr>
    <p:cViewPr>
      <p:scale>
        <a:sx n="3" d="2"/>
        <a:sy n="3" d="2"/>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2F19623B-61B5-47D8-A35C-774257251FE3}" type="datetimeFigureOut">
              <a:rPr lang="zh-CN" altLang="en-US"/>
              <a:pPr>
                <a:defRPr/>
              </a:pPr>
              <a:t>2020/6/28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2822BD7F-929C-4143-AC4D-76A6408C7DC6}"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E6C22C4C-F4F6-44DB-8678-102A93D997F9}" type="slidenum">
              <a:rPr lang="zh-CN" altLang="en-US" smtClean="0"/>
              <a:pPr fontAlgn="base">
                <a:spcBef>
                  <a:spcPct val="0"/>
                </a:spcBef>
                <a:spcAft>
                  <a:spcPct val="0"/>
                </a:spcAft>
              </a:pPr>
              <a:t>1</a:t>
            </a:fld>
            <a:endParaRPr lang="zh-CN"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29699" name="备注占位符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zh-CN" altLang="en-US" smtClean="0"/>
          </a:p>
        </p:txBody>
      </p:sp>
      <p:sp>
        <p:nvSpPr>
          <p:cNvPr id="29700" name="灯片编号占位符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A1277A9F-9B9E-4334-9EB0-B6CC0BE9BEB8}" type="slidenum">
              <a:rPr lang="zh-CN" altLang="en-US"/>
              <a:pPr eaLnBrk="1" hangingPunct="1"/>
              <a:t>4</a:t>
            </a:fld>
            <a:endParaRPr lang="zh-CN" altLang="en-US"/>
          </a:p>
        </p:txBody>
      </p:sp>
    </p:spTree>
    <p:extLst>
      <p:ext uri="{BB962C8B-B14F-4D97-AF65-F5344CB8AC3E}">
        <p14:creationId xmlns:p14="http://schemas.microsoft.com/office/powerpoint/2010/main" xmlns="" val="4623939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幻灯片图像占位符 1"/>
          <p:cNvSpPr>
            <a:spLocks noGrp="1" noRot="1" noChangeAspect="1" noTextEdit="1"/>
          </p:cNvSpPr>
          <p:nvPr>
            <p:ph type="sldImg"/>
          </p:nvPr>
        </p:nvSpPr>
        <p:spPr>
          <a:ln>
            <a:solidFill>
              <a:srgbClr val="000000"/>
            </a:solidFill>
            <a:miter/>
          </a:ln>
        </p:spPr>
      </p:sp>
      <p:sp>
        <p:nvSpPr>
          <p:cNvPr id="16386" name="文本占位符 2"/>
          <p:cNvSpPr>
            <a:spLocks noGrp="1"/>
          </p:cNvSpPr>
          <p:nvPr>
            <p:ph type="body"/>
          </p:nvPr>
        </p:nvSpPr>
        <p:spPr>
          <a:noFill/>
          <a:ln>
            <a:noFill/>
          </a:ln>
        </p:spPr>
        <p:txBody>
          <a:bodyPr wrap="square" lIns="91440" tIns="45720" rIns="91440" bIns="45720" anchor="t"/>
          <a:lstStyle/>
          <a:p>
            <a:pPr lvl="0">
              <a:spcBef>
                <a:spcPct val="0"/>
              </a:spcBef>
            </a:pPr>
            <a:r>
              <a:rPr lang="zh-CN" altLang="en-US"/>
              <a:t>经济上剥削   政治上压迫    社会关系上对立  这时的财产关系，附带有政治的和社会的附属物</a:t>
            </a:r>
          </a:p>
        </p:txBody>
      </p:sp>
    </p:spTree>
    <p:extLst>
      <p:ext uri="{BB962C8B-B14F-4D97-AF65-F5344CB8AC3E}">
        <p14:creationId xmlns:p14="http://schemas.microsoft.com/office/powerpoint/2010/main" xmlns="" val="13038237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dirty="0"/>
              <a:t>经济上剥削   政治上压迫    社会关系上对立  这时的财产关系，附带有政治的和社会的附属物</a:t>
            </a:r>
          </a:p>
        </p:txBody>
      </p:sp>
    </p:spTree>
    <p:extLst>
      <p:ext uri="{BB962C8B-B14F-4D97-AF65-F5344CB8AC3E}">
        <p14:creationId xmlns:p14="http://schemas.microsoft.com/office/powerpoint/2010/main" xmlns="" val="37639807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extLst>
      <p:ext uri="{BB962C8B-B14F-4D97-AF65-F5344CB8AC3E}">
        <p14:creationId xmlns:p14="http://schemas.microsoft.com/office/powerpoint/2010/main" xmlns="" val="29895223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7" name="矩形 6"/>
          <p:cNvSpPr/>
          <p:nvPr/>
        </p:nvSpPr>
        <p:spPr>
          <a:xfrm>
            <a:off x="914400" y="3196686"/>
            <a:ext cx="103632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ctrTitle"/>
          </p:nvPr>
        </p:nvSpPr>
        <p:spPr>
          <a:xfrm>
            <a:off x="914400" y="1676401"/>
            <a:ext cx="10363200" cy="1538286"/>
          </a:xfrm>
        </p:spPr>
        <p:txBody>
          <a:bodyPr anchor="b"/>
          <a:lstStyle/>
          <a:p>
            <a:r>
              <a:rPr kumimoji="0" lang="zh-CN" altLang="en-US" smtClean="0"/>
              <a:t>单击此处编辑母版标题样式</a:t>
            </a:r>
            <a:endParaRPr kumimoji="0" lang="en-US"/>
          </a:p>
        </p:txBody>
      </p:sp>
      <p:sp>
        <p:nvSpPr>
          <p:cNvPr id="3" name="副标题 2"/>
          <p:cNvSpPr>
            <a:spLocks noGrp="1"/>
          </p:cNvSpPr>
          <p:nvPr>
            <p:ph type="subTitle" idx="1"/>
          </p:nvPr>
        </p:nvSpPr>
        <p:spPr>
          <a:xfrm>
            <a:off x="1828800" y="3214686"/>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0" lang="zh-CN" altLang="en-US" smtClean="0"/>
              <a:t>单击此处编辑母版副标题样式</a:t>
            </a:r>
            <a:endParaRPr kumimoji="0" lang="en-US"/>
          </a:p>
        </p:txBody>
      </p:sp>
      <p:sp>
        <p:nvSpPr>
          <p:cNvPr id="4" name="日期占位符 3"/>
          <p:cNvSpPr>
            <a:spLocks noGrp="1"/>
          </p:cNvSpPr>
          <p:nvPr>
            <p:ph type="dt" sz="half" idx="10"/>
          </p:nvPr>
        </p:nvSpPr>
        <p:spPr/>
        <p:txBody>
          <a:bodyPr/>
          <a:lstStyle/>
          <a:p>
            <a:pPr>
              <a:defRPr/>
            </a:pPr>
            <a:fld id="{ADEA2ADA-6AE2-482B-98BA-5BF41639E4D9}" type="datetimeFigureOut">
              <a:rPr lang="zh-CN" altLang="en-US" smtClean="0"/>
              <a:pPr>
                <a:defRPr/>
              </a:pPr>
              <a:t>2020/6/28</a:t>
            </a:fld>
            <a:endParaRPr lang="zh-CN" altLang="en-US"/>
          </a:p>
        </p:txBody>
      </p:sp>
      <p:sp>
        <p:nvSpPr>
          <p:cNvPr id="5" name="页脚占位符 4"/>
          <p:cNvSpPr>
            <a:spLocks noGrp="1"/>
          </p:cNvSpPr>
          <p:nvPr>
            <p:ph type="ftr" sz="quarter" idx="11"/>
          </p:nvPr>
        </p:nvSpPr>
        <p:spPr/>
        <p:txBody>
          <a:bodyPr/>
          <a:lstStyle/>
          <a:p>
            <a:pPr>
              <a:defRPr/>
            </a:pPr>
            <a:endParaRPr lang="zh-CN" altLang="en-US"/>
          </a:p>
        </p:txBody>
      </p:sp>
      <p:sp>
        <p:nvSpPr>
          <p:cNvPr id="6" name="灯片编号占位符 5"/>
          <p:cNvSpPr>
            <a:spLocks noGrp="1"/>
          </p:cNvSpPr>
          <p:nvPr>
            <p:ph type="sldNum" sz="quarter" idx="12"/>
          </p:nvPr>
        </p:nvSpPr>
        <p:spPr/>
        <p:txBody>
          <a:bodyPr/>
          <a:lstStyle/>
          <a:p>
            <a:pPr>
              <a:defRPr/>
            </a:pPr>
            <a:fld id="{61138360-B6BA-4EA6-8F4F-D054F43EDD97}" type="slidenum">
              <a:rPr lang="zh-CN" altLang="en-US" smtClean="0"/>
              <a:pPr>
                <a:defRPr/>
              </a:pPr>
              <a:t>‹#›</a:t>
            </a:fld>
            <a:endParaRPr lang="zh-CN" altLang="en-US"/>
          </a:p>
        </p:txBody>
      </p:sp>
    </p:spTree>
  </p:cSld>
  <p:clrMapOvr>
    <a:masterClrMapping/>
  </p:clrMapOvr>
  <p:transition spd="slow">
    <p:random/>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7" name="矩形 6"/>
          <p:cNvSpPr/>
          <p:nvPr/>
        </p:nvSpPr>
        <p:spPr>
          <a:xfrm>
            <a:off x="609600" y="1410736"/>
            <a:ext cx="109728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idx="1"/>
          </p:nvPr>
        </p:nvSpPr>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a:xfrm>
            <a:off x="97536" y="6400800"/>
            <a:ext cx="4267200" cy="283800"/>
          </a:xfrm>
        </p:spPr>
        <p:txBody>
          <a:bodyPr/>
          <a:lstStyle/>
          <a:p>
            <a:pPr>
              <a:defRPr/>
            </a:pPr>
            <a:fld id="{B746F55A-5920-4DC5-8A73-43D79084D0D8}" type="datetimeFigureOut">
              <a:rPr lang="zh-CN" altLang="en-US" smtClean="0"/>
              <a:pPr>
                <a:defRPr/>
              </a:pPr>
              <a:t>2020/6/28</a:t>
            </a:fld>
            <a:endParaRPr lang="zh-CN" altLang="en-US"/>
          </a:p>
        </p:txBody>
      </p:sp>
      <p:sp>
        <p:nvSpPr>
          <p:cNvPr id="5" name="页脚占位符 4"/>
          <p:cNvSpPr>
            <a:spLocks noGrp="1"/>
          </p:cNvSpPr>
          <p:nvPr>
            <p:ph type="ftr" sz="quarter" idx="11"/>
          </p:nvPr>
        </p:nvSpPr>
        <p:spPr>
          <a:xfrm>
            <a:off x="7107936" y="6400800"/>
            <a:ext cx="4978400" cy="283800"/>
          </a:xfrm>
        </p:spPr>
        <p:txBody>
          <a:bodyPr/>
          <a:lstStyle/>
          <a:p>
            <a:pPr>
              <a:defRPr/>
            </a:pPr>
            <a:endParaRPr lang="zh-CN" altLang="en-US"/>
          </a:p>
        </p:txBody>
      </p:sp>
      <p:sp>
        <p:nvSpPr>
          <p:cNvPr id="6" name="灯片编号占位符 5"/>
          <p:cNvSpPr>
            <a:spLocks noGrp="1"/>
          </p:cNvSpPr>
          <p:nvPr>
            <p:ph type="sldNum" sz="quarter" idx="12"/>
          </p:nvPr>
        </p:nvSpPr>
        <p:spPr/>
        <p:txBody>
          <a:bodyPr/>
          <a:lstStyle/>
          <a:p>
            <a:pPr>
              <a:defRPr/>
            </a:pPr>
            <a:fld id="{1FA1F8D6-9D9B-4246-BE65-1BB5D23A8AA3}" type="slidenum">
              <a:rPr lang="zh-CN" altLang="en-US" smtClean="0"/>
              <a:pPr>
                <a:defRPr/>
              </a:pPr>
              <a:t>‹#›</a:t>
            </a:fld>
            <a:endParaRPr lang="zh-CN" altLang="en-US"/>
          </a:p>
        </p:txBody>
      </p:sp>
    </p:spTree>
  </p:cSld>
  <p:clrMapOvr>
    <a:masterClrMapping/>
  </p:clrMapOvr>
  <p:transition spd="slow">
    <p:random/>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7" name="矩形 6"/>
          <p:cNvSpPr/>
          <p:nvPr/>
        </p:nvSpPr>
        <p:spPr>
          <a:xfrm>
            <a:off x="914400" y="3143248"/>
            <a:ext cx="103632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a:xfrm>
            <a:off x="963084" y="3143249"/>
            <a:ext cx="10363200" cy="1362075"/>
          </a:xfrm>
        </p:spPr>
        <p:txBody>
          <a:bodyPr anchor="t"/>
          <a:lstStyle>
            <a:lvl1pPr algn="ctr">
              <a:defRPr sz="4000" b="0" cap="all"/>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963084" y="1643062"/>
            <a:ext cx="10363200" cy="1500187"/>
          </a:xfrm>
        </p:spPr>
        <p:txBody>
          <a:bodyPr anchor="b"/>
          <a:lstStyle>
            <a:lvl1pPr marL="0" indent="0" algn="ctr">
              <a:buNone/>
              <a:defRPr sz="2000">
                <a:solidFill>
                  <a:schemeClr val="tx1">
                    <a:tint val="75000"/>
                  </a:schemeClr>
                </a:solidFill>
              </a:defRPr>
            </a:lvl1pPr>
            <a:lvl2pPr marL="457200" indent="0" algn="ctr">
              <a:buNone/>
              <a:defRPr sz="1800">
                <a:solidFill>
                  <a:schemeClr val="tx1">
                    <a:tint val="75000"/>
                  </a:schemeClr>
                </a:solidFill>
              </a:defRPr>
            </a:lvl2pPr>
            <a:lvl3pPr marL="914400" indent="0" algn="ctr">
              <a:buNone/>
              <a:defRPr sz="1600">
                <a:solidFill>
                  <a:schemeClr val="tx1">
                    <a:tint val="75000"/>
                  </a:schemeClr>
                </a:solidFill>
              </a:defRPr>
            </a:lvl3pPr>
            <a:lvl4pPr marL="1371600" indent="0" algn="ctr">
              <a:buNone/>
              <a:defRPr sz="1400">
                <a:solidFill>
                  <a:schemeClr val="tx1">
                    <a:tint val="75000"/>
                  </a:schemeClr>
                </a:solidFill>
              </a:defRPr>
            </a:lvl4pPr>
            <a:lvl5pPr marL="1828800" indent="0" algn="ctr">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pPr>
              <a:defRPr/>
            </a:pPr>
            <a:fld id="{51A0562F-B79B-411E-801E-4C309B4255FE}" type="datetimeFigureOut">
              <a:rPr lang="zh-CN" altLang="en-US" smtClean="0"/>
              <a:pPr>
                <a:defRPr/>
              </a:pPr>
              <a:t>2020/6/28</a:t>
            </a:fld>
            <a:endParaRPr lang="zh-CN" altLang="en-US"/>
          </a:p>
        </p:txBody>
      </p:sp>
      <p:sp>
        <p:nvSpPr>
          <p:cNvPr id="5" name="页脚占位符 4"/>
          <p:cNvSpPr>
            <a:spLocks noGrp="1"/>
          </p:cNvSpPr>
          <p:nvPr>
            <p:ph type="ftr" sz="quarter" idx="11"/>
          </p:nvPr>
        </p:nvSpPr>
        <p:spPr/>
        <p:txBody>
          <a:bodyPr/>
          <a:lstStyle/>
          <a:p>
            <a:pPr>
              <a:defRPr/>
            </a:pPr>
            <a:endParaRPr lang="zh-CN" altLang="en-US"/>
          </a:p>
        </p:txBody>
      </p:sp>
      <p:sp>
        <p:nvSpPr>
          <p:cNvPr id="6" name="灯片编号占位符 5"/>
          <p:cNvSpPr>
            <a:spLocks noGrp="1"/>
          </p:cNvSpPr>
          <p:nvPr>
            <p:ph type="sldNum" sz="quarter" idx="12"/>
          </p:nvPr>
        </p:nvSpPr>
        <p:spPr/>
        <p:txBody>
          <a:bodyPr/>
          <a:lstStyle/>
          <a:p>
            <a:pPr>
              <a:defRPr/>
            </a:pPr>
            <a:fld id="{135567F0-754E-4190-B215-C32E7F81318E}" type="slidenum">
              <a:rPr lang="zh-CN" altLang="en-US" smtClean="0"/>
              <a:pPr>
                <a:defRPr/>
              </a:pPr>
              <a:t>‹#›</a:t>
            </a:fld>
            <a:endParaRPr lang="zh-CN" altLang="en-US"/>
          </a:p>
        </p:txBody>
      </p:sp>
    </p:spTree>
  </p:cSld>
  <p:clrMapOvr>
    <a:masterClrMapping/>
  </p:clrMapOvr>
  <p:transition spd="slow">
    <p:random/>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8" name="矩形 7"/>
          <p:cNvSpPr/>
          <p:nvPr/>
        </p:nvSpPr>
        <p:spPr>
          <a:xfrm>
            <a:off x="609600" y="1410736"/>
            <a:ext cx="109728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内容占位符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pPr>
              <a:defRPr/>
            </a:pPr>
            <a:fld id="{BF7DB281-B3AD-426B-914A-7A8DD7E240B5}" type="datetimeFigureOut">
              <a:rPr lang="zh-CN" altLang="en-US" smtClean="0"/>
              <a:pPr>
                <a:defRPr/>
              </a:pPr>
              <a:t>2020/6/28</a:t>
            </a:fld>
            <a:endParaRPr lang="zh-CN" altLang="en-US"/>
          </a:p>
        </p:txBody>
      </p:sp>
      <p:sp>
        <p:nvSpPr>
          <p:cNvPr id="6" name="页脚占位符 5"/>
          <p:cNvSpPr>
            <a:spLocks noGrp="1"/>
          </p:cNvSpPr>
          <p:nvPr>
            <p:ph type="ftr" sz="quarter" idx="11"/>
          </p:nvPr>
        </p:nvSpPr>
        <p:spPr/>
        <p:txBody>
          <a:bodyPr/>
          <a:lstStyle/>
          <a:p>
            <a:pPr>
              <a:defRPr/>
            </a:pPr>
            <a:endParaRPr lang="zh-CN" altLang="en-US"/>
          </a:p>
        </p:txBody>
      </p:sp>
      <p:sp>
        <p:nvSpPr>
          <p:cNvPr id="7" name="灯片编号占位符 6"/>
          <p:cNvSpPr>
            <a:spLocks noGrp="1"/>
          </p:cNvSpPr>
          <p:nvPr>
            <p:ph type="sldNum" sz="quarter" idx="12"/>
          </p:nvPr>
        </p:nvSpPr>
        <p:spPr/>
        <p:txBody>
          <a:bodyPr/>
          <a:lstStyle/>
          <a:p>
            <a:pPr>
              <a:defRPr/>
            </a:pPr>
            <a:fld id="{92233D3F-6639-4A35-821A-2C9AE2CEA13C}" type="slidenum">
              <a:rPr lang="zh-CN" altLang="en-US" smtClean="0"/>
              <a:pPr>
                <a:defRPr/>
              </a:pPr>
              <a:t>‹#›</a:t>
            </a:fld>
            <a:endParaRPr lang="zh-CN" altLang="en-US"/>
          </a:p>
        </p:txBody>
      </p:sp>
    </p:spTree>
  </p:cSld>
  <p:clrMapOvr>
    <a:masterClrMapping/>
  </p:clrMapOvr>
  <p:transition spd="slow">
    <p:random/>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0" name="矩形 9"/>
          <p:cNvSpPr/>
          <p:nvPr/>
        </p:nvSpPr>
        <p:spPr>
          <a:xfrm>
            <a:off x="609600" y="1410736"/>
            <a:ext cx="109728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lvl1pPr>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文本占位符 4"/>
          <p:cNvSpPr>
            <a:spLocks noGrp="1"/>
          </p:cNvSpPr>
          <p:nvPr>
            <p:ph type="body" sz="quarter" idx="3"/>
          </p:nvPr>
        </p:nvSpPr>
        <p:spPr>
          <a:xfrm>
            <a:off x="6193368" y="1535113"/>
            <a:ext cx="5389033" cy="639762"/>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p>
        </p:txBody>
      </p:sp>
      <p:sp>
        <p:nvSpPr>
          <p:cNvPr id="6" name="内容占位符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7" name="日期占位符 6"/>
          <p:cNvSpPr>
            <a:spLocks noGrp="1"/>
          </p:cNvSpPr>
          <p:nvPr>
            <p:ph type="dt" sz="half" idx="10"/>
          </p:nvPr>
        </p:nvSpPr>
        <p:spPr/>
        <p:txBody>
          <a:bodyPr/>
          <a:lstStyle/>
          <a:p>
            <a:pPr>
              <a:defRPr/>
            </a:pPr>
            <a:fld id="{10251963-81FD-4850-89D5-9C33A79C7DDF}" type="datetimeFigureOut">
              <a:rPr lang="zh-CN" altLang="en-US" smtClean="0"/>
              <a:pPr>
                <a:defRPr/>
              </a:pPr>
              <a:t>2020/6/28</a:t>
            </a:fld>
            <a:endParaRPr lang="zh-CN" altLang="en-US"/>
          </a:p>
        </p:txBody>
      </p:sp>
      <p:sp>
        <p:nvSpPr>
          <p:cNvPr id="8" name="页脚占位符 7"/>
          <p:cNvSpPr>
            <a:spLocks noGrp="1"/>
          </p:cNvSpPr>
          <p:nvPr>
            <p:ph type="ftr" sz="quarter" idx="11"/>
          </p:nvPr>
        </p:nvSpPr>
        <p:spPr/>
        <p:txBody>
          <a:bodyPr/>
          <a:lstStyle/>
          <a:p>
            <a:pPr>
              <a:defRPr/>
            </a:pPr>
            <a:endParaRPr lang="zh-CN" altLang="en-US"/>
          </a:p>
        </p:txBody>
      </p:sp>
      <p:sp>
        <p:nvSpPr>
          <p:cNvPr id="9" name="灯片编号占位符 8"/>
          <p:cNvSpPr>
            <a:spLocks noGrp="1"/>
          </p:cNvSpPr>
          <p:nvPr>
            <p:ph type="sldNum" sz="quarter" idx="12"/>
          </p:nvPr>
        </p:nvSpPr>
        <p:spPr/>
        <p:txBody>
          <a:bodyPr/>
          <a:lstStyle/>
          <a:p>
            <a:pPr>
              <a:defRPr/>
            </a:pPr>
            <a:fld id="{4AE22E4B-B1CA-47BB-9DC2-8CD729C81612}" type="slidenum">
              <a:rPr lang="zh-CN" altLang="en-US" smtClean="0"/>
              <a:pPr>
                <a:defRPr/>
              </a:pPr>
              <a:t>‹#›</a:t>
            </a:fld>
            <a:endParaRPr lang="zh-CN" altLang="en-US"/>
          </a:p>
        </p:txBody>
      </p:sp>
    </p:spTree>
  </p:cSld>
  <p:clrMapOvr>
    <a:masterClrMapping/>
  </p:clrMapOvr>
  <p:transition spd="slow">
    <p:random/>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6" name="矩形 5"/>
          <p:cNvSpPr/>
          <p:nvPr/>
        </p:nvSpPr>
        <p:spPr>
          <a:xfrm>
            <a:off x="609600" y="1410736"/>
            <a:ext cx="109728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p:txBody>
          <a:bodyPr/>
          <a:lstStyle/>
          <a:p>
            <a:pPr>
              <a:defRPr/>
            </a:pPr>
            <a:fld id="{E3D850F6-A1AD-45F9-BCC5-749D4F8D96A8}" type="datetimeFigureOut">
              <a:rPr lang="zh-CN" altLang="en-US" smtClean="0"/>
              <a:pPr>
                <a:defRPr/>
              </a:pPr>
              <a:t>2020/6/28</a:t>
            </a:fld>
            <a:endParaRPr lang="zh-CN" altLang="en-US"/>
          </a:p>
        </p:txBody>
      </p:sp>
      <p:sp>
        <p:nvSpPr>
          <p:cNvPr id="4" name="页脚占位符 3"/>
          <p:cNvSpPr>
            <a:spLocks noGrp="1"/>
          </p:cNvSpPr>
          <p:nvPr>
            <p:ph type="ftr" sz="quarter" idx="11"/>
          </p:nvPr>
        </p:nvSpPr>
        <p:spPr/>
        <p:txBody>
          <a:bodyPr/>
          <a:lstStyle/>
          <a:p>
            <a:pPr>
              <a:defRPr/>
            </a:pPr>
            <a:endParaRPr lang="zh-CN" altLang="en-US"/>
          </a:p>
        </p:txBody>
      </p:sp>
      <p:sp>
        <p:nvSpPr>
          <p:cNvPr id="5" name="灯片编号占位符 4"/>
          <p:cNvSpPr>
            <a:spLocks noGrp="1"/>
          </p:cNvSpPr>
          <p:nvPr>
            <p:ph type="sldNum" sz="quarter" idx="12"/>
          </p:nvPr>
        </p:nvSpPr>
        <p:spPr/>
        <p:txBody>
          <a:bodyPr/>
          <a:lstStyle/>
          <a:p>
            <a:pPr>
              <a:defRPr/>
            </a:pPr>
            <a:fld id="{C119F3ED-96CE-4BF9-8017-EF058F27C41C}" type="slidenum">
              <a:rPr lang="zh-CN" altLang="en-US" smtClean="0"/>
              <a:pPr>
                <a:defRPr/>
              </a:pPr>
              <a:t>‹#›</a:t>
            </a:fld>
            <a:endParaRPr lang="zh-CN" altLang="en-US"/>
          </a:p>
        </p:txBody>
      </p:sp>
    </p:spTree>
  </p:cSld>
  <p:clrMapOvr>
    <a:masterClrMapping/>
  </p:clrMapOvr>
  <p:transition spd="slow">
    <p:random/>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a:defRPr/>
            </a:pPr>
            <a:fld id="{03A91FAC-EB94-4DC9-9CD6-BA340CC0FBDC}" type="datetimeFigureOut">
              <a:rPr lang="zh-CN" altLang="en-US" smtClean="0"/>
              <a:pPr>
                <a:defRPr/>
              </a:pPr>
              <a:t>2020/6/28</a:t>
            </a:fld>
            <a:endParaRPr lang="zh-CN" altLang="en-US"/>
          </a:p>
        </p:txBody>
      </p:sp>
      <p:sp>
        <p:nvSpPr>
          <p:cNvPr id="3" name="页脚占位符 2"/>
          <p:cNvSpPr>
            <a:spLocks noGrp="1"/>
          </p:cNvSpPr>
          <p:nvPr>
            <p:ph type="ftr" sz="quarter" idx="11"/>
          </p:nvPr>
        </p:nvSpPr>
        <p:spPr/>
        <p:txBody>
          <a:bodyPr/>
          <a:lstStyle/>
          <a:p>
            <a:pPr>
              <a:defRPr/>
            </a:pPr>
            <a:endParaRPr lang="zh-CN" altLang="en-US"/>
          </a:p>
        </p:txBody>
      </p:sp>
      <p:sp>
        <p:nvSpPr>
          <p:cNvPr id="4" name="灯片编号占位符 3"/>
          <p:cNvSpPr>
            <a:spLocks noGrp="1"/>
          </p:cNvSpPr>
          <p:nvPr>
            <p:ph type="sldNum" sz="quarter" idx="12"/>
          </p:nvPr>
        </p:nvSpPr>
        <p:spPr/>
        <p:txBody>
          <a:bodyPr/>
          <a:lstStyle/>
          <a:p>
            <a:pPr>
              <a:defRPr/>
            </a:pPr>
            <a:fld id="{3443536D-C96F-4D7C-9EC2-178E876F03E9}" type="slidenum">
              <a:rPr lang="zh-CN" altLang="en-US" smtClean="0"/>
              <a:pPr>
                <a:defRPr/>
              </a:pPr>
              <a:t>‹#›</a:t>
            </a:fld>
            <a:endParaRPr lang="zh-CN" altLang="en-US"/>
          </a:p>
        </p:txBody>
      </p:sp>
    </p:spTree>
  </p:cSld>
  <p:clrMapOvr>
    <a:masterClrMapping/>
  </p:clrMapOvr>
  <p:transition spd="slow">
    <p:random/>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8" name="矩形 7"/>
          <p:cNvSpPr/>
          <p:nvPr/>
        </p:nvSpPr>
        <p:spPr>
          <a:xfrm>
            <a:off x="3714733" y="1053546"/>
            <a:ext cx="78720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a:xfrm>
            <a:off x="3714734" y="228600"/>
            <a:ext cx="7867669" cy="842946"/>
          </a:xfrm>
        </p:spPr>
        <p:txBody>
          <a:bodyPr anchor="b"/>
          <a:lstStyle>
            <a:lvl1pPr algn="ctr">
              <a:defRPr sz="2800" b="0"/>
            </a:lvl1pPr>
          </a:lstStyle>
          <a:p>
            <a:r>
              <a:rPr kumimoji="0" lang="zh-CN" altLang="en-US" smtClean="0"/>
              <a:t>单击此处编辑母版标题样式</a:t>
            </a:r>
            <a:endParaRPr kumimoji="0" lang="en-US"/>
          </a:p>
        </p:txBody>
      </p:sp>
      <p:sp>
        <p:nvSpPr>
          <p:cNvPr id="3" name="内容占位符 2"/>
          <p:cNvSpPr>
            <a:spLocks noGrp="1"/>
          </p:cNvSpPr>
          <p:nvPr>
            <p:ph idx="1"/>
          </p:nvPr>
        </p:nvSpPr>
        <p:spPr>
          <a:xfrm>
            <a:off x="3714733" y="1142984"/>
            <a:ext cx="7867667" cy="514353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文本占位符 3"/>
          <p:cNvSpPr>
            <a:spLocks noGrp="1"/>
          </p:cNvSpPr>
          <p:nvPr>
            <p:ph type="body" sz="half" idx="2"/>
          </p:nvPr>
        </p:nvSpPr>
        <p:spPr>
          <a:xfrm>
            <a:off x="609607" y="1142984"/>
            <a:ext cx="3009877" cy="5143536"/>
          </a:xfrm>
        </p:spPr>
        <p:txBody>
          <a:bodyPr anchor="ct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pPr>
              <a:defRPr/>
            </a:pPr>
            <a:fld id="{23F54762-BFA8-4504-A3D8-533D389CC72B}" type="datetimeFigureOut">
              <a:rPr lang="zh-CN" altLang="en-US" smtClean="0"/>
              <a:pPr>
                <a:defRPr/>
              </a:pPr>
              <a:t>2020/6/28</a:t>
            </a:fld>
            <a:endParaRPr lang="zh-CN" altLang="en-US"/>
          </a:p>
        </p:txBody>
      </p:sp>
      <p:sp>
        <p:nvSpPr>
          <p:cNvPr id="6" name="页脚占位符 5"/>
          <p:cNvSpPr>
            <a:spLocks noGrp="1"/>
          </p:cNvSpPr>
          <p:nvPr>
            <p:ph type="ftr" sz="quarter" idx="11"/>
          </p:nvPr>
        </p:nvSpPr>
        <p:spPr/>
        <p:txBody>
          <a:bodyPr/>
          <a:lstStyle/>
          <a:p>
            <a:pPr>
              <a:defRPr/>
            </a:pPr>
            <a:endParaRPr lang="zh-CN" altLang="en-US"/>
          </a:p>
        </p:txBody>
      </p:sp>
      <p:sp>
        <p:nvSpPr>
          <p:cNvPr id="7" name="灯片编号占位符 6"/>
          <p:cNvSpPr>
            <a:spLocks noGrp="1"/>
          </p:cNvSpPr>
          <p:nvPr>
            <p:ph type="sldNum" sz="quarter" idx="12"/>
          </p:nvPr>
        </p:nvSpPr>
        <p:spPr/>
        <p:txBody>
          <a:bodyPr/>
          <a:lstStyle/>
          <a:p>
            <a:pPr>
              <a:defRPr/>
            </a:pPr>
            <a:fld id="{26488DAC-3B98-439F-9964-063D8EF2FC14}" type="slidenum">
              <a:rPr lang="zh-CN" altLang="en-US" smtClean="0"/>
              <a:pPr>
                <a:defRPr/>
              </a:pPr>
              <a:t>‹#›</a:t>
            </a:fld>
            <a:endParaRPr lang="zh-CN" altLang="en-US"/>
          </a:p>
        </p:txBody>
      </p:sp>
    </p:spTree>
  </p:cSld>
  <p:clrMapOvr>
    <a:masterClrMapping/>
  </p:clrMapOvr>
  <p:transition spd="slow">
    <p:random/>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711200" y="304800"/>
            <a:ext cx="8534400" cy="685800"/>
          </a:xfrm>
        </p:spPr>
        <p:txBody>
          <a:bodyPr anchor="ctr"/>
          <a:lstStyle>
            <a:lvl1pPr algn="l">
              <a:defRPr sz="2400" b="0"/>
            </a:lvl1pPr>
          </a:lstStyle>
          <a:p>
            <a:r>
              <a:rPr kumimoji="0" lang="zh-CN" altLang="en-US" smtClean="0"/>
              <a:t>单击此处编辑母版标题样式</a:t>
            </a:r>
            <a:endParaRPr kumimoji="0" lang="en-US"/>
          </a:p>
        </p:txBody>
      </p:sp>
      <p:sp>
        <p:nvSpPr>
          <p:cNvPr id="3" name="图片占位符 2"/>
          <p:cNvSpPr>
            <a:spLocks noGrp="1"/>
          </p:cNvSpPr>
          <p:nvPr>
            <p:ph type="pic" idx="1"/>
          </p:nvPr>
        </p:nvSpPr>
        <p:spPr>
          <a:xfrm>
            <a:off x="935403" y="1143000"/>
            <a:ext cx="9630997" cy="3980172"/>
          </a:xfrm>
          <a:prstGeom prst="roundRect">
            <a:avLst>
              <a:gd name="adj" fmla="val 18278"/>
            </a:avLst>
          </a:prstGeom>
          <a:solidFill>
            <a:schemeClr val="accent1">
              <a:tint val="40000"/>
            </a:schemeClr>
          </a:solidFill>
          <a:ln w="50800" cap="rnd">
            <a:gradFill flip="none" rotWithShape="1">
              <a:gsLst>
                <a:gs pos="0">
                  <a:schemeClr val="accent1">
                    <a:shade val="50000"/>
                  </a:schemeClr>
                </a:gs>
                <a:gs pos="20000">
                  <a:schemeClr val="accent2">
                    <a:shade val="50000"/>
                  </a:schemeClr>
                </a:gs>
                <a:gs pos="40000">
                  <a:schemeClr val="accent3">
                    <a:shade val="50000"/>
                  </a:schemeClr>
                </a:gs>
                <a:gs pos="60000">
                  <a:schemeClr val="accent4">
                    <a:shade val="50000"/>
                  </a:schemeClr>
                </a:gs>
                <a:gs pos="80000">
                  <a:schemeClr val="accent5">
                    <a:shade val="50000"/>
                  </a:schemeClr>
                </a:gs>
                <a:gs pos="100000">
                  <a:schemeClr val="accent6">
                    <a:shade val="50000"/>
                  </a:schemeClr>
                </a:gs>
              </a:gsLst>
              <a:path path="circle">
                <a:fillToRect l="50000" t="50000" r="50000" b="50000"/>
              </a:path>
              <a:tileRect/>
            </a:gradFill>
            <a:round/>
          </a:ln>
          <a:effectLst>
            <a:outerShdw blurRad="50800" dist="38100" dir="5400000" algn="tl" rotWithShape="0">
              <a:prstClr val="black">
                <a:alpha val="50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kumimoji="0" lang="zh-CN" altLang="en-US" smtClean="0"/>
              <a:t>单击图标添加图片</a:t>
            </a:r>
            <a:endParaRPr kumimoji="0" lang="en-US"/>
          </a:p>
        </p:txBody>
      </p:sp>
      <p:sp>
        <p:nvSpPr>
          <p:cNvPr id="4" name="文本占位符 3"/>
          <p:cNvSpPr>
            <a:spLocks noGrp="1"/>
          </p:cNvSpPr>
          <p:nvPr>
            <p:ph type="body" sz="half" idx="2"/>
          </p:nvPr>
        </p:nvSpPr>
        <p:spPr>
          <a:xfrm>
            <a:off x="3149600" y="5410200"/>
            <a:ext cx="7543851" cy="804862"/>
          </a:xfrm>
        </p:spPr>
        <p:txBody>
          <a:bodyPr anchor="ctr"/>
          <a:lstStyle>
            <a:lvl1pPr marL="0" indent="0" algn="r">
              <a:buNone/>
              <a:defRPr sz="1200" b="0"/>
            </a:lvl1pPr>
            <a:lvl2pPr marL="457200" indent="0" algn="r">
              <a:buNone/>
              <a:defRPr sz="1200" b="0"/>
            </a:lvl2pPr>
            <a:lvl3pPr marL="914400" indent="0" algn="r">
              <a:buNone/>
              <a:defRPr sz="1200" b="0"/>
            </a:lvl3pPr>
            <a:lvl4pPr marL="1371600" indent="0" algn="r">
              <a:buNone/>
              <a:defRPr sz="1200" b="0"/>
            </a:lvl4pPr>
            <a:lvl5pPr marL="1828800" indent="0" algn="r">
              <a:buNone/>
              <a:defRPr sz="1200" b="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pPr>
              <a:defRPr/>
            </a:pPr>
            <a:fld id="{5B1F9A7D-BD3F-47D8-8E58-A644C289B424}" type="datetimeFigureOut">
              <a:rPr lang="zh-CN" altLang="en-US" smtClean="0"/>
              <a:pPr>
                <a:defRPr/>
              </a:pPr>
              <a:t>2020/6/28</a:t>
            </a:fld>
            <a:endParaRPr lang="zh-CN" altLang="en-US"/>
          </a:p>
        </p:txBody>
      </p:sp>
      <p:sp>
        <p:nvSpPr>
          <p:cNvPr id="6" name="页脚占位符 5"/>
          <p:cNvSpPr>
            <a:spLocks noGrp="1"/>
          </p:cNvSpPr>
          <p:nvPr>
            <p:ph type="ftr" sz="quarter" idx="11"/>
          </p:nvPr>
        </p:nvSpPr>
        <p:spPr/>
        <p:txBody>
          <a:bodyPr/>
          <a:lstStyle/>
          <a:p>
            <a:pPr>
              <a:defRPr/>
            </a:pPr>
            <a:endParaRPr lang="zh-CN" altLang="en-US"/>
          </a:p>
        </p:txBody>
      </p:sp>
      <p:sp>
        <p:nvSpPr>
          <p:cNvPr id="7" name="灯片编号占位符 6"/>
          <p:cNvSpPr>
            <a:spLocks noGrp="1"/>
          </p:cNvSpPr>
          <p:nvPr>
            <p:ph type="sldNum" sz="quarter" idx="12"/>
          </p:nvPr>
        </p:nvSpPr>
        <p:spPr/>
        <p:txBody>
          <a:bodyPr/>
          <a:lstStyle/>
          <a:p>
            <a:pPr>
              <a:defRPr/>
            </a:pPr>
            <a:fld id="{5C805F6B-987B-4757-AFE3-AD60E5DD056C}" type="slidenum">
              <a:rPr lang="zh-CN" altLang="en-US" smtClean="0"/>
              <a:pPr>
                <a:defRPr/>
              </a:pPr>
              <a:t>‹#›</a:t>
            </a:fld>
            <a:endParaRPr lang="zh-CN" altLang="en-US"/>
          </a:p>
        </p:txBody>
      </p:sp>
    </p:spTree>
  </p:cSld>
  <p:clrMapOvr>
    <a:masterClrMapping/>
  </p:clrMapOvr>
  <p:transition spd="slow">
    <p:random/>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pPr>
              <a:defRPr/>
            </a:pPr>
            <a:fld id="{D988CA47-2FA0-4B57-BED8-F81E2343D580}" type="datetimeFigureOut">
              <a:rPr lang="zh-CN" altLang="en-US" smtClean="0"/>
              <a:pPr>
                <a:defRPr/>
              </a:pPr>
              <a:t>2020/6/28</a:t>
            </a:fld>
            <a:endParaRPr lang="zh-CN" altLang="en-US"/>
          </a:p>
        </p:txBody>
      </p:sp>
      <p:sp>
        <p:nvSpPr>
          <p:cNvPr id="5" name="页脚占位符 4"/>
          <p:cNvSpPr>
            <a:spLocks noGrp="1"/>
          </p:cNvSpPr>
          <p:nvPr>
            <p:ph type="ftr" sz="quarter" idx="11"/>
          </p:nvPr>
        </p:nvSpPr>
        <p:spPr/>
        <p:txBody>
          <a:bodyPr/>
          <a:lstStyle/>
          <a:p>
            <a:pPr>
              <a:defRPr/>
            </a:pPr>
            <a:endParaRPr lang="zh-CN" altLang="en-US"/>
          </a:p>
        </p:txBody>
      </p:sp>
      <p:sp>
        <p:nvSpPr>
          <p:cNvPr id="6" name="灯片编号占位符 5"/>
          <p:cNvSpPr>
            <a:spLocks noGrp="1"/>
          </p:cNvSpPr>
          <p:nvPr>
            <p:ph type="sldNum" sz="quarter" idx="12"/>
          </p:nvPr>
        </p:nvSpPr>
        <p:spPr/>
        <p:txBody>
          <a:bodyPr/>
          <a:lstStyle/>
          <a:p>
            <a:pPr>
              <a:defRPr/>
            </a:pPr>
            <a:fld id="{D68D86FC-11B3-4ECE-948E-7FD7615B2C71}" type="slidenum">
              <a:rPr lang="zh-CN" altLang="en-US" smtClean="0"/>
              <a:pPr>
                <a:defRPr/>
              </a:pPr>
              <a:t>‹#›</a:t>
            </a:fld>
            <a:endParaRPr lang="zh-CN" altLang="en-US"/>
          </a:p>
        </p:txBody>
      </p:sp>
      <p:sp>
        <p:nvSpPr>
          <p:cNvPr id="7" name="矩形 6"/>
          <p:cNvSpPr/>
          <p:nvPr/>
        </p:nvSpPr>
        <p:spPr>
          <a:xfrm>
            <a:off x="609600" y="1410736"/>
            <a:ext cx="109728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Tree>
  </p:cSld>
  <p:clrMapOvr>
    <a:masterClrMapping/>
  </p:clrMapOvr>
  <p:transition spd="slow">
    <p:random/>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9620275" y="274638"/>
            <a:ext cx="1962125" cy="6011882"/>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609600" y="274638"/>
            <a:ext cx="8915424" cy="6011882"/>
          </a:xfrm>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pPr>
              <a:defRPr/>
            </a:pPr>
            <a:fld id="{8E354DBF-A32E-4A4D-AE6F-F8D8E2352BAB}" type="datetimeFigureOut">
              <a:rPr lang="zh-CN" altLang="en-US" smtClean="0"/>
              <a:pPr>
                <a:defRPr/>
              </a:pPr>
              <a:t>2020/6/28</a:t>
            </a:fld>
            <a:endParaRPr lang="zh-CN" altLang="en-US"/>
          </a:p>
        </p:txBody>
      </p:sp>
      <p:sp>
        <p:nvSpPr>
          <p:cNvPr id="5" name="页脚占位符 4"/>
          <p:cNvSpPr>
            <a:spLocks noGrp="1"/>
          </p:cNvSpPr>
          <p:nvPr>
            <p:ph type="ftr" sz="quarter" idx="11"/>
          </p:nvPr>
        </p:nvSpPr>
        <p:spPr/>
        <p:txBody>
          <a:bodyPr/>
          <a:lstStyle/>
          <a:p>
            <a:pPr>
              <a:defRPr/>
            </a:pPr>
            <a:endParaRPr lang="zh-CN" altLang="en-US"/>
          </a:p>
        </p:txBody>
      </p:sp>
      <p:sp>
        <p:nvSpPr>
          <p:cNvPr id="6" name="灯片编号占位符 5"/>
          <p:cNvSpPr>
            <a:spLocks noGrp="1"/>
          </p:cNvSpPr>
          <p:nvPr>
            <p:ph type="sldNum" sz="quarter" idx="12"/>
          </p:nvPr>
        </p:nvSpPr>
        <p:spPr/>
        <p:txBody>
          <a:bodyPr/>
          <a:lstStyle/>
          <a:p>
            <a:pPr>
              <a:defRPr/>
            </a:pPr>
            <a:fld id="{9B5A4140-BBAC-42B5-A467-72733DB76289}" type="slidenum">
              <a:rPr lang="zh-CN" altLang="en-US" smtClean="0"/>
              <a:pPr>
                <a:defRPr/>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矩形 6"/>
          <p:cNvSpPr/>
          <p:nvPr/>
        </p:nvSpPr>
        <p:spPr>
          <a:xfrm>
            <a:off x="0" y="6678000"/>
            <a:ext cx="12192000" cy="180000"/>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占位符 1"/>
          <p:cNvSpPr>
            <a:spLocks noGrp="1"/>
          </p:cNvSpPr>
          <p:nvPr>
            <p:ph type="title"/>
          </p:nvPr>
        </p:nvSpPr>
        <p:spPr>
          <a:xfrm>
            <a:off x="609600" y="274638"/>
            <a:ext cx="10972800" cy="1143000"/>
          </a:xfrm>
          <a:prstGeom prst="rect">
            <a:avLst/>
          </a:prstGeom>
        </p:spPr>
        <p:txBody>
          <a:bodyPr vert="horz" rtlCol="0" anchor="ctr">
            <a:normAutofit/>
          </a:body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609600" y="1600200"/>
            <a:ext cx="10972800" cy="4686320"/>
          </a:xfrm>
          <a:prstGeom prst="rect">
            <a:avLst/>
          </a:prstGeom>
        </p:spPr>
        <p:txBody>
          <a:bodyPr vert="horz" rtlCol="0">
            <a:normAutofit/>
          </a:bodyPr>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4" name="日期占位符 3"/>
          <p:cNvSpPr>
            <a:spLocks noGrp="1"/>
          </p:cNvSpPr>
          <p:nvPr>
            <p:ph type="dt" sz="half" idx="2"/>
          </p:nvPr>
        </p:nvSpPr>
        <p:spPr>
          <a:xfrm>
            <a:off x="101600" y="6400800"/>
            <a:ext cx="4267200" cy="283800"/>
          </a:xfrm>
          <a:prstGeom prst="rect">
            <a:avLst/>
          </a:prstGeom>
        </p:spPr>
        <p:txBody>
          <a:bodyPr vert="horz" rtlCol="0" anchor="b"/>
          <a:lstStyle>
            <a:lvl1pPr algn="l" eaLnBrk="1" latinLnBrk="0" hangingPunct="1">
              <a:defRPr kumimoji="0" sz="1100">
                <a:solidFill>
                  <a:schemeClr val="tx2">
                    <a:lumMod val="75000"/>
                    <a:lumOff val="25000"/>
                  </a:schemeClr>
                </a:solidFill>
              </a:defRPr>
            </a:lvl1pPr>
          </a:lstStyle>
          <a:p>
            <a:pPr>
              <a:defRPr/>
            </a:pPr>
            <a:fld id="{8E354DBF-A32E-4A4D-AE6F-F8D8E2352BAB}" type="datetimeFigureOut">
              <a:rPr lang="zh-CN" altLang="en-US" smtClean="0"/>
              <a:pPr>
                <a:defRPr/>
              </a:pPr>
              <a:t>2020/6/28</a:t>
            </a:fld>
            <a:endParaRPr lang="zh-CN" altLang="en-US"/>
          </a:p>
        </p:txBody>
      </p:sp>
      <p:sp>
        <p:nvSpPr>
          <p:cNvPr id="5" name="页脚占位符 4"/>
          <p:cNvSpPr>
            <a:spLocks noGrp="1"/>
          </p:cNvSpPr>
          <p:nvPr>
            <p:ph type="ftr" sz="quarter" idx="3"/>
          </p:nvPr>
        </p:nvSpPr>
        <p:spPr>
          <a:xfrm>
            <a:off x="7112000" y="6400800"/>
            <a:ext cx="4978400" cy="283800"/>
          </a:xfrm>
          <a:prstGeom prst="rect">
            <a:avLst/>
          </a:prstGeom>
        </p:spPr>
        <p:txBody>
          <a:bodyPr vert="horz" rtlCol="0" anchor="ctr"/>
          <a:lstStyle>
            <a:lvl1pPr algn="r" eaLnBrk="1" latinLnBrk="0" hangingPunct="1">
              <a:defRPr kumimoji="0" sz="1100">
                <a:solidFill>
                  <a:schemeClr val="tx2">
                    <a:lumMod val="75000"/>
                    <a:lumOff val="25000"/>
                  </a:schemeClr>
                </a:solidFill>
              </a:defRPr>
            </a:lvl1pPr>
          </a:lstStyle>
          <a:p>
            <a:pPr>
              <a:defRPr/>
            </a:pPr>
            <a:endParaRPr lang="zh-CN" altLang="en-US"/>
          </a:p>
        </p:txBody>
      </p:sp>
      <p:sp>
        <p:nvSpPr>
          <p:cNvPr id="6" name="灯片编号占位符 5"/>
          <p:cNvSpPr>
            <a:spLocks noGrp="1"/>
          </p:cNvSpPr>
          <p:nvPr>
            <p:ph type="sldNum" sz="quarter" idx="4"/>
          </p:nvPr>
        </p:nvSpPr>
        <p:spPr>
          <a:xfrm>
            <a:off x="5486400" y="6400800"/>
            <a:ext cx="1219200" cy="283464"/>
          </a:xfrm>
          <a:prstGeom prst="rect">
            <a:avLst/>
          </a:prstGeom>
          <a:noFill/>
        </p:spPr>
        <p:txBody>
          <a:bodyPr vert="horz" lIns="45720" rIns="45720" rtlCol="0" anchor="ctr"/>
          <a:lstStyle>
            <a:lvl1pPr algn="ctr" eaLnBrk="1" latinLnBrk="0" hangingPunct="1">
              <a:defRPr kumimoji="0" sz="1100" b="0">
                <a:solidFill>
                  <a:schemeClr val="tx2">
                    <a:lumMod val="75000"/>
                    <a:lumOff val="25000"/>
                  </a:schemeClr>
                </a:solidFill>
              </a:defRPr>
            </a:lvl1pPr>
          </a:lstStyle>
          <a:p>
            <a:pPr>
              <a:defRPr/>
            </a:pPr>
            <a:fld id="{9B5A4140-BBAC-42B5-A467-72733DB76289}" type="slidenum">
              <a:rPr lang="zh-CN" altLang="en-US" smtClean="0"/>
              <a:pPr>
                <a:defRPr/>
              </a:pPr>
              <a:t>‹#›</a:t>
            </a:fld>
            <a:endParaRPr lang="zh-CN" altLang="en-US"/>
          </a:p>
        </p:txBody>
      </p:sp>
      <p:sp>
        <p:nvSpPr>
          <p:cNvPr id="8" name="矩形 7"/>
          <p:cNvSpPr/>
          <p:nvPr/>
        </p:nvSpPr>
        <p:spPr>
          <a:xfrm>
            <a:off x="0" y="0"/>
            <a:ext cx="12192000" cy="108000"/>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slow">
    <p:random/>
  </p:transition>
  <p:timing>
    <p:tnLst>
      <p:par>
        <p:cTn id="1" dur="indefinite" restart="never" nodeType="tmRoot"/>
      </p:par>
    </p:tnLst>
  </p:timing>
  <p:txStyles>
    <p:titleStyle>
      <a:lvl1pPr algn="ctr" rtl="0" eaLnBrk="1" latinLnBrk="0" hangingPunct="1">
        <a:spcBef>
          <a:spcPct val="0"/>
        </a:spcBef>
        <a:buNone/>
        <a:defRPr kumimoji="0" sz="4400" kern="1200">
          <a:solidFill>
            <a:schemeClr val="tx2"/>
          </a:solidFill>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p:titleStyle>
    <p:bodyStyle>
      <a:lvl1pPr marL="342900" indent="-342900" algn="l" rtl="0" eaLnBrk="1" latinLnBrk="0" hangingPunct="1">
        <a:spcBef>
          <a:spcPct val="20000"/>
        </a:spcBef>
        <a:buClr>
          <a:schemeClr val="tx2"/>
        </a:buClr>
        <a:buSzPct val="50000"/>
        <a:buFont typeface="Wingdings 2"/>
        <a:buChar char="ß"/>
        <a:defRPr kumimoji="0" sz="3200" kern="1200">
          <a:solidFill>
            <a:schemeClr val="tx1"/>
          </a:solidFill>
          <a:latin typeface="+mn-lt"/>
          <a:ea typeface="+mn-ea"/>
          <a:cs typeface="+mn-cs"/>
        </a:defRPr>
      </a:lvl1pPr>
      <a:lvl2pPr marL="742950" indent="-285750" algn="l" rtl="0" eaLnBrk="1" latinLnBrk="0" hangingPunct="1">
        <a:spcBef>
          <a:spcPct val="20000"/>
        </a:spcBef>
        <a:buClr>
          <a:schemeClr val="tx2"/>
        </a:buClr>
        <a:buSzPct val="50000"/>
        <a:buFont typeface="Wingdings 2"/>
        <a:buChar char="Þ"/>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tx2"/>
        </a:buClr>
        <a:buSzPct val="5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tx2"/>
        </a:buClr>
        <a:buSzPct val="50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tx2"/>
        </a:buClr>
        <a:buSzPct val="50000"/>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6.xml"/><Relationship Id="rId1" Type="http://schemas.openxmlformats.org/officeDocument/2006/relationships/tags" Target="../tags/tag2.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8" Type="http://schemas.openxmlformats.org/officeDocument/2006/relationships/tags" Target="../tags/tag12.xml"/><Relationship Id="rId13" Type="http://schemas.openxmlformats.org/officeDocument/2006/relationships/tags" Target="../tags/tag17.xml"/><Relationship Id="rId18" Type="http://schemas.openxmlformats.org/officeDocument/2006/relationships/tags" Target="../tags/tag22.xml"/><Relationship Id="rId26" Type="http://schemas.openxmlformats.org/officeDocument/2006/relationships/notesSlide" Target="../notesSlides/notesSlide5.xml"/><Relationship Id="rId3" Type="http://schemas.openxmlformats.org/officeDocument/2006/relationships/tags" Target="../tags/tag7.xml"/><Relationship Id="rId21" Type="http://schemas.openxmlformats.org/officeDocument/2006/relationships/tags" Target="../tags/tag25.xml"/><Relationship Id="rId7" Type="http://schemas.openxmlformats.org/officeDocument/2006/relationships/tags" Target="../tags/tag11.xml"/><Relationship Id="rId12" Type="http://schemas.openxmlformats.org/officeDocument/2006/relationships/tags" Target="../tags/tag16.xml"/><Relationship Id="rId17" Type="http://schemas.openxmlformats.org/officeDocument/2006/relationships/tags" Target="../tags/tag21.xml"/><Relationship Id="rId25" Type="http://schemas.openxmlformats.org/officeDocument/2006/relationships/slideLayout" Target="../slideLayouts/slideLayout7.xml"/><Relationship Id="rId2" Type="http://schemas.openxmlformats.org/officeDocument/2006/relationships/tags" Target="../tags/tag6.xml"/><Relationship Id="rId16" Type="http://schemas.openxmlformats.org/officeDocument/2006/relationships/tags" Target="../tags/tag20.xml"/><Relationship Id="rId20" Type="http://schemas.openxmlformats.org/officeDocument/2006/relationships/tags" Target="../tags/tag24.xml"/><Relationship Id="rId29" Type="http://schemas.openxmlformats.org/officeDocument/2006/relationships/image" Target="../media/image21.png"/><Relationship Id="rId1" Type="http://schemas.openxmlformats.org/officeDocument/2006/relationships/tags" Target="../tags/tag5.xml"/><Relationship Id="rId6" Type="http://schemas.openxmlformats.org/officeDocument/2006/relationships/tags" Target="../tags/tag10.xml"/><Relationship Id="rId11" Type="http://schemas.openxmlformats.org/officeDocument/2006/relationships/tags" Target="../tags/tag15.xml"/><Relationship Id="rId24" Type="http://schemas.openxmlformats.org/officeDocument/2006/relationships/tags" Target="../tags/tag28.xml"/><Relationship Id="rId5" Type="http://schemas.openxmlformats.org/officeDocument/2006/relationships/tags" Target="../tags/tag9.xml"/><Relationship Id="rId15" Type="http://schemas.openxmlformats.org/officeDocument/2006/relationships/tags" Target="../tags/tag19.xml"/><Relationship Id="rId23" Type="http://schemas.openxmlformats.org/officeDocument/2006/relationships/tags" Target="../tags/tag27.xml"/><Relationship Id="rId28" Type="http://schemas.openxmlformats.org/officeDocument/2006/relationships/image" Target="../media/image20.png"/><Relationship Id="rId10" Type="http://schemas.openxmlformats.org/officeDocument/2006/relationships/tags" Target="../tags/tag14.xml"/><Relationship Id="rId19" Type="http://schemas.openxmlformats.org/officeDocument/2006/relationships/tags" Target="../tags/tag23.xml"/><Relationship Id="rId4" Type="http://schemas.openxmlformats.org/officeDocument/2006/relationships/tags" Target="../tags/tag8.xml"/><Relationship Id="rId9" Type="http://schemas.openxmlformats.org/officeDocument/2006/relationships/tags" Target="../tags/tag13.xml"/><Relationship Id="rId14" Type="http://schemas.openxmlformats.org/officeDocument/2006/relationships/tags" Target="../tags/tag18.xml"/><Relationship Id="rId22" Type="http://schemas.openxmlformats.org/officeDocument/2006/relationships/tags" Target="../tags/tag26.xml"/><Relationship Id="rId27" Type="http://schemas.openxmlformats.org/officeDocument/2006/relationships/image" Target="../media/image19.png"/><Relationship Id="rId30" Type="http://schemas.openxmlformats.org/officeDocument/2006/relationships/image" Target="../media/image22.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0.xml"/><Relationship Id="rId1" Type="http://schemas.openxmlformats.org/officeDocument/2006/relationships/tags" Target="../tags/tag2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文本框 3"/>
          <p:cNvSpPr txBox="1">
            <a:spLocks noChangeArrowheads="1"/>
          </p:cNvSpPr>
          <p:nvPr/>
        </p:nvSpPr>
        <p:spPr bwMode="auto">
          <a:xfrm>
            <a:off x="2952728" y="2143116"/>
            <a:ext cx="7226658" cy="923330"/>
          </a:xfrm>
          <a:prstGeom prst="rect">
            <a:avLst/>
          </a:prstGeom>
          <a:noFill/>
          <a:ln>
            <a:noFill/>
          </a:ln>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zh-CN" altLang="en-US" sz="5400" b="1" dirty="0">
                <a:latin typeface="华文隶书" panose="02010800040101010101" pitchFamily="2" charset="-122"/>
                <a:ea typeface="华文隶书" panose="02010800040101010101" pitchFamily="2" charset="-122"/>
              </a:rPr>
              <a:t>第</a:t>
            </a:r>
            <a:r>
              <a:rPr lang="en-US" altLang="zh-CN" sz="5400" b="1" dirty="0">
                <a:latin typeface="华文隶书" panose="02010800040101010101" pitchFamily="2" charset="-122"/>
                <a:ea typeface="华文隶书" panose="02010800040101010101" pitchFamily="2" charset="-122"/>
              </a:rPr>
              <a:t>3 </a:t>
            </a:r>
            <a:r>
              <a:rPr lang="zh-CN" altLang="en-US" sz="5400" b="1" dirty="0" smtClean="0">
                <a:latin typeface="华文隶书" panose="02010800040101010101" pitchFamily="2" charset="-122"/>
                <a:ea typeface="华文隶书" panose="02010800040101010101" pitchFamily="2" charset="-122"/>
              </a:rPr>
              <a:t>课  中</a:t>
            </a:r>
            <a:r>
              <a:rPr lang="zh-CN" altLang="en-US" sz="5400" b="1" dirty="0">
                <a:latin typeface="华文隶书" panose="02010800040101010101" pitchFamily="2" charset="-122"/>
                <a:ea typeface="华文隶书" panose="02010800040101010101" pitchFamily="2" charset="-122"/>
              </a:rPr>
              <a:t>古时期的欧洲</a:t>
            </a:r>
          </a:p>
        </p:txBody>
      </p:sp>
    </p:spTree>
  </p:cSld>
  <p:clrMapOvr>
    <a:masterClrMapping/>
  </p:clrMapOvr>
  <p:transition spd="slow">
    <p:rand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1"/>
          <p:cNvSpPr>
            <a:spLocks noGrp="1"/>
          </p:cNvSpPr>
          <p:nvPr>
            <p:ph type="title"/>
          </p:nvPr>
        </p:nvSpPr>
        <p:spPr>
          <a:xfrm>
            <a:off x="1199456" y="1262482"/>
            <a:ext cx="5379764" cy="749499"/>
          </a:xfrm>
          <a:solidFill>
            <a:srgbClr val="FFFF00"/>
          </a:solidFill>
        </p:spPr>
        <p:txBody>
          <a:bodyPr/>
          <a:lstStyle/>
          <a:p>
            <a:r>
              <a:rPr lang="zh-CN" altLang="en-US" sz="3600" b="1" dirty="0" smtClean="0">
                <a:latin typeface="等线" panose="02010600030101010101" pitchFamily="2" charset="-122"/>
                <a:ea typeface="等线" panose="02010600030101010101" pitchFamily="2" charset="-122"/>
              </a:rPr>
              <a:t>西欧封建社会的主要特征</a:t>
            </a:r>
            <a:endParaRPr lang="zh-CN" altLang="en-US" sz="3600" dirty="0" smtClean="0">
              <a:latin typeface="等线" panose="02010600030101010101" pitchFamily="2" charset="-122"/>
              <a:ea typeface="等线" panose="02010600030101010101" pitchFamily="2" charset="-122"/>
            </a:endParaRPr>
          </a:p>
        </p:txBody>
      </p:sp>
      <p:sp>
        <p:nvSpPr>
          <p:cNvPr id="3" name="内容占位符 2"/>
          <p:cNvSpPr>
            <a:spLocks noGrp="1"/>
          </p:cNvSpPr>
          <p:nvPr>
            <p:ph idx="1"/>
          </p:nvPr>
        </p:nvSpPr>
        <p:spPr>
          <a:xfrm>
            <a:off x="1199083" y="1916833"/>
            <a:ext cx="9649072" cy="3456384"/>
          </a:xfrm>
        </p:spPr>
        <p:txBody>
          <a:bodyPr/>
          <a:lstStyle/>
          <a:p>
            <a:pPr marL="0" indent="0">
              <a:lnSpc>
                <a:spcPct val="150000"/>
              </a:lnSpc>
              <a:buNone/>
            </a:pPr>
            <a:r>
              <a:rPr lang="zh-CN" altLang="en-US" sz="3600" b="1" dirty="0" smtClean="0">
                <a:solidFill>
                  <a:srgbClr val="0000FF"/>
                </a:solidFill>
              </a:rPr>
              <a:t>政治：封君封臣制度</a:t>
            </a:r>
            <a:endParaRPr lang="en-US" altLang="zh-CN" sz="3600" b="1" dirty="0" smtClean="0">
              <a:solidFill>
                <a:srgbClr val="0000FF"/>
              </a:solidFill>
            </a:endParaRPr>
          </a:p>
          <a:p>
            <a:pPr marL="0" indent="0">
              <a:lnSpc>
                <a:spcPct val="150000"/>
              </a:lnSpc>
              <a:buNone/>
            </a:pPr>
            <a:r>
              <a:rPr lang="zh-CN" altLang="en-US" sz="3600" b="1" dirty="0" smtClean="0">
                <a:solidFill>
                  <a:srgbClr val="0000FF"/>
                </a:solidFill>
              </a:rPr>
              <a:t>经济：庄园</a:t>
            </a:r>
            <a:r>
              <a:rPr lang="zh-CN" altLang="en-US" sz="3600" b="1" dirty="0">
                <a:solidFill>
                  <a:srgbClr val="0000FF"/>
                </a:solidFill>
              </a:rPr>
              <a:t>、</a:t>
            </a:r>
            <a:r>
              <a:rPr lang="zh-CN" altLang="en-US" sz="3600" b="1" dirty="0" smtClean="0">
                <a:solidFill>
                  <a:srgbClr val="0000FF"/>
                </a:solidFill>
              </a:rPr>
              <a:t>农奴制</a:t>
            </a:r>
            <a:endParaRPr lang="en-US" altLang="zh-CN" sz="3600" b="1" dirty="0" smtClean="0">
              <a:solidFill>
                <a:srgbClr val="0000FF"/>
              </a:solidFill>
            </a:endParaRPr>
          </a:p>
          <a:p>
            <a:pPr marL="0" indent="0">
              <a:lnSpc>
                <a:spcPct val="150000"/>
              </a:lnSpc>
              <a:buNone/>
            </a:pPr>
            <a:r>
              <a:rPr lang="zh-CN" altLang="en-US" sz="3600" b="1" dirty="0">
                <a:solidFill>
                  <a:srgbClr val="0000FF"/>
                </a:solidFill>
              </a:rPr>
              <a:t>思</a:t>
            </a:r>
            <a:r>
              <a:rPr lang="zh-CN" altLang="en-US" sz="3600" b="1" dirty="0" smtClean="0">
                <a:solidFill>
                  <a:srgbClr val="0000FF"/>
                </a:solidFill>
              </a:rPr>
              <a:t>想：基督教</a:t>
            </a:r>
            <a:endParaRPr lang="zh-CN" altLang="en-US" sz="3600" dirty="0" smtClean="0">
              <a:solidFill>
                <a:srgbClr val="002060"/>
              </a:solidFill>
            </a:endParaRPr>
          </a:p>
        </p:txBody>
      </p:sp>
      <p:sp>
        <p:nvSpPr>
          <p:cNvPr id="14340" name="矩形 8"/>
          <p:cNvSpPr>
            <a:spLocks noChangeArrowheads="1"/>
          </p:cNvSpPr>
          <p:nvPr/>
        </p:nvSpPr>
        <p:spPr bwMode="auto">
          <a:xfrm>
            <a:off x="266215" y="1032298"/>
            <a:ext cx="720725" cy="7699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4400" b="1" dirty="0">
                <a:solidFill>
                  <a:srgbClr val="FF0000"/>
                </a:solidFill>
                <a:latin typeface="黑体" panose="02010609060101010101" pitchFamily="49" charset="-122"/>
                <a:ea typeface="黑体" panose="02010609060101010101" pitchFamily="49" charset="-122"/>
              </a:rPr>
              <a:t>★</a:t>
            </a:r>
            <a:endParaRPr lang="zh-CN" altLang="en-US" sz="4400" dirty="0"/>
          </a:p>
        </p:txBody>
      </p:sp>
      <p:sp>
        <p:nvSpPr>
          <p:cNvPr id="4" name="矩形 3"/>
          <p:cNvSpPr/>
          <p:nvPr/>
        </p:nvSpPr>
        <p:spPr>
          <a:xfrm>
            <a:off x="2553648" y="108968"/>
            <a:ext cx="5724644" cy="923330"/>
          </a:xfrm>
          <a:prstGeom prst="rect">
            <a:avLst/>
          </a:prstGeom>
        </p:spPr>
        <p:txBody>
          <a:bodyPr wrap="none">
            <a:spAutoFit/>
          </a:bodyPr>
          <a:lstStyle/>
          <a:p>
            <a:r>
              <a:rPr lang="zh-CN" altLang="en-US" sz="5400" b="1" dirty="0" smtClean="0">
                <a:solidFill>
                  <a:srgbClr val="0000FF"/>
                </a:solidFill>
                <a:latin typeface="华文隶书" panose="02010800040101010101" pitchFamily="2" charset="-122"/>
                <a:ea typeface="华文隶书" panose="02010800040101010101" pitchFamily="2" charset="-122"/>
              </a:rPr>
              <a:t>一、西欧封建制度</a:t>
            </a:r>
            <a:endParaRPr lang="zh-CN" altLang="en-US" dirty="0"/>
          </a:p>
        </p:txBody>
      </p:sp>
    </p:spTree>
    <p:extLst>
      <p:ext uri="{BB962C8B-B14F-4D97-AF65-F5344CB8AC3E}">
        <p14:creationId xmlns:p14="http://schemas.microsoft.com/office/powerpoint/2010/main" xmlns="" val="2183549909"/>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a:extLst>
              <a:ext uri="{28A0092B-C50C-407E-A947-70E740481C1C}">
                <a14:useLocalDpi xmlns:a14="http://schemas.microsoft.com/office/drawing/2010/main" xmlns="" val="0"/>
              </a:ext>
            </a:extLst>
          </a:blip>
          <a:srcRect/>
          <a:stretch>
            <a:fillRect/>
          </a:stretch>
        </p:blipFill>
        <p:spPr bwMode="auto">
          <a:xfrm>
            <a:off x="5844381" y="1176196"/>
            <a:ext cx="6223000" cy="4140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1268" name="文本框 2"/>
          <p:cNvSpPr txBox="1">
            <a:spLocks noChangeArrowheads="1"/>
          </p:cNvSpPr>
          <p:nvPr/>
        </p:nvSpPr>
        <p:spPr bwMode="auto">
          <a:xfrm>
            <a:off x="407346" y="1323956"/>
            <a:ext cx="7045518" cy="9541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zh-CN" altLang="en-US" dirty="0" smtClean="0">
                <a:latin typeface="方正大黑简体" panose="03000509000000000000" pitchFamily="65" charset="-122"/>
                <a:ea typeface="方正大黑简体" panose="03000509000000000000" pitchFamily="65" charset="-122"/>
              </a:rPr>
              <a:t>结</a:t>
            </a:r>
            <a:r>
              <a:rPr lang="zh-CN" altLang="en-US" dirty="0">
                <a:latin typeface="方正大黑简体" panose="03000509000000000000" pitchFamily="65" charset="-122"/>
                <a:ea typeface="方正大黑简体" panose="03000509000000000000" pitchFamily="65" charset="-122"/>
              </a:rPr>
              <a:t>合教材第</a:t>
            </a:r>
            <a:r>
              <a:rPr lang="en-US" altLang="zh-CN" dirty="0">
                <a:latin typeface="方正大黑简体" panose="03000509000000000000" pitchFamily="65" charset="-122"/>
                <a:ea typeface="方正大黑简体" panose="03000509000000000000" pitchFamily="65" charset="-122"/>
              </a:rPr>
              <a:t>15</a:t>
            </a:r>
            <a:r>
              <a:rPr lang="zh-CN" altLang="en-US" dirty="0">
                <a:latin typeface="方正大黑简体" panose="03000509000000000000" pitchFamily="65" charset="-122"/>
                <a:ea typeface="方正大黑简体" panose="03000509000000000000" pitchFamily="65" charset="-122"/>
              </a:rPr>
              <a:t>页“学思之窗”及其他课文，</a:t>
            </a:r>
            <a:endParaRPr lang="en-US" altLang="zh-CN" dirty="0">
              <a:latin typeface="方正大黑简体" panose="03000509000000000000" pitchFamily="65" charset="-122"/>
              <a:ea typeface="方正大黑简体" panose="03000509000000000000" pitchFamily="65" charset="-122"/>
            </a:endParaRPr>
          </a:p>
          <a:p>
            <a:pPr eaLnBrk="1" hangingPunct="1">
              <a:lnSpc>
                <a:spcPct val="100000"/>
              </a:lnSpc>
              <a:spcBef>
                <a:spcPct val="0"/>
              </a:spcBef>
              <a:buFontTx/>
              <a:buNone/>
            </a:pPr>
            <a:r>
              <a:rPr lang="en-US" altLang="zh-CN" dirty="0">
                <a:latin typeface="方正大黑简体" panose="03000509000000000000" pitchFamily="65" charset="-122"/>
                <a:ea typeface="方正大黑简体" panose="03000509000000000000" pitchFamily="65" charset="-122"/>
              </a:rPr>
              <a:t>   </a:t>
            </a:r>
            <a:r>
              <a:rPr lang="zh-CN" altLang="en-US" dirty="0">
                <a:latin typeface="方正大黑简体" panose="03000509000000000000" pitchFamily="65" charset="-122"/>
                <a:ea typeface="方正大黑简体" panose="03000509000000000000" pitchFamily="65" charset="-122"/>
              </a:rPr>
              <a:t>思考封君与封臣之间的关系</a:t>
            </a:r>
            <a:r>
              <a:rPr lang="zh-CN" altLang="en-US" dirty="0" smtClean="0">
                <a:latin typeface="方正大黑简体" panose="03000509000000000000" pitchFamily="65" charset="-122"/>
                <a:ea typeface="方正大黑简体" panose="03000509000000000000" pitchFamily="65" charset="-122"/>
              </a:rPr>
              <a:t>。</a:t>
            </a:r>
            <a:endParaRPr lang="zh-CN" altLang="en-US" dirty="0">
              <a:latin typeface="方正大黑简体" panose="03000509000000000000" pitchFamily="65" charset="-122"/>
              <a:ea typeface="方正大黑简体" panose="03000509000000000000" pitchFamily="65" charset="-122"/>
            </a:endParaRPr>
          </a:p>
        </p:txBody>
      </p:sp>
      <p:sp>
        <p:nvSpPr>
          <p:cNvPr id="10" name="文本框 9"/>
          <p:cNvSpPr txBox="1"/>
          <p:nvPr/>
        </p:nvSpPr>
        <p:spPr>
          <a:xfrm>
            <a:off x="8607425" y="1878013"/>
            <a:ext cx="696913" cy="400050"/>
          </a:xfrm>
          <a:prstGeom prst="rect">
            <a:avLst/>
          </a:prstGeom>
          <a:solidFill>
            <a:schemeClr val="accent1">
              <a:lumMod val="40000"/>
              <a:lumOff val="60000"/>
            </a:schemeClr>
          </a:solidFill>
        </p:spPr>
        <p:txBody>
          <a:bodyPr wrap="none">
            <a:spAutoFit/>
          </a:bodyPr>
          <a:lstStyle/>
          <a:p>
            <a:pPr eaLnBrk="1" fontAlgn="auto" hangingPunct="1">
              <a:spcBef>
                <a:spcPts val="0"/>
              </a:spcBef>
              <a:spcAft>
                <a:spcPts val="0"/>
              </a:spcAft>
              <a:defRPr/>
            </a:pPr>
            <a:r>
              <a:rPr lang="zh-CN" altLang="en-US" sz="2000" b="1" dirty="0">
                <a:latin typeface="+mn-lt"/>
              </a:rPr>
              <a:t>帝王</a:t>
            </a:r>
          </a:p>
        </p:txBody>
      </p:sp>
      <p:sp>
        <p:nvSpPr>
          <p:cNvPr id="11" name="文本框 10"/>
          <p:cNvSpPr txBox="1"/>
          <p:nvPr/>
        </p:nvSpPr>
        <p:spPr>
          <a:xfrm>
            <a:off x="8380413" y="2981325"/>
            <a:ext cx="1217612" cy="400050"/>
          </a:xfrm>
          <a:prstGeom prst="rect">
            <a:avLst/>
          </a:prstGeom>
          <a:solidFill>
            <a:schemeClr val="accent1">
              <a:lumMod val="40000"/>
              <a:lumOff val="60000"/>
            </a:schemeClr>
          </a:solidFill>
        </p:spPr>
        <p:txBody>
          <a:bodyPr wrap="none">
            <a:spAutoFit/>
          </a:bodyPr>
          <a:lstStyle/>
          <a:p>
            <a:pPr eaLnBrk="1" fontAlgn="auto" hangingPunct="1">
              <a:spcBef>
                <a:spcPts val="0"/>
              </a:spcBef>
              <a:spcAft>
                <a:spcPts val="0"/>
              </a:spcAft>
              <a:defRPr/>
            </a:pPr>
            <a:r>
              <a:rPr lang="zh-CN" altLang="en-US" sz="2000" b="1" dirty="0">
                <a:latin typeface="+mn-lt"/>
              </a:rPr>
              <a:t>大封建主</a:t>
            </a:r>
          </a:p>
        </p:txBody>
      </p:sp>
      <p:sp>
        <p:nvSpPr>
          <p:cNvPr id="12" name="文本框 11"/>
          <p:cNvSpPr txBox="1"/>
          <p:nvPr/>
        </p:nvSpPr>
        <p:spPr>
          <a:xfrm>
            <a:off x="8369300" y="3895725"/>
            <a:ext cx="1217613" cy="400050"/>
          </a:xfrm>
          <a:prstGeom prst="rect">
            <a:avLst/>
          </a:prstGeom>
          <a:solidFill>
            <a:schemeClr val="accent1">
              <a:lumMod val="40000"/>
              <a:lumOff val="60000"/>
            </a:schemeClr>
          </a:solidFill>
        </p:spPr>
        <p:txBody>
          <a:bodyPr wrap="none">
            <a:spAutoFit/>
          </a:bodyPr>
          <a:lstStyle/>
          <a:p>
            <a:pPr eaLnBrk="1" fontAlgn="auto" hangingPunct="1">
              <a:spcBef>
                <a:spcPts val="0"/>
              </a:spcBef>
              <a:spcAft>
                <a:spcPts val="0"/>
              </a:spcAft>
              <a:defRPr/>
            </a:pPr>
            <a:r>
              <a:rPr lang="zh-CN" altLang="en-US" sz="2000" b="1" dirty="0">
                <a:latin typeface="+mn-lt"/>
              </a:rPr>
              <a:t>小封建主</a:t>
            </a:r>
          </a:p>
        </p:txBody>
      </p:sp>
      <p:sp>
        <p:nvSpPr>
          <p:cNvPr id="13" name="文本框 12"/>
          <p:cNvSpPr txBox="1"/>
          <p:nvPr/>
        </p:nvSpPr>
        <p:spPr>
          <a:xfrm>
            <a:off x="8640763" y="4627563"/>
            <a:ext cx="696912" cy="400050"/>
          </a:xfrm>
          <a:prstGeom prst="rect">
            <a:avLst/>
          </a:prstGeom>
          <a:solidFill>
            <a:schemeClr val="accent1">
              <a:lumMod val="40000"/>
              <a:lumOff val="60000"/>
            </a:schemeClr>
          </a:solidFill>
        </p:spPr>
        <p:txBody>
          <a:bodyPr wrap="none">
            <a:spAutoFit/>
          </a:bodyPr>
          <a:lstStyle/>
          <a:p>
            <a:pPr eaLnBrk="1" fontAlgn="auto" hangingPunct="1">
              <a:spcBef>
                <a:spcPts val="0"/>
              </a:spcBef>
              <a:spcAft>
                <a:spcPts val="0"/>
              </a:spcAft>
              <a:defRPr/>
            </a:pPr>
            <a:r>
              <a:rPr lang="zh-CN" altLang="en-US" sz="2000" b="1" dirty="0">
                <a:latin typeface="+mn-lt"/>
              </a:rPr>
              <a:t>农民</a:t>
            </a:r>
          </a:p>
        </p:txBody>
      </p:sp>
      <p:sp>
        <p:nvSpPr>
          <p:cNvPr id="11276" name="文本框 17"/>
          <p:cNvSpPr txBox="1">
            <a:spLocks noChangeArrowheads="1"/>
          </p:cNvSpPr>
          <p:nvPr/>
        </p:nvSpPr>
        <p:spPr bwMode="auto">
          <a:xfrm>
            <a:off x="407368" y="332656"/>
            <a:ext cx="3262432" cy="7078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zh-CN" altLang="en-US" sz="4000" dirty="0" smtClean="0">
                <a:solidFill>
                  <a:srgbClr val="0000FF"/>
                </a:solidFill>
                <a:latin typeface="方正大黑简体" panose="03000509000000000000" pitchFamily="65" charset="-122"/>
                <a:ea typeface="方正大黑简体" panose="03000509000000000000" pitchFamily="65" charset="-122"/>
              </a:rPr>
              <a:t>封</a:t>
            </a:r>
            <a:r>
              <a:rPr lang="zh-CN" altLang="en-US" sz="4000" dirty="0">
                <a:solidFill>
                  <a:srgbClr val="0000FF"/>
                </a:solidFill>
                <a:latin typeface="方正大黑简体" panose="03000509000000000000" pitchFamily="65" charset="-122"/>
                <a:ea typeface="方正大黑简体" panose="03000509000000000000" pitchFamily="65" charset="-122"/>
              </a:rPr>
              <a:t>君封臣制度</a:t>
            </a:r>
          </a:p>
        </p:txBody>
      </p:sp>
      <p:sp>
        <p:nvSpPr>
          <p:cNvPr id="5" name="文本框 4"/>
          <p:cNvSpPr txBox="1">
            <a:spLocks noChangeArrowheads="1"/>
          </p:cNvSpPr>
          <p:nvPr/>
        </p:nvSpPr>
        <p:spPr bwMode="auto">
          <a:xfrm flipH="1">
            <a:off x="6797675" y="5368784"/>
            <a:ext cx="4383087" cy="4619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zh-CN" altLang="en-US" sz="2400" b="1">
                <a:solidFill>
                  <a:srgbClr val="FF0000"/>
                </a:solidFill>
                <a:latin typeface="华文仿宋" panose="02010600040101010101" pitchFamily="2" charset="-122"/>
                <a:ea typeface="华文仿宋" panose="02010600040101010101" pitchFamily="2" charset="-122"/>
              </a:rPr>
              <a:t>我的附庸的附庸不是我的附庸。</a:t>
            </a:r>
          </a:p>
        </p:txBody>
      </p:sp>
      <p:sp>
        <p:nvSpPr>
          <p:cNvPr id="3" name="矩形 2"/>
          <p:cNvSpPr/>
          <p:nvPr/>
        </p:nvSpPr>
        <p:spPr>
          <a:xfrm>
            <a:off x="420128" y="2276287"/>
            <a:ext cx="5675872" cy="4616648"/>
          </a:xfrm>
          <a:prstGeom prst="rect">
            <a:avLst/>
          </a:prstGeom>
        </p:spPr>
        <p:txBody>
          <a:bodyPr wrap="square">
            <a:spAutoFit/>
          </a:bodyPr>
          <a:lstStyle/>
          <a:p>
            <a:pPr>
              <a:lnSpc>
                <a:spcPct val="150000"/>
              </a:lnSpc>
            </a:pPr>
            <a:r>
              <a:rPr lang="zh-CN" altLang="en-US" sz="2800" b="1" dirty="0" smtClean="0">
                <a:latin typeface="等线" panose="02010600030101010101" pitchFamily="2" charset="-122"/>
                <a:ea typeface="等线" panose="02010600030101010101" pitchFamily="2" charset="-122"/>
              </a:rPr>
              <a:t>        </a:t>
            </a:r>
            <a:r>
              <a:rPr lang="zh-CN" altLang="en-US" sz="2800" b="1" dirty="0" smtClean="0">
                <a:solidFill>
                  <a:srgbClr val="0070C0"/>
                </a:solidFill>
                <a:latin typeface="等线" panose="02010600030101010101" pitchFamily="2" charset="-122"/>
                <a:ea typeface="等线" panose="02010600030101010101" pitchFamily="2" charset="-122"/>
              </a:rPr>
              <a:t>封</a:t>
            </a:r>
            <a:r>
              <a:rPr lang="zh-CN" altLang="en-US" sz="2800" b="1" dirty="0">
                <a:solidFill>
                  <a:srgbClr val="0070C0"/>
                </a:solidFill>
                <a:latin typeface="等线" panose="02010600030101010101" pitchFamily="2" charset="-122"/>
                <a:ea typeface="等线" panose="02010600030101010101" pitchFamily="2" charset="-122"/>
              </a:rPr>
              <a:t>君封臣制度是</a:t>
            </a:r>
            <a:r>
              <a:rPr lang="zh-CN" altLang="en-US" sz="2800" b="1" u="sng" dirty="0">
                <a:solidFill>
                  <a:srgbClr val="0070C0"/>
                </a:solidFill>
                <a:latin typeface="等线" panose="02010600030101010101" pitchFamily="2" charset="-122"/>
                <a:ea typeface="等线" panose="02010600030101010101" pitchFamily="2" charset="-122"/>
              </a:rPr>
              <a:t>社会动荡</a:t>
            </a:r>
            <a:r>
              <a:rPr lang="zh-CN" altLang="en-US" sz="2800" b="1" dirty="0">
                <a:solidFill>
                  <a:srgbClr val="0070C0"/>
                </a:solidFill>
                <a:latin typeface="等线" panose="02010600030101010101" pitchFamily="2" charset="-122"/>
                <a:ea typeface="等线" panose="02010600030101010101" pitchFamily="2" charset="-122"/>
              </a:rPr>
              <a:t>和</a:t>
            </a:r>
            <a:r>
              <a:rPr lang="zh-CN" altLang="en-US" sz="2800" b="1" u="sng" dirty="0">
                <a:solidFill>
                  <a:srgbClr val="0070C0"/>
                </a:solidFill>
                <a:latin typeface="等线" panose="02010600030101010101" pitchFamily="2" charset="-122"/>
                <a:ea typeface="等线" panose="02010600030101010101" pitchFamily="2" charset="-122"/>
              </a:rPr>
              <a:t>自然经济</a:t>
            </a:r>
            <a:r>
              <a:rPr lang="zh-CN" altLang="en-US" sz="2800" b="1" dirty="0">
                <a:solidFill>
                  <a:srgbClr val="0070C0"/>
                </a:solidFill>
                <a:latin typeface="等线" panose="02010600030101010101" pitchFamily="2" charset="-122"/>
                <a:ea typeface="等线" panose="02010600030101010101" pitchFamily="2" charset="-122"/>
              </a:rPr>
              <a:t>的产物，</a:t>
            </a:r>
            <a:r>
              <a:rPr lang="en-US" altLang="zh-CN" sz="2800" b="1" dirty="0">
                <a:solidFill>
                  <a:srgbClr val="0070C0"/>
                </a:solidFill>
                <a:latin typeface="等线" panose="02010600030101010101" pitchFamily="2" charset="-122"/>
                <a:ea typeface="等线" panose="02010600030101010101" pitchFamily="2" charset="-122"/>
              </a:rPr>
              <a:t>8</a:t>
            </a:r>
            <a:r>
              <a:rPr lang="zh-CN" altLang="en-US" sz="2800" b="1" dirty="0">
                <a:solidFill>
                  <a:srgbClr val="0070C0"/>
                </a:solidFill>
                <a:latin typeface="等线" panose="02010600030101010101" pitchFamily="2" charset="-122"/>
                <a:ea typeface="等线" panose="02010600030101010101" pitchFamily="2" charset="-122"/>
              </a:rPr>
              <a:t>世</a:t>
            </a:r>
            <a:r>
              <a:rPr lang="zh-CN" altLang="en-US" sz="2800" b="1" dirty="0" smtClean="0">
                <a:solidFill>
                  <a:srgbClr val="0070C0"/>
                </a:solidFill>
                <a:latin typeface="等线" panose="02010600030101010101" pitchFamily="2" charset="-122"/>
                <a:ea typeface="等线" panose="02010600030101010101" pitchFamily="2" charset="-122"/>
              </a:rPr>
              <a:t>纪后</a:t>
            </a:r>
            <a:r>
              <a:rPr lang="zh-CN" altLang="en-US" sz="2800" b="1" dirty="0">
                <a:solidFill>
                  <a:srgbClr val="0070C0"/>
                </a:solidFill>
                <a:latin typeface="等线" panose="02010600030101010101" pitchFamily="2" charset="-122"/>
                <a:ea typeface="等线" panose="02010600030101010101" pitchFamily="2" charset="-122"/>
              </a:rPr>
              <a:t>逐渐与封土联系在一起。当时，地方领主为其家族和</a:t>
            </a:r>
            <a:r>
              <a:rPr lang="zh-CN" altLang="en-US" sz="2800" b="1" dirty="0" smtClean="0">
                <a:solidFill>
                  <a:srgbClr val="0070C0"/>
                </a:solidFill>
                <a:latin typeface="等线" panose="02010600030101010101" pitchFamily="2" charset="-122"/>
                <a:ea typeface="等线" panose="02010600030101010101" pitchFamily="2" charset="-122"/>
              </a:rPr>
              <a:t>亲兵</a:t>
            </a:r>
            <a:r>
              <a:rPr lang="zh-CN" altLang="en-US" sz="2800" b="1" dirty="0">
                <a:solidFill>
                  <a:srgbClr val="0070C0"/>
                </a:solidFill>
                <a:latin typeface="等线" panose="02010600030101010101" pitchFamily="2" charset="-122"/>
                <a:ea typeface="等线" panose="02010600030101010101" pitchFamily="2" charset="-122"/>
              </a:rPr>
              <a:t>提供土地作为给养。</a:t>
            </a:r>
            <a:r>
              <a:rPr lang="zh-CN" altLang="en-US" sz="2800" b="1" dirty="0">
                <a:solidFill>
                  <a:srgbClr val="FF0000"/>
                </a:solidFill>
                <a:latin typeface="等线" panose="02010600030101010101" pitchFamily="2" charset="-122"/>
                <a:ea typeface="等线" panose="02010600030101010101" pitchFamily="2" charset="-122"/>
              </a:rPr>
              <a:t>授予土地者为封君</a:t>
            </a:r>
            <a:r>
              <a:rPr lang="zh-CN" altLang="en-US" sz="2800" b="1" dirty="0">
                <a:solidFill>
                  <a:srgbClr val="0070C0"/>
                </a:solidFill>
                <a:latin typeface="等线" panose="02010600030101010101" pitchFamily="2" charset="-122"/>
                <a:ea typeface="等线" panose="02010600030101010101" pitchFamily="2" charset="-122"/>
              </a:rPr>
              <a:t>，</a:t>
            </a:r>
            <a:r>
              <a:rPr lang="zh-CN" altLang="en-US" sz="2800" b="1" dirty="0">
                <a:solidFill>
                  <a:srgbClr val="FF0000"/>
                </a:solidFill>
                <a:latin typeface="等线" panose="02010600030101010101" pitchFamily="2" charset="-122"/>
                <a:ea typeface="等线" panose="02010600030101010101" pitchFamily="2" charset="-122"/>
              </a:rPr>
              <a:t>领取土地者</a:t>
            </a:r>
            <a:r>
              <a:rPr lang="zh-CN" altLang="en-US" sz="2800" b="1" dirty="0" smtClean="0">
                <a:solidFill>
                  <a:srgbClr val="FF0000"/>
                </a:solidFill>
                <a:latin typeface="等线" panose="02010600030101010101" pitchFamily="2" charset="-122"/>
                <a:ea typeface="等线" panose="02010600030101010101" pitchFamily="2" charset="-122"/>
              </a:rPr>
              <a:t>为封</a:t>
            </a:r>
            <a:r>
              <a:rPr lang="zh-CN" altLang="en-US" sz="2800" b="1" dirty="0">
                <a:solidFill>
                  <a:srgbClr val="FF0000"/>
                </a:solidFill>
                <a:latin typeface="等线" panose="02010600030101010101" pitchFamily="2" charset="-122"/>
                <a:ea typeface="等线" panose="02010600030101010101" pitchFamily="2" charset="-122"/>
              </a:rPr>
              <a:t>臣</a:t>
            </a:r>
            <a:r>
              <a:rPr lang="zh-CN" altLang="en-US" sz="2800" b="1" dirty="0">
                <a:solidFill>
                  <a:srgbClr val="0070C0"/>
                </a:solidFill>
                <a:latin typeface="等线" panose="02010600030101010101" pitchFamily="2" charset="-122"/>
                <a:ea typeface="等线" panose="02010600030101010101" pitchFamily="2" charset="-122"/>
              </a:rPr>
              <a:t>。</a:t>
            </a:r>
            <a:r>
              <a:rPr lang="zh-CN" altLang="en-US" sz="2800" b="1" u="sng" dirty="0">
                <a:solidFill>
                  <a:srgbClr val="0070C0"/>
                </a:solidFill>
                <a:latin typeface="等线" panose="02010600030101010101" pitchFamily="2" charset="-122"/>
                <a:ea typeface="等线" panose="02010600030101010101" pitchFamily="2" charset="-122"/>
              </a:rPr>
              <a:t>封臣必须效忠封君，主要义务是服兵役。</a:t>
            </a: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5"/>
          <p:cNvGrpSpPr>
            <a:grpSpLocks/>
          </p:cNvGrpSpPr>
          <p:nvPr/>
        </p:nvGrpSpPr>
        <p:grpSpPr bwMode="auto">
          <a:xfrm>
            <a:off x="8256240" y="1124744"/>
            <a:ext cx="3684637" cy="3235325"/>
            <a:chOff x="2927805" y="3731434"/>
            <a:chExt cx="5552146" cy="3235275"/>
          </a:xfrm>
        </p:grpSpPr>
        <p:pic>
          <p:nvPicPr>
            <p:cNvPr id="1059" name="图片 16"/>
            <p:cNvPicPr>
              <a:picLocks noChangeAspect="1"/>
            </p:cNvPicPr>
            <p:nvPr/>
          </p:nvPicPr>
          <p:blipFill>
            <a:blip r:embed="rId4">
              <a:extLst>
                <a:ext uri="{28A0092B-C50C-407E-A947-70E740481C1C}">
                  <a14:useLocalDpi xmlns:a14="http://schemas.microsoft.com/office/drawing/2010/main" xmlns="" val="0"/>
                </a:ext>
              </a:extLst>
            </a:blip>
            <a:srcRect/>
            <a:stretch>
              <a:fillRect/>
            </a:stretch>
          </p:blipFill>
          <p:spPr bwMode="auto">
            <a:xfrm>
              <a:off x="2927805" y="3731434"/>
              <a:ext cx="4593841" cy="29118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3" name="矩形 42"/>
            <p:cNvSpPr/>
            <p:nvPr/>
          </p:nvSpPr>
          <p:spPr>
            <a:xfrm>
              <a:off x="3410416" y="6642864"/>
              <a:ext cx="5069535" cy="323845"/>
            </a:xfrm>
            <a:prstGeom prst="rect">
              <a:avLst/>
            </a:prstGeom>
          </p:spPr>
          <p:txBody>
            <a:bodyPr>
              <a:spAutoFit/>
            </a:bodyPr>
            <a:lstStyle/>
            <a:p>
              <a:pPr algn="just">
                <a:defRPr/>
              </a:pPr>
              <a:r>
                <a:rPr lang="en-US" altLang="zh-CN" sz="1500" b="1" kern="100" dirty="0">
                  <a:latin typeface="微软雅黑" panose="020B0503020204020204" pitchFamily="34" charset="-122"/>
                  <a:ea typeface="微软雅黑" panose="020B0503020204020204" pitchFamily="34" charset="-122"/>
                  <a:cs typeface="Times New Roman" panose="02020603050405020304" pitchFamily="18" charset="0"/>
                </a:rPr>
                <a:t>         </a:t>
              </a:r>
              <a:r>
                <a:rPr lang="zh-CN" altLang="en-US" sz="1500" b="1" kern="100" dirty="0">
                  <a:latin typeface="微软雅黑" panose="020B0503020204020204" pitchFamily="34" charset="-122"/>
                  <a:ea typeface="微软雅黑" panose="020B0503020204020204" pitchFamily="34" charset="-122"/>
                  <a:cs typeface="Times New Roman" panose="02020603050405020304" pitchFamily="18" charset="0"/>
                </a:rPr>
                <a:t>立誓效忠仪式</a:t>
              </a:r>
              <a:endParaRPr lang="zh-CN" altLang="zh-CN" sz="1500" b="1" kern="100" dirty="0">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9" name="文本框 31">
            <a:extLst>
              <a:ext uri="{FF2B5EF4-FFF2-40B4-BE49-F238E27FC236}">
                <a16:creationId xmlns:a16="http://schemas.microsoft.com/office/drawing/2014/main" xmlns="" id="{BB8F99B5-F3B9-4884-B127-C7A5E2B26C64}"/>
              </a:ext>
            </a:extLst>
          </p:cNvPr>
          <p:cNvSpPr txBox="1"/>
          <p:nvPr/>
        </p:nvSpPr>
        <p:spPr>
          <a:xfrm>
            <a:off x="1127448" y="3933056"/>
            <a:ext cx="4271962" cy="2677652"/>
          </a:xfrm>
          <a:prstGeom prst="rect">
            <a:avLst/>
          </a:prstGeom>
        </p:spPr>
        <p:style>
          <a:lnRef idx="3">
            <a:schemeClr val="lt1"/>
          </a:lnRef>
          <a:fillRef idx="1">
            <a:schemeClr val="accent2"/>
          </a:fillRef>
          <a:effectRef idx="1">
            <a:schemeClr val="accent2"/>
          </a:effectRef>
          <a:fontRef idx="minor">
            <a:schemeClr val="lt1"/>
          </a:fontRef>
        </p:style>
        <p:txBody>
          <a:bodyPr lIns="91432" tIns="45718" rIns="91432" bIns="45718">
            <a:spAutoFit/>
          </a:bodyPr>
          <a:lstStyle/>
          <a:p>
            <a:pPr eaLnBrk="1" fontAlgn="auto" hangingPunct="1">
              <a:spcBef>
                <a:spcPts val="0"/>
              </a:spcBef>
              <a:spcAft>
                <a:spcPts val="0"/>
              </a:spcAft>
              <a:defRPr/>
            </a:pPr>
            <a:r>
              <a:rPr lang="zh-CN" altLang="en-US" sz="2800" dirty="0" smtClean="0">
                <a:solidFill>
                  <a:prstClr val="black"/>
                </a:solidFill>
                <a:latin typeface="华文中宋" panose="02010600040101010101" pitchFamily="2" charset="-122"/>
                <a:ea typeface="华文中宋" panose="02010600040101010101" pitchFamily="2" charset="-122"/>
              </a:rPr>
              <a:t>封君封臣制度的特</a:t>
            </a:r>
            <a:r>
              <a:rPr lang="zh-CN" altLang="en-US" sz="2800" dirty="0">
                <a:solidFill>
                  <a:prstClr val="black"/>
                </a:solidFill>
                <a:latin typeface="华文中宋" panose="02010600040101010101" pitchFamily="2" charset="-122"/>
                <a:ea typeface="华文中宋" panose="02010600040101010101" pitchFamily="2" charset="-122"/>
              </a:rPr>
              <a:t>点：</a:t>
            </a:r>
          </a:p>
          <a:p>
            <a:pPr eaLnBrk="1" fontAlgn="auto" hangingPunct="1">
              <a:spcBef>
                <a:spcPts val="0"/>
              </a:spcBef>
              <a:spcAft>
                <a:spcPts val="0"/>
              </a:spcAft>
              <a:defRPr/>
            </a:pPr>
            <a:r>
              <a:rPr lang="zh-CN" altLang="en-US" sz="2800" dirty="0" smtClean="0">
                <a:solidFill>
                  <a:prstClr val="black"/>
                </a:solidFill>
                <a:latin typeface="华文中宋" panose="02010600040101010101" pitchFamily="2" charset="-122"/>
                <a:ea typeface="华文中宋" panose="02010600040101010101" pitchFamily="2" charset="-122"/>
              </a:rPr>
              <a:t>①以</a:t>
            </a:r>
            <a:r>
              <a:rPr lang="zh-CN" altLang="en-US" sz="2800" dirty="0">
                <a:solidFill>
                  <a:prstClr val="black"/>
                </a:solidFill>
                <a:latin typeface="华文中宋" panose="02010600040101010101" pitchFamily="2" charset="-122"/>
                <a:ea typeface="华文中宋" panose="02010600040101010101" pitchFamily="2" charset="-122"/>
              </a:rPr>
              <a:t>土地封赐为纽带</a:t>
            </a:r>
          </a:p>
          <a:p>
            <a:pPr eaLnBrk="1" fontAlgn="auto" hangingPunct="1">
              <a:spcBef>
                <a:spcPts val="0"/>
              </a:spcBef>
              <a:spcAft>
                <a:spcPts val="0"/>
              </a:spcAft>
              <a:defRPr/>
            </a:pPr>
            <a:r>
              <a:rPr lang="zh-CN" altLang="en-US" sz="2800" dirty="0">
                <a:solidFill>
                  <a:prstClr val="black"/>
                </a:solidFill>
                <a:latin typeface="华文中宋" panose="02010600040101010101" pitchFamily="2" charset="-122"/>
                <a:ea typeface="华文中宋" panose="02010600040101010101" pitchFamily="2" charset="-122"/>
              </a:rPr>
              <a:t>②严格等级</a:t>
            </a:r>
            <a:r>
              <a:rPr lang="zh-CN" altLang="en-US" sz="2800" dirty="0" smtClean="0">
                <a:solidFill>
                  <a:prstClr val="black"/>
                </a:solidFill>
                <a:latin typeface="华文中宋" panose="02010600040101010101" pitchFamily="2" charset="-122"/>
                <a:ea typeface="华文中宋" panose="02010600040101010101" pitchFamily="2" charset="-122"/>
              </a:rPr>
              <a:t>制</a:t>
            </a:r>
            <a:endParaRPr lang="en-US" altLang="zh-CN" sz="2800" dirty="0">
              <a:solidFill>
                <a:prstClr val="black"/>
              </a:solidFill>
              <a:latin typeface="华文中宋" panose="02010600040101010101" pitchFamily="2" charset="-122"/>
              <a:ea typeface="华文中宋" panose="02010600040101010101" pitchFamily="2" charset="-122"/>
            </a:endParaRPr>
          </a:p>
          <a:p>
            <a:pPr eaLnBrk="1" fontAlgn="auto" hangingPunct="1">
              <a:spcBef>
                <a:spcPts val="0"/>
              </a:spcBef>
              <a:spcAft>
                <a:spcPts val="0"/>
              </a:spcAft>
              <a:defRPr/>
            </a:pPr>
            <a:r>
              <a:rPr lang="zh-CN" altLang="en-US" sz="2800" dirty="0" smtClean="0">
                <a:solidFill>
                  <a:prstClr val="black"/>
                </a:solidFill>
                <a:latin typeface="华文中宋" panose="02010600040101010101" pitchFamily="2" charset="-122"/>
                <a:ea typeface="华文中宋" panose="02010600040101010101" pitchFamily="2" charset="-122"/>
              </a:rPr>
              <a:t>③契约</a:t>
            </a:r>
            <a:r>
              <a:rPr lang="zh-CN" altLang="en-US" sz="2800" dirty="0">
                <a:solidFill>
                  <a:prstClr val="black"/>
                </a:solidFill>
                <a:latin typeface="华文中宋" panose="02010600040101010101" pitchFamily="2" charset="-122"/>
                <a:ea typeface="华文中宋" panose="02010600040101010101" pitchFamily="2" charset="-122"/>
              </a:rPr>
              <a:t>关系</a:t>
            </a:r>
            <a:endParaRPr lang="en-US" altLang="zh-CN" sz="2800" dirty="0">
              <a:solidFill>
                <a:prstClr val="black"/>
              </a:solidFill>
              <a:latin typeface="华文中宋" panose="02010600040101010101" pitchFamily="2" charset="-122"/>
              <a:ea typeface="华文中宋" panose="02010600040101010101" pitchFamily="2" charset="-122"/>
            </a:endParaRPr>
          </a:p>
          <a:p>
            <a:pPr eaLnBrk="1" fontAlgn="auto" hangingPunct="1">
              <a:spcBef>
                <a:spcPts val="0"/>
              </a:spcBef>
              <a:spcAft>
                <a:spcPts val="0"/>
              </a:spcAft>
              <a:defRPr/>
            </a:pPr>
            <a:r>
              <a:rPr lang="zh-CN" altLang="en-US" sz="2800" dirty="0">
                <a:solidFill>
                  <a:prstClr val="black"/>
                </a:solidFill>
                <a:latin typeface="华文中宋" panose="02010600040101010101" pitchFamily="2" charset="-122"/>
                <a:ea typeface="华文中宋" panose="02010600040101010101" pitchFamily="2" charset="-122"/>
              </a:rPr>
              <a:t>④双向权利义务</a:t>
            </a:r>
            <a:endParaRPr lang="en-US" altLang="zh-CN" sz="2800" dirty="0" smtClean="0">
              <a:solidFill>
                <a:prstClr val="black"/>
              </a:solidFill>
              <a:latin typeface="华文中宋" panose="02010600040101010101" pitchFamily="2" charset="-122"/>
              <a:ea typeface="华文中宋" panose="02010600040101010101" pitchFamily="2" charset="-122"/>
            </a:endParaRPr>
          </a:p>
          <a:p>
            <a:pPr eaLnBrk="1" fontAlgn="auto" hangingPunct="1">
              <a:spcBef>
                <a:spcPts val="0"/>
              </a:spcBef>
              <a:spcAft>
                <a:spcPts val="0"/>
              </a:spcAft>
              <a:defRPr/>
            </a:pPr>
            <a:r>
              <a:rPr lang="zh-CN" altLang="en-US" sz="2800" dirty="0" smtClean="0">
                <a:solidFill>
                  <a:prstClr val="black"/>
                </a:solidFill>
                <a:latin typeface="华文中宋" panose="02010600040101010101" pitchFamily="2" charset="-122"/>
                <a:ea typeface="华文中宋" panose="02010600040101010101" pitchFamily="2" charset="-122"/>
              </a:rPr>
              <a:t>⑤国王控制力有限</a:t>
            </a:r>
            <a:endParaRPr lang="zh-CN" altLang="en-US" sz="2800" dirty="0">
              <a:solidFill>
                <a:prstClr val="black"/>
              </a:solidFill>
              <a:latin typeface="华文中宋" panose="02010600040101010101" pitchFamily="2" charset="-122"/>
              <a:ea typeface="华文中宋" panose="02010600040101010101" pitchFamily="2" charset="-122"/>
            </a:endParaRPr>
          </a:p>
        </p:txBody>
      </p:sp>
      <p:sp>
        <p:nvSpPr>
          <p:cNvPr id="10" name="文本框 9"/>
          <p:cNvSpPr txBox="1">
            <a:spLocks noChangeArrowheads="1"/>
          </p:cNvSpPr>
          <p:nvPr/>
        </p:nvSpPr>
        <p:spPr bwMode="auto">
          <a:xfrm>
            <a:off x="767408" y="1124744"/>
            <a:ext cx="6996877" cy="2654573"/>
          </a:xfrm>
          <a:prstGeom prst="rect">
            <a:avLst/>
          </a:prstGeom>
          <a:noFill/>
          <a:ln>
            <a:noFill/>
          </a:ln>
          <a:extLst/>
        </p:spPr>
        <p:txBody>
          <a:bodyPr wrap="square" lIns="68580" tIns="34290" rIns="68580" bIns="342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800" b="1" dirty="0">
                <a:latin typeface="等线" panose="02010600030101010101" pitchFamily="2" charset="-122"/>
                <a:ea typeface="等线" panose="02010600030101010101" pitchFamily="2" charset="-122"/>
              </a:rPr>
              <a:t>“</a:t>
            </a:r>
            <a:r>
              <a:rPr lang="zh-CN" altLang="en-US" sz="2800" b="1" dirty="0">
                <a:latin typeface="等线" panose="02010600030101010101" pitchFamily="2" charset="-122"/>
                <a:ea typeface="等线" panose="02010600030101010101" pitchFamily="2" charset="-122"/>
              </a:rPr>
              <a:t>我</a:t>
            </a:r>
            <a:r>
              <a:rPr lang="en-US" altLang="zh-CN" sz="2800" b="1" dirty="0">
                <a:latin typeface="等线" panose="02010600030101010101" pitchFamily="2" charset="-122"/>
                <a:ea typeface="等线" panose="02010600030101010101" pitchFamily="2" charset="-122"/>
              </a:rPr>
              <a:t>......</a:t>
            </a:r>
            <a:r>
              <a:rPr lang="zh-CN" altLang="en-US" sz="2800" b="1" dirty="0">
                <a:latin typeface="等线" panose="02010600030101010101" pitchFamily="2" charset="-122"/>
                <a:ea typeface="等线" panose="02010600030101010101" pitchFamily="2" charset="-122"/>
              </a:rPr>
              <a:t>效忠我的主人，爱其所爱，仇其所仇。主人</a:t>
            </a:r>
            <a:r>
              <a:rPr lang="zh-CN" altLang="en-US" sz="2800" b="1" dirty="0" smtClean="0">
                <a:latin typeface="等线" panose="02010600030101010101" pitchFamily="2" charset="-122"/>
                <a:ea typeface="等线" panose="02010600030101010101" pitchFamily="2" charset="-122"/>
              </a:rPr>
              <a:t>凡</a:t>
            </a:r>
            <a:r>
              <a:rPr lang="zh-CN" altLang="en-US" sz="2800" b="1" dirty="0">
                <a:solidFill>
                  <a:srgbClr val="FF0000"/>
                </a:solidFill>
                <a:latin typeface="等线" panose="02010600030101010101" pitchFamily="2" charset="-122"/>
                <a:ea typeface="等线" panose="02010600030101010101" pitchFamily="2" charset="-122"/>
              </a:rPr>
              <a:t>履行</a:t>
            </a:r>
            <a:r>
              <a:rPr lang="zh-CN" altLang="en-US" sz="2800" b="1" dirty="0" smtClean="0">
                <a:solidFill>
                  <a:srgbClr val="FF0000"/>
                </a:solidFill>
                <a:latin typeface="等线" panose="02010600030101010101" pitchFamily="2" charset="-122"/>
                <a:ea typeface="等线" panose="02010600030101010101" pitchFamily="2" charset="-122"/>
              </a:rPr>
              <a:t>契</a:t>
            </a:r>
            <a:r>
              <a:rPr lang="zh-CN" altLang="en-US" sz="2800" b="1" dirty="0">
                <a:solidFill>
                  <a:srgbClr val="FF0000"/>
                </a:solidFill>
                <a:latin typeface="等线" panose="02010600030101010101" pitchFamily="2" charset="-122"/>
                <a:ea typeface="等线" panose="02010600030101010101" pitchFamily="2" charset="-122"/>
              </a:rPr>
              <a:t>约</a:t>
            </a:r>
            <a:r>
              <a:rPr lang="zh-CN" altLang="en-US" sz="2800" b="1" dirty="0">
                <a:latin typeface="等线" panose="02010600030101010101" pitchFamily="2" charset="-122"/>
                <a:ea typeface="等线" panose="02010600030101010101" pitchFamily="2" charset="-122"/>
              </a:rPr>
              <a:t>，因我委身投附而善待于我，赐我以应得，则我的一言一行，一举一动，必将以他的意志为准则，绝无违背。</a:t>
            </a:r>
            <a:r>
              <a:rPr lang="en-US" altLang="zh-CN" sz="2800" b="1" dirty="0">
                <a:latin typeface="等线" panose="02010600030101010101" pitchFamily="2" charset="-122"/>
                <a:ea typeface="等线" panose="02010600030101010101" pitchFamily="2" charset="-122"/>
              </a:rPr>
              <a:t>”</a:t>
            </a:r>
          </a:p>
          <a:p>
            <a:pPr eaLnBrk="1" hangingPunct="1"/>
            <a:r>
              <a:rPr lang="en-US" altLang="zh-CN" sz="2800" b="1" dirty="0">
                <a:latin typeface="等线" panose="02010600030101010101" pitchFamily="2" charset="-122"/>
                <a:ea typeface="等线" panose="02010600030101010101" pitchFamily="2" charset="-122"/>
              </a:rPr>
              <a:t> —</a:t>
            </a:r>
            <a:r>
              <a:rPr lang="zh-CN" altLang="en-US" sz="2800" b="1" dirty="0">
                <a:latin typeface="等线" panose="02010600030101010101" pitchFamily="2" charset="-122"/>
                <a:ea typeface="等线" panose="02010600030101010101" pitchFamily="2" charset="-122"/>
              </a:rPr>
              <a:t>【美】约翰</a:t>
            </a:r>
            <a:r>
              <a:rPr lang="en-US" altLang="zh-CN" sz="2800" b="1" dirty="0">
                <a:latin typeface="等线" panose="02010600030101010101" pitchFamily="2" charset="-122"/>
                <a:ea typeface="等线" panose="02010600030101010101" pitchFamily="2" charset="-122"/>
              </a:rPr>
              <a:t>·</a:t>
            </a:r>
            <a:r>
              <a:rPr lang="zh-CN" altLang="en-US" sz="2800" b="1" dirty="0">
                <a:latin typeface="等线" panose="02010600030101010101" pitchFamily="2" charset="-122"/>
                <a:ea typeface="等线" panose="02010600030101010101" pitchFamily="2" charset="-122"/>
              </a:rPr>
              <a:t>巴克勒等著，霍文利等译</a:t>
            </a:r>
          </a:p>
          <a:p>
            <a:pPr eaLnBrk="1" hangingPunct="1"/>
            <a:r>
              <a:rPr lang="zh-CN" altLang="en-US" sz="2800" b="1" dirty="0">
                <a:latin typeface="等线" panose="02010600030101010101" pitchFamily="2" charset="-122"/>
                <a:ea typeface="等线" panose="02010600030101010101" pitchFamily="2" charset="-122"/>
              </a:rPr>
              <a:t>          </a:t>
            </a:r>
            <a:r>
              <a:rPr lang="en-US" altLang="zh-CN" sz="2800" b="1" dirty="0">
                <a:latin typeface="等线" panose="02010600030101010101" pitchFamily="2" charset="-122"/>
                <a:ea typeface="等线" panose="02010600030101010101" pitchFamily="2" charset="-122"/>
              </a:rPr>
              <a:t>__</a:t>
            </a:r>
            <a:r>
              <a:rPr lang="zh-CN" altLang="en-US" sz="2800" b="1" dirty="0">
                <a:latin typeface="等线" panose="02010600030101010101" pitchFamily="2" charset="-122"/>
                <a:ea typeface="等线" panose="02010600030101010101" pitchFamily="2" charset="-122"/>
              </a:rPr>
              <a:t>《西方社会史》上卷</a:t>
            </a:r>
          </a:p>
        </p:txBody>
      </p:sp>
    </p:spTree>
    <p:custDataLst>
      <p:tags r:id="rId1"/>
    </p:custDataLst>
    <p:extLst>
      <p:ext uri="{BB962C8B-B14F-4D97-AF65-F5344CB8AC3E}">
        <p14:creationId xmlns:p14="http://schemas.microsoft.com/office/powerpoint/2010/main" xmlns="" val="1106297408"/>
      </p:ext>
    </p:extLst>
  </p:cSld>
  <p:clrMapOvr>
    <a:masterClrMapping/>
  </p:clrMapOvr>
  <p:transition spd="slow">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771948" y="1763655"/>
            <a:ext cx="6068468" cy="2097393"/>
            <a:chOff x="1528" y="3496"/>
            <a:chExt cx="9918" cy="2647"/>
          </a:xfrm>
        </p:grpSpPr>
        <p:sp>
          <p:nvSpPr>
            <p:cNvPr id="6" name="文本框 5"/>
            <p:cNvSpPr txBox="1"/>
            <p:nvPr/>
          </p:nvSpPr>
          <p:spPr>
            <a:xfrm>
              <a:off x="1528" y="3783"/>
              <a:ext cx="1376" cy="2082"/>
            </a:xfrm>
            <a:prstGeom prst="rect">
              <a:avLst/>
            </a:prstGeom>
            <a:noFill/>
            <a:ln w="28575" cmpd="dbl">
              <a:solidFill>
                <a:srgbClr val="1D41D5"/>
              </a:solidFill>
              <a:prstDash val="solid"/>
            </a:ln>
          </p:spPr>
          <p:txBody>
            <a:bodyPr wrap="square" rtlCol="0">
              <a:spAutoFit/>
            </a:bodyPr>
            <a:lstStyle/>
            <a:p>
              <a:r>
                <a:rPr lang="zh-CN" altLang="en-US" sz="4000">
                  <a:solidFill>
                    <a:srgbClr val="1D41D5"/>
                  </a:solidFill>
                </a:rPr>
                <a:t>封君</a:t>
              </a:r>
            </a:p>
          </p:txBody>
        </p:sp>
        <p:sp>
          <p:nvSpPr>
            <p:cNvPr id="7" name="文本框 6"/>
            <p:cNvSpPr txBox="1"/>
            <p:nvPr/>
          </p:nvSpPr>
          <p:spPr>
            <a:xfrm>
              <a:off x="10070" y="3783"/>
              <a:ext cx="1376" cy="2082"/>
            </a:xfrm>
            <a:prstGeom prst="rect">
              <a:avLst/>
            </a:prstGeom>
            <a:noFill/>
            <a:ln w="28575" cmpd="dbl">
              <a:solidFill>
                <a:srgbClr val="1D41D5"/>
              </a:solidFill>
              <a:prstDash val="solid"/>
            </a:ln>
          </p:spPr>
          <p:txBody>
            <a:bodyPr wrap="square" rtlCol="0">
              <a:spAutoFit/>
            </a:bodyPr>
            <a:lstStyle/>
            <a:p>
              <a:r>
                <a:rPr lang="zh-CN" altLang="en-US" sz="4000">
                  <a:solidFill>
                    <a:srgbClr val="1D41D5"/>
                  </a:solidFill>
                </a:rPr>
                <a:t>封臣</a:t>
              </a:r>
            </a:p>
          </p:txBody>
        </p:sp>
        <p:cxnSp>
          <p:nvCxnSpPr>
            <p:cNvPr id="8" name="直接箭头连接符 7"/>
            <p:cNvCxnSpPr/>
            <p:nvPr/>
          </p:nvCxnSpPr>
          <p:spPr>
            <a:xfrm flipV="1">
              <a:off x="3060" y="4415"/>
              <a:ext cx="6854" cy="22"/>
            </a:xfrm>
            <a:prstGeom prst="straightConnector1">
              <a:avLst/>
            </a:prstGeom>
            <a:ln w="60325" cmpd="dbl">
              <a:solidFill>
                <a:schemeClr val="tx1">
                  <a:alpha val="99000"/>
                </a:schemeClr>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9" name="直接箭头连接符 8"/>
            <p:cNvCxnSpPr/>
            <p:nvPr/>
          </p:nvCxnSpPr>
          <p:spPr>
            <a:xfrm flipH="1">
              <a:off x="2904" y="5046"/>
              <a:ext cx="7034" cy="0"/>
            </a:xfrm>
            <a:prstGeom prst="straightConnector1">
              <a:avLst/>
            </a:prstGeom>
            <a:ln w="60325" cmpd="dbl">
              <a:solidFill>
                <a:schemeClr val="tx1">
                  <a:alpha val="99000"/>
                </a:schemeClr>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3784" y="3496"/>
              <a:ext cx="5811" cy="919"/>
            </a:xfrm>
            <a:prstGeom prst="rect">
              <a:avLst/>
            </a:prstGeom>
            <a:noFill/>
          </p:spPr>
          <p:txBody>
            <a:bodyPr wrap="square" rtlCol="0">
              <a:spAutoFit/>
            </a:bodyPr>
            <a:lstStyle/>
            <a:p>
              <a:r>
                <a:rPr lang="zh-CN" altLang="en-US" sz="3200" b="1"/>
                <a:t> 提供土地与保护</a:t>
              </a:r>
            </a:p>
          </p:txBody>
        </p:sp>
        <p:sp>
          <p:nvSpPr>
            <p:cNvPr id="11" name="文本框 10"/>
            <p:cNvSpPr txBox="1"/>
            <p:nvPr/>
          </p:nvSpPr>
          <p:spPr>
            <a:xfrm>
              <a:off x="3244" y="5321"/>
              <a:ext cx="8000" cy="822"/>
            </a:xfrm>
            <a:prstGeom prst="rect">
              <a:avLst/>
            </a:prstGeom>
            <a:noFill/>
          </p:spPr>
          <p:txBody>
            <a:bodyPr wrap="square" rtlCol="0">
              <a:spAutoFit/>
            </a:bodyPr>
            <a:lstStyle/>
            <a:p>
              <a:pPr lvl="0" algn="l">
                <a:buClrTx/>
                <a:buSzTx/>
                <a:buFontTx/>
              </a:pPr>
              <a:r>
                <a:rPr lang="zh-CN" altLang="en-US" sz="2800" b="1">
                  <a:sym typeface="+mn-ea"/>
                </a:rPr>
                <a:t>效忠、服兵役、提供金钱</a:t>
              </a:r>
            </a:p>
          </p:txBody>
        </p:sp>
      </p:grpSp>
      <p:sp>
        <p:nvSpPr>
          <p:cNvPr id="12" name="文本框 11"/>
          <p:cNvSpPr txBox="1"/>
          <p:nvPr/>
        </p:nvSpPr>
        <p:spPr>
          <a:xfrm>
            <a:off x="2462375" y="1003560"/>
            <a:ext cx="6278880" cy="583565"/>
          </a:xfrm>
          <a:prstGeom prst="rect">
            <a:avLst/>
          </a:prstGeom>
          <a:noFill/>
        </p:spPr>
        <p:txBody>
          <a:bodyPr wrap="none" rtlCol="0">
            <a:spAutoFit/>
          </a:bodyPr>
          <a:lstStyle/>
          <a:p>
            <a:r>
              <a:rPr lang="zh-CN" altLang="en-US" sz="3200" b="1" dirty="0">
                <a:solidFill>
                  <a:srgbClr val="1D41D5"/>
                </a:solidFill>
              </a:rPr>
              <a:t>原因：社会动荡和自然经济的产物</a:t>
            </a:r>
          </a:p>
        </p:txBody>
      </p:sp>
      <p:sp>
        <p:nvSpPr>
          <p:cNvPr id="13" name="文本框 12"/>
          <p:cNvSpPr txBox="1"/>
          <p:nvPr/>
        </p:nvSpPr>
        <p:spPr>
          <a:xfrm>
            <a:off x="4324667" y="311242"/>
            <a:ext cx="2954655" cy="646331"/>
          </a:xfrm>
          <a:prstGeom prst="rect">
            <a:avLst/>
          </a:prstGeom>
          <a:noFill/>
        </p:spPr>
        <p:txBody>
          <a:bodyPr wrap="none" rtlCol="0">
            <a:spAutoFit/>
          </a:bodyPr>
          <a:lstStyle/>
          <a:p>
            <a:r>
              <a:rPr lang="zh-CN" altLang="en-US" sz="3600" b="1" dirty="0" smtClean="0">
                <a:solidFill>
                  <a:srgbClr val="FF0000"/>
                </a:solidFill>
              </a:rPr>
              <a:t>封</a:t>
            </a:r>
            <a:r>
              <a:rPr lang="zh-CN" altLang="en-US" sz="3600" b="1" dirty="0">
                <a:solidFill>
                  <a:srgbClr val="FF0000"/>
                </a:solidFill>
              </a:rPr>
              <a:t>君封臣制度</a:t>
            </a:r>
          </a:p>
        </p:txBody>
      </p:sp>
      <p:sp>
        <p:nvSpPr>
          <p:cNvPr id="3" name="文本框 2"/>
          <p:cNvSpPr txBox="1"/>
          <p:nvPr/>
        </p:nvSpPr>
        <p:spPr>
          <a:xfrm>
            <a:off x="2377447" y="1655456"/>
            <a:ext cx="1508746" cy="584775"/>
          </a:xfrm>
          <a:prstGeom prst="rect">
            <a:avLst/>
          </a:prstGeom>
          <a:noFill/>
        </p:spPr>
        <p:txBody>
          <a:bodyPr wrap="none" rtlCol="0">
            <a:spAutoFit/>
          </a:bodyPr>
          <a:lstStyle/>
          <a:p>
            <a:r>
              <a:rPr lang="zh-CN" altLang="en-US" sz="3200" b="1" dirty="0">
                <a:solidFill>
                  <a:srgbClr val="1D41D5"/>
                </a:solidFill>
              </a:rPr>
              <a:t>内容： </a:t>
            </a:r>
          </a:p>
        </p:txBody>
      </p:sp>
      <p:sp>
        <p:nvSpPr>
          <p:cNvPr id="14" name="文本框 13"/>
          <p:cNvSpPr txBox="1"/>
          <p:nvPr/>
        </p:nvSpPr>
        <p:spPr>
          <a:xfrm>
            <a:off x="2276782" y="5476698"/>
            <a:ext cx="1508746" cy="584775"/>
          </a:xfrm>
          <a:prstGeom prst="rect">
            <a:avLst/>
          </a:prstGeom>
          <a:noFill/>
        </p:spPr>
        <p:txBody>
          <a:bodyPr wrap="none" rtlCol="0">
            <a:spAutoFit/>
          </a:bodyPr>
          <a:lstStyle/>
          <a:p>
            <a:r>
              <a:rPr lang="zh-CN" altLang="en-US" sz="3200" b="1" dirty="0">
                <a:solidFill>
                  <a:srgbClr val="1D41D5"/>
                </a:solidFill>
              </a:rPr>
              <a:t>影响： </a:t>
            </a:r>
          </a:p>
        </p:txBody>
      </p:sp>
      <p:sp>
        <p:nvSpPr>
          <p:cNvPr id="17" name="文本框 47"/>
          <p:cNvSpPr txBox="1">
            <a:spLocks noChangeArrowheads="1"/>
          </p:cNvSpPr>
          <p:nvPr/>
        </p:nvSpPr>
        <p:spPr bwMode="auto">
          <a:xfrm>
            <a:off x="3836645" y="6021744"/>
            <a:ext cx="6867865" cy="5616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80" tIns="34290" rIns="68580" bIns="3429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9pPr>
          </a:lstStyle>
          <a:p>
            <a:pPr eaLnBrk="1" hangingPunct="1">
              <a:lnSpc>
                <a:spcPct val="100000"/>
              </a:lnSpc>
              <a:spcBef>
                <a:spcPct val="0"/>
              </a:spcBef>
              <a:buFontTx/>
              <a:buNone/>
            </a:pPr>
            <a:r>
              <a:rPr lang="zh-CN" altLang="en-US" sz="3200" b="1" dirty="0">
                <a:solidFill>
                  <a:srgbClr val="FF0000"/>
                </a:solidFill>
                <a:latin typeface="等线" panose="02010600030101010101" pitchFamily="2" charset="-122"/>
                <a:ea typeface="等线" panose="02010600030101010101" pitchFamily="2" charset="-122"/>
              </a:rPr>
              <a:t>封建主：分裂割据局</a:t>
            </a:r>
            <a:r>
              <a:rPr lang="zh-CN" altLang="en-US" sz="3200" b="1" dirty="0" smtClean="0">
                <a:solidFill>
                  <a:srgbClr val="FF0000"/>
                </a:solidFill>
                <a:latin typeface="等线" panose="02010600030101010101" pitchFamily="2" charset="-122"/>
                <a:ea typeface="等线" panose="02010600030101010101" pitchFamily="2" charset="-122"/>
              </a:rPr>
              <a:t>面，扩张</a:t>
            </a:r>
            <a:endParaRPr lang="zh-CN" altLang="en-US" sz="3200" b="1" dirty="0">
              <a:solidFill>
                <a:srgbClr val="FF0000"/>
              </a:solidFill>
              <a:latin typeface="等线" panose="02010600030101010101" pitchFamily="2" charset="-122"/>
              <a:ea typeface="等线" panose="02010600030101010101" pitchFamily="2" charset="-122"/>
            </a:endParaRPr>
          </a:p>
        </p:txBody>
      </p:sp>
      <p:sp>
        <p:nvSpPr>
          <p:cNvPr id="18" name="矩形 17"/>
          <p:cNvSpPr/>
          <p:nvPr/>
        </p:nvSpPr>
        <p:spPr>
          <a:xfrm>
            <a:off x="3784600" y="5309871"/>
            <a:ext cx="6919911" cy="584775"/>
          </a:xfrm>
          <a:prstGeom prst="rect">
            <a:avLst/>
          </a:prstGeom>
        </p:spPr>
        <p:txBody>
          <a:bodyPr wrap="square">
            <a:spAutoFit/>
          </a:bodyPr>
          <a:lstStyle/>
          <a:p>
            <a:pPr eaLnBrk="1" hangingPunct="1"/>
            <a:r>
              <a:rPr lang="zh-CN" altLang="en-US" sz="3200" b="1" dirty="0">
                <a:solidFill>
                  <a:srgbClr val="FF0000"/>
                </a:solidFill>
                <a:latin typeface="等线" panose="02010600030101010101" pitchFamily="2" charset="-122"/>
                <a:ea typeface="等线" panose="02010600030101010101" pitchFamily="2" charset="-122"/>
              </a:rPr>
              <a:t>国王或皇帝：统治阶</a:t>
            </a:r>
            <a:r>
              <a:rPr lang="zh-CN" altLang="en-US" sz="3200" b="1" dirty="0" smtClean="0">
                <a:solidFill>
                  <a:srgbClr val="FF0000"/>
                </a:solidFill>
                <a:latin typeface="等线" panose="02010600030101010101" pitchFamily="2" charset="-122"/>
                <a:ea typeface="等线" panose="02010600030101010101" pitchFamily="2" charset="-122"/>
              </a:rPr>
              <a:t>级，统治力有限</a:t>
            </a:r>
            <a:endParaRPr lang="zh-CN" altLang="en-US" sz="3200" b="1" dirty="0">
              <a:solidFill>
                <a:srgbClr val="FF0000"/>
              </a:solidFill>
              <a:latin typeface="等线" panose="02010600030101010101" pitchFamily="2" charset="-122"/>
              <a:ea typeface="等线" panose="02010600030101010101" pitchFamily="2" charset="-122"/>
            </a:endParaRPr>
          </a:p>
        </p:txBody>
      </p:sp>
      <p:sp>
        <p:nvSpPr>
          <p:cNvPr id="19" name="文本框 31">
            <a:extLst>
              <a:ext uri="{FF2B5EF4-FFF2-40B4-BE49-F238E27FC236}">
                <a16:creationId xmlns:a16="http://schemas.microsoft.com/office/drawing/2014/main" xmlns="" id="{BB8F99B5-F3B9-4884-B127-C7A5E2B26C64}"/>
              </a:ext>
            </a:extLst>
          </p:cNvPr>
          <p:cNvSpPr txBox="1"/>
          <p:nvPr/>
        </p:nvSpPr>
        <p:spPr>
          <a:xfrm>
            <a:off x="2276782" y="3976378"/>
            <a:ext cx="8643754" cy="1384990"/>
          </a:xfrm>
          <a:prstGeom prst="rect">
            <a:avLst/>
          </a:prstGeom>
          <a:noFill/>
        </p:spPr>
        <p:style>
          <a:lnRef idx="3">
            <a:schemeClr val="lt1"/>
          </a:lnRef>
          <a:fillRef idx="1">
            <a:schemeClr val="accent2"/>
          </a:fillRef>
          <a:effectRef idx="1">
            <a:schemeClr val="accent2"/>
          </a:effectRef>
          <a:fontRef idx="minor">
            <a:schemeClr val="lt1"/>
          </a:fontRef>
        </p:style>
        <p:txBody>
          <a:bodyPr wrap="square" lIns="91432" tIns="45718" rIns="91432" bIns="45718">
            <a:spAutoFit/>
          </a:bodyPr>
          <a:lstStyle/>
          <a:p>
            <a:pPr eaLnBrk="1" fontAlgn="auto" hangingPunct="1">
              <a:spcBef>
                <a:spcPts val="0"/>
              </a:spcBef>
              <a:spcAft>
                <a:spcPts val="0"/>
              </a:spcAft>
              <a:defRPr/>
            </a:pPr>
            <a:r>
              <a:rPr lang="zh-CN" altLang="en-US" sz="2800" b="1" dirty="0" smtClean="0">
                <a:solidFill>
                  <a:prstClr val="black"/>
                </a:solidFill>
                <a:latin typeface="等线" panose="02010600030101010101" pitchFamily="2" charset="-122"/>
                <a:ea typeface="等线" panose="02010600030101010101" pitchFamily="2" charset="-122"/>
              </a:rPr>
              <a:t>特</a:t>
            </a:r>
            <a:r>
              <a:rPr lang="zh-CN" altLang="en-US" sz="2800" b="1" dirty="0">
                <a:solidFill>
                  <a:prstClr val="black"/>
                </a:solidFill>
                <a:latin typeface="等线" panose="02010600030101010101" pitchFamily="2" charset="-122"/>
                <a:ea typeface="等线" panose="02010600030101010101" pitchFamily="2" charset="-122"/>
              </a:rPr>
              <a:t>点</a:t>
            </a:r>
            <a:r>
              <a:rPr lang="zh-CN" altLang="en-US" sz="2800" b="1" dirty="0" smtClean="0">
                <a:solidFill>
                  <a:prstClr val="black"/>
                </a:solidFill>
                <a:latin typeface="等线" panose="02010600030101010101" pitchFamily="2" charset="-122"/>
                <a:ea typeface="等线" panose="02010600030101010101" pitchFamily="2" charset="-122"/>
              </a:rPr>
              <a:t>：①以</a:t>
            </a:r>
            <a:r>
              <a:rPr lang="zh-CN" altLang="en-US" sz="2800" b="1" dirty="0">
                <a:solidFill>
                  <a:prstClr val="black"/>
                </a:solidFill>
                <a:latin typeface="等线" panose="02010600030101010101" pitchFamily="2" charset="-122"/>
                <a:ea typeface="等线" panose="02010600030101010101" pitchFamily="2" charset="-122"/>
              </a:rPr>
              <a:t>土地封赐为纽</a:t>
            </a:r>
            <a:r>
              <a:rPr lang="zh-CN" altLang="en-US" sz="2800" b="1" dirty="0" smtClean="0">
                <a:solidFill>
                  <a:prstClr val="black"/>
                </a:solidFill>
                <a:latin typeface="等线" panose="02010600030101010101" pitchFamily="2" charset="-122"/>
                <a:ea typeface="等线" panose="02010600030101010101" pitchFamily="2" charset="-122"/>
              </a:rPr>
              <a:t>带②</a:t>
            </a:r>
            <a:r>
              <a:rPr lang="zh-CN" altLang="en-US" sz="2800" b="1" dirty="0">
                <a:solidFill>
                  <a:prstClr val="black"/>
                </a:solidFill>
                <a:latin typeface="等线" panose="02010600030101010101" pitchFamily="2" charset="-122"/>
                <a:ea typeface="等线" panose="02010600030101010101" pitchFamily="2" charset="-122"/>
              </a:rPr>
              <a:t>严格等级</a:t>
            </a:r>
            <a:r>
              <a:rPr lang="zh-CN" altLang="en-US" sz="2800" b="1" dirty="0" smtClean="0">
                <a:solidFill>
                  <a:prstClr val="black"/>
                </a:solidFill>
                <a:latin typeface="等线" panose="02010600030101010101" pitchFamily="2" charset="-122"/>
                <a:ea typeface="等线" panose="02010600030101010101" pitchFamily="2" charset="-122"/>
              </a:rPr>
              <a:t>制</a:t>
            </a:r>
            <a:endParaRPr lang="en-US" altLang="zh-CN" sz="2800" b="1" dirty="0">
              <a:solidFill>
                <a:prstClr val="black"/>
              </a:solidFill>
              <a:latin typeface="等线" panose="02010600030101010101" pitchFamily="2" charset="-122"/>
              <a:ea typeface="等线" panose="02010600030101010101" pitchFamily="2" charset="-122"/>
            </a:endParaRPr>
          </a:p>
          <a:p>
            <a:pPr eaLnBrk="1" fontAlgn="auto" hangingPunct="1">
              <a:spcBef>
                <a:spcPts val="0"/>
              </a:spcBef>
              <a:spcAft>
                <a:spcPts val="0"/>
              </a:spcAft>
              <a:defRPr/>
            </a:pPr>
            <a:r>
              <a:rPr lang="zh-CN" altLang="en-US" sz="2800" b="1" dirty="0" smtClean="0">
                <a:solidFill>
                  <a:prstClr val="black"/>
                </a:solidFill>
                <a:latin typeface="等线" panose="02010600030101010101" pitchFamily="2" charset="-122"/>
                <a:ea typeface="等线" panose="02010600030101010101" pitchFamily="2" charset="-122"/>
              </a:rPr>
              <a:t>③契约</a:t>
            </a:r>
            <a:r>
              <a:rPr lang="zh-CN" altLang="en-US" sz="2800" b="1" dirty="0">
                <a:solidFill>
                  <a:prstClr val="black"/>
                </a:solidFill>
                <a:latin typeface="等线" panose="02010600030101010101" pitchFamily="2" charset="-122"/>
                <a:ea typeface="等线" panose="02010600030101010101" pitchFamily="2" charset="-122"/>
              </a:rPr>
              <a:t>关</a:t>
            </a:r>
            <a:r>
              <a:rPr lang="zh-CN" altLang="en-US" sz="2800" b="1" dirty="0" smtClean="0">
                <a:solidFill>
                  <a:prstClr val="black"/>
                </a:solidFill>
                <a:latin typeface="等线" panose="02010600030101010101" pitchFamily="2" charset="-122"/>
                <a:ea typeface="等线" panose="02010600030101010101" pitchFamily="2" charset="-122"/>
              </a:rPr>
              <a:t>系④</a:t>
            </a:r>
            <a:r>
              <a:rPr lang="zh-CN" altLang="en-US" sz="2800" b="1" dirty="0">
                <a:solidFill>
                  <a:prstClr val="black"/>
                </a:solidFill>
                <a:latin typeface="等线" panose="02010600030101010101" pitchFamily="2" charset="-122"/>
                <a:ea typeface="等线" panose="02010600030101010101" pitchFamily="2" charset="-122"/>
              </a:rPr>
              <a:t>双向权利义</a:t>
            </a:r>
            <a:r>
              <a:rPr lang="zh-CN" altLang="en-US" sz="2800" b="1" dirty="0" smtClean="0">
                <a:solidFill>
                  <a:prstClr val="black"/>
                </a:solidFill>
                <a:latin typeface="等线" panose="02010600030101010101" pitchFamily="2" charset="-122"/>
                <a:ea typeface="等线" panose="02010600030101010101" pitchFamily="2" charset="-122"/>
              </a:rPr>
              <a:t>务⑤国王控制力有限（我附庸的附庸不是我的附庸）</a:t>
            </a:r>
            <a:endParaRPr lang="zh-CN" altLang="en-US" sz="2800" b="1" dirty="0">
              <a:solidFill>
                <a:prstClr val="black"/>
              </a:solidFill>
              <a:latin typeface="等线" panose="02010600030101010101" pitchFamily="2" charset="-122"/>
              <a:ea typeface="等线" panose="02010600030101010101" pitchFamily="2" charset="-122"/>
            </a:endParaRPr>
          </a:p>
        </p:txBody>
      </p:sp>
    </p:spTree>
    <p:custDataLst>
      <p:tags r:id="rId1"/>
    </p:custDataLst>
    <p:extLst>
      <p:ext uri="{BB962C8B-B14F-4D97-AF65-F5344CB8AC3E}">
        <p14:creationId xmlns:p14="http://schemas.microsoft.com/office/powerpoint/2010/main" xmlns="" val="2566586744"/>
      </p:ext>
    </p:extLst>
  </p:cSld>
  <p:clrMapOvr>
    <a:masterClrMapping/>
  </p:clrMapOvr>
  <p:transition spd="slow">
    <p:random/>
  </p:transition>
  <p:timing>
    <p:tnLst>
      <p:par>
        <p:cTn id="1" dur="indefinite" restart="never" nodeType="tmRoot"/>
      </p:par>
    </p:tnLst>
    <p:bldLst>
      <p:bldP spid="1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5" name="图片 3"/>
          <p:cNvPicPr>
            <a:picLocks noChangeAspect="1" noChangeArrowheads="1"/>
          </p:cNvPicPr>
          <p:nvPr/>
        </p:nvPicPr>
        <p:blipFill>
          <a:blip r:embed="rId2">
            <a:lum contrast="20000"/>
            <a:extLst>
              <a:ext uri="{28A0092B-C50C-407E-A947-70E740481C1C}">
                <a14:useLocalDpi xmlns:a14="http://schemas.microsoft.com/office/drawing/2010/main" xmlns="" val="0"/>
              </a:ext>
            </a:extLst>
          </a:blip>
          <a:srcRect/>
          <a:stretch>
            <a:fillRect/>
          </a:stretch>
        </p:blipFill>
        <p:spPr bwMode="auto">
          <a:xfrm>
            <a:off x="518473" y="980728"/>
            <a:ext cx="4985354" cy="48245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 name="矩形 2"/>
          <p:cNvSpPr/>
          <p:nvPr/>
        </p:nvSpPr>
        <p:spPr>
          <a:xfrm>
            <a:off x="551384" y="0"/>
            <a:ext cx="2954655" cy="923330"/>
          </a:xfrm>
          <a:prstGeom prst="rect">
            <a:avLst/>
          </a:prstGeom>
        </p:spPr>
        <p:txBody>
          <a:bodyPr wrap="none">
            <a:spAutoFit/>
          </a:bodyPr>
          <a:lstStyle/>
          <a:p>
            <a:pPr lvl="0" defTabSz="914400">
              <a:lnSpc>
                <a:spcPct val="150000"/>
              </a:lnSpc>
              <a:spcBef>
                <a:spcPts val="1000"/>
              </a:spcBef>
            </a:pPr>
            <a:r>
              <a:rPr lang="zh-CN" altLang="en-US" sz="3600" b="1" dirty="0" smtClean="0">
                <a:solidFill>
                  <a:srgbClr val="0000FF"/>
                </a:solidFill>
                <a:latin typeface="Calibri" panose="020F0502020204030204"/>
              </a:rPr>
              <a:t>庄</a:t>
            </a:r>
            <a:r>
              <a:rPr lang="zh-CN" altLang="en-US" sz="3600" b="1" dirty="0">
                <a:solidFill>
                  <a:srgbClr val="0000FF"/>
                </a:solidFill>
                <a:latin typeface="Calibri" panose="020F0502020204030204"/>
              </a:rPr>
              <a:t>园、农奴制</a:t>
            </a:r>
            <a:endParaRPr lang="en-US" altLang="zh-CN" sz="3600" b="1" dirty="0">
              <a:solidFill>
                <a:srgbClr val="0000FF"/>
              </a:solidFill>
              <a:latin typeface="Calibri" panose="020F0502020204030204"/>
            </a:endParaRPr>
          </a:p>
        </p:txBody>
      </p:sp>
      <p:sp>
        <p:nvSpPr>
          <p:cNvPr id="5" name="矩形 10"/>
          <p:cNvSpPr/>
          <p:nvPr/>
        </p:nvSpPr>
        <p:spPr>
          <a:xfrm>
            <a:off x="5749911" y="188640"/>
            <a:ext cx="6120680" cy="2616101"/>
          </a:xfrm>
          <a:prstGeom prst="rect">
            <a:avLst/>
          </a:prstGeom>
          <a:noFill/>
          <a:ln w="31750" cap="flat" cmpd="sng">
            <a:solidFill>
              <a:srgbClr val="EF6461"/>
            </a:solidFill>
            <a:prstDash val="solid"/>
            <a:round/>
            <a:headEnd type="none" w="med" len="med"/>
            <a:tailEnd type="none" w="med" len="med"/>
          </a:ln>
        </p:spPr>
        <p:txBody>
          <a:bodyPr wrap="square" anchor="t">
            <a:spAutoFit/>
          </a:bodyPr>
          <a:lstStyle/>
          <a:p>
            <a:r>
              <a:rPr lang="zh-CN" altLang="en-US" sz="2800" dirty="0">
                <a:latin typeface="Arial" panose="020B0604020202020204" pitchFamily="34" charset="0"/>
                <a:ea typeface="宋体" panose="02010600030101010101" pitchFamily="2" charset="-122"/>
              </a:rPr>
              <a:t> </a:t>
            </a:r>
            <a:r>
              <a:rPr lang="zh-CN" altLang="en-US" sz="2000" dirty="0">
                <a:latin typeface="华文中宋" panose="02010600040101010101" charset="-122"/>
                <a:ea typeface="华文中宋" panose="02010600040101010101" charset="-122"/>
              </a:rPr>
              <a:t>一个领主单独管辖的特别区域的农业种植园叫作庄园 ，有时乡村和庄园是相当一致的，也就是说，一个农民的村落形成一个领主特有的庄园 。但是，有时一个庄园包括两个或两个以上的乡村，而有时 一 个大乡村可分成两个或两个以上的庄园 。</a:t>
            </a:r>
            <a:r>
              <a:rPr lang="zh-CN" altLang="en-US" sz="2800" dirty="0">
                <a:latin typeface="华文中宋" panose="02010600040101010101" charset="-122"/>
                <a:ea typeface="华文中宋" panose="02010600040101010101" charset="-122"/>
              </a:rPr>
              <a:t>           </a:t>
            </a:r>
            <a:endParaRPr lang="en-US" altLang="zh-CN" sz="2800" dirty="0">
              <a:latin typeface="华文中宋" panose="02010600040101010101" charset="-122"/>
              <a:ea typeface="华文中宋" panose="02010600040101010101" charset="-122"/>
            </a:endParaRPr>
          </a:p>
          <a:p>
            <a:pPr algn="r"/>
            <a:r>
              <a:rPr lang="zh-CN" altLang="en-US" sz="2800" dirty="0">
                <a:latin typeface="华文中宋" panose="02010600040101010101" charset="-122"/>
                <a:ea typeface="华文中宋" panose="02010600040101010101" charset="-122"/>
              </a:rPr>
              <a:t> </a:t>
            </a:r>
            <a:r>
              <a:rPr lang="zh-CN" altLang="en-US" b="1" dirty="0">
                <a:latin typeface="华文仿宋" panose="02010600040101010101" pitchFamily="2" charset="-122"/>
                <a:ea typeface="华文仿宋" panose="02010600040101010101" pitchFamily="2" charset="-122"/>
                <a:sym typeface="宋体" panose="02010600030101010101" pitchFamily="2" charset="-122"/>
              </a:rPr>
              <a:t>【美】布莱恩·蒂尔尼 西德尼·佩因特</a:t>
            </a:r>
            <a:r>
              <a:rPr lang="en-US" altLang="zh-CN" dirty="0">
                <a:latin typeface="华文中宋" panose="02010600040101010101" charset="-122"/>
                <a:ea typeface="华文中宋" panose="02010600040101010101" charset="-122"/>
              </a:rPr>
              <a:t>——《</a:t>
            </a:r>
            <a:r>
              <a:rPr lang="zh-CN" altLang="en-US" dirty="0">
                <a:latin typeface="华文中宋" panose="02010600040101010101" charset="-122"/>
                <a:ea typeface="华文中宋" panose="02010600040101010101" charset="-122"/>
              </a:rPr>
              <a:t>西欧中世纪史</a:t>
            </a:r>
            <a:r>
              <a:rPr lang="en-US" altLang="zh-CN" sz="1200" dirty="0">
                <a:latin typeface="华文中宋" panose="02010600040101010101" charset="-122"/>
                <a:ea typeface="华文中宋" panose="02010600040101010101" charset="-122"/>
              </a:rPr>
              <a:t>》</a:t>
            </a:r>
            <a:endParaRPr lang="zh-CN" altLang="en-US" sz="1200" dirty="0">
              <a:latin typeface="华文中宋" panose="02010600040101010101" charset="-122"/>
              <a:ea typeface="华文中宋" panose="02010600040101010101" charset="-122"/>
            </a:endParaRPr>
          </a:p>
        </p:txBody>
      </p:sp>
      <p:sp>
        <p:nvSpPr>
          <p:cNvPr id="6" name="文本框 5"/>
          <p:cNvSpPr txBox="1"/>
          <p:nvPr/>
        </p:nvSpPr>
        <p:spPr>
          <a:xfrm>
            <a:off x="5655479" y="3142222"/>
            <a:ext cx="4199255" cy="461665"/>
          </a:xfrm>
          <a:prstGeom prst="rect">
            <a:avLst/>
          </a:prstGeom>
          <a:noFill/>
        </p:spPr>
        <p:txBody>
          <a:bodyPr wrap="square" rtlCol="0">
            <a:spAutoFit/>
          </a:bodyPr>
          <a:lstStyle/>
          <a:p>
            <a:r>
              <a:rPr lang="zh-CN" altLang="en-US" sz="2400" b="1" dirty="0" smtClean="0"/>
              <a:t>领主：受封土地的封建主</a:t>
            </a:r>
            <a:endParaRPr lang="zh-CN" altLang="en-US" sz="2400" b="1" dirty="0"/>
          </a:p>
        </p:txBody>
      </p:sp>
      <p:sp>
        <p:nvSpPr>
          <p:cNvPr id="2" name="矩形 1"/>
          <p:cNvSpPr/>
          <p:nvPr/>
        </p:nvSpPr>
        <p:spPr>
          <a:xfrm>
            <a:off x="5690646" y="3710535"/>
            <a:ext cx="6239209" cy="461665"/>
          </a:xfrm>
          <a:prstGeom prst="rect">
            <a:avLst/>
          </a:prstGeom>
        </p:spPr>
        <p:txBody>
          <a:bodyPr wrap="none">
            <a:spAutoFit/>
          </a:bodyPr>
          <a:lstStyle/>
          <a:p>
            <a:pPr>
              <a:spcBef>
                <a:spcPct val="20000"/>
              </a:spcBef>
              <a:buClr>
                <a:schemeClr val="accent2"/>
              </a:buClr>
              <a:buFont typeface="Wingdings" panose="05000000000000000000" pitchFamily="2" charset="2"/>
            </a:pPr>
            <a:r>
              <a:rPr lang="zh-CN" altLang="en-US" sz="2400" b="1" dirty="0" smtClean="0">
                <a:latin typeface="+mn-ea"/>
                <a:sym typeface="+mn-ea"/>
              </a:rPr>
              <a:t>庄园：</a:t>
            </a:r>
            <a:r>
              <a:rPr lang="en-US" altLang="zh-CN" sz="2400" b="1" dirty="0" smtClean="0">
                <a:latin typeface="+mn-ea"/>
                <a:sym typeface="+mn-ea"/>
              </a:rPr>
              <a:t>9</a:t>
            </a:r>
            <a:r>
              <a:rPr lang="zh-CN" altLang="en-US" sz="2400" b="1" dirty="0" smtClean="0">
                <a:latin typeface="+mn-ea"/>
                <a:sym typeface="+mn-ea"/>
              </a:rPr>
              <a:t>世纪逐渐流行，</a:t>
            </a:r>
            <a:r>
              <a:rPr lang="en-US" altLang="zh-CN" sz="2400" b="1" dirty="0" smtClean="0">
                <a:latin typeface="+mn-ea"/>
                <a:sym typeface="+mn-ea"/>
              </a:rPr>
              <a:t>11</a:t>
            </a:r>
            <a:r>
              <a:rPr lang="zh-CN" altLang="en-US" sz="2400" b="1" dirty="0" smtClean="0">
                <a:latin typeface="+mn-ea"/>
                <a:sym typeface="+mn-ea"/>
              </a:rPr>
              <a:t>世纪遍布欧洲各地</a:t>
            </a:r>
            <a:endParaRPr lang="zh-CN" altLang="en-US" sz="2400" b="1" dirty="0">
              <a:latin typeface="+mn-ea"/>
            </a:endParaRPr>
          </a:p>
        </p:txBody>
      </p:sp>
      <p:sp>
        <p:nvSpPr>
          <p:cNvPr id="8" name="文本框 7"/>
          <p:cNvSpPr txBox="1"/>
          <p:nvPr/>
        </p:nvSpPr>
        <p:spPr>
          <a:xfrm>
            <a:off x="6522488" y="4217494"/>
            <a:ext cx="5407367" cy="461665"/>
          </a:xfrm>
          <a:prstGeom prst="rect">
            <a:avLst/>
          </a:prstGeom>
          <a:noFill/>
        </p:spPr>
        <p:txBody>
          <a:bodyPr wrap="square" rtlCol="0">
            <a:spAutoFit/>
          </a:bodyPr>
          <a:lstStyle/>
          <a:p>
            <a:pPr algn="l"/>
            <a:r>
              <a:rPr lang="zh-CN" altLang="en-US" sz="2400" b="1" dirty="0" smtClean="0">
                <a:latin typeface="等线" panose="02010600030101010101" pitchFamily="2" charset="-122"/>
                <a:ea typeface="等线" panose="02010600030101010101" pitchFamily="2" charset="-122"/>
                <a:sym typeface="+mn-ea"/>
              </a:rPr>
              <a:t>是中</a:t>
            </a:r>
            <a:r>
              <a:rPr lang="zh-CN" altLang="en-US" sz="2400" b="1" dirty="0">
                <a:latin typeface="等线" panose="02010600030101010101" pitchFamily="2" charset="-122"/>
                <a:ea typeface="等线" panose="02010600030101010101" pitchFamily="2" charset="-122"/>
                <a:sym typeface="+mn-ea"/>
              </a:rPr>
              <a:t>古西欧基本的农业经济组</a:t>
            </a:r>
            <a:r>
              <a:rPr lang="zh-CN" altLang="en-US" sz="2400" b="1" dirty="0" smtClean="0">
                <a:latin typeface="等线" panose="02010600030101010101" pitchFamily="2" charset="-122"/>
                <a:ea typeface="等线" panose="02010600030101010101" pitchFamily="2" charset="-122"/>
                <a:sym typeface="+mn-ea"/>
              </a:rPr>
              <a:t>织</a:t>
            </a:r>
            <a:endParaRPr lang="zh-CN" altLang="en-US" sz="2400" b="1" dirty="0">
              <a:latin typeface="等线" panose="02010600030101010101" pitchFamily="2" charset="-122"/>
              <a:ea typeface="等线" panose="02010600030101010101" pitchFamily="2" charset="-122"/>
              <a:sym typeface="+mn-ea"/>
            </a:endParaRPr>
          </a:p>
        </p:txBody>
      </p:sp>
      <p:sp>
        <p:nvSpPr>
          <p:cNvPr id="4" name="矩形 3"/>
          <p:cNvSpPr/>
          <p:nvPr/>
        </p:nvSpPr>
        <p:spPr>
          <a:xfrm>
            <a:off x="5690646" y="4989656"/>
            <a:ext cx="6096000" cy="1631216"/>
          </a:xfrm>
          <a:prstGeom prst="rect">
            <a:avLst/>
          </a:prstGeom>
        </p:spPr>
        <p:txBody>
          <a:bodyPr>
            <a:spAutoFit/>
          </a:bodyPr>
          <a:lstStyle/>
          <a:p>
            <a:r>
              <a:rPr lang="zh-CN" altLang="en-US" sz="2000" b="1" dirty="0">
                <a:latin typeface="等线" panose="02010600030101010101" pitchFamily="2" charset="-122"/>
                <a:ea typeface="等线" panose="02010600030101010101" pitchFamily="2" charset="-122"/>
              </a:rPr>
              <a:t>城堡（英文名称：</a:t>
            </a:r>
            <a:r>
              <a:rPr lang="en-US" altLang="zh-CN" sz="2000" b="1" dirty="0">
                <a:latin typeface="等线" panose="02010600030101010101" pitchFamily="2" charset="-122"/>
                <a:ea typeface="等线" panose="02010600030101010101" pitchFamily="2" charset="-122"/>
              </a:rPr>
              <a:t>castle/fort</a:t>
            </a:r>
            <a:r>
              <a:rPr lang="zh-CN" altLang="en-US" sz="2000" b="1" dirty="0">
                <a:latin typeface="等线" panose="02010600030101010101" pitchFamily="2" charset="-122"/>
                <a:ea typeface="等线" panose="02010600030101010101" pitchFamily="2" charset="-122"/>
              </a:rPr>
              <a:t>）是欧洲中世纪的一种产物，公元</a:t>
            </a:r>
            <a:r>
              <a:rPr lang="en-US" altLang="zh-CN" sz="2000" b="1" dirty="0">
                <a:latin typeface="等线" panose="02010600030101010101" pitchFamily="2" charset="-122"/>
                <a:ea typeface="等线" panose="02010600030101010101" pitchFamily="2" charset="-122"/>
              </a:rPr>
              <a:t>1066</a:t>
            </a:r>
            <a:r>
              <a:rPr lang="zh-CN" altLang="en-US" sz="2000" b="1" dirty="0">
                <a:latin typeface="等线" panose="02010600030101010101" pitchFamily="2" charset="-122"/>
                <a:ea typeface="等线" panose="02010600030101010101" pitchFamily="2" charset="-122"/>
              </a:rPr>
              <a:t>年至</a:t>
            </a:r>
            <a:r>
              <a:rPr lang="en-US" altLang="zh-CN" sz="2000" b="1" dirty="0">
                <a:latin typeface="等线" panose="02010600030101010101" pitchFamily="2" charset="-122"/>
                <a:ea typeface="等线" panose="02010600030101010101" pitchFamily="2" charset="-122"/>
              </a:rPr>
              <a:t>1400</a:t>
            </a:r>
            <a:r>
              <a:rPr lang="zh-CN" altLang="en-US" sz="2000" b="1" dirty="0">
                <a:latin typeface="等线" panose="02010600030101010101" pitchFamily="2" charset="-122"/>
                <a:ea typeface="等线" panose="02010600030101010101" pitchFamily="2" charset="-122"/>
              </a:rPr>
              <a:t>年是兴建城堡的鼎盛时期，欧洲贵族为争夺土地、粮食、牲畜、人口而不断爆发战争，密集的战争导致了贵族们修建越来越多、越来越大的城堡，来守卫自己的领</a:t>
            </a:r>
            <a:r>
              <a:rPr lang="zh-CN" altLang="en-US" sz="2000" b="1" dirty="0" smtClean="0">
                <a:latin typeface="等线" panose="02010600030101010101" pitchFamily="2" charset="-122"/>
                <a:ea typeface="等线" panose="02010600030101010101" pitchFamily="2" charset="-122"/>
              </a:rPr>
              <a:t>地。</a:t>
            </a:r>
            <a:endParaRPr lang="zh-CN" altLang="en-US" sz="2000" b="1" dirty="0">
              <a:latin typeface="等线" panose="02010600030101010101" pitchFamily="2" charset="-122"/>
              <a:ea typeface="等线" panose="02010600030101010101" pitchFamily="2" charset="-122"/>
            </a:endParaRPr>
          </a:p>
        </p:txBody>
      </p:sp>
    </p:spTree>
    <p:extLst>
      <p:ext uri="{BB962C8B-B14F-4D97-AF65-F5344CB8AC3E}">
        <p14:creationId xmlns:p14="http://schemas.microsoft.com/office/powerpoint/2010/main" xmlns="" val="2139187441"/>
      </p:ext>
    </p:extLst>
  </p:cSld>
  <p:clrMapOvr>
    <a:masterClrMapping/>
  </p:clrMapOvr>
  <p:transition spd="slow">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801801" y="703313"/>
            <a:ext cx="645795" cy="829945"/>
          </a:xfrm>
          <a:prstGeom prst="rect">
            <a:avLst/>
          </a:prstGeom>
          <a:noFill/>
        </p:spPr>
        <p:txBody>
          <a:bodyPr wrap="square" rtlCol="0">
            <a:spAutoFit/>
          </a:bodyPr>
          <a:lstStyle/>
          <a:p>
            <a:pPr algn="ctr"/>
            <a:r>
              <a:rPr lang="zh-CN" altLang="en-US" sz="2400" dirty="0">
                <a:latin typeface="黑体" panose="02010609060101010101" charset="-122"/>
                <a:ea typeface="黑体" panose="02010609060101010101" charset="-122"/>
              </a:rPr>
              <a:t>庄</a:t>
            </a:r>
          </a:p>
          <a:p>
            <a:pPr algn="ctr"/>
            <a:r>
              <a:rPr lang="zh-CN" altLang="en-US" sz="2400" dirty="0">
                <a:latin typeface="黑体" panose="02010609060101010101" charset="-122"/>
                <a:ea typeface="黑体" panose="02010609060101010101" charset="-122"/>
              </a:rPr>
              <a:t>园</a:t>
            </a:r>
          </a:p>
        </p:txBody>
      </p:sp>
      <p:sp>
        <p:nvSpPr>
          <p:cNvPr id="10" name="文本框 9"/>
          <p:cNvSpPr txBox="1"/>
          <p:nvPr/>
        </p:nvSpPr>
        <p:spPr>
          <a:xfrm>
            <a:off x="2095455" y="574516"/>
            <a:ext cx="8997315" cy="460375"/>
          </a:xfrm>
          <a:prstGeom prst="rect">
            <a:avLst/>
          </a:prstGeom>
          <a:noFill/>
        </p:spPr>
        <p:txBody>
          <a:bodyPr wrap="square" rtlCol="0">
            <a:spAutoFit/>
          </a:bodyPr>
          <a:lstStyle/>
          <a:p>
            <a:pPr algn="just"/>
            <a:r>
              <a:rPr lang="zh-CN" altLang="en-US" sz="2400">
                <a:latin typeface="黑体" panose="02010609060101010101" charset="-122"/>
                <a:ea typeface="黑体" panose="02010609060101010101" charset="-122"/>
              </a:rPr>
              <a:t>领主自营地：领主直接经营，农奴耕种，收入归领主所有</a:t>
            </a:r>
          </a:p>
        </p:txBody>
      </p:sp>
      <p:sp>
        <p:nvSpPr>
          <p:cNvPr id="12" name="文本框 11"/>
          <p:cNvSpPr txBox="1"/>
          <p:nvPr/>
        </p:nvSpPr>
        <p:spPr>
          <a:xfrm>
            <a:off x="2094820" y="1034891"/>
            <a:ext cx="8998585" cy="829945"/>
          </a:xfrm>
          <a:prstGeom prst="rect">
            <a:avLst/>
          </a:prstGeom>
          <a:noFill/>
        </p:spPr>
        <p:txBody>
          <a:bodyPr wrap="square" rtlCol="0">
            <a:spAutoFit/>
          </a:bodyPr>
          <a:lstStyle/>
          <a:p>
            <a:pPr algn="just"/>
            <a:r>
              <a:rPr lang="zh-CN" altLang="en-US" sz="2400">
                <a:latin typeface="黑体" panose="02010609060101010101" charset="-122"/>
                <a:ea typeface="黑体" panose="02010609060101010101" charset="-122"/>
              </a:rPr>
              <a:t>农民份地：农民从领主处领有的土地，分为</a:t>
            </a:r>
            <a:r>
              <a:rPr lang="zh-CN" altLang="en-US" sz="2400" u="sng">
                <a:solidFill>
                  <a:srgbClr val="FF0000"/>
                </a:solidFill>
                <a:latin typeface="黑体" panose="02010609060101010101" charset="-122"/>
                <a:ea typeface="黑体" panose="02010609060101010101" charset="-122"/>
              </a:rPr>
              <a:t>自由农</a:t>
            </a:r>
            <a:r>
              <a:rPr lang="zh-CN" altLang="en-US" sz="2400">
                <a:latin typeface="黑体" panose="02010609060101010101" charset="-122"/>
                <a:ea typeface="黑体" panose="02010609060101010101" charset="-122"/>
              </a:rPr>
              <a:t>份地和</a:t>
            </a:r>
            <a:r>
              <a:rPr lang="zh-CN" altLang="en-US" sz="2400" u="sng">
                <a:solidFill>
                  <a:srgbClr val="0070C0"/>
                </a:solidFill>
                <a:latin typeface="黑体" panose="02010609060101010101" charset="-122"/>
                <a:ea typeface="黑体" panose="02010609060101010101" charset="-122"/>
              </a:rPr>
              <a:t>农奴</a:t>
            </a:r>
            <a:r>
              <a:rPr lang="zh-CN" altLang="en-US" sz="2400">
                <a:latin typeface="黑体" panose="02010609060101010101" charset="-122"/>
                <a:ea typeface="黑体" panose="02010609060101010101" charset="-122"/>
              </a:rPr>
              <a:t>份地，自耕自收</a:t>
            </a:r>
          </a:p>
        </p:txBody>
      </p:sp>
      <p:cxnSp>
        <p:nvCxnSpPr>
          <p:cNvPr id="13" name="肘形连接符 12"/>
          <p:cNvCxnSpPr/>
          <p:nvPr/>
        </p:nvCxnSpPr>
        <p:spPr>
          <a:xfrm rot="10800000" flipV="1">
            <a:off x="7602175" y="1434306"/>
            <a:ext cx="1047750" cy="610235"/>
          </a:xfrm>
          <a:prstGeom prst="bentConnector3">
            <a:avLst>
              <a:gd name="adj1" fmla="val -484"/>
            </a:avLst>
          </a:prstGeom>
          <a:ln w="25400">
            <a:solidFill>
              <a:srgbClr val="FF0000"/>
            </a:solidFill>
            <a:tailEnd type="arrow" w="med" len="med"/>
          </a:ln>
        </p:spPr>
        <p:style>
          <a:lnRef idx="1">
            <a:schemeClr val="accent2"/>
          </a:lnRef>
          <a:fillRef idx="0">
            <a:schemeClr val="accent2"/>
          </a:fillRef>
          <a:effectRef idx="0">
            <a:schemeClr val="accent2"/>
          </a:effectRef>
          <a:fontRef idx="minor">
            <a:schemeClr val="tx1"/>
          </a:fontRef>
        </p:style>
      </p:cxnSp>
      <p:sp>
        <p:nvSpPr>
          <p:cNvPr id="14" name="文本框 13"/>
          <p:cNvSpPr txBox="1"/>
          <p:nvPr/>
        </p:nvSpPr>
        <p:spPr>
          <a:xfrm>
            <a:off x="4961845" y="1505426"/>
            <a:ext cx="2640330" cy="829945"/>
          </a:xfrm>
          <a:prstGeom prst="rect">
            <a:avLst/>
          </a:prstGeom>
          <a:noFill/>
        </p:spPr>
        <p:txBody>
          <a:bodyPr wrap="square" rtlCol="0">
            <a:spAutoFit/>
          </a:bodyPr>
          <a:lstStyle/>
          <a:p>
            <a:pPr algn="r"/>
            <a:r>
              <a:rPr lang="zh-CN" altLang="en-US" sz="2400" dirty="0">
                <a:solidFill>
                  <a:srgbClr val="FF0000"/>
                </a:solidFill>
                <a:latin typeface="黑体" panose="02010609060101010101" charset="-122"/>
                <a:ea typeface="黑体" panose="02010609060101010101" charset="-122"/>
              </a:rPr>
              <a:t>也要为领主服一定时间的劳役</a:t>
            </a:r>
          </a:p>
        </p:txBody>
      </p:sp>
      <p:cxnSp>
        <p:nvCxnSpPr>
          <p:cNvPr id="15" name="肘形连接符 14"/>
          <p:cNvCxnSpPr>
            <a:endCxn id="16" idx="3"/>
          </p:cNvCxnSpPr>
          <p:nvPr/>
        </p:nvCxnSpPr>
        <p:spPr>
          <a:xfrm rot="5400000">
            <a:off x="8950379" y="1643290"/>
            <a:ext cx="1594922" cy="1168400"/>
          </a:xfrm>
          <a:prstGeom prst="bentConnector2">
            <a:avLst/>
          </a:prstGeom>
          <a:ln w="25400">
            <a:solidFill>
              <a:srgbClr val="0070C0"/>
            </a:solidFill>
            <a:tailEnd type="arrow" w="med" len="med"/>
          </a:ln>
        </p:spPr>
        <p:style>
          <a:lnRef idx="1">
            <a:schemeClr val="accent2"/>
          </a:lnRef>
          <a:fillRef idx="0">
            <a:schemeClr val="accent2"/>
          </a:fillRef>
          <a:effectRef idx="0">
            <a:schemeClr val="accent2"/>
          </a:effectRef>
          <a:fontRef idx="minor">
            <a:schemeClr val="tx1"/>
          </a:fontRef>
        </p:style>
      </p:cxnSp>
      <p:sp>
        <p:nvSpPr>
          <p:cNvPr id="16" name="文本框 15"/>
          <p:cNvSpPr txBox="1"/>
          <p:nvPr/>
        </p:nvSpPr>
        <p:spPr>
          <a:xfrm>
            <a:off x="4891995" y="2240121"/>
            <a:ext cx="4271645" cy="1569660"/>
          </a:xfrm>
          <a:prstGeom prst="rect">
            <a:avLst/>
          </a:prstGeom>
          <a:noFill/>
        </p:spPr>
        <p:txBody>
          <a:bodyPr wrap="square" rtlCol="0">
            <a:spAutoFit/>
          </a:bodyPr>
          <a:lstStyle/>
          <a:p>
            <a:pPr algn="r"/>
            <a:endParaRPr lang="en-US" altLang="zh-CN" sz="2400" dirty="0" smtClean="0">
              <a:solidFill>
                <a:srgbClr val="0070C0"/>
              </a:solidFill>
              <a:latin typeface="黑体" panose="02010609060101010101" charset="-122"/>
              <a:ea typeface="黑体" panose="02010609060101010101" charset="-122"/>
            </a:endParaRPr>
          </a:p>
          <a:p>
            <a:pPr algn="r"/>
            <a:r>
              <a:rPr lang="zh-CN" altLang="en-US" sz="2400" dirty="0" smtClean="0">
                <a:solidFill>
                  <a:srgbClr val="0070C0"/>
                </a:solidFill>
                <a:latin typeface="黑体" panose="02010609060101010101" charset="-122"/>
                <a:ea typeface="黑体" panose="02010609060101010101" charset="-122"/>
              </a:rPr>
              <a:t>法</a:t>
            </a:r>
            <a:r>
              <a:rPr lang="zh-CN" altLang="en-US" sz="2400" dirty="0">
                <a:solidFill>
                  <a:srgbClr val="0070C0"/>
                </a:solidFill>
                <a:latin typeface="黑体" panose="02010609060101010101" charset="-122"/>
                <a:ea typeface="黑体" panose="02010609060101010101" charset="-122"/>
              </a:rPr>
              <a:t>律上是</a:t>
            </a:r>
            <a:r>
              <a:rPr lang="zh-CN" altLang="en-US" sz="2400" u="sng" dirty="0">
                <a:solidFill>
                  <a:srgbClr val="0070C0"/>
                </a:solidFill>
                <a:latin typeface="黑体" panose="02010609060101010101" charset="-122"/>
                <a:ea typeface="黑体" panose="02010609060101010101" charset="-122"/>
              </a:rPr>
              <a:t>非自由人</a:t>
            </a:r>
            <a:r>
              <a:rPr lang="zh-CN" altLang="en-US" sz="2400" dirty="0">
                <a:solidFill>
                  <a:srgbClr val="0070C0"/>
                </a:solidFill>
                <a:latin typeface="黑体" panose="02010609060101010101" charset="-122"/>
                <a:ea typeface="黑体" panose="02010609060101010101" charset="-122"/>
              </a:rPr>
              <a:t>，被固着于土地上，需要自备工具为领主服一定时间的劳役</a:t>
            </a:r>
          </a:p>
        </p:txBody>
      </p:sp>
      <p:sp>
        <p:nvSpPr>
          <p:cNvPr id="17" name="左大括号 16"/>
          <p:cNvSpPr/>
          <p:nvPr/>
        </p:nvSpPr>
        <p:spPr>
          <a:xfrm>
            <a:off x="1807165" y="707231"/>
            <a:ext cx="212725" cy="993775"/>
          </a:xfrm>
          <a:prstGeom prst="leftBrace">
            <a:avLst>
              <a:gd name="adj1" fmla="val 55820"/>
              <a:gd name="adj2" fmla="val 50000"/>
            </a:avLst>
          </a:prstGeom>
          <a:ln w="254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8" name="文本框 17"/>
          <p:cNvSpPr txBox="1"/>
          <p:nvPr/>
        </p:nvSpPr>
        <p:spPr>
          <a:xfrm>
            <a:off x="3987800" y="3990114"/>
            <a:ext cx="8012855" cy="1791260"/>
          </a:xfrm>
          <a:prstGeom prst="rect">
            <a:avLst/>
          </a:prstGeom>
          <a:noFill/>
        </p:spPr>
        <p:txBody>
          <a:bodyPr wrap="square" rtlCol="0" anchor="t">
            <a:spAutoFit/>
          </a:bodyPr>
          <a:lstStyle/>
          <a:p>
            <a:pPr algn="just">
              <a:lnSpc>
                <a:spcPct val="115000"/>
              </a:lnSpc>
              <a:spcBef>
                <a:spcPts val="0"/>
              </a:spcBef>
              <a:spcAft>
                <a:spcPts val="0"/>
              </a:spcAft>
            </a:pPr>
            <a:r>
              <a:rPr lang="zh-CN" altLang="en-US" sz="2400" dirty="0">
                <a:solidFill>
                  <a:srgbClr val="0000FF"/>
                </a:solidFill>
                <a:latin typeface="黑体" panose="02010609060101010101" charset="-122"/>
                <a:ea typeface="黑体" panose="02010609060101010101" charset="-122"/>
              </a:rPr>
              <a:t>庄园法</a:t>
            </a:r>
            <a:r>
              <a:rPr lang="zh-CN" altLang="en-US" sz="2400" dirty="0" smtClean="0">
                <a:solidFill>
                  <a:srgbClr val="0000FF"/>
                </a:solidFill>
                <a:latin typeface="黑体" panose="02010609060101010101" charset="-122"/>
                <a:ea typeface="黑体" panose="02010609060101010101" charset="-122"/>
              </a:rPr>
              <a:t>庭</a:t>
            </a:r>
            <a:r>
              <a:rPr lang="zh-CN" altLang="en-US" sz="2400" dirty="0" smtClean="0">
                <a:solidFill>
                  <a:srgbClr val="FF0000"/>
                </a:solidFill>
                <a:latin typeface="等线" panose="02010600030101010101" pitchFamily="2" charset="-122"/>
                <a:ea typeface="等线" panose="02010600030101010101" pitchFamily="2" charset="-122"/>
              </a:rPr>
              <a:t>：</a:t>
            </a:r>
            <a:r>
              <a:rPr lang="zh-CN" altLang="en-US" sz="2400" b="1" dirty="0" smtClean="0">
                <a:solidFill>
                  <a:srgbClr val="FF0000"/>
                </a:solidFill>
                <a:latin typeface="等线" panose="02010600030101010101" pitchFamily="2" charset="-122"/>
                <a:ea typeface="等线" panose="02010600030101010101" pitchFamily="2" charset="-122"/>
              </a:rPr>
              <a:t>领</a:t>
            </a:r>
            <a:r>
              <a:rPr lang="zh-CN" altLang="en-US" sz="2400" b="1" dirty="0">
                <a:solidFill>
                  <a:srgbClr val="FF0000"/>
                </a:solidFill>
                <a:latin typeface="等线" panose="02010600030101010101" pitchFamily="2" charset="-122"/>
                <a:ea typeface="等线" panose="02010600030101010101" pitchFamily="2" charset="-122"/>
              </a:rPr>
              <a:t>主或其管家主持的</a:t>
            </a:r>
            <a:r>
              <a:rPr lang="zh-CN" altLang="en-US" sz="2400" b="1" u="sng" dirty="0">
                <a:solidFill>
                  <a:srgbClr val="FF0000"/>
                </a:solidFill>
                <a:latin typeface="等线" panose="02010600030101010101" pitchFamily="2" charset="-122"/>
                <a:ea typeface="等线" panose="02010600030101010101" pitchFamily="2" charset="-122"/>
              </a:rPr>
              <a:t>庄园法庭</a:t>
            </a:r>
            <a:r>
              <a:rPr lang="zh-CN" altLang="en-US" sz="2400" b="1" dirty="0">
                <a:solidFill>
                  <a:srgbClr val="FF0000"/>
                </a:solidFill>
                <a:latin typeface="等线" panose="02010600030101010101" pitchFamily="2" charset="-122"/>
                <a:ea typeface="等线" panose="02010600030101010101" pitchFamily="2" charset="-122"/>
              </a:rPr>
              <a:t>审理庄园内的各种案件；</a:t>
            </a:r>
            <a:r>
              <a:rPr lang="zh-CN" altLang="en-US" sz="2400" b="1" dirty="0">
                <a:solidFill>
                  <a:srgbClr val="0000FF"/>
                </a:solidFill>
                <a:latin typeface="等线" panose="02010600030101010101" pitchFamily="2" charset="-122"/>
                <a:ea typeface="等线" panose="02010600030101010101" pitchFamily="2" charset="-122"/>
              </a:rPr>
              <a:t>审判依据</a:t>
            </a:r>
            <a:r>
              <a:rPr lang="zh-CN" altLang="en-US" sz="2400" b="1" dirty="0">
                <a:solidFill>
                  <a:srgbClr val="FF0000"/>
                </a:solidFill>
                <a:latin typeface="等线" panose="02010600030101010101" pitchFamily="2" charset="-122"/>
                <a:ea typeface="等线" panose="02010600030101010101" pitchFamily="2" charset="-122"/>
              </a:rPr>
              <a:t>：习惯法或村法；</a:t>
            </a:r>
            <a:r>
              <a:rPr lang="zh-CN" altLang="en-US" sz="2400" b="1" dirty="0">
                <a:solidFill>
                  <a:srgbClr val="0000FF"/>
                </a:solidFill>
                <a:latin typeface="等线" panose="02010600030101010101" pitchFamily="2" charset="-122"/>
                <a:ea typeface="等线" panose="02010600030101010101" pitchFamily="2" charset="-122"/>
              </a:rPr>
              <a:t>评价：</a:t>
            </a:r>
            <a:r>
              <a:rPr lang="zh-CN" altLang="en-US" sz="2400" b="1" dirty="0">
                <a:solidFill>
                  <a:srgbClr val="FF0000"/>
                </a:solidFill>
                <a:latin typeface="等线" panose="02010600030101010101" pitchFamily="2" charset="-122"/>
                <a:ea typeface="等线" panose="02010600030101010101" pitchFamily="2" charset="-122"/>
              </a:rPr>
              <a:t>庄园法庭维护了领主的利益，维护庄园的秩序；自由农、农奴可以利用法庭维护自身利益，在一定程度上限制领主特权。</a:t>
            </a:r>
          </a:p>
        </p:txBody>
      </p:sp>
      <p:sp>
        <p:nvSpPr>
          <p:cNvPr id="6" name="左大括号 5"/>
          <p:cNvSpPr/>
          <p:nvPr/>
        </p:nvSpPr>
        <p:spPr>
          <a:xfrm>
            <a:off x="4917395" y="1864836"/>
            <a:ext cx="130175" cy="993775"/>
          </a:xfrm>
          <a:prstGeom prst="leftBrace">
            <a:avLst>
              <a:gd name="adj1" fmla="val 55820"/>
              <a:gd name="adj2" fmla="val 50000"/>
            </a:avLst>
          </a:prstGeom>
          <a:ln w="254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0" name="文本框 19"/>
          <p:cNvSpPr txBox="1"/>
          <p:nvPr/>
        </p:nvSpPr>
        <p:spPr>
          <a:xfrm>
            <a:off x="3316401" y="2094385"/>
            <a:ext cx="1507807" cy="683264"/>
          </a:xfrm>
          <a:prstGeom prst="rect">
            <a:avLst/>
          </a:prstGeom>
          <a:noFill/>
        </p:spPr>
        <p:txBody>
          <a:bodyPr wrap="square" rtlCol="0" anchor="t">
            <a:spAutoFit/>
          </a:bodyPr>
          <a:lstStyle/>
          <a:p>
            <a:pPr algn="just">
              <a:lnSpc>
                <a:spcPct val="80000"/>
              </a:lnSpc>
              <a:spcBef>
                <a:spcPts val="0"/>
              </a:spcBef>
              <a:spcAft>
                <a:spcPts val="0"/>
              </a:spcAft>
            </a:pPr>
            <a:r>
              <a:rPr lang="zh-CN" sz="2400" dirty="0">
                <a:solidFill>
                  <a:srgbClr val="0000FF"/>
                </a:solidFill>
                <a:latin typeface="黑体" panose="02010609060101010101" charset="-122"/>
                <a:ea typeface="黑体" panose="02010609060101010101" charset="-122"/>
              </a:rPr>
              <a:t>向领主缴纳租税</a:t>
            </a:r>
          </a:p>
        </p:txBody>
      </p:sp>
      <p:pic>
        <p:nvPicPr>
          <p:cNvPr id="14337" name="图片 3" descr="1.jpg"/>
          <p:cNvPicPr>
            <a:picLocks noChangeAspect="1"/>
          </p:cNvPicPr>
          <p:nvPr/>
        </p:nvPicPr>
        <p:blipFill>
          <a:blip r:embed="rId2">
            <a:lum contrast="20000"/>
          </a:blip>
          <a:stretch>
            <a:fillRect/>
          </a:stretch>
        </p:blipFill>
        <p:spPr>
          <a:xfrm>
            <a:off x="175780" y="3157727"/>
            <a:ext cx="3688220" cy="2919819"/>
          </a:xfrm>
          <a:prstGeom prst="rect">
            <a:avLst/>
          </a:prstGeom>
          <a:noFill/>
          <a:ln w="9525">
            <a:noFill/>
          </a:ln>
        </p:spPr>
      </p:pic>
      <p:sp>
        <p:nvSpPr>
          <p:cNvPr id="21" name="文本框 20"/>
          <p:cNvSpPr txBox="1"/>
          <p:nvPr/>
        </p:nvSpPr>
        <p:spPr>
          <a:xfrm>
            <a:off x="3990289" y="5950969"/>
            <a:ext cx="8010366" cy="523220"/>
          </a:xfrm>
          <a:prstGeom prst="rect">
            <a:avLst/>
          </a:prstGeom>
          <a:noFill/>
        </p:spPr>
        <p:txBody>
          <a:bodyPr wrap="square" rtlCol="0">
            <a:spAutoFit/>
          </a:bodyPr>
          <a:lstStyle/>
          <a:p>
            <a:r>
              <a:rPr lang="zh-CN" altLang="en-US" sz="2800" b="1" dirty="0" smtClean="0"/>
              <a:t>庄园性</a:t>
            </a:r>
            <a:r>
              <a:rPr lang="zh-CN" altLang="en-US" sz="2800" b="1" dirty="0"/>
              <a:t>质：独立的自给自足的经济、政治单位</a:t>
            </a:r>
          </a:p>
        </p:txBody>
      </p:sp>
      <p:sp>
        <p:nvSpPr>
          <p:cNvPr id="19" name="流程图: 顺序访问存储器 18"/>
          <p:cNvSpPr/>
          <p:nvPr/>
        </p:nvSpPr>
        <p:spPr>
          <a:xfrm>
            <a:off x="246208" y="218677"/>
            <a:ext cx="1224136" cy="434815"/>
          </a:xfrm>
          <a:prstGeom prst="flowChartMagneticTap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solidFill>
                  <a:schemeClr val="tx1"/>
                </a:solidFill>
              </a:rPr>
              <a:t>笔记</a:t>
            </a:r>
            <a:endParaRPr lang="zh-CN" altLang="en-US" sz="2400" b="1" dirty="0">
              <a:solidFill>
                <a:schemeClr val="tx1"/>
              </a:solidFill>
            </a:endParaRPr>
          </a:p>
        </p:txBody>
      </p:sp>
    </p:spTree>
    <p:extLst>
      <p:ext uri="{BB962C8B-B14F-4D97-AF65-F5344CB8AC3E}">
        <p14:creationId xmlns:p14="http://schemas.microsoft.com/office/powerpoint/2010/main" xmlns="" val="3030682819"/>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文本框 1"/>
          <p:cNvSpPr txBox="1"/>
          <p:nvPr/>
        </p:nvSpPr>
        <p:spPr>
          <a:xfrm>
            <a:off x="422275" y="685165"/>
            <a:ext cx="6450740" cy="2861310"/>
          </a:xfrm>
          <a:prstGeom prst="rect">
            <a:avLst/>
          </a:prstGeom>
          <a:noFill/>
          <a:ln w="9525">
            <a:noFill/>
          </a:ln>
        </p:spPr>
        <p:txBody>
          <a:bodyPr wrap="square" anchor="t">
            <a:spAutoFit/>
          </a:bodyPr>
          <a:lstStyle/>
          <a:p>
            <a:pPr>
              <a:lnSpc>
                <a:spcPct val="150000"/>
              </a:lnSpc>
            </a:pPr>
            <a:r>
              <a:rPr lang="zh-CN" altLang="en-US" sz="2400" b="1" dirty="0">
                <a:solidFill>
                  <a:srgbClr val="FF0000"/>
                </a:solidFill>
                <a:latin typeface="等线" panose="02010600030101010101" pitchFamily="2" charset="-122"/>
                <a:ea typeface="等线" panose="02010600030101010101" pitchFamily="2" charset="-122"/>
              </a:rPr>
              <a:t>知识拓展</a:t>
            </a:r>
            <a:r>
              <a:rPr lang="zh-CN" altLang="en-US" sz="2400" b="1" dirty="0">
                <a:latin typeface="等线" panose="02010600030101010101" pitchFamily="2" charset="-122"/>
                <a:ea typeface="等线" panose="02010600030101010101" pitchFamily="2" charset="-122"/>
              </a:rPr>
              <a:t>：（庄园制下）封建领主不但通过各种地租形态对农民进行剥削，同时也对农民施行</a:t>
            </a:r>
            <a:r>
              <a:rPr lang="en-US" altLang="zh-CN" sz="2400" b="1" dirty="0">
                <a:latin typeface="等线" panose="02010600030101010101" pitchFamily="2" charset="-122"/>
                <a:ea typeface="等线" panose="02010600030101010101" pitchFamily="2" charset="-122"/>
              </a:rPr>
              <a:t>“</a:t>
            </a:r>
            <a:r>
              <a:rPr lang="zh-CN" altLang="en-US" sz="2400" b="1" dirty="0">
                <a:latin typeface="等线" panose="02010600030101010101" pitchFamily="2" charset="-122"/>
                <a:ea typeface="等线" panose="02010600030101010101" pitchFamily="2" charset="-122"/>
                <a:sym typeface="宋体" panose="02010600030101010101" pitchFamily="2" charset="-122"/>
              </a:rPr>
              <a:t>超经济的强制</a:t>
            </a:r>
            <a:r>
              <a:rPr lang="zh-CN" altLang="en-US" sz="2400" b="1" dirty="0">
                <a:solidFill>
                  <a:srgbClr val="030DD7"/>
                </a:solidFill>
                <a:latin typeface="等线" panose="02010600030101010101" pitchFamily="2" charset="-122"/>
                <a:ea typeface="等线" panose="02010600030101010101" pitchFamily="2" charset="-122"/>
                <a:sym typeface="宋体" panose="02010600030101010101" pitchFamily="2" charset="-122"/>
              </a:rPr>
              <a:t>（政治、社会附属）</a:t>
            </a:r>
            <a:r>
              <a:rPr lang="en-US" altLang="zh-CN" sz="2400" b="1" dirty="0">
                <a:latin typeface="等线" panose="02010600030101010101" pitchFamily="2" charset="-122"/>
                <a:ea typeface="等线" panose="02010600030101010101" pitchFamily="2" charset="-122"/>
              </a:rPr>
              <a:t>”</a:t>
            </a:r>
            <a:r>
              <a:rPr lang="zh-CN" altLang="en-US" sz="2400" b="1" dirty="0">
                <a:latin typeface="等线" panose="02010600030101010101" pitchFamily="2" charset="-122"/>
                <a:ea typeface="等线" panose="02010600030101010101" pitchFamily="2" charset="-122"/>
              </a:rPr>
              <a:t>，有统治、惩罚农民的权力。</a:t>
            </a:r>
          </a:p>
          <a:p>
            <a:pPr algn="r">
              <a:lnSpc>
                <a:spcPct val="150000"/>
              </a:lnSpc>
            </a:pPr>
            <a:r>
              <a:rPr lang="en-US" altLang="zh-CN" sz="2400" b="1" dirty="0">
                <a:solidFill>
                  <a:srgbClr val="401BC0"/>
                </a:solidFill>
                <a:latin typeface="等线" panose="02010600030101010101" pitchFamily="2" charset="-122"/>
                <a:ea typeface="等线" panose="02010600030101010101" pitchFamily="2" charset="-122"/>
              </a:rPr>
              <a:t>——</a:t>
            </a:r>
            <a:r>
              <a:rPr lang="zh-CN" altLang="en-US" sz="2400" b="1" dirty="0">
                <a:solidFill>
                  <a:srgbClr val="401BC0"/>
                </a:solidFill>
                <a:latin typeface="等线" panose="02010600030101010101" pitchFamily="2" charset="-122"/>
                <a:ea typeface="等线" panose="02010600030101010101" pitchFamily="2" charset="-122"/>
              </a:rPr>
              <a:t>齐思和《西欧中世纪的庄园制度》</a:t>
            </a:r>
            <a:endParaRPr lang="zh-CN" altLang="en-US" sz="2400" b="1" dirty="0">
              <a:solidFill>
                <a:srgbClr val="FF0000"/>
              </a:solidFill>
              <a:latin typeface="等线" panose="02010600030101010101" pitchFamily="2" charset="-122"/>
              <a:ea typeface="等线" panose="02010600030101010101" pitchFamily="2" charset="-122"/>
              <a:sym typeface="宋体" panose="02010600030101010101" pitchFamily="2" charset="-122"/>
            </a:endParaRPr>
          </a:p>
        </p:txBody>
      </p:sp>
      <p:sp>
        <p:nvSpPr>
          <p:cNvPr id="6" name="文本框 5"/>
          <p:cNvSpPr txBox="1"/>
          <p:nvPr/>
        </p:nvSpPr>
        <p:spPr>
          <a:xfrm>
            <a:off x="1919536" y="4149080"/>
            <a:ext cx="8474075" cy="460375"/>
          </a:xfrm>
          <a:prstGeom prst="rect">
            <a:avLst/>
          </a:prstGeom>
          <a:solidFill>
            <a:schemeClr val="bg1">
              <a:alpha val="15000"/>
            </a:schemeClr>
          </a:solidFill>
        </p:spPr>
        <p:txBody>
          <a:bodyPr>
            <a:spAutoFit/>
          </a:bodyPr>
          <a:lstStyle/>
          <a:p>
            <a:pPr algn="ctr" fontAlgn="auto">
              <a:spcBef>
                <a:spcPts val="0"/>
              </a:spcBef>
              <a:spcAft>
                <a:spcPts val="0"/>
              </a:spcAft>
              <a:defRPr/>
            </a:pPr>
            <a:r>
              <a:rPr lang="zh-CN" altLang="en-US" sz="2400" b="1" noProof="1">
                <a:solidFill>
                  <a:srgbClr val="FF0000"/>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sym typeface="+mn-ea"/>
              </a:rPr>
              <a:t>经济组织   </a:t>
            </a:r>
            <a:r>
              <a:rPr lang="zh-CN" altLang="en-US" sz="2400" b="1" noProof="1">
                <a:solidFill>
                  <a:srgbClr val="030DD7"/>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sym typeface="+mn-ea"/>
              </a:rPr>
              <a:t>      </a:t>
            </a:r>
            <a:r>
              <a:rPr lang="zh-CN" altLang="en-US" sz="2400" b="1" noProof="1">
                <a:solidFill>
                  <a:srgbClr val="FF0000"/>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sym typeface="+mn-ea"/>
              </a:rPr>
              <a:t>政治组织    </a:t>
            </a:r>
            <a:r>
              <a:rPr lang="zh-CN" altLang="en-US" sz="2400" b="1" noProof="1">
                <a:solidFill>
                  <a:srgbClr val="030DD7"/>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sym typeface="+mn-ea"/>
              </a:rPr>
              <a:t>    </a:t>
            </a:r>
            <a:r>
              <a:rPr lang="zh-CN" altLang="en-US" sz="2400" b="1" noProof="1">
                <a:solidFill>
                  <a:srgbClr val="FF0000"/>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sym typeface="+mn-ea"/>
              </a:rPr>
              <a:t>社会组织</a:t>
            </a:r>
          </a:p>
        </p:txBody>
      </p:sp>
      <p:sp>
        <p:nvSpPr>
          <p:cNvPr id="9" name="文本框 8"/>
          <p:cNvSpPr txBox="1"/>
          <p:nvPr/>
        </p:nvSpPr>
        <p:spPr>
          <a:xfrm>
            <a:off x="7889489" y="5084726"/>
            <a:ext cx="1557020" cy="506730"/>
          </a:xfrm>
          <a:prstGeom prst="rect">
            <a:avLst/>
          </a:prstGeom>
          <a:noFill/>
        </p:spPr>
        <p:txBody>
          <a:bodyPr wrap="none">
            <a:spAutoFit/>
          </a:bodyPr>
          <a:lstStyle/>
          <a:p>
            <a:pPr algn="ctr" fontAlgn="auto">
              <a:spcBef>
                <a:spcPts val="0"/>
              </a:spcBef>
              <a:spcAft>
                <a:spcPts val="0"/>
              </a:spcAft>
              <a:defRPr/>
            </a:pPr>
            <a:r>
              <a:rPr lang="zh-CN" altLang="en-US" sz="2700" b="1" noProof="1">
                <a:solidFill>
                  <a:srgbClr val="030DD7"/>
                </a:solidFill>
                <a:effectLst>
                  <a:outerShdw blurRad="38100" dist="38100" dir="2700000" algn="tl">
                    <a:srgbClr val="000000">
                      <a:alpha val="43137"/>
                    </a:srgbClr>
                  </a:outerShdw>
                </a:effectLst>
                <a:latin typeface="华文中宋" panose="02010600040101010101" charset="-122"/>
                <a:ea typeface="华文中宋" panose="02010600040101010101" charset="-122"/>
                <a:cs typeface="华文中宋" panose="02010600040101010101" charset="-122"/>
                <a:sym typeface="+mn-ea"/>
              </a:rPr>
              <a:t>尖锐对立</a:t>
            </a:r>
          </a:p>
        </p:txBody>
      </p:sp>
      <p:sp>
        <p:nvSpPr>
          <p:cNvPr id="11" name="文本框 10"/>
          <p:cNvSpPr txBox="1"/>
          <p:nvPr/>
        </p:nvSpPr>
        <p:spPr>
          <a:xfrm>
            <a:off x="2781549" y="5106951"/>
            <a:ext cx="1557020" cy="506730"/>
          </a:xfrm>
          <a:prstGeom prst="rect">
            <a:avLst/>
          </a:prstGeom>
          <a:noFill/>
        </p:spPr>
        <p:txBody>
          <a:bodyPr wrap="none">
            <a:spAutoFit/>
          </a:bodyPr>
          <a:lstStyle/>
          <a:p>
            <a:pPr fontAlgn="auto">
              <a:spcBef>
                <a:spcPts val="0"/>
              </a:spcBef>
              <a:spcAft>
                <a:spcPts val="0"/>
              </a:spcAft>
              <a:defRPr/>
            </a:pPr>
            <a:r>
              <a:rPr lang="zh-CN" altLang="en-US" sz="2700" b="1" noProof="1">
                <a:solidFill>
                  <a:srgbClr val="030DD7"/>
                </a:solidFill>
                <a:effectLst>
                  <a:outerShdw blurRad="38100" dist="38100" dir="2700000" algn="tl">
                    <a:srgbClr val="000000">
                      <a:alpha val="43137"/>
                    </a:srgbClr>
                  </a:outerShdw>
                </a:effectLst>
                <a:latin typeface="华文中宋" panose="02010600040101010101" charset="-122"/>
                <a:ea typeface="华文中宋" panose="02010600040101010101" charset="-122"/>
                <a:cs typeface="华文中宋" panose="02010600040101010101" charset="-122"/>
                <a:sym typeface="+mn-ea"/>
              </a:rPr>
              <a:t>残酷剥削</a:t>
            </a:r>
          </a:p>
        </p:txBody>
      </p:sp>
      <p:sp>
        <p:nvSpPr>
          <p:cNvPr id="12" name="文本框 11"/>
          <p:cNvSpPr txBox="1"/>
          <p:nvPr/>
        </p:nvSpPr>
        <p:spPr>
          <a:xfrm>
            <a:off x="5486649" y="5106951"/>
            <a:ext cx="1557020" cy="506730"/>
          </a:xfrm>
          <a:prstGeom prst="rect">
            <a:avLst/>
          </a:prstGeom>
          <a:noFill/>
        </p:spPr>
        <p:txBody>
          <a:bodyPr wrap="none">
            <a:spAutoFit/>
          </a:bodyPr>
          <a:lstStyle/>
          <a:p>
            <a:pPr fontAlgn="auto">
              <a:spcBef>
                <a:spcPts val="0"/>
              </a:spcBef>
              <a:spcAft>
                <a:spcPts val="0"/>
              </a:spcAft>
              <a:defRPr/>
            </a:pPr>
            <a:r>
              <a:rPr lang="zh-CN" altLang="en-US" sz="2700" b="1" noProof="1">
                <a:solidFill>
                  <a:srgbClr val="030DD7"/>
                </a:solidFill>
                <a:effectLst>
                  <a:outerShdw blurRad="38100" dist="38100" dir="2700000" algn="tl">
                    <a:srgbClr val="000000">
                      <a:alpha val="43137"/>
                    </a:srgbClr>
                  </a:outerShdw>
                </a:effectLst>
                <a:latin typeface="华文中宋" panose="02010600040101010101" charset="-122"/>
                <a:ea typeface="华文中宋" panose="02010600040101010101" charset="-122"/>
                <a:cs typeface="华文中宋" panose="02010600040101010101" charset="-122"/>
                <a:sym typeface="+mn-ea"/>
              </a:rPr>
              <a:t>沉重压迫</a:t>
            </a:r>
          </a:p>
        </p:txBody>
      </p:sp>
      <p:sp>
        <p:nvSpPr>
          <p:cNvPr id="16" name="下箭头 15"/>
          <p:cNvSpPr/>
          <p:nvPr/>
        </p:nvSpPr>
        <p:spPr>
          <a:xfrm>
            <a:off x="3462586" y="4670389"/>
            <a:ext cx="139700" cy="549275"/>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00" strike="noStrike" noProof="1"/>
          </a:p>
        </p:txBody>
      </p:sp>
      <p:sp>
        <p:nvSpPr>
          <p:cNvPr id="17" name="下箭头 16"/>
          <p:cNvSpPr/>
          <p:nvPr/>
        </p:nvSpPr>
        <p:spPr>
          <a:xfrm>
            <a:off x="6086724" y="4660864"/>
            <a:ext cx="139700" cy="512763"/>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00" strike="noStrike" noProof="1"/>
          </a:p>
        </p:txBody>
      </p:sp>
      <p:sp>
        <p:nvSpPr>
          <p:cNvPr id="18" name="下箭头 17"/>
          <p:cNvSpPr/>
          <p:nvPr/>
        </p:nvSpPr>
        <p:spPr>
          <a:xfrm>
            <a:off x="8560049" y="4670389"/>
            <a:ext cx="152400" cy="503238"/>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00" strike="noStrike" noProof="1"/>
          </a:p>
        </p:txBody>
      </p:sp>
      <p:pic>
        <p:nvPicPr>
          <p:cNvPr id="13" name="图片 12" descr="D:\自己公开课\20190412  广西中世纪\广西备课\0411定稿\微信图片_20190411095816.jpg微信图片_20190411095816"/>
          <p:cNvPicPr>
            <a:picLocks noChangeAspect="1"/>
          </p:cNvPicPr>
          <p:nvPr/>
        </p:nvPicPr>
        <p:blipFill>
          <a:blip r:embed="rId3" cstate="print">
            <a:lum contrast="42000"/>
          </a:blip>
          <a:srcRect l="5684" t="40079" r="12888" b="8596"/>
          <a:stretch>
            <a:fillRect/>
          </a:stretch>
        </p:blipFill>
        <p:spPr>
          <a:xfrm rot="10800000">
            <a:off x="6873015" y="487680"/>
            <a:ext cx="5132930" cy="2509272"/>
          </a:xfrm>
          <a:prstGeom prst="rect">
            <a:avLst/>
          </a:prstGeom>
          <a:effectLst>
            <a:softEdge rad="127000"/>
          </a:effectLst>
        </p:spPr>
      </p:pic>
      <p:sp>
        <p:nvSpPr>
          <p:cNvPr id="15370" name="文本框 4"/>
          <p:cNvSpPr txBox="1"/>
          <p:nvPr/>
        </p:nvSpPr>
        <p:spPr>
          <a:xfrm>
            <a:off x="7717721" y="3178175"/>
            <a:ext cx="3457575" cy="368300"/>
          </a:xfrm>
          <a:prstGeom prst="rect">
            <a:avLst/>
          </a:prstGeom>
          <a:noFill/>
          <a:ln w="9525">
            <a:noFill/>
          </a:ln>
        </p:spPr>
        <p:txBody>
          <a:bodyPr anchor="t">
            <a:spAutoFit/>
          </a:bodyPr>
          <a:lstStyle/>
          <a:p>
            <a:r>
              <a:rPr lang="zh-CN" altLang="en-US" b="1" dirty="0">
                <a:latin typeface="等线" panose="02010600030101010101" charset="-122"/>
                <a:ea typeface="等线" panose="02010600030101010101" charset="-122"/>
              </a:rPr>
              <a:t>农民在执政官监督下收割谷物</a:t>
            </a:r>
          </a:p>
        </p:txBody>
      </p:sp>
      <p:sp>
        <p:nvSpPr>
          <p:cNvPr id="15" name="流程图: 顺序访问存储器 14"/>
          <p:cNvSpPr/>
          <p:nvPr/>
        </p:nvSpPr>
        <p:spPr>
          <a:xfrm>
            <a:off x="246208" y="218677"/>
            <a:ext cx="1224136" cy="434815"/>
          </a:xfrm>
          <a:prstGeom prst="flowChartMagneticTap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solidFill>
                  <a:schemeClr val="tx1"/>
                </a:solidFill>
              </a:rPr>
              <a:t>笔记</a:t>
            </a:r>
            <a:endParaRPr lang="zh-CN" altLang="en-US" sz="2400" b="1" dirty="0">
              <a:solidFill>
                <a:schemeClr val="tx1"/>
              </a:solidFill>
            </a:endParaRPr>
          </a:p>
        </p:txBody>
      </p:sp>
    </p:spTree>
    <p:extLst>
      <p:ext uri="{BB962C8B-B14F-4D97-AF65-F5344CB8AC3E}">
        <p14:creationId xmlns:p14="http://schemas.microsoft.com/office/powerpoint/2010/main" xmlns="" val="1362940510"/>
      </p:ext>
    </p:extLst>
  </p:cSld>
  <p:clrMapOvr>
    <a:masterClrMapping/>
  </p:clrMapOvr>
  <p:transition spd="slow">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597661" y="2932430"/>
            <a:ext cx="8996363" cy="1814830"/>
          </a:xfrm>
          <a:prstGeom prst="rect">
            <a:avLst/>
          </a:prstGeom>
          <a:noFill/>
          <a:ln w="28575" cmpd="sng">
            <a:solidFill>
              <a:schemeClr val="accent1">
                <a:shade val="50000"/>
              </a:schemeClr>
            </a:solidFill>
            <a:prstDash val="sysDot"/>
          </a:ln>
        </p:spPr>
        <p:txBody>
          <a:bodyPr wrap="square" rtlCol="0">
            <a:spAutoFit/>
          </a:bodyPr>
          <a:lstStyle/>
          <a:p>
            <a:pPr lvl="0" algn="l">
              <a:buClrTx/>
              <a:buSzTx/>
              <a:buFontTx/>
            </a:pPr>
            <a:r>
              <a:rPr lang="zh-CN" altLang="en-US" sz="2800" b="1" dirty="0">
                <a:latin typeface="楷体" panose="02010609060101010101" charset="-122"/>
                <a:ea typeface="楷体" panose="02010609060101010101" charset="-122"/>
                <a:cs typeface="楷体" panose="02010609060101010101" charset="-122"/>
                <a:sym typeface="+mn-ea"/>
              </a:rPr>
              <a:t>材料二 （庄园制下）封建领主不但通过各种地租形态对农民进行剥削，同时也对农民施行“超经济的强制（政治、社会附属）”，有统治、惩罚农民的权力。</a:t>
            </a:r>
          </a:p>
          <a:p>
            <a:pPr lvl="0" algn="l">
              <a:buClrTx/>
              <a:buSzTx/>
              <a:buFontTx/>
            </a:pPr>
            <a:r>
              <a:rPr lang="zh-CN" altLang="en-US" sz="2800" b="1" dirty="0">
                <a:latin typeface="楷体" panose="02010609060101010101" charset="-122"/>
                <a:ea typeface="楷体" panose="02010609060101010101" charset="-122"/>
                <a:cs typeface="楷体" panose="02010609060101010101" charset="-122"/>
                <a:sym typeface="+mn-ea"/>
              </a:rPr>
              <a:t>           </a:t>
            </a:r>
            <a:r>
              <a:rPr lang="en-US" altLang="zh-CN" sz="2800" b="1" dirty="0">
                <a:latin typeface="楷体" panose="02010609060101010101" charset="-122"/>
                <a:ea typeface="楷体" panose="02010609060101010101" charset="-122"/>
                <a:cs typeface="楷体" panose="02010609060101010101" charset="-122"/>
                <a:sym typeface="+mn-ea"/>
              </a:rPr>
              <a:t>——</a:t>
            </a:r>
            <a:r>
              <a:rPr lang="zh-CN" altLang="en-US" sz="2800" b="1" dirty="0">
                <a:latin typeface="楷体" panose="02010609060101010101" charset="-122"/>
                <a:ea typeface="楷体" panose="02010609060101010101" charset="-122"/>
                <a:cs typeface="楷体" panose="02010609060101010101" charset="-122"/>
                <a:sym typeface="+mn-ea"/>
              </a:rPr>
              <a:t>齐思和</a:t>
            </a:r>
            <a:r>
              <a:rPr lang="en-US" altLang="zh-CN" sz="2800" b="1" dirty="0">
                <a:latin typeface="楷体" panose="02010609060101010101" charset="-122"/>
                <a:ea typeface="楷体" panose="02010609060101010101" charset="-122"/>
                <a:cs typeface="楷体" panose="02010609060101010101" charset="-122"/>
                <a:sym typeface="+mn-ea"/>
              </a:rPr>
              <a:t>《</a:t>
            </a:r>
            <a:r>
              <a:rPr lang="zh-CN" altLang="en-US" sz="2800" b="1" dirty="0">
                <a:latin typeface="楷体" panose="02010609060101010101" charset="-122"/>
                <a:ea typeface="楷体" panose="02010609060101010101" charset="-122"/>
                <a:cs typeface="楷体" panose="02010609060101010101" charset="-122"/>
                <a:sym typeface="+mn-ea"/>
              </a:rPr>
              <a:t>西欧中世纪的庄园制度</a:t>
            </a:r>
            <a:r>
              <a:rPr lang="en-US" altLang="zh-CN" sz="2800" b="1" dirty="0">
                <a:latin typeface="楷体" panose="02010609060101010101" charset="-122"/>
                <a:ea typeface="楷体" panose="02010609060101010101" charset="-122"/>
                <a:cs typeface="楷体" panose="02010609060101010101" charset="-122"/>
                <a:sym typeface="+mn-ea"/>
              </a:rPr>
              <a:t>》</a:t>
            </a:r>
          </a:p>
        </p:txBody>
      </p:sp>
      <p:sp>
        <p:nvSpPr>
          <p:cNvPr id="5" name="文本框 4"/>
          <p:cNvSpPr txBox="1"/>
          <p:nvPr/>
        </p:nvSpPr>
        <p:spPr>
          <a:xfrm>
            <a:off x="1647190" y="159386"/>
            <a:ext cx="8897620" cy="2676525"/>
          </a:xfrm>
          <a:prstGeom prst="rect">
            <a:avLst/>
          </a:prstGeom>
          <a:noFill/>
          <a:ln w="28575" cmpd="sng">
            <a:solidFill>
              <a:schemeClr val="accent1">
                <a:shade val="50000"/>
              </a:schemeClr>
            </a:solidFill>
            <a:prstDash val="sysDot"/>
          </a:ln>
        </p:spPr>
        <p:txBody>
          <a:bodyPr wrap="square" rtlCol="0">
            <a:spAutoFit/>
          </a:bodyPr>
          <a:lstStyle/>
          <a:p>
            <a:pPr lvl="0" algn="l">
              <a:buClrTx/>
              <a:buSzTx/>
              <a:buFontTx/>
            </a:pPr>
            <a:r>
              <a:rPr lang="zh-CN" altLang="en-US" sz="2800" b="1" dirty="0">
                <a:latin typeface="楷体" panose="02010609060101010101" charset="-122"/>
                <a:ea typeface="楷体" panose="02010609060101010101" charset="-122"/>
                <a:cs typeface="楷体" panose="02010609060101010101" charset="-122"/>
                <a:sym typeface="+mn-ea"/>
              </a:rPr>
              <a:t>材料一 封建主在庄园里建有住宅、</a:t>
            </a:r>
            <a:r>
              <a:rPr lang="zh-CN" altLang="en-US" sz="2800" b="1" dirty="0">
                <a:solidFill>
                  <a:srgbClr val="FF0000"/>
                </a:solidFill>
                <a:latin typeface="楷体" panose="02010609060101010101" charset="-122"/>
                <a:ea typeface="楷体" panose="02010609060101010101" charset="-122"/>
                <a:cs typeface="楷体" panose="02010609060101010101" charset="-122"/>
                <a:sym typeface="+mn-ea"/>
              </a:rPr>
              <a:t>教堂</a:t>
            </a:r>
            <a:r>
              <a:rPr lang="zh-CN" altLang="en-US" sz="2800" b="1" dirty="0">
                <a:latin typeface="楷体" panose="02010609060101010101" charset="-122"/>
                <a:ea typeface="楷体" panose="02010609060101010101" charset="-122"/>
                <a:cs typeface="楷体" panose="02010609060101010101" charset="-122"/>
                <a:sym typeface="+mn-ea"/>
              </a:rPr>
              <a:t>、磨坊、马厩、仓库等设施，而且备有耕畜和各种生产工具。有的大庄园还有一些手工业作坊和专职手工业者。庄园生产主要为生产者自家和领主提供生活资料，庄园的产品很少拿出去卖，除非万不得已，庄园很少出去采购。</a:t>
            </a:r>
          </a:p>
          <a:p>
            <a:pPr lvl="0" algn="l">
              <a:buClrTx/>
              <a:buSzTx/>
              <a:buFontTx/>
            </a:pPr>
            <a:r>
              <a:rPr lang="zh-CN" altLang="en-US" sz="2800" b="1" dirty="0">
                <a:latin typeface="楷体" panose="02010609060101010101" charset="-122"/>
                <a:ea typeface="楷体" panose="02010609060101010101" charset="-122"/>
                <a:cs typeface="楷体" panose="02010609060101010101" charset="-122"/>
                <a:sym typeface="+mn-ea"/>
              </a:rPr>
              <a:t>                    </a:t>
            </a:r>
            <a:r>
              <a:rPr lang="en-US" altLang="zh-CN" sz="2800" b="1" dirty="0">
                <a:latin typeface="楷体" panose="02010609060101010101" charset="-122"/>
                <a:ea typeface="楷体" panose="02010609060101010101" charset="-122"/>
                <a:cs typeface="楷体" panose="02010609060101010101" charset="-122"/>
                <a:sym typeface="+mn-ea"/>
              </a:rPr>
              <a:t>---</a:t>
            </a:r>
            <a:r>
              <a:rPr lang="zh-CN" altLang="en-US" sz="2800" b="1" dirty="0">
                <a:latin typeface="楷体" panose="02010609060101010101" charset="-122"/>
                <a:ea typeface="楷体" panose="02010609060101010101" charset="-122"/>
                <a:cs typeface="楷体" panose="02010609060101010101" charset="-122"/>
                <a:sym typeface="+mn-ea"/>
              </a:rPr>
              <a:t>孟广林《世界中世纪史》</a:t>
            </a:r>
          </a:p>
        </p:txBody>
      </p:sp>
      <p:sp>
        <p:nvSpPr>
          <p:cNvPr id="24" name="文本框 23"/>
          <p:cNvSpPr txBox="1"/>
          <p:nvPr/>
        </p:nvSpPr>
        <p:spPr>
          <a:xfrm>
            <a:off x="1647191" y="4930775"/>
            <a:ext cx="8898255" cy="521970"/>
          </a:xfrm>
          <a:prstGeom prst="rect">
            <a:avLst/>
          </a:prstGeom>
          <a:solidFill>
            <a:srgbClr val="4DD60C"/>
          </a:solidFill>
        </p:spPr>
        <p:txBody>
          <a:bodyPr wrap="square" rtlCol="0">
            <a:spAutoFit/>
          </a:bodyPr>
          <a:lstStyle/>
          <a:p>
            <a:pPr>
              <a:buClrTx/>
              <a:buSzTx/>
              <a:buFontTx/>
            </a:pPr>
            <a:r>
              <a:rPr lang="zh-CN" altLang="en-US" sz="2800" b="1">
                <a:sym typeface="+mn-ea"/>
              </a:rPr>
              <a:t>根据材料分析西欧封建庄园的特点。</a:t>
            </a:r>
          </a:p>
        </p:txBody>
      </p:sp>
      <p:sp>
        <p:nvSpPr>
          <p:cNvPr id="44037" name="Text Box 5"/>
          <p:cNvSpPr txBox="1"/>
          <p:nvPr/>
        </p:nvSpPr>
        <p:spPr>
          <a:xfrm>
            <a:off x="1866900" y="5627689"/>
            <a:ext cx="8458200" cy="953135"/>
          </a:xfrm>
          <a:prstGeom prst="rect">
            <a:avLst/>
          </a:prstGeom>
          <a:solidFill>
            <a:srgbClr val="FFFF00"/>
          </a:solidFill>
          <a:ln w="9525">
            <a:noFill/>
          </a:ln>
        </p:spPr>
        <p:txBody>
          <a:bodyPr anchor="t">
            <a:spAutoFit/>
          </a:bodyPr>
          <a:lstStyle/>
          <a:p>
            <a:r>
              <a:rPr lang="en-US" altLang="zh-CN" sz="2800" b="1" dirty="0">
                <a:latin typeface="Arial" panose="020B0604020202020204" pitchFamily="34" charset="0"/>
                <a:ea typeface="宋体" panose="02010600030101010101" pitchFamily="2" charset="-122"/>
              </a:rPr>
              <a:t>⑴</a:t>
            </a:r>
            <a:r>
              <a:rPr lang="zh-CN" altLang="en-US" sz="2800" b="1" dirty="0">
                <a:latin typeface="Arial" panose="020B0604020202020204" pitchFamily="34" charset="0"/>
                <a:ea typeface="宋体" panose="02010600030101010101" pitchFamily="2" charset="-122"/>
              </a:rPr>
              <a:t>经济上：自给自足</a:t>
            </a:r>
          </a:p>
          <a:p>
            <a:r>
              <a:rPr lang="zh-CN" altLang="en-US" sz="2800" b="1" dirty="0">
                <a:latin typeface="Arial" panose="020B0604020202020204" pitchFamily="34" charset="0"/>
                <a:ea typeface="宋体" panose="02010600030101010101" pitchFamily="2" charset="-122"/>
              </a:rPr>
              <a:t>⑵政治上：拥有自己的法庭，维持社会秩序。</a:t>
            </a:r>
          </a:p>
        </p:txBody>
      </p:sp>
      <p:sp>
        <p:nvSpPr>
          <p:cNvPr id="6" name="流程图: 顺序访问存储器 5"/>
          <p:cNvSpPr/>
          <p:nvPr/>
        </p:nvSpPr>
        <p:spPr>
          <a:xfrm>
            <a:off x="246208" y="218677"/>
            <a:ext cx="1224136" cy="434815"/>
          </a:xfrm>
          <a:prstGeom prst="flowChartMagneticTap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solidFill>
                  <a:schemeClr val="tx1"/>
                </a:solidFill>
              </a:rPr>
              <a:t>笔记</a:t>
            </a:r>
            <a:endParaRPr lang="zh-CN" altLang="en-US" sz="2400" b="1" dirty="0">
              <a:solidFill>
                <a:schemeClr val="tx1"/>
              </a:solidFill>
            </a:endParaRPr>
          </a:p>
        </p:txBody>
      </p:sp>
    </p:spTree>
    <p:extLst>
      <p:ext uri="{BB962C8B-B14F-4D97-AF65-F5344CB8AC3E}">
        <p14:creationId xmlns:p14="http://schemas.microsoft.com/office/powerpoint/2010/main" xmlns="" val="712984839"/>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4037"/>
                                        </p:tgtEl>
                                        <p:attrNameLst>
                                          <p:attrName>style.visibility</p:attrName>
                                        </p:attrNameLst>
                                      </p:cBhvr>
                                      <p:to>
                                        <p:strVal val="visible"/>
                                      </p:to>
                                    </p:set>
                                    <p:animEffect transition="in" filter="checkerboard(across)">
                                      <p:cBhvr>
                                        <p:cTn id="7" dur="500"/>
                                        <p:tgtEl>
                                          <p:spTgt spid="440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7"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文本框 2"/>
          <p:cNvSpPr txBox="1">
            <a:spLocks noChangeArrowheads="1"/>
          </p:cNvSpPr>
          <p:nvPr/>
        </p:nvSpPr>
        <p:spPr bwMode="auto">
          <a:xfrm>
            <a:off x="2279650" y="692153"/>
            <a:ext cx="7900988" cy="2308324"/>
          </a:xfrm>
          <a:prstGeom prst="rect">
            <a:avLst/>
          </a:prstGeom>
          <a:noFill/>
          <a:ln w="34925">
            <a:solidFill>
              <a:srgbClr val="FF0000"/>
            </a:solidFill>
            <a:miter lim="800000"/>
            <a:headEnd/>
            <a:tailEnd/>
          </a:ln>
          <a:extLst>
            <a:ext uri="{909E8E84-426E-40DD-AFC4-6F175D3DCCD1}">
              <a14:hiddenFill xmlns:a14="http://schemas.microsoft.com/office/drawing/2010/main" xmlns="">
                <a:solidFill>
                  <a:srgbClr val="FFFFFF"/>
                </a:solidFill>
              </a14:hiddenFill>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dirty="0">
                <a:latin typeface="黑体" panose="02010609060101010101" pitchFamily="49" charset="-122"/>
                <a:ea typeface="黑体" panose="02010609060101010101" pitchFamily="49" charset="-122"/>
              </a:rPr>
              <a:t>随着西欧封建制度的发展，</a:t>
            </a:r>
            <a:r>
              <a:rPr lang="zh-CN" altLang="en-US" sz="4800" dirty="0">
                <a:solidFill>
                  <a:srgbClr val="FF0000"/>
                </a:solidFill>
                <a:latin typeface="黑体" panose="02010609060101010101" pitchFamily="49" charset="-122"/>
                <a:ea typeface="黑体" panose="02010609060101010101" pitchFamily="49" charset="-122"/>
              </a:rPr>
              <a:t>十一世纪</a:t>
            </a:r>
            <a:r>
              <a:rPr lang="zh-CN" altLang="en-US" sz="3200" dirty="0">
                <a:latin typeface="黑体" panose="02010609060101010101" pitchFamily="49" charset="-122"/>
                <a:ea typeface="黑体" panose="02010609060101010101" pitchFamily="49" charset="-122"/>
              </a:rPr>
              <a:t>的欧洲社会政治经济形势趋于稳定，使得西欧封建社会出现了许多新变化，在多方面获得进步</a:t>
            </a:r>
            <a:r>
              <a:rPr lang="en-US" altLang="zh-CN" sz="3200" dirty="0">
                <a:latin typeface="黑体" panose="02010609060101010101" pitchFamily="49" charset="-122"/>
                <a:ea typeface="黑体" panose="02010609060101010101" pitchFamily="49" charset="-122"/>
              </a:rPr>
              <a:t>……</a:t>
            </a:r>
            <a:endParaRPr lang="zh-CN" altLang="en-US" sz="3200" dirty="0">
              <a:latin typeface="黑体" panose="02010609060101010101" pitchFamily="49" charset="-122"/>
              <a:ea typeface="黑体" panose="02010609060101010101" pitchFamily="49" charset="-122"/>
            </a:endParaRPr>
          </a:p>
        </p:txBody>
      </p:sp>
      <p:sp>
        <p:nvSpPr>
          <p:cNvPr id="8" name="下箭头 7"/>
          <p:cNvSpPr/>
          <p:nvPr/>
        </p:nvSpPr>
        <p:spPr>
          <a:xfrm>
            <a:off x="6742261" y="2484402"/>
            <a:ext cx="576262" cy="1366838"/>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5" name="椭圆 4"/>
          <p:cNvSpPr/>
          <p:nvPr/>
        </p:nvSpPr>
        <p:spPr>
          <a:xfrm>
            <a:off x="6816080" y="1889529"/>
            <a:ext cx="428625" cy="528637"/>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FF0000"/>
              </a:solidFill>
            </a:endParaRPr>
          </a:p>
        </p:txBody>
      </p:sp>
      <p:sp>
        <p:nvSpPr>
          <p:cNvPr id="7" name="文本框 6"/>
          <p:cNvSpPr txBox="1"/>
          <p:nvPr/>
        </p:nvSpPr>
        <p:spPr>
          <a:xfrm>
            <a:off x="3304543" y="4005064"/>
            <a:ext cx="6319849" cy="2062103"/>
          </a:xfrm>
          <a:prstGeom prst="rect">
            <a:avLst/>
          </a:prstGeom>
          <a:noFill/>
        </p:spPr>
        <p:txBody>
          <a:bodyPr wrap="square" rtlCol="0" anchor="t">
            <a:spAutoFit/>
          </a:bodyPr>
          <a:lstStyle/>
          <a:p>
            <a:r>
              <a:rPr lang="zh-CN" altLang="en-US" sz="3200" b="1" dirty="0">
                <a:solidFill>
                  <a:schemeClr val="tx1"/>
                </a:solidFill>
                <a:latin typeface="隶书" panose="02010509060101010101" charset="-122"/>
                <a:ea typeface="隶书" panose="02010509060101010101" charset="-122"/>
                <a:sym typeface="+mn-ea"/>
              </a:rPr>
              <a:t>新变化表现：</a:t>
            </a:r>
          </a:p>
          <a:p>
            <a:r>
              <a:rPr lang="zh-CN" altLang="en-US" sz="3200" b="1" dirty="0">
                <a:solidFill>
                  <a:schemeClr val="tx1"/>
                </a:solidFill>
                <a:latin typeface="隶书" panose="02010509060101010101" charset="-122"/>
                <a:ea typeface="隶书" panose="02010509060101010101" charset="-122"/>
                <a:sym typeface="+mn-ea"/>
              </a:rPr>
              <a:t>          </a:t>
            </a:r>
            <a:r>
              <a:rPr lang="zh-CN" altLang="en-US" sz="3200" b="1" dirty="0">
                <a:latin typeface="黑体" panose="02010609060101010101" charset="-122"/>
                <a:ea typeface="黑体" panose="02010609060101010101" charset="-122"/>
                <a:sym typeface="+mn-ea"/>
              </a:rPr>
              <a:t>⑴</a:t>
            </a:r>
            <a:r>
              <a:rPr lang="zh-CN" altLang="en-US" sz="3200" b="1" dirty="0">
                <a:solidFill>
                  <a:schemeClr val="tx1"/>
                </a:solidFill>
                <a:latin typeface="隶书" panose="02010509060101010101" charset="-122"/>
                <a:ea typeface="隶书" panose="02010509060101010101" charset="-122"/>
                <a:sym typeface="+mn-ea"/>
              </a:rPr>
              <a:t>王权加强</a:t>
            </a:r>
          </a:p>
          <a:p>
            <a:r>
              <a:rPr lang="zh-CN" altLang="en-US" sz="3200" b="1" dirty="0">
                <a:solidFill>
                  <a:schemeClr val="tx1"/>
                </a:solidFill>
                <a:latin typeface="隶书" panose="02010509060101010101" charset="-122"/>
                <a:ea typeface="隶书" panose="02010509060101010101" charset="-122"/>
                <a:sym typeface="+mn-ea"/>
              </a:rPr>
              <a:t>          </a:t>
            </a:r>
            <a:r>
              <a:rPr lang="zh-CN" altLang="en-US" sz="3200" b="1" dirty="0">
                <a:solidFill>
                  <a:schemeClr val="tx1"/>
                </a:solidFill>
                <a:latin typeface="黑体" panose="02010609060101010101" charset="-122"/>
                <a:ea typeface="黑体" panose="02010609060101010101" charset="-122"/>
                <a:sym typeface="+mn-ea"/>
              </a:rPr>
              <a:t>⑵</a:t>
            </a:r>
            <a:r>
              <a:rPr lang="zh-CN" altLang="en-US" sz="3200" b="1" dirty="0">
                <a:solidFill>
                  <a:schemeClr val="tx1"/>
                </a:solidFill>
                <a:latin typeface="隶书" panose="02010509060101010101" charset="-122"/>
                <a:ea typeface="隶书" panose="02010509060101010101" charset="-122"/>
                <a:sym typeface="+mn-ea"/>
              </a:rPr>
              <a:t>基督教会占主导</a:t>
            </a:r>
          </a:p>
          <a:p>
            <a:r>
              <a:rPr lang="zh-CN" altLang="en-US" sz="3200" b="1" dirty="0">
                <a:solidFill>
                  <a:schemeClr val="tx1"/>
                </a:solidFill>
                <a:latin typeface="隶书" panose="02010509060101010101" charset="-122"/>
                <a:ea typeface="隶书" panose="02010509060101010101" charset="-122"/>
                <a:sym typeface="+mn-ea"/>
              </a:rPr>
              <a:t>          </a:t>
            </a:r>
            <a:r>
              <a:rPr lang="zh-CN" altLang="en-US" sz="3200" b="1" dirty="0">
                <a:latin typeface="黑体" panose="02010609060101010101" charset="-122"/>
                <a:ea typeface="黑体" panose="02010609060101010101" charset="-122"/>
                <a:sym typeface="+mn-ea"/>
              </a:rPr>
              <a:t>⑶</a:t>
            </a:r>
            <a:r>
              <a:rPr lang="zh-CN" altLang="en-US" sz="3200" b="1" dirty="0">
                <a:solidFill>
                  <a:schemeClr val="tx1"/>
                </a:solidFill>
                <a:latin typeface="隶书" panose="02010509060101010101" charset="-122"/>
                <a:ea typeface="隶书" panose="02010509060101010101" charset="-122"/>
                <a:sym typeface="+mn-ea"/>
              </a:rPr>
              <a:t>城市自治</a:t>
            </a:r>
          </a:p>
        </p:txBody>
      </p:sp>
      <p:sp>
        <p:nvSpPr>
          <p:cNvPr id="6" name="流程图: 顺序访问存储器 5"/>
          <p:cNvSpPr/>
          <p:nvPr/>
        </p:nvSpPr>
        <p:spPr>
          <a:xfrm>
            <a:off x="246208" y="218677"/>
            <a:ext cx="1224136" cy="434815"/>
          </a:xfrm>
          <a:prstGeom prst="flowChartMagneticTap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solidFill>
                  <a:schemeClr val="tx1"/>
                </a:solidFill>
              </a:rPr>
              <a:t>笔记</a:t>
            </a:r>
            <a:endParaRPr lang="zh-CN" altLang="en-US" sz="2400" b="1" dirty="0">
              <a:solidFill>
                <a:schemeClr val="tx1"/>
              </a:solidFill>
            </a:endParaRPr>
          </a:p>
        </p:txBody>
      </p:sp>
    </p:spTree>
    <p:extLst>
      <p:ext uri="{BB962C8B-B14F-4D97-AF65-F5344CB8AC3E}">
        <p14:creationId xmlns:p14="http://schemas.microsoft.com/office/powerpoint/2010/main" xmlns="" val="3336077292"/>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3" presetClass="entr" presetSubtype="1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blinds(horizontal)">
                                      <p:cBhvr>
                                        <p:cTn id="11" dur="1000"/>
                                        <p:tgtEl>
                                          <p:spTgt spid="8"/>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grpId="0" nodeType="click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500" fill="hold"/>
                                        <p:tgtEl>
                                          <p:spTgt spid="7"/>
                                        </p:tgtEl>
                                        <p:attrNameLst>
                                          <p:attrName>ppt_x</p:attrName>
                                        </p:attrNameLst>
                                      </p:cBhvr>
                                      <p:tavLst>
                                        <p:tav tm="0">
                                          <p:val>
                                            <p:strVal val="#ppt_x"/>
                                          </p:val>
                                        </p:tav>
                                        <p:tav tm="100000">
                                          <p:val>
                                            <p:strVal val="#ppt_x"/>
                                          </p:val>
                                        </p:tav>
                                      </p:tavLst>
                                    </p:anim>
                                    <p:anim calcmode="lin" valueType="num">
                                      <p:cBhvr additive="base">
                                        <p:cTn id="1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5" grpId="0" animBg="1"/>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文本框 2"/>
          <p:cNvSpPr txBox="1">
            <a:spLocks noChangeArrowheads="1"/>
          </p:cNvSpPr>
          <p:nvPr/>
        </p:nvSpPr>
        <p:spPr bwMode="auto">
          <a:xfrm>
            <a:off x="2279576" y="285963"/>
            <a:ext cx="8755923"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en-US" altLang="zh-CN" sz="3600" b="1" dirty="0">
                <a:latin typeface="楷体" panose="02010609060101010101" pitchFamily="49" charset="-122"/>
                <a:ea typeface="楷体" panose="02010609060101010101" pitchFamily="49" charset="-122"/>
              </a:rPr>
              <a:t>1</a:t>
            </a:r>
            <a:r>
              <a:rPr lang="zh-CN" altLang="en-US" sz="3600" b="1" dirty="0">
                <a:latin typeface="楷体" panose="02010609060101010101" pitchFamily="49" charset="-122"/>
                <a:ea typeface="楷体" panose="02010609060101010101" pitchFamily="49" charset="-122"/>
              </a:rPr>
              <a:t>、中世纪后期，王权发生了怎样的变化？</a:t>
            </a:r>
          </a:p>
        </p:txBody>
      </p:sp>
      <p:pic>
        <p:nvPicPr>
          <p:cNvPr id="2" name="图片 1"/>
          <p:cNvPicPr>
            <a:picLocks noChangeAspect="1"/>
          </p:cNvPicPr>
          <p:nvPr/>
        </p:nvPicPr>
        <p:blipFill>
          <a:blip r:embed="rId2"/>
          <a:stretch>
            <a:fillRect/>
          </a:stretch>
        </p:blipFill>
        <p:spPr>
          <a:xfrm>
            <a:off x="6744072" y="1155700"/>
            <a:ext cx="5178990" cy="5400947"/>
          </a:xfrm>
          <a:prstGeom prst="rect">
            <a:avLst/>
          </a:prstGeom>
        </p:spPr>
      </p:pic>
      <p:sp>
        <p:nvSpPr>
          <p:cNvPr id="3" name="矩形 2"/>
          <p:cNvSpPr/>
          <p:nvPr/>
        </p:nvSpPr>
        <p:spPr>
          <a:xfrm>
            <a:off x="584600" y="1317016"/>
            <a:ext cx="6159472" cy="5078313"/>
          </a:xfrm>
          <a:prstGeom prst="rect">
            <a:avLst/>
          </a:prstGeom>
        </p:spPr>
        <p:txBody>
          <a:bodyPr wrap="square">
            <a:spAutoFit/>
          </a:bodyPr>
          <a:lstStyle/>
          <a:p>
            <a:pPr>
              <a:lnSpc>
                <a:spcPct val="150000"/>
              </a:lnSpc>
            </a:pPr>
            <a:r>
              <a:rPr lang="zh-CN" altLang="en-US" sz="2400" b="1" dirty="0" smtClean="0">
                <a:latin typeface="等线" panose="02010600030101010101" pitchFamily="2" charset="-122"/>
                <a:ea typeface="等线" panose="02010600030101010101" pitchFamily="2" charset="-122"/>
              </a:rPr>
              <a:t>        封</a:t>
            </a:r>
            <a:r>
              <a:rPr lang="zh-CN" altLang="en-US" sz="2400" b="1" dirty="0">
                <a:latin typeface="等线" panose="02010600030101010101" pitchFamily="2" charset="-122"/>
                <a:ea typeface="等线" panose="02010600030101010101" pitchFamily="2" charset="-122"/>
              </a:rPr>
              <a:t>君封臣制度造成了西欧王权的衰落，也孕育着</a:t>
            </a:r>
            <a:r>
              <a:rPr lang="zh-CN" altLang="en-US" sz="2400" b="1" dirty="0" smtClean="0">
                <a:latin typeface="等线" panose="02010600030101010101" pitchFamily="2" charset="-122"/>
                <a:ea typeface="等线" panose="02010600030101010101" pitchFamily="2" charset="-122"/>
              </a:rPr>
              <a:t>统一</a:t>
            </a:r>
            <a:r>
              <a:rPr lang="zh-CN" altLang="en-US" sz="2400" b="1" dirty="0">
                <a:latin typeface="等线" panose="02010600030101010101" pitchFamily="2" charset="-122"/>
                <a:ea typeface="等线" panose="02010600030101010101" pitchFamily="2" charset="-122"/>
              </a:rPr>
              <a:t>的力量。作为国家名义上的最高统治者，国王被视</a:t>
            </a:r>
            <a:r>
              <a:rPr lang="zh-CN" altLang="en-US" sz="2400" b="1" dirty="0" smtClean="0">
                <a:latin typeface="等线" panose="02010600030101010101" pitchFamily="2" charset="-122"/>
                <a:ea typeface="等线" panose="02010600030101010101" pitchFamily="2" charset="-122"/>
              </a:rPr>
              <a:t>为最</a:t>
            </a:r>
            <a:r>
              <a:rPr lang="zh-CN" altLang="en-US" sz="2400" b="1" dirty="0">
                <a:latin typeface="等线" panose="02010600030101010101" pitchFamily="2" charset="-122"/>
                <a:ea typeface="等线" panose="02010600030101010101" pitchFamily="2" charset="-122"/>
              </a:rPr>
              <a:t>高的领主，法理上拥有高于一般封臣的权力。从</a:t>
            </a:r>
            <a:r>
              <a:rPr lang="en-US" altLang="zh-CN" sz="2400" b="1" dirty="0">
                <a:latin typeface="等线" panose="02010600030101010101" pitchFamily="2" charset="-122"/>
                <a:ea typeface="等线" panose="02010600030101010101" pitchFamily="2" charset="-122"/>
              </a:rPr>
              <a:t>11</a:t>
            </a:r>
            <a:r>
              <a:rPr lang="zh-CN" altLang="en-US" sz="2400" b="1" dirty="0" smtClean="0">
                <a:latin typeface="等线" panose="02010600030101010101" pitchFamily="2" charset="-122"/>
                <a:ea typeface="等线" panose="02010600030101010101" pitchFamily="2" charset="-122"/>
              </a:rPr>
              <a:t>世纪</a:t>
            </a:r>
            <a:r>
              <a:rPr lang="zh-CN" altLang="en-US" sz="2400" b="1" dirty="0">
                <a:latin typeface="等线" panose="02010600030101010101" pitchFamily="2" charset="-122"/>
                <a:ea typeface="等线" panose="02010600030101010101" pitchFamily="2" charset="-122"/>
              </a:rPr>
              <a:t>开始，法国国王逐步</a:t>
            </a:r>
            <a:r>
              <a:rPr lang="zh-CN" altLang="en-US" sz="2400" b="1" dirty="0">
                <a:solidFill>
                  <a:srgbClr val="FF0000"/>
                </a:solidFill>
                <a:latin typeface="等线" panose="02010600030101010101" pitchFamily="2" charset="-122"/>
                <a:ea typeface="等线" panose="02010600030101010101" pitchFamily="2" charset="-122"/>
              </a:rPr>
              <a:t>扩大</a:t>
            </a:r>
            <a:r>
              <a:rPr lang="zh-CN" altLang="en-US" sz="2400" b="1" dirty="0">
                <a:latin typeface="等线" panose="02010600030101010101" pitchFamily="2" charset="-122"/>
                <a:ea typeface="等线" panose="02010600030101010101" pitchFamily="2" charset="-122"/>
              </a:rPr>
              <a:t>王室领地，到</a:t>
            </a:r>
            <a:r>
              <a:rPr lang="en-US" altLang="zh-CN" sz="2400" b="1" dirty="0">
                <a:latin typeface="等线" panose="02010600030101010101" pitchFamily="2" charset="-122"/>
                <a:ea typeface="等线" panose="02010600030101010101" pitchFamily="2" charset="-122"/>
              </a:rPr>
              <a:t>15</a:t>
            </a:r>
            <a:r>
              <a:rPr lang="zh-CN" altLang="en-US" sz="2400" b="1" dirty="0">
                <a:latin typeface="等线" panose="02010600030101010101" pitchFamily="2" charset="-122"/>
                <a:ea typeface="等线" panose="02010600030101010101" pitchFamily="2" charset="-122"/>
              </a:rPr>
              <a:t>世纪，击</a:t>
            </a:r>
            <a:r>
              <a:rPr lang="zh-CN" altLang="en-US" sz="2400" b="1" dirty="0" smtClean="0">
                <a:latin typeface="等线" panose="02010600030101010101" pitchFamily="2" charset="-122"/>
                <a:ea typeface="等线" panose="02010600030101010101" pitchFamily="2" charset="-122"/>
              </a:rPr>
              <a:t>败了</a:t>
            </a:r>
            <a:r>
              <a:rPr lang="zh-CN" altLang="en-US" sz="2400" b="1" dirty="0">
                <a:latin typeface="等线" panose="02010600030101010101" pitchFamily="2" charset="-122"/>
                <a:ea typeface="等线" panose="02010600030101010101" pitchFamily="2" charset="-122"/>
              </a:rPr>
              <a:t>各地封建主，基本完成了法兰西的</a:t>
            </a:r>
            <a:r>
              <a:rPr lang="zh-CN" altLang="en-US" sz="2400" b="1" dirty="0">
                <a:solidFill>
                  <a:srgbClr val="FF0000"/>
                </a:solidFill>
                <a:latin typeface="等线" panose="02010600030101010101" pitchFamily="2" charset="-122"/>
                <a:ea typeface="等线" panose="02010600030101010101" pitchFamily="2" charset="-122"/>
              </a:rPr>
              <a:t>统一</a:t>
            </a:r>
            <a:r>
              <a:rPr lang="zh-CN" altLang="en-US" sz="2400" b="1" dirty="0">
                <a:latin typeface="等线" panose="02010600030101010101" pitchFamily="2" charset="-122"/>
                <a:ea typeface="等线" panose="02010600030101010101" pitchFamily="2" charset="-122"/>
              </a:rPr>
              <a:t>。英国自诺</a:t>
            </a:r>
            <a:r>
              <a:rPr lang="zh-CN" altLang="en-US" sz="2400" b="1" dirty="0" smtClean="0">
                <a:latin typeface="等线" panose="02010600030101010101" pitchFamily="2" charset="-122"/>
                <a:ea typeface="等线" panose="02010600030101010101" pitchFamily="2" charset="-122"/>
              </a:rPr>
              <a:t>曼征服后</a:t>
            </a:r>
            <a:r>
              <a:rPr lang="zh-CN" altLang="en-US" sz="2400" b="1" dirty="0">
                <a:latin typeface="等线" panose="02010600030101010101" pitchFamily="2" charset="-122"/>
                <a:ea typeface="等线" panose="02010600030101010101" pitchFamily="2" charset="-122"/>
              </a:rPr>
              <a:t>逐步形成比较</a:t>
            </a:r>
            <a:r>
              <a:rPr lang="zh-CN" altLang="en-US" sz="2400" b="1" dirty="0">
                <a:solidFill>
                  <a:srgbClr val="FF0000"/>
                </a:solidFill>
                <a:latin typeface="等线" panose="02010600030101010101" pitchFamily="2" charset="-122"/>
                <a:ea typeface="等线" panose="02010600030101010101" pitchFamily="2" charset="-122"/>
              </a:rPr>
              <a:t>强大</a:t>
            </a:r>
            <a:r>
              <a:rPr lang="zh-CN" altLang="en-US" sz="2400" b="1" dirty="0">
                <a:latin typeface="等线" panose="02010600030101010101" pitchFamily="2" charset="-122"/>
                <a:ea typeface="等线" panose="02010600030101010101" pitchFamily="2" charset="-122"/>
              </a:rPr>
              <a:t>的王权。</a:t>
            </a:r>
            <a:r>
              <a:rPr lang="en-US" altLang="zh-CN" sz="2400" b="1" dirty="0">
                <a:latin typeface="等线" panose="02010600030101010101" pitchFamily="2" charset="-122"/>
                <a:ea typeface="等线" panose="02010600030101010101" pitchFamily="2" charset="-122"/>
              </a:rPr>
              <a:t>15</a:t>
            </a:r>
            <a:r>
              <a:rPr lang="zh-CN" altLang="en-US" sz="2400" b="1" dirty="0">
                <a:latin typeface="等线" panose="02010600030101010101" pitchFamily="2" charset="-122"/>
                <a:ea typeface="等线" panose="02010600030101010101" pitchFamily="2" charset="-122"/>
              </a:rPr>
              <a:t>世纪末，在伊比</a:t>
            </a:r>
            <a:r>
              <a:rPr lang="zh-CN" altLang="en-US" sz="2400" b="1" dirty="0" smtClean="0">
                <a:latin typeface="等线" panose="02010600030101010101" pitchFamily="2" charset="-122"/>
                <a:ea typeface="等线" panose="02010600030101010101" pitchFamily="2" charset="-122"/>
              </a:rPr>
              <a:t>利亚</a:t>
            </a:r>
            <a:r>
              <a:rPr lang="zh-CN" altLang="en-US" sz="2400" b="1" dirty="0">
                <a:latin typeface="等线" panose="02010600030101010101" pitchFamily="2" charset="-122"/>
                <a:ea typeface="等线" panose="02010600030101010101" pitchFamily="2" charset="-122"/>
              </a:rPr>
              <a:t>半岛形成了西班牙和葡萄牙国家。</a:t>
            </a:r>
          </a:p>
        </p:txBody>
      </p:sp>
      <p:sp>
        <p:nvSpPr>
          <p:cNvPr id="4" name="文本框 3"/>
          <p:cNvSpPr txBox="1"/>
          <p:nvPr/>
        </p:nvSpPr>
        <p:spPr>
          <a:xfrm>
            <a:off x="2135560" y="3148286"/>
            <a:ext cx="8036407" cy="707886"/>
          </a:xfrm>
          <a:prstGeom prst="rect">
            <a:avLst/>
          </a:prstGeom>
          <a:solidFill>
            <a:srgbClr val="FFFF00"/>
          </a:solidFill>
        </p:spPr>
        <p:txBody>
          <a:bodyPr wrap="square" rtlCol="0">
            <a:spAutoFit/>
          </a:bodyPr>
          <a:lstStyle/>
          <a:p>
            <a:pPr algn="ctr"/>
            <a:r>
              <a:rPr lang="zh-CN" altLang="en-US" sz="4000" b="1" dirty="0"/>
              <a:t>王</a:t>
            </a:r>
            <a:r>
              <a:rPr lang="zh-CN" altLang="en-US" sz="4000" b="1" dirty="0" smtClean="0"/>
              <a:t>权的扩大有利于民族国家的兴起</a:t>
            </a:r>
            <a:endParaRPr lang="zh-CN" altLang="en-US" sz="4000" b="1" dirty="0"/>
          </a:p>
        </p:txBody>
      </p:sp>
      <p:sp>
        <p:nvSpPr>
          <p:cNvPr id="6" name="流程图: 顺序访问存储器 5"/>
          <p:cNvSpPr/>
          <p:nvPr/>
        </p:nvSpPr>
        <p:spPr>
          <a:xfrm>
            <a:off x="246208" y="218677"/>
            <a:ext cx="1224136" cy="434815"/>
          </a:xfrm>
          <a:prstGeom prst="flowChartMagneticTap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solidFill>
                  <a:schemeClr val="tx1"/>
                </a:solidFill>
              </a:rPr>
              <a:t>笔记</a:t>
            </a:r>
            <a:endParaRPr lang="zh-CN" altLang="en-US" sz="2400" b="1" dirty="0">
              <a:solidFill>
                <a:schemeClr val="tx1"/>
              </a:solidFill>
            </a:endParaRPr>
          </a:p>
        </p:txBody>
      </p:sp>
    </p:spTree>
    <p:extLst>
      <p:ext uri="{BB962C8B-B14F-4D97-AF65-F5344CB8AC3E}">
        <p14:creationId xmlns:p14="http://schemas.microsoft.com/office/powerpoint/2010/main" xmlns="" val="1966314206"/>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矩形 2"/>
          <p:cNvSpPr>
            <a:spLocks noChangeArrowheads="1"/>
          </p:cNvSpPr>
          <p:nvPr/>
        </p:nvSpPr>
        <p:spPr bwMode="auto">
          <a:xfrm>
            <a:off x="551384" y="1268760"/>
            <a:ext cx="7128792" cy="526297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b="1" dirty="0">
                <a:latin typeface="+mn-ea"/>
                <a:ea typeface="+mn-ea"/>
              </a:rPr>
              <a:t>基督教：</a:t>
            </a:r>
            <a:r>
              <a:rPr lang="zh-CN" altLang="en-US" sz="2800" b="1" dirty="0">
                <a:solidFill>
                  <a:srgbClr val="FF0000"/>
                </a:solidFill>
                <a:latin typeface="+mn-ea"/>
                <a:ea typeface="+mn-ea"/>
              </a:rPr>
              <a:t>公元</a:t>
            </a:r>
            <a:r>
              <a:rPr lang="en-US" altLang="zh-CN" sz="2800" b="1" dirty="0">
                <a:solidFill>
                  <a:srgbClr val="FF0000"/>
                </a:solidFill>
                <a:latin typeface="+mn-ea"/>
                <a:ea typeface="+mn-ea"/>
              </a:rPr>
              <a:t>1</a:t>
            </a:r>
            <a:r>
              <a:rPr lang="zh-CN" altLang="en-US" sz="2800" b="1" dirty="0">
                <a:solidFill>
                  <a:srgbClr val="FF0000"/>
                </a:solidFill>
                <a:latin typeface="+mn-ea"/>
                <a:ea typeface="+mn-ea"/>
              </a:rPr>
              <a:t>世纪</a:t>
            </a:r>
            <a:r>
              <a:rPr lang="zh-CN" altLang="en-US" sz="2800" b="1" dirty="0">
                <a:latin typeface="+mn-ea"/>
                <a:ea typeface="+mn-ea"/>
              </a:rPr>
              <a:t>，发源于罗马的</a:t>
            </a:r>
            <a:r>
              <a:rPr lang="zh-CN" altLang="en-US" sz="2800" b="1" dirty="0">
                <a:solidFill>
                  <a:srgbClr val="FF0000"/>
                </a:solidFill>
                <a:latin typeface="+mn-ea"/>
                <a:ea typeface="+mn-ea"/>
              </a:rPr>
              <a:t>巴勒斯坦</a:t>
            </a:r>
            <a:r>
              <a:rPr lang="zh-CN" altLang="en-US" sz="2800" b="1" dirty="0">
                <a:latin typeface="+mn-ea"/>
                <a:ea typeface="+mn-ea"/>
              </a:rPr>
              <a:t>省</a:t>
            </a:r>
            <a:r>
              <a:rPr lang="en-US" altLang="zh-CN" sz="2800" b="1" dirty="0">
                <a:latin typeface="+mn-ea"/>
                <a:ea typeface="+mn-ea"/>
              </a:rPr>
              <a:t>(</a:t>
            </a:r>
            <a:r>
              <a:rPr lang="zh-CN" altLang="en-US" sz="2800" b="1" dirty="0">
                <a:latin typeface="+mn-ea"/>
                <a:ea typeface="+mn-ea"/>
              </a:rPr>
              <a:t>今日的以色列、巴勒斯坦和约旦地区</a:t>
            </a:r>
            <a:r>
              <a:rPr lang="en-US" altLang="zh-CN" sz="2800" b="1" dirty="0">
                <a:latin typeface="+mn-ea"/>
                <a:ea typeface="+mn-ea"/>
              </a:rPr>
              <a:t>)</a:t>
            </a:r>
            <a:r>
              <a:rPr lang="zh-CN" altLang="en-US" sz="2800" b="1" dirty="0">
                <a:latin typeface="+mn-ea"/>
                <a:ea typeface="+mn-ea"/>
              </a:rPr>
              <a:t>。它建立的根基是</a:t>
            </a:r>
            <a:r>
              <a:rPr lang="zh-CN" altLang="en-US" sz="2800" b="1" dirty="0">
                <a:solidFill>
                  <a:srgbClr val="FF0000"/>
                </a:solidFill>
                <a:latin typeface="+mn-ea"/>
                <a:ea typeface="+mn-ea"/>
              </a:rPr>
              <a:t>耶稣基督</a:t>
            </a:r>
            <a:r>
              <a:rPr lang="zh-CN" altLang="en-US" sz="2800" b="1" dirty="0">
                <a:latin typeface="+mn-ea"/>
                <a:ea typeface="+mn-ea"/>
              </a:rPr>
              <a:t>的诞生、传道、死亡与复活</a:t>
            </a:r>
            <a:r>
              <a:rPr lang="zh-CN" altLang="en-US" sz="2800" b="1" dirty="0" smtClean="0">
                <a:latin typeface="+mn-ea"/>
                <a:ea typeface="+mn-ea"/>
              </a:rPr>
              <a:t>。</a:t>
            </a:r>
            <a:r>
              <a:rPr lang="en-US" altLang="zh-CN" sz="2800" b="1" dirty="0" smtClean="0">
                <a:solidFill>
                  <a:srgbClr val="FF0000"/>
                </a:solidFill>
                <a:latin typeface="+mn-ea"/>
                <a:ea typeface="+mn-ea"/>
              </a:rPr>
              <a:t>4</a:t>
            </a:r>
            <a:r>
              <a:rPr lang="zh-CN" altLang="en-US" sz="2800" b="1" dirty="0">
                <a:solidFill>
                  <a:srgbClr val="FF0000"/>
                </a:solidFill>
                <a:latin typeface="+mn-ea"/>
                <a:ea typeface="+mn-ea"/>
              </a:rPr>
              <a:t>世纪基督教成为罗马帝国国教</a:t>
            </a:r>
            <a:r>
              <a:rPr lang="zh-CN" altLang="en-US" sz="2800" b="1" dirty="0">
                <a:latin typeface="+mn-ea"/>
                <a:ea typeface="+mn-ea"/>
              </a:rPr>
              <a:t>。 </a:t>
            </a:r>
            <a:r>
              <a:rPr lang="en-US" altLang="zh-CN" sz="2800" b="1" dirty="0">
                <a:latin typeface="+mn-ea"/>
                <a:ea typeface="+mn-ea"/>
              </a:rPr>
              <a:t>395</a:t>
            </a:r>
            <a:r>
              <a:rPr lang="zh-CN" altLang="en-US" sz="2800" b="1" dirty="0">
                <a:latin typeface="+mn-ea"/>
                <a:ea typeface="+mn-ea"/>
              </a:rPr>
              <a:t>年，罗马帝国分裂为东西两部。西派教会以罗马为中心形成天主教传统，东派教会以君士坦丁堡为中心，形成正教传统。西方天主教会在中世纪发展中经历教权与王权之争，于</a:t>
            </a:r>
            <a:r>
              <a:rPr lang="en-US" altLang="zh-CN" sz="2800" b="1" dirty="0">
                <a:solidFill>
                  <a:srgbClr val="FF0000"/>
                </a:solidFill>
                <a:latin typeface="+mn-ea"/>
                <a:ea typeface="+mn-ea"/>
              </a:rPr>
              <a:t>13</a:t>
            </a:r>
            <a:r>
              <a:rPr lang="zh-CN" altLang="en-US" sz="2800" b="1" dirty="0">
                <a:solidFill>
                  <a:srgbClr val="FF0000"/>
                </a:solidFill>
                <a:latin typeface="+mn-ea"/>
                <a:ea typeface="+mn-ea"/>
              </a:rPr>
              <a:t>世纪达到教会权力的鼎盛</a:t>
            </a:r>
            <a:r>
              <a:rPr lang="zh-CN" altLang="en-US" sz="2800" b="1" dirty="0">
                <a:latin typeface="+mn-ea"/>
                <a:ea typeface="+mn-ea"/>
              </a:rPr>
              <a:t>，形成以罗马为中心、跨越国界的西欧天主教世界。基督教主要包括</a:t>
            </a:r>
            <a:r>
              <a:rPr lang="en-US" altLang="zh-CN" sz="2800" b="1" dirty="0">
                <a:latin typeface="+mn-ea"/>
                <a:ea typeface="+mn-ea"/>
              </a:rPr>
              <a:t>:</a:t>
            </a:r>
            <a:r>
              <a:rPr lang="zh-CN" altLang="en-US" sz="2800" b="1" dirty="0">
                <a:solidFill>
                  <a:srgbClr val="FF0000"/>
                </a:solidFill>
                <a:latin typeface="+mn-ea"/>
                <a:ea typeface="+mn-ea"/>
              </a:rPr>
              <a:t>天主教</a:t>
            </a:r>
            <a:r>
              <a:rPr lang="zh-CN" altLang="en-US" sz="2800" b="1" dirty="0" smtClean="0">
                <a:solidFill>
                  <a:srgbClr val="FF0000"/>
                </a:solidFill>
                <a:latin typeface="+mn-ea"/>
                <a:ea typeface="+mn-ea"/>
              </a:rPr>
              <a:t>、东正</a:t>
            </a:r>
            <a:r>
              <a:rPr lang="zh-CN" altLang="en-US" sz="2800" b="1" dirty="0">
                <a:solidFill>
                  <a:srgbClr val="FF0000"/>
                </a:solidFill>
                <a:latin typeface="+mn-ea"/>
                <a:ea typeface="+mn-ea"/>
              </a:rPr>
              <a:t>教、新教</a:t>
            </a:r>
            <a:r>
              <a:rPr lang="zh-CN" altLang="en-US" sz="2800" b="1" dirty="0">
                <a:latin typeface="+mn-ea"/>
                <a:ea typeface="+mn-ea"/>
              </a:rPr>
              <a:t>三大教派和其他一些较小教派。</a:t>
            </a:r>
          </a:p>
        </p:txBody>
      </p:sp>
      <p:pic>
        <p:nvPicPr>
          <p:cNvPr id="2" name="图片 1"/>
          <p:cNvPicPr>
            <a:picLocks noChangeAspect="1"/>
          </p:cNvPicPr>
          <p:nvPr/>
        </p:nvPicPr>
        <p:blipFill>
          <a:blip r:embed="rId2"/>
          <a:stretch>
            <a:fillRect/>
          </a:stretch>
        </p:blipFill>
        <p:spPr>
          <a:xfrm>
            <a:off x="7968208" y="389238"/>
            <a:ext cx="3600400" cy="6000667"/>
          </a:xfrm>
          <a:prstGeom prst="rect">
            <a:avLst/>
          </a:prstGeom>
        </p:spPr>
      </p:pic>
      <p:sp>
        <p:nvSpPr>
          <p:cNvPr id="3" name="矩形 2"/>
          <p:cNvSpPr/>
          <p:nvPr/>
        </p:nvSpPr>
        <p:spPr>
          <a:xfrm>
            <a:off x="3143672" y="188640"/>
            <a:ext cx="2507418" cy="830997"/>
          </a:xfrm>
          <a:prstGeom prst="rect">
            <a:avLst/>
          </a:prstGeom>
        </p:spPr>
        <p:txBody>
          <a:bodyPr wrap="none">
            <a:spAutoFit/>
          </a:bodyPr>
          <a:lstStyle/>
          <a:p>
            <a:r>
              <a:rPr lang="en-US" altLang="zh-CN" sz="4800" dirty="0" smtClean="0">
                <a:solidFill>
                  <a:srgbClr val="FF0000"/>
                </a:solidFill>
                <a:latin typeface="华文行楷" panose="02010800040101010101" pitchFamily="2" charset="-122"/>
                <a:ea typeface="华文行楷" panose="02010800040101010101" pitchFamily="2" charset="-122"/>
              </a:rPr>
              <a:t>2.</a:t>
            </a:r>
            <a:r>
              <a:rPr lang="zh-CN" altLang="en-US" sz="4800" dirty="0" smtClean="0">
                <a:solidFill>
                  <a:srgbClr val="FF0000"/>
                </a:solidFill>
                <a:latin typeface="华文行楷" panose="02010800040101010101" pitchFamily="2" charset="-122"/>
                <a:ea typeface="华文行楷" panose="02010800040101010101" pitchFamily="2" charset="-122"/>
              </a:rPr>
              <a:t>基督教</a:t>
            </a:r>
            <a:endParaRPr lang="zh-CN" altLang="en-US" dirty="0"/>
          </a:p>
        </p:txBody>
      </p:sp>
      <p:sp>
        <p:nvSpPr>
          <p:cNvPr id="5" name="流程图: 顺序访问存储器 4"/>
          <p:cNvSpPr/>
          <p:nvPr/>
        </p:nvSpPr>
        <p:spPr>
          <a:xfrm>
            <a:off x="246208" y="218677"/>
            <a:ext cx="1224136" cy="434815"/>
          </a:xfrm>
          <a:prstGeom prst="flowChartMagneticTap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solidFill>
                  <a:schemeClr val="tx1"/>
                </a:solidFill>
              </a:rPr>
              <a:t>笔记</a:t>
            </a:r>
            <a:endParaRPr lang="zh-CN" altLang="en-US" sz="2400" b="1" dirty="0">
              <a:solidFill>
                <a:schemeClr val="tx1"/>
              </a:solidFill>
            </a:endParaRPr>
          </a:p>
        </p:txBody>
      </p:sp>
    </p:spTree>
    <p:extLst>
      <p:ext uri="{BB962C8B-B14F-4D97-AF65-F5344CB8AC3E}">
        <p14:creationId xmlns:p14="http://schemas.microsoft.com/office/powerpoint/2010/main" xmlns="" val="2383739556"/>
      </p:ext>
    </p:extLst>
  </p:cSld>
  <p:clrMapOvr>
    <a:masterClrMapping/>
  </p:clrMapOvr>
  <p:transition spd="slow">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timgsa.baidu.com/timg?image&amp;quality=80&amp;size=b9999_10000&amp;sec=1574782030464&amp;di=e1c015a79f8ef57c9eb10373fa460fb4&amp;imgtype=0&amp;src=http%3A%2F%2Fimg1.doubanio.com%2Fview%2Fgroup_topic%2Fl%2Fpublic%2Fp10785717.jpg"/>
          <p:cNvPicPr>
            <a:picLocks noChangeAspect="1" noChangeArrowheads="1"/>
          </p:cNvPicPr>
          <p:nvPr/>
        </p:nvPicPr>
        <p:blipFill>
          <a:blip r:embed="rId2" cstate="print">
            <a:extLst/>
          </a:blip>
          <a:srcRect/>
          <a:stretch>
            <a:fillRect/>
          </a:stretch>
        </p:blipFill>
        <p:spPr bwMode="auto">
          <a:xfrm>
            <a:off x="325557" y="2193627"/>
            <a:ext cx="3826227" cy="2305351"/>
          </a:xfrm>
          <a:prstGeom prst="rect">
            <a:avLst/>
          </a:prstGeom>
          <a:ln>
            <a:noFill/>
          </a:ln>
          <a:effectLst>
            <a:softEdge rad="112500"/>
          </a:effectLst>
          <a:extLst/>
        </p:spPr>
      </p:pic>
      <p:sp>
        <p:nvSpPr>
          <p:cNvPr id="18435" name="文本框 1"/>
          <p:cNvSpPr txBox="1">
            <a:spLocks noChangeArrowheads="1"/>
          </p:cNvSpPr>
          <p:nvPr/>
        </p:nvSpPr>
        <p:spPr bwMode="auto">
          <a:xfrm>
            <a:off x="1415480" y="692696"/>
            <a:ext cx="8643937" cy="584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dirty="0">
                <a:solidFill>
                  <a:srgbClr val="FF0000"/>
                </a:solidFill>
                <a:latin typeface="华文中宋" panose="02010600040101010101" pitchFamily="2" charset="-122"/>
                <a:ea typeface="华文中宋" panose="02010600040101010101" pitchFamily="2" charset="-122"/>
              </a:rPr>
              <a:t>中古时期西欧基督教徒一生与基督教会的关系</a:t>
            </a:r>
          </a:p>
        </p:txBody>
      </p:sp>
      <p:sp>
        <p:nvSpPr>
          <p:cNvPr id="3" name="矩形 2"/>
          <p:cNvSpPr>
            <a:spLocks noChangeArrowheads="1"/>
          </p:cNvSpPr>
          <p:nvPr/>
        </p:nvSpPr>
        <p:spPr bwMode="auto">
          <a:xfrm>
            <a:off x="1055440" y="4637784"/>
            <a:ext cx="2686050" cy="708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b="1" dirty="0">
                <a:solidFill>
                  <a:srgbClr val="FF0000"/>
                </a:solidFill>
                <a:latin typeface="华文中宋" panose="02010600040101010101" pitchFamily="2" charset="-122"/>
                <a:ea typeface="华文中宋" panose="02010600040101010101" pitchFamily="2" charset="-122"/>
              </a:rPr>
              <a:t>出生</a:t>
            </a:r>
            <a:r>
              <a:rPr lang="zh-CN" altLang="en-US" sz="2000" dirty="0">
                <a:latin typeface="华文中宋" panose="02010600040101010101" pitchFamily="2" charset="-122"/>
                <a:ea typeface="华文中宋" panose="02010600040101010101" pitchFamily="2" charset="-122"/>
              </a:rPr>
              <a:t>后首先在神父的主持下接受洗礼</a:t>
            </a:r>
          </a:p>
        </p:txBody>
      </p:sp>
      <p:pic>
        <p:nvPicPr>
          <p:cNvPr id="3076" name="Picture 4" descr="https://timgsa.baidu.com/timg?image&amp;quality=80&amp;size=b9999_10000&amp;sec=1575377265&amp;di=336be6b82e76ea50ea5e2856976bb88e&amp;imgtype=jpg&amp;er=1&amp;src=http%3A%2F%2Fpic9.nipic.com%2F20100910%2F2626432_140726088867_2.jpg"/>
          <p:cNvPicPr>
            <a:picLocks noChangeAspect="1" noChangeArrowheads="1"/>
          </p:cNvPicPr>
          <p:nvPr/>
        </p:nvPicPr>
        <p:blipFill rotWithShape="1">
          <a:blip r:embed="rId3" cstate="print">
            <a:extLst/>
          </a:blip>
          <a:srcRect b="10356"/>
          <a:stretch>
            <a:fillRect/>
          </a:stretch>
        </p:blipFill>
        <p:spPr bwMode="auto">
          <a:xfrm>
            <a:off x="4411357" y="2492895"/>
            <a:ext cx="3041149" cy="1972153"/>
          </a:xfrm>
          <a:prstGeom prst="rect">
            <a:avLst/>
          </a:prstGeom>
          <a:ln>
            <a:noFill/>
          </a:ln>
          <a:effectLst>
            <a:softEdge rad="112500"/>
          </a:effectLst>
          <a:extLst/>
        </p:spPr>
      </p:pic>
      <p:sp>
        <p:nvSpPr>
          <p:cNvPr id="4" name="矩形 3"/>
          <p:cNvSpPr>
            <a:spLocks noChangeArrowheads="1"/>
          </p:cNvSpPr>
          <p:nvPr/>
        </p:nvSpPr>
        <p:spPr bwMode="auto">
          <a:xfrm>
            <a:off x="4768853" y="4498978"/>
            <a:ext cx="2201863" cy="708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b="1">
                <a:solidFill>
                  <a:srgbClr val="FF0000"/>
                </a:solidFill>
                <a:latin typeface="华文中宋" panose="02010600040101010101" pitchFamily="2" charset="-122"/>
                <a:ea typeface="华文中宋" panose="02010600040101010101" pitchFamily="2" charset="-122"/>
              </a:rPr>
              <a:t>结婚</a:t>
            </a:r>
            <a:r>
              <a:rPr lang="zh-CN" altLang="en-US" sz="2000">
                <a:latin typeface="华文中宋" panose="02010600040101010101" pitchFamily="2" charset="-122"/>
                <a:ea typeface="华文中宋" panose="02010600040101010101" pitchFamily="2" charset="-122"/>
              </a:rPr>
              <a:t>时在教堂由神父主持婚礼</a:t>
            </a:r>
          </a:p>
        </p:txBody>
      </p:sp>
      <p:pic>
        <p:nvPicPr>
          <p:cNvPr id="3078" name="Picture 6" descr="https://timgsa.baidu.com/timg?image&amp;quality=80&amp;size=b9999_10000&amp;sec=1575377413&amp;di=f0c8417de6889143c661d8a3352a50f6&amp;imgtype=jpg&amp;er=1&amp;src=http%3A%2F%2Fimage.zzd.sm.cn%2F2826898255031687576.jpg%3Fid%3D0%26amp%3Bwidth%3D480"/>
          <p:cNvPicPr>
            <a:picLocks noChangeAspect="1" noChangeArrowheads="1"/>
          </p:cNvPicPr>
          <p:nvPr/>
        </p:nvPicPr>
        <p:blipFill>
          <a:blip r:embed="rId4" cstate="print">
            <a:extLst/>
          </a:blip>
          <a:srcRect/>
          <a:stretch>
            <a:fillRect/>
          </a:stretch>
        </p:blipFill>
        <p:spPr bwMode="auto">
          <a:xfrm>
            <a:off x="7712079" y="1988404"/>
            <a:ext cx="3784521" cy="2476645"/>
          </a:xfrm>
          <a:prstGeom prst="rect">
            <a:avLst/>
          </a:prstGeom>
          <a:ln>
            <a:noFill/>
          </a:ln>
          <a:effectLst>
            <a:softEdge rad="112500"/>
          </a:effectLst>
          <a:extLst/>
        </p:spPr>
      </p:pic>
      <p:sp>
        <p:nvSpPr>
          <p:cNvPr id="5" name="矩形 4"/>
          <p:cNvSpPr>
            <a:spLocks noChangeArrowheads="1"/>
          </p:cNvSpPr>
          <p:nvPr/>
        </p:nvSpPr>
        <p:spPr bwMode="auto">
          <a:xfrm>
            <a:off x="8611396" y="4620212"/>
            <a:ext cx="3198813" cy="16303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b="1" dirty="0">
                <a:solidFill>
                  <a:srgbClr val="FF0000"/>
                </a:solidFill>
                <a:latin typeface="华文中宋" panose="02010600040101010101" pitchFamily="2" charset="-122"/>
                <a:ea typeface="华文中宋" panose="02010600040101010101" pitchFamily="2" charset="-122"/>
              </a:rPr>
              <a:t>临终</a:t>
            </a:r>
            <a:r>
              <a:rPr lang="zh-CN" altLang="en-US" sz="2000" dirty="0">
                <a:latin typeface="华文中宋" panose="02010600040101010101" pitchFamily="2" charset="-122"/>
                <a:ea typeface="华文中宋" panose="02010600040101010101" pitchFamily="2" charset="-122"/>
              </a:rPr>
              <a:t>，为了灵魂升天堂，请神父主持涂香油仪式，</a:t>
            </a:r>
            <a:r>
              <a:rPr lang="zh-CN" altLang="en-US" sz="2000" b="1" dirty="0">
                <a:solidFill>
                  <a:srgbClr val="FF0000"/>
                </a:solidFill>
                <a:latin typeface="华文中宋" panose="02010600040101010101" pitchFamily="2" charset="-122"/>
                <a:ea typeface="华文中宋" panose="02010600040101010101" pitchFamily="2" charset="-122"/>
              </a:rPr>
              <a:t>死后</a:t>
            </a:r>
            <a:r>
              <a:rPr lang="zh-CN" altLang="en-US" sz="2000" dirty="0">
                <a:latin typeface="华文中宋" panose="02010600040101010101" pitchFamily="2" charset="-122"/>
                <a:ea typeface="华文中宋" panose="02010600040101010101" pitchFamily="2" charset="-122"/>
              </a:rPr>
              <a:t>的葬礼也在教堂举行，葬礼结束后，死者直接埋入教堂附属的墓地</a:t>
            </a:r>
          </a:p>
        </p:txBody>
      </p:sp>
    </p:spTree>
    <p:extLst>
      <p:ext uri="{BB962C8B-B14F-4D97-AF65-F5344CB8AC3E}">
        <p14:creationId xmlns:p14="http://schemas.microsoft.com/office/powerpoint/2010/main" xmlns="" val="1449596049"/>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additive="base">
                                        <p:cTn id="7" dur="500" fill="hold"/>
                                        <p:tgtEl>
                                          <p:spTgt spid="3074"/>
                                        </p:tgtEl>
                                        <p:attrNameLst>
                                          <p:attrName>ppt_x</p:attrName>
                                        </p:attrNameLst>
                                      </p:cBhvr>
                                      <p:tavLst>
                                        <p:tav tm="0">
                                          <p:val>
                                            <p:strVal val="#ppt_x"/>
                                          </p:val>
                                        </p:tav>
                                        <p:tav tm="100000">
                                          <p:val>
                                            <p:strVal val="#ppt_x"/>
                                          </p:val>
                                        </p:tav>
                                      </p:tavLst>
                                    </p:anim>
                                    <p:anim calcmode="lin" valueType="num">
                                      <p:cBhvr additive="base">
                                        <p:cTn id="8" dur="500" fill="hold"/>
                                        <p:tgtEl>
                                          <p:spTgt spid="307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nodeType="clickEffect">
                                  <p:stCondLst>
                                    <p:cond delay="0"/>
                                  </p:stCondLst>
                                  <p:childTnLst>
                                    <p:set>
                                      <p:cBhvr>
                                        <p:cTn id="16" dur="1" fill="hold">
                                          <p:stCondLst>
                                            <p:cond delay="0"/>
                                          </p:stCondLst>
                                        </p:cTn>
                                        <p:tgtEl>
                                          <p:spTgt spid="3076"/>
                                        </p:tgtEl>
                                        <p:attrNameLst>
                                          <p:attrName>style.visibility</p:attrName>
                                        </p:attrNameLst>
                                      </p:cBhvr>
                                      <p:to>
                                        <p:strVal val="visible"/>
                                      </p:to>
                                    </p:set>
                                    <p:anim calcmode="lin" valueType="num">
                                      <p:cBhvr additive="base">
                                        <p:cTn id="17" dur="500" fill="hold"/>
                                        <p:tgtEl>
                                          <p:spTgt spid="3076"/>
                                        </p:tgtEl>
                                        <p:attrNameLst>
                                          <p:attrName>ppt_x</p:attrName>
                                        </p:attrNameLst>
                                      </p:cBhvr>
                                      <p:tavLst>
                                        <p:tav tm="0">
                                          <p:val>
                                            <p:strVal val="#ppt_x"/>
                                          </p:val>
                                        </p:tav>
                                        <p:tav tm="100000">
                                          <p:val>
                                            <p:strVal val="#ppt_x"/>
                                          </p:val>
                                        </p:tav>
                                      </p:tavLst>
                                    </p:anim>
                                    <p:anim calcmode="lin" valueType="num">
                                      <p:cBhvr additive="base">
                                        <p:cTn id="18" dur="500" fill="hold"/>
                                        <p:tgtEl>
                                          <p:spTgt spid="307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500" fill="hold"/>
                                        <p:tgtEl>
                                          <p:spTgt spid="4"/>
                                        </p:tgtEl>
                                        <p:attrNameLst>
                                          <p:attrName>ppt_x</p:attrName>
                                        </p:attrNameLst>
                                      </p:cBhvr>
                                      <p:tavLst>
                                        <p:tav tm="0">
                                          <p:val>
                                            <p:strVal val="#ppt_x"/>
                                          </p:val>
                                        </p:tav>
                                        <p:tav tm="100000">
                                          <p:val>
                                            <p:strVal val="#ppt_x"/>
                                          </p:val>
                                        </p:tav>
                                      </p:tavLst>
                                    </p:anim>
                                    <p:anim calcmode="lin" valueType="num">
                                      <p:cBhvr additive="base">
                                        <p:cTn id="2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4" fill="hold" nodeType="clickEffect">
                                  <p:stCondLst>
                                    <p:cond delay="0"/>
                                  </p:stCondLst>
                                  <p:childTnLst>
                                    <p:set>
                                      <p:cBhvr>
                                        <p:cTn id="26" dur="1" fill="hold">
                                          <p:stCondLst>
                                            <p:cond delay="0"/>
                                          </p:stCondLst>
                                        </p:cTn>
                                        <p:tgtEl>
                                          <p:spTgt spid="3078"/>
                                        </p:tgtEl>
                                        <p:attrNameLst>
                                          <p:attrName>style.visibility</p:attrName>
                                        </p:attrNameLst>
                                      </p:cBhvr>
                                      <p:to>
                                        <p:strVal val="visible"/>
                                      </p:to>
                                    </p:set>
                                    <p:anim calcmode="lin" valueType="num">
                                      <p:cBhvr additive="base">
                                        <p:cTn id="27" dur="500" fill="hold"/>
                                        <p:tgtEl>
                                          <p:spTgt spid="3078"/>
                                        </p:tgtEl>
                                        <p:attrNameLst>
                                          <p:attrName>ppt_x</p:attrName>
                                        </p:attrNameLst>
                                      </p:cBhvr>
                                      <p:tavLst>
                                        <p:tav tm="0">
                                          <p:val>
                                            <p:strVal val="#ppt_x"/>
                                          </p:val>
                                        </p:tav>
                                        <p:tav tm="100000">
                                          <p:val>
                                            <p:strVal val="#ppt_x"/>
                                          </p:val>
                                        </p:tav>
                                      </p:tavLst>
                                    </p:anim>
                                    <p:anim calcmode="lin" valueType="num">
                                      <p:cBhvr additive="base">
                                        <p:cTn id="28" dur="500" fill="hold"/>
                                        <p:tgtEl>
                                          <p:spTgt spid="3078"/>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ppt_x"/>
                                          </p:val>
                                        </p:tav>
                                        <p:tav tm="100000">
                                          <p:val>
                                            <p:strVal val="#ppt_x"/>
                                          </p:val>
                                        </p:tav>
                                      </p:tavLst>
                                    </p:anim>
                                    <p:anim calcmode="lin" valueType="num">
                                      <p:cBhvr additive="base">
                                        <p:cTn id="3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xmlns="" id="{82196CDB-64F6-4916-B5E8-9375294375C6}"/>
              </a:ext>
            </a:extLst>
          </p:cNvPr>
          <p:cNvSpPr>
            <a:spLocks noGrp="1"/>
          </p:cNvSpPr>
          <p:nvPr>
            <p:ph idx="1"/>
          </p:nvPr>
        </p:nvSpPr>
        <p:spPr>
          <a:xfrm>
            <a:off x="695400" y="1268760"/>
            <a:ext cx="5688632" cy="4866481"/>
          </a:xfrm>
          <a:solidFill>
            <a:schemeClr val="accent6">
              <a:lumMod val="60000"/>
              <a:lumOff val="40000"/>
            </a:schemeClr>
          </a:solidFill>
        </p:spPr>
        <p:txBody>
          <a:bodyPr rtlCol="0">
            <a:normAutofit fontScale="92500" lnSpcReduction="10000"/>
          </a:bodyPr>
          <a:lstStyle/>
          <a:p>
            <a:pPr marL="0" indent="0" eaLnBrk="1" fontAlgn="auto" hangingPunct="1">
              <a:lnSpc>
                <a:spcPct val="150000"/>
              </a:lnSpc>
              <a:spcAft>
                <a:spcPts val="0"/>
              </a:spcAft>
              <a:buFont typeface="Arial" panose="020B0604020202020204" pitchFamily="34" charset="0"/>
              <a:buNone/>
              <a:defRPr/>
            </a:pPr>
            <a:r>
              <a:rPr lang="zh-CN" altLang="en-US" sz="3200" b="1" noProof="1">
                <a:latin typeface="等线" panose="02010600030101010101" pitchFamily="2" charset="-122"/>
                <a:ea typeface="等线" panose="02010600030101010101" pitchFamily="2" charset="-122"/>
                <a:sym typeface="宋体" panose="02010600030101010101" pitchFamily="2" charset="-122"/>
              </a:rPr>
              <a:t> </a:t>
            </a:r>
            <a:r>
              <a:rPr lang="zh-CN" altLang="en-US" b="1" noProof="1">
                <a:latin typeface="等线" panose="02010600030101010101" pitchFamily="2" charset="-122"/>
                <a:ea typeface="等线" panose="02010600030101010101" pitchFamily="2" charset="-122"/>
                <a:sym typeface="宋体" panose="02010600030101010101" pitchFamily="2" charset="-122"/>
              </a:rPr>
              <a:t>   </a:t>
            </a:r>
            <a:r>
              <a:rPr lang="zh-CN" altLang="en-US" sz="2400" b="1" noProof="1">
                <a:latin typeface="等线" panose="02010600030101010101" pitchFamily="2" charset="-122"/>
                <a:ea typeface="等线" panose="02010600030101010101" pitchFamily="2" charset="-122"/>
                <a:sym typeface="宋体" panose="02010600030101010101" pitchFamily="2" charset="-122"/>
              </a:rPr>
              <a:t> 中古西欧封建社会是二元社会以国王为代表的王权和与以基督教教会为代表的教权互相依存，共同维护封建秩序。</a:t>
            </a:r>
            <a:r>
              <a:rPr lang="zh-CN" altLang="en-US" sz="2400" b="1" noProof="1">
                <a:solidFill>
                  <a:srgbClr val="FF0000"/>
                </a:solidFill>
                <a:latin typeface="等线" panose="02010600030101010101" pitchFamily="2" charset="-122"/>
                <a:ea typeface="等线" panose="02010600030101010101" pitchFamily="2" charset="-122"/>
                <a:sym typeface="宋体" panose="02010600030101010101" pitchFamily="2" charset="-122"/>
              </a:rPr>
              <a:t>王权与教权既依存又斗争。</a:t>
            </a:r>
          </a:p>
          <a:p>
            <a:pPr marL="0" indent="0" eaLnBrk="1" fontAlgn="auto" hangingPunct="1">
              <a:lnSpc>
                <a:spcPct val="150000"/>
              </a:lnSpc>
              <a:spcAft>
                <a:spcPts val="0"/>
              </a:spcAft>
              <a:buFont typeface="Arial" panose="020B0604020202020204" pitchFamily="34" charset="0"/>
              <a:buNone/>
              <a:defRPr/>
            </a:pPr>
            <a:r>
              <a:rPr lang="zh-CN" altLang="en-US" sz="2400" b="1" noProof="1">
                <a:latin typeface="等线" panose="02010600030101010101" pitchFamily="2" charset="-122"/>
                <a:ea typeface="等线" panose="02010600030101010101" pitchFamily="2" charset="-122"/>
                <a:sym typeface="+mn-ea"/>
              </a:rPr>
              <a:t>    一方面，王权希望依靠基督教为自己的统治披上合法的外衣，而教会也希望依靠强大的蛮族国王来壮大自己的力</a:t>
            </a:r>
            <a:r>
              <a:rPr lang="zh-CN" altLang="en-US" sz="2400" b="1" noProof="1" smtClean="0">
                <a:latin typeface="等线" panose="02010600030101010101" pitchFamily="2" charset="-122"/>
                <a:ea typeface="等线" panose="02010600030101010101" pitchFamily="2" charset="-122"/>
                <a:sym typeface="+mn-ea"/>
              </a:rPr>
              <a:t>量</a:t>
            </a:r>
            <a:r>
              <a:rPr lang="zh-CN" altLang="en-US" sz="2400" b="1" noProof="1">
                <a:latin typeface="等线" panose="02010600030101010101" pitchFamily="2" charset="-122"/>
                <a:ea typeface="等线" panose="02010600030101010101" pitchFamily="2" charset="-122"/>
                <a:sym typeface="+mn-ea"/>
              </a:rPr>
              <a:t>。</a:t>
            </a:r>
            <a:r>
              <a:rPr lang="zh-CN" altLang="en-US" sz="2400" b="1" noProof="1" smtClean="0">
                <a:latin typeface="等线" panose="02010600030101010101" pitchFamily="2" charset="-122"/>
                <a:ea typeface="等线" panose="02010600030101010101" pitchFamily="2" charset="-122"/>
                <a:sym typeface="+mn-ea"/>
              </a:rPr>
              <a:t>另</a:t>
            </a:r>
            <a:r>
              <a:rPr lang="zh-CN" altLang="en-US" sz="2400" b="1" noProof="1">
                <a:latin typeface="等线" panose="02010600030101010101" pitchFamily="2" charset="-122"/>
                <a:ea typeface="等线" panose="02010600030101010101" pitchFamily="2" charset="-122"/>
                <a:sym typeface="+mn-ea"/>
              </a:rPr>
              <a:t>一方面，在最高权力的拥有问题上，教皇与封建君主不断发生碰撞和摩擦，明争暗斗</a:t>
            </a:r>
            <a:r>
              <a:rPr lang="zh-CN" altLang="en-US" sz="2400" b="1" noProof="1" smtClean="0">
                <a:latin typeface="等线" panose="02010600030101010101" pitchFamily="2" charset="-122"/>
                <a:ea typeface="等线" panose="02010600030101010101" pitchFamily="2" charset="-122"/>
                <a:sym typeface="+mn-ea"/>
              </a:rPr>
              <a:t>。</a:t>
            </a:r>
            <a:endParaRPr lang="zh-CN" altLang="en-US" sz="2400" noProof="1">
              <a:latin typeface="等线" panose="02010600030101010101" pitchFamily="2" charset="-122"/>
              <a:ea typeface="等线" panose="02010600030101010101" pitchFamily="2" charset="-122"/>
            </a:endParaRPr>
          </a:p>
        </p:txBody>
      </p:sp>
      <p:sp>
        <p:nvSpPr>
          <p:cNvPr id="2" name="文本框 1"/>
          <p:cNvSpPr txBox="1">
            <a:spLocks noChangeArrowheads="1"/>
          </p:cNvSpPr>
          <p:nvPr/>
        </p:nvSpPr>
        <p:spPr bwMode="auto">
          <a:xfrm>
            <a:off x="911424" y="332656"/>
            <a:ext cx="4464496"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3600" b="1" noProof="1" smtClean="0">
                <a:solidFill>
                  <a:srgbClr val="FF0000"/>
                </a:solidFill>
                <a:latin typeface="黑体" panose="02010609060101010101" pitchFamily="49" charset="-122"/>
                <a:ea typeface="黑体" panose="02010609060101010101" pitchFamily="49" charset="-122"/>
                <a:sym typeface="+mn-ea"/>
              </a:rPr>
              <a:t>教</a:t>
            </a:r>
            <a:r>
              <a:rPr lang="zh-CN" altLang="en-US" sz="3600" b="1" noProof="1">
                <a:solidFill>
                  <a:srgbClr val="FF0000"/>
                </a:solidFill>
                <a:latin typeface="黑体" panose="02010609060101010101" pitchFamily="49" charset="-122"/>
                <a:ea typeface="黑体" panose="02010609060101010101" pitchFamily="49" charset="-122"/>
                <a:sym typeface="+mn-ea"/>
              </a:rPr>
              <a:t>会与王</a:t>
            </a:r>
            <a:r>
              <a:rPr lang="zh-CN" altLang="en-US" sz="3600" b="1" noProof="1" smtClean="0">
                <a:solidFill>
                  <a:srgbClr val="FF0000"/>
                </a:solidFill>
                <a:latin typeface="黑体" panose="02010609060101010101" pitchFamily="49" charset="-122"/>
                <a:ea typeface="黑体" panose="02010609060101010101" pitchFamily="49" charset="-122"/>
                <a:sym typeface="+mn-ea"/>
              </a:rPr>
              <a:t>权的关系</a:t>
            </a:r>
            <a:endParaRPr lang="zh-CN" altLang="en-US" sz="1800" noProof="1">
              <a:latin typeface="Arial" panose="020B0604020202020204" pitchFamily="34" charset="0"/>
              <a:ea typeface="宋体" panose="02010600030101010101" pitchFamily="2" charset="-122"/>
            </a:endParaRPr>
          </a:p>
        </p:txBody>
      </p:sp>
      <p:pic>
        <p:nvPicPr>
          <p:cNvPr id="4" name="图片 3"/>
          <p:cNvPicPr>
            <a:picLocks noChangeAspect="1"/>
          </p:cNvPicPr>
          <p:nvPr/>
        </p:nvPicPr>
        <p:blipFill>
          <a:blip r:embed="rId2" cstate="print"/>
          <a:stretch>
            <a:fillRect/>
          </a:stretch>
        </p:blipFill>
        <p:spPr>
          <a:xfrm>
            <a:off x="6600056" y="260648"/>
            <a:ext cx="5265369" cy="3384376"/>
          </a:xfrm>
          <a:prstGeom prst="rect">
            <a:avLst/>
          </a:prstGeom>
        </p:spPr>
      </p:pic>
      <p:pic>
        <p:nvPicPr>
          <p:cNvPr id="7" name="图片 3" descr="t012c88594cb74247b5"/>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6600056" y="3645024"/>
            <a:ext cx="5265369" cy="30853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1616402650"/>
      </p:ext>
    </p:extLst>
  </p:cSld>
  <p:clrMapOvr>
    <a:masterClrMapping/>
  </p:clrMapOvr>
  <p:transition spd="slow">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ext Box 2"/>
          <p:cNvSpPr txBox="1"/>
          <p:nvPr/>
        </p:nvSpPr>
        <p:spPr>
          <a:xfrm>
            <a:off x="2382838" y="466447"/>
            <a:ext cx="7315200" cy="492125"/>
          </a:xfrm>
          <a:prstGeom prst="rect">
            <a:avLst/>
          </a:prstGeom>
          <a:noFill/>
          <a:ln w="9525">
            <a:noFill/>
          </a:ln>
        </p:spPr>
        <p:txBody>
          <a:bodyPr wrap="none" lIns="0" tIns="0" rIns="0" bIns="0" anchor="t">
            <a:spAutoFit/>
          </a:bodyPr>
          <a:lstStyle/>
          <a:p>
            <a:pPr algn="ctr"/>
            <a:r>
              <a:rPr lang="zh-CN" altLang="en-US" sz="3200" dirty="0">
                <a:solidFill>
                  <a:srgbClr val="663300"/>
                </a:solidFill>
                <a:latin typeface="Times New Roman" panose="02020603050405020304" pitchFamily="18" charset="0"/>
                <a:ea typeface="黑体" panose="02010609060101010101" pitchFamily="49" charset="-122"/>
              </a:rPr>
              <a:t>查理大帝跪在教皇利奥三世面前接受加冕</a:t>
            </a:r>
          </a:p>
        </p:txBody>
      </p:sp>
      <p:sp>
        <p:nvSpPr>
          <p:cNvPr id="27650" name="Text Box 3"/>
          <p:cNvSpPr txBox="1"/>
          <p:nvPr/>
        </p:nvSpPr>
        <p:spPr>
          <a:xfrm>
            <a:off x="1724026" y="1098551"/>
            <a:ext cx="8632825" cy="738505"/>
          </a:xfrm>
          <a:prstGeom prst="rect">
            <a:avLst/>
          </a:prstGeom>
          <a:noFill/>
          <a:ln w="9525">
            <a:noFill/>
          </a:ln>
        </p:spPr>
        <p:txBody>
          <a:bodyPr wrap="square" lIns="0" tIns="0" rIns="0" bIns="0" anchor="t">
            <a:spAutoFit/>
          </a:bodyPr>
          <a:lstStyle/>
          <a:p>
            <a:pPr algn="ctr"/>
            <a:r>
              <a:rPr lang="zh-CN" altLang="en-US" sz="2400" b="1" dirty="0">
                <a:solidFill>
                  <a:srgbClr val="333333"/>
                </a:solidFill>
                <a:latin typeface="华文仿宋" pitchFamily="2" charset="-122"/>
                <a:ea typeface="华文仿宋" pitchFamily="2" charset="-122"/>
              </a:rPr>
              <a:t>罗马教皇利奥三世在</a:t>
            </a:r>
            <a:r>
              <a:rPr lang="en-US" altLang="zh-CN" sz="2400" b="1" dirty="0">
                <a:solidFill>
                  <a:srgbClr val="333333"/>
                </a:solidFill>
                <a:latin typeface="华文仿宋" pitchFamily="2" charset="-122"/>
                <a:ea typeface="华文仿宋" pitchFamily="2" charset="-122"/>
              </a:rPr>
              <a:t>800</a:t>
            </a:r>
            <a:r>
              <a:rPr lang="zh-CN" altLang="en-US" sz="2400" b="1" dirty="0">
                <a:solidFill>
                  <a:srgbClr val="333333"/>
                </a:solidFill>
                <a:latin typeface="华文仿宋" pitchFamily="2" charset="-122"/>
                <a:ea typeface="华文仿宋" pitchFamily="2" charset="-122"/>
              </a:rPr>
              <a:t>年圣诞节于罗马圣彼得大教堂册封查理为罗马皇帝。</a:t>
            </a:r>
          </a:p>
        </p:txBody>
      </p:sp>
      <p:pic>
        <p:nvPicPr>
          <p:cNvPr id="27651" name="Picture 4" descr="06查理大帝跪在教皇利奥三世面前接受加冕"/>
          <p:cNvPicPr>
            <a:picLocks noChangeAspect="1"/>
          </p:cNvPicPr>
          <p:nvPr/>
        </p:nvPicPr>
        <p:blipFill>
          <a:blip r:embed="rId2"/>
          <a:srcRect b="-18"/>
          <a:stretch>
            <a:fillRect/>
          </a:stretch>
        </p:blipFill>
        <p:spPr>
          <a:xfrm>
            <a:off x="2495600" y="1977035"/>
            <a:ext cx="7578090" cy="4455795"/>
          </a:xfrm>
          <a:prstGeom prst="rect">
            <a:avLst/>
          </a:prstGeom>
          <a:noFill/>
          <a:ln w="9525">
            <a:noFill/>
          </a:ln>
        </p:spPr>
      </p:pic>
    </p:spTree>
    <p:extLst>
      <p:ext uri="{BB962C8B-B14F-4D97-AF65-F5344CB8AC3E}">
        <p14:creationId xmlns:p14="http://schemas.microsoft.com/office/powerpoint/2010/main" xmlns="" val="3913192017"/>
      </p:ext>
    </p:extLst>
  </p:cSld>
  <p:clrMapOvr>
    <a:masterClrMapping/>
  </p:clrMapOvr>
  <p:transition spd="slow">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内容占位符 2"/>
          <p:cNvSpPr>
            <a:spLocks noGrp="1" noChangeArrowheads="1"/>
          </p:cNvSpPr>
          <p:nvPr>
            <p:ph idx="1"/>
          </p:nvPr>
        </p:nvSpPr>
        <p:spPr>
          <a:xfrm>
            <a:off x="7032104" y="188640"/>
            <a:ext cx="4746427" cy="6480720"/>
          </a:xfrm>
        </p:spPr>
        <p:txBody>
          <a:bodyPr>
            <a:normAutofit fontScale="85000" lnSpcReduction="10000"/>
          </a:bodyPr>
          <a:lstStyle/>
          <a:p>
            <a:pPr marL="0" indent="0" eaLnBrk="1" hangingPunct="1">
              <a:lnSpc>
                <a:spcPct val="150000"/>
              </a:lnSpc>
              <a:buFont typeface="Arial" panose="020B0604020202020204" pitchFamily="34" charset="0"/>
              <a:buNone/>
            </a:pPr>
            <a:r>
              <a:rPr lang="en-US" altLang="zh-CN" b="1" dirty="0" smtClean="0">
                <a:latin typeface="黑体" panose="02010609060101010101" pitchFamily="49" charset="-122"/>
                <a:ea typeface="黑体" panose="02010609060101010101" pitchFamily="49" charset="-122"/>
              </a:rPr>
              <a:t>    </a:t>
            </a:r>
            <a:r>
              <a:rPr lang="zh-CN" altLang="en-US" b="1" dirty="0" smtClean="0">
                <a:latin typeface="黑体" panose="02010609060101010101" pitchFamily="49" charset="-122"/>
                <a:ea typeface="黑体" panose="02010609060101010101" pitchFamily="49" charset="-122"/>
              </a:rPr>
              <a:t>1077年1月，德皇亨利四世冒着风雪严寒，前往意大利北部的卡诺莎城堡向教皇"忏悔罪过"，三天三夜后，教皇才给予亨利四世一个额头吻表示原谅，而这位教皇出身于皮鞋手工制作之家，这就是"卡诺莎之辱"。此后，"卡诺莎之辱"在西方世界成为屈辱投降的代名词。</a:t>
            </a:r>
          </a:p>
        </p:txBody>
      </p:sp>
      <p:pic>
        <p:nvPicPr>
          <p:cNvPr id="17411" name="图片 3" descr="t012c88594cb74247b5"/>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35360" y="1410349"/>
            <a:ext cx="6271272" cy="36748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7412" name="文本框 5"/>
          <p:cNvSpPr txBox="1">
            <a:spLocks noChangeArrowheads="1"/>
          </p:cNvSpPr>
          <p:nvPr/>
        </p:nvSpPr>
        <p:spPr bwMode="auto">
          <a:xfrm>
            <a:off x="2005733" y="5102965"/>
            <a:ext cx="2930525" cy="584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3200" b="1" dirty="0">
                <a:latin typeface="黑体" panose="02010609060101010101" pitchFamily="49" charset="-122"/>
                <a:ea typeface="黑体" panose="02010609060101010101" pitchFamily="49" charset="-122"/>
              </a:rPr>
              <a:t>卡诺莎之辱</a:t>
            </a:r>
            <a:endParaRPr lang="zh-CN" altLang="en-US" sz="3200" dirty="0">
              <a:latin typeface="Arial" panose="020B0604020202020204" pitchFamily="34" charset="0"/>
              <a:ea typeface="宋体" panose="02010600030101010101" pitchFamily="2" charset="-122"/>
            </a:endParaRPr>
          </a:p>
        </p:txBody>
      </p:sp>
      <p:sp>
        <p:nvSpPr>
          <p:cNvPr id="2" name="文本框 1">
            <a:extLst>
              <a:ext uri="{FF2B5EF4-FFF2-40B4-BE49-F238E27FC236}">
                <a16:creationId xmlns:a16="http://schemas.microsoft.com/office/drawing/2014/main" xmlns="" id="{52B8B481-CCE4-40ED-9073-D8025D1419F6}"/>
              </a:ext>
            </a:extLst>
          </p:cNvPr>
          <p:cNvSpPr txBox="1"/>
          <p:nvPr/>
        </p:nvSpPr>
        <p:spPr>
          <a:xfrm>
            <a:off x="2005733" y="332656"/>
            <a:ext cx="2808312" cy="646331"/>
          </a:xfrm>
          <a:prstGeom prst="rect">
            <a:avLst/>
          </a:prstGeom>
          <a:noFill/>
        </p:spPr>
        <p:txBody>
          <a:bodyPr wrap="square">
            <a:spAutoFit/>
          </a:bodyPr>
          <a:lstStyle/>
          <a:p>
            <a:pPr algn="ctr" eaLnBrk="1" hangingPunct="1">
              <a:buFont typeface="Arial" panose="020B0604020202020204" pitchFamily="34" charset="0"/>
              <a:buNone/>
              <a:defRPr/>
            </a:pPr>
            <a:r>
              <a:rPr lang="zh-CN" altLang="en-US" sz="3600" b="1" noProof="1">
                <a:solidFill>
                  <a:srgbClr val="FF0000"/>
                </a:solidFill>
                <a:latin typeface="等线" panose="02010600030101010101" pitchFamily="2" charset="-122"/>
                <a:ea typeface="等线" panose="02010600030101010101" pitchFamily="2" charset="-122"/>
                <a:cs typeface="黑体" panose="02010609060101010101" pitchFamily="49" charset="-122"/>
                <a:sym typeface="+mn-ea"/>
              </a:rPr>
              <a:t>政教冲突</a:t>
            </a:r>
            <a:endParaRPr lang="zh-CN" altLang="en-US" sz="3600" noProof="1">
              <a:latin typeface="等线" panose="02010600030101010101" pitchFamily="2" charset="-122"/>
              <a:ea typeface="等线" panose="02010600030101010101" pitchFamily="2" charset="-122"/>
            </a:endParaRPr>
          </a:p>
        </p:txBody>
      </p:sp>
    </p:spTree>
    <p:custDataLst>
      <p:tags r:id="rId1"/>
    </p:custDataLst>
    <p:extLst>
      <p:ext uri="{BB962C8B-B14F-4D97-AF65-F5344CB8AC3E}">
        <p14:creationId xmlns:p14="http://schemas.microsoft.com/office/powerpoint/2010/main" xmlns="" val="1354782319"/>
      </p:ext>
    </p:extLst>
  </p:cSld>
  <p:clrMapOvr>
    <a:masterClrMapping/>
  </p:clrMapOvr>
  <p:transition spd="slow">
    <p:push di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内容占位符 2"/>
          <p:cNvSpPr>
            <a:spLocks noGrp="1" noChangeArrowheads="1"/>
          </p:cNvSpPr>
          <p:nvPr>
            <p:ph idx="1"/>
          </p:nvPr>
        </p:nvSpPr>
        <p:spPr>
          <a:xfrm>
            <a:off x="551384" y="820574"/>
            <a:ext cx="11161240" cy="5616624"/>
          </a:xfrm>
          <a:solidFill>
            <a:schemeClr val="accent6">
              <a:lumMod val="60000"/>
              <a:lumOff val="40000"/>
            </a:schemeClr>
          </a:solidFill>
        </p:spPr>
        <p:txBody>
          <a:bodyPr>
            <a:normAutofit fontScale="85000" lnSpcReduction="10000"/>
          </a:bodyPr>
          <a:lstStyle/>
          <a:p>
            <a:pPr marL="0" indent="0" eaLnBrk="1" hangingPunct="1">
              <a:lnSpc>
                <a:spcPct val="150000"/>
              </a:lnSpc>
              <a:buFont typeface="Arial" panose="020B0604020202020204" pitchFamily="34" charset="0"/>
              <a:buNone/>
            </a:pPr>
            <a:r>
              <a:rPr lang="zh-CN" altLang="en-US" b="1" dirty="0" smtClean="0">
                <a:latin typeface="等线" panose="02010600030101010101" pitchFamily="2" charset="-122"/>
                <a:ea typeface="等线" panose="02010600030101010101" pitchFamily="2" charset="-122"/>
                <a:sym typeface="宋体" panose="02010600030101010101" pitchFamily="2" charset="-122"/>
              </a:rPr>
              <a:t>        教会有自己的法律和法庭，可以对任何教徒，甚至包括皇帝和国王进行审判（即权</a:t>
            </a:r>
            <a:r>
              <a:rPr lang="zh-CN" altLang="en-US" b="1" u="sng" dirty="0" smtClean="0">
                <a:latin typeface="等线" panose="02010600030101010101" pitchFamily="2" charset="-122"/>
                <a:ea typeface="等线" panose="02010600030101010101" pitchFamily="2" charset="-122"/>
                <a:sym typeface="宋体" panose="02010600030101010101" pitchFamily="2" charset="-122"/>
              </a:rPr>
              <a:t>废立国王</a:t>
            </a:r>
            <a:r>
              <a:rPr lang="zh-CN" altLang="en-US" b="1" dirty="0" smtClean="0">
                <a:latin typeface="等线" panose="02010600030101010101" pitchFamily="2" charset="-122"/>
                <a:ea typeface="等线" panose="02010600030101010101" pitchFamily="2" charset="-122"/>
                <a:sym typeface="宋体" panose="02010600030101010101" pitchFamily="2" charset="-122"/>
              </a:rPr>
              <a:t>、凌驾各国君主之上</a:t>
            </a:r>
            <a:r>
              <a:rPr lang="zh-CN" altLang="en-US" b="1" u="sng" dirty="0" smtClean="0">
                <a:latin typeface="等线" panose="02010600030101010101" pitchFamily="2" charset="-122"/>
                <a:ea typeface="等线" panose="02010600030101010101" pitchFamily="2" charset="-122"/>
                <a:sym typeface="宋体" panose="02010600030101010101" pitchFamily="2" charset="-122"/>
              </a:rPr>
              <a:t>任意干涉各国内政</a:t>
            </a:r>
            <a:r>
              <a:rPr lang="zh-CN" altLang="en-US" b="1" dirty="0" smtClean="0">
                <a:latin typeface="等线" panose="02010600030101010101" pitchFamily="2" charset="-122"/>
                <a:ea typeface="等线" panose="02010600030101010101" pitchFamily="2" charset="-122"/>
                <a:sym typeface="宋体" panose="02010600030101010101" pitchFamily="2" charset="-122"/>
              </a:rPr>
              <a:t>）。</a:t>
            </a:r>
            <a:r>
              <a:rPr lang="zh-CN" altLang="en-US" b="1" dirty="0" smtClean="0">
                <a:latin typeface="等线" panose="02010600030101010101" pitchFamily="2" charset="-122"/>
                <a:ea typeface="等线" panose="02010600030101010101" pitchFamily="2" charset="-122"/>
              </a:rPr>
              <a:t>罗马教廷成为中欧和西欧一切宗教事务和教义问题的</a:t>
            </a:r>
            <a:r>
              <a:rPr lang="zh-CN" altLang="en-US" b="1" u="sng" dirty="0" smtClean="0">
                <a:latin typeface="等线" panose="02010600030101010101" pitchFamily="2" charset="-122"/>
                <a:ea typeface="等线" panose="02010600030101010101" pitchFamily="2" charset="-122"/>
              </a:rPr>
              <a:t>最高裁判机构</a:t>
            </a:r>
            <a:r>
              <a:rPr lang="zh-CN" altLang="en-US" b="1" dirty="0" smtClean="0">
                <a:latin typeface="等线" panose="02010600030101010101" pitchFamily="2" charset="-122"/>
                <a:ea typeface="等线" panose="02010600030101010101" pitchFamily="2" charset="-122"/>
              </a:rPr>
              <a:t>。</a:t>
            </a:r>
            <a:r>
              <a:rPr lang="zh-CN" altLang="en-US" b="1" dirty="0" smtClean="0">
                <a:latin typeface="等线" panose="02010600030101010101" pitchFamily="2" charset="-122"/>
                <a:ea typeface="等线" panose="02010600030101010101" pitchFamily="2" charset="-122"/>
                <a:sym typeface="宋体" panose="02010600030101010101" pitchFamily="2" charset="-122"/>
              </a:rPr>
              <a:t>教会</a:t>
            </a:r>
            <a:r>
              <a:rPr lang="zh-CN" altLang="en-US" b="1" u="sng" dirty="0" smtClean="0">
                <a:latin typeface="等线" panose="02010600030101010101" pitchFamily="2" charset="-122"/>
                <a:ea typeface="等线" panose="02010600030101010101" pitchFamily="2" charset="-122"/>
                <a:sym typeface="宋体" panose="02010600030101010101" pitchFamily="2" charset="-122"/>
              </a:rPr>
              <a:t>占用大量土地和资产</a:t>
            </a:r>
            <a:r>
              <a:rPr lang="zh-CN" altLang="en-US" b="1" dirty="0" smtClean="0">
                <a:latin typeface="等线" panose="02010600030101010101" pitchFamily="2" charset="-122"/>
                <a:ea typeface="等线" panose="02010600030101010101" pitchFamily="2" charset="-122"/>
                <a:sym typeface="宋体" panose="02010600030101010101" pitchFamily="2" charset="-122"/>
              </a:rPr>
              <a:t>，还</a:t>
            </a:r>
            <a:r>
              <a:rPr lang="zh-CN" altLang="en-US" b="1" u="sng" dirty="0" smtClean="0">
                <a:latin typeface="等线" panose="02010600030101010101" pitchFamily="2" charset="-122"/>
                <a:ea typeface="等线" panose="02010600030101010101" pitchFamily="2" charset="-122"/>
                <a:sym typeface="宋体" panose="02010600030101010101" pitchFamily="2" charset="-122"/>
              </a:rPr>
              <a:t>征收什一税</a:t>
            </a:r>
            <a:r>
              <a:rPr lang="zh-CN" altLang="en-US" b="1" dirty="0" smtClean="0">
                <a:latin typeface="等线" panose="02010600030101010101" pitchFamily="2" charset="-122"/>
                <a:ea typeface="等线" panose="02010600030101010101" pitchFamily="2" charset="-122"/>
                <a:sym typeface="宋体" panose="02010600030101010101" pitchFamily="2" charset="-122"/>
              </a:rPr>
              <a:t>，是西欧</a:t>
            </a:r>
            <a:r>
              <a:rPr lang="zh-CN" altLang="en-US" b="1" u="sng" dirty="0" smtClean="0">
                <a:latin typeface="等线" panose="02010600030101010101" pitchFamily="2" charset="-122"/>
                <a:ea typeface="等线" panose="02010600030101010101" pitchFamily="2" charset="-122"/>
                <a:sym typeface="宋体" panose="02010600030101010101" pitchFamily="2" charset="-122"/>
              </a:rPr>
              <a:t>最大封建主</a:t>
            </a:r>
            <a:r>
              <a:rPr lang="zh-CN" altLang="en-US" b="1" dirty="0" smtClean="0">
                <a:latin typeface="等线" panose="02010600030101010101" pitchFamily="2" charset="-122"/>
                <a:ea typeface="等线" panose="02010600030101010101" pitchFamily="2" charset="-122"/>
                <a:sym typeface="宋体" panose="02010600030101010101" pitchFamily="2" charset="-122"/>
              </a:rPr>
              <a:t>。</a:t>
            </a:r>
            <a:endParaRPr lang="en-US" altLang="zh-CN" b="1" dirty="0">
              <a:latin typeface="等线" panose="02010600030101010101" pitchFamily="2" charset="-122"/>
              <a:ea typeface="等线" panose="02010600030101010101" pitchFamily="2" charset="-122"/>
              <a:sym typeface="宋体" panose="02010600030101010101" pitchFamily="2" charset="-122"/>
            </a:endParaRPr>
          </a:p>
          <a:p>
            <a:pPr marL="0" indent="0" eaLnBrk="1" hangingPunct="1">
              <a:lnSpc>
                <a:spcPct val="150000"/>
              </a:lnSpc>
              <a:buFont typeface="Arial" panose="020B0604020202020204" pitchFamily="34" charset="0"/>
              <a:buNone/>
            </a:pPr>
            <a:r>
              <a:rPr lang="en-US" altLang="zh-CN" b="1" dirty="0" smtClean="0">
                <a:latin typeface="等线" panose="02010600030101010101" pitchFamily="2" charset="-122"/>
                <a:ea typeface="等线" panose="02010600030101010101" pitchFamily="2" charset="-122"/>
                <a:sym typeface="宋体" panose="02010600030101010101" pitchFamily="2" charset="-122"/>
              </a:rPr>
              <a:t>        </a:t>
            </a:r>
            <a:r>
              <a:rPr lang="zh-CN" altLang="en-US" b="1" dirty="0" smtClean="0">
                <a:latin typeface="等线" panose="02010600030101010101" pitchFamily="2" charset="-122"/>
                <a:ea typeface="等线" panose="02010600030101010101" pitchFamily="2" charset="-122"/>
                <a:sym typeface="宋体" panose="02010600030101010101" pitchFamily="2" charset="-122"/>
              </a:rPr>
              <a:t>教会</a:t>
            </a:r>
            <a:r>
              <a:rPr lang="zh-CN" altLang="en-US" b="1" u="sng" dirty="0" smtClean="0">
                <a:latin typeface="等线" panose="02010600030101010101" pitchFamily="2" charset="-122"/>
                <a:ea typeface="等线" panose="02010600030101010101" pitchFamily="2" charset="-122"/>
                <a:sym typeface="宋体" panose="02010600030101010101" pitchFamily="2" charset="-122"/>
              </a:rPr>
              <a:t>控制西欧的思想文化，垄断教育</a:t>
            </a:r>
            <a:r>
              <a:rPr lang="zh-CN" altLang="en-US" b="1" dirty="0" smtClean="0">
                <a:latin typeface="等线" panose="02010600030101010101" pitchFamily="2" charset="-122"/>
                <a:ea typeface="等线" panose="02010600030101010101" pitchFamily="2" charset="-122"/>
                <a:sym typeface="宋体" panose="02010600030101010101" pitchFamily="2" charset="-122"/>
              </a:rPr>
              <a:t>，禁绝“异端”思想，</a:t>
            </a:r>
            <a:r>
              <a:rPr lang="zh-CN" altLang="en-US" b="1" dirty="0" smtClean="0">
                <a:latin typeface="等线" panose="02010600030101010101" pitchFamily="2" charset="-122"/>
                <a:ea typeface="等线" panose="02010600030101010101" pitchFamily="2" charset="-122"/>
              </a:rPr>
              <a:t>天主教神学思想在整个西欧中古社会占</a:t>
            </a:r>
            <a:r>
              <a:rPr lang="zh-CN" altLang="en-US" b="1" u="sng" dirty="0" smtClean="0">
                <a:latin typeface="等线" panose="02010600030101010101" pitchFamily="2" charset="-122"/>
                <a:ea typeface="等线" panose="02010600030101010101" pitchFamily="2" charset="-122"/>
              </a:rPr>
              <a:t>统治地位</a:t>
            </a:r>
            <a:r>
              <a:rPr lang="zh-CN" altLang="en-US" b="1" dirty="0" smtClean="0">
                <a:latin typeface="等线" panose="02010600030101010101" pitchFamily="2" charset="-122"/>
                <a:ea typeface="等线" panose="02010600030101010101" pitchFamily="2" charset="-122"/>
              </a:rPr>
              <a:t>。  这样教会利用强大的政治、经济、精神力量在西欧实行</a:t>
            </a:r>
            <a:r>
              <a:rPr lang="zh-CN" altLang="en-US" b="1" dirty="0" smtClean="0">
                <a:latin typeface="等线" panose="02010600030101010101" pitchFamily="2" charset="-122"/>
                <a:ea typeface="等线" panose="02010600030101010101" pitchFamily="2" charset="-122"/>
                <a:sym typeface="宋体" panose="02010600030101010101" pitchFamily="2" charset="-122"/>
              </a:rPr>
              <a:t>独裁</a:t>
            </a:r>
            <a:r>
              <a:rPr lang="zh-CN" altLang="en-US" b="1" dirty="0" smtClean="0">
                <a:latin typeface="等线" panose="02010600030101010101" pitchFamily="2" charset="-122"/>
                <a:ea typeface="等线" panose="02010600030101010101" pitchFamily="2" charset="-122"/>
              </a:rPr>
              <a:t>黑暗统治。</a:t>
            </a:r>
          </a:p>
          <a:p>
            <a:pPr marL="0" indent="0" algn="r" eaLnBrk="1" hangingPunct="1">
              <a:lnSpc>
                <a:spcPct val="150000"/>
              </a:lnSpc>
              <a:buFont typeface="Arial" panose="020B0604020202020204" pitchFamily="34" charset="0"/>
              <a:buNone/>
            </a:pPr>
            <a:r>
              <a:rPr lang="en-US" altLang="zh-CN" b="1" dirty="0" smtClean="0">
                <a:latin typeface="等线" panose="02010600030101010101" pitchFamily="2" charset="-122"/>
                <a:ea typeface="等线" panose="02010600030101010101" pitchFamily="2" charset="-122"/>
              </a:rPr>
              <a:t>——</a:t>
            </a:r>
            <a:r>
              <a:rPr lang="zh-CN" altLang="en-US" b="1" dirty="0" smtClean="0">
                <a:latin typeface="等线" panose="02010600030101010101" pitchFamily="2" charset="-122"/>
                <a:ea typeface="等线" panose="02010600030101010101" pitchFamily="2" charset="-122"/>
              </a:rPr>
              <a:t>摘编自《世界历史（中古部分）》</a:t>
            </a:r>
          </a:p>
        </p:txBody>
      </p:sp>
      <p:sp>
        <p:nvSpPr>
          <p:cNvPr id="2" name="文本框 1"/>
          <p:cNvSpPr txBox="1">
            <a:spLocks noChangeArrowheads="1"/>
          </p:cNvSpPr>
          <p:nvPr/>
        </p:nvSpPr>
        <p:spPr bwMode="auto">
          <a:xfrm>
            <a:off x="2783632" y="116632"/>
            <a:ext cx="6984776"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3200" b="1" dirty="0">
                <a:solidFill>
                  <a:srgbClr val="FF0000"/>
                </a:solidFill>
                <a:latin typeface="等线" panose="02010600030101010101" pitchFamily="2" charset="-122"/>
                <a:sym typeface="宋体" panose="02010600030101010101" pitchFamily="2" charset="-122"/>
              </a:rPr>
              <a:t>教皇的</a:t>
            </a:r>
            <a:r>
              <a:rPr lang="zh-CN" altLang="en-US" sz="3200" b="1" dirty="0" smtClean="0">
                <a:solidFill>
                  <a:srgbClr val="FF0000"/>
                </a:solidFill>
                <a:latin typeface="等线" panose="02010600030101010101" pitchFamily="2" charset="-122"/>
                <a:sym typeface="宋体" panose="02010600030101010101" pitchFamily="2" charset="-122"/>
              </a:rPr>
              <a:t>权力：</a:t>
            </a:r>
            <a:r>
              <a:rPr lang="zh-CN" altLang="en-US" sz="3200" b="1" dirty="0">
                <a:solidFill>
                  <a:srgbClr val="FF0000"/>
                </a:solidFill>
                <a:latin typeface="等线" panose="02010600030101010101" pitchFamily="2" charset="-122"/>
                <a:sym typeface="宋体" panose="02010600030101010101" pitchFamily="2" charset="-122"/>
              </a:rPr>
              <a:t>至高无上  </a:t>
            </a:r>
            <a:r>
              <a:rPr lang="zh-CN" altLang="en-US" sz="3200" b="1" dirty="0">
                <a:solidFill>
                  <a:srgbClr val="FF0000"/>
                </a:solidFill>
                <a:latin typeface="等线" panose="02010600030101010101" pitchFamily="2" charset="-122"/>
              </a:rPr>
              <a:t>独裁黑暗统治</a:t>
            </a:r>
          </a:p>
        </p:txBody>
      </p:sp>
    </p:spTree>
    <p:extLst>
      <p:ext uri="{BB962C8B-B14F-4D97-AF65-F5344CB8AC3E}">
        <p14:creationId xmlns:p14="http://schemas.microsoft.com/office/powerpoint/2010/main" xmlns="" val="4126065276"/>
      </p:ext>
    </p:extLst>
  </p:cSld>
  <p:clrMapOvr>
    <a:masterClrMapping/>
  </p:clrMapOvr>
  <p:transition spd="slow">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https://timgsa.baidu.com/timg?image&amp;quality=80&amp;size=b9999_10000&amp;sec=1574616728473&amp;di=6991c39b09da6a5f1440d0ad995e10b7&amp;imgtype=0&amp;src=http%3A%2F%2F06imgmini.eastday.com%2Fmobile%2F20190215%2F20190215093942_989f53c0480bb5549b6d482cfa3282e1_7_mwpm_03200403.jpg"/>
          <p:cNvPicPr>
            <a:picLocks noChangeAspect="1" noChangeArrowheads="1"/>
          </p:cNvPicPr>
          <p:nvPr/>
        </p:nvPicPr>
        <p:blipFill>
          <a:blip r:embed="rId2" cstate="print"/>
          <a:srcRect/>
          <a:stretch>
            <a:fillRect/>
          </a:stretch>
        </p:blipFill>
        <p:spPr bwMode="auto">
          <a:xfrm>
            <a:off x="7968209" y="3056734"/>
            <a:ext cx="3661814" cy="3731111"/>
          </a:xfrm>
          <a:prstGeom prst="rect">
            <a:avLst/>
          </a:prstGeom>
          <a:ln>
            <a:noFill/>
          </a:ln>
          <a:effectLst>
            <a:softEdge rad="112500"/>
          </a:effectLst>
        </p:spPr>
      </p:pic>
      <p:sp>
        <p:nvSpPr>
          <p:cNvPr id="87054" name="AutoShape 14"/>
          <p:cNvSpPr>
            <a:spLocks/>
          </p:cNvSpPr>
          <p:nvPr/>
        </p:nvSpPr>
        <p:spPr bwMode="auto">
          <a:xfrm>
            <a:off x="1199456" y="1412776"/>
            <a:ext cx="322263" cy="4535488"/>
          </a:xfrm>
          <a:prstGeom prst="leftBrace">
            <a:avLst>
              <a:gd name="adj1" fmla="val 105684"/>
              <a:gd name="adj2" fmla="val 50000"/>
            </a:avLst>
          </a:prstGeom>
          <a:noFill/>
          <a:ln w="25400">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6" name="文本框 5"/>
          <p:cNvSpPr txBox="1">
            <a:spLocks noChangeArrowheads="1"/>
          </p:cNvSpPr>
          <p:nvPr/>
        </p:nvSpPr>
        <p:spPr bwMode="auto">
          <a:xfrm>
            <a:off x="1667766" y="1271492"/>
            <a:ext cx="1052512" cy="5222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b="1">
                <a:latin typeface="华文仿宋" panose="02010600040101010101" pitchFamily="2" charset="-122"/>
                <a:ea typeface="华文仿宋" panose="02010600040101010101" pitchFamily="2" charset="-122"/>
              </a:rPr>
              <a:t>政治：</a:t>
            </a:r>
          </a:p>
        </p:txBody>
      </p:sp>
      <p:sp>
        <p:nvSpPr>
          <p:cNvPr id="7" name="文本框 6"/>
          <p:cNvSpPr txBox="1">
            <a:spLocks noChangeArrowheads="1"/>
          </p:cNvSpPr>
          <p:nvPr/>
        </p:nvSpPr>
        <p:spPr bwMode="auto">
          <a:xfrm>
            <a:off x="1605853" y="2919317"/>
            <a:ext cx="996950" cy="5222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b="1">
                <a:latin typeface="华文仿宋" panose="02010600040101010101" pitchFamily="2" charset="-122"/>
                <a:ea typeface="华文仿宋" panose="02010600040101010101" pitchFamily="2" charset="-122"/>
              </a:rPr>
              <a:t>经济：</a:t>
            </a:r>
          </a:p>
        </p:txBody>
      </p:sp>
      <p:sp>
        <p:nvSpPr>
          <p:cNvPr id="8" name="文本框 7"/>
          <p:cNvSpPr txBox="1">
            <a:spLocks noChangeArrowheads="1"/>
          </p:cNvSpPr>
          <p:nvPr/>
        </p:nvSpPr>
        <p:spPr bwMode="auto">
          <a:xfrm>
            <a:off x="1597916" y="4635404"/>
            <a:ext cx="1636712" cy="5238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b="1">
                <a:latin typeface="华文仿宋" panose="02010600040101010101" pitchFamily="2" charset="-122"/>
                <a:ea typeface="华文仿宋" panose="02010600040101010101" pitchFamily="2" charset="-122"/>
              </a:rPr>
              <a:t>精神文化：</a:t>
            </a:r>
          </a:p>
        </p:txBody>
      </p:sp>
      <p:sp>
        <p:nvSpPr>
          <p:cNvPr id="9" name="文本框 8"/>
          <p:cNvSpPr txBox="1">
            <a:spLocks noChangeArrowheads="1"/>
          </p:cNvSpPr>
          <p:nvPr/>
        </p:nvSpPr>
        <p:spPr bwMode="auto">
          <a:xfrm>
            <a:off x="2816331" y="1191905"/>
            <a:ext cx="5727941" cy="584775"/>
          </a:xfrm>
          <a:prstGeom prst="rect">
            <a:avLst/>
          </a:prstGeom>
          <a:solidFill>
            <a:srgbClr val="FFFF00"/>
          </a:solidFill>
          <a:ln>
            <a:noFill/>
          </a:ln>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dirty="0" smtClean="0">
                <a:latin typeface="等线" panose="02010600030101010101" pitchFamily="2" charset="-122"/>
                <a:ea typeface="等线" panose="02010600030101010101" pitchFamily="2" charset="-122"/>
              </a:rPr>
              <a:t>教</a:t>
            </a:r>
            <a:r>
              <a:rPr lang="zh-CN" altLang="en-US" sz="3200" b="1" dirty="0">
                <a:latin typeface="等线" panose="02010600030101010101" pitchFamily="2" charset="-122"/>
                <a:ea typeface="等线" panose="02010600030101010101" pitchFamily="2" charset="-122"/>
              </a:rPr>
              <a:t>权高于王</a:t>
            </a:r>
            <a:r>
              <a:rPr lang="zh-CN" altLang="en-US" sz="3200" b="1" dirty="0" smtClean="0">
                <a:latin typeface="等线" panose="02010600030101010101" pitchFamily="2" charset="-122"/>
                <a:ea typeface="等线" panose="02010600030101010101" pitchFamily="2" charset="-122"/>
              </a:rPr>
              <a:t>权，教阶等级制度</a:t>
            </a:r>
            <a:endParaRPr lang="zh-CN" altLang="en-US" sz="3200" b="1" dirty="0">
              <a:latin typeface="等线" panose="02010600030101010101" pitchFamily="2" charset="-122"/>
              <a:ea typeface="等线" panose="02010600030101010101" pitchFamily="2" charset="-122"/>
            </a:endParaRPr>
          </a:p>
        </p:txBody>
      </p:sp>
      <p:sp>
        <p:nvSpPr>
          <p:cNvPr id="10" name="文本框 9"/>
          <p:cNvSpPr txBox="1">
            <a:spLocks noChangeArrowheads="1"/>
          </p:cNvSpPr>
          <p:nvPr/>
        </p:nvSpPr>
        <p:spPr bwMode="auto">
          <a:xfrm>
            <a:off x="2890141" y="2764535"/>
            <a:ext cx="4125913" cy="1077218"/>
          </a:xfrm>
          <a:prstGeom prst="rect">
            <a:avLst/>
          </a:prstGeom>
          <a:solidFill>
            <a:srgbClr val="FFFF00"/>
          </a:solidFill>
          <a:ln>
            <a:noFill/>
          </a:ln>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dirty="0">
                <a:latin typeface="等线" panose="02010600030101010101" pitchFamily="2" charset="-122"/>
                <a:ea typeface="等线" panose="02010600030101010101" pitchFamily="2" charset="-122"/>
              </a:rPr>
              <a:t>占有大量土地，征</a:t>
            </a:r>
            <a:r>
              <a:rPr lang="zh-CN" altLang="en-US" sz="3200" b="1" dirty="0" smtClean="0">
                <a:latin typeface="等线" panose="02010600030101010101" pitchFamily="2" charset="-122"/>
                <a:ea typeface="等线" panose="02010600030101010101" pitchFamily="2" charset="-122"/>
              </a:rPr>
              <a:t>收“什一税”</a:t>
            </a:r>
            <a:endParaRPr lang="zh-CN" altLang="en-US" sz="3200" b="1" dirty="0">
              <a:latin typeface="等线" panose="02010600030101010101" pitchFamily="2" charset="-122"/>
              <a:ea typeface="等线" panose="02010600030101010101" pitchFamily="2" charset="-122"/>
            </a:endParaRPr>
          </a:p>
        </p:txBody>
      </p:sp>
      <p:sp>
        <p:nvSpPr>
          <p:cNvPr id="11" name="文本框 10"/>
          <p:cNvSpPr txBox="1">
            <a:spLocks noChangeArrowheads="1"/>
          </p:cNvSpPr>
          <p:nvPr/>
        </p:nvSpPr>
        <p:spPr bwMode="auto">
          <a:xfrm>
            <a:off x="3464022" y="4665666"/>
            <a:ext cx="4094152" cy="1077218"/>
          </a:xfrm>
          <a:prstGeom prst="rect">
            <a:avLst/>
          </a:prstGeom>
          <a:solidFill>
            <a:srgbClr val="FFFF00"/>
          </a:solidFill>
          <a:ln>
            <a:noFill/>
          </a:ln>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dirty="0">
                <a:latin typeface="等线" panose="02010600030101010101" pitchFamily="2" charset="-122"/>
                <a:ea typeface="等线" panose="02010600030101010101" pitchFamily="2" charset="-122"/>
              </a:rPr>
              <a:t>控制着人们的精神生</a:t>
            </a:r>
            <a:r>
              <a:rPr lang="zh-CN" altLang="en-US" sz="3200" b="1" dirty="0" smtClean="0">
                <a:latin typeface="等线" panose="02010600030101010101" pitchFamily="2" charset="-122"/>
                <a:ea typeface="等线" panose="02010600030101010101" pitchFamily="2" charset="-122"/>
              </a:rPr>
              <a:t>活，束缚人性</a:t>
            </a:r>
            <a:endParaRPr lang="zh-CN" altLang="en-US" sz="3200" b="1" dirty="0">
              <a:latin typeface="等线" panose="02010600030101010101" pitchFamily="2" charset="-122"/>
              <a:ea typeface="等线" panose="02010600030101010101" pitchFamily="2" charset="-122"/>
            </a:endParaRPr>
          </a:p>
        </p:txBody>
      </p:sp>
      <p:sp>
        <p:nvSpPr>
          <p:cNvPr id="16394" name="文本框 1"/>
          <p:cNvSpPr txBox="1">
            <a:spLocks noChangeArrowheads="1"/>
          </p:cNvSpPr>
          <p:nvPr/>
        </p:nvSpPr>
        <p:spPr bwMode="auto">
          <a:xfrm>
            <a:off x="1847528" y="174474"/>
            <a:ext cx="8136904" cy="523220"/>
          </a:xfrm>
          <a:prstGeom prst="rect">
            <a:avLst/>
          </a:prstGeom>
          <a:solidFill>
            <a:srgbClr val="00B050"/>
          </a:solidFill>
          <a:ln>
            <a:noFill/>
          </a:ln>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dirty="0" smtClean="0">
                <a:latin typeface="华文中宋" panose="02010600040101010101" pitchFamily="2" charset="-122"/>
                <a:ea typeface="华文中宋" panose="02010600040101010101" pitchFamily="2" charset="-122"/>
              </a:rPr>
              <a:t>总结：为</a:t>
            </a:r>
            <a:r>
              <a:rPr lang="zh-CN" altLang="en-US" sz="2800" dirty="0">
                <a:latin typeface="华文中宋" panose="02010600040101010101" pitchFamily="2" charset="-122"/>
                <a:ea typeface="华文中宋" panose="02010600040101010101" pitchFamily="2" charset="-122"/>
              </a:rPr>
              <a:t>什么基督教会控制人们生活的方方面面？</a:t>
            </a:r>
          </a:p>
        </p:txBody>
      </p:sp>
      <p:sp>
        <p:nvSpPr>
          <p:cNvPr id="3" name="右箭头 2"/>
          <p:cNvSpPr/>
          <p:nvPr/>
        </p:nvSpPr>
        <p:spPr>
          <a:xfrm>
            <a:off x="7116704" y="3317878"/>
            <a:ext cx="730250" cy="579437"/>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 name="文本框 3"/>
          <p:cNvSpPr txBox="1">
            <a:spLocks noChangeArrowheads="1"/>
          </p:cNvSpPr>
          <p:nvPr/>
        </p:nvSpPr>
        <p:spPr bwMode="auto">
          <a:xfrm>
            <a:off x="8023222" y="2486881"/>
            <a:ext cx="3606800" cy="830997"/>
          </a:xfrm>
          <a:prstGeom prst="rect">
            <a:avLst/>
          </a:prstGeom>
          <a:solidFill>
            <a:srgbClr val="0070C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dirty="0">
                <a:solidFill>
                  <a:schemeClr val="bg1"/>
                </a:solidFill>
                <a:latin typeface="黑体" panose="02010609060101010101" pitchFamily="49" charset="-122"/>
                <a:ea typeface="黑体" panose="02010609060101010101" pitchFamily="49" charset="-122"/>
              </a:rPr>
              <a:t>成为西欧社会最大的封建势力集团，阻碍社会进步</a:t>
            </a:r>
          </a:p>
        </p:txBody>
      </p:sp>
      <p:sp>
        <p:nvSpPr>
          <p:cNvPr id="19469" name="矩形 12"/>
          <p:cNvSpPr>
            <a:spLocks noChangeArrowheads="1"/>
          </p:cNvSpPr>
          <p:nvPr/>
        </p:nvSpPr>
        <p:spPr bwMode="auto">
          <a:xfrm>
            <a:off x="322130" y="3317878"/>
            <a:ext cx="719137" cy="7699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4400" b="1" dirty="0">
                <a:solidFill>
                  <a:srgbClr val="FF0000"/>
                </a:solidFill>
                <a:latin typeface="黑体" panose="02010609060101010101" pitchFamily="49" charset="-122"/>
                <a:ea typeface="黑体" panose="02010609060101010101" pitchFamily="49" charset="-122"/>
              </a:rPr>
              <a:t>★</a:t>
            </a:r>
            <a:endParaRPr lang="zh-CN" altLang="en-US" sz="4400" dirty="0"/>
          </a:p>
        </p:txBody>
      </p:sp>
      <p:sp>
        <p:nvSpPr>
          <p:cNvPr id="14" name="流程图: 顺序访问存储器 13"/>
          <p:cNvSpPr/>
          <p:nvPr/>
        </p:nvSpPr>
        <p:spPr>
          <a:xfrm>
            <a:off x="246208" y="218677"/>
            <a:ext cx="1224136" cy="434815"/>
          </a:xfrm>
          <a:prstGeom prst="flowChartMagneticTap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solidFill>
                  <a:schemeClr val="tx1"/>
                </a:solidFill>
              </a:rPr>
              <a:t>笔记</a:t>
            </a:r>
            <a:endParaRPr lang="zh-CN" altLang="en-US" sz="2400" b="1" dirty="0">
              <a:solidFill>
                <a:schemeClr val="tx1"/>
              </a:solidFill>
            </a:endParaRPr>
          </a:p>
        </p:txBody>
      </p:sp>
    </p:spTree>
    <p:extLst>
      <p:ext uri="{BB962C8B-B14F-4D97-AF65-F5344CB8AC3E}">
        <p14:creationId xmlns:p14="http://schemas.microsoft.com/office/powerpoint/2010/main" xmlns="" val="3669354383"/>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0"/>
                                  </p:stCondLst>
                                  <p:childTnLst>
                                    <p:set>
                                      <p:cBhvr>
                                        <p:cTn id="6" dur="1" fill="hold">
                                          <p:stCondLst>
                                            <p:cond delay="0"/>
                                          </p:stCondLst>
                                        </p:cTn>
                                        <p:tgtEl>
                                          <p:spTgt spid="63490"/>
                                        </p:tgtEl>
                                        <p:attrNameLst>
                                          <p:attrName>style.visibility</p:attrName>
                                        </p:attrNameLst>
                                      </p:cBhvr>
                                      <p:to>
                                        <p:strVal val="visible"/>
                                      </p:to>
                                    </p:set>
                                  </p:childTnLst>
                                </p:cTn>
                              </p:par>
                            </p:childTnLst>
                          </p:cTn>
                        </p:par>
                        <p:par>
                          <p:cTn id="7" fill="hold" nodeType="afterGroup">
                            <p:stCondLst>
                              <p:cond delay="0"/>
                            </p:stCondLst>
                            <p:childTnLst>
                              <p:par>
                                <p:cTn id="8" presetID="1" presetClass="entr" presetSubtype="0" fill="hold" grpId="0" nodeType="afterEffect">
                                  <p:stCondLst>
                                    <p:cond delay="0"/>
                                  </p:stCondLst>
                                  <p:childTnLst>
                                    <p:set>
                                      <p:cBhvr>
                                        <p:cTn id="9" dur="1" fill="hold">
                                          <p:stCondLst>
                                            <p:cond delay="0"/>
                                          </p:stCondLst>
                                        </p:cTn>
                                        <p:tgtEl>
                                          <p:spTgt spid="16394"/>
                                        </p:tgtEl>
                                        <p:attrNameLst>
                                          <p:attrName>style.visibility</p:attrName>
                                        </p:attrNameLst>
                                      </p:cBhvr>
                                      <p:to>
                                        <p:strVal val="visible"/>
                                      </p:to>
                                    </p:se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7054"/>
                                        </p:tgtEl>
                                        <p:attrNameLst>
                                          <p:attrName>style.visibility</p:attrName>
                                        </p:attrNameLst>
                                      </p:cBhvr>
                                      <p:to>
                                        <p:strVal val="visible"/>
                                      </p:to>
                                    </p:set>
                                    <p:anim calcmode="lin" valueType="num">
                                      <p:cBhvr additive="base">
                                        <p:cTn id="14" dur="500" fill="hold"/>
                                        <p:tgtEl>
                                          <p:spTgt spid="87054"/>
                                        </p:tgtEl>
                                        <p:attrNameLst>
                                          <p:attrName>ppt_x</p:attrName>
                                        </p:attrNameLst>
                                      </p:cBhvr>
                                      <p:tavLst>
                                        <p:tav tm="0">
                                          <p:val>
                                            <p:strVal val="#ppt_x"/>
                                          </p:val>
                                        </p:tav>
                                        <p:tav tm="100000">
                                          <p:val>
                                            <p:strVal val="#ppt_x"/>
                                          </p:val>
                                        </p:tav>
                                      </p:tavLst>
                                    </p:anim>
                                    <p:anim calcmode="lin" valueType="num">
                                      <p:cBhvr additive="base">
                                        <p:cTn id="15" dur="500" fill="hold"/>
                                        <p:tgtEl>
                                          <p:spTgt spid="87054"/>
                                        </p:tgtEl>
                                        <p:attrNameLst>
                                          <p:attrName>ppt_y</p:attrName>
                                        </p:attrNameLst>
                                      </p:cBhvr>
                                      <p:tavLst>
                                        <p:tav tm="0">
                                          <p:val>
                                            <p:strVal val="1+#ppt_h/2"/>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blinds(horizontal)">
                                      <p:cBhvr>
                                        <p:cTn id="20" dur="500"/>
                                        <p:tgtEl>
                                          <p:spTgt spid="6"/>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blinds(horizontal)">
                                      <p:cBhvr>
                                        <p:cTn id="25" dur="500"/>
                                        <p:tgtEl>
                                          <p:spTgt spid="7"/>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blinds(horizontal)">
                                      <p:cBhvr>
                                        <p:cTn id="30" dur="500"/>
                                        <p:tgtEl>
                                          <p:spTgt spid="8"/>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ppt_x"/>
                                          </p:val>
                                        </p:tav>
                                        <p:tav tm="100000">
                                          <p:val>
                                            <p:strVal val="#ppt_x"/>
                                          </p:val>
                                        </p:tav>
                                      </p:tavLst>
                                    </p:anim>
                                    <p:anim calcmode="lin" valueType="num">
                                      <p:cBhvr additive="base">
                                        <p:cTn id="3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500" fill="hold"/>
                                        <p:tgtEl>
                                          <p:spTgt spid="10"/>
                                        </p:tgtEl>
                                        <p:attrNameLst>
                                          <p:attrName>ppt_x</p:attrName>
                                        </p:attrNameLst>
                                      </p:cBhvr>
                                      <p:tavLst>
                                        <p:tav tm="0">
                                          <p:val>
                                            <p:strVal val="#ppt_x"/>
                                          </p:val>
                                        </p:tav>
                                        <p:tav tm="100000">
                                          <p:val>
                                            <p:strVal val="#ppt_x"/>
                                          </p:val>
                                        </p:tav>
                                      </p:tavLst>
                                    </p:anim>
                                    <p:anim calcmode="lin" valueType="num">
                                      <p:cBhvr additive="base">
                                        <p:cTn id="4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500" fill="hold"/>
                                        <p:tgtEl>
                                          <p:spTgt spid="11"/>
                                        </p:tgtEl>
                                        <p:attrNameLst>
                                          <p:attrName>ppt_x</p:attrName>
                                        </p:attrNameLst>
                                      </p:cBhvr>
                                      <p:tavLst>
                                        <p:tav tm="0">
                                          <p:val>
                                            <p:strVal val="#ppt_x"/>
                                          </p:val>
                                        </p:tav>
                                        <p:tav tm="100000">
                                          <p:val>
                                            <p:strVal val="#ppt_x"/>
                                          </p:val>
                                        </p:tav>
                                      </p:tavLst>
                                    </p:anim>
                                    <p:anim calcmode="lin" valueType="num">
                                      <p:cBhvr additive="base">
                                        <p:cTn id="4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9" fill="hold" nodeType="clickPar">
                      <p:stCondLst>
                        <p:cond delay="indefinite"/>
                      </p:stCondLst>
                      <p:childTnLst>
                        <p:par>
                          <p:cTn id="50" fill="hold" nodeType="withGroup">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3"/>
                                        </p:tgtEl>
                                        <p:attrNameLst>
                                          <p:attrName>style.visibility</p:attrName>
                                        </p:attrNameLst>
                                      </p:cBhvr>
                                      <p:to>
                                        <p:strVal val="visible"/>
                                      </p:to>
                                    </p:set>
                                    <p:anim calcmode="lin" valueType="num">
                                      <p:cBhvr additive="base">
                                        <p:cTn id="53" dur="500" fill="hold"/>
                                        <p:tgtEl>
                                          <p:spTgt spid="3"/>
                                        </p:tgtEl>
                                        <p:attrNameLst>
                                          <p:attrName>ppt_x</p:attrName>
                                        </p:attrNameLst>
                                      </p:cBhvr>
                                      <p:tavLst>
                                        <p:tav tm="0">
                                          <p:val>
                                            <p:strVal val="#ppt_x"/>
                                          </p:val>
                                        </p:tav>
                                        <p:tav tm="100000">
                                          <p:val>
                                            <p:strVal val="#ppt_x"/>
                                          </p:val>
                                        </p:tav>
                                      </p:tavLst>
                                    </p:anim>
                                    <p:anim calcmode="lin" valueType="num">
                                      <p:cBhvr additive="base">
                                        <p:cTn id="5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55" fill="hold" nodeType="clickPar">
                      <p:stCondLst>
                        <p:cond delay="indefinite"/>
                      </p:stCondLst>
                      <p:childTnLst>
                        <p:par>
                          <p:cTn id="56" fill="hold" nodeType="withGroup">
                            <p:stCondLst>
                              <p:cond delay="0"/>
                            </p:stCondLst>
                            <p:childTnLst>
                              <p:par>
                                <p:cTn id="57" presetID="2" presetClass="entr" presetSubtype="4" fill="hold" grpId="0" nodeType="click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additive="base">
                                        <p:cTn id="59" dur="500" fill="hold"/>
                                        <p:tgtEl>
                                          <p:spTgt spid="4"/>
                                        </p:tgtEl>
                                        <p:attrNameLst>
                                          <p:attrName>ppt_x</p:attrName>
                                        </p:attrNameLst>
                                      </p:cBhvr>
                                      <p:tavLst>
                                        <p:tav tm="0">
                                          <p:val>
                                            <p:strVal val="#ppt_x"/>
                                          </p:val>
                                        </p:tav>
                                        <p:tav tm="100000">
                                          <p:val>
                                            <p:strVal val="#ppt_x"/>
                                          </p:val>
                                        </p:tav>
                                      </p:tavLst>
                                    </p:anim>
                                    <p:anim calcmode="lin" valueType="num">
                                      <p:cBhvr additive="base">
                                        <p:cTn id="6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54" grpId="0" bldLvl="0" animBg="1"/>
      <p:bldP spid="6" grpId="0"/>
      <p:bldP spid="7" grpId="0"/>
      <p:bldP spid="8" grpId="0"/>
      <p:bldP spid="9" grpId="0" bldLvl="0" animBg="1"/>
      <p:bldP spid="10" grpId="0" bldLvl="0" animBg="1"/>
      <p:bldP spid="11" grpId="0" bldLvl="0" animBg="1"/>
      <p:bldP spid="16394" grpId="0" animBg="1"/>
      <p:bldP spid="3" grpId="0" animBg="1"/>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文本框 4"/>
          <p:cNvSpPr txBox="1">
            <a:spLocks noChangeArrowheads="1"/>
          </p:cNvSpPr>
          <p:nvPr/>
        </p:nvSpPr>
        <p:spPr bwMode="auto">
          <a:xfrm>
            <a:off x="146050" y="774700"/>
            <a:ext cx="8905875" cy="522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9pPr>
          </a:lstStyle>
          <a:p>
            <a:pPr eaLnBrk="1" hangingPunct="1">
              <a:lnSpc>
                <a:spcPct val="100000"/>
              </a:lnSpc>
              <a:spcBef>
                <a:spcPct val="0"/>
              </a:spcBef>
              <a:buFontTx/>
              <a:buNone/>
            </a:pPr>
            <a:r>
              <a:rPr lang="en-US" altLang="zh-CN" b="1" dirty="0">
                <a:solidFill>
                  <a:srgbClr val="000000"/>
                </a:solidFill>
                <a:latin typeface="等线" panose="02010600030101010101" pitchFamily="2" charset="-122"/>
                <a:ea typeface="等线" panose="02010600030101010101" pitchFamily="2" charset="-122"/>
              </a:rPr>
              <a:t>1</a:t>
            </a:r>
            <a:r>
              <a:rPr lang="zh-CN" altLang="en-US" b="1" dirty="0">
                <a:solidFill>
                  <a:srgbClr val="000000"/>
                </a:solidFill>
                <a:latin typeface="等线" panose="02010600030101010101" pitchFamily="2" charset="-122"/>
                <a:ea typeface="等线" panose="02010600030101010101" pitchFamily="2" charset="-122"/>
              </a:rPr>
              <a:t>、中世纪中期（</a:t>
            </a:r>
            <a:r>
              <a:rPr lang="en-US" altLang="zh-CN" b="1" dirty="0">
                <a:solidFill>
                  <a:srgbClr val="000000"/>
                </a:solidFill>
                <a:latin typeface="等线" panose="02010600030101010101" pitchFamily="2" charset="-122"/>
                <a:ea typeface="等线" panose="02010600030101010101" pitchFamily="2" charset="-122"/>
              </a:rPr>
              <a:t>10</a:t>
            </a:r>
            <a:r>
              <a:rPr lang="zh-CN" altLang="en-US" b="1" dirty="0">
                <a:solidFill>
                  <a:srgbClr val="000000"/>
                </a:solidFill>
                <a:latin typeface="等线" panose="02010600030101010101" pitchFamily="2" charset="-122"/>
                <a:ea typeface="等线" panose="02010600030101010101" pitchFamily="2" charset="-122"/>
              </a:rPr>
              <a:t>世纪后）西欧社会有哪些新变化？</a:t>
            </a:r>
          </a:p>
        </p:txBody>
      </p:sp>
      <p:sp>
        <p:nvSpPr>
          <p:cNvPr id="6" name="文本框 5"/>
          <p:cNvSpPr txBox="1">
            <a:spLocks noChangeArrowheads="1"/>
          </p:cNvSpPr>
          <p:nvPr/>
        </p:nvSpPr>
        <p:spPr bwMode="auto">
          <a:xfrm>
            <a:off x="432602" y="1466851"/>
            <a:ext cx="10775966" cy="138499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9pPr>
          </a:lstStyle>
          <a:p>
            <a:pPr eaLnBrk="1" hangingPunct="1">
              <a:lnSpc>
                <a:spcPct val="100000"/>
              </a:lnSpc>
              <a:spcBef>
                <a:spcPct val="0"/>
              </a:spcBef>
              <a:buFontTx/>
              <a:buNone/>
            </a:pPr>
            <a:r>
              <a:rPr lang="zh-CN" altLang="en-US" b="1" dirty="0">
                <a:solidFill>
                  <a:srgbClr val="C00000"/>
                </a:solidFill>
                <a:latin typeface="等线" panose="02010600030101010101" pitchFamily="2" charset="-122"/>
                <a:ea typeface="等线" panose="02010600030101010101" pitchFamily="2" charset="-122"/>
              </a:rPr>
              <a:t>政治：</a:t>
            </a:r>
            <a:r>
              <a:rPr lang="zh-CN" altLang="en-US" b="1" dirty="0">
                <a:solidFill>
                  <a:srgbClr val="C00000"/>
                </a:solidFill>
                <a:latin typeface="等线" panose="02010600030101010101" pitchFamily="2" charset="-122"/>
                <a:ea typeface="等线" panose="02010600030101010101" pitchFamily="2" charset="-122"/>
                <a:sym typeface="+mn-ea"/>
              </a:rPr>
              <a:t>国家统一趋势和民族国家开始形成</a:t>
            </a:r>
            <a:endParaRPr lang="en-US" altLang="zh-CN" b="1" dirty="0">
              <a:solidFill>
                <a:srgbClr val="C00000"/>
              </a:solidFill>
              <a:latin typeface="等线" panose="02010600030101010101" pitchFamily="2" charset="-122"/>
              <a:ea typeface="等线" panose="02010600030101010101" pitchFamily="2" charset="-122"/>
            </a:endParaRPr>
          </a:p>
          <a:p>
            <a:pPr eaLnBrk="1" hangingPunct="1">
              <a:lnSpc>
                <a:spcPct val="100000"/>
              </a:lnSpc>
              <a:spcBef>
                <a:spcPct val="0"/>
              </a:spcBef>
              <a:buFontTx/>
              <a:buNone/>
            </a:pPr>
            <a:r>
              <a:rPr lang="zh-CN" altLang="en-US" b="1" dirty="0">
                <a:solidFill>
                  <a:srgbClr val="C00000"/>
                </a:solidFill>
                <a:latin typeface="等线" panose="02010600030101010101" pitchFamily="2" charset="-122"/>
                <a:ea typeface="等线" panose="02010600030101010101" pitchFamily="2" charset="-122"/>
              </a:rPr>
              <a:t>经济：</a:t>
            </a:r>
            <a:r>
              <a:rPr lang="zh-CN" altLang="en-US" b="1" dirty="0">
                <a:solidFill>
                  <a:srgbClr val="C00000"/>
                </a:solidFill>
                <a:latin typeface="等线" panose="02010600030101010101" pitchFamily="2" charset="-122"/>
                <a:ea typeface="等线" panose="02010600030101010101" pitchFamily="2" charset="-122"/>
                <a:sym typeface="+mn-ea"/>
              </a:rPr>
              <a:t>城市复兴与自治和市民阶层壮大</a:t>
            </a:r>
          </a:p>
          <a:p>
            <a:pPr eaLnBrk="1" hangingPunct="1">
              <a:lnSpc>
                <a:spcPct val="100000"/>
              </a:lnSpc>
              <a:spcBef>
                <a:spcPct val="0"/>
              </a:spcBef>
              <a:buFontTx/>
              <a:buNone/>
            </a:pPr>
            <a:r>
              <a:rPr lang="zh-CN" altLang="en-US" b="1" dirty="0">
                <a:solidFill>
                  <a:srgbClr val="C00000"/>
                </a:solidFill>
                <a:latin typeface="等线" panose="02010600030101010101" pitchFamily="2" charset="-122"/>
                <a:ea typeface="等线" panose="02010600030101010101" pitchFamily="2" charset="-122"/>
              </a:rPr>
              <a:t>文化：</a:t>
            </a:r>
            <a:r>
              <a:rPr lang="zh-CN" altLang="en-US" b="1" dirty="0">
                <a:solidFill>
                  <a:srgbClr val="C00000"/>
                </a:solidFill>
                <a:latin typeface="等线" panose="02010600030101010101" pitchFamily="2" charset="-122"/>
                <a:ea typeface="等线" panose="02010600030101010101" pitchFamily="2" charset="-122"/>
                <a:sym typeface="+mn-ea"/>
              </a:rPr>
              <a:t>大学的兴起，教育与学术出现新气</a:t>
            </a:r>
            <a:r>
              <a:rPr lang="zh-CN" altLang="en-US" b="1" dirty="0" smtClean="0">
                <a:solidFill>
                  <a:srgbClr val="C00000"/>
                </a:solidFill>
                <a:latin typeface="等线" panose="02010600030101010101" pitchFamily="2" charset="-122"/>
                <a:ea typeface="等线" panose="02010600030101010101" pitchFamily="2" charset="-122"/>
                <a:sym typeface="+mn-ea"/>
              </a:rPr>
              <a:t>象（中世纪最美丽的花朵）</a:t>
            </a:r>
            <a:endParaRPr lang="zh-CN" altLang="en-US" b="1" dirty="0">
              <a:solidFill>
                <a:srgbClr val="C00000"/>
              </a:solidFill>
              <a:latin typeface="等线" panose="02010600030101010101" pitchFamily="2" charset="-122"/>
              <a:ea typeface="等线" panose="02010600030101010101" pitchFamily="2" charset="-122"/>
              <a:sym typeface="+mn-ea"/>
            </a:endParaRPr>
          </a:p>
        </p:txBody>
      </p:sp>
      <p:sp>
        <p:nvSpPr>
          <p:cNvPr id="22533" name="文本框 6"/>
          <p:cNvSpPr txBox="1">
            <a:spLocks noChangeArrowheads="1"/>
          </p:cNvSpPr>
          <p:nvPr/>
        </p:nvSpPr>
        <p:spPr bwMode="auto">
          <a:xfrm>
            <a:off x="130894" y="3019427"/>
            <a:ext cx="8905875" cy="522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9pPr>
          </a:lstStyle>
          <a:p>
            <a:pPr eaLnBrk="1" hangingPunct="1">
              <a:lnSpc>
                <a:spcPct val="100000"/>
              </a:lnSpc>
              <a:spcBef>
                <a:spcPct val="0"/>
              </a:spcBef>
              <a:buFontTx/>
              <a:buNone/>
            </a:pPr>
            <a:r>
              <a:rPr lang="en-US" altLang="zh-CN" b="1" dirty="0">
                <a:solidFill>
                  <a:srgbClr val="000000"/>
                </a:solidFill>
                <a:latin typeface="等线" panose="02010600030101010101" pitchFamily="2" charset="-122"/>
                <a:ea typeface="等线" panose="02010600030101010101" pitchFamily="2" charset="-122"/>
              </a:rPr>
              <a:t>2</a:t>
            </a:r>
            <a:r>
              <a:rPr lang="zh-CN" altLang="en-US" b="1" dirty="0">
                <a:solidFill>
                  <a:srgbClr val="000000"/>
                </a:solidFill>
                <a:latin typeface="等线" panose="02010600030101010101" pitchFamily="2" charset="-122"/>
                <a:ea typeface="等线" panose="02010600030101010101" pitchFamily="2" charset="-122"/>
              </a:rPr>
              <a:t>、城市兴起的背景？主要居民？谋生手段？</a:t>
            </a:r>
          </a:p>
        </p:txBody>
      </p:sp>
      <p:sp>
        <p:nvSpPr>
          <p:cNvPr id="22534" name="文本框 7"/>
          <p:cNvSpPr txBox="1">
            <a:spLocks noChangeArrowheads="1"/>
          </p:cNvSpPr>
          <p:nvPr/>
        </p:nvSpPr>
        <p:spPr bwMode="auto">
          <a:xfrm>
            <a:off x="146050" y="5003010"/>
            <a:ext cx="8904287" cy="5222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9pPr>
          </a:lstStyle>
          <a:p>
            <a:pPr eaLnBrk="1" hangingPunct="1">
              <a:lnSpc>
                <a:spcPct val="100000"/>
              </a:lnSpc>
              <a:spcBef>
                <a:spcPct val="0"/>
              </a:spcBef>
              <a:buFontTx/>
              <a:buNone/>
            </a:pPr>
            <a:r>
              <a:rPr lang="en-US" altLang="zh-CN" b="1" dirty="0">
                <a:solidFill>
                  <a:srgbClr val="000000"/>
                </a:solidFill>
                <a:latin typeface="等线" panose="02010600030101010101" pitchFamily="2" charset="-122"/>
                <a:ea typeface="等线" panose="02010600030101010101" pitchFamily="2" charset="-122"/>
              </a:rPr>
              <a:t>3</a:t>
            </a:r>
            <a:r>
              <a:rPr lang="zh-CN" altLang="en-US" b="1" dirty="0">
                <a:solidFill>
                  <a:srgbClr val="000000"/>
                </a:solidFill>
                <a:latin typeface="等线" panose="02010600030101010101" pitchFamily="2" charset="-122"/>
                <a:ea typeface="等线" panose="02010600030101010101" pitchFamily="2" charset="-122"/>
              </a:rPr>
              <a:t>、城市自治的方式和影响（政治、经济、文化）？</a:t>
            </a:r>
          </a:p>
        </p:txBody>
      </p:sp>
      <p:sp>
        <p:nvSpPr>
          <p:cNvPr id="100" name="文本框 99"/>
          <p:cNvSpPr txBox="1">
            <a:spLocks noChangeArrowheads="1"/>
          </p:cNvSpPr>
          <p:nvPr/>
        </p:nvSpPr>
        <p:spPr bwMode="auto">
          <a:xfrm>
            <a:off x="938776" y="3628233"/>
            <a:ext cx="7115175" cy="5222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9pPr>
          </a:lstStyle>
          <a:p>
            <a:pPr eaLnBrk="1" hangingPunct="1">
              <a:lnSpc>
                <a:spcPct val="100000"/>
              </a:lnSpc>
              <a:spcBef>
                <a:spcPct val="0"/>
              </a:spcBef>
              <a:buFontTx/>
              <a:buNone/>
            </a:pPr>
            <a:r>
              <a:rPr lang="zh-CN" altLang="en-US" b="1" dirty="0">
                <a:solidFill>
                  <a:srgbClr val="C00000"/>
                </a:solidFill>
                <a:latin typeface="等线" panose="02010600030101010101" pitchFamily="2" charset="-122"/>
                <a:ea typeface="等线" panose="02010600030101010101" pitchFamily="2" charset="-122"/>
              </a:rPr>
              <a:t>欧洲社会走向稳定，封建经济获得一定发展</a:t>
            </a:r>
          </a:p>
        </p:txBody>
      </p:sp>
      <p:sp>
        <p:nvSpPr>
          <p:cNvPr id="9" name="文本框 8"/>
          <p:cNvSpPr txBox="1">
            <a:spLocks noChangeArrowheads="1"/>
          </p:cNvSpPr>
          <p:nvPr/>
        </p:nvSpPr>
        <p:spPr bwMode="auto">
          <a:xfrm>
            <a:off x="946150" y="4237038"/>
            <a:ext cx="7115175" cy="522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9pPr>
          </a:lstStyle>
          <a:p>
            <a:pPr eaLnBrk="1" hangingPunct="1">
              <a:lnSpc>
                <a:spcPct val="100000"/>
              </a:lnSpc>
              <a:spcBef>
                <a:spcPct val="0"/>
              </a:spcBef>
              <a:buFontTx/>
              <a:buNone/>
            </a:pPr>
            <a:r>
              <a:rPr lang="zh-CN" altLang="en-US" b="1" dirty="0">
                <a:solidFill>
                  <a:srgbClr val="C00000"/>
                </a:solidFill>
                <a:latin typeface="等线" panose="02010600030101010101" pitchFamily="2" charset="-122"/>
                <a:ea typeface="等线" panose="02010600030101010101" pitchFamily="2" charset="-122"/>
              </a:rPr>
              <a:t>手工业者、商人； </a:t>
            </a:r>
            <a:r>
              <a:rPr lang="zh-CN" altLang="en-US" b="1" dirty="0" smtClean="0">
                <a:solidFill>
                  <a:srgbClr val="C00000"/>
                </a:solidFill>
                <a:latin typeface="等线" panose="02010600030101010101" pitchFamily="2" charset="-122"/>
                <a:ea typeface="等线" panose="02010600030101010101" pitchFamily="2" charset="-122"/>
              </a:rPr>
              <a:t>工</a:t>
            </a:r>
            <a:r>
              <a:rPr lang="zh-CN" altLang="en-US" b="1" dirty="0">
                <a:solidFill>
                  <a:srgbClr val="C00000"/>
                </a:solidFill>
                <a:latin typeface="等线" panose="02010600030101010101" pitchFamily="2" charset="-122"/>
                <a:ea typeface="等线" panose="02010600030101010101" pitchFamily="2" charset="-122"/>
              </a:rPr>
              <a:t>商业</a:t>
            </a:r>
          </a:p>
        </p:txBody>
      </p:sp>
      <p:sp>
        <p:nvSpPr>
          <p:cNvPr id="10" name="文本框 9"/>
          <p:cNvSpPr txBox="1">
            <a:spLocks noChangeArrowheads="1"/>
          </p:cNvSpPr>
          <p:nvPr/>
        </p:nvSpPr>
        <p:spPr bwMode="auto">
          <a:xfrm>
            <a:off x="695400" y="5949280"/>
            <a:ext cx="3651250" cy="5222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9pPr>
          </a:lstStyle>
          <a:p>
            <a:pPr eaLnBrk="1" hangingPunct="1">
              <a:lnSpc>
                <a:spcPct val="100000"/>
              </a:lnSpc>
              <a:spcBef>
                <a:spcPct val="0"/>
              </a:spcBef>
              <a:buFontTx/>
              <a:buNone/>
            </a:pPr>
            <a:r>
              <a:rPr lang="zh-CN" altLang="en-US" b="1" dirty="0">
                <a:solidFill>
                  <a:srgbClr val="C00000"/>
                </a:solidFill>
                <a:latin typeface="等线" panose="02010600030101010101" pitchFamily="2" charset="-122"/>
                <a:ea typeface="等线" panose="02010600030101010101" pitchFamily="2" charset="-122"/>
              </a:rPr>
              <a:t>金钱赎买    武装暴动</a:t>
            </a:r>
          </a:p>
        </p:txBody>
      </p:sp>
      <p:sp>
        <p:nvSpPr>
          <p:cNvPr id="2" name="矩形 1"/>
          <p:cNvSpPr/>
          <p:nvPr/>
        </p:nvSpPr>
        <p:spPr>
          <a:xfrm>
            <a:off x="1513906" y="107975"/>
            <a:ext cx="8352928" cy="707886"/>
          </a:xfrm>
          <a:prstGeom prst="rect">
            <a:avLst/>
          </a:prstGeom>
        </p:spPr>
        <p:txBody>
          <a:bodyPr wrap="square">
            <a:spAutoFit/>
          </a:bodyPr>
          <a:lstStyle/>
          <a:p>
            <a:pPr lvl="0" eaLnBrk="1" hangingPunct="1"/>
            <a:r>
              <a:rPr lang="en-US" altLang="zh-CN" sz="4000" dirty="0">
                <a:solidFill>
                  <a:srgbClr val="FF0000"/>
                </a:solidFill>
                <a:latin typeface="华文行楷" panose="02010800040101010101" pitchFamily="2" charset="-122"/>
                <a:ea typeface="华文行楷" panose="02010800040101010101" pitchFamily="2" charset="-122"/>
              </a:rPr>
              <a:t>3.</a:t>
            </a:r>
            <a:r>
              <a:rPr lang="zh-CN" altLang="en-US" sz="4000" dirty="0">
                <a:solidFill>
                  <a:srgbClr val="FF0000"/>
                </a:solidFill>
                <a:latin typeface="华文行楷" panose="02010800040101010101" pitchFamily="2" charset="-122"/>
                <a:ea typeface="华文行楷" panose="02010800040101010101" pitchFamily="2" charset="-122"/>
              </a:rPr>
              <a:t>中古时期西欧城</a:t>
            </a:r>
            <a:r>
              <a:rPr lang="zh-CN" altLang="en-US" sz="4000" dirty="0" smtClean="0">
                <a:solidFill>
                  <a:srgbClr val="FF0000"/>
                </a:solidFill>
                <a:latin typeface="华文行楷" panose="02010800040101010101" pitchFamily="2" charset="-122"/>
                <a:ea typeface="华文行楷" panose="02010800040101010101" pitchFamily="2" charset="-122"/>
              </a:rPr>
              <a:t>市自治的</a:t>
            </a:r>
            <a:r>
              <a:rPr lang="zh-CN" altLang="en-US" sz="4000" dirty="0">
                <a:solidFill>
                  <a:srgbClr val="FF0000"/>
                </a:solidFill>
                <a:latin typeface="华文行楷" panose="02010800040101010101" pitchFamily="2" charset="-122"/>
                <a:ea typeface="华文行楷" panose="02010800040101010101" pitchFamily="2" charset="-122"/>
              </a:rPr>
              <a:t>兴起</a:t>
            </a:r>
          </a:p>
        </p:txBody>
      </p:sp>
      <p:pic>
        <p:nvPicPr>
          <p:cNvPr id="3" name="图片 2"/>
          <p:cNvPicPr>
            <a:picLocks noChangeAspect="1"/>
          </p:cNvPicPr>
          <p:nvPr/>
        </p:nvPicPr>
        <p:blipFill>
          <a:blip r:embed="rId2"/>
          <a:stretch>
            <a:fillRect/>
          </a:stretch>
        </p:blipFill>
        <p:spPr>
          <a:xfrm>
            <a:off x="1107227" y="234805"/>
            <a:ext cx="9426715" cy="6272106"/>
          </a:xfrm>
          <a:prstGeom prst="rect">
            <a:avLst/>
          </a:prstGeom>
        </p:spPr>
      </p:pic>
      <p:sp>
        <p:nvSpPr>
          <p:cNvPr id="11" name="流程图: 顺序访问存储器 10"/>
          <p:cNvSpPr/>
          <p:nvPr/>
        </p:nvSpPr>
        <p:spPr>
          <a:xfrm>
            <a:off x="246208" y="218677"/>
            <a:ext cx="1224136" cy="434815"/>
          </a:xfrm>
          <a:prstGeom prst="flowChartMagneticTap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solidFill>
                  <a:schemeClr val="tx1"/>
                </a:solidFill>
              </a:rPr>
              <a:t>笔记</a:t>
            </a:r>
            <a:endParaRPr lang="zh-CN" altLang="en-US" sz="2400" b="1" dirty="0">
              <a:solidFill>
                <a:schemeClr val="tx1"/>
              </a:solidFill>
            </a:endParaRPr>
          </a:p>
        </p:txBody>
      </p:sp>
    </p:spTree>
    <p:extLst>
      <p:ext uri="{BB962C8B-B14F-4D97-AF65-F5344CB8AC3E}">
        <p14:creationId xmlns:p14="http://schemas.microsoft.com/office/powerpoint/2010/main" xmlns="" val="791101388"/>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xit" presetSubtype="0" fill="hold" nodeType="clickEffect">
                                  <p:stCondLst>
                                    <p:cond delay="0"/>
                                  </p:stCondLst>
                                  <p:childTnLst>
                                    <p:animEffect transition="out" filter="fade">
                                      <p:cBhvr>
                                        <p:cTn id="13" dur="1000"/>
                                        <p:tgtEl>
                                          <p:spTgt spid="3"/>
                                        </p:tgtEl>
                                      </p:cBhvr>
                                    </p:animEffect>
                                    <p:anim calcmode="lin" valueType="num">
                                      <p:cBhvr>
                                        <p:cTn id="14" dur="1000"/>
                                        <p:tgtEl>
                                          <p:spTgt spid="3"/>
                                        </p:tgtEl>
                                        <p:attrNameLst>
                                          <p:attrName>ppt_x</p:attrName>
                                        </p:attrNameLst>
                                      </p:cBhvr>
                                      <p:tavLst>
                                        <p:tav tm="0">
                                          <p:val>
                                            <p:strVal val="ppt_x"/>
                                          </p:val>
                                        </p:tav>
                                        <p:tav tm="100000">
                                          <p:val>
                                            <p:strVal val="ppt_x"/>
                                          </p:val>
                                        </p:tav>
                                      </p:tavLst>
                                    </p:anim>
                                    <p:anim calcmode="lin" valueType="num">
                                      <p:cBhvr>
                                        <p:cTn id="15" dur="1000"/>
                                        <p:tgtEl>
                                          <p:spTgt spid="3"/>
                                        </p:tgtEl>
                                        <p:attrNameLst>
                                          <p:attrName>ppt_y</p:attrName>
                                        </p:attrNameLst>
                                      </p:cBhvr>
                                      <p:tavLst>
                                        <p:tav tm="0">
                                          <p:val>
                                            <p:strVal val="ppt_y"/>
                                          </p:val>
                                        </p:tav>
                                        <p:tav tm="100000">
                                          <p:val>
                                            <p:strVal val="ppt_y+.1"/>
                                          </p:val>
                                        </p:tav>
                                      </p:tavLst>
                                    </p:anim>
                                    <p:set>
                                      <p:cBhvr>
                                        <p:cTn id="16" dur="1" fill="hold">
                                          <p:stCondLst>
                                            <p:cond delay="999"/>
                                          </p:stCondLst>
                                        </p:cTn>
                                        <p:tgtEl>
                                          <p:spTgt spid="3"/>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blinds(horizontal)">
                                      <p:cBhvr>
                                        <p:cTn id="21" dur="5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grpId="0" nodeType="clickEffect">
                                  <p:stCondLst>
                                    <p:cond delay="0"/>
                                  </p:stCondLst>
                                  <p:childTnLst>
                                    <p:set>
                                      <p:cBhvr>
                                        <p:cTn id="25" dur="1" fill="hold">
                                          <p:stCondLst>
                                            <p:cond delay="0"/>
                                          </p:stCondLst>
                                        </p:cTn>
                                        <p:tgtEl>
                                          <p:spTgt spid="100"/>
                                        </p:tgtEl>
                                        <p:attrNameLst>
                                          <p:attrName>style.visibility</p:attrName>
                                        </p:attrNameLst>
                                      </p:cBhvr>
                                      <p:to>
                                        <p:strVal val="visible"/>
                                      </p:to>
                                    </p:set>
                                    <p:animEffect transition="in" filter="blinds(horizontal)">
                                      <p:cBhvr>
                                        <p:cTn id="26" dur="500"/>
                                        <p:tgtEl>
                                          <p:spTgt spid="100"/>
                                        </p:tgtEl>
                                      </p:cBhvr>
                                    </p:animEffect>
                                  </p:childTnLst>
                                </p:cTn>
                              </p:par>
                            </p:childTnLst>
                          </p:cTn>
                        </p:par>
                      </p:childTnLst>
                    </p:cTn>
                  </p:par>
                  <p:par>
                    <p:cTn id="27" fill="hold">
                      <p:stCondLst>
                        <p:cond delay="indefinite"/>
                      </p:stCondLst>
                      <p:childTnLst>
                        <p:par>
                          <p:cTn id="28" fill="hold">
                            <p:stCondLst>
                              <p:cond delay="0"/>
                            </p:stCondLst>
                            <p:childTnLst>
                              <p:par>
                                <p:cTn id="29" presetID="3" presetClass="entr" presetSubtype="10"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blinds(horizontal)">
                                      <p:cBhvr>
                                        <p:cTn id="31" dur="500"/>
                                        <p:tgtEl>
                                          <p:spTgt spid="9"/>
                                        </p:tgtEl>
                                      </p:cBhvr>
                                    </p:animEffect>
                                  </p:childTnLst>
                                </p:cTn>
                              </p:par>
                            </p:childTnLst>
                          </p:cTn>
                        </p:par>
                      </p:childTnLst>
                    </p:cTn>
                  </p:par>
                  <p:par>
                    <p:cTn id="32" fill="hold">
                      <p:stCondLst>
                        <p:cond delay="indefinite"/>
                      </p:stCondLst>
                      <p:childTnLst>
                        <p:par>
                          <p:cTn id="33" fill="hold">
                            <p:stCondLst>
                              <p:cond delay="0"/>
                            </p:stCondLst>
                            <p:childTnLst>
                              <p:par>
                                <p:cTn id="34" presetID="3" presetClass="entr" presetSubtype="10"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blinds(horizontal)">
                                      <p:cBhvr>
                                        <p:cTn id="3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100" grpId="0"/>
      <p:bldP spid="9" grpId="0"/>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xmlns="" id="{87940B27-8C8F-4D30-B3DA-4A980EDC13C0}"/>
              </a:ext>
            </a:extLst>
          </p:cNvPr>
          <p:cNvSpPr txBox="1"/>
          <p:nvPr/>
        </p:nvSpPr>
        <p:spPr>
          <a:xfrm>
            <a:off x="190500" y="1084263"/>
            <a:ext cx="11633200" cy="2160591"/>
          </a:xfrm>
          <a:prstGeom prst="rect">
            <a:avLst/>
          </a:prstGeom>
          <a:noFill/>
        </p:spPr>
        <p:txBody>
          <a:bodyPr>
            <a:spAutoFit/>
          </a:bodyPr>
          <a:lstStyle/>
          <a:p>
            <a:pPr eaLnBrk="1" fontAlgn="auto" hangingPunct="1">
              <a:lnSpc>
                <a:spcPct val="160000"/>
              </a:lnSpc>
              <a:spcBef>
                <a:spcPts val="0"/>
              </a:spcBef>
              <a:spcAft>
                <a:spcPts val="0"/>
              </a:spcAft>
              <a:defRPr/>
            </a:pPr>
            <a:r>
              <a:rPr lang="zh-CN" altLang="en-US" sz="2800" b="1" dirty="0">
                <a:solidFill>
                  <a:prstClr val="black"/>
                </a:solidFill>
                <a:latin typeface="宋体" panose="02010600030101010101" pitchFamily="2" charset="-122"/>
                <a:cs typeface="宋体" panose="02010600030101010101" pitchFamily="2" charset="-122"/>
              </a:rPr>
              <a:t>政治：割据征战的封君封</a:t>
            </a:r>
            <a:r>
              <a:rPr lang="zh-CN" altLang="en-US" sz="2800" b="1" dirty="0" smtClean="0">
                <a:solidFill>
                  <a:prstClr val="black"/>
                </a:solidFill>
                <a:latin typeface="宋体" panose="02010600030101010101" pitchFamily="2" charset="-122"/>
                <a:cs typeface="宋体" panose="02010600030101010101" pitchFamily="2" charset="-122"/>
              </a:rPr>
              <a:t>臣</a:t>
            </a:r>
            <a:r>
              <a:rPr lang="en-US" altLang="zh-CN" sz="2800" b="1" dirty="0" smtClean="0">
                <a:solidFill>
                  <a:prstClr val="black"/>
                </a:solidFill>
                <a:latin typeface="宋体" panose="02010600030101010101" pitchFamily="2" charset="-122"/>
                <a:cs typeface="宋体" panose="02010600030101010101" pitchFamily="2" charset="-122"/>
              </a:rPr>
              <a:t>-------</a:t>
            </a:r>
            <a:r>
              <a:rPr lang="zh-CN" altLang="en-US" sz="2800" b="1" dirty="0" smtClean="0">
                <a:solidFill>
                  <a:prstClr val="black"/>
                </a:solidFill>
                <a:latin typeface="宋体" panose="02010600030101010101" pitchFamily="2" charset="-122"/>
                <a:cs typeface="宋体" panose="02010600030101010101" pitchFamily="2" charset="-122"/>
              </a:rPr>
              <a:t>→</a:t>
            </a:r>
            <a:r>
              <a:rPr lang="zh-CN" altLang="en-US" sz="2800" b="1" dirty="0" smtClean="0">
                <a:solidFill>
                  <a:srgbClr val="C00000"/>
                </a:solidFill>
                <a:latin typeface="宋体" panose="02010600030101010101" pitchFamily="2" charset="-122"/>
                <a:cs typeface="宋体" panose="02010600030101010101" pitchFamily="2" charset="-122"/>
                <a:sym typeface="+mn-ea"/>
              </a:rPr>
              <a:t>集</a:t>
            </a:r>
            <a:r>
              <a:rPr lang="zh-CN" altLang="en-US" sz="2800" b="1" dirty="0">
                <a:solidFill>
                  <a:srgbClr val="C00000"/>
                </a:solidFill>
                <a:latin typeface="宋体" panose="02010600030101010101" pitchFamily="2" charset="-122"/>
                <a:cs typeface="宋体" panose="02010600030101010101" pitchFamily="2" charset="-122"/>
                <a:sym typeface="+mn-ea"/>
              </a:rPr>
              <a:t>权民族国</a:t>
            </a:r>
            <a:r>
              <a:rPr lang="zh-CN" altLang="en-US" sz="2800" b="1" dirty="0" smtClean="0">
                <a:solidFill>
                  <a:srgbClr val="C00000"/>
                </a:solidFill>
                <a:latin typeface="宋体" panose="02010600030101010101" pitchFamily="2" charset="-122"/>
                <a:cs typeface="宋体" panose="02010600030101010101" pitchFamily="2" charset="-122"/>
                <a:sym typeface="+mn-ea"/>
              </a:rPr>
              <a:t>家逐渐形</a:t>
            </a:r>
            <a:r>
              <a:rPr lang="zh-CN" altLang="en-US" sz="2800" b="1" dirty="0">
                <a:solidFill>
                  <a:srgbClr val="C00000"/>
                </a:solidFill>
                <a:latin typeface="宋体" panose="02010600030101010101" pitchFamily="2" charset="-122"/>
                <a:cs typeface="宋体" panose="02010600030101010101" pitchFamily="2" charset="-122"/>
                <a:sym typeface="+mn-ea"/>
              </a:rPr>
              <a:t>成</a:t>
            </a:r>
          </a:p>
          <a:p>
            <a:pPr eaLnBrk="1" fontAlgn="auto" hangingPunct="1">
              <a:lnSpc>
                <a:spcPct val="160000"/>
              </a:lnSpc>
              <a:spcBef>
                <a:spcPts val="0"/>
              </a:spcBef>
              <a:spcAft>
                <a:spcPts val="0"/>
              </a:spcAft>
              <a:defRPr/>
            </a:pPr>
            <a:r>
              <a:rPr lang="zh-CN" altLang="en-US" sz="2800" b="1" dirty="0">
                <a:solidFill>
                  <a:prstClr val="black"/>
                </a:solidFill>
                <a:latin typeface="宋体" panose="02010600030101010101" pitchFamily="2" charset="-122"/>
                <a:cs typeface="宋体" panose="02010600030101010101" pitchFamily="2" charset="-122"/>
              </a:rPr>
              <a:t>经济：庄园经济与农奴</a:t>
            </a:r>
            <a:r>
              <a:rPr lang="zh-CN" altLang="en-US" sz="2800" b="1" dirty="0" smtClean="0">
                <a:solidFill>
                  <a:prstClr val="black"/>
                </a:solidFill>
                <a:latin typeface="宋体" panose="02010600030101010101" pitchFamily="2" charset="-122"/>
                <a:cs typeface="宋体" panose="02010600030101010101" pitchFamily="2" charset="-122"/>
              </a:rPr>
              <a:t>制</a:t>
            </a:r>
            <a:r>
              <a:rPr lang="en-US" altLang="zh-CN" sz="2800" b="1" dirty="0" smtClean="0">
                <a:solidFill>
                  <a:prstClr val="black"/>
                </a:solidFill>
                <a:latin typeface="宋体" panose="02010600030101010101" pitchFamily="2" charset="-122"/>
                <a:cs typeface="宋体" panose="02010600030101010101" pitchFamily="2" charset="-122"/>
              </a:rPr>
              <a:t>-------</a:t>
            </a:r>
            <a:r>
              <a:rPr lang="zh-CN" altLang="en-US" sz="2800" b="1" dirty="0" smtClean="0">
                <a:solidFill>
                  <a:prstClr val="black"/>
                </a:solidFill>
                <a:latin typeface="宋体" panose="02010600030101010101" pitchFamily="2" charset="-122"/>
                <a:cs typeface="宋体" panose="02010600030101010101" pitchFamily="2" charset="-122"/>
              </a:rPr>
              <a:t>→</a:t>
            </a:r>
            <a:r>
              <a:rPr lang="zh-CN" altLang="en-US" sz="2800" b="1" dirty="0" smtClean="0">
                <a:solidFill>
                  <a:srgbClr val="C00000"/>
                </a:solidFill>
                <a:latin typeface="宋体" panose="02010600030101010101" pitchFamily="2" charset="-122"/>
                <a:cs typeface="宋体" panose="02010600030101010101" pitchFamily="2" charset="-122"/>
              </a:rPr>
              <a:t>城</a:t>
            </a:r>
            <a:r>
              <a:rPr lang="zh-CN" altLang="en-US" sz="2800" b="1" dirty="0">
                <a:solidFill>
                  <a:srgbClr val="C00000"/>
                </a:solidFill>
                <a:latin typeface="宋体" panose="02010600030101010101" pitchFamily="2" charset="-122"/>
                <a:cs typeface="宋体" panose="02010600030101010101" pitchFamily="2" charset="-122"/>
              </a:rPr>
              <a:t>市经济兴起</a:t>
            </a:r>
          </a:p>
          <a:p>
            <a:pPr eaLnBrk="1" fontAlgn="auto" hangingPunct="1">
              <a:lnSpc>
                <a:spcPct val="160000"/>
              </a:lnSpc>
              <a:spcBef>
                <a:spcPts val="0"/>
              </a:spcBef>
              <a:spcAft>
                <a:spcPts val="0"/>
              </a:spcAft>
              <a:defRPr/>
            </a:pPr>
            <a:r>
              <a:rPr lang="zh-CN" altLang="en-US" sz="2800" b="1" dirty="0">
                <a:solidFill>
                  <a:prstClr val="black"/>
                </a:solidFill>
                <a:latin typeface="宋体" panose="02010600030101010101" pitchFamily="2" charset="-122"/>
                <a:cs typeface="宋体" panose="02010600030101010101" pitchFamily="2" charset="-122"/>
              </a:rPr>
              <a:t>文化：蒙昧的基督教统</a:t>
            </a:r>
            <a:r>
              <a:rPr lang="zh-CN" altLang="en-US" sz="2800" b="1" dirty="0" smtClean="0">
                <a:solidFill>
                  <a:prstClr val="black"/>
                </a:solidFill>
                <a:latin typeface="宋体" panose="02010600030101010101" pitchFamily="2" charset="-122"/>
                <a:cs typeface="宋体" panose="02010600030101010101" pitchFamily="2" charset="-122"/>
              </a:rPr>
              <a:t>治</a:t>
            </a:r>
            <a:r>
              <a:rPr lang="en-US" altLang="zh-CN" sz="2800" b="1" dirty="0" smtClean="0">
                <a:solidFill>
                  <a:prstClr val="black"/>
                </a:solidFill>
                <a:latin typeface="宋体" panose="02010600030101010101" pitchFamily="2" charset="-122"/>
                <a:cs typeface="宋体" panose="02010600030101010101" pitchFamily="2" charset="-122"/>
              </a:rPr>
              <a:t>-------</a:t>
            </a:r>
            <a:r>
              <a:rPr lang="zh-CN" altLang="en-US" sz="2800" b="1" dirty="0" smtClean="0">
                <a:solidFill>
                  <a:prstClr val="black"/>
                </a:solidFill>
                <a:latin typeface="宋体" panose="02010600030101010101" pitchFamily="2" charset="-122"/>
                <a:cs typeface="宋体" panose="02010600030101010101" pitchFamily="2" charset="-122"/>
              </a:rPr>
              <a:t>→</a:t>
            </a:r>
            <a:r>
              <a:rPr lang="zh-CN" altLang="en-US" sz="2800" b="1" dirty="0" smtClean="0">
                <a:solidFill>
                  <a:srgbClr val="C00000"/>
                </a:solidFill>
                <a:latin typeface="宋体" panose="02010600030101010101" pitchFamily="2" charset="-122"/>
                <a:cs typeface="宋体" panose="02010600030101010101" pitchFamily="2" charset="-122"/>
                <a:sym typeface="+mn-ea"/>
              </a:rPr>
              <a:t>大</a:t>
            </a:r>
            <a:r>
              <a:rPr lang="zh-CN" altLang="en-US" sz="2800" b="1" dirty="0">
                <a:solidFill>
                  <a:srgbClr val="C00000"/>
                </a:solidFill>
                <a:latin typeface="宋体" panose="02010600030101010101" pitchFamily="2" charset="-122"/>
                <a:cs typeface="宋体" panose="02010600030101010101" pitchFamily="2" charset="-122"/>
                <a:sym typeface="+mn-ea"/>
              </a:rPr>
              <a:t>学的兴起、教育与学术出现新气象</a:t>
            </a:r>
          </a:p>
        </p:txBody>
      </p:sp>
      <p:sp>
        <p:nvSpPr>
          <p:cNvPr id="29700" name="文本框 3"/>
          <p:cNvSpPr txBox="1">
            <a:spLocks noChangeArrowheads="1"/>
          </p:cNvSpPr>
          <p:nvPr/>
        </p:nvSpPr>
        <p:spPr bwMode="auto">
          <a:xfrm>
            <a:off x="407368" y="3717032"/>
            <a:ext cx="10980738" cy="1569660"/>
          </a:xfrm>
          <a:prstGeom prst="rect">
            <a:avLst/>
          </a:prstGeom>
          <a:solidFill>
            <a:srgbClr val="FFFF00"/>
          </a:solidFill>
          <a:ln>
            <a:noFill/>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9pPr>
          </a:lstStyle>
          <a:p>
            <a:pPr eaLnBrk="1" hangingPunct="1">
              <a:lnSpc>
                <a:spcPct val="100000"/>
              </a:lnSpc>
              <a:spcBef>
                <a:spcPct val="20000"/>
              </a:spcBef>
              <a:buFontTx/>
              <a:buNone/>
            </a:pPr>
            <a:r>
              <a:rPr lang="zh-CN" altLang="en-US" sz="3200" b="1" dirty="0" smtClean="0">
                <a:latin typeface="黑体" panose="02010609060101010101" pitchFamily="49" charset="-122"/>
                <a:ea typeface="黑体" panose="02010609060101010101" pitchFamily="49" charset="-122"/>
                <a:sym typeface="+mn-ea"/>
              </a:rPr>
              <a:t>结论</a:t>
            </a:r>
            <a:r>
              <a:rPr lang="en-US" altLang="zh-CN" sz="3200" b="1" dirty="0" smtClean="0">
                <a:latin typeface="黑体" panose="02010609060101010101" pitchFamily="49" charset="-122"/>
                <a:ea typeface="黑体" panose="02010609060101010101" pitchFamily="49" charset="-122"/>
                <a:sym typeface="+mn-ea"/>
              </a:rPr>
              <a:t>——</a:t>
            </a:r>
            <a:r>
              <a:rPr lang="zh-CN" altLang="en-US" sz="3200" b="1" dirty="0" smtClean="0">
                <a:latin typeface="黑体" panose="02010609060101010101" pitchFamily="49" charset="-122"/>
                <a:ea typeface="黑体" panose="02010609060101010101" pitchFamily="49" charset="-122"/>
                <a:sym typeface="+mn-ea"/>
              </a:rPr>
              <a:t>欧洲中世纪在缓</a:t>
            </a:r>
            <a:r>
              <a:rPr lang="zh-CN" altLang="en-US" sz="3200" b="1" dirty="0">
                <a:latin typeface="黑体" panose="02010609060101010101" pitchFamily="49" charset="-122"/>
                <a:ea typeface="黑体" panose="02010609060101010101" pitchFamily="49" charset="-122"/>
                <a:sym typeface="+mn-ea"/>
              </a:rPr>
              <a:t>慢的发展中孕育着新时代诞生的条</a:t>
            </a:r>
            <a:r>
              <a:rPr lang="zh-CN" altLang="en-US" sz="3200" b="1" dirty="0" smtClean="0">
                <a:latin typeface="黑体" panose="02010609060101010101" pitchFamily="49" charset="-122"/>
                <a:ea typeface="黑体" panose="02010609060101010101" pitchFamily="49" charset="-122"/>
                <a:sym typeface="+mn-ea"/>
              </a:rPr>
              <a:t>件，搭</a:t>
            </a:r>
            <a:r>
              <a:rPr lang="zh-CN" altLang="en-US" sz="3200" b="1" dirty="0">
                <a:latin typeface="黑体" panose="02010609060101010101" pitchFamily="49" charset="-122"/>
                <a:ea typeface="黑体" panose="02010609060101010101" pitchFamily="49" charset="-122"/>
                <a:sym typeface="+mn-ea"/>
              </a:rPr>
              <a:t>建起从古代世界进入近代世界的桥梁，承接着古代</a:t>
            </a:r>
            <a:r>
              <a:rPr lang="zh-CN" altLang="en-US" sz="3200" b="1" dirty="0" smtClean="0">
                <a:latin typeface="黑体" panose="02010609060101010101" pitchFamily="49" charset="-122"/>
                <a:ea typeface="黑体" panose="02010609060101010101" pitchFamily="49" charset="-122"/>
                <a:sym typeface="+mn-ea"/>
              </a:rPr>
              <a:t>与近</a:t>
            </a:r>
            <a:r>
              <a:rPr lang="zh-CN" altLang="en-US" sz="3200" b="1" dirty="0">
                <a:latin typeface="黑体" panose="02010609060101010101" pitchFamily="49" charset="-122"/>
                <a:ea typeface="黑体" panose="02010609060101010101" pitchFamily="49" charset="-122"/>
                <a:sym typeface="+mn-ea"/>
              </a:rPr>
              <a:t>代的文明。</a:t>
            </a:r>
          </a:p>
        </p:txBody>
      </p:sp>
      <p:sp>
        <p:nvSpPr>
          <p:cNvPr id="2" name="文本框 1"/>
          <p:cNvSpPr txBox="1"/>
          <p:nvPr/>
        </p:nvSpPr>
        <p:spPr>
          <a:xfrm>
            <a:off x="3197437" y="319697"/>
            <a:ext cx="5400600" cy="584775"/>
          </a:xfrm>
          <a:prstGeom prst="rect">
            <a:avLst/>
          </a:prstGeom>
          <a:noFill/>
        </p:spPr>
        <p:txBody>
          <a:bodyPr wrap="square" rtlCol="0">
            <a:spAutoFit/>
          </a:bodyPr>
          <a:lstStyle/>
          <a:p>
            <a:r>
              <a:rPr lang="zh-CN" altLang="en-US" sz="3200" b="1" dirty="0" smtClean="0">
                <a:solidFill>
                  <a:srgbClr val="FF0000"/>
                </a:solidFill>
                <a:latin typeface="等线" panose="02010600030101010101" pitchFamily="2" charset="-122"/>
                <a:ea typeface="等线" panose="02010600030101010101" pitchFamily="2" charset="-122"/>
              </a:rPr>
              <a:t>欧洲中世纪</a:t>
            </a:r>
            <a:r>
              <a:rPr lang="en-US" altLang="zh-CN" sz="3200" b="1" dirty="0" smtClean="0">
                <a:solidFill>
                  <a:srgbClr val="FF0000"/>
                </a:solidFill>
                <a:latin typeface="等线" panose="02010600030101010101" pitchFamily="2" charset="-122"/>
                <a:ea typeface="等线" panose="02010600030101010101" pitchFamily="2" charset="-122"/>
              </a:rPr>
              <a:t>11</a:t>
            </a:r>
            <a:r>
              <a:rPr lang="zh-CN" altLang="en-US" sz="3200" b="1" dirty="0" smtClean="0">
                <a:solidFill>
                  <a:srgbClr val="FF0000"/>
                </a:solidFill>
                <a:latin typeface="等线" panose="02010600030101010101" pitchFamily="2" charset="-122"/>
                <a:ea typeface="等线" panose="02010600030101010101" pitchFamily="2" charset="-122"/>
              </a:rPr>
              <a:t>世纪前后对比</a:t>
            </a:r>
            <a:endParaRPr lang="zh-CN" altLang="en-US" sz="3200" b="1" dirty="0">
              <a:solidFill>
                <a:srgbClr val="FF0000"/>
              </a:solidFill>
              <a:latin typeface="等线" panose="02010600030101010101" pitchFamily="2" charset="-122"/>
              <a:ea typeface="等线" panose="02010600030101010101" pitchFamily="2" charset="-122"/>
            </a:endParaRPr>
          </a:p>
        </p:txBody>
      </p:sp>
      <p:sp>
        <p:nvSpPr>
          <p:cNvPr id="5" name="流程图: 顺序访问存储器 4"/>
          <p:cNvSpPr/>
          <p:nvPr/>
        </p:nvSpPr>
        <p:spPr>
          <a:xfrm>
            <a:off x="246208" y="218677"/>
            <a:ext cx="1224136" cy="434815"/>
          </a:xfrm>
          <a:prstGeom prst="flowChartMagneticTap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solidFill>
                  <a:schemeClr val="tx1"/>
                </a:solidFill>
              </a:rPr>
              <a:t>笔记</a:t>
            </a:r>
            <a:endParaRPr lang="zh-CN" altLang="en-US" sz="2400" b="1" dirty="0">
              <a:solidFill>
                <a:schemeClr val="tx1"/>
              </a:solidFill>
            </a:endParaRPr>
          </a:p>
        </p:txBody>
      </p:sp>
    </p:spTree>
    <p:extLst>
      <p:ext uri="{BB962C8B-B14F-4D97-AF65-F5344CB8AC3E}">
        <p14:creationId xmlns:p14="http://schemas.microsoft.com/office/powerpoint/2010/main" xmlns="" val="3136316939"/>
      </p:ext>
    </p:extLst>
  </p:cSld>
  <p:clrMapOvr>
    <a:masterClrMapping/>
  </p:clrMapOvr>
  <p:transition spd="slow">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矩形 3"/>
          <p:cNvSpPr>
            <a:spLocks noChangeArrowheads="1"/>
          </p:cNvSpPr>
          <p:nvPr/>
        </p:nvSpPr>
        <p:spPr bwMode="auto">
          <a:xfrm>
            <a:off x="553338" y="3061606"/>
            <a:ext cx="3964547"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zh-CN" altLang="en-US" sz="2400" b="1" dirty="0" smtClean="0">
                <a:latin typeface="等线" panose="02010600030101010101" pitchFamily="2" charset="-122"/>
                <a:ea typeface="等线" panose="02010600030101010101" pitchFamily="2" charset="-122"/>
              </a:rPr>
              <a:t>❶ 长</a:t>
            </a:r>
            <a:r>
              <a:rPr lang="zh-CN" altLang="en-US" sz="2400" b="1" dirty="0">
                <a:latin typeface="等线" panose="02010600030101010101" pitchFamily="2" charset="-122"/>
                <a:ea typeface="等线" panose="02010600030101010101" pitchFamily="2" charset="-122"/>
              </a:rPr>
              <a:t>时间保持了中央集权；</a:t>
            </a:r>
          </a:p>
        </p:txBody>
      </p:sp>
      <p:sp>
        <p:nvSpPr>
          <p:cNvPr id="14340" name="矩形 4"/>
          <p:cNvSpPr>
            <a:spLocks noChangeArrowheads="1"/>
          </p:cNvSpPr>
          <p:nvPr/>
        </p:nvSpPr>
        <p:spPr bwMode="auto">
          <a:xfrm>
            <a:off x="508770" y="3746103"/>
            <a:ext cx="7068417"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zh-CN" altLang="en-US" sz="2400" b="1" dirty="0" smtClean="0">
                <a:latin typeface="等线" panose="02010600030101010101" pitchFamily="2" charset="-122"/>
                <a:ea typeface="等线" panose="02010600030101010101" pitchFamily="2" charset="-122"/>
              </a:rPr>
              <a:t>❷ </a:t>
            </a:r>
            <a:r>
              <a:rPr lang="en-US" altLang="zh-CN" sz="2400" b="1" dirty="0" smtClean="0">
                <a:latin typeface="等线" panose="02010600030101010101" pitchFamily="2" charset="-122"/>
                <a:ea typeface="等线" panose="02010600030101010101" pitchFamily="2" charset="-122"/>
              </a:rPr>
              <a:t>6</a:t>
            </a:r>
            <a:r>
              <a:rPr lang="zh-CN" altLang="en-US" sz="2400" b="1" dirty="0" smtClean="0">
                <a:latin typeface="等线" panose="02010600030101010101" pitchFamily="2" charset="-122"/>
                <a:ea typeface="等线" panose="02010600030101010101" pitchFamily="2" charset="-122"/>
              </a:rPr>
              <a:t>世纪，查士丁尼开</a:t>
            </a:r>
            <a:r>
              <a:rPr lang="zh-CN" altLang="en-US" sz="2400" b="1" dirty="0">
                <a:latin typeface="等线" panose="02010600030101010101" pitchFamily="2" charset="-122"/>
                <a:ea typeface="等线" panose="02010600030101010101" pitchFamily="2" charset="-122"/>
              </a:rPr>
              <a:t>疆拓土</a:t>
            </a:r>
            <a:r>
              <a:rPr lang="zh-CN" altLang="en-US" sz="2400" b="1" dirty="0" smtClean="0">
                <a:latin typeface="等线" panose="02010600030101010101" pitchFamily="2" charset="-122"/>
                <a:ea typeface="等线" panose="02010600030101010101" pitchFamily="2" charset="-122"/>
              </a:rPr>
              <a:t>，</a:t>
            </a:r>
            <a:r>
              <a:rPr lang="zh-CN" altLang="en-US" sz="2400" b="1" dirty="0">
                <a:latin typeface="等线" panose="02010600030101010101" pitchFamily="2" charset="-122"/>
                <a:ea typeface="等线" panose="02010600030101010101" pitchFamily="2" charset="-122"/>
              </a:rPr>
              <a:t>再次</a:t>
            </a:r>
            <a:r>
              <a:rPr lang="zh-CN" altLang="en-US" sz="2400" b="1" dirty="0" smtClean="0">
                <a:latin typeface="等线" panose="02010600030101010101" pitchFamily="2" charset="-122"/>
                <a:ea typeface="等线" panose="02010600030101010101" pitchFamily="2" charset="-122"/>
              </a:rPr>
              <a:t>使</a:t>
            </a:r>
            <a:r>
              <a:rPr lang="zh-CN" altLang="en-US" sz="2400" b="1" dirty="0">
                <a:latin typeface="等线" panose="02010600030101010101" pitchFamily="2" charset="-122"/>
                <a:ea typeface="等线" panose="02010600030101010101" pitchFamily="2" charset="-122"/>
              </a:rPr>
              <a:t>地中</a:t>
            </a:r>
            <a:r>
              <a:rPr lang="zh-CN" altLang="en-US" sz="2400" b="1" dirty="0" smtClean="0">
                <a:latin typeface="等线" panose="02010600030101010101" pitchFamily="2" charset="-122"/>
                <a:ea typeface="等线" panose="02010600030101010101" pitchFamily="2" charset="-122"/>
              </a:rPr>
              <a:t>海几乎成为帝国的</a:t>
            </a:r>
            <a:r>
              <a:rPr lang="zh-CN" altLang="en-US" sz="2400" b="1" dirty="0">
                <a:latin typeface="等线" panose="02010600030101010101" pitchFamily="2" charset="-122"/>
                <a:ea typeface="等线" panose="02010600030101010101" pitchFamily="2" charset="-122"/>
              </a:rPr>
              <a:t>内海；</a:t>
            </a:r>
          </a:p>
        </p:txBody>
      </p:sp>
      <p:sp>
        <p:nvSpPr>
          <p:cNvPr id="14341" name="矩形 5"/>
          <p:cNvSpPr>
            <a:spLocks noChangeArrowheads="1"/>
          </p:cNvSpPr>
          <p:nvPr/>
        </p:nvSpPr>
        <p:spPr bwMode="auto">
          <a:xfrm rot="10800000" flipV="1">
            <a:off x="539748" y="4785944"/>
            <a:ext cx="7428459"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zh-CN" altLang="en-US" sz="2400" b="1" dirty="0" smtClean="0">
                <a:latin typeface="等线" panose="02010600030101010101" pitchFamily="2" charset="-122"/>
                <a:ea typeface="等线" panose="02010600030101010101" pitchFamily="2" charset="-122"/>
              </a:rPr>
              <a:t>❸ 首</a:t>
            </a:r>
            <a:r>
              <a:rPr lang="zh-CN" altLang="en-US" sz="2400" b="1" dirty="0">
                <a:latin typeface="等线" panose="02010600030101010101" pitchFamily="2" charset="-122"/>
                <a:ea typeface="等线" panose="02010600030101010101" pitchFamily="2" charset="-122"/>
              </a:rPr>
              <a:t>都君士坦丁堡成为欧洲最大的城市，成为沟通东西方的桥梁；</a:t>
            </a:r>
          </a:p>
        </p:txBody>
      </p:sp>
      <p:sp>
        <p:nvSpPr>
          <p:cNvPr id="14342" name="矩形 6"/>
          <p:cNvSpPr>
            <a:spLocks noChangeArrowheads="1"/>
          </p:cNvSpPr>
          <p:nvPr/>
        </p:nvSpPr>
        <p:spPr bwMode="auto">
          <a:xfrm>
            <a:off x="539750" y="5733256"/>
            <a:ext cx="7657866"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zh-CN" altLang="en-US" sz="2400" b="1" dirty="0" smtClean="0">
                <a:solidFill>
                  <a:srgbClr val="FF0000"/>
                </a:solidFill>
                <a:latin typeface="等线" panose="02010600030101010101" pitchFamily="2" charset="-122"/>
                <a:ea typeface="等线" panose="02010600030101010101" pitchFamily="2" charset="-122"/>
              </a:rPr>
              <a:t>❹ 以</a:t>
            </a:r>
            <a:r>
              <a:rPr lang="en-US" altLang="zh-CN" sz="2400" b="1" dirty="0">
                <a:solidFill>
                  <a:srgbClr val="FF0000"/>
                </a:solidFill>
                <a:latin typeface="等线" panose="02010600030101010101" pitchFamily="2" charset="-122"/>
                <a:ea typeface="等线" panose="02010600030101010101" pitchFamily="2" charset="-122"/>
              </a:rPr>
              <a:t>《</a:t>
            </a:r>
            <a:r>
              <a:rPr lang="zh-CN" altLang="en-US" sz="2400" b="1" dirty="0">
                <a:solidFill>
                  <a:srgbClr val="FF0000"/>
                </a:solidFill>
                <a:latin typeface="等线" panose="02010600030101010101" pitchFamily="2" charset="-122"/>
                <a:ea typeface="等线" panose="02010600030101010101" pitchFamily="2" charset="-122"/>
              </a:rPr>
              <a:t>查士丁尼法典</a:t>
            </a:r>
            <a:r>
              <a:rPr lang="en-US" altLang="zh-CN" sz="2400" b="1" dirty="0">
                <a:solidFill>
                  <a:srgbClr val="FF0000"/>
                </a:solidFill>
                <a:latin typeface="等线" panose="02010600030101010101" pitchFamily="2" charset="-122"/>
                <a:ea typeface="等线" panose="02010600030101010101" pitchFamily="2" charset="-122"/>
              </a:rPr>
              <a:t>》</a:t>
            </a:r>
            <a:r>
              <a:rPr lang="zh-CN" altLang="en-US" sz="2400" b="1" dirty="0">
                <a:solidFill>
                  <a:srgbClr val="FF0000"/>
                </a:solidFill>
                <a:latin typeface="等线" panose="02010600030101010101" pitchFamily="2" charset="-122"/>
                <a:ea typeface="等线" panose="02010600030101010101" pitchFamily="2" charset="-122"/>
              </a:rPr>
              <a:t>为代表的的罗马法影响了世界。</a:t>
            </a:r>
          </a:p>
        </p:txBody>
      </p:sp>
      <p:sp>
        <p:nvSpPr>
          <p:cNvPr id="14343" name="文本框 8"/>
          <p:cNvSpPr txBox="1">
            <a:spLocks noChangeArrowheads="1"/>
          </p:cNvSpPr>
          <p:nvPr/>
        </p:nvSpPr>
        <p:spPr bwMode="auto">
          <a:xfrm>
            <a:off x="522959" y="2440779"/>
            <a:ext cx="5572125" cy="4619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en-US" altLang="zh-CN" sz="2400" b="1" dirty="0">
                <a:latin typeface="等线" panose="02010600030101010101" pitchFamily="2" charset="-122"/>
                <a:ea typeface="等线" panose="02010600030101010101" pitchFamily="2" charset="-122"/>
              </a:rPr>
              <a:t>1</a:t>
            </a:r>
            <a:r>
              <a:rPr lang="zh-CN" altLang="en-US" sz="2400" b="1" dirty="0">
                <a:latin typeface="等线" panose="02010600030101010101" pitchFamily="2" charset="-122"/>
                <a:ea typeface="等线" panose="02010600030101010101" pitchFamily="2" charset="-122"/>
              </a:rPr>
              <a:t>、拜占庭帝国的伟大表现在哪些方面？</a:t>
            </a:r>
          </a:p>
        </p:txBody>
      </p:sp>
      <p:sp>
        <p:nvSpPr>
          <p:cNvPr id="14344" name="文本框 9"/>
          <p:cNvSpPr txBox="1">
            <a:spLocks noChangeArrowheads="1"/>
          </p:cNvSpPr>
          <p:nvPr/>
        </p:nvSpPr>
        <p:spPr bwMode="auto">
          <a:xfrm>
            <a:off x="563166" y="1081585"/>
            <a:ext cx="7273329" cy="1200329"/>
          </a:xfrm>
          <a:prstGeom prst="rect">
            <a:avLst/>
          </a:prstGeom>
          <a:solidFill>
            <a:srgbClr val="FFFF00"/>
          </a:solidFill>
          <a:ln>
            <a:noFill/>
          </a:ln>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zh-CN" altLang="en-US" sz="2400" b="1" dirty="0">
                <a:latin typeface="等线" panose="02010600030101010101" pitchFamily="2" charset="-122"/>
              </a:rPr>
              <a:t>西罗马帝国灭亡后，东罗马帝国逐渐演变为拜占庭帝国。拜</a:t>
            </a:r>
            <a:r>
              <a:rPr lang="zh-CN" altLang="en-US" sz="2400" b="1" dirty="0">
                <a:latin typeface="等线" panose="02010600030101010101" pitchFamily="2" charset="-122"/>
                <a:ea typeface="等线" panose="02010600030101010101" pitchFamily="2" charset="-122"/>
              </a:rPr>
              <a:t>占庭在宗教上承袭基督教，在文化上承袭古希腊，它而的政府结构则大致源于罗</a:t>
            </a:r>
            <a:r>
              <a:rPr lang="zh-CN" altLang="en-US" sz="2400" b="1" dirty="0" smtClean="0">
                <a:latin typeface="等线" panose="02010600030101010101" pitchFamily="2" charset="-122"/>
                <a:ea typeface="等线" panose="02010600030101010101" pitchFamily="2" charset="-122"/>
              </a:rPr>
              <a:t>马。</a:t>
            </a:r>
            <a:endParaRPr lang="zh-CN" altLang="en-US" sz="2400" b="1" dirty="0">
              <a:latin typeface="等线" panose="02010600030101010101" pitchFamily="2" charset="-122"/>
              <a:ea typeface="等线" panose="02010600030101010101" pitchFamily="2" charset="-122"/>
            </a:endParaRPr>
          </a:p>
        </p:txBody>
      </p:sp>
      <p:sp>
        <p:nvSpPr>
          <p:cNvPr id="14345" name="文本框 10"/>
          <p:cNvSpPr txBox="1">
            <a:spLocks noChangeArrowheads="1"/>
          </p:cNvSpPr>
          <p:nvPr/>
        </p:nvSpPr>
        <p:spPr bwMode="auto">
          <a:xfrm>
            <a:off x="3281947" y="-3520"/>
            <a:ext cx="6416675" cy="9239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zh-CN" altLang="en-US" sz="5400" b="1" dirty="0">
                <a:solidFill>
                  <a:srgbClr val="0000FF"/>
                </a:solidFill>
                <a:latin typeface="华文隶书" panose="02010800040101010101" pitchFamily="2" charset="-122"/>
                <a:ea typeface="华文隶书" panose="02010800040101010101" pitchFamily="2" charset="-122"/>
              </a:rPr>
              <a:t>三、拜占庭与俄罗斯</a:t>
            </a:r>
          </a:p>
        </p:txBody>
      </p:sp>
      <p:pic>
        <p:nvPicPr>
          <p:cNvPr id="9" name="内容占位符 3" descr="查士丁尼.jpg"/>
          <p:cNvPicPr>
            <a:picLocks noGrp="1" noChangeAspect="1"/>
          </p:cNvPicPr>
          <p:nvPr/>
        </p:nvPicPr>
        <p:blipFill>
          <a:blip r:embed="rId2" cstate="print"/>
          <a:stretch>
            <a:fillRect/>
          </a:stretch>
        </p:blipFill>
        <p:spPr>
          <a:xfrm>
            <a:off x="8040216" y="1476614"/>
            <a:ext cx="3707765" cy="4687570"/>
          </a:xfrm>
          <a:prstGeom prst="rect">
            <a:avLst/>
          </a:prstGeom>
          <a:ln>
            <a:noFill/>
          </a:ln>
          <a:effectLst>
            <a:softEdge rad="112500"/>
          </a:effectLst>
        </p:spPr>
      </p:pic>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343"/>
                                        </p:tgtEl>
                                        <p:attrNameLst>
                                          <p:attrName>style.visibility</p:attrName>
                                        </p:attrNameLst>
                                      </p:cBhvr>
                                      <p:to>
                                        <p:strVal val="visible"/>
                                      </p:to>
                                    </p:set>
                                    <p:anim calcmode="lin" valueType="num">
                                      <p:cBhvr additive="base">
                                        <p:cTn id="7" dur="500" fill="hold"/>
                                        <p:tgtEl>
                                          <p:spTgt spid="14343"/>
                                        </p:tgtEl>
                                        <p:attrNameLst>
                                          <p:attrName>ppt_x</p:attrName>
                                        </p:attrNameLst>
                                      </p:cBhvr>
                                      <p:tavLst>
                                        <p:tav tm="0">
                                          <p:val>
                                            <p:strVal val="#ppt_x"/>
                                          </p:val>
                                        </p:tav>
                                        <p:tav tm="100000">
                                          <p:val>
                                            <p:strVal val="#ppt_x"/>
                                          </p:val>
                                        </p:tav>
                                      </p:tavLst>
                                    </p:anim>
                                    <p:anim calcmode="lin" valueType="num">
                                      <p:cBhvr additive="base">
                                        <p:cTn id="8" dur="500" fill="hold"/>
                                        <p:tgtEl>
                                          <p:spTgt spid="1434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4339"/>
                                        </p:tgtEl>
                                        <p:attrNameLst>
                                          <p:attrName>style.visibility</p:attrName>
                                        </p:attrNameLst>
                                      </p:cBhvr>
                                      <p:to>
                                        <p:strVal val="visible"/>
                                      </p:to>
                                    </p:set>
                                    <p:anim calcmode="lin" valueType="num">
                                      <p:cBhvr additive="base">
                                        <p:cTn id="11" dur="500" fill="hold"/>
                                        <p:tgtEl>
                                          <p:spTgt spid="14339"/>
                                        </p:tgtEl>
                                        <p:attrNameLst>
                                          <p:attrName>ppt_x</p:attrName>
                                        </p:attrNameLst>
                                      </p:cBhvr>
                                      <p:tavLst>
                                        <p:tav tm="0">
                                          <p:val>
                                            <p:strVal val="#ppt_x"/>
                                          </p:val>
                                        </p:tav>
                                        <p:tav tm="100000">
                                          <p:val>
                                            <p:strVal val="#ppt_x"/>
                                          </p:val>
                                        </p:tav>
                                      </p:tavLst>
                                    </p:anim>
                                    <p:anim calcmode="lin" valueType="num">
                                      <p:cBhvr additive="base">
                                        <p:cTn id="12" dur="500" fill="hold"/>
                                        <p:tgtEl>
                                          <p:spTgt spid="14339"/>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4340"/>
                                        </p:tgtEl>
                                        <p:attrNameLst>
                                          <p:attrName>style.visibility</p:attrName>
                                        </p:attrNameLst>
                                      </p:cBhvr>
                                      <p:to>
                                        <p:strVal val="visible"/>
                                      </p:to>
                                    </p:set>
                                    <p:anim calcmode="lin" valueType="num">
                                      <p:cBhvr additive="base">
                                        <p:cTn id="15" dur="500" fill="hold"/>
                                        <p:tgtEl>
                                          <p:spTgt spid="14340"/>
                                        </p:tgtEl>
                                        <p:attrNameLst>
                                          <p:attrName>ppt_x</p:attrName>
                                        </p:attrNameLst>
                                      </p:cBhvr>
                                      <p:tavLst>
                                        <p:tav tm="0">
                                          <p:val>
                                            <p:strVal val="#ppt_x"/>
                                          </p:val>
                                        </p:tav>
                                        <p:tav tm="100000">
                                          <p:val>
                                            <p:strVal val="#ppt_x"/>
                                          </p:val>
                                        </p:tav>
                                      </p:tavLst>
                                    </p:anim>
                                    <p:anim calcmode="lin" valueType="num">
                                      <p:cBhvr additive="base">
                                        <p:cTn id="16" dur="500" fill="hold"/>
                                        <p:tgtEl>
                                          <p:spTgt spid="14340"/>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4341"/>
                                        </p:tgtEl>
                                        <p:attrNameLst>
                                          <p:attrName>style.visibility</p:attrName>
                                        </p:attrNameLst>
                                      </p:cBhvr>
                                      <p:to>
                                        <p:strVal val="visible"/>
                                      </p:to>
                                    </p:set>
                                    <p:anim calcmode="lin" valueType="num">
                                      <p:cBhvr additive="base">
                                        <p:cTn id="19" dur="500" fill="hold"/>
                                        <p:tgtEl>
                                          <p:spTgt spid="14341"/>
                                        </p:tgtEl>
                                        <p:attrNameLst>
                                          <p:attrName>ppt_x</p:attrName>
                                        </p:attrNameLst>
                                      </p:cBhvr>
                                      <p:tavLst>
                                        <p:tav tm="0">
                                          <p:val>
                                            <p:strVal val="#ppt_x"/>
                                          </p:val>
                                        </p:tav>
                                        <p:tav tm="100000">
                                          <p:val>
                                            <p:strVal val="#ppt_x"/>
                                          </p:val>
                                        </p:tav>
                                      </p:tavLst>
                                    </p:anim>
                                    <p:anim calcmode="lin" valueType="num">
                                      <p:cBhvr additive="base">
                                        <p:cTn id="20" dur="500" fill="hold"/>
                                        <p:tgtEl>
                                          <p:spTgt spid="14341"/>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4342"/>
                                        </p:tgtEl>
                                        <p:attrNameLst>
                                          <p:attrName>style.visibility</p:attrName>
                                        </p:attrNameLst>
                                      </p:cBhvr>
                                      <p:to>
                                        <p:strVal val="visible"/>
                                      </p:to>
                                    </p:set>
                                    <p:anim calcmode="lin" valueType="num">
                                      <p:cBhvr additive="base">
                                        <p:cTn id="23" dur="500" fill="hold"/>
                                        <p:tgtEl>
                                          <p:spTgt spid="14342"/>
                                        </p:tgtEl>
                                        <p:attrNameLst>
                                          <p:attrName>ppt_x</p:attrName>
                                        </p:attrNameLst>
                                      </p:cBhvr>
                                      <p:tavLst>
                                        <p:tav tm="0">
                                          <p:val>
                                            <p:strVal val="#ppt_x"/>
                                          </p:val>
                                        </p:tav>
                                        <p:tav tm="100000">
                                          <p:val>
                                            <p:strVal val="#ppt_x"/>
                                          </p:val>
                                        </p:tav>
                                      </p:tavLst>
                                    </p:anim>
                                    <p:anim calcmode="lin" valueType="num">
                                      <p:cBhvr additive="base">
                                        <p:cTn id="24" dur="500" fill="hold"/>
                                        <p:tgtEl>
                                          <p:spTgt spid="1434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p:bldP spid="14340" grpId="0"/>
      <p:bldP spid="14341" grpId="0"/>
      <p:bldP spid="14342" grpId="0"/>
      <p:bldP spid="1434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文本框 17"/>
          <p:cNvSpPr txBox="1"/>
          <p:nvPr/>
        </p:nvSpPr>
        <p:spPr>
          <a:xfrm>
            <a:off x="4871865" y="2191068"/>
            <a:ext cx="7128791" cy="590931"/>
          </a:xfrm>
          <a:prstGeom prst="rect">
            <a:avLst/>
          </a:prstGeom>
          <a:noFill/>
        </p:spPr>
        <p:txBody>
          <a:bodyPr wrap="square" rtlCol="0">
            <a:spAutoFit/>
          </a:bodyPr>
          <a:lstStyle/>
          <a:p>
            <a:pPr indent="0" algn="just" fontAlgn="auto">
              <a:lnSpc>
                <a:spcPct val="135000"/>
              </a:lnSpc>
              <a:spcBef>
                <a:spcPts val="0"/>
              </a:spcBef>
              <a:spcAft>
                <a:spcPts val="0"/>
              </a:spcAft>
            </a:pPr>
            <a:r>
              <a:rPr lang="en-US" altLang="zh-CN" sz="2400" dirty="0" smtClean="0">
                <a:latin typeface="黑体" panose="02010609060101010101" charset="-122"/>
                <a:ea typeface="黑体" panose="02010609060101010101" charset="-122"/>
                <a:cs typeface="黑体" panose="02010609060101010101" charset="-122"/>
                <a:sym typeface="+mn-ea"/>
              </a:rPr>
              <a:t>3.</a:t>
            </a:r>
            <a:r>
              <a:rPr lang="zh-CN" altLang="en-US" sz="2400" dirty="0" smtClean="0">
                <a:latin typeface="黑体" panose="02010609060101010101" charset="-122"/>
                <a:ea typeface="黑体" panose="02010609060101010101" charset="-122"/>
                <a:cs typeface="黑体" panose="02010609060101010101" charset="-122"/>
                <a:sym typeface="+mn-ea"/>
              </a:rPr>
              <a:t>查士丁尼时期</a:t>
            </a:r>
            <a:r>
              <a:rPr lang="zh-CN" altLang="en-US" sz="2400" dirty="0" smtClean="0">
                <a:latin typeface="黑体" panose="02010609060101010101" charset="-122"/>
                <a:ea typeface="黑体" panose="02010609060101010101" charset="-122"/>
                <a:cs typeface="黑体" panose="02010609060101010101" charset="-122"/>
              </a:rPr>
              <a:t>罗马法成为系统、完整的法律体系</a:t>
            </a:r>
            <a:endParaRPr lang="zh-CN" sz="2400" dirty="0">
              <a:latin typeface="黑体" panose="02010609060101010101" charset="-122"/>
              <a:ea typeface="黑体" panose="02010609060101010101" charset="-122"/>
              <a:cs typeface="黑体" panose="02010609060101010101" charset="-122"/>
            </a:endParaRPr>
          </a:p>
        </p:txBody>
      </p:sp>
      <p:sp>
        <p:nvSpPr>
          <p:cNvPr id="4" name="圆角矩形 3"/>
          <p:cNvSpPr/>
          <p:nvPr/>
        </p:nvSpPr>
        <p:spPr>
          <a:xfrm>
            <a:off x="5677757" y="3002781"/>
            <a:ext cx="2771811" cy="637540"/>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zh-CN" altLang="en-US" sz="2400" dirty="0">
                <a:latin typeface="黑体" panose="02010609060101010101" charset="-122"/>
                <a:ea typeface="黑体" panose="02010609060101010101" charset="-122"/>
              </a:rPr>
              <a:t>《查士丁尼法典》</a:t>
            </a:r>
          </a:p>
        </p:txBody>
      </p:sp>
      <p:sp>
        <p:nvSpPr>
          <p:cNvPr id="5" name="圆角矩形 4"/>
          <p:cNvSpPr/>
          <p:nvPr/>
        </p:nvSpPr>
        <p:spPr>
          <a:xfrm>
            <a:off x="5807968" y="3933056"/>
            <a:ext cx="2641600" cy="637540"/>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zh-CN" altLang="en-US" sz="2400" dirty="0">
                <a:latin typeface="黑体" panose="02010609060101010101" charset="-122"/>
                <a:ea typeface="黑体" panose="02010609060101010101" charset="-122"/>
              </a:rPr>
              <a:t>《法学汇纂》</a:t>
            </a:r>
          </a:p>
        </p:txBody>
      </p:sp>
      <p:sp>
        <p:nvSpPr>
          <p:cNvPr id="6" name="圆角矩形 5"/>
          <p:cNvSpPr/>
          <p:nvPr/>
        </p:nvSpPr>
        <p:spPr>
          <a:xfrm>
            <a:off x="5807968" y="4868411"/>
            <a:ext cx="2641600" cy="637540"/>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zh-CN" altLang="en-US" sz="2400" dirty="0">
                <a:latin typeface="黑体" panose="02010609060101010101" charset="-122"/>
                <a:ea typeface="黑体" panose="02010609060101010101" charset="-122"/>
              </a:rPr>
              <a:t>《法理概要》</a:t>
            </a:r>
          </a:p>
        </p:txBody>
      </p:sp>
      <p:sp>
        <p:nvSpPr>
          <p:cNvPr id="9" name="圆角矩形 8"/>
          <p:cNvSpPr/>
          <p:nvPr/>
        </p:nvSpPr>
        <p:spPr>
          <a:xfrm>
            <a:off x="5807968" y="5860916"/>
            <a:ext cx="2641600" cy="637540"/>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zh-CN" altLang="en-US" sz="2400">
                <a:latin typeface="黑体" panose="02010609060101010101" charset="-122"/>
                <a:ea typeface="黑体" panose="02010609060101010101" charset="-122"/>
              </a:rPr>
              <a:t>《新法典》</a:t>
            </a:r>
          </a:p>
        </p:txBody>
      </p:sp>
      <p:sp>
        <p:nvSpPr>
          <p:cNvPr id="10" name="圆角矩形 9"/>
          <p:cNvSpPr/>
          <p:nvPr/>
        </p:nvSpPr>
        <p:spPr>
          <a:xfrm>
            <a:off x="9168388" y="3640321"/>
            <a:ext cx="637200" cy="2954020"/>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zh-CN" altLang="en-US" sz="2400">
                <a:latin typeface="黑体" panose="02010609060101010101" charset="-122"/>
                <a:ea typeface="黑体" panose="02010609060101010101" charset="-122"/>
              </a:rPr>
              <a:t>︽罗马民法大全︾</a:t>
            </a:r>
          </a:p>
        </p:txBody>
      </p:sp>
      <p:cxnSp>
        <p:nvCxnSpPr>
          <p:cNvPr id="12" name="肘形连接符 11"/>
          <p:cNvCxnSpPr>
            <a:stCxn id="4" idx="3"/>
            <a:endCxn id="9" idx="3"/>
          </p:cNvCxnSpPr>
          <p:nvPr/>
        </p:nvCxnSpPr>
        <p:spPr>
          <a:xfrm>
            <a:off x="8449568" y="3321551"/>
            <a:ext cx="3175" cy="2858135"/>
          </a:xfrm>
          <a:prstGeom prst="bentConnector3">
            <a:avLst>
              <a:gd name="adj1" fmla="val 7500000"/>
            </a:avLst>
          </a:prstGeom>
          <a:ln w="19050"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3" name="肘形连接符 12"/>
          <p:cNvCxnSpPr>
            <a:stCxn id="5" idx="3"/>
            <a:endCxn id="6" idx="3"/>
          </p:cNvCxnSpPr>
          <p:nvPr/>
        </p:nvCxnSpPr>
        <p:spPr>
          <a:xfrm>
            <a:off x="8449568" y="4251826"/>
            <a:ext cx="3175" cy="935355"/>
          </a:xfrm>
          <a:prstGeom prst="bentConnector3">
            <a:avLst>
              <a:gd name="adj1" fmla="val 7500000"/>
            </a:avLst>
          </a:prstGeom>
          <a:ln w="19050"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4" name="肘形连接符 13"/>
          <p:cNvCxnSpPr>
            <a:stCxn id="10" idx="1"/>
          </p:cNvCxnSpPr>
          <p:nvPr/>
        </p:nvCxnSpPr>
        <p:spPr>
          <a:xfrm rot="10800000">
            <a:off x="8777228" y="5117331"/>
            <a:ext cx="391160" cy="0"/>
          </a:xfrm>
          <a:prstGeom prst="bentConnector3">
            <a:avLst>
              <a:gd name="adj1" fmla="val 49838"/>
            </a:avLst>
          </a:prstGeom>
          <a:ln w="19050"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pic>
        <p:nvPicPr>
          <p:cNvPr id="3" name="内容占位符 3" descr="查士丁尼.jpg"/>
          <p:cNvPicPr>
            <a:picLocks noGrp="1" noChangeAspect="1"/>
          </p:cNvPicPr>
          <p:nvPr/>
        </p:nvPicPr>
        <p:blipFill>
          <a:blip r:embed="rId2" cstate="print"/>
          <a:stretch>
            <a:fillRect/>
          </a:stretch>
        </p:blipFill>
        <p:spPr>
          <a:xfrm>
            <a:off x="318452" y="325120"/>
            <a:ext cx="3707765" cy="4687570"/>
          </a:xfrm>
          <a:prstGeom prst="rect">
            <a:avLst/>
          </a:prstGeom>
        </p:spPr>
      </p:pic>
      <p:sp>
        <p:nvSpPr>
          <p:cNvPr id="21" name="TextBox 4"/>
          <p:cNvSpPr txBox="1"/>
          <p:nvPr/>
        </p:nvSpPr>
        <p:spPr>
          <a:xfrm>
            <a:off x="197061" y="5251876"/>
            <a:ext cx="3672408" cy="830997"/>
          </a:xfrm>
          <a:prstGeom prst="rect">
            <a:avLst/>
          </a:prstGeom>
          <a:solidFill>
            <a:schemeClr val="bg1"/>
          </a:solidFill>
        </p:spPr>
        <p:txBody>
          <a:bodyPr wrap="square" rtlCol="0">
            <a:spAutoFit/>
          </a:bodyPr>
          <a:lstStyle/>
          <a:p>
            <a:pPr algn="ctr"/>
            <a:r>
              <a:rPr lang="zh-CN" altLang="en-US" sz="2400" b="1" dirty="0" smtClean="0">
                <a:effectLst>
                  <a:outerShdw blurRad="38100" dist="38100" dir="2700000" algn="tl">
                    <a:srgbClr val="000000">
                      <a:alpha val="43137"/>
                    </a:srgbClr>
                  </a:outerShdw>
                </a:effectLst>
                <a:latin typeface="华文楷体" panose="02010600040101010101" pitchFamily="2" charset="-122"/>
                <a:ea typeface="华文楷体" panose="02010600040101010101" pitchFamily="2" charset="-122"/>
              </a:rPr>
              <a:t>查士丁尼一世</a:t>
            </a:r>
            <a:endParaRPr lang="en-US" altLang="zh-CN" sz="2400" b="1" dirty="0" smtClean="0">
              <a:effectLst>
                <a:outerShdw blurRad="38100" dist="38100" dir="2700000" algn="tl">
                  <a:srgbClr val="000000">
                    <a:alpha val="43137"/>
                  </a:srgbClr>
                </a:outerShdw>
              </a:effectLst>
              <a:latin typeface="华文楷体" panose="02010600040101010101" pitchFamily="2" charset="-122"/>
              <a:ea typeface="华文楷体" panose="02010600040101010101" pitchFamily="2" charset="-122"/>
            </a:endParaRPr>
          </a:p>
          <a:p>
            <a:pPr algn="ctr"/>
            <a:r>
              <a:rPr lang="zh-CN" altLang="en-US" sz="2400" b="1" dirty="0" smtClean="0">
                <a:effectLst>
                  <a:outerShdw blurRad="38100" dist="38100" dir="2700000" algn="tl">
                    <a:srgbClr val="000000">
                      <a:alpha val="43137"/>
                    </a:srgbClr>
                  </a:outerShdw>
                </a:effectLst>
                <a:latin typeface="华文楷体" panose="02010600040101010101" pitchFamily="2" charset="-122"/>
                <a:ea typeface="华文楷体" panose="02010600040101010101" pitchFamily="2" charset="-122"/>
              </a:rPr>
              <a:t>（</a:t>
            </a:r>
            <a:r>
              <a:rPr lang="en-US" altLang="zh-CN" sz="2400" b="1" dirty="0" smtClean="0">
                <a:effectLst>
                  <a:outerShdw blurRad="38100" dist="38100" dir="2700000" algn="tl">
                    <a:srgbClr val="000000">
                      <a:alpha val="43137"/>
                    </a:srgbClr>
                  </a:outerShdw>
                </a:effectLst>
                <a:latin typeface="华文楷体" panose="02010600040101010101" pitchFamily="2" charset="-122"/>
                <a:ea typeface="华文楷体" panose="02010600040101010101" pitchFamily="2" charset="-122"/>
              </a:rPr>
              <a:t>483</a:t>
            </a:r>
            <a:r>
              <a:rPr lang="zh-CN" altLang="en-US" sz="2400" b="1" dirty="0" smtClean="0">
                <a:effectLst>
                  <a:outerShdw blurRad="38100" dist="38100" dir="2700000" algn="tl">
                    <a:srgbClr val="000000">
                      <a:alpha val="43137"/>
                    </a:srgbClr>
                  </a:outerShdw>
                </a:effectLst>
                <a:latin typeface="华文楷体" panose="02010600040101010101" pitchFamily="2" charset="-122"/>
                <a:ea typeface="华文楷体" panose="02010600040101010101" pitchFamily="2" charset="-122"/>
              </a:rPr>
              <a:t>－</a:t>
            </a:r>
            <a:r>
              <a:rPr lang="en-US" altLang="zh-CN" sz="2400" b="1" dirty="0" smtClean="0">
                <a:effectLst>
                  <a:outerShdw blurRad="38100" dist="38100" dir="2700000" algn="tl">
                    <a:srgbClr val="000000">
                      <a:alpha val="43137"/>
                    </a:srgbClr>
                  </a:outerShdw>
                </a:effectLst>
                <a:latin typeface="华文楷体" panose="02010600040101010101" pitchFamily="2" charset="-122"/>
                <a:ea typeface="华文楷体" panose="02010600040101010101" pitchFamily="2" charset="-122"/>
              </a:rPr>
              <a:t>565</a:t>
            </a:r>
            <a:r>
              <a:rPr lang="zh-CN" altLang="en-US" sz="2400" b="1" dirty="0" smtClean="0">
                <a:effectLst>
                  <a:outerShdw blurRad="38100" dist="38100" dir="2700000" algn="tl">
                    <a:srgbClr val="000000">
                      <a:alpha val="43137"/>
                    </a:srgbClr>
                  </a:outerShdw>
                </a:effectLst>
                <a:latin typeface="华文楷体" panose="02010600040101010101" pitchFamily="2" charset="-122"/>
                <a:ea typeface="华文楷体" panose="02010600040101010101" pitchFamily="2" charset="-122"/>
              </a:rPr>
              <a:t>）</a:t>
            </a:r>
            <a:endParaRPr lang="zh-CN" altLang="en-US" sz="2400" b="1" dirty="0">
              <a:effectLst>
                <a:outerShdw blurRad="38100" dist="38100" dir="2700000" algn="tl">
                  <a:srgbClr val="000000">
                    <a:alpha val="43137"/>
                  </a:srgbClr>
                </a:outerShdw>
              </a:effectLst>
              <a:latin typeface="华文楷体" panose="02010600040101010101" pitchFamily="2" charset="-122"/>
              <a:ea typeface="华文楷体" panose="02010600040101010101" pitchFamily="2" charset="-122"/>
            </a:endParaRPr>
          </a:p>
        </p:txBody>
      </p:sp>
      <p:sp>
        <p:nvSpPr>
          <p:cNvPr id="22" name="TextBox 4"/>
          <p:cNvSpPr txBox="1"/>
          <p:nvPr/>
        </p:nvSpPr>
        <p:spPr>
          <a:xfrm>
            <a:off x="5187346" y="325120"/>
            <a:ext cx="4897438" cy="523220"/>
          </a:xfrm>
          <a:prstGeom prst="rect">
            <a:avLst/>
          </a:prstGeom>
          <a:noFill/>
          <a:ln w="9525">
            <a:noFill/>
          </a:ln>
        </p:spPr>
        <p:txBody>
          <a:bodyPr anchor="t">
            <a:spAutoFit/>
          </a:bodyPr>
          <a:lstStyle/>
          <a:p>
            <a:r>
              <a:rPr lang="zh-CN" altLang="en-US" sz="2800" b="1" dirty="0" smtClean="0">
                <a:solidFill>
                  <a:srgbClr val="FF0000"/>
                </a:solidFill>
                <a:latin typeface="等线" panose="02010600030101010101" pitchFamily="2" charset="-122"/>
                <a:ea typeface="等线" panose="02010600030101010101" pitchFamily="2" charset="-122"/>
              </a:rPr>
              <a:t>罗马法的发展简史</a:t>
            </a:r>
            <a:endParaRPr lang="zh-CN" altLang="en-US" sz="2800" b="1" dirty="0">
              <a:latin typeface="等线" panose="02010600030101010101" pitchFamily="2" charset="-122"/>
              <a:ea typeface="等线" panose="02010600030101010101" pitchFamily="2" charset="-122"/>
            </a:endParaRPr>
          </a:p>
        </p:txBody>
      </p:sp>
      <p:sp>
        <p:nvSpPr>
          <p:cNvPr id="8" name="矩形 7"/>
          <p:cNvSpPr/>
          <p:nvPr/>
        </p:nvSpPr>
        <p:spPr>
          <a:xfrm>
            <a:off x="4871865" y="1109821"/>
            <a:ext cx="6339880" cy="461665"/>
          </a:xfrm>
          <a:prstGeom prst="rect">
            <a:avLst/>
          </a:prstGeom>
        </p:spPr>
        <p:txBody>
          <a:bodyPr wrap="square">
            <a:spAutoFit/>
          </a:bodyPr>
          <a:lstStyle/>
          <a:p>
            <a:r>
              <a:rPr lang="en-US" altLang="zh-CN" sz="2400" dirty="0" smtClean="0">
                <a:solidFill>
                  <a:prstClr val="black"/>
                </a:solidFill>
                <a:latin typeface="黑体" panose="02010609060101010101" charset="-122"/>
                <a:ea typeface="黑体" panose="02010609060101010101" charset="-122"/>
                <a:cs typeface="黑体" panose="02010609060101010101" charset="-122"/>
                <a:sym typeface="+mn-ea"/>
              </a:rPr>
              <a:t>1.</a:t>
            </a:r>
            <a:r>
              <a:rPr lang="zh-CN" altLang="en-US" sz="2400" dirty="0" smtClean="0">
                <a:solidFill>
                  <a:prstClr val="black"/>
                </a:solidFill>
                <a:latin typeface="黑体" panose="02010609060101010101" charset="-122"/>
                <a:ea typeface="黑体" panose="02010609060101010101" charset="-122"/>
                <a:cs typeface="黑体" panose="02010609060101010101" charset="-122"/>
                <a:sym typeface="+mn-ea"/>
              </a:rPr>
              <a:t>罗马共和国：公民法（适用于罗马公民）</a:t>
            </a:r>
            <a:endParaRPr lang="en-US" altLang="zh-CN" sz="2400" dirty="0" smtClean="0">
              <a:solidFill>
                <a:prstClr val="black"/>
              </a:solidFill>
              <a:latin typeface="黑体" panose="02010609060101010101" charset="-122"/>
              <a:ea typeface="黑体" panose="02010609060101010101" charset="-122"/>
              <a:cs typeface="黑体" panose="02010609060101010101" charset="-122"/>
              <a:sym typeface="+mn-ea"/>
            </a:endParaRPr>
          </a:p>
        </p:txBody>
      </p:sp>
      <p:sp>
        <p:nvSpPr>
          <p:cNvPr id="20" name="矩形 19"/>
          <p:cNvSpPr/>
          <p:nvPr/>
        </p:nvSpPr>
        <p:spPr>
          <a:xfrm>
            <a:off x="4871866" y="1653194"/>
            <a:ext cx="7599844" cy="461665"/>
          </a:xfrm>
          <a:prstGeom prst="rect">
            <a:avLst/>
          </a:prstGeom>
        </p:spPr>
        <p:txBody>
          <a:bodyPr wrap="square">
            <a:spAutoFit/>
          </a:bodyPr>
          <a:lstStyle/>
          <a:p>
            <a:r>
              <a:rPr lang="en-US" altLang="zh-CN" sz="2400" dirty="0">
                <a:solidFill>
                  <a:prstClr val="black"/>
                </a:solidFill>
                <a:latin typeface="黑体" panose="02010609060101010101" charset="-122"/>
                <a:ea typeface="黑体" panose="02010609060101010101" charset="-122"/>
                <a:cs typeface="黑体" panose="02010609060101010101" charset="-122"/>
                <a:sym typeface="+mn-ea"/>
              </a:rPr>
              <a:t>2</a:t>
            </a:r>
            <a:r>
              <a:rPr lang="en-US" altLang="zh-CN" sz="2400" dirty="0" smtClean="0">
                <a:solidFill>
                  <a:prstClr val="black"/>
                </a:solidFill>
                <a:latin typeface="黑体" panose="02010609060101010101" charset="-122"/>
                <a:ea typeface="黑体" panose="02010609060101010101" charset="-122"/>
                <a:cs typeface="黑体" panose="02010609060101010101" charset="-122"/>
                <a:sym typeface="+mn-ea"/>
              </a:rPr>
              <a:t>.</a:t>
            </a:r>
            <a:r>
              <a:rPr lang="zh-CN" altLang="en-US" sz="2400" dirty="0" smtClean="0">
                <a:solidFill>
                  <a:prstClr val="black"/>
                </a:solidFill>
                <a:latin typeface="黑体" panose="02010609060101010101" charset="-122"/>
                <a:ea typeface="黑体" panose="02010609060101010101" charset="-122"/>
                <a:cs typeface="黑体" panose="02010609060101010101" charset="-122"/>
                <a:sym typeface="+mn-ea"/>
              </a:rPr>
              <a:t>罗马帝国：万民法（适用于帝国境内一切自由民）</a:t>
            </a:r>
            <a:endParaRPr lang="en-US" altLang="zh-CN" sz="2400" dirty="0" smtClean="0">
              <a:solidFill>
                <a:prstClr val="black"/>
              </a:solidFill>
              <a:latin typeface="黑体" panose="02010609060101010101" charset="-122"/>
              <a:ea typeface="黑体" panose="02010609060101010101" charset="-122"/>
              <a:cs typeface="黑体" panose="02010609060101010101" charset="-122"/>
              <a:sym typeface="+mn-ea"/>
            </a:endParaRPr>
          </a:p>
        </p:txBody>
      </p:sp>
    </p:spTree>
    <p:extLst>
      <p:ext uri="{BB962C8B-B14F-4D97-AF65-F5344CB8AC3E}">
        <p14:creationId xmlns:p14="http://schemas.microsoft.com/office/powerpoint/2010/main" xmlns="" val="3834405725"/>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linds(horizontal)">
                                      <p:cBhvr>
                                        <p:cTn id="7" dur="500"/>
                                        <p:tgtEl>
                                          <p:spTgt spid="21"/>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barn(inVertical)">
                                      <p:cBhvr>
                                        <p:cTn id="10" dur="500"/>
                                        <p:tgtEl>
                                          <p:spTgt spid="22"/>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barn(inVertical)">
                                      <p:cBhvr>
                                        <p:cTn id="15" dur="5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barn(inVertical)">
                                      <p:cBhvr>
                                        <p:cTn id="20" dur="500"/>
                                        <p:tgtEl>
                                          <p:spTgt spid="20"/>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barn(inVertical)">
                                      <p:cBhvr>
                                        <p:cTn id="25" dur="500"/>
                                        <p:tgtEl>
                                          <p:spTgt spid="18"/>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arn(inVertical)">
                                      <p:cBhvr>
                                        <p:cTn id="28" dur="500"/>
                                        <p:tgtEl>
                                          <p:spTgt spid="4"/>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barn(inVertical)">
                                      <p:cBhvr>
                                        <p:cTn id="31" dur="500"/>
                                        <p:tgtEl>
                                          <p:spTgt spid="5"/>
                                        </p:tgtEl>
                                      </p:cBhvr>
                                    </p:animEffect>
                                  </p:childTnLst>
                                </p:cTn>
                              </p:par>
                              <p:par>
                                <p:cTn id="32" presetID="16" presetClass="entr" presetSubtype="21"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barn(inVertical)">
                                      <p:cBhvr>
                                        <p:cTn id="34" dur="500"/>
                                        <p:tgtEl>
                                          <p:spTgt spid="6"/>
                                        </p:tgtEl>
                                      </p:cBhvr>
                                    </p:animEffect>
                                  </p:childTnLst>
                                </p:cTn>
                              </p:par>
                              <p:par>
                                <p:cTn id="35" presetID="16" presetClass="entr" presetSubtype="21"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barn(inVertical)">
                                      <p:cBhvr>
                                        <p:cTn id="37" dur="500"/>
                                        <p:tgtEl>
                                          <p:spTgt spid="9"/>
                                        </p:tgtEl>
                                      </p:cBhvr>
                                    </p:animEffect>
                                  </p:childTnLst>
                                </p:cTn>
                              </p:par>
                              <p:par>
                                <p:cTn id="38" presetID="16" presetClass="entr" presetSubtype="21" fill="hold" nodeType="with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barn(inVertical)">
                                      <p:cBhvr>
                                        <p:cTn id="40" dur="500"/>
                                        <p:tgtEl>
                                          <p:spTgt spid="14"/>
                                        </p:tgtEl>
                                      </p:cBhvr>
                                    </p:animEffect>
                                  </p:childTnLst>
                                </p:cTn>
                              </p:par>
                              <p:par>
                                <p:cTn id="41" presetID="16" presetClass="entr" presetSubtype="21"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barn(inVertical)">
                                      <p:cBhvr>
                                        <p:cTn id="43" dur="500"/>
                                        <p:tgtEl>
                                          <p:spTgt spid="10"/>
                                        </p:tgtEl>
                                      </p:cBhvr>
                                    </p:animEffect>
                                  </p:childTnLst>
                                </p:cTn>
                              </p:par>
                              <p:par>
                                <p:cTn id="44" presetID="16" presetClass="entr" presetSubtype="21"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barn(inVertical)">
                                      <p:cBhvr>
                                        <p:cTn id="46" dur="500"/>
                                        <p:tgtEl>
                                          <p:spTgt spid="12"/>
                                        </p:tgtEl>
                                      </p:cBhvr>
                                    </p:animEffect>
                                  </p:childTnLst>
                                </p:cTn>
                              </p:par>
                              <p:par>
                                <p:cTn id="47" presetID="16" presetClass="entr" presetSubtype="21"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barn(inVertical)">
                                      <p:cBhvr>
                                        <p:cTn id="4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4" grpId="0" animBg="1"/>
      <p:bldP spid="5" grpId="0" animBg="1"/>
      <p:bldP spid="6" grpId="0" animBg="1"/>
      <p:bldP spid="9" grpId="0" animBg="1"/>
      <p:bldP spid="10" grpId="0" animBg="1"/>
      <p:bldP spid="21" grpId="0" bldLvl="0" animBg="1"/>
      <p:bldP spid="22" grpId="0"/>
      <p:bldP spid="8" grpId="0"/>
      <p:bldP spid="2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文本框 17"/>
          <p:cNvSpPr txBox="1"/>
          <p:nvPr/>
        </p:nvSpPr>
        <p:spPr>
          <a:xfrm>
            <a:off x="241300" y="17145"/>
            <a:ext cx="3597910" cy="589280"/>
          </a:xfrm>
          <a:prstGeom prst="rect">
            <a:avLst/>
          </a:prstGeom>
          <a:noFill/>
        </p:spPr>
        <p:txBody>
          <a:bodyPr wrap="square" rtlCol="0">
            <a:spAutoFit/>
          </a:bodyPr>
          <a:lstStyle/>
          <a:p>
            <a:pPr indent="0" algn="just" fontAlgn="auto">
              <a:lnSpc>
                <a:spcPct val="135000"/>
              </a:lnSpc>
              <a:spcBef>
                <a:spcPts val="0"/>
              </a:spcBef>
              <a:spcAft>
                <a:spcPts val="0"/>
              </a:spcAft>
            </a:pPr>
            <a:r>
              <a:rPr lang="en-US" altLang="zh-CN" sz="2400">
                <a:latin typeface="黑体" panose="02010609060101010101" charset="-122"/>
                <a:ea typeface="黑体" panose="02010609060101010101" charset="-122"/>
                <a:cs typeface="黑体" panose="02010609060101010101" charset="-122"/>
                <a:sym typeface="+mn-ea"/>
              </a:rPr>
              <a:t>3.</a:t>
            </a:r>
            <a:r>
              <a:rPr lang="zh-CN" altLang="en-US" sz="2400" b="1">
                <a:latin typeface="黑体" panose="02010609060101010101" charset="-122"/>
                <a:ea typeface="黑体" panose="02010609060101010101" charset="-122"/>
                <a:cs typeface="黑体" panose="02010609060101010101" charset="-122"/>
                <a:sym typeface="+mn-ea"/>
              </a:rPr>
              <a:t>拜占庭</a:t>
            </a:r>
            <a:r>
              <a:rPr lang="zh-CN" sz="2400">
                <a:latin typeface="黑体" panose="02010609060101010101" charset="-122"/>
                <a:ea typeface="黑体" panose="02010609060101010101" charset="-122"/>
                <a:cs typeface="黑体" panose="02010609060101010101" charset="-122"/>
              </a:rPr>
              <a:t>走向衰亡</a:t>
            </a:r>
          </a:p>
        </p:txBody>
      </p:sp>
      <p:sp>
        <p:nvSpPr>
          <p:cNvPr id="33" name="Rectangle 32"/>
          <p:cNvSpPr/>
          <p:nvPr>
            <p:custDataLst>
              <p:tags r:id="rId1"/>
            </p:custDataLst>
          </p:nvPr>
        </p:nvSpPr>
        <p:spPr>
          <a:xfrm>
            <a:off x="-31116" y="3100146"/>
            <a:ext cx="12090389" cy="302260"/>
          </a:xfrm>
          <a:prstGeom prst="rect">
            <a:avLst/>
          </a:prstGeom>
          <a:solidFill>
            <a:srgbClr val="307B88"/>
          </a:solidFill>
          <a:ln w="6350">
            <a:noFill/>
          </a:ln>
        </p:spPr>
        <p:style>
          <a:lnRef idx="2">
            <a:srgbClr val="2196F3">
              <a:shade val="50000"/>
            </a:srgbClr>
          </a:lnRef>
          <a:fillRef idx="1">
            <a:srgbClr val="2196F3"/>
          </a:fillRef>
          <a:effectRef idx="0">
            <a:srgbClr val="2196F3"/>
          </a:effectRef>
          <a:fontRef idx="minor">
            <a:srgbClr val="FFFFFF"/>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defRPr/>
            </a:pPr>
            <a:endParaRPr kumimoji="0" lang="en-US" sz="2000" b="0" i="0" u="none" strike="noStrike" kern="1200" cap="none" spc="300" normalizeH="0" baseline="0" noProof="0">
              <a:ln>
                <a:noFill/>
              </a:ln>
              <a:solidFill>
                <a:srgbClr val="FFFFFF"/>
              </a:solidFill>
              <a:effectLst/>
              <a:uLnTx/>
              <a:uFillTx/>
              <a:latin typeface="微软雅黑" panose="020B0503020204020204" charset="-122"/>
              <a:ea typeface="微软雅黑" panose="020B0503020204020204" charset="-122"/>
              <a:cs typeface="微软雅黑" panose="020B0503020204020204" charset="-122"/>
              <a:sym typeface="Arial" panose="020B0604020202020204" pitchFamily="34" charset="0"/>
            </a:endParaRPr>
          </a:p>
        </p:txBody>
      </p:sp>
      <p:cxnSp>
        <p:nvCxnSpPr>
          <p:cNvPr id="35" name="Straight Connector 34"/>
          <p:cNvCxnSpPr/>
          <p:nvPr>
            <p:custDataLst>
              <p:tags r:id="rId2"/>
            </p:custDataLst>
          </p:nvPr>
        </p:nvCxnSpPr>
        <p:spPr>
          <a:xfrm rot="5400000">
            <a:off x="3399337" y="5272892"/>
            <a:ext cx="0" cy="320647"/>
          </a:xfrm>
          <a:prstGeom prst="line">
            <a:avLst/>
          </a:prstGeom>
          <a:ln w="12700">
            <a:solidFill>
              <a:srgbClr val="FFFFFF"/>
            </a:solidFill>
          </a:ln>
        </p:spPr>
        <p:style>
          <a:lnRef idx="1">
            <a:srgbClr val="2196F3"/>
          </a:lnRef>
          <a:fillRef idx="0">
            <a:srgbClr val="2196F3"/>
          </a:fillRef>
          <a:effectRef idx="0">
            <a:srgbClr val="2196F3"/>
          </a:effectRef>
          <a:fontRef idx="minor">
            <a:srgbClr val="222222"/>
          </a:fontRef>
        </p:style>
      </p:cxnSp>
      <p:sp>
        <p:nvSpPr>
          <p:cNvPr id="36" name="Triangle 35"/>
          <p:cNvSpPr/>
          <p:nvPr>
            <p:custDataLst>
              <p:tags r:id="rId3"/>
            </p:custDataLst>
          </p:nvPr>
        </p:nvSpPr>
        <p:spPr>
          <a:xfrm rot="5400000">
            <a:off x="3500087" y="5410548"/>
            <a:ext cx="88569" cy="45338"/>
          </a:xfrm>
          <a:prstGeom prst="triangle">
            <a:avLst/>
          </a:prstGeom>
          <a:solidFill>
            <a:srgbClr val="FFFFFF"/>
          </a:solidFill>
          <a:ln>
            <a:noFill/>
          </a:ln>
        </p:spPr>
        <p:style>
          <a:lnRef idx="2">
            <a:srgbClr val="2196F3">
              <a:shade val="50000"/>
            </a:srgbClr>
          </a:lnRef>
          <a:fillRef idx="1">
            <a:srgbClr val="2196F3"/>
          </a:fillRef>
          <a:effectRef idx="0">
            <a:srgbClr val="2196F3"/>
          </a:effectRef>
          <a:fontRef idx="minor">
            <a:srgbClr val="FFFFFF"/>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rgbClr val="FFFFFF"/>
              </a:solidFill>
              <a:effectLst/>
              <a:uLnTx/>
              <a:uFillTx/>
              <a:latin typeface="微软雅黑" panose="020B0503020204020204" charset="-122"/>
              <a:ea typeface="微软雅黑" panose="020B0503020204020204" charset="-122"/>
              <a:cs typeface="微软雅黑" panose="020B0503020204020204" charset="-122"/>
              <a:sym typeface="Arial" panose="020B0604020202020204" pitchFamily="34" charset="0"/>
            </a:endParaRPr>
          </a:p>
        </p:txBody>
      </p:sp>
      <p:cxnSp>
        <p:nvCxnSpPr>
          <p:cNvPr id="38" name="Straight Connector 37"/>
          <p:cNvCxnSpPr/>
          <p:nvPr>
            <p:custDataLst>
              <p:tags r:id="rId4"/>
            </p:custDataLst>
          </p:nvPr>
        </p:nvCxnSpPr>
        <p:spPr>
          <a:xfrm rot="5400000">
            <a:off x="5750228" y="5272893"/>
            <a:ext cx="0" cy="320647"/>
          </a:xfrm>
          <a:prstGeom prst="line">
            <a:avLst/>
          </a:prstGeom>
          <a:ln w="12700">
            <a:solidFill>
              <a:srgbClr val="FFFFFF"/>
            </a:solidFill>
          </a:ln>
        </p:spPr>
        <p:style>
          <a:lnRef idx="1">
            <a:srgbClr val="2196F3"/>
          </a:lnRef>
          <a:fillRef idx="0">
            <a:srgbClr val="2196F3"/>
          </a:fillRef>
          <a:effectRef idx="0">
            <a:srgbClr val="2196F3"/>
          </a:effectRef>
          <a:fontRef idx="minor">
            <a:srgbClr val="222222"/>
          </a:fontRef>
        </p:style>
      </p:cxnSp>
      <p:sp>
        <p:nvSpPr>
          <p:cNvPr id="39" name="Triangle 38"/>
          <p:cNvSpPr/>
          <p:nvPr>
            <p:custDataLst>
              <p:tags r:id="rId5"/>
            </p:custDataLst>
          </p:nvPr>
        </p:nvSpPr>
        <p:spPr>
          <a:xfrm rot="5400000">
            <a:off x="5850979" y="5410549"/>
            <a:ext cx="88569" cy="45338"/>
          </a:xfrm>
          <a:prstGeom prst="triangle">
            <a:avLst/>
          </a:prstGeom>
          <a:solidFill>
            <a:srgbClr val="FFFFFF"/>
          </a:solidFill>
          <a:ln>
            <a:noFill/>
          </a:ln>
        </p:spPr>
        <p:style>
          <a:lnRef idx="2">
            <a:srgbClr val="2196F3">
              <a:shade val="50000"/>
            </a:srgbClr>
          </a:lnRef>
          <a:fillRef idx="1">
            <a:srgbClr val="2196F3"/>
          </a:fillRef>
          <a:effectRef idx="0">
            <a:srgbClr val="2196F3"/>
          </a:effectRef>
          <a:fontRef idx="minor">
            <a:srgbClr val="FFFFFF"/>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rgbClr val="FFFFFF"/>
              </a:solidFill>
              <a:effectLst/>
              <a:uLnTx/>
              <a:uFillTx/>
              <a:latin typeface="微软雅黑" panose="020B0503020204020204" charset="-122"/>
              <a:ea typeface="微软雅黑" panose="020B0503020204020204" charset="-122"/>
              <a:cs typeface="微软雅黑" panose="020B0503020204020204" charset="-122"/>
              <a:sym typeface="Arial" panose="020B0604020202020204" pitchFamily="34" charset="0"/>
            </a:endParaRPr>
          </a:p>
        </p:txBody>
      </p:sp>
      <p:cxnSp>
        <p:nvCxnSpPr>
          <p:cNvPr id="41" name="Straight Connector 40"/>
          <p:cNvCxnSpPr/>
          <p:nvPr>
            <p:custDataLst>
              <p:tags r:id="rId6"/>
            </p:custDataLst>
          </p:nvPr>
        </p:nvCxnSpPr>
        <p:spPr>
          <a:xfrm rot="5400000">
            <a:off x="8101120" y="5272893"/>
            <a:ext cx="0" cy="320647"/>
          </a:xfrm>
          <a:prstGeom prst="line">
            <a:avLst/>
          </a:prstGeom>
          <a:ln w="12700">
            <a:solidFill>
              <a:srgbClr val="FFFFFF"/>
            </a:solidFill>
          </a:ln>
        </p:spPr>
        <p:style>
          <a:lnRef idx="1">
            <a:srgbClr val="2196F3"/>
          </a:lnRef>
          <a:fillRef idx="0">
            <a:srgbClr val="2196F3"/>
          </a:fillRef>
          <a:effectRef idx="0">
            <a:srgbClr val="2196F3"/>
          </a:effectRef>
          <a:fontRef idx="minor">
            <a:srgbClr val="222222"/>
          </a:fontRef>
        </p:style>
      </p:cxnSp>
      <p:sp>
        <p:nvSpPr>
          <p:cNvPr id="42" name="Triangle 41"/>
          <p:cNvSpPr/>
          <p:nvPr>
            <p:custDataLst>
              <p:tags r:id="rId7"/>
            </p:custDataLst>
          </p:nvPr>
        </p:nvSpPr>
        <p:spPr>
          <a:xfrm rot="5400000">
            <a:off x="8201870" y="5410549"/>
            <a:ext cx="88569" cy="45338"/>
          </a:xfrm>
          <a:prstGeom prst="triangle">
            <a:avLst/>
          </a:prstGeom>
          <a:solidFill>
            <a:srgbClr val="FFFFFF"/>
          </a:solidFill>
          <a:ln>
            <a:noFill/>
          </a:ln>
        </p:spPr>
        <p:style>
          <a:lnRef idx="2">
            <a:srgbClr val="2196F3">
              <a:shade val="50000"/>
            </a:srgbClr>
          </a:lnRef>
          <a:fillRef idx="1">
            <a:srgbClr val="2196F3"/>
          </a:fillRef>
          <a:effectRef idx="0">
            <a:srgbClr val="2196F3"/>
          </a:effectRef>
          <a:fontRef idx="minor">
            <a:srgbClr val="FFFFFF"/>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rgbClr val="FFFFFF"/>
              </a:solidFill>
              <a:effectLst/>
              <a:uLnTx/>
              <a:uFillTx/>
              <a:latin typeface="微软雅黑" panose="020B0503020204020204" charset="-122"/>
              <a:ea typeface="微软雅黑" panose="020B0503020204020204" charset="-122"/>
              <a:cs typeface="微软雅黑" panose="020B0503020204020204" charset="-122"/>
              <a:sym typeface="Arial" panose="020B0604020202020204" pitchFamily="34" charset="0"/>
            </a:endParaRPr>
          </a:p>
        </p:txBody>
      </p:sp>
      <p:cxnSp>
        <p:nvCxnSpPr>
          <p:cNvPr id="44" name="Straight Connector 43"/>
          <p:cNvCxnSpPr/>
          <p:nvPr>
            <p:custDataLst>
              <p:tags r:id="rId8"/>
            </p:custDataLst>
          </p:nvPr>
        </p:nvCxnSpPr>
        <p:spPr>
          <a:xfrm rot="5400000">
            <a:off x="10452010" y="5272894"/>
            <a:ext cx="0" cy="320647"/>
          </a:xfrm>
          <a:prstGeom prst="line">
            <a:avLst/>
          </a:prstGeom>
          <a:ln w="12700">
            <a:solidFill>
              <a:srgbClr val="FFFFFF"/>
            </a:solidFill>
          </a:ln>
        </p:spPr>
        <p:style>
          <a:lnRef idx="1">
            <a:srgbClr val="2196F3"/>
          </a:lnRef>
          <a:fillRef idx="0">
            <a:srgbClr val="2196F3"/>
          </a:fillRef>
          <a:effectRef idx="0">
            <a:srgbClr val="2196F3"/>
          </a:effectRef>
          <a:fontRef idx="minor">
            <a:srgbClr val="222222"/>
          </a:fontRef>
        </p:style>
      </p:cxnSp>
      <p:sp>
        <p:nvSpPr>
          <p:cNvPr id="45" name="Triangle 44"/>
          <p:cNvSpPr/>
          <p:nvPr>
            <p:custDataLst>
              <p:tags r:id="rId9"/>
            </p:custDataLst>
          </p:nvPr>
        </p:nvSpPr>
        <p:spPr>
          <a:xfrm rot="5400000">
            <a:off x="10552761" y="5410550"/>
            <a:ext cx="88569" cy="45338"/>
          </a:xfrm>
          <a:prstGeom prst="triangle">
            <a:avLst/>
          </a:prstGeom>
          <a:solidFill>
            <a:srgbClr val="FFFFFF"/>
          </a:solidFill>
          <a:ln>
            <a:noFill/>
          </a:ln>
        </p:spPr>
        <p:style>
          <a:lnRef idx="2">
            <a:srgbClr val="2196F3">
              <a:shade val="50000"/>
            </a:srgbClr>
          </a:lnRef>
          <a:fillRef idx="1">
            <a:srgbClr val="2196F3"/>
          </a:fillRef>
          <a:effectRef idx="0">
            <a:srgbClr val="2196F3"/>
          </a:effectRef>
          <a:fontRef idx="minor">
            <a:srgbClr val="FFFFFF"/>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rgbClr val="FFFFFF"/>
              </a:solidFill>
              <a:effectLst/>
              <a:uLnTx/>
              <a:uFillTx/>
              <a:latin typeface="微软雅黑" panose="020B0503020204020204" charset="-122"/>
              <a:ea typeface="微软雅黑" panose="020B0503020204020204" charset="-122"/>
              <a:cs typeface="微软雅黑" panose="020B0503020204020204" charset="-122"/>
              <a:sym typeface="Arial" panose="020B0604020202020204" pitchFamily="34" charset="0"/>
            </a:endParaRPr>
          </a:p>
        </p:txBody>
      </p:sp>
      <p:cxnSp>
        <p:nvCxnSpPr>
          <p:cNvPr id="14" name="Straight Connector 13"/>
          <p:cNvCxnSpPr/>
          <p:nvPr>
            <p:custDataLst>
              <p:tags r:id="rId10"/>
            </p:custDataLst>
          </p:nvPr>
        </p:nvCxnSpPr>
        <p:spPr>
          <a:xfrm>
            <a:off x="720420" y="1038211"/>
            <a:ext cx="0" cy="2061935"/>
          </a:xfrm>
          <a:prstGeom prst="line">
            <a:avLst/>
          </a:prstGeom>
          <a:ln w="38100">
            <a:solidFill>
              <a:srgbClr val="307B88"/>
            </a:solidFill>
          </a:ln>
        </p:spPr>
        <p:style>
          <a:lnRef idx="1">
            <a:srgbClr val="2196F3"/>
          </a:lnRef>
          <a:fillRef idx="0">
            <a:srgbClr val="2196F3"/>
          </a:fillRef>
          <a:effectRef idx="0">
            <a:srgbClr val="2196F3"/>
          </a:effectRef>
          <a:fontRef idx="minor">
            <a:srgbClr val="222222"/>
          </a:fontRef>
        </p:style>
      </p:cxnSp>
      <p:sp>
        <p:nvSpPr>
          <p:cNvPr id="53" name="文本框 52"/>
          <p:cNvSpPr txBox="1"/>
          <p:nvPr>
            <p:custDataLst>
              <p:tags r:id="rId11"/>
            </p:custDataLst>
          </p:nvPr>
        </p:nvSpPr>
        <p:spPr>
          <a:xfrm>
            <a:off x="719476" y="1044958"/>
            <a:ext cx="1963500" cy="1014829"/>
          </a:xfrm>
          <a:prstGeom prst="rect">
            <a:avLst/>
          </a:prstGeom>
          <a:noFill/>
        </p:spPr>
        <p:txBody>
          <a:bodyPr wrap="square" tIns="0" rtlCol="0">
            <a:noAutofit/>
          </a:bodyPr>
          <a:lstStyle/>
          <a:p>
            <a:pPr lvl="0" algn="just" defTabSz="457200">
              <a:lnSpc>
                <a:spcPct val="110000"/>
              </a:lnSpc>
              <a:defRPr/>
            </a:pPr>
            <a:r>
              <a:rPr kumimoji="1" lang="zh-CN" altLang="en-US" spc="150">
                <a:solidFill>
                  <a:schemeClr val="tx1"/>
                </a:solidFill>
                <a:latin typeface="楷体" panose="02010609060101010101" charset="-122"/>
                <a:ea typeface="楷体" panose="02010609060101010101" charset="-122"/>
                <a:cs typeface="微软雅黑" panose="020B0503020204020204" charset="-122"/>
                <a:sym typeface="Arial" panose="020B0604020202020204" pitchFamily="34" charset="0"/>
              </a:rPr>
              <a:t>由于游牧部族冲击和内部矛盾，帝国陷入混乱</a:t>
            </a:r>
          </a:p>
        </p:txBody>
      </p:sp>
      <p:sp>
        <p:nvSpPr>
          <p:cNvPr id="54" name="文本框 53"/>
          <p:cNvSpPr txBox="1"/>
          <p:nvPr>
            <p:custDataLst>
              <p:tags r:id="rId12"/>
            </p:custDataLst>
          </p:nvPr>
        </p:nvSpPr>
        <p:spPr>
          <a:xfrm>
            <a:off x="592296" y="587340"/>
            <a:ext cx="2184458" cy="460375"/>
          </a:xfrm>
          <a:prstGeom prst="rect">
            <a:avLst/>
          </a:prstGeom>
          <a:noFill/>
        </p:spPr>
        <p:txBody>
          <a:bodyPr wrap="square" rtlCol="0">
            <a:spAutoFit/>
          </a:bodyPr>
          <a:lstStyle/>
          <a:p>
            <a:pPr lvl="0" defTabSz="457200">
              <a:lnSpc>
                <a:spcPct val="120000"/>
              </a:lnSpc>
              <a:defRPr/>
            </a:pPr>
            <a:r>
              <a:rPr kumimoji="1" lang="en-US" altLang="zh-CN" sz="2000" b="1">
                <a:solidFill>
                  <a:srgbClr val="307B88"/>
                </a:solidFill>
                <a:uFillTx/>
                <a:latin typeface="黑体" panose="02010609060101010101" charset="-122"/>
                <a:ea typeface="黑体" panose="02010609060101010101" charset="-122"/>
                <a:cs typeface="黑体" panose="02010609060101010101" charset="-122"/>
                <a:sym typeface="Arial" panose="020B0604020202020204" pitchFamily="34" charset="0"/>
              </a:rPr>
              <a:t>6</a:t>
            </a:r>
            <a:r>
              <a:rPr kumimoji="1" lang="zh-CN" altLang="en-US" sz="2000" b="1">
                <a:solidFill>
                  <a:srgbClr val="307B88"/>
                </a:solidFill>
                <a:uFillTx/>
                <a:latin typeface="黑体" panose="02010609060101010101" charset="-122"/>
                <a:ea typeface="黑体" panose="02010609060101010101" charset="-122"/>
                <a:cs typeface="黑体" panose="02010609060101010101" charset="-122"/>
                <a:sym typeface="Arial" panose="020B0604020202020204" pitchFamily="34" charset="0"/>
              </a:rPr>
              <a:t>世纪中期之后</a:t>
            </a:r>
          </a:p>
        </p:txBody>
      </p:sp>
      <p:cxnSp>
        <p:nvCxnSpPr>
          <p:cNvPr id="20" name="Straight Connector 19"/>
          <p:cNvCxnSpPr/>
          <p:nvPr>
            <p:custDataLst>
              <p:tags r:id="rId13"/>
            </p:custDataLst>
          </p:nvPr>
        </p:nvCxnSpPr>
        <p:spPr>
          <a:xfrm flipH="1">
            <a:off x="2915290" y="1360622"/>
            <a:ext cx="0" cy="1737365"/>
          </a:xfrm>
          <a:prstGeom prst="line">
            <a:avLst/>
          </a:prstGeom>
          <a:ln w="38100">
            <a:solidFill>
              <a:srgbClr val="307B88"/>
            </a:solidFill>
          </a:ln>
        </p:spPr>
        <p:style>
          <a:lnRef idx="1">
            <a:srgbClr val="2196F3"/>
          </a:lnRef>
          <a:fillRef idx="0">
            <a:srgbClr val="2196F3"/>
          </a:fillRef>
          <a:effectRef idx="0">
            <a:srgbClr val="2196F3"/>
          </a:effectRef>
          <a:fontRef idx="minor">
            <a:srgbClr val="222222"/>
          </a:fontRef>
        </p:style>
      </p:cxnSp>
      <p:sp>
        <p:nvSpPr>
          <p:cNvPr id="55" name="文本框 54"/>
          <p:cNvSpPr txBox="1"/>
          <p:nvPr>
            <p:custDataLst>
              <p:tags r:id="rId14"/>
            </p:custDataLst>
          </p:nvPr>
        </p:nvSpPr>
        <p:spPr>
          <a:xfrm>
            <a:off x="2915290" y="1360622"/>
            <a:ext cx="2067332" cy="1015090"/>
          </a:xfrm>
          <a:prstGeom prst="rect">
            <a:avLst/>
          </a:prstGeom>
          <a:noFill/>
        </p:spPr>
        <p:txBody>
          <a:bodyPr wrap="square" tIns="0" rtlCol="0"/>
          <a:lstStyle/>
          <a:p>
            <a:pPr lvl="0" algn="just" defTabSz="457200">
              <a:lnSpc>
                <a:spcPct val="110000"/>
              </a:lnSpc>
              <a:defRPr/>
            </a:pPr>
            <a:r>
              <a:rPr kumimoji="1" lang="zh-CN" altLang="en-US" spc="150">
                <a:solidFill>
                  <a:schemeClr val="tx1"/>
                </a:solidFill>
                <a:latin typeface="楷体" panose="02010609060101010101" charset="-122"/>
                <a:ea typeface="楷体" panose="02010609060101010101" charset="-122"/>
                <a:cs typeface="微软雅黑" panose="020B0503020204020204" charset="-122"/>
                <a:sym typeface="Arial" panose="020B0604020202020204" pitchFamily="34" charset="0"/>
              </a:rPr>
              <a:t>丧失了从叙利亚到北非的大片土地，仅保有小亚细亚和巴尔干半岛等地区</a:t>
            </a:r>
          </a:p>
        </p:txBody>
      </p:sp>
      <p:sp>
        <p:nvSpPr>
          <p:cNvPr id="59" name="文本框 58"/>
          <p:cNvSpPr txBox="1"/>
          <p:nvPr>
            <p:custDataLst>
              <p:tags r:id="rId15"/>
            </p:custDataLst>
          </p:nvPr>
        </p:nvSpPr>
        <p:spPr>
          <a:xfrm>
            <a:off x="2776808" y="934114"/>
            <a:ext cx="2090592" cy="426279"/>
          </a:xfrm>
          <a:prstGeom prst="rect">
            <a:avLst/>
          </a:prstGeom>
          <a:noFill/>
        </p:spPr>
        <p:txBody>
          <a:bodyPr wrap="square" rtlCol="0">
            <a:normAutofit fontScale="92500" lnSpcReduction="10000"/>
          </a:bodyPr>
          <a:lstStyle/>
          <a:p>
            <a:pPr lvl="0" defTabSz="457200">
              <a:lnSpc>
                <a:spcPct val="120000"/>
              </a:lnSpc>
              <a:defRPr/>
            </a:pPr>
            <a:r>
              <a:rPr kumimoji="1" lang="en-US" altLang="zh-CN" sz="2000" b="1">
                <a:solidFill>
                  <a:srgbClr val="307B88"/>
                </a:solidFill>
                <a:uFillTx/>
                <a:latin typeface="黑体" panose="02010609060101010101" charset="-122"/>
                <a:ea typeface="黑体" panose="02010609060101010101" charset="-122"/>
                <a:cs typeface="黑体" panose="02010609060101010101" charset="-122"/>
                <a:sym typeface="Arial" panose="020B0604020202020204" pitchFamily="34" charset="0"/>
              </a:rPr>
              <a:t>7</a:t>
            </a:r>
            <a:r>
              <a:rPr kumimoji="1" lang="zh-CN" altLang="en-US" sz="2000" b="1">
                <a:solidFill>
                  <a:srgbClr val="307B88"/>
                </a:solidFill>
                <a:uFillTx/>
                <a:latin typeface="黑体" panose="02010609060101010101" charset="-122"/>
                <a:ea typeface="黑体" panose="02010609060101010101" charset="-122"/>
                <a:cs typeface="黑体" panose="02010609060101010101" charset="-122"/>
                <a:sym typeface="Arial" panose="020B0604020202020204" pitchFamily="34" charset="0"/>
              </a:rPr>
              <a:t>世纪中后期</a:t>
            </a:r>
          </a:p>
        </p:txBody>
      </p:sp>
      <p:cxnSp>
        <p:nvCxnSpPr>
          <p:cNvPr id="27" name="Straight Connector 26"/>
          <p:cNvCxnSpPr/>
          <p:nvPr>
            <p:custDataLst>
              <p:tags r:id="rId16"/>
            </p:custDataLst>
          </p:nvPr>
        </p:nvCxnSpPr>
        <p:spPr>
          <a:xfrm flipH="1">
            <a:off x="5091562" y="782549"/>
            <a:ext cx="0" cy="2317327"/>
          </a:xfrm>
          <a:prstGeom prst="line">
            <a:avLst/>
          </a:prstGeom>
          <a:ln w="38100">
            <a:solidFill>
              <a:srgbClr val="307B88"/>
            </a:solidFill>
          </a:ln>
        </p:spPr>
        <p:style>
          <a:lnRef idx="1">
            <a:srgbClr val="2196F3"/>
          </a:lnRef>
          <a:fillRef idx="0">
            <a:srgbClr val="2196F3"/>
          </a:fillRef>
          <a:effectRef idx="0">
            <a:srgbClr val="2196F3"/>
          </a:effectRef>
          <a:fontRef idx="minor">
            <a:srgbClr val="222222"/>
          </a:fontRef>
        </p:style>
      </p:cxnSp>
      <p:sp>
        <p:nvSpPr>
          <p:cNvPr id="62" name="文本框 61"/>
          <p:cNvSpPr txBox="1"/>
          <p:nvPr>
            <p:custDataLst>
              <p:tags r:id="rId17"/>
            </p:custDataLst>
          </p:nvPr>
        </p:nvSpPr>
        <p:spPr>
          <a:xfrm>
            <a:off x="4982642" y="356464"/>
            <a:ext cx="2090592" cy="426279"/>
          </a:xfrm>
          <a:prstGeom prst="rect">
            <a:avLst/>
          </a:prstGeom>
          <a:noFill/>
        </p:spPr>
        <p:txBody>
          <a:bodyPr wrap="square" rtlCol="0">
            <a:normAutofit fontScale="92500" lnSpcReduction="10000"/>
          </a:bodyPr>
          <a:lstStyle/>
          <a:p>
            <a:pPr lvl="0" defTabSz="457200">
              <a:lnSpc>
                <a:spcPct val="120000"/>
              </a:lnSpc>
              <a:defRPr/>
            </a:pPr>
            <a:r>
              <a:rPr kumimoji="1" lang="en-US" altLang="zh-CN" sz="2000" b="1">
                <a:solidFill>
                  <a:srgbClr val="307B88"/>
                </a:solidFill>
                <a:uFillTx/>
                <a:latin typeface="黑体" panose="02010609060101010101" charset="-122"/>
                <a:ea typeface="黑体" panose="02010609060101010101" charset="-122"/>
                <a:cs typeface="黑体" panose="02010609060101010101" charset="-122"/>
                <a:sym typeface="Arial" panose="020B0604020202020204" pitchFamily="34" charset="0"/>
              </a:rPr>
              <a:t>9</a:t>
            </a:r>
            <a:r>
              <a:rPr kumimoji="1" lang="zh-CN" altLang="en-US" sz="2000" b="1">
                <a:solidFill>
                  <a:srgbClr val="307B88"/>
                </a:solidFill>
                <a:uFillTx/>
                <a:latin typeface="黑体" panose="02010609060101010101" charset="-122"/>
                <a:ea typeface="黑体" panose="02010609060101010101" charset="-122"/>
                <a:cs typeface="黑体" panose="02010609060101010101" charset="-122"/>
                <a:sym typeface="Arial" panose="020B0604020202020204" pitchFamily="34" charset="0"/>
              </a:rPr>
              <a:t>世纪之后</a:t>
            </a:r>
          </a:p>
        </p:txBody>
      </p:sp>
      <p:sp>
        <p:nvSpPr>
          <p:cNvPr id="64" name="文本框 63"/>
          <p:cNvSpPr txBox="1"/>
          <p:nvPr>
            <p:custDataLst>
              <p:tags r:id="rId18"/>
            </p:custDataLst>
          </p:nvPr>
        </p:nvSpPr>
        <p:spPr>
          <a:xfrm>
            <a:off x="5091562" y="782549"/>
            <a:ext cx="2120228" cy="1015090"/>
          </a:xfrm>
          <a:prstGeom prst="rect">
            <a:avLst/>
          </a:prstGeom>
          <a:noFill/>
        </p:spPr>
        <p:txBody>
          <a:bodyPr wrap="square" tIns="0" rtlCol="0">
            <a:noAutofit/>
          </a:bodyPr>
          <a:lstStyle/>
          <a:p>
            <a:pPr lvl="0" algn="just" defTabSz="457200">
              <a:lnSpc>
                <a:spcPct val="110000"/>
              </a:lnSpc>
              <a:defRPr/>
            </a:pPr>
            <a:r>
              <a:rPr kumimoji="1" lang="zh-CN" altLang="en-US" sz="2000" spc="150">
                <a:solidFill>
                  <a:schemeClr val="tx1"/>
                </a:solidFill>
                <a:latin typeface="楷体" panose="02010609060101010101" charset="-122"/>
                <a:ea typeface="楷体" panose="02010609060101010101" charset="-122"/>
                <a:cs typeface="微软雅黑" panose="020B0503020204020204" charset="-122"/>
                <a:sym typeface="Arial" panose="020B0604020202020204" pitchFamily="34" charset="0"/>
              </a:rPr>
              <a:t>一度复兴，但再也未能恢复鼎盛时期的疆域</a:t>
            </a:r>
          </a:p>
        </p:txBody>
      </p:sp>
      <p:cxnSp>
        <p:nvCxnSpPr>
          <p:cNvPr id="32" name="Straight Connector 31"/>
          <p:cNvCxnSpPr/>
          <p:nvPr>
            <p:custDataLst>
              <p:tags r:id="rId19"/>
            </p:custDataLst>
          </p:nvPr>
        </p:nvCxnSpPr>
        <p:spPr>
          <a:xfrm>
            <a:off x="7274761" y="1045138"/>
            <a:ext cx="630" cy="2059776"/>
          </a:xfrm>
          <a:prstGeom prst="line">
            <a:avLst/>
          </a:prstGeom>
          <a:ln w="38100">
            <a:solidFill>
              <a:srgbClr val="307B88"/>
            </a:solidFill>
          </a:ln>
        </p:spPr>
        <p:style>
          <a:lnRef idx="1">
            <a:srgbClr val="2196F3"/>
          </a:lnRef>
          <a:fillRef idx="0">
            <a:srgbClr val="2196F3"/>
          </a:fillRef>
          <a:effectRef idx="0">
            <a:srgbClr val="2196F3"/>
          </a:effectRef>
          <a:fontRef idx="minor">
            <a:srgbClr val="222222"/>
          </a:fontRef>
        </p:style>
      </p:cxnSp>
      <p:sp>
        <p:nvSpPr>
          <p:cNvPr id="67" name="文本框 66"/>
          <p:cNvSpPr txBox="1"/>
          <p:nvPr>
            <p:custDataLst>
              <p:tags r:id="rId20"/>
            </p:custDataLst>
          </p:nvPr>
        </p:nvSpPr>
        <p:spPr>
          <a:xfrm>
            <a:off x="7150079" y="618825"/>
            <a:ext cx="2310400" cy="426313"/>
          </a:xfrm>
          <a:prstGeom prst="rect">
            <a:avLst/>
          </a:prstGeom>
          <a:noFill/>
        </p:spPr>
        <p:txBody>
          <a:bodyPr wrap="square" rtlCol="0"/>
          <a:lstStyle/>
          <a:p>
            <a:pPr lvl="0" defTabSz="457200">
              <a:lnSpc>
                <a:spcPct val="120000"/>
              </a:lnSpc>
              <a:defRPr/>
            </a:pPr>
            <a:r>
              <a:rPr kumimoji="1" lang="en-US" altLang="zh-CN" sz="2000" b="1">
                <a:solidFill>
                  <a:srgbClr val="307B88"/>
                </a:solidFill>
                <a:uFillTx/>
                <a:latin typeface="黑体" panose="02010609060101010101" charset="-122"/>
                <a:ea typeface="黑体" panose="02010609060101010101" charset="-122"/>
                <a:cs typeface="黑体" panose="02010609060101010101" charset="-122"/>
                <a:sym typeface="Arial" panose="020B0604020202020204" pitchFamily="34" charset="0"/>
              </a:rPr>
              <a:t>14</a:t>
            </a:r>
            <a:r>
              <a:rPr kumimoji="1" lang="zh-CN" altLang="en-US" sz="2000" b="1">
                <a:solidFill>
                  <a:srgbClr val="307B88"/>
                </a:solidFill>
                <a:uFillTx/>
                <a:latin typeface="黑体" panose="02010609060101010101" charset="-122"/>
                <a:ea typeface="黑体" panose="02010609060101010101" charset="-122"/>
                <a:cs typeface="黑体" panose="02010609060101010101" charset="-122"/>
                <a:sym typeface="Arial" panose="020B0604020202020204" pitchFamily="34" charset="0"/>
              </a:rPr>
              <a:t>世纪</a:t>
            </a:r>
            <a:r>
              <a:rPr kumimoji="1" lang="en-US" altLang="zh-CN" sz="2000" b="1">
                <a:solidFill>
                  <a:srgbClr val="307B88"/>
                </a:solidFill>
                <a:uFillTx/>
                <a:latin typeface="黑体" panose="02010609060101010101" charset="-122"/>
                <a:ea typeface="黑体" panose="02010609060101010101" charset="-122"/>
                <a:cs typeface="黑体" panose="02010609060101010101" charset="-122"/>
                <a:sym typeface="Arial" panose="020B0604020202020204" pitchFamily="34" charset="0"/>
              </a:rPr>
              <a:t>30</a:t>
            </a:r>
            <a:r>
              <a:rPr kumimoji="1" lang="zh-CN" altLang="en-US" sz="2000" b="1">
                <a:solidFill>
                  <a:srgbClr val="307B88"/>
                </a:solidFill>
                <a:uFillTx/>
                <a:latin typeface="黑体" panose="02010609060101010101" charset="-122"/>
                <a:ea typeface="黑体" panose="02010609060101010101" charset="-122"/>
                <a:cs typeface="黑体" panose="02010609060101010101" charset="-122"/>
                <a:sym typeface="Arial" panose="020B0604020202020204" pitchFamily="34" charset="0"/>
              </a:rPr>
              <a:t>年代开始</a:t>
            </a:r>
          </a:p>
        </p:txBody>
      </p:sp>
      <p:sp>
        <p:nvSpPr>
          <p:cNvPr id="68" name="文本框 67"/>
          <p:cNvSpPr txBox="1"/>
          <p:nvPr>
            <p:custDataLst>
              <p:tags r:id="rId21"/>
            </p:custDataLst>
          </p:nvPr>
        </p:nvSpPr>
        <p:spPr>
          <a:xfrm>
            <a:off x="7274589" y="1111095"/>
            <a:ext cx="1963500" cy="1014829"/>
          </a:xfrm>
          <a:prstGeom prst="rect">
            <a:avLst/>
          </a:prstGeom>
          <a:noFill/>
        </p:spPr>
        <p:txBody>
          <a:bodyPr wrap="square" tIns="0" rtlCol="0">
            <a:noAutofit/>
          </a:bodyPr>
          <a:lstStyle/>
          <a:p>
            <a:pPr lvl="0" algn="just" defTabSz="457200">
              <a:lnSpc>
                <a:spcPct val="110000"/>
              </a:lnSpc>
              <a:defRPr/>
            </a:pPr>
            <a:r>
              <a:rPr kumimoji="1" lang="zh-CN" altLang="en-US" spc="150">
                <a:solidFill>
                  <a:schemeClr val="tx1"/>
                </a:solidFill>
                <a:latin typeface="楷体" panose="02010609060101010101" charset="-122"/>
                <a:ea typeface="楷体" panose="02010609060101010101" charset="-122"/>
                <a:cs typeface="微软雅黑" panose="020B0503020204020204" charset="-122"/>
                <a:sym typeface="Arial" panose="020B0604020202020204" pitchFamily="34" charset="0"/>
              </a:rPr>
              <a:t>奥斯曼土耳其兴起后，逐步蚕食小亚细亚和巴尔干地区</a:t>
            </a:r>
          </a:p>
        </p:txBody>
      </p:sp>
      <p:cxnSp>
        <p:nvCxnSpPr>
          <p:cNvPr id="50" name="Straight Connector 13"/>
          <p:cNvCxnSpPr/>
          <p:nvPr>
            <p:custDataLst>
              <p:tags r:id="rId22"/>
            </p:custDataLst>
          </p:nvPr>
        </p:nvCxnSpPr>
        <p:spPr>
          <a:xfrm flipH="1">
            <a:off x="9455441" y="2076600"/>
            <a:ext cx="0" cy="1078061"/>
          </a:xfrm>
          <a:prstGeom prst="line">
            <a:avLst/>
          </a:prstGeom>
          <a:ln w="38100">
            <a:solidFill>
              <a:srgbClr val="307B88"/>
            </a:solidFill>
          </a:ln>
        </p:spPr>
        <p:style>
          <a:lnRef idx="1">
            <a:srgbClr val="2196F3"/>
          </a:lnRef>
          <a:fillRef idx="0">
            <a:srgbClr val="2196F3"/>
          </a:fillRef>
          <a:effectRef idx="0">
            <a:srgbClr val="2196F3"/>
          </a:effectRef>
          <a:fontRef idx="minor">
            <a:srgbClr val="222222"/>
          </a:fontRef>
        </p:style>
      </p:cxnSp>
      <p:sp>
        <p:nvSpPr>
          <p:cNvPr id="51" name="文本框 50"/>
          <p:cNvSpPr txBox="1"/>
          <p:nvPr>
            <p:custDataLst>
              <p:tags r:id="rId23"/>
            </p:custDataLst>
          </p:nvPr>
        </p:nvSpPr>
        <p:spPr>
          <a:xfrm>
            <a:off x="9454182" y="2019926"/>
            <a:ext cx="2186977" cy="1015090"/>
          </a:xfrm>
          <a:prstGeom prst="rect">
            <a:avLst/>
          </a:prstGeom>
          <a:noFill/>
        </p:spPr>
        <p:txBody>
          <a:bodyPr wrap="square" tIns="0" rtlCol="0">
            <a:noAutofit/>
          </a:bodyPr>
          <a:lstStyle>
            <a:defPPr>
              <a:defRPr lang="en-US"/>
            </a:defPPr>
            <a:lvl1pPr>
              <a:lnSpc>
                <a:spcPct val="130000"/>
              </a:lnSpc>
              <a:defRPr kumimoji="1" sz="1400">
                <a:solidFill>
                  <a:srgbClr val="222222">
                    <a:lumMod val="75000"/>
                    <a:lumOff val="25000"/>
                  </a:srgbClr>
                </a:solidFill>
                <a:latin typeface="微软雅黑" panose="020B0503020204020204" charset="-122"/>
              </a:defRPr>
            </a:lvl1pPr>
          </a:lstStyle>
          <a:p>
            <a:pPr lvl="0" algn="just" defTabSz="457200">
              <a:lnSpc>
                <a:spcPct val="110000"/>
              </a:lnSpc>
              <a:defRPr/>
            </a:pPr>
            <a:r>
              <a:rPr lang="zh-CN" altLang="en-US" sz="1800" spc="150">
                <a:solidFill>
                  <a:schemeClr val="tx1"/>
                </a:solidFill>
                <a:latin typeface="楷体" panose="02010609060101010101" charset="-122"/>
                <a:ea typeface="楷体" panose="02010609060101010101" charset="-122"/>
                <a:cs typeface="微软雅黑" panose="020B0503020204020204" charset="-122"/>
                <a:sym typeface="Arial" panose="020B0604020202020204" pitchFamily="34" charset="0"/>
              </a:rPr>
              <a:t>拜占庭首都君士坦丁堡被攻陷，帝国灭亡</a:t>
            </a:r>
          </a:p>
        </p:txBody>
      </p:sp>
      <p:sp>
        <p:nvSpPr>
          <p:cNvPr id="56" name="文本框 55"/>
          <p:cNvSpPr txBox="1"/>
          <p:nvPr>
            <p:custDataLst>
              <p:tags r:id="rId24"/>
            </p:custDataLst>
          </p:nvPr>
        </p:nvSpPr>
        <p:spPr>
          <a:xfrm>
            <a:off x="9291669" y="1593544"/>
            <a:ext cx="2090592" cy="426279"/>
          </a:xfrm>
          <a:prstGeom prst="rect">
            <a:avLst/>
          </a:prstGeom>
          <a:noFill/>
        </p:spPr>
        <p:txBody>
          <a:bodyPr wrap="square" lIns="90000" rtlCol="0">
            <a:normAutofit fontScale="92500" lnSpcReduction="10000"/>
          </a:bodyPr>
          <a:lstStyle>
            <a:defPPr>
              <a:defRPr lang="en-US"/>
            </a:defPPr>
            <a:lvl1pPr>
              <a:lnSpc>
                <a:spcPct val="120000"/>
              </a:lnSpc>
              <a:defRPr kumimoji="1" b="1">
                <a:solidFill>
                  <a:srgbClr val="2196F3"/>
                </a:solidFill>
                <a:latin typeface="微软雅黑" panose="020B0503020204020204" charset="-122"/>
              </a:defRPr>
            </a:lvl1pPr>
          </a:lstStyle>
          <a:p>
            <a:pPr lvl="0" defTabSz="457200">
              <a:defRPr/>
            </a:pPr>
            <a:r>
              <a:rPr lang="en-US" altLang="zh-CN" sz="2000">
                <a:solidFill>
                  <a:srgbClr val="307B88"/>
                </a:solidFill>
                <a:uFillTx/>
                <a:latin typeface="黑体" panose="02010609060101010101" charset="-122"/>
                <a:ea typeface="黑体" panose="02010609060101010101" charset="-122"/>
                <a:cs typeface="黑体" panose="02010609060101010101" charset="-122"/>
                <a:sym typeface="Arial" panose="020B0604020202020204" pitchFamily="34" charset="0"/>
              </a:rPr>
              <a:t>1453</a:t>
            </a:r>
            <a:r>
              <a:rPr lang="zh-CN" altLang="en-US" sz="2000">
                <a:solidFill>
                  <a:srgbClr val="307B88"/>
                </a:solidFill>
                <a:uFillTx/>
                <a:latin typeface="黑体" panose="02010609060101010101" charset="-122"/>
                <a:ea typeface="黑体" panose="02010609060101010101" charset="-122"/>
                <a:cs typeface="黑体" panose="02010609060101010101" charset="-122"/>
                <a:sym typeface="Arial" panose="020B0604020202020204" pitchFamily="34" charset="0"/>
              </a:rPr>
              <a:t>年</a:t>
            </a:r>
          </a:p>
        </p:txBody>
      </p:sp>
      <p:grpSp>
        <p:nvGrpSpPr>
          <p:cNvPr id="2" name="组合 1"/>
          <p:cNvGrpSpPr/>
          <p:nvPr/>
        </p:nvGrpSpPr>
        <p:grpSpPr>
          <a:xfrm>
            <a:off x="5891530" y="3827145"/>
            <a:ext cx="3135630" cy="2646466"/>
            <a:chOff x="5939669" y="4019860"/>
            <a:chExt cx="3063654" cy="2216313"/>
          </a:xfrm>
        </p:grpSpPr>
        <p:pic>
          <p:nvPicPr>
            <p:cNvPr id="9" name="图片 8"/>
            <p:cNvPicPr>
              <a:picLocks noChangeAspect="1"/>
            </p:cNvPicPr>
            <p:nvPr/>
          </p:nvPicPr>
          <p:blipFill>
            <a:blip r:embed="rId27" cstate="print"/>
            <a:stretch>
              <a:fillRect/>
            </a:stretch>
          </p:blipFill>
          <p:spPr>
            <a:xfrm>
              <a:off x="5939669" y="4019860"/>
              <a:ext cx="3063654" cy="1946697"/>
            </a:xfrm>
            <a:prstGeom prst="rect">
              <a:avLst/>
            </a:prstGeom>
          </p:spPr>
        </p:pic>
        <p:sp>
          <p:nvSpPr>
            <p:cNvPr id="10" name="矩形 9"/>
            <p:cNvSpPr/>
            <p:nvPr/>
          </p:nvSpPr>
          <p:spPr>
            <a:xfrm>
              <a:off x="6780122" y="5966557"/>
              <a:ext cx="1135353" cy="269616"/>
            </a:xfrm>
            <a:prstGeom prst="rect">
              <a:avLst/>
            </a:prstGeom>
          </p:spPr>
          <p:txBody>
            <a:bodyPr wrap="square">
              <a:spAutoFit/>
            </a:bodyPr>
            <a:lstStyle/>
            <a:p>
              <a:pPr algn="just"/>
              <a:r>
                <a:rPr lang="en-US" altLang="zh-CN" sz="1500" b="1" kern="100" dirty="0">
                  <a:latin typeface="微软雅黑" panose="020B0503020204020204" charset="-122"/>
                  <a:ea typeface="微软雅黑" panose="020B0503020204020204" charset="-122"/>
                  <a:cs typeface="Times New Roman" panose="02020603050405020304" charset="0"/>
                </a:rPr>
                <a:t>1355</a:t>
              </a:r>
              <a:r>
                <a:rPr lang="zh-CN" altLang="en-US" sz="1500" b="1" kern="100" dirty="0">
                  <a:latin typeface="微软雅黑" panose="020B0503020204020204" charset="-122"/>
                  <a:ea typeface="微软雅黑" panose="020B0503020204020204" charset="-122"/>
                  <a:cs typeface="Times New Roman" panose="02020603050405020304" charset="0"/>
                </a:rPr>
                <a:t>年</a:t>
              </a:r>
              <a:endParaRPr lang="zh-CN" altLang="zh-CN" sz="1500" b="1" kern="100" dirty="0">
                <a:latin typeface="微软雅黑" panose="020B0503020204020204" charset="-122"/>
                <a:ea typeface="微软雅黑" panose="020B0503020204020204" charset="-122"/>
                <a:cs typeface="Times New Roman" panose="02020603050405020304" charset="0"/>
              </a:endParaRPr>
            </a:p>
          </p:txBody>
        </p:sp>
      </p:grpSp>
      <p:grpSp>
        <p:nvGrpSpPr>
          <p:cNvPr id="19" name="组合 18"/>
          <p:cNvGrpSpPr/>
          <p:nvPr/>
        </p:nvGrpSpPr>
        <p:grpSpPr>
          <a:xfrm>
            <a:off x="8934450" y="3869055"/>
            <a:ext cx="3159125" cy="2588283"/>
            <a:chOff x="9003323" y="4019859"/>
            <a:chExt cx="3077308" cy="2223237"/>
          </a:xfrm>
        </p:grpSpPr>
        <p:pic>
          <p:nvPicPr>
            <p:cNvPr id="3" name="图片 2"/>
            <p:cNvPicPr>
              <a:picLocks noChangeAspect="1"/>
            </p:cNvPicPr>
            <p:nvPr/>
          </p:nvPicPr>
          <p:blipFill>
            <a:blip r:embed="rId28" cstate="print"/>
            <a:stretch>
              <a:fillRect/>
            </a:stretch>
          </p:blipFill>
          <p:spPr>
            <a:xfrm>
              <a:off x="9003323" y="4019859"/>
              <a:ext cx="3077308" cy="1960803"/>
            </a:xfrm>
            <a:prstGeom prst="rect">
              <a:avLst/>
            </a:prstGeom>
          </p:spPr>
        </p:pic>
        <p:sp>
          <p:nvSpPr>
            <p:cNvPr id="12" name="矩形 11"/>
            <p:cNvSpPr/>
            <p:nvPr/>
          </p:nvSpPr>
          <p:spPr>
            <a:xfrm>
              <a:off x="10024790" y="5966557"/>
              <a:ext cx="1135353" cy="276539"/>
            </a:xfrm>
            <a:prstGeom prst="rect">
              <a:avLst/>
            </a:prstGeom>
          </p:spPr>
          <p:txBody>
            <a:bodyPr wrap="square">
              <a:spAutoFit/>
            </a:bodyPr>
            <a:lstStyle/>
            <a:p>
              <a:pPr algn="just"/>
              <a:r>
                <a:rPr lang="en-US" altLang="zh-CN" sz="1500" b="1" kern="100" dirty="0">
                  <a:latin typeface="微软雅黑" panose="020B0503020204020204" charset="-122"/>
                  <a:ea typeface="微软雅黑" panose="020B0503020204020204" charset="-122"/>
                  <a:cs typeface="Times New Roman" panose="02020603050405020304" charset="0"/>
                </a:rPr>
                <a:t>1444</a:t>
              </a:r>
              <a:r>
                <a:rPr lang="zh-CN" altLang="en-US" sz="1500" b="1" kern="100" dirty="0">
                  <a:latin typeface="微软雅黑" panose="020B0503020204020204" charset="-122"/>
                  <a:ea typeface="微软雅黑" panose="020B0503020204020204" charset="-122"/>
                  <a:cs typeface="Times New Roman" panose="02020603050405020304" charset="0"/>
                </a:rPr>
                <a:t>年</a:t>
              </a:r>
              <a:endParaRPr lang="zh-CN" altLang="zh-CN" sz="1500" b="1" kern="100" dirty="0">
                <a:latin typeface="微软雅黑" panose="020B0503020204020204" charset="-122"/>
                <a:ea typeface="微软雅黑" panose="020B0503020204020204" charset="-122"/>
                <a:cs typeface="Times New Roman" panose="02020603050405020304" charset="0"/>
              </a:endParaRPr>
            </a:p>
          </p:txBody>
        </p:sp>
      </p:grpSp>
      <p:grpSp>
        <p:nvGrpSpPr>
          <p:cNvPr id="13" name="组合 12"/>
          <p:cNvGrpSpPr/>
          <p:nvPr/>
        </p:nvGrpSpPr>
        <p:grpSpPr>
          <a:xfrm>
            <a:off x="3098165" y="3827145"/>
            <a:ext cx="2793365" cy="2691766"/>
            <a:chOff x="2999854" y="3999432"/>
            <a:chExt cx="2926652" cy="2192982"/>
          </a:xfrm>
        </p:grpSpPr>
        <p:pic>
          <p:nvPicPr>
            <p:cNvPr id="15" name="图片 14"/>
            <p:cNvPicPr>
              <a:picLocks noChangeAspect="1"/>
            </p:cNvPicPr>
            <p:nvPr/>
          </p:nvPicPr>
          <p:blipFill>
            <a:blip r:embed="rId29" cstate="print"/>
            <a:stretch>
              <a:fillRect/>
            </a:stretch>
          </p:blipFill>
          <p:spPr>
            <a:xfrm>
              <a:off x="2999854" y="3999432"/>
              <a:ext cx="2926652" cy="1961339"/>
            </a:xfrm>
            <a:prstGeom prst="rect">
              <a:avLst/>
            </a:prstGeom>
          </p:spPr>
        </p:pic>
        <p:sp>
          <p:nvSpPr>
            <p:cNvPr id="16" name="矩形 15"/>
            <p:cNvSpPr/>
            <p:nvPr/>
          </p:nvSpPr>
          <p:spPr>
            <a:xfrm>
              <a:off x="3895503" y="5930125"/>
              <a:ext cx="1135353" cy="262289"/>
            </a:xfrm>
            <a:prstGeom prst="rect">
              <a:avLst/>
            </a:prstGeom>
          </p:spPr>
          <p:txBody>
            <a:bodyPr wrap="square">
              <a:spAutoFit/>
            </a:bodyPr>
            <a:lstStyle/>
            <a:p>
              <a:pPr algn="just"/>
              <a:r>
                <a:rPr lang="en-US" altLang="zh-CN" sz="1500" b="1" kern="100" dirty="0">
                  <a:latin typeface="微软雅黑" panose="020B0503020204020204" charset="-122"/>
                  <a:ea typeface="微软雅黑" panose="020B0503020204020204" charset="-122"/>
                  <a:cs typeface="Times New Roman" panose="02020603050405020304" charset="0"/>
                </a:rPr>
                <a:t>1265</a:t>
              </a:r>
              <a:r>
                <a:rPr lang="zh-CN" altLang="en-US" sz="1500" b="1" kern="100" dirty="0">
                  <a:latin typeface="微软雅黑" panose="020B0503020204020204" charset="-122"/>
                  <a:ea typeface="微软雅黑" panose="020B0503020204020204" charset="-122"/>
                  <a:cs typeface="Times New Roman" panose="02020603050405020304" charset="0"/>
                </a:rPr>
                <a:t>年</a:t>
              </a:r>
              <a:endParaRPr lang="zh-CN" altLang="zh-CN" sz="1500" b="1" kern="100" dirty="0">
                <a:latin typeface="微软雅黑" panose="020B0503020204020204" charset="-122"/>
                <a:ea typeface="微软雅黑" panose="020B0503020204020204" charset="-122"/>
                <a:cs typeface="Times New Roman" panose="02020603050405020304" charset="0"/>
              </a:endParaRPr>
            </a:p>
          </p:txBody>
        </p:sp>
      </p:grpSp>
      <p:grpSp>
        <p:nvGrpSpPr>
          <p:cNvPr id="17" name="组合 16"/>
          <p:cNvGrpSpPr/>
          <p:nvPr/>
        </p:nvGrpSpPr>
        <p:grpSpPr>
          <a:xfrm>
            <a:off x="186055" y="3827145"/>
            <a:ext cx="2912110" cy="2679067"/>
            <a:chOff x="60039" y="3999432"/>
            <a:chExt cx="2939815" cy="2180389"/>
          </a:xfrm>
        </p:grpSpPr>
        <p:pic>
          <p:nvPicPr>
            <p:cNvPr id="4" name="图片 3"/>
            <p:cNvPicPr>
              <a:picLocks noChangeAspect="1"/>
            </p:cNvPicPr>
            <p:nvPr/>
          </p:nvPicPr>
          <p:blipFill>
            <a:blip r:embed="rId30" cstate="print"/>
            <a:stretch>
              <a:fillRect/>
            </a:stretch>
          </p:blipFill>
          <p:spPr>
            <a:xfrm>
              <a:off x="60039" y="3999432"/>
              <a:ext cx="2939815" cy="1926237"/>
            </a:xfrm>
            <a:prstGeom prst="rect">
              <a:avLst/>
            </a:prstGeom>
          </p:spPr>
        </p:pic>
        <p:sp>
          <p:nvSpPr>
            <p:cNvPr id="5" name="矩形 4"/>
            <p:cNvSpPr/>
            <p:nvPr/>
          </p:nvSpPr>
          <p:spPr>
            <a:xfrm>
              <a:off x="797463" y="5917802"/>
              <a:ext cx="1135353" cy="262019"/>
            </a:xfrm>
            <a:prstGeom prst="rect">
              <a:avLst/>
            </a:prstGeom>
          </p:spPr>
          <p:txBody>
            <a:bodyPr wrap="square">
              <a:spAutoFit/>
            </a:bodyPr>
            <a:lstStyle/>
            <a:p>
              <a:pPr algn="just"/>
              <a:r>
                <a:rPr lang="en-US" altLang="zh-CN" sz="1500" b="1" kern="100" dirty="0">
                  <a:latin typeface="微软雅黑" panose="020B0503020204020204" charset="-122"/>
                  <a:ea typeface="微软雅黑" panose="020B0503020204020204" charset="-122"/>
                  <a:cs typeface="Times New Roman" panose="02020603050405020304" charset="0"/>
                </a:rPr>
                <a:t>1205</a:t>
              </a:r>
              <a:r>
                <a:rPr lang="zh-CN" altLang="en-US" sz="1500" b="1" kern="100" dirty="0">
                  <a:latin typeface="微软雅黑" panose="020B0503020204020204" charset="-122"/>
                  <a:ea typeface="微软雅黑" panose="020B0503020204020204" charset="-122"/>
                  <a:cs typeface="Times New Roman" panose="02020603050405020304" charset="0"/>
                </a:rPr>
                <a:t>年</a:t>
              </a:r>
              <a:endParaRPr lang="zh-CN" altLang="zh-CN" sz="1500" b="1" kern="100" dirty="0">
                <a:latin typeface="微软雅黑" panose="020B0503020204020204" charset="-122"/>
                <a:ea typeface="微软雅黑" panose="020B0503020204020204" charset="-122"/>
                <a:cs typeface="Times New Roman" panose="02020603050405020304" charset="0"/>
              </a:endParaRPr>
            </a:p>
          </p:txBody>
        </p:sp>
      </p:grpSp>
    </p:spTree>
    <p:extLst>
      <p:ext uri="{BB962C8B-B14F-4D97-AF65-F5344CB8AC3E}">
        <p14:creationId xmlns:p14="http://schemas.microsoft.com/office/powerpoint/2010/main" xmlns="" val="2227536732"/>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500"/>
                                        <p:tgtEl>
                                          <p:spTgt spid="13"/>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xmlns="" id="{80E0A80F-F248-4C40-9347-76EA61A6FC42}"/>
              </a:ext>
            </a:extLst>
          </p:cNvPr>
          <p:cNvSpPr txBox="1"/>
          <p:nvPr/>
        </p:nvSpPr>
        <p:spPr>
          <a:xfrm>
            <a:off x="1919536" y="174474"/>
            <a:ext cx="4512774" cy="523220"/>
          </a:xfrm>
          <a:prstGeom prst="rect">
            <a:avLst/>
          </a:prstGeom>
          <a:solidFill>
            <a:schemeClr val="bg1"/>
          </a:solidFill>
        </p:spPr>
        <p:style>
          <a:lnRef idx="2">
            <a:schemeClr val="accent5">
              <a:shade val="50000"/>
            </a:schemeClr>
          </a:lnRef>
          <a:fillRef idx="1">
            <a:schemeClr val="accent5"/>
          </a:fillRef>
          <a:effectRef idx="0">
            <a:schemeClr val="accent5"/>
          </a:effectRef>
          <a:fontRef idx="minor">
            <a:schemeClr val="lt1"/>
          </a:fontRef>
        </p:style>
        <p:txBody>
          <a:bodyPr wrap="none">
            <a:spAutoFit/>
          </a:bodyPr>
          <a:lstStyle/>
          <a:p>
            <a:pPr eaLnBrk="1" fontAlgn="auto" hangingPunct="1">
              <a:spcBef>
                <a:spcPts val="0"/>
              </a:spcBef>
              <a:spcAft>
                <a:spcPts val="0"/>
              </a:spcAft>
              <a:defRPr/>
            </a:pPr>
            <a:r>
              <a:rPr lang="zh-CN" altLang="en-US" sz="2800" b="1" dirty="0">
                <a:solidFill>
                  <a:prstClr val="black"/>
                </a:solidFill>
                <a:effectLst>
                  <a:outerShdw blurRad="38100" dist="38100" dir="2700000">
                    <a:srgbClr val="000000"/>
                  </a:outerShdw>
                </a:effectLst>
                <a:latin typeface="宋体" panose="02010600030101010101" pitchFamily="2" charset="-122"/>
                <a:ea typeface="宋体" panose="02010600030101010101" pitchFamily="2" charset="-122"/>
                <a:sym typeface="+mn-ea"/>
              </a:rPr>
              <a:t>拜占庭帝</a:t>
            </a:r>
            <a:r>
              <a:rPr lang="zh-CN" altLang="en-US" sz="2800" b="1" dirty="0" smtClean="0">
                <a:solidFill>
                  <a:prstClr val="black"/>
                </a:solidFill>
                <a:effectLst>
                  <a:outerShdw blurRad="38100" dist="38100" dir="2700000">
                    <a:srgbClr val="000000"/>
                  </a:outerShdw>
                </a:effectLst>
                <a:latin typeface="宋体" panose="02010600030101010101" pitchFamily="2" charset="-122"/>
                <a:ea typeface="宋体" panose="02010600030101010101" pitchFamily="2" charset="-122"/>
                <a:sym typeface="+mn-ea"/>
              </a:rPr>
              <a:t>国（东罗马帝国）</a:t>
            </a:r>
            <a:endParaRPr lang="zh-CN" altLang="en-US" sz="2800" b="1" dirty="0">
              <a:solidFill>
                <a:prstClr val="black"/>
              </a:solidFill>
              <a:effectLst>
                <a:outerShdw blurRad="38100" dist="38100" dir="2700000">
                  <a:srgbClr val="000000"/>
                </a:outerShdw>
              </a:effectLst>
              <a:latin typeface="宋体" panose="02010600030101010101" pitchFamily="2" charset="-122"/>
              <a:ea typeface="宋体" panose="02010600030101010101" pitchFamily="2" charset="-122"/>
              <a:sym typeface="+mn-ea"/>
            </a:endParaRPr>
          </a:p>
        </p:txBody>
      </p:sp>
      <p:sp>
        <p:nvSpPr>
          <p:cNvPr id="31747" name="文本占位符 23554"/>
          <p:cNvSpPr>
            <a:spLocks noGrp="1" noChangeArrowheads="1"/>
          </p:cNvSpPr>
          <p:nvPr/>
        </p:nvSpPr>
        <p:spPr bwMode="auto">
          <a:xfrm>
            <a:off x="260350" y="764704"/>
            <a:ext cx="11236250" cy="315937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微软雅黑" panose="020B0503020204020204" pitchFamily="34" charset="-122"/>
              </a:defRPr>
            </a:lvl1pPr>
            <a:lvl2pPr marL="685800" indent="-22860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9pPr>
          </a:lstStyle>
          <a:p>
            <a:pPr eaLnBrk="1" hangingPunct="1">
              <a:buFont typeface="Arial" panose="020B0604020202020204" pitchFamily="34" charset="0"/>
              <a:buNone/>
            </a:pPr>
            <a:r>
              <a:rPr lang="en-US" altLang="zh-CN" b="1" dirty="0">
                <a:solidFill>
                  <a:srgbClr val="000000"/>
                </a:solidFill>
                <a:latin typeface="等线" panose="02010600030101010101" pitchFamily="2" charset="-122"/>
                <a:ea typeface="等线" panose="02010600030101010101" pitchFamily="2" charset="-122"/>
              </a:rPr>
              <a:t>1</a:t>
            </a:r>
            <a:r>
              <a:rPr lang="en-US" altLang="zh-CN" b="1" dirty="0" smtClean="0">
                <a:solidFill>
                  <a:srgbClr val="000000"/>
                </a:solidFill>
                <a:latin typeface="等线" panose="02010600030101010101" pitchFamily="2" charset="-122"/>
                <a:ea typeface="等线" panose="02010600030101010101" pitchFamily="2" charset="-122"/>
              </a:rPr>
              <a:t>、</a:t>
            </a:r>
            <a:r>
              <a:rPr lang="zh-CN" altLang="en-US" b="1" dirty="0" smtClean="0">
                <a:solidFill>
                  <a:srgbClr val="000000"/>
                </a:solidFill>
                <a:latin typeface="等线" panose="02010600030101010101" pitchFamily="2" charset="-122"/>
                <a:ea typeface="等线" panose="02010600030101010101" pitchFamily="2" charset="-122"/>
              </a:rPr>
              <a:t>罗马法的发展</a:t>
            </a:r>
            <a:endParaRPr lang="en-US" altLang="zh-CN" b="1" dirty="0">
              <a:solidFill>
                <a:srgbClr val="000000"/>
              </a:solidFill>
              <a:latin typeface="等线" panose="02010600030101010101" pitchFamily="2" charset="-122"/>
              <a:ea typeface="等线" panose="02010600030101010101" pitchFamily="2" charset="-122"/>
            </a:endParaRPr>
          </a:p>
          <a:p>
            <a:pPr eaLnBrk="1" hangingPunct="1">
              <a:buFont typeface="Arial" panose="020B0604020202020204" pitchFamily="34" charset="0"/>
              <a:buNone/>
            </a:pPr>
            <a:endParaRPr lang="en-US" altLang="zh-CN" b="1" dirty="0" smtClean="0">
              <a:solidFill>
                <a:srgbClr val="000000"/>
              </a:solidFill>
              <a:latin typeface="等线" panose="02010600030101010101" pitchFamily="2" charset="-122"/>
              <a:ea typeface="等线" panose="02010600030101010101" pitchFamily="2" charset="-122"/>
            </a:endParaRPr>
          </a:p>
          <a:p>
            <a:pPr eaLnBrk="1" hangingPunct="1">
              <a:buFont typeface="Arial" panose="020B0604020202020204" pitchFamily="34" charset="0"/>
              <a:buNone/>
            </a:pPr>
            <a:endParaRPr lang="en-US" altLang="zh-CN" b="1" dirty="0">
              <a:solidFill>
                <a:srgbClr val="000000"/>
              </a:solidFill>
              <a:latin typeface="等线" panose="02010600030101010101" pitchFamily="2" charset="-122"/>
              <a:ea typeface="等线" panose="02010600030101010101" pitchFamily="2" charset="-122"/>
            </a:endParaRPr>
          </a:p>
          <a:p>
            <a:pPr eaLnBrk="1" hangingPunct="1">
              <a:buFont typeface="Arial" panose="020B0604020202020204" pitchFamily="34" charset="0"/>
              <a:buNone/>
            </a:pPr>
            <a:endParaRPr lang="en-US" altLang="zh-CN" b="1" dirty="0" smtClean="0">
              <a:solidFill>
                <a:srgbClr val="000000"/>
              </a:solidFill>
              <a:latin typeface="等线" panose="02010600030101010101" pitchFamily="2" charset="-122"/>
              <a:ea typeface="等线" panose="02010600030101010101" pitchFamily="2" charset="-122"/>
            </a:endParaRPr>
          </a:p>
          <a:p>
            <a:pPr eaLnBrk="1" hangingPunct="1">
              <a:buFont typeface="Arial" panose="020B0604020202020204" pitchFamily="34" charset="0"/>
              <a:buNone/>
            </a:pPr>
            <a:endParaRPr lang="en-US" altLang="zh-CN" b="1" dirty="0">
              <a:solidFill>
                <a:srgbClr val="000000"/>
              </a:solidFill>
              <a:latin typeface="等线" panose="02010600030101010101" pitchFamily="2" charset="-122"/>
              <a:ea typeface="等线" panose="02010600030101010101" pitchFamily="2" charset="-122"/>
            </a:endParaRPr>
          </a:p>
          <a:p>
            <a:pPr eaLnBrk="1" hangingPunct="1">
              <a:buFont typeface="Arial" panose="020B0604020202020204" pitchFamily="34" charset="0"/>
              <a:buNone/>
            </a:pPr>
            <a:endParaRPr lang="en-US" altLang="zh-CN" b="1" dirty="0" smtClean="0">
              <a:solidFill>
                <a:srgbClr val="000000"/>
              </a:solidFill>
              <a:latin typeface="等线" panose="02010600030101010101" pitchFamily="2" charset="-122"/>
              <a:ea typeface="等线" panose="02010600030101010101" pitchFamily="2" charset="-122"/>
            </a:endParaRPr>
          </a:p>
          <a:p>
            <a:pPr eaLnBrk="1" hangingPunct="1">
              <a:buFont typeface="Arial" panose="020B0604020202020204" pitchFamily="34" charset="0"/>
              <a:buNone/>
            </a:pPr>
            <a:r>
              <a:rPr lang="en-US" altLang="zh-CN" b="1" dirty="0" smtClean="0">
                <a:solidFill>
                  <a:srgbClr val="000000"/>
                </a:solidFill>
                <a:latin typeface="等线" panose="02010600030101010101" pitchFamily="2" charset="-122"/>
                <a:ea typeface="等线" panose="02010600030101010101" pitchFamily="2" charset="-122"/>
              </a:rPr>
              <a:t>2、6</a:t>
            </a:r>
            <a:r>
              <a:rPr lang="zh-CN" altLang="en-US" b="1" dirty="0">
                <a:solidFill>
                  <a:srgbClr val="000000"/>
                </a:solidFill>
                <a:latin typeface="等线" panose="02010600030101010101" pitchFamily="2" charset="-122"/>
                <a:ea typeface="等线" panose="02010600030101010101" pitchFamily="2" charset="-122"/>
              </a:rPr>
              <a:t>世纪查士丁尼编订</a:t>
            </a:r>
            <a:r>
              <a:rPr lang="en-US" altLang="zh-CN" b="1" dirty="0">
                <a:solidFill>
                  <a:srgbClr val="000000"/>
                </a:solidFill>
                <a:latin typeface="等线" panose="02010600030101010101" pitchFamily="2" charset="-122"/>
                <a:ea typeface="等线" panose="02010600030101010101" pitchFamily="2" charset="-122"/>
              </a:rPr>
              <a:t>《</a:t>
            </a:r>
            <a:r>
              <a:rPr lang="zh-CN" altLang="en-US" b="1" dirty="0">
                <a:solidFill>
                  <a:srgbClr val="000000"/>
                </a:solidFill>
                <a:latin typeface="等线" panose="02010600030101010101" pitchFamily="2" charset="-122"/>
                <a:ea typeface="等线" panose="02010600030101010101" pitchFamily="2" charset="-122"/>
              </a:rPr>
              <a:t>查士丁尼法典</a:t>
            </a:r>
            <a:r>
              <a:rPr lang="en-US" altLang="zh-CN" b="1" dirty="0">
                <a:solidFill>
                  <a:srgbClr val="000000"/>
                </a:solidFill>
                <a:latin typeface="等线" panose="02010600030101010101" pitchFamily="2" charset="-122"/>
                <a:ea typeface="等线" panose="02010600030101010101" pitchFamily="2" charset="-122"/>
              </a:rPr>
              <a:t>》</a:t>
            </a:r>
          </a:p>
          <a:p>
            <a:pPr eaLnBrk="1" hangingPunct="1">
              <a:buFont typeface="Arial" panose="020B0604020202020204" pitchFamily="34" charset="0"/>
              <a:buNone/>
            </a:pPr>
            <a:r>
              <a:rPr lang="en-US" altLang="zh-CN" b="1" dirty="0">
                <a:solidFill>
                  <a:srgbClr val="002060"/>
                </a:solidFill>
                <a:latin typeface="等线" panose="02010600030101010101" pitchFamily="2" charset="-122"/>
                <a:ea typeface="等线" panose="02010600030101010101" pitchFamily="2" charset="-122"/>
              </a:rPr>
              <a:t>   </a:t>
            </a:r>
            <a:r>
              <a:rPr lang="zh-CN" altLang="en-US" b="1" dirty="0" smtClean="0">
                <a:solidFill>
                  <a:srgbClr val="002060"/>
                </a:solidFill>
                <a:latin typeface="等线" panose="02010600030101010101" pitchFamily="2" charset="-122"/>
                <a:ea typeface="等线" panose="02010600030101010101" pitchFamily="2" charset="-122"/>
              </a:rPr>
              <a:t>（</a:t>
            </a:r>
            <a:r>
              <a:rPr lang="zh-CN" altLang="en-US" sz="2400" b="1" dirty="0" smtClean="0">
                <a:solidFill>
                  <a:srgbClr val="002060"/>
                </a:solidFill>
                <a:latin typeface="等线" panose="02010600030101010101" pitchFamily="2" charset="-122"/>
                <a:ea typeface="等线" panose="02010600030101010101" pitchFamily="2" charset="-122"/>
              </a:rPr>
              <a:t>它</a:t>
            </a:r>
            <a:r>
              <a:rPr lang="zh-CN" altLang="en-US" sz="2400" b="1" dirty="0">
                <a:solidFill>
                  <a:srgbClr val="002060"/>
                </a:solidFill>
                <a:latin typeface="等线" panose="02010600030101010101" pitchFamily="2" charset="-122"/>
                <a:ea typeface="等线" panose="02010600030101010101" pitchFamily="2" charset="-122"/>
              </a:rPr>
              <a:t>与</a:t>
            </a:r>
            <a:r>
              <a:rPr lang="en-US" altLang="zh-CN" sz="2400" b="1" dirty="0">
                <a:solidFill>
                  <a:srgbClr val="002060"/>
                </a:solidFill>
                <a:latin typeface="等线" panose="02010600030101010101" pitchFamily="2" charset="-122"/>
                <a:ea typeface="等线" panose="02010600030101010101" pitchFamily="2" charset="-122"/>
              </a:rPr>
              <a:t>《</a:t>
            </a:r>
            <a:r>
              <a:rPr lang="zh-CN" altLang="en-US" sz="2400" b="1" dirty="0">
                <a:solidFill>
                  <a:srgbClr val="002060"/>
                </a:solidFill>
                <a:latin typeface="等线" panose="02010600030101010101" pitchFamily="2" charset="-122"/>
                <a:ea typeface="等线" panose="02010600030101010101" pitchFamily="2" charset="-122"/>
              </a:rPr>
              <a:t>法学会纂</a:t>
            </a:r>
            <a:r>
              <a:rPr lang="en-US" altLang="zh-CN" sz="2400" b="1" dirty="0">
                <a:solidFill>
                  <a:srgbClr val="002060"/>
                </a:solidFill>
                <a:latin typeface="等线" panose="02010600030101010101" pitchFamily="2" charset="-122"/>
                <a:ea typeface="等线" panose="02010600030101010101" pitchFamily="2" charset="-122"/>
              </a:rPr>
              <a:t>》《</a:t>
            </a:r>
            <a:r>
              <a:rPr lang="zh-CN" altLang="en-US" sz="2400" b="1" dirty="0">
                <a:solidFill>
                  <a:srgbClr val="002060"/>
                </a:solidFill>
                <a:latin typeface="等线" panose="02010600030101010101" pitchFamily="2" charset="-122"/>
                <a:ea typeface="等线" panose="02010600030101010101" pitchFamily="2" charset="-122"/>
              </a:rPr>
              <a:t>法理概要</a:t>
            </a:r>
            <a:r>
              <a:rPr lang="en-US" altLang="zh-CN" sz="2400" b="1" dirty="0">
                <a:solidFill>
                  <a:srgbClr val="002060"/>
                </a:solidFill>
                <a:latin typeface="等线" panose="02010600030101010101" pitchFamily="2" charset="-122"/>
                <a:ea typeface="等线" panose="02010600030101010101" pitchFamily="2" charset="-122"/>
              </a:rPr>
              <a:t>》《</a:t>
            </a:r>
            <a:r>
              <a:rPr lang="zh-CN" altLang="en-US" sz="2400" b="1" dirty="0">
                <a:solidFill>
                  <a:srgbClr val="002060"/>
                </a:solidFill>
                <a:latin typeface="等线" panose="02010600030101010101" pitchFamily="2" charset="-122"/>
                <a:ea typeface="等线" panose="02010600030101010101" pitchFamily="2" charset="-122"/>
              </a:rPr>
              <a:t>新法典</a:t>
            </a:r>
            <a:r>
              <a:rPr lang="en-US" altLang="zh-CN" sz="2400" b="1" dirty="0">
                <a:solidFill>
                  <a:srgbClr val="002060"/>
                </a:solidFill>
                <a:latin typeface="等线" panose="02010600030101010101" pitchFamily="2" charset="-122"/>
                <a:ea typeface="等线" panose="02010600030101010101" pitchFamily="2" charset="-122"/>
              </a:rPr>
              <a:t>》</a:t>
            </a:r>
            <a:r>
              <a:rPr lang="zh-CN" altLang="en-US" sz="2400" b="1" dirty="0">
                <a:solidFill>
                  <a:srgbClr val="002060"/>
                </a:solidFill>
                <a:latin typeface="等线" panose="02010600030101010101" pitchFamily="2" charset="-122"/>
                <a:ea typeface="等线" panose="02010600030101010101" pitchFamily="2" charset="-122"/>
              </a:rPr>
              <a:t>合称</a:t>
            </a:r>
            <a:r>
              <a:rPr lang="en-US" altLang="zh-CN" sz="2400" b="1" dirty="0">
                <a:solidFill>
                  <a:srgbClr val="002060"/>
                </a:solidFill>
                <a:latin typeface="等线" panose="02010600030101010101" pitchFamily="2" charset="-122"/>
                <a:ea typeface="等线" panose="02010600030101010101" pitchFamily="2" charset="-122"/>
              </a:rPr>
              <a:t>《</a:t>
            </a:r>
            <a:r>
              <a:rPr lang="zh-CN" altLang="en-US" sz="2400" b="1" dirty="0">
                <a:solidFill>
                  <a:srgbClr val="002060"/>
                </a:solidFill>
                <a:latin typeface="等线" panose="02010600030101010101" pitchFamily="2" charset="-122"/>
                <a:ea typeface="等线" panose="02010600030101010101" pitchFamily="2" charset="-122"/>
              </a:rPr>
              <a:t>罗马民法大全</a:t>
            </a:r>
            <a:r>
              <a:rPr lang="en-US" altLang="zh-CN" sz="2400" b="1" dirty="0" smtClean="0">
                <a:solidFill>
                  <a:srgbClr val="002060"/>
                </a:solidFill>
                <a:latin typeface="等线" panose="02010600030101010101" pitchFamily="2" charset="-122"/>
                <a:ea typeface="等线" panose="02010600030101010101" pitchFamily="2" charset="-122"/>
              </a:rPr>
              <a:t>》</a:t>
            </a:r>
            <a:r>
              <a:rPr lang="zh-CN" altLang="en-US" sz="2400" b="1" dirty="0" smtClean="0">
                <a:solidFill>
                  <a:srgbClr val="002060"/>
                </a:solidFill>
                <a:latin typeface="等线" panose="02010600030101010101" pitchFamily="2" charset="-122"/>
                <a:ea typeface="等线" panose="02010600030101010101" pitchFamily="2" charset="-122"/>
              </a:rPr>
              <a:t>）</a:t>
            </a:r>
            <a:endParaRPr lang="en-US" altLang="zh-CN" sz="2400" b="1" dirty="0">
              <a:solidFill>
                <a:srgbClr val="002060"/>
              </a:solidFill>
              <a:latin typeface="等线" panose="02010600030101010101" pitchFamily="2" charset="-122"/>
              <a:ea typeface="等线" panose="02010600030101010101" pitchFamily="2" charset="-122"/>
            </a:endParaRPr>
          </a:p>
          <a:p>
            <a:pPr eaLnBrk="1" hangingPunct="1">
              <a:buFont typeface="Arial" panose="020B0604020202020204" pitchFamily="34" charset="0"/>
              <a:buNone/>
            </a:pPr>
            <a:r>
              <a:rPr lang="en-US" altLang="zh-CN" b="1" dirty="0">
                <a:solidFill>
                  <a:srgbClr val="FF0000"/>
                </a:solidFill>
                <a:latin typeface="等线" panose="02010600030101010101" pitchFamily="2" charset="-122"/>
                <a:ea typeface="等线" panose="02010600030101010101" pitchFamily="2" charset="-122"/>
              </a:rPr>
              <a:t>       </a:t>
            </a:r>
            <a:r>
              <a:rPr lang="zh-CN" altLang="en-US" b="1" dirty="0">
                <a:solidFill>
                  <a:srgbClr val="FF0000"/>
                </a:solidFill>
                <a:latin typeface="等线" panose="02010600030101010101" pitchFamily="2" charset="-122"/>
                <a:ea typeface="等线" panose="02010600030101010101" pitchFamily="2" charset="-122"/>
              </a:rPr>
              <a:t>地位：</a:t>
            </a:r>
            <a:r>
              <a:rPr lang="zh-CN" altLang="en-US" b="1" dirty="0">
                <a:solidFill>
                  <a:srgbClr val="002060"/>
                </a:solidFill>
                <a:latin typeface="等线" panose="02010600030101010101" pitchFamily="2" charset="-122"/>
                <a:ea typeface="等线" panose="02010600030101010101" pitchFamily="2" charset="-122"/>
              </a:rPr>
              <a:t>古代世界最系统、完整的法律体系。</a:t>
            </a:r>
            <a:endParaRPr lang="en-US" altLang="zh-CN" b="1" dirty="0">
              <a:solidFill>
                <a:srgbClr val="002060"/>
              </a:solidFill>
              <a:latin typeface="等线" panose="02010600030101010101" pitchFamily="2" charset="-122"/>
              <a:ea typeface="等线" panose="02010600030101010101" pitchFamily="2" charset="-122"/>
            </a:endParaRPr>
          </a:p>
          <a:p>
            <a:pPr eaLnBrk="1" hangingPunct="1">
              <a:buFont typeface="Arial" panose="020B0604020202020204" pitchFamily="34" charset="0"/>
              <a:buNone/>
            </a:pPr>
            <a:r>
              <a:rPr lang="en-US" altLang="zh-CN" b="1" dirty="0">
                <a:solidFill>
                  <a:srgbClr val="002060"/>
                </a:solidFill>
                <a:latin typeface="等线" panose="02010600030101010101" pitchFamily="2" charset="-122"/>
                <a:ea typeface="等线" panose="02010600030101010101" pitchFamily="2" charset="-122"/>
              </a:rPr>
              <a:t>       </a:t>
            </a:r>
            <a:r>
              <a:rPr lang="zh-CN" altLang="en-US" b="1" dirty="0">
                <a:solidFill>
                  <a:srgbClr val="FF0000"/>
                </a:solidFill>
                <a:latin typeface="等线" panose="02010600030101010101" pitchFamily="2" charset="-122"/>
                <a:ea typeface="等线" panose="02010600030101010101" pitchFamily="2" charset="-122"/>
              </a:rPr>
              <a:t>影响：</a:t>
            </a:r>
            <a:r>
              <a:rPr lang="zh-CN" altLang="en-US" b="1" dirty="0">
                <a:solidFill>
                  <a:srgbClr val="002060"/>
                </a:solidFill>
                <a:latin typeface="等线" panose="02010600030101010101" pitchFamily="2" charset="-122"/>
                <a:ea typeface="等线" panose="02010600030101010101" pitchFamily="2" charset="-122"/>
              </a:rPr>
              <a:t>巩固了帝国统治，对后世法律制定影响深远</a:t>
            </a:r>
            <a:endParaRPr lang="en-US" altLang="zh-CN" b="1" dirty="0">
              <a:solidFill>
                <a:srgbClr val="002060"/>
              </a:solidFill>
              <a:latin typeface="等线" panose="02010600030101010101" pitchFamily="2" charset="-122"/>
              <a:ea typeface="等线" panose="02010600030101010101" pitchFamily="2" charset="-122"/>
            </a:endParaRPr>
          </a:p>
          <a:p>
            <a:pPr eaLnBrk="1" hangingPunct="1">
              <a:buFont typeface="Arial" panose="020B0604020202020204" pitchFamily="34" charset="0"/>
              <a:buNone/>
            </a:pPr>
            <a:r>
              <a:rPr lang="en-US" altLang="zh-CN" b="1" dirty="0">
                <a:solidFill>
                  <a:srgbClr val="000000"/>
                </a:solidFill>
                <a:latin typeface="等线" panose="02010600030101010101" pitchFamily="2" charset="-122"/>
                <a:ea typeface="等线" panose="02010600030101010101" pitchFamily="2" charset="-122"/>
              </a:rPr>
              <a:t>3、1453</a:t>
            </a:r>
            <a:r>
              <a:rPr lang="zh-CN" altLang="en-US" b="1" dirty="0">
                <a:solidFill>
                  <a:srgbClr val="000000"/>
                </a:solidFill>
                <a:latin typeface="等线" panose="02010600030101010101" pitchFamily="2" charset="-122"/>
                <a:ea typeface="等线" panose="02010600030101010101" pitchFamily="2" charset="-122"/>
              </a:rPr>
              <a:t>年</a:t>
            </a:r>
            <a:r>
              <a:rPr lang="zh-CN" altLang="en-US" b="1" dirty="0" smtClean="0">
                <a:solidFill>
                  <a:srgbClr val="000000"/>
                </a:solidFill>
                <a:latin typeface="等线" panose="02010600030101010101" pitchFamily="2" charset="-122"/>
                <a:ea typeface="等线" panose="02010600030101010101" pitchFamily="2" charset="-122"/>
              </a:rPr>
              <a:t>，拜占庭帝国被</a:t>
            </a:r>
            <a:r>
              <a:rPr lang="zh-CN" altLang="en-US" b="1" dirty="0">
                <a:solidFill>
                  <a:srgbClr val="000000"/>
                </a:solidFill>
                <a:latin typeface="等线" panose="02010600030101010101" pitchFamily="2" charset="-122"/>
                <a:ea typeface="等线" panose="02010600030101010101" pitchFamily="2" charset="-122"/>
              </a:rPr>
              <a:t>奥斯曼土耳其帝国所</a:t>
            </a:r>
            <a:r>
              <a:rPr lang="zh-CN" altLang="en-US" b="1" dirty="0" smtClean="0">
                <a:solidFill>
                  <a:srgbClr val="000000"/>
                </a:solidFill>
                <a:latin typeface="等线" panose="02010600030101010101" pitchFamily="2" charset="-122"/>
                <a:ea typeface="等线" panose="02010600030101010101" pitchFamily="2" charset="-122"/>
              </a:rPr>
              <a:t>灭</a:t>
            </a:r>
            <a:endParaRPr lang="en-US" altLang="zh-CN" b="1" dirty="0" smtClean="0">
              <a:solidFill>
                <a:srgbClr val="000000"/>
              </a:solidFill>
              <a:latin typeface="等线" panose="02010600030101010101" pitchFamily="2" charset="-122"/>
              <a:ea typeface="等线" panose="02010600030101010101" pitchFamily="2" charset="-122"/>
            </a:endParaRPr>
          </a:p>
        </p:txBody>
      </p:sp>
      <p:graphicFrame>
        <p:nvGraphicFramePr>
          <p:cNvPr id="14338" name="表格 14337">
            <a:extLst>
              <a:ext uri="{FF2B5EF4-FFF2-40B4-BE49-F238E27FC236}">
                <a16:creationId xmlns:a16="http://schemas.microsoft.com/office/drawing/2014/main" xmlns="" id="{AB6A4594-1F67-4D45-BC4D-22D5B478B46E}"/>
              </a:ext>
            </a:extLst>
          </p:cNvPr>
          <p:cNvGraphicFramePr/>
          <p:nvPr>
            <p:extLst>
              <p:ext uri="{D42A27DB-BD31-4B8C-83A1-F6EECF244321}">
                <p14:modId xmlns:p14="http://schemas.microsoft.com/office/powerpoint/2010/main" xmlns="" val="4043868746"/>
              </p:ext>
            </p:extLst>
          </p:nvPr>
        </p:nvGraphicFramePr>
        <p:xfrm>
          <a:off x="551384" y="1484784"/>
          <a:ext cx="10147300" cy="2158362"/>
        </p:xfrm>
        <a:graphic>
          <a:graphicData uri="http://schemas.openxmlformats.org/drawingml/2006/table">
            <a:tbl>
              <a:tblPr/>
              <a:tblGrid>
                <a:gridCol w="1781922">
                  <a:extLst>
                    <a:ext uri="{9D8B030D-6E8A-4147-A177-3AD203B41FA5}">
                      <a16:colId xmlns:a16="http://schemas.microsoft.com/office/drawing/2014/main" xmlns="" val="20000"/>
                    </a:ext>
                  </a:extLst>
                </a:gridCol>
                <a:gridCol w="4558950">
                  <a:extLst>
                    <a:ext uri="{9D8B030D-6E8A-4147-A177-3AD203B41FA5}">
                      <a16:colId xmlns:a16="http://schemas.microsoft.com/office/drawing/2014/main" xmlns="" val="20001"/>
                    </a:ext>
                  </a:extLst>
                </a:gridCol>
                <a:gridCol w="3806428">
                  <a:extLst>
                    <a:ext uri="{9D8B030D-6E8A-4147-A177-3AD203B41FA5}">
                      <a16:colId xmlns:a16="http://schemas.microsoft.com/office/drawing/2014/main" xmlns="" val="20002"/>
                    </a:ext>
                  </a:extLst>
                </a:gridCol>
              </a:tblGrid>
              <a:tr h="457196">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lgn="l">
                        <a:defRPr sz="2400" kern="1200"/>
                      </a:lvl2pPr>
                      <a:lvl3pPr marL="1143000" lvl="2" indent="-228600" algn="l">
                        <a:defRPr sz="2000" kern="1200"/>
                      </a:lvl3pPr>
                      <a:lvl4pPr marL="1600200" lvl="3" indent="-228600" algn="l">
                        <a:defRPr sz="1800" kern="1200"/>
                      </a:lvl4pPr>
                      <a:lvl5pPr marL="2057400" lvl="4" indent="-228600" algn="l">
                        <a:defRPr sz="1800" kern="1200"/>
                      </a:lvl5pPr>
                    </a:lstStyle>
                    <a:p>
                      <a:pPr marL="0" lvl="0" indent="0">
                        <a:buNone/>
                      </a:pPr>
                      <a:r>
                        <a:rPr lang="en-US" altLang="zh-CN" sz="2400" b="1" dirty="0">
                          <a:solidFill>
                            <a:srgbClr val="CC3300"/>
                          </a:solidFill>
                          <a:latin typeface="等线" panose="02010600030101010101" pitchFamily="2" charset="-122"/>
                          <a:ea typeface="等线" panose="02010600030101010101" pitchFamily="2" charset="-122"/>
                        </a:rPr>
                        <a:t> </a:t>
                      </a:r>
                      <a:r>
                        <a:rPr lang="zh-CN" altLang="en-US" sz="2400" b="1" dirty="0">
                          <a:solidFill>
                            <a:srgbClr val="CC3300"/>
                          </a:solidFill>
                          <a:latin typeface="等线" panose="02010600030101010101" pitchFamily="2" charset="-122"/>
                          <a:ea typeface="等线" panose="02010600030101010101" pitchFamily="2" charset="-122"/>
                        </a:rPr>
                        <a:t>项目  </a:t>
                      </a:r>
                    </a:p>
                  </a:txBody>
                  <a:tcPr marL="91446" marR="91446" marT="45717" marB="45717"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lgn="l">
                        <a:defRPr sz="2400" kern="1200"/>
                      </a:lvl2pPr>
                      <a:lvl3pPr marL="1143000" lvl="2" indent="-228600" algn="l">
                        <a:defRPr sz="2000" kern="1200"/>
                      </a:lvl3pPr>
                      <a:lvl4pPr marL="1600200" lvl="3" indent="-228600" algn="l">
                        <a:defRPr sz="1800" kern="1200"/>
                      </a:lvl4pPr>
                      <a:lvl5pPr marL="2057400" lvl="4" indent="-228600" algn="l">
                        <a:defRPr sz="1800" kern="1200"/>
                      </a:lvl5pPr>
                    </a:lstStyle>
                    <a:p>
                      <a:pPr marL="0" lvl="0" indent="0">
                        <a:buNone/>
                      </a:pPr>
                      <a:r>
                        <a:rPr lang="en-US" altLang="zh-CN" sz="2400" b="1" dirty="0">
                          <a:solidFill>
                            <a:srgbClr val="CC3300"/>
                          </a:solidFill>
                          <a:latin typeface="等线" panose="02010600030101010101" pitchFamily="2" charset="-122"/>
                          <a:ea typeface="等线" panose="02010600030101010101" pitchFamily="2" charset="-122"/>
                        </a:rPr>
                        <a:t>      </a:t>
                      </a:r>
                      <a:r>
                        <a:rPr lang="zh-CN" altLang="en-US" sz="2400" b="1" dirty="0">
                          <a:solidFill>
                            <a:srgbClr val="CC3300"/>
                          </a:solidFill>
                          <a:latin typeface="等线" panose="02010600030101010101" pitchFamily="2" charset="-122"/>
                          <a:ea typeface="等线" panose="02010600030101010101" pitchFamily="2" charset="-122"/>
                        </a:rPr>
                        <a:t>公民法</a:t>
                      </a:r>
                    </a:p>
                  </a:txBody>
                  <a:tcPr marL="91446" marR="91446" marT="45717" marB="45717"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lgn="l">
                        <a:defRPr sz="2400" kern="1200"/>
                      </a:lvl2pPr>
                      <a:lvl3pPr marL="1143000" lvl="2" indent="-228600" algn="l">
                        <a:defRPr sz="2000" kern="1200"/>
                      </a:lvl3pPr>
                      <a:lvl4pPr marL="1600200" lvl="3" indent="-228600" algn="l">
                        <a:defRPr sz="1800" kern="1200"/>
                      </a:lvl4pPr>
                      <a:lvl5pPr marL="2057400" lvl="4" indent="-228600" algn="l">
                        <a:defRPr sz="1800" kern="1200"/>
                      </a:lvl5pPr>
                    </a:lstStyle>
                    <a:p>
                      <a:pPr marL="0" lvl="0" indent="0">
                        <a:buNone/>
                      </a:pPr>
                      <a:r>
                        <a:rPr lang="en-US" altLang="zh-CN" sz="2400" b="1" dirty="0">
                          <a:solidFill>
                            <a:srgbClr val="CC3300"/>
                          </a:solidFill>
                          <a:latin typeface="等线" panose="02010600030101010101" pitchFamily="2" charset="-122"/>
                          <a:ea typeface="等线" panose="02010600030101010101" pitchFamily="2" charset="-122"/>
                        </a:rPr>
                        <a:t>       </a:t>
                      </a:r>
                      <a:r>
                        <a:rPr lang="zh-CN" altLang="en-US" sz="2400" b="1" dirty="0">
                          <a:solidFill>
                            <a:srgbClr val="CC3300"/>
                          </a:solidFill>
                          <a:latin typeface="等线" panose="02010600030101010101" pitchFamily="2" charset="-122"/>
                          <a:ea typeface="等线" panose="02010600030101010101" pitchFamily="2" charset="-122"/>
                        </a:rPr>
                        <a:t>万民法</a:t>
                      </a:r>
                    </a:p>
                  </a:txBody>
                  <a:tcPr marL="91446" marR="91446" marT="45717" marB="45717"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664848">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lgn="l">
                        <a:defRPr sz="2400" kern="1200"/>
                      </a:lvl2pPr>
                      <a:lvl3pPr marL="1143000" lvl="2" indent="-228600" algn="l">
                        <a:defRPr sz="2000" kern="1200"/>
                      </a:lvl3pPr>
                      <a:lvl4pPr marL="1600200" lvl="3" indent="-228600" algn="l">
                        <a:defRPr sz="1800" kern="1200"/>
                      </a:lvl4pPr>
                      <a:lvl5pPr marL="2057400" lvl="4" indent="-228600" algn="l">
                        <a:defRPr sz="1800" kern="1200"/>
                      </a:lvl5pPr>
                    </a:lstStyle>
                    <a:p>
                      <a:pPr marL="0" lvl="0" indent="0">
                        <a:buNone/>
                      </a:pPr>
                      <a:r>
                        <a:rPr lang="en-US" altLang="zh-CN" sz="2400" b="1" dirty="0">
                          <a:solidFill>
                            <a:srgbClr val="CC3300"/>
                          </a:solidFill>
                          <a:latin typeface="等线" panose="02010600030101010101" pitchFamily="2" charset="-122"/>
                          <a:ea typeface="等线" panose="02010600030101010101" pitchFamily="2" charset="-122"/>
                        </a:rPr>
                        <a:t> </a:t>
                      </a:r>
                      <a:r>
                        <a:rPr lang="zh-CN" altLang="en-US" sz="2400" b="1" dirty="0" smtClean="0">
                          <a:solidFill>
                            <a:srgbClr val="CC3300"/>
                          </a:solidFill>
                          <a:latin typeface="等线" panose="02010600030101010101" pitchFamily="2" charset="-122"/>
                          <a:ea typeface="等线" panose="02010600030101010101" pitchFamily="2" charset="-122"/>
                        </a:rPr>
                        <a:t>时间</a:t>
                      </a:r>
                      <a:endParaRPr lang="zh-CN" altLang="en-US" sz="2400" b="1" dirty="0">
                        <a:solidFill>
                          <a:srgbClr val="CC3300"/>
                        </a:solidFill>
                        <a:latin typeface="等线" panose="02010600030101010101" pitchFamily="2" charset="-122"/>
                        <a:ea typeface="等线" panose="02010600030101010101" pitchFamily="2" charset="-122"/>
                      </a:endParaRPr>
                    </a:p>
                  </a:txBody>
                  <a:tcPr marL="91446" marR="91446" marT="45717" marB="45717"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lgn="l">
                        <a:defRPr sz="2400" kern="1200"/>
                      </a:lvl2pPr>
                      <a:lvl3pPr marL="1143000" lvl="2" indent="-228600" algn="l">
                        <a:defRPr sz="2000" kern="1200"/>
                      </a:lvl3pPr>
                      <a:lvl4pPr marL="1600200" lvl="3" indent="-228600" algn="l">
                        <a:defRPr sz="1800" kern="1200"/>
                      </a:lvl4pPr>
                      <a:lvl5pPr marL="2057400" lvl="4" indent="-228600" algn="l">
                        <a:defRPr sz="1800" kern="1200"/>
                      </a:lvl5pPr>
                    </a:lstStyle>
                    <a:p>
                      <a:pPr marL="0" lvl="0" indent="0">
                        <a:buNone/>
                      </a:pPr>
                      <a:r>
                        <a:rPr lang="zh-CN" altLang="en-US" sz="2400" b="1" dirty="0" smtClean="0">
                          <a:latin typeface="等线" panose="02010600030101010101" pitchFamily="2" charset="-122"/>
                          <a:ea typeface="等线" panose="02010600030101010101" pitchFamily="2" charset="-122"/>
                        </a:rPr>
                        <a:t>罗马共和国</a:t>
                      </a:r>
                      <a:endParaRPr lang="zh-CN" altLang="en-US" sz="2400" b="1" dirty="0">
                        <a:latin typeface="等线" panose="02010600030101010101" pitchFamily="2" charset="-122"/>
                        <a:ea typeface="等线" panose="02010600030101010101" pitchFamily="2" charset="-122"/>
                      </a:endParaRPr>
                    </a:p>
                  </a:txBody>
                  <a:tcPr marL="91446" marR="91446" marT="45717" marB="45717"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lgn="l">
                        <a:defRPr sz="2400" kern="1200"/>
                      </a:lvl2pPr>
                      <a:lvl3pPr marL="1143000" lvl="2" indent="-228600" algn="l">
                        <a:defRPr sz="2000" kern="1200"/>
                      </a:lvl3pPr>
                      <a:lvl4pPr marL="1600200" lvl="3" indent="-228600" algn="l">
                        <a:defRPr sz="1800" kern="1200"/>
                      </a:lvl4pPr>
                      <a:lvl5pPr marL="2057400" lvl="4" indent="-228600" algn="l">
                        <a:defRPr sz="1800" kern="1200"/>
                      </a:lvl5pPr>
                    </a:lstStyle>
                    <a:p>
                      <a:pPr marL="0" lvl="0" indent="0">
                        <a:buNone/>
                      </a:pPr>
                      <a:r>
                        <a:rPr lang="zh-CN" altLang="en-US" sz="2400" b="1" dirty="0" smtClean="0">
                          <a:latin typeface="等线" panose="02010600030101010101" pitchFamily="2" charset="-122"/>
                          <a:ea typeface="等线" panose="02010600030101010101" pitchFamily="2" charset="-122"/>
                        </a:rPr>
                        <a:t>罗马帝国</a:t>
                      </a:r>
                      <a:endParaRPr lang="zh-CN" altLang="en-US" sz="2400" b="1" dirty="0">
                        <a:latin typeface="等线" panose="02010600030101010101" pitchFamily="2" charset="-122"/>
                        <a:ea typeface="等线" panose="02010600030101010101" pitchFamily="2" charset="-122"/>
                      </a:endParaRPr>
                    </a:p>
                  </a:txBody>
                  <a:tcPr marL="91446" marR="91446" marT="45717" marB="45717"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457195">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lgn="l">
                        <a:defRPr sz="2400" kern="1200"/>
                      </a:lvl2pPr>
                      <a:lvl3pPr marL="1143000" lvl="2" indent="-228600" algn="l">
                        <a:defRPr sz="2000" kern="1200"/>
                      </a:lvl3pPr>
                      <a:lvl4pPr marL="1600200" lvl="3" indent="-228600" algn="l">
                        <a:defRPr sz="1800" kern="1200"/>
                      </a:lvl4pPr>
                      <a:lvl5pPr marL="2057400" lvl="4" indent="-228600" algn="l">
                        <a:defRPr sz="1800" kern="1200"/>
                      </a:lvl5pPr>
                    </a:lstStyle>
                    <a:p>
                      <a:pPr marL="0" lvl="0" indent="0">
                        <a:buNone/>
                      </a:pPr>
                      <a:r>
                        <a:rPr lang="en-US" altLang="zh-CN" sz="2400" b="1">
                          <a:solidFill>
                            <a:srgbClr val="CC3300"/>
                          </a:solidFill>
                          <a:latin typeface="等线" panose="02010600030101010101" pitchFamily="2" charset="-122"/>
                          <a:ea typeface="等线" panose="02010600030101010101" pitchFamily="2" charset="-122"/>
                        </a:rPr>
                        <a:t> </a:t>
                      </a:r>
                      <a:r>
                        <a:rPr lang="zh-CN" altLang="en-US" sz="2400" b="1">
                          <a:solidFill>
                            <a:srgbClr val="CC3300"/>
                          </a:solidFill>
                          <a:latin typeface="等线" panose="02010600030101010101" pitchFamily="2" charset="-122"/>
                          <a:ea typeface="等线" panose="02010600030101010101" pitchFamily="2" charset="-122"/>
                        </a:rPr>
                        <a:t>适用范围</a:t>
                      </a:r>
                    </a:p>
                  </a:txBody>
                  <a:tcPr marL="91446" marR="91446" marT="45717" marB="45717"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lgn="l">
                        <a:defRPr sz="2400" kern="1200"/>
                      </a:lvl2pPr>
                      <a:lvl3pPr marL="1143000" lvl="2" indent="-228600" algn="l">
                        <a:defRPr sz="2000" kern="1200"/>
                      </a:lvl3pPr>
                      <a:lvl4pPr marL="1600200" lvl="3" indent="-228600" algn="l">
                        <a:defRPr sz="1800" kern="1200"/>
                      </a:lvl4pPr>
                      <a:lvl5pPr marL="2057400" lvl="4" indent="-228600" algn="l">
                        <a:defRPr sz="1800" kern="1200"/>
                      </a:lvl5pPr>
                    </a:lstStyle>
                    <a:p>
                      <a:pPr marL="0" lvl="0" indent="0">
                        <a:buNone/>
                      </a:pPr>
                      <a:r>
                        <a:rPr lang="zh-CN" altLang="en-US" sz="2400" b="1" dirty="0" smtClean="0">
                          <a:latin typeface="等线" panose="02010600030101010101" pitchFamily="2" charset="-122"/>
                          <a:ea typeface="等线" panose="02010600030101010101" pitchFamily="2" charset="-122"/>
                        </a:rPr>
                        <a:t>罗马公民</a:t>
                      </a:r>
                      <a:endParaRPr lang="zh-CN" altLang="en-US" sz="2400" b="1" dirty="0">
                        <a:latin typeface="等线" panose="02010600030101010101" pitchFamily="2" charset="-122"/>
                        <a:ea typeface="等线" panose="02010600030101010101" pitchFamily="2" charset="-122"/>
                      </a:endParaRPr>
                    </a:p>
                  </a:txBody>
                  <a:tcPr marL="91446" marR="91446" marT="45717" marB="45717"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lgn="l">
                        <a:defRPr sz="2400" kern="1200"/>
                      </a:lvl2pPr>
                      <a:lvl3pPr marL="1143000" lvl="2" indent="-228600" algn="l">
                        <a:defRPr sz="2000" kern="1200"/>
                      </a:lvl3pPr>
                      <a:lvl4pPr marL="1600200" lvl="3" indent="-228600" algn="l">
                        <a:defRPr sz="1800" kern="1200"/>
                      </a:lvl4pPr>
                      <a:lvl5pPr marL="2057400" lvl="4" indent="-228600" algn="l">
                        <a:defRPr sz="1800" kern="1200"/>
                      </a:lvl5pPr>
                    </a:lstStyle>
                    <a:p>
                      <a:pPr marL="0" lvl="0" indent="0">
                        <a:buNone/>
                      </a:pPr>
                      <a:r>
                        <a:rPr lang="zh-CN" altLang="en-US" sz="2400" b="1" dirty="0" smtClean="0">
                          <a:latin typeface="等线" panose="02010600030101010101" pitchFamily="2" charset="-122"/>
                          <a:ea typeface="等线" panose="02010600030101010101" pitchFamily="2" charset="-122"/>
                        </a:rPr>
                        <a:t>罗马境内一切自由民</a:t>
                      </a:r>
                      <a:endParaRPr lang="zh-CN" altLang="en-US" sz="2400" b="1" dirty="0">
                        <a:latin typeface="等线" panose="02010600030101010101" pitchFamily="2" charset="-122"/>
                        <a:ea typeface="等线" panose="02010600030101010101" pitchFamily="2" charset="-122"/>
                      </a:endParaRPr>
                    </a:p>
                  </a:txBody>
                  <a:tcPr marL="91446" marR="91446" marT="45717" marB="45717"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r h="579123">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lgn="l">
                        <a:defRPr sz="2400" kern="1200"/>
                      </a:lvl2pPr>
                      <a:lvl3pPr marL="1143000" lvl="2" indent="-228600" algn="l">
                        <a:defRPr sz="2000" kern="1200"/>
                      </a:lvl3pPr>
                      <a:lvl4pPr marL="1600200" lvl="3" indent="-228600" algn="l">
                        <a:defRPr sz="1800" kern="1200"/>
                      </a:lvl4pPr>
                      <a:lvl5pPr marL="2057400" lvl="4" indent="-228600" algn="l">
                        <a:defRPr sz="1800" kern="1200"/>
                      </a:lvl5pPr>
                    </a:lstStyle>
                    <a:p>
                      <a:pPr marL="0" lvl="0" indent="0">
                        <a:buNone/>
                      </a:pPr>
                      <a:r>
                        <a:rPr lang="en-US" altLang="zh-CN" sz="2400" b="1" dirty="0">
                          <a:solidFill>
                            <a:srgbClr val="CC3300"/>
                          </a:solidFill>
                          <a:latin typeface="等线" panose="02010600030101010101" pitchFamily="2" charset="-122"/>
                          <a:ea typeface="等线" panose="02010600030101010101" pitchFamily="2" charset="-122"/>
                        </a:rPr>
                        <a:t> </a:t>
                      </a:r>
                      <a:r>
                        <a:rPr lang="zh-CN" altLang="en-US" sz="2400" b="1" dirty="0">
                          <a:solidFill>
                            <a:srgbClr val="CC3300"/>
                          </a:solidFill>
                          <a:latin typeface="等线" panose="02010600030101010101" pitchFamily="2" charset="-122"/>
                          <a:ea typeface="等线" panose="02010600030101010101" pitchFamily="2" charset="-122"/>
                        </a:rPr>
                        <a:t>结果</a:t>
                      </a:r>
                    </a:p>
                  </a:txBody>
                  <a:tcPr marL="91446" marR="91446" marT="45717" marB="45717" anchor="ctr">
                    <a:lnL w="28575" cap="flat" cmpd="sng">
                      <a:solidFill>
                        <a:schemeClr val="tx1"/>
                      </a:solidFill>
                      <a:prstDash val="soli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gridSpan="2">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lgn="l">
                        <a:defRPr sz="2400" kern="1200"/>
                      </a:lvl2pPr>
                      <a:lvl3pPr marL="1143000" lvl="2" indent="-228600" algn="l">
                        <a:defRPr sz="2000" kern="1200"/>
                      </a:lvl3pPr>
                      <a:lvl4pPr marL="1600200" lvl="3" indent="-228600" algn="l">
                        <a:defRPr sz="1800" kern="1200"/>
                      </a:lvl4pPr>
                      <a:lvl5pPr marL="2057400" lvl="4" indent="-228600" algn="l">
                        <a:defRPr sz="1800" kern="1200"/>
                      </a:lvl5pPr>
                    </a:lstStyle>
                    <a:p>
                      <a:pPr marL="0" lvl="0" indent="0">
                        <a:buNone/>
                      </a:pPr>
                      <a:r>
                        <a:rPr lang="zh-CN" altLang="en-US" sz="2400" b="1" dirty="0" smtClean="0">
                          <a:latin typeface="等线" panose="02010600030101010101" pitchFamily="2" charset="-122"/>
                          <a:ea typeface="等线" panose="02010600030101010101" pitchFamily="2" charset="-122"/>
                        </a:rPr>
                        <a:t>万民法逐步取代公民法，成为巩固罗马统治的重要工具</a:t>
                      </a:r>
                    </a:p>
                  </a:txBody>
                  <a:tcPr marL="91446" marR="91446" marT="45717" marB="45717" anchor="ctr">
                    <a:lnL w="12700" cap="flat" cmpd="sng" algn="ctr">
                      <a:solidFill>
                        <a:schemeClr val="tx1"/>
                      </a:solidFill>
                      <a:prstDash val="solid"/>
                      <a:round/>
                      <a:headEnd type="none" w="med" len="med"/>
                      <a:tailEnd type="none" w="med" len="med"/>
                    </a:lnL>
                    <a:lnR w="28575" cap="flat" cmpd="sng">
                      <a:solidFill>
                        <a:schemeClr val="tx1"/>
                      </a:solidFill>
                      <a:prstDash val="solid"/>
                      <a:headEnd type="none" w="med" len="med"/>
                      <a:tailEnd type="none" w="med" len="med"/>
                    </a:lnR>
                    <a:lnT w="12700" cap="flat" cmpd="sng" algn="ctr">
                      <a:solidFill>
                        <a:schemeClr val="tx1"/>
                      </a:solidFill>
                      <a:prstDash val="solid"/>
                      <a:roun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hMerge="1">
                  <a:txBody>
                    <a:bodyPr/>
                    <a:lstStyle/>
                    <a:p>
                      <a:endParaRPr lang="zh-CN"/>
                    </a:p>
                  </a:txBody>
                  <a:tcPr>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tcPr>
                </a:tc>
                <a:extLst>
                  <a:ext uri="{0D108BD9-81ED-4DB2-BD59-A6C34878D82A}">
                    <a16:rowId xmlns:a16="http://schemas.microsoft.com/office/drawing/2014/main" xmlns="" val="10004"/>
                  </a:ext>
                </a:extLst>
              </a:tr>
            </a:tbl>
          </a:graphicData>
        </a:graphic>
      </p:graphicFrame>
      <p:sp>
        <p:nvSpPr>
          <p:cNvPr id="5" name="流程图: 顺序访问存储器 4"/>
          <p:cNvSpPr/>
          <p:nvPr/>
        </p:nvSpPr>
        <p:spPr>
          <a:xfrm>
            <a:off x="246208" y="218677"/>
            <a:ext cx="1224136" cy="434815"/>
          </a:xfrm>
          <a:prstGeom prst="flowChartMagneticTap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solidFill>
                  <a:schemeClr val="tx1"/>
                </a:solidFill>
              </a:rPr>
              <a:t>笔记</a:t>
            </a:r>
            <a:endParaRPr lang="zh-CN" altLang="en-US" sz="2400" b="1" dirty="0">
              <a:solidFill>
                <a:schemeClr val="tx1"/>
              </a:solidFill>
            </a:endParaRPr>
          </a:p>
        </p:txBody>
      </p:sp>
    </p:spTree>
    <p:extLst>
      <p:ext uri="{BB962C8B-B14F-4D97-AF65-F5344CB8AC3E}">
        <p14:creationId xmlns:p14="http://schemas.microsoft.com/office/powerpoint/2010/main" xmlns="" val="3874380733"/>
      </p:ext>
    </p:extLst>
  </p:cSld>
  <p:clrMapOvr>
    <a:masterClrMapping/>
  </p:clrMapOvr>
  <p:transition spd="slow">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Box 2"/>
          <p:cNvSpPr txBox="1">
            <a:spLocks noChangeArrowheads="1"/>
          </p:cNvSpPr>
          <p:nvPr/>
        </p:nvSpPr>
        <p:spPr bwMode="auto">
          <a:xfrm>
            <a:off x="1919536" y="238149"/>
            <a:ext cx="4536501" cy="5232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dirty="0" smtClean="0">
                <a:solidFill>
                  <a:srgbClr val="FF0000"/>
                </a:solidFill>
                <a:latin typeface="黑体" panose="02010609060101010101" pitchFamily="49" charset="-122"/>
                <a:ea typeface="黑体" panose="02010609060101010101" pitchFamily="49" charset="-122"/>
              </a:rPr>
              <a:t>俄</a:t>
            </a:r>
            <a:r>
              <a:rPr lang="zh-CN" altLang="en-US" sz="2800" dirty="0">
                <a:solidFill>
                  <a:srgbClr val="FF0000"/>
                </a:solidFill>
                <a:latin typeface="黑体" panose="02010609060101010101" pitchFamily="49" charset="-122"/>
                <a:ea typeface="黑体" panose="02010609060101010101" pitchFamily="49" charset="-122"/>
              </a:rPr>
              <a:t>罗</a:t>
            </a:r>
            <a:r>
              <a:rPr lang="zh-CN" altLang="en-US" sz="2800" dirty="0" smtClean="0">
                <a:solidFill>
                  <a:srgbClr val="FF0000"/>
                </a:solidFill>
                <a:latin typeface="黑体" panose="02010609060101010101" pitchFamily="49" charset="-122"/>
                <a:ea typeface="黑体" panose="02010609060101010101" pitchFamily="49" charset="-122"/>
              </a:rPr>
              <a:t>斯帝国的兴起</a:t>
            </a:r>
            <a:endParaRPr lang="zh-CN" altLang="en-US" sz="2800" dirty="0">
              <a:solidFill>
                <a:srgbClr val="FF0000"/>
              </a:solidFill>
              <a:latin typeface="黑体" panose="02010609060101010101" pitchFamily="49" charset="-122"/>
              <a:ea typeface="黑体" panose="02010609060101010101" pitchFamily="49" charset="-122"/>
            </a:endParaRPr>
          </a:p>
        </p:txBody>
      </p:sp>
      <p:sp>
        <p:nvSpPr>
          <p:cNvPr id="24579" name="TextBox 4"/>
          <p:cNvSpPr txBox="1">
            <a:spLocks noChangeArrowheads="1"/>
          </p:cNvSpPr>
          <p:nvPr/>
        </p:nvSpPr>
        <p:spPr bwMode="auto">
          <a:xfrm>
            <a:off x="551384" y="1241388"/>
            <a:ext cx="6624736" cy="39703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2800" b="1" dirty="0">
                <a:latin typeface="+mn-ea"/>
                <a:ea typeface="+mn-ea"/>
              </a:rPr>
              <a:t>（</a:t>
            </a:r>
            <a:r>
              <a:rPr lang="en-US" altLang="zh-CN" sz="2800" b="1" dirty="0">
                <a:latin typeface="+mn-ea"/>
                <a:ea typeface="+mn-ea"/>
              </a:rPr>
              <a:t>1</a:t>
            </a:r>
            <a:r>
              <a:rPr lang="zh-CN" altLang="en-US" sz="2800" b="1" dirty="0">
                <a:latin typeface="+mn-ea"/>
                <a:ea typeface="+mn-ea"/>
              </a:rPr>
              <a:t>）</a:t>
            </a:r>
            <a:r>
              <a:rPr lang="zh-CN" altLang="en-US" sz="2800" b="1" dirty="0">
                <a:solidFill>
                  <a:srgbClr val="FF0000"/>
                </a:solidFill>
                <a:latin typeface="+mn-ea"/>
                <a:ea typeface="+mn-ea"/>
              </a:rPr>
              <a:t>发端：</a:t>
            </a:r>
            <a:r>
              <a:rPr lang="en-US" altLang="zh-CN" sz="2800" b="1" dirty="0">
                <a:latin typeface="+mn-ea"/>
                <a:ea typeface="+mn-ea"/>
              </a:rPr>
              <a:t>9</a:t>
            </a:r>
            <a:r>
              <a:rPr lang="zh-CN" altLang="en-US" sz="2800" b="1" dirty="0">
                <a:latin typeface="+mn-ea"/>
                <a:ea typeface="+mn-ea"/>
              </a:rPr>
              <a:t>世纪  基辅罗斯</a:t>
            </a:r>
            <a:endParaRPr lang="en-US" altLang="zh-CN" sz="2800" b="1" dirty="0">
              <a:latin typeface="+mn-ea"/>
              <a:ea typeface="+mn-ea"/>
            </a:endParaRPr>
          </a:p>
          <a:p>
            <a:pPr eaLnBrk="1" hangingPunct="1">
              <a:lnSpc>
                <a:spcPct val="150000"/>
              </a:lnSpc>
            </a:pPr>
            <a:r>
              <a:rPr lang="zh-CN" altLang="en-US" sz="2800" b="1" dirty="0">
                <a:latin typeface="+mn-ea"/>
                <a:ea typeface="+mn-ea"/>
              </a:rPr>
              <a:t>（</a:t>
            </a:r>
            <a:r>
              <a:rPr lang="en-US" altLang="zh-CN" sz="2800" b="1" dirty="0">
                <a:latin typeface="+mn-ea"/>
                <a:ea typeface="+mn-ea"/>
              </a:rPr>
              <a:t>2</a:t>
            </a:r>
            <a:r>
              <a:rPr lang="zh-CN" altLang="en-US" sz="2800" b="1" dirty="0">
                <a:latin typeface="+mn-ea"/>
                <a:ea typeface="+mn-ea"/>
              </a:rPr>
              <a:t>）</a:t>
            </a:r>
            <a:r>
              <a:rPr lang="zh-CN" altLang="en-US" sz="2800" b="1" dirty="0">
                <a:solidFill>
                  <a:srgbClr val="FF0000"/>
                </a:solidFill>
                <a:latin typeface="+mn-ea"/>
                <a:ea typeface="+mn-ea"/>
              </a:rPr>
              <a:t>被征服：</a:t>
            </a:r>
            <a:r>
              <a:rPr lang="en-US" altLang="zh-CN" sz="2800" b="1" dirty="0">
                <a:latin typeface="+mn-ea"/>
                <a:ea typeface="+mn-ea"/>
              </a:rPr>
              <a:t>13</a:t>
            </a:r>
            <a:r>
              <a:rPr lang="zh-CN" altLang="en-US" sz="2800" b="1" dirty="0">
                <a:latin typeface="+mn-ea"/>
                <a:ea typeface="+mn-ea"/>
              </a:rPr>
              <a:t>世纪  蒙古  金帐汗国</a:t>
            </a:r>
            <a:endParaRPr lang="en-US" altLang="zh-CN" sz="2800" b="1" dirty="0">
              <a:latin typeface="+mn-ea"/>
              <a:ea typeface="+mn-ea"/>
            </a:endParaRPr>
          </a:p>
          <a:p>
            <a:pPr eaLnBrk="1" hangingPunct="1">
              <a:lnSpc>
                <a:spcPct val="150000"/>
              </a:lnSpc>
            </a:pPr>
            <a:r>
              <a:rPr lang="zh-CN" altLang="en-US" sz="2800" b="1" dirty="0">
                <a:latin typeface="+mn-ea"/>
                <a:ea typeface="+mn-ea"/>
              </a:rPr>
              <a:t>（</a:t>
            </a:r>
            <a:r>
              <a:rPr lang="en-US" altLang="zh-CN" sz="2800" b="1" dirty="0">
                <a:latin typeface="+mn-ea"/>
                <a:ea typeface="+mn-ea"/>
              </a:rPr>
              <a:t>3</a:t>
            </a:r>
            <a:r>
              <a:rPr lang="zh-CN" altLang="en-US" sz="2800" b="1" dirty="0">
                <a:latin typeface="+mn-ea"/>
                <a:ea typeface="+mn-ea"/>
              </a:rPr>
              <a:t>）</a:t>
            </a:r>
            <a:r>
              <a:rPr lang="zh-CN" altLang="en-US" sz="2800" b="1" dirty="0">
                <a:solidFill>
                  <a:srgbClr val="FF0000"/>
                </a:solidFill>
                <a:latin typeface="+mn-ea"/>
                <a:ea typeface="+mn-ea"/>
              </a:rPr>
              <a:t>正式建国：</a:t>
            </a:r>
            <a:endParaRPr lang="en-US" altLang="zh-CN" sz="2800" b="1" dirty="0">
              <a:solidFill>
                <a:srgbClr val="FF0000"/>
              </a:solidFill>
              <a:latin typeface="+mn-ea"/>
              <a:ea typeface="+mn-ea"/>
            </a:endParaRPr>
          </a:p>
          <a:p>
            <a:pPr eaLnBrk="1" hangingPunct="1">
              <a:lnSpc>
                <a:spcPct val="150000"/>
              </a:lnSpc>
            </a:pPr>
            <a:r>
              <a:rPr lang="en-US" altLang="zh-CN" sz="2800" b="1" dirty="0">
                <a:latin typeface="+mn-ea"/>
                <a:ea typeface="+mn-ea"/>
              </a:rPr>
              <a:t>          A.16</a:t>
            </a:r>
            <a:r>
              <a:rPr lang="zh-CN" altLang="en-US" sz="2800" b="1" dirty="0">
                <a:latin typeface="+mn-ea"/>
                <a:ea typeface="+mn-ea"/>
              </a:rPr>
              <a:t>世纪  莫斯科 </a:t>
            </a:r>
            <a:endParaRPr lang="en-US" altLang="zh-CN" sz="2800" b="1" dirty="0">
              <a:latin typeface="+mn-ea"/>
              <a:ea typeface="+mn-ea"/>
            </a:endParaRPr>
          </a:p>
          <a:p>
            <a:pPr eaLnBrk="1" hangingPunct="1">
              <a:lnSpc>
                <a:spcPct val="150000"/>
              </a:lnSpc>
            </a:pPr>
            <a:r>
              <a:rPr lang="en-US" altLang="zh-CN" sz="2800" b="1" dirty="0">
                <a:latin typeface="+mn-ea"/>
                <a:ea typeface="+mn-ea"/>
              </a:rPr>
              <a:t>          B.1547</a:t>
            </a:r>
            <a:r>
              <a:rPr lang="zh-CN" altLang="en-US" sz="2800" b="1" dirty="0">
                <a:latin typeface="+mn-ea"/>
                <a:ea typeface="+mn-ea"/>
              </a:rPr>
              <a:t>年  </a:t>
            </a:r>
            <a:r>
              <a:rPr lang="zh-CN" altLang="en-US" sz="2800" b="1" u="sng" dirty="0">
                <a:latin typeface="+mn-ea"/>
                <a:ea typeface="+mn-ea"/>
              </a:rPr>
              <a:t>伊凡四世</a:t>
            </a:r>
            <a:r>
              <a:rPr lang="zh-CN" altLang="en-US" sz="2800" b="1" dirty="0">
                <a:latin typeface="+mn-ea"/>
                <a:ea typeface="+mn-ea"/>
              </a:rPr>
              <a:t>正式称沙皇</a:t>
            </a:r>
            <a:endParaRPr lang="en-US" altLang="zh-CN" sz="2800" b="1" dirty="0">
              <a:latin typeface="+mn-ea"/>
              <a:ea typeface="+mn-ea"/>
            </a:endParaRPr>
          </a:p>
          <a:p>
            <a:pPr eaLnBrk="1" hangingPunct="1">
              <a:lnSpc>
                <a:spcPct val="150000"/>
              </a:lnSpc>
            </a:pPr>
            <a:r>
              <a:rPr lang="zh-CN" altLang="en-US" sz="2800" b="1" dirty="0">
                <a:latin typeface="+mn-ea"/>
                <a:ea typeface="+mn-ea"/>
              </a:rPr>
              <a:t>（</a:t>
            </a:r>
            <a:r>
              <a:rPr lang="en-US" altLang="zh-CN" sz="2800" b="1" dirty="0">
                <a:latin typeface="+mn-ea"/>
                <a:ea typeface="+mn-ea"/>
              </a:rPr>
              <a:t>4</a:t>
            </a:r>
            <a:r>
              <a:rPr lang="zh-CN" altLang="en-US" sz="2800" b="1" dirty="0">
                <a:latin typeface="+mn-ea"/>
                <a:ea typeface="+mn-ea"/>
              </a:rPr>
              <a:t>）</a:t>
            </a:r>
            <a:r>
              <a:rPr lang="zh-CN" altLang="en-US" sz="2800" b="1" dirty="0">
                <a:solidFill>
                  <a:srgbClr val="FF0000"/>
                </a:solidFill>
                <a:latin typeface="+mn-ea"/>
                <a:ea typeface="+mn-ea"/>
              </a:rPr>
              <a:t>扩张：</a:t>
            </a:r>
            <a:r>
              <a:rPr lang="en-US" altLang="zh-CN" sz="2800" b="1" dirty="0">
                <a:latin typeface="+mn-ea"/>
                <a:ea typeface="+mn-ea"/>
              </a:rPr>
              <a:t>17</a:t>
            </a:r>
            <a:r>
              <a:rPr lang="zh-CN" altLang="en-US" sz="2800" b="1" dirty="0">
                <a:latin typeface="+mn-ea"/>
                <a:ea typeface="+mn-ea"/>
              </a:rPr>
              <a:t>世纪  地跨欧亚两洲</a:t>
            </a:r>
          </a:p>
        </p:txBody>
      </p:sp>
      <p:pic>
        <p:nvPicPr>
          <p:cNvPr id="24580" name="图片 5"/>
          <p:cNvPicPr>
            <a:picLocks noChangeAspect="1"/>
          </p:cNvPicPr>
          <p:nvPr/>
        </p:nvPicPr>
        <p:blipFill>
          <a:blip r:embed="rId2">
            <a:extLst>
              <a:ext uri="{28A0092B-C50C-407E-A947-70E740481C1C}">
                <a14:useLocalDpi xmlns:a14="http://schemas.microsoft.com/office/drawing/2010/main" xmlns="" val="0"/>
              </a:ext>
            </a:extLst>
          </a:blip>
          <a:srcRect/>
          <a:stretch>
            <a:fillRect/>
          </a:stretch>
        </p:blipFill>
        <p:spPr bwMode="auto">
          <a:xfrm>
            <a:off x="7392144" y="961360"/>
            <a:ext cx="4176464" cy="48310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7" name="矩形 6"/>
          <p:cNvSpPr/>
          <p:nvPr/>
        </p:nvSpPr>
        <p:spPr>
          <a:xfrm>
            <a:off x="8544272" y="5949280"/>
            <a:ext cx="1871663" cy="523875"/>
          </a:xfrm>
          <a:prstGeom prst="rect">
            <a:avLst/>
          </a:prstGeom>
          <a:effectLst>
            <a:outerShdw blurRad="50800" dist="38100" dir="2700000" algn="tl" rotWithShape="0">
              <a:prstClr val="black">
                <a:alpha val="40000"/>
              </a:prstClr>
            </a:outerShdw>
          </a:effectLst>
        </p:spPr>
        <p:txBody>
          <a:bodyPr>
            <a:spAutoFit/>
          </a:bodyPr>
          <a:lstStyle/>
          <a:p>
            <a:pPr algn="just">
              <a:defRPr/>
            </a:pPr>
            <a:r>
              <a:rPr lang="zh-CN" altLang="en-US" sz="2800" b="1" kern="100" dirty="0">
                <a:solidFill>
                  <a:srgbClr val="FF0000"/>
                </a:solidFill>
                <a:latin typeface="微软雅黑" panose="020B0503020204020204" pitchFamily="34" charset="-122"/>
                <a:ea typeface="微软雅黑" panose="020B0503020204020204" pitchFamily="34" charset="-122"/>
                <a:cs typeface="Times New Roman" panose="02020603050405020304" pitchFamily="18" charset="0"/>
              </a:rPr>
              <a:t>伊凡四世</a:t>
            </a:r>
          </a:p>
        </p:txBody>
      </p:sp>
      <p:sp>
        <p:nvSpPr>
          <p:cNvPr id="6" name="流程图: 顺序访问存储器 5"/>
          <p:cNvSpPr/>
          <p:nvPr/>
        </p:nvSpPr>
        <p:spPr>
          <a:xfrm>
            <a:off x="246208" y="218677"/>
            <a:ext cx="1224136" cy="434815"/>
          </a:xfrm>
          <a:prstGeom prst="flowChartMagneticTap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solidFill>
                  <a:schemeClr val="tx1"/>
                </a:solidFill>
              </a:rPr>
              <a:t>笔记</a:t>
            </a:r>
            <a:endParaRPr lang="zh-CN" altLang="en-US" sz="2400" b="1" dirty="0">
              <a:solidFill>
                <a:schemeClr val="tx1"/>
              </a:solidFill>
            </a:endParaRPr>
          </a:p>
        </p:txBody>
      </p:sp>
    </p:spTree>
    <p:extLst>
      <p:ext uri="{BB962C8B-B14F-4D97-AF65-F5344CB8AC3E}">
        <p14:creationId xmlns:p14="http://schemas.microsoft.com/office/powerpoint/2010/main" xmlns="" val="3525137016"/>
      </p:ext>
    </p:extLst>
  </p:cSld>
  <p:clrMapOvr>
    <a:masterClrMapping/>
  </p:clrMapOvr>
  <p:transition spd="slow">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custDataLst>
              <p:tags r:id="rId1"/>
            </p:custDataLst>
          </p:nvPr>
        </p:nvSpPr>
        <p:spPr>
          <a:xfrm>
            <a:off x="-12065" y="413385"/>
            <a:ext cx="1688465" cy="508000"/>
          </a:xfrm>
          <a:prstGeom prst="rect">
            <a:avLst/>
          </a:prstGeom>
          <a:solidFill>
            <a:srgbClr val="307B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站酷小薇LOGO体" panose="02010600010101010101" pitchFamily="2" charset="-122"/>
              <a:ea typeface="站酷小薇LOGO体" panose="02010600010101010101" pitchFamily="2" charset="-122"/>
              <a:cs typeface="+mn-cs"/>
            </a:endParaRPr>
          </a:p>
        </p:txBody>
      </p:sp>
      <p:sp>
        <p:nvSpPr>
          <p:cNvPr id="7" name="文本框 6"/>
          <p:cNvSpPr txBox="1"/>
          <p:nvPr>
            <p:custDataLst>
              <p:tags r:id="rId2"/>
            </p:custDataLst>
          </p:nvPr>
        </p:nvSpPr>
        <p:spPr>
          <a:xfrm>
            <a:off x="0" y="406400"/>
            <a:ext cx="1677035" cy="521970"/>
          </a:xfrm>
          <a:prstGeom prst="rect">
            <a:avLst/>
          </a:prstGeom>
          <a:noFill/>
        </p:spPr>
        <p:txBody>
          <a:bodyPr wrap="square" rtlCol="0">
            <a:spAutoFit/>
          </a:bodyPr>
          <a:lstStyle/>
          <a:p>
            <a:pPr algn="just"/>
            <a:r>
              <a:rPr lang="zh-CN" altLang="en-US" sz="2800" b="1">
                <a:solidFill>
                  <a:schemeClr val="bg1"/>
                </a:solidFill>
                <a:effectLst>
                  <a:outerShdw blurRad="38100" dist="38100" dir="2700000" algn="tl">
                    <a:srgbClr val="000000">
                      <a:alpha val="43137"/>
                    </a:srgbClr>
                  </a:outerShdw>
                </a:effectLst>
                <a:latin typeface="悦然行楷_YS" panose="02010600010101010101" charset="-122"/>
                <a:ea typeface="悦然行楷_YS" panose="02010600010101010101" charset="-122"/>
              </a:rPr>
              <a:t>课堂总结</a:t>
            </a:r>
          </a:p>
        </p:txBody>
      </p:sp>
      <p:sp>
        <p:nvSpPr>
          <p:cNvPr id="2" name="文本框 1"/>
          <p:cNvSpPr txBox="1"/>
          <p:nvPr/>
        </p:nvSpPr>
        <p:spPr>
          <a:xfrm>
            <a:off x="363220" y="2127250"/>
            <a:ext cx="609600" cy="3107690"/>
          </a:xfrm>
          <a:prstGeom prst="rect">
            <a:avLst/>
          </a:prstGeom>
          <a:noFill/>
        </p:spPr>
        <p:txBody>
          <a:bodyPr wrap="square" rtlCol="0" anchor="t">
            <a:spAutoFit/>
          </a:bodyPr>
          <a:lstStyle/>
          <a:p>
            <a:r>
              <a:rPr lang="zh-CN" altLang="en-US" sz="2800">
                <a:latin typeface="黑体" panose="02010609060101010101" charset="-122"/>
                <a:ea typeface="黑体" panose="02010609060101010101" charset="-122"/>
              </a:rPr>
              <a:t>中古时期的欧洲</a:t>
            </a:r>
          </a:p>
        </p:txBody>
      </p:sp>
      <p:sp>
        <p:nvSpPr>
          <p:cNvPr id="3" name="文本框 2"/>
          <p:cNvSpPr txBox="1"/>
          <p:nvPr/>
        </p:nvSpPr>
        <p:spPr>
          <a:xfrm>
            <a:off x="1264920" y="1666875"/>
            <a:ext cx="2540000" cy="460375"/>
          </a:xfrm>
          <a:prstGeom prst="rect">
            <a:avLst/>
          </a:prstGeom>
          <a:noFill/>
        </p:spPr>
        <p:txBody>
          <a:bodyPr wrap="square" rtlCol="0" anchor="t">
            <a:spAutoFit/>
          </a:bodyPr>
          <a:lstStyle/>
          <a:p>
            <a:r>
              <a:rPr lang="zh-CN" altLang="en-US" sz="2400">
                <a:latin typeface="黑体" panose="02010609060101010101" charset="-122"/>
                <a:ea typeface="黑体" panose="02010609060101010101" charset="-122"/>
              </a:rPr>
              <a:t>西欧封建庄园</a:t>
            </a:r>
          </a:p>
        </p:txBody>
      </p:sp>
      <p:sp>
        <p:nvSpPr>
          <p:cNvPr id="5" name="文本框 4"/>
          <p:cNvSpPr txBox="1"/>
          <p:nvPr/>
        </p:nvSpPr>
        <p:spPr>
          <a:xfrm>
            <a:off x="1264920" y="3014345"/>
            <a:ext cx="2321560" cy="829945"/>
          </a:xfrm>
          <a:prstGeom prst="rect">
            <a:avLst/>
          </a:prstGeom>
          <a:noFill/>
        </p:spPr>
        <p:txBody>
          <a:bodyPr wrap="square" rtlCol="0" anchor="t">
            <a:spAutoFit/>
          </a:bodyPr>
          <a:lstStyle/>
          <a:p>
            <a:pPr algn="just"/>
            <a:r>
              <a:rPr lang="zh-CN" altLang="en-US" sz="2400">
                <a:latin typeface="黑体" panose="02010609060101010101" charset="-122"/>
                <a:ea typeface="黑体" panose="02010609060101010101" charset="-122"/>
              </a:rPr>
              <a:t>中古西欧的王权、教会与城市</a:t>
            </a:r>
          </a:p>
        </p:txBody>
      </p:sp>
      <p:sp>
        <p:nvSpPr>
          <p:cNvPr id="9" name="文本框 8"/>
          <p:cNvSpPr txBox="1"/>
          <p:nvPr/>
        </p:nvSpPr>
        <p:spPr>
          <a:xfrm>
            <a:off x="1264920" y="5273675"/>
            <a:ext cx="2540000" cy="460375"/>
          </a:xfrm>
          <a:prstGeom prst="rect">
            <a:avLst/>
          </a:prstGeom>
          <a:noFill/>
        </p:spPr>
        <p:txBody>
          <a:bodyPr wrap="square" rtlCol="0" anchor="t">
            <a:spAutoFit/>
          </a:bodyPr>
          <a:lstStyle/>
          <a:p>
            <a:r>
              <a:rPr lang="zh-CN" altLang="en-US" sz="2400">
                <a:latin typeface="黑体" panose="02010609060101010101" charset="-122"/>
                <a:ea typeface="黑体" panose="02010609060101010101" charset="-122"/>
              </a:rPr>
              <a:t>拜占庭与俄罗斯</a:t>
            </a:r>
          </a:p>
        </p:txBody>
      </p:sp>
      <p:sp>
        <p:nvSpPr>
          <p:cNvPr id="10" name="文本框 9"/>
          <p:cNvSpPr txBox="1"/>
          <p:nvPr/>
        </p:nvSpPr>
        <p:spPr>
          <a:xfrm>
            <a:off x="3586480" y="1186815"/>
            <a:ext cx="8250555" cy="1420495"/>
          </a:xfrm>
          <a:prstGeom prst="rect">
            <a:avLst/>
          </a:prstGeom>
          <a:noFill/>
        </p:spPr>
        <p:txBody>
          <a:bodyPr wrap="square" rtlCol="0" anchor="t">
            <a:spAutoFit/>
          </a:bodyPr>
          <a:lstStyle/>
          <a:p>
            <a:pPr>
              <a:lnSpc>
                <a:spcPct val="120000"/>
              </a:lnSpc>
            </a:pPr>
            <a:r>
              <a:rPr lang="zh-CN" altLang="en-US" sz="2400">
                <a:latin typeface="黑体" panose="02010609060101010101" charset="-122"/>
                <a:ea typeface="黑体" panose="02010609060101010101" charset="-122"/>
              </a:rPr>
              <a:t>前提  </a:t>
            </a:r>
            <a:r>
              <a:rPr lang="zh-CN" altLang="en-US" sz="2400">
                <a:latin typeface="黑体" panose="02010609060101010101" charset="-122"/>
                <a:ea typeface="黑体" panose="02010609060101010101" charset="-122"/>
                <a:sym typeface="+mn-ea"/>
              </a:rPr>
              <a:t>特征：</a:t>
            </a:r>
            <a:r>
              <a:rPr lang="zh-CN" altLang="en-US" sz="2400">
                <a:latin typeface="华文行楷" panose="02010800040101010101" charset="-122"/>
                <a:ea typeface="华文行楷" panose="02010800040101010101" charset="-122"/>
                <a:sym typeface="+mn-ea"/>
              </a:rPr>
              <a:t>封君封臣制度，庄园与农奴制度</a:t>
            </a:r>
            <a:endParaRPr lang="zh-CN" altLang="en-US" sz="2400">
              <a:latin typeface="黑体" panose="02010609060101010101" charset="-122"/>
              <a:ea typeface="黑体" panose="02010609060101010101" charset="-122"/>
            </a:endParaRPr>
          </a:p>
          <a:p>
            <a:pPr>
              <a:lnSpc>
                <a:spcPct val="120000"/>
              </a:lnSpc>
            </a:pPr>
            <a:r>
              <a:rPr lang="zh-CN" altLang="en-US" sz="2400">
                <a:latin typeface="黑体" panose="02010609060101010101" charset="-122"/>
                <a:ea typeface="黑体" panose="02010609060101010101" charset="-122"/>
                <a:cs typeface="黑体" panose="02010609060101010101" charset="-122"/>
                <a:sym typeface="+mn-ea"/>
              </a:rPr>
              <a:t>封君封</a:t>
            </a:r>
            <a:r>
              <a:rPr lang="zh-CN" altLang="en-US" sz="2400">
                <a:latin typeface="黑体" panose="02010609060101010101" charset="-122"/>
                <a:ea typeface="黑体" panose="02010609060101010101" charset="-122"/>
              </a:rPr>
              <a:t>臣制度：</a:t>
            </a:r>
            <a:r>
              <a:rPr lang="zh-CN" altLang="en-US" sz="2400">
                <a:latin typeface="华文行楷" panose="02010800040101010101" charset="-122"/>
                <a:ea typeface="华文行楷" panose="02010800040101010101" charset="-122"/>
              </a:rPr>
              <a:t>内容、义务和权力、影响</a:t>
            </a:r>
          </a:p>
          <a:p>
            <a:pPr>
              <a:lnSpc>
                <a:spcPct val="120000"/>
              </a:lnSpc>
            </a:pPr>
            <a:r>
              <a:rPr lang="zh-CN" altLang="en-US" sz="2400">
                <a:latin typeface="黑体" panose="02010609060101010101" charset="-122"/>
                <a:ea typeface="黑体" panose="02010609060101010101" charset="-122"/>
              </a:rPr>
              <a:t>庄园与农奴制度：</a:t>
            </a:r>
            <a:r>
              <a:rPr lang="zh-CN" altLang="en-US" sz="2400">
                <a:latin typeface="华文行楷" panose="02010800040101010101" charset="-122"/>
                <a:ea typeface="华文行楷" panose="02010800040101010101" charset="-122"/>
              </a:rPr>
              <a:t>领主自营地、农民份地、庄园法庭</a:t>
            </a:r>
            <a:endParaRPr lang="zh-CN" altLang="en-US" sz="2400">
              <a:latin typeface="黑体" panose="02010609060101010101" charset="-122"/>
              <a:ea typeface="黑体" panose="02010609060101010101" charset="-122"/>
            </a:endParaRPr>
          </a:p>
        </p:txBody>
      </p:sp>
      <p:sp>
        <p:nvSpPr>
          <p:cNvPr id="11" name="文本框 10"/>
          <p:cNvSpPr txBox="1"/>
          <p:nvPr/>
        </p:nvSpPr>
        <p:spPr>
          <a:xfrm>
            <a:off x="3879850" y="2718435"/>
            <a:ext cx="8250555" cy="1420495"/>
          </a:xfrm>
          <a:prstGeom prst="rect">
            <a:avLst/>
          </a:prstGeom>
          <a:noFill/>
        </p:spPr>
        <p:txBody>
          <a:bodyPr wrap="square" rtlCol="0" anchor="t">
            <a:spAutoFit/>
          </a:bodyPr>
          <a:lstStyle/>
          <a:p>
            <a:pPr>
              <a:lnSpc>
                <a:spcPct val="120000"/>
              </a:lnSpc>
            </a:pPr>
            <a:r>
              <a:rPr lang="zh-CN" altLang="en-US" sz="2400">
                <a:latin typeface="黑体" panose="02010609060101010101" charset="-122"/>
                <a:ea typeface="黑体" panose="02010609060101010101" charset="-122"/>
              </a:rPr>
              <a:t>西欧新兴的王权集中国家  </a:t>
            </a:r>
            <a:r>
              <a:rPr lang="zh-CN" altLang="en-US" sz="2400">
                <a:latin typeface="华文行楷" panose="02010800040101010101" charset="-122"/>
                <a:ea typeface="华文行楷" panose="02010800040101010101" charset="-122"/>
              </a:rPr>
              <a:t>国家</a:t>
            </a:r>
            <a:r>
              <a:rPr lang="zh-CN" altLang="en-US" sz="2400">
                <a:latin typeface="黑体" panose="02010609060101010101" charset="-122"/>
                <a:ea typeface="黑体" panose="02010609060101010101" charset="-122"/>
              </a:rPr>
              <a:t> </a:t>
            </a:r>
            <a:r>
              <a:rPr lang="zh-CN" altLang="en-US" sz="2400">
                <a:latin typeface="华文行楷" panose="02010800040101010101" charset="-122"/>
                <a:ea typeface="华文行楷" panose="02010800040101010101" charset="-122"/>
              </a:rPr>
              <a:t>意义</a:t>
            </a:r>
            <a:endParaRPr lang="zh-CN" altLang="en-US" sz="2400">
              <a:latin typeface="黑体" panose="02010609060101010101" charset="-122"/>
              <a:ea typeface="黑体" panose="02010609060101010101" charset="-122"/>
            </a:endParaRPr>
          </a:p>
          <a:p>
            <a:pPr>
              <a:lnSpc>
                <a:spcPct val="120000"/>
              </a:lnSpc>
            </a:pPr>
            <a:r>
              <a:rPr lang="zh-CN" altLang="en-US" sz="2400">
                <a:latin typeface="黑体" panose="02010609060101010101" charset="-122"/>
                <a:ea typeface="黑体" panose="02010609060101010101" charset="-122"/>
              </a:rPr>
              <a:t>中古西欧的基督教会   </a:t>
            </a:r>
            <a:r>
              <a:rPr lang="zh-CN" altLang="en-US" sz="2400">
                <a:latin typeface="华文行楷" panose="02010800040101010101" charset="-122"/>
                <a:ea typeface="华文行楷" panose="02010800040101010101" charset="-122"/>
                <a:sym typeface="+mn-ea"/>
              </a:rPr>
              <a:t>政治、经济、思想</a:t>
            </a:r>
            <a:endParaRPr lang="zh-CN" altLang="en-US" sz="2400">
              <a:latin typeface="黑体" panose="02010609060101010101" charset="-122"/>
              <a:ea typeface="黑体" panose="02010609060101010101" charset="-122"/>
            </a:endParaRPr>
          </a:p>
          <a:p>
            <a:pPr algn="l">
              <a:lnSpc>
                <a:spcPct val="120000"/>
              </a:lnSpc>
              <a:buClrTx/>
              <a:buSzTx/>
              <a:buFontTx/>
            </a:pPr>
            <a:r>
              <a:rPr lang="zh-CN" altLang="en-US" sz="2400">
                <a:latin typeface="黑体" panose="02010609060101010101" charset="-122"/>
                <a:ea typeface="黑体" panose="02010609060101010101" charset="-122"/>
              </a:rPr>
              <a:t>中世纪的城市：</a:t>
            </a:r>
            <a:r>
              <a:rPr lang="zh-CN" altLang="en-US" sz="2400">
                <a:latin typeface="华文行楷" panose="02010800040101010101" charset="-122"/>
                <a:ea typeface="华文行楷" panose="02010800040101010101" charset="-122"/>
              </a:rPr>
              <a:t>兴起条件、自治城市</a:t>
            </a:r>
          </a:p>
        </p:txBody>
      </p:sp>
      <p:sp>
        <p:nvSpPr>
          <p:cNvPr id="12" name="文本框 11"/>
          <p:cNvSpPr txBox="1"/>
          <p:nvPr/>
        </p:nvSpPr>
        <p:spPr>
          <a:xfrm>
            <a:off x="3737610" y="4290060"/>
            <a:ext cx="1293495" cy="2084705"/>
          </a:xfrm>
          <a:prstGeom prst="rect">
            <a:avLst/>
          </a:prstGeom>
          <a:noFill/>
        </p:spPr>
        <p:txBody>
          <a:bodyPr wrap="square" rtlCol="0" anchor="t">
            <a:spAutoFit/>
          </a:bodyPr>
          <a:lstStyle/>
          <a:p>
            <a:pPr>
              <a:lnSpc>
                <a:spcPct val="120000"/>
              </a:lnSpc>
            </a:pPr>
            <a:endParaRPr lang="zh-CN" altLang="en-US" sz="2400">
              <a:latin typeface="黑体" panose="02010609060101010101" charset="-122"/>
              <a:ea typeface="黑体" panose="02010609060101010101" charset="-122"/>
            </a:endParaRPr>
          </a:p>
          <a:p>
            <a:pPr>
              <a:lnSpc>
                <a:spcPct val="120000"/>
              </a:lnSpc>
            </a:pPr>
            <a:r>
              <a:rPr lang="zh-CN" altLang="en-US" sz="2400">
                <a:latin typeface="黑体" panose="02010609060101010101" charset="-122"/>
                <a:ea typeface="黑体" panose="02010609060101010101" charset="-122"/>
              </a:rPr>
              <a:t>拜占庭</a:t>
            </a:r>
          </a:p>
          <a:p>
            <a:pPr>
              <a:lnSpc>
                <a:spcPct val="120000"/>
              </a:lnSpc>
            </a:pPr>
            <a:endParaRPr lang="zh-CN" altLang="en-US" sz="2400">
              <a:latin typeface="黑体" panose="02010609060101010101" charset="-122"/>
              <a:ea typeface="黑体" panose="02010609060101010101" charset="-122"/>
            </a:endParaRPr>
          </a:p>
          <a:p>
            <a:pPr>
              <a:lnSpc>
                <a:spcPct val="120000"/>
              </a:lnSpc>
            </a:pPr>
            <a:endParaRPr lang="zh-CN" altLang="en-US" sz="1200">
              <a:latin typeface="黑体" panose="02010609060101010101" charset="-122"/>
              <a:ea typeface="黑体" panose="02010609060101010101" charset="-122"/>
            </a:endParaRPr>
          </a:p>
          <a:p>
            <a:pPr>
              <a:lnSpc>
                <a:spcPct val="120000"/>
              </a:lnSpc>
            </a:pPr>
            <a:r>
              <a:rPr lang="zh-CN" altLang="en-US" sz="2400">
                <a:latin typeface="黑体" panose="02010609060101010101" charset="-122"/>
                <a:ea typeface="黑体" panose="02010609060101010101" charset="-122"/>
              </a:rPr>
              <a:t>俄罗斯</a:t>
            </a:r>
          </a:p>
        </p:txBody>
      </p:sp>
      <p:sp>
        <p:nvSpPr>
          <p:cNvPr id="13" name="文本框 12"/>
          <p:cNvSpPr txBox="1"/>
          <p:nvPr/>
        </p:nvSpPr>
        <p:spPr>
          <a:xfrm>
            <a:off x="4916170" y="4138930"/>
            <a:ext cx="7157720" cy="1865126"/>
          </a:xfrm>
          <a:prstGeom prst="rect">
            <a:avLst/>
          </a:prstGeom>
          <a:noFill/>
        </p:spPr>
        <p:txBody>
          <a:bodyPr wrap="square" rtlCol="0" anchor="t">
            <a:spAutoFit/>
          </a:bodyPr>
          <a:lstStyle/>
          <a:p>
            <a:pPr>
              <a:lnSpc>
                <a:spcPct val="120000"/>
              </a:lnSpc>
            </a:pPr>
            <a:r>
              <a:rPr lang="zh-CN" altLang="en-US" sz="2400" dirty="0">
                <a:latin typeface="黑体" panose="02010609060101010101" charset="-122"/>
                <a:ea typeface="黑体" panose="02010609060101010101" charset="-122"/>
              </a:rPr>
              <a:t>建立与发展</a:t>
            </a:r>
          </a:p>
          <a:p>
            <a:pPr>
              <a:lnSpc>
                <a:spcPct val="120000"/>
              </a:lnSpc>
            </a:pPr>
            <a:r>
              <a:rPr lang="zh-CN" altLang="en-US" sz="2400" dirty="0">
                <a:latin typeface="黑体" panose="02010609060101010101" charset="-122"/>
                <a:ea typeface="黑体" panose="02010609060101010101" charset="-122"/>
              </a:rPr>
              <a:t>《罗马民法大全》</a:t>
            </a:r>
            <a:r>
              <a:rPr lang="en-US" altLang="zh-CN" sz="2400" dirty="0">
                <a:latin typeface="黑体" panose="02010609060101010101" charset="-122"/>
                <a:ea typeface="黑体" panose="02010609060101010101" charset="-122"/>
              </a:rPr>
              <a:t>=</a:t>
            </a:r>
            <a:r>
              <a:rPr lang="zh-CN" altLang="en-US" sz="2400" dirty="0">
                <a:latin typeface="华文行楷" panose="02010800040101010101" charset="-122"/>
                <a:ea typeface="华文行楷" panose="02010800040101010101" charset="-122"/>
              </a:rPr>
              <a:t>《查士丁尼法典》+《法学汇纂</a:t>
            </a:r>
            <a:r>
              <a:rPr lang="zh-CN" altLang="en-US" sz="2400" dirty="0" smtClean="0">
                <a:latin typeface="华文行楷" panose="02010800040101010101" charset="-122"/>
                <a:ea typeface="华文行楷" panose="02010800040101010101" charset="-122"/>
              </a:rPr>
              <a:t>》+</a:t>
            </a:r>
            <a:r>
              <a:rPr lang="zh-CN" altLang="en-US" sz="2400" dirty="0">
                <a:latin typeface="华文行楷" panose="02010800040101010101" charset="-122"/>
                <a:ea typeface="华文行楷" panose="02010800040101010101" charset="-122"/>
              </a:rPr>
              <a:t>《法理概要》+《新法典》</a:t>
            </a:r>
            <a:endParaRPr lang="en-US" altLang="zh-CN" sz="2400" dirty="0">
              <a:latin typeface="黑体" panose="02010609060101010101" charset="-122"/>
              <a:ea typeface="黑体" panose="02010609060101010101" charset="-122"/>
            </a:endParaRPr>
          </a:p>
          <a:p>
            <a:pPr>
              <a:lnSpc>
                <a:spcPct val="120000"/>
              </a:lnSpc>
            </a:pPr>
            <a:r>
              <a:rPr lang="zh-CN" altLang="en-US" sz="2400" dirty="0">
                <a:latin typeface="黑体" panose="02010609060101010101" charset="-122"/>
                <a:ea typeface="黑体" panose="02010609060101010101" charset="-122"/>
              </a:rPr>
              <a:t>走向衰亡</a:t>
            </a:r>
          </a:p>
        </p:txBody>
      </p:sp>
      <p:sp>
        <p:nvSpPr>
          <p:cNvPr id="14" name="左大括号 13"/>
          <p:cNvSpPr/>
          <p:nvPr/>
        </p:nvSpPr>
        <p:spPr>
          <a:xfrm>
            <a:off x="4784090" y="4434840"/>
            <a:ext cx="181610" cy="1311275"/>
          </a:xfrm>
          <a:prstGeom prst="leftBrace">
            <a:avLst>
              <a:gd name="adj1" fmla="val 77205"/>
              <a:gd name="adj2" fmla="val 50000"/>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5" name="左大括号 14"/>
          <p:cNvSpPr/>
          <p:nvPr/>
        </p:nvSpPr>
        <p:spPr>
          <a:xfrm>
            <a:off x="3373120" y="1398270"/>
            <a:ext cx="142240" cy="997585"/>
          </a:xfrm>
          <a:prstGeom prst="leftBrace">
            <a:avLst>
              <a:gd name="adj1" fmla="val 77205"/>
              <a:gd name="adj2" fmla="val 50000"/>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6" name="左大括号 15"/>
          <p:cNvSpPr/>
          <p:nvPr/>
        </p:nvSpPr>
        <p:spPr>
          <a:xfrm>
            <a:off x="3737610" y="2929890"/>
            <a:ext cx="142240" cy="997585"/>
          </a:xfrm>
          <a:prstGeom prst="leftBrace">
            <a:avLst>
              <a:gd name="adj1" fmla="val 77205"/>
              <a:gd name="adj2" fmla="val 50000"/>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7" name="左大括号 16"/>
          <p:cNvSpPr/>
          <p:nvPr/>
        </p:nvSpPr>
        <p:spPr>
          <a:xfrm>
            <a:off x="3601085" y="5005070"/>
            <a:ext cx="142240" cy="997585"/>
          </a:xfrm>
          <a:prstGeom prst="leftBrace">
            <a:avLst>
              <a:gd name="adj1" fmla="val 77205"/>
              <a:gd name="adj2" fmla="val 50000"/>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8" name="左大括号 17"/>
          <p:cNvSpPr/>
          <p:nvPr/>
        </p:nvSpPr>
        <p:spPr>
          <a:xfrm>
            <a:off x="972820" y="1870075"/>
            <a:ext cx="292100" cy="3604260"/>
          </a:xfrm>
          <a:prstGeom prst="leftBrace">
            <a:avLst>
              <a:gd name="adj1" fmla="val 77205"/>
              <a:gd name="adj2" fmla="val 50000"/>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 name="文本框 3"/>
          <p:cNvSpPr txBox="1"/>
          <p:nvPr/>
        </p:nvSpPr>
        <p:spPr>
          <a:xfrm>
            <a:off x="4784090" y="5882640"/>
            <a:ext cx="4453255" cy="829945"/>
          </a:xfrm>
          <a:prstGeom prst="rect">
            <a:avLst/>
          </a:prstGeom>
          <a:noFill/>
        </p:spPr>
        <p:txBody>
          <a:bodyPr wrap="square" rtlCol="0">
            <a:spAutoFit/>
          </a:bodyPr>
          <a:lstStyle/>
          <a:p>
            <a:r>
              <a:rPr lang="zh-CN" altLang="en-US" sz="2400">
                <a:latin typeface="华文行楷" panose="02010800040101010101" charset="-122"/>
                <a:ea typeface="华文行楷" panose="02010800040101010101" charset="-122"/>
              </a:rPr>
              <a:t>伊凡四世 改革</a:t>
            </a:r>
            <a:endParaRPr lang="zh-CN" altLang="en-US"/>
          </a:p>
          <a:p>
            <a:r>
              <a:rPr lang="zh-CN" altLang="en-US" sz="2400">
                <a:latin typeface="华文行楷" panose="02010800040101010101" charset="-122"/>
                <a:ea typeface="华文行楷" panose="02010800040101010101" charset="-122"/>
              </a:rPr>
              <a:t>扩张</a:t>
            </a:r>
          </a:p>
        </p:txBody>
      </p:sp>
    </p:spTree>
    <p:extLst>
      <p:ext uri="{BB962C8B-B14F-4D97-AF65-F5344CB8AC3E}">
        <p14:creationId xmlns:p14="http://schemas.microsoft.com/office/powerpoint/2010/main" xmlns="" val="2031999064"/>
      </p:ext>
    </p:extLst>
  </p:cSld>
  <p:clrMapOvr>
    <a:masterClrMapping/>
  </p:clrMapOvr>
  <p:transition spd="slow">
    <p:random/>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7985.pptx"/>
</p:tagLst>
</file>

<file path=ppt/tags/tag2.xml><?xml version="1.0" encoding="utf-8"?>
<p:tagLst xmlns:a="http://schemas.openxmlformats.org/drawingml/2006/main" xmlns:r="http://schemas.openxmlformats.org/officeDocument/2006/relationships" xmlns:p="http://schemas.openxmlformats.org/presentationml/2006/main">
  <p:tag name="MH_TYPE" val="#NeiR#"/>
  <p:tag name="MH_NUMBER" val="3"/>
  <p:tag name="MH_CATEGORY" val="#LiuChBZh#"/>
  <p:tag name="MH_LAYOUT" val="SubTitle"/>
  <p:tag name="MH" val="20170504143512"/>
  <p:tag name="MH_LIBRARY" val="GRAPHIC"/>
</p:tagLst>
</file>

<file path=ppt/tags/tag3.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ags/tag4.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661"/>
</p:tagLst>
</file>

<file path=ppt/tags/tag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i"/>
  <p:tag name="KSO_WM_UNIT_INDEX" val="1_1"/>
  <p:tag name="KSO_WM_UNIT_ID" val="diagram20201494_4*m_i*1_1"/>
  <p:tag name="KSO_WM_TEMPLATE_CATEGORY" val="diagram"/>
  <p:tag name="KSO_WM_TEMPLATE_INDEX" val="20201494"/>
  <p:tag name="KSO_WM_UNIT_LAYERLEVEL" val="1_1"/>
  <p:tag name="KSO_WM_TAG_VERSION" val="1.0"/>
  <p:tag name="KSO_WM_BEAUTIFY_FLAG" val="#wm#"/>
  <p:tag name="KSO_WM_UNIT_FILL_FORE_SCHEMECOLOR_INDEX" val="5"/>
  <p:tag name="KSO_WM_UNIT_FILL_TYPE" val="1"/>
</p:tagLst>
</file>

<file path=ppt/tags/tag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i"/>
  <p:tag name="KSO_WM_UNIT_INDEX" val="1_5"/>
  <p:tag name="KSO_WM_UNIT_ID" val="diagram20201494_4*m_i*1_5"/>
  <p:tag name="KSO_WM_TEMPLATE_CATEGORY" val="diagram"/>
  <p:tag name="KSO_WM_TEMPLATE_INDEX" val="20201494"/>
  <p:tag name="KSO_WM_UNIT_LAYERLEVEL" val="1_1"/>
  <p:tag name="KSO_WM_TAG_VERSION" val="1.0"/>
  <p:tag name="KSO_WM_BEAUTIFY_FLAG" val="#wm#"/>
  <p:tag name="KSO_WM_UNIT_LINE_FORE_SCHEMECOLOR_INDEX" val="14"/>
  <p:tag name="KSO_WM_UNIT_LINE_FILL_TYPE" val="2"/>
</p:tagLst>
</file>

<file path=ppt/tags/tag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i"/>
  <p:tag name="KSO_WM_UNIT_INDEX" val="1_6"/>
  <p:tag name="KSO_WM_UNIT_ID" val="diagram20201494_4*m_i*1_6"/>
  <p:tag name="KSO_WM_TEMPLATE_CATEGORY" val="diagram"/>
  <p:tag name="KSO_WM_TEMPLATE_INDEX" val="20201494"/>
  <p:tag name="KSO_WM_UNIT_LAYERLEVEL" val="1_1"/>
  <p:tag name="KSO_WM_TAG_VERSION" val="1.0"/>
  <p:tag name="KSO_WM_BEAUTIFY_FLAG" val="#wm#"/>
  <p:tag name="KSO_WM_UNIT_FILL_FORE_SCHEMECOLOR_INDEX" val="14"/>
  <p:tag name="KSO_WM_UNIT_FILL_TYPE" val="1"/>
</p:tagLst>
</file>

<file path=ppt/tags/tag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i"/>
  <p:tag name="KSO_WM_UNIT_INDEX" val="1_7"/>
  <p:tag name="KSO_WM_UNIT_ID" val="diagram20201494_4*m_i*1_7"/>
  <p:tag name="KSO_WM_TEMPLATE_CATEGORY" val="diagram"/>
  <p:tag name="KSO_WM_TEMPLATE_INDEX" val="20201494"/>
  <p:tag name="KSO_WM_UNIT_LAYERLEVEL" val="1_1"/>
  <p:tag name="KSO_WM_TAG_VERSION" val="1.0"/>
  <p:tag name="KSO_WM_BEAUTIFY_FLAG" val="#wm#"/>
  <p:tag name="KSO_WM_UNIT_LINE_FORE_SCHEMECOLOR_INDEX" val="14"/>
  <p:tag name="KSO_WM_UNIT_LINE_FILL_TYPE" val="2"/>
</p:tagLst>
</file>

<file path=ppt/tags/tag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i"/>
  <p:tag name="KSO_WM_UNIT_INDEX" val="1_8"/>
  <p:tag name="KSO_WM_UNIT_ID" val="diagram20201494_4*m_i*1_8"/>
  <p:tag name="KSO_WM_TEMPLATE_CATEGORY" val="diagram"/>
  <p:tag name="KSO_WM_TEMPLATE_INDEX" val="20201494"/>
  <p:tag name="KSO_WM_UNIT_LAYERLEVEL" val="1_1"/>
  <p:tag name="KSO_WM_TAG_VERSION" val="1.0"/>
  <p:tag name="KSO_WM_BEAUTIFY_FLAG" val="#wm#"/>
  <p:tag name="KSO_WM_UNIT_FILL_FORE_SCHEMECOLOR_INDEX" val="14"/>
  <p:tag name="KSO_WM_UNIT_FILL_TYPE" val="1"/>
</p:tagLst>
</file>

<file path=ppt/tags/tag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i"/>
  <p:tag name="KSO_WM_UNIT_INDEX" val="1_9"/>
  <p:tag name="KSO_WM_UNIT_ID" val="diagram20201494_4*m_i*1_9"/>
  <p:tag name="KSO_WM_TEMPLATE_CATEGORY" val="diagram"/>
  <p:tag name="KSO_WM_TEMPLATE_INDEX" val="20201494"/>
  <p:tag name="KSO_WM_UNIT_LAYERLEVEL" val="1_1"/>
  <p:tag name="KSO_WM_TAG_VERSION" val="1.0"/>
  <p:tag name="KSO_WM_BEAUTIFY_FLAG" val="#wm#"/>
  <p:tag name="KSO_WM_UNIT_LINE_FORE_SCHEMECOLOR_INDEX" val="14"/>
  <p:tag name="KSO_WM_UNIT_LINE_FILL_TYPE" val="2"/>
</p:tagLst>
</file>

<file path=ppt/tags/tag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i"/>
  <p:tag name="KSO_WM_UNIT_INDEX" val="1_2"/>
  <p:tag name="KSO_WM_UNIT_ID" val="diagram20201494_4*m_i*1_2"/>
  <p:tag name="KSO_WM_TEMPLATE_CATEGORY" val="diagram"/>
  <p:tag name="KSO_WM_TEMPLATE_INDEX" val="20201494"/>
  <p:tag name="KSO_WM_UNIT_LAYERLEVEL" val="1_1"/>
  <p:tag name="KSO_WM_TAG_VERSION" val="1.0"/>
  <p:tag name="KSO_WM_BEAUTIFY_FLAG" val="#wm#"/>
  <p:tag name="KSO_WM_UNIT_FILL_FORE_SCHEMECOLOR_INDEX" val="14"/>
  <p:tag name="KSO_WM_UNIT_FILL_TYPE" val="1"/>
</p:tagLst>
</file>

<file path=ppt/tags/tag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i"/>
  <p:tag name="KSO_WM_UNIT_INDEX" val="1_3"/>
  <p:tag name="KSO_WM_UNIT_ID" val="diagram20201494_4*m_i*1_3"/>
  <p:tag name="KSO_WM_TEMPLATE_CATEGORY" val="diagram"/>
  <p:tag name="KSO_WM_TEMPLATE_INDEX" val="20201494"/>
  <p:tag name="KSO_WM_UNIT_LAYERLEVEL" val="1_1"/>
  <p:tag name="KSO_WM_TAG_VERSION" val="1.0"/>
  <p:tag name="KSO_WM_BEAUTIFY_FLAG" val="#wm#"/>
  <p:tag name="KSO_WM_UNIT_LINE_FORE_SCHEMECOLOR_INDEX" val="14"/>
  <p:tag name="KSO_WM_UNIT_LINE_FILL_TYPE" val="2"/>
</p:tagLst>
</file>

<file path=ppt/tags/tag1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i"/>
  <p:tag name="KSO_WM_UNIT_INDEX" val="1_4"/>
  <p:tag name="KSO_WM_UNIT_ID" val="diagram20201494_4*m_i*1_4"/>
  <p:tag name="KSO_WM_TEMPLATE_CATEGORY" val="diagram"/>
  <p:tag name="KSO_WM_TEMPLATE_INDEX" val="20201494"/>
  <p:tag name="KSO_WM_UNIT_LAYERLEVEL" val="1_1"/>
  <p:tag name="KSO_WM_TAG_VERSION" val="1.0"/>
  <p:tag name="KSO_WM_BEAUTIFY_FLAG" val="#wm#"/>
  <p:tag name="KSO_WM_UNIT_FILL_FORE_SCHEMECOLOR_INDEX" val="14"/>
  <p:tag name="KSO_WM_UNIT_FILL_TYPE" val="1"/>
</p:tagLst>
</file>

<file path=ppt/tags/tag1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1_2"/>
  <p:tag name="KSO_WM_UNIT_ID" val="diagram20201494_4*m_h_i*1_1_2"/>
  <p:tag name="KSO_WM_TEMPLATE_CATEGORY" val="diagram"/>
  <p:tag name="KSO_WM_TEMPLATE_INDEX" val="20201494"/>
  <p:tag name="KSO_WM_UNIT_LAYERLEVEL" val="1_1_1"/>
  <p:tag name="KSO_WM_TAG_VERSION" val="1.0"/>
  <p:tag name="KSO_WM_BEAUTIFY_FLAG" val="#wm#"/>
  <p:tag name="KSO_WM_UNIT_LINE_FORE_SCHEMECOLOR_INDEX" val="5"/>
  <p:tag name="KSO_WM_UNIT_LINE_FILL_TYPE" val="2"/>
</p:tagLst>
</file>

<file path=ppt/tags/tag15.xml><?xml version="1.0" encoding="utf-8"?>
<p:tagLst xmlns:a="http://schemas.openxmlformats.org/drawingml/2006/main" xmlns:r="http://schemas.openxmlformats.org/officeDocument/2006/relationships" xmlns:p="http://schemas.openxmlformats.org/presentationml/2006/main">
  <p:tag name="KSO_WM_UNIT_NOCLEAR" val="0"/>
  <p:tag name="KSO_WM_UNIT_VALUE" val="30"/>
  <p:tag name="KSO_WM_UNIT_HIGHLIGHT" val="0"/>
  <p:tag name="KSO_WM_UNIT_COMPATIBLE" val="0"/>
  <p:tag name="KSO_WM_UNIT_DIAGRAM_ISNUMVISUAL" val="0"/>
  <p:tag name="KSO_WM_UNIT_DIAGRAM_ISREFERUNIT" val="0"/>
  <p:tag name="KSO_WM_DIAGRAM_GROUP_CODE" val="m1-1"/>
  <p:tag name="KSO_WM_UNIT_TYPE" val="m_h_f"/>
  <p:tag name="KSO_WM_UNIT_INDEX" val="1_1_1"/>
  <p:tag name="KSO_WM_UNIT_ID" val="diagram20201494_4*m_h_f*1_1_1"/>
  <p:tag name="KSO_WM_TEMPLATE_CATEGORY" val="diagram"/>
  <p:tag name="KSO_WM_TEMPLATE_INDEX" val="20201494"/>
  <p:tag name="KSO_WM_UNIT_LAYERLEVEL" val="1_1_1"/>
  <p:tag name="KSO_WM_TAG_VERSION" val="1.0"/>
  <p:tag name="KSO_WM_BEAUTIFY_FLAG" val="#wm#"/>
  <p:tag name="KSO_WM_UNIT_PRESET_TEXT" val="单击此处添加文本具体内容，简明扼要的阐述您的观点。"/>
  <p:tag name="KSO_WM_UNIT_TEXT_FILL_FORE_SCHEMECOLOR_INDEX" val="13"/>
  <p:tag name="KSO_WM_UNIT_TEXT_FILL_TYPE" val="1"/>
</p:tagLst>
</file>

<file path=ppt/tags/tag16.xml><?xml version="1.0" encoding="utf-8"?>
<p:tagLst xmlns:a="http://schemas.openxmlformats.org/drawingml/2006/main" xmlns:r="http://schemas.openxmlformats.org/officeDocument/2006/relationships" xmlns:p="http://schemas.openxmlformats.org/presentationml/2006/main">
  <p:tag name="KSO_WM_UNIT_ISCONTENTSTITLE" val="0"/>
  <p:tag name="KSO_WM_UNIT_NOCLEAR" val="0"/>
  <p:tag name="KSO_WM_UNIT_VALUE" val="8"/>
  <p:tag name="KSO_WM_UNIT_HIGHLIGHT" val="0"/>
  <p:tag name="KSO_WM_UNIT_COMPATIBLE" val="0"/>
  <p:tag name="KSO_WM_UNIT_DIAGRAM_ISNUMVISUAL" val="0"/>
  <p:tag name="KSO_WM_UNIT_DIAGRAM_ISREFERUNIT" val="0"/>
  <p:tag name="KSO_WM_DIAGRAM_GROUP_CODE" val="m1-1"/>
  <p:tag name="KSO_WM_UNIT_TYPE" val="m_h_a"/>
  <p:tag name="KSO_WM_UNIT_INDEX" val="1_1_1"/>
  <p:tag name="KSO_WM_UNIT_ID" val="diagram20201494_4*m_h_a*1_1_1"/>
  <p:tag name="KSO_WM_TEMPLATE_CATEGORY" val="diagram"/>
  <p:tag name="KSO_WM_TEMPLATE_INDEX" val="20201494"/>
  <p:tag name="KSO_WM_UNIT_LAYERLEVEL" val="1_1_1"/>
  <p:tag name="KSO_WM_TAG_VERSION" val="1.0"/>
  <p:tag name="KSO_WM_BEAUTIFY_FLAG" val="#wm#"/>
  <p:tag name="KSO_WM_UNIT_PRESET_TEXT" val="添加标题"/>
  <p:tag name="KSO_WM_UNIT_TEXT_FILL_FORE_SCHEMECOLOR_INDEX" val="5"/>
  <p:tag name="KSO_WM_UNIT_TEXT_FILL_TYPE" val="1"/>
</p:tagLst>
</file>

<file path=ppt/tags/tag1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2_2"/>
  <p:tag name="KSO_WM_UNIT_ID" val="diagram20201494_4*m_h_i*1_2_2"/>
  <p:tag name="KSO_WM_TEMPLATE_CATEGORY" val="diagram"/>
  <p:tag name="KSO_WM_TEMPLATE_INDEX" val="20201494"/>
  <p:tag name="KSO_WM_UNIT_LAYERLEVEL" val="1_1_1"/>
  <p:tag name="KSO_WM_TAG_VERSION" val="1.0"/>
  <p:tag name="KSO_WM_BEAUTIFY_FLAG" val="#wm#"/>
  <p:tag name="KSO_WM_UNIT_LINE_FORE_SCHEMECOLOR_INDEX" val="5"/>
  <p:tag name="KSO_WM_UNIT_LINE_FILL_TYPE" val="2"/>
</p:tagLst>
</file>

<file path=ppt/tags/tag18.xml><?xml version="1.0" encoding="utf-8"?>
<p:tagLst xmlns:a="http://schemas.openxmlformats.org/drawingml/2006/main" xmlns:r="http://schemas.openxmlformats.org/officeDocument/2006/relationships" xmlns:p="http://schemas.openxmlformats.org/presentationml/2006/main">
  <p:tag name="KSO_WM_UNIT_NOCLEAR" val="0"/>
  <p:tag name="KSO_WM_UNIT_VALUE" val="30"/>
  <p:tag name="KSO_WM_UNIT_HIGHLIGHT" val="0"/>
  <p:tag name="KSO_WM_UNIT_COMPATIBLE" val="0"/>
  <p:tag name="KSO_WM_UNIT_DIAGRAM_ISNUMVISUAL" val="0"/>
  <p:tag name="KSO_WM_UNIT_DIAGRAM_ISREFERUNIT" val="0"/>
  <p:tag name="KSO_WM_DIAGRAM_GROUP_CODE" val="m1-1"/>
  <p:tag name="KSO_WM_UNIT_TYPE" val="m_h_f"/>
  <p:tag name="KSO_WM_UNIT_INDEX" val="1_2_1"/>
  <p:tag name="KSO_WM_UNIT_ID" val="diagram20201494_4*m_h_f*1_2_1"/>
  <p:tag name="KSO_WM_TEMPLATE_CATEGORY" val="diagram"/>
  <p:tag name="KSO_WM_TEMPLATE_INDEX" val="20201494"/>
  <p:tag name="KSO_WM_UNIT_LAYERLEVEL" val="1_1_1"/>
  <p:tag name="KSO_WM_TAG_VERSION" val="1.0"/>
  <p:tag name="KSO_WM_BEAUTIFY_FLAG" val="#wm#"/>
  <p:tag name="KSO_WM_UNIT_PRESET_TEXT" val="单击此处添加文本具体内容，简明扼要的阐述您的观点。"/>
  <p:tag name="KSO_WM_UNIT_TEXT_FILL_FORE_SCHEMECOLOR_INDEX" val="13"/>
  <p:tag name="KSO_WM_UNIT_TEXT_FILL_TYPE" val="1"/>
</p:tagLst>
</file>

<file path=ppt/tags/tag19.xml><?xml version="1.0" encoding="utf-8"?>
<p:tagLst xmlns:a="http://schemas.openxmlformats.org/drawingml/2006/main" xmlns:r="http://schemas.openxmlformats.org/officeDocument/2006/relationships" xmlns:p="http://schemas.openxmlformats.org/presentationml/2006/main">
  <p:tag name="KSO_WM_UNIT_ISCONTENTSTITLE" val="0"/>
  <p:tag name="KSO_WM_UNIT_NOCLEAR" val="0"/>
  <p:tag name="KSO_WM_UNIT_VALUE" val="8"/>
  <p:tag name="KSO_WM_UNIT_HIGHLIGHT" val="0"/>
  <p:tag name="KSO_WM_UNIT_COMPATIBLE" val="0"/>
  <p:tag name="KSO_WM_UNIT_DIAGRAM_ISNUMVISUAL" val="0"/>
  <p:tag name="KSO_WM_UNIT_DIAGRAM_ISREFERUNIT" val="0"/>
  <p:tag name="KSO_WM_DIAGRAM_GROUP_CODE" val="m1-1"/>
  <p:tag name="KSO_WM_UNIT_TYPE" val="m_h_a"/>
  <p:tag name="KSO_WM_UNIT_INDEX" val="1_2_1"/>
  <p:tag name="KSO_WM_UNIT_ID" val="diagram20201494_4*m_h_a*1_2_1"/>
  <p:tag name="KSO_WM_TEMPLATE_CATEGORY" val="diagram"/>
  <p:tag name="KSO_WM_TEMPLATE_INDEX" val="20201494"/>
  <p:tag name="KSO_WM_UNIT_LAYERLEVEL" val="1_1_1"/>
  <p:tag name="KSO_WM_TAG_VERSION" val="1.0"/>
  <p:tag name="KSO_WM_BEAUTIFY_FLAG" val="#wm#"/>
  <p:tag name="KSO_WM_UNIT_PRESET_TEXT" val="添加标题"/>
  <p:tag name="KSO_WM_UNIT_TEXT_FILL_FORE_SCHEMECOLOR_INDEX" val="5"/>
  <p:tag name="KSO_WM_UNIT_TEXT_FILL_TYPE" val="1"/>
</p:tagLst>
</file>

<file path=ppt/tags/tag2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3_2"/>
  <p:tag name="KSO_WM_UNIT_ID" val="diagram20201494_4*m_h_i*1_3_2"/>
  <p:tag name="KSO_WM_TEMPLATE_CATEGORY" val="diagram"/>
  <p:tag name="KSO_WM_TEMPLATE_INDEX" val="20201494"/>
  <p:tag name="KSO_WM_UNIT_LAYERLEVEL" val="1_1_1"/>
  <p:tag name="KSO_WM_TAG_VERSION" val="1.0"/>
  <p:tag name="KSO_WM_BEAUTIFY_FLAG" val="#wm#"/>
  <p:tag name="KSO_WM_UNIT_LINE_FORE_SCHEMECOLOR_INDEX" val="5"/>
  <p:tag name="KSO_WM_UNIT_LINE_FILL_TYPE" val="2"/>
</p:tagLst>
</file>

<file path=ppt/tags/tag21.xml><?xml version="1.0" encoding="utf-8"?>
<p:tagLst xmlns:a="http://schemas.openxmlformats.org/drawingml/2006/main" xmlns:r="http://schemas.openxmlformats.org/officeDocument/2006/relationships" xmlns:p="http://schemas.openxmlformats.org/presentationml/2006/main">
  <p:tag name="KSO_WM_UNIT_ISCONTENTSTITLE" val="0"/>
  <p:tag name="KSO_WM_UNIT_NOCLEAR" val="0"/>
  <p:tag name="KSO_WM_UNIT_VALUE" val="8"/>
  <p:tag name="KSO_WM_UNIT_HIGHLIGHT" val="0"/>
  <p:tag name="KSO_WM_UNIT_COMPATIBLE" val="0"/>
  <p:tag name="KSO_WM_UNIT_DIAGRAM_ISNUMVISUAL" val="0"/>
  <p:tag name="KSO_WM_UNIT_DIAGRAM_ISREFERUNIT" val="0"/>
  <p:tag name="KSO_WM_DIAGRAM_GROUP_CODE" val="m1-1"/>
  <p:tag name="KSO_WM_UNIT_TYPE" val="m_h_a"/>
  <p:tag name="KSO_WM_UNIT_INDEX" val="1_3_1"/>
  <p:tag name="KSO_WM_UNIT_ID" val="diagram20201494_4*m_h_a*1_3_1"/>
  <p:tag name="KSO_WM_TEMPLATE_CATEGORY" val="diagram"/>
  <p:tag name="KSO_WM_TEMPLATE_INDEX" val="20201494"/>
  <p:tag name="KSO_WM_UNIT_LAYERLEVEL" val="1_1_1"/>
  <p:tag name="KSO_WM_TAG_VERSION" val="1.0"/>
  <p:tag name="KSO_WM_BEAUTIFY_FLAG" val="#wm#"/>
  <p:tag name="KSO_WM_UNIT_PRESET_TEXT" val="添加标题"/>
  <p:tag name="KSO_WM_UNIT_TEXT_FILL_FORE_SCHEMECOLOR_INDEX" val="5"/>
  <p:tag name="KSO_WM_UNIT_TEXT_FILL_TYPE" val="1"/>
</p:tagLst>
</file>

<file path=ppt/tags/tag22.xml><?xml version="1.0" encoding="utf-8"?>
<p:tagLst xmlns:a="http://schemas.openxmlformats.org/drawingml/2006/main" xmlns:r="http://schemas.openxmlformats.org/officeDocument/2006/relationships" xmlns:p="http://schemas.openxmlformats.org/presentationml/2006/main">
  <p:tag name="KSO_WM_UNIT_NOCLEAR" val="0"/>
  <p:tag name="KSO_WM_UNIT_VALUE" val="30"/>
  <p:tag name="KSO_WM_UNIT_HIGHLIGHT" val="0"/>
  <p:tag name="KSO_WM_UNIT_COMPATIBLE" val="0"/>
  <p:tag name="KSO_WM_UNIT_DIAGRAM_ISNUMVISUAL" val="0"/>
  <p:tag name="KSO_WM_UNIT_DIAGRAM_ISREFERUNIT" val="0"/>
  <p:tag name="KSO_WM_DIAGRAM_GROUP_CODE" val="m1-1"/>
  <p:tag name="KSO_WM_UNIT_TYPE" val="m_h_f"/>
  <p:tag name="KSO_WM_UNIT_INDEX" val="1_3_1"/>
  <p:tag name="KSO_WM_UNIT_ID" val="diagram20201494_4*m_h_f*1_3_1"/>
  <p:tag name="KSO_WM_TEMPLATE_CATEGORY" val="diagram"/>
  <p:tag name="KSO_WM_TEMPLATE_INDEX" val="20201494"/>
  <p:tag name="KSO_WM_UNIT_LAYERLEVEL" val="1_1_1"/>
  <p:tag name="KSO_WM_TAG_VERSION" val="1.0"/>
  <p:tag name="KSO_WM_BEAUTIFY_FLAG" val="#wm#"/>
  <p:tag name="KSO_WM_UNIT_PRESET_TEXT" val="单击此处添加文本具体内容，简明扼要的阐述您的观点。"/>
  <p:tag name="KSO_WM_UNIT_TEXT_FILL_FORE_SCHEMECOLOR_INDEX" val="13"/>
  <p:tag name="KSO_WM_UNIT_TEXT_FILL_TYPE" val="1"/>
</p:tagLst>
</file>

<file path=ppt/tags/tag2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4_2"/>
  <p:tag name="KSO_WM_UNIT_ID" val="diagram20201494_4*m_h_i*1_4_2"/>
  <p:tag name="KSO_WM_TEMPLATE_CATEGORY" val="diagram"/>
  <p:tag name="KSO_WM_TEMPLATE_INDEX" val="20201494"/>
  <p:tag name="KSO_WM_UNIT_LAYERLEVEL" val="1_1_1"/>
  <p:tag name="KSO_WM_TAG_VERSION" val="1.0"/>
  <p:tag name="KSO_WM_BEAUTIFY_FLAG" val="#wm#"/>
  <p:tag name="KSO_WM_UNIT_LINE_FORE_SCHEMECOLOR_INDEX" val="5"/>
  <p:tag name="KSO_WM_UNIT_LINE_FILL_TYPE" val="2"/>
</p:tagLst>
</file>

<file path=ppt/tags/tag24.xml><?xml version="1.0" encoding="utf-8"?>
<p:tagLst xmlns:a="http://schemas.openxmlformats.org/drawingml/2006/main" xmlns:r="http://schemas.openxmlformats.org/officeDocument/2006/relationships" xmlns:p="http://schemas.openxmlformats.org/presentationml/2006/main">
  <p:tag name="KSO_WM_UNIT_ISCONTENTSTITLE" val="0"/>
  <p:tag name="KSO_WM_UNIT_NOCLEAR" val="0"/>
  <p:tag name="KSO_WM_UNIT_VALUE" val="8"/>
  <p:tag name="KSO_WM_UNIT_HIGHLIGHT" val="0"/>
  <p:tag name="KSO_WM_UNIT_COMPATIBLE" val="0"/>
  <p:tag name="KSO_WM_UNIT_DIAGRAM_ISNUMVISUAL" val="0"/>
  <p:tag name="KSO_WM_UNIT_DIAGRAM_ISREFERUNIT" val="0"/>
  <p:tag name="KSO_WM_DIAGRAM_GROUP_CODE" val="m1-1"/>
  <p:tag name="KSO_WM_UNIT_TYPE" val="m_h_a"/>
  <p:tag name="KSO_WM_UNIT_INDEX" val="1_4_1"/>
  <p:tag name="KSO_WM_UNIT_ID" val="diagram20201494_4*m_h_a*1_4_1"/>
  <p:tag name="KSO_WM_TEMPLATE_CATEGORY" val="diagram"/>
  <p:tag name="KSO_WM_TEMPLATE_INDEX" val="20201494"/>
  <p:tag name="KSO_WM_UNIT_LAYERLEVEL" val="1_1_1"/>
  <p:tag name="KSO_WM_TAG_VERSION" val="1.0"/>
  <p:tag name="KSO_WM_BEAUTIFY_FLAG" val="#wm#"/>
  <p:tag name="KSO_WM_UNIT_PRESET_TEXT" val="添加标题"/>
  <p:tag name="KSO_WM_UNIT_TEXT_FILL_FORE_SCHEMECOLOR_INDEX" val="5"/>
  <p:tag name="KSO_WM_UNIT_TEXT_FILL_TYPE" val="1"/>
</p:tagLst>
</file>

<file path=ppt/tags/tag25.xml><?xml version="1.0" encoding="utf-8"?>
<p:tagLst xmlns:a="http://schemas.openxmlformats.org/drawingml/2006/main" xmlns:r="http://schemas.openxmlformats.org/officeDocument/2006/relationships" xmlns:p="http://schemas.openxmlformats.org/presentationml/2006/main">
  <p:tag name="KSO_WM_UNIT_NOCLEAR" val="0"/>
  <p:tag name="KSO_WM_UNIT_VALUE" val="30"/>
  <p:tag name="KSO_WM_UNIT_HIGHLIGHT" val="0"/>
  <p:tag name="KSO_WM_UNIT_COMPATIBLE" val="0"/>
  <p:tag name="KSO_WM_UNIT_DIAGRAM_ISNUMVISUAL" val="0"/>
  <p:tag name="KSO_WM_UNIT_DIAGRAM_ISREFERUNIT" val="0"/>
  <p:tag name="KSO_WM_DIAGRAM_GROUP_CODE" val="m1-1"/>
  <p:tag name="KSO_WM_UNIT_TYPE" val="m_h_f"/>
  <p:tag name="KSO_WM_UNIT_INDEX" val="1_4_1"/>
  <p:tag name="KSO_WM_UNIT_ID" val="diagram20201494_4*m_h_f*1_4_1"/>
  <p:tag name="KSO_WM_TEMPLATE_CATEGORY" val="diagram"/>
  <p:tag name="KSO_WM_TEMPLATE_INDEX" val="20201494"/>
  <p:tag name="KSO_WM_UNIT_LAYERLEVEL" val="1_1_1"/>
  <p:tag name="KSO_WM_TAG_VERSION" val="1.0"/>
  <p:tag name="KSO_WM_BEAUTIFY_FLAG" val="#wm#"/>
  <p:tag name="KSO_WM_UNIT_PRESET_TEXT" val="单击此处添加文本具体内容，简明扼要的阐述您的观点。"/>
  <p:tag name="KSO_WM_UNIT_TEXT_FILL_FORE_SCHEMECOLOR_INDEX" val="13"/>
  <p:tag name="KSO_WM_UNIT_TEXT_FILL_TYPE" val="1"/>
</p:tagLst>
</file>

<file path=ppt/tags/tag2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5_2"/>
  <p:tag name="KSO_WM_UNIT_ID" val="diagram20201494_4*m_h_i*1_5_2"/>
  <p:tag name="KSO_WM_TEMPLATE_CATEGORY" val="diagram"/>
  <p:tag name="KSO_WM_TEMPLATE_INDEX" val="20201494"/>
  <p:tag name="KSO_WM_UNIT_LAYERLEVEL" val="1_1_1"/>
  <p:tag name="KSO_WM_TAG_VERSION" val="1.0"/>
  <p:tag name="KSO_WM_BEAUTIFY_FLAG" val="#wm#"/>
  <p:tag name="KSO_WM_UNIT_LINE_FORE_SCHEMECOLOR_INDEX" val="5"/>
  <p:tag name="KSO_WM_UNIT_LINE_FILL_TYPE" val="2"/>
</p:tagLst>
</file>

<file path=ppt/tags/tag27.xml><?xml version="1.0" encoding="utf-8"?>
<p:tagLst xmlns:a="http://schemas.openxmlformats.org/drawingml/2006/main" xmlns:r="http://schemas.openxmlformats.org/officeDocument/2006/relationships" xmlns:p="http://schemas.openxmlformats.org/presentationml/2006/main">
  <p:tag name="KSO_WM_UNIT_NOCLEAR" val="0"/>
  <p:tag name="KSO_WM_UNIT_VALUE" val="30"/>
  <p:tag name="KSO_WM_UNIT_HIGHLIGHT" val="0"/>
  <p:tag name="KSO_WM_UNIT_COMPATIBLE" val="0"/>
  <p:tag name="KSO_WM_UNIT_DIAGRAM_ISNUMVISUAL" val="0"/>
  <p:tag name="KSO_WM_UNIT_DIAGRAM_ISREFERUNIT" val="0"/>
  <p:tag name="KSO_WM_DIAGRAM_GROUP_CODE" val="m1-1"/>
  <p:tag name="KSO_WM_UNIT_TYPE" val="m_h_f"/>
  <p:tag name="KSO_WM_UNIT_INDEX" val="1_5_1"/>
  <p:tag name="KSO_WM_UNIT_ID" val="diagram20201494_4*m_h_f*1_5_1"/>
  <p:tag name="KSO_WM_TEMPLATE_CATEGORY" val="diagram"/>
  <p:tag name="KSO_WM_TEMPLATE_INDEX" val="20201494"/>
  <p:tag name="KSO_WM_UNIT_LAYERLEVEL" val="1_1_1"/>
  <p:tag name="KSO_WM_TAG_VERSION" val="1.0"/>
  <p:tag name="KSO_WM_BEAUTIFY_FLAG" val="#wm#"/>
  <p:tag name="KSO_WM_UNIT_PRESET_TEXT" val="单击此处添加文本具体内容，简明扼要的阐述您的观点。"/>
  <p:tag name="KSO_WM_UNIT_TEXT_FILL_FORE_SCHEMECOLOR_INDEX" val="13"/>
  <p:tag name="KSO_WM_UNIT_TEXT_FILL_TYPE" val="1"/>
</p:tagLst>
</file>

<file path=ppt/tags/tag28.xml><?xml version="1.0" encoding="utf-8"?>
<p:tagLst xmlns:a="http://schemas.openxmlformats.org/drawingml/2006/main" xmlns:r="http://schemas.openxmlformats.org/officeDocument/2006/relationships" xmlns:p="http://schemas.openxmlformats.org/presentationml/2006/main">
  <p:tag name="KSO_WM_UNIT_ISCONTENTSTITLE" val="0"/>
  <p:tag name="KSO_WM_UNIT_NOCLEAR" val="0"/>
  <p:tag name="KSO_WM_UNIT_VALUE" val="8"/>
  <p:tag name="KSO_WM_UNIT_HIGHLIGHT" val="0"/>
  <p:tag name="KSO_WM_UNIT_COMPATIBLE" val="0"/>
  <p:tag name="KSO_WM_UNIT_DIAGRAM_ISNUMVISUAL" val="0"/>
  <p:tag name="KSO_WM_UNIT_DIAGRAM_ISREFERUNIT" val="0"/>
  <p:tag name="KSO_WM_DIAGRAM_GROUP_CODE" val="m1-1"/>
  <p:tag name="KSO_WM_UNIT_TYPE" val="m_h_a"/>
  <p:tag name="KSO_WM_UNIT_INDEX" val="1_5_1"/>
  <p:tag name="KSO_WM_UNIT_ID" val="diagram20201494_4*m_h_a*1_5_1"/>
  <p:tag name="KSO_WM_TEMPLATE_CATEGORY" val="diagram"/>
  <p:tag name="KSO_WM_TEMPLATE_INDEX" val="20201494"/>
  <p:tag name="KSO_WM_UNIT_LAYERLEVEL" val="1_1_1"/>
  <p:tag name="KSO_WM_TAG_VERSION" val="1.0"/>
  <p:tag name="KSO_WM_BEAUTIFY_FLAG" val="#wm#"/>
  <p:tag name="KSO_WM_UNIT_PRESET_TEXT" val="添加标题"/>
  <p:tag name="KSO_WM_UNIT_TEXT_FILL_FORE_SCHEMECOLOR_INDEX" val="5"/>
  <p:tag name="KSO_WM_UNIT_TEXT_FILL_TYPE" val="1"/>
</p:tagLst>
</file>

<file path=ppt/tags/tag29.xml><?xml version="1.0" encoding="utf-8"?>
<p:tagLst xmlns:a="http://schemas.openxmlformats.org/drawingml/2006/main" xmlns:r="http://schemas.openxmlformats.org/officeDocument/2006/relationships" xmlns:p="http://schemas.openxmlformats.org/presentationml/2006/main">
  <p:tag name="REFSHAPE" val="1069433028"/>
</p:tagLst>
</file>

<file path=ppt/tags/tag30.xml><?xml version="1.0" encoding="utf-8"?>
<p:tagLst xmlns:a="http://schemas.openxmlformats.org/drawingml/2006/main" xmlns:r="http://schemas.openxmlformats.org/officeDocument/2006/relationships" xmlns:p="http://schemas.openxmlformats.org/presentationml/2006/main">
  <p:tag name="REFSHAPE" val="1069428812"/>
</p:tagLst>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暗香扑面">
  <a:themeElements>
    <a:clrScheme name="暗香扑面">
      <a:dk1>
        <a:sysClr val="windowText" lastClr="000000"/>
      </a:dk1>
      <a:lt1>
        <a:sysClr val="window" lastClr="FFFFFF"/>
      </a:lt1>
      <a:dk2>
        <a:srgbClr val="2F2F2F"/>
      </a:dk2>
      <a:lt2>
        <a:srgbClr val="FFFFF4"/>
      </a:lt2>
      <a:accent1>
        <a:srgbClr val="918415"/>
      </a:accent1>
      <a:accent2>
        <a:srgbClr val="C47546"/>
      </a:accent2>
      <a:accent3>
        <a:srgbClr val="AFB591"/>
      </a:accent3>
      <a:accent4>
        <a:srgbClr val="B9945B"/>
      </a:accent4>
      <a:accent5>
        <a:srgbClr val="85ADBC"/>
      </a:accent5>
      <a:accent6>
        <a:srgbClr val="E5B440"/>
      </a:accent6>
      <a:hlink>
        <a:srgbClr val="00D5D5"/>
      </a:hlink>
      <a:folHlink>
        <a:srgbClr val="DD00DD"/>
      </a:folHlink>
    </a:clrScheme>
    <a:fontScheme name="暗香扑面">
      <a:maj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majorFont>
      <a:minorFont>
        <a:latin typeface="Franklin Gothic Book"/>
        <a:ea typeface=""/>
        <a:cs typeface=""/>
        <a:font script="Jpan" typeface="HG創英角ｺﾞｼｯｸUB"/>
        <a:font script="Hang" typeface="맑은 고딕"/>
        <a:font script="Hans" typeface="黑体"/>
        <a:font script="Hant" typeface="新細明體"/>
        <a:font script="Arab" typeface="Arial"/>
        <a:font script="Hebr" typeface="Arial"/>
        <a:font script="Thai" typeface="Cordian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暗香扑面">
      <a:fillStyleLst>
        <a:solidFill>
          <a:schemeClr val="phClr"/>
        </a:solidFill>
        <a:gradFill rotWithShape="1">
          <a:gsLst>
            <a:gs pos="0">
              <a:schemeClr val="phClr">
                <a:tint val="98000"/>
                <a:satMod val="220000"/>
              </a:schemeClr>
            </a:gs>
            <a:gs pos="31000">
              <a:schemeClr val="phClr">
                <a:tint val="30000"/>
                <a:satMod val="150000"/>
              </a:schemeClr>
            </a:gs>
            <a:gs pos="91000">
              <a:schemeClr val="phClr">
                <a:tint val="96000"/>
              </a:schemeClr>
            </a:gs>
          </a:gsLst>
          <a:path path="circle">
            <a:fillToRect l="50000" t="150000" r="50000"/>
          </a:path>
        </a:gradFill>
        <a:blipFill>
          <a:blip xmlns:r="http://schemas.openxmlformats.org/officeDocument/2006/relationships" r:embed="rId1">
            <a:duotone>
              <a:schemeClr val="phClr">
                <a:shade val="28000"/>
                <a:satMod val="100000"/>
              </a:schemeClr>
              <a:schemeClr val="phClr">
                <a:tint val="100000"/>
                <a:satMod val="200000"/>
              </a:schemeClr>
            </a:duotone>
          </a:blip>
          <a:tile tx="0" ty="0" sx="80000" sy="80000" flip="none" algn="tl"/>
        </a:blipFill>
      </a:fillStyleLst>
      <a:lnStyleLst>
        <a:ln w="12700" cap="flat" cmpd="sng" algn="ctr">
          <a:solidFill>
            <a:schemeClr val="phClr"/>
          </a:solidFill>
          <a:prstDash val="solid"/>
        </a:ln>
        <a:ln w="25400" cap="flat" cmpd="sng" algn="ctr">
          <a:solidFill>
            <a:schemeClr val="phClr"/>
          </a:solidFill>
          <a:prstDash val="solid"/>
        </a:ln>
        <a:ln w="38100" cap="flat" cmpd="dbl" algn="ctr">
          <a:solidFill>
            <a:schemeClr val="phClr"/>
          </a:solidFill>
          <a:prstDash val="solid"/>
        </a:ln>
      </a:lnStyleLst>
      <a:effectStyleLst>
        <a:effectStyle>
          <a:effectLst>
            <a:glow rad="63500">
              <a:schemeClr val="phClr">
                <a:alpha val="45000"/>
                <a:satMod val="110000"/>
              </a:schemeClr>
            </a:glow>
          </a:effectLst>
        </a:effectStyle>
        <a:effectStyle>
          <a:effectLst>
            <a:outerShdw blurRad="34925" dist="31750" dir="5400000" algn="tl" rotWithShape="0">
              <a:srgbClr val="000000">
                <a:alpha val="50000"/>
              </a:srgbClr>
            </a:outerShdw>
          </a:effectLst>
          <a:scene3d>
            <a:camera prst="orthographicFront">
              <a:rot lat="0" lon="0" rev="0"/>
            </a:camera>
            <a:lightRig rig="flood" dir="t">
              <a:rot lat="0" lon="0" rev="5400000"/>
            </a:lightRig>
          </a:scene3d>
          <a:sp3d contourW="9525" prstMaterial="dkEdge">
            <a:bevelT w="12000" h="24150"/>
            <a:contourClr>
              <a:schemeClr val="phClr">
                <a:satMod val="110000"/>
              </a:schemeClr>
            </a:contourClr>
          </a:sp3d>
        </a:effectStyle>
        <a:effectStyle>
          <a:effectLst>
            <a:outerShdw blurRad="50800" dist="31750" dir="5400000" algn="tl" rotWithShape="0">
              <a:srgbClr val="000000">
                <a:alpha val="50000"/>
              </a:srgbClr>
            </a:outerShdw>
          </a:effectLst>
          <a:scene3d>
            <a:camera prst="orthographicFront">
              <a:rot lat="0" lon="0" rev="0"/>
            </a:camera>
            <a:lightRig rig="flood" dir="t">
              <a:rot lat="0" lon="0" rev="5400000"/>
            </a:lightRig>
          </a:scene3d>
          <a:sp3d contourW="18700" prstMaterial="dkEdge">
            <a:bevelT w="44450" h="80600"/>
            <a:contourClr>
              <a:schemeClr val="phClr">
                <a:satMod val="110000"/>
              </a:schemeClr>
            </a:contourClr>
          </a:sp3d>
        </a:effectStyle>
      </a:effectStyleLst>
      <a:bgFillStyleLst>
        <a:solidFill>
          <a:schemeClr val="phClr"/>
        </a:solidFill>
        <a:gradFill rotWithShape="1">
          <a:gsLst>
            <a:gs pos="0">
              <a:schemeClr val="phClr">
                <a:shade val="70000"/>
                <a:satMod val="1000000"/>
              </a:schemeClr>
            </a:gs>
            <a:gs pos="31000">
              <a:schemeClr val="phClr">
                <a:shade val="85000"/>
                <a:satMod val="450000"/>
              </a:schemeClr>
            </a:gs>
            <a:gs pos="100000">
              <a:schemeClr val="phClr">
                <a:tint val="70000"/>
                <a:satMod val="300000"/>
              </a:schemeClr>
            </a:gs>
          </a:gsLst>
          <a:path path="circle">
            <a:fillToRect l="50000" t="150000" r="50000"/>
          </a:path>
        </a:gradFill>
        <a:blipFill>
          <a:blip xmlns:r="http://schemas.openxmlformats.org/officeDocument/2006/relationships" r:embed="rId2">
            <a:duotone>
              <a:schemeClr val="phClr">
                <a:tint val="100000"/>
                <a:shade val="70000"/>
                <a:hueMod val="100000"/>
                <a:satMod val="100000"/>
              </a:schemeClr>
              <a:schemeClr val="phClr">
                <a:tint val="90000"/>
                <a:shade val="100000"/>
                <a:hueMod val="100000"/>
                <a:satMod val="10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Fan</Template>
  <TotalTime>0</TotalTime>
  <Words>2424</Words>
  <Application>Microsoft Office PowerPoint</Application>
  <PresentationFormat>自定义</PresentationFormat>
  <Paragraphs>219</Paragraphs>
  <Slides>26</Slides>
  <Notes>5</Notes>
  <HiddenSlides>0</HiddenSlides>
  <MMClips>0</MMClips>
  <ScaleCrop>false</ScaleCrop>
  <HeadingPairs>
    <vt:vector size="4" baseType="variant">
      <vt:variant>
        <vt:lpstr>主题</vt:lpstr>
      </vt:variant>
      <vt:variant>
        <vt:i4>1</vt:i4>
      </vt:variant>
      <vt:variant>
        <vt:lpstr>幻灯片标题</vt:lpstr>
      </vt:variant>
      <vt:variant>
        <vt:i4>26</vt:i4>
      </vt:variant>
    </vt:vector>
  </HeadingPairs>
  <TitlesOfParts>
    <vt:vector size="27" baseType="lpstr">
      <vt:lpstr>暗香扑面</vt:lpstr>
      <vt:lpstr>幻灯片 1</vt:lpstr>
      <vt:lpstr>西欧封建社会的主要特征</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熊猫办公</dc:title>
  <dc:creator/>
  <cp:keywords/>
  <cp:lastModifiedBy/>
  <cp:revision>1</cp:revision>
  <dcterms:created xsi:type="dcterms:W3CDTF">2017-07-21T02:50:43Z</dcterms:created>
  <dcterms:modified xsi:type="dcterms:W3CDTF">2020-06-28T06:16:48Z</dcterms:modified>
</cp:coreProperties>
</file>