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87" r:id="rId11"/>
    <p:sldId id="264" r:id="rId12"/>
    <p:sldId id="288" r:id="rId13"/>
    <p:sldId id="289" r:id="rId14"/>
    <p:sldId id="290" r:id="rId15"/>
    <p:sldId id="291" r:id="rId16"/>
    <p:sldId id="292"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86" r:id="rId30"/>
  </p:sldIdLst>
  <p:sldSz cx="9144000" cy="6858000" type="screen4x3"/>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tags" Target="tags/tag1.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EE30FA-8FC3-4C2A-97EA-8C4E351935FE}" type="datetimeFigureOut">
              <a:rPr lang="zh-CN" altLang="en-US" smtClean="0"/>
              <a:t>2020/9/24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A385D6-E0F0-4AAE-B11B-06E075164D90}" type="slidenum">
              <a:rPr lang="zh-CN" altLang="en-US" smtClean="0"/>
              <a:t>‹#›</a:t>
            </a:fld>
            <a:endParaRPr lang="zh-CN" altLang="en-US"/>
          </a:p>
        </p:txBody>
      </p:sp>
    </p:spTree>
    <p:extLst>
      <p:ext uri="{BB962C8B-B14F-4D97-AF65-F5344CB8AC3E}">
        <p14:creationId xmlns:p14="http://schemas.microsoft.com/office/powerpoint/2010/main" val="2634436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A385D6-E0F0-4AAE-B11B-06E075164D90}" type="slidenum">
              <a:rPr lang="zh-CN" altLang="en-US" smtClean="0"/>
              <a:t>8</a:t>
            </a:fld>
            <a:endParaRPr lang="zh-CN" altLang="en-US"/>
          </a:p>
        </p:txBody>
      </p:sp>
    </p:spTree>
    <p:extLst>
      <p:ext uri="{BB962C8B-B14F-4D97-AF65-F5344CB8AC3E}">
        <p14:creationId xmlns:p14="http://schemas.microsoft.com/office/powerpoint/2010/main" val="1187184129"/>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2020/9/24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image" Target="../media/image6.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 Id="rId6" Type="http://schemas.openxmlformats.org/officeDocument/2006/relationships/image" Target="../media/image11.png" /><Relationship Id="rId7" Type="http://schemas.openxmlformats.org/officeDocument/2006/relationships/image" Target="../media/image1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14.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 Id="rId5" Type="http://schemas.openxmlformats.org/officeDocument/2006/relationships/image" Target="../media/image18.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 Id="rId3" Type="http://schemas.openxmlformats.org/officeDocument/2006/relationships/image" Target="../media/image21.png" /><Relationship Id="rId4" Type="http://schemas.openxmlformats.org/officeDocument/2006/relationships/image" Target="../media/image22.png" /><Relationship Id="rId5" Type="http://schemas.openxmlformats.org/officeDocument/2006/relationships/image" Target="../media/image2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5.png" /><Relationship Id="rId3" Type="http://schemas.openxmlformats.org/officeDocument/2006/relationships/image" Target="../media/image26.png" /><Relationship Id="rId4" Type="http://schemas.openxmlformats.org/officeDocument/2006/relationships/image" Target="../media/image2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 Id="rId3" Type="http://schemas.openxmlformats.org/officeDocument/2006/relationships/image" Target="../media/image3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png" /><Relationship Id="rId3" Type="http://schemas.openxmlformats.org/officeDocument/2006/relationships/image" Target="../media/image32.png" /><Relationship Id="rId4" Type="http://schemas.openxmlformats.org/officeDocument/2006/relationships/image" Target="../media/image33.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png" /><Relationship Id="rId3" Type="http://schemas.openxmlformats.org/officeDocument/2006/relationships/image" Target="../media/image3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png" /><Relationship Id="rId3" Type="http://schemas.openxmlformats.org/officeDocument/2006/relationships/image" Target="../media/image37.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9.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png" /><Relationship Id="rId3" Type="http://schemas.openxmlformats.org/officeDocument/2006/relationships/image" Target="../media/image41.png" /><Relationship Id="rId4" Type="http://schemas.openxmlformats.org/officeDocument/2006/relationships/image" Target="../media/image42.png" /><Relationship Id="rId5" Type="http://schemas.openxmlformats.org/officeDocument/2006/relationships/image" Target="../media/image43.png" /><Relationship Id="rId6" Type="http://schemas.openxmlformats.org/officeDocument/2006/relationships/image" Target="../media/image44.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6.png" /><Relationship Id="rId3" Type="http://schemas.openxmlformats.org/officeDocument/2006/relationships/image" Target="../media/image47.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8.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idx="4294967295"/>
          </p:nvPr>
        </p:nvSpPr>
        <p:spPr>
          <a:xfrm>
            <a:off x="683568" y="3068960"/>
            <a:ext cx="7772400" cy="1470025"/>
          </a:xfrm>
        </p:spPr>
        <p:txBody>
          <a:bodyPr/>
          <a:lstStyle/>
          <a:p>
            <a:r>
              <a:rPr lang="zh-CN" altLang="en-US"/>
              <a:t>第二次世界大战与战后国际秩序的形成</a:t>
            </a:r>
          </a:p>
        </p:txBody>
      </p:sp>
      <p:sp>
        <p:nvSpPr>
          <p:cNvPr id="3" name="副标题 2"/>
          <p:cNvSpPr>
            <a:spLocks noGrp="1"/>
          </p:cNvSpPr>
          <p:nvPr>
            <p:ph type="subTitle" idx="4294967295"/>
          </p:nvPr>
        </p:nvSpPr>
        <p:spPr>
          <a:xfrm>
            <a:off x="1331640" y="1556792"/>
            <a:ext cx="6400800" cy="1752600"/>
          </a:xfrm>
        </p:spPr>
        <p:txBody>
          <a:bodyPr>
            <a:normAutofit/>
          </a:bodyPr>
          <a:lstStyle/>
          <a:p>
            <a:pPr marL="0" indent="0" algn="ctr">
              <a:buNone/>
            </a:pPr>
            <a:r>
              <a:rPr lang="zh-CN" altLang="en-US" sz="6000" b="1" smtClean="0"/>
              <a:t>第</a:t>
            </a:r>
            <a:r>
              <a:rPr lang="en-US" altLang="zh-CN" sz="6000" b="1" smtClean="0"/>
              <a:t>17</a:t>
            </a:r>
            <a:r>
              <a:rPr lang="zh-CN" altLang="en-US" sz="6000" b="1" smtClean="0"/>
              <a:t>课</a:t>
            </a:r>
            <a:endParaRPr lang="zh-CN" altLang="en-US" sz="6000" b="1"/>
          </a:p>
        </p:txBody>
      </p:sp>
    </p:spTree>
    <p:extLst>
      <p:ext uri="{BB962C8B-B14F-4D97-AF65-F5344CB8AC3E}">
        <p14:creationId xmlns:p14="http://schemas.microsoft.com/office/powerpoint/2010/main" val="1496549231"/>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内容占位符 1"/>
          <p:cNvSpPr txBox="1"/>
          <p:nvPr/>
        </p:nvSpPr>
        <p:spPr>
          <a:xfrm>
            <a:off x="827584" y="2060848"/>
            <a:ext cx="2200505" cy="2414587"/>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教学目标</a:t>
            </a:r>
            <a:endParaRPr lang="zh-CN" altLang="en-US" sz="5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5" name="矩形 4"/>
          <p:cNvSpPr/>
          <p:nvPr/>
        </p:nvSpPr>
        <p:spPr>
          <a:xfrm>
            <a:off x="3028292" y="1916832"/>
            <a:ext cx="4572000" cy="2585323"/>
          </a:xfrm>
          <a:prstGeom prst="rect">
            <a:avLst/>
          </a:prstGeom>
        </p:spPr>
        <p:txBody>
          <a:bodyPr>
            <a:spAutoFit/>
          </a:bodyPr>
          <a:lstStyle/>
          <a:p>
            <a:pPr>
              <a:lnSpc>
                <a:spcPct val="150000"/>
              </a:lnSpc>
            </a:pPr>
            <a:r>
              <a:rPr lang="en-US" altLang="zh-CN" b="1">
                <a:solidFill>
                  <a:srgbClr val="302E2F"/>
                </a:solidFill>
                <a:sym typeface="+mn-ea"/>
              </a:rPr>
              <a:t>1</a:t>
            </a:r>
            <a:r>
              <a:rPr lang="zh-CN" altLang="en-US" b="1">
                <a:solidFill>
                  <a:srgbClr val="302E2F"/>
                </a:solidFill>
                <a:sym typeface="+mn-ea"/>
              </a:rPr>
              <a:t>、认识第二次世界大战的背景，并与一战进行对比。</a:t>
            </a:r>
          </a:p>
          <a:p>
            <a:pPr>
              <a:lnSpc>
                <a:spcPct val="150000"/>
              </a:lnSpc>
            </a:pPr>
            <a:r>
              <a:rPr lang="en-US" altLang="zh-CN" b="1">
                <a:solidFill>
                  <a:srgbClr val="302E2F"/>
                </a:solidFill>
                <a:sym typeface="+mn-ea"/>
              </a:rPr>
              <a:t>2</a:t>
            </a:r>
            <a:r>
              <a:rPr lang="zh-CN" altLang="en-US" b="1">
                <a:solidFill>
                  <a:srgbClr val="302E2F"/>
                </a:solidFill>
                <a:sym typeface="+mn-ea"/>
              </a:rPr>
              <a:t>、了解二战的经过，对重要事件尤其是涉及到中国的战争和会议进行记忆。</a:t>
            </a:r>
          </a:p>
          <a:p>
            <a:pPr>
              <a:lnSpc>
                <a:spcPct val="150000"/>
              </a:lnSpc>
            </a:pPr>
            <a:r>
              <a:rPr lang="en-US" altLang="zh-CN" b="1">
                <a:solidFill>
                  <a:srgbClr val="302E2F"/>
                </a:solidFill>
                <a:sym typeface="+mn-ea"/>
              </a:rPr>
              <a:t>3</a:t>
            </a:r>
            <a:r>
              <a:rPr lang="zh-CN" altLang="en-US" b="1">
                <a:solidFill>
                  <a:srgbClr val="302E2F"/>
                </a:solidFill>
                <a:sym typeface="+mn-ea"/>
              </a:rPr>
              <a:t>、分析第二次世界大战的</a:t>
            </a:r>
            <a:r>
              <a:rPr lang="zh-CN" altLang="en-US" b="1" smtClean="0">
                <a:solidFill>
                  <a:srgbClr val="302E2F"/>
                </a:solidFill>
                <a:sym typeface="+mn-ea"/>
              </a:rPr>
              <a:t>影响和战后国际秩序的建立</a:t>
            </a:r>
            <a:endParaRPr lang="zh-CN" altLang="en-US" b="1">
              <a:solidFill>
                <a:srgbClr val="302E2F"/>
              </a:solidFill>
              <a:sym typeface="+mn-ea"/>
            </a:endParaRPr>
          </a:p>
        </p:txBody>
      </p:sp>
    </p:spTree>
    <p:extLst>
      <p:ext uri="{BB962C8B-B14F-4D97-AF65-F5344CB8AC3E}">
        <p14:creationId xmlns:p14="http://schemas.microsoft.com/office/powerpoint/2010/main" val="371475282"/>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456185" y="332656"/>
            <a:ext cx="8136904" cy="2862322"/>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a:t>材料</a:t>
            </a:r>
            <a:r>
              <a:rPr lang="en-US" altLang="zh-CN"/>
              <a:t>-</a:t>
            </a:r>
            <a:r>
              <a:rPr lang="zh-CN" altLang="en-US"/>
              <a:t>战后，</a:t>
            </a:r>
            <a:r>
              <a:rPr lang="en-US" altLang="zh-CN"/>
              <a:t>《</a:t>
            </a:r>
            <a:r>
              <a:rPr lang="zh-CN" altLang="en-US"/>
              <a:t>凡尔赛和约</a:t>
            </a:r>
            <a:r>
              <a:rPr lang="en-US" altLang="zh-CN"/>
              <a:t>》 </a:t>
            </a:r>
            <a:r>
              <a:rPr lang="zh-CN" altLang="en-US"/>
              <a:t>对德国的严苛制裁限制了欧洲均势的恢复与发展。因此，修正凡尔赛和约很快成为战后诸大国的共同</a:t>
            </a:r>
            <a:r>
              <a:rPr lang="zh-CN" altLang="en-US" smtClean="0"/>
              <a:t>诉求</a:t>
            </a:r>
            <a:r>
              <a:rPr lang="zh-CN" altLang="en-US"/>
              <a:t>。</a:t>
            </a:r>
            <a:r>
              <a:rPr lang="en-US" altLang="zh-CN"/>
              <a:t>1925</a:t>
            </a:r>
            <a:r>
              <a:rPr lang="zh-CN" altLang="en-US"/>
              <a:t>年， 洛迦诺会议召开。英、美试图通过对德国的援助与扶植将德国纳入新的欧洲体系，并且通过对法国的施压，迫使法国</a:t>
            </a:r>
            <a:r>
              <a:rPr lang="zh-CN" altLang="en-US" smtClean="0"/>
              <a:t>接受英</a:t>
            </a:r>
            <a:r>
              <a:rPr lang="zh-CN" altLang="en-US"/>
              <a:t>、美主导、重塑均势的事实。</a:t>
            </a:r>
            <a:r>
              <a:rPr lang="en-US" altLang="zh-CN"/>
              <a:t>1926</a:t>
            </a:r>
            <a:r>
              <a:rPr lang="zh-CN" altLang="en-US"/>
              <a:t>年， 德国加入国联，英、美完成了对凡尔赛体系的初步修正。为了补偿法国的损失与缓解欧洲矛盾</a:t>
            </a:r>
            <a:r>
              <a:rPr lang="en-US" altLang="zh-CN" smtClean="0"/>
              <a:t>,</a:t>
            </a:r>
            <a:r>
              <a:rPr lang="zh-CN" altLang="en-US" smtClean="0"/>
              <a:t>英</a:t>
            </a:r>
            <a:r>
              <a:rPr lang="zh-CN" altLang="en-US"/>
              <a:t>美利用西方国家对共产主义的恐惧与仇恨，将欧洲矛盾统一引向东方。 但这一政策却成为了德国崛起的保护伞</a:t>
            </a:r>
            <a:r>
              <a:rPr lang="en-US" altLang="zh-CN"/>
              <a:t>,</a:t>
            </a:r>
            <a:r>
              <a:rPr lang="zh-CN" altLang="en-US"/>
              <a:t>造成了德国实力的</a:t>
            </a:r>
            <a:r>
              <a:rPr lang="zh-CN" altLang="en-US" smtClean="0"/>
              <a:t>恶性</a:t>
            </a:r>
            <a:r>
              <a:rPr lang="zh-CN" altLang="en-US"/>
              <a:t>膨胀，以至于希特勒</a:t>
            </a:r>
            <a:r>
              <a:rPr lang="en-US" altLang="zh-CN"/>
              <a:t>.</a:t>
            </a:r>
            <a:r>
              <a:rPr lang="zh-CN" altLang="en-US"/>
              <a:t>上台后</a:t>
            </a:r>
            <a:r>
              <a:rPr lang="en-US" altLang="zh-CN"/>
              <a:t>(1933</a:t>
            </a:r>
            <a:r>
              <a:rPr lang="zh-CN" altLang="en-US"/>
              <a:t>年</a:t>
            </a:r>
            <a:r>
              <a:rPr lang="en-US" altLang="zh-CN"/>
              <a:t>- -1939</a:t>
            </a:r>
            <a:r>
              <a:rPr lang="zh-CN" altLang="en-US"/>
              <a:t>年</a:t>
            </a:r>
            <a:r>
              <a:rPr lang="en-US" altLang="zh-CN"/>
              <a:t>) </a:t>
            </a:r>
            <a:r>
              <a:rPr lang="zh-CN" altLang="en-US"/>
              <a:t>， 其推行的战时经济政策迅速恢复了德国国民经济，与英、法、美迟钝的经济复苏</a:t>
            </a:r>
            <a:r>
              <a:rPr lang="zh-CN" altLang="en-US" smtClean="0"/>
              <a:t>进程形成</a:t>
            </a:r>
            <a:r>
              <a:rPr lang="zh-CN" altLang="en-US"/>
              <a:t>了鲜明的对比。</a:t>
            </a:r>
          </a:p>
          <a:p>
            <a:pPr algn="r"/>
            <a:r>
              <a:rPr lang="zh-CN" altLang="en-US"/>
              <a:t>一摘编自严展宇 </a:t>
            </a:r>
            <a:r>
              <a:rPr lang="en-US" altLang="zh-CN"/>
              <a:t>《</a:t>
            </a:r>
            <a:r>
              <a:rPr lang="zh-CN" altLang="en-US"/>
              <a:t>均势为什么失败</a:t>
            </a:r>
            <a:r>
              <a:rPr lang="en-US" altLang="zh-CN"/>
              <a:t>?》</a:t>
            </a:r>
            <a:endParaRPr lang="zh-CN" altLang="en-US"/>
          </a:p>
        </p:txBody>
      </p:sp>
      <p:sp>
        <p:nvSpPr>
          <p:cNvPr id="5" name="矩形 4"/>
          <p:cNvSpPr/>
          <p:nvPr/>
        </p:nvSpPr>
        <p:spPr>
          <a:xfrm>
            <a:off x="237727" y="3645024"/>
            <a:ext cx="3384376" cy="3139321"/>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r>
              <a:rPr lang="zh-CN" altLang="en-US"/>
              <a:t>材料二张伯伦与达拉第接受了希特勒的条件</a:t>
            </a:r>
            <a:r>
              <a:rPr lang="en-US" altLang="zh-CN"/>
              <a:t>,</a:t>
            </a:r>
            <a:r>
              <a:rPr lang="zh-CN" altLang="en-US"/>
              <a:t>然后对捷克政府施加极大压力，要它屈服，即签署它自己的死亡证书。在英国纵容下，法国</a:t>
            </a:r>
            <a:r>
              <a:rPr lang="en-US" altLang="zh-CN"/>
              <a:t>.</a:t>
            </a:r>
          </a:p>
          <a:p>
            <a:r>
              <a:rPr lang="zh-CN" altLang="en-US"/>
              <a:t>宣告放弃所承担的保护捷克斯洛伐克的条约</a:t>
            </a:r>
            <a:r>
              <a:rPr lang="en-US" altLang="zh-CN"/>
              <a:t>.... .</a:t>
            </a:r>
            <a:r>
              <a:rPr lang="zh-CN" altLang="en-US"/>
              <a:t>张伯伦和达拉第各自回到国内，受到人们的欢呼。张伯伦向国人报告说，他带来了</a:t>
            </a:r>
            <a:r>
              <a:rPr lang="zh-CN" altLang="en-US" smtClean="0"/>
              <a:t>我们时代的和平</a:t>
            </a:r>
            <a:endParaRPr lang="zh-CN" altLang="en-US"/>
          </a:p>
          <a:p>
            <a:pPr algn="r"/>
            <a:r>
              <a:rPr lang="en-US" altLang="zh-CN"/>
              <a:t>-</a:t>
            </a:r>
            <a:r>
              <a:rPr lang="zh-CN" altLang="en-US"/>
              <a:t>帕尔默 </a:t>
            </a:r>
            <a:r>
              <a:rPr lang="en-US" altLang="zh-CN"/>
              <a:t>《</a:t>
            </a:r>
            <a:r>
              <a:rPr lang="zh-CN" altLang="en-US"/>
              <a:t>现代世界史</a:t>
            </a:r>
            <a:r>
              <a:rPr lang="en-US" altLang="zh-CN"/>
              <a:t>》</a:t>
            </a:r>
            <a:endParaRPr lang="zh-CN" altLang="en-US"/>
          </a:p>
        </p:txBody>
      </p:sp>
      <p:sp>
        <p:nvSpPr>
          <p:cNvPr id="6" name="矩形 5"/>
          <p:cNvSpPr/>
          <p:nvPr/>
        </p:nvSpPr>
        <p:spPr>
          <a:xfrm>
            <a:off x="4169567" y="4077072"/>
            <a:ext cx="4572000" cy="2585323"/>
          </a:xfrm>
          <a:prstGeom prst="rect">
            <a:avLst/>
          </a:prstGeom>
          <a:noFill/>
        </p:spPr>
        <p:style>
          <a:lnRef idx="2">
            <a:schemeClr val="accent5"/>
          </a:lnRef>
          <a:fillRef idx="1">
            <a:schemeClr val="lt1"/>
          </a:fillRef>
          <a:effectRef idx="0">
            <a:schemeClr val="accent5"/>
          </a:effectRef>
          <a:fontRef idx="minor">
            <a:schemeClr val="dk1"/>
          </a:fontRef>
        </p:style>
        <p:txBody>
          <a:bodyPr>
            <a:spAutoFit/>
          </a:bodyPr>
          <a:lstStyle/>
          <a:p>
            <a:r>
              <a:rPr lang="zh-CN" altLang="en-US" smtClean="0"/>
              <a:t>材料三  纽约证券交易所</a:t>
            </a:r>
            <a:r>
              <a:rPr lang="zh-CN" altLang="en-US"/>
              <a:t>股票价格雷崩似地跌落人们歇斯底里地周卖股票，纽约股票市场崩溃， 资本主义世界经济大危机由此开始。</a:t>
            </a:r>
            <a:r>
              <a:rPr lang="en-US" altLang="zh-CN"/>
              <a:t>193</a:t>
            </a:r>
            <a:r>
              <a:rPr lang="zh-CN" altLang="en-US"/>
              <a:t>年， 整个资本主义世界</a:t>
            </a:r>
            <a:r>
              <a:rPr lang="zh-CN" altLang="en-US" smtClean="0"/>
              <a:t>工业生产</a:t>
            </a:r>
            <a:r>
              <a:rPr lang="zh-CN" altLang="en-US"/>
              <a:t>下降</a:t>
            </a:r>
            <a:r>
              <a:rPr lang="en-US" altLang="zh-CN"/>
              <a:t>49%</a:t>
            </a:r>
            <a:r>
              <a:rPr lang="zh-CN" altLang="en-US"/>
              <a:t>，资本主义世界贺易总额减少</a:t>
            </a:r>
            <a:r>
              <a:rPr lang="en-US" altLang="zh-CN"/>
              <a:t>2/3</a:t>
            </a:r>
            <a:r>
              <a:rPr lang="zh-CN" altLang="en-US"/>
              <a:t>，美德法，英共有</a:t>
            </a:r>
            <a:r>
              <a:rPr lang="en-US" altLang="zh-CN"/>
              <a:t>29</a:t>
            </a:r>
            <a:r>
              <a:rPr lang="zh-CN" altLang="en-US"/>
              <a:t>万家企业破产。资本主义世界失业工人达</a:t>
            </a:r>
            <a:r>
              <a:rPr lang="en-US" altLang="zh-CN"/>
              <a:t>3000</a:t>
            </a:r>
            <a:r>
              <a:rPr lang="zh-CN" altLang="en-US"/>
              <a:t>多万，美国迭业</a:t>
            </a:r>
            <a:r>
              <a:rPr lang="en-US" altLang="zh-CN"/>
              <a:t>100</a:t>
            </a:r>
            <a:r>
              <a:rPr lang="zh-CN" altLang="en-US"/>
              <a:t>多万，几百万小农破产，无业人口颠</a:t>
            </a:r>
          </a:p>
          <a:p>
            <a:r>
              <a:rPr lang="zh-CN" altLang="en-US"/>
              <a:t>沛流离。</a:t>
            </a:r>
          </a:p>
        </p:txBody>
      </p:sp>
      <p:sp>
        <p:nvSpPr>
          <p:cNvPr id="7" name="矩形 6"/>
          <p:cNvSpPr/>
          <p:nvPr/>
        </p:nvSpPr>
        <p:spPr>
          <a:xfrm>
            <a:off x="2392558" y="2967335"/>
            <a:ext cx="435888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归纳二战背景</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7364988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251520" y="1268760"/>
            <a:ext cx="8352928" cy="2862322"/>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en-US" altLang="zh-CN" sz="2000" b="1" i="1" u="sng">
                <a:latin typeface="华文宋体" pitchFamily="2" charset="-122"/>
                <a:ea typeface="华文宋体" pitchFamily="2" charset="-122"/>
              </a:rPr>
              <a:t>1</a:t>
            </a:r>
            <a:r>
              <a:rPr lang="zh-CN" altLang="en-US" sz="2000" b="1" i="1" u="sng">
                <a:latin typeface="华文宋体" pitchFamily="2" charset="-122"/>
                <a:ea typeface="华文宋体" pitchFamily="2" charset="-122"/>
              </a:rPr>
              <a:t>、根本原因</a:t>
            </a:r>
            <a:r>
              <a:rPr lang="en-US" altLang="zh-CN" sz="2000" b="1" i="1" u="sng">
                <a:latin typeface="华文宋体" pitchFamily="2" charset="-122"/>
                <a:ea typeface="华文宋体" pitchFamily="2" charset="-122"/>
              </a:rPr>
              <a:t>:</a:t>
            </a:r>
            <a:r>
              <a:rPr lang="zh-CN" altLang="en-US" sz="2000" b="1" i="1" u="sng">
                <a:latin typeface="华文宋体" pitchFamily="2" charset="-122"/>
                <a:ea typeface="华文宋体" pitchFamily="2" charset="-122"/>
              </a:rPr>
              <a:t>是帝国主义政治经济发展不平衡。</a:t>
            </a:r>
          </a:p>
          <a:p>
            <a:endParaRPr lang="en-US" altLang="zh-CN" sz="2000" b="1" i="1" u="sng" smtClean="0">
              <a:latin typeface="华文宋体" pitchFamily="2" charset="-122"/>
              <a:ea typeface="华文宋体" pitchFamily="2" charset="-122"/>
            </a:endParaRPr>
          </a:p>
          <a:p>
            <a:r>
              <a:rPr lang="en-US" altLang="zh-CN" sz="2000" b="1" i="1" u="sng">
                <a:latin typeface="华文宋体" pitchFamily="2" charset="-122"/>
                <a:ea typeface="华文宋体" pitchFamily="2" charset="-122"/>
              </a:rPr>
              <a:t> </a:t>
            </a:r>
            <a:r>
              <a:rPr lang="en-US" altLang="zh-CN" sz="2000" b="1" i="1" u="sng" smtClean="0">
                <a:latin typeface="华文宋体" pitchFamily="2" charset="-122"/>
                <a:ea typeface="华文宋体" pitchFamily="2" charset="-122"/>
              </a:rPr>
              <a:t> 2</a:t>
            </a:r>
            <a:r>
              <a:rPr lang="zh-CN" altLang="en-US" sz="2000" b="1" i="1" u="sng">
                <a:latin typeface="华文宋体" pitchFamily="2" charset="-122"/>
                <a:ea typeface="华文宋体" pitchFamily="2" charset="-122"/>
              </a:rPr>
              <a:t>、历史原因</a:t>
            </a:r>
            <a:r>
              <a:rPr lang="en-US" altLang="zh-CN" sz="2000" b="1" i="1" u="sng">
                <a:latin typeface="华文宋体" pitchFamily="2" charset="-122"/>
                <a:ea typeface="华文宋体" pitchFamily="2" charset="-122"/>
              </a:rPr>
              <a:t>:</a:t>
            </a:r>
            <a:r>
              <a:rPr lang="zh-CN" altLang="en-US" sz="2000" b="1" i="1" u="sng">
                <a:latin typeface="华文宋体" pitchFamily="2" charset="-122"/>
                <a:ea typeface="华文宋体" pitchFamily="2" charset="-122"/>
              </a:rPr>
              <a:t>德、日对“凡一 华”体系的仇视</a:t>
            </a:r>
          </a:p>
          <a:p>
            <a:endParaRPr lang="en-US" altLang="zh-CN" sz="2000" b="1" i="1" u="sng" smtClean="0">
              <a:latin typeface="华文宋体" pitchFamily="2" charset="-122"/>
              <a:ea typeface="华文宋体" pitchFamily="2" charset="-122"/>
            </a:endParaRPr>
          </a:p>
          <a:p>
            <a:r>
              <a:rPr lang="en-US" altLang="zh-CN" sz="2000" b="1" i="1" u="sng" smtClean="0">
                <a:latin typeface="华文宋体" pitchFamily="2" charset="-122"/>
                <a:ea typeface="华文宋体" pitchFamily="2" charset="-122"/>
              </a:rPr>
              <a:t>     3</a:t>
            </a:r>
            <a:r>
              <a:rPr lang="zh-CN" altLang="en-US" sz="2000" b="1" i="1" u="sng">
                <a:latin typeface="华文宋体" pitchFamily="2" charset="-122"/>
                <a:ea typeface="华文宋体" pitchFamily="2" charset="-122"/>
              </a:rPr>
              <a:t>、直接原因</a:t>
            </a:r>
            <a:r>
              <a:rPr lang="en-US" altLang="zh-CN" sz="2000" b="1" i="1" u="sng">
                <a:latin typeface="华文宋体" pitchFamily="2" charset="-122"/>
                <a:ea typeface="华文宋体" pitchFamily="2" charset="-122"/>
              </a:rPr>
              <a:t>: </a:t>
            </a:r>
            <a:r>
              <a:rPr lang="en-US" altLang="zh-CN" sz="2000" b="1" i="1" u="sng">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rPr>
              <a:t>1929</a:t>
            </a:r>
            <a:r>
              <a:rPr lang="zh-CN" altLang="en-US" sz="2000" b="1" i="1" u="sng">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rPr>
              <a:t>年</a:t>
            </a:r>
            <a:r>
              <a:rPr lang="en-US" altLang="zh-CN" sz="2000" b="1" i="1" u="sng">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rPr>
              <a:t>~1933</a:t>
            </a:r>
            <a:r>
              <a:rPr lang="zh-CN" altLang="en-US" sz="2000" b="1" i="1" u="sng">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宋体" pitchFamily="2" charset="-122"/>
                <a:ea typeface="华文宋体" pitchFamily="2" charset="-122"/>
              </a:rPr>
              <a:t>年经济危机</a:t>
            </a:r>
            <a:r>
              <a:rPr lang="zh-CN" altLang="en-US" sz="2000" b="1" i="1" u="sng">
                <a:latin typeface="华文宋体" pitchFamily="2" charset="-122"/>
                <a:ea typeface="华文宋体" pitchFamily="2" charset="-122"/>
              </a:rPr>
              <a:t>，加速</a:t>
            </a:r>
          </a:p>
          <a:p>
            <a:r>
              <a:rPr lang="zh-CN" altLang="en-US" sz="2000" b="1" i="1" u="sng">
                <a:latin typeface="华文宋体" pitchFamily="2" charset="-122"/>
                <a:ea typeface="华文宋体" pitchFamily="2" charset="-122"/>
              </a:rPr>
              <a:t>了德日法西斯专政的建立和欧亚战争策源地的</a:t>
            </a:r>
            <a:r>
              <a:rPr lang="zh-CN" altLang="en-US" sz="2000" b="1" i="1" u="sng" smtClean="0">
                <a:latin typeface="华文宋体" pitchFamily="2" charset="-122"/>
                <a:ea typeface="华文宋体" pitchFamily="2" charset="-122"/>
              </a:rPr>
              <a:t>形成</a:t>
            </a:r>
            <a:r>
              <a:rPr lang="zh-CN" altLang="en-US" sz="2000" b="1" i="1" u="sng">
                <a:latin typeface="华文宋体" pitchFamily="2" charset="-122"/>
                <a:ea typeface="华文宋体" pitchFamily="2" charset="-122"/>
              </a:rPr>
              <a:t>。</a:t>
            </a:r>
          </a:p>
          <a:p>
            <a:r>
              <a:rPr lang="en-US" altLang="zh-CN" sz="2000" b="1" i="1" u="sng">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宋体" pitchFamily="2" charset="-122"/>
                <a:ea typeface="华文宋体" pitchFamily="2" charset="-122"/>
              </a:rPr>
              <a:t>!</a:t>
            </a:r>
            <a:r>
              <a:rPr lang="zh-CN" altLang="en-US" sz="2000" b="1" i="1" u="sng">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宋体" pitchFamily="2" charset="-122"/>
                <a:ea typeface="华文宋体" pitchFamily="2" charset="-122"/>
              </a:rPr>
              <a:t>局部战争走向了世界大战</a:t>
            </a:r>
            <a:r>
              <a:rPr lang="en-US" altLang="zh-CN" sz="2000" b="1" i="1" u="sng">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华文宋体" pitchFamily="2" charset="-122"/>
                <a:ea typeface="华文宋体" pitchFamily="2" charset="-122"/>
              </a:rPr>
              <a:t>!</a:t>
            </a:r>
          </a:p>
          <a:p>
            <a:r>
              <a:rPr lang="en-US" altLang="zh-CN" sz="2000" b="1" i="1" u="sng" smtClean="0">
                <a:latin typeface="华文宋体" pitchFamily="2" charset="-122"/>
                <a:ea typeface="华文宋体" pitchFamily="2" charset="-122"/>
              </a:rPr>
              <a:t> </a:t>
            </a:r>
          </a:p>
          <a:p>
            <a:r>
              <a:rPr lang="en-US" altLang="zh-CN" sz="2000" b="1" i="1" u="sng" smtClean="0">
                <a:latin typeface="华文宋体" pitchFamily="2" charset="-122"/>
                <a:ea typeface="华文宋体" pitchFamily="2" charset="-122"/>
              </a:rPr>
              <a:t>            4</a:t>
            </a:r>
            <a:r>
              <a:rPr lang="zh-CN" altLang="en-US" sz="2000" b="1" i="1" u="sng">
                <a:latin typeface="华文宋体" pitchFamily="2" charset="-122"/>
                <a:ea typeface="华文宋体" pitchFamily="2" charset="-122"/>
              </a:rPr>
              <a:t>、其他原因</a:t>
            </a:r>
            <a:r>
              <a:rPr lang="en-US" altLang="zh-CN" sz="2000" b="1" i="1" u="sng">
                <a:latin typeface="华文宋体" pitchFamily="2" charset="-122"/>
                <a:ea typeface="华文宋体" pitchFamily="2" charset="-122"/>
              </a:rPr>
              <a:t>(</a:t>
            </a:r>
            <a:r>
              <a:rPr lang="zh-CN" altLang="en-US" sz="2000" b="1" i="1" u="sng">
                <a:latin typeface="华文宋体" pitchFamily="2" charset="-122"/>
                <a:ea typeface="华文宋体" pitchFamily="2" charset="-122"/>
              </a:rPr>
              <a:t>加速爆发</a:t>
            </a:r>
            <a:r>
              <a:rPr lang="en-US" altLang="zh-CN" sz="2000" b="1" i="1" u="sng">
                <a:latin typeface="华文宋体" pitchFamily="2" charset="-122"/>
                <a:ea typeface="华文宋体" pitchFamily="2" charset="-122"/>
              </a:rPr>
              <a:t>)</a:t>
            </a:r>
            <a:r>
              <a:rPr lang="zh-CN" altLang="en-US" sz="2000" b="1" i="1" u="sng">
                <a:latin typeface="华文宋体" pitchFamily="2" charset="-122"/>
                <a:ea typeface="华文宋体" pitchFamily="2" charset="-122"/>
              </a:rPr>
              <a:t>英、法、美等</a:t>
            </a:r>
            <a:r>
              <a:rPr lang="zh-CN" altLang="en-US" sz="2000" b="1" i="1" u="sng" smtClean="0">
                <a:latin typeface="华文宋体" pitchFamily="2" charset="-122"/>
                <a:ea typeface="华文宋体" pitchFamily="2" charset="-122"/>
              </a:rPr>
              <a:t>西方大国</a:t>
            </a:r>
            <a:r>
              <a:rPr lang="zh-CN" altLang="en-US" sz="2000" b="1" i="1" u="sng">
                <a:latin typeface="华文宋体" pitchFamily="2" charset="-122"/>
                <a:ea typeface="华文宋体" pitchFamily="2" charset="-122"/>
              </a:rPr>
              <a:t>推行绥靖政策。</a:t>
            </a:r>
          </a:p>
        </p:txBody>
      </p:sp>
      <p:sp>
        <p:nvSpPr>
          <p:cNvPr id="5" name="矩形 4"/>
          <p:cNvSpPr/>
          <p:nvPr/>
        </p:nvSpPr>
        <p:spPr>
          <a:xfrm>
            <a:off x="6275243" y="242318"/>
            <a:ext cx="2448106" cy="769441"/>
          </a:xfrm>
          <a:prstGeom prst="rect">
            <a:avLst/>
          </a:prstGeom>
        </p:spPr>
        <p:txBody>
          <a:bodyPr wrap="none">
            <a:spAutoFit/>
          </a:bodyPr>
          <a:lstStyle/>
          <a:p>
            <a:pPr algn="ctr"/>
            <a:r>
              <a:rPr lang="zh-CN" altLang="en-US" sz="44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二战背景</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4435" y="4365104"/>
            <a:ext cx="2902496" cy="2177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84313" y="4348674"/>
            <a:ext cx="4697214" cy="2212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2919685"/>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extBox 3"/>
          <p:cNvSpPr txBox="1"/>
          <p:nvPr/>
        </p:nvSpPr>
        <p:spPr>
          <a:xfrm>
            <a:off x="1331640" y="629897"/>
            <a:ext cx="3384376"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zh-CN" altLang="en-US" sz="2800" smtClean="0">
                <a:ln w="18415" cmpd="sng">
                  <a:solidFill>
                    <a:srgbClr val="FFFFFF"/>
                  </a:solidFill>
                  <a:prstDash val="solid"/>
                </a:ln>
                <a:solidFill>
                  <a:srgbClr val="FFFFFF"/>
                </a:solidFill>
                <a:effectLst>
                  <a:outerShdw blurRad="63500" dir="3600000" algn="tl" rotWithShape="0">
                    <a:srgbClr val="000000">
                      <a:alpha val="70000"/>
                    </a:srgbClr>
                  </a:outerShdw>
                </a:effectLst>
              </a:rPr>
              <a:t>如何摆脱危机</a:t>
            </a:r>
            <a:endParaRPr lang="zh-CN" altLang="en-US" sz="28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TextBox 4"/>
          <p:cNvSpPr txBox="1"/>
          <p:nvPr/>
        </p:nvSpPr>
        <p:spPr>
          <a:xfrm>
            <a:off x="531421" y="1705454"/>
            <a:ext cx="800219" cy="2232248"/>
          </a:xfrm>
          <a:prstGeom prst="rect">
            <a:avLst/>
          </a:prstGeom>
        </p:spPr>
        <p:style>
          <a:lnRef idx="0">
            <a:schemeClr val="accent2"/>
          </a:lnRef>
          <a:fillRef idx="3">
            <a:schemeClr val="accent2"/>
          </a:fillRef>
          <a:effectRef idx="3">
            <a:schemeClr val="accent2"/>
          </a:effectRef>
          <a:fontRef idx="minor">
            <a:schemeClr val="lt1"/>
          </a:fontRef>
        </p:style>
        <p:txBody>
          <a:bodyPr vert="eaVert" wrap="square" rtlCol="0">
            <a:spAutoFit/>
          </a:bodyPr>
          <a:lstStyle/>
          <a:p>
            <a:pPr algn="ctr"/>
            <a:r>
              <a:rPr lang="zh-CN" altLang="en-US" sz="4000" smtClean="0">
                <a:ln w="18415" cmpd="sng">
                  <a:solidFill>
                    <a:srgbClr val="FFFFFF"/>
                  </a:solidFill>
                  <a:prstDash val="solid"/>
                </a:ln>
                <a:solidFill>
                  <a:srgbClr val="FFFFFF"/>
                </a:solidFill>
                <a:effectLst>
                  <a:outerShdw blurRad="63500" dir="3600000" algn="tl" rotWithShape="0">
                    <a:srgbClr val="000000">
                      <a:alpha val="70000"/>
                    </a:srgbClr>
                  </a:outerShdw>
                </a:effectLst>
              </a:rPr>
              <a:t>经济危机</a:t>
            </a:r>
            <a:endParaRPr lang="zh-CN" altLang="en-US" sz="40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 name="右箭头 5"/>
          <p:cNvSpPr/>
          <p:nvPr/>
        </p:nvSpPr>
        <p:spPr>
          <a:xfrm>
            <a:off x="1565666" y="1772816"/>
            <a:ext cx="1404156" cy="576064"/>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7" name="TextBox 6"/>
          <p:cNvSpPr txBox="1"/>
          <p:nvPr/>
        </p:nvSpPr>
        <p:spPr>
          <a:xfrm>
            <a:off x="1691680" y="1889366"/>
            <a:ext cx="1152128" cy="369332"/>
          </a:xfrm>
          <a:prstGeom prst="rect">
            <a:avLst/>
          </a:prstGeom>
          <a:noFill/>
        </p:spPr>
        <p:txBody>
          <a:bodyPr wrap="square" rtlCol="0">
            <a:spAutoFit/>
          </a:bodyPr>
          <a:lstStyle/>
          <a:p>
            <a:pPr algn="ctr"/>
            <a:r>
              <a:rPr lang="zh-CN" altLang="en-US" b="1" i="1" smtClean="0">
                <a:latin typeface="方正姚体" pitchFamily="2" charset="-122"/>
                <a:ea typeface="方正姚体" pitchFamily="2" charset="-122"/>
              </a:rPr>
              <a:t>改革</a:t>
            </a:r>
            <a:endParaRPr lang="zh-CN" altLang="en-US" b="1" i="1">
              <a:latin typeface="方正姚体" pitchFamily="2" charset="-122"/>
              <a:ea typeface="方正姚体" pitchFamily="2" charset="-122"/>
            </a:endParaRPr>
          </a:p>
        </p:txBody>
      </p:sp>
      <p:sp>
        <p:nvSpPr>
          <p:cNvPr id="9" name="右箭头 8"/>
          <p:cNvSpPr/>
          <p:nvPr/>
        </p:nvSpPr>
        <p:spPr>
          <a:xfrm>
            <a:off x="1619672" y="3324671"/>
            <a:ext cx="1404156" cy="576064"/>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b="1" i="1" smtClean="0">
                <a:latin typeface="方正姚体" pitchFamily="2" charset="-122"/>
                <a:ea typeface="方正姚体" pitchFamily="2" charset="-122"/>
              </a:rPr>
              <a:t>转嫁</a:t>
            </a:r>
            <a:endParaRPr lang="zh-CN" altLang="en-US" b="1" i="1">
              <a:latin typeface="方正姚体" pitchFamily="2" charset="-122"/>
              <a:ea typeface="方正姚体" pitchFamily="2" charset="-122"/>
            </a:endParaRPr>
          </a:p>
        </p:txBody>
      </p:sp>
      <p:sp>
        <p:nvSpPr>
          <p:cNvPr id="8" name="椭圆 7"/>
          <p:cNvSpPr/>
          <p:nvPr/>
        </p:nvSpPr>
        <p:spPr>
          <a:xfrm>
            <a:off x="3023828" y="1448374"/>
            <a:ext cx="1404156" cy="1080120"/>
          </a:xfrm>
          <a:prstGeom prst="ellipse">
            <a:avLst/>
          </a:prstGeom>
        </p:spPr>
        <p:style>
          <a:lnRef idx="2">
            <a:schemeClr val="accent2"/>
          </a:lnRef>
          <a:fillRef idx="1">
            <a:schemeClr val="lt1"/>
          </a:fillRef>
          <a:effectRef idx="0">
            <a:schemeClr val="accent2"/>
          </a:effectRef>
          <a:fontRef idx="minor">
            <a:schemeClr val="dk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自由放任失败</a:t>
            </a:r>
            <a:endParaRPr lang="zh-CN" altLang="en-US"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右箭头 12"/>
          <p:cNvSpPr/>
          <p:nvPr/>
        </p:nvSpPr>
        <p:spPr>
          <a:xfrm>
            <a:off x="4535996" y="1652817"/>
            <a:ext cx="1404156" cy="576064"/>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4" name="椭圆 13"/>
          <p:cNvSpPr/>
          <p:nvPr/>
        </p:nvSpPr>
        <p:spPr>
          <a:xfrm>
            <a:off x="3131840" y="3072643"/>
            <a:ext cx="1404156" cy="1080120"/>
          </a:xfrm>
          <a:prstGeom prst="ellipse">
            <a:avLst/>
          </a:prstGeom>
        </p:spPr>
        <p:style>
          <a:lnRef idx="2">
            <a:schemeClr val="accent2"/>
          </a:lnRef>
          <a:fillRef idx="1">
            <a:schemeClr val="lt1"/>
          </a:fillRef>
          <a:effectRef idx="0">
            <a:schemeClr val="accent2"/>
          </a:effectRef>
          <a:fontRef idx="minor">
            <a:schemeClr val="dk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无法解决矛盾</a:t>
            </a:r>
            <a:endParaRPr lang="zh-CN" altLang="en-US"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TextBox 9"/>
          <p:cNvSpPr txBox="1"/>
          <p:nvPr/>
        </p:nvSpPr>
        <p:spPr>
          <a:xfrm>
            <a:off x="6018645" y="1368233"/>
            <a:ext cx="461665" cy="1152128"/>
          </a:xfrm>
          <a:prstGeom prst="rect">
            <a:avLst/>
          </a:prstGeom>
        </p:spPr>
        <p:style>
          <a:lnRef idx="1">
            <a:schemeClr val="accent4"/>
          </a:lnRef>
          <a:fillRef idx="2">
            <a:schemeClr val="accent4"/>
          </a:fillRef>
          <a:effectRef idx="1">
            <a:schemeClr val="accent4"/>
          </a:effectRef>
          <a:fontRef idx="minor">
            <a:schemeClr val="dk1"/>
          </a:fontRef>
        </p:style>
        <p:txBody>
          <a:bodyPr vert="eaVert" wrap="square" rtlCol="0">
            <a:spAutoFit/>
          </a:bodyPr>
          <a:lstStyle/>
          <a:p>
            <a:pPr algn="ctr"/>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加深危机</a:t>
            </a:r>
          </a:p>
        </p:txBody>
      </p:sp>
      <p:sp>
        <p:nvSpPr>
          <p:cNvPr id="16" name="右箭头 15"/>
          <p:cNvSpPr/>
          <p:nvPr/>
        </p:nvSpPr>
        <p:spPr>
          <a:xfrm>
            <a:off x="6645831" y="1601334"/>
            <a:ext cx="1080120" cy="576064"/>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5" name="TextBox 14"/>
          <p:cNvSpPr txBox="1"/>
          <p:nvPr/>
        </p:nvSpPr>
        <p:spPr>
          <a:xfrm>
            <a:off x="8071738" y="1214348"/>
            <a:ext cx="492443" cy="1548172"/>
          </a:xfrm>
          <a:prstGeom prst="rect">
            <a:avLst/>
          </a:prstGeom>
        </p:spPr>
        <p:style>
          <a:lnRef idx="3">
            <a:schemeClr val="lt1"/>
          </a:lnRef>
          <a:fillRef idx="1">
            <a:schemeClr val="accent2"/>
          </a:fillRef>
          <a:effectRef idx="1">
            <a:schemeClr val="accent2"/>
          </a:effectRef>
          <a:fontRef idx="minor">
            <a:schemeClr val="lt1"/>
          </a:fontRef>
        </p:style>
        <p:txBody>
          <a:bodyPr vert="eaVert"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2000" b="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罗斯福新政</a:t>
            </a:r>
            <a:endParaRPr lang="zh-CN" altLang="en-US" sz="20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8" name="右箭头 17"/>
          <p:cNvSpPr/>
          <p:nvPr/>
        </p:nvSpPr>
        <p:spPr>
          <a:xfrm>
            <a:off x="4614489" y="3302986"/>
            <a:ext cx="1404156" cy="576064"/>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7" name="爆炸形 2 16"/>
          <p:cNvSpPr/>
          <p:nvPr/>
        </p:nvSpPr>
        <p:spPr>
          <a:xfrm>
            <a:off x="6126966" y="2737501"/>
            <a:ext cx="2117850" cy="1548172"/>
          </a:xfrm>
          <a:prstGeom prst="irregularSeal2">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法西斯道路</a:t>
            </a:r>
            <a:endParaRPr lang="zh-CN" altLang="en-US"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025" y="4581128"/>
            <a:ext cx="1440161" cy="190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35896" y="4647385"/>
            <a:ext cx="1402952" cy="1872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70777" y="4631158"/>
            <a:ext cx="1351867" cy="1829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311109"/>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325" y="497579"/>
            <a:ext cx="1354137" cy="1828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5" name="矩形 4"/>
          <p:cNvSpPr/>
          <p:nvPr/>
        </p:nvSpPr>
        <p:spPr>
          <a:xfrm>
            <a:off x="2123728" y="434949"/>
            <a:ext cx="4320480" cy="1938992"/>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zh-CN" sz="2000" b="1" i="1" spc="50">
                <a:ln w="11430"/>
                <a:solidFill>
                  <a:schemeClr val="tx1"/>
                </a:solidFill>
                <a:effectLst>
                  <a:outerShdw blurRad="76200" dist="50800" dir="5400000" algn="tl" rotWithShape="0">
                    <a:srgbClr val="000000">
                      <a:alpha val="65000"/>
                    </a:srgbClr>
                  </a:outerShdw>
                </a:effectLst>
              </a:rPr>
              <a:t>1921</a:t>
            </a:r>
            <a:r>
              <a:rPr lang="zh-CN" altLang="en-US" sz="2000" b="1" i="1" spc="50">
                <a:ln w="11430"/>
                <a:solidFill>
                  <a:schemeClr val="tx1"/>
                </a:solidFill>
                <a:effectLst>
                  <a:outerShdw blurRad="76200" dist="50800" dir="5400000" algn="tl" rotWithShape="0">
                    <a:srgbClr val="000000">
                      <a:alpha val="65000"/>
                    </a:srgbClr>
                  </a:outerShdw>
                </a:effectLst>
              </a:rPr>
              <a:t>年</a:t>
            </a:r>
            <a:r>
              <a:rPr lang="zh-CN" altLang="en-US" sz="20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，冈村宁次、东条英机等日本军人订立</a:t>
            </a:r>
            <a:r>
              <a:rPr lang="zh-CN" altLang="en-US" sz="20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密约</a:t>
            </a:r>
            <a:r>
              <a:rPr lang="zh-CN" altLang="en-US" sz="20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，要求“消除派阀、刷新人事、改革军制、建立</a:t>
            </a:r>
            <a:r>
              <a:rPr lang="zh-CN" altLang="en-US" sz="20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总动员态势</a:t>
            </a:r>
            <a:r>
              <a:rPr lang="zh-CN" altLang="en-US" sz="20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”，是日本军部法西斯运动的开始</a:t>
            </a:r>
            <a:r>
              <a:rPr lang="zh-CN" altLang="en-US" sz="20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n-US" altLang="zh-CN" sz="2000" b="1" i="1" spc="50">
                <a:ln w="11430"/>
                <a:solidFill>
                  <a:schemeClr val="tx1"/>
                </a:solidFill>
                <a:effectLst>
                  <a:outerShdw blurRad="76200" dist="50800" dir="5400000" algn="tl" rotWithShape="0">
                    <a:srgbClr val="000000">
                      <a:alpha val="65000"/>
                    </a:srgbClr>
                  </a:outerShdw>
                </a:effectLst>
              </a:rPr>
              <a:t>1936</a:t>
            </a:r>
            <a:r>
              <a:rPr lang="zh-CN" altLang="en-US" sz="2000" b="1" i="1" spc="50">
                <a:ln w="11430"/>
                <a:solidFill>
                  <a:schemeClr val="tx1"/>
                </a:solidFill>
                <a:effectLst>
                  <a:outerShdw blurRad="76200" dist="50800" dir="5400000" algn="tl" rotWithShape="0">
                    <a:srgbClr val="000000">
                      <a:alpha val="65000"/>
                    </a:srgbClr>
                  </a:outerShdw>
                </a:effectLst>
              </a:rPr>
              <a:t>年</a:t>
            </a:r>
            <a:r>
              <a:rPr lang="zh-CN" altLang="en-US" sz="20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，二二六</a:t>
            </a:r>
            <a:r>
              <a:rPr lang="zh-CN" altLang="en-US" sz="20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”政变后正式建立了法西斯体制</a:t>
            </a:r>
            <a:r>
              <a:rPr lang="zh-CN" altLang="en-US" sz="20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zh-CN" altLang="en-US" sz="20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60232" y="508127"/>
            <a:ext cx="2232248" cy="1792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0008" y="2692208"/>
            <a:ext cx="1438275" cy="19018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7" name="矩形 6"/>
          <p:cNvSpPr/>
          <p:nvPr/>
        </p:nvSpPr>
        <p:spPr>
          <a:xfrm>
            <a:off x="2195736" y="2886808"/>
            <a:ext cx="4248472" cy="1477328"/>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en-US" altLang="zh-CN" b="1">
                <a:ln w="18000">
                  <a:solidFill>
                    <a:schemeClr val="accent2">
                      <a:satMod val="140000"/>
                    </a:schemeClr>
                  </a:solidFill>
                  <a:prstDash val="solid"/>
                  <a:miter lim="800000"/>
                </a:ln>
                <a:noFill/>
                <a:effectLst>
                  <a:outerShdw blurRad="25500" dist="23000" dir="7020000" algn="tl">
                    <a:srgbClr val="000000">
                      <a:alpha val="50000"/>
                    </a:srgbClr>
                  </a:outerShdw>
                </a:effectLst>
              </a:rPr>
              <a:t>1920</a:t>
            </a:r>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年</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，希特勒组建“民族</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社会主义</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德意志工人党”，简称</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“纳粹党”</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，是德国</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法西斯运动的</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开始</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en-US" altLang="zh-CN" b="1">
                <a:ln w="18000">
                  <a:solidFill>
                    <a:schemeClr val="accent2">
                      <a:satMod val="140000"/>
                    </a:schemeClr>
                  </a:solidFill>
                  <a:prstDash val="solid"/>
                  <a:miter lim="800000"/>
                </a:ln>
                <a:noFill/>
                <a:effectLst>
                  <a:outerShdw blurRad="25500" dist="23000" dir="7020000" algn="tl">
                    <a:srgbClr val="000000">
                      <a:alpha val="50000"/>
                    </a:srgbClr>
                  </a:outerShdw>
                </a:effectLst>
              </a:rPr>
              <a:t>1933</a:t>
            </a:r>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年</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，希特彻出任国家总理</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，堂</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握国家政权</a:t>
            </a:r>
            <a:r>
              <a:rPr lang="zh-CN" alt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。德国法西斯</a:t>
            </a:r>
            <a:r>
              <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rPr>
              <a:t>专政建立</a:t>
            </a:r>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89035" y="2852936"/>
            <a:ext cx="2203445" cy="144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45088" y="4797152"/>
            <a:ext cx="1408113" cy="18780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8" name="矩形 7"/>
          <p:cNvSpPr/>
          <p:nvPr/>
        </p:nvSpPr>
        <p:spPr>
          <a:xfrm>
            <a:off x="2201821" y="5074438"/>
            <a:ext cx="4242387" cy="1323439"/>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en-US" altLang="zh-CN"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1919</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年墨索里尼成立“战斗的意大利</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法西斯</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rPr>
              <a:t>是世界上第一个法西斯主义政党</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en-US" altLang="zh-CN"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1922</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年，</a:t>
            </a:r>
            <a:r>
              <a:rPr lang="zh-CN" altLang="en-US" sz="20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墨索里尼</a:t>
            </a:r>
            <a:r>
              <a:rPr lang="zh-CN" altLang="en-US" sz="2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建立了法西斯政权</a:t>
            </a:r>
            <a:r>
              <a:rPr lang="zh-CN" altLang="en-US" sz="2000"/>
              <a:t>。</a:t>
            </a:r>
          </a:p>
        </p:txBody>
      </p:sp>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674633" y="4848438"/>
            <a:ext cx="2232248" cy="160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876256" y="6059322"/>
            <a:ext cx="1800200" cy="307777"/>
          </a:xfrm>
          <a:prstGeom prst="rect">
            <a:avLst/>
          </a:prstGeom>
          <a:noFill/>
        </p:spPr>
        <p:txBody>
          <a:bodyPr wrap="square" rtlCol="0">
            <a:spAutoFit/>
          </a:bodyPr>
          <a:lstStyle/>
          <a:p>
            <a:r>
              <a:rPr lang="en-US" altLang="zh-CN" sz="1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1922</a:t>
            </a:r>
            <a:r>
              <a:rPr lang="zh-CN" altLang="en-US" sz="1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年向罗马进军</a:t>
            </a:r>
            <a:endParaRPr lang="zh-CN" altLang="en-US" sz="1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42452311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fade">
                                      <p:cBhvr>
                                        <p:cTn id="17" dur="1000"/>
                                        <p:tgtEl>
                                          <p:spTgt spid="3075"/>
                                        </p:tgtEl>
                                      </p:cBhvr>
                                    </p:animEffect>
                                    <p:anim calcmode="lin" valueType="num">
                                      <p:cBhvr>
                                        <p:cTn id="18" dur="1000" fill="hold"/>
                                        <p:tgtEl>
                                          <p:spTgt spid="3075"/>
                                        </p:tgtEl>
                                        <p:attrNameLst>
                                          <p:attrName>ppt_x</p:attrName>
                                        </p:attrNameLst>
                                      </p:cBhvr>
                                      <p:tavLst>
                                        <p:tav tm="0">
                                          <p:val>
                                            <p:strVal val="#ppt_x"/>
                                          </p:val>
                                        </p:tav>
                                        <p:tav tm="100000">
                                          <p:val>
                                            <p:strVal val="#ppt_x"/>
                                          </p:val>
                                        </p:tav>
                                      </p:tavLst>
                                    </p:anim>
                                    <p:anim calcmode="lin" valueType="num">
                                      <p:cBhvr>
                                        <p:cTn id="1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6" presetClass="entr" presetSubtype="16" fill="hold" nodeType="clickEffect">
                                  <p:stCondLst>
                                    <p:cond delay="0"/>
                                  </p:stCondLst>
                                  <p:childTnLst>
                                    <p:set>
                                      <p:cBhvr>
                                        <p:cTn id="24" dur="1" fill="hold">
                                          <p:stCondLst>
                                            <p:cond delay="0"/>
                                          </p:stCondLst>
                                        </p:cTn>
                                        <p:tgtEl>
                                          <p:spTgt spid="3076"/>
                                        </p:tgtEl>
                                        <p:attrNameLst>
                                          <p:attrName>style.visibility</p:attrName>
                                        </p:attrNameLst>
                                      </p:cBhvr>
                                      <p:to>
                                        <p:strVal val="visible"/>
                                      </p:to>
                                    </p:set>
                                    <p:animEffect transition="in" filter="circle(in)">
                                      <p:cBhvr>
                                        <p:cTn id="25" dur="2000"/>
                                        <p:tgtEl>
                                          <p:spTgt spid="3076"/>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2000"/>
                                        <p:tgtEl>
                                          <p:spTgt spid="7"/>
                                        </p:tgtEl>
                                      </p:cBhvr>
                                    </p:animEffect>
                                  </p:childTnLst>
                                </p:cTn>
                              </p:par>
                              <p:par>
                                <p:cTn id="29" presetID="6" presetClass="entr" presetSubtype="16" fill="hold" nodeType="withEffect">
                                  <p:stCondLst>
                                    <p:cond delay="0"/>
                                  </p:stCondLst>
                                  <p:childTnLst>
                                    <p:set>
                                      <p:cBhvr>
                                        <p:cTn id="30" dur="1" fill="hold">
                                          <p:stCondLst>
                                            <p:cond delay="0"/>
                                          </p:stCondLst>
                                        </p:cTn>
                                        <p:tgtEl>
                                          <p:spTgt spid="3077"/>
                                        </p:tgtEl>
                                        <p:attrNameLst>
                                          <p:attrName>style.visibility</p:attrName>
                                        </p:attrNameLst>
                                      </p:cBhvr>
                                      <p:to>
                                        <p:strVal val="visible"/>
                                      </p:to>
                                    </p:set>
                                    <p:animEffect transition="in" filter="circle(in)">
                                      <p:cBhvr>
                                        <p:cTn id="31" dur="2000"/>
                                        <p:tgtEl>
                                          <p:spTgt spid="307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3078"/>
                                        </p:tgtEl>
                                        <p:attrNameLst>
                                          <p:attrName>style.visibility</p:attrName>
                                        </p:attrNameLst>
                                      </p:cBhvr>
                                      <p:to>
                                        <p:strVal val="visible"/>
                                      </p:to>
                                    </p:set>
                                    <p:animEffect transition="in" filter="wipe(down)">
                                      <p:cBhvr>
                                        <p:cTn id="37" dur="500"/>
                                        <p:tgtEl>
                                          <p:spTgt spid="3078"/>
                                        </p:tgtEl>
                                      </p:cBhvr>
                                    </p:animEffect>
                                  </p:childTnLst>
                                </p:cTn>
                              </p:par>
                              <p:par>
                                <p:cTn id="38" presetID="22" presetClass="entr" presetSubtype="4" fill="hold" grpId="2"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00"/>
                                        <p:tgtEl>
                                          <p:spTgt spid="8"/>
                                        </p:tgtEl>
                                      </p:cBhvr>
                                    </p:animEffect>
                                  </p:childTnLst>
                                </p:cTn>
                              </p:par>
                              <p:par>
                                <p:cTn id="41" presetID="22" presetClass="entr" presetSubtype="4" fill="hold" nodeType="withEffect">
                                  <p:stCondLst>
                                    <p:cond delay="0"/>
                                  </p:stCondLst>
                                  <p:childTnLst>
                                    <p:set>
                                      <p:cBhvr>
                                        <p:cTn id="42" dur="1" fill="hold">
                                          <p:stCondLst>
                                            <p:cond delay="0"/>
                                          </p:stCondLst>
                                        </p:cTn>
                                        <p:tgtEl>
                                          <p:spTgt spid="3079"/>
                                        </p:tgtEl>
                                        <p:attrNameLst>
                                          <p:attrName>style.visibility</p:attrName>
                                        </p:attrNameLst>
                                      </p:cBhvr>
                                      <p:to>
                                        <p:strVal val="visible"/>
                                      </p:to>
                                    </p:set>
                                    <p:animEffect transition="in" filter="wipe(down)">
                                      <p:cBhvr>
                                        <p:cTn id="43" dur="500"/>
                                        <p:tgtEl>
                                          <p:spTgt spid="30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P spid="8"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3419872" y="260648"/>
            <a:ext cx="5323280" cy="1200329"/>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6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法西斯主义与亚欧战争策源地的形成</a:t>
            </a:r>
          </a:p>
        </p:txBody>
      </p:sp>
      <p:sp>
        <p:nvSpPr>
          <p:cNvPr id="5" name="矩形 4"/>
          <p:cNvSpPr/>
          <p:nvPr/>
        </p:nvSpPr>
        <p:spPr>
          <a:xfrm>
            <a:off x="1187624" y="1772816"/>
            <a:ext cx="7056784" cy="4185761"/>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spcBef>
                <a:spcPts val="600"/>
              </a:spcBef>
              <a:spcAft>
                <a:spcPts val="600"/>
              </a:spcAft>
            </a:pP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意大利</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墨索里尼建立法西斯党，</a:t>
            </a:r>
            <a:r>
              <a:rPr lang="en-US" altLang="zh-CN"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1922</a:t>
            </a: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年</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建立起法西斯政权</a:t>
            </a: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。最早</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p>
          <a:p>
            <a:pPr>
              <a:spcBef>
                <a:spcPts val="600"/>
              </a:spcBef>
              <a:spcAft>
                <a:spcPts val="600"/>
              </a:spcAft>
            </a:pP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德国</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建立民族社会主义德意志</a:t>
            </a: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工人党即</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纳粹党</a:t>
            </a:r>
          </a:p>
          <a:p>
            <a:pPr>
              <a:spcBef>
                <a:spcPts val="600"/>
              </a:spcBef>
              <a:spcAft>
                <a:spcPts val="600"/>
              </a:spcAft>
            </a:pP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日本</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兴起以军部为主的法西斯运动。</a:t>
            </a:r>
          </a:p>
          <a:p>
            <a:pPr>
              <a:spcBef>
                <a:spcPts val="600"/>
              </a:spcBef>
              <a:spcAft>
                <a:spcPts val="600"/>
              </a:spcAft>
            </a:pP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纲领目标</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p>
          <a:p>
            <a:pPr>
              <a:spcBef>
                <a:spcPts val="600"/>
              </a:spcBef>
              <a:spcAft>
                <a:spcPts val="600"/>
              </a:spcAft>
            </a:pP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①</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对内</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摒弃资产阶级议会民主体制</a:t>
            </a: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，实行</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极权统治。</a:t>
            </a:r>
          </a:p>
          <a:p>
            <a:pPr>
              <a:spcBef>
                <a:spcPts val="600"/>
              </a:spcBef>
              <a:spcAft>
                <a:spcPts val="600"/>
              </a:spcAft>
            </a:pP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②对外</a:t>
            </a:r>
            <a:r>
              <a:rPr lang="en-US" altLang="zh-CN"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鼓吹民族优越论和进行侵略扩张</a:t>
            </a:r>
            <a:r>
              <a:rPr lang="zh-CN" altLang="en-US" sz="2400" b="1" i="1" u="sng"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，企图</a:t>
            </a:r>
            <a:r>
              <a:rPr lang="zh-CN" altLang="en-US" sz="2400" b="1" i="1" u="sng"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称霸世界。</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71600" y="334661"/>
            <a:ext cx="1877194" cy="11263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937793"/>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2771800" y="332656"/>
            <a:ext cx="5843266" cy="769441"/>
          </a:xfrm>
          <a:prstGeom prst="rect">
            <a:avLst/>
          </a:prstGeom>
          <a:noFill/>
        </p:spPr>
        <p:txBody>
          <a:bodyPr wrap="none" lIns="91440" tIns="45720" rIns="91440" bIns="45720">
            <a:spAutoFit/>
          </a:bodyPr>
          <a:lstStyle/>
          <a:p>
            <a:pPr algn="ctr"/>
            <a:r>
              <a:rPr lang="zh-CN" altLang="en-US" sz="4400" b="1" cap="none" spc="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战前法西斯国家的准备</a:t>
            </a:r>
            <a:endParaRPr lang="zh-CN" altLang="en-US" sz="4400"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 name="TextBox 4"/>
          <p:cNvSpPr txBox="1"/>
          <p:nvPr/>
        </p:nvSpPr>
        <p:spPr>
          <a:xfrm>
            <a:off x="107504" y="1825147"/>
            <a:ext cx="1584176" cy="92333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n-US" altLang="zh-CN" b="1" smtClean="0"/>
              <a:t>1</a:t>
            </a:r>
            <a:r>
              <a:rPr lang="zh-CN" altLang="en-US" b="1" smtClean="0"/>
              <a:t>、挑战</a:t>
            </a:r>
            <a:endParaRPr lang="en-US" altLang="zh-CN" b="1" smtClean="0"/>
          </a:p>
          <a:p>
            <a:pPr algn="ctr"/>
            <a:r>
              <a:rPr lang="zh-CN" altLang="en-US" b="1" smtClean="0"/>
              <a:t>凡尔赛华盛顿体系</a:t>
            </a:r>
            <a:endParaRPr lang="zh-CN" altLang="en-US" b="1"/>
          </a:p>
        </p:txBody>
      </p:sp>
      <p:sp>
        <p:nvSpPr>
          <p:cNvPr id="6" name="左大括号 5"/>
          <p:cNvSpPr/>
          <p:nvPr/>
        </p:nvSpPr>
        <p:spPr>
          <a:xfrm>
            <a:off x="1683363" y="1278700"/>
            <a:ext cx="720080" cy="2016224"/>
          </a:xfrm>
          <a:prstGeom prst="leftBrace">
            <a:avLst/>
          </a:prstGeom>
          <a:ln w="2540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TextBox 6"/>
          <p:cNvSpPr txBox="1"/>
          <p:nvPr/>
        </p:nvSpPr>
        <p:spPr>
          <a:xfrm>
            <a:off x="2195736" y="1278700"/>
            <a:ext cx="2129545" cy="646331"/>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CN" b="1" smtClean="0"/>
              <a:t>1935</a:t>
            </a:r>
            <a:r>
              <a:rPr lang="zh-CN" altLang="en-US" b="1" smtClean="0"/>
              <a:t>年意大利吞并埃塞俄比亚</a:t>
            </a:r>
            <a:endParaRPr lang="zh-CN" altLang="en-US" b="1"/>
          </a:p>
        </p:txBody>
      </p:sp>
      <p:sp>
        <p:nvSpPr>
          <p:cNvPr id="8" name="TextBox 7"/>
          <p:cNvSpPr txBox="1"/>
          <p:nvPr/>
        </p:nvSpPr>
        <p:spPr>
          <a:xfrm>
            <a:off x="2195736" y="2290458"/>
            <a:ext cx="2129545" cy="923330"/>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altLang="zh-CN" b="1" smtClean="0"/>
              <a:t>1938</a:t>
            </a:r>
            <a:r>
              <a:rPr lang="zh-CN" altLang="en-US" b="1" smtClean="0"/>
              <a:t>年签订</a:t>
            </a:r>
            <a:r>
              <a:rPr lang="en-US" altLang="zh-CN" b="1" smtClean="0"/>
              <a:t>《</a:t>
            </a:r>
            <a:r>
              <a:rPr lang="zh-CN" altLang="en-US" b="1" smtClean="0"/>
              <a:t>慕尼黑协定</a:t>
            </a:r>
            <a:r>
              <a:rPr lang="en-US" altLang="zh-CN" b="1" smtClean="0"/>
              <a:t>》</a:t>
            </a:r>
            <a:r>
              <a:rPr lang="zh-CN" altLang="en-US" b="1" smtClean="0"/>
              <a:t>吞并苏台德</a:t>
            </a:r>
            <a:endParaRPr lang="zh-CN" altLang="en-US" b="1"/>
          </a:p>
        </p:txBody>
      </p:sp>
      <p:sp>
        <p:nvSpPr>
          <p:cNvPr id="9" name="右箭头 8"/>
          <p:cNvSpPr/>
          <p:nvPr/>
        </p:nvSpPr>
        <p:spPr>
          <a:xfrm>
            <a:off x="4427984" y="1913159"/>
            <a:ext cx="1152128" cy="365427"/>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b="1" i="1" smtClean="0">
                <a:latin typeface="黑体" pitchFamily="49" charset="-122"/>
                <a:ea typeface="黑体" panose="02010609060101010101" pitchFamily="49" charset="-122"/>
              </a:rPr>
              <a:t>试探</a:t>
            </a:r>
            <a:endParaRPr lang="zh-CN" altLang="en-US" b="1" i="1">
              <a:latin typeface="黑体" pitchFamily="49" charset="-122"/>
              <a:ea typeface="黑体" panose="02010609060101010101" pitchFamily="49" charset="-122"/>
            </a:endParaRPr>
          </a:p>
        </p:txBody>
      </p:sp>
      <p:sp>
        <p:nvSpPr>
          <p:cNvPr id="10" name="TextBox 9"/>
          <p:cNvSpPr txBox="1"/>
          <p:nvPr/>
        </p:nvSpPr>
        <p:spPr>
          <a:xfrm>
            <a:off x="5663819" y="1837197"/>
            <a:ext cx="1440160"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zh-CN" altLang="en-US" b="1" i="1" smtClean="0">
                <a:latin typeface="方正姚体" pitchFamily="2" charset="-122"/>
                <a:ea typeface="方正姚体" pitchFamily="2" charset="-122"/>
              </a:rPr>
              <a:t>英法等国的态度</a:t>
            </a:r>
            <a:endParaRPr lang="zh-CN" altLang="en-US" b="1" i="1">
              <a:latin typeface="方正姚体" pitchFamily="2" charset="-122"/>
              <a:ea typeface="方正姚体" pitchFamily="2" charset="-122"/>
            </a:endParaRPr>
          </a:p>
        </p:txBody>
      </p:sp>
      <p:sp>
        <p:nvSpPr>
          <p:cNvPr id="11" name="TextBox 10"/>
          <p:cNvSpPr txBox="1"/>
          <p:nvPr/>
        </p:nvSpPr>
        <p:spPr>
          <a:xfrm>
            <a:off x="6876256" y="1913159"/>
            <a:ext cx="1584176" cy="584775"/>
          </a:xfrm>
          <a:prstGeom prst="rect">
            <a:avLst/>
          </a:prstGeom>
          <a:noFill/>
        </p:spPr>
        <p:txBody>
          <a:bodyPr wrap="square" rtlCol="0">
            <a:spAutoFit/>
          </a:bodyPr>
          <a:lstStyle/>
          <a:p>
            <a:r>
              <a:rPr lang="zh-CN" altLang="en-US" sz="3200" b="1" i="1" smtClean="0">
                <a:latin typeface="华文行楷" pitchFamily="2" charset="-122"/>
                <a:ea typeface="华文行楷" pitchFamily="2" charset="-122"/>
              </a:rPr>
              <a:t>（绥靖）</a:t>
            </a:r>
            <a:endParaRPr lang="zh-CN" altLang="en-US" sz="3200" b="1" i="1">
              <a:latin typeface="华文行楷" pitchFamily="2" charset="-122"/>
              <a:ea typeface="华文行楷" pitchFamily="2" charset="-122"/>
            </a:endParaRPr>
          </a:p>
        </p:txBody>
      </p:sp>
      <p:sp>
        <p:nvSpPr>
          <p:cNvPr id="12" name="TextBox 11"/>
          <p:cNvSpPr txBox="1"/>
          <p:nvPr/>
        </p:nvSpPr>
        <p:spPr>
          <a:xfrm>
            <a:off x="455169" y="3735203"/>
            <a:ext cx="1584176"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n-US" altLang="zh-CN" b="1" smtClean="0"/>
              <a:t>2</a:t>
            </a:r>
            <a:r>
              <a:rPr lang="zh-CN" altLang="en-US" b="1" smtClean="0"/>
              <a:t>、稳定东部</a:t>
            </a:r>
            <a:r>
              <a:rPr lang="en-US" altLang="zh-CN" b="1" smtClean="0"/>
              <a:t>-</a:t>
            </a:r>
            <a:r>
              <a:rPr lang="zh-CN" altLang="en-US" b="1" smtClean="0"/>
              <a:t>苏联</a:t>
            </a:r>
            <a:endParaRPr lang="zh-CN" altLang="en-US" b="1"/>
          </a:p>
        </p:txBody>
      </p:sp>
      <p:sp>
        <p:nvSpPr>
          <p:cNvPr id="13" name="右箭头 12"/>
          <p:cNvSpPr/>
          <p:nvPr/>
        </p:nvSpPr>
        <p:spPr>
          <a:xfrm>
            <a:off x="2216087" y="3875654"/>
            <a:ext cx="1152128" cy="365427"/>
          </a:xfrm>
          <a:prstGeom prst="righ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b="1" i="1" smtClean="0">
                <a:latin typeface="黑体" pitchFamily="49" charset="-122"/>
                <a:ea typeface="黑体" panose="02010609060101010101" pitchFamily="49" charset="-122"/>
              </a:rPr>
              <a:t>缔约</a:t>
            </a:r>
            <a:endParaRPr lang="zh-CN" altLang="en-US" b="1" i="1">
              <a:latin typeface="黑体" pitchFamily="49" charset="-122"/>
              <a:ea typeface="黑体" panose="02010609060101010101" pitchFamily="49" charset="-122"/>
            </a:endParaRPr>
          </a:p>
        </p:txBody>
      </p:sp>
      <p:sp>
        <p:nvSpPr>
          <p:cNvPr id="14" name="文本框 4"/>
          <p:cNvSpPr txBox="1"/>
          <p:nvPr/>
        </p:nvSpPr>
        <p:spPr>
          <a:xfrm>
            <a:off x="3560518" y="3827535"/>
            <a:ext cx="3278462" cy="461665"/>
          </a:xfrm>
          <a:prstGeom prst="rect">
            <a:avLst/>
          </a:prstGeom>
          <a:noFill/>
        </p:spPr>
        <p:txBody>
          <a:bodyPr wrap="none" rtlCol="0" anchor="t">
            <a:spAutoFit/>
          </a:bodyPr>
          <a:lstStyle/>
          <a:p>
            <a:r>
              <a:rPr lang="en-US" altLang="zh-CN" sz="2400" b="1" smtClean="0">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a:t>
            </a:r>
            <a:r>
              <a:rPr lang="zh-CN" altLang="en-US" sz="2400" b="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苏德互不侵犯条约</a:t>
            </a:r>
            <a:r>
              <a:rPr lang="en-US" altLang="zh-CN" sz="2400" b="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a:t>
            </a:r>
            <a:endParaRPr lang="zh-CN" altLang="en-US" sz="1200">
              <a:solidFill>
                <a:srgbClr val="FF0000"/>
              </a:solidFill>
            </a:endParaRPr>
          </a:p>
        </p:txBody>
      </p:sp>
      <p:sp>
        <p:nvSpPr>
          <p:cNvPr id="15" name="TextBox 14"/>
          <p:cNvSpPr txBox="1"/>
          <p:nvPr/>
        </p:nvSpPr>
        <p:spPr>
          <a:xfrm>
            <a:off x="4067944" y="5623131"/>
            <a:ext cx="2315955" cy="40011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zh-CN" altLang="en-US" sz="2000" smtClean="0">
                <a:latin typeface="方正姚体" pitchFamily="2" charset="-122"/>
                <a:ea typeface="方正姚体" pitchFamily="2" charset="-122"/>
              </a:rPr>
              <a:t>苏联的无奈</a:t>
            </a:r>
            <a:endParaRPr lang="zh-CN" altLang="en-US" sz="2000">
              <a:latin typeface="方正姚体" pitchFamily="2" charset="-122"/>
              <a:ea typeface="方正姚体" pitchFamily="2" charset="-122"/>
            </a:endParaRPr>
          </a:p>
        </p:txBody>
      </p:sp>
      <p:sp>
        <p:nvSpPr>
          <p:cNvPr id="16" name="上箭头 15"/>
          <p:cNvSpPr/>
          <p:nvPr/>
        </p:nvSpPr>
        <p:spPr>
          <a:xfrm>
            <a:off x="5081905" y="4437112"/>
            <a:ext cx="288032" cy="1008112"/>
          </a:xfrm>
          <a:prstGeom prst="up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cxnSp>
        <p:nvCxnSpPr>
          <p:cNvPr id="20" name="曲线连接符 19"/>
          <p:cNvCxnSpPr>
            <a:endCxn id="15" idx="3"/>
          </p:cNvCxnSpPr>
          <p:nvPr/>
        </p:nvCxnSpPr>
        <p:spPr>
          <a:xfrm rot="5400000">
            <a:off x="5432985" y="3515819"/>
            <a:ext cx="3258282" cy="1356453"/>
          </a:xfrm>
          <a:prstGeom prst="curvedConnector2">
            <a:avLst/>
          </a:prstGeom>
          <a:ln w="25400">
            <a:solidFill>
              <a:schemeClr val="tx1"/>
            </a:solidFill>
            <a:headEnd type="none"/>
            <a:tailEnd type="stealth"/>
          </a:ln>
        </p:spPr>
        <p:style>
          <a:lnRef idx="1">
            <a:schemeClr val="accent1"/>
          </a:lnRef>
          <a:fillRef idx="0">
            <a:schemeClr val="accent1"/>
          </a:fillRef>
          <a:effectRef idx="0">
            <a:schemeClr val="accent1"/>
          </a:effectRef>
          <a:fontRef idx="minor">
            <a:schemeClr val="tx1"/>
          </a:fontRef>
        </p:style>
      </p:cxnSp>
      <p:sp>
        <p:nvSpPr>
          <p:cNvPr id="21" name="爆炸形 2 20"/>
          <p:cNvSpPr/>
          <p:nvPr/>
        </p:nvSpPr>
        <p:spPr>
          <a:xfrm>
            <a:off x="7104115" y="3109460"/>
            <a:ext cx="1974370" cy="2502109"/>
          </a:xfrm>
          <a:prstGeom prst="irregularSeal2">
            <a:avLst/>
          </a:prstGeom>
          <a:noFill/>
        </p:spPr>
        <p:style>
          <a:lnRef idx="2">
            <a:schemeClr val="accent2"/>
          </a:lnRef>
          <a:fillRef idx="1">
            <a:schemeClr val="lt1"/>
          </a:fillRef>
          <a:effectRef idx="0">
            <a:schemeClr val="accent2"/>
          </a:effectRef>
          <a:fontRef idx="minor">
            <a:schemeClr val="dk1"/>
          </a:fontRef>
        </p:style>
        <p:txBody>
          <a:bodyPr rtlCol="0"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2400" b="1" i="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rPr>
              <a:t>祸</a:t>
            </a:r>
            <a:endParaRPr lang="en-US" altLang="zh-CN" sz="2400" b="1" i="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endParaRPr>
          </a:p>
          <a:p>
            <a:pPr algn="ctr"/>
            <a:r>
              <a:rPr lang="zh-CN" altLang="en-US" sz="2400" b="1" i="1" cap="all"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rPr>
              <a:t>水东引</a:t>
            </a:r>
            <a:endParaRPr lang="zh-CN" altLang="en-US" sz="2400" b="1" i="1" cap="all">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行楷" pitchFamily="2" charset="-122"/>
              <a:ea typeface="华文行楷" pitchFamily="2" charset="-122"/>
            </a:endParaRPr>
          </a:p>
        </p:txBody>
      </p:sp>
    </p:spTree>
    <p:extLst>
      <p:ext uri="{BB962C8B-B14F-4D97-AF65-F5344CB8AC3E}">
        <p14:creationId xmlns:p14="http://schemas.microsoft.com/office/powerpoint/2010/main" val="2112598339"/>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100012" y="467361"/>
            <a:ext cx="5100638" cy="5428615"/>
          </a:xfrm>
          <a:prstGeom prst="rect">
            <a:avLst/>
          </a:prstGeom>
        </p:spPr>
      </p:pic>
      <p:sp>
        <p:nvSpPr>
          <p:cNvPr id="5" name="文本框 4"/>
          <p:cNvSpPr txBox="1"/>
          <p:nvPr/>
        </p:nvSpPr>
        <p:spPr>
          <a:xfrm>
            <a:off x="179070" y="222885"/>
            <a:ext cx="6207148" cy="646331"/>
          </a:xfrm>
          <a:prstGeom prst="rect">
            <a:avLst/>
          </a:prstGeom>
          <a:noFill/>
        </p:spPr>
        <p:txBody>
          <a:bodyPr wrap="none" rtlCol="0" anchor="t">
            <a:spAutoFit/>
          </a:bodyPr>
          <a:lstStyle/>
          <a:p>
            <a:r>
              <a:rPr lang="zh-CN" altLang="en-US" sz="3600" b="1">
                <a:solidFill>
                  <a:srgbClr val="0000CC"/>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苏联：</a:t>
            </a:r>
            <a:r>
              <a:rPr lang="en-US" altLang="zh-CN" sz="3600" b="1">
                <a:solidFill>
                  <a:srgbClr val="0000CC"/>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a:t>
            </a:r>
            <a:r>
              <a:rPr lang="zh-CN" altLang="en-US" sz="3600" b="1">
                <a:solidFill>
                  <a:srgbClr val="0000CC"/>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苏德互不侵犯条约</a:t>
            </a:r>
            <a:r>
              <a:rPr lang="en-US" altLang="zh-CN" sz="3600" b="1">
                <a:solidFill>
                  <a:srgbClr val="0000CC"/>
                </a:solidFill>
                <a:effectLst>
                  <a:outerShdw blurRad="38100" dist="38100" dir="2700000">
                    <a:srgbClr val="C0C0C0"/>
                  </a:outerShdw>
                </a:effectLst>
                <a:latin typeface="黑体" panose="02010609060101010101" pitchFamily="2" charset="-122"/>
                <a:ea typeface="黑体" panose="02010609060101010101" pitchFamily="2" charset="-122"/>
                <a:cs typeface="+mn-ea"/>
                <a:sym typeface="+mn-ea"/>
              </a:rPr>
              <a:t>》</a:t>
            </a:r>
            <a:endParaRPr lang="zh-CN" altLang="en-US"/>
          </a:p>
        </p:txBody>
      </p:sp>
      <p:sp>
        <p:nvSpPr>
          <p:cNvPr id="6" name="文本框 5"/>
          <p:cNvSpPr txBox="1"/>
          <p:nvPr/>
        </p:nvSpPr>
        <p:spPr>
          <a:xfrm>
            <a:off x="3720122" y="117693"/>
            <a:ext cx="4983956" cy="6463308"/>
          </a:xfrm>
          <a:prstGeom prst="rect">
            <a:avLst/>
          </a:prstGeom>
          <a:noFill/>
        </p:spPr>
        <p:style>
          <a:lnRef idx="2">
            <a:schemeClr val="accent2"/>
          </a:lnRef>
          <a:fillRef idx="1">
            <a:schemeClr val="lt1"/>
          </a:fillRef>
          <a:effectRef idx="0">
            <a:schemeClr val="accent2"/>
          </a:effectRef>
          <a:fontRef idx="minor">
            <a:schemeClr val="dk1"/>
          </a:fontRef>
        </p:style>
        <p:txBody>
          <a:bodyPr wrap="square" rtlCol="0" anchor="t">
            <a:spAutoFit/>
          </a:bodyPr>
          <a:lstStyle/>
          <a:p>
            <a:pPr algn="ctr"/>
            <a:r>
              <a:rPr lang="zh-CN" altLang="en-US" smtClean="0"/>
              <a:t>               </a:t>
            </a:r>
            <a:r>
              <a:rPr lang="zh-CN" altLang="en-US" b="1"/>
              <a:t>主要内容</a:t>
            </a:r>
            <a:r>
              <a:rPr lang="zh-CN" altLang="en-US"/>
              <a:t>:</a:t>
            </a:r>
          </a:p>
          <a:p>
            <a:r>
              <a:rPr lang="zh-CN" altLang="en-US"/>
              <a:t>1.缔约双方保证不单独或联合其他国家彼此互相使用武力、侵犯或攻击行为。</a:t>
            </a:r>
          </a:p>
          <a:p>
            <a:r>
              <a:rPr lang="zh-CN" altLang="en-US"/>
              <a:t>2.缔约一方如与第三国交战，另一缔约国不得给予第三国任何支持。</a:t>
            </a:r>
          </a:p>
          <a:p>
            <a:r>
              <a:rPr lang="zh-CN" altLang="en-US"/>
              <a:t>3.缔约双方决不参加任何直接、间接反对另一缔约国的任何国家集团。</a:t>
            </a:r>
          </a:p>
          <a:p>
            <a:r>
              <a:rPr lang="zh-CN" altLang="en-US"/>
              <a:t>4.双方以和平方式解决缔约国间的一切争端。</a:t>
            </a:r>
          </a:p>
          <a:p>
            <a:r>
              <a:rPr lang="zh-CN" altLang="en-US" smtClean="0"/>
              <a:t>除</a:t>
            </a:r>
            <a:r>
              <a:rPr lang="zh-CN" altLang="en-US"/>
              <a:t>互不侵犯条约外，苏德双方还签订了一份</a:t>
            </a:r>
            <a:r>
              <a:rPr lang="zh-CN" altLang="en-US">
                <a:solidFill>
                  <a:srgbClr val="FF0000"/>
                </a:solidFill>
              </a:rPr>
              <a:t>秘密附加协议书</a:t>
            </a:r>
            <a:r>
              <a:rPr lang="zh-CN" altLang="en-US"/>
              <a:t>，其中规定:</a:t>
            </a:r>
          </a:p>
          <a:p>
            <a:r>
              <a:rPr lang="zh-CN" altLang="en-US"/>
              <a:t>1.属于波罗的海国家(芬兰、爱沙尼亚、拉脱维亚、立陶宛)的地区如发生领土和政治变动时，立陶宛的北部疆界将成为德国和苏联势力范围的界限。在这方面，双方承认立陶宛在维尔诺地区的利益。</a:t>
            </a:r>
          </a:p>
          <a:p>
            <a:r>
              <a:rPr lang="zh-CN" altLang="en-US"/>
              <a:t>2.如</a:t>
            </a:r>
            <a:r>
              <a:rPr lang="zh-CN" altLang="en-US">
                <a:solidFill>
                  <a:srgbClr val="FF0000"/>
                </a:solidFill>
              </a:rPr>
              <a:t>波兰发生领土和政治变动，苏德双方将大致以纳雷夫河、维斯杜拉河和桑河为势力分界。维持波兰独立是否符合双方利益，以及如何划界，只能在进一步的政治发展过程中才能确定。</a:t>
            </a:r>
          </a:p>
          <a:p>
            <a:r>
              <a:rPr lang="zh-CN" altLang="en-US"/>
              <a:t>3.在东南欧方面，苏联关心在罗马尼亚的比萨拉比亚的利益，德国宣布在该地区政治上完全没有利害关系。</a:t>
            </a:r>
          </a:p>
          <a:p>
            <a:r>
              <a:rPr lang="zh-CN" altLang="en-US"/>
              <a:t>4.双方将视本协议书为绝密文件。</a:t>
            </a:r>
          </a:p>
        </p:txBody>
      </p:sp>
    </p:spTree>
    <p:extLst>
      <p:ext uri="{BB962C8B-B14F-4D97-AF65-F5344CB8AC3E}">
        <p14:creationId xmlns:p14="http://schemas.microsoft.com/office/powerpoint/2010/main" val="3209169085"/>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4283968" y="466327"/>
            <a:ext cx="4248472" cy="769441"/>
          </a:xfrm>
          <a:prstGeom prst="rect">
            <a:avLst/>
          </a:prstGeom>
          <a:noFill/>
          <a:ln>
            <a:noFill/>
          </a:ln>
          <a:effectLst>
            <a:outerShdw blurRad="107950" dist="12700" dir="5400000" algn="ctr">
              <a:srgbClr val="000000"/>
            </a:outerShdw>
          </a:effec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4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第二次世界大战</a:t>
            </a:r>
          </a:p>
        </p:txBody>
      </p:sp>
      <p:sp>
        <p:nvSpPr>
          <p:cNvPr id="5" name="TextBox 4"/>
          <p:cNvSpPr txBox="1"/>
          <p:nvPr/>
        </p:nvSpPr>
        <p:spPr>
          <a:xfrm>
            <a:off x="207910" y="1235768"/>
            <a:ext cx="4076058" cy="2677656"/>
          </a:xfrm>
          <a:prstGeom prst="rect">
            <a:avLst/>
          </a:prstGeom>
          <a:noFill/>
        </p:spPr>
        <p:txBody>
          <a:bodyPr wrap="square" rtlCol="0">
            <a:spAutoFit/>
          </a:bodyPr>
          <a:lstStyle/>
          <a:p>
            <a:r>
              <a:rPr lang="zh-CN" altLang="en-US" sz="24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亚洲战场</a:t>
            </a:r>
            <a:endParaRPr lang="en-US" altLang="zh-CN" sz="2400" b="1"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pPr marL="342900" indent="-342900">
              <a:buFont typeface="+mj-ea"/>
              <a:buAutoNum type="circleNumDbPlain"/>
            </a:pPr>
            <a:endParaRPr lang="en-US" altLang="zh-CN" b="1" smtClean="0">
              <a:latin typeface="华文行楷" pitchFamily="2" charset="-122"/>
              <a:ea typeface="华文行楷" pitchFamily="2" charset="-122"/>
            </a:endParaRPr>
          </a:p>
          <a:p>
            <a:pPr marL="342900" indent="-342900">
              <a:buFont typeface="+mj-ea"/>
              <a:buAutoNum type="circleNumDbPlain"/>
            </a:pPr>
            <a:r>
              <a:rPr lang="en-US" altLang="zh-CN" b="1" smtClean="0">
                <a:latin typeface="华文行楷" pitchFamily="2" charset="-122"/>
                <a:ea typeface="华文行楷" pitchFamily="2" charset="-122"/>
              </a:rPr>
              <a:t>1931</a:t>
            </a:r>
            <a:r>
              <a:rPr lang="zh-CN" altLang="en-US" b="1">
                <a:latin typeface="华文行楷" pitchFamily="2" charset="-122"/>
                <a:ea typeface="华文行楷" pitchFamily="2" charset="-122"/>
              </a:rPr>
              <a:t>年日本制造九一八事变，发动了</a:t>
            </a:r>
            <a:r>
              <a:rPr lang="zh-CN" altLang="en-US" b="1" smtClean="0">
                <a:latin typeface="华文行楷" pitchFamily="2" charset="-122"/>
                <a:ea typeface="华文行楷" pitchFamily="2" charset="-122"/>
              </a:rPr>
              <a:t>侵华战争</a:t>
            </a:r>
            <a:r>
              <a:rPr lang="zh-CN" altLang="en-US" b="1">
                <a:latin typeface="华文行楷" pitchFamily="2" charset="-122"/>
                <a:ea typeface="华文行楷" pitchFamily="2" charset="-122"/>
              </a:rPr>
              <a:t>，揭开了第二次世界大战的序幕。中国人民开始局部</a:t>
            </a:r>
            <a:r>
              <a:rPr lang="zh-CN" altLang="en-US" b="1" smtClean="0">
                <a:latin typeface="华文行楷" pitchFamily="2" charset="-122"/>
                <a:ea typeface="华文行楷" pitchFamily="2" charset="-122"/>
              </a:rPr>
              <a:t>抗战。</a:t>
            </a:r>
            <a:endParaRPr lang="en-US" altLang="zh-CN" b="1" smtClean="0">
              <a:latin typeface="华文行楷" pitchFamily="2" charset="-122"/>
              <a:ea typeface="华文行楷" pitchFamily="2" charset="-122"/>
            </a:endParaRPr>
          </a:p>
          <a:p>
            <a:pPr marL="342900" indent="-342900">
              <a:buFont typeface="+mj-ea"/>
              <a:buAutoNum type="circleNumDbPlain"/>
            </a:pPr>
            <a:endParaRPr lang="en-US" altLang="zh-CN" b="1" smtClean="0">
              <a:latin typeface="华文行楷" pitchFamily="2" charset="-122"/>
              <a:ea typeface="华文行楷" pitchFamily="2" charset="-122"/>
            </a:endParaRPr>
          </a:p>
          <a:p>
            <a:pPr marL="342900" indent="-342900">
              <a:buFont typeface="+mj-ea"/>
              <a:buAutoNum type="circleNumDbPlain"/>
            </a:pPr>
            <a:r>
              <a:rPr lang="en-US" altLang="zh-CN" b="1" smtClean="0">
                <a:latin typeface="华文行楷" pitchFamily="2" charset="-122"/>
                <a:ea typeface="华文行楷" pitchFamily="2" charset="-122"/>
              </a:rPr>
              <a:t>1937</a:t>
            </a:r>
            <a:r>
              <a:rPr lang="zh-CN" altLang="en-US" b="1">
                <a:latin typeface="华文行楷" pitchFamily="2" charset="-122"/>
                <a:ea typeface="华文行楷" pitchFamily="2" charset="-122"/>
              </a:rPr>
              <a:t>年</a:t>
            </a:r>
            <a:r>
              <a:rPr lang="en-US" altLang="zh-CN" b="1">
                <a:latin typeface="华文行楷" pitchFamily="2" charset="-122"/>
                <a:ea typeface="华文行楷" pitchFamily="2" charset="-122"/>
              </a:rPr>
              <a:t>7</a:t>
            </a:r>
            <a:r>
              <a:rPr lang="zh-CN" altLang="en-US" b="1">
                <a:latin typeface="华文行楷" pitchFamily="2" charset="-122"/>
                <a:ea typeface="华文行楷" pitchFamily="2" charset="-122"/>
              </a:rPr>
              <a:t>月</a:t>
            </a:r>
            <a:r>
              <a:rPr lang="en-US" altLang="zh-CN" b="1">
                <a:latin typeface="华文行楷" pitchFamily="2" charset="-122"/>
                <a:ea typeface="华文行楷" pitchFamily="2" charset="-122"/>
              </a:rPr>
              <a:t>7</a:t>
            </a:r>
            <a:r>
              <a:rPr lang="zh-CN" altLang="en-US" b="1">
                <a:latin typeface="华文行楷" pitchFamily="2" charset="-122"/>
                <a:ea typeface="华文行楷" pitchFamily="2" charset="-122"/>
              </a:rPr>
              <a:t>日日本发动全面侵华战争，成为</a:t>
            </a:r>
            <a:r>
              <a:rPr lang="zh-CN" altLang="en-US" b="1" smtClean="0">
                <a:latin typeface="华文行楷" pitchFamily="2" charset="-122"/>
                <a:ea typeface="华文行楷" pitchFamily="2" charset="-122"/>
              </a:rPr>
              <a:t>第二次世界大战</a:t>
            </a:r>
            <a:r>
              <a:rPr lang="zh-CN" altLang="en-US" b="1">
                <a:latin typeface="华文行楷" pitchFamily="2" charset="-122"/>
                <a:ea typeface="华文行楷" pitchFamily="2" charset="-122"/>
              </a:rPr>
              <a:t>在亚洲爆发的标志。</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3218" y="1656553"/>
            <a:ext cx="2016224" cy="191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88224" y="1908855"/>
            <a:ext cx="2381251" cy="147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95942" y="4156435"/>
            <a:ext cx="4076058" cy="2400657"/>
          </a:xfrm>
          <a:prstGeom prst="rect">
            <a:avLst/>
          </a:prstGeom>
          <a:noFill/>
        </p:spPr>
        <p:txBody>
          <a:bodyPr wrap="square" rtlCol="0">
            <a:spAutoFit/>
          </a:bodyPr>
          <a:lstStyle/>
          <a:p>
            <a:r>
              <a:rPr lang="zh-CN" altLang="en-US" sz="2400" b="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行楷" pitchFamily="2" charset="-122"/>
                <a:ea typeface="华文行楷" pitchFamily="2" charset="-122"/>
              </a:rPr>
              <a:t>欧洲战场</a:t>
            </a:r>
            <a:endParaRPr lang="en-US" altLang="zh-CN" sz="2400" b="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行楷" pitchFamily="2" charset="-122"/>
              <a:ea typeface="华文行楷" pitchFamily="2" charset="-122"/>
            </a:endParaRPr>
          </a:p>
          <a:p>
            <a:pPr marL="342900" indent="-342900">
              <a:buFont typeface="+mj-ea"/>
              <a:buAutoNum type="circleNumDbPlain"/>
            </a:pPr>
            <a:endParaRPr lang="en-US" altLang="zh-CN" b="1" smtClean="0">
              <a:latin typeface="华文行楷" pitchFamily="2" charset="-122"/>
              <a:ea typeface="华文行楷" pitchFamily="2" charset="-122"/>
            </a:endParaRPr>
          </a:p>
          <a:p>
            <a:pPr marL="342900" indent="-342900">
              <a:buFont typeface="+mj-ea"/>
              <a:buAutoNum type="circleNumDbPlain"/>
            </a:pPr>
            <a:r>
              <a:rPr lang="en-US" altLang="zh-CN" b="1" smtClean="0">
                <a:latin typeface="华文行楷" pitchFamily="2" charset="-122"/>
                <a:ea typeface="华文行楷" pitchFamily="2" charset="-122"/>
              </a:rPr>
              <a:t>1939</a:t>
            </a:r>
            <a:r>
              <a:rPr lang="zh-CN" altLang="en-US" b="1">
                <a:latin typeface="华文行楷" pitchFamily="2" charset="-122"/>
                <a:ea typeface="华文行楷" pitchFamily="2" charset="-122"/>
              </a:rPr>
              <a:t>年</a:t>
            </a:r>
            <a:r>
              <a:rPr lang="en-US" altLang="zh-CN" b="1">
                <a:latin typeface="华文行楷" pitchFamily="2" charset="-122"/>
                <a:ea typeface="华文行楷" pitchFamily="2" charset="-122"/>
              </a:rPr>
              <a:t>9</a:t>
            </a:r>
            <a:r>
              <a:rPr lang="zh-CN" altLang="en-US" b="1">
                <a:latin typeface="华文行楷" pitchFamily="2" charset="-122"/>
                <a:ea typeface="华文行楷" pitchFamily="2" charset="-122"/>
              </a:rPr>
              <a:t>月德国以“闪击战” ① 突袭波兰，英法</a:t>
            </a:r>
            <a:r>
              <a:rPr lang="zh-CN" altLang="en-US" b="1" smtClean="0">
                <a:latin typeface="华文行楷" pitchFamily="2" charset="-122"/>
                <a:ea typeface="华文行楷" pitchFamily="2" charset="-122"/>
              </a:rPr>
              <a:t>被迫对</a:t>
            </a:r>
            <a:r>
              <a:rPr lang="zh-CN" altLang="en-US" b="1">
                <a:latin typeface="华文行楷" pitchFamily="2" charset="-122"/>
                <a:ea typeface="华文行楷" pitchFamily="2" charset="-122"/>
              </a:rPr>
              <a:t>德宣战，第二次世界大战全面爆发。</a:t>
            </a:r>
            <a:endParaRPr lang="en-US" altLang="zh-CN" b="1" smtClean="0">
              <a:latin typeface="华文行楷" pitchFamily="2" charset="-122"/>
              <a:ea typeface="华文行楷" pitchFamily="2" charset="-122"/>
            </a:endParaRPr>
          </a:p>
          <a:p>
            <a:pPr marL="342900" indent="-342900">
              <a:buFont typeface="+mj-ea"/>
              <a:buAutoNum type="circleNumDbPlain"/>
            </a:pPr>
            <a:endParaRPr lang="en-US" altLang="zh-CN" b="1" smtClean="0">
              <a:latin typeface="华文行楷" pitchFamily="2" charset="-122"/>
              <a:ea typeface="华文行楷" pitchFamily="2" charset="-122"/>
            </a:endParaRPr>
          </a:p>
          <a:p>
            <a:pPr marL="342900" indent="-342900">
              <a:buFont typeface="+mj-ea"/>
              <a:buAutoNum type="circleNumDbPlain"/>
            </a:pPr>
            <a:r>
              <a:rPr lang="en-US" altLang="zh-CN" b="1" smtClean="0">
                <a:latin typeface="华文行楷" pitchFamily="2" charset="-122"/>
                <a:ea typeface="华文行楷" pitchFamily="2" charset="-122"/>
              </a:rPr>
              <a:t>1941</a:t>
            </a:r>
            <a:r>
              <a:rPr lang="zh-CN" altLang="en-US" b="1" smtClean="0">
                <a:latin typeface="华文行楷" pitchFamily="2" charset="-122"/>
                <a:ea typeface="华文行楷" pitchFamily="2" charset="-122"/>
              </a:rPr>
              <a:t>年德国入侵苏联，此前已经灭亡法国</a:t>
            </a:r>
            <a:endParaRPr lang="zh-CN" altLang="en-US" b="1">
              <a:latin typeface="华文行楷" pitchFamily="2" charset="-122"/>
              <a:ea typeface="华文行楷" pitchFamily="2" charset="-122"/>
            </a:endParaRPr>
          </a:p>
        </p:txBody>
      </p:sp>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423219" y="4490404"/>
            <a:ext cx="2016223" cy="18885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588224" y="4620809"/>
            <a:ext cx="2381251" cy="1471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48362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additive="base">
                                        <p:cTn id="11" dur="500" fill="hold"/>
                                        <p:tgtEl>
                                          <p:spTgt spid="5122"/>
                                        </p:tgtEl>
                                        <p:attrNameLst>
                                          <p:attrName>ppt_x</p:attrName>
                                        </p:attrNameLst>
                                      </p:cBhvr>
                                      <p:tavLst>
                                        <p:tav tm="0">
                                          <p:val>
                                            <p:strVal val="#ppt_x"/>
                                          </p:val>
                                        </p:tav>
                                        <p:tav tm="100000">
                                          <p:val>
                                            <p:strVal val="#ppt_x"/>
                                          </p:val>
                                        </p:tav>
                                      </p:tavLst>
                                    </p:anim>
                                    <p:anim calcmode="lin" valueType="num">
                                      <p:cBhvr additive="base">
                                        <p:cTn id="12" dur="500" fill="hold"/>
                                        <p:tgtEl>
                                          <p:spTgt spid="51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additive="base">
                                        <p:cTn id="15" dur="500" fill="hold"/>
                                        <p:tgtEl>
                                          <p:spTgt spid="5123"/>
                                        </p:tgtEl>
                                        <p:attrNameLst>
                                          <p:attrName>ppt_x</p:attrName>
                                        </p:attrNameLst>
                                      </p:cBhvr>
                                      <p:tavLst>
                                        <p:tav tm="0">
                                          <p:val>
                                            <p:strVal val="#ppt_x"/>
                                          </p:val>
                                        </p:tav>
                                        <p:tav tm="100000">
                                          <p:val>
                                            <p:strVal val="#ppt_x"/>
                                          </p:val>
                                        </p:tav>
                                      </p:tavLst>
                                    </p:anim>
                                    <p:anim calcmode="lin" valueType="num">
                                      <p:cBhvr additive="base">
                                        <p:cTn id="16"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42" presetClass="entr" presetSubtype="0" fill="hold" grpId="1"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124"/>
                                        </p:tgtEl>
                                        <p:attrNameLst>
                                          <p:attrName>style.visibility</p:attrName>
                                        </p:attrNameLst>
                                      </p:cBhvr>
                                      <p:to>
                                        <p:strVal val="visible"/>
                                      </p:to>
                                    </p:set>
                                    <p:animEffect transition="in" filter="fade">
                                      <p:cBhvr>
                                        <p:cTn id="27" dur="1000"/>
                                        <p:tgtEl>
                                          <p:spTgt spid="5124"/>
                                        </p:tgtEl>
                                      </p:cBhvr>
                                    </p:animEffect>
                                    <p:anim calcmode="lin" valueType="num">
                                      <p:cBhvr>
                                        <p:cTn id="28" dur="1000" fill="hold"/>
                                        <p:tgtEl>
                                          <p:spTgt spid="5124"/>
                                        </p:tgtEl>
                                        <p:attrNameLst>
                                          <p:attrName>ppt_x</p:attrName>
                                        </p:attrNameLst>
                                      </p:cBhvr>
                                      <p:tavLst>
                                        <p:tav tm="0">
                                          <p:val>
                                            <p:strVal val="#ppt_x"/>
                                          </p:val>
                                        </p:tav>
                                        <p:tav tm="100000">
                                          <p:val>
                                            <p:strVal val="#ppt_x"/>
                                          </p:val>
                                        </p:tav>
                                      </p:tavLst>
                                    </p:anim>
                                    <p:anim calcmode="lin" valueType="num">
                                      <p:cBhvr>
                                        <p:cTn id="29" dur="1000" fill="hold"/>
                                        <p:tgtEl>
                                          <p:spTgt spid="512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125"/>
                                        </p:tgtEl>
                                        <p:attrNameLst>
                                          <p:attrName>style.visibility</p:attrName>
                                        </p:attrNameLst>
                                      </p:cBhvr>
                                      <p:to>
                                        <p:strVal val="visible"/>
                                      </p:to>
                                    </p:set>
                                    <p:animEffect transition="in" filter="fade">
                                      <p:cBhvr>
                                        <p:cTn id="32" dur="1000"/>
                                        <p:tgtEl>
                                          <p:spTgt spid="5125"/>
                                        </p:tgtEl>
                                      </p:cBhvr>
                                    </p:animEffect>
                                    <p:anim calcmode="lin" valueType="num">
                                      <p:cBhvr>
                                        <p:cTn id="33" dur="1000" fill="hold"/>
                                        <p:tgtEl>
                                          <p:spTgt spid="5125"/>
                                        </p:tgtEl>
                                        <p:attrNameLst>
                                          <p:attrName>ppt_x</p:attrName>
                                        </p:attrNameLst>
                                      </p:cBhvr>
                                      <p:tavLst>
                                        <p:tav tm="0">
                                          <p:val>
                                            <p:strVal val="#ppt_x"/>
                                          </p:val>
                                        </p:tav>
                                        <p:tav tm="100000">
                                          <p:val>
                                            <p:strVal val="#ppt_x"/>
                                          </p:val>
                                        </p:tav>
                                      </p:tavLst>
                                    </p:anim>
                                    <p:anim calcmode="lin" valueType="num">
                                      <p:cBhvr>
                                        <p:cTn id="34" dur="1000" fill="hold"/>
                                        <p:tgtEl>
                                          <p:spTgt spid="5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395536" y="332656"/>
            <a:ext cx="8424936" cy="568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6887557"/>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92080" y="194629"/>
            <a:ext cx="3468687" cy="424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文本框 140346"/>
          <p:cNvSpPr txBox="1"/>
          <p:nvPr/>
        </p:nvSpPr>
        <p:spPr>
          <a:xfrm>
            <a:off x="5801667" y="4587824"/>
            <a:ext cx="2449512" cy="645160"/>
          </a:xfrm>
          <a:prstGeom prst="rect">
            <a:avLst/>
          </a:prstGeom>
          <a:noFill/>
          <a:ln w="9525">
            <a:noFill/>
          </a:ln>
        </p:spPr>
        <p:txBody>
          <a:bodyPr>
            <a:spAutoFit/>
          </a:bodyPr>
          <a:lstStyle/>
          <a:p>
            <a:pPr algn="ctr">
              <a:spcBef>
                <a:spcPct val="50000"/>
              </a:spcBef>
            </a:pPr>
            <a:r>
              <a:rPr lang="zh-CN" altLang="en-US" b="1">
                <a:solidFill>
                  <a:srgbClr val="292929"/>
                </a:solidFill>
                <a:latin typeface="黑体" panose="02010609060101010101" pitchFamily="2" charset="-122"/>
                <a:ea typeface="黑体" panose="02010609060101010101" pitchFamily="2" charset="-122"/>
              </a:rPr>
              <a:t>德军占领巴黎 </a:t>
            </a:r>
            <a:r>
              <a:rPr lang="zh-CN" altLang="en-US" b="1">
                <a:solidFill>
                  <a:srgbClr val="FF0000"/>
                </a:solidFill>
                <a:latin typeface="Arial" pitchFamily="34" charset="0"/>
                <a:ea typeface="宋体" pitchFamily="2" charset="-122"/>
                <a:sym typeface="+mn-ea"/>
              </a:rPr>
              <a:t>（</a:t>
            </a:r>
            <a:r>
              <a:rPr lang="en-US" altLang="zh-CN" b="1">
                <a:solidFill>
                  <a:srgbClr val="FF0000"/>
                </a:solidFill>
                <a:latin typeface="Arial" pitchFamily="34" charset="0"/>
                <a:ea typeface="宋体" pitchFamily="2" charset="-122"/>
                <a:sym typeface="+mn-ea"/>
              </a:rPr>
              <a:t>1940.5—6.22</a:t>
            </a:r>
            <a:r>
              <a:rPr lang="zh-CN" altLang="en-US" b="1">
                <a:solidFill>
                  <a:srgbClr val="FF0000"/>
                </a:solidFill>
                <a:latin typeface="Arial" pitchFamily="34" charset="0"/>
                <a:ea typeface="宋体" pitchFamily="2" charset="-122"/>
                <a:sym typeface="+mn-ea"/>
              </a:rPr>
              <a:t>）</a:t>
            </a:r>
            <a:r>
              <a:rPr lang="zh-CN" altLang="en-US" b="1">
                <a:solidFill>
                  <a:srgbClr val="292929"/>
                </a:solidFill>
                <a:latin typeface="黑体" panose="02010609060101010101" pitchFamily="2" charset="-122"/>
                <a:ea typeface="黑体" panose="02010609060101010101" pitchFamily="2" charset="-122"/>
              </a:rPr>
              <a:t> </a:t>
            </a:r>
          </a:p>
        </p:txBody>
      </p:sp>
      <p:sp>
        <p:nvSpPr>
          <p:cNvPr id="2" name="矩形 1"/>
          <p:cNvSpPr/>
          <p:nvPr/>
        </p:nvSpPr>
        <p:spPr>
          <a:xfrm>
            <a:off x="539552" y="5733256"/>
            <a:ext cx="7837403" cy="923330"/>
          </a:xfrm>
          <a:prstGeom prst="rect">
            <a:avLst/>
          </a:prstGeom>
          <a:noFill/>
        </p:spPr>
        <p:txBody>
          <a:bodyPr wrap="none" lIns="91440" tIns="45720" rIns="91440" bIns="45720">
            <a:prstTxWarp prst="textWave2">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法国迅速投降的原因何在</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71600" y="173128"/>
            <a:ext cx="3672408" cy="231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图片 5"/>
          <p:cNvPicPr>
            <a:picLocks noChangeAspect="1"/>
          </p:cNvPicPr>
          <p:nvPr/>
        </p:nvPicPr>
        <p:blipFill>
          <a:blip r:embed="rId4"/>
          <a:stretch>
            <a:fillRect/>
          </a:stretch>
        </p:blipFill>
        <p:spPr>
          <a:xfrm>
            <a:off x="977624" y="2461574"/>
            <a:ext cx="3666384" cy="1615498"/>
          </a:xfrm>
          <a:prstGeom prst="rect">
            <a:avLst/>
          </a:prstGeom>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77624" y="4029405"/>
            <a:ext cx="3666384" cy="1761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40487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ppt_x"/>
                                          </p:val>
                                        </p:tav>
                                        <p:tav tm="100000">
                                          <p:val>
                                            <p:strVal val="#ppt_x"/>
                                          </p:val>
                                        </p:tav>
                                      </p:tavLst>
                                    </p:anim>
                                    <p:anim calcmode="lin" valueType="num">
                                      <p:cBhvr additive="base">
                                        <p:cTn id="14"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6" presetClass="entr" presetSubtype="16" fill="hold" nodeType="clickEffect">
                                  <p:stCondLst>
                                    <p:cond delay="0"/>
                                  </p:stCondLst>
                                  <p:childTnLst>
                                    <p:set>
                                      <p:cBhvr>
                                        <p:cTn id="25" dur="1" fill="hold">
                                          <p:stCondLst>
                                            <p:cond delay="0"/>
                                          </p:stCondLst>
                                        </p:cTn>
                                        <p:tgtEl>
                                          <p:spTgt spid="2052"/>
                                        </p:tgtEl>
                                        <p:attrNameLst>
                                          <p:attrName>style.visibility</p:attrName>
                                        </p:attrNameLst>
                                      </p:cBhvr>
                                      <p:to>
                                        <p:strVal val="visible"/>
                                      </p:to>
                                    </p:set>
                                    <p:animEffect transition="in" filter="circle(in)">
                                      <p:cBhvr>
                                        <p:cTn id="26" dur="2000"/>
                                        <p:tgtEl>
                                          <p:spTgt spid="2052"/>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21" presetClass="entr" presetSubtype="1" fill="hold" nodeType="clickEffect">
                                  <p:stCondLst>
                                    <p:cond delay="0"/>
                                  </p:stCondLst>
                                  <p:childTnLst>
                                    <p:set>
                                      <p:cBhvr>
                                        <p:cTn id="31" dur="1" fill="hold">
                                          <p:stCondLst>
                                            <p:cond delay="0"/>
                                          </p:stCondLst>
                                        </p:cTn>
                                        <p:tgtEl>
                                          <p:spTgt spid="2050"/>
                                        </p:tgtEl>
                                        <p:attrNameLst>
                                          <p:attrName>style.visibility</p:attrName>
                                        </p:attrNameLst>
                                      </p:cBhvr>
                                      <p:to>
                                        <p:strVal val="visible"/>
                                      </p:to>
                                    </p:set>
                                    <p:animEffect transition="in" filter="wheel(1)">
                                      <p:cBhvr>
                                        <p:cTn id="32" dur="2000"/>
                                        <p:tgtEl>
                                          <p:spTgt spid="2050"/>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6" presetClass="entr" presetSubtype="16" fill="hold" grpId="1"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circle(in)">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683568" y="476672"/>
            <a:ext cx="3816424" cy="2308324"/>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400">
                <a:latin typeface="华文行楷" pitchFamily="2" charset="-122"/>
                <a:ea typeface="华文行楷" pitchFamily="2" charset="-122"/>
              </a:rPr>
              <a:t>原因一</a:t>
            </a:r>
            <a:r>
              <a:rPr lang="en-US" altLang="zh-CN" sz="2400">
                <a:latin typeface="华文行楷" pitchFamily="2" charset="-122"/>
                <a:ea typeface="华文行楷" pitchFamily="2" charset="-122"/>
              </a:rPr>
              <a:t>:</a:t>
            </a:r>
            <a:r>
              <a:rPr lang="zh-CN" altLang="en-US" sz="2400">
                <a:solidFill>
                  <a:srgbClr val="FF0000"/>
                </a:solidFill>
                <a:latin typeface="华文行楷" pitchFamily="2" charset="-122"/>
                <a:ea typeface="华文行楷" pitchFamily="2" charset="-122"/>
              </a:rPr>
              <a:t>军事理论落后</a:t>
            </a:r>
            <a:r>
              <a:rPr lang="zh-CN" altLang="en-US" sz="2400">
                <a:latin typeface="华文行楷" pitchFamily="2" charset="-122"/>
                <a:ea typeface="华文行楷" pitchFamily="2" charset="-122"/>
              </a:rPr>
              <a:t>。对大规模使用</a:t>
            </a:r>
            <a:r>
              <a:rPr lang="zh-CN" altLang="en-US" sz="2400" smtClean="0">
                <a:latin typeface="华文行楷" pitchFamily="2" charset="-122"/>
                <a:ea typeface="华文行楷" pitchFamily="2" charset="-122"/>
              </a:rPr>
              <a:t>装甲兵和</a:t>
            </a:r>
            <a:r>
              <a:rPr lang="zh-CN" altLang="en-US" sz="2400">
                <a:latin typeface="华文行楷" pitchFamily="2" charset="-122"/>
                <a:ea typeface="华文行楷" pitchFamily="2" charset="-122"/>
              </a:rPr>
              <a:t>航空兵的新战术的“闪击战”认识不足，</a:t>
            </a:r>
            <a:r>
              <a:rPr lang="zh-CN" altLang="en-US" sz="2400" smtClean="0">
                <a:latin typeface="华文行楷" pitchFamily="2" charset="-122"/>
                <a:ea typeface="华文行楷" pitchFamily="2" charset="-122"/>
              </a:rPr>
              <a:t>消极</a:t>
            </a:r>
            <a:r>
              <a:rPr lang="zh-CN" altLang="en-US" sz="2400">
                <a:latin typeface="华文行楷" pitchFamily="2" charset="-122"/>
                <a:ea typeface="华文行楷" pitchFamily="2" charset="-122"/>
              </a:rPr>
              <a:t>防守迷信阵地战和马奇诺防线，主攻方向</a:t>
            </a:r>
            <a:r>
              <a:rPr lang="zh-CN" altLang="en-US" sz="2400" smtClean="0">
                <a:latin typeface="华文行楷" pitchFamily="2" charset="-122"/>
                <a:ea typeface="华文行楷" pitchFamily="2" charset="-122"/>
              </a:rPr>
              <a:t>判断</a:t>
            </a:r>
            <a:r>
              <a:rPr lang="zh-CN" altLang="en-US" sz="2400">
                <a:latin typeface="华文行楷" pitchFamily="2" charset="-122"/>
                <a:ea typeface="华文行楷" pitchFamily="2" charset="-122"/>
              </a:rPr>
              <a:t>失误。</a:t>
            </a:r>
          </a:p>
        </p:txBody>
      </p:sp>
      <p:sp>
        <p:nvSpPr>
          <p:cNvPr id="3" name="矩形 2"/>
          <p:cNvSpPr/>
          <p:nvPr/>
        </p:nvSpPr>
        <p:spPr>
          <a:xfrm>
            <a:off x="5303439" y="3316342"/>
            <a:ext cx="2880320" cy="2308324"/>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400">
                <a:latin typeface="华文行楷" pitchFamily="2" charset="-122"/>
                <a:ea typeface="华文行楷" pitchFamily="2" charset="-122"/>
              </a:rPr>
              <a:t>原因二</a:t>
            </a:r>
            <a:r>
              <a:rPr lang="en-US" altLang="zh-CN" sz="2400">
                <a:latin typeface="华文行楷" pitchFamily="2" charset="-122"/>
                <a:ea typeface="华文行楷" pitchFamily="2" charset="-122"/>
              </a:rPr>
              <a:t>:</a:t>
            </a:r>
            <a:r>
              <a:rPr lang="zh-CN" altLang="en-US" sz="2400">
                <a:latin typeface="华文行楷" pitchFamily="2" charset="-122"/>
                <a:ea typeface="华文行楷" pitchFamily="2" charset="-122"/>
              </a:rPr>
              <a:t>长期推行绥靖政策的恶果。使</a:t>
            </a:r>
            <a:r>
              <a:rPr lang="zh-CN" altLang="en-US" sz="2400" smtClean="0">
                <a:latin typeface="华文行楷" pitchFamily="2" charset="-122"/>
                <a:ea typeface="华文行楷" pitchFamily="2" charset="-122"/>
              </a:rPr>
              <a:t>法国备战</a:t>
            </a:r>
            <a:r>
              <a:rPr lang="zh-CN" altLang="en-US" sz="2400">
                <a:latin typeface="华文行楷" pitchFamily="2" charset="-122"/>
                <a:ea typeface="华文行楷" pitchFamily="2" charset="-122"/>
              </a:rPr>
              <a:t>不足</a:t>
            </a:r>
            <a:r>
              <a:rPr lang="en-US" altLang="zh-CN" sz="2400">
                <a:latin typeface="华文行楷" pitchFamily="2" charset="-122"/>
                <a:ea typeface="华文行楷" pitchFamily="2" charset="-122"/>
              </a:rPr>
              <a:t>,</a:t>
            </a:r>
            <a:r>
              <a:rPr lang="zh-CN" altLang="en-US" sz="2400">
                <a:latin typeface="华文行楷" pitchFamily="2" charset="-122"/>
                <a:ea typeface="华文行楷" pitchFamily="2" charset="-122"/>
              </a:rPr>
              <a:t>国内民心涣散，士气低落，</a:t>
            </a:r>
            <a:r>
              <a:rPr lang="zh-CN" altLang="en-US" sz="2400" smtClean="0">
                <a:latin typeface="华文行楷" pitchFamily="2" charset="-122"/>
                <a:ea typeface="华文行楷" pitchFamily="2" charset="-122"/>
              </a:rPr>
              <a:t>严重影响</a:t>
            </a:r>
            <a:r>
              <a:rPr lang="zh-CN" altLang="en-US" sz="2400">
                <a:latin typeface="华文行楷" pitchFamily="2" charset="-122"/>
                <a:ea typeface="华文行楷" pitchFamily="2" charset="-122"/>
              </a:rPr>
              <a:t>了军队的战斗力</a:t>
            </a:r>
            <a:r>
              <a:rPr lang="zh-CN" altLang="en-US"/>
              <a:t>。</a:t>
            </a:r>
          </a:p>
        </p:txBody>
      </p:sp>
      <p:sp>
        <p:nvSpPr>
          <p:cNvPr id="4" name="文本框 154629"/>
          <p:cNvSpPr txBox="1"/>
          <p:nvPr/>
        </p:nvSpPr>
        <p:spPr>
          <a:xfrm>
            <a:off x="755576" y="3501008"/>
            <a:ext cx="3672408" cy="1938992"/>
          </a:xfrm>
          <a:prstGeom prst="rect">
            <a:avLst/>
          </a:prstGeom>
          <a:noFill/>
          <a:ln w="38100" cap="flat" cmpd="sng">
            <a:solidFill>
              <a:srgbClr val="000000"/>
            </a:solidFill>
            <a:prstDash val="solid"/>
            <a:miter/>
            <a:headEnd type="none" w="med" len="med"/>
            <a:tailEnd type="none" w="med" len="med"/>
          </a:ln>
        </p:spPr>
        <p:txBody>
          <a:bodyPr wrap="square">
            <a:spAutoFit/>
          </a:bodyPr>
          <a:lstStyle/>
          <a:p>
            <a:pPr>
              <a:lnSpc>
                <a:spcPct val="125000"/>
              </a:lnSpc>
            </a:pPr>
            <a:r>
              <a:rPr lang="zh-CN" altLang="en-US" sz="2400" b="1" smtClean="0">
                <a:solidFill>
                  <a:srgbClr val="0000FF"/>
                </a:solidFill>
                <a:latin typeface="华文行楷" pitchFamily="2" charset="-122"/>
                <a:ea typeface="华文行楷" pitchFamily="2" charset="-122"/>
              </a:rPr>
              <a:t>外部</a:t>
            </a:r>
            <a:r>
              <a:rPr lang="zh-CN" altLang="en-US" sz="2400" b="1">
                <a:solidFill>
                  <a:srgbClr val="0000FF"/>
                </a:solidFill>
                <a:latin typeface="华文行楷" pitchFamily="2" charset="-122"/>
                <a:ea typeface="华文行楷" pitchFamily="2" charset="-122"/>
              </a:rPr>
              <a:t>原因：</a:t>
            </a:r>
            <a:r>
              <a:rPr lang="en-US" altLang="zh-CN" sz="2400" b="1">
                <a:solidFill>
                  <a:srgbClr val="FF0000"/>
                </a:solidFill>
                <a:latin typeface="华文行楷" pitchFamily="2" charset="-122"/>
                <a:ea typeface="华文行楷" pitchFamily="2" charset="-122"/>
              </a:rPr>
              <a:t>《</a:t>
            </a:r>
            <a:r>
              <a:rPr lang="zh-CN" altLang="en-US" sz="2400" b="1">
                <a:solidFill>
                  <a:srgbClr val="FF0000"/>
                </a:solidFill>
                <a:latin typeface="华文行楷" pitchFamily="2" charset="-122"/>
                <a:ea typeface="华文行楷" pitchFamily="2" charset="-122"/>
              </a:rPr>
              <a:t>苏德互不侵犯条约</a:t>
            </a:r>
            <a:r>
              <a:rPr lang="en-US" altLang="zh-CN" sz="2400" b="1">
                <a:solidFill>
                  <a:srgbClr val="FF0000"/>
                </a:solidFill>
                <a:latin typeface="华文行楷" pitchFamily="2" charset="-122"/>
                <a:ea typeface="华文行楷" pitchFamily="2" charset="-122"/>
              </a:rPr>
              <a:t>》</a:t>
            </a:r>
            <a:r>
              <a:rPr lang="zh-CN" altLang="en-US" sz="2400" b="1">
                <a:solidFill>
                  <a:srgbClr val="FF0000"/>
                </a:solidFill>
                <a:latin typeface="华文行楷" pitchFamily="2" charset="-122"/>
                <a:ea typeface="华文行楷" pitchFamily="2" charset="-122"/>
              </a:rPr>
              <a:t>的签定</a:t>
            </a:r>
            <a:r>
              <a:rPr lang="zh-CN" altLang="en-US" sz="2400" b="1">
                <a:solidFill>
                  <a:srgbClr val="0000FF"/>
                </a:solidFill>
                <a:latin typeface="华文行楷" pitchFamily="2" charset="-122"/>
                <a:ea typeface="华文行楷" pitchFamily="2" charset="-122"/>
              </a:rPr>
              <a:t>，使德国无后顾之忧，集中大量兵力于西线</a:t>
            </a:r>
            <a:r>
              <a:rPr lang="en-US" altLang="zh-CN" sz="2400" b="1">
                <a:solidFill>
                  <a:srgbClr val="0000FF"/>
                </a:solidFill>
                <a:latin typeface="华文行楷" pitchFamily="2" charset="-122"/>
                <a:ea typeface="华文行楷" pitchFamily="2" charset="-122"/>
              </a:rPr>
              <a:t>;</a:t>
            </a:r>
            <a:r>
              <a:rPr lang="en-US" altLang="zh-CN" sz="2400" b="1">
                <a:solidFill>
                  <a:srgbClr val="FF0000"/>
                </a:solidFill>
                <a:latin typeface="华文行楷" pitchFamily="2" charset="-122"/>
                <a:ea typeface="华文行楷" pitchFamily="2" charset="-122"/>
              </a:rPr>
              <a:t> </a:t>
            </a:r>
            <a:r>
              <a:rPr lang="en-US" altLang="zh-CN" sz="2400" b="1" smtClean="0">
                <a:solidFill>
                  <a:srgbClr val="FF0000"/>
                </a:solidFill>
                <a:latin typeface="华文行楷" pitchFamily="2" charset="-122"/>
                <a:ea typeface="华文行楷" pitchFamily="2" charset="-122"/>
              </a:rPr>
              <a:t>                 </a:t>
            </a:r>
            <a:endParaRPr lang="zh-CN" altLang="en-US" sz="2400" b="1">
              <a:solidFill>
                <a:srgbClr val="FF0000"/>
              </a:solidFill>
              <a:latin typeface="华文行楷" pitchFamily="2" charset="-122"/>
              <a:ea typeface="华文行楷" pitchFamily="2" charset="-122"/>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04048" y="476672"/>
            <a:ext cx="3677394" cy="25447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737665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2" presetClass="emph" presetSubtype="0" fill="hold" grpId="2" nodeType="click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6" presetClass="entr" presetSubtype="16" fill="hold" grpId="1"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in)">
                                      <p:cBhvr>
                                        <p:cTn id="23" dur="2000"/>
                                        <p:tgtEl>
                                          <p:spTgt spid="3"/>
                                        </p:tgtEl>
                                      </p:cBhvr>
                                    </p:animEffect>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3074"/>
                                        </p:tgtEl>
                                        <p:attrNameLst>
                                          <p:attrName>style.visibility</p:attrName>
                                        </p:attrNameLst>
                                      </p:cBhvr>
                                      <p:to>
                                        <p:strVal val="visible"/>
                                      </p:to>
                                    </p:set>
                                    <p:anim calcmode="lin" valueType="num">
                                      <p:cBhvr additive="base">
                                        <p:cTn id="29" dur="500" fill="hold"/>
                                        <p:tgtEl>
                                          <p:spTgt spid="3074"/>
                                        </p:tgtEl>
                                        <p:attrNameLst>
                                          <p:attrName>ppt_x</p:attrName>
                                        </p:attrNameLst>
                                      </p:cBhvr>
                                      <p:tavLst>
                                        <p:tav tm="0">
                                          <p:val>
                                            <p:strVal val="#ppt_x"/>
                                          </p:val>
                                        </p:tav>
                                        <p:tav tm="100000">
                                          <p:val>
                                            <p:strVal val="#ppt_x"/>
                                          </p:val>
                                        </p:tav>
                                      </p:tavLst>
                                    </p:anim>
                                    <p:anim calcmode="lin" valueType="num">
                                      <p:cBhvr additive="base">
                                        <p:cTn id="30"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4" grpId="2"/>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84168" y="620688"/>
            <a:ext cx="2510334" cy="4390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9592" y="620688"/>
            <a:ext cx="4752528" cy="18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71600" y="3501008"/>
            <a:ext cx="4680520" cy="15817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762124" y="2420888"/>
            <a:ext cx="5099473"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敦刻尔克大撤退</a:t>
            </a:r>
            <a:endParaRPr lang="zh-CN" altLang="en-US" sz="54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TextBox 2"/>
          <p:cNvSpPr txBox="1"/>
          <p:nvPr/>
        </p:nvSpPr>
        <p:spPr>
          <a:xfrm>
            <a:off x="763139" y="5373216"/>
            <a:ext cx="7554292" cy="1007968"/>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a:lnSpc>
                <a:spcPts val="2400"/>
              </a:lnSpc>
              <a:spcBef>
                <a:spcPts val="600"/>
              </a:spcBef>
              <a:spcAft>
                <a:spcPts val="600"/>
              </a:spcAft>
            </a:pPr>
            <a:r>
              <a:rPr lang="en-US" altLang="zh-CN" b="1" i="1" smtClean="0">
                <a:latin typeface="华文行楷" pitchFamily="2" charset="-122"/>
                <a:ea typeface="华文行楷" pitchFamily="2" charset="-122"/>
              </a:rPr>
              <a:t>1945</a:t>
            </a:r>
            <a:r>
              <a:rPr lang="zh-CN" altLang="en-US" b="1" i="1" smtClean="0">
                <a:latin typeface="华文行楷" pitchFamily="2" charset="-122"/>
                <a:ea typeface="华文行楷" pitchFamily="2" charset="-122"/>
              </a:rPr>
              <a:t>年</a:t>
            </a:r>
            <a:r>
              <a:rPr lang="en-US" altLang="zh-CN" b="1" i="1" smtClean="0">
                <a:latin typeface="华文行楷" pitchFamily="2" charset="-122"/>
                <a:ea typeface="华文行楷" pitchFamily="2" charset="-122"/>
              </a:rPr>
              <a:t>5</a:t>
            </a:r>
            <a:r>
              <a:rPr lang="zh-CN" altLang="en-US" b="1" i="1" smtClean="0">
                <a:latin typeface="华文行楷" pitchFamily="2" charset="-122"/>
                <a:ea typeface="华文行楷" pitchFamily="2" charset="-122"/>
              </a:rPr>
              <a:t>月，英法军队被迫从敦刻尔克撤退回英国本土。虽然丢盔弃甲，但是为反攻保住了有生力量。至此，西线除了大不列颠空战以外基本无战事。法国进入维希政权反动统治和戴高乐自由法国复国运动时期</a:t>
            </a:r>
            <a:endParaRPr lang="zh-CN" altLang="en-US" b="1" i="1">
              <a:latin typeface="华文行楷" pitchFamily="2" charset="-122"/>
              <a:ea typeface="华文行楷" pitchFamily="2" charset="-122"/>
            </a:endParaRPr>
          </a:p>
        </p:txBody>
      </p:sp>
    </p:spTree>
    <p:extLst>
      <p:ext uri="{BB962C8B-B14F-4D97-AF65-F5344CB8AC3E}">
        <p14:creationId xmlns:p14="http://schemas.microsoft.com/office/powerpoint/2010/main" val="35195896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par>
                                <p:cTn id="8" presetID="16" presetClass="entr" presetSubtype="21"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barn(inVertical)">
                                      <p:cBhvr>
                                        <p:cTn id="10" dur="500"/>
                                        <p:tgtEl>
                                          <p:spTgt spid="4100"/>
                                        </p:tgtEl>
                                      </p:cBhvr>
                                    </p:animEffect>
                                  </p:childTnLst>
                                </p:cTn>
                              </p:par>
                              <p:par>
                                <p:cTn id="11" presetID="16" presetClass="entr" presetSubtype="21"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barn(inVertical)">
                                      <p:cBhvr>
                                        <p:cTn id="13" dur="500"/>
                                        <p:tgtEl>
                                          <p:spTgt spid="409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2000"/>
                                        <p:tgtEl>
                                          <p:spTgt spid="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6" presetClass="entr" presetSubtype="21" fill="hold" grpId="1"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555776" y="404664"/>
            <a:ext cx="6066083" cy="5232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2800" b="1" i="1" u="sng"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第二次世界大战的扩大</a:t>
            </a:r>
            <a:r>
              <a:rPr lang="en-US" altLang="zh-CN" sz="2800" b="1" i="1" u="sng"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r>
              <a:rPr lang="zh-CN" altLang="en-US" sz="2800" b="1" i="1" u="sng"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苏德战争爆发</a:t>
            </a:r>
            <a:endParaRPr lang="zh-CN" altLang="en-US" sz="2800" b="1" i="1" u="sng"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1049083"/>
            <a:ext cx="3888878" cy="52527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本框 6"/>
          <p:cNvSpPr txBox="1"/>
          <p:nvPr/>
        </p:nvSpPr>
        <p:spPr>
          <a:xfrm>
            <a:off x="4281332" y="1206169"/>
            <a:ext cx="4860032" cy="368300"/>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CN"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1941</a:t>
            </a:r>
            <a:r>
              <a:rPr lang="zh-CN" altLang="en-US"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年</a:t>
            </a:r>
            <a:r>
              <a:rPr lang="en-US" altLang="zh-CN"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6</a:t>
            </a:r>
            <a:r>
              <a:rPr lang="zh-CN" altLang="en-US"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月</a:t>
            </a:r>
            <a:r>
              <a:rPr lang="en-US" altLang="zh-CN"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22</a:t>
            </a:r>
            <a:r>
              <a:rPr lang="zh-CN" altLang="en-US"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日 德国入侵苏联 二战进一步扩大</a:t>
            </a:r>
          </a:p>
        </p:txBody>
      </p:sp>
      <p:sp>
        <p:nvSpPr>
          <p:cNvPr id="5" name="文本框 7"/>
          <p:cNvSpPr txBox="1"/>
          <p:nvPr/>
        </p:nvSpPr>
        <p:spPr>
          <a:xfrm>
            <a:off x="4348195" y="1772816"/>
            <a:ext cx="4726305" cy="42767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US" altLang="zh-CN"/>
              <a:t>1941</a:t>
            </a:r>
            <a:r>
              <a:rPr lang="zh-CN" altLang="en-US"/>
              <a:t>年</a:t>
            </a:r>
            <a:r>
              <a:rPr lang="en-US" altLang="zh-CN"/>
              <a:t>9</a:t>
            </a:r>
            <a:r>
              <a:rPr lang="zh-CN" altLang="en-US"/>
              <a:t>月</a:t>
            </a:r>
            <a:r>
              <a:rPr lang="en-US" altLang="zh-CN"/>
              <a:t>-1942</a:t>
            </a:r>
            <a:r>
              <a:rPr lang="zh-CN" altLang="en-US"/>
              <a:t>年</a:t>
            </a:r>
            <a:r>
              <a:rPr lang="en-US" altLang="zh-CN"/>
              <a:t>1</a:t>
            </a:r>
            <a:r>
              <a:rPr lang="zh-CN" altLang="en-US"/>
              <a:t>月 莫斯科保卫战   </a:t>
            </a:r>
            <a:r>
              <a:rPr lang="zh-CN" altLang="en-US">
                <a:solidFill>
                  <a:srgbClr val="FF0000"/>
                </a:solidFill>
              </a:rPr>
              <a:t>具有重大的政治和军事意义，它粉碎了希特勒闪击速胜的企图，</a:t>
            </a:r>
            <a:r>
              <a:rPr lang="zh-CN" altLang="en-US" b="1">
                <a:solidFill>
                  <a:srgbClr val="FF0000"/>
                </a:solidFill>
              </a:rPr>
              <a:t>在二战中使德军第一次遭到重大失败</a:t>
            </a:r>
            <a:r>
              <a:rPr lang="zh-CN" altLang="en-US">
                <a:solidFill>
                  <a:srgbClr val="FF0000"/>
                </a:solidFill>
              </a:rPr>
              <a:t>，为战争形势的根本扭转奠定了基础，从而成为20世纪“一个冬天的神话”</a:t>
            </a:r>
          </a:p>
          <a:p>
            <a:endParaRPr lang="zh-CN" altLang="en-US">
              <a:solidFill>
                <a:srgbClr val="FF0000"/>
              </a:solidFill>
            </a:endParaRPr>
          </a:p>
          <a:p>
            <a:r>
              <a:rPr lang="en-US" altLang="zh-CN">
                <a:solidFill>
                  <a:schemeClr val="tx1"/>
                </a:solidFill>
              </a:rPr>
              <a:t>1942-1943  </a:t>
            </a:r>
            <a:r>
              <a:rPr lang="zh-CN" altLang="en-US">
                <a:solidFill>
                  <a:schemeClr val="tx1"/>
                </a:solidFill>
              </a:rPr>
              <a:t>斯大林格勒保卫战</a:t>
            </a:r>
            <a:r>
              <a:rPr lang="zh-CN" altLang="en-US">
                <a:solidFill>
                  <a:srgbClr val="FF0000"/>
                </a:solidFill>
              </a:rPr>
              <a:t>  斯大林格勒保卫战对苏联伟大卫国战争乃至整个第二次世界大战的根本转折作出了决定性贡献 </a:t>
            </a:r>
            <a:r>
              <a:rPr lang="zh-CN" altLang="en-US" sz="2800" b="1">
                <a:solidFill>
                  <a:srgbClr val="FF0000"/>
                </a:solidFill>
                <a:latin typeface="华文琥珀" pitchFamily="2" charset="-122"/>
                <a:ea typeface="华文琥珀" pitchFamily="2" charset="-122"/>
                <a:sym typeface="+mn-ea"/>
              </a:rPr>
              <a:t>苏德战场的转折点</a:t>
            </a:r>
            <a:endParaRPr lang="zh-CN" altLang="en-US">
              <a:solidFill>
                <a:srgbClr val="FF0000"/>
              </a:solidFill>
            </a:endParaRPr>
          </a:p>
          <a:p>
            <a:endParaRPr lang="zh-CN" altLang="en-US">
              <a:solidFill>
                <a:srgbClr val="FF0000"/>
              </a:solidFill>
            </a:endParaRPr>
          </a:p>
          <a:p>
            <a:r>
              <a:rPr lang="en-US" altLang="zh-CN">
                <a:solidFill>
                  <a:schemeClr val="tx1"/>
                </a:solidFill>
              </a:rPr>
              <a:t>1941-1944 </a:t>
            </a:r>
            <a:r>
              <a:rPr lang="zh-CN" altLang="en-US">
                <a:solidFill>
                  <a:schemeClr val="tx1"/>
                </a:solidFill>
              </a:rPr>
              <a:t>列宁格勒保卫战</a:t>
            </a:r>
            <a:r>
              <a:rPr lang="zh-CN" altLang="en-US">
                <a:solidFill>
                  <a:srgbClr val="FF0000"/>
                </a:solidFill>
              </a:rPr>
              <a:t> 列宁格勒战役是近代历史上主要城市</a:t>
            </a:r>
            <a:r>
              <a:rPr lang="zh-CN" altLang="en-US" b="1">
                <a:solidFill>
                  <a:srgbClr val="FF0000"/>
                </a:solidFill>
              </a:rPr>
              <a:t>被围困时间最长、破坏性最强，和死亡人数最多的包围战。</a:t>
            </a:r>
          </a:p>
        </p:txBody>
      </p:sp>
    </p:spTree>
    <p:extLst>
      <p:ext uri="{BB962C8B-B14F-4D97-AF65-F5344CB8AC3E}">
        <p14:creationId xmlns:p14="http://schemas.microsoft.com/office/powerpoint/2010/main" val="131918856"/>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73826" y="344217"/>
            <a:ext cx="4762500" cy="30099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60827" y="3504376"/>
            <a:ext cx="3810000" cy="31527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971600" y="260962"/>
            <a:ext cx="2952328" cy="6186309"/>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zh-CN" altLang="en-US" sz="20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华文行楷" pitchFamily="2" charset="-122"/>
                <a:ea typeface="华文行楷" pitchFamily="2" charset="-122"/>
              </a:rPr>
              <a:t>斯大林格勒战役</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斯大林格勒位于</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伏尔加河</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畔，是苏联工业</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重镇和</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重要的交通枢纽。</a:t>
            </a:r>
            <a:r>
              <a:rPr lang="en-US" altLang="zh-CN"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1942</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年</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7</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月，德军第六</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集团军进抵</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距斯大林格勒</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60</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千米的</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顿河河曲，</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斯大林格勒战役</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开始。初期，苏军</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处于</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守势，到当年</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10</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月，</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德军</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占领了斯大林格勒城的</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大部分地区。苏军顽强抵</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抗，与德军展开激烈巷战，</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逐街逐屋反复争夺。从</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11</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月开始，苏军转入反攻。</a:t>
            </a:r>
          </a:p>
          <a:p>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1943</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年</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月，德军第六集团</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军全军覆没。斯大林格勒</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战役历时</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200</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天，德国及其</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仆从国共损失约</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150</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万人，</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占其当时在苏德战场作战</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总兵力的</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1/4</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斯大林格勒</a:t>
            </a:r>
          </a:p>
          <a:p>
            <a:r>
              <a:rPr lang="zh-CN" altLang="en-US"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战役是德国发动侵略战争</a:t>
            </a:r>
          </a:p>
          <a:p>
            <a:r>
              <a:rPr lang="zh-CN" altLang="en-US"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以来遭遇的最大失败，是</a:t>
            </a:r>
          </a:p>
          <a:p>
            <a:r>
              <a:rPr lang="zh-CN" altLang="en-US"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第二次世界大战的转折点</a:t>
            </a:r>
            <a:r>
              <a:rPr lang="zh-CN" altLang="en-US">
                <a:solidFill>
                  <a:srgbClr val="FF0000"/>
                </a:solidFill>
              </a:rPr>
              <a:t>。</a:t>
            </a:r>
          </a:p>
        </p:txBody>
      </p:sp>
    </p:spTree>
    <p:extLst>
      <p:ext uri="{BB962C8B-B14F-4D97-AF65-F5344CB8AC3E}">
        <p14:creationId xmlns:p14="http://schemas.microsoft.com/office/powerpoint/2010/main" val="2392700852"/>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52120" y="1340768"/>
            <a:ext cx="3168352" cy="2567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471600" y="1556792"/>
            <a:ext cx="4572000" cy="2585323"/>
          </a:xfrm>
          <a:prstGeom prst="rect">
            <a:avLst/>
          </a:prstGeom>
          <a:noFill/>
        </p:spPr>
        <p:style>
          <a:lnRef idx="2">
            <a:schemeClr val="accent2"/>
          </a:lnRef>
          <a:fillRef idx="1">
            <a:schemeClr val="lt1"/>
          </a:fillRef>
          <a:effectRef idx="0">
            <a:schemeClr val="accent2"/>
          </a:effectRef>
          <a:fontRef idx="minor">
            <a:schemeClr val="dk1"/>
          </a:fontRef>
        </p:style>
        <p:txBody>
          <a:bodyPr>
            <a:spAutoFit/>
          </a:bodyPr>
          <a:lstStyle/>
          <a:p>
            <a:r>
              <a:rPr lang="zh-CN" altLang="en-US" b="1" i="1">
                <a:latin typeface="方正姚体" pitchFamily="2" charset="-122"/>
                <a:ea typeface="方正姚体" pitchFamily="2" charset="-122"/>
              </a:rPr>
              <a:t>偷袭珍珠港（英文：</a:t>
            </a:r>
            <a:r>
              <a:rPr lang="en-US" altLang="zh-CN" b="1" i="1">
                <a:latin typeface="方正姚体" pitchFamily="2" charset="-122"/>
                <a:ea typeface="方正姚体" pitchFamily="2" charset="-122"/>
              </a:rPr>
              <a:t>Attack on Pearl Harbor</a:t>
            </a:r>
            <a:r>
              <a:rPr lang="zh-CN" altLang="en-US" b="1" i="1">
                <a:latin typeface="方正姚体" pitchFamily="2" charset="-122"/>
                <a:ea typeface="方正姚体" pitchFamily="2" charset="-122"/>
              </a:rPr>
              <a:t>，日文：真珠湾攻撃）是指由二战时期日本政府策划的一起偷袭美国太平洋海军舰队基地</a:t>
            </a:r>
            <a:r>
              <a:rPr lang="en-US" altLang="zh-CN" b="1" i="1">
                <a:latin typeface="方正姚体" pitchFamily="2" charset="-122"/>
                <a:ea typeface="方正姚体" pitchFamily="2" charset="-122"/>
              </a:rPr>
              <a:t>——</a:t>
            </a:r>
            <a:r>
              <a:rPr lang="zh-CN" altLang="en-US" b="1" i="1">
                <a:latin typeface="方正姚体" pitchFamily="2" charset="-122"/>
                <a:ea typeface="方正姚体" pitchFamily="2" charset="-122"/>
              </a:rPr>
              <a:t>珍珠港的军事事件，成为第二次世界大战太平洋战争爆发的导火索</a:t>
            </a:r>
            <a:r>
              <a:rPr lang="zh-CN" altLang="en-US" b="1" i="1" smtClean="0">
                <a:latin typeface="方正姚体" pitchFamily="2" charset="-122"/>
                <a:ea typeface="方正姚体" pitchFamily="2" charset="-122"/>
              </a:rPr>
              <a:t>。</a:t>
            </a:r>
            <a:r>
              <a:rPr lang="en-US" altLang="zh-CN" b="1" i="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姚体" pitchFamily="2" charset="-122"/>
                <a:ea typeface="方正姚体" pitchFamily="2" charset="-122"/>
              </a:rPr>
              <a:t>1941</a:t>
            </a:r>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姚体" pitchFamily="2" charset="-122"/>
                <a:ea typeface="方正姚体" pitchFamily="2" charset="-122"/>
              </a:rPr>
              <a:t>年</a:t>
            </a:r>
            <a:r>
              <a:rPr lang="en-US" altLang="zh-CN"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姚体" pitchFamily="2" charset="-122"/>
                <a:ea typeface="方正姚体" pitchFamily="2" charset="-122"/>
              </a:rPr>
              <a:t>12</a:t>
            </a:r>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姚体" pitchFamily="2" charset="-122"/>
                <a:ea typeface="方正姚体" pitchFamily="2" charset="-122"/>
              </a:rPr>
              <a:t>月</a:t>
            </a:r>
            <a:r>
              <a:rPr lang="en-US" altLang="zh-CN" b="1" i="1">
                <a:latin typeface="方正姚体" pitchFamily="2" charset="-122"/>
                <a:ea typeface="方正姚体" pitchFamily="2" charset="-122"/>
              </a:rPr>
              <a:t>7</a:t>
            </a:r>
            <a:r>
              <a:rPr lang="zh-CN" altLang="en-US" b="1" i="1">
                <a:latin typeface="方正姚体" pitchFamily="2" charset="-122"/>
                <a:ea typeface="方正姚体" pitchFamily="2" charset="-122"/>
              </a:rPr>
              <a:t>日清晨，日本海军的航空母舰舰载飞机和微型潜艇突然袭击美国海军太平洋舰队在夏威夷基地珍珠港以及美国陆军和海军在瓦胡岛上的飞机场。</a:t>
            </a:r>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方正姚体" pitchFamily="2" charset="-122"/>
                <a:ea typeface="方正姚体" pitchFamily="2" charset="-122"/>
              </a:rPr>
              <a:t>太平洋战争由此爆发。</a:t>
            </a:r>
          </a:p>
        </p:txBody>
      </p:sp>
      <p:sp>
        <p:nvSpPr>
          <p:cNvPr id="6" name="矩形 5"/>
          <p:cNvSpPr/>
          <p:nvPr/>
        </p:nvSpPr>
        <p:spPr>
          <a:xfrm>
            <a:off x="683568" y="152609"/>
            <a:ext cx="7697664" cy="1200329"/>
          </a:xfrm>
          <a:prstGeom prst="rect">
            <a:avLst/>
          </a:prstGeom>
          <a:noFill/>
        </p:spPr>
        <p:txBody>
          <a:bodyPr wrap="square" lIns="91440" tIns="45720" rIns="91440" bIns="45720">
            <a:spAutoFit/>
          </a:bodyPr>
          <a:lstStyle/>
          <a:p>
            <a:r>
              <a:rPr lang="zh-CN" altLang="en-US" sz="3600" b="1" i="1" u="sng">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第二次世界大战的</a:t>
            </a:r>
            <a:r>
              <a:rPr lang="zh-CN" altLang="en-US" sz="3600" b="1" i="1" u="sng"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扩大</a:t>
            </a:r>
            <a:endParaRPr lang="en-US" altLang="zh-CN" sz="3600" b="1" i="1" u="sng"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r"/>
            <a:r>
              <a:rPr lang="zh-CN" altLang="en-US" sz="3600" b="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太平洋</a:t>
            </a:r>
            <a:r>
              <a:rPr lang="zh-CN" altLang="en-US" sz="3600" b="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海战的爆发</a:t>
            </a:r>
            <a:endParaRPr lang="zh-CN" altLang="en-US" sz="3600" b="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5576" y="4365104"/>
            <a:ext cx="2962300" cy="207361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292080" y="4243991"/>
            <a:ext cx="2590800" cy="23158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5844532"/>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3"/>
          <p:cNvSpPr txBox="1"/>
          <p:nvPr/>
        </p:nvSpPr>
        <p:spPr>
          <a:xfrm rot="20820000">
            <a:off x="2383092" y="2352818"/>
            <a:ext cx="3470910" cy="20612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zh-CN" altLang="en-US" sz="3200" b="1">
                <a:ln w="18000">
                  <a:solidFill>
                    <a:schemeClr val="accent2">
                      <a:satMod val="140000"/>
                    </a:schemeClr>
                  </a:solidFill>
                  <a:prstDash val="solid"/>
                  <a:miter lim="800000"/>
                </a:ln>
                <a:noFill/>
                <a:effectLst>
                  <a:outerShdw blurRad="25500" dist="23000" dir="7020000" algn="tl">
                    <a:srgbClr val="000000">
                      <a:alpha val="50000"/>
                    </a:srgbClr>
                  </a:outerShdw>
                </a:effectLst>
              </a:rPr>
              <a:t>从丘吉尔和山本五十六的话中，你能总结出美国参战的意义吗？</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31978" y="332656"/>
            <a:ext cx="1877194" cy="240656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4" name="矩形 3"/>
          <p:cNvSpPr/>
          <p:nvPr/>
        </p:nvSpPr>
        <p:spPr>
          <a:xfrm>
            <a:off x="1109011" y="724176"/>
            <a:ext cx="4572000" cy="1623521"/>
          </a:xfrm>
          <a:prstGeom prst="rect">
            <a:avLst/>
          </a:prstGeom>
        </p:spPr>
        <p:txBody>
          <a:bodyPr>
            <a:spAutoFit/>
          </a:bodyPr>
          <a:lstStyle/>
          <a:p>
            <a:pPr>
              <a:lnSpc>
                <a:spcPts val="2400"/>
              </a:lnSpc>
            </a:pPr>
            <a:r>
              <a:rPr lang="en-US" altLang="zh-CN" b="1" i="1">
                <a:latin typeface="华文行楷" pitchFamily="2" charset="-122"/>
                <a:ea typeface="华文行楷" pitchFamily="2" charset="-122"/>
              </a:rPr>
              <a:t>·</a:t>
            </a:r>
            <a:r>
              <a:rPr lang="zh-CN" altLang="en-US" b="1" i="1">
                <a:latin typeface="华文行楷" pitchFamily="2" charset="-122"/>
                <a:ea typeface="华文行楷" pitchFamily="2" charset="-122"/>
              </a:rPr>
              <a:t>美国好象是“一只巨大的锅炉。一经在它下面生起火来，它就能够产生无穷的力量”。当我去睡觉的时候心中充满了并且洋溢着感情与感想，所以睡了一个得到拯救而心怀感激的人所睡的觉。（丘吉尔）</a:t>
            </a: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5536" y="3991880"/>
            <a:ext cx="1877660" cy="231096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5" name="矩形 4"/>
          <p:cNvSpPr/>
          <p:nvPr/>
        </p:nvSpPr>
        <p:spPr>
          <a:xfrm>
            <a:off x="2653748" y="4653136"/>
            <a:ext cx="4572000" cy="1315745"/>
          </a:xfrm>
          <a:prstGeom prst="rect">
            <a:avLst/>
          </a:prstGeom>
        </p:spPr>
        <p:txBody>
          <a:bodyPr>
            <a:spAutoFit/>
          </a:bodyPr>
          <a:lstStyle/>
          <a:p>
            <a:pPr>
              <a:lnSpc>
                <a:spcPts val="2400"/>
              </a:lnSpc>
            </a:pPr>
            <a:r>
              <a:rPr lang="zh-CN" altLang="en-US" b="1" i="1">
                <a:latin typeface="华文行楷" pitchFamily="2" charset="-122"/>
                <a:ea typeface="华文行楷" pitchFamily="2" charset="-122"/>
              </a:rPr>
              <a:t>面对络绎不绝前米祝贺的官兵们，他不无忧虑地重复着他曾经说过多次的那句话</a:t>
            </a:r>
            <a:r>
              <a:rPr lang="en-US" altLang="zh-CN" b="1" i="1">
                <a:latin typeface="华文行楷" pitchFamily="2" charset="-122"/>
                <a:ea typeface="华文行楷" pitchFamily="2" charset="-122"/>
              </a:rPr>
              <a:t>:“</a:t>
            </a:r>
            <a:r>
              <a:rPr lang="zh-CN" altLang="en-US" b="1" i="1">
                <a:latin typeface="华文行楷" pitchFamily="2" charset="-122"/>
                <a:ea typeface="华文行楷" pitchFamily="2" charset="-122"/>
              </a:rPr>
              <a:t>我们不过是</a:t>
            </a:r>
            <a:r>
              <a:rPr lang="zh-CN" altLang="en-US" b="1" i="1" smtClean="0">
                <a:latin typeface="华文行楷" pitchFamily="2" charset="-122"/>
                <a:ea typeface="华文行楷" pitchFamily="2" charset="-122"/>
              </a:rPr>
              <a:t>唤醒了</a:t>
            </a:r>
            <a:r>
              <a:rPr lang="zh-CN" altLang="en-US" b="1" i="1">
                <a:latin typeface="华文行楷" pitchFamily="2" charset="-122"/>
                <a:ea typeface="华文行楷" pitchFamily="2" charset="-122"/>
              </a:rPr>
              <a:t>一个沉唾的巨人</a:t>
            </a:r>
            <a:r>
              <a:rPr lang="en-US" altLang="zh-CN" b="1" i="1" smtClean="0">
                <a:latin typeface="华文行楷" pitchFamily="2" charset="-122"/>
                <a:ea typeface="华文行楷" pitchFamily="2" charset="-122"/>
              </a:rPr>
              <a:t>!”</a:t>
            </a:r>
          </a:p>
          <a:p>
            <a:pPr algn="r">
              <a:lnSpc>
                <a:spcPts val="2400"/>
              </a:lnSpc>
            </a:pPr>
            <a:r>
              <a:rPr lang="zh-CN" altLang="en-US" b="1" i="1" smtClean="0">
                <a:latin typeface="华文行楷" pitchFamily="2" charset="-122"/>
                <a:ea typeface="华文行楷" pitchFamily="2" charset="-122"/>
              </a:rPr>
              <a:t>山本</a:t>
            </a:r>
            <a:r>
              <a:rPr lang="en-US" altLang="zh-CN" b="1" i="1">
                <a:latin typeface="华文行楷" pitchFamily="2" charset="-122"/>
                <a:ea typeface="华文行楷" pitchFamily="2" charset="-122"/>
              </a:rPr>
              <a:t>l</a:t>
            </a:r>
            <a:r>
              <a:rPr lang="zh-CN" altLang="en-US" b="1" i="1">
                <a:latin typeface="华文行楷" pitchFamily="2" charset="-122"/>
                <a:ea typeface="华文行楷" pitchFamily="2" charset="-122"/>
              </a:rPr>
              <a:t>五十六</a:t>
            </a:r>
            <a:r>
              <a:rPr lang="en-US" altLang="zh-CN" b="1" i="1">
                <a:latin typeface="华文行楷" pitchFamily="2" charset="-122"/>
                <a:ea typeface="华文行楷" pitchFamily="2" charset="-122"/>
              </a:rPr>
              <a:t>)</a:t>
            </a:r>
            <a:endParaRPr lang="zh-CN" altLang="en-US" b="1" i="1">
              <a:latin typeface="华文行楷" pitchFamily="2" charset="-122"/>
              <a:ea typeface="华文行楷" pitchFamily="2" charset="-122"/>
            </a:endParaRPr>
          </a:p>
        </p:txBody>
      </p:sp>
    </p:spTree>
    <p:extLst>
      <p:ext uri="{BB962C8B-B14F-4D97-AF65-F5344CB8AC3E}">
        <p14:creationId xmlns:p14="http://schemas.microsoft.com/office/powerpoint/2010/main" val="1559960973"/>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9552" y="836711"/>
            <a:ext cx="4248472" cy="4955203"/>
          </a:xfrm>
          <a:prstGeom prst="rect">
            <a:avLst/>
          </a:prstGeom>
        </p:spPr>
        <p:txBody>
          <a:bodyPr wrap="square">
            <a:spAutoFit/>
          </a:bodyPr>
          <a:lstStyle/>
          <a:p>
            <a:r>
              <a:rPr lang="zh-CN" altLang="en-US" sz="2800" b="1" i="1" u="sng"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反法西斯</a:t>
            </a:r>
            <a:r>
              <a:rPr lang="zh-CN" altLang="en-US" sz="2800" b="1" i="1" u="sng">
                <a:ln w="18000">
                  <a:solidFill>
                    <a:schemeClr val="accent2">
                      <a:satMod val="140000"/>
                    </a:schemeClr>
                  </a:solidFill>
                  <a:prstDash val="solid"/>
                  <a:miter lim="800000"/>
                </a:ln>
                <a:noFill/>
                <a:effectLst>
                  <a:outerShdw blurRad="25500" dist="23000" dir="7020000" algn="tl">
                    <a:srgbClr val="000000">
                      <a:alpha val="50000"/>
                    </a:srgbClr>
                  </a:outerShdw>
                </a:effectLst>
              </a:rPr>
              <a:t>同盟的建立</a:t>
            </a:r>
          </a:p>
          <a:p>
            <a:endParaRPr lang="en-US" altLang="zh-CN"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r>
              <a:rPr lang="en-US" altLang="zh-CN"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、原凶</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a:p>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①</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世界各国人民与法西斯国家的矛盾上升为主要矛</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盾</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根本原因</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a:p>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苏德战争爆发和太干洋战争爆发的促进</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直接</a:t>
            </a:r>
            <a:r>
              <a:rPr lang="zh-CN" altLang="en-US"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原因</a:t>
            </a:r>
            <a:r>
              <a:rPr lang="en-US" altLang="zh-CN"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a:p>
            <a:endParaRPr lang="en-US" altLang="zh-CN" smtClean="0"/>
          </a:p>
          <a:p>
            <a:r>
              <a:rPr lang="en-US" altLang="zh-CN"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2</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、经过及标志</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p>
          <a:p>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①1939</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年，美国新</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中立法</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p>
          <a:p>
            <a:pPr marL="342900" indent="-342900">
              <a:buFont typeface="+mj-ea"/>
              <a:buAutoNum type="circleNumDbPlain" startAt="2"/>
            </a:pPr>
            <a:r>
              <a:rPr lang="en-US" altLang="zh-CN"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1941</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年，美国通过</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租借法</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p>
          <a:p>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③</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苏德战争后，美英</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大西洋宪章</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p>
          <a:p>
            <a:pPr marL="342900" indent="-342900">
              <a:buFont typeface="+mj-ea"/>
              <a:buAutoNum type="circleNumDbPlain" startAt="4"/>
            </a:pP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1941</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年，美英苏签定关于美英以武器供应苏的</a:t>
            </a:r>
            <a:r>
              <a:rPr lang="zh-CN" altLang="en-US"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第一</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个协定书。</a:t>
            </a:r>
          </a:p>
          <a:p>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⑤</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1942</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年元旦，</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26</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国</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联合国家宣言</a:t>
            </a:r>
            <a:r>
              <a:rPr lang="en-US" altLang="zh-CN"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b="1"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签署</a:t>
            </a:r>
          </a:p>
        </p:txBody>
      </p:sp>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929355" y="188640"/>
            <a:ext cx="3912436" cy="3427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03546" y="3789040"/>
            <a:ext cx="3821410" cy="26444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697900"/>
      </p:ext>
    </p:extLst>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115616" y="1196752"/>
            <a:ext cx="7576021" cy="3508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9248502"/>
      </p:ext>
    </p:extLst>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83568" y="2204863"/>
            <a:ext cx="8018165" cy="2005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5642164"/>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187624" y="888233"/>
            <a:ext cx="6696744" cy="3970318"/>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3600" b="1" i="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影响</a:t>
            </a:r>
            <a:r>
              <a:rPr lang="en-US" altLang="zh-CN" sz="3600" b="1" i="1">
                <a:ln w="18000">
                  <a:solidFill>
                    <a:schemeClr val="accent2">
                      <a:satMod val="140000"/>
                    </a:schemeClr>
                  </a:solidFill>
                  <a:prstDash val="solid"/>
                  <a:miter lim="800000"/>
                </a:ln>
                <a:noFill/>
                <a:effectLst>
                  <a:outerShdw blurRad="25500" dist="23000" dir="7020000" algn="tl">
                    <a:srgbClr val="000000">
                      <a:alpha val="50000"/>
                    </a:srgbClr>
                  </a:outerShdw>
                </a:effectLst>
              </a:rPr>
              <a:t>:</a:t>
            </a:r>
          </a:p>
          <a:p>
            <a:endParaRPr lang="en-US" altLang="zh-CN" sz="2400" b="1" i="1" smtClean="0">
              <a:solidFill>
                <a:srgbClr val="FF0000"/>
              </a:solidFill>
              <a:latin typeface="华文彩云" pitchFamily="2" charset="-122"/>
              <a:ea typeface="华文彩云" pitchFamily="2" charset="-122"/>
            </a:endParaRPr>
          </a:p>
          <a:p>
            <a:r>
              <a:rPr lang="zh-CN" altLang="en-US" sz="2400" b="1" i="1" smtClean="0">
                <a:solidFill>
                  <a:srgbClr val="FF0000"/>
                </a:solidFill>
                <a:latin typeface="华文彩云" pitchFamily="2" charset="-122"/>
                <a:ea typeface="华文彩云" pitchFamily="2" charset="-122"/>
              </a:rPr>
              <a:t>性质</a:t>
            </a:r>
            <a:r>
              <a:rPr lang="en-US" altLang="zh-CN" sz="2400" b="1" i="1">
                <a:solidFill>
                  <a:srgbClr val="FF0000"/>
                </a:solidFill>
                <a:latin typeface="华文彩云" pitchFamily="2" charset="-122"/>
                <a:ea typeface="华文彩云" pitchFamily="2" charset="-122"/>
              </a:rPr>
              <a:t>:</a:t>
            </a:r>
            <a:r>
              <a:rPr lang="zh-CN" altLang="en-US" sz="2400" b="1" i="1">
                <a:solidFill>
                  <a:srgbClr val="FF0000"/>
                </a:solidFill>
                <a:latin typeface="华文彩云" pitchFamily="2" charset="-122"/>
                <a:ea typeface="华文彩云" pitchFamily="2" charset="-122"/>
              </a:rPr>
              <a:t>国际反法西斯联盟是不同社会制度</a:t>
            </a:r>
          </a:p>
          <a:p>
            <a:r>
              <a:rPr lang="zh-CN" altLang="en-US" sz="2400" b="1" i="1">
                <a:solidFill>
                  <a:srgbClr val="FF0000"/>
                </a:solidFill>
                <a:latin typeface="华文彩云" pitchFamily="2" charset="-122"/>
                <a:ea typeface="华文彩云" pitchFamily="2" charset="-122"/>
              </a:rPr>
              <a:t>的国家组成的国际反法西斯统</a:t>
            </a:r>
            <a:r>
              <a:rPr lang="en-US" altLang="zh-CN" sz="2400" b="1" i="1">
                <a:solidFill>
                  <a:srgbClr val="FF0000"/>
                </a:solidFill>
                <a:latin typeface="华文彩云" pitchFamily="2" charset="-122"/>
                <a:ea typeface="华文彩云" pitchFamily="2" charset="-122"/>
              </a:rPr>
              <a:t>—</a:t>
            </a:r>
            <a:r>
              <a:rPr lang="zh-CN" altLang="en-US" sz="2400" b="1" i="1">
                <a:solidFill>
                  <a:srgbClr val="FF0000"/>
                </a:solidFill>
                <a:latin typeface="华文彩云" pitchFamily="2" charset="-122"/>
                <a:ea typeface="华文彩云" pitchFamily="2" charset="-122"/>
              </a:rPr>
              <a:t>战线</a:t>
            </a:r>
          </a:p>
          <a:p>
            <a:endParaRPr lang="en-US" altLang="zh-CN" sz="2400" smtClean="0">
              <a:ln w="10160">
                <a:solidFill>
                  <a:schemeClr val="accent1"/>
                </a:solidFill>
                <a:prstDash val="solid"/>
              </a:ln>
              <a:solidFill>
                <a:srgbClr val="FFFFFF"/>
              </a:solidFill>
              <a:effectLst>
                <a:outerShdw blurRad="38100" dist="32000" dir="5400000" algn="tl">
                  <a:srgbClr val="000000">
                    <a:alpha val="30000"/>
                  </a:srgbClr>
                </a:outerShdw>
              </a:effectLst>
            </a:endParaRPr>
          </a:p>
          <a:p>
            <a:r>
              <a:rPr lang="en-US" altLang="zh-CN" sz="2400" smtClean="0">
                <a:ln w="10160">
                  <a:solidFill>
                    <a:schemeClr val="accent1"/>
                  </a:solidFill>
                  <a:prstDash val="solid"/>
                </a:ln>
                <a:solidFill>
                  <a:srgbClr val="FFFFFF"/>
                </a:solidFill>
                <a:effectLst>
                  <a:outerShdw blurRad="38100" dist="32000" dir="5400000" algn="tl">
                    <a:srgbClr val="000000">
                      <a:alpha val="30000"/>
                    </a:srgbClr>
                  </a:outerShdw>
                </a:effectLst>
              </a:rPr>
              <a:t>1</a:t>
            </a:r>
            <a:r>
              <a:rPr lang="zh-CN" altLang="en-US" sz="2400">
                <a:ln w="10160">
                  <a:solidFill>
                    <a:schemeClr val="accent1"/>
                  </a:solidFill>
                  <a:prstDash val="solid"/>
                </a:ln>
                <a:solidFill>
                  <a:srgbClr val="FFFFFF"/>
                </a:solidFill>
                <a:effectLst>
                  <a:outerShdw blurRad="38100" dist="32000" dir="5400000" algn="tl">
                    <a:srgbClr val="000000">
                      <a:alpha val="30000"/>
                    </a:srgbClr>
                  </a:outerShdw>
                </a:effectLst>
              </a:rPr>
              <a:t>加强了国际反法西斯力量</a:t>
            </a:r>
            <a:r>
              <a:rPr lang="en-US" altLang="zh-CN" sz="2400">
                <a:ln w="10160">
                  <a:solidFill>
                    <a:schemeClr val="accent1"/>
                  </a:solidFill>
                  <a:prstDash val="solid"/>
                </a:ln>
                <a:solidFill>
                  <a:srgbClr val="FFFFFF"/>
                </a:solidFill>
                <a:effectLst>
                  <a:outerShdw blurRad="38100" dist="32000" dir="5400000" algn="tl">
                    <a:srgbClr val="000000">
                      <a:alpha val="30000"/>
                    </a:srgbClr>
                  </a:outerShdw>
                </a:effectLst>
              </a:rPr>
              <a:t>;</a:t>
            </a:r>
          </a:p>
          <a:p>
            <a:r>
              <a:rPr lang="en-US" altLang="zh-CN" sz="2400" smtClean="0">
                <a:ln w="10160">
                  <a:solidFill>
                    <a:schemeClr val="accent1"/>
                  </a:solidFill>
                  <a:prstDash val="solid"/>
                </a:ln>
                <a:solidFill>
                  <a:srgbClr val="FFFFFF"/>
                </a:solidFill>
                <a:effectLst>
                  <a:outerShdw blurRad="38100" dist="32000" dir="5400000" algn="tl">
                    <a:srgbClr val="000000">
                      <a:alpha val="30000"/>
                    </a:srgbClr>
                  </a:outerShdw>
                </a:effectLst>
              </a:rPr>
              <a:t>2</a:t>
            </a:r>
            <a:r>
              <a:rPr lang="zh-CN" altLang="en-US" sz="2400" smtClean="0">
                <a:ln w="10160">
                  <a:solidFill>
                    <a:schemeClr val="accent1"/>
                  </a:solidFill>
                  <a:prstDash val="solid"/>
                </a:ln>
                <a:solidFill>
                  <a:srgbClr val="FFFFFF"/>
                </a:solidFill>
                <a:effectLst>
                  <a:outerShdw blurRad="38100" dist="32000" dir="5400000" algn="tl">
                    <a:srgbClr val="000000">
                      <a:alpha val="30000"/>
                    </a:srgbClr>
                  </a:outerShdw>
                </a:effectLst>
              </a:rPr>
              <a:t>鼓舞</a:t>
            </a:r>
            <a:r>
              <a:rPr lang="zh-CN" altLang="en-US" sz="2400">
                <a:ln w="10160">
                  <a:solidFill>
                    <a:schemeClr val="accent1"/>
                  </a:solidFill>
                  <a:prstDash val="solid"/>
                </a:ln>
                <a:solidFill>
                  <a:srgbClr val="FFFFFF"/>
                </a:solidFill>
                <a:effectLst>
                  <a:outerShdw blurRad="38100" dist="32000" dir="5400000" algn="tl">
                    <a:srgbClr val="000000">
                      <a:alpha val="30000"/>
                    </a:srgbClr>
                  </a:outerShdw>
                </a:effectLst>
              </a:rPr>
              <a:t>了世界反法西斯人民的胜利信心</a:t>
            </a:r>
            <a:r>
              <a:rPr lang="en-US" altLang="zh-CN" sz="2400">
                <a:ln w="10160">
                  <a:solidFill>
                    <a:schemeClr val="accent1"/>
                  </a:solidFill>
                  <a:prstDash val="solid"/>
                </a:ln>
                <a:solidFill>
                  <a:srgbClr val="FFFFFF"/>
                </a:solidFill>
                <a:effectLst>
                  <a:outerShdw blurRad="38100" dist="32000" dir="5400000" algn="tl">
                    <a:srgbClr val="000000">
                      <a:alpha val="30000"/>
                    </a:srgbClr>
                  </a:outerShdw>
                </a:effectLst>
              </a:rPr>
              <a:t>;</a:t>
            </a:r>
          </a:p>
          <a:p>
            <a:r>
              <a:rPr lang="en-US" altLang="zh-CN" sz="2400" smtClean="0">
                <a:ln w="10160">
                  <a:solidFill>
                    <a:schemeClr val="accent1"/>
                  </a:solidFill>
                  <a:prstDash val="solid"/>
                </a:ln>
                <a:solidFill>
                  <a:srgbClr val="FFFFFF"/>
                </a:solidFill>
                <a:effectLst>
                  <a:outerShdw blurRad="38100" dist="32000" dir="5400000" algn="tl">
                    <a:srgbClr val="000000">
                      <a:alpha val="30000"/>
                    </a:srgbClr>
                  </a:outerShdw>
                </a:effectLst>
              </a:rPr>
              <a:t>3</a:t>
            </a:r>
            <a:r>
              <a:rPr lang="zh-CN" altLang="en-US" sz="2400" smtClean="0">
                <a:ln w="10160">
                  <a:solidFill>
                    <a:schemeClr val="accent1"/>
                  </a:solidFill>
                  <a:prstDash val="solid"/>
                </a:ln>
                <a:solidFill>
                  <a:srgbClr val="FFFFFF"/>
                </a:solidFill>
                <a:effectLst>
                  <a:outerShdw blurRad="38100" dist="32000" dir="5400000" algn="tl">
                    <a:srgbClr val="000000">
                      <a:alpha val="30000"/>
                    </a:srgbClr>
                  </a:outerShdw>
                </a:effectLst>
              </a:rPr>
              <a:t>为</a:t>
            </a:r>
            <a:r>
              <a:rPr lang="zh-CN" altLang="en-US" sz="2400">
                <a:ln w="10160">
                  <a:solidFill>
                    <a:schemeClr val="accent1"/>
                  </a:solidFill>
                  <a:prstDash val="solid"/>
                </a:ln>
                <a:solidFill>
                  <a:srgbClr val="FFFFFF"/>
                </a:solidFill>
                <a:effectLst>
                  <a:outerShdw blurRad="38100" dist="32000" dir="5400000" algn="tl">
                    <a:srgbClr val="000000">
                      <a:alpha val="30000"/>
                    </a:srgbClr>
                  </a:outerShdw>
                </a:effectLst>
              </a:rPr>
              <a:t>最后战胜法西斯靳心国奠定了坚实的</a:t>
            </a:r>
          </a:p>
          <a:p>
            <a:r>
              <a:rPr lang="zh-CN" altLang="en-US" sz="2400">
                <a:ln w="10160">
                  <a:solidFill>
                    <a:schemeClr val="accent1"/>
                  </a:solidFill>
                  <a:prstDash val="solid"/>
                </a:ln>
                <a:solidFill>
                  <a:srgbClr val="FFFFFF"/>
                </a:solidFill>
                <a:effectLst>
                  <a:outerShdw blurRad="38100" dist="32000" dir="5400000" algn="tl">
                    <a:srgbClr val="000000">
                      <a:alpha val="30000"/>
                    </a:srgbClr>
                  </a:outerShdw>
                </a:effectLst>
              </a:rPr>
              <a:t>基础</a:t>
            </a:r>
            <a:r>
              <a:rPr lang="en-US" altLang="zh-CN" sz="2400">
                <a:ln w="10160">
                  <a:solidFill>
                    <a:schemeClr val="accent1"/>
                  </a:solidFill>
                  <a:prstDash val="solid"/>
                </a:ln>
                <a:solidFill>
                  <a:srgbClr val="FFFFFF"/>
                </a:solidFill>
                <a:effectLst>
                  <a:outerShdw blurRad="38100" dist="32000" dir="5400000" algn="tl">
                    <a:srgbClr val="000000">
                      <a:alpha val="30000"/>
                    </a:srgbClr>
                  </a:outerShdw>
                </a:effectLst>
              </a:rPr>
              <a:t>;</a:t>
            </a:r>
          </a:p>
          <a:p>
            <a:r>
              <a:rPr lang="en-US" altLang="zh-CN" sz="2400" smtClean="0">
                <a:ln w="10160">
                  <a:solidFill>
                    <a:schemeClr val="accent1"/>
                  </a:solidFill>
                  <a:prstDash val="solid"/>
                </a:ln>
                <a:solidFill>
                  <a:srgbClr val="FFFFFF"/>
                </a:solidFill>
                <a:effectLst>
                  <a:outerShdw blurRad="38100" dist="32000" dir="5400000" algn="tl">
                    <a:srgbClr val="000000">
                      <a:alpha val="30000"/>
                    </a:srgbClr>
                  </a:outerShdw>
                </a:effectLst>
              </a:rPr>
              <a:t>4</a:t>
            </a:r>
            <a:r>
              <a:rPr lang="zh-CN" altLang="en-US" sz="2400" smtClean="0">
                <a:ln w="10160">
                  <a:solidFill>
                    <a:schemeClr val="accent1"/>
                  </a:solidFill>
                  <a:prstDash val="solid"/>
                </a:ln>
                <a:solidFill>
                  <a:srgbClr val="FFFFFF"/>
                </a:solidFill>
                <a:effectLst>
                  <a:outerShdw blurRad="38100" dist="32000" dir="5400000" algn="tl">
                    <a:srgbClr val="000000">
                      <a:alpha val="30000"/>
                    </a:srgbClr>
                  </a:outerShdw>
                </a:effectLst>
              </a:rPr>
              <a:t>保证</a:t>
            </a:r>
            <a:r>
              <a:rPr lang="zh-CN" altLang="en-US" sz="2400">
                <a:ln w="10160">
                  <a:solidFill>
                    <a:schemeClr val="accent1"/>
                  </a:solidFill>
                  <a:prstDash val="solid"/>
                </a:ln>
                <a:solidFill>
                  <a:srgbClr val="FFFFFF"/>
                </a:solidFill>
                <a:effectLst>
                  <a:outerShdw blurRad="38100" dist="32000" dir="5400000" algn="tl">
                    <a:srgbClr val="000000">
                      <a:alpha val="30000"/>
                    </a:srgbClr>
                  </a:outerShdw>
                </a:effectLst>
              </a:rPr>
              <a:t>了世界反法西斯战争的胜利。</a:t>
            </a:r>
          </a:p>
        </p:txBody>
      </p:sp>
    </p:spTree>
    <p:extLst>
      <p:ext uri="{BB962C8B-B14F-4D97-AF65-F5344CB8AC3E}">
        <p14:creationId xmlns:p14="http://schemas.microsoft.com/office/powerpoint/2010/main" val="4126400645"/>
      </p:ext>
    </p:extLst>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54680" y="793213"/>
            <a:ext cx="2921000" cy="2008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09603" y="3830537"/>
            <a:ext cx="2616200" cy="219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7504" y="476672"/>
            <a:ext cx="2952750" cy="264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275680" y="532842"/>
            <a:ext cx="2701571" cy="3676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54399" y="3679508"/>
            <a:ext cx="1658959" cy="2109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07815" y="3125800"/>
            <a:ext cx="1152128" cy="369332"/>
          </a:xfrm>
          <a:prstGeom prst="rect">
            <a:avLst/>
          </a:prstGeom>
          <a:noFill/>
        </p:spPr>
        <p:txBody>
          <a:bodyPr wrap="square" rtlCol="0">
            <a:spAutoFit/>
          </a:bodyPr>
          <a:lstStyle/>
          <a:p>
            <a:pPr algn="ctr"/>
            <a:r>
              <a:rPr lang="en-US" altLang="zh-CN" smtClean="0"/>
              <a:t>1</a:t>
            </a:r>
            <a:endParaRPr lang="zh-CN" altLang="en-US"/>
          </a:p>
        </p:txBody>
      </p:sp>
      <p:sp>
        <p:nvSpPr>
          <p:cNvPr id="3" name="TextBox 2"/>
          <p:cNvSpPr txBox="1"/>
          <p:nvPr/>
        </p:nvSpPr>
        <p:spPr>
          <a:xfrm>
            <a:off x="4317703" y="3212976"/>
            <a:ext cx="1080120" cy="369332"/>
          </a:xfrm>
          <a:prstGeom prst="rect">
            <a:avLst/>
          </a:prstGeom>
          <a:noFill/>
        </p:spPr>
        <p:txBody>
          <a:bodyPr wrap="square" rtlCol="0">
            <a:spAutoFit/>
          </a:bodyPr>
          <a:lstStyle/>
          <a:p>
            <a:pPr algn="ctr"/>
            <a:r>
              <a:rPr lang="en-US" altLang="zh-CN" smtClean="0"/>
              <a:t>2</a:t>
            </a:r>
            <a:endParaRPr lang="zh-CN" altLang="en-US"/>
          </a:p>
        </p:txBody>
      </p:sp>
      <p:sp>
        <p:nvSpPr>
          <p:cNvPr id="4" name="TextBox 3"/>
          <p:cNvSpPr txBox="1"/>
          <p:nvPr/>
        </p:nvSpPr>
        <p:spPr>
          <a:xfrm>
            <a:off x="7236296" y="4365104"/>
            <a:ext cx="1008112" cy="369332"/>
          </a:xfrm>
          <a:prstGeom prst="rect">
            <a:avLst/>
          </a:prstGeom>
          <a:noFill/>
        </p:spPr>
        <p:txBody>
          <a:bodyPr wrap="square" rtlCol="0">
            <a:spAutoFit/>
          </a:bodyPr>
          <a:lstStyle/>
          <a:p>
            <a:pPr algn="ctr"/>
            <a:r>
              <a:rPr lang="en-US" altLang="zh-CN" smtClean="0"/>
              <a:t>3</a:t>
            </a:r>
            <a:endParaRPr lang="zh-CN" altLang="en-US"/>
          </a:p>
        </p:txBody>
      </p:sp>
      <p:sp>
        <p:nvSpPr>
          <p:cNvPr id="5" name="TextBox 4"/>
          <p:cNvSpPr txBox="1"/>
          <p:nvPr/>
        </p:nvSpPr>
        <p:spPr>
          <a:xfrm>
            <a:off x="993718" y="6021287"/>
            <a:ext cx="1152128" cy="379103"/>
          </a:xfrm>
          <a:prstGeom prst="rect">
            <a:avLst/>
          </a:prstGeom>
          <a:noFill/>
        </p:spPr>
        <p:txBody>
          <a:bodyPr wrap="square" rtlCol="0">
            <a:spAutoFit/>
          </a:bodyPr>
          <a:lstStyle/>
          <a:p>
            <a:pPr algn="ctr"/>
            <a:r>
              <a:rPr lang="en-US" altLang="zh-CN" smtClean="0"/>
              <a:t>4</a:t>
            </a:r>
            <a:endParaRPr lang="zh-CN" altLang="en-US"/>
          </a:p>
        </p:txBody>
      </p:sp>
      <p:sp>
        <p:nvSpPr>
          <p:cNvPr id="6" name="TextBox 5"/>
          <p:cNvSpPr txBox="1"/>
          <p:nvPr/>
        </p:nvSpPr>
        <p:spPr>
          <a:xfrm>
            <a:off x="3729934" y="6210838"/>
            <a:ext cx="1296144" cy="369332"/>
          </a:xfrm>
          <a:prstGeom prst="rect">
            <a:avLst/>
          </a:prstGeom>
          <a:noFill/>
        </p:spPr>
        <p:txBody>
          <a:bodyPr wrap="square" rtlCol="0">
            <a:spAutoFit/>
          </a:bodyPr>
          <a:lstStyle/>
          <a:p>
            <a:pPr algn="ctr"/>
            <a:r>
              <a:rPr lang="en-US" altLang="zh-CN" smtClean="0"/>
              <a:t>5</a:t>
            </a:r>
            <a:endParaRPr lang="zh-CN" altLang="en-US"/>
          </a:p>
        </p:txBody>
      </p:sp>
      <p:sp>
        <p:nvSpPr>
          <p:cNvPr id="7" name="矩形 6"/>
          <p:cNvSpPr/>
          <p:nvPr/>
        </p:nvSpPr>
        <p:spPr>
          <a:xfrm>
            <a:off x="6012160" y="4887399"/>
            <a:ext cx="2665829" cy="132343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i="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彩云" pitchFamily="2" charset="-122"/>
                <a:ea typeface="华文彩云" pitchFamily="2" charset="-122"/>
              </a:rPr>
              <a:t>请按顺序排列各图</a:t>
            </a:r>
            <a:endParaRPr lang="zh-CN" altLang="en-US" sz="4000" b="1" i="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2254445261"/>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187624" y="764704"/>
            <a:ext cx="6984776" cy="4524315"/>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800"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反法西斯</a:t>
            </a:r>
            <a:r>
              <a:rPr lang="zh-CN" altLang="en-US" sz="2800" b="1">
                <a:ln w="18000">
                  <a:solidFill>
                    <a:schemeClr val="accent2">
                      <a:satMod val="140000"/>
                    </a:schemeClr>
                  </a:solidFill>
                  <a:prstDash val="solid"/>
                  <a:miter lim="800000"/>
                </a:ln>
                <a:noFill/>
                <a:effectLst>
                  <a:outerShdw blurRad="25500" dist="23000" dir="7020000" algn="tl">
                    <a:srgbClr val="000000">
                      <a:alpha val="50000"/>
                    </a:srgbClr>
                  </a:outerShdw>
                </a:effectLst>
              </a:rPr>
              <a:t>战争取胜的主要原因</a:t>
            </a:r>
          </a:p>
          <a:p>
            <a:pPr>
              <a:lnSpc>
                <a:spcPts val="2600"/>
              </a:lnSpc>
              <a:spcBef>
                <a:spcPts val="600"/>
              </a:spcBef>
              <a:spcAft>
                <a:spcPts val="600"/>
              </a:spcAft>
            </a:pPr>
            <a:r>
              <a:rPr lang="en-US" altLang="zh-CN"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1</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、战争的正义性。</a:t>
            </a:r>
          </a:p>
          <a:p>
            <a:pPr>
              <a:lnSpc>
                <a:spcPts val="2600"/>
              </a:lnSpc>
              <a:spcBef>
                <a:spcPts val="600"/>
              </a:spcBef>
              <a:spcAft>
                <a:spcPts val="600"/>
              </a:spcAft>
            </a:pP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法西斯国家的侵略战争遭到了包括本国反战</a:t>
            </a:r>
            <a:r>
              <a:rPr lang="zh-CN" altLang="en-US" sz="2000" b="1" i="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力量在内</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的世界人民的强烈反对。</a:t>
            </a:r>
          </a:p>
          <a:p>
            <a:pPr>
              <a:lnSpc>
                <a:spcPts val="2600"/>
              </a:lnSpc>
              <a:spcBef>
                <a:spcPts val="600"/>
              </a:spcBef>
              <a:spcAft>
                <a:spcPts val="600"/>
              </a:spcAft>
            </a:pPr>
            <a:r>
              <a:rPr lang="en-US" altLang="zh-CN"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、世界反法西斯同盟的形成。（根因）</a:t>
            </a:r>
          </a:p>
          <a:p>
            <a:pPr>
              <a:lnSpc>
                <a:spcPts val="2600"/>
              </a:lnSpc>
              <a:spcBef>
                <a:spcPts val="600"/>
              </a:spcBef>
              <a:spcAft>
                <a:spcPts val="600"/>
              </a:spcAft>
            </a:pP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协调了反法西斯各国行动，充分发挥了人力、</a:t>
            </a:r>
            <a:r>
              <a:rPr lang="zh-CN" altLang="en-US" sz="2000" b="1" i="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物力</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、财力优势，为战争胜利提供了可靠保障。</a:t>
            </a:r>
          </a:p>
          <a:p>
            <a:pPr>
              <a:lnSpc>
                <a:spcPts val="2600"/>
              </a:lnSpc>
              <a:spcBef>
                <a:spcPts val="600"/>
              </a:spcBef>
              <a:spcAft>
                <a:spcPts val="600"/>
              </a:spcAft>
            </a:pPr>
            <a:r>
              <a:rPr lang="en-US" altLang="zh-CN"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3</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、同盟国的经济力量对轴心国形成压倒性优势</a:t>
            </a:r>
          </a:p>
          <a:p>
            <a:pPr>
              <a:lnSpc>
                <a:spcPts val="2600"/>
              </a:lnSpc>
              <a:spcBef>
                <a:spcPts val="600"/>
              </a:spcBef>
              <a:spcAft>
                <a:spcPts val="600"/>
              </a:spcAft>
            </a:pPr>
            <a:r>
              <a:rPr lang="en-US" altLang="zh-CN"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4</a:t>
            </a: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、各国人民为赢得战争的胜利同仇敌监，浴血</a:t>
            </a:r>
          </a:p>
          <a:p>
            <a:pPr>
              <a:lnSpc>
                <a:spcPts val="2600"/>
              </a:lnSpc>
              <a:spcBef>
                <a:spcPts val="600"/>
              </a:spcBef>
              <a:spcAft>
                <a:spcPts val="600"/>
              </a:spcAft>
            </a:pPr>
            <a:r>
              <a:rPr lang="zh-CN" altLang="en-US" sz="2000" b="1" i="1">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奋战。人民是战争胜利的决定性力量。</a:t>
            </a:r>
          </a:p>
        </p:txBody>
      </p:sp>
    </p:spTree>
    <p:extLst>
      <p:ext uri="{BB962C8B-B14F-4D97-AF65-F5344CB8AC3E}">
        <p14:creationId xmlns:p14="http://schemas.microsoft.com/office/powerpoint/2010/main" val="185644372"/>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6773" y="1412776"/>
            <a:ext cx="8631988" cy="418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2267744" y="404664"/>
            <a:ext cx="5134739"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8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雅尔塔体系的建立</a:t>
            </a:r>
            <a:endParaRPr lang="zh-CN" altLang="en-US" sz="48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067740219"/>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636712" y="1529612"/>
            <a:ext cx="3456384" cy="424731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zh-CN" altLang="en-US" b="1" i="1">
                <a:latin typeface="华文楷体" pitchFamily="2" charset="-122"/>
                <a:ea typeface="华文楷体" pitchFamily="2" charset="-122"/>
              </a:rPr>
              <a:t>雅尔塔体系的</a:t>
            </a:r>
            <a:r>
              <a:rPr lang="zh-CN" altLang="en-US" b="1" i="1" smtClean="0">
                <a:latin typeface="华文楷体" pitchFamily="2" charset="-122"/>
                <a:ea typeface="华文楷体" pitchFamily="2" charset="-122"/>
              </a:rPr>
              <a:t>主要</a:t>
            </a:r>
            <a:r>
              <a:rPr lang="zh-CN" altLang="en-US" b="1" i="1">
                <a:latin typeface="华文楷体" pitchFamily="2" charset="-122"/>
                <a:ea typeface="华文楷体" pitchFamily="2" charset="-122"/>
              </a:rPr>
              <a:t>内容包括：重新确定欧亚国家的版图，德国由美、苏</a:t>
            </a:r>
            <a:r>
              <a:rPr lang="zh-CN" altLang="en-US" b="1" i="1" smtClean="0">
                <a:latin typeface="华文楷体" pitchFamily="2" charset="-122"/>
                <a:ea typeface="华文楷体" pitchFamily="2" charset="-122"/>
              </a:rPr>
              <a:t>、英</a:t>
            </a:r>
            <a:r>
              <a:rPr lang="zh-CN" altLang="en-US" b="1" i="1">
                <a:latin typeface="华文楷体" pitchFamily="2" charset="-122"/>
                <a:ea typeface="华文楷体" pitchFamily="2" charset="-122"/>
              </a:rPr>
              <a:t>、法分区占领，日本由美国单独占领；日本领土限制</a:t>
            </a:r>
            <a:r>
              <a:rPr lang="zh-CN" altLang="en-US" b="1" i="1" smtClean="0">
                <a:latin typeface="华文楷体" pitchFamily="2" charset="-122"/>
                <a:ea typeface="华文楷体" pitchFamily="2" charset="-122"/>
              </a:rPr>
              <a:t>在四</a:t>
            </a:r>
            <a:r>
              <a:rPr lang="zh-CN" altLang="en-US" b="1" i="1">
                <a:latin typeface="华文楷体" pitchFamily="2" charset="-122"/>
                <a:ea typeface="华文楷体" pitchFamily="2" charset="-122"/>
              </a:rPr>
              <a:t>个岛屿及若干小岛，退出第一次世界大战以来在</a:t>
            </a:r>
            <a:r>
              <a:rPr lang="zh-CN" altLang="en-US" b="1" i="1" smtClean="0">
                <a:latin typeface="华文楷体" pitchFamily="2" charset="-122"/>
                <a:ea typeface="华文楷体" pitchFamily="2" charset="-122"/>
              </a:rPr>
              <a:t>太平洋区域</a:t>
            </a:r>
            <a:r>
              <a:rPr lang="zh-CN" altLang="en-US" b="1" i="1">
                <a:latin typeface="华文楷体" pitchFamily="2" charset="-122"/>
                <a:ea typeface="华文楷体" pitchFamily="2" charset="-122"/>
              </a:rPr>
              <a:t>所占的一切岛屿以及日本窃取于中国的领土，例如</a:t>
            </a:r>
            <a:r>
              <a:rPr lang="zh-CN" altLang="en-US" b="1" i="1" smtClean="0">
                <a:latin typeface="华文楷体" pitchFamily="2" charset="-122"/>
                <a:ea typeface="华文楷体" pitchFamily="2" charset="-122"/>
              </a:rPr>
              <a:t>东北</a:t>
            </a:r>
            <a:r>
              <a:rPr lang="zh-CN" altLang="en-US" b="1" i="1">
                <a:latin typeface="华文楷体" pitchFamily="2" charset="-122"/>
                <a:ea typeface="华文楷体" pitchFamily="2" charset="-122"/>
              </a:rPr>
              <a:t>、台湾、澎湖列岛等归还中国；承认朝鲜最终独立；</a:t>
            </a:r>
            <a:r>
              <a:rPr lang="zh-CN" altLang="en-US" b="1" i="1" smtClean="0">
                <a:latin typeface="华文楷体" pitchFamily="2" charset="-122"/>
                <a:ea typeface="华文楷体" pitchFamily="2" charset="-122"/>
              </a:rPr>
              <a:t>审判</a:t>
            </a:r>
            <a:r>
              <a:rPr lang="zh-CN" altLang="en-US" b="1" i="1">
                <a:latin typeface="华文楷体" pitchFamily="2" charset="-122"/>
                <a:ea typeface="华文楷体" pitchFamily="2" charset="-122"/>
              </a:rPr>
              <a:t>战犯，肃清法西斯主义和军国主义；对德、日、意的</a:t>
            </a:r>
            <a:r>
              <a:rPr lang="zh-CN" altLang="en-US" b="1" i="1" smtClean="0">
                <a:latin typeface="华文楷体" pitchFamily="2" charset="-122"/>
                <a:ea typeface="华文楷体" pitchFamily="2" charset="-122"/>
              </a:rPr>
              <a:t>殖民地</a:t>
            </a:r>
            <a:r>
              <a:rPr lang="zh-CN" altLang="en-US" b="1" i="1">
                <a:latin typeface="华文楷体" pitchFamily="2" charset="-122"/>
                <a:ea typeface="华文楷体" pitchFamily="2" charset="-122"/>
              </a:rPr>
              <a:t>及国联的委任统治地实行托管，原则上承认</a:t>
            </a:r>
            <a:r>
              <a:rPr lang="zh-CN" altLang="en-US" b="1" i="1" smtClean="0">
                <a:latin typeface="华文楷体" pitchFamily="2" charset="-122"/>
                <a:ea typeface="华文楷体" pitchFamily="2" charset="-122"/>
              </a:rPr>
              <a:t>被压迫民族</a:t>
            </a:r>
            <a:r>
              <a:rPr lang="zh-CN" altLang="en-US" b="1" i="1">
                <a:latin typeface="华文楷体" pitchFamily="2" charset="-122"/>
                <a:ea typeface="华文楷体" pitchFamily="2" charset="-122"/>
              </a:rPr>
              <a:t>的独立权利；美、苏、英划分势力范围；成立联合国；</a:t>
            </a:r>
          </a:p>
        </p:txBody>
      </p:sp>
      <p:sp>
        <p:nvSpPr>
          <p:cNvPr id="3" name="矩形 2"/>
          <p:cNvSpPr/>
          <p:nvPr/>
        </p:nvSpPr>
        <p:spPr>
          <a:xfrm>
            <a:off x="3491880" y="176708"/>
            <a:ext cx="5134739"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8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雅尔塔体系的建立</a:t>
            </a:r>
            <a:endParaRPr lang="zh-CN" altLang="en-US" sz="48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43296" y="1321022"/>
            <a:ext cx="2845431" cy="213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46947" y="3715407"/>
            <a:ext cx="1870789" cy="234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884368" y="1130084"/>
            <a:ext cx="504056" cy="258532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zh-CN" altLang="en-US" b="1" smtClean="0">
                <a:latin typeface="华文彩云" pitchFamily="2" charset="-122"/>
                <a:ea typeface="华文彩云" pitchFamily="2" charset="-122"/>
              </a:rPr>
              <a:t>雅尔塔体系下的欧洲</a:t>
            </a:r>
            <a:endParaRPr lang="zh-CN" altLang="en-US" b="1">
              <a:latin typeface="华文彩云" pitchFamily="2" charset="-122"/>
              <a:ea typeface="华文彩云" pitchFamily="2" charset="-122"/>
            </a:endParaRPr>
          </a:p>
        </p:txBody>
      </p:sp>
      <p:sp>
        <p:nvSpPr>
          <p:cNvPr id="5" name="TextBox 4"/>
          <p:cNvSpPr txBox="1"/>
          <p:nvPr/>
        </p:nvSpPr>
        <p:spPr>
          <a:xfrm>
            <a:off x="6844410" y="4689792"/>
            <a:ext cx="2299590" cy="40011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zh-CN" altLang="en-US" sz="2000" b="1" i="1" smtClean="0">
                <a:latin typeface="华文楷体" pitchFamily="2" charset="-122"/>
                <a:ea typeface="华文楷体" pitchFamily="2" charset="-122"/>
              </a:rPr>
              <a:t>大国一致的联合国</a:t>
            </a:r>
            <a:endParaRPr lang="zh-CN" altLang="en-US" sz="2000" b="1" i="1">
              <a:latin typeface="华文楷体" pitchFamily="2" charset="-122"/>
              <a:ea typeface="华文楷体" pitchFamily="2" charset="-122"/>
            </a:endParaRPr>
          </a:p>
        </p:txBody>
      </p:sp>
    </p:spTree>
    <p:extLst>
      <p:ext uri="{BB962C8B-B14F-4D97-AF65-F5344CB8AC3E}">
        <p14:creationId xmlns:p14="http://schemas.microsoft.com/office/powerpoint/2010/main" val="908448585"/>
      </p:ext>
    </p:extLst>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43608" y="908923"/>
            <a:ext cx="6624736" cy="3522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611560" y="4932649"/>
            <a:ext cx="7907934" cy="923330"/>
          </a:xfrm>
          <a:prstGeom prst="rect">
            <a:avLst/>
          </a:prstGeom>
          <a:no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i="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美苏冷战格局向我们走来</a:t>
            </a:r>
            <a:endParaRPr lang="zh-CN" altLang="en-US" sz="5400" b="1" i="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2038909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内容占位符 2"/>
          <p:cNvSpPr txBox="1"/>
          <p:nvPr/>
        </p:nvSpPr>
        <p:spPr>
          <a:xfrm>
            <a:off x="539552" y="2060848"/>
            <a:ext cx="1884362" cy="2414587"/>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a:buNone/>
              <a:defRPr sz="6000" kern="1200">
                <a:solidFill>
                  <a:schemeClr val="bg1"/>
                </a:solidFill>
                <a:latin typeface="微软雅黑" charset="-122"/>
                <a:ea typeface="微软雅黑" charset="-122"/>
                <a:cs typeface="微软雅黑" panose="020b0503020204020204" charset="-122"/>
              </a:defRPr>
            </a:lvl1pPr>
            <a:lvl2pPr marL="457200" indent="0" algn="ctr" defTabSz="914400" rtl="0" eaLnBrk="1" latinLnBrk="0" hangingPunct="1">
              <a:lnSpc>
                <a:spcPct val="90000"/>
              </a:lnSpc>
              <a:spcBef>
                <a:spcPts val="500"/>
              </a:spcBef>
              <a:buFont typeface="Arial"/>
              <a:buNone/>
              <a:defRPr sz="2400" kern="1200">
                <a:solidFill>
                  <a:schemeClr val="tx1"/>
                </a:solidFill>
                <a:latin typeface="微软雅黑" charset="-122"/>
                <a:ea typeface="微软雅黑" charset="-122"/>
                <a:cs typeface="微软雅黑" panose="020b0503020204020204" charset="-122"/>
              </a:defRPr>
            </a:lvl2pPr>
            <a:lvl3pPr marL="914400" indent="0" algn="ctr" defTabSz="914400" rtl="0" eaLnBrk="1" latinLnBrk="0" hangingPunct="1">
              <a:lnSpc>
                <a:spcPct val="90000"/>
              </a:lnSpc>
              <a:spcBef>
                <a:spcPts val="500"/>
              </a:spcBef>
              <a:buFont typeface="Arial"/>
              <a:buNone/>
              <a:defRPr sz="2400" kern="1200">
                <a:solidFill>
                  <a:schemeClr val="tx1"/>
                </a:solidFill>
                <a:latin typeface="微软雅黑" charset="-122"/>
                <a:ea typeface="微软雅黑" charset="-122"/>
                <a:cs typeface="微软雅黑" panose="020b0503020204020204" charset="-122"/>
              </a:defRPr>
            </a:lvl3pPr>
            <a:lvl4pPr marL="1371600" indent="0" algn="ctr" defTabSz="914400" rtl="0" eaLnBrk="1" latinLnBrk="0" hangingPunct="1">
              <a:lnSpc>
                <a:spcPct val="90000"/>
              </a:lnSpc>
              <a:spcBef>
                <a:spcPts val="500"/>
              </a:spcBef>
              <a:buFont typeface="Arial"/>
              <a:buNone/>
              <a:defRPr sz="2400" kern="1200">
                <a:solidFill>
                  <a:schemeClr val="tx1"/>
                </a:solidFill>
                <a:latin typeface="微软雅黑" charset="-122"/>
                <a:ea typeface="微软雅黑" charset="-122"/>
                <a:cs typeface="微软雅黑" panose="020b0503020204020204" charset="-122"/>
              </a:defRPr>
            </a:lvl4pPr>
            <a:lvl5pPr marL="1828800" indent="0" algn="ctr" defTabSz="914400" rtl="0" eaLnBrk="1" latinLnBrk="0" hangingPunct="1">
              <a:lnSpc>
                <a:spcPct val="90000"/>
              </a:lnSpc>
              <a:spcBef>
                <a:spcPts val="500"/>
              </a:spcBef>
              <a:buFont typeface="Arial"/>
              <a:buNone/>
              <a:defRPr sz="2400" kern="1200">
                <a:solidFill>
                  <a:schemeClr val="tx1"/>
                </a:solidFill>
                <a:latin typeface="微软雅黑" charset="-122"/>
                <a:ea typeface="微软雅黑" charset="-122"/>
                <a:cs typeface="微软雅黑" panose="020b0503020204020204" charset="-122"/>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ct val="0"/>
              </a:spcAft>
              <a:buClrTx/>
              <a:buSzTx/>
              <a:buFont typeface="Arial"/>
              <a:buNone/>
              <a:defRPr/>
            </a:pPr>
            <a:r>
              <a:rPr kumimoji="0" lang="zh-CN" altLang="en-US" sz="6000" b="1" i="0" u="none" strike="noStrike" kern="1200" normalizeH="0" baseline="0" noProof="0" smtClean="0">
                <a:ln w="18000">
                  <a:solidFill>
                    <a:schemeClr val="accent2">
                      <a:satMod val="140000"/>
                    </a:schemeClr>
                  </a:solidFill>
                  <a:prstDash val="solid"/>
                  <a:miter lim="800000"/>
                </a:ln>
                <a:noFill/>
                <a:effectLst>
                  <a:outerShdw blurRad="25500" dist="23000" dir="7020000" algn="tl">
                    <a:srgbClr val="000000">
                      <a:alpha val="50000"/>
                    </a:srgbClr>
                  </a:outerShdw>
                </a:effectLst>
                <a:uLnTx/>
                <a:uFillTx/>
                <a:latin typeface="微软雅黑" charset="-122"/>
                <a:ea typeface="微软雅黑" charset="-122"/>
              </a:rPr>
              <a:t>课后作业</a:t>
            </a:r>
            <a:endParaRPr kumimoji="0" lang="zh-CN" altLang="en-US" sz="6000" b="1" i="0" u="none" strike="noStrike" kern="1200" normalizeH="0" baseline="0" noProof="0">
              <a:ln w="18000">
                <a:solidFill>
                  <a:schemeClr val="accent2">
                    <a:satMod val="140000"/>
                  </a:schemeClr>
                </a:solidFill>
                <a:prstDash val="solid"/>
                <a:miter lim="800000"/>
              </a:ln>
              <a:noFill/>
              <a:effectLst>
                <a:outerShdw blurRad="25500" dist="23000" dir="7020000" algn="tl">
                  <a:srgbClr val="000000">
                    <a:alpha val="50000"/>
                  </a:srgbClr>
                </a:outerShdw>
              </a:effectLst>
              <a:uLnTx/>
              <a:uFillTx/>
              <a:latin typeface="微软雅黑" charset="-122"/>
              <a:ea typeface="微软雅黑" charset="-122"/>
            </a:endParaRPr>
          </a:p>
        </p:txBody>
      </p:sp>
      <p:sp>
        <p:nvSpPr>
          <p:cNvPr id="4" name="矩形 3"/>
          <p:cNvSpPr/>
          <p:nvPr/>
        </p:nvSpPr>
        <p:spPr>
          <a:xfrm>
            <a:off x="3045430" y="2144756"/>
            <a:ext cx="4572000" cy="2246769"/>
          </a:xfrm>
          <a:prstGeom prst="rect">
            <a:avLst/>
          </a:prstGeom>
        </p:spPr>
        <p:txBody>
          <a:bodyPr>
            <a:spAutoFit/>
          </a:bodyPr>
          <a:lstStyle/>
          <a:p>
            <a:r>
              <a:rPr lang="zh-CN" altLang="en-US" sz="2800" b="1" i="1">
                <a:latin typeface="华文楷体" pitchFamily="2" charset="-122"/>
                <a:ea typeface="华文楷体" pitchFamily="2" charset="-122"/>
              </a:rPr>
              <a:t>理解二战爆发的背景</a:t>
            </a:r>
          </a:p>
          <a:p>
            <a:r>
              <a:rPr lang="zh-CN" altLang="en-US" sz="2800" b="1" i="1">
                <a:latin typeface="华文楷体" pitchFamily="2" charset="-122"/>
                <a:ea typeface="华文楷体" pitchFamily="2" charset="-122"/>
              </a:rPr>
              <a:t>熟悉并识记二战主要的历史事件和时间</a:t>
            </a:r>
            <a:r>
              <a:rPr lang="zh-CN" altLang="en-US" sz="2800" b="1" i="1" smtClean="0">
                <a:latin typeface="华文楷体" pitchFamily="2" charset="-122"/>
                <a:ea typeface="华文楷体" pitchFamily="2" charset="-122"/>
              </a:rPr>
              <a:t>，和胜利的原因</a:t>
            </a:r>
            <a:endParaRPr lang="en-US" altLang="zh-CN" sz="2800" b="1" i="1" smtClean="0">
              <a:latin typeface="华文楷体" pitchFamily="2" charset="-122"/>
              <a:ea typeface="华文楷体" pitchFamily="2" charset="-122"/>
            </a:endParaRPr>
          </a:p>
          <a:p>
            <a:r>
              <a:rPr lang="zh-CN" altLang="en-US" sz="2800" b="1" i="1" smtClean="0">
                <a:latin typeface="华文楷体" pitchFamily="2" charset="-122"/>
                <a:ea typeface="华文楷体" pitchFamily="2" charset="-122"/>
              </a:rPr>
              <a:t>自己</a:t>
            </a:r>
            <a:r>
              <a:rPr lang="zh-CN" altLang="en-US" sz="2800" b="1" i="1">
                <a:latin typeface="华文楷体" pitchFamily="2" charset="-122"/>
                <a:ea typeface="华文楷体" pitchFamily="2" charset="-122"/>
              </a:rPr>
              <a:t>总结二战影响。形成文字。</a:t>
            </a:r>
            <a:endParaRPr lang="en-US" altLang="zh-CN" sz="2800" b="1" i="1">
              <a:latin typeface="华文楷体" pitchFamily="2" charset="-122"/>
              <a:ea typeface="华文楷体" pitchFamily="2" charset="-122"/>
            </a:endParaRPr>
          </a:p>
        </p:txBody>
      </p:sp>
      <p:pic>
        <p:nvPicPr>
          <p:cNvPr id="5" name="New picture"/>
          <p:cNvPicPr/>
          <p:nvPr/>
        </p:nvPicPr>
        <p:blipFill>
          <a:blip r:embed="rId2"/>
          <a:stretch>
            <a:fillRect/>
          </a:stretch>
        </p:blipFill>
        <p:spPr>
          <a:xfrm>
            <a:off x="11328400" y="10528300"/>
            <a:ext cx="304800" cy="215900"/>
          </a:xfrm>
          <a:prstGeom prst="cube">
            <a:avLst/>
          </a:prstGeom>
        </p:spPr>
      </p:pic>
    </p:spTree>
    <p:extLst>
      <p:ext uri="{BB962C8B-B14F-4D97-AF65-F5344CB8AC3E}">
        <p14:creationId xmlns:p14="http://schemas.microsoft.com/office/powerpoint/2010/main" val="756519047"/>
      </p:ext>
    </p:extLst>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151</Paragraphs>
  <Slides>28</Slides>
  <Notes>1</Notes>
  <TotalTime>0</TotalTime>
  <HiddenSlides>0</HiddenSlides>
  <MMClips>0</MMClips>
  <ScaleCrop>0</ScaleCrop>
  <HeadingPairs>
    <vt:vector baseType="variant" size="4">
      <vt:variant>
        <vt:lpstr>Theme</vt:lpstr>
      </vt:variant>
      <vt:variant>
        <vt:i4>1</vt:i4>
      </vt:variant>
      <vt:variant>
        <vt:lpstr>Slide Titles</vt:lpstr>
      </vt:variant>
      <vt:variant>
        <vt:i4>28</vt:i4>
      </vt:variant>
    </vt:vector>
  </HeadingPairs>
  <TitlesOfParts>
    <vt:vector baseType="lpstr" size="29">
      <vt:lpstr>Office 主题</vt:lpstr>
      <vt:lpstr>第二次世界大战与战后国际秩序的形成</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2020-09-24T16:19:39.265</cp:lastPrinted>
  <dcterms:created xsi:type="dcterms:W3CDTF">2020-09-24T16:19:39Z</dcterms:created>
  <dcterms:modified xsi:type="dcterms:W3CDTF">2020-09-24T08:19:46Z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