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80" r:id="rId10"/>
    <p:sldId id="283" r:id="rId11"/>
    <p:sldId id="281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6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73" r:id="rId32"/>
    <p:sldId id="277" r:id="rId33"/>
    <p:sldId id="278" r:id="rId34"/>
    <p:sldId id="275" r:id="rId35"/>
    <p:sldId id="274" r:id="rId36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2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277A9DB-E072-4E92-B96C-C3704B73D170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537B051-0467-40EE-9F64-C58D92CBB50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048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E89CB3-3DBD-4387-9298-C4BE90E71264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253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9280A0-CF9F-449A-A495-96E5FB068C5B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457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BEAE67-3537-48F3-BD8F-262EAA6BCB77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45C30B6-B37F-4467-BCF2-F538F71F6DF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27BA735-3010-4DE4-8D31-F1FDF7B877B5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19A1DC-6F65-4AE0-A0B7-5412B37A0A2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7E5E682-9C39-4375-BD0A-6F307ED66294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584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4C9B79-0604-4CD8-8075-D56D252553F9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378C5E-42D0-4729-98C2-4D2EF2D704D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3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C6DBEE-8569-440F-A70B-BAF7309F786C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5E980BA-7A67-4B85-8CEA-1545F7979E7A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51F2DA-1BE3-4BCE-883A-4BF688F1AE2E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6083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5F621D-C71D-4E93-91F9-EBD0313655B7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246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43D49E0-D852-4A15-90D0-9628FFF8D065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D66A3-667A-4630-92AA-79EBAED7D06C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00AC7-2822-4218-A62D-67588BC0EF3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E039A0-999B-4CD2-87D2-EB26CBF18539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1C22D-D11E-4B90-9C1F-73694BCFED9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87A64-CF39-4A69-8506-DB92E8F6EE9B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CEA0B-9BE8-4583-ACE0-1D3AFB8F71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E0131-C635-47CF-8FCE-CD174BCDDBCE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E7B39-73DB-481E-A07A-27762DC2CD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07BC6-44D5-4D0F-99BD-65D4392CCD6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8B3C7-2C5C-4B23-9D86-1A286473F8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25662-A78F-4A80-A332-FDC070579AE5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C23E2-D517-4F0E-8AB0-CD475A81A2E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57923-BF91-4189-B6EA-6F255243AE6F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58B05-B839-432A-9A8F-556DD4CF79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76077-008E-4894-8D14-99129E4A822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60060-B743-4DBA-ABF9-35755DEC28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CE73-57E6-4781-8DD9-BAF6D441B968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C1553-8626-4B49-BDC2-EE4F6CE137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2E722-E337-4D80-862C-CDE6A0A2FD73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1B6C8-0676-4010-87D3-E5A8AAB52B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25729-1EFC-4219-9A45-D75A1C2898D6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FFBC8-889D-4D63-B272-4B650EEF48F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5AF1C80-2E19-48A6-9B07-BC238A679DDF}" type="datetimeFigureOut">
              <a:rPr lang="zh-CN" altLang="en-US"/>
              <a:pPr>
                <a:defRPr/>
              </a:pPr>
              <a:t>2017-11-29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95947BA-E5C5-441D-816B-2103013940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0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10.jpeg"/><Relationship Id="rId4" Type="http://schemas.openxmlformats.org/officeDocument/2006/relationships/image" Target="../media/image1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18" Type="http://schemas.openxmlformats.org/officeDocument/2006/relationships/image" Target="../media/image41.jpeg"/><Relationship Id="rId3" Type="http://schemas.openxmlformats.org/officeDocument/2006/relationships/image" Target="../media/image26.pn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40.jpe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pn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4" Type="http://schemas.openxmlformats.org/officeDocument/2006/relationships/image" Target="../media/image27.pn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jpe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jpe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1571625" y="5857875"/>
            <a:ext cx="5214938" cy="571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857375" y="5857875"/>
            <a:ext cx="5000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自给自足的自然经济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650" y="228600"/>
            <a:ext cx="8761413" cy="5889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ea"/>
                <a:ea typeface="+mn-ea"/>
              </a:rPr>
              <a:t>一、英法再次发动侵华战争</a:t>
            </a:r>
            <a:r>
              <a:rPr lang="en-US" altLang="zh-CN" sz="3200" b="1" dirty="0">
                <a:latin typeface="+mn-ea"/>
                <a:ea typeface="+mn-ea"/>
              </a:rPr>
              <a:t>——</a:t>
            </a:r>
            <a:r>
              <a:rPr lang="zh-CN" altLang="en-US" sz="3200" b="1" dirty="0">
                <a:latin typeface="+mn-ea"/>
                <a:ea typeface="+mn-ea"/>
              </a:rPr>
              <a:t>第二次鸦片战争</a:t>
            </a:r>
            <a:endParaRPr lang="zh-CN" altLang="en-US" sz="3200" b="1" dirty="0">
              <a:latin typeface="+mn-ea"/>
              <a:ea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5438" y="1196975"/>
            <a:ext cx="2039937" cy="3786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latin typeface="+mn-ea"/>
                <a:ea typeface="+mn-ea"/>
              </a:rPr>
              <a:t>1</a:t>
            </a:r>
            <a:r>
              <a:rPr lang="zh-CN" altLang="en-US" sz="3200" b="1" dirty="0">
                <a:latin typeface="+mn-ea"/>
                <a:ea typeface="+mn-ea"/>
              </a:rPr>
              <a:t>、原因：</a:t>
            </a:r>
            <a:endParaRPr lang="en-US" altLang="zh-CN" sz="3200" b="1" dirty="0"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ea"/>
                <a:ea typeface="+mn-ea"/>
              </a:rPr>
              <a:t>时间：</a:t>
            </a:r>
            <a:endParaRPr lang="en-US" altLang="zh-CN" sz="3200" b="1" dirty="0"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ea"/>
                <a:ea typeface="+mn-ea"/>
              </a:rPr>
              <a:t>借口：</a:t>
            </a:r>
            <a:endParaRPr lang="en-US" altLang="zh-CN" sz="3200" b="1" dirty="0">
              <a:solidFill>
                <a:srgbClr val="3333FF"/>
              </a:solidFill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ea"/>
                <a:ea typeface="+mn-ea"/>
              </a:rPr>
              <a:t>交战国：</a:t>
            </a:r>
            <a:endParaRPr lang="en-US" altLang="zh-CN" sz="3200" b="1" dirty="0">
              <a:latin typeface="+mn-ea"/>
              <a:ea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latin typeface="+mn-ea"/>
                <a:ea typeface="+mn-ea"/>
              </a:rPr>
              <a:t>2</a:t>
            </a:r>
            <a:r>
              <a:rPr lang="zh-CN" altLang="en-US" sz="3200" b="1" dirty="0">
                <a:latin typeface="+mn-ea"/>
                <a:ea typeface="+mn-ea"/>
              </a:rPr>
              <a:t>、经过：</a:t>
            </a:r>
            <a:endParaRPr lang="zh-CN" altLang="en-US" sz="3200" b="1" dirty="0">
              <a:latin typeface="+mn-ea"/>
              <a:ea typeface="+mn-ea"/>
            </a:endParaRPr>
          </a:p>
        </p:txBody>
      </p:sp>
      <p:sp>
        <p:nvSpPr>
          <p:cNvPr id="18436" name="矩形 3"/>
          <p:cNvSpPr>
            <a:spLocks noChangeArrowheads="1"/>
          </p:cNvSpPr>
          <p:nvPr/>
        </p:nvSpPr>
        <p:spPr bwMode="auto">
          <a:xfrm>
            <a:off x="2357438" y="1285875"/>
            <a:ext cx="69659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charset="-122"/>
              </a:rPr>
              <a:t>为了进一步打开中国的市场。</a:t>
            </a:r>
            <a:endParaRPr lang="en-US" altLang="zh-CN" sz="3200" b="1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619250" y="2032000"/>
            <a:ext cx="64643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latin typeface="宋体" charset="-122"/>
              </a:rPr>
              <a:t>1856</a:t>
            </a:r>
            <a:r>
              <a:rPr lang="zh-CN" altLang="en-US" sz="3200" b="1">
                <a:solidFill>
                  <a:srgbClr val="FF0000"/>
                </a:solidFill>
                <a:latin typeface="宋体" charset="-122"/>
              </a:rPr>
              <a:t>年</a:t>
            </a:r>
            <a:r>
              <a:rPr lang="en-US" altLang="zh-CN" sz="3200" b="1">
                <a:solidFill>
                  <a:srgbClr val="FF0000"/>
                </a:solidFill>
                <a:latin typeface="宋体" charset="-122"/>
              </a:rPr>
              <a:t>——1860</a:t>
            </a:r>
            <a:r>
              <a:rPr lang="zh-CN" altLang="en-US" sz="3200" b="1">
                <a:solidFill>
                  <a:srgbClr val="FF0000"/>
                </a:solidFill>
                <a:latin typeface="宋体" charset="-122"/>
              </a:rPr>
              <a:t>年（咸丰）</a:t>
            </a:r>
            <a:endParaRPr lang="en-US" altLang="zh-CN" sz="3200" b="1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06563" y="2862263"/>
            <a:ext cx="72501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3333FF"/>
                </a:solidFill>
                <a:latin typeface="宋体" charset="-122"/>
              </a:rPr>
              <a:t>英</a:t>
            </a:r>
            <a:r>
              <a:rPr lang="en-US" altLang="zh-CN" sz="3200" b="1">
                <a:solidFill>
                  <a:srgbClr val="3333FF"/>
                </a:solidFill>
                <a:latin typeface="宋体" charset="-122"/>
              </a:rPr>
              <a:t>——</a:t>
            </a:r>
            <a:r>
              <a:rPr lang="zh-CN" altLang="en-US" sz="3200" b="1">
                <a:solidFill>
                  <a:srgbClr val="3333FF"/>
                </a:solidFill>
                <a:latin typeface="宋体" charset="-122"/>
              </a:rPr>
              <a:t>亚罗号事件；法</a:t>
            </a:r>
            <a:r>
              <a:rPr lang="en-US" altLang="zh-CN" sz="3200" b="1">
                <a:solidFill>
                  <a:srgbClr val="3333FF"/>
                </a:solidFill>
                <a:latin typeface="宋体" charset="-122"/>
              </a:rPr>
              <a:t>——</a:t>
            </a:r>
            <a:r>
              <a:rPr lang="zh-CN" altLang="en-US" sz="3200" b="1">
                <a:solidFill>
                  <a:srgbClr val="3333FF"/>
                </a:solidFill>
                <a:latin typeface="宋体" charset="-122"/>
              </a:rPr>
              <a:t>马神甫事件</a:t>
            </a:r>
            <a:endParaRPr lang="zh-CN" altLang="en-US">
              <a:latin typeface="Calibri" pitchFamily="34" charset="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835150" y="3424238"/>
            <a:ext cx="43053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charset="-122"/>
              </a:rPr>
              <a:t>英法主凶；美俄帮凶。</a:t>
            </a:r>
            <a:endParaRPr lang="en-US" altLang="zh-CN" sz="3200" b="1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  <a:extLst>
              <a:ext uri="{BEBA8EAE-BF5A-486C-A8C5-ECC9F3942E4B}"/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568273" y="6040271"/>
            <a:ext cx="2160240" cy="51156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38500" dist="50800" dir="5400000" sy="-100000" algn="bl" rotWithShape="0"/>
            <a:softEdge rad="12700"/>
          </a:effectLst>
          <a:extLst>
            <a:ext uri="{909E8E84-426E-40DD-AFC4-6F175D3DCCD1}"/>
            <a:ext uri="{91240B29-F687-4F45-9708-019B960494DF}"/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/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131236" y="5661248"/>
            <a:ext cx="3760787" cy="8905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55500" dist="50800" dir="5400000" sy="-100000" algn="bl" rotWithShape="0"/>
            <a:softEdge rad="12700"/>
          </a:effectLst>
          <a:extLst>
            <a:ext uri="{909E8E84-426E-40DD-AFC4-6F175D3DCCD1}"/>
            <a:ext uri="{91240B29-F687-4F45-9708-019B960494DF}"/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 42" descr="8c0eb775f231645520c1d0373fe57a44515d35cd19eb1-6afWOs_fw658.jpg"/>
          <p:cNvPicPr>
            <a:picLocks noChangeAspect="1"/>
          </p:cNvPicPr>
          <p:nvPr/>
        </p:nvPicPr>
        <p:blipFill>
          <a:blip r:embed="rId3"/>
          <a:srcRect t="19444" b="7214"/>
          <a:stretch>
            <a:fillRect/>
          </a:stretch>
        </p:blipFill>
        <p:spPr>
          <a:xfrm>
            <a:off x="149225" y="1728788"/>
            <a:ext cx="5411788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矩形 9"/>
          <p:cNvSpPr/>
          <p:nvPr/>
        </p:nvSpPr>
        <p:spPr bwMode="auto">
          <a:xfrm flipV="1">
            <a:off x="-1" y="6855303"/>
            <a:ext cx="9144001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noProof="1">
              <a:ln>
                <a:solidFill>
                  <a:srgbClr val="660033"/>
                </a:solidFill>
              </a:ln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757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3" name="文本框 5"/>
          <p:cNvSpPr txBox="1">
            <a:spLocks noChangeArrowheads="1"/>
          </p:cNvSpPr>
          <p:nvPr/>
        </p:nvSpPr>
        <p:spPr bwMode="auto">
          <a:xfrm>
            <a:off x="762000" y="141288"/>
            <a:ext cx="24320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人教版八年级上册</a:t>
            </a:r>
          </a:p>
        </p:txBody>
      </p:sp>
      <p:grpSp>
        <p:nvGrpSpPr>
          <p:cNvPr id="3" name="组合 23"/>
          <p:cNvGrpSpPr/>
          <p:nvPr/>
        </p:nvGrpSpPr>
        <p:grpSpPr>
          <a:xfrm flipH="1">
            <a:off x="6965230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pic>
        <p:nvPicPr>
          <p:cNvPr id="19465" name="图片 38" descr="624f9a79jw1eelyzwvu5xj20b408t75j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7138" y="0"/>
            <a:ext cx="1360487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图片 21" descr="英方描绘中国人在亚罗号上的粗暴行为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46788" y="3973513"/>
            <a:ext cx="2606675" cy="234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7" name="矩形 24"/>
          <p:cNvSpPr>
            <a:spLocks noChangeArrowheads="1"/>
          </p:cNvSpPr>
          <p:nvPr/>
        </p:nvSpPr>
        <p:spPr bwMode="auto">
          <a:xfrm>
            <a:off x="5535613" y="6245225"/>
            <a:ext cx="3665537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1700" b="1">
                <a:latin typeface="华文新魏"/>
                <a:ea typeface="华文新魏"/>
                <a:cs typeface="华文新魏"/>
              </a:rPr>
              <a:t>英方描绘中国人在亚罗号上的粗暴行为</a:t>
            </a: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56" t="29421" r="9611" b="31707"/>
          <a:stretch>
            <a:fillRect/>
          </a:stretch>
        </p:blipFill>
        <p:spPr>
          <a:xfrm>
            <a:off x="36505" y="688067"/>
            <a:ext cx="1133873" cy="76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TextBox 26"/>
          <p:cNvSpPr txBox="1"/>
          <p:nvPr/>
        </p:nvSpPr>
        <p:spPr>
          <a:xfrm>
            <a:off x="149225" y="708025"/>
            <a:ext cx="936625" cy="493713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借 口</a:t>
            </a:r>
          </a:p>
        </p:txBody>
      </p:sp>
      <p:sp>
        <p:nvSpPr>
          <p:cNvPr id="42" name="矩形 41"/>
          <p:cNvSpPr/>
          <p:nvPr/>
        </p:nvSpPr>
        <p:spPr>
          <a:xfrm>
            <a:off x="1227138" y="1931988"/>
            <a:ext cx="2927350" cy="447675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noProof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（英国）亚罗号事件</a:t>
            </a:r>
            <a:endParaRPr lang="zh-CN" altLang="en-US" sz="2400" noProof="1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263525" y="3089275"/>
            <a:ext cx="5159375" cy="340201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   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1856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月，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中国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商船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亚罗号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，自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厦门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开往广州，停泊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黄浦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。该船曾在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香港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英国政府领过登记证。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广东水师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船捕走窝藏在船上的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名中国海盗和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名有嫌疑的中国水手。英国驻广州领事巴夏礼却认为该船曾在香港注册，领有执照，硬说是英国船，甚至捏造说中国水师曾扯下船上英国旗，侮辱了英国，无理要求两广总督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叶名琛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立即释放被捕人犯，向英国政府道歉。但是叶名琛把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12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人全部送还时，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巴夏礼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仍然拒收，连叶名琛送去的信件也拒绝拆阅。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23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日英驻华海军悍然向广州发动进攻。</a:t>
            </a:r>
            <a:r>
              <a:rPr lang="en-US" altLang="zh-CN" u="sng" dirty="0">
                <a:latin typeface="华文新魏" pitchFamily="2" charset="-122"/>
                <a:ea typeface="华文新魏" pitchFamily="2" charset="-122"/>
              </a:rPr>
              <a:t>第二次鸦片战争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爆发。 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亚罗号事件</a:t>
            </a:r>
            <a:r>
              <a:rPr lang="en-US" altLang="zh-CN" dirty="0"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dirty="0">
                <a:latin typeface="华文新魏" pitchFamily="2" charset="-122"/>
                <a:ea typeface="华文新魏" pitchFamily="2" charset="-122"/>
              </a:rPr>
              <a:t>成为了英国政府蓄意挑起侵华战争的借口。</a:t>
            </a:r>
          </a:p>
        </p:txBody>
      </p:sp>
      <p:pic>
        <p:nvPicPr>
          <p:cNvPr id="19472" name="图片 44" descr="00114320debb0c3f80f72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43613" y="1728788"/>
            <a:ext cx="2609850" cy="210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-1" y="6855303"/>
            <a:ext cx="9144001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noProof="1">
              <a:ln>
                <a:solidFill>
                  <a:srgbClr val="660033"/>
                </a:solidFill>
              </a:ln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757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0" name="文本框 5"/>
          <p:cNvSpPr txBox="1">
            <a:spLocks noChangeArrowheads="1"/>
          </p:cNvSpPr>
          <p:nvPr/>
        </p:nvSpPr>
        <p:spPr bwMode="auto">
          <a:xfrm>
            <a:off x="762000" y="141288"/>
            <a:ext cx="24320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人教版八年级上册</a:t>
            </a:r>
          </a:p>
        </p:txBody>
      </p:sp>
      <p:grpSp>
        <p:nvGrpSpPr>
          <p:cNvPr id="3" name="组合 23"/>
          <p:cNvGrpSpPr/>
          <p:nvPr/>
        </p:nvGrpSpPr>
        <p:grpSpPr>
          <a:xfrm flipH="1">
            <a:off x="6965230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pic>
        <p:nvPicPr>
          <p:cNvPr id="21512" name="图片 38" descr="624f9a79jw1eelyzwvu5xj20b408t75j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7138" y="0"/>
            <a:ext cx="1360487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图片 15" descr="8c0eb775f231645520c1d0373fe57a44515d35cd19eb1-6afWOs_fw658.jpg"/>
          <p:cNvPicPr>
            <a:picLocks noChangeAspect="1"/>
          </p:cNvPicPr>
          <p:nvPr/>
        </p:nvPicPr>
        <p:blipFill>
          <a:blip r:embed="rId4"/>
          <a:srcRect t="19444" b="7214"/>
          <a:stretch>
            <a:fillRect/>
          </a:stretch>
        </p:blipFill>
        <p:spPr>
          <a:xfrm>
            <a:off x="149225" y="1728788"/>
            <a:ext cx="5411788" cy="4352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56" t="29421" r="9611" b="31707"/>
          <a:stretch>
            <a:fillRect/>
          </a:stretch>
        </p:blipFill>
        <p:spPr>
          <a:xfrm>
            <a:off x="36505" y="688067"/>
            <a:ext cx="1133873" cy="76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Box 17"/>
          <p:cNvSpPr txBox="1"/>
          <p:nvPr/>
        </p:nvSpPr>
        <p:spPr>
          <a:xfrm>
            <a:off x="149225" y="708025"/>
            <a:ext cx="936625" cy="493713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借 口</a:t>
            </a:r>
          </a:p>
        </p:txBody>
      </p:sp>
      <p:sp>
        <p:nvSpPr>
          <p:cNvPr id="19" name="矩形 18"/>
          <p:cNvSpPr/>
          <p:nvPr/>
        </p:nvSpPr>
        <p:spPr>
          <a:xfrm>
            <a:off x="1227138" y="1931988"/>
            <a:ext cx="2927350" cy="447675"/>
          </a:xfrm>
          <a:prstGeom prst="rect">
            <a:avLst/>
          </a:prstGeom>
        </p:spPr>
        <p:txBody>
          <a:bodyPr wrap="none"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noProof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（法国）马神甫事件</a:t>
            </a:r>
            <a:endParaRPr lang="zh-CN" altLang="en-US" sz="2400" noProof="1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320675" y="3249613"/>
            <a:ext cx="5157788" cy="26638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  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 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马神甫事件又称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西林教案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。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1853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年，法国天主教神甫马赖非法潜入我国广西西林县，披着宗教外衣，为非作歹，进行侵略活动。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1856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年，西林知县张鸣凤根据村民控呈，调查据实后，将马赖及不法教徒共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26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人逮捕归案，依法判处马赖及不法教徒</a:t>
            </a:r>
            <a:r>
              <a:rPr lang="en-US" altLang="zh-CN" sz="2100" dirty="0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100" dirty="0">
                <a:latin typeface="华文新魏" pitchFamily="2" charset="-122"/>
                <a:ea typeface="华文新魏" pitchFamily="2" charset="-122"/>
              </a:rPr>
              <a:t>人死刑，其余分别论罪处罚。法国政府，借口挑起侵华战争。</a:t>
            </a:r>
          </a:p>
        </p:txBody>
      </p:sp>
      <p:pic>
        <p:nvPicPr>
          <p:cNvPr id="21518" name="图片 20" descr="fNR.jpg"/>
          <p:cNvPicPr>
            <a:picLocks noChangeAspect="1" noChangeArrowheads="1"/>
          </p:cNvPicPr>
          <p:nvPr/>
        </p:nvPicPr>
        <p:blipFill>
          <a:blip r:embed="rId6"/>
          <a:srcRect t="9375"/>
          <a:stretch>
            <a:fillRect/>
          </a:stretch>
        </p:blipFill>
        <p:spPr bwMode="auto">
          <a:xfrm>
            <a:off x="5932488" y="1728788"/>
            <a:ext cx="272097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9" name="图片 21" descr="2017061511340154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932488" y="4110038"/>
            <a:ext cx="277495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52" descr="785940146052546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</a:blip>
          <a:srcRect b="19730"/>
          <a:stretch>
            <a:fillRect/>
          </a:stretch>
        </p:blipFill>
        <p:spPr bwMode="auto">
          <a:xfrm>
            <a:off x="457200" y="3700463"/>
            <a:ext cx="4819650" cy="319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38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8" name="图片 42" descr="1.gif"/>
          <p:cNvPicPr>
            <a:picLocks noChangeAspect="1"/>
          </p:cNvPicPr>
          <p:nvPr/>
        </p:nvPicPr>
        <p:blipFill>
          <a:blip r:embed="rId4"/>
          <a:srcRect b="2831"/>
          <a:stretch>
            <a:fillRect/>
          </a:stretch>
        </p:blipFill>
        <p:spPr bwMode="auto">
          <a:xfrm>
            <a:off x="5286375" y="708025"/>
            <a:ext cx="3400425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图片 22" descr="Redocn_2010042915214815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56" t="29421" r="9611" b="31707"/>
          <a:stretch>
            <a:fillRect/>
          </a:stretch>
        </p:blipFill>
        <p:spPr>
          <a:xfrm>
            <a:off x="438802" y="620030"/>
            <a:ext cx="1020542" cy="76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/>
          <p:cNvSpPr txBox="1"/>
          <p:nvPr/>
        </p:nvSpPr>
        <p:spPr>
          <a:xfrm>
            <a:off x="541338" y="639763"/>
            <a:ext cx="966787" cy="561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经过</a:t>
            </a:r>
            <a:endParaRPr lang="zh-CN" altLang="en-US" sz="3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592138" y="1387475"/>
            <a:ext cx="4673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1856</a:t>
            </a:r>
            <a:r>
              <a:rPr lang="zh-CN" altLang="en-US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年</a:t>
            </a:r>
            <a:r>
              <a:rPr lang="en-US" altLang="zh-CN" sz="2800" b="1">
                <a:latin typeface="华文新魏"/>
                <a:ea typeface="华文新魏"/>
                <a:cs typeface="华文新魏"/>
              </a:rPr>
              <a:t>10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月，英军</a:t>
            </a:r>
            <a:r>
              <a:rPr lang="zh-CN" altLang="en-US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炮轰广州</a:t>
            </a:r>
            <a:r>
              <a:rPr lang="zh-CN" altLang="en-US" sz="2800" b="1">
                <a:latin typeface="华文新魏"/>
                <a:ea typeface="华文新魏"/>
                <a:cs typeface="华文新魏"/>
              </a:rPr>
              <a:t>，挑起战争。（开始标志）</a:t>
            </a: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592138" y="2971800"/>
            <a:ext cx="4479925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1857</a:t>
            </a:r>
            <a:r>
              <a:rPr lang="zh-CN" altLang="en-US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年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，英国和法国联合出兵，</a:t>
            </a:r>
            <a:r>
              <a:rPr lang="zh-CN" altLang="en-US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攻陷广州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。</a:t>
            </a:r>
            <a:endParaRPr lang="zh-CN" altLang="en-US" sz="2800" b="1">
              <a:latin typeface="华文新魏"/>
              <a:ea typeface="华文新魏"/>
              <a:cs typeface="华文新魏"/>
            </a:endParaRPr>
          </a:p>
        </p:txBody>
      </p:sp>
      <p:sp>
        <p:nvSpPr>
          <p:cNvPr id="56" name="矩形 55"/>
          <p:cNvSpPr>
            <a:spLocks noChangeArrowheads="1"/>
          </p:cNvSpPr>
          <p:nvPr/>
        </p:nvSpPr>
        <p:spPr bwMode="auto">
          <a:xfrm>
            <a:off x="541338" y="4468813"/>
            <a:ext cx="45307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1858</a:t>
            </a:r>
            <a:r>
              <a:rPr lang="zh-CN" altLang="en-US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年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，攻陷大沽炮台，</a:t>
            </a:r>
            <a:r>
              <a:rPr lang="zh-CN" altLang="en-US" sz="28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逼近天津</a:t>
            </a:r>
            <a:r>
              <a:rPr lang="zh-CN" altLang="en-US" sz="28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。</a:t>
            </a:r>
            <a:endParaRPr lang="zh-CN" altLang="en-US" sz="2800" b="1">
              <a:latin typeface="华文新魏"/>
              <a:ea typeface="华文新魏"/>
              <a:cs typeface="华文新魏"/>
            </a:endParaRPr>
          </a:p>
        </p:txBody>
      </p:sp>
      <p:sp>
        <p:nvSpPr>
          <p:cNvPr id="57" name="下箭头 56"/>
          <p:cNvSpPr/>
          <p:nvPr/>
        </p:nvSpPr>
        <p:spPr>
          <a:xfrm>
            <a:off x="2581941" y="2610929"/>
            <a:ext cx="663353" cy="204109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/>
          </a:p>
        </p:txBody>
      </p:sp>
      <p:sp>
        <p:nvSpPr>
          <p:cNvPr id="58" name="下箭头 57"/>
          <p:cNvSpPr/>
          <p:nvPr/>
        </p:nvSpPr>
        <p:spPr>
          <a:xfrm>
            <a:off x="2535745" y="3916131"/>
            <a:ext cx="663353" cy="204109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53" descr="bizhensizhixiaoguobeijingsucai_5730857.jpg"/>
          <p:cNvPicPr>
            <a:picLocks noChangeAspect="1"/>
          </p:cNvPicPr>
          <p:nvPr/>
        </p:nvPicPr>
        <p:blipFill>
          <a:blip r:embed="rId3"/>
          <a:srcRect t="27747" b="22803"/>
          <a:stretch>
            <a:fillRect/>
          </a:stretch>
        </p:blipFill>
        <p:spPr bwMode="auto">
          <a:xfrm>
            <a:off x="457200" y="47625"/>
            <a:ext cx="8104188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38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图片 40" descr="3_615983580x2706503469_21.jpg"/>
          <p:cNvPicPr>
            <a:picLocks noChangeAspect="1"/>
          </p:cNvPicPr>
          <p:nvPr/>
        </p:nvPicPr>
        <p:blipFill>
          <a:blip r:embed="rId4"/>
          <a:srcRect t="4581"/>
          <a:stretch>
            <a:fillRect/>
          </a:stretch>
        </p:blipFill>
        <p:spPr bwMode="auto">
          <a:xfrm>
            <a:off x="6651625" y="2786063"/>
            <a:ext cx="2074863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2" name="TextBox 41"/>
          <p:cNvSpPr txBox="1"/>
          <p:nvPr/>
        </p:nvSpPr>
        <p:spPr>
          <a:xfrm>
            <a:off x="349250" y="1398588"/>
            <a:ext cx="2530475" cy="561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天津条约</a:t>
            </a:r>
            <a:r>
              <a:rPr lang="en-US" altLang="zh-CN" sz="3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305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236788" y="1654175"/>
            <a:ext cx="6051550" cy="561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5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清政府与俄、美、英、法分别签订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1883" y="2680603"/>
            <a:ext cx="917886" cy="555897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内容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57313" y="3089275"/>
            <a:ext cx="4795837" cy="2143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西方列强获得了外国公使进驻北京，增开</a:t>
            </a:r>
            <a:r>
              <a:rPr lang="zh-CN" altLang="en-US" sz="266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汉口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zh-CN" altLang="en-US" sz="266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南京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等十处为通商口岸，外国商船和军舰可以在</a:t>
            </a:r>
            <a:r>
              <a:rPr lang="zh-CN" altLang="en-US" sz="266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长江各口岸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自由航行等特权</a:t>
            </a:r>
            <a:r>
              <a:rPr lang="zh-CN" altLang="en-US" sz="2665" dirty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2665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57200" y="4573588"/>
            <a:ext cx="4095750" cy="5603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3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通商章程善后条约</a:t>
            </a:r>
            <a:r>
              <a:rPr lang="en-US" altLang="zh-CN" sz="305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endParaRPr lang="zh-CN" altLang="en-US" sz="305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449638" y="4573588"/>
            <a:ext cx="4486275" cy="5603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5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清政府与英、法、美签订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93937" y="5531096"/>
            <a:ext cx="917886" cy="555897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内容</a:t>
            </a:r>
            <a:endParaRPr lang="zh-CN" altLang="en-US" sz="2665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498600" y="5526088"/>
            <a:ext cx="5153025" cy="1031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5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清政府被迫承认了鸦片贸易的合法化</a:t>
            </a:r>
            <a:endParaRPr lang="zh-CN" altLang="en-US" sz="305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49275" y="455613"/>
            <a:ext cx="8043863" cy="788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85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归纳侵略者近逼天津，清政府被迫与哪些国家，签订了哪些条约？又丧失哪些主权？</a:t>
            </a:r>
            <a:endParaRPr lang="zh-CN" altLang="en-US" sz="2285" b="1" dirty="0">
              <a:solidFill>
                <a:schemeClr val="bg1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25620" name="图片 58" descr="f7261f68b4a488d62e31f9f1ceca7614f62b79f37cc2-e5UYwW_fw658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02513" y="503238"/>
            <a:ext cx="128428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图片 59" descr="177766qn8gv0_b.jpg"/>
          <p:cNvPicPr>
            <a:picLocks noChangeAspect="1"/>
          </p:cNvPicPr>
          <p:nvPr/>
        </p:nvPicPr>
        <p:blipFill>
          <a:blip r:embed="rId6"/>
          <a:srcRect l="3074"/>
          <a:stretch>
            <a:fillRect/>
          </a:stretch>
        </p:blipFill>
        <p:spPr>
          <a:xfrm>
            <a:off x="6985000" y="4975225"/>
            <a:ext cx="1608138" cy="1658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9" grpId="0"/>
      <p:bldP spid="50" grpId="0"/>
      <p:bldP spid="51" grpId="0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52" descr="785940146052546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</a:blip>
          <a:srcRect b="19730"/>
          <a:stretch>
            <a:fillRect/>
          </a:stretch>
        </p:blipFill>
        <p:spPr bwMode="auto">
          <a:xfrm>
            <a:off x="457200" y="3633788"/>
            <a:ext cx="4819650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38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5"/>
          <p:cNvSpPr txBox="1"/>
          <p:nvPr/>
        </p:nvSpPr>
        <p:spPr>
          <a:xfrm>
            <a:off x="1143000" y="139700"/>
            <a:ext cx="2189163" cy="796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85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人教版八年级上册</a:t>
            </a:r>
          </a:p>
        </p:txBody>
      </p:sp>
      <p:pic>
        <p:nvPicPr>
          <p:cNvPr id="28679" name="图片 42" descr="1.gif"/>
          <p:cNvPicPr>
            <a:picLocks noChangeAspect="1"/>
          </p:cNvPicPr>
          <p:nvPr/>
        </p:nvPicPr>
        <p:blipFill>
          <a:blip r:embed="rId4"/>
          <a:srcRect b="2831"/>
          <a:stretch>
            <a:fillRect/>
          </a:stretch>
        </p:blipFill>
        <p:spPr bwMode="auto">
          <a:xfrm>
            <a:off x="5286375" y="708025"/>
            <a:ext cx="3400425" cy="613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图片 22" descr="Redocn_2010042915214815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56" t="29421" r="9611" b="31707"/>
          <a:stretch>
            <a:fillRect/>
          </a:stretch>
        </p:blipFill>
        <p:spPr>
          <a:xfrm>
            <a:off x="438802" y="620030"/>
            <a:ext cx="1020542" cy="76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/>
          <p:cNvSpPr txBox="1"/>
          <p:nvPr/>
        </p:nvSpPr>
        <p:spPr>
          <a:xfrm>
            <a:off x="541338" y="639763"/>
            <a:ext cx="966787" cy="561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0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经过</a:t>
            </a:r>
            <a:endParaRPr lang="zh-CN" altLang="en-US" sz="3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92138" y="1387475"/>
            <a:ext cx="5476875" cy="357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1856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sz="171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10</a:t>
            </a:r>
            <a:r>
              <a:rPr lang="zh-CN" altLang="en-US" sz="171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月，英军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炮轰广州</a:t>
            </a:r>
            <a:r>
              <a:rPr lang="zh-CN" altLang="en-US" sz="171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，挑起战争。（开始标志）</a:t>
            </a:r>
            <a:endParaRPr lang="zh-CN" altLang="en-US" sz="1715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1000125" y="2081213"/>
            <a:ext cx="4286250" cy="3524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1857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zh-CN" altLang="en-US" sz="1715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，英国和法国联合出兵，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攻陷广州</a:t>
            </a:r>
            <a:r>
              <a:rPr lang="zh-CN" altLang="en-US" sz="1715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1715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1204913" y="2760663"/>
            <a:ext cx="3316287" cy="6207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1858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zh-CN" altLang="en-US" sz="1715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，攻陷大沽炮台，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逼近天津</a:t>
            </a:r>
            <a:r>
              <a:rPr lang="zh-CN" altLang="en-US" sz="1715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1715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7" name="下箭头 56"/>
          <p:cNvSpPr/>
          <p:nvPr/>
        </p:nvSpPr>
        <p:spPr>
          <a:xfrm>
            <a:off x="2581941" y="1864169"/>
            <a:ext cx="663353" cy="204109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/>
          </a:p>
        </p:txBody>
      </p:sp>
      <p:sp>
        <p:nvSpPr>
          <p:cNvPr id="58" name="下箭头 57"/>
          <p:cNvSpPr/>
          <p:nvPr/>
        </p:nvSpPr>
        <p:spPr>
          <a:xfrm>
            <a:off x="2581941" y="2544531"/>
            <a:ext cx="663353" cy="204109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/>
          </a:p>
        </p:txBody>
      </p:sp>
      <p:sp>
        <p:nvSpPr>
          <p:cNvPr id="27" name="下箭头 26"/>
          <p:cNvSpPr/>
          <p:nvPr/>
        </p:nvSpPr>
        <p:spPr>
          <a:xfrm>
            <a:off x="2581941" y="3292929"/>
            <a:ext cx="663353" cy="204109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/>
          </a:p>
        </p:txBody>
      </p:sp>
      <p:sp>
        <p:nvSpPr>
          <p:cNvPr id="29" name="矩形 28"/>
          <p:cNvSpPr/>
          <p:nvPr/>
        </p:nvSpPr>
        <p:spPr>
          <a:xfrm>
            <a:off x="744538" y="3565525"/>
            <a:ext cx="4389437" cy="6191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1860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8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  <a:r>
              <a:rPr lang="zh-CN" altLang="en-US" sz="1715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，英、法再次出兵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占领天津</a:t>
            </a:r>
            <a:r>
              <a:rPr lang="zh-CN" altLang="en-US" sz="1715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进逼北京</a:t>
            </a:r>
            <a:r>
              <a:rPr lang="zh-CN" altLang="en-US" sz="1715" b="1" dirty="0">
                <a:solidFill>
                  <a:prstClr val="black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1715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4" name="下箭头 33"/>
          <p:cNvSpPr/>
          <p:nvPr/>
        </p:nvSpPr>
        <p:spPr>
          <a:xfrm>
            <a:off x="2581941" y="4109363"/>
            <a:ext cx="663353" cy="204109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/>
          </a:p>
        </p:txBody>
      </p:sp>
      <p:sp>
        <p:nvSpPr>
          <p:cNvPr id="41" name="矩形 40"/>
          <p:cNvSpPr/>
          <p:nvPr/>
        </p:nvSpPr>
        <p:spPr>
          <a:xfrm>
            <a:off x="744538" y="4325938"/>
            <a:ext cx="4440237" cy="6207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1860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10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  <a:r>
              <a:rPr lang="zh-CN" altLang="en-US" sz="171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，英法联军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占领安定门</a:t>
            </a:r>
            <a:r>
              <a:rPr lang="zh-CN" altLang="en-US" sz="171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en-US" sz="1715" b="1" dirty="0">
                <a:solidFill>
                  <a:srgbClr val="C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控制北京城</a:t>
            </a:r>
            <a:endParaRPr lang="zh-CN" altLang="en-US" sz="1715" b="1" dirty="0">
              <a:solidFill>
                <a:srgbClr val="C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2" name="圆角矩形 41"/>
          <p:cNvSpPr/>
          <p:nvPr/>
        </p:nvSpPr>
        <p:spPr>
          <a:xfrm>
            <a:off x="5337407" y="2544530"/>
            <a:ext cx="2959574" cy="1577806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715" b="1" dirty="0">
                <a:latin typeface="+mn-lt"/>
                <a:ea typeface="+mn-ea"/>
              </a:rPr>
              <a:t>9</a:t>
            </a:r>
            <a:r>
              <a:rPr lang="zh-CN" altLang="en-US" sz="1715" b="1" dirty="0">
                <a:latin typeface="+mn-lt"/>
                <a:ea typeface="+mn-ea"/>
              </a:rPr>
              <a:t>月</a:t>
            </a:r>
            <a:r>
              <a:rPr lang="en-US" altLang="zh-CN" sz="1715" b="1" dirty="0">
                <a:latin typeface="+mn-lt"/>
                <a:ea typeface="+mn-ea"/>
              </a:rPr>
              <a:t>22</a:t>
            </a:r>
            <a:r>
              <a:rPr lang="zh-CN" altLang="en-US" sz="1715" b="1" dirty="0">
                <a:latin typeface="+mn-lt"/>
                <a:ea typeface="+mn-ea"/>
              </a:rPr>
              <a:t>日咸丰帝等</a:t>
            </a:r>
            <a:endParaRPr lang="en-US" altLang="zh-CN" sz="1715" b="1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15" b="1" dirty="0">
                <a:latin typeface="+mn-lt"/>
                <a:ea typeface="+mn-ea"/>
              </a:rPr>
              <a:t>则以北狩为名携</a:t>
            </a:r>
            <a:endParaRPr lang="en-US" altLang="zh-CN" sz="1715" b="1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15" b="1" dirty="0">
                <a:latin typeface="+mn-lt"/>
                <a:ea typeface="+mn-ea"/>
              </a:rPr>
              <a:t>皇后、懿贵妃等</a:t>
            </a:r>
            <a:endParaRPr lang="en-US" altLang="zh-CN" sz="1715" b="1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15" b="1" dirty="0">
                <a:latin typeface="+mn-lt"/>
                <a:ea typeface="+mn-ea"/>
              </a:rPr>
              <a:t>离京逃往热河避</a:t>
            </a:r>
            <a:endParaRPr lang="en-US" altLang="zh-CN" sz="1715" b="1" dirty="0"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15" b="1" dirty="0">
                <a:latin typeface="+mn-lt"/>
                <a:ea typeface="+mn-ea"/>
              </a:rPr>
              <a:t>暑山庄。</a:t>
            </a:r>
            <a:endParaRPr lang="zh-CN" altLang="en-US" sz="1715" b="1" dirty="0">
              <a:latin typeface="+mn-lt"/>
              <a:ea typeface="+mn-ea"/>
            </a:endParaRPr>
          </a:p>
        </p:txBody>
      </p:sp>
      <p:pic>
        <p:nvPicPr>
          <p:cNvPr id="44" name="图片 43" descr="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3113" y="2681288"/>
            <a:ext cx="793750" cy="1428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4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38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《圆明园》盛景重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238" y="103188"/>
            <a:ext cx="6403975" cy="4841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sdds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338" y="1185863"/>
            <a:ext cx="7399337" cy="5251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极富梦幻色彩的皇家园林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4538" y="842963"/>
            <a:ext cx="7500937" cy="5087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1287463" y="971550"/>
            <a:ext cx="5538787" cy="6219825"/>
            <a:chOff x="2900" y="1436"/>
            <a:chExt cx="11629" cy="9794"/>
          </a:xfrm>
        </p:grpSpPr>
        <p:sp>
          <p:nvSpPr>
            <p:cNvPr id="7" name="Rectangle 18"/>
            <p:cNvSpPr>
              <a:spLocks noChangeArrowheads="1"/>
            </p:cNvSpPr>
            <p:nvPr/>
          </p:nvSpPr>
          <p:spPr bwMode="auto">
            <a:xfrm>
              <a:off x="5086" y="9793"/>
              <a:ext cx="8479" cy="143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65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圆明园里的“海晏堂”十二生肖</a:t>
              </a:r>
            </a:p>
          </p:txBody>
        </p:sp>
        <p:pic>
          <p:nvPicPr>
            <p:cNvPr id="30730" name="Picture 21" descr="U996P28T3D1915727F326DT20080219103730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900" y="1436"/>
              <a:ext cx="11629" cy="8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38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5713" y="987425"/>
            <a:ext cx="1490662" cy="1123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Picture 3" descr="2"/>
          <p:cNvSpPr>
            <a:spLocks noChangeAspect="1" noChangeArrowheads="1"/>
          </p:cNvSpPr>
          <p:nvPr/>
        </p:nvSpPr>
        <p:spPr bwMode="auto">
          <a:xfrm>
            <a:off x="1255713" y="1828800"/>
            <a:ext cx="904875" cy="9286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715">
              <a:latin typeface="+mn-lt"/>
              <a:ea typeface="+mn-ea"/>
            </a:endParaRPr>
          </a:p>
        </p:txBody>
      </p:sp>
      <p:pic>
        <p:nvPicPr>
          <p:cNvPr id="18" name="Picture 4" descr="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74963" y="869950"/>
            <a:ext cx="1111250" cy="2225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5" descr="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09700" y="3235325"/>
            <a:ext cx="1079500" cy="1008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6" descr="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17675" y="2446338"/>
            <a:ext cx="631825" cy="9604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7" descr="qzhy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92388" y="3200400"/>
            <a:ext cx="1235075" cy="1020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8" descr="qzhyb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633788" y="4333875"/>
            <a:ext cx="1500187" cy="1544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9" descr="qzhyb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344613" y="4333875"/>
            <a:ext cx="1865312" cy="1544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10" descr="qzhyb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484813" y="4333875"/>
            <a:ext cx="684212" cy="1544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11" descr="qzhyb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359525" y="4333875"/>
            <a:ext cx="655638" cy="1544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12" descr="qzhyb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181850" y="4333875"/>
            <a:ext cx="503238" cy="1544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Picture 13" descr="qtlq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694488" y="976313"/>
            <a:ext cx="757237" cy="130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14" descr="qtlq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351338" y="976313"/>
            <a:ext cx="825500" cy="1303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15" descr="qtlq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554663" y="984250"/>
            <a:ext cx="733425" cy="1325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Picture 16" descr="qtlq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500813" y="2651125"/>
            <a:ext cx="1033462" cy="1579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Picture 17" descr="qtlq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5267325" y="2584450"/>
            <a:ext cx="1028700" cy="1576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Picture 18" descr="qtlq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160838" y="3030538"/>
            <a:ext cx="846137" cy="1235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4" name="Rectangle 19"/>
          <p:cNvSpPr>
            <a:spLocks noChangeArrowheads="1"/>
          </p:cNvSpPr>
          <p:nvPr/>
        </p:nvSpPr>
        <p:spPr bwMode="auto">
          <a:xfrm>
            <a:off x="1152525" y="6038850"/>
            <a:ext cx="7042150" cy="788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28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圆明园</a:t>
            </a:r>
            <a:r>
              <a:rPr lang="zh-CN" altLang="en-US" sz="228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里藏有名人字画、秘府典籍、钟鼎宝器、金银珠宝和稀世文物不计其数。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10" descr="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325" y="-19050"/>
            <a:ext cx="9204325" cy="6896100"/>
          </a:xfrm>
          <a:prstGeom prst="rect">
            <a:avLst/>
          </a:prstGeom>
          <a:noFill/>
        </p:spPr>
      </p:pic>
      <p:pic>
        <p:nvPicPr>
          <p:cNvPr id="19" name="Picture 7" descr="Travel_0000066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CCD7D1"/>
              </a:clrFrom>
              <a:clrTo>
                <a:srgbClr val="CCD7D1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0083" t="41722" b="7722"/>
          <a:stretch>
            <a:fillRect/>
          </a:stretch>
        </p:blipFill>
        <p:spPr bwMode="auto">
          <a:xfrm>
            <a:off x="456974" y="3729852"/>
            <a:ext cx="3706809" cy="3128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矩形 9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38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1204913" y="3768725"/>
            <a:ext cx="7581900" cy="2963863"/>
          </a:xfrm>
          <a:prstGeom prst="rect">
            <a:avLst/>
          </a:prstGeom>
          <a:solidFill>
            <a:srgbClr val="FFFF00"/>
          </a:solidFill>
          <a:ln w="38100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英国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泰晤士报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的随军记者写道：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在场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的每个军人都掠夺很多。在进入皇宫的宫殿后，谁也不知该拿什么东西。为了拿金子，而把银子丢了，为了拿镶有珠玉的饰品和宝石，又把金子丢了，无价的瓷器和珐琅器，因为太大不能运走，竟被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打碎┅┅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1860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10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18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日英军骑兵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3500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人手持火把在园内到处纵火┅┅ </a:t>
            </a:r>
            <a:endParaRPr lang="zh-CN" altLang="en-US" sz="2665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34824" name="图片 23" descr="QQ截图20170810215333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738986">
            <a:off x="474663" y="2711450"/>
            <a:ext cx="3143250" cy="68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5" name="图片 24" descr="1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1660525"/>
            <a:ext cx="41354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图片 25" descr="2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68950" y="247650"/>
            <a:ext cx="32575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456974" y="6855303"/>
            <a:ext cx="8230054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715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1138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7" descr="Travel_0000066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CD7D1"/>
              </a:clrFrom>
              <a:clrTo>
                <a:srgbClr val="CCD7D1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0083" t="41722" b="7722"/>
          <a:stretch>
            <a:fillRect/>
          </a:stretch>
        </p:blipFill>
        <p:spPr bwMode="auto">
          <a:xfrm>
            <a:off x="456974" y="3729852"/>
            <a:ext cx="3706809" cy="31281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70" name="图片 19" descr="2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25" y="0"/>
            <a:ext cx="3255963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1" name="图片 20" descr="1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5" y="785813"/>
            <a:ext cx="4135438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矩形 21"/>
          <p:cNvSpPr/>
          <p:nvPr/>
        </p:nvSpPr>
        <p:spPr>
          <a:xfrm>
            <a:off x="714375" y="1500188"/>
            <a:ext cx="7664450" cy="46037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有一天，两个强盗闯入了夏宫（圆明园），一个动手抢劫，一个把它付之一炬。原来胜利就是进行一场掠夺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在将来交付审判的时候，一个强盗就会被人们叫做法兰西，另一个叫做英吉利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……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法兰西帝国从这次胜利中获得了一半赃物，现在它又天真得仿佛自己就是真正的物主似的，将圆明园辉煌的掠夺物拿出来展览。我渴望有朝一日法国能摆脱重负，清洗 罪恶，把这些财富归还被劫掠的中国。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                                        </a:t>
            </a:r>
            <a:r>
              <a:rPr lang="en-US" altLang="zh-CN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——</a:t>
            </a:r>
            <a:r>
              <a:rPr lang="zh-CN" altLang="en-US" sz="2665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法国作家雨果</a:t>
            </a:r>
            <a:endParaRPr lang="zh-CN" altLang="en-US" sz="2665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9" name="Picture 18" descr="2-17-15-12-30"/>
          <p:cNvPicPr>
            <a:picLocks noChangeAspect="1" noChangeArrowheads="1"/>
          </p:cNvPicPr>
          <p:nvPr/>
        </p:nvPicPr>
        <p:blipFill>
          <a:blip r:embed="rId6" cstate="print"/>
          <a:srcRect r="17571"/>
          <a:stretch>
            <a:fillRect/>
          </a:stretch>
        </p:blipFill>
        <p:spPr bwMode="auto">
          <a:xfrm>
            <a:off x="4143372" y="5000636"/>
            <a:ext cx="1377733" cy="16827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-1" y="6855303"/>
            <a:ext cx="9144001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noProof="1">
              <a:ln>
                <a:solidFill>
                  <a:srgbClr val="660033"/>
                </a:solidFill>
              </a:ln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757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18" name="文本框 5"/>
          <p:cNvSpPr txBox="1">
            <a:spLocks noChangeArrowheads="1"/>
          </p:cNvSpPr>
          <p:nvPr/>
        </p:nvSpPr>
        <p:spPr bwMode="auto">
          <a:xfrm>
            <a:off x="762000" y="141288"/>
            <a:ext cx="24320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人教版八年级上册</a:t>
            </a:r>
          </a:p>
        </p:txBody>
      </p:sp>
      <p:grpSp>
        <p:nvGrpSpPr>
          <p:cNvPr id="3" name="组合 23"/>
          <p:cNvGrpSpPr/>
          <p:nvPr/>
        </p:nvGrpSpPr>
        <p:grpSpPr>
          <a:xfrm flipH="1">
            <a:off x="6965230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pic>
        <p:nvPicPr>
          <p:cNvPr id="38920" name="图片 38" descr="624f9a79jw1eelyzwvu5xj20b408t75j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7138" y="0"/>
            <a:ext cx="1360487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8921" name="Group 5"/>
          <p:cNvGrpSpPr>
            <a:grpSpLocks/>
          </p:cNvGrpSpPr>
          <p:nvPr/>
        </p:nvGrpSpPr>
        <p:grpSpPr bwMode="auto">
          <a:xfrm>
            <a:off x="1019175" y="2146300"/>
            <a:ext cx="6711950" cy="3121025"/>
            <a:chOff x="0" y="0"/>
            <a:chExt cx="5328" cy="2208"/>
          </a:xfrm>
        </p:grpSpPr>
        <p:pic>
          <p:nvPicPr>
            <p:cNvPr id="18" name="Picture 6" descr="200885914573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2496" cy="216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9" name="Picture 7" descr="french3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592" y="0"/>
              <a:ext cx="2736" cy="220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8927" name="Rectangle 8"/>
            <p:cNvSpPr>
              <a:spLocks noChangeArrowheads="1"/>
            </p:cNvSpPr>
            <p:nvPr/>
          </p:nvSpPr>
          <p:spPr bwMode="auto">
            <a:xfrm>
              <a:off x="3024" y="68"/>
              <a:ext cx="2070" cy="2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100" b="1">
                  <a:latin typeface="华文新魏"/>
                  <a:ea typeface="华文新魏"/>
                  <a:cs typeface="华文新魏"/>
                </a:rPr>
                <a:t>法国巴黎枫丹白露宫</a:t>
              </a:r>
            </a:p>
          </p:txBody>
        </p:sp>
        <p:sp>
          <p:nvSpPr>
            <p:cNvPr id="38928" name="Rectangle 9"/>
            <p:cNvSpPr>
              <a:spLocks noChangeArrowheads="1"/>
            </p:cNvSpPr>
            <p:nvPr/>
          </p:nvSpPr>
          <p:spPr bwMode="auto">
            <a:xfrm>
              <a:off x="624" y="96"/>
              <a:ext cx="1248" cy="2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100" b="1">
                  <a:latin typeface="华文新魏"/>
                  <a:ea typeface="华文新魏"/>
                  <a:cs typeface="华文新魏"/>
                </a:rPr>
                <a:t>大英博物馆</a:t>
              </a:r>
            </a:p>
          </p:txBody>
        </p:sp>
      </p:grp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376238" y="5267325"/>
            <a:ext cx="8561387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 anchor="ctr">
            <a:spAutoFit/>
          </a:bodyPr>
          <a:lstStyle/>
          <a:p>
            <a:r>
              <a:rPr lang="en-US" altLang="zh-CN" sz="2100" b="1">
                <a:latin typeface="华文新魏"/>
                <a:ea typeface="华文新魏"/>
                <a:cs typeface="华文新魏"/>
              </a:rPr>
              <a:t>        </a:t>
            </a:r>
            <a:r>
              <a:rPr lang="zh-CN" altLang="zh-CN" sz="2100" b="1">
                <a:latin typeface="华文新魏"/>
                <a:ea typeface="华文新魏"/>
                <a:cs typeface="华文新魏"/>
              </a:rPr>
              <a:t>“</a:t>
            </a:r>
            <a:r>
              <a:rPr lang="zh-CN" altLang="en-US" sz="2100" b="1">
                <a:latin typeface="华文新魏"/>
                <a:ea typeface="华文新魏"/>
                <a:cs typeface="华文新魏"/>
              </a:rPr>
              <a:t>从目前所存信息看，散失在国内外的各类圆明园文物至少有</a:t>
            </a:r>
            <a:r>
              <a:rPr lang="zh-CN" altLang="en-US" sz="21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１５０万（件）</a:t>
            </a:r>
            <a:r>
              <a:rPr lang="zh-CN" altLang="en-US" sz="2100" b="1">
                <a:latin typeface="华文新魏"/>
                <a:ea typeface="华文新魏"/>
                <a:cs typeface="华文新魏"/>
              </a:rPr>
              <a:t>。”圆明园管理处主任陈名杰说，由于记录圆明园摆设的“陈设清册”可能毁于战火，没有留存下来，因而失去了精确排查圆明园流失文物的依据，这个数字也只是一个估算。 </a:t>
            </a:r>
          </a:p>
        </p:txBody>
      </p:sp>
      <p:pic>
        <p:nvPicPr>
          <p:cNvPr id="38923" name="图片 22" descr="2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38" y="142875"/>
            <a:ext cx="3617912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4" name="图片 24" descr="1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214438"/>
            <a:ext cx="7135813" cy="97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-1" y="6855303"/>
            <a:ext cx="9144001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noProof="1">
              <a:ln>
                <a:solidFill>
                  <a:srgbClr val="660033"/>
                </a:solidFill>
              </a:ln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757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3"/>
          <p:cNvGrpSpPr/>
          <p:nvPr/>
        </p:nvGrpSpPr>
        <p:grpSpPr>
          <a:xfrm flipH="1">
            <a:off x="6965230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pic>
        <p:nvPicPr>
          <p:cNvPr id="40967" name="图片 38" descr="624f9a79jw1eelyzwvu5xj20b408t75j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7138" y="0"/>
            <a:ext cx="1360487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1" descr="英法联军焚毁后的圆明园远瀛观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545256">
            <a:off x="4587875" y="3070225"/>
            <a:ext cx="2398713" cy="1917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2" descr="圆明园海晏堂残迹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38525" y="2205038"/>
            <a:ext cx="1662113" cy="1795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3" descr="圆明园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308930">
            <a:off x="565150" y="2506663"/>
            <a:ext cx="3817938" cy="2025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71" name="图片 20" descr="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63" y="0"/>
            <a:ext cx="3617912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93663" y="5295900"/>
            <a:ext cx="9050337" cy="152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latin typeface="华文新魏"/>
                <a:ea typeface="华文新魏"/>
                <a:cs typeface="华文新魏"/>
              </a:rPr>
              <a:t>        英、法号称先进的资本主义国家，本质上却如此野蛮、贪婪，对我们国家犯下了滔天大罪。我们赞同雨果的观点，对侵略者的罪行无比痛恨；但是，我们对当时国家的落后也非常痛心。只有国家富强了</a:t>
            </a:r>
            <a:r>
              <a:rPr lang="en-US" altLang="zh-CN" sz="2100" b="1">
                <a:latin typeface="华文新魏"/>
                <a:ea typeface="华文新魏"/>
                <a:cs typeface="华文新魏"/>
              </a:rPr>
              <a:t>,</a:t>
            </a:r>
            <a:r>
              <a:rPr lang="zh-CN" altLang="en-US" sz="2100" b="1">
                <a:latin typeface="华文新魏"/>
                <a:ea typeface="华文新魏"/>
                <a:cs typeface="华文新魏"/>
              </a:rPr>
              <a:t>我们才能直起腰板</a:t>
            </a:r>
            <a:r>
              <a:rPr lang="en-US" altLang="zh-CN" sz="2100" b="1">
                <a:latin typeface="华文新魏"/>
                <a:ea typeface="华文新魏"/>
                <a:cs typeface="华文新魏"/>
              </a:rPr>
              <a:t>,</a:t>
            </a:r>
            <a:r>
              <a:rPr lang="zh-CN" altLang="en-US" sz="2100" b="1">
                <a:latin typeface="华文新魏"/>
                <a:ea typeface="华文新魏"/>
                <a:cs typeface="华文新魏"/>
              </a:rPr>
              <a:t>对外来的无理要求说</a:t>
            </a:r>
            <a:r>
              <a:rPr lang="zh-CN" altLang="en-US" sz="3100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不</a:t>
            </a:r>
            <a:r>
              <a:rPr lang="en-US" altLang="zh-CN" b="1">
                <a:solidFill>
                  <a:srgbClr val="800000"/>
                </a:solidFill>
                <a:latin typeface="华文新魏"/>
                <a:ea typeface="华文新魏"/>
                <a:cs typeface="华文新魏"/>
              </a:rPr>
              <a:t>!</a:t>
            </a:r>
            <a:endParaRPr lang="zh-CN" altLang="en-US" b="1">
              <a:latin typeface="华文新魏"/>
              <a:ea typeface="华文新魏"/>
              <a:cs typeface="华文新魏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928688"/>
            <a:ext cx="9144000" cy="1187450"/>
          </a:xfrm>
          <a:prstGeom prst="rect">
            <a:avLst/>
          </a:prstGeom>
          <a:solidFill>
            <a:srgbClr val="FFFF00"/>
          </a:solidFill>
        </p:spPr>
        <p:txBody>
          <a:bodyPr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b="1" noProof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看着被洗劫焚毁后的圆明园遗址你有怎样的感想？</a:t>
            </a:r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-1" y="6855303"/>
            <a:ext cx="9144001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noProof="1">
              <a:ln>
                <a:solidFill>
                  <a:srgbClr val="660033"/>
                </a:solidFill>
              </a:ln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757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3"/>
          <p:cNvGrpSpPr/>
          <p:nvPr/>
        </p:nvGrpSpPr>
        <p:grpSpPr>
          <a:xfrm flipH="1">
            <a:off x="6965230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pic>
        <p:nvPicPr>
          <p:cNvPr id="43015" name="图片 38" descr="624f9a79jw1eelyzwvu5xj20b408t75j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7138" y="0"/>
            <a:ext cx="1360487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56" t="29421" r="9611" b="31707"/>
          <a:stretch>
            <a:fillRect/>
          </a:stretch>
        </p:blipFill>
        <p:spPr>
          <a:xfrm>
            <a:off x="-20189" y="620030"/>
            <a:ext cx="1133873" cy="76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TextBox 23"/>
          <p:cNvSpPr txBox="1"/>
          <p:nvPr/>
        </p:nvSpPr>
        <p:spPr>
          <a:xfrm>
            <a:off x="93663" y="639763"/>
            <a:ext cx="849312" cy="493712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经过</a:t>
            </a:r>
          </a:p>
        </p:txBody>
      </p:sp>
      <p:sp>
        <p:nvSpPr>
          <p:cNvPr id="42" name="矩形 41"/>
          <p:cNvSpPr/>
          <p:nvPr/>
        </p:nvSpPr>
        <p:spPr>
          <a:xfrm>
            <a:off x="93663" y="1401763"/>
            <a:ext cx="8843962" cy="1047750"/>
          </a:xfrm>
          <a:prstGeom prst="rect">
            <a:avLst/>
          </a:prstGeom>
        </p:spPr>
        <p:txBody>
          <a:bodyPr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         10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月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24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日、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25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日，英法联军以焚毁紫禁城作为威胁，迫使恭亲王奕分别与额尔金、葛罗交换了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天津条约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批准书，并订立不平等的中英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北京条约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、中法</a:t>
            </a:r>
            <a:r>
              <a:rPr lang="en-US" altLang="zh-CN" sz="2100" b="1" noProof="1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100" b="1" noProof="1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北京条约</a:t>
            </a:r>
            <a:r>
              <a:rPr lang="en-US" altLang="zh-CN" sz="2100" b="1" noProof="1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，作为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《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天津条约</a:t>
            </a:r>
            <a:r>
              <a:rPr lang="en-US" altLang="zh-CN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》</a:t>
            </a:r>
            <a:r>
              <a:rPr lang="zh-CN" altLang="en-US" sz="2100" b="1" noProof="1">
                <a:latin typeface="华文新魏" panose="02010800040101010101" pitchFamily="2" charset="-122"/>
                <a:ea typeface="华文新魏" panose="02010800040101010101" pitchFamily="2" charset="-122"/>
              </a:rPr>
              <a:t>的补充。</a:t>
            </a:r>
          </a:p>
        </p:txBody>
      </p:sp>
      <p:sp>
        <p:nvSpPr>
          <p:cNvPr id="44" name="圆角矩形 43"/>
          <p:cNvSpPr/>
          <p:nvPr/>
        </p:nvSpPr>
        <p:spPr>
          <a:xfrm>
            <a:off x="206584" y="2884711"/>
            <a:ext cx="850406" cy="989102"/>
          </a:xfrm>
          <a:prstGeom prst="roundRect">
            <a:avLst/>
          </a:prstGeo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7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内容</a:t>
            </a: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36513" y="3973513"/>
            <a:ext cx="3854450" cy="192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400" b="1">
                <a:latin typeface="华文新魏"/>
                <a:ea typeface="华文新魏"/>
                <a:cs typeface="华文新魏"/>
              </a:rPr>
              <a:t>        清政府除承认</a:t>
            </a:r>
            <a:r>
              <a:rPr lang="en-US" altLang="zh-CN" sz="2400" b="1">
                <a:latin typeface="华文新魏"/>
                <a:ea typeface="华文新魏"/>
                <a:cs typeface="华文新魏"/>
              </a:rPr>
              <a:t>《</a:t>
            </a:r>
            <a:r>
              <a:rPr lang="zh-CN" altLang="en-US" sz="2400" b="1">
                <a:latin typeface="华文新魏"/>
                <a:ea typeface="华文新魏"/>
                <a:cs typeface="华文新魏"/>
              </a:rPr>
              <a:t>天津条约</a:t>
            </a:r>
            <a:r>
              <a:rPr lang="en-US" altLang="zh-CN" sz="2400" b="1">
                <a:latin typeface="华文新魏"/>
                <a:ea typeface="华文新魏"/>
                <a:cs typeface="华文新魏"/>
              </a:rPr>
              <a:t>》</a:t>
            </a:r>
            <a:r>
              <a:rPr lang="zh-CN" altLang="en-US" sz="2400" b="1">
                <a:latin typeface="华文新魏"/>
                <a:ea typeface="华文新魏"/>
                <a:cs typeface="华文新魏"/>
              </a:rPr>
              <a:t>继续有效外，又增开</a:t>
            </a:r>
            <a:r>
              <a:rPr lang="zh-CN" altLang="en-US" sz="24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天津</a:t>
            </a:r>
            <a:r>
              <a:rPr lang="zh-CN" altLang="en-US" sz="2400" b="1">
                <a:latin typeface="华文新魏"/>
                <a:ea typeface="华文新魏"/>
                <a:cs typeface="华文新魏"/>
              </a:rPr>
              <a:t>为商埠，割</a:t>
            </a:r>
            <a:r>
              <a:rPr lang="zh-CN" altLang="en-US" sz="24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九龙司</a:t>
            </a:r>
            <a:r>
              <a:rPr lang="zh-CN" altLang="en-US" sz="2400" b="1">
                <a:latin typeface="华文新魏"/>
                <a:ea typeface="华文新魏"/>
                <a:cs typeface="华文新魏"/>
              </a:rPr>
              <a:t>地方一区给英国，赔款额也大幅增 加。</a:t>
            </a:r>
          </a:p>
        </p:txBody>
      </p:sp>
      <p:pic>
        <p:nvPicPr>
          <p:cNvPr id="46" name="图片 45" descr="qlay2014102301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2275" y="3497263"/>
            <a:ext cx="4497388" cy="2381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-1" y="6855303"/>
            <a:ext cx="9144001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noProof="1">
              <a:ln>
                <a:solidFill>
                  <a:srgbClr val="660033"/>
                </a:solidFill>
              </a:ln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757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3"/>
          <p:cNvGrpSpPr/>
          <p:nvPr/>
        </p:nvGrpSpPr>
        <p:grpSpPr>
          <a:xfrm flipH="1">
            <a:off x="6965230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pic>
        <p:nvPicPr>
          <p:cNvPr id="45063" name="图片 38" descr="624f9a79jw1eelyzwvu5xj20b408t75j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7138" y="0"/>
            <a:ext cx="1360487" cy="77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56" t="29421" r="9611" b="31707"/>
          <a:stretch>
            <a:fillRect/>
          </a:stretch>
        </p:blipFill>
        <p:spPr>
          <a:xfrm>
            <a:off x="-20189" y="620030"/>
            <a:ext cx="1133873" cy="767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TextBox 16"/>
          <p:cNvSpPr txBox="1"/>
          <p:nvPr/>
        </p:nvSpPr>
        <p:spPr>
          <a:xfrm>
            <a:off x="93663" y="639763"/>
            <a:ext cx="1477962" cy="493712"/>
          </a:xfrm>
          <a:prstGeom prst="rect">
            <a:avLst/>
          </a:prstGeom>
          <a:noFill/>
        </p:spPr>
        <p:txBody>
          <a:bodyPr wrap="none" lIns="78145" tIns="39072" rIns="78145" bIns="3907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7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27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、影 </a:t>
            </a:r>
            <a:r>
              <a:rPr lang="zh-CN" altLang="en-US" sz="2700" b="1" noProof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响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93663" y="1728788"/>
            <a:ext cx="3741737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rgbClr val="0D0D0D"/>
                </a:solidFill>
                <a:latin typeface="华文新魏"/>
                <a:ea typeface="华文新魏"/>
                <a:cs typeface="华文新魏"/>
              </a:rPr>
              <a:t>①</a:t>
            </a:r>
            <a:r>
              <a:rPr lang="zh-CN" altLang="en-US" sz="2700" b="1">
                <a:latin typeface="华文新魏"/>
                <a:ea typeface="华文新魏"/>
                <a:cs typeface="华文新魏"/>
              </a:rPr>
              <a:t>第二次鸦片战争使中国丧失更多主权，英国、法国、美国等西 方侵略势力由</a:t>
            </a:r>
            <a:r>
              <a:rPr lang="zh-CN" altLang="en-US" sz="27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东南一带</a:t>
            </a:r>
            <a:r>
              <a:rPr lang="zh-CN" altLang="en-US" sz="2700" b="1">
                <a:latin typeface="华文新魏"/>
                <a:ea typeface="华文新魏"/>
                <a:cs typeface="华文新魏"/>
              </a:rPr>
              <a:t>深入到</a:t>
            </a:r>
            <a:r>
              <a:rPr lang="zh-CN" altLang="en-US" sz="27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长江中下游 地区</a:t>
            </a:r>
            <a:r>
              <a:rPr lang="zh-CN" altLang="en-US" sz="2700" b="1">
                <a:latin typeface="华文新魏"/>
                <a:ea typeface="华文新魏"/>
                <a:cs typeface="华文新魏"/>
              </a:rPr>
              <a:t>，沙俄 占领中国北方大片领土。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36513" y="4857750"/>
            <a:ext cx="3854450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700" b="1">
                <a:solidFill>
                  <a:srgbClr val="0D0D0D"/>
                </a:solidFill>
                <a:latin typeface="华文新魏"/>
                <a:ea typeface="华文新魏"/>
                <a:cs typeface="华文新魏"/>
              </a:rPr>
              <a:t>②</a:t>
            </a:r>
            <a:r>
              <a:rPr lang="zh-CN" altLang="en-US" sz="27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中国的</a:t>
            </a:r>
            <a:r>
              <a:rPr lang="zh-CN" altLang="en-US" sz="2700" b="1">
                <a:solidFill>
                  <a:srgbClr val="C00000"/>
                </a:solidFill>
                <a:latin typeface="华文新魏"/>
                <a:ea typeface="华文新魏"/>
                <a:cs typeface="华文新魏"/>
              </a:rPr>
              <a:t>半殖民地化</a:t>
            </a:r>
            <a:r>
              <a:rPr lang="zh-CN" altLang="en-US" sz="2700" b="1">
                <a:solidFill>
                  <a:srgbClr val="000000"/>
                </a:solidFill>
                <a:latin typeface="华文新魏"/>
                <a:ea typeface="华文新魏"/>
                <a:cs typeface="华文新魏"/>
              </a:rPr>
              <a:t>程度进一步加深。</a:t>
            </a:r>
            <a:endParaRPr lang="zh-CN" altLang="en-US" sz="2700" b="1">
              <a:latin typeface="华文新魏"/>
              <a:ea typeface="华文新魏"/>
              <a:cs typeface="华文新魏"/>
            </a:endParaRPr>
          </a:p>
        </p:txBody>
      </p:sp>
      <p:pic>
        <p:nvPicPr>
          <p:cNvPr id="45068" name="图片 19" descr="t01a672365c4641d84f.jpg"/>
          <p:cNvPicPr>
            <a:picLocks noChangeAspect="1" noChangeArrowheads="1"/>
          </p:cNvPicPr>
          <p:nvPr/>
        </p:nvPicPr>
        <p:blipFill>
          <a:blip r:embed="rId5"/>
          <a:srcRect t="3636" b="5455"/>
          <a:stretch>
            <a:fillRect/>
          </a:stretch>
        </p:blipFill>
        <p:spPr bwMode="auto">
          <a:xfrm>
            <a:off x="4005263" y="1795463"/>
            <a:ext cx="4905375" cy="4014787"/>
          </a:xfrm>
          <a:prstGeom prst="rect">
            <a:avLst/>
          </a:prstGeom>
          <a:noFill/>
          <a:ln w="9525">
            <a:solidFill>
              <a:srgbClr val="595959"/>
            </a:solidFill>
            <a:round/>
            <a:headEnd/>
            <a:tailEnd/>
          </a:ln>
        </p:spPr>
      </p:pic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extBox 3"/>
          <p:cNvSpPr txBox="1">
            <a:spLocks noChangeArrowheads="1"/>
          </p:cNvSpPr>
          <p:nvPr/>
        </p:nvSpPr>
        <p:spPr bwMode="auto">
          <a:xfrm>
            <a:off x="285750" y="1714500"/>
            <a:ext cx="8501063" cy="9239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5400" b="1">
                <a:latin typeface="Calibri" pitchFamily="34" charset="0"/>
              </a:rPr>
              <a:t>沙俄侵占中国北方大片领土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325"/>
            <a:ext cx="914400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650" y="228600"/>
            <a:ext cx="5127625" cy="584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latin typeface="+mn-ea"/>
                <a:ea typeface="+mn-ea"/>
              </a:rPr>
              <a:t>沙俄侵占中国北方大片土地</a:t>
            </a:r>
            <a:endParaRPr lang="zh-CN" altLang="en-US" sz="3200" b="1" dirty="0">
              <a:latin typeface="+mn-ea"/>
              <a:ea typeface="+mn-ea"/>
            </a:endParaRPr>
          </a:p>
        </p:txBody>
      </p:sp>
      <p:pic>
        <p:nvPicPr>
          <p:cNvPr id="58370" name="图片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81075"/>
            <a:ext cx="8729663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79425" y="6237288"/>
            <a:ext cx="8272463" cy="5238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沙俄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  <a:ea typeface="+mn-ea"/>
              </a:rPr>
              <a:t>共割占中国北方与西北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150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多万</a:t>
            </a:r>
            <a:r>
              <a:rPr lang="zh-CN" altLang="en-US" sz="2800" b="1" dirty="0">
                <a:solidFill>
                  <a:srgbClr val="0070C0"/>
                </a:solidFill>
                <a:latin typeface="+mn-ea"/>
                <a:ea typeface="+mn-ea"/>
              </a:rPr>
              <a:t>平方千米领土。</a:t>
            </a:r>
            <a:endParaRPr lang="zh-CN" altLang="en-US" sz="2800" b="1" dirty="0">
              <a:solidFill>
                <a:srgbClr val="0070C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-283767">
            <a:off x="250825" y="-79375"/>
            <a:ext cx="2652713" cy="139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103"/>
          <p:cNvGraphicFramePr>
            <a:graphicFrameLocks noGrp="1"/>
          </p:cNvGraphicFramePr>
          <p:nvPr/>
        </p:nvGraphicFramePr>
        <p:xfrm>
          <a:off x="339725" y="1160463"/>
          <a:ext cx="8642350" cy="5241925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649288"/>
                <a:gridCol w="3311525"/>
                <a:gridCol w="4681537"/>
              </a:tblGrid>
              <a:tr h="7000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鸦片战争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第二次鸦片战争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</a:tr>
              <a:tr h="26125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条约主要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内容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①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割香港岛给英国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u="none" strike="noStrike" kern="120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  <a:latin typeface="华文新魏" pitchFamily="2" charset="-122"/>
                        <a:ea typeface="华文新魏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华文新魏" pitchFamily="2" charset="-122"/>
                          <a:ea typeface="华文新魏" pitchFamily="2" charset="-122"/>
                        </a:rPr>
                        <a:t>②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协定关税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华文新魏" pitchFamily="2" charset="-122"/>
                          <a:ea typeface="华文新魏" pitchFamily="2" charset="-122"/>
                        </a:rPr>
                        <a:t>③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五口通商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华文新魏" pitchFamily="2" charset="-122"/>
                          <a:ea typeface="华文新魏" pitchFamily="2" charset="-122"/>
                        </a:rPr>
                        <a:t>④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领事裁判权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①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割九龙司一区给英国；沙</a:t>
                      </a:r>
                      <a:endParaRPr kumimoji="0" lang="en-US" altLang="zh-CN" sz="28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   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 俄割占我国</a:t>
                      </a:r>
                      <a:r>
                        <a:rPr kumimoji="0" lang="en-US" altLang="zh-CN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150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多万平方千米的领土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②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十一口通商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③</a:t>
                      </a:r>
                      <a:r>
                        <a:rPr kumimoji="0" lang="zh-CN" altLang="en-US" sz="28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外国公使进驻北京</a:t>
                      </a:r>
                      <a:endParaRPr kumimoji="0" lang="en-US" altLang="zh-CN" sz="2800" b="1" u="none" strike="noStrike" cap="none" normalizeH="0" baseline="0" dirty="0" smtClean="0">
                        <a:ln>
                          <a:noFill/>
                        </a:ln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</a:tr>
              <a:tr h="89692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影响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</a:tr>
              <a:tr h="8881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u="none" strike="noStrike" cap="none" normalizeH="0" baseline="0" smtClean="0">
                          <a:ln>
                            <a:noFill/>
                          </a:ln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结论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 panose="020B0604020202020204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华文新魏" pitchFamily="2" charset="-122"/>
                        <a:ea typeface="华文新魏" pitchFamily="2" charset="-122"/>
                      </a:endParaRPr>
                    </a:p>
                  </a:txBody>
                  <a:tcPr horzOverflow="overflow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949325" y="5624513"/>
            <a:ext cx="7993063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fontAlgn="base">
              <a:spcBef>
                <a:spcPct val="50000"/>
              </a:spcBef>
              <a:spcAft>
                <a:spcPct val="0"/>
              </a:spcAft>
              <a:defRPr sz="2800" b="1">
                <a:latin typeface="华文新魏" pitchFamily="2" charset="-122"/>
                <a:ea typeface="华文新魏" pitchFamily="2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en-US" altLang="zh-CN" kern="0" dirty="0" smtClean="0">
                <a:solidFill>
                  <a:schemeClr val="accent1"/>
                </a:solidFill>
              </a:rPr>
              <a:t>       </a:t>
            </a:r>
            <a:r>
              <a:rPr lang="zh-CN" altLang="en-US" kern="0" dirty="0" smtClean="0">
                <a:solidFill>
                  <a:schemeClr val="accent1"/>
                </a:solidFill>
              </a:rPr>
              <a:t>第二次鸦片战争是鸦片战争的继续和扩大。</a:t>
            </a:r>
          </a:p>
        </p:txBody>
      </p:sp>
      <p:sp>
        <p:nvSpPr>
          <p:cNvPr id="7" name="Text Box 81"/>
          <p:cNvSpPr txBox="1">
            <a:spLocks noChangeArrowheads="1"/>
          </p:cNvSpPr>
          <p:nvPr/>
        </p:nvSpPr>
        <p:spPr bwMode="auto">
          <a:xfrm>
            <a:off x="1009650" y="4554538"/>
            <a:ext cx="35274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开始</a:t>
            </a:r>
            <a:r>
              <a:rPr lang="zh-CN" altLang="en-US" sz="2800" b="1">
                <a:solidFill>
                  <a:schemeClr val="accent1"/>
                </a:solidFill>
                <a:latin typeface="华文新魏"/>
                <a:ea typeface="华文新魏"/>
                <a:cs typeface="华文新魏"/>
              </a:rPr>
              <a:t>沦为半殖民地半封建社会。</a:t>
            </a:r>
          </a:p>
        </p:txBody>
      </p:sp>
      <p:sp>
        <p:nvSpPr>
          <p:cNvPr id="8" name="Text Box 82"/>
          <p:cNvSpPr txBox="1">
            <a:spLocks noChangeArrowheads="1"/>
          </p:cNvSpPr>
          <p:nvPr/>
        </p:nvSpPr>
        <p:spPr bwMode="auto">
          <a:xfrm>
            <a:off x="4381500" y="4768850"/>
            <a:ext cx="4608513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fontAlgn="base">
              <a:spcBef>
                <a:spcPct val="50000"/>
              </a:spcBef>
              <a:spcAft>
                <a:spcPct val="0"/>
              </a:spcAft>
              <a:defRPr sz="2800" b="1">
                <a:latin typeface="华文新魏" pitchFamily="2" charset="-122"/>
                <a:ea typeface="华文新魏" pitchFamily="2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kern="0" dirty="0" smtClean="0">
                <a:solidFill>
                  <a:schemeClr val="accent1"/>
                </a:solidFill>
              </a:rPr>
              <a:t>半殖民地化程度</a:t>
            </a:r>
            <a:r>
              <a:rPr lang="zh-CN" altLang="en-US" kern="0" dirty="0" smtClean="0">
                <a:solidFill>
                  <a:srgbClr val="FF0000"/>
                </a:solidFill>
              </a:rPr>
              <a:t>进一步加深</a:t>
            </a:r>
            <a:r>
              <a:rPr lang="zh-CN" altLang="en-US" kern="0" dirty="0" smtClean="0">
                <a:solidFill>
                  <a:schemeClr val="accent1"/>
                </a:solidFill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75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 bwMode="auto">
          <a:xfrm flipV="1">
            <a:off x="-1" y="6855303"/>
            <a:ext cx="9144001" cy="43542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78145" tIns="39072" rIns="78145" bIns="39072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noProof="1">
              <a:ln>
                <a:solidFill>
                  <a:srgbClr val="660033"/>
                </a:solidFill>
              </a:ln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6556279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0" name="直角三角形 29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757238" y="247650"/>
            <a:ext cx="0" cy="249238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446" name="文本框 5"/>
          <p:cNvSpPr txBox="1">
            <a:spLocks noChangeArrowheads="1"/>
          </p:cNvSpPr>
          <p:nvPr/>
        </p:nvSpPr>
        <p:spPr bwMode="auto">
          <a:xfrm>
            <a:off x="762000" y="141288"/>
            <a:ext cx="243205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>
            <a:spAutoFit/>
          </a:bodyPr>
          <a:lstStyle/>
          <a:p>
            <a:r>
              <a:rPr lang="zh-CN" altLang="en-US" sz="2100" b="1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人教版八年级上册</a:t>
            </a:r>
          </a:p>
        </p:txBody>
      </p:sp>
      <p:grpSp>
        <p:nvGrpSpPr>
          <p:cNvPr id="3" name="组合 23"/>
          <p:cNvGrpSpPr/>
          <p:nvPr/>
        </p:nvGrpSpPr>
        <p:grpSpPr>
          <a:xfrm flipH="1">
            <a:off x="6965230" y="2697"/>
            <a:ext cx="2183070" cy="704855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5" name="直角三角形 34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500" b="1" noProof="1"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490538" y="4254500"/>
            <a:ext cx="8389937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145" tIns="39072" rIns="78145" bIns="39072" anchor="ctr">
            <a:spAutoFit/>
          </a:bodyPr>
          <a:lstStyle/>
          <a:p>
            <a:pPr eaLnBrk="0" hangingPunct="0"/>
            <a:r>
              <a:rPr lang="en-US" altLang="zh-CN" sz="2700" b="1">
                <a:latin typeface="华文新魏"/>
                <a:ea typeface="华文新魏"/>
                <a:cs typeface="华文新魏"/>
              </a:rPr>
              <a:t>      《</a:t>
            </a:r>
            <a:r>
              <a:rPr lang="zh-CN" altLang="en-US" sz="2700" b="1">
                <a:latin typeface="华文新魏"/>
                <a:ea typeface="华文新魏"/>
                <a:cs typeface="华文新魏"/>
              </a:rPr>
              <a:t>瑷珲条约</a:t>
            </a:r>
            <a:r>
              <a:rPr lang="en-US" altLang="zh-CN" sz="2700" b="1">
                <a:latin typeface="华文新魏"/>
                <a:ea typeface="华文新魏"/>
                <a:cs typeface="华文新魏"/>
              </a:rPr>
              <a:t>》</a:t>
            </a:r>
            <a:r>
              <a:rPr lang="zh-CN" altLang="en-US" sz="2700" b="1">
                <a:latin typeface="华文新魏"/>
                <a:ea typeface="华文新魏"/>
                <a:cs typeface="华文新魏"/>
              </a:rPr>
              <a:t>签订后，恩格斯曾指出：俄国“从中取了一块大小等于</a:t>
            </a:r>
            <a:r>
              <a:rPr lang="zh-CN" altLang="en-US" sz="27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法德两国面积的领土</a:t>
            </a:r>
            <a:r>
              <a:rPr lang="zh-CN" altLang="en-US" sz="2700" b="1">
                <a:latin typeface="华文新魏"/>
                <a:ea typeface="华文新魏"/>
                <a:cs typeface="华文新魏"/>
              </a:rPr>
              <a:t>和一条</a:t>
            </a:r>
            <a:r>
              <a:rPr lang="zh-CN" altLang="en-US" sz="2700" b="1">
                <a:solidFill>
                  <a:srgbClr val="FF0000"/>
                </a:solidFill>
                <a:latin typeface="华文新魏"/>
                <a:ea typeface="华文新魏"/>
                <a:cs typeface="华文新魏"/>
              </a:rPr>
              <a:t>同多瑙河一样长的河流</a:t>
            </a:r>
            <a:r>
              <a:rPr lang="zh-CN" altLang="en-US" sz="2700" b="1">
                <a:latin typeface="华文新魏"/>
                <a:ea typeface="华文新魏"/>
                <a:cs typeface="华文新魏"/>
              </a:rPr>
              <a:t>。”因此“沙俄不要花费一文钱，出动一兵一卒，而能比任何一个参战国得到更多的好处”。</a:t>
            </a:r>
            <a:endParaRPr lang="en-US" altLang="zh-CN" sz="2700" b="1">
              <a:latin typeface="华文新魏"/>
              <a:ea typeface="华文新魏"/>
              <a:cs typeface="华文新魏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/>
          <a:srcRect b="24342"/>
          <a:stretch>
            <a:fillRect/>
          </a:stretch>
        </p:blipFill>
        <p:spPr>
          <a:xfrm>
            <a:off x="1566863" y="974725"/>
            <a:ext cx="5734050" cy="31353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6"/>
          <p:cNvSpPr>
            <a:spLocks noChangeArrowheads="1"/>
          </p:cNvSpPr>
          <p:nvPr/>
        </p:nvSpPr>
        <p:spPr bwMode="auto">
          <a:xfrm>
            <a:off x="612775" y="1022350"/>
            <a:ext cx="7848600" cy="58578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1" lang="zh-CN" altLang="en-US" sz="3200" b="1" dirty="0">
                <a:solidFill>
                  <a:srgbClr val="3333FF"/>
                </a:solidFill>
                <a:latin typeface="华文新魏" pitchFamily="2" charset="-122"/>
                <a:ea typeface="华文新魏" pitchFamily="2" charset="-122"/>
              </a:rPr>
              <a:t>俄国通过不平等条约割占中国北方领土表</a:t>
            </a:r>
          </a:p>
        </p:txBody>
      </p:sp>
      <p:graphicFrame>
        <p:nvGraphicFramePr>
          <p:cNvPr id="4" name="Group 70"/>
          <p:cNvGraphicFramePr>
            <a:graphicFrameLocks noGrp="1"/>
          </p:cNvGraphicFramePr>
          <p:nvPr/>
        </p:nvGraphicFramePr>
        <p:xfrm>
          <a:off x="147638" y="1590675"/>
          <a:ext cx="8839200" cy="4994275"/>
        </p:xfrm>
        <a:graphic>
          <a:graphicData uri="http://schemas.openxmlformats.org/drawingml/2006/table">
            <a:tbl>
              <a:tblPr/>
              <a:tblGrid>
                <a:gridCol w="1423988"/>
                <a:gridCol w="2995612"/>
                <a:gridCol w="2590800"/>
                <a:gridCol w="1828800"/>
              </a:tblGrid>
              <a:tr h="581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时间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条约名称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割占领土范围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割占面积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10382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1858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年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瑷珲条约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》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中国东北外兴安岭以南黑龙江以北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60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多万平方千米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03663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1860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年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北京条约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》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中国乌苏里江以东包括库页岛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约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40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万平方千米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0477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1864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年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勘分西北界约记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》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中国巴尔喀什湖以东以南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44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万多平方千米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  <a:tr h="10477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19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世纪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80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年代</a:t>
                      </a:r>
                    </a:p>
                  </a:txBody>
                  <a:tcPr marL="0" marR="0" marT="0" marB="0" anchor="ctr" anchorCtr="1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中俄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改定条约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》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及五个勘界议定书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99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中国西北部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  <a:ea typeface="宋体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7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华文新魏" pitchFamily="2" charset="-122"/>
                          <a:ea typeface="华文新魏" pitchFamily="2" charset="-122"/>
                        </a:rPr>
                        <a:t>万多平方千米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1855</Words>
  <Application>Microsoft Office PowerPoint</Application>
  <PresentationFormat>全屏显示(4:3)</PresentationFormat>
  <Paragraphs>122</Paragraphs>
  <Slides>35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3" baseType="lpstr">
      <vt:lpstr>Calibri</vt:lpstr>
      <vt:lpstr>宋体</vt:lpstr>
      <vt:lpstr>Arial</vt:lpstr>
      <vt:lpstr>微软雅黑</vt:lpstr>
      <vt:lpstr>华文新魏</vt:lpstr>
      <vt:lpstr>Times New Roman</vt:lpstr>
      <vt:lpstr>Wingdings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董务宝</cp:lastModifiedBy>
  <cp:revision>8</cp:revision>
  <dcterms:created xsi:type="dcterms:W3CDTF">2017-09-08T03:15:42Z</dcterms:created>
  <dcterms:modified xsi:type="dcterms:W3CDTF">2017-11-29T10:04:40Z</dcterms:modified>
</cp:coreProperties>
</file>