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9" r:id="rId2"/>
    <p:sldId id="266" r:id="rId3"/>
    <p:sldId id="262" r:id="rId4"/>
    <p:sldId id="260" r:id="rId5"/>
    <p:sldId id="267" r:id="rId6"/>
    <p:sldId id="279" r:id="rId7"/>
    <p:sldId id="277" r:id="rId8"/>
    <p:sldId id="463" r:id="rId9"/>
    <p:sldId id="299" r:id="rId10"/>
    <p:sldId id="282" r:id="rId11"/>
    <p:sldId id="341" r:id="rId12"/>
    <p:sldId id="342" r:id="rId13"/>
    <p:sldId id="392" r:id="rId14"/>
    <p:sldId id="280" r:id="rId15"/>
    <p:sldId id="343" r:id="rId16"/>
    <p:sldId id="281" r:id="rId17"/>
    <p:sldId id="464" r:id="rId18"/>
    <p:sldId id="297" r:id="rId19"/>
    <p:sldId id="361" r:id="rId20"/>
    <p:sldId id="362" r:id="rId21"/>
    <p:sldId id="298" r:id="rId22"/>
    <p:sldId id="360" r:id="rId23"/>
    <p:sldId id="363" r:id="rId24"/>
    <p:sldId id="377"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41D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0" d="100"/>
          <a:sy n="70" d="100"/>
        </p:scale>
        <p:origin x="-702"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9.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pPr/>
              <a:t>2020/12/8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latin typeface="黑体" panose="02010609060101010101" charset="-122"/>
              <a:ea typeface="黑体" panose="02010609060101010101" charset="-122"/>
              <a:sym typeface="+mn-ea"/>
            </a:endParaRPr>
          </a:p>
          <a:p>
            <a:endParaRPr lang="zh-CN" altLang="en-US"/>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sym typeface="+mn-ea"/>
            </a:endParaRPr>
          </a:p>
          <a:p>
            <a:endParaRPr lang="zh-CN" altLang="en-US">
              <a:sym typeface="+mn-ea"/>
            </a:endParaRPr>
          </a:p>
          <a:p>
            <a:endParaRPr lang="zh-CN" altLang="en-US">
              <a:sym typeface="+mn-ea"/>
            </a:endParaRPr>
          </a:p>
          <a:p>
            <a:endParaRPr lang="zh-CN" altLang="en-US">
              <a:sym typeface="+mn-ea"/>
            </a:endParaRPr>
          </a:p>
          <a:p>
            <a:endParaRPr lang="zh-CN" altLang="en-US">
              <a:sym typeface="+mn-ea"/>
            </a:endParaRPr>
          </a:p>
          <a:p>
            <a:endParaRPr lang="zh-CN" altLang="en-US">
              <a:sym typeface="+mn-ea"/>
            </a:endParaRPr>
          </a:p>
          <a:p>
            <a:endParaRPr lang="zh-CN" altLang="en-US">
              <a:sym typeface="+mn-ea"/>
            </a:endParaRPr>
          </a:p>
          <a:p>
            <a:endParaRPr lang="zh-CN" altLang="en-US"/>
          </a:p>
          <a:p>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b="1"/>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b="1"/>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pPr/>
              <a:t>2020/12/8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cstate="print">
            <a:alphaModFix amt="14000"/>
          </a:blip>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pPr/>
              <a:t>2020/12/8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7.jpe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3.bin"/><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15.jpeg"/><Relationship Id="rId5" Type="http://schemas.openxmlformats.org/officeDocument/2006/relationships/slide" Target="slide22.xml"/><Relationship Id="rId4" Type="http://schemas.openxmlformats.org/officeDocument/2006/relationships/oleObject" Target="../embeddings/oleObject4.bin"/></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324610" y="6291580"/>
            <a:ext cx="3979545" cy="398780"/>
          </a:xfrm>
          <a:prstGeom prst="rect">
            <a:avLst/>
          </a:prstGeom>
          <a:noFill/>
        </p:spPr>
        <p:txBody>
          <a:bodyPr wrap="square" rtlCol="0" anchor="t">
            <a:spAutoFit/>
          </a:bodyPr>
          <a:lstStyle/>
          <a:p>
            <a:pPr algn="ctr"/>
            <a:r>
              <a:rPr lang="zh-CN" altLang="en-US" sz="2000" b="1">
                <a:latin typeface="楷体" panose="02010609060101010101" charset="-122"/>
                <a:ea typeface="楷体" panose="02010609060101010101" charset="-122"/>
              </a:rPr>
              <a:t>《魔兽争霸》山丘之王</a:t>
            </a:r>
          </a:p>
        </p:txBody>
      </p:sp>
      <p:pic>
        <p:nvPicPr>
          <p:cNvPr id="5" name="图片 4" descr="01300000202559122527856500923"/>
          <p:cNvPicPr>
            <a:picLocks noChangeAspect="1"/>
          </p:cNvPicPr>
          <p:nvPr/>
        </p:nvPicPr>
        <p:blipFill>
          <a:blip r:embed="rId3" cstate="print"/>
          <a:stretch>
            <a:fillRect/>
          </a:stretch>
        </p:blipFill>
        <p:spPr>
          <a:xfrm>
            <a:off x="1323975" y="434340"/>
            <a:ext cx="3980815" cy="5703570"/>
          </a:xfrm>
          <a:prstGeom prst="rect">
            <a:avLst/>
          </a:prstGeom>
        </p:spPr>
      </p:pic>
      <p:sp>
        <p:nvSpPr>
          <p:cNvPr id="7" name="文本框 6"/>
          <p:cNvSpPr txBox="1"/>
          <p:nvPr/>
        </p:nvSpPr>
        <p:spPr>
          <a:xfrm>
            <a:off x="6677660" y="6137275"/>
            <a:ext cx="4863465" cy="706755"/>
          </a:xfrm>
          <a:prstGeom prst="rect">
            <a:avLst/>
          </a:prstGeom>
          <a:noFill/>
        </p:spPr>
        <p:txBody>
          <a:bodyPr wrap="square" rtlCol="0" anchor="t">
            <a:spAutoFit/>
          </a:bodyPr>
          <a:lstStyle/>
          <a:p>
            <a:pPr algn="ctr"/>
            <a:r>
              <a:rPr lang="zh-CN" altLang="en-US" sz="2000" b="1">
                <a:latin typeface="楷体" panose="02010609060101010101" charset="-122"/>
                <a:ea typeface="楷体" panose="02010609060101010101" charset="-122"/>
              </a:rPr>
              <a:t>奥丁 （Wōden，北欧神话的众神之王）星期三（Wednesday）由此得名</a:t>
            </a:r>
          </a:p>
        </p:txBody>
      </p:sp>
      <p:pic>
        <p:nvPicPr>
          <p:cNvPr id="8" name="图片 7"/>
          <p:cNvPicPr>
            <a:picLocks noChangeAspect="1"/>
          </p:cNvPicPr>
          <p:nvPr/>
        </p:nvPicPr>
        <p:blipFill>
          <a:blip r:embed="rId4" cstate="print"/>
          <a:stretch>
            <a:fillRect/>
          </a:stretch>
        </p:blipFill>
        <p:spPr>
          <a:xfrm>
            <a:off x="6677660" y="434340"/>
            <a:ext cx="4863465" cy="57035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664200" y="3108960"/>
            <a:ext cx="5975350" cy="2061210"/>
          </a:xfrm>
          <a:prstGeom prst="rect">
            <a:avLst/>
          </a:prstGeom>
          <a:noFill/>
        </p:spPr>
        <p:txBody>
          <a:bodyPr wrap="square" rtlCol="0" anchor="t">
            <a:spAutoFit/>
          </a:bodyPr>
          <a:lstStyle/>
          <a:p>
            <a:pPr algn="ctr"/>
            <a:r>
              <a:rPr lang="zh-CN" altLang="en-US" sz="3200" b="1">
                <a:latin typeface="楷体" panose="02010609060101010101" charset="-122"/>
                <a:ea typeface="楷体" panose="02010609060101010101" charset="-122"/>
                <a:cs typeface="楷体" panose="02010609060101010101" charset="-122"/>
              </a:rPr>
              <a:t>中世纪（Middle Ages）</a:t>
            </a:r>
          </a:p>
          <a:p>
            <a:pPr marL="457200" indent="-457200">
              <a:buFont typeface="Wingdings" panose="05000000000000000000" charset="0"/>
              <a:buChar char="n"/>
            </a:pPr>
            <a:r>
              <a:rPr lang="zh-CN" altLang="en-US" sz="3200" b="1">
                <a:latin typeface="楷体" panose="02010609060101010101" charset="-122"/>
                <a:ea typeface="楷体" panose="02010609060101010101" charset="-122"/>
                <a:cs typeface="楷体" panose="02010609060101010101" charset="-122"/>
              </a:rPr>
              <a:t>早期：</a:t>
            </a:r>
            <a:r>
              <a:rPr lang="en-US" altLang="zh-CN" sz="3200" b="1">
                <a:latin typeface="楷体" panose="02010609060101010101" charset="-122"/>
                <a:ea typeface="楷体" panose="02010609060101010101" charset="-122"/>
                <a:cs typeface="楷体" panose="02010609060101010101" charset="-122"/>
              </a:rPr>
              <a:t>476—1000</a:t>
            </a:r>
            <a:r>
              <a:rPr lang="zh-CN" altLang="en-US" sz="3200" b="1">
                <a:latin typeface="楷体" panose="02010609060101010101" charset="-122"/>
                <a:ea typeface="楷体" panose="02010609060101010101" charset="-122"/>
                <a:cs typeface="楷体" panose="02010609060101010101" charset="-122"/>
              </a:rPr>
              <a:t>年</a:t>
            </a:r>
          </a:p>
          <a:p>
            <a:pPr marL="457200" indent="-457200">
              <a:buFont typeface="Wingdings" panose="05000000000000000000" charset="0"/>
              <a:buChar char="n"/>
            </a:pPr>
            <a:r>
              <a:rPr lang="zh-CN" altLang="en-US" sz="3200" b="1">
                <a:latin typeface="楷体" panose="02010609060101010101" charset="-122"/>
                <a:ea typeface="楷体" panose="02010609060101010101" charset="-122"/>
                <a:cs typeface="楷体" panose="02010609060101010101" charset="-122"/>
              </a:rPr>
              <a:t>中期：</a:t>
            </a:r>
            <a:r>
              <a:rPr lang="en-US" altLang="zh-CN" sz="3200" b="1">
                <a:latin typeface="楷体" panose="02010609060101010101" charset="-122"/>
                <a:ea typeface="楷体" panose="02010609060101010101" charset="-122"/>
                <a:cs typeface="楷体" panose="02010609060101010101" charset="-122"/>
              </a:rPr>
              <a:t>1000—1300</a:t>
            </a:r>
            <a:r>
              <a:rPr lang="zh-CN" altLang="en-US" sz="3200" b="1">
                <a:latin typeface="楷体" panose="02010609060101010101" charset="-122"/>
                <a:ea typeface="楷体" panose="02010609060101010101" charset="-122"/>
                <a:cs typeface="楷体" panose="02010609060101010101" charset="-122"/>
              </a:rPr>
              <a:t>年</a:t>
            </a:r>
          </a:p>
          <a:p>
            <a:pPr marL="457200" indent="-457200">
              <a:buFont typeface="Wingdings" panose="05000000000000000000" charset="0"/>
              <a:buChar char="n"/>
            </a:pPr>
            <a:r>
              <a:rPr lang="zh-CN" altLang="en-US" sz="3200" b="1">
                <a:latin typeface="楷体" panose="02010609060101010101" charset="-122"/>
                <a:ea typeface="楷体" panose="02010609060101010101" charset="-122"/>
                <a:cs typeface="楷体" panose="02010609060101010101" charset="-122"/>
              </a:rPr>
              <a:t>晚期：</a:t>
            </a:r>
            <a:r>
              <a:rPr lang="en-US" altLang="zh-CN" sz="3200" b="1">
                <a:latin typeface="楷体" panose="02010609060101010101" charset="-122"/>
                <a:ea typeface="楷体" panose="02010609060101010101" charset="-122"/>
                <a:cs typeface="楷体" panose="02010609060101010101" charset="-122"/>
              </a:rPr>
              <a:t>1300—1500</a:t>
            </a:r>
            <a:r>
              <a:rPr lang="zh-CN" altLang="en-US" sz="3200" b="1">
                <a:latin typeface="楷体" panose="02010609060101010101" charset="-122"/>
                <a:ea typeface="楷体" panose="02010609060101010101" charset="-122"/>
                <a:cs typeface="楷体" panose="02010609060101010101" charset="-122"/>
              </a:rPr>
              <a:t>年</a:t>
            </a:r>
          </a:p>
        </p:txBody>
      </p:sp>
      <p:sp>
        <p:nvSpPr>
          <p:cNvPr id="6" name="文本框 5"/>
          <p:cNvSpPr txBox="1"/>
          <p:nvPr/>
        </p:nvSpPr>
        <p:spPr>
          <a:xfrm>
            <a:off x="520700" y="167640"/>
            <a:ext cx="11118215" cy="1691640"/>
          </a:xfrm>
          <a:prstGeom prst="rect">
            <a:avLst/>
          </a:prstGeom>
          <a:noFill/>
        </p:spPr>
        <p:txBody>
          <a:bodyPr wrap="square" rtlCol="0" anchor="t">
            <a:spAutoFit/>
          </a:bodyPr>
          <a:lstStyle/>
          <a:p>
            <a:r>
              <a:rPr lang="en-US" altLang="zh-CN" sz="2800">
                <a:latin typeface="黑体" panose="02010609060101010101" charset="-122"/>
                <a:ea typeface="黑体" panose="02010609060101010101" charset="-122"/>
                <a:cs typeface="黑体" panose="02010609060101010101" charset="-122"/>
              </a:rPr>
              <a:t>    </a:t>
            </a:r>
            <a:r>
              <a:rPr lang="zh-CN" altLang="en-US" sz="2800">
                <a:latin typeface="黑体" panose="02010609060101010101" charset="-122"/>
                <a:ea typeface="黑体" panose="02010609060101010101" charset="-122"/>
                <a:cs typeface="黑体" panose="02010609060101010101" charset="-122"/>
              </a:rPr>
              <a:t>维京人是指“公元8—11世纪，在欧洲北部和西部从事海上和陆上劫掠活动的斯堪的纳维亚探险者”。</a:t>
            </a:r>
            <a:endParaRPr lang="zh-CN" altLang="en-US"/>
          </a:p>
          <a:p>
            <a:pPr algn="r"/>
            <a:r>
              <a:rPr lang="en-US" altLang="zh-CN" sz="2000">
                <a:latin typeface="Times New Roman" panose="02020603050405020304" charset="0"/>
                <a:cs typeface="Times New Roman" panose="02020603050405020304" charset="0"/>
              </a:rPr>
              <a:t>——</a:t>
            </a:r>
            <a:r>
              <a:rPr lang="zh-CN" altLang="en-US" sz="2000">
                <a:latin typeface="Times New Roman" panose="02020603050405020304" charset="0"/>
                <a:cs typeface="Times New Roman" panose="02020603050405020304" charset="0"/>
              </a:rPr>
              <a:t>Jante L. Nelson《England and the continent in the ninth century:</a:t>
            </a:r>
          </a:p>
          <a:p>
            <a:pPr algn="r"/>
            <a:r>
              <a:rPr lang="zh-CN" altLang="en-US" sz="2000">
                <a:latin typeface="Times New Roman" panose="02020603050405020304" charset="0"/>
                <a:cs typeface="Times New Roman" panose="02020603050405020304" charset="0"/>
              </a:rPr>
              <a:t>Ⅱ,The </a:t>
            </a:r>
            <a:r>
              <a:rPr lang="zh-CN" altLang="en-US" sz="2800">
                <a:solidFill>
                  <a:srgbClr val="FF0000"/>
                </a:solidFill>
                <a:latin typeface="Times New Roman" panose="02020603050405020304" charset="0"/>
                <a:cs typeface="Times New Roman" panose="02020603050405020304" charset="0"/>
              </a:rPr>
              <a:t>Vikings</a:t>
            </a:r>
            <a:r>
              <a:rPr lang="zh-CN" altLang="en-US" sz="2000">
                <a:latin typeface="Times New Roman" panose="02020603050405020304" charset="0"/>
                <a:cs typeface="Times New Roman" panose="02020603050405020304" charset="0"/>
              </a:rPr>
              <a:t> and Others.》 </a:t>
            </a:r>
          </a:p>
        </p:txBody>
      </p:sp>
      <p:pic>
        <p:nvPicPr>
          <p:cNvPr id="2" name="图片 1"/>
          <p:cNvPicPr>
            <a:picLocks noChangeAspect="1"/>
          </p:cNvPicPr>
          <p:nvPr/>
        </p:nvPicPr>
        <p:blipFill>
          <a:blip r:embed="rId3" cstate="print"/>
          <a:stretch>
            <a:fillRect/>
          </a:stretch>
        </p:blipFill>
        <p:spPr>
          <a:xfrm>
            <a:off x="644525" y="1769110"/>
            <a:ext cx="4747260" cy="4740275"/>
          </a:xfrm>
          <a:prstGeom prst="rect">
            <a:avLst/>
          </a:prstGeom>
        </p:spPr>
      </p:pic>
      <p:sp>
        <p:nvSpPr>
          <p:cNvPr id="3" name="文本框 2"/>
          <p:cNvSpPr txBox="1"/>
          <p:nvPr/>
        </p:nvSpPr>
        <p:spPr>
          <a:xfrm>
            <a:off x="8795385" y="1930400"/>
            <a:ext cx="1637030" cy="521970"/>
          </a:xfrm>
          <a:prstGeom prst="rect">
            <a:avLst/>
          </a:prstGeom>
          <a:noFill/>
        </p:spPr>
        <p:txBody>
          <a:bodyPr wrap="square" rtlCol="0" anchor="t">
            <a:spAutoFit/>
          </a:bodyPr>
          <a:lstStyle/>
          <a:p>
            <a:r>
              <a:rPr lang="zh-CN" altLang="en-US" sz="2800">
                <a:solidFill>
                  <a:srgbClr val="FF0000"/>
                </a:solidFill>
                <a:latin typeface="Times New Roman" panose="02020603050405020304" charset="0"/>
                <a:cs typeface="Times New Roman" panose="02020603050405020304" charset="0"/>
              </a:rPr>
              <a:t>Northman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par>
                                <p:cTn id="13" presetID="2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descr="图片1_副本"/>
          <p:cNvPicPr>
            <a:picLocks noChangeAspect="1"/>
          </p:cNvPicPr>
          <p:nvPr/>
        </p:nvPicPr>
        <p:blipFill>
          <a:blip r:embed="rId3" cstate="print"/>
          <a:stretch>
            <a:fillRect/>
          </a:stretch>
        </p:blipFill>
        <p:spPr>
          <a:xfrm>
            <a:off x="2501265" y="-1259840"/>
            <a:ext cx="7188200" cy="10057765"/>
          </a:xfrm>
          <a:prstGeom prst="rect">
            <a:avLst/>
          </a:prstGeom>
        </p:spPr>
      </p:pic>
      <p:sp>
        <p:nvSpPr>
          <p:cNvPr id="2" name="文本框 1"/>
          <p:cNvSpPr txBox="1"/>
          <p:nvPr/>
        </p:nvSpPr>
        <p:spPr>
          <a:xfrm>
            <a:off x="2147570" y="115570"/>
            <a:ext cx="7895590" cy="1076325"/>
          </a:xfrm>
          <a:prstGeom prst="rect">
            <a:avLst/>
          </a:prstGeom>
          <a:noFill/>
        </p:spPr>
        <p:txBody>
          <a:bodyPr wrap="square" rtlCol="0" anchor="t">
            <a:spAutoFit/>
          </a:bodyPr>
          <a:lstStyle/>
          <a:p>
            <a:pPr algn="ctr"/>
            <a:r>
              <a:rPr lang="zh-CN" sz="3200" b="1">
                <a:solidFill>
                  <a:srgbClr val="FF0000"/>
                </a:solidFill>
                <a:latin typeface="微软雅黑" panose="020B0503020204020204" charset="-122"/>
                <a:ea typeface="微软雅黑" panose="020B0503020204020204" charset="-122"/>
                <a:cs typeface="微软雅黑" panose="020B0503020204020204" charset="-122"/>
              </a:rPr>
              <a:t>文明的冲突</a:t>
            </a:r>
          </a:p>
          <a:p>
            <a:pPr algn="ctr"/>
            <a:r>
              <a:rPr lang="en-US" altLang="zh-CN" sz="3200" b="1">
                <a:solidFill>
                  <a:srgbClr val="FF0000"/>
                </a:solidFill>
                <a:latin typeface="微软雅黑" panose="020B0503020204020204" charset="-122"/>
                <a:ea typeface="微软雅黑" panose="020B0503020204020204" charset="-122"/>
                <a:cs typeface="微软雅黑" panose="020B0503020204020204" charset="-122"/>
              </a:rPr>
              <a:t>——</a:t>
            </a:r>
            <a:r>
              <a:rPr lang="zh-CN" sz="3200" b="1">
                <a:solidFill>
                  <a:srgbClr val="FF0000"/>
                </a:solidFill>
                <a:latin typeface="微软雅黑" panose="020B0503020204020204" charset="-122"/>
                <a:ea typeface="微软雅黑" panose="020B0503020204020204" charset="-122"/>
                <a:cs typeface="微软雅黑" panose="020B0503020204020204" charset="-122"/>
              </a:rPr>
              <a:t>维京民族大迁徙与</a:t>
            </a:r>
            <a:r>
              <a:rPr lang="zh-CN" altLang="en-US" sz="3200" b="1">
                <a:solidFill>
                  <a:srgbClr val="FF0000"/>
                </a:solidFill>
                <a:latin typeface="微软雅黑" panose="020B0503020204020204" charset="-122"/>
                <a:ea typeface="微软雅黑" panose="020B0503020204020204" charset="-122"/>
                <a:cs typeface="微软雅黑" panose="020B0503020204020204" charset="-122"/>
              </a:rPr>
              <a:t>欧洲文明的形成</a:t>
            </a:r>
          </a:p>
        </p:txBody>
      </p:sp>
      <p:sp>
        <p:nvSpPr>
          <p:cNvPr id="4" name="文本框 3"/>
          <p:cNvSpPr txBox="1"/>
          <p:nvPr/>
        </p:nvSpPr>
        <p:spPr>
          <a:xfrm>
            <a:off x="798195" y="5407660"/>
            <a:ext cx="10747375" cy="1198880"/>
          </a:xfrm>
          <a:prstGeom prst="rect">
            <a:avLst/>
          </a:prstGeom>
          <a:noFill/>
          <a:ln w="28575">
            <a:solidFill>
              <a:schemeClr val="tx1"/>
            </a:solidFill>
            <a:prstDash val="sysDot"/>
          </a:ln>
        </p:spPr>
        <p:txBody>
          <a:bodyPr wrap="square" rtlCol="0" anchor="t">
            <a:spAutoFit/>
          </a:bodyPr>
          <a:lstStyle/>
          <a:p>
            <a:r>
              <a:rPr lang="zh-CN" altLang="en-US" sz="2400" b="1">
                <a:gradFill>
                  <a:gsLst>
                    <a:gs pos="0">
                      <a:srgbClr val="E30000"/>
                    </a:gs>
                    <a:gs pos="100000">
                      <a:srgbClr val="760303"/>
                    </a:gs>
                  </a:gsLst>
                  <a:lin scaled="0"/>
                </a:gradFill>
                <a:latin typeface="楷体" panose="02010609060101010101" charset="-122"/>
                <a:ea typeface="楷体" panose="02010609060101010101" charset="-122"/>
                <a:cs typeface="楷体" panose="02010609060101010101" charset="-122"/>
              </a:rPr>
              <a:t>学习目标：①通过了解不同国家的社会状况，认识中古欧洲文明的特征。</a:t>
            </a:r>
          </a:p>
          <a:p>
            <a:r>
              <a:rPr lang="zh-CN" altLang="en-US" sz="2400" b="1">
                <a:gradFill>
                  <a:gsLst>
                    <a:gs pos="0">
                      <a:srgbClr val="E30000"/>
                    </a:gs>
                    <a:gs pos="100000">
                      <a:srgbClr val="760303"/>
                    </a:gs>
                  </a:gsLst>
                  <a:lin scaled="0"/>
                </a:gradFill>
                <a:latin typeface="楷体" panose="02010609060101010101" charset="-122"/>
                <a:ea typeface="楷体" panose="02010609060101010101" charset="-122"/>
                <a:cs typeface="楷体" panose="02010609060101010101" charset="-122"/>
              </a:rPr>
              <a:t>          ②理解蛮族因素在欧洲文明形成中的作用。</a:t>
            </a:r>
          </a:p>
          <a:p>
            <a:r>
              <a:rPr lang="zh-CN" altLang="en-US" sz="2400" b="1">
                <a:gradFill>
                  <a:gsLst>
                    <a:gs pos="0">
                      <a:srgbClr val="E30000"/>
                    </a:gs>
                    <a:gs pos="100000">
                      <a:srgbClr val="760303"/>
                    </a:gs>
                  </a:gsLst>
                  <a:lin scaled="0"/>
                </a:gradFill>
                <a:latin typeface="楷体" panose="02010609060101010101" charset="-122"/>
                <a:ea typeface="楷体" panose="02010609060101010101" charset="-122"/>
                <a:cs typeface="楷体" panose="02010609060101010101" charset="-122"/>
              </a:rPr>
              <a:t>          ③运用伯克的“文明的冲突”的理论解释欧洲文明的形成。</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对象 7"/>
          <p:cNvGraphicFramePr>
            <a:graphicFrameLocks/>
          </p:cNvGraphicFramePr>
          <p:nvPr/>
        </p:nvGraphicFramePr>
        <p:xfrm>
          <a:off x="1896745" y="321945"/>
          <a:ext cx="8523605" cy="4349115"/>
        </p:xfrm>
        <a:graphic>
          <a:graphicData uri="http://schemas.openxmlformats.org/presentationml/2006/ole">
            <p:oleObj spid="_x0000_s1025" r:id="rId4" imgW="458280" imgH="307080" progId="PBrush">
              <p:embed/>
            </p:oleObj>
          </a:graphicData>
        </a:graphic>
      </p:graphicFrame>
      <p:sp>
        <p:nvSpPr>
          <p:cNvPr id="2" name="文本框 1"/>
          <p:cNvSpPr txBox="1"/>
          <p:nvPr/>
        </p:nvSpPr>
        <p:spPr>
          <a:xfrm>
            <a:off x="2010410" y="4904105"/>
            <a:ext cx="8295640" cy="1476375"/>
          </a:xfrm>
          <a:prstGeom prst="rect">
            <a:avLst/>
          </a:prstGeom>
          <a:solidFill>
            <a:schemeClr val="bg1"/>
          </a:solidFill>
        </p:spPr>
        <p:txBody>
          <a:bodyPr wrap="square" rtlCol="0">
            <a:spAutoFit/>
          </a:bodyPr>
          <a:lstStyle/>
          <a:p>
            <a:r>
              <a:rPr lang="en-US" altLang="zh-CN" sz="2400">
                <a:latin typeface="黑体" panose="02010609060101010101" charset="-122"/>
                <a:ea typeface="黑体" panose="02010609060101010101" charset="-122"/>
              </a:rPr>
              <a:t>    </a:t>
            </a:r>
            <a:r>
              <a:rPr lang="zh-CN" altLang="en-US" sz="2400">
                <a:latin typeface="黑体" panose="02010609060101010101" charset="-122"/>
                <a:ea typeface="黑体" panose="02010609060101010101" charset="-122"/>
              </a:rPr>
              <a:t>（维京人）</a:t>
            </a:r>
            <a:r>
              <a:rPr lang="en-US" altLang="zh-CN" sz="2400">
                <a:latin typeface="黑体" panose="02010609060101010101" charset="-122"/>
                <a:ea typeface="黑体" panose="02010609060101010101" charset="-122"/>
              </a:rPr>
              <a:t>“</a:t>
            </a:r>
            <a:r>
              <a:rPr lang="zh-CN" altLang="en-US" sz="2400">
                <a:latin typeface="黑体" panose="02010609060101010101" charset="-122"/>
                <a:ea typeface="黑体" panose="02010609060101010101" charset="-122"/>
              </a:rPr>
              <a:t>扩张方向大致有三：西路主要是挪威人，进攻苏格兰和爱尔兰等地；中路为丹麦人，主要袭击法国和英格兰；东路则是瑞典人</a:t>
            </a:r>
            <a:r>
              <a:rPr lang="en-US" altLang="zh-CN" sz="2400">
                <a:latin typeface="黑体" panose="02010609060101010101" charset="-122"/>
                <a:ea typeface="黑体" panose="02010609060101010101" charset="-122"/>
              </a:rPr>
              <a:t>……</a:t>
            </a:r>
            <a:r>
              <a:rPr lang="zh-CN" altLang="en-US" sz="2400">
                <a:latin typeface="黑体" panose="02010609060101010101" charset="-122"/>
                <a:ea typeface="黑体" panose="02010609060101010101" charset="-122"/>
              </a:rPr>
              <a:t>他们向东欧发展</a:t>
            </a:r>
            <a:r>
              <a:rPr lang="zh-CN" altLang="en-US">
                <a:latin typeface="黑体" panose="02010609060101010101" charset="-122"/>
                <a:ea typeface="黑体" panose="02010609060101010101" charset="-122"/>
              </a:rPr>
              <a:t>。</a:t>
            </a:r>
            <a:r>
              <a:rPr lang="en-US" altLang="zh-CN">
                <a:latin typeface="黑体" panose="02010609060101010101" charset="-122"/>
                <a:ea typeface="黑体" panose="02010609060101010101" charset="-122"/>
              </a:rPr>
              <a:t>”</a:t>
            </a:r>
            <a:endParaRPr lang="zh-CN" altLang="en-US">
              <a:latin typeface="黑体" panose="02010609060101010101" charset="-122"/>
              <a:ea typeface="黑体" panose="02010609060101010101" charset="-122"/>
            </a:endParaRPr>
          </a:p>
          <a:p>
            <a:pPr algn="r"/>
            <a:r>
              <a:rPr lang="en-US" altLang="zh-CN">
                <a:latin typeface="黑体" panose="02010609060101010101" charset="-122"/>
                <a:ea typeface="黑体" panose="02010609060101010101" charset="-122"/>
              </a:rPr>
              <a:t>——</a:t>
            </a:r>
            <a:r>
              <a:rPr lang="zh-CN" altLang="en-US">
                <a:latin typeface="黑体" panose="02010609060101010101" charset="-122"/>
                <a:ea typeface="黑体" panose="02010609060101010101" charset="-122"/>
              </a:rPr>
              <a:t>王晋新《西欧文明之路》</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2" name="Text Box 4"/>
          <p:cNvSpPr txBox="1">
            <a:spLocks noChangeArrowheads="1"/>
          </p:cNvSpPr>
          <p:nvPr/>
        </p:nvSpPr>
        <p:spPr bwMode="auto">
          <a:xfrm>
            <a:off x="2588260" y="93345"/>
            <a:ext cx="6978015" cy="586105"/>
          </a:xfrm>
          <a:prstGeom prst="rect">
            <a:avLst/>
          </a:prstGeom>
          <a:noFill/>
          <a:ln w="38100" cap="flat" cmpd="sng">
            <a:solidFill>
              <a:schemeClr val="tx1"/>
            </a:solid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200" dirty="0">
                <a:solidFill>
                  <a:srgbClr val="C00000"/>
                </a:solidFill>
                <a:ea typeface="黑体" panose="02010609060101010101" charset="-122"/>
              </a:rPr>
              <a:t>一</a:t>
            </a:r>
            <a:r>
              <a:rPr lang="zh-CN" altLang="en-US" sz="3200" dirty="0" smtClean="0">
                <a:solidFill>
                  <a:srgbClr val="C00000"/>
                </a:solidFill>
                <a:ea typeface="黑体" panose="02010609060101010101" charset="-122"/>
              </a:rPr>
              <a:t>、中路：海盗</a:t>
            </a:r>
            <a:r>
              <a:rPr lang="en-US" altLang="zh-CN" sz="3200" dirty="0" smtClean="0">
                <a:solidFill>
                  <a:srgbClr val="C00000"/>
                </a:solidFill>
                <a:ea typeface="黑体" panose="02010609060101010101" charset="-122"/>
              </a:rPr>
              <a:t>——</a:t>
            </a:r>
            <a:r>
              <a:rPr lang="zh-CN" altLang="en-US" sz="3200" dirty="0" smtClean="0">
                <a:solidFill>
                  <a:srgbClr val="C00000"/>
                </a:solidFill>
                <a:ea typeface="黑体" panose="02010609060101010101" charset="-122"/>
              </a:rPr>
              <a:t>拥护者</a:t>
            </a:r>
            <a:r>
              <a:rPr lang="en-US" altLang="zh-CN" sz="3200" dirty="0" smtClean="0">
                <a:solidFill>
                  <a:srgbClr val="C00000"/>
                </a:solidFill>
                <a:ea typeface="黑体" panose="02010609060101010101" charset="-122"/>
              </a:rPr>
              <a:t>——</a:t>
            </a:r>
            <a:r>
              <a:rPr lang="zh-CN" altLang="en-US" sz="3200" dirty="0" smtClean="0">
                <a:solidFill>
                  <a:srgbClr val="C00000"/>
                </a:solidFill>
                <a:ea typeface="黑体" panose="02010609060101010101" charset="-122"/>
                <a:sym typeface="+mn-ea"/>
              </a:rPr>
              <a:t>推进者</a:t>
            </a:r>
            <a:endParaRPr lang="zh-CN" altLang="en-US" sz="3200" dirty="0" smtClean="0">
              <a:solidFill>
                <a:srgbClr val="C00000"/>
              </a:solidFill>
              <a:ea typeface="黑体" panose="02010609060101010101" charset="-122"/>
            </a:endParaRPr>
          </a:p>
        </p:txBody>
      </p:sp>
      <p:pic>
        <p:nvPicPr>
          <p:cNvPr id="3" name="图片 2"/>
          <p:cNvPicPr>
            <a:picLocks noChangeAspect="1"/>
          </p:cNvPicPr>
          <p:nvPr/>
        </p:nvPicPr>
        <p:blipFill>
          <a:blip r:embed="rId4" cstate="print"/>
          <a:stretch>
            <a:fillRect/>
          </a:stretch>
        </p:blipFill>
        <p:spPr>
          <a:xfrm>
            <a:off x="1614805" y="1931035"/>
            <a:ext cx="4548505" cy="3317240"/>
          </a:xfrm>
          <a:prstGeom prst="rect">
            <a:avLst/>
          </a:prstGeom>
        </p:spPr>
      </p:pic>
      <p:sp>
        <p:nvSpPr>
          <p:cNvPr id="5" name="文本框 4"/>
          <p:cNvSpPr txBox="1"/>
          <p:nvPr/>
        </p:nvSpPr>
        <p:spPr>
          <a:xfrm>
            <a:off x="1810385" y="5248275"/>
            <a:ext cx="4352925" cy="398780"/>
          </a:xfrm>
          <a:prstGeom prst="rect">
            <a:avLst/>
          </a:prstGeom>
          <a:noFill/>
        </p:spPr>
        <p:txBody>
          <a:bodyPr wrap="square" rtlCol="0" anchor="t">
            <a:spAutoFit/>
          </a:bodyPr>
          <a:lstStyle/>
          <a:p>
            <a:pPr algn="ctr"/>
            <a:r>
              <a:rPr lang="zh-CN" altLang="en-US" sz="2000" b="1">
                <a:latin typeface="楷体" panose="02010609060101010101" charset="-122"/>
                <a:ea typeface="楷体" panose="02010609060101010101" charset="-122"/>
              </a:rPr>
              <a:t>追击维京人掠夺者的加洛林骑兵</a:t>
            </a:r>
          </a:p>
        </p:txBody>
      </p:sp>
      <p:pic>
        <p:nvPicPr>
          <p:cNvPr id="6" name="图片 5"/>
          <p:cNvPicPr>
            <a:picLocks noChangeAspect="1"/>
          </p:cNvPicPr>
          <p:nvPr/>
        </p:nvPicPr>
        <p:blipFill>
          <a:blip r:embed="rId5" cstate="print"/>
          <a:stretch>
            <a:fillRect/>
          </a:stretch>
        </p:blipFill>
        <p:spPr>
          <a:xfrm>
            <a:off x="6308725" y="1910080"/>
            <a:ext cx="4351655" cy="3338195"/>
          </a:xfrm>
          <a:prstGeom prst="rect">
            <a:avLst/>
          </a:prstGeom>
        </p:spPr>
      </p:pic>
      <p:sp>
        <p:nvSpPr>
          <p:cNvPr id="7" name="文本框 6"/>
          <p:cNvSpPr txBox="1"/>
          <p:nvPr/>
        </p:nvSpPr>
        <p:spPr>
          <a:xfrm>
            <a:off x="6307455" y="5248275"/>
            <a:ext cx="4352925" cy="398780"/>
          </a:xfrm>
          <a:prstGeom prst="rect">
            <a:avLst/>
          </a:prstGeom>
          <a:noFill/>
        </p:spPr>
        <p:txBody>
          <a:bodyPr wrap="square" rtlCol="0" anchor="t">
            <a:spAutoFit/>
          </a:bodyPr>
          <a:lstStyle/>
          <a:p>
            <a:pPr algn="ctr"/>
            <a:r>
              <a:rPr lang="zh-CN" altLang="en-US" sz="2000" b="1">
                <a:latin typeface="楷体" panose="02010609060101010101" charset="-122"/>
                <a:ea typeface="楷体" panose="02010609060101010101" charset="-122"/>
              </a:rPr>
              <a:t>886年厄德公爵守卫巴黎的油画</a:t>
            </a:r>
          </a:p>
        </p:txBody>
      </p:sp>
      <p:sp>
        <p:nvSpPr>
          <p:cNvPr id="8" name="文本框 7"/>
          <p:cNvSpPr txBox="1"/>
          <p:nvPr/>
        </p:nvSpPr>
        <p:spPr>
          <a:xfrm>
            <a:off x="1741805" y="927100"/>
            <a:ext cx="4754880" cy="645160"/>
          </a:xfrm>
          <a:prstGeom prst="rect">
            <a:avLst/>
          </a:prstGeom>
          <a:noFill/>
        </p:spPr>
        <p:txBody>
          <a:bodyPr wrap="none" rtlCol="0">
            <a:spAutoFit/>
          </a:bodyPr>
          <a:lstStyle/>
          <a:p>
            <a:r>
              <a:rPr lang="zh-CN" altLang="en-US" sz="3600">
                <a:solidFill>
                  <a:srgbClr val="1D41D5"/>
                </a:solidFill>
                <a:latin typeface="华文新魏" panose="02010800040101010101" charset="-122"/>
                <a:ea typeface="华文新魏" panose="02010800040101010101" charset="-122"/>
              </a:rPr>
              <a:t>（一）横行无忌的海盗</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down)">
                                      <p:cBhvr>
                                        <p:cTn id="20" dur="500"/>
                                        <p:tgtEl>
                                          <p:spTgt spid="6"/>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2" name="Text Box 4"/>
          <p:cNvSpPr txBox="1">
            <a:spLocks noChangeArrowheads="1"/>
          </p:cNvSpPr>
          <p:nvPr/>
        </p:nvSpPr>
        <p:spPr bwMode="auto">
          <a:xfrm>
            <a:off x="2588260" y="93345"/>
            <a:ext cx="6322060"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（二）封建制度的拥护者</a:t>
            </a:r>
            <a:endParaRPr lang="zh-CN" altLang="en-US" sz="3600">
              <a:solidFill>
                <a:srgbClr val="1D41D5"/>
              </a:solidFill>
              <a:latin typeface="华文新魏" panose="02010800040101010101" charset="-122"/>
              <a:ea typeface="华文新魏" panose="02010800040101010101" charset="-122"/>
            </a:endParaRPr>
          </a:p>
        </p:txBody>
      </p:sp>
      <p:sp>
        <p:nvSpPr>
          <p:cNvPr id="5" name="文本框 4"/>
          <p:cNvSpPr txBox="1"/>
          <p:nvPr/>
        </p:nvSpPr>
        <p:spPr>
          <a:xfrm>
            <a:off x="2467610" y="6476365"/>
            <a:ext cx="2446655" cy="398780"/>
          </a:xfrm>
          <a:prstGeom prst="rect">
            <a:avLst/>
          </a:prstGeom>
          <a:noFill/>
        </p:spPr>
        <p:txBody>
          <a:bodyPr wrap="square" rtlCol="0" anchor="t">
            <a:spAutoFit/>
          </a:bodyPr>
          <a:lstStyle/>
          <a:p>
            <a:pPr algn="ctr"/>
            <a:r>
              <a:rPr lang="zh-CN" altLang="en-US" sz="2000" b="1">
                <a:latin typeface="楷体" panose="02010609060101010101" charset="-122"/>
                <a:ea typeface="楷体" panose="02010609060101010101" charset="-122"/>
              </a:rPr>
              <a:t>诺曼底公爵罗洛</a:t>
            </a:r>
          </a:p>
        </p:txBody>
      </p:sp>
      <p:pic>
        <p:nvPicPr>
          <p:cNvPr id="8" name="图片 7"/>
          <p:cNvPicPr>
            <a:picLocks noChangeAspect="1"/>
          </p:cNvPicPr>
          <p:nvPr/>
        </p:nvPicPr>
        <p:blipFill>
          <a:blip r:embed="rId4" cstate="print"/>
          <a:stretch>
            <a:fillRect/>
          </a:stretch>
        </p:blipFill>
        <p:spPr>
          <a:xfrm>
            <a:off x="2215515" y="2209800"/>
            <a:ext cx="3198495" cy="4266565"/>
          </a:xfrm>
          <a:prstGeom prst="rect">
            <a:avLst/>
          </a:prstGeom>
        </p:spPr>
      </p:pic>
      <p:pic>
        <p:nvPicPr>
          <p:cNvPr id="9" name="图片 8"/>
          <p:cNvPicPr>
            <a:picLocks noChangeAspect="1"/>
          </p:cNvPicPr>
          <p:nvPr/>
        </p:nvPicPr>
        <p:blipFill>
          <a:blip r:embed="rId5" cstate="print"/>
          <a:stretch>
            <a:fillRect/>
          </a:stretch>
        </p:blipFill>
        <p:spPr>
          <a:xfrm>
            <a:off x="6043930" y="2272665"/>
            <a:ext cx="4168140" cy="4203065"/>
          </a:xfrm>
          <a:prstGeom prst="rect">
            <a:avLst/>
          </a:prstGeom>
        </p:spPr>
      </p:pic>
      <p:sp>
        <p:nvSpPr>
          <p:cNvPr id="10" name="文本框 9"/>
          <p:cNvSpPr txBox="1"/>
          <p:nvPr/>
        </p:nvSpPr>
        <p:spPr>
          <a:xfrm>
            <a:off x="6633845" y="6476365"/>
            <a:ext cx="2446655" cy="398780"/>
          </a:xfrm>
          <a:prstGeom prst="rect">
            <a:avLst/>
          </a:prstGeom>
          <a:noFill/>
        </p:spPr>
        <p:txBody>
          <a:bodyPr wrap="square" rtlCol="0" anchor="t">
            <a:spAutoFit/>
          </a:bodyPr>
          <a:lstStyle/>
          <a:p>
            <a:pPr algn="ctr"/>
            <a:r>
              <a:rPr lang="zh-CN" altLang="en-US" sz="2000" b="1">
                <a:latin typeface="楷体" panose="02010609060101010101" charset="-122"/>
                <a:ea typeface="楷体" panose="02010609060101010101" charset="-122"/>
              </a:rPr>
              <a:t>诺曼底公国</a:t>
            </a:r>
          </a:p>
        </p:txBody>
      </p:sp>
      <p:sp>
        <p:nvSpPr>
          <p:cNvPr id="11" name="文本框 10"/>
          <p:cNvSpPr txBox="1"/>
          <p:nvPr/>
        </p:nvSpPr>
        <p:spPr>
          <a:xfrm>
            <a:off x="1782445" y="739775"/>
            <a:ext cx="8627110" cy="1506855"/>
          </a:xfrm>
          <a:prstGeom prst="rect">
            <a:avLst/>
          </a:prstGeom>
          <a:noFill/>
        </p:spPr>
        <p:txBody>
          <a:bodyPr wrap="square" rtlCol="0" anchor="t">
            <a:spAutoFit/>
          </a:bodyPr>
          <a:lstStyle/>
          <a:p>
            <a:r>
              <a:rPr lang="en-US" altLang="zh-CN" sz="2400">
                <a:latin typeface="黑体" panose="02010609060101010101" charset="-122"/>
                <a:ea typeface="黑体" panose="02010609060101010101" charset="-122"/>
                <a:cs typeface="黑体" panose="02010609060101010101" charset="-122"/>
              </a:rPr>
              <a:t>    </a:t>
            </a:r>
            <a:r>
              <a:rPr lang="zh-CN" altLang="en-US" sz="2400">
                <a:latin typeface="黑体" panose="02010609060101010101" charset="-122"/>
                <a:ea typeface="黑体" panose="02010609060101010101" charset="-122"/>
                <a:cs typeface="黑体" panose="02010609060101010101" charset="-122"/>
              </a:rPr>
              <a:t>北欧海盗和他们的子孙最终成为了他们曾经劫掠和亵渎过的基督教社会中的顺民。</a:t>
            </a:r>
            <a:r>
              <a:rPr lang="zh-CN" altLang="en-US" sz="2400">
                <a:latin typeface="黑体" panose="02010609060101010101" charset="-122"/>
                <a:ea typeface="黑体" panose="02010609060101010101" charset="-122"/>
                <a:cs typeface="黑体" panose="02010609060101010101" charset="-122"/>
                <a:sym typeface="+mn-ea"/>
              </a:rPr>
              <a:t>不到一个世纪，诺曼底公国迅速步入封建化轨道。</a:t>
            </a:r>
            <a:endParaRPr lang="zh-CN" altLang="en-US" sz="2000">
              <a:latin typeface="黑体" panose="02010609060101010101" charset="-122"/>
              <a:ea typeface="黑体" panose="02010609060101010101" charset="-122"/>
              <a:cs typeface="黑体" panose="02010609060101010101" charset="-122"/>
              <a:sym typeface="+mn-ea"/>
            </a:endParaRPr>
          </a:p>
          <a:p>
            <a:pPr algn="r"/>
            <a:r>
              <a:rPr lang="en-US" altLang="zh-CN" sz="2000">
                <a:latin typeface="黑体" panose="02010609060101010101" charset="-122"/>
                <a:ea typeface="黑体" panose="02010609060101010101" charset="-122"/>
                <a:cs typeface="黑体" panose="02010609060101010101" charset="-122"/>
              </a:rPr>
              <a:t>——[</a:t>
            </a:r>
            <a:r>
              <a:rPr lang="zh-CN" altLang="en-US" sz="2000">
                <a:latin typeface="黑体" panose="02010609060101010101" charset="-122"/>
                <a:ea typeface="黑体" panose="02010609060101010101" charset="-122"/>
                <a:cs typeface="黑体" panose="02010609060101010101" charset="-122"/>
              </a:rPr>
              <a:t>美</a:t>
            </a:r>
            <a:r>
              <a:rPr lang="en-US" altLang="zh-CN" sz="2000">
                <a:latin typeface="黑体" panose="02010609060101010101" charset="-122"/>
                <a:ea typeface="黑体" panose="02010609060101010101" charset="-122"/>
                <a:cs typeface="黑体" panose="02010609060101010101" charset="-122"/>
              </a:rPr>
              <a:t>]</a:t>
            </a:r>
            <a:r>
              <a:rPr lang="zh-CN" altLang="en-US" sz="2000">
                <a:latin typeface="黑体" panose="02010609060101010101" charset="-122"/>
                <a:ea typeface="黑体" panose="02010609060101010101" charset="-122"/>
                <a:cs typeface="黑体" panose="02010609060101010101" charset="-122"/>
              </a:rPr>
              <a:t>时代生活图书公司《巨舰横行—北欧海盗(公元800—1100年)》</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4" cstate="print"/>
          <a:stretch>
            <a:fillRect/>
          </a:stretch>
        </p:blipFill>
        <p:spPr>
          <a:xfrm>
            <a:off x="1507490" y="572770"/>
            <a:ext cx="4761865" cy="1695450"/>
          </a:xfrm>
          <a:prstGeom prst="rect">
            <a:avLst/>
          </a:prstGeom>
        </p:spPr>
      </p:pic>
      <p:pic>
        <p:nvPicPr>
          <p:cNvPr id="4" name="图片 3" descr="aYCU9bN"/>
          <p:cNvPicPr>
            <a:picLocks noChangeAspect="1"/>
          </p:cNvPicPr>
          <p:nvPr/>
        </p:nvPicPr>
        <p:blipFill>
          <a:blip r:embed="rId5" cstate="print"/>
          <a:stretch>
            <a:fillRect/>
          </a:stretch>
        </p:blipFill>
        <p:spPr>
          <a:xfrm>
            <a:off x="1507490" y="31115"/>
            <a:ext cx="1080770" cy="711200"/>
          </a:xfrm>
          <a:prstGeom prst="rect">
            <a:avLst/>
          </a:prstGeom>
        </p:spPr>
      </p:pic>
      <p:graphicFrame>
        <p:nvGraphicFramePr>
          <p:cNvPr id="3" name="对象 2"/>
          <p:cNvGraphicFramePr>
            <a:graphicFrameLocks/>
          </p:cNvGraphicFramePr>
          <p:nvPr/>
        </p:nvGraphicFramePr>
        <p:xfrm>
          <a:off x="1776730" y="2032635"/>
          <a:ext cx="8638540" cy="4722495"/>
        </p:xfrm>
        <a:graphic>
          <a:graphicData uri="http://schemas.openxmlformats.org/presentationml/2006/ole">
            <p:oleObj spid="_x0000_s21505" r:id="rId6" imgW="603000" imgH="339480" progId="PBrush">
              <p:embed/>
            </p:oleObj>
          </a:graphicData>
        </a:graphic>
      </p:graphicFrame>
      <p:sp>
        <p:nvSpPr>
          <p:cNvPr id="6" name="文本框 5"/>
          <p:cNvSpPr txBox="1"/>
          <p:nvPr/>
        </p:nvSpPr>
        <p:spPr>
          <a:xfrm>
            <a:off x="4654550" y="882650"/>
            <a:ext cx="5245100" cy="1568450"/>
          </a:xfrm>
          <a:prstGeom prst="rect">
            <a:avLst/>
          </a:prstGeom>
          <a:noFill/>
        </p:spPr>
        <p:txBody>
          <a:bodyPr wrap="square" rtlCol="0" anchor="t">
            <a:spAutoFit/>
          </a:bodyPr>
          <a:lstStyle/>
          <a:p>
            <a:pPr algn="l"/>
            <a:r>
              <a:rPr lang="zh-CN" altLang="en-US" sz="3200" b="1">
                <a:solidFill>
                  <a:schemeClr val="tx1"/>
                </a:solidFill>
                <a:latin typeface="华文新魏" panose="02010800040101010101" charset="-122"/>
                <a:ea typeface="华文新魏" panose="02010800040101010101" charset="-122"/>
              </a:rPr>
              <a:t>分享少年王靖瑜</a:t>
            </a:r>
          </a:p>
          <a:p>
            <a:pPr algn="l"/>
            <a:r>
              <a:rPr lang="en-US" altLang="zh-CN" sz="3200" b="1">
                <a:solidFill>
                  <a:schemeClr val="tx1"/>
                </a:solidFill>
                <a:latin typeface="华文新魏" panose="02010800040101010101" charset="-122"/>
                <a:ea typeface="华文新魏" panose="02010800040101010101" charset="-122"/>
              </a:rPr>
              <a:t>       ——</a:t>
            </a:r>
            <a:r>
              <a:rPr lang="zh-CN" altLang="en-US" sz="3200" b="1">
                <a:solidFill>
                  <a:schemeClr val="tx1"/>
                </a:solidFill>
                <a:latin typeface="华文新魏" panose="02010800040101010101" charset="-122"/>
                <a:ea typeface="华文新魏" panose="02010800040101010101" charset="-122"/>
              </a:rPr>
              <a:t>中世纪西欧的骑士</a:t>
            </a:r>
          </a:p>
        </p:txBody>
      </p:sp>
      <p:sp>
        <p:nvSpPr>
          <p:cNvPr id="2" name="Text Box 4"/>
          <p:cNvSpPr txBox="1">
            <a:spLocks noChangeArrowheads="1"/>
          </p:cNvSpPr>
          <p:nvPr/>
        </p:nvSpPr>
        <p:spPr bwMode="auto">
          <a:xfrm>
            <a:off x="2588260" y="93345"/>
            <a:ext cx="6322060"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（二）封建制度的拥护者</a:t>
            </a:r>
            <a:endParaRPr lang="zh-CN" altLang="en-US" sz="3600">
              <a:solidFill>
                <a:srgbClr val="1D41D5"/>
              </a:solidFill>
              <a:latin typeface="华文新魏" panose="02010800040101010101" charset="-122"/>
              <a:ea typeface="华文新魏"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左大括号 27"/>
          <p:cNvSpPr/>
          <p:nvPr/>
        </p:nvSpPr>
        <p:spPr>
          <a:xfrm>
            <a:off x="2665730" y="1405255"/>
            <a:ext cx="296545" cy="2876550"/>
          </a:xfrm>
          <a:prstGeom prst="leftBrace">
            <a:avLst>
              <a:gd name="adj1" fmla="val 68567"/>
              <a:gd name="adj2" fmla="val 50000"/>
            </a:avLst>
          </a:prstGeom>
          <a:noFill/>
        </p:spPr>
        <p:style>
          <a:lnRef idx="3">
            <a:schemeClr val="dk1"/>
          </a:lnRef>
          <a:fillRef idx="0">
            <a:schemeClr val="dk1"/>
          </a:fillRef>
          <a:effectRef idx="2">
            <a:schemeClr val="dk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mn-cs"/>
            </a:endParaRPr>
          </a:p>
        </p:txBody>
      </p:sp>
      <p:sp>
        <p:nvSpPr>
          <p:cNvPr id="34" name="TextBox 33"/>
          <p:cNvSpPr txBox="1"/>
          <p:nvPr/>
        </p:nvSpPr>
        <p:spPr>
          <a:xfrm>
            <a:off x="2024295" y="1751104"/>
            <a:ext cx="553998" cy="2306955"/>
          </a:xfrm>
          <a:prstGeom prst="rect">
            <a:avLst/>
          </a:prstGeom>
          <a:noFill/>
          <a:effectLst/>
        </p:spPr>
        <p:style>
          <a:lnRef idx="1">
            <a:schemeClr val="dk1"/>
          </a:lnRef>
          <a:fillRef idx="3">
            <a:schemeClr val="dk1"/>
          </a:fillRef>
          <a:effectRef idx="2">
            <a:schemeClr val="dk1"/>
          </a:effectRef>
          <a:fontRef idx="minor">
            <a:schemeClr val="lt1"/>
          </a:fontRef>
        </p:style>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FF0000"/>
                </a:solidFill>
                <a:effectLst/>
                <a:uLnTx/>
                <a:uFillTx/>
                <a:latin typeface="黑体" panose="02010609060101010101" charset="-122"/>
                <a:ea typeface="黑体" panose="02010609060101010101" charset="-122"/>
                <a:cs typeface="+mn-cs"/>
              </a:rPr>
              <a:t>西欧封建制度</a:t>
            </a:r>
          </a:p>
        </p:txBody>
      </p:sp>
      <p:sp>
        <p:nvSpPr>
          <p:cNvPr id="4" name="TextBox 33"/>
          <p:cNvSpPr txBox="1"/>
          <p:nvPr/>
        </p:nvSpPr>
        <p:spPr>
          <a:xfrm>
            <a:off x="2962275" y="1119505"/>
            <a:ext cx="3456940" cy="460375"/>
          </a:xfrm>
          <a:prstGeom prst="rect">
            <a:avLst/>
          </a:prstGeom>
          <a:noFill/>
          <a:effectLst/>
        </p:spPr>
        <p:style>
          <a:lnRef idx="1">
            <a:schemeClr val="dk1"/>
          </a:lnRef>
          <a:fillRef idx="3">
            <a:schemeClr val="dk1"/>
          </a:fillRef>
          <a:effectRef idx="2">
            <a:schemeClr val="dk1"/>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noProof="0" dirty="0">
                <a:ln>
                  <a:noFill/>
                </a:ln>
                <a:solidFill>
                  <a:srgbClr val="FF0000"/>
                </a:solidFill>
                <a:effectLst/>
                <a:uLnTx/>
                <a:uFillTx/>
                <a:latin typeface="黑体" panose="02010609060101010101" charset="-122"/>
                <a:ea typeface="黑体" panose="02010609060101010101" charset="-122"/>
                <a:sym typeface="+mn-ea"/>
              </a:rPr>
              <a:t>政治上：封君封臣制</a:t>
            </a:r>
            <a:endParaRPr kumimoji="0" lang="zh-CN" altLang="en-US" sz="2400" b="1" i="0" u="none" strike="noStrike" kern="1200" cap="none" spc="0" normalizeH="0" baseline="0" noProof="0" dirty="0">
              <a:ln>
                <a:noFill/>
              </a:ln>
              <a:solidFill>
                <a:srgbClr val="FF0000"/>
              </a:solidFill>
              <a:effectLst/>
              <a:uLnTx/>
              <a:uFillTx/>
              <a:latin typeface="黑体" panose="02010609060101010101" charset="-122"/>
              <a:ea typeface="黑体" panose="02010609060101010101" charset="-122"/>
              <a:cs typeface="+mn-cs"/>
            </a:endParaRPr>
          </a:p>
        </p:txBody>
      </p:sp>
      <p:sp>
        <p:nvSpPr>
          <p:cNvPr id="6" name="Text Box 3"/>
          <p:cNvSpPr txBox="1"/>
          <p:nvPr/>
        </p:nvSpPr>
        <p:spPr>
          <a:xfrm>
            <a:off x="3763010" y="1751330"/>
            <a:ext cx="6135370" cy="1014730"/>
          </a:xfrm>
          <a:prstGeom prst="rect">
            <a:avLst/>
          </a:prstGeom>
          <a:noFill/>
          <a:ln w="9525">
            <a:noFill/>
          </a:ln>
        </p:spPr>
        <p:txBody>
          <a:bodyPr wrap="square">
            <a:spAutoFit/>
          </a:bodyPr>
          <a:lstStyle/>
          <a:p>
            <a:pPr>
              <a:spcBef>
                <a:spcPct val="50000"/>
              </a:spcBef>
            </a:pPr>
            <a:r>
              <a:rPr lang="zh-CN" altLang="en-US" sz="2400" b="1" dirty="0">
                <a:latin typeface="黑体" panose="02010609060101010101" charset="-122"/>
                <a:ea typeface="黑体" panose="02010609060101010101" charset="-122"/>
              </a:rPr>
              <a:t>（</a:t>
            </a:r>
            <a:r>
              <a:rPr lang="en-US" altLang="zh-CN" sz="2400" b="1" dirty="0">
                <a:latin typeface="黑体" panose="02010609060101010101" charset="-122"/>
                <a:ea typeface="黑体" panose="02010609060101010101" charset="-122"/>
              </a:rPr>
              <a:t>1</a:t>
            </a:r>
            <a:r>
              <a:rPr lang="zh-CN" altLang="en-US" sz="2400" b="1" dirty="0">
                <a:latin typeface="黑体" panose="02010609060101010101" charset="-122"/>
                <a:ea typeface="黑体" panose="02010609060101010101" charset="-122"/>
              </a:rPr>
              <a:t>）分级基础：</a:t>
            </a:r>
            <a:r>
              <a:rPr lang="zh-CN" altLang="en-US" sz="2400" b="1" dirty="0">
                <a:latin typeface="Gill Sans MT" panose="020B0502020104020203" pitchFamily="34" charset="0"/>
                <a:ea typeface="黑体" panose="02010609060101010101" charset="-122"/>
              </a:rPr>
              <a:t>采邑分封，权利对应义务</a:t>
            </a:r>
            <a:endParaRPr lang="en-US" altLang="zh-CN" sz="2400" b="1" dirty="0">
              <a:latin typeface="Gill Sans MT" panose="020B0502020104020203" pitchFamily="34" charset="0"/>
              <a:ea typeface="黑体" panose="02010609060101010101" charset="-122"/>
            </a:endParaRPr>
          </a:p>
          <a:p>
            <a:pPr>
              <a:spcBef>
                <a:spcPct val="50000"/>
              </a:spcBef>
            </a:pPr>
            <a:r>
              <a:rPr lang="zh-CN" altLang="en-US" sz="2400" b="1" dirty="0">
                <a:latin typeface="黑体" panose="02010609060101010101" charset="-122"/>
                <a:ea typeface="黑体" panose="02010609060101010101" charset="-122"/>
              </a:rPr>
              <a:t>（</a:t>
            </a:r>
            <a:r>
              <a:rPr lang="en-US" altLang="zh-CN" sz="2400" b="1" dirty="0">
                <a:latin typeface="黑体" panose="02010609060101010101" charset="-122"/>
                <a:ea typeface="黑体" panose="02010609060101010101" charset="-122"/>
              </a:rPr>
              <a:t>2</a:t>
            </a:r>
            <a:r>
              <a:rPr lang="zh-CN" altLang="en-US" sz="2400" b="1" dirty="0">
                <a:latin typeface="黑体" panose="02010609060101010101" charset="-122"/>
                <a:ea typeface="黑体" panose="02010609060101010101" charset="-122"/>
              </a:rPr>
              <a:t>）从属关系：层层分封，依次互为主从</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内容占位符 3"/>
          <p:cNvPicPr>
            <a:picLocks noGrp="1" noChangeAspect="1"/>
          </p:cNvPicPr>
          <p:nvPr>
            <p:ph idx="1"/>
          </p:nvPr>
        </p:nvPicPr>
        <p:blipFill>
          <a:blip r:embed="rId3" cstate="print"/>
          <a:stretch>
            <a:fillRect/>
          </a:stretch>
        </p:blipFill>
        <p:spPr>
          <a:xfrm>
            <a:off x="3256598" y="846455"/>
            <a:ext cx="5934075" cy="3951288"/>
          </a:xfrm>
        </p:spPr>
      </p:pic>
      <p:sp>
        <p:nvSpPr>
          <p:cNvPr id="24578" name="TextBox 4"/>
          <p:cNvSpPr txBox="1"/>
          <p:nvPr/>
        </p:nvSpPr>
        <p:spPr>
          <a:xfrm>
            <a:off x="3085148" y="5152073"/>
            <a:ext cx="7332980" cy="953135"/>
          </a:xfrm>
          <a:prstGeom prst="rect">
            <a:avLst/>
          </a:prstGeom>
          <a:noFill/>
          <a:ln w="9525">
            <a:noFill/>
          </a:ln>
        </p:spPr>
        <p:txBody>
          <a:bodyPr wrap="none" anchor="t">
            <a:spAutoFit/>
          </a:bodyPr>
          <a:lstStyle/>
          <a:p>
            <a:pPr algn="l"/>
            <a:r>
              <a:rPr sz="2800" b="1">
                <a:latin typeface="黑体" panose="02010609060101010101" charset="-122"/>
                <a:ea typeface="黑体" panose="02010609060101010101" charset="-122"/>
                <a:cs typeface="黑体" panose="02010609060101010101" charset="-122"/>
              </a:rPr>
              <a:t>法兰克：“我的附庸的附庸，不是我的附庸”</a:t>
            </a:r>
          </a:p>
          <a:p>
            <a:pPr algn="l"/>
            <a:r>
              <a:rPr sz="2800" b="1">
                <a:latin typeface="黑体" panose="02010609060101010101" charset="-122"/>
                <a:ea typeface="黑体" panose="02010609060101010101" charset="-122"/>
                <a:cs typeface="黑体" panose="02010609060101010101" charset="-122"/>
              </a:rPr>
              <a:t>英格兰：</a:t>
            </a:r>
            <a:r>
              <a:rPr sz="2800" b="1">
                <a:latin typeface="黑体" panose="02010609060101010101" charset="-122"/>
                <a:ea typeface="黑体" panose="02010609060101010101" charset="-122"/>
                <a:cs typeface="黑体" panose="02010609060101010101" charset="-122"/>
                <a:sym typeface="+mn-ea"/>
              </a:rPr>
              <a:t>“我的附庸的附庸，是我的附庸”</a:t>
            </a:r>
            <a:endParaRPr sz="2800" b="1">
              <a:latin typeface="黑体" panose="02010609060101010101" charset="-122"/>
              <a:ea typeface="黑体" panose="02010609060101010101" charset="-122"/>
              <a:cs typeface="黑体" panose="02010609060101010101" charset="-122"/>
            </a:endParaRPr>
          </a:p>
        </p:txBody>
      </p:sp>
      <p:sp>
        <p:nvSpPr>
          <p:cNvPr id="23553" name="TextBox 3"/>
          <p:cNvSpPr txBox="1"/>
          <p:nvPr/>
        </p:nvSpPr>
        <p:spPr>
          <a:xfrm>
            <a:off x="1898015" y="262890"/>
            <a:ext cx="8652510" cy="521970"/>
          </a:xfrm>
          <a:prstGeom prst="rect">
            <a:avLst/>
          </a:prstGeom>
          <a:noFill/>
          <a:ln w="9525">
            <a:noFill/>
          </a:ln>
        </p:spPr>
        <p:txBody>
          <a:bodyPr wrap="square" anchor="t">
            <a:spAutoFit/>
          </a:bodyPr>
          <a:lstStyle/>
          <a:p>
            <a:r>
              <a:rPr lang="en-US" sz="2800" b="1">
                <a:latin typeface="黑体" panose="02010609060101010101" charset="-122"/>
                <a:ea typeface="黑体" panose="02010609060101010101" charset="-122"/>
                <a:cs typeface="黑体" panose="02010609060101010101" charset="-122"/>
              </a:rPr>
              <a:t>    </a:t>
            </a:r>
            <a:endParaRPr lang="zh-CN" sz="2000">
              <a:latin typeface="黑体" panose="02010609060101010101" charset="-122"/>
              <a:ea typeface="黑体" panose="02010609060101010101" charset="-122"/>
              <a:cs typeface="黑体" panose="02010609060101010101" charset="-122"/>
            </a:endParaRPr>
          </a:p>
        </p:txBody>
      </p:sp>
      <p:pic>
        <p:nvPicPr>
          <p:cNvPr id="5" name="图片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607483" y="5050777"/>
            <a:ext cx="1382806" cy="1338243"/>
          </a:xfrm>
          <a:prstGeom prst="rect">
            <a:avLst/>
          </a:prstGeom>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3553"/>
                                        </p:tgtEl>
                                        <p:attrNameLst>
                                          <p:attrName>style.visibility</p:attrName>
                                        </p:attrNameLst>
                                      </p:cBhvr>
                                      <p:to>
                                        <p:strVal val="visible"/>
                                      </p:to>
                                    </p:set>
                                    <p:animEffect transition="in" filter="wipe(down)">
                                      <p:cBhvr>
                                        <p:cTn id="7" dur="500"/>
                                        <p:tgtEl>
                                          <p:spTgt spid="2355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4578">
                                            <p:txEl>
                                              <p:pRg st="0" end="0"/>
                                            </p:txEl>
                                          </p:spTgt>
                                        </p:tgtEl>
                                        <p:attrNameLst>
                                          <p:attrName>style.visibility</p:attrName>
                                        </p:attrNameLst>
                                      </p:cBhvr>
                                      <p:to>
                                        <p:strVal val="visible"/>
                                      </p:to>
                                    </p:set>
                                    <p:animEffect transition="in" filter="wipe(down)">
                                      <p:cBhvr>
                                        <p:cTn id="12" dur="500"/>
                                        <p:tgtEl>
                                          <p:spTgt spid="2457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4578">
                                            <p:txEl>
                                              <p:pRg st="1" end="1"/>
                                            </p:txEl>
                                          </p:spTgt>
                                        </p:tgtEl>
                                        <p:attrNameLst>
                                          <p:attrName>style.visibility</p:attrName>
                                        </p:attrNameLst>
                                      </p:cBhvr>
                                      <p:to>
                                        <p:strVal val="visible"/>
                                      </p:to>
                                    </p:set>
                                    <p:animEffect transition="in" filter="wipe(down)">
                                      <p:cBhvr>
                                        <p:cTn id="17" dur="500"/>
                                        <p:tgtEl>
                                          <p:spTgt spid="2457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aYCU9bN"/>
          <p:cNvPicPr>
            <a:picLocks noChangeAspect="1"/>
          </p:cNvPicPr>
          <p:nvPr/>
        </p:nvPicPr>
        <p:blipFill>
          <a:blip r:embed="rId3" cstate="print"/>
          <a:stretch>
            <a:fillRect/>
          </a:stretch>
        </p:blipFill>
        <p:spPr>
          <a:xfrm>
            <a:off x="1507490" y="31115"/>
            <a:ext cx="1080770" cy="711200"/>
          </a:xfrm>
          <a:prstGeom prst="rect">
            <a:avLst/>
          </a:prstGeom>
        </p:spPr>
      </p:pic>
      <p:pic>
        <p:nvPicPr>
          <p:cNvPr id="5" name="图片 4"/>
          <p:cNvPicPr>
            <a:picLocks noChangeAspect="1"/>
          </p:cNvPicPr>
          <p:nvPr/>
        </p:nvPicPr>
        <p:blipFill>
          <a:blip r:embed="rId4" cstate="print"/>
          <a:stretch>
            <a:fillRect/>
          </a:stretch>
        </p:blipFill>
        <p:spPr>
          <a:xfrm>
            <a:off x="6871970" y="1486535"/>
            <a:ext cx="3709035" cy="2950210"/>
          </a:xfrm>
          <a:prstGeom prst="rect">
            <a:avLst/>
          </a:prstGeom>
        </p:spPr>
      </p:pic>
      <p:sp>
        <p:nvSpPr>
          <p:cNvPr id="6" name="文本框 5"/>
          <p:cNvSpPr txBox="1"/>
          <p:nvPr/>
        </p:nvSpPr>
        <p:spPr>
          <a:xfrm>
            <a:off x="7456170" y="4547235"/>
            <a:ext cx="2540000" cy="645160"/>
          </a:xfrm>
          <a:prstGeom prst="rect">
            <a:avLst/>
          </a:prstGeom>
          <a:noFill/>
        </p:spPr>
        <p:txBody>
          <a:bodyPr wrap="square" rtlCol="0" anchor="t">
            <a:spAutoFit/>
          </a:bodyPr>
          <a:lstStyle/>
          <a:p>
            <a:r>
              <a:rPr lang="zh-CN" altLang="en-US" b="1">
                <a:latin typeface="楷体" panose="02010609060101010101" charset="-122"/>
                <a:ea typeface="楷体" panose="02010609060101010101" charset="-122"/>
              </a:rPr>
              <a:t>哈罗德（图右拔箭者）在黑斯廷斯战役中阵亡</a:t>
            </a:r>
          </a:p>
        </p:txBody>
      </p:sp>
      <p:pic>
        <p:nvPicPr>
          <p:cNvPr id="7" name="图片 6"/>
          <p:cNvPicPr>
            <a:picLocks noChangeAspect="1"/>
          </p:cNvPicPr>
          <p:nvPr/>
        </p:nvPicPr>
        <p:blipFill>
          <a:blip r:embed="rId5" cstate="print"/>
          <a:stretch>
            <a:fillRect/>
          </a:stretch>
        </p:blipFill>
        <p:spPr>
          <a:xfrm>
            <a:off x="4658995" y="1485900"/>
            <a:ext cx="2094230" cy="2950845"/>
          </a:xfrm>
          <a:prstGeom prst="rect">
            <a:avLst/>
          </a:prstGeom>
        </p:spPr>
      </p:pic>
      <p:sp>
        <p:nvSpPr>
          <p:cNvPr id="9" name="文本框 8"/>
          <p:cNvSpPr txBox="1"/>
          <p:nvPr/>
        </p:nvSpPr>
        <p:spPr>
          <a:xfrm>
            <a:off x="4659630" y="4547235"/>
            <a:ext cx="1979295" cy="1198880"/>
          </a:xfrm>
          <a:prstGeom prst="rect">
            <a:avLst/>
          </a:prstGeom>
          <a:noFill/>
        </p:spPr>
        <p:txBody>
          <a:bodyPr wrap="square" rtlCol="0" anchor="t">
            <a:spAutoFit/>
          </a:bodyPr>
          <a:lstStyle/>
          <a:p>
            <a:pPr algn="ctr"/>
            <a:r>
              <a:rPr lang="zh-CN" altLang="en-US" b="1">
                <a:solidFill>
                  <a:srgbClr val="FF0000"/>
                </a:solidFill>
                <a:latin typeface="楷体" panose="02010609060101010101" charset="-122"/>
                <a:ea typeface="楷体" panose="02010609060101010101" charset="-122"/>
                <a:sym typeface="+mn-ea"/>
              </a:rPr>
              <a:t>诺曼底公爵</a:t>
            </a:r>
          </a:p>
          <a:p>
            <a:pPr algn="ctr"/>
            <a:r>
              <a:rPr lang="zh-CN" altLang="en-US" b="1">
                <a:latin typeface="楷体" panose="02010609060101010101" charset="-122"/>
                <a:ea typeface="楷体" panose="02010609060101010101" charset="-122"/>
              </a:rPr>
              <a:t>征服者威廉</a:t>
            </a:r>
          </a:p>
          <a:p>
            <a:pPr algn="ctr"/>
            <a:r>
              <a:rPr lang="zh-CN" altLang="en-US" b="1">
                <a:solidFill>
                  <a:srgbClr val="FF0000"/>
                </a:solidFill>
                <a:latin typeface="楷体" panose="02010609060101010101" charset="-122"/>
                <a:ea typeface="楷体" panose="02010609060101010101" charset="-122"/>
              </a:rPr>
              <a:t>英格兰国王</a:t>
            </a:r>
          </a:p>
          <a:p>
            <a:pPr algn="ctr"/>
            <a:r>
              <a:rPr lang="zh-CN" altLang="en-US" b="1">
                <a:latin typeface="楷体" panose="02010609060101010101" charset="-122"/>
                <a:ea typeface="楷体" panose="02010609060101010101" charset="-122"/>
              </a:rPr>
              <a:t>约1028年-1087年</a:t>
            </a:r>
          </a:p>
        </p:txBody>
      </p:sp>
      <p:sp>
        <p:nvSpPr>
          <p:cNvPr id="2" name="Text Box 4"/>
          <p:cNvSpPr txBox="1">
            <a:spLocks noChangeArrowheads="1"/>
          </p:cNvSpPr>
          <p:nvPr/>
        </p:nvSpPr>
        <p:spPr bwMode="auto">
          <a:xfrm>
            <a:off x="2588260" y="93345"/>
            <a:ext cx="5211445"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（三）封建制度的推进者</a:t>
            </a:r>
            <a:endParaRPr lang="zh-CN" altLang="en-US" sz="3600">
              <a:solidFill>
                <a:srgbClr val="1D41D5"/>
              </a:solidFill>
              <a:latin typeface="华文新魏" panose="02010800040101010101" charset="-122"/>
              <a:ea typeface="华文新魏" panose="02010800040101010101" charset="-122"/>
            </a:endParaRPr>
          </a:p>
        </p:txBody>
      </p:sp>
      <p:pic>
        <p:nvPicPr>
          <p:cNvPr id="3" name="图片 2"/>
          <p:cNvPicPr>
            <a:picLocks noChangeAspect="1"/>
          </p:cNvPicPr>
          <p:nvPr/>
        </p:nvPicPr>
        <p:blipFill>
          <a:blip r:embed="rId6" cstate="print"/>
          <a:stretch>
            <a:fillRect/>
          </a:stretch>
        </p:blipFill>
        <p:spPr>
          <a:xfrm>
            <a:off x="1588770" y="1485265"/>
            <a:ext cx="2951480" cy="2951480"/>
          </a:xfrm>
          <a:prstGeom prst="rect">
            <a:avLst/>
          </a:prstGeom>
        </p:spPr>
      </p:pic>
      <p:sp>
        <p:nvSpPr>
          <p:cNvPr id="8" name="文本框 7"/>
          <p:cNvSpPr txBox="1"/>
          <p:nvPr/>
        </p:nvSpPr>
        <p:spPr>
          <a:xfrm>
            <a:off x="1589405" y="4547235"/>
            <a:ext cx="2951480" cy="645160"/>
          </a:xfrm>
          <a:prstGeom prst="rect">
            <a:avLst/>
          </a:prstGeom>
          <a:noFill/>
        </p:spPr>
        <p:txBody>
          <a:bodyPr wrap="square" rtlCol="0" anchor="t">
            <a:spAutoFit/>
          </a:bodyPr>
          <a:lstStyle/>
          <a:p>
            <a:pPr algn="ctr"/>
            <a:r>
              <a:rPr lang="zh-CN" altLang="en-US" b="1">
                <a:latin typeface="楷体" panose="02010609060101010101" charset="-122"/>
                <a:ea typeface="楷体" panose="02010609060101010101" charset="-122"/>
              </a:rPr>
              <a:t>忏悔者爱德华</a:t>
            </a:r>
          </a:p>
          <a:p>
            <a:r>
              <a:rPr lang="zh-CN" altLang="en-US" b="1">
                <a:latin typeface="楷体" panose="02010609060101010101" charset="-122"/>
                <a:ea typeface="楷体" panose="02010609060101010101" charset="-122"/>
              </a:rPr>
              <a:t>（约1001年－1066年1月5日）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wipe(down)">
                                      <p:cBhvr>
                                        <p:cTn id="7" dur="500"/>
                                        <p:tgtEl>
                                          <p:spTgt spid="9">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9">
                                            <p:txEl>
                                              <p:pRg st="2" end="2"/>
                                            </p:txEl>
                                          </p:spTgt>
                                        </p:tgtEl>
                                        <p:attrNameLst>
                                          <p:attrName>style.visibility</p:attrName>
                                        </p:attrNameLst>
                                      </p:cBhvr>
                                      <p:to>
                                        <p:strVal val="visible"/>
                                      </p:to>
                                    </p:set>
                                    <p:animEffect transition="in" filter="wipe(down)">
                                      <p:cBhvr>
                                        <p:cTn id="10"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148840" y="1403985"/>
            <a:ext cx="7894320" cy="2984500"/>
          </a:xfrm>
          <a:prstGeom prst="rect">
            <a:avLst/>
          </a:prstGeom>
          <a:solidFill>
            <a:schemeClr val="bg1"/>
          </a:solidFill>
        </p:spPr>
        <p:txBody>
          <a:bodyPr wrap="square" rtlCol="0">
            <a:spAutoFit/>
          </a:bodyPr>
          <a:lstStyle/>
          <a:p>
            <a:r>
              <a:rPr lang="en-US" altLang="zh-CN" sz="2400">
                <a:latin typeface="黑体" panose="02010609060101010101" charset="-122"/>
                <a:ea typeface="黑体" panose="02010609060101010101" charset="-122"/>
              </a:rPr>
              <a:t>    </a:t>
            </a:r>
            <a:r>
              <a:rPr lang="en-US" altLang="zh-CN" sz="2800">
                <a:latin typeface="黑体" panose="02010609060101010101" charset="-122"/>
                <a:ea typeface="黑体" panose="02010609060101010101" charset="-122"/>
              </a:rPr>
              <a:t>“</a:t>
            </a:r>
            <a:r>
              <a:rPr lang="zh-CN" altLang="en-US" sz="2800">
                <a:latin typeface="黑体" panose="02010609060101010101" charset="-122"/>
                <a:ea typeface="黑体" panose="02010609060101010101" charset="-122"/>
              </a:rPr>
              <a:t>诺曼人的入侵进一步削弱了西欧的王权，如法国已被各地公爵和大小贵族所瓜分，当</a:t>
            </a:r>
            <a:r>
              <a:rPr lang="en-US" altLang="zh-CN" sz="2800">
                <a:latin typeface="黑体" panose="02010609060101010101" charset="-122"/>
                <a:ea typeface="黑体" panose="02010609060101010101" charset="-122"/>
              </a:rPr>
              <a:t>987</a:t>
            </a:r>
            <a:r>
              <a:rPr lang="zh-CN" altLang="en-US" sz="2800">
                <a:latin typeface="黑体" panose="02010609060101010101" charset="-122"/>
                <a:ea typeface="黑体" panose="02010609060101010101" charset="-122"/>
              </a:rPr>
              <a:t>年休</a:t>
            </a:r>
            <a:r>
              <a:rPr lang="en-US" altLang="zh-CN" sz="2800">
                <a:latin typeface="黑体" panose="02010609060101010101" charset="-122"/>
                <a:ea typeface="黑体" panose="02010609060101010101" charset="-122"/>
              </a:rPr>
              <a:t>·</a:t>
            </a:r>
            <a:r>
              <a:rPr lang="zh-CN" altLang="en-US" sz="2800">
                <a:latin typeface="黑体" panose="02010609060101010101" charset="-122"/>
                <a:ea typeface="黑体" panose="02010609060101010101" charset="-122"/>
              </a:rPr>
              <a:t>卡佩当选为国王时，法国王室只占有塞纳河与卢瓦尔河之间的狭小地带。</a:t>
            </a:r>
            <a:r>
              <a:rPr lang="en-US" altLang="zh-CN" sz="2800">
                <a:latin typeface="黑体" panose="02010609060101010101" charset="-122"/>
                <a:ea typeface="黑体" panose="02010609060101010101" charset="-122"/>
              </a:rPr>
              <a:t>……</a:t>
            </a:r>
            <a:r>
              <a:rPr lang="zh-CN" altLang="en-US" sz="2800">
                <a:latin typeface="黑体" panose="02010609060101010101" charset="-122"/>
                <a:ea typeface="黑体" panose="02010609060101010101" charset="-122"/>
              </a:rPr>
              <a:t>为防卫而建造的城堡遍布西欧各地，农奴制度进一步发展，分裂割据的封建制度得到进一步加强。”</a:t>
            </a:r>
            <a:endParaRPr lang="zh-CN" altLang="en-US">
              <a:latin typeface="黑体" panose="02010609060101010101" charset="-122"/>
              <a:ea typeface="黑体" panose="02010609060101010101" charset="-122"/>
            </a:endParaRPr>
          </a:p>
          <a:p>
            <a:pPr algn="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王晋新《西欧文明之路》</a:t>
            </a:r>
          </a:p>
        </p:txBody>
      </p:sp>
      <p:pic>
        <p:nvPicPr>
          <p:cNvPr id="5" name="图片 4"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7" name="Text Box 4"/>
          <p:cNvSpPr txBox="1">
            <a:spLocks noChangeArrowheads="1"/>
          </p:cNvSpPr>
          <p:nvPr/>
        </p:nvSpPr>
        <p:spPr bwMode="auto">
          <a:xfrm>
            <a:off x="2588260" y="93345"/>
            <a:ext cx="5211445"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（三）封建制度的推进者</a:t>
            </a:r>
            <a:endParaRPr lang="zh-CN" altLang="en-US" sz="3600">
              <a:solidFill>
                <a:srgbClr val="1D41D5"/>
              </a:solidFill>
              <a:latin typeface="华文新魏" panose="02010800040101010101" charset="-122"/>
              <a:ea typeface="华文新魏" panose="02010800040101010101" charset="-122"/>
            </a:endParaRPr>
          </a:p>
        </p:txBody>
      </p:sp>
      <p:sp>
        <p:nvSpPr>
          <p:cNvPr id="18436" name="TextBox 5"/>
          <p:cNvSpPr txBox="1"/>
          <p:nvPr/>
        </p:nvSpPr>
        <p:spPr>
          <a:xfrm>
            <a:off x="4167505" y="4711065"/>
            <a:ext cx="3187065" cy="1383665"/>
          </a:xfrm>
          <a:prstGeom prst="rect">
            <a:avLst/>
          </a:prstGeom>
          <a:noFill/>
          <a:ln w="9525">
            <a:noFill/>
          </a:ln>
        </p:spPr>
        <p:txBody>
          <a:bodyPr wrap="square" anchor="t">
            <a:spAutoFit/>
          </a:bodyPr>
          <a:lstStyle/>
          <a:p>
            <a:pPr marL="514350" indent="-514350" algn="l">
              <a:buFont typeface="+mj-ea"/>
              <a:buAutoNum type="circleNumDbPlain"/>
            </a:pPr>
            <a:r>
              <a:rPr lang="zh-CN" altLang="en-US" sz="2800" b="1" dirty="0">
                <a:solidFill>
                  <a:srgbClr val="FF0000"/>
                </a:solidFill>
                <a:latin typeface="楷体" panose="02010609060101010101" charset="-122"/>
                <a:ea typeface="楷体" panose="02010609060101010101" charset="-122"/>
              </a:rPr>
              <a:t>维京人入侵；</a:t>
            </a:r>
          </a:p>
          <a:p>
            <a:pPr marL="514350" indent="-514350" algn="l">
              <a:buFont typeface="+mj-ea"/>
              <a:buAutoNum type="circleNumDbPlain"/>
            </a:pPr>
            <a:r>
              <a:rPr lang="zh-CN" altLang="en-US" sz="2800" b="1" dirty="0">
                <a:solidFill>
                  <a:srgbClr val="FF0000"/>
                </a:solidFill>
                <a:latin typeface="楷体" panose="02010609060101010101" charset="-122"/>
                <a:ea typeface="楷体" panose="02010609060101010101" charset="-122"/>
              </a:rPr>
              <a:t>城堡的修筑；</a:t>
            </a:r>
          </a:p>
          <a:p>
            <a:pPr marL="514350" indent="-514350" algn="l">
              <a:buFont typeface="+mj-ea"/>
              <a:buAutoNum type="circleNumDbPlain"/>
            </a:pPr>
            <a:r>
              <a:rPr lang="zh-CN" altLang="en-US" sz="2800" b="1" dirty="0">
                <a:solidFill>
                  <a:srgbClr val="FF0000"/>
                </a:solidFill>
                <a:latin typeface="楷体" panose="02010609060101010101" charset="-122"/>
                <a:ea typeface="楷体" panose="02010609060101010101" charset="-122"/>
              </a:rPr>
              <a:t>农奴制的发展。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wipe(down)">
                                      <p:cBhvr>
                                        <p:cTn id="7"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958975" y="2679700"/>
            <a:ext cx="8446135" cy="2553335"/>
          </a:xfrm>
          <a:prstGeom prst="rect">
            <a:avLst/>
          </a:prstGeom>
          <a:solidFill>
            <a:schemeClr val="bg1"/>
          </a:solidFill>
        </p:spPr>
        <p:txBody>
          <a:bodyPr wrap="square" rtlCol="0">
            <a:spAutoFit/>
          </a:bodyPr>
          <a:lstStyle/>
          <a:p>
            <a:r>
              <a:rPr lang="en-US" altLang="zh-CN" sz="2400">
                <a:latin typeface="黑体" panose="02010609060101010101" charset="-122"/>
                <a:ea typeface="黑体" panose="02010609060101010101" charset="-122"/>
              </a:rPr>
              <a:t>    </a:t>
            </a:r>
            <a:r>
              <a:rPr sz="2800">
                <a:latin typeface="黑体" panose="02010609060101010101" charset="-122"/>
                <a:ea typeface="黑体" panose="02010609060101010101" charset="-122"/>
              </a:rPr>
              <a:t>诺曼底公爵威廉在武力征服不列颠之后，</a:t>
            </a:r>
            <a:r>
              <a:rPr lang="zh-CN" sz="2800">
                <a:latin typeface="黑体" panose="02010609060101010101" charset="-122"/>
                <a:ea typeface="黑体" panose="02010609060101010101" charset="-122"/>
              </a:rPr>
              <a:t>出</a:t>
            </a:r>
            <a:r>
              <a:rPr sz="2800">
                <a:latin typeface="黑体" panose="02010609060101010101" charset="-122"/>
                <a:ea typeface="黑体" panose="02010609060101010101" charset="-122"/>
              </a:rPr>
              <a:t>于巩固自身统治的需要，“在军事征服的基础上，将盎格鲁撒克逊王国的政治遗产与诺曼的封建统治方式作了调适与整合，确立起强大的封建王权，史家称之为西欧‘第一个最完善的封建王权典型’。”</a:t>
            </a:r>
          </a:p>
          <a:p>
            <a:pPr algn="r"/>
            <a:r>
              <a:rPr lang="zh-CN" altLang="en-US" sz="2000">
                <a:latin typeface="黑体" panose="02010609060101010101" charset="-122"/>
                <a:ea typeface="黑体" panose="02010609060101010101" charset="-122"/>
              </a:rPr>
              <a:t> </a:t>
            </a: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孟广林《中古前期英国封建王权与世俗贵族的关系》</a:t>
            </a:r>
          </a:p>
        </p:txBody>
      </p:sp>
      <p:pic>
        <p:nvPicPr>
          <p:cNvPr id="5" name="图片 4"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7" name="Text Box 4"/>
          <p:cNvSpPr txBox="1">
            <a:spLocks noChangeArrowheads="1"/>
          </p:cNvSpPr>
          <p:nvPr/>
        </p:nvSpPr>
        <p:spPr bwMode="auto">
          <a:xfrm>
            <a:off x="2588260" y="93345"/>
            <a:ext cx="5211445"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（三）封建制度的推进者</a:t>
            </a:r>
            <a:endParaRPr lang="zh-CN" altLang="en-US" sz="3600">
              <a:solidFill>
                <a:srgbClr val="1D41D5"/>
              </a:solidFill>
              <a:latin typeface="华文新魏" panose="02010800040101010101" charset="-122"/>
              <a:ea typeface="华文新魏" panose="02010800040101010101" charset="-122"/>
            </a:endParaRPr>
          </a:p>
        </p:txBody>
      </p:sp>
      <p:sp>
        <p:nvSpPr>
          <p:cNvPr id="8" name="文本框 7"/>
          <p:cNvSpPr txBox="1"/>
          <p:nvPr/>
        </p:nvSpPr>
        <p:spPr>
          <a:xfrm>
            <a:off x="1958975" y="1010920"/>
            <a:ext cx="8446135" cy="1691640"/>
          </a:xfrm>
          <a:prstGeom prst="rect">
            <a:avLst/>
          </a:prstGeom>
          <a:solidFill>
            <a:schemeClr val="bg1"/>
          </a:solidFill>
        </p:spPr>
        <p:txBody>
          <a:bodyPr wrap="square" rtlCol="0" anchor="t">
            <a:spAutoFit/>
          </a:bodyPr>
          <a:lstStyle/>
          <a:p>
            <a:r>
              <a:rPr lang="en-US" altLang="zh-CN" sz="2800">
                <a:latin typeface="黑体" panose="02010609060101010101" charset="-122"/>
                <a:ea typeface="黑体" panose="02010609060101010101" charset="-122"/>
              </a:rPr>
              <a:t>    </a:t>
            </a:r>
            <a:r>
              <a:rPr lang="zh-CN" altLang="en-US" sz="2800">
                <a:latin typeface="黑体" panose="02010609060101010101" charset="-122"/>
                <a:ea typeface="黑体" panose="02010609060101010101" charset="-122"/>
              </a:rPr>
              <a:t>随着社会封建化的发展，诺曼底兴起了一些著名的封建大贵族家族，“在他们的积极拥护和参与下，诺曼底公爵的封建宗主政权也逐渐形成、完善。”</a:t>
            </a:r>
          </a:p>
          <a:p>
            <a:pPr algn="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孟广林《英国封建王权论稿》</a:t>
            </a:r>
          </a:p>
        </p:txBody>
      </p:sp>
      <p:sp>
        <p:nvSpPr>
          <p:cNvPr id="18436" name="TextBox 5"/>
          <p:cNvSpPr txBox="1"/>
          <p:nvPr/>
        </p:nvSpPr>
        <p:spPr>
          <a:xfrm>
            <a:off x="5039360" y="5387340"/>
            <a:ext cx="2526030" cy="645160"/>
          </a:xfrm>
          <a:prstGeom prst="rect">
            <a:avLst/>
          </a:prstGeom>
          <a:noFill/>
          <a:ln w="9525">
            <a:noFill/>
          </a:ln>
        </p:spPr>
        <p:txBody>
          <a:bodyPr wrap="square" anchor="t">
            <a:spAutoFit/>
          </a:bodyPr>
          <a:lstStyle/>
          <a:p>
            <a:pPr indent="0" algn="l">
              <a:buFont typeface="+mj-ea"/>
              <a:buNone/>
            </a:pPr>
            <a:r>
              <a:rPr lang="zh-CN" altLang="en-US" sz="3600" b="1" dirty="0">
                <a:solidFill>
                  <a:srgbClr val="FF0000"/>
                </a:solidFill>
                <a:latin typeface="楷体" panose="02010609060101010101" charset="-122"/>
                <a:ea typeface="楷体" panose="02010609060101010101" charset="-122"/>
              </a:rPr>
              <a:t>改革、征服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8436">
                                            <p:txEl>
                                              <p:pRg st="0" end="0"/>
                                            </p:txEl>
                                          </p:spTgt>
                                        </p:tgtEl>
                                        <p:attrNameLst>
                                          <p:attrName>style.visibility</p:attrName>
                                        </p:attrNameLst>
                                      </p:cBhvr>
                                      <p:to>
                                        <p:strVal val="visible"/>
                                      </p:to>
                                    </p:set>
                                    <p:animEffect transition="in" filter="wipe(down)">
                                      <p:cBhvr>
                                        <p:cTn id="7" dur="500"/>
                                        <p:tgtEl>
                                          <p:spTgt spid="1843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16150" y="2468880"/>
            <a:ext cx="7759700" cy="1691640"/>
          </a:xfrm>
          <a:prstGeom prst="rect">
            <a:avLst/>
          </a:prstGeom>
          <a:noFill/>
        </p:spPr>
        <p:txBody>
          <a:bodyPr wrap="square" rtlCol="0" anchor="t">
            <a:spAutoFit/>
          </a:bodyPr>
          <a:lstStyle/>
          <a:p>
            <a:r>
              <a:rPr lang="en-US" altLang="zh-CN" sz="2800">
                <a:latin typeface="黑体" panose="02010609060101010101" charset="-122"/>
                <a:ea typeface="黑体" panose="02010609060101010101" charset="-122"/>
                <a:cs typeface="黑体" panose="02010609060101010101" charset="-122"/>
              </a:rPr>
              <a:t>    </a:t>
            </a:r>
            <a:r>
              <a:rPr lang="zh-CN" altLang="en-US" sz="2800">
                <a:latin typeface="黑体" panose="02010609060101010101" charset="-122"/>
                <a:ea typeface="黑体" panose="02010609060101010101" charset="-122"/>
                <a:cs typeface="黑体" panose="02010609060101010101" charset="-122"/>
              </a:rPr>
              <a:t>维京人最初狂风暴雨般的侵袭，催生了地方分权制的形成，使“法兰西成为欧洲封建主义的中心故土。”</a:t>
            </a:r>
          </a:p>
          <a:p>
            <a:pPr algn="r"/>
            <a:r>
              <a:rPr lang="en-US" altLang="zh-CN" sz="2000">
                <a:latin typeface="黑体" panose="02010609060101010101" charset="-122"/>
                <a:ea typeface="黑体" panose="02010609060101010101" charset="-122"/>
                <a:cs typeface="黑体" panose="02010609060101010101" charset="-122"/>
              </a:rPr>
              <a:t>——</a:t>
            </a:r>
            <a:r>
              <a:rPr lang="zh-CN" altLang="en-US" sz="2000">
                <a:latin typeface="黑体" panose="02010609060101010101" charset="-122"/>
                <a:ea typeface="黑体" panose="02010609060101010101" charset="-122"/>
                <a:cs typeface="黑体" panose="02010609060101010101" charset="-122"/>
              </a:rPr>
              <a:t>[英]佩里·安德森《从古代到封建主义的过渡》</a:t>
            </a:r>
          </a:p>
        </p:txBody>
      </p:sp>
      <p:sp>
        <p:nvSpPr>
          <p:cNvPr id="7" name="Text Box 4"/>
          <p:cNvSpPr txBox="1">
            <a:spLocks noChangeArrowheads="1"/>
          </p:cNvSpPr>
          <p:nvPr/>
        </p:nvSpPr>
        <p:spPr bwMode="auto">
          <a:xfrm>
            <a:off x="2588260" y="93345"/>
            <a:ext cx="5211445"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（三）封建制度的推进者</a:t>
            </a:r>
            <a:endParaRPr lang="zh-CN" altLang="en-US" sz="3600">
              <a:solidFill>
                <a:srgbClr val="1D41D5"/>
              </a:solidFill>
              <a:latin typeface="华文新魏" panose="02010800040101010101" charset="-122"/>
              <a:ea typeface="华文新魏" panose="02010800040101010101"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aYCU9bN"/>
          <p:cNvPicPr>
            <a:picLocks noChangeAspect="1"/>
          </p:cNvPicPr>
          <p:nvPr/>
        </p:nvPicPr>
        <p:blipFill>
          <a:blip r:embed="rId4" cstate="print"/>
          <a:stretch>
            <a:fillRect/>
          </a:stretch>
        </p:blipFill>
        <p:spPr>
          <a:xfrm>
            <a:off x="1507490" y="31115"/>
            <a:ext cx="1080770" cy="711200"/>
          </a:xfrm>
          <a:prstGeom prst="rect">
            <a:avLst/>
          </a:prstGeom>
        </p:spPr>
      </p:pic>
      <p:sp>
        <p:nvSpPr>
          <p:cNvPr id="6" name="文本框 5"/>
          <p:cNvSpPr txBox="1"/>
          <p:nvPr/>
        </p:nvSpPr>
        <p:spPr>
          <a:xfrm>
            <a:off x="5690235" y="2890520"/>
            <a:ext cx="4286250" cy="1076325"/>
          </a:xfrm>
          <a:prstGeom prst="rect">
            <a:avLst/>
          </a:prstGeom>
          <a:noFill/>
        </p:spPr>
        <p:txBody>
          <a:bodyPr wrap="square" rtlCol="0" anchor="t">
            <a:spAutoFit/>
          </a:bodyPr>
          <a:lstStyle/>
          <a:p>
            <a:pPr algn="ctr"/>
            <a:r>
              <a:rPr lang="zh-CN" altLang="en-US" sz="3200" b="1">
                <a:solidFill>
                  <a:schemeClr val="tx1"/>
                </a:solidFill>
                <a:latin typeface="华文新魏" panose="02010800040101010101" charset="-122"/>
                <a:ea typeface="华文新魏" panose="02010800040101010101" charset="-122"/>
              </a:rPr>
              <a:t>分享少年张博源       </a:t>
            </a:r>
          </a:p>
          <a:p>
            <a:pPr algn="ctr"/>
            <a:r>
              <a:rPr lang="zh-CN" altLang="en-US" sz="3200" b="1">
                <a:solidFill>
                  <a:schemeClr val="tx1"/>
                </a:solidFill>
                <a:latin typeface="华文新魏" panose="02010800040101010101" charset="-122"/>
                <a:ea typeface="华文新魏" panose="02010800040101010101" charset="-122"/>
              </a:rPr>
              <a:t>——城堡与庄园</a:t>
            </a:r>
          </a:p>
        </p:txBody>
      </p:sp>
      <p:graphicFrame>
        <p:nvGraphicFramePr>
          <p:cNvPr id="3" name="对象 2"/>
          <p:cNvGraphicFramePr>
            <a:graphicFrameLocks/>
          </p:cNvGraphicFramePr>
          <p:nvPr/>
        </p:nvGraphicFramePr>
        <p:xfrm>
          <a:off x="2588260" y="2045970"/>
          <a:ext cx="2987675" cy="2990215"/>
        </p:xfrm>
        <a:graphic>
          <a:graphicData uri="http://schemas.openxmlformats.org/presentationml/2006/ole">
            <p:oleObj spid="_x0000_s27649" r:id="rId5" imgW="1628571" imgH="1486107" progId="PBrush">
              <p:embed/>
            </p:oleObj>
          </a:graphicData>
        </a:graphic>
      </p:graphicFrame>
      <p:sp>
        <p:nvSpPr>
          <p:cNvPr id="8" name="Text Box 4"/>
          <p:cNvSpPr txBox="1">
            <a:spLocks noChangeArrowheads="1"/>
          </p:cNvSpPr>
          <p:nvPr/>
        </p:nvSpPr>
        <p:spPr bwMode="auto">
          <a:xfrm>
            <a:off x="2588260" y="93345"/>
            <a:ext cx="5211445"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（三）封建制度的推进者</a:t>
            </a:r>
            <a:endParaRPr lang="zh-CN" altLang="en-US" sz="3600">
              <a:solidFill>
                <a:srgbClr val="1D41D5"/>
              </a:solidFill>
              <a:latin typeface="华文新魏" panose="02010800040101010101" charset="-122"/>
              <a:ea typeface="华文新魏"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QQ图片20181015193202_副本"/>
          <p:cNvPicPr>
            <a:picLocks noChangeAspect="1"/>
          </p:cNvPicPr>
          <p:nvPr/>
        </p:nvPicPr>
        <p:blipFill>
          <a:blip r:embed="rId3" cstate="print"/>
          <a:stretch>
            <a:fillRect/>
          </a:stretch>
        </p:blipFill>
        <p:spPr>
          <a:xfrm>
            <a:off x="2606040" y="716280"/>
            <a:ext cx="7233285" cy="5424805"/>
          </a:xfrm>
          <a:prstGeom prst="rect">
            <a:avLst/>
          </a:prstGeom>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p:cNvGraphicFramePr>
            <a:graphicFrameLocks noGrp="1"/>
          </p:cNvGraphicFramePr>
          <p:nvPr>
            <p:ph idx="1"/>
          </p:nvPr>
        </p:nvGraphicFramePr>
        <p:xfrm>
          <a:off x="2291080" y="1536700"/>
          <a:ext cx="7823835" cy="4795859"/>
        </p:xfrm>
        <a:graphic>
          <a:graphicData uri="http://schemas.openxmlformats.org/drawingml/2006/table">
            <a:tbl>
              <a:tblPr firstRow="1" bandRow="1">
                <a:tableStyleId>{5C22544A-7EE6-4342-B048-85BDC9FD1C3A}</a:tableStyleId>
              </a:tblPr>
              <a:tblGrid>
                <a:gridCol w="2607945"/>
                <a:gridCol w="2607945"/>
                <a:gridCol w="2607945"/>
              </a:tblGrid>
              <a:tr h="680720">
                <a:tc>
                  <a:txBody>
                    <a:bodyPr/>
                    <a:lstStyle/>
                    <a:p>
                      <a:endParaRPr lang="zh-CN" altLang="en-US" sz="2800" dirty="0">
                        <a:latin typeface="黑体" panose="02010609060101010101" charset="-122"/>
                        <a:ea typeface="黑体" panose="02010609060101010101" charset="-122"/>
                      </a:endParaRPr>
                    </a:p>
                  </a:txBody>
                  <a:tcPr marT="45724" marB="45724"/>
                </a:tc>
                <a:tc>
                  <a:txBody>
                    <a:bodyPr/>
                    <a:lstStyle/>
                    <a:p>
                      <a:r>
                        <a:rPr lang="zh-CN" altLang="en-US" sz="2800" dirty="0">
                          <a:latin typeface="黑体" panose="02010609060101010101" charset="-122"/>
                          <a:ea typeface="黑体" panose="02010609060101010101" charset="-122"/>
                        </a:rPr>
                        <a:t>奴隶</a:t>
                      </a:r>
                    </a:p>
                  </a:txBody>
                  <a:tcPr marT="45724" marB="45724"/>
                </a:tc>
                <a:tc>
                  <a:txBody>
                    <a:bodyPr/>
                    <a:lstStyle/>
                    <a:p>
                      <a:r>
                        <a:rPr lang="zh-CN" altLang="en-US" sz="2800" dirty="0" smtClean="0">
                          <a:latin typeface="黑体" panose="02010609060101010101" charset="-122"/>
                          <a:ea typeface="黑体" panose="02010609060101010101" charset="-122"/>
                        </a:rPr>
                        <a:t>农奴</a:t>
                      </a:r>
                    </a:p>
                  </a:txBody>
                  <a:tcPr marT="45724" marB="45724"/>
                </a:tc>
              </a:tr>
              <a:tr h="1371713">
                <a:tc>
                  <a:txBody>
                    <a:bodyPr/>
                    <a:lstStyle/>
                    <a:p>
                      <a:r>
                        <a:rPr lang="zh-CN" altLang="en-US" sz="2800" b="1" dirty="0" smtClean="0">
                          <a:solidFill>
                            <a:schemeClr val="tx1"/>
                          </a:solidFill>
                          <a:latin typeface="黑体" panose="02010609060101010101" charset="-122"/>
                          <a:ea typeface="黑体" panose="02010609060101010101" charset="-122"/>
                        </a:rPr>
                        <a:t>生产资料的占有</a:t>
                      </a:r>
                    </a:p>
                  </a:txBody>
                  <a:tcPr marT="45724" marB="45724"/>
                </a:tc>
                <a:tc>
                  <a:txBody>
                    <a:bodyPr/>
                    <a:lstStyle/>
                    <a:p>
                      <a:endParaRPr lang="zh-CN" altLang="en-US" sz="2800" b="1" dirty="0" smtClean="0">
                        <a:solidFill>
                          <a:srgbClr val="002060"/>
                        </a:solidFill>
                        <a:latin typeface="黑体" panose="02010609060101010101" charset="-122"/>
                        <a:ea typeface="黑体" panose="02010609060101010101" charset="-122"/>
                      </a:endParaRPr>
                    </a:p>
                  </a:txBody>
                  <a:tcPr marT="45724" marB="45724"/>
                </a:tc>
                <a:tc>
                  <a:txBody>
                    <a:bodyPr/>
                    <a:lstStyle/>
                    <a:p>
                      <a:endParaRPr lang="zh-CN" altLang="en-US" sz="2800" b="1" dirty="0" smtClean="0">
                        <a:solidFill>
                          <a:schemeClr val="accent6">
                            <a:lumMod val="50000"/>
                          </a:schemeClr>
                        </a:solidFill>
                        <a:latin typeface="黑体" panose="02010609060101010101" charset="-122"/>
                        <a:ea typeface="黑体" panose="02010609060101010101" charset="-122"/>
                        <a:sym typeface="+mn-ea"/>
                      </a:endParaRPr>
                    </a:p>
                    <a:p>
                      <a:endParaRPr lang="zh-CN" altLang="en-US" sz="2800" b="1" dirty="0" smtClean="0">
                        <a:solidFill>
                          <a:schemeClr val="accent6">
                            <a:lumMod val="50000"/>
                          </a:schemeClr>
                        </a:solidFill>
                        <a:latin typeface="黑体" panose="02010609060101010101" charset="-122"/>
                        <a:ea typeface="黑体" panose="02010609060101010101" charset="-122"/>
                      </a:endParaRPr>
                    </a:p>
                  </a:txBody>
                  <a:tcPr marT="45724" marB="45724"/>
                </a:tc>
              </a:tr>
              <a:tr h="1371713">
                <a:tc>
                  <a:txBody>
                    <a:bodyPr/>
                    <a:lstStyle/>
                    <a:p>
                      <a:r>
                        <a:rPr lang="zh-CN" altLang="en-US" sz="2800" b="1" dirty="0" smtClean="0">
                          <a:latin typeface="黑体" panose="02010609060101010101" charset="-122"/>
                          <a:ea typeface="黑体" panose="02010609060101010101" charset="-122"/>
                        </a:rPr>
                        <a:t>所处的地位及关系</a:t>
                      </a:r>
                    </a:p>
                  </a:txBody>
                  <a:tcPr marT="45724" marB="45724"/>
                </a:tc>
                <a:tc>
                  <a:txBody>
                    <a:bodyPr/>
                    <a:lstStyle/>
                    <a:p>
                      <a:endParaRPr lang="zh-CN" altLang="en-US" sz="2800" b="1" dirty="0" smtClean="0">
                        <a:solidFill>
                          <a:srgbClr val="002060"/>
                        </a:solidFill>
                        <a:latin typeface="黑体" panose="02010609060101010101" charset="-122"/>
                        <a:ea typeface="黑体" panose="02010609060101010101" charset="-122"/>
                      </a:endParaRPr>
                    </a:p>
                  </a:txBody>
                  <a:tcPr marT="45724" marB="45724"/>
                </a:tc>
                <a:tc>
                  <a:txBody>
                    <a:bodyPr/>
                    <a:lstStyle/>
                    <a:p>
                      <a:endParaRPr lang="zh-CN" altLang="en-US" sz="2800" b="1" dirty="0" smtClean="0">
                        <a:solidFill>
                          <a:schemeClr val="accent6">
                            <a:lumMod val="50000"/>
                          </a:schemeClr>
                        </a:solidFill>
                        <a:latin typeface="黑体" panose="02010609060101010101" charset="-122"/>
                        <a:ea typeface="黑体" panose="02010609060101010101" charset="-122"/>
                      </a:endParaRPr>
                    </a:p>
                  </a:txBody>
                  <a:tcPr marT="45724" marB="45724"/>
                </a:tc>
              </a:tr>
              <a:tr h="1371713">
                <a:tc>
                  <a:txBody>
                    <a:bodyPr/>
                    <a:lstStyle/>
                    <a:p>
                      <a:r>
                        <a:rPr lang="zh-CN" altLang="en-US" sz="2800" b="1" dirty="0" smtClean="0">
                          <a:latin typeface="黑体" panose="02010609060101010101" charset="-122"/>
                          <a:ea typeface="黑体" panose="02010609060101010101" charset="-122"/>
                        </a:rPr>
                        <a:t>产品分配</a:t>
                      </a:r>
                    </a:p>
                  </a:txBody>
                  <a:tcPr marT="45724" marB="45724"/>
                </a:tc>
                <a:tc>
                  <a:txBody>
                    <a:bodyPr/>
                    <a:lstStyle/>
                    <a:p>
                      <a:endParaRPr lang="zh-CN" altLang="en-US" sz="2800" b="1" dirty="0" smtClean="0">
                        <a:solidFill>
                          <a:srgbClr val="002060"/>
                        </a:solidFill>
                        <a:latin typeface="黑体" panose="02010609060101010101" charset="-122"/>
                        <a:ea typeface="黑体" panose="02010609060101010101" charset="-122"/>
                      </a:endParaRPr>
                    </a:p>
                  </a:txBody>
                  <a:tcPr marT="45724" marB="45724"/>
                </a:tc>
                <a:tc>
                  <a:txBody>
                    <a:bodyPr/>
                    <a:lstStyle/>
                    <a:p>
                      <a:endParaRPr lang="zh-CN" altLang="en-US" sz="2800" b="1" dirty="0" smtClean="0">
                        <a:solidFill>
                          <a:schemeClr val="accent6">
                            <a:lumMod val="50000"/>
                          </a:schemeClr>
                        </a:solidFill>
                        <a:latin typeface="黑体" panose="02010609060101010101" charset="-122"/>
                        <a:ea typeface="黑体" panose="02010609060101010101" charset="-122"/>
                      </a:endParaRPr>
                    </a:p>
                  </a:txBody>
                  <a:tcPr marT="45724" marB="45724"/>
                </a:tc>
              </a:tr>
            </a:tbl>
          </a:graphicData>
        </a:graphic>
      </p:graphicFrame>
      <p:sp>
        <p:nvSpPr>
          <p:cNvPr id="2" name="文本框 1"/>
          <p:cNvSpPr txBox="1"/>
          <p:nvPr/>
        </p:nvSpPr>
        <p:spPr>
          <a:xfrm>
            <a:off x="4916805" y="2346960"/>
            <a:ext cx="2374265" cy="953135"/>
          </a:xfrm>
          <a:prstGeom prst="rect">
            <a:avLst/>
          </a:prstGeom>
          <a:noFill/>
        </p:spPr>
        <p:txBody>
          <a:bodyPr wrap="square" rtlCol="0" anchor="t">
            <a:spAutoFit/>
          </a:bodyPr>
          <a:lstStyle/>
          <a:p>
            <a:r>
              <a:rPr lang="zh-CN" altLang="en-US" sz="2800" b="1" dirty="0" smtClean="0">
                <a:solidFill>
                  <a:srgbClr val="002060"/>
                </a:solidFill>
                <a:latin typeface="黑体" panose="02010609060101010101" charset="-122"/>
                <a:ea typeface="黑体" panose="02010609060101010101" charset="-122"/>
                <a:sym typeface="+mn-ea"/>
              </a:rPr>
              <a:t>没有任何生产资料</a:t>
            </a:r>
          </a:p>
        </p:txBody>
      </p:sp>
      <p:sp>
        <p:nvSpPr>
          <p:cNvPr id="3" name="文本框 2"/>
          <p:cNvSpPr txBox="1"/>
          <p:nvPr/>
        </p:nvSpPr>
        <p:spPr>
          <a:xfrm>
            <a:off x="7509510" y="2346960"/>
            <a:ext cx="2368550" cy="953135"/>
          </a:xfrm>
          <a:prstGeom prst="rect">
            <a:avLst/>
          </a:prstGeom>
          <a:noFill/>
        </p:spPr>
        <p:txBody>
          <a:bodyPr wrap="square" rtlCol="0" anchor="t">
            <a:spAutoFit/>
          </a:bodyPr>
          <a:lstStyle/>
          <a:p>
            <a:r>
              <a:rPr lang="zh-CN" altLang="en-US" sz="2800" b="1" dirty="0" smtClean="0">
                <a:solidFill>
                  <a:schemeClr val="accent6">
                    <a:lumMod val="50000"/>
                  </a:schemeClr>
                </a:solidFill>
                <a:latin typeface="黑体" panose="02010609060101010101" charset="-122"/>
                <a:ea typeface="黑体" panose="02010609060101010101" charset="-122"/>
                <a:sym typeface="+mn-ea"/>
              </a:rPr>
              <a:t>有劳动工具和份地</a:t>
            </a:r>
          </a:p>
        </p:txBody>
      </p:sp>
      <p:sp>
        <p:nvSpPr>
          <p:cNvPr id="5" name="文本框 4"/>
          <p:cNvSpPr txBox="1"/>
          <p:nvPr/>
        </p:nvSpPr>
        <p:spPr>
          <a:xfrm>
            <a:off x="7509510" y="3612515"/>
            <a:ext cx="2606040" cy="1383665"/>
          </a:xfrm>
          <a:prstGeom prst="rect">
            <a:avLst/>
          </a:prstGeom>
          <a:noFill/>
        </p:spPr>
        <p:txBody>
          <a:bodyPr wrap="square" rtlCol="0" anchor="t">
            <a:spAutoFit/>
          </a:bodyPr>
          <a:lstStyle/>
          <a:p>
            <a:r>
              <a:rPr lang="zh-CN" altLang="en-US" sz="2800" b="1" dirty="0" smtClean="0">
                <a:solidFill>
                  <a:schemeClr val="accent6">
                    <a:lumMod val="50000"/>
                  </a:schemeClr>
                </a:solidFill>
                <a:latin typeface="黑体" panose="02010609060101010101" charset="-122"/>
                <a:ea typeface="黑体" panose="02010609060101010101" charset="-122"/>
                <a:sym typeface="+mn-ea"/>
              </a:rPr>
              <a:t>依附于地主，但地主不能随意杀害</a:t>
            </a:r>
          </a:p>
        </p:txBody>
      </p:sp>
      <p:sp>
        <p:nvSpPr>
          <p:cNvPr id="6" name="文本框 5"/>
          <p:cNvSpPr txBox="1"/>
          <p:nvPr/>
        </p:nvSpPr>
        <p:spPr>
          <a:xfrm>
            <a:off x="7424420" y="4996180"/>
            <a:ext cx="2691130" cy="1383665"/>
          </a:xfrm>
          <a:prstGeom prst="rect">
            <a:avLst/>
          </a:prstGeom>
          <a:noFill/>
        </p:spPr>
        <p:txBody>
          <a:bodyPr wrap="square" rtlCol="0" anchor="t">
            <a:spAutoFit/>
          </a:bodyPr>
          <a:lstStyle/>
          <a:p>
            <a:r>
              <a:rPr lang="zh-CN" altLang="en-US" sz="2800" b="1" dirty="0" smtClean="0">
                <a:solidFill>
                  <a:schemeClr val="accent6">
                    <a:lumMod val="50000"/>
                  </a:schemeClr>
                </a:solidFill>
                <a:latin typeface="黑体" panose="02010609060101010101" charset="-122"/>
                <a:ea typeface="黑体" panose="02010609060101010101" charset="-122"/>
                <a:sym typeface="+mn-ea"/>
              </a:rPr>
              <a:t>除交纳地租外，可保留一部分劳动成果</a:t>
            </a:r>
          </a:p>
        </p:txBody>
      </p:sp>
      <p:sp>
        <p:nvSpPr>
          <p:cNvPr id="7" name="文本框 6"/>
          <p:cNvSpPr txBox="1"/>
          <p:nvPr/>
        </p:nvSpPr>
        <p:spPr>
          <a:xfrm>
            <a:off x="4908550" y="4996180"/>
            <a:ext cx="2588260" cy="953135"/>
          </a:xfrm>
          <a:prstGeom prst="rect">
            <a:avLst/>
          </a:prstGeom>
          <a:noFill/>
        </p:spPr>
        <p:txBody>
          <a:bodyPr wrap="square" rtlCol="0" anchor="t">
            <a:spAutoFit/>
          </a:bodyPr>
          <a:lstStyle/>
          <a:p>
            <a:r>
              <a:rPr lang="zh-CN" altLang="en-US" sz="2800" b="1" dirty="0" smtClean="0">
                <a:solidFill>
                  <a:srgbClr val="002060"/>
                </a:solidFill>
                <a:latin typeface="黑体" panose="02010609060101010101" charset="-122"/>
                <a:ea typeface="黑体" panose="02010609060101010101" charset="-122"/>
                <a:sym typeface="+mn-ea"/>
              </a:rPr>
              <a:t>劳动成果全归奴隶主支配</a:t>
            </a:r>
          </a:p>
        </p:txBody>
      </p:sp>
      <p:sp>
        <p:nvSpPr>
          <p:cNvPr id="8" name="文本框 7"/>
          <p:cNvSpPr txBox="1"/>
          <p:nvPr/>
        </p:nvSpPr>
        <p:spPr>
          <a:xfrm>
            <a:off x="4916805" y="3612515"/>
            <a:ext cx="2374265" cy="953135"/>
          </a:xfrm>
          <a:prstGeom prst="rect">
            <a:avLst/>
          </a:prstGeom>
          <a:noFill/>
        </p:spPr>
        <p:txBody>
          <a:bodyPr wrap="square" rtlCol="0" anchor="t">
            <a:spAutoFit/>
          </a:bodyPr>
          <a:lstStyle/>
          <a:p>
            <a:r>
              <a:rPr lang="zh-CN" altLang="en-US" sz="2800" b="1" dirty="0" smtClean="0">
                <a:solidFill>
                  <a:srgbClr val="002060"/>
                </a:solidFill>
                <a:latin typeface="黑体" panose="02010609060101010101" charset="-122"/>
                <a:ea typeface="黑体" panose="02010609060101010101" charset="-122"/>
                <a:sym typeface="+mn-ea"/>
              </a:rPr>
              <a:t>奴隶主的财产，可被任意处置</a:t>
            </a:r>
          </a:p>
        </p:txBody>
      </p:sp>
      <p:sp>
        <p:nvSpPr>
          <p:cNvPr id="12" name="矩形 11"/>
          <p:cNvSpPr/>
          <p:nvPr/>
        </p:nvSpPr>
        <p:spPr>
          <a:xfrm>
            <a:off x="2291080" y="322580"/>
            <a:ext cx="7823835" cy="95313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a:ln w="19050">
            <a:solidFill>
              <a:schemeClr val="tx1"/>
            </a:solidFill>
            <a:prstDash val="dashDot"/>
          </a:ln>
        </p:spPr>
        <p:txBody>
          <a:bodyPr wrap="square">
            <a:spAutoFit/>
          </a:bodyPr>
          <a:lstStyle/>
          <a:p>
            <a:r>
              <a:rPr lang="zh-CN" altLang="en-US" sz="2800" dirty="0" smtClean="0">
                <a:latin typeface="黑体" panose="02010609060101010101" charset="-122"/>
                <a:ea typeface="黑体" panose="02010609060101010101" charset="-122"/>
              </a:rPr>
              <a:t>思考：阅读教材第21页并结合所学知识分析奴隶与农奴的区别。</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down)">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左大括号 27"/>
          <p:cNvSpPr/>
          <p:nvPr/>
        </p:nvSpPr>
        <p:spPr>
          <a:xfrm>
            <a:off x="2665730" y="1405255"/>
            <a:ext cx="296545" cy="2876550"/>
          </a:xfrm>
          <a:prstGeom prst="leftBrace">
            <a:avLst>
              <a:gd name="adj1" fmla="val 68567"/>
              <a:gd name="adj2" fmla="val 50000"/>
            </a:avLst>
          </a:prstGeom>
          <a:noFill/>
        </p:spPr>
        <p:style>
          <a:lnRef idx="3">
            <a:schemeClr val="dk1"/>
          </a:lnRef>
          <a:fillRef idx="0">
            <a:schemeClr val="dk1"/>
          </a:fillRef>
          <a:effectRef idx="2">
            <a:schemeClr val="dk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1" i="0" u="none" strike="noStrike" kern="1200" cap="none" spc="0" normalizeH="0" baseline="0" noProof="0">
              <a:ln>
                <a:noFill/>
              </a:ln>
              <a:solidFill>
                <a:schemeClr val="tx1"/>
              </a:solidFill>
              <a:effectLst/>
              <a:uLnTx/>
              <a:uFillTx/>
              <a:latin typeface="黑体" panose="02010609060101010101" charset="-122"/>
              <a:ea typeface="黑体" panose="02010609060101010101" charset="-122"/>
              <a:cs typeface="+mn-cs"/>
            </a:endParaRPr>
          </a:p>
        </p:txBody>
      </p:sp>
      <p:sp>
        <p:nvSpPr>
          <p:cNvPr id="34" name="TextBox 33"/>
          <p:cNvSpPr txBox="1"/>
          <p:nvPr/>
        </p:nvSpPr>
        <p:spPr>
          <a:xfrm>
            <a:off x="2024295" y="1751104"/>
            <a:ext cx="553998" cy="2306955"/>
          </a:xfrm>
          <a:prstGeom prst="rect">
            <a:avLst/>
          </a:prstGeom>
          <a:noFill/>
          <a:effectLst/>
        </p:spPr>
        <p:style>
          <a:lnRef idx="1">
            <a:schemeClr val="dk1"/>
          </a:lnRef>
          <a:fillRef idx="3">
            <a:schemeClr val="dk1"/>
          </a:fillRef>
          <a:effectRef idx="2">
            <a:schemeClr val="dk1"/>
          </a:effectRef>
          <a:fontRef idx="minor">
            <a:schemeClr val="lt1"/>
          </a:fontRef>
        </p:style>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400" b="1" i="0" u="none" strike="noStrike" kern="1200" cap="none" spc="0" normalizeH="0" baseline="0" noProof="0" dirty="0">
                <a:ln>
                  <a:noFill/>
                </a:ln>
                <a:solidFill>
                  <a:srgbClr val="FF0000"/>
                </a:solidFill>
                <a:effectLst/>
                <a:uLnTx/>
                <a:uFillTx/>
                <a:latin typeface="黑体" panose="02010609060101010101" charset="-122"/>
                <a:ea typeface="黑体" panose="02010609060101010101" charset="-122"/>
                <a:cs typeface="+mn-cs"/>
              </a:rPr>
              <a:t>西欧封建制度</a:t>
            </a:r>
          </a:p>
        </p:txBody>
      </p:sp>
      <p:sp>
        <p:nvSpPr>
          <p:cNvPr id="4" name="TextBox 33"/>
          <p:cNvSpPr txBox="1"/>
          <p:nvPr/>
        </p:nvSpPr>
        <p:spPr>
          <a:xfrm>
            <a:off x="2962275" y="1119505"/>
            <a:ext cx="3456940" cy="460375"/>
          </a:xfrm>
          <a:prstGeom prst="rect">
            <a:avLst/>
          </a:prstGeom>
          <a:noFill/>
          <a:effectLst/>
        </p:spPr>
        <p:style>
          <a:lnRef idx="1">
            <a:schemeClr val="dk1"/>
          </a:lnRef>
          <a:fillRef idx="3">
            <a:schemeClr val="dk1"/>
          </a:fillRef>
          <a:effectRef idx="2">
            <a:schemeClr val="dk1"/>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noProof="0" dirty="0">
                <a:ln>
                  <a:noFill/>
                </a:ln>
                <a:solidFill>
                  <a:srgbClr val="FF0000"/>
                </a:solidFill>
                <a:effectLst/>
                <a:uLnTx/>
                <a:uFillTx/>
                <a:latin typeface="黑体" panose="02010609060101010101" charset="-122"/>
                <a:ea typeface="黑体" panose="02010609060101010101" charset="-122"/>
                <a:sym typeface="+mn-ea"/>
              </a:rPr>
              <a:t>政治上：封君封臣制</a:t>
            </a:r>
            <a:endParaRPr kumimoji="0" lang="zh-CN" altLang="en-US" sz="2400" b="1" i="0" u="none" strike="noStrike" kern="1200" cap="none" spc="0" normalizeH="0" baseline="0" noProof="0" dirty="0">
              <a:ln>
                <a:noFill/>
              </a:ln>
              <a:solidFill>
                <a:srgbClr val="FF0000"/>
              </a:solidFill>
              <a:effectLst/>
              <a:uLnTx/>
              <a:uFillTx/>
              <a:latin typeface="黑体" panose="02010609060101010101" charset="-122"/>
              <a:ea typeface="黑体" panose="02010609060101010101" charset="-122"/>
              <a:cs typeface="+mn-cs"/>
            </a:endParaRPr>
          </a:p>
        </p:txBody>
      </p:sp>
      <p:sp>
        <p:nvSpPr>
          <p:cNvPr id="5" name="TextBox 33"/>
          <p:cNvSpPr txBox="1"/>
          <p:nvPr/>
        </p:nvSpPr>
        <p:spPr>
          <a:xfrm>
            <a:off x="2962275" y="4025900"/>
            <a:ext cx="3456940" cy="460375"/>
          </a:xfrm>
          <a:prstGeom prst="rect">
            <a:avLst/>
          </a:prstGeom>
          <a:noFill/>
          <a:effectLst/>
        </p:spPr>
        <p:style>
          <a:lnRef idx="1">
            <a:schemeClr val="dk1"/>
          </a:lnRef>
          <a:fillRef idx="3">
            <a:schemeClr val="dk1"/>
          </a:fillRef>
          <a:effectRef idx="2">
            <a:schemeClr val="dk1"/>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2400" b="1" noProof="0" dirty="0">
                <a:ln>
                  <a:noFill/>
                </a:ln>
                <a:solidFill>
                  <a:srgbClr val="FF0000"/>
                </a:solidFill>
                <a:effectLst/>
                <a:uLnTx/>
                <a:uFillTx/>
                <a:latin typeface="黑体" panose="02010609060101010101" charset="-122"/>
                <a:ea typeface="黑体" panose="02010609060101010101" charset="-122"/>
                <a:sym typeface="+mn-ea"/>
              </a:rPr>
              <a:t>经济上：</a:t>
            </a:r>
            <a:r>
              <a:rPr kumimoji="0" lang="zh-CN" altLang="en-US" sz="2400" b="1" i="0" u="none" strike="noStrike" kern="1200" cap="none" spc="0" normalizeH="0" baseline="0" noProof="0" dirty="0">
                <a:ln>
                  <a:noFill/>
                </a:ln>
                <a:solidFill>
                  <a:srgbClr val="FF0000"/>
                </a:solidFill>
                <a:effectLst/>
                <a:uLnTx/>
                <a:uFillTx/>
                <a:latin typeface="黑体" panose="02010609060101010101" charset="-122"/>
                <a:ea typeface="黑体" panose="02010609060101010101" charset="-122"/>
                <a:cs typeface="+mn-cs"/>
              </a:rPr>
              <a:t>庄园经济</a:t>
            </a:r>
          </a:p>
        </p:txBody>
      </p:sp>
      <p:sp>
        <p:nvSpPr>
          <p:cNvPr id="6" name="Text Box 3"/>
          <p:cNvSpPr txBox="1"/>
          <p:nvPr/>
        </p:nvSpPr>
        <p:spPr>
          <a:xfrm>
            <a:off x="3780155" y="1870075"/>
            <a:ext cx="6135370" cy="1014730"/>
          </a:xfrm>
          <a:prstGeom prst="rect">
            <a:avLst/>
          </a:prstGeom>
          <a:noFill/>
          <a:ln w="9525">
            <a:noFill/>
          </a:ln>
        </p:spPr>
        <p:txBody>
          <a:bodyPr wrap="square">
            <a:spAutoFit/>
          </a:bodyPr>
          <a:lstStyle/>
          <a:p>
            <a:pPr>
              <a:spcBef>
                <a:spcPct val="50000"/>
              </a:spcBef>
            </a:pPr>
            <a:r>
              <a:rPr lang="zh-CN" altLang="en-US" sz="2400" b="1" dirty="0">
                <a:latin typeface="黑体" panose="02010609060101010101" charset="-122"/>
                <a:ea typeface="黑体" panose="02010609060101010101" charset="-122"/>
              </a:rPr>
              <a:t>（</a:t>
            </a:r>
            <a:r>
              <a:rPr lang="en-US" altLang="zh-CN" sz="2400" b="1" dirty="0">
                <a:latin typeface="黑体" panose="02010609060101010101" charset="-122"/>
                <a:ea typeface="黑体" panose="02010609060101010101" charset="-122"/>
              </a:rPr>
              <a:t>1</a:t>
            </a:r>
            <a:r>
              <a:rPr lang="zh-CN" altLang="en-US" sz="2400" b="1" dirty="0">
                <a:latin typeface="黑体" panose="02010609060101010101" charset="-122"/>
                <a:ea typeface="黑体" panose="02010609060101010101" charset="-122"/>
              </a:rPr>
              <a:t>）分级基础：</a:t>
            </a:r>
            <a:r>
              <a:rPr lang="zh-CN" altLang="en-US" sz="2400" b="1" dirty="0">
                <a:latin typeface="Gill Sans MT" panose="020B0502020104020203" pitchFamily="34" charset="0"/>
                <a:ea typeface="黑体" panose="02010609060101010101" charset="-122"/>
              </a:rPr>
              <a:t>采邑分封，权利对应义务</a:t>
            </a:r>
            <a:endParaRPr lang="en-US" altLang="zh-CN" sz="2400" b="1" dirty="0">
              <a:latin typeface="Gill Sans MT" panose="020B0502020104020203" pitchFamily="34" charset="0"/>
              <a:ea typeface="黑体" panose="02010609060101010101" charset="-122"/>
            </a:endParaRPr>
          </a:p>
          <a:p>
            <a:pPr>
              <a:spcBef>
                <a:spcPct val="50000"/>
              </a:spcBef>
            </a:pPr>
            <a:r>
              <a:rPr lang="zh-CN" altLang="en-US" sz="2400" b="1" dirty="0">
                <a:latin typeface="黑体" panose="02010609060101010101" charset="-122"/>
                <a:ea typeface="黑体" panose="02010609060101010101" charset="-122"/>
              </a:rPr>
              <a:t>（</a:t>
            </a:r>
            <a:r>
              <a:rPr lang="en-US" altLang="zh-CN" sz="2400" b="1" dirty="0">
                <a:latin typeface="黑体" panose="02010609060101010101" charset="-122"/>
                <a:ea typeface="黑体" panose="02010609060101010101" charset="-122"/>
              </a:rPr>
              <a:t>2</a:t>
            </a:r>
            <a:r>
              <a:rPr lang="zh-CN" altLang="en-US" sz="2400" b="1" dirty="0">
                <a:latin typeface="黑体" panose="02010609060101010101" charset="-122"/>
                <a:ea typeface="黑体" panose="02010609060101010101" charset="-122"/>
              </a:rPr>
              <a:t>）从属关系：层层分封，依次互为主从</a:t>
            </a:r>
          </a:p>
        </p:txBody>
      </p:sp>
      <p:sp>
        <p:nvSpPr>
          <p:cNvPr id="8" name="Text Box 3"/>
          <p:cNvSpPr txBox="1"/>
          <p:nvPr/>
        </p:nvSpPr>
        <p:spPr>
          <a:xfrm>
            <a:off x="3780155" y="4486275"/>
            <a:ext cx="6135370" cy="1568450"/>
          </a:xfrm>
          <a:prstGeom prst="rect">
            <a:avLst/>
          </a:prstGeom>
          <a:noFill/>
          <a:ln w="9525">
            <a:noFill/>
          </a:ln>
        </p:spPr>
        <p:txBody>
          <a:bodyPr wrap="square">
            <a:spAutoFit/>
          </a:bodyPr>
          <a:lstStyle/>
          <a:p>
            <a:pPr>
              <a:spcBef>
                <a:spcPct val="50000"/>
              </a:spcBef>
            </a:pPr>
            <a:r>
              <a:rPr lang="zh-CN" altLang="en-US" sz="2400" b="1" dirty="0">
                <a:latin typeface="黑体" panose="02010609060101010101" charset="-122"/>
                <a:ea typeface="黑体" panose="02010609060101010101" charset="-122"/>
              </a:rPr>
              <a:t>（</a:t>
            </a:r>
            <a:r>
              <a:rPr lang="en-US" altLang="zh-CN" sz="2400" b="1" dirty="0">
                <a:latin typeface="黑体" panose="02010609060101010101" charset="-122"/>
                <a:ea typeface="黑体" panose="02010609060101010101" charset="-122"/>
              </a:rPr>
              <a:t>1</a:t>
            </a:r>
            <a:r>
              <a:rPr lang="zh-CN" altLang="en-US" sz="2400" b="1" dirty="0">
                <a:latin typeface="黑体" panose="02010609060101010101" charset="-122"/>
                <a:ea typeface="黑体" panose="02010609060101010101" charset="-122"/>
              </a:rPr>
              <a:t>）</a:t>
            </a:r>
            <a:r>
              <a:rPr lang="zh-CN" altLang="en-US" sz="2400" b="1" dirty="0">
                <a:ea typeface="黑体" panose="02010609060101010101" charset="-122"/>
              </a:rPr>
              <a:t>领主：国王、教会贵族、世俗贵族</a:t>
            </a:r>
          </a:p>
          <a:p>
            <a:pPr>
              <a:spcBef>
                <a:spcPct val="50000"/>
              </a:spcBef>
            </a:pPr>
            <a:r>
              <a:rPr lang="zh-CN" altLang="en-US" sz="2400" b="1" dirty="0">
                <a:latin typeface="黑体" panose="02010609060101010101" charset="-122"/>
                <a:ea typeface="黑体" panose="02010609060101010101" charset="-122"/>
                <a:sym typeface="+mn-ea"/>
              </a:rPr>
              <a:t>（</a:t>
            </a:r>
            <a:r>
              <a:rPr lang="en-US" altLang="zh-CN" sz="2400" b="1" dirty="0">
                <a:latin typeface="黑体" panose="02010609060101010101" charset="-122"/>
                <a:ea typeface="黑体" panose="02010609060101010101" charset="-122"/>
                <a:sym typeface="+mn-ea"/>
              </a:rPr>
              <a:t>2</a:t>
            </a:r>
            <a:r>
              <a:rPr lang="zh-CN" altLang="en-US" sz="2400" b="1" dirty="0">
                <a:latin typeface="黑体" panose="02010609060101010101" charset="-122"/>
                <a:ea typeface="黑体" panose="02010609060101010101" charset="-122"/>
                <a:sym typeface="+mn-ea"/>
              </a:rPr>
              <a:t>）</a:t>
            </a:r>
            <a:r>
              <a:rPr lang="zh-CN" altLang="en-US" sz="2400" b="1" dirty="0">
                <a:ea typeface="黑体" panose="02010609060101010101" charset="-122"/>
              </a:rPr>
              <a:t>经济形式：自给自足的自然经济</a:t>
            </a:r>
          </a:p>
          <a:p>
            <a:pPr>
              <a:spcBef>
                <a:spcPct val="50000"/>
              </a:spcBef>
            </a:pPr>
            <a:r>
              <a:rPr lang="zh-CN" altLang="en-US" sz="2400" b="1" dirty="0">
                <a:latin typeface="黑体" panose="02010609060101010101" charset="-122"/>
                <a:ea typeface="黑体" panose="02010609060101010101" charset="-122"/>
              </a:rPr>
              <a:t>（</a:t>
            </a:r>
            <a:r>
              <a:rPr lang="en-US" altLang="zh-CN" sz="2400" b="1" dirty="0">
                <a:latin typeface="黑体" panose="02010609060101010101" charset="-122"/>
                <a:ea typeface="黑体" panose="02010609060101010101" charset="-122"/>
              </a:rPr>
              <a:t>3</a:t>
            </a:r>
            <a:r>
              <a:rPr lang="zh-CN" altLang="en-US" sz="2400" b="1" dirty="0">
                <a:latin typeface="黑体" panose="02010609060101010101" charset="-122"/>
                <a:ea typeface="黑体" panose="02010609060101010101" charset="-122"/>
              </a:rPr>
              <a:t>）剥削方式：劳役地租为主</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3" name="Text Box 4"/>
          <p:cNvSpPr txBox="1">
            <a:spLocks noChangeArrowheads="1"/>
          </p:cNvSpPr>
          <p:nvPr/>
        </p:nvSpPr>
        <p:spPr bwMode="auto">
          <a:xfrm>
            <a:off x="2588260" y="93345"/>
            <a:ext cx="6852285" cy="586105"/>
          </a:xfrm>
          <a:prstGeom prst="rect">
            <a:avLst/>
          </a:prstGeom>
          <a:noFill/>
          <a:ln w="38100" cap="flat" cmpd="sng">
            <a:solidFill>
              <a:schemeClr val="tx1"/>
            </a:solid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200" dirty="0" smtClean="0">
                <a:solidFill>
                  <a:srgbClr val="C00000"/>
                </a:solidFill>
                <a:ea typeface="黑体" panose="02010609060101010101" charset="-122"/>
              </a:rPr>
              <a:t>二、东路：海盗</a:t>
            </a:r>
            <a:r>
              <a:rPr lang="en-US" altLang="zh-CN" sz="3200" dirty="0" smtClean="0">
                <a:solidFill>
                  <a:srgbClr val="C00000"/>
                </a:solidFill>
                <a:ea typeface="黑体" panose="02010609060101010101" charset="-122"/>
              </a:rPr>
              <a:t>——</a:t>
            </a:r>
            <a:r>
              <a:rPr lang="zh-CN" altLang="en-US" sz="3200" dirty="0" smtClean="0">
                <a:solidFill>
                  <a:srgbClr val="C00000"/>
                </a:solidFill>
                <a:ea typeface="黑体" panose="02010609060101010101" charset="-122"/>
              </a:rPr>
              <a:t>商人</a:t>
            </a:r>
            <a:r>
              <a:rPr lang="en-US" altLang="zh-CN" sz="3200" dirty="0" smtClean="0">
                <a:solidFill>
                  <a:srgbClr val="C00000"/>
                </a:solidFill>
                <a:ea typeface="黑体" panose="02010609060101010101" charset="-122"/>
              </a:rPr>
              <a:t>——</a:t>
            </a:r>
            <a:r>
              <a:rPr lang="zh-CN" altLang="en-US" sz="3200" dirty="0" smtClean="0">
                <a:solidFill>
                  <a:srgbClr val="C00000"/>
                </a:solidFill>
                <a:ea typeface="黑体" panose="02010609060101010101" charset="-122"/>
              </a:rPr>
              <a:t>建国者</a:t>
            </a:r>
          </a:p>
        </p:txBody>
      </p:sp>
      <p:sp>
        <p:nvSpPr>
          <p:cNvPr id="2" name="Text Box 4"/>
          <p:cNvSpPr txBox="1">
            <a:spLocks noChangeArrowheads="1"/>
          </p:cNvSpPr>
          <p:nvPr/>
        </p:nvSpPr>
        <p:spPr bwMode="auto">
          <a:xfrm>
            <a:off x="2251710" y="867410"/>
            <a:ext cx="6322060"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（一）瓦希商路的开拓者</a:t>
            </a:r>
          </a:p>
        </p:txBody>
      </p:sp>
      <p:pic>
        <p:nvPicPr>
          <p:cNvPr id="5" name="图片 4"/>
          <p:cNvPicPr>
            <a:picLocks noChangeAspect="1"/>
          </p:cNvPicPr>
          <p:nvPr/>
        </p:nvPicPr>
        <p:blipFill>
          <a:blip r:embed="rId4" cstate="print"/>
          <a:stretch>
            <a:fillRect/>
          </a:stretch>
        </p:blipFill>
        <p:spPr>
          <a:xfrm>
            <a:off x="5977255" y="1997710"/>
            <a:ext cx="4805680" cy="3156585"/>
          </a:xfrm>
          <a:prstGeom prst="rect">
            <a:avLst/>
          </a:prstGeom>
        </p:spPr>
      </p:pic>
      <p:cxnSp>
        <p:nvCxnSpPr>
          <p:cNvPr id="6" name="曲线连接符 5"/>
          <p:cNvCxnSpPr/>
          <p:nvPr/>
        </p:nvCxnSpPr>
        <p:spPr>
          <a:xfrm rot="5400000" flipV="1">
            <a:off x="7838440" y="3004820"/>
            <a:ext cx="1526540" cy="977265"/>
          </a:xfrm>
          <a:prstGeom prst="curvedConnector3">
            <a:avLst>
              <a:gd name="adj1" fmla="val 41493"/>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6053455" y="5336540"/>
            <a:ext cx="4498340" cy="706755"/>
          </a:xfrm>
          <a:prstGeom prst="rect">
            <a:avLst/>
          </a:prstGeom>
          <a:noFill/>
        </p:spPr>
        <p:txBody>
          <a:bodyPr wrap="square" rtlCol="0" anchor="t">
            <a:spAutoFit/>
          </a:bodyPr>
          <a:lstStyle/>
          <a:p>
            <a:r>
              <a:rPr lang="zh-CN" altLang="en-US" sz="2000" b="1">
                <a:latin typeface="楷体" panose="02010609060101010101" charset="-122"/>
                <a:ea typeface="楷体" panose="02010609060101010101" charset="-122"/>
              </a:rPr>
              <a:t>瓦希商路，指从瓦里亚格到希腊之路，是东欧平原上纵贯南北的一条商路。</a:t>
            </a:r>
          </a:p>
        </p:txBody>
      </p:sp>
      <p:pic>
        <p:nvPicPr>
          <p:cNvPr id="8" name="图片 7"/>
          <p:cNvPicPr>
            <a:picLocks noChangeAspect="1"/>
          </p:cNvPicPr>
          <p:nvPr/>
        </p:nvPicPr>
        <p:blipFill>
          <a:blip r:embed="rId5" cstate="print"/>
          <a:stretch>
            <a:fillRect/>
          </a:stretch>
        </p:blipFill>
        <p:spPr>
          <a:xfrm>
            <a:off x="1507490" y="1997710"/>
            <a:ext cx="4469765" cy="3155950"/>
          </a:xfrm>
          <a:prstGeom prst="rect">
            <a:avLst/>
          </a:prstGeom>
        </p:spPr>
      </p:pic>
      <p:sp>
        <p:nvSpPr>
          <p:cNvPr id="9" name="文本框 8"/>
          <p:cNvSpPr txBox="1"/>
          <p:nvPr/>
        </p:nvSpPr>
        <p:spPr>
          <a:xfrm>
            <a:off x="1666240" y="5336540"/>
            <a:ext cx="3938270" cy="398780"/>
          </a:xfrm>
          <a:prstGeom prst="rect">
            <a:avLst/>
          </a:prstGeom>
          <a:noFill/>
        </p:spPr>
        <p:txBody>
          <a:bodyPr wrap="square" rtlCol="0" anchor="t">
            <a:spAutoFit/>
          </a:bodyPr>
          <a:lstStyle/>
          <a:p>
            <a:r>
              <a:rPr lang="zh-CN" altLang="en-US" sz="2000" b="1">
                <a:latin typeface="楷体" panose="02010609060101010101" charset="-122"/>
                <a:ea typeface="楷体" panose="02010609060101010101" charset="-122"/>
              </a:rPr>
              <a:t>正与斯拉夫人进行贸易的维京人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par>
                                <p:cTn id="13" presetID="2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par>
                                <p:cTn id="19" presetID="2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down)">
                                      <p:cBhvr>
                                        <p:cTn id="21" dur="500"/>
                                        <p:tgtEl>
                                          <p:spTgt spid="8"/>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down)">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stretch>
            <a:fillRect/>
          </a:stretch>
        </p:blipFill>
        <p:spPr>
          <a:xfrm>
            <a:off x="1865630" y="1316355"/>
            <a:ext cx="3089275" cy="3785235"/>
          </a:xfrm>
          <a:prstGeom prst="rect">
            <a:avLst/>
          </a:prstGeom>
        </p:spPr>
      </p:pic>
      <p:sp>
        <p:nvSpPr>
          <p:cNvPr id="6" name="文本框 5"/>
          <p:cNvSpPr txBox="1"/>
          <p:nvPr/>
        </p:nvSpPr>
        <p:spPr>
          <a:xfrm>
            <a:off x="1891030" y="5149850"/>
            <a:ext cx="3063875" cy="1014730"/>
          </a:xfrm>
          <a:prstGeom prst="rect">
            <a:avLst/>
          </a:prstGeom>
          <a:noFill/>
        </p:spPr>
        <p:txBody>
          <a:bodyPr wrap="square" rtlCol="0" anchor="t">
            <a:spAutoFit/>
          </a:bodyPr>
          <a:lstStyle/>
          <a:p>
            <a:r>
              <a:rPr lang="zh-CN" altLang="en-US" sz="2000" b="1">
                <a:latin typeface="楷体" panose="02010609060101010101" charset="-122"/>
                <a:ea typeface="楷体" panose="02010609060101010101" charset="-122"/>
                <a:cs typeface="楷体" panose="02010609060101010101" charset="-122"/>
              </a:rPr>
              <a:t>留里克（862年 - 879年）古罗斯留里克王朝的创立者，诺夫哥罗德大公。</a:t>
            </a:r>
          </a:p>
        </p:txBody>
      </p:sp>
      <p:sp>
        <p:nvSpPr>
          <p:cNvPr id="7" name="Text Box 4"/>
          <p:cNvSpPr txBox="1">
            <a:spLocks noChangeArrowheads="1"/>
          </p:cNvSpPr>
          <p:nvPr/>
        </p:nvSpPr>
        <p:spPr bwMode="auto">
          <a:xfrm>
            <a:off x="2204085" y="414655"/>
            <a:ext cx="5427345" cy="647700"/>
          </a:xfrm>
          <a:prstGeom prst="rect">
            <a:avLst/>
          </a:prstGeom>
          <a:noFill/>
          <a:ln w="38100" cap="flat" cmpd="sng">
            <a:no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600">
                <a:solidFill>
                  <a:srgbClr val="1D41D5"/>
                </a:solidFill>
                <a:latin typeface="华文新魏" panose="02010800040101010101" charset="-122"/>
                <a:ea typeface="华文新魏" panose="02010800040101010101" charset="-122"/>
                <a:sym typeface="+mn-ea"/>
              </a:rPr>
              <a:t>（二）古罗斯的建立者</a:t>
            </a:r>
          </a:p>
        </p:txBody>
      </p:sp>
      <p:pic>
        <p:nvPicPr>
          <p:cNvPr id="8" name="图片 7"/>
          <p:cNvPicPr>
            <a:picLocks noChangeAspect="1"/>
          </p:cNvPicPr>
          <p:nvPr/>
        </p:nvPicPr>
        <p:blipFill>
          <a:blip r:embed="rId4" cstate="print"/>
          <a:stretch>
            <a:fillRect/>
          </a:stretch>
        </p:blipFill>
        <p:spPr>
          <a:xfrm>
            <a:off x="5039995" y="1316355"/>
            <a:ext cx="5433060" cy="3833495"/>
          </a:xfrm>
          <a:prstGeom prst="rect">
            <a:avLst/>
          </a:prstGeom>
        </p:spPr>
      </p:pic>
      <p:sp>
        <p:nvSpPr>
          <p:cNvPr id="9" name="文本框 8"/>
          <p:cNvSpPr txBox="1"/>
          <p:nvPr/>
        </p:nvSpPr>
        <p:spPr>
          <a:xfrm>
            <a:off x="6334760" y="5288280"/>
            <a:ext cx="3063875" cy="398780"/>
          </a:xfrm>
          <a:prstGeom prst="rect">
            <a:avLst/>
          </a:prstGeom>
          <a:noFill/>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10—11</a:t>
            </a:r>
            <a:r>
              <a:rPr lang="zh-CN" altLang="en-US" sz="2000" b="1">
                <a:latin typeface="楷体" panose="02010609060101010101" charset="-122"/>
                <a:ea typeface="楷体" panose="02010609060101010101" charset="-122"/>
                <a:cs typeface="楷体" panose="02010609060101010101" charset="-122"/>
              </a:rPr>
              <a:t>世纪的基辅罗斯</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145030" y="1969770"/>
            <a:ext cx="7901940" cy="3415030"/>
          </a:xfrm>
          <a:prstGeom prst="rect">
            <a:avLst/>
          </a:prstGeom>
          <a:noFill/>
        </p:spPr>
        <p:txBody>
          <a:bodyPr wrap="square" rtlCol="0" anchor="t">
            <a:spAutoFit/>
          </a:bodyPr>
          <a:lstStyle/>
          <a:p>
            <a:r>
              <a:rPr lang="en-US" altLang="zh-CN" sz="2800">
                <a:latin typeface="黑体" panose="02010609060101010101" charset="-122"/>
                <a:ea typeface="黑体" panose="02010609060101010101" charset="-122"/>
                <a:cs typeface="黑体" panose="02010609060101010101" charset="-122"/>
              </a:rPr>
              <a:t>    </a:t>
            </a:r>
            <a:r>
              <a:rPr lang="zh-CN" altLang="en-US" sz="2800">
                <a:latin typeface="黑体" panose="02010609060101010101" charset="-122"/>
                <a:ea typeface="黑体" panose="02010609060101010101" charset="-122"/>
                <a:cs typeface="黑体" panose="02010609060101010101" charset="-122"/>
              </a:rPr>
              <a:t>通过对“瓦希商路”的控制，罗斯人可直到达君士坦丁堡、戈尔干甚至巴格达，大大降低了因阿拉伯人控制地中海而居高不下的东方商品的价格，使流入西欧的东方商品急剧增多，便利了北海、波罗的海海运贸易进一步向西欧内地渗透。北欧海盗以武力和商业并举，疏通了西欧僵化的商业机制，推动了西欧商业复苏。</a:t>
            </a:r>
          </a:p>
          <a:p>
            <a:pPr algn="r"/>
            <a:r>
              <a:rPr lang="en-US" altLang="zh-CN" sz="2000">
                <a:latin typeface="黑体" panose="02010609060101010101" charset="-122"/>
                <a:ea typeface="黑体" panose="02010609060101010101" charset="-122"/>
                <a:cs typeface="黑体" panose="02010609060101010101" charset="-122"/>
                <a:sym typeface="+mn-ea"/>
              </a:rPr>
              <a:t>——</a:t>
            </a:r>
            <a:r>
              <a:rPr lang="zh-CN" altLang="en-US" sz="2000">
                <a:latin typeface="黑体" panose="02010609060101010101" charset="-122"/>
                <a:ea typeface="黑体" panose="02010609060101010101" charset="-122"/>
                <a:cs typeface="黑体" panose="02010609060101010101" charset="-122"/>
                <a:sym typeface="+mn-ea"/>
              </a:rPr>
              <a:t>  [美]梁赞诺夫斯基等《俄罗斯史（第七版）》</a:t>
            </a:r>
          </a:p>
        </p:txBody>
      </p:sp>
      <p:pic>
        <p:nvPicPr>
          <p:cNvPr id="6" name="图片 5"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7" name="Text Box 4"/>
          <p:cNvSpPr txBox="1">
            <a:spLocks noChangeArrowheads="1"/>
          </p:cNvSpPr>
          <p:nvPr/>
        </p:nvSpPr>
        <p:spPr bwMode="auto">
          <a:xfrm>
            <a:off x="2588260" y="93345"/>
            <a:ext cx="6852285" cy="586105"/>
          </a:xfrm>
          <a:prstGeom prst="rect">
            <a:avLst/>
          </a:prstGeom>
          <a:noFill/>
          <a:ln w="38100" cap="flat" cmpd="sng">
            <a:solidFill>
              <a:schemeClr val="tx1"/>
            </a:solid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200" dirty="0" smtClean="0">
                <a:solidFill>
                  <a:srgbClr val="C00000"/>
                </a:solidFill>
                <a:ea typeface="黑体" panose="02010609060101010101" charset="-122"/>
              </a:rPr>
              <a:t>二、东路：海盗</a:t>
            </a:r>
            <a:r>
              <a:rPr lang="en-US" altLang="zh-CN" sz="3200" dirty="0" smtClean="0">
                <a:solidFill>
                  <a:srgbClr val="C00000"/>
                </a:solidFill>
                <a:ea typeface="黑体" panose="02010609060101010101" charset="-122"/>
              </a:rPr>
              <a:t>——</a:t>
            </a:r>
            <a:r>
              <a:rPr lang="zh-CN" altLang="en-US" sz="3200" dirty="0" smtClean="0">
                <a:solidFill>
                  <a:srgbClr val="C00000"/>
                </a:solidFill>
                <a:ea typeface="黑体" panose="02010609060101010101" charset="-122"/>
              </a:rPr>
              <a:t>商人</a:t>
            </a:r>
            <a:r>
              <a:rPr lang="en-US" altLang="zh-CN" sz="3200" dirty="0" smtClean="0">
                <a:solidFill>
                  <a:srgbClr val="C00000"/>
                </a:solidFill>
                <a:ea typeface="黑体" panose="02010609060101010101" charset="-122"/>
              </a:rPr>
              <a:t>——</a:t>
            </a:r>
            <a:r>
              <a:rPr lang="zh-CN" altLang="en-US" sz="3200" dirty="0" smtClean="0">
                <a:solidFill>
                  <a:srgbClr val="C00000"/>
                </a:solidFill>
                <a:ea typeface="黑体" panose="02010609060101010101" charset="-122"/>
              </a:rPr>
              <a:t>建国者</a:t>
            </a:r>
          </a:p>
        </p:txBody>
      </p:sp>
      <p:cxnSp>
        <p:nvCxnSpPr>
          <p:cNvPr id="8" name="直接连接符 7"/>
          <p:cNvCxnSpPr/>
          <p:nvPr/>
        </p:nvCxnSpPr>
        <p:spPr>
          <a:xfrm>
            <a:off x="4011930" y="4982210"/>
            <a:ext cx="3327400" cy="1206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2275840" y="963295"/>
            <a:ext cx="7640320" cy="953135"/>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a:ln w="19050">
            <a:solidFill>
              <a:schemeClr val="tx1"/>
            </a:solidFill>
            <a:prstDash val="dashDot"/>
          </a:ln>
        </p:spPr>
        <p:txBody>
          <a:bodyPr wrap="square">
            <a:spAutoFit/>
          </a:bodyPr>
          <a:lstStyle/>
          <a:p>
            <a:r>
              <a:rPr lang="zh-CN" altLang="en-US" sz="2800" dirty="0" smtClean="0">
                <a:latin typeface="黑体" panose="02010609060101010101" charset="-122"/>
                <a:ea typeface="黑体" panose="02010609060101010101" charset="-122"/>
              </a:rPr>
              <a:t>思考：瑞典维京人的活动对欧洲文明形成产生了什么影响？</a:t>
            </a:r>
            <a:endParaRPr lang="zh-CN" altLang="en-US" sz="2800" dirty="0">
              <a:latin typeface="黑体" panose="02010609060101010101" charset="-122"/>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3" name="Text Box 4"/>
          <p:cNvSpPr txBox="1">
            <a:spLocks noChangeArrowheads="1"/>
          </p:cNvSpPr>
          <p:nvPr/>
        </p:nvSpPr>
        <p:spPr bwMode="auto">
          <a:xfrm>
            <a:off x="2588260" y="93345"/>
            <a:ext cx="6003925" cy="586105"/>
          </a:xfrm>
          <a:prstGeom prst="rect">
            <a:avLst/>
          </a:prstGeom>
          <a:noFill/>
          <a:ln w="38100" cap="flat" cmpd="sng">
            <a:solidFill>
              <a:schemeClr val="tx1"/>
            </a:solid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200" dirty="0" smtClean="0">
                <a:solidFill>
                  <a:srgbClr val="C00000"/>
                </a:solidFill>
                <a:ea typeface="黑体" panose="02010609060101010101" charset="-122"/>
              </a:rPr>
              <a:t>三、结局：基督教文明的皈依者</a:t>
            </a:r>
          </a:p>
        </p:txBody>
      </p:sp>
      <p:sp>
        <p:nvSpPr>
          <p:cNvPr id="2" name="文本框 1"/>
          <p:cNvSpPr txBox="1"/>
          <p:nvPr/>
        </p:nvSpPr>
        <p:spPr>
          <a:xfrm>
            <a:off x="5922010" y="1756410"/>
            <a:ext cx="4749165" cy="4461510"/>
          </a:xfrm>
          <a:prstGeom prst="rect">
            <a:avLst/>
          </a:prstGeom>
          <a:solidFill>
            <a:schemeClr val="bg1"/>
          </a:solidFill>
        </p:spPr>
        <p:txBody>
          <a:bodyPr wrap="square" rtlCol="0">
            <a:spAutoFit/>
          </a:bodyPr>
          <a:lstStyle/>
          <a:p>
            <a:r>
              <a:rPr lang="en-US" altLang="zh-CN" sz="2400">
                <a:latin typeface="黑体" panose="02010609060101010101" charset="-122"/>
                <a:ea typeface="黑体" panose="02010609060101010101" charset="-122"/>
              </a:rPr>
              <a:t>    “</a:t>
            </a:r>
            <a:r>
              <a:rPr lang="zh-CN" altLang="en-US" sz="2400">
                <a:latin typeface="黑体" panose="02010609060101010101" charset="-122"/>
                <a:ea typeface="黑体" panose="02010609060101010101" charset="-122"/>
              </a:rPr>
              <a:t>在侵略过程中，诺曼人与西欧的联系愈发紧密，逐渐融合，如在英格兰，丹麦国王克努特（1017—1035年）建立的帝国解体后，丹麦人便逐渐与当地居民融合。10世纪，诺曼海盗罗洛建立的诺曼底公国，逐渐成为法国的一部分。11世纪后，诺曼底公国先后征服英格兰和西西里。东欧的瓦里亚格人也建立罗斯国家，与当地斯拉夫人融合。”</a:t>
            </a:r>
            <a:endParaRPr lang="zh-CN" altLang="en-US">
              <a:latin typeface="黑体" panose="02010609060101010101" charset="-122"/>
              <a:ea typeface="黑体" panose="02010609060101010101" charset="-122"/>
            </a:endParaRPr>
          </a:p>
          <a:p>
            <a:pPr algn="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王晋新《西欧文明之路》</a:t>
            </a:r>
          </a:p>
        </p:txBody>
      </p:sp>
      <p:sp>
        <p:nvSpPr>
          <p:cNvPr id="6" name="文本框 5"/>
          <p:cNvSpPr txBox="1"/>
          <p:nvPr/>
        </p:nvSpPr>
        <p:spPr>
          <a:xfrm>
            <a:off x="2282190" y="5290185"/>
            <a:ext cx="2865120" cy="398780"/>
          </a:xfrm>
          <a:prstGeom prst="rect">
            <a:avLst/>
          </a:prstGeom>
          <a:noFill/>
        </p:spPr>
        <p:txBody>
          <a:bodyPr wrap="square" rtlCol="0" anchor="t">
            <a:spAutoFit/>
          </a:bodyPr>
          <a:lstStyle/>
          <a:p>
            <a:r>
              <a:rPr lang="zh-CN" altLang="en-US" sz="2000" b="1">
                <a:latin typeface="楷体" panose="02010609060101010101" charset="-122"/>
                <a:ea typeface="楷体" panose="02010609060101010101" charset="-122"/>
                <a:cs typeface="楷体" panose="02010609060101010101" charset="-122"/>
              </a:rPr>
              <a:t>988年弗拉基米尔受洗</a:t>
            </a:r>
          </a:p>
        </p:txBody>
      </p:sp>
      <p:pic>
        <p:nvPicPr>
          <p:cNvPr id="7" name="图片 6"/>
          <p:cNvPicPr>
            <a:picLocks noChangeAspect="1"/>
          </p:cNvPicPr>
          <p:nvPr/>
        </p:nvPicPr>
        <p:blipFill>
          <a:blip r:embed="rId4" cstate="print"/>
          <a:stretch>
            <a:fillRect/>
          </a:stretch>
        </p:blipFill>
        <p:spPr>
          <a:xfrm>
            <a:off x="1507490" y="2193290"/>
            <a:ext cx="4414520" cy="3096895"/>
          </a:xfrm>
          <a:prstGeom prst="rect">
            <a:avLst/>
          </a:prstGeom>
        </p:spPr>
      </p:pic>
      <p:sp>
        <p:nvSpPr>
          <p:cNvPr id="12" name="矩形 11"/>
          <p:cNvSpPr/>
          <p:nvPr/>
        </p:nvSpPr>
        <p:spPr>
          <a:xfrm>
            <a:off x="2376805" y="956945"/>
            <a:ext cx="7640320" cy="52197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a:ln w="19050">
            <a:solidFill>
              <a:schemeClr val="tx1"/>
            </a:solidFill>
            <a:prstDash val="dashDot"/>
          </a:ln>
        </p:spPr>
        <p:txBody>
          <a:bodyPr wrap="square">
            <a:spAutoFit/>
          </a:bodyPr>
          <a:lstStyle/>
          <a:p>
            <a:r>
              <a:rPr lang="zh-CN" altLang="en-US" sz="2800" dirty="0" smtClean="0">
                <a:latin typeface="黑体" panose="02010609060101010101" charset="-122"/>
                <a:ea typeface="黑体" panose="02010609060101010101" charset="-122"/>
              </a:rPr>
              <a:t>思考：维京民族大迁徙对欧洲文明形成的影响？</a:t>
            </a:r>
            <a:endParaRPr lang="zh-CN" altLang="en-US" sz="2800" dirty="0">
              <a:latin typeface="黑体" panose="02010609060101010101" charset="-122"/>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2"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395220" y="1325880"/>
            <a:ext cx="7640320" cy="521970"/>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8900000" scaled="1"/>
            <a:tileRect/>
          </a:gradFill>
          <a:ln w="19050">
            <a:solidFill>
              <a:schemeClr val="tx1"/>
            </a:solidFill>
            <a:prstDash val="dashDot"/>
          </a:ln>
        </p:spPr>
        <p:txBody>
          <a:bodyPr wrap="square">
            <a:spAutoFit/>
          </a:bodyPr>
          <a:lstStyle/>
          <a:p>
            <a:r>
              <a:rPr lang="zh-CN" altLang="en-US" sz="2800" dirty="0" smtClean="0">
                <a:latin typeface="黑体" panose="02010609060101010101" charset="-122"/>
                <a:ea typeface="黑体" panose="02010609060101010101" charset="-122"/>
              </a:rPr>
              <a:t>思考：维京民族大迁徙对欧洲文明形成的影响？</a:t>
            </a:r>
            <a:endParaRPr lang="zh-CN" altLang="en-US" sz="2800" dirty="0">
              <a:latin typeface="黑体" panose="02010609060101010101" charset="-122"/>
              <a:ea typeface="黑体" panose="02010609060101010101" charset="-122"/>
            </a:endParaRPr>
          </a:p>
        </p:txBody>
      </p:sp>
      <p:sp>
        <p:nvSpPr>
          <p:cNvPr id="4" name="文本框 3"/>
          <p:cNvSpPr txBox="1"/>
          <p:nvPr/>
        </p:nvSpPr>
        <p:spPr>
          <a:xfrm>
            <a:off x="2740025" y="2212975"/>
            <a:ext cx="7277100" cy="2061210"/>
          </a:xfrm>
          <a:prstGeom prst="rect">
            <a:avLst/>
          </a:prstGeom>
          <a:solidFill>
            <a:schemeClr val="bg1"/>
          </a:solidFill>
        </p:spPr>
        <p:txBody>
          <a:bodyPr wrap="square" rtlCol="0" anchor="t">
            <a:spAutoFit/>
          </a:bodyPr>
          <a:lstStyle/>
          <a:p>
            <a:r>
              <a:rPr lang="zh-CN" altLang="en-US" sz="3200">
                <a:latin typeface="华文新魏" panose="02010800040101010101" charset="-122"/>
                <a:ea typeface="华文新魏" panose="02010800040101010101" charset="-122"/>
              </a:rPr>
              <a:t>政治上，加速了欧洲的封建化进程。</a:t>
            </a:r>
          </a:p>
          <a:p>
            <a:r>
              <a:rPr lang="zh-CN" altLang="en-US" sz="3200">
                <a:latin typeface="华文新魏" panose="02010800040101010101" charset="-122"/>
                <a:ea typeface="华文新魏" panose="02010800040101010101" charset="-122"/>
              </a:rPr>
              <a:t>经济上，促进了中世纪西欧商业的复兴。</a:t>
            </a:r>
          </a:p>
          <a:p>
            <a:r>
              <a:rPr lang="zh-CN" altLang="en-US" sz="3200">
                <a:latin typeface="华文新魏" panose="02010800040101010101" charset="-122"/>
                <a:ea typeface="华文新魏" panose="02010800040101010101" charset="-122"/>
              </a:rPr>
              <a:t>军事上，推动了城堡的发展。</a:t>
            </a:r>
          </a:p>
          <a:p>
            <a:r>
              <a:rPr lang="zh-CN" altLang="en-US" sz="3200">
                <a:latin typeface="华文新魏" panose="02010800040101010101" charset="-122"/>
                <a:ea typeface="华文新魏" panose="02010800040101010101" charset="-122"/>
              </a:rPr>
              <a:t>文化上，扩大了基督教文明的影响范围。</a:t>
            </a:r>
          </a:p>
        </p:txBody>
      </p:sp>
      <p:pic>
        <p:nvPicPr>
          <p:cNvPr id="2" name="图片 1" descr="aYCU9bN"/>
          <p:cNvPicPr>
            <a:picLocks noChangeAspect="1"/>
          </p:cNvPicPr>
          <p:nvPr/>
        </p:nvPicPr>
        <p:blipFill>
          <a:blip r:embed="rId3" cstate="print"/>
          <a:stretch>
            <a:fillRect/>
          </a:stretch>
        </p:blipFill>
        <p:spPr>
          <a:xfrm>
            <a:off x="1507490" y="31115"/>
            <a:ext cx="1080770" cy="711200"/>
          </a:xfrm>
          <a:prstGeom prst="rect">
            <a:avLst/>
          </a:prstGeom>
        </p:spPr>
      </p:pic>
      <p:sp>
        <p:nvSpPr>
          <p:cNvPr id="6" name="文本框 5"/>
          <p:cNvSpPr txBox="1"/>
          <p:nvPr/>
        </p:nvSpPr>
        <p:spPr>
          <a:xfrm>
            <a:off x="4286885" y="5325110"/>
            <a:ext cx="3855720" cy="645160"/>
          </a:xfrm>
          <a:prstGeom prst="rect">
            <a:avLst/>
          </a:prstGeom>
          <a:solidFill>
            <a:srgbClr val="0000FF"/>
          </a:solidFill>
          <a:ln>
            <a:solidFill>
              <a:srgbClr val="FF0000"/>
            </a:solidFill>
          </a:ln>
        </p:spPr>
        <p:txBody>
          <a:bodyPr wrap="none" rtlCol="0" anchor="t">
            <a:spAutoFit/>
          </a:bodyPr>
          <a:lstStyle/>
          <a:p>
            <a:pPr algn="l"/>
            <a:r>
              <a:rPr lang="zh-CN" altLang="en-US" sz="3600" b="1" dirty="0">
                <a:solidFill>
                  <a:schemeClr val="bg1"/>
                </a:solidFill>
                <a:latin typeface="黑体" panose="02010609060101010101" charset="-122"/>
                <a:ea typeface="黑体" panose="02010609060101010101" charset="-122"/>
                <a:sym typeface="+mn-ea"/>
              </a:rPr>
              <a:t>文明的冲突与碰撞</a:t>
            </a:r>
          </a:p>
        </p:txBody>
      </p:sp>
      <p:sp>
        <p:nvSpPr>
          <p:cNvPr id="7" name="上箭头 6"/>
          <p:cNvSpPr/>
          <p:nvPr/>
        </p:nvSpPr>
        <p:spPr>
          <a:xfrm>
            <a:off x="5861685" y="4274820"/>
            <a:ext cx="666750" cy="105029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 Box 4"/>
          <p:cNvSpPr txBox="1">
            <a:spLocks noChangeArrowheads="1"/>
          </p:cNvSpPr>
          <p:nvPr/>
        </p:nvSpPr>
        <p:spPr bwMode="auto">
          <a:xfrm>
            <a:off x="2588260" y="93345"/>
            <a:ext cx="6003925" cy="586105"/>
          </a:xfrm>
          <a:prstGeom prst="rect">
            <a:avLst/>
          </a:prstGeom>
          <a:noFill/>
          <a:ln w="38100" cap="flat" cmpd="sng">
            <a:solidFill>
              <a:schemeClr val="tx1"/>
            </a:solidFill>
            <a:miter lim="800000"/>
          </a:ln>
          <a:extLst>
            <a:ext uri="{909E8E84-426E-40DD-AFC4-6F175D3DCCD1}">
              <a14:hiddenFill xmlns:a14="http://schemas.microsoft.com/office/drawing/2010/main" xmlns="">
                <a:solidFill>
                  <a:srgbClr val="FFFFFF"/>
                </a:solidFill>
              </a14:hiddenFill>
            </a:ext>
          </a:extLst>
        </p:spPr>
        <p:txBody>
          <a:bodyPr wrap="square" lIns="90170" tIns="46990" rIns="90170" bIns="46990">
            <a:spAutoFit/>
          </a:bodyPr>
          <a:lstStyle/>
          <a:p>
            <a:r>
              <a:rPr lang="zh-CN" altLang="en-US" sz="3200" dirty="0" smtClean="0">
                <a:solidFill>
                  <a:srgbClr val="C00000"/>
                </a:solidFill>
                <a:ea typeface="黑体" panose="02010609060101010101" charset="-122"/>
              </a:rPr>
              <a:t>三、结局：基督教文明的皈依者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ldLvl="0" animBg="1"/>
      <p:bldP spid="7"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525645" y="784860"/>
            <a:ext cx="6000115" cy="4831080"/>
          </a:xfrm>
          <a:prstGeom prst="rect">
            <a:avLst/>
          </a:prstGeom>
          <a:noFill/>
          <a:ln>
            <a:solidFill>
              <a:srgbClr val="FF0000"/>
            </a:solidFill>
          </a:ln>
        </p:spPr>
        <p:txBody>
          <a:bodyPr wrap="square" rtlCol="0" anchor="t">
            <a:spAutoFit/>
          </a:bodyPr>
          <a:lstStyle/>
          <a:p>
            <a:r>
              <a:rPr lang="zh-CN" altLang="en-US" sz="2400">
                <a:latin typeface="黑体" panose="02010609060101010101" charset="-122"/>
                <a:ea typeface="黑体" panose="02010609060101010101" charset="-122"/>
              </a:rPr>
              <a:t>文明冲突分为四个层面：</a:t>
            </a:r>
          </a:p>
          <a:p>
            <a:pPr marL="342900" indent="-342900">
              <a:buFont typeface="Wingdings" panose="05000000000000000000" charset="0"/>
              <a:buChar char="Ø"/>
            </a:pPr>
            <a:r>
              <a:rPr lang="zh-CN" altLang="en-US" sz="2400">
                <a:solidFill>
                  <a:srgbClr val="FF0000"/>
                </a:solidFill>
                <a:latin typeface="黑体" panose="02010609060101010101" charset="-122"/>
                <a:ea typeface="黑体" panose="02010609060101010101" charset="-122"/>
              </a:rPr>
              <a:t>文明层面：</a:t>
            </a:r>
            <a:r>
              <a:rPr lang="zh-CN" altLang="en-US" sz="2400">
                <a:latin typeface="黑体" panose="02010609060101010101" charset="-122"/>
                <a:ea typeface="黑体" panose="02010609060101010101" charset="-122"/>
              </a:rPr>
              <a:t>即古代罗马、伊斯兰、加洛林、维</a:t>
            </a:r>
            <a:r>
              <a:rPr lang="zh-CN" altLang="en-US" sz="2400">
                <a:latin typeface="黑体" panose="02010609060101010101" charset="-122"/>
                <a:ea typeface="黑体" panose="02010609060101010101" charset="-122"/>
                <a:sym typeface="+mn-ea"/>
              </a:rPr>
              <a:t>京</a:t>
            </a:r>
            <a:r>
              <a:rPr lang="zh-CN" altLang="en-US" sz="2400">
                <a:latin typeface="黑体" panose="02010609060101010101" charset="-122"/>
                <a:ea typeface="黑体" panose="02010609060101010101" charset="-122"/>
              </a:rPr>
              <a:t>、拜占庭、蒙古等诸种文明之间的层面；</a:t>
            </a:r>
          </a:p>
          <a:p>
            <a:pPr marL="342900" indent="-342900">
              <a:buFont typeface="Wingdings" panose="05000000000000000000" charset="0"/>
              <a:buChar char="Ø"/>
            </a:pPr>
            <a:r>
              <a:rPr lang="zh-CN" altLang="en-US" sz="2400">
                <a:solidFill>
                  <a:srgbClr val="FF0000"/>
                </a:solidFill>
                <a:latin typeface="黑体" panose="02010609060101010101" charset="-122"/>
                <a:ea typeface="黑体" panose="02010609060101010101" charset="-122"/>
              </a:rPr>
              <a:t>超宏观层面：</a:t>
            </a:r>
            <a:r>
              <a:rPr lang="zh-CN" altLang="en-US" sz="2400">
                <a:latin typeface="黑体" panose="02010609060101010101" charset="-122"/>
                <a:ea typeface="黑体" panose="02010609060101010101" charset="-122"/>
              </a:rPr>
              <a:t>即不同民族国家、城邦、部落、氏族之间的层面；</a:t>
            </a:r>
          </a:p>
          <a:p>
            <a:pPr marL="342900" indent="-342900">
              <a:buFont typeface="Wingdings" panose="05000000000000000000" charset="0"/>
              <a:buChar char="Ø"/>
            </a:pPr>
            <a:r>
              <a:rPr lang="zh-CN" altLang="en-US" sz="2400">
                <a:solidFill>
                  <a:srgbClr val="FF0000"/>
                </a:solidFill>
                <a:latin typeface="黑体" panose="02010609060101010101" charset="-122"/>
                <a:ea typeface="黑体" panose="02010609060101010101" charset="-122"/>
              </a:rPr>
              <a:t>宏观</a:t>
            </a:r>
            <a:r>
              <a:rPr lang="zh-CN" altLang="en-US" sz="2400">
                <a:solidFill>
                  <a:srgbClr val="FF0000"/>
                </a:solidFill>
                <a:latin typeface="黑体" panose="02010609060101010101" charset="-122"/>
                <a:ea typeface="黑体" panose="02010609060101010101" charset="-122"/>
                <a:sym typeface="+mn-ea"/>
              </a:rPr>
              <a:t>层面</a:t>
            </a:r>
            <a:r>
              <a:rPr lang="zh-CN" altLang="en-US" sz="2400">
                <a:solidFill>
                  <a:srgbClr val="FF0000"/>
                </a:solidFill>
                <a:latin typeface="黑体" panose="02010609060101010101" charset="-122"/>
                <a:ea typeface="黑体" panose="02010609060101010101" charset="-122"/>
              </a:rPr>
              <a:t>：</a:t>
            </a:r>
            <a:r>
              <a:rPr lang="zh-CN" altLang="en-US" sz="2400">
                <a:latin typeface="黑体" panose="02010609060101010101" charset="-122"/>
                <a:ea typeface="黑体" panose="02010609060101010101" charset="-122"/>
              </a:rPr>
              <a:t>即不同阶级、不同性别、不同制度、不同社会组织之间的层面；</a:t>
            </a:r>
          </a:p>
          <a:p>
            <a:pPr marL="342900" indent="-342900">
              <a:buFont typeface="Wingdings" panose="05000000000000000000" charset="0"/>
              <a:buChar char="Ø"/>
            </a:pPr>
            <a:r>
              <a:rPr lang="zh-CN" altLang="en-US" sz="2400">
                <a:solidFill>
                  <a:srgbClr val="FF0000"/>
                </a:solidFill>
                <a:latin typeface="黑体" panose="02010609060101010101" charset="-122"/>
                <a:ea typeface="黑体" panose="02010609060101010101" charset="-122"/>
              </a:rPr>
              <a:t>微观</a:t>
            </a:r>
            <a:r>
              <a:rPr lang="zh-CN" altLang="en-US" sz="2400">
                <a:solidFill>
                  <a:srgbClr val="FF0000"/>
                </a:solidFill>
                <a:latin typeface="黑体" panose="02010609060101010101" charset="-122"/>
                <a:ea typeface="黑体" panose="02010609060101010101" charset="-122"/>
                <a:sym typeface="+mn-ea"/>
              </a:rPr>
              <a:t>层面</a:t>
            </a:r>
            <a:r>
              <a:rPr lang="zh-CN" altLang="en-US" sz="2400">
                <a:solidFill>
                  <a:srgbClr val="FF0000"/>
                </a:solidFill>
                <a:latin typeface="黑体" panose="02010609060101010101" charset="-122"/>
                <a:ea typeface="黑体" panose="02010609060101010101" charset="-122"/>
              </a:rPr>
              <a:t>：</a:t>
            </a:r>
            <a:r>
              <a:rPr lang="zh-CN" altLang="en-US" sz="2400">
                <a:latin typeface="黑体" panose="02010609060101010101" charset="-122"/>
                <a:ea typeface="黑体" panose="02010609060101010101" charset="-122"/>
              </a:rPr>
              <a:t>即人与人之间的层面。</a:t>
            </a:r>
          </a:p>
          <a:p>
            <a:r>
              <a:rPr lang="zh-CN" altLang="en-US" sz="2400">
                <a:latin typeface="黑体" panose="02010609060101010101" charset="-122"/>
                <a:ea typeface="黑体" panose="02010609060101010101" charset="-122"/>
              </a:rPr>
              <a:t>    各个层面上的冲突与斗争分别向上和向下作用，互相影响，形成改变各种社会结构的动力，推动文明的发展。</a:t>
            </a:r>
          </a:p>
          <a:p>
            <a:pPr algn="r"/>
            <a:r>
              <a:rPr lang="en-US" altLang="zh-CN" sz="2000">
                <a:latin typeface="黑体" panose="02010609060101010101" charset="-122"/>
                <a:ea typeface="黑体" panose="02010609060101010101" charset="-122"/>
                <a:sym typeface="+mn-ea"/>
              </a:rPr>
              <a:t>——</a:t>
            </a:r>
            <a:r>
              <a:rPr lang="zh-CN" altLang="en-US" sz="2000">
                <a:latin typeface="黑体" panose="02010609060101010101" charset="-122"/>
                <a:ea typeface="黑体" panose="02010609060101010101" charset="-122"/>
                <a:sym typeface="+mn-ea"/>
              </a:rPr>
              <a:t>[美]维克多·李·伯克《文明的冲突》</a:t>
            </a:r>
          </a:p>
        </p:txBody>
      </p:sp>
      <p:graphicFrame>
        <p:nvGraphicFramePr>
          <p:cNvPr id="6" name="对象 5"/>
          <p:cNvGraphicFramePr>
            <a:graphicFrameLocks/>
          </p:cNvGraphicFramePr>
          <p:nvPr/>
        </p:nvGraphicFramePr>
        <p:xfrm>
          <a:off x="1717675" y="1247140"/>
          <a:ext cx="2707640" cy="3905885"/>
        </p:xfrm>
        <a:graphic>
          <a:graphicData uri="http://schemas.openxmlformats.org/presentationml/2006/ole">
            <p:oleObj spid="_x0000_s40961" r:id="rId4" imgW="3809524" imgH="5706272" progId="PBrush">
              <p:embed/>
            </p:oleObj>
          </a:graphicData>
        </a:graphic>
      </p:graphicFrame>
      <p:sp>
        <p:nvSpPr>
          <p:cNvPr id="8" name="文本框 7"/>
          <p:cNvSpPr txBox="1"/>
          <p:nvPr/>
        </p:nvSpPr>
        <p:spPr>
          <a:xfrm>
            <a:off x="4168140" y="78740"/>
            <a:ext cx="3855720" cy="645160"/>
          </a:xfrm>
          <a:prstGeom prst="rect">
            <a:avLst/>
          </a:prstGeom>
          <a:solidFill>
            <a:srgbClr val="0000FF"/>
          </a:solidFill>
          <a:ln>
            <a:solidFill>
              <a:srgbClr val="FF0000"/>
            </a:solidFill>
          </a:ln>
        </p:spPr>
        <p:txBody>
          <a:bodyPr wrap="none" rtlCol="0" anchor="t">
            <a:spAutoFit/>
          </a:bodyPr>
          <a:lstStyle/>
          <a:p>
            <a:pPr algn="l"/>
            <a:r>
              <a:rPr lang="zh-CN" altLang="en-US" sz="3600" b="1" dirty="0">
                <a:solidFill>
                  <a:schemeClr val="bg1"/>
                </a:solidFill>
                <a:latin typeface="黑体" panose="02010609060101010101" charset="-122"/>
                <a:ea typeface="黑体" panose="02010609060101010101" charset="-122"/>
                <a:sym typeface="+mn-ea"/>
              </a:rPr>
              <a:t>文明的冲突与碰撞</a:t>
            </a:r>
          </a:p>
        </p:txBody>
      </p:sp>
      <p:sp>
        <p:nvSpPr>
          <p:cNvPr id="9" name="文本框 8"/>
          <p:cNvSpPr txBox="1"/>
          <p:nvPr/>
        </p:nvSpPr>
        <p:spPr>
          <a:xfrm>
            <a:off x="3156585" y="5779135"/>
            <a:ext cx="7369175" cy="829945"/>
          </a:xfrm>
          <a:prstGeom prst="rect">
            <a:avLst/>
          </a:prstGeom>
          <a:noFill/>
        </p:spPr>
        <p:txBody>
          <a:bodyPr wrap="square" rtlCol="0" anchor="t">
            <a:spAutoFit/>
          </a:bodyPr>
          <a:lstStyle/>
          <a:p>
            <a:r>
              <a:rPr lang="zh-CN" altLang="en-US" sz="2400" b="1">
                <a:solidFill>
                  <a:srgbClr val="FF0000"/>
                </a:solidFill>
                <a:latin typeface="楷体" panose="02010609060101010101" charset="-122"/>
                <a:ea typeface="楷体" panose="02010609060101010101" charset="-122"/>
                <a:cs typeface="隶书" panose="02010509060101010101" charset="-122"/>
              </a:rPr>
              <a:t>根据材料并结合所学的相关史实，对材料的观点加以阐释。（要求：观点明确，史论结合。）</a:t>
            </a:r>
          </a:p>
        </p:txBody>
      </p:sp>
      <p:pic>
        <p:nvPicPr>
          <p:cNvPr id="10" name="图片 9">
            <a:hlinkClick r:id="rId5" action="ppaction://hlinksldjump"/>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2028825" y="5718810"/>
            <a:ext cx="981710" cy="950595"/>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228090" y="797560"/>
            <a:ext cx="9945370" cy="4831080"/>
          </a:xfrm>
          <a:prstGeom prst="rect">
            <a:avLst/>
          </a:prstGeom>
          <a:noFill/>
        </p:spPr>
        <p:txBody>
          <a:bodyPr wrap="square" rtlCol="0" anchor="t">
            <a:spAutoFit/>
          </a:bodyPr>
          <a:lstStyle/>
          <a:p>
            <a:r>
              <a:rPr lang="zh-CN" altLang="en-US" sz="2800">
                <a:latin typeface="黑体" panose="02010609060101010101" charset="-122"/>
                <a:ea typeface="黑体" panose="02010609060101010101" charset="-122"/>
              </a:rPr>
              <a:t>示例：</a:t>
            </a:r>
            <a:r>
              <a:rPr lang="zh-CN" altLang="en-US" sz="2800">
                <a:solidFill>
                  <a:srgbClr val="FF0000"/>
                </a:solidFill>
                <a:latin typeface="黑体" panose="02010609060101010101" charset="-122"/>
                <a:ea typeface="黑体" panose="02010609060101010101" charset="-122"/>
              </a:rPr>
              <a:t>文明的冲突加速了加洛林王朝封建化</a:t>
            </a:r>
            <a:endParaRPr lang="zh-CN" altLang="en-US" sz="2800">
              <a:latin typeface="黑体" panose="02010609060101010101" charset="-122"/>
              <a:ea typeface="黑体" panose="02010609060101010101" charset="-122"/>
            </a:endParaRPr>
          </a:p>
          <a:p>
            <a:r>
              <a:rPr lang="zh-CN" altLang="en-US" sz="2800">
                <a:latin typeface="黑体" panose="02010609060101010101" charset="-122"/>
                <a:ea typeface="黑体" panose="02010609060101010101" charset="-122"/>
              </a:rPr>
              <a:t>    维京文明和加洛林文明冲突碰撞，这两种文明间的冲突，是一种普世性斗争，面对维京人的入侵，法兰克国王无力抵抗，领主们修筑城堡进行抗争，使法兰西成为欧洲封建主义的中心故土。</a:t>
            </a:r>
          </a:p>
          <a:p>
            <a:r>
              <a:rPr lang="zh-CN" altLang="en-US" sz="2800">
                <a:latin typeface="黑体" panose="02010609060101010101" charset="-122"/>
                <a:ea typeface="黑体" panose="02010609060101010101" charset="-122"/>
              </a:rPr>
              <a:t>    加洛林王朝内部的争权斗争是宏观层面上的国内斗争，封建贵族权力的上升，出现了</a:t>
            </a:r>
            <a:r>
              <a:rPr lang="en-US" altLang="zh-CN" sz="2800">
                <a:latin typeface="黑体" panose="02010609060101010101" charset="-122"/>
                <a:ea typeface="黑体" panose="02010609060101010101" charset="-122"/>
              </a:rPr>
              <a:t>“</a:t>
            </a:r>
            <a:r>
              <a:rPr lang="zh-CN" altLang="en-US" sz="2800">
                <a:latin typeface="黑体" panose="02010609060101010101" charset="-122"/>
                <a:ea typeface="黑体" panose="02010609060101010101" charset="-122"/>
              </a:rPr>
              <a:t>我的</a:t>
            </a:r>
            <a:r>
              <a:rPr lang="zh-CN" altLang="en-US" sz="2800">
                <a:latin typeface="黑体" panose="02010609060101010101" charset="-122"/>
                <a:ea typeface="黑体" panose="02010609060101010101" charset="-122"/>
                <a:sym typeface="+mn-ea"/>
              </a:rPr>
              <a:t>附庸</a:t>
            </a:r>
            <a:r>
              <a:rPr lang="zh-CN" altLang="en-US" sz="2800">
                <a:latin typeface="黑体" panose="02010609060101010101" charset="-122"/>
                <a:ea typeface="黑体" panose="02010609060101010101" charset="-122"/>
              </a:rPr>
              <a:t>的附庸不是我的附庸的局面</a:t>
            </a:r>
            <a:r>
              <a:rPr lang="en-US" altLang="zh-CN" sz="2800">
                <a:latin typeface="黑体" panose="02010609060101010101" charset="-122"/>
                <a:ea typeface="黑体" panose="02010609060101010101" charset="-122"/>
              </a:rPr>
              <a:t>”</a:t>
            </a:r>
            <a:r>
              <a:rPr lang="zh-CN" altLang="en-US" sz="2800">
                <a:latin typeface="黑体" panose="02010609060101010101" charset="-122"/>
                <a:ea typeface="黑体" panose="02010609060101010101" charset="-122"/>
              </a:rPr>
              <a:t>。</a:t>
            </a:r>
          </a:p>
          <a:p>
            <a:r>
              <a:rPr lang="zh-CN" altLang="en-US" sz="2800">
                <a:latin typeface="黑体" panose="02010609060101010101" charset="-122"/>
                <a:ea typeface="黑体" panose="02010609060101010101" charset="-122"/>
              </a:rPr>
              <a:t>    文明层面和宏观层面的冲突相互作用，共同催促了加洛林王朝由中央集权体制向地方分权制的转变，推动了封建政权的出现。</a:t>
            </a: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2352</Words>
  <Application>Microsoft Office PowerPoint</Application>
  <PresentationFormat>自定义</PresentationFormat>
  <Paragraphs>126</Paragraphs>
  <Slides>24</Slides>
  <Notes>23</Notes>
  <HiddenSlides>0</HiddenSlides>
  <MMClips>0</MMClips>
  <ScaleCrop>false</ScaleCrop>
  <HeadingPairs>
    <vt:vector size="6" baseType="variant">
      <vt:variant>
        <vt:lpstr>主题</vt:lpstr>
      </vt:variant>
      <vt:variant>
        <vt:i4>1</vt:i4>
      </vt:variant>
      <vt:variant>
        <vt:lpstr>嵌入 OLE 服务器</vt:lpstr>
      </vt:variant>
      <vt:variant>
        <vt:i4>0</vt:i4>
      </vt:variant>
      <vt:variant>
        <vt:lpstr>幻灯片标题</vt:lpstr>
      </vt:variant>
      <vt:variant>
        <vt:i4>24</vt:i4>
      </vt:variant>
    </vt:vector>
  </HeadingPairs>
  <TitlesOfParts>
    <vt:vector size="25"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65</cp:revision>
  <dcterms:created xsi:type="dcterms:W3CDTF">2018-10-12T07:21:00Z</dcterms:created>
  <dcterms:modified xsi:type="dcterms:W3CDTF">2020-12-08T12:23:49Z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2052-11.1.0.9926</vt:lpwstr>
  </property>
</Properties>
</file>