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09" r:id="rId3"/>
    <p:sldId id="410" r:id="rId4"/>
    <p:sldId id="416" r:id="rId5"/>
    <p:sldId id="417" r:id="rId6"/>
    <p:sldId id="418" r:id="rId7"/>
    <p:sldId id="419" r:id="rId8"/>
    <p:sldId id="420" r:id="rId9"/>
    <p:sldId id="421" r:id="rId10"/>
    <p:sldId id="422" r:id="rId11"/>
    <p:sldId id="442" r:id="rId12"/>
    <p:sldId id="423" r:id="rId13"/>
    <p:sldId id="431" r:id="rId14"/>
    <p:sldId id="424" r:id="rId15"/>
    <p:sldId id="425" r:id="rId16"/>
    <p:sldId id="426" r:id="rId17"/>
    <p:sldId id="427" r:id="rId18"/>
    <p:sldId id="411" r:id="rId19"/>
    <p:sldId id="433" r:id="rId20"/>
    <p:sldId id="436" r:id="rId21"/>
    <p:sldId id="434" r:id="rId22"/>
    <p:sldId id="435" r:id="rId23"/>
    <p:sldId id="437"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fill>
          <a:solidFill>
            <a:schemeClr val="dk1">
              <a:tint val="40000"/>
            </a:schemeClr>
          </a:solidFill>
        </a:fill>
      </a:tcStyle>
    </a:band1H>
    <a:band1V>
      <a:tcStyle>
        <a:fill>
          <a:solidFill>
            <a:schemeClr val="dk1">
              <a:tint val="40000"/>
            </a:schemeClr>
          </a:solidFill>
        </a:fill>
      </a:tcStyle>
    </a:band1V>
    <a:lastCol>
      <a:tcTxStyle b="on">
        <a:fontRef idx="minor">
          <a:prstClr val="black"/>
        </a:fontRef>
        <a:schemeClr val="lt1"/>
      </a:tcTxStyle>
      <a:tcStyle>
        <a:fill>
          <a:solidFill>
            <a:schemeClr val="dk1"/>
          </a:solidFill>
        </a:fill>
      </a:tcStyle>
    </a:lastCol>
    <a:firstCol>
      <a:tcTxStyle b="on">
        <a:fontRef idx="minor">
          <a:prstClr val="black"/>
        </a:fontRef>
        <a:schemeClr val="lt1"/>
      </a:tcTxStyle>
      <a:tcStyle>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37"/>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tags" Target="tags/tag74.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 Id="rId2" Type="http://schemas.microsoft.com/office/2011/relationships/chartColorStyle" Target="colors1.xml" /><Relationship Id="rId3" Type="http://schemas.microsoft.com/office/2011/relationships/chartStyle" Target="style1.xml" /></Relationships>
</file>

<file path=ppt/charts/_rels/chart2.xml.rels>&#65279;<?xml version="1.0" encoding="utf-8" standalone="yes"?><Relationships xmlns="http://schemas.openxmlformats.org/package/2006/relationships"><Relationship Id="rId1" Type="http://schemas.openxmlformats.org/officeDocument/2006/relationships/package" Target="../embeddings/Microsoft_Excel_Worksheet2.xlsx" /><Relationship Id="rId2" Type="http://schemas.microsoft.com/office/2011/relationships/chartColorStyle" Target="colors2.xml" /><Relationship Id="rId3" Type="http://schemas.microsoft.com/office/2011/relationships/chartStyle" Target="style2.xml" /></Relationships>
</file>

<file path=ppt/charts/_rels/chart3.xml.rels>&#65279;<?xml version="1.0" encoding="utf-8" standalone="yes"?><Relationships xmlns="http://schemas.openxmlformats.org/package/2006/relationships"><Relationship Id="rId1" Type="http://schemas.openxmlformats.org/officeDocument/2006/relationships/package" Target="../embeddings/Microsoft_Excel_Worksheet3.xlsx" /><Relationship Id="rId2" Type="http://schemas.microsoft.com/office/2011/relationships/chartColorStyle" Target="colors3.xml" /><Relationship Id="rId3" Type="http://schemas.microsoft.com/office/2011/relationships/chartStyle" Target="style3.xml" /></Relationships>
</file>

<file path=ppt/charts/chart1.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2800" b="0" i="0" u="none" strike="noStrike" kern="1200" spc="0" baseline="0">
                <a:solidFill>
                  <a:schemeClr val="tx1">
                    <a:lumMod val="65000"/>
                    <a:lumOff val="35000"/>
                  </a:schemeClr>
                </a:solidFill>
                <a:latin typeface="+mn-lt"/>
                <a:ea typeface="+mn-ea"/>
                <a:cs typeface="+mn-cs"/>
              </a:defRPr>
            </a:pPr>
            <a:r>
              <a:rPr sz="2800"/>
              <a:t>两极格局</a:t>
            </a:r>
            <a:endParaRPr sz="2800"/>
          </a:p>
        </c:rich>
      </c:tx>
      <c:layout>
        <c:manualLayout>
          <c:xMode val="edge"/>
          <c:yMode val="edge"/>
          <c:x val="0.32681241631507874"/>
          <c:y val="0.034965034574270248"/>
        </c:manualLayout>
      </c:layout>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美国</c:v>
                </c:pt>
              </c:strCache>
            </c:strRef>
          </c:tx>
          <c:spPr>
            <a:solidFill>
              <a:schemeClr val="accent1"/>
            </a:solidFill>
            <a:ln>
              <a:noFill/>
            </a:ln>
            <a:effectLst/>
          </c:spPr>
          <c:invertIfNegative val="0"/>
          <c:cat>
            <c:strRef>
              <c:f>Sheet1!$A$2</c:f>
              <c:strCache>
                <c:ptCount val="1"/>
                <c:pt idx="0">
                  <c:v>两极格局</c:v>
                </c:pt>
              </c:strCache>
            </c:strRef>
          </c:cat>
          <c:val>
            <c:numRef>
              <c:f>Sheet1!$B$2</c:f>
              <c:numCache>
                <c:formatCode>General</c:formatCode>
                <c:ptCount val="1"/>
                <c:pt idx="0">
                  <c:v>10</c:v>
                </c:pt>
              </c:numCache>
            </c:numRef>
          </c:val>
        </c:ser>
        <c:ser>
          <c:idx val="1"/>
          <c:order val="1"/>
          <c:tx>
            <c:strRef>
              <c:f>Sheet1!$C$1</c:f>
              <c:strCache>
                <c:ptCount val="1"/>
                <c:pt idx="0">
                  <c:v>西欧</c:v>
                </c:pt>
              </c:strCache>
            </c:strRef>
          </c:tx>
          <c:spPr>
            <a:solidFill>
              <a:schemeClr val="accent2"/>
            </a:solidFill>
            <a:ln>
              <a:noFill/>
            </a:ln>
            <a:effectLst/>
          </c:spPr>
          <c:invertIfNegative val="0"/>
          <c:cat>
            <c:strRef>
              <c:f>Sheet1!$A$2</c:f>
              <c:strCache>
                <c:ptCount val="1"/>
                <c:pt idx="0">
                  <c:v>两极格局</c:v>
                </c:pt>
              </c:strCache>
            </c:strRef>
          </c:cat>
          <c:val>
            <c:numRef>
              <c:f>Sheet1!$C$2</c:f>
              <c:numCache>
                <c:formatCode>General</c:formatCode>
                <c:ptCount val="1"/>
                <c:pt idx="0">
                  <c:v>4</c:v>
                </c:pt>
              </c:numCache>
            </c:numRef>
          </c:val>
        </c:ser>
        <c:ser>
          <c:idx val="2"/>
          <c:order val="2"/>
          <c:tx>
            <c:strRef>
              <c:f>Sheet1!$D$1</c:f>
              <c:strCache>
                <c:ptCount val="1"/>
                <c:pt idx="0">
                  <c:v>日本</c:v>
                </c:pt>
              </c:strCache>
            </c:strRef>
          </c:tx>
          <c:spPr>
            <a:solidFill>
              <a:schemeClr val="accent2">
                <a:lumMod val="60000"/>
                <a:lumOff val="40000"/>
              </a:schemeClr>
            </a:solidFill>
            <a:ln>
              <a:noFill/>
            </a:ln>
            <a:effectLst/>
          </c:spPr>
          <c:invertIfNegative val="0"/>
          <c:cat>
            <c:strRef>
              <c:f>Sheet1!$A$2</c:f>
              <c:strCache>
                <c:ptCount val="1"/>
                <c:pt idx="0">
                  <c:v>两极格局</c:v>
                </c:pt>
              </c:strCache>
            </c:strRef>
          </c:cat>
          <c:val>
            <c:numRef>
              <c:f>Sheet1!$D$2</c:f>
              <c:numCache>
                <c:formatCode>General</c:formatCode>
                <c:ptCount val="1"/>
                <c:pt idx="0">
                  <c:v>3</c:v>
                </c:pt>
              </c:numCache>
            </c:numRef>
          </c:val>
        </c:ser>
        <c:ser>
          <c:idx val="3"/>
          <c:order val="3"/>
          <c:tx>
            <c:strRef>
              <c:f>Sheet1!$E$1</c:f>
              <c:strCache>
                <c:ptCount val="1"/>
                <c:pt idx="0">
                  <c:v>第三世界</c:v>
                </c:pt>
              </c:strCache>
            </c:strRef>
          </c:tx>
          <c:spPr>
            <a:solidFill>
              <a:schemeClr val="accent4"/>
            </a:solidFill>
            <a:ln>
              <a:noFill/>
            </a:ln>
            <a:effectLst/>
          </c:spPr>
          <c:invertIfNegative val="0"/>
          <c:cat>
            <c:strRef>
              <c:f>Sheet1!$A$2</c:f>
              <c:strCache>
                <c:ptCount val="1"/>
                <c:pt idx="0">
                  <c:v>两极格局</c:v>
                </c:pt>
              </c:strCache>
            </c:strRef>
          </c:cat>
          <c:val>
            <c:numRef>
              <c:f>Sheet1!$E$2</c:f>
              <c:numCache>
                <c:formatCode>General</c:formatCode>
                <c:ptCount val="1"/>
                <c:pt idx="0">
                  <c:v>4</c:v>
                </c:pt>
              </c:numCache>
            </c:numRef>
          </c:val>
        </c:ser>
        <c:ser>
          <c:idx val="4"/>
          <c:order val="4"/>
          <c:tx>
            <c:strRef>
              <c:f>Sheet1!$F$1</c:f>
              <c:strCache>
                <c:ptCount val="1"/>
                <c:pt idx="0">
                  <c:v>中国</c:v>
                </c:pt>
              </c:strCache>
            </c:strRef>
          </c:tx>
          <c:spPr>
            <a:solidFill>
              <a:schemeClr val="accent5"/>
            </a:solidFill>
            <a:ln>
              <a:noFill/>
            </a:ln>
            <a:effectLst/>
          </c:spPr>
          <c:invertIfNegative val="0"/>
          <c:cat>
            <c:strRef>
              <c:f>Sheet1!$A$2</c:f>
              <c:strCache>
                <c:ptCount val="1"/>
                <c:pt idx="0">
                  <c:v>两极格局</c:v>
                </c:pt>
              </c:strCache>
            </c:strRef>
          </c:cat>
          <c:val>
            <c:numRef>
              <c:f>Sheet1!$F$2</c:f>
              <c:numCache>
                <c:formatCode>General</c:formatCode>
                <c:ptCount val="1"/>
                <c:pt idx="0">
                  <c:v>3</c:v>
                </c:pt>
              </c:numCache>
            </c:numRef>
          </c:val>
        </c:ser>
        <c:ser>
          <c:idx val="5"/>
          <c:order val="5"/>
          <c:tx>
            <c:strRef>
              <c:f>Sheet1!$G$1</c:f>
              <c:strCache>
                <c:ptCount val="1"/>
                <c:pt idx="0">
                  <c:v>东欧</c:v>
                </c:pt>
              </c:strCache>
            </c:strRef>
          </c:tx>
          <c:spPr>
            <a:solidFill>
              <a:schemeClr val="accent6"/>
            </a:solidFill>
            <a:ln>
              <a:noFill/>
            </a:ln>
            <a:effectLst/>
          </c:spPr>
          <c:invertIfNegative val="0"/>
          <c:cat>
            <c:strRef>
              <c:f>Sheet1!$A$2</c:f>
              <c:strCache>
                <c:ptCount val="1"/>
                <c:pt idx="0">
                  <c:v>两极格局</c:v>
                </c:pt>
              </c:strCache>
            </c:strRef>
          </c:cat>
          <c:val>
            <c:numRef>
              <c:f>Sheet1!$G$2</c:f>
              <c:numCache>
                <c:formatCode>General</c:formatCode>
                <c:ptCount val="1"/>
                <c:pt idx="0">
                  <c:v>3</c:v>
                </c:pt>
              </c:numCache>
            </c:numRef>
          </c:val>
        </c:ser>
        <c:ser>
          <c:idx val="6"/>
          <c:order val="6"/>
          <c:tx>
            <c:strRef>
              <c:f>Sheet1!$H$1</c:f>
              <c:strCache>
                <c:ptCount val="1"/>
                <c:pt idx="0">
                  <c:v>苏联</c:v>
                </c:pt>
              </c:strCache>
            </c:strRef>
          </c:tx>
          <c:spPr>
            <a:solidFill>
              <a:schemeClr val="accent6">
                <a:lumMod val="75000"/>
              </a:schemeClr>
            </a:solidFill>
            <a:ln>
              <a:noFill/>
            </a:ln>
            <a:effectLst/>
          </c:spPr>
          <c:invertIfNegative val="0"/>
          <c:cat>
            <c:strRef>
              <c:f>Sheet1!$A$2</c:f>
              <c:strCache>
                <c:ptCount val="1"/>
                <c:pt idx="0">
                  <c:v>两极格局</c:v>
                </c:pt>
              </c:strCache>
            </c:strRef>
          </c:cat>
          <c:val>
            <c:numRef>
              <c:f>Sheet1!$H$2</c:f>
              <c:numCache>
                <c:formatCode>General</c:formatCode>
                <c:ptCount val="1"/>
                <c:pt idx="0">
                  <c:v>8</c:v>
                </c:pt>
              </c:numCache>
            </c:numRef>
          </c:val>
        </c:ser>
        <c:dLbls>
          <c:showLegendKey val="0"/>
          <c:showVal val="0"/>
          <c:showCatName val="0"/>
          <c:showSerName val="0"/>
          <c:showPercent val="0"/>
          <c:showBubbleSize val="0"/>
          <c:showLeaderLines val="0"/>
        </c:dLbls>
        <c:gapWidth val="219"/>
        <c:overlap val="-27"/>
        <c:axId val="745627174"/>
        <c:axId val="869717515"/>
      </c:barChart>
      <c:catAx>
        <c:axId val="745627174"/>
        <c:scaling>
          <c:orientation/>
        </c:scaling>
        <c:delete val="1"/>
        <c:axPos val="b"/>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869717515"/>
        <c:auto val="0"/>
        <c:lblAlgn val="ctr"/>
        <c:lblOffset/>
        <c:noMultiLvlLbl val="0"/>
      </c:catAx>
      <c:valAx>
        <c:axId val="869717515"/>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745627174"/>
        <c:crossBetween val="between"/>
      </c:valAx>
      <c:spPr>
        <a:noFill/>
        <a:ln>
          <a:noFill/>
        </a:ln>
        <a:effectLst/>
      </c:spPr>
    </c:plotArea>
    <c:legend>
      <c:legendPos val="b"/>
      <c:layout>
        <c:manualLayout>
          <c:xMode val="edge"/>
          <c:yMode val="edge"/>
          <c:x val="0.0892999991774559"/>
          <c:y val="0.93760001659393311"/>
          <c:w val="0.83170002698898315"/>
          <c:h val="0.047333333641290665"/>
        </c:manualLayout>
      </c:layout>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hart2.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2800" b="0" i="0" u="none" strike="noStrike" kern="1200" spc="0" baseline="0">
                <a:solidFill>
                  <a:schemeClr val="tx1">
                    <a:lumMod val="65000"/>
                    <a:lumOff val="35000"/>
                  </a:schemeClr>
                </a:solidFill>
                <a:latin typeface="+mn-lt"/>
                <a:ea typeface="+mn-ea"/>
                <a:cs typeface="+mn-cs"/>
              </a:defRPr>
            </a:pPr>
            <a:r>
              <a:rPr sz="2800"/>
              <a:t>一超多强</a:t>
            </a:r>
            <a:endParaRPr sz="2800"/>
          </a:p>
        </c:rich>
      </c:tx>
      <c:layout>
        <c:manualLayout>
          <c:xMode val="edge"/>
          <c:yMode val="edge"/>
          <c:x val="0.32681241631507874"/>
          <c:y val="0.034965034574270248"/>
        </c:manualLayout>
      </c:layout>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美国</c:v>
                </c:pt>
              </c:strCache>
            </c:strRef>
          </c:tx>
          <c:spPr>
            <a:solidFill>
              <a:schemeClr val="accent1"/>
            </a:solidFill>
            <a:ln>
              <a:noFill/>
            </a:ln>
            <a:effectLst/>
          </c:spPr>
          <c:invertIfNegative val="0"/>
          <c:cat>
            <c:strRef>
              <c:f>Sheet1!$A$2</c:f>
              <c:strCache>
                <c:ptCount val="1"/>
                <c:pt idx="0">
                  <c:v>两极格局</c:v>
                </c:pt>
              </c:strCache>
            </c:strRef>
          </c:cat>
          <c:val>
            <c:numRef>
              <c:f>Sheet1!$B$2</c:f>
              <c:numCache>
                <c:formatCode>General</c:formatCode>
                <c:ptCount val="1"/>
                <c:pt idx="0">
                  <c:v>10</c:v>
                </c:pt>
              </c:numCache>
            </c:numRef>
          </c:val>
        </c:ser>
        <c:ser>
          <c:idx val="1"/>
          <c:order val="1"/>
          <c:tx>
            <c:strRef>
              <c:f>Sheet1!$C$1</c:f>
              <c:strCache>
                <c:ptCount val="1"/>
                <c:pt idx="0">
                  <c:v>西欧</c:v>
                </c:pt>
              </c:strCache>
            </c:strRef>
          </c:tx>
          <c:spPr>
            <a:solidFill>
              <a:schemeClr val="accent2"/>
            </a:solidFill>
            <a:ln>
              <a:noFill/>
            </a:ln>
            <a:effectLst/>
          </c:spPr>
          <c:invertIfNegative val="0"/>
          <c:cat>
            <c:strRef>
              <c:f>Sheet1!$A$2</c:f>
              <c:strCache>
                <c:ptCount val="1"/>
                <c:pt idx="0">
                  <c:v>两极格局</c:v>
                </c:pt>
              </c:strCache>
            </c:strRef>
          </c:cat>
          <c:val>
            <c:numRef>
              <c:f>Sheet1!$C$2</c:f>
              <c:numCache>
                <c:formatCode>General</c:formatCode>
                <c:ptCount val="1"/>
                <c:pt idx="0">
                  <c:v>6</c:v>
                </c:pt>
              </c:numCache>
            </c:numRef>
          </c:val>
        </c:ser>
        <c:ser>
          <c:idx val="2"/>
          <c:order val="2"/>
          <c:tx>
            <c:strRef>
              <c:f>Sheet1!$D$1</c:f>
              <c:strCache>
                <c:ptCount val="1"/>
                <c:pt idx="0">
                  <c:v>日本</c:v>
                </c:pt>
              </c:strCache>
            </c:strRef>
          </c:tx>
          <c:spPr>
            <a:solidFill>
              <a:schemeClr val="accent2">
                <a:lumMod val="60000"/>
                <a:lumOff val="40000"/>
              </a:schemeClr>
            </a:solidFill>
            <a:ln>
              <a:noFill/>
            </a:ln>
            <a:effectLst/>
          </c:spPr>
          <c:invertIfNegative val="0"/>
          <c:cat>
            <c:strRef>
              <c:f>Sheet1!$A$2</c:f>
              <c:strCache>
                <c:ptCount val="1"/>
                <c:pt idx="0">
                  <c:v>两极格局</c:v>
                </c:pt>
              </c:strCache>
            </c:strRef>
          </c:cat>
          <c:val>
            <c:numRef>
              <c:f>Sheet1!$D$2</c:f>
              <c:numCache>
                <c:formatCode>General</c:formatCode>
                <c:ptCount val="1"/>
                <c:pt idx="0">
                  <c:v>5</c:v>
                </c:pt>
              </c:numCache>
            </c:numRef>
          </c:val>
        </c:ser>
        <c:ser>
          <c:idx val="3"/>
          <c:order val="3"/>
          <c:tx>
            <c:strRef>
              <c:f>Sheet1!$E$1</c:f>
              <c:strCache>
                <c:ptCount val="1"/>
                <c:pt idx="0">
                  <c:v>第三世界</c:v>
                </c:pt>
              </c:strCache>
            </c:strRef>
          </c:tx>
          <c:spPr>
            <a:solidFill>
              <a:schemeClr val="accent4"/>
            </a:solidFill>
            <a:ln>
              <a:noFill/>
            </a:ln>
            <a:effectLst/>
          </c:spPr>
          <c:invertIfNegative val="0"/>
          <c:cat>
            <c:strRef>
              <c:f>Sheet1!$A$2</c:f>
              <c:strCache>
                <c:ptCount val="1"/>
                <c:pt idx="0">
                  <c:v>两极格局</c:v>
                </c:pt>
              </c:strCache>
            </c:strRef>
          </c:cat>
          <c:val>
            <c:numRef>
              <c:f>Sheet1!$E$2</c:f>
              <c:numCache>
                <c:formatCode>General</c:formatCode>
                <c:ptCount val="1"/>
                <c:pt idx="0">
                  <c:v>5</c:v>
                </c:pt>
              </c:numCache>
            </c:numRef>
          </c:val>
        </c:ser>
        <c:ser>
          <c:idx val="4"/>
          <c:order val="4"/>
          <c:tx>
            <c:strRef>
              <c:f>Sheet1!$F$1</c:f>
              <c:strCache>
                <c:ptCount val="1"/>
                <c:pt idx="0">
                  <c:v>中国</c:v>
                </c:pt>
              </c:strCache>
            </c:strRef>
          </c:tx>
          <c:spPr>
            <a:solidFill>
              <a:schemeClr val="accent5"/>
            </a:solidFill>
            <a:ln>
              <a:noFill/>
            </a:ln>
            <a:effectLst/>
          </c:spPr>
          <c:invertIfNegative val="0"/>
          <c:cat>
            <c:strRef>
              <c:f>Sheet1!$A$2</c:f>
              <c:strCache>
                <c:ptCount val="1"/>
                <c:pt idx="0">
                  <c:v>两极格局</c:v>
                </c:pt>
              </c:strCache>
            </c:strRef>
          </c:cat>
          <c:val>
            <c:numRef>
              <c:f>Sheet1!$F$2</c:f>
              <c:numCache>
                <c:formatCode>General</c:formatCode>
                <c:ptCount val="1"/>
                <c:pt idx="0">
                  <c:v>7</c:v>
                </c:pt>
              </c:numCache>
            </c:numRef>
          </c:val>
        </c:ser>
        <c:ser>
          <c:idx val="5"/>
          <c:order val="5"/>
          <c:tx>
            <c:strRef>
              <c:f>Sheet1!$G$1</c:f>
              <c:strCache>
                <c:ptCount val="1"/>
                <c:pt idx="0">
                  <c:v>印度</c:v>
                </c:pt>
              </c:strCache>
            </c:strRef>
          </c:tx>
          <c:spPr>
            <a:solidFill>
              <a:schemeClr val="accent6"/>
            </a:solidFill>
            <a:ln>
              <a:noFill/>
            </a:ln>
            <a:effectLst/>
          </c:spPr>
          <c:invertIfNegative val="0"/>
          <c:cat>
            <c:strRef>
              <c:f>Sheet1!$A$2</c:f>
              <c:strCache>
                <c:ptCount val="1"/>
                <c:pt idx="0">
                  <c:v>两极格局</c:v>
                </c:pt>
              </c:strCache>
            </c:strRef>
          </c:cat>
          <c:val>
            <c:numRef>
              <c:f>Sheet1!$G$2</c:f>
              <c:numCache>
                <c:formatCode>General</c:formatCode>
                <c:ptCount val="1"/>
                <c:pt idx="0">
                  <c:v>3</c:v>
                </c:pt>
              </c:numCache>
            </c:numRef>
          </c:val>
        </c:ser>
        <c:ser>
          <c:idx val="6"/>
          <c:order val="6"/>
          <c:tx>
            <c:strRef>
              <c:f>Sheet1!$H$1</c:f>
              <c:strCache>
                <c:ptCount val="1"/>
                <c:pt idx="0">
                  <c:v>俄罗斯</c:v>
                </c:pt>
              </c:strCache>
            </c:strRef>
          </c:tx>
          <c:spPr>
            <a:solidFill>
              <a:schemeClr val="accent6">
                <a:lumMod val="75000"/>
              </a:schemeClr>
            </a:solidFill>
            <a:ln>
              <a:noFill/>
            </a:ln>
            <a:effectLst/>
          </c:spPr>
          <c:invertIfNegative val="0"/>
          <c:cat>
            <c:strRef>
              <c:f>Sheet1!$A$2</c:f>
              <c:strCache>
                <c:ptCount val="1"/>
                <c:pt idx="0">
                  <c:v>两极格局</c:v>
                </c:pt>
              </c:strCache>
            </c:strRef>
          </c:cat>
          <c:val>
            <c:numRef>
              <c:f>Sheet1!$H$2</c:f>
              <c:numCache>
                <c:formatCode>General</c:formatCode>
                <c:ptCount val="1"/>
                <c:pt idx="0">
                  <c:v>5</c:v>
                </c:pt>
              </c:numCache>
            </c:numRef>
          </c:val>
        </c:ser>
        <c:dLbls>
          <c:showLegendKey val="0"/>
          <c:showVal val="0"/>
          <c:showCatName val="0"/>
          <c:showSerName val="0"/>
          <c:showPercent val="0"/>
          <c:showBubbleSize val="0"/>
          <c:showLeaderLines val="0"/>
        </c:dLbls>
        <c:gapWidth val="219"/>
        <c:overlap val="-27"/>
        <c:axId val="745627174"/>
        <c:axId val="869717515"/>
      </c:barChart>
      <c:catAx>
        <c:axId val="745627174"/>
        <c:scaling>
          <c:orientation/>
        </c:scaling>
        <c:delete val="1"/>
        <c:axPos val="b"/>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869717515"/>
        <c:auto val="0"/>
        <c:lblAlgn val="ctr"/>
        <c:lblOffset/>
        <c:noMultiLvlLbl val="0"/>
      </c:catAx>
      <c:valAx>
        <c:axId val="869717515"/>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745627174"/>
        <c:crossBetween val="between"/>
      </c:valAx>
      <c:spPr>
        <a:noFill/>
        <a:ln>
          <a:noFill/>
        </a:ln>
        <a:effectLst/>
      </c:spPr>
    </c:plotArea>
    <c:legend>
      <c:legendPos val="b"/>
      <c:layout>
        <c:manualLayout>
          <c:xMode val="edge"/>
          <c:yMode val="edge"/>
          <c:x val="0.0892999991774559"/>
          <c:y val="0.93760001659393311"/>
          <c:w val="0.83170002698898315"/>
          <c:h val="0.047333333641290665"/>
        </c:manualLayout>
      </c:layout>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hart3.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2800" b="0" i="0" u="none" strike="noStrike" kern="1200" spc="0" baseline="0">
                <a:solidFill>
                  <a:schemeClr val="tx1">
                    <a:lumMod val="65000"/>
                    <a:lumOff val="35000"/>
                  </a:schemeClr>
                </a:solidFill>
                <a:latin typeface="+mn-lt"/>
                <a:ea typeface="+mn-ea"/>
                <a:cs typeface="+mn-cs"/>
              </a:defRPr>
            </a:pPr>
            <a:r>
              <a:rPr sz="2800"/>
              <a:t>多极格局</a:t>
            </a:r>
            <a:endParaRPr sz="2800"/>
          </a:p>
        </c:rich>
      </c:tx>
      <c:layout>
        <c:manualLayout>
          <c:xMode val="edge"/>
          <c:yMode val="edge"/>
          <c:x val="0.32681241631507874"/>
          <c:y val="0.034965034574270248"/>
        </c:manualLayout>
      </c:layout>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美国</c:v>
                </c:pt>
              </c:strCache>
            </c:strRef>
          </c:tx>
          <c:spPr>
            <a:solidFill>
              <a:schemeClr val="accent1"/>
            </a:solidFill>
            <a:ln>
              <a:noFill/>
            </a:ln>
            <a:effectLst/>
          </c:spPr>
          <c:invertIfNegative val="0"/>
          <c:cat>
            <c:strRef>
              <c:f>Sheet1!$A$2</c:f>
              <c:strCache>
                <c:ptCount val="1"/>
                <c:pt idx="0">
                  <c:v>两极格局</c:v>
                </c:pt>
              </c:strCache>
            </c:strRef>
          </c:cat>
          <c:val>
            <c:numRef>
              <c:f>Sheet1!$B$2</c:f>
              <c:numCache>
                <c:formatCode>General</c:formatCode>
                <c:ptCount val="1"/>
                <c:pt idx="0">
                  <c:v>10</c:v>
                </c:pt>
              </c:numCache>
            </c:numRef>
          </c:val>
        </c:ser>
        <c:ser>
          <c:idx val="1"/>
          <c:order val="1"/>
          <c:tx>
            <c:strRef>
              <c:f>Sheet1!$C$1</c:f>
              <c:strCache>
                <c:ptCount val="1"/>
                <c:pt idx="0">
                  <c:v>西欧</c:v>
                </c:pt>
              </c:strCache>
            </c:strRef>
          </c:tx>
          <c:spPr>
            <a:solidFill>
              <a:schemeClr val="accent2"/>
            </a:solidFill>
            <a:ln>
              <a:noFill/>
            </a:ln>
            <a:effectLst/>
          </c:spPr>
          <c:invertIfNegative val="0"/>
          <c:cat>
            <c:strRef>
              <c:f>Sheet1!$A$2</c:f>
              <c:strCache>
                <c:ptCount val="1"/>
                <c:pt idx="0">
                  <c:v>两极格局</c:v>
                </c:pt>
              </c:strCache>
            </c:strRef>
          </c:cat>
          <c:val>
            <c:numRef>
              <c:f>Sheet1!$C$2</c:f>
              <c:numCache>
                <c:formatCode>General</c:formatCode>
                <c:ptCount val="1"/>
                <c:pt idx="0">
                  <c:v>10</c:v>
                </c:pt>
              </c:numCache>
            </c:numRef>
          </c:val>
        </c:ser>
        <c:ser>
          <c:idx val="2"/>
          <c:order val="2"/>
          <c:tx>
            <c:strRef>
              <c:f>Sheet1!$D$1</c:f>
              <c:strCache>
                <c:ptCount val="1"/>
                <c:pt idx="0">
                  <c:v>日本</c:v>
                </c:pt>
              </c:strCache>
            </c:strRef>
          </c:tx>
          <c:spPr>
            <a:solidFill>
              <a:schemeClr val="accent2">
                <a:lumMod val="60000"/>
                <a:lumOff val="40000"/>
              </a:schemeClr>
            </a:solidFill>
            <a:ln>
              <a:noFill/>
            </a:ln>
            <a:effectLst/>
          </c:spPr>
          <c:invertIfNegative val="0"/>
          <c:cat>
            <c:strRef>
              <c:f>Sheet1!$A$2</c:f>
              <c:strCache>
                <c:ptCount val="1"/>
                <c:pt idx="0">
                  <c:v>两极格局</c:v>
                </c:pt>
              </c:strCache>
            </c:strRef>
          </c:cat>
          <c:val>
            <c:numRef>
              <c:f>Sheet1!$D$2</c:f>
              <c:numCache>
                <c:formatCode>General</c:formatCode>
                <c:ptCount val="1"/>
                <c:pt idx="0">
                  <c:v>7</c:v>
                </c:pt>
              </c:numCache>
            </c:numRef>
          </c:val>
        </c:ser>
        <c:ser>
          <c:idx val="3"/>
          <c:order val="3"/>
          <c:tx>
            <c:strRef>
              <c:f>Sheet1!$E$1</c:f>
              <c:strCache>
                <c:ptCount val="1"/>
                <c:pt idx="0">
                  <c:v>第三世界</c:v>
                </c:pt>
              </c:strCache>
            </c:strRef>
          </c:tx>
          <c:spPr>
            <a:solidFill>
              <a:schemeClr val="accent4"/>
            </a:solidFill>
            <a:ln>
              <a:noFill/>
            </a:ln>
            <a:effectLst/>
          </c:spPr>
          <c:invertIfNegative val="0"/>
          <c:cat>
            <c:strRef>
              <c:f>Sheet1!$A$2</c:f>
              <c:strCache>
                <c:ptCount val="1"/>
                <c:pt idx="0">
                  <c:v>两极格局</c:v>
                </c:pt>
              </c:strCache>
            </c:strRef>
          </c:cat>
          <c:val>
            <c:numRef>
              <c:f>Sheet1!$E$2</c:f>
              <c:numCache>
                <c:formatCode>General</c:formatCode>
                <c:ptCount val="1"/>
                <c:pt idx="0">
                  <c:v>10</c:v>
                </c:pt>
              </c:numCache>
            </c:numRef>
          </c:val>
        </c:ser>
        <c:ser>
          <c:idx val="4"/>
          <c:order val="4"/>
          <c:tx>
            <c:strRef>
              <c:f>Sheet1!$F$1</c:f>
              <c:strCache>
                <c:ptCount val="1"/>
                <c:pt idx="0">
                  <c:v>中国</c:v>
                </c:pt>
              </c:strCache>
            </c:strRef>
          </c:tx>
          <c:spPr>
            <a:solidFill>
              <a:schemeClr val="accent5"/>
            </a:solidFill>
            <a:ln>
              <a:noFill/>
            </a:ln>
            <a:effectLst/>
          </c:spPr>
          <c:invertIfNegative val="0"/>
          <c:cat>
            <c:strRef>
              <c:f>Sheet1!$A$2</c:f>
              <c:strCache>
                <c:ptCount val="1"/>
                <c:pt idx="0">
                  <c:v>两极格局</c:v>
                </c:pt>
              </c:strCache>
            </c:strRef>
          </c:cat>
          <c:val>
            <c:numRef>
              <c:f>Sheet1!$F$2</c:f>
              <c:numCache>
                <c:formatCode>General</c:formatCode>
                <c:ptCount val="1"/>
                <c:pt idx="0">
                  <c:v>11</c:v>
                </c:pt>
              </c:numCache>
            </c:numRef>
          </c:val>
        </c:ser>
        <c:ser>
          <c:idx val="5"/>
          <c:order val="5"/>
          <c:tx>
            <c:strRef>
              <c:f>Sheet1!$G$1</c:f>
              <c:strCache>
                <c:ptCount val="1"/>
                <c:pt idx="0">
                  <c:v>印度</c:v>
                </c:pt>
              </c:strCache>
            </c:strRef>
          </c:tx>
          <c:spPr>
            <a:solidFill>
              <a:schemeClr val="accent6"/>
            </a:solidFill>
            <a:ln>
              <a:noFill/>
            </a:ln>
            <a:effectLst/>
          </c:spPr>
          <c:invertIfNegative val="0"/>
          <c:cat>
            <c:strRef>
              <c:f>Sheet1!$A$2</c:f>
              <c:strCache>
                <c:ptCount val="1"/>
                <c:pt idx="0">
                  <c:v>两极格局</c:v>
                </c:pt>
              </c:strCache>
            </c:strRef>
          </c:cat>
          <c:val>
            <c:numRef>
              <c:f>Sheet1!$G$2</c:f>
              <c:numCache>
                <c:formatCode>General</c:formatCode>
                <c:ptCount val="1"/>
                <c:pt idx="0">
                  <c:v>7</c:v>
                </c:pt>
              </c:numCache>
            </c:numRef>
          </c:val>
        </c:ser>
        <c:ser>
          <c:idx val="6"/>
          <c:order val="6"/>
          <c:tx>
            <c:strRef>
              <c:f>Sheet1!$H$1</c:f>
              <c:strCache>
                <c:ptCount val="1"/>
                <c:pt idx="0">
                  <c:v>俄罗斯</c:v>
                </c:pt>
              </c:strCache>
            </c:strRef>
          </c:tx>
          <c:spPr>
            <a:solidFill>
              <a:schemeClr val="accent6">
                <a:lumMod val="75000"/>
              </a:schemeClr>
            </a:solidFill>
            <a:ln>
              <a:noFill/>
            </a:ln>
            <a:effectLst/>
          </c:spPr>
          <c:invertIfNegative val="0"/>
          <c:cat>
            <c:strRef>
              <c:f>Sheet1!$A$2</c:f>
              <c:strCache>
                <c:ptCount val="1"/>
                <c:pt idx="0">
                  <c:v>两极格局</c:v>
                </c:pt>
              </c:strCache>
            </c:strRef>
          </c:cat>
          <c:val>
            <c:numRef>
              <c:f>Sheet1!$H$2</c:f>
              <c:numCache>
                <c:formatCode>General</c:formatCode>
                <c:ptCount val="1"/>
                <c:pt idx="0">
                  <c:v>7</c:v>
                </c:pt>
              </c:numCache>
            </c:numRef>
          </c:val>
        </c:ser>
        <c:dLbls>
          <c:showLegendKey val="0"/>
          <c:showVal val="0"/>
          <c:showCatName val="0"/>
          <c:showSerName val="0"/>
          <c:showPercent val="0"/>
          <c:showBubbleSize val="0"/>
          <c:showLeaderLines val="0"/>
        </c:dLbls>
        <c:gapWidth val="219"/>
        <c:overlap val="-27"/>
        <c:axId val="745627174"/>
        <c:axId val="869717515"/>
      </c:barChart>
      <c:catAx>
        <c:axId val="745627174"/>
        <c:scaling>
          <c:orientation/>
        </c:scaling>
        <c:delete val="1"/>
        <c:axPos val="b"/>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869717515"/>
        <c:auto val="0"/>
        <c:lblAlgn val="ctr"/>
        <c:lblOffset/>
        <c:noMultiLvlLbl val="0"/>
      </c:catAx>
      <c:valAx>
        <c:axId val="869717515"/>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745627174"/>
        <c:crossBetween val="between"/>
      </c:valAx>
      <c:spPr>
        <a:noFill/>
        <a:ln>
          <a:noFill/>
        </a:ln>
        <a:effectLst/>
      </c:spPr>
    </c:plotArea>
    <c:legend>
      <c:legendPos val="b"/>
      <c:layout>
        <c:manualLayout>
          <c:xMode val="edge"/>
          <c:yMode val="edge"/>
          <c:x val="0.0892999991774559"/>
          <c:y val="0.93760001659393311"/>
          <c:w val="0.83170002698898315"/>
          <c:h val="0.047333333641290665"/>
        </c:manualLayout>
      </c:layout>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olors1.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5</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19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22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pPr>
              <a:defRPr/>
            </a:pPr>
            <a:fld id="{438DD836-CE21-48DC-8568-540B2EC1762C}" type="datetimeFigureOut">
              <a:rPr lang="zh-CN" altLang="en-US"/>
              <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pPr>
              <a:defRPr/>
            </a:pPr>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pPr>
              <a:defRPr/>
            </a:pPr>
            <a:fld id="{E4B8BFC0-244B-4170-9585-7FB086192C0E}" type="slidenum">
              <a:rPr lang="zh-CN" altLang="en-US"/>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ags" Target="../tags/tag62.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3.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3.jpeg" /><Relationship Id="rId6" Type="http://schemas.openxmlformats.org/officeDocument/2006/relationships/tags" Target="../tags/tag64.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chart" Target="../charts/chart1.xml" /><Relationship Id="rId3" Type="http://schemas.openxmlformats.org/officeDocument/2006/relationships/chart" Target="../charts/chart2.xml" /><Relationship Id="rId4" Type="http://schemas.openxmlformats.org/officeDocument/2006/relationships/chart" Target="../charts/chart3.xml" /><Relationship Id="rId5" Type="http://schemas.openxmlformats.org/officeDocument/2006/relationships/tags" Target="../tags/tag6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jpeg" /><Relationship Id="rId4" Type="http://schemas.openxmlformats.org/officeDocument/2006/relationships/image" Target="../media/image6.jpeg" /><Relationship Id="rId5" Type="http://schemas.openxmlformats.org/officeDocument/2006/relationships/image" Target="../media/image7.jpeg" /><Relationship Id="rId6" Type="http://schemas.openxmlformats.org/officeDocument/2006/relationships/tags" Target="../tags/tag66.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NULL" TargetMode="External" /><Relationship Id="rId4" Type="http://schemas.openxmlformats.org/officeDocument/2006/relationships/image" Target="../media/image8.png" /><Relationship Id="rId5" Type="http://schemas.openxmlformats.org/officeDocument/2006/relationships/image" Target="../media/image9.png" /><Relationship Id="rId6"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12.png" /><Relationship Id="rId4" Type="http://schemas.openxmlformats.org/officeDocument/2006/relationships/image" Target="../media/image1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openxmlformats.org/officeDocument/2006/relationships/image" Target="../media/image18.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 Id="rId3" Type="http://schemas.openxmlformats.org/officeDocument/2006/relationships/image" Target="../media/image20.png" /><Relationship Id="rId4" Type="http://schemas.openxmlformats.org/officeDocument/2006/relationships/image" Target="../media/image21.jpeg" /><Relationship Id="rId5" Type="http://schemas.openxmlformats.org/officeDocument/2006/relationships/image" Target="../media/image22.jpeg" /><Relationship Id="rId6" Type="http://schemas.openxmlformats.org/officeDocument/2006/relationships/image" Target="../media/image23.jpeg" /><Relationship Id="rId7" Type="http://schemas.openxmlformats.org/officeDocument/2006/relationships/image" Target="../media/image24.jpeg" /><Relationship Id="rId8" Type="http://schemas.openxmlformats.org/officeDocument/2006/relationships/image" Target="../media/image25.jpeg" /><Relationship Id="rId9" Type="http://schemas.openxmlformats.org/officeDocument/2006/relationships/image" Target="../media/image2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tags" Target="../tags/tag68.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9.png" /><Relationship Id="rId3" Type="http://schemas.openxmlformats.org/officeDocument/2006/relationships/image" Target="../media/image30.png" /><Relationship Id="rId4" Type="http://schemas.openxmlformats.org/officeDocument/2006/relationships/tags" Target="../tags/tag69.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1.png" /><Relationship Id="rId3" Type="http://schemas.openxmlformats.org/officeDocument/2006/relationships/image" Target="../media/image32.png" /><Relationship Id="rId4" Type="http://schemas.openxmlformats.org/officeDocument/2006/relationships/image" Target="../media/image33.png" /><Relationship Id="rId5" Type="http://schemas.openxmlformats.org/officeDocument/2006/relationships/image" Target="../media/image34.png" /><Relationship Id="rId6" Type="http://schemas.openxmlformats.org/officeDocument/2006/relationships/tags" Target="../tags/tag7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5.jpeg" /><Relationship Id="rId3" Type="http://schemas.openxmlformats.org/officeDocument/2006/relationships/image" Target="../media/image36.png" /><Relationship Id="rId4" Type="http://schemas.openxmlformats.org/officeDocument/2006/relationships/image" Target="../media/image37.png" /><Relationship Id="rId5" Type="http://schemas.openxmlformats.org/officeDocument/2006/relationships/tags" Target="../tags/tag7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8.jpeg" /><Relationship Id="rId3" Type="http://schemas.openxmlformats.org/officeDocument/2006/relationships/image" Target="../media/image39.jpeg" /><Relationship Id="rId4" Type="http://schemas.openxmlformats.org/officeDocument/2006/relationships/tags" Target="../tags/tag7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jpeg" /><Relationship Id="rId3" Type="http://schemas.openxmlformats.org/officeDocument/2006/relationships/image" Target="../media/image41.jpeg" /><Relationship Id="rId4" Type="http://schemas.openxmlformats.org/officeDocument/2006/relationships/image" Target="../media/image42.jpeg" /><Relationship Id="rId5" Type="http://schemas.openxmlformats.org/officeDocument/2006/relationships/image" Target="../media/image43.jpeg" /><Relationship Id="rId6" Type="http://schemas.openxmlformats.org/officeDocument/2006/relationships/image" Target="../media/image44.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tags" Target="../tags/tag73.xml" /><Relationship Id="rId4" Type="http://schemas.openxmlformats.org/officeDocument/2006/relationships/image" Target="../media/image45.png" /><Relationship Id="rId5" Type="http://schemas.openxmlformats.org/officeDocument/2006/relationships/image" Target="../media/image46.png" /><Relationship Id="rId6" Type="http://schemas.openxmlformats.org/officeDocument/2006/relationships/image" Target="../media/image47.png" /><Relationship Id="rId7" Type="http://schemas.openxmlformats.org/officeDocument/2006/relationships/image" Target="../media/image48.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4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111125" y="476885"/>
            <a:ext cx="10137140" cy="521970"/>
          </a:xfrm>
          <a:prstGeom prst="rect">
            <a:avLst/>
          </a:prstGeom>
        </p:spPr>
        <p:txBody>
          <a:bodyPr wrap="square">
            <a:spAutoFit/>
          </a:bodyPr>
          <a:lstStyle>
            <a:defPPr>
              <a:defRPr lang="zh-CN"/>
            </a:defPPr>
            <a:lvl1pPr>
              <a:defRPr sz="2800" b="1">
                <a:latin typeface="仿宋" panose="02010609060101010101" pitchFamily="49" charset="-122"/>
                <a:ea typeface="仿宋" panose="02010609060101010101" pitchFamily="49" charset="-122"/>
              </a:defRPr>
            </a:lvl1pPr>
            <a:lvl2pPr>
              <a:defRPr/>
            </a:lvl2pPr>
            <a:lvl3pPr>
              <a:defRPr/>
            </a:lvl3pPr>
            <a:lvl4pPr>
              <a:defRPr/>
            </a:lvl4pPr>
            <a:lvl5pPr>
              <a:defRPr/>
            </a:lvl5pPr>
            <a:lvl6pPr>
              <a:defRPr/>
            </a:lvl6pPr>
            <a:lvl7pPr>
              <a:defRPr/>
            </a:lvl7pPr>
            <a:lvl8pPr>
              <a:defRPr/>
            </a:lvl8pPr>
            <a:lvl9pPr>
              <a:defRPr/>
            </a:lvl9pPr>
          </a:lstStyle>
          <a:p>
            <a:r>
              <a:rPr lang="zh-CN" altLang="en-US"/>
              <a:t>第九单元  当代世界发展的特点与主要趋势</a:t>
            </a:r>
            <a:endParaRPr lang="zh-CN" altLang="en-US"/>
          </a:p>
        </p:txBody>
      </p:sp>
      <p:cxnSp>
        <p:nvCxnSpPr>
          <p:cNvPr id="10" name="直接连接符 9"/>
          <p:cNvCxnSpPr/>
          <p:nvPr/>
        </p:nvCxnSpPr>
        <p:spPr>
          <a:xfrm>
            <a:off x="87329" y="1099424"/>
            <a:ext cx="10360660" cy="190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标题 5"/>
          <p:cNvSpPr txBox="1"/>
          <p:nvPr>
            <p:custDataLst>
              <p:tags r:id="rId2"/>
            </p:custDataLst>
          </p:nvPr>
        </p:nvSpPr>
        <p:spPr>
          <a:xfrm>
            <a:off x="170815" y="1665605"/>
            <a:ext cx="12703175" cy="9163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zh-CN" b="1">
                <a:solidFill>
                  <a:srgbClr val="FF0000"/>
                </a:solidFill>
                <a:latin typeface="方正粗黑宋简体" pitchFamily="2" charset="-122"/>
                <a:ea typeface="方正粗黑宋简体" pitchFamily="2" charset="-122"/>
              </a:rPr>
              <a:t>第</a:t>
            </a:r>
            <a:r>
              <a:rPr lang="en-US" altLang="zh-CN" b="1" smtClean="0">
                <a:solidFill>
                  <a:srgbClr val="FF0000"/>
                </a:solidFill>
                <a:latin typeface="方正粗黑宋简体" pitchFamily="2" charset="-122"/>
                <a:ea typeface="方正粗黑宋简体" pitchFamily="2" charset="-122"/>
              </a:rPr>
              <a:t>22</a:t>
            </a:r>
            <a:r>
              <a:rPr lang="zh-CN" altLang="en-US" b="1" smtClean="0">
                <a:solidFill>
                  <a:srgbClr val="FF0000"/>
                </a:solidFill>
                <a:latin typeface="方正粗黑宋简体" pitchFamily="2" charset="-122"/>
                <a:ea typeface="方正粗黑宋简体" pitchFamily="2" charset="-122"/>
              </a:rPr>
              <a:t>课  世界多极化与经济全球化</a:t>
            </a:r>
            <a:endParaRPr lang="en-US" altLang="zh-CN" b="1">
              <a:solidFill>
                <a:srgbClr val="FF0000"/>
              </a:solidFill>
              <a:latin typeface="方正粗黑宋简体" pitchFamily="2" charset="-122"/>
              <a:ea typeface="方正粗黑宋简体" panose="02000000000000000000" pitchFamily="2" charset="-122"/>
            </a:endParaRPr>
          </a:p>
        </p:txBody>
      </p:sp>
      <p:pic>
        <p:nvPicPr>
          <p:cNvPr id="11" name="Picture 3" descr="9"/>
          <p:cNvPicPr>
            <a:picLocks noChangeAspect="1" noChangeArrowheads="1"/>
          </p:cNvPicPr>
          <p:nvPr/>
        </p:nvPicPr>
        <p:blipFill>
          <a:blip r:embed="rId3"/>
          <a:stretch>
            <a:fillRect/>
          </a:stretch>
        </p:blipFill>
        <p:spPr bwMode="auto">
          <a:xfrm>
            <a:off x="0" y="2904490"/>
            <a:ext cx="3610610" cy="3029585"/>
          </a:xfrm>
          <a:prstGeom prst="rect">
            <a:avLst/>
          </a:prstGeom>
          <a:noFill/>
          <a:ln w="9525">
            <a:noFill/>
            <a:miter lim="800000"/>
          </a:ln>
        </p:spPr>
      </p:pic>
      <p:pic>
        <p:nvPicPr>
          <p:cNvPr id="1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77590" y="2903855"/>
            <a:ext cx="4458970" cy="3029585"/>
          </a:xfrm>
          <a:prstGeom prst="rect">
            <a:avLst/>
          </a:prstGeom>
        </p:spPr>
        <p:style>
          <a:lnRef idx="2">
            <a:schemeClr val="dk1"/>
          </a:lnRef>
          <a:fillRef idx="1">
            <a:schemeClr val="lt1"/>
          </a:fillRef>
          <a:effectRef idx="0">
            <a:schemeClr val="dk1"/>
          </a:effectRef>
          <a:fontRef idx="minor">
            <a:schemeClr val="dk1"/>
          </a:fontRef>
        </p:style>
      </p:pic>
      <p:pic>
        <p:nvPicPr>
          <p:cNvPr id="15" name="图片 14" descr="t0115c40727d77e57ce"/>
          <p:cNvPicPr>
            <a:picLocks noChangeAspect="1"/>
          </p:cNvPicPr>
          <p:nvPr/>
        </p:nvPicPr>
        <p:blipFill>
          <a:blip r:embed="rId5"/>
          <a:stretch>
            <a:fillRect/>
          </a:stretch>
        </p:blipFill>
        <p:spPr>
          <a:xfrm>
            <a:off x="8036560" y="2904490"/>
            <a:ext cx="4116705" cy="3028315"/>
          </a:xfrm>
          <a:prstGeom prst="rect">
            <a:avLst/>
          </a:prstGeom>
        </p:spPr>
      </p:pic>
    </p:spTree>
    <p:custDataLst>
      <p:tags r:id="rId6"/>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图表 1"/>
          <p:cNvGraphicFramePr/>
          <p:nvPr/>
        </p:nvGraphicFramePr>
        <p:xfrm>
          <a:off x="0" y="120650"/>
          <a:ext cx="4281170" cy="3287395"/>
        </p:xfrm>
        <a:graphic>
          <a:graphicData uri="http://schemas.openxmlformats.org/drawingml/2006/chart">
            <c:chart xmlns:c="http://schemas.openxmlformats.org/drawingml/2006/chart" r:id="rId2"/>
          </a:graphicData>
        </a:graphic>
      </p:graphicFrame>
      <p:graphicFrame>
        <p:nvGraphicFramePr>
          <p:cNvPr id="4" name="图表 3"/>
          <p:cNvGraphicFramePr/>
          <p:nvPr/>
        </p:nvGraphicFramePr>
        <p:xfrm>
          <a:off x="3955415" y="120650"/>
          <a:ext cx="4281170" cy="3287395"/>
        </p:xfrm>
        <a:graphic>
          <a:graphicData uri="http://schemas.openxmlformats.org/drawingml/2006/chart">
            <c:chart xmlns:c="http://schemas.openxmlformats.org/drawingml/2006/chart" r:id="rId3"/>
          </a:graphicData>
        </a:graphic>
      </p:graphicFrame>
      <p:graphicFrame>
        <p:nvGraphicFramePr>
          <p:cNvPr id="6" name="图表 5"/>
          <p:cNvGraphicFramePr/>
          <p:nvPr/>
        </p:nvGraphicFramePr>
        <p:xfrm>
          <a:off x="7910830" y="120650"/>
          <a:ext cx="4281170" cy="3287395"/>
        </p:xfrm>
        <a:graphic>
          <a:graphicData uri="http://schemas.openxmlformats.org/drawingml/2006/chart">
            <c:chart xmlns:c="http://schemas.openxmlformats.org/drawingml/2006/chart" r:id="rId4"/>
          </a:graphicData>
        </a:graphic>
      </p:graphicFrame>
      <p:sp>
        <p:nvSpPr>
          <p:cNvPr id="7" name="矩形 6"/>
          <p:cNvSpPr/>
          <p:nvPr/>
        </p:nvSpPr>
        <p:spPr>
          <a:xfrm>
            <a:off x="1124585" y="3757295"/>
            <a:ext cx="2032000" cy="728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a:t>过去</a:t>
            </a:r>
            <a:endParaRPr lang="zh-CN" altLang="en-US" sz="4800"/>
          </a:p>
        </p:txBody>
      </p:sp>
      <p:sp>
        <p:nvSpPr>
          <p:cNvPr id="8" name="矩形 7"/>
          <p:cNvSpPr/>
          <p:nvPr/>
        </p:nvSpPr>
        <p:spPr>
          <a:xfrm>
            <a:off x="5080000" y="3757295"/>
            <a:ext cx="2032000" cy="728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a:t>现在</a:t>
            </a:r>
            <a:endParaRPr lang="zh-CN" altLang="en-US" sz="4800"/>
          </a:p>
        </p:txBody>
      </p:sp>
      <p:sp>
        <p:nvSpPr>
          <p:cNvPr id="9" name="矩形 8"/>
          <p:cNvSpPr/>
          <p:nvPr/>
        </p:nvSpPr>
        <p:spPr>
          <a:xfrm>
            <a:off x="9180830" y="3757295"/>
            <a:ext cx="2032000" cy="728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a:t>未来</a:t>
            </a:r>
            <a:endParaRPr lang="zh-CN" altLang="en-US" sz="4800"/>
          </a:p>
        </p:txBody>
      </p:sp>
      <p:sp>
        <p:nvSpPr>
          <p:cNvPr id="3" name="文本框 2"/>
          <p:cNvSpPr txBox="1"/>
          <p:nvPr/>
        </p:nvSpPr>
        <p:spPr>
          <a:xfrm>
            <a:off x="0" y="4786630"/>
            <a:ext cx="12192000" cy="1986280"/>
          </a:xfrm>
          <a:prstGeom prst="rect">
            <a:avLst/>
          </a:prstGeom>
          <a:noFill/>
        </p:spPr>
        <p:txBody>
          <a:bodyPr wrap="square" rtlCol="0" anchor="t">
            <a:spAutoFit/>
          </a:bodyPr>
          <a:lstStyle/>
          <a:p>
            <a:pPr lvl="0" indent="-342900">
              <a:lnSpc>
                <a:spcPct val="100000"/>
              </a:lnSpc>
              <a:spcBef>
                <a:spcPct val="20000"/>
              </a:spcBef>
              <a:defRPr/>
            </a:pPr>
            <a:r>
              <a:rPr lang="zh-CN" altLang="en-US" sz="2800" smtClean="0">
                <a:latin typeface="楷体" panose="02010609060101010101" pitchFamily="49" charset="-122"/>
                <a:ea typeface="楷体" panose="02010609060101010101" pitchFamily="49" charset="-122"/>
                <a:sym typeface="+mn-ea"/>
              </a:rPr>
              <a:t>所谓“</a:t>
            </a:r>
            <a:r>
              <a:rPr lang="zh-CN" altLang="en-US" sz="2800" smtClean="0">
                <a:solidFill>
                  <a:srgbClr val="FF0000"/>
                </a:solidFill>
                <a:latin typeface="楷体" panose="02010609060101010101" pitchFamily="49" charset="-122"/>
                <a:ea typeface="楷体" panose="02010609060101010101" pitchFamily="49" charset="-122"/>
                <a:sym typeface="+mn-ea"/>
              </a:rPr>
              <a:t>极</a:t>
            </a:r>
            <a:r>
              <a:rPr lang="zh-CN" altLang="en-US" sz="2800" smtClean="0">
                <a:latin typeface="楷体" panose="02010609060101010101" pitchFamily="49" charset="-122"/>
                <a:ea typeface="楷体" panose="02010609060101010101" pitchFamily="49" charset="-122"/>
                <a:sym typeface="+mn-ea"/>
              </a:rPr>
              <a:t>”指的是综合国力强、对国际事务影响大的国家或国家集团。</a:t>
            </a:r>
            <a:endParaRPr lang="zh-CN" altLang="en-US" sz="2800" smtClean="0">
              <a:latin typeface="楷体" pitchFamily="49" charset="-122"/>
              <a:ea typeface="楷体" pitchFamily="49" charset="-122"/>
            </a:endParaRPr>
          </a:p>
          <a:p>
            <a:pPr lvl="0" indent="-342900">
              <a:lnSpc>
                <a:spcPct val="100000"/>
              </a:lnSpc>
              <a:spcBef>
                <a:spcPct val="20000"/>
              </a:spcBef>
              <a:defRPr/>
            </a:pPr>
            <a:endParaRPr lang="zh-CN" altLang="en-US" sz="2800" smtClean="0">
              <a:latin typeface="楷体" pitchFamily="49" charset="-122"/>
              <a:ea typeface="楷体" pitchFamily="49" charset="-122"/>
              <a:sym typeface="+mn-ea"/>
            </a:endParaRPr>
          </a:p>
          <a:p>
            <a:pPr lvl="0" indent="-342900">
              <a:lnSpc>
                <a:spcPct val="100000"/>
              </a:lnSpc>
              <a:spcBef>
                <a:spcPct val="20000"/>
              </a:spcBef>
              <a:defRPr/>
            </a:pPr>
            <a:r>
              <a:rPr lang="zh-CN" altLang="en-US" sz="2800" smtClean="0">
                <a:latin typeface="楷体" panose="02010609060101010101" pitchFamily="49" charset="-122"/>
                <a:ea typeface="楷体" panose="02010609060101010101" pitchFamily="49" charset="-122"/>
                <a:sym typeface="+mn-ea"/>
              </a:rPr>
              <a:t>所谓“</a:t>
            </a:r>
            <a:r>
              <a:rPr lang="zh-CN" altLang="en-US" sz="2800" smtClean="0">
                <a:solidFill>
                  <a:srgbClr val="FF0000"/>
                </a:solidFill>
                <a:latin typeface="楷体" panose="02010609060101010101" pitchFamily="49" charset="-122"/>
                <a:ea typeface="楷体" panose="02010609060101010101" pitchFamily="49" charset="-122"/>
                <a:sym typeface="+mn-ea"/>
              </a:rPr>
              <a:t>化</a:t>
            </a:r>
            <a:r>
              <a:rPr lang="zh-CN" altLang="en-US" sz="2800" smtClean="0">
                <a:latin typeface="楷体" panose="02010609060101010101" pitchFamily="49" charset="-122"/>
                <a:ea typeface="楷体" panose="02010609060101010101" pitchFamily="49" charset="-122"/>
                <a:sym typeface="+mn-ea"/>
              </a:rPr>
              <a:t>”，是指一种发展趋势，表明在多极化格局形成之前有一个相当长的过渡期。</a:t>
            </a:r>
            <a:endParaRPr lang="zh-CN" altLang="en-US" sz="2800" smtClean="0">
              <a:latin typeface="楷体" panose="02010609060101010101" pitchFamily="49" charset="-122"/>
              <a:ea typeface="楷体" panose="02010609060101010101" pitchFamily="49" charset="-122"/>
              <a:sym typeface="+mn-ea"/>
            </a:endParaRPr>
          </a:p>
        </p:txBody>
      </p:sp>
    </p:spTree>
    <p:custDataLst>
      <p:tags r:id="rId5"/>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1930" y="1461135"/>
            <a:ext cx="8206105" cy="2061210"/>
          </a:xfrm>
          <a:prstGeom prst="rect">
            <a:avLst/>
          </a:prstGeom>
          <a:noFill/>
        </p:spPr>
        <p:txBody>
          <a:bodyPr wrap="square" rtlCol="0">
            <a:spAutoFit/>
          </a:bodyPr>
          <a:lstStyle/>
          <a:p>
            <a:pPr algn="l"/>
            <a:r>
              <a:rPr lang="en-US" altLang="zh-CN" sz="3200" b="1">
                <a:latin typeface="+mj-ea"/>
                <a:ea typeface="+mj-ea"/>
                <a:cs typeface="+mj-ea"/>
                <a:sym typeface="+mn-ea"/>
              </a:rPr>
              <a:t>   </a:t>
            </a:r>
            <a:r>
              <a:rPr lang="zh-CN" altLang="en-US" sz="3200" b="1">
                <a:latin typeface="+mj-ea"/>
                <a:ea typeface="+mj-ea"/>
                <a:cs typeface="+mj-ea"/>
                <a:sym typeface="+mn-ea"/>
              </a:rPr>
              <a:t>世界上唯一的超级大国，希望建立单极世界，但无力完全主导世界格局</a:t>
            </a:r>
            <a:r>
              <a:rPr lang="zh-CN" altLang="en-US" sz="3200" b="1">
                <a:latin typeface="+mj-ea"/>
                <a:ea typeface="+mj-ea"/>
                <a:cs typeface="+mj-ea"/>
              </a:rPr>
              <a:t>；</a:t>
            </a:r>
            <a:r>
              <a:rPr lang="en-US" altLang="zh-CN" sz="3200" b="1">
                <a:latin typeface="+mj-ea"/>
                <a:ea typeface="+mj-ea"/>
                <a:cs typeface="+mj-ea"/>
              </a:rPr>
              <a:t>9·11</a:t>
            </a:r>
            <a:r>
              <a:rPr lang="zh-CN" altLang="en-US" sz="3200" b="1">
                <a:latin typeface="+mj-ea"/>
                <a:ea typeface="+mj-ea"/>
                <a:cs typeface="+mj-ea"/>
              </a:rPr>
              <a:t>事件后发动阿富汗战争、伊拉克战争，</a:t>
            </a:r>
            <a:r>
              <a:rPr lang="zh-CN" altLang="en-US" sz="3200" b="1">
                <a:solidFill>
                  <a:srgbClr val="000000"/>
                </a:solidFill>
                <a:latin typeface="+mj-ea"/>
                <a:ea typeface="+mj-ea"/>
                <a:cs typeface="+mj-ea"/>
                <a:sym typeface="+mn-ea"/>
              </a:rPr>
              <a:t>中东局势进一步动荡</a:t>
            </a:r>
            <a:r>
              <a:rPr lang="en-US" altLang="zh-CN" sz="3200" b="1">
                <a:solidFill>
                  <a:srgbClr val="000000"/>
                </a:solidFill>
                <a:latin typeface="+mj-ea"/>
                <a:ea typeface="+mj-ea"/>
                <a:cs typeface="+mj-ea"/>
                <a:sym typeface="+mn-ea"/>
              </a:rPr>
              <a:t>,</a:t>
            </a:r>
            <a:r>
              <a:rPr lang="zh-CN" altLang="en-US" sz="3200" b="1">
                <a:solidFill>
                  <a:srgbClr val="000000"/>
                </a:solidFill>
                <a:latin typeface="+mj-ea"/>
                <a:ea typeface="+mj-ea"/>
                <a:cs typeface="+mj-ea"/>
                <a:sym typeface="+mn-ea"/>
              </a:rPr>
              <a:t>美国背上了沉重的</a:t>
            </a:r>
            <a:r>
              <a:rPr lang="zh-CN" altLang="en-US" sz="3200" b="1" smtClean="0">
                <a:solidFill>
                  <a:srgbClr val="000000"/>
                </a:solidFill>
                <a:latin typeface="+mj-ea"/>
                <a:ea typeface="+mj-ea"/>
                <a:cs typeface="+mj-ea"/>
                <a:sym typeface="+mn-ea"/>
              </a:rPr>
              <a:t>包袱。</a:t>
            </a:r>
            <a:endParaRPr lang="zh-CN" altLang="en-US" sz="3200" b="1" smtClean="0">
              <a:solidFill>
                <a:srgbClr val="000000"/>
              </a:solidFill>
              <a:latin typeface="+mj-ea"/>
              <a:ea typeface="+mj-ea"/>
              <a:cs typeface="+mj-ea"/>
              <a:sym typeface="+mn-ea"/>
            </a:endParaRPr>
          </a:p>
        </p:txBody>
      </p:sp>
      <p:pic>
        <p:nvPicPr>
          <p:cNvPr id="2" name="图片 1"/>
          <p:cNvPicPr>
            <a:picLocks noChangeAspect="1"/>
          </p:cNvPicPr>
          <p:nvPr/>
        </p:nvPicPr>
        <p:blipFill>
          <a:blip r:embed="rId2"/>
          <a:stretch>
            <a:fillRect/>
          </a:stretch>
        </p:blipFill>
        <p:spPr>
          <a:xfrm>
            <a:off x="8578215" y="0"/>
            <a:ext cx="3613785" cy="4697095"/>
          </a:xfrm>
          <a:prstGeom prst="rect">
            <a:avLst/>
          </a:prstGeom>
        </p:spPr>
      </p:pic>
      <p:sp>
        <p:nvSpPr>
          <p:cNvPr id="4099" name="文本框 4098"/>
          <p:cNvSpPr txBox="1"/>
          <p:nvPr/>
        </p:nvSpPr>
        <p:spPr>
          <a:xfrm>
            <a:off x="135255" y="136525"/>
            <a:ext cx="4608195" cy="506730"/>
          </a:xfrm>
          <a:prstGeom prst="rect">
            <a:avLst/>
          </a:prstGeom>
          <a:solidFill>
            <a:schemeClr val="accent3">
              <a:lumMod val="40000"/>
              <a:lumOff val="60000"/>
            </a:schemeClr>
          </a:solidFill>
          <a:ln w="15875">
            <a:solidFill>
              <a:srgbClr val="FF0000"/>
            </a:solidFill>
          </a:ln>
        </p:spPr>
        <p:txBody>
          <a:bodyPr wrap="square">
            <a:spAutoFit/>
          </a:bodyPr>
          <a:lstStyle/>
          <a:p>
            <a:pPr>
              <a:spcBef>
                <a:spcPct val="50000"/>
              </a:spcBef>
            </a:pPr>
            <a:r>
              <a:rPr lang="zh-CN" altLang="en-US" sz="2700" b="1">
                <a:solidFill>
                  <a:schemeClr val="tx1"/>
                </a:solidFill>
                <a:uFillTx/>
                <a:latin typeface="黑体" panose="02010609060101010101" pitchFamily="2" charset="-122"/>
                <a:ea typeface="黑体" panose="02010609060101010101" pitchFamily="2" charset="-122"/>
              </a:rPr>
              <a:t>二、世界多极化发展趋势</a:t>
            </a:r>
            <a:endParaRPr lang="zh-CN" altLang="en-US" sz="2700" b="1">
              <a:solidFill>
                <a:schemeClr val="tx1"/>
              </a:solidFill>
              <a:uFillTx/>
              <a:latin typeface="黑体" pitchFamily="2" charset="-122"/>
              <a:ea typeface="黑体" panose="02010609060101010101" pitchFamily="2" charset="-122"/>
            </a:endParaRPr>
          </a:p>
        </p:txBody>
      </p:sp>
      <p:sp>
        <p:nvSpPr>
          <p:cNvPr id="81922" name="文本框 81921"/>
          <p:cNvSpPr txBox="1"/>
          <p:nvPr/>
        </p:nvSpPr>
        <p:spPr>
          <a:xfrm>
            <a:off x="135255" y="772160"/>
            <a:ext cx="1790700"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1</a:t>
            </a:r>
            <a:r>
              <a:rPr lang="zh-CN" altLang="en-US" sz="2600" b="1">
                <a:solidFill>
                  <a:schemeClr val="tx1"/>
                </a:solidFill>
                <a:uFillTx/>
                <a:latin typeface="Times New Roman" panose="02020603050405020304" pitchFamily="18" charset="0"/>
                <a:ea typeface="黑体" panose="02010609060101010101" pitchFamily="2" charset="-122"/>
              </a:rPr>
              <a:t>、美国</a:t>
            </a:r>
            <a:endParaRPr lang="zh-CN" altLang="en-US" sz="2600" b="1">
              <a:solidFill>
                <a:schemeClr val="tx1"/>
              </a:solidFill>
              <a:uFillTx/>
              <a:latin typeface="Times New Roman" pitchFamily="18" charset="0"/>
              <a:ea typeface="黑体" panose="02010609060101010101" pitchFamily="2" charset="-122"/>
            </a:endParaRPr>
          </a:p>
        </p:txBody>
      </p:sp>
      <p:pic>
        <p:nvPicPr>
          <p:cNvPr id="69640" name="图片 69639" descr="afh226"/>
          <p:cNvPicPr>
            <a:picLocks noChangeAspect="1"/>
          </p:cNvPicPr>
          <p:nvPr/>
        </p:nvPicPr>
        <p:blipFill>
          <a:blip r:embed="rId3"/>
          <a:stretch>
            <a:fillRect/>
          </a:stretch>
        </p:blipFill>
        <p:spPr>
          <a:xfrm>
            <a:off x="0" y="3992880"/>
            <a:ext cx="3606800" cy="2868930"/>
          </a:xfrm>
          <a:prstGeom prst="rect">
            <a:avLst/>
          </a:prstGeom>
          <a:noFill/>
          <a:ln w="9525">
            <a:noFill/>
          </a:ln>
        </p:spPr>
      </p:pic>
      <p:pic>
        <p:nvPicPr>
          <p:cNvPr id="69641" name="图片 69640" descr="afh240"/>
          <p:cNvPicPr>
            <a:picLocks noChangeAspect="1"/>
          </p:cNvPicPr>
          <p:nvPr/>
        </p:nvPicPr>
        <p:blipFill>
          <a:blip r:embed="rId4"/>
          <a:stretch>
            <a:fillRect/>
          </a:stretch>
        </p:blipFill>
        <p:spPr>
          <a:xfrm>
            <a:off x="4043045" y="3993515"/>
            <a:ext cx="3810000" cy="2868295"/>
          </a:xfrm>
          <a:prstGeom prst="rect">
            <a:avLst/>
          </a:prstGeom>
          <a:noFill/>
          <a:ln w="9525">
            <a:noFill/>
          </a:ln>
        </p:spPr>
      </p:pic>
      <p:pic>
        <p:nvPicPr>
          <p:cNvPr id="69642" name="图片 69641" descr="afh253"/>
          <p:cNvPicPr>
            <a:picLocks noChangeAspect="1"/>
          </p:cNvPicPr>
          <p:nvPr/>
        </p:nvPicPr>
        <p:blipFill>
          <a:blip r:embed="rId5"/>
          <a:stretch>
            <a:fillRect/>
          </a:stretch>
        </p:blipFill>
        <p:spPr>
          <a:xfrm>
            <a:off x="8160385" y="3992880"/>
            <a:ext cx="3789680" cy="2865120"/>
          </a:xfrm>
          <a:prstGeom prst="rect">
            <a:avLst/>
          </a:prstGeom>
          <a:noFill/>
          <a:ln w="9525">
            <a:noFill/>
          </a:ln>
        </p:spPr>
      </p:pic>
    </p:spTree>
    <p:custDataLst>
      <p:tags r:id="rId6"/>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58" y="86995"/>
            <a:ext cx="4221962" cy="521970"/>
          </a:xfrm>
          <a:prstGeom prst="rect">
            <a:avLst/>
          </a:prstGeom>
          <a:solidFill>
            <a:srgbClr val="C00000"/>
          </a:solidFill>
        </p:spPr>
        <p:txBody>
          <a:bodyPr wrap="square" rtlCol="0" anchor="t">
            <a:spAutoFit/>
          </a:bodyPr>
          <a:lstStyle/>
          <a:p>
            <a:r>
              <a:rPr lang="zh-CN" altLang="zh-CN" sz="2800" b="1" smtClean="0">
                <a:sym typeface="+mn-ea"/>
              </a:rPr>
              <a:t>一</a:t>
            </a:r>
            <a:r>
              <a:rPr lang="zh-CN" altLang="zh-CN" sz="2800" b="1">
                <a:sym typeface="+mn-ea"/>
              </a:rPr>
              <a:t>、世界多极化发展趋势</a:t>
            </a:r>
            <a:endParaRPr lang="zh-CN" altLang="zh-CN" sz="2800" b="1">
              <a:sym typeface="+mn-ea"/>
            </a:endParaRPr>
          </a:p>
        </p:txBody>
      </p:sp>
      <p:graphicFrame>
        <p:nvGraphicFramePr>
          <p:cNvPr id="4" name="表格 3"/>
          <p:cNvGraphicFramePr>
            <a:graphicFrameLocks noGrp="1"/>
          </p:cNvGraphicFramePr>
          <p:nvPr>
            <p:custDataLst>
              <p:tags r:id="rId2"/>
            </p:custDataLst>
          </p:nvPr>
        </p:nvGraphicFramePr>
        <p:xfrm>
          <a:off x="4159250" y="1726565"/>
          <a:ext cx="7889875" cy="4065905"/>
        </p:xfrm>
        <a:graphic>
          <a:graphicData uri="http://schemas.openxmlformats.org/drawingml/2006/table">
            <a:tbl>
              <a:tblPr firstRow="1" bandRow="1">
                <a:tableStyleId>{5C22544A-7EE6-4342-B048-85BDC9FD1C3A}</a:tableStyleId>
              </a:tblPr>
              <a:tblGrid>
                <a:gridCol w="1566545"/>
                <a:gridCol w="1621155"/>
                <a:gridCol w="2327910"/>
                <a:gridCol w="2374265"/>
              </a:tblGrid>
              <a:tr h="439420">
                <a:tc>
                  <a:txBody>
                    <a:bodyPr vert="horz" wrap="square"/>
                    <a:lstStyle/>
                    <a:p>
                      <a:pPr algn="ctr">
                        <a:buNone/>
                      </a:pPr>
                      <a:r>
                        <a:rPr lang="zh-CN" altLang="zh-CN" sz="2000" b="1">
                          <a:latin typeface="宋体" panose="02010600030101010101" pitchFamily="2" charset="-122"/>
                          <a:ea typeface="宋体" panose="02010600030101010101" pitchFamily="2" charset="-122"/>
                        </a:rPr>
                        <a:t>时间</a:t>
                      </a:r>
                      <a:endParaRPr lang="zh-CN" altLang="zh-CN" sz="2000" b="1">
                        <a:latin typeface="宋体" pitchFamily="2" charset="-122"/>
                        <a:ea typeface="宋体"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战争</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发动国家</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发动理由</a:t>
                      </a:r>
                      <a:endParaRPr lang="zh-CN" altLang="en-US" sz="2000" b="1">
                        <a:latin typeface="宋体" panose="02010600030101010101" pitchFamily="2" charset="-122"/>
                        <a:ea typeface="宋体" panose="02010600030101010101" pitchFamily="2" charset="-122"/>
                      </a:endParaRPr>
                    </a:p>
                  </a:txBody>
                  <a:tcPr marL="68580" marR="68580"/>
                </a:tc>
              </a:tr>
              <a:tr h="906780">
                <a:tc>
                  <a:txBody>
                    <a:bodyPr vert="horz" wrap="square"/>
                    <a:lstStyle/>
                    <a:p>
                      <a:pPr algn="ctr">
                        <a:buNone/>
                      </a:pPr>
                      <a:r>
                        <a:rPr lang="en-US" altLang="zh-CN" sz="2000" b="1">
                          <a:latin typeface="宋体" panose="02010600030101010101" pitchFamily="2" charset="-122"/>
                          <a:ea typeface="宋体" panose="02010600030101010101" pitchFamily="2" charset="-122"/>
                          <a:cs typeface="宋体" panose="02010600030101010101" pitchFamily="2" charset="-122"/>
                        </a:rPr>
                        <a:t>1999</a:t>
                      </a:r>
                      <a:r>
                        <a:rPr lang="zh-CN" altLang="en-US" sz="2000" b="1">
                          <a:latin typeface="宋体" panose="02010600030101010101" pitchFamily="2" charset="-122"/>
                          <a:ea typeface="宋体" panose="02010600030101010101" pitchFamily="2" charset="-122"/>
                          <a:cs typeface="宋体" panose="02010600030101010101" pitchFamily="2" charset="-122"/>
                        </a:rPr>
                        <a:t>年</a:t>
                      </a:r>
                      <a:endParaRPr lang="zh-CN" altLang="en-US" sz="2000" b="1">
                        <a:latin typeface="宋体" panose="02010600030101010101" pitchFamily="2" charset="-122"/>
                        <a:ea typeface="宋体" panose="02010600030101010101" pitchFamily="2" charset="-122"/>
                        <a:cs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科索沃战争</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美国等北约</a:t>
                      </a:r>
                      <a:r>
                        <a:rPr lang="en-US" altLang="zh-CN" sz="2000" b="1">
                          <a:latin typeface="宋体" panose="02010600030101010101" pitchFamily="2" charset="-122"/>
                          <a:ea typeface="宋体" panose="02010600030101010101" pitchFamily="2" charset="-122"/>
                        </a:rPr>
                        <a:t>19</a:t>
                      </a:r>
                      <a:r>
                        <a:rPr lang="zh-CN" altLang="en-US" sz="2000" b="1">
                          <a:latin typeface="宋体" panose="02010600030101010101" pitchFamily="2" charset="-122"/>
                          <a:ea typeface="宋体" panose="02010600030101010101" pitchFamily="2" charset="-122"/>
                        </a:rPr>
                        <a:t>个国家</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民主、人权</a:t>
                      </a:r>
                      <a:endParaRPr lang="zh-CN" altLang="en-US" sz="2000" b="1">
                        <a:latin typeface="宋体" panose="02010600030101010101" pitchFamily="2" charset="-122"/>
                        <a:ea typeface="宋体" panose="02010600030101010101" pitchFamily="2" charset="-122"/>
                      </a:endParaRPr>
                    </a:p>
                  </a:txBody>
                  <a:tcPr marL="68580" marR="68580"/>
                </a:tc>
              </a:tr>
              <a:tr h="906780">
                <a:tc>
                  <a:txBody>
                    <a:bodyPr vert="horz" wrap="square"/>
                    <a:lstStyle/>
                    <a:p>
                      <a:pPr algn="ctr">
                        <a:buNone/>
                      </a:pPr>
                      <a:r>
                        <a:rPr lang="en-US" altLang="zh-CN" sz="2000" b="1">
                          <a:latin typeface="宋体" panose="02010600030101010101" pitchFamily="2" charset="-122"/>
                          <a:ea typeface="宋体" panose="02010600030101010101" pitchFamily="2" charset="-122"/>
                          <a:cs typeface="宋体" panose="02010600030101010101" pitchFamily="2" charset="-122"/>
                        </a:rPr>
                        <a:t>2001</a:t>
                      </a:r>
                      <a:r>
                        <a:rPr lang="zh-CN" altLang="en-US" sz="2000" b="1" smtClean="0">
                          <a:latin typeface="宋体" panose="02010600030101010101" pitchFamily="2" charset="-122"/>
                          <a:ea typeface="宋体" panose="02010600030101010101" pitchFamily="2" charset="-122"/>
                          <a:cs typeface="宋体" panose="02010600030101010101" pitchFamily="2" charset="-122"/>
                        </a:rPr>
                        <a:t>年</a:t>
                      </a:r>
                      <a:r>
                        <a:rPr lang="en-US" altLang="zh-CN" sz="2000" b="1" smtClean="0">
                          <a:latin typeface="宋体" panose="02010600030101010101" pitchFamily="2" charset="-122"/>
                          <a:ea typeface="宋体" panose="02010600030101010101" pitchFamily="2" charset="-122"/>
                          <a:cs typeface="宋体" panose="02010600030101010101" pitchFamily="2" charset="-122"/>
                        </a:rPr>
                        <a:t>10</a:t>
                      </a:r>
                      <a:r>
                        <a:rPr lang="zh-CN" altLang="en-US" sz="2000" b="1" smtClean="0">
                          <a:latin typeface="宋体" panose="02010600030101010101" pitchFamily="2" charset="-122"/>
                          <a:ea typeface="宋体" panose="02010600030101010101" pitchFamily="2" charset="-122"/>
                          <a:cs typeface="宋体" panose="02010600030101010101" pitchFamily="2" charset="-122"/>
                        </a:rPr>
                        <a:t>月</a:t>
                      </a:r>
                      <a:endParaRPr lang="zh-CN" altLang="en-US" sz="2000" b="1">
                        <a:latin typeface="宋体" panose="02010600030101010101" pitchFamily="2" charset="-122"/>
                        <a:ea typeface="宋体" panose="02010600030101010101" pitchFamily="2" charset="-122"/>
                        <a:cs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阿富汗战争</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美国等北约部分国家</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反恐</a:t>
                      </a:r>
                      <a:r>
                        <a:rPr lang="en-US" altLang="zh-CN" sz="2000" b="1">
                          <a:latin typeface="宋体" panose="02010600030101010101" pitchFamily="2" charset="-122"/>
                          <a:ea typeface="宋体" panose="02010600030101010101" pitchFamily="2" charset="-122"/>
                        </a:rPr>
                        <a:t>”</a:t>
                      </a:r>
                      <a:endParaRPr lang="en-US" altLang="zh-CN" sz="2000" b="1">
                        <a:latin typeface="宋体" pitchFamily="2" charset="-122"/>
                        <a:ea typeface="宋体" pitchFamily="2" charset="-122"/>
                      </a:endParaRPr>
                    </a:p>
                  </a:txBody>
                  <a:tcPr marL="68580" marR="68580"/>
                </a:tc>
              </a:tr>
              <a:tr h="906780">
                <a:tc>
                  <a:txBody>
                    <a:bodyPr vert="horz" wrap="square"/>
                    <a:lstStyle/>
                    <a:p>
                      <a:pPr algn="ctr">
                        <a:buNone/>
                      </a:pPr>
                      <a:r>
                        <a:rPr lang="en-US" altLang="zh-CN" sz="2000" b="1">
                          <a:latin typeface="宋体" panose="02010600030101010101" pitchFamily="2" charset="-122"/>
                          <a:ea typeface="宋体" panose="02010600030101010101" pitchFamily="2" charset="-122"/>
                          <a:cs typeface="宋体" panose="02010600030101010101" pitchFamily="2" charset="-122"/>
                        </a:rPr>
                        <a:t>2003</a:t>
                      </a:r>
                      <a:r>
                        <a:rPr lang="zh-CN" altLang="en-US" sz="2000" b="1" smtClean="0">
                          <a:latin typeface="宋体" panose="02010600030101010101" pitchFamily="2" charset="-122"/>
                          <a:ea typeface="宋体" panose="02010600030101010101" pitchFamily="2" charset="-122"/>
                          <a:cs typeface="宋体" panose="02010600030101010101" pitchFamily="2" charset="-122"/>
                        </a:rPr>
                        <a:t>年</a:t>
                      </a:r>
                      <a:endParaRPr lang="en-US" altLang="zh-CN" sz="2000" b="1" smtClean="0">
                        <a:latin typeface="宋体" pitchFamily="2" charset="-122"/>
                        <a:ea typeface="宋体" pitchFamily="2" charset="-122"/>
                        <a:cs typeface="宋体" pitchFamily="2" charset="-122"/>
                      </a:endParaRPr>
                    </a:p>
                    <a:p>
                      <a:pPr algn="ctr">
                        <a:buNone/>
                      </a:pPr>
                      <a:r>
                        <a:rPr lang="en-US" altLang="zh-CN" sz="2000" b="1" smtClean="0">
                          <a:latin typeface="宋体" panose="02010600030101010101" pitchFamily="2" charset="-122"/>
                          <a:ea typeface="宋体" panose="02010600030101010101" pitchFamily="2" charset="-122"/>
                          <a:cs typeface="宋体" panose="02010600030101010101" pitchFamily="2" charset="-122"/>
                        </a:rPr>
                        <a:t>3</a:t>
                      </a:r>
                      <a:r>
                        <a:rPr lang="zh-CN" altLang="en-US" sz="2000" b="1" smtClean="0">
                          <a:latin typeface="宋体" panose="02010600030101010101" pitchFamily="2" charset="-122"/>
                          <a:ea typeface="宋体" panose="02010600030101010101" pitchFamily="2" charset="-122"/>
                          <a:cs typeface="宋体" panose="02010600030101010101" pitchFamily="2" charset="-122"/>
                        </a:rPr>
                        <a:t>月</a:t>
                      </a:r>
                      <a:endParaRPr lang="zh-CN" altLang="en-US" sz="2000" b="1">
                        <a:latin typeface="宋体" panose="02010600030101010101" pitchFamily="2" charset="-122"/>
                        <a:ea typeface="宋体" panose="02010600030101010101" pitchFamily="2" charset="-122"/>
                        <a:cs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伊拉克战争</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美英联军</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伊有杀伤性武器和践踏人权</a:t>
                      </a:r>
                      <a:endParaRPr lang="zh-CN" altLang="en-US" sz="2000" b="1">
                        <a:latin typeface="宋体" panose="02010600030101010101" pitchFamily="2" charset="-122"/>
                        <a:ea typeface="宋体" panose="02010600030101010101" pitchFamily="2" charset="-122"/>
                      </a:endParaRPr>
                    </a:p>
                  </a:txBody>
                  <a:tcPr marL="68580" marR="68580"/>
                </a:tc>
              </a:tr>
              <a:tr h="906145">
                <a:tc>
                  <a:txBody>
                    <a:bodyPr vert="horz" wrap="square"/>
                    <a:lstStyle/>
                    <a:p>
                      <a:pPr algn="ctr">
                        <a:buNone/>
                      </a:pPr>
                      <a:r>
                        <a:rPr lang="en-US" altLang="zh-CN" sz="2000" b="1">
                          <a:latin typeface="宋体" panose="02010600030101010101" pitchFamily="2" charset="-122"/>
                          <a:ea typeface="宋体" panose="02010600030101010101" pitchFamily="2" charset="-122"/>
                          <a:cs typeface="宋体" panose="02010600030101010101" pitchFamily="2" charset="-122"/>
                        </a:rPr>
                        <a:t>2011</a:t>
                      </a:r>
                      <a:r>
                        <a:rPr lang="zh-CN" altLang="en-US" sz="2000" b="1">
                          <a:latin typeface="宋体" panose="02010600030101010101" pitchFamily="2" charset="-122"/>
                          <a:ea typeface="宋体" panose="02010600030101010101" pitchFamily="2" charset="-122"/>
                          <a:cs typeface="宋体" panose="02010600030101010101" pitchFamily="2" charset="-122"/>
                        </a:rPr>
                        <a:t>年</a:t>
                      </a:r>
                      <a:endParaRPr lang="zh-CN" altLang="en-US" sz="2000" b="1">
                        <a:latin typeface="宋体" pitchFamily="2" charset="-122"/>
                        <a:ea typeface="宋体" pitchFamily="2" charset="-122"/>
                        <a:cs typeface="宋体"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利比亚战争</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zh-CN" altLang="en-US" sz="2000" b="1">
                          <a:latin typeface="宋体" panose="02010600030101010101" pitchFamily="2" charset="-122"/>
                          <a:ea typeface="宋体" panose="02010600030101010101" pitchFamily="2" charset="-122"/>
                        </a:rPr>
                        <a:t>美国等北约部分国家</a:t>
                      </a:r>
                      <a:endParaRPr lang="zh-CN" altLang="en-US" sz="2000" b="1">
                        <a:latin typeface="宋体" panose="02010600030101010101" pitchFamily="2" charset="-122"/>
                        <a:ea typeface="宋体" panose="02010600030101010101" pitchFamily="2" charset="-122"/>
                      </a:endParaRPr>
                    </a:p>
                  </a:txBody>
                  <a:tcPr marL="68580" marR="68580"/>
                </a:tc>
                <a:tc>
                  <a:txBody>
                    <a:bodyPr vert="horz" wrap="square"/>
                    <a:lstStyle/>
                    <a:p>
                      <a:pPr algn="ctr">
                        <a:buNone/>
                      </a:pP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人道主义</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救援</a:t>
                      </a:r>
                      <a:endParaRPr lang="zh-CN" altLang="en-US" sz="2000" b="1">
                        <a:latin typeface="宋体" pitchFamily="2" charset="-122"/>
                        <a:ea typeface="宋体" pitchFamily="2" charset="-122"/>
                      </a:endParaRPr>
                    </a:p>
                  </a:txBody>
                  <a:tcPr marL="68580" marR="68580"/>
                </a:tc>
              </a:tr>
            </a:tbl>
          </a:graphicData>
        </a:graphic>
      </p:graphicFrame>
      <p:sp>
        <p:nvSpPr>
          <p:cNvPr id="10" name="文本框 9"/>
          <p:cNvSpPr txBox="1"/>
          <p:nvPr/>
        </p:nvSpPr>
        <p:spPr>
          <a:xfrm>
            <a:off x="5760472" y="816317"/>
            <a:ext cx="4864418" cy="829945"/>
          </a:xfrm>
          <a:prstGeom prst="rect">
            <a:avLst/>
          </a:prstGeom>
          <a:solidFill>
            <a:schemeClr val="accent1"/>
          </a:solidFill>
          <a:ln w="12700" cmpd="sng">
            <a:solidFill>
              <a:schemeClr val="bg1"/>
            </a:solidFill>
            <a:prstDash val="solid"/>
          </a:ln>
        </p:spPr>
        <p:txBody>
          <a:bodyPr wrap="square" rtlCol="0">
            <a:spAutoFit/>
          </a:bodyPr>
          <a:lstStyle/>
          <a:p>
            <a:r>
              <a:rPr lang="zh-CN" altLang="en-US" sz="2400" b="1">
                <a:solidFill>
                  <a:schemeClr val="bg1"/>
                </a:solidFill>
                <a:latin typeface="宋体" panose="02010600030101010101" pitchFamily="2" charset="-122"/>
                <a:ea typeface="宋体" panose="02010600030101010101" pitchFamily="2" charset="-122"/>
              </a:rPr>
              <a:t>西方国家未经安理会明确授权对一些主权国家发动的战争</a:t>
            </a:r>
            <a:endParaRPr lang="zh-CN" altLang="en-US" sz="2400" b="1">
              <a:solidFill>
                <a:schemeClr val="bg1"/>
              </a:solidFill>
              <a:latin typeface="宋体" pitchFamily="2" charset="-122"/>
              <a:ea typeface="宋体" pitchFamily="2" charset="-122"/>
            </a:endParaRPr>
          </a:p>
        </p:txBody>
      </p:sp>
      <p:sp>
        <p:nvSpPr>
          <p:cNvPr id="11" name="文本框 10"/>
          <p:cNvSpPr txBox="1"/>
          <p:nvPr/>
        </p:nvSpPr>
        <p:spPr>
          <a:xfrm>
            <a:off x="635" y="816610"/>
            <a:ext cx="5760085" cy="460375"/>
          </a:xfrm>
          <a:prstGeom prst="rect">
            <a:avLst/>
          </a:prstGeom>
          <a:noFill/>
        </p:spPr>
        <p:txBody>
          <a:bodyPr wrap="square" rtlCol="0" anchor="t">
            <a:spAutoFit/>
          </a:bodyPr>
          <a:lstStyle/>
          <a:p>
            <a:r>
              <a:rPr lang="zh-CN" altLang="zh-CN" sz="2400" b="1" kern="100">
                <a:solidFill>
                  <a:srgbClr val="000000"/>
                </a:solidFill>
                <a:latin typeface="Calibri"/>
                <a:ea typeface="宋体" panose="02010600030101010101" pitchFamily="2" charset="-122"/>
                <a:cs typeface="Times New Roman" panose="02020603050405020304" pitchFamily="18" charset="0"/>
                <a:sym typeface="+mn-ea"/>
              </a:rPr>
              <a:t>美国</a:t>
            </a:r>
            <a:r>
              <a:rPr lang="zh-CN" altLang="zh-CN" sz="2400" b="1" kern="100" smtClean="0">
                <a:solidFill>
                  <a:srgbClr val="000000"/>
                </a:solidFill>
                <a:latin typeface="Calibri"/>
                <a:ea typeface="宋体" panose="02010600030101010101" pitchFamily="2" charset="-122"/>
                <a:cs typeface="Times New Roman" panose="02020603050405020304" pitchFamily="18" charset="0"/>
                <a:sym typeface="+mn-ea"/>
              </a:rPr>
              <a:t>：</a:t>
            </a:r>
            <a:r>
              <a:rPr lang="zh-CN" altLang="en-US" sz="2400" b="1" kern="100" smtClean="0">
                <a:solidFill>
                  <a:srgbClr val="000000"/>
                </a:solidFill>
                <a:latin typeface="Calibri"/>
                <a:ea typeface="宋体" panose="02010600030101010101" pitchFamily="2" charset="-122"/>
                <a:cs typeface="Times New Roman" panose="02020603050405020304" pitchFamily="18" charset="0"/>
                <a:sym typeface="+mn-ea"/>
              </a:rPr>
              <a:t>实行“单边主义”，主导世界破产。</a:t>
            </a:r>
            <a:endParaRPr lang="zh-CN" altLang="en-US" sz="2400" b="1" kern="100" smtClean="0">
              <a:solidFill>
                <a:srgbClr val="0033CC"/>
              </a:solidFill>
              <a:latin typeface="Calibri"/>
              <a:ea typeface="宋体" pitchFamily="2" charset="-122"/>
              <a:cs typeface="Times New Roman" panose="02020603050405020304" pitchFamily="18" charset="0"/>
              <a:sym typeface="+mn-ea"/>
            </a:endParaRPr>
          </a:p>
        </p:txBody>
      </p:sp>
      <p:sp>
        <p:nvSpPr>
          <p:cNvPr id="13" name="TextBox 12"/>
          <p:cNvSpPr txBox="1"/>
          <p:nvPr/>
        </p:nvSpPr>
        <p:spPr>
          <a:xfrm>
            <a:off x="0" y="1577340"/>
            <a:ext cx="4159885" cy="4154170"/>
          </a:xfrm>
          <a:prstGeom prst="rect">
            <a:avLst/>
          </a:prstGeom>
          <a:noFill/>
          <a:ln>
            <a:solidFill>
              <a:srgbClr val="C00000"/>
            </a:solidFill>
          </a:ln>
        </p:spPr>
        <p:txBody>
          <a:bodyPr wrap="square">
            <a:spAutoFit/>
          </a:bodyPr>
          <a:lstStyle/>
          <a:p>
            <a:pPr>
              <a:defRPr/>
            </a:pPr>
            <a:r>
              <a:rPr lang="zh-CN" altLang="en-US" b="1">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　　</a:t>
            </a:r>
            <a:r>
              <a:rPr lang="zh-CN" altLang="en-US" sz="2400">
                <a:latin typeface="楷体" panose="02010609060101010101" pitchFamily="49" charset="-122"/>
                <a:ea typeface="楷体" panose="02010609060101010101" pitchFamily="49" charset="-122"/>
              </a:rPr>
              <a:t>美国前总统克林顿在阐述美国</a:t>
            </a:r>
            <a:r>
              <a:rPr lang="en-US" altLang="zh-CN" sz="2400">
                <a:latin typeface="楷体" panose="02010609060101010101" pitchFamily="49" charset="-122"/>
                <a:ea typeface="楷体" panose="02010609060101010101" pitchFamily="49" charset="-122"/>
              </a:rPr>
              <a:t>21</a:t>
            </a:r>
            <a:r>
              <a:rPr lang="zh-CN" altLang="en-US" sz="2400">
                <a:latin typeface="楷体" panose="02010609060101010101" pitchFamily="49" charset="-122"/>
                <a:ea typeface="楷体" panose="02010609060101010101" pitchFamily="49" charset="-122"/>
              </a:rPr>
              <a:t>世纪外交政策的讲话中说，</a:t>
            </a:r>
            <a:r>
              <a:rPr lang="zh-CN" altLang="en-US" sz="2400">
                <a:solidFill>
                  <a:srgbClr val="FF0000"/>
                </a:solidFill>
                <a:latin typeface="楷体" panose="02010609060101010101" pitchFamily="49" charset="-122"/>
                <a:ea typeface="楷体" panose="02010609060101010101" pitchFamily="49" charset="-122"/>
              </a:rPr>
              <a:t>世界必须有一个领导，而且只能有一个，美国最具有领导这个世界的能力</a:t>
            </a:r>
            <a:r>
              <a:rPr lang="zh-CN" altLang="en-US" sz="2400" smtClean="0">
                <a:solidFill>
                  <a:srgbClr val="FF0000"/>
                </a:solidFill>
                <a:latin typeface="楷体" panose="02010609060101010101" pitchFamily="49" charset="-122"/>
                <a:ea typeface="楷体" panose="02010609060101010101" pitchFamily="49" charset="-122"/>
              </a:rPr>
              <a:t>。</a:t>
            </a:r>
            <a:endParaRPr lang="en-US" altLang="zh-CN" sz="2400" smtClean="0">
              <a:solidFill>
                <a:srgbClr val="FF0000"/>
              </a:solidFill>
              <a:latin typeface="楷体" pitchFamily="49" charset="-122"/>
              <a:ea typeface="楷体" pitchFamily="49" charset="-122"/>
            </a:endParaRPr>
          </a:p>
          <a:p>
            <a:pPr>
              <a:defRPr/>
            </a:pPr>
            <a:r>
              <a:rPr lang="zh-CN" altLang="en-US" sz="2400" smtClean="0">
                <a:solidFill>
                  <a:schemeClr val="tx1">
                    <a:lumMod val="75000"/>
                    <a:lumOff val="25000"/>
                  </a:schemeClr>
                </a:solidFill>
                <a:latin typeface="楷体" panose="02010609060101010101" pitchFamily="49" charset="-122"/>
                <a:ea typeface="楷体" panose="02010609060101010101" pitchFamily="49" charset="-122"/>
              </a:rPr>
              <a:t>    </a:t>
            </a:r>
            <a:r>
              <a:rPr lang="zh-CN" altLang="en-US" sz="2400" smtClean="0">
                <a:latin typeface="楷体" panose="02010609060101010101" pitchFamily="49" charset="-122"/>
                <a:ea typeface="楷体" panose="02010609060101010101" pitchFamily="49" charset="-122"/>
              </a:rPr>
              <a:t>根据白宫方面的统计，</a:t>
            </a:r>
            <a:r>
              <a:rPr lang="en-US" altLang="zh-CN" sz="2400" smtClean="0">
                <a:latin typeface="楷体" panose="02010609060101010101" pitchFamily="49" charset="-122"/>
                <a:ea typeface="楷体" panose="02010609060101010101" pitchFamily="49" charset="-122"/>
              </a:rPr>
              <a:t>1990-1991</a:t>
            </a:r>
            <a:r>
              <a:rPr lang="zh-CN" altLang="en-US" sz="2400" smtClean="0">
                <a:latin typeface="楷体" panose="02010609060101010101" pitchFamily="49" charset="-122"/>
                <a:ea typeface="楷体" panose="02010609060101010101" pitchFamily="49" charset="-122"/>
              </a:rPr>
              <a:t>年，美国领导人在各种讲话中有</a:t>
            </a:r>
            <a:r>
              <a:rPr lang="en-US" altLang="zh-CN" sz="2400" smtClean="0">
                <a:latin typeface="楷体" panose="02010609060101010101" pitchFamily="49" charset="-122"/>
                <a:ea typeface="楷体" panose="02010609060101010101" pitchFamily="49" charset="-122"/>
              </a:rPr>
              <a:t>42</a:t>
            </a:r>
            <a:r>
              <a:rPr lang="zh-CN" altLang="en-US" sz="2400" smtClean="0">
                <a:latin typeface="楷体" panose="02010609060101010101" pitchFamily="49" charset="-122"/>
                <a:ea typeface="楷体" panose="02010609060101010101" pitchFamily="49" charset="-122"/>
              </a:rPr>
              <a:t>处提到“世界新秩序”，最终目的是</a:t>
            </a:r>
            <a:r>
              <a:rPr lang="zh-CN" altLang="en-US" sz="2400" smtClean="0">
                <a:solidFill>
                  <a:srgbClr val="FF0000"/>
                </a:solidFill>
                <a:latin typeface="楷体" panose="02010609060101010101" pitchFamily="49" charset="-122"/>
                <a:ea typeface="楷体" panose="02010609060101010101" pitchFamily="49" charset="-122"/>
              </a:rPr>
              <a:t>建成“美国治下的和平”，即美国主导的单极世界。</a:t>
            </a:r>
            <a:endParaRPr lang="zh-CN" altLang="en-US" sz="2400" smtClean="0">
              <a:solidFill>
                <a:srgbClr val="FF0000"/>
              </a:solidFill>
              <a:latin typeface="楷体" pitchFamily="49" charset="-122"/>
              <a:ea typeface="楷体"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9" name="직선 연결선 7"/>
          <p:cNvCxnSpPr/>
          <p:nvPr/>
        </p:nvCxnSpPr>
        <p:spPr>
          <a:xfrm>
            <a:off x="1514475" y="208589"/>
            <a:ext cx="9153000" cy="9525"/>
          </a:xfrm>
          <a:prstGeom prst="line">
            <a:avLst/>
          </a:prstGeom>
          <a:ln>
            <a:gradFill flip="none" rotWithShape="1">
              <a:gsLst>
                <a:gs pos="0">
                  <a:schemeClr val="bg1">
                    <a:lumMod val="75000"/>
                  </a:schemeClr>
                </a:gs>
                <a:gs pos="0">
                  <a:schemeClr val="bg1">
                    <a:lumMod val="75000"/>
                  </a:schemeClr>
                </a:gs>
                <a:gs pos="81000">
                  <a:schemeClr val="bg1">
                    <a:lumMod val="95000"/>
                  </a:schemeClr>
                </a:gs>
                <a:gs pos="100000">
                  <a:schemeClr val="bg1">
                    <a:lumMod val="85000"/>
                    <a:alpha val="81000"/>
                  </a:schemeClr>
                </a:gs>
              </a:gsLst>
              <a:lin ang="0" scaled="1"/>
            </a:gradFill>
          </a:ln>
        </p:spPr>
        <p:style>
          <a:lnRef idx="1">
            <a:schemeClr val="accent1"/>
          </a:lnRef>
          <a:fillRef idx="0">
            <a:schemeClr val="accent1"/>
          </a:fillRef>
          <a:effectRef idx="0">
            <a:schemeClr val="accent1"/>
          </a:effectRef>
          <a:fontRef idx="minor">
            <a:schemeClr val="tx1"/>
          </a:fontRef>
        </p:style>
      </p:cxnSp>
      <p:pic>
        <p:nvPicPr>
          <p:cNvPr id="114" name="图片 -2147482611" descr="L190.TIF"/>
          <p:cNvPicPr>
            <a:picLocks noChangeAspect="1"/>
          </p:cNvPicPr>
          <p:nvPr/>
        </p:nvPicPr>
        <p:blipFill>
          <a:blip r:embed="rId4" r:link="rId3"/>
          <a:stretch>
            <a:fillRect/>
          </a:stretch>
        </p:blipFill>
        <p:spPr>
          <a:xfrm>
            <a:off x="120015" y="1202055"/>
            <a:ext cx="6709410" cy="5096510"/>
          </a:xfrm>
          <a:prstGeom prst="rect">
            <a:avLst/>
          </a:prstGeom>
          <a:noFill/>
          <a:ln w="9525">
            <a:noFill/>
          </a:ln>
        </p:spPr>
      </p:pic>
      <p:pic>
        <p:nvPicPr>
          <p:cNvPr id="115" name="图片 114"/>
          <p:cNvPicPr>
            <a:picLocks noChangeAspect="1"/>
          </p:cNvPicPr>
          <p:nvPr/>
        </p:nvPicPr>
        <p:blipFill>
          <a:blip r:embed="rId5"/>
          <a:stretch>
            <a:fillRect/>
          </a:stretch>
        </p:blipFill>
        <p:spPr>
          <a:xfrm>
            <a:off x="7094220" y="38100"/>
            <a:ext cx="4660265" cy="3559175"/>
          </a:xfrm>
          <a:prstGeom prst="rect">
            <a:avLst/>
          </a:prstGeom>
        </p:spPr>
      </p:pic>
      <p:pic>
        <p:nvPicPr>
          <p:cNvPr id="116" name="图片 115"/>
          <p:cNvPicPr>
            <a:picLocks noChangeAspect="1"/>
          </p:cNvPicPr>
          <p:nvPr/>
        </p:nvPicPr>
        <p:blipFill>
          <a:blip r:embed="rId6"/>
          <a:stretch>
            <a:fillRect/>
          </a:stretch>
        </p:blipFill>
        <p:spPr>
          <a:xfrm>
            <a:off x="6983095" y="3597275"/>
            <a:ext cx="4882515" cy="3261360"/>
          </a:xfrm>
          <a:prstGeom prst="rect">
            <a:avLst/>
          </a:prstGeom>
        </p:spPr>
      </p:pic>
      <p:sp>
        <p:nvSpPr>
          <p:cNvPr id="81922" name="文本框 81921"/>
          <p:cNvSpPr txBox="1"/>
          <p:nvPr/>
        </p:nvSpPr>
        <p:spPr>
          <a:xfrm>
            <a:off x="451485" y="223520"/>
            <a:ext cx="1790700"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2</a:t>
            </a:r>
            <a:r>
              <a:rPr lang="zh-CN" altLang="en-US" sz="2600" b="1">
                <a:solidFill>
                  <a:schemeClr val="tx1"/>
                </a:solidFill>
                <a:uFillTx/>
                <a:latin typeface="Times New Roman" panose="02020603050405020304" pitchFamily="18" charset="0"/>
                <a:ea typeface="黑体" panose="02010609060101010101" pitchFamily="2" charset="-122"/>
              </a:rPr>
              <a:t>、欧盟</a:t>
            </a:r>
            <a:endParaRPr lang="en-US" altLang="zh-CN" sz="2600" b="1">
              <a:solidFill>
                <a:schemeClr val="tx1"/>
              </a:solidFill>
              <a:uFillTx/>
              <a:latin typeface="Times New Roman" pitchFamily="18" charset="0"/>
              <a:ea typeface="黑体" panose="02010609060101010101" pitchFamily="2" charset="-122"/>
            </a:endParaRPr>
          </a:p>
        </p:txBody>
      </p:sp>
    </p:spTree>
  </p:cSld>
  <p:clrMapOvr>
    <a:masterClrMapping/>
  </p:clrMapOvr>
  <p:transition>
    <p:random/>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22" name="文本框 81921"/>
          <p:cNvSpPr txBox="1"/>
          <p:nvPr/>
        </p:nvSpPr>
        <p:spPr>
          <a:xfrm>
            <a:off x="323850" y="233680"/>
            <a:ext cx="2921000"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3</a:t>
            </a:r>
            <a:r>
              <a:rPr lang="zh-CN" altLang="en-US" sz="2600" b="1">
                <a:solidFill>
                  <a:schemeClr val="tx1"/>
                </a:solidFill>
                <a:uFillTx/>
                <a:latin typeface="Times New Roman" panose="02020603050405020304" pitchFamily="18" charset="0"/>
                <a:ea typeface="黑体" panose="02010609060101010101" pitchFamily="2" charset="-122"/>
              </a:rPr>
              <a:t>、</a:t>
            </a:r>
            <a:r>
              <a:rPr lang="zh-CN" sz="2600" b="1">
                <a:solidFill>
                  <a:schemeClr val="tx1"/>
                </a:solidFill>
                <a:uFillTx/>
                <a:latin typeface="Times New Roman" panose="02020603050405020304" pitchFamily="18" charset="0"/>
                <a:ea typeface="黑体" panose="02010609060101010101" pitchFamily="2" charset="-122"/>
              </a:rPr>
              <a:t>俄罗斯联邦</a:t>
            </a:r>
            <a:endParaRPr lang="zh-CN" sz="2600" b="1">
              <a:solidFill>
                <a:schemeClr val="tx1"/>
              </a:solidFill>
              <a:uFillTx/>
              <a:latin typeface="Times New Roman" pitchFamily="18" charset="0"/>
              <a:ea typeface="黑体" panose="02010609060101010101" pitchFamily="2" charset="-122"/>
            </a:endParaRPr>
          </a:p>
        </p:txBody>
      </p:sp>
      <p:pic>
        <p:nvPicPr>
          <p:cNvPr id="4" name="图片 3"/>
          <p:cNvPicPr>
            <a:picLocks noChangeAspect="1"/>
          </p:cNvPicPr>
          <p:nvPr/>
        </p:nvPicPr>
        <p:blipFill>
          <a:blip r:embed="rId2"/>
          <a:stretch>
            <a:fillRect/>
          </a:stretch>
        </p:blipFill>
        <p:spPr>
          <a:xfrm>
            <a:off x="7030720" y="0"/>
            <a:ext cx="5161280" cy="3405505"/>
          </a:xfrm>
          <a:prstGeom prst="rect">
            <a:avLst/>
          </a:prstGeom>
        </p:spPr>
      </p:pic>
      <p:pic>
        <p:nvPicPr>
          <p:cNvPr id="5" name="图片 4"/>
          <p:cNvPicPr>
            <a:picLocks noChangeAspect="1"/>
          </p:cNvPicPr>
          <p:nvPr/>
        </p:nvPicPr>
        <p:blipFill>
          <a:blip r:embed="rId3"/>
          <a:stretch>
            <a:fillRect/>
          </a:stretch>
        </p:blipFill>
        <p:spPr>
          <a:xfrm>
            <a:off x="7030085" y="3430905"/>
            <a:ext cx="5161915" cy="3427095"/>
          </a:xfrm>
          <a:prstGeom prst="rect">
            <a:avLst/>
          </a:prstGeom>
        </p:spPr>
      </p:pic>
      <p:sp>
        <p:nvSpPr>
          <p:cNvPr id="6" name="文本框 5"/>
          <p:cNvSpPr txBox="1"/>
          <p:nvPr/>
        </p:nvSpPr>
        <p:spPr>
          <a:xfrm>
            <a:off x="323850" y="978535"/>
            <a:ext cx="6419850" cy="2306955"/>
          </a:xfrm>
          <a:prstGeom prst="rect">
            <a:avLst/>
          </a:prstGeom>
          <a:noFill/>
        </p:spPr>
        <p:txBody>
          <a:bodyPr wrap="square" rtlCol="0">
            <a:spAutoFit/>
          </a:bodyPr>
          <a:lstStyle/>
          <a:p>
            <a:r>
              <a:rPr lang="en-US" altLang="zh-CN" sz="3600" b="1">
                <a:solidFill>
                  <a:srgbClr val="000000"/>
                </a:solidFill>
                <a:latin typeface="黑体" panose="02010609060101010101" pitchFamily="2" charset="-122"/>
                <a:ea typeface="黑体" panose="02010609060101010101" pitchFamily="2" charset="-122"/>
                <a:sym typeface="+mn-ea"/>
              </a:rPr>
              <a:t>    </a:t>
            </a:r>
            <a:r>
              <a:rPr lang="zh-CN" altLang="en-US" sz="3600" b="1">
                <a:solidFill>
                  <a:srgbClr val="000000"/>
                </a:solidFill>
                <a:latin typeface="黑体" panose="02010609060101010101" pitchFamily="2" charset="-122"/>
                <a:ea typeface="黑体" panose="02010609060101010101" pitchFamily="2" charset="-122"/>
                <a:sym typeface="+mn-ea"/>
              </a:rPr>
              <a:t>取代了苏联在联合国的地位</a:t>
            </a:r>
            <a:r>
              <a:rPr lang="en-US" altLang="zh-CN" sz="3600" b="1">
                <a:solidFill>
                  <a:srgbClr val="000000"/>
                </a:solidFill>
                <a:latin typeface="黑体" panose="02010609060101010101" pitchFamily="2" charset="-122"/>
                <a:ea typeface="黑体" panose="02010609060101010101" pitchFamily="2" charset="-122"/>
                <a:sym typeface="+mn-ea"/>
              </a:rPr>
              <a:t>,</a:t>
            </a:r>
            <a:r>
              <a:rPr lang="zh-CN" altLang="en-US" sz="3600" b="1">
                <a:solidFill>
                  <a:srgbClr val="000000"/>
                </a:solidFill>
                <a:latin typeface="黑体" panose="02010609060101010101" pitchFamily="2" charset="-122"/>
                <a:ea typeface="黑体" panose="02010609060101010101" pitchFamily="2" charset="-122"/>
                <a:sym typeface="+mn-ea"/>
              </a:rPr>
              <a:t>拥有可以与美国匹敌的军事力量</a:t>
            </a:r>
            <a:r>
              <a:rPr lang="en-US" altLang="zh-CN" sz="3600" b="1">
                <a:solidFill>
                  <a:srgbClr val="000000"/>
                </a:solidFill>
                <a:latin typeface="黑体" panose="02010609060101010101" pitchFamily="2" charset="-122"/>
                <a:ea typeface="黑体" panose="02010609060101010101" pitchFamily="2" charset="-122"/>
                <a:sym typeface="+mn-ea"/>
              </a:rPr>
              <a:t>,</a:t>
            </a:r>
            <a:r>
              <a:rPr lang="zh-CN" altLang="en-US" sz="3600" b="1">
                <a:solidFill>
                  <a:srgbClr val="000000"/>
                </a:solidFill>
                <a:latin typeface="黑体" panose="02010609060101010101" pitchFamily="2" charset="-122"/>
                <a:ea typeface="黑体" panose="02010609060101010101" pitchFamily="2" charset="-122"/>
                <a:sym typeface="+mn-ea"/>
              </a:rPr>
              <a:t>推行多极化外交</a:t>
            </a:r>
            <a:r>
              <a:rPr lang="en-US" altLang="zh-CN" sz="3600" b="1">
                <a:solidFill>
                  <a:srgbClr val="000000"/>
                </a:solidFill>
                <a:latin typeface="黑体" panose="02010609060101010101" pitchFamily="2" charset="-122"/>
                <a:ea typeface="黑体" panose="02010609060101010101" pitchFamily="2" charset="-122"/>
                <a:sym typeface="+mn-ea"/>
              </a:rPr>
              <a:t>,</a:t>
            </a:r>
            <a:r>
              <a:rPr lang="zh-CN" altLang="en-US" sz="3600" b="1">
                <a:solidFill>
                  <a:srgbClr val="000000"/>
                </a:solidFill>
                <a:latin typeface="黑体" panose="02010609060101010101" pitchFamily="2" charset="-122"/>
                <a:ea typeface="黑体" panose="02010609060101010101" pitchFamily="2" charset="-122"/>
                <a:sym typeface="+mn-ea"/>
              </a:rPr>
              <a:t>在国际事务中的作用举足轻重</a:t>
            </a:r>
            <a:r>
              <a:rPr lang="zh-CN" altLang="en-US" sz="3600" b="1" smtClean="0">
                <a:solidFill>
                  <a:srgbClr val="000000"/>
                </a:solidFill>
                <a:latin typeface="黑体" panose="02010609060101010101" pitchFamily="2" charset="-122"/>
                <a:ea typeface="黑体" panose="02010609060101010101" pitchFamily="2" charset="-122"/>
                <a:sym typeface="+mn-ea"/>
              </a:rPr>
              <a:t>。</a:t>
            </a:r>
            <a:endParaRPr lang="zh-CN" altLang="en-US" sz="3600" b="1" smtClean="0">
              <a:solidFill>
                <a:srgbClr val="000000"/>
              </a:solidFill>
              <a:latin typeface="黑体" pitchFamily="2" charset="-122"/>
              <a:ea typeface="黑体" panose="02010609060101010101" pitchFamily="2" charset="-122"/>
              <a:sym typeface="+mn-ea"/>
            </a:endParaRPr>
          </a:p>
        </p:txBody>
      </p:sp>
      <p:pic>
        <p:nvPicPr>
          <p:cNvPr id="7" name="图片 6"/>
          <p:cNvPicPr>
            <a:picLocks noChangeAspect="1"/>
          </p:cNvPicPr>
          <p:nvPr/>
        </p:nvPicPr>
        <p:blipFill>
          <a:blip r:embed="rId4"/>
          <a:stretch>
            <a:fillRect/>
          </a:stretch>
        </p:blipFill>
        <p:spPr>
          <a:xfrm>
            <a:off x="790575" y="3627755"/>
            <a:ext cx="4822825" cy="3230245"/>
          </a:xfrm>
          <a:prstGeom prst="rect">
            <a:avLst/>
          </a:prstGeom>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22" name="文本框 81921"/>
          <p:cNvSpPr txBox="1"/>
          <p:nvPr/>
        </p:nvSpPr>
        <p:spPr>
          <a:xfrm>
            <a:off x="264795" y="144145"/>
            <a:ext cx="1561465"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4</a:t>
            </a:r>
            <a:r>
              <a:rPr lang="zh-CN" altLang="en-US" sz="2600" b="1">
                <a:solidFill>
                  <a:schemeClr val="tx1"/>
                </a:solidFill>
                <a:uFillTx/>
                <a:latin typeface="Times New Roman" panose="02020603050405020304" pitchFamily="18" charset="0"/>
                <a:ea typeface="黑体" panose="02010609060101010101" pitchFamily="2" charset="-122"/>
              </a:rPr>
              <a:t>、日本</a:t>
            </a:r>
            <a:endParaRPr lang="zh-CN" sz="2600" b="1">
              <a:solidFill>
                <a:schemeClr val="tx1"/>
              </a:solidFill>
              <a:uFillTx/>
              <a:latin typeface="Times New Roman" panose="02020603050405020304" pitchFamily="18" charset="0"/>
              <a:ea typeface="黑体" panose="02010609060101010101" pitchFamily="2" charset="-122"/>
            </a:endParaRPr>
          </a:p>
        </p:txBody>
      </p:sp>
      <p:pic>
        <p:nvPicPr>
          <p:cNvPr id="4" name="图片 3"/>
          <p:cNvPicPr>
            <a:picLocks noChangeAspect="1"/>
          </p:cNvPicPr>
          <p:nvPr/>
        </p:nvPicPr>
        <p:blipFill>
          <a:blip r:embed="rId2">
            <a:lum bright="24000" contrast="12000"/>
          </a:blip>
          <a:stretch>
            <a:fillRect/>
          </a:stretch>
        </p:blipFill>
        <p:spPr>
          <a:xfrm>
            <a:off x="6484620" y="790575"/>
            <a:ext cx="5553075" cy="5468620"/>
          </a:xfrm>
          <a:prstGeom prst="rect">
            <a:avLst/>
          </a:prstGeom>
        </p:spPr>
      </p:pic>
      <p:sp>
        <p:nvSpPr>
          <p:cNvPr id="6" name="文本框 5"/>
          <p:cNvSpPr txBox="1"/>
          <p:nvPr/>
        </p:nvSpPr>
        <p:spPr>
          <a:xfrm>
            <a:off x="264795" y="790575"/>
            <a:ext cx="6050915" cy="5692775"/>
          </a:xfrm>
          <a:prstGeom prst="rect">
            <a:avLst/>
          </a:prstGeom>
          <a:noFill/>
        </p:spPr>
        <p:txBody>
          <a:bodyPr wrap="square" rtlCol="0" anchor="t">
            <a:spAutoFit/>
          </a:bodyPr>
          <a:lstStyle/>
          <a:p>
            <a:r>
              <a:rPr lang="en-US" altLang="zh-CN" sz="2800" b="1">
                <a:latin typeface="楷体" panose="02010609060101010101" pitchFamily="49" charset="-122"/>
                <a:ea typeface="楷体" panose="02010609060101010101" pitchFamily="49" charset="-122"/>
                <a:cs typeface="楷体" panose="02010609060101010101" pitchFamily="49" charset="-122"/>
              </a:rPr>
              <a:t>    </a:t>
            </a:r>
            <a:r>
              <a:rPr lang="zh-CN" altLang="en-US" sz="2800" b="1">
                <a:latin typeface="楷体" panose="02010609060101010101" pitchFamily="49" charset="-122"/>
                <a:ea typeface="楷体" panose="02010609060101010101" pitchFamily="49" charset="-122"/>
                <a:cs typeface="楷体" panose="02010609060101010101" pitchFamily="49" charset="-122"/>
              </a:rPr>
              <a:t>20世纪80年代日本确立了“技术立国”战略，日本经济在90年代时最辉煌，1995年GDP就已经5万多亿美元。如今日本GDP虽然停滞不前，但仍排在全球前列。</a:t>
            </a:r>
            <a:endParaRPr lang="zh-CN" altLang="en-US" sz="2800" b="1">
              <a:latin typeface="楷体" pitchFamily="49" charset="-122"/>
              <a:ea typeface="楷体" pitchFamily="49" charset="-122"/>
              <a:cs typeface="楷体" panose="02010609060101010101" pitchFamily="49" charset="-122"/>
            </a:endParaRPr>
          </a:p>
          <a:p>
            <a:r>
              <a:rPr lang="zh-CN" altLang="en-US" sz="2800" b="1">
                <a:latin typeface="楷体" panose="02010609060101010101" pitchFamily="49" charset="-122"/>
                <a:ea typeface="楷体" panose="02010609060101010101" pitchFamily="49" charset="-122"/>
                <a:cs typeface="楷体" panose="02010609060101010101" pitchFamily="49" charset="-122"/>
              </a:rPr>
              <a:t>    日本外交政策的基本取向是坚持</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以日美同盟为基轴，</a:t>
            </a:r>
            <a:r>
              <a:rPr lang="zh-CN" altLang="en-US" sz="2800" b="1">
                <a:latin typeface="楷体" panose="02010609060101010101" pitchFamily="49" charset="-122"/>
                <a:ea typeface="楷体" panose="02010609060101010101" pitchFamily="49" charset="-122"/>
                <a:cs typeface="楷体" panose="02010609060101010101" pitchFamily="49" charset="-122"/>
              </a:rPr>
              <a:t>以亚洲为战略依托，重视发展大国关系。重视加强日美安全合作，同时致力于稳定对韩关系，深化与东盟关系，加强对欧关系，改善日俄和日朝关系。积极参与地区和国际政治、经济和安全事务，</a:t>
            </a:r>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力争成为联合国安理会常任理事国。</a:t>
            </a:r>
            <a:endParaRPr lang="zh-CN" altLang="en-US" sz="2800" b="1">
              <a:solidFill>
                <a:srgbClr val="FF0000"/>
              </a:solidFill>
              <a:latin typeface="楷体" pitchFamily="49" charset="-122"/>
              <a:ea typeface="楷体" pitchFamily="49" charset="-122"/>
              <a:cs typeface="楷体" panose="02010609060101010101" pitchFamily="49" charset="-122"/>
            </a:endParaRPr>
          </a:p>
        </p:txBody>
      </p:sp>
    </p:spTree>
  </p:cSld>
  <p:clrMapOvr>
    <a:masterClrMapping/>
  </p:clrMapOvr>
  <p:transition spd="slow">
    <p:wheel spokes="8"/>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22" name="文本框 81921"/>
          <p:cNvSpPr txBox="1"/>
          <p:nvPr/>
        </p:nvSpPr>
        <p:spPr>
          <a:xfrm>
            <a:off x="234315" y="154305"/>
            <a:ext cx="1561465"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5</a:t>
            </a:r>
            <a:r>
              <a:rPr lang="zh-CN" altLang="en-US" sz="2600" b="1">
                <a:solidFill>
                  <a:schemeClr val="tx1"/>
                </a:solidFill>
                <a:uFillTx/>
                <a:latin typeface="Times New Roman" panose="02020603050405020304" pitchFamily="18" charset="0"/>
                <a:ea typeface="黑体" panose="02010609060101010101" pitchFamily="2" charset="-122"/>
              </a:rPr>
              <a:t>、中国</a:t>
            </a:r>
            <a:endParaRPr lang="zh-CN" sz="2600" b="1">
              <a:solidFill>
                <a:schemeClr val="tx1"/>
              </a:solidFill>
              <a:uFillTx/>
              <a:latin typeface="Times New Roman" panose="02020603050405020304" pitchFamily="18" charset="0"/>
              <a:ea typeface="黑体" panose="02010609060101010101" pitchFamily="2" charset="-122"/>
            </a:endParaRPr>
          </a:p>
        </p:txBody>
      </p:sp>
      <p:sp>
        <p:nvSpPr>
          <p:cNvPr id="2" name="文本框 1"/>
          <p:cNvSpPr txBox="1"/>
          <p:nvPr/>
        </p:nvSpPr>
        <p:spPr>
          <a:xfrm>
            <a:off x="234315" y="1029335"/>
            <a:ext cx="5520055" cy="4399915"/>
          </a:xfrm>
          <a:prstGeom prst="rect">
            <a:avLst/>
          </a:prstGeom>
          <a:noFill/>
        </p:spPr>
        <p:txBody>
          <a:bodyPr wrap="square" rtlCol="0">
            <a:spAutoFit/>
          </a:bodyPr>
          <a:lstStyle/>
          <a:p>
            <a:r>
              <a:rPr lang="en-US" altLang="zh-CN" sz="4000" b="1">
                <a:solidFill>
                  <a:srgbClr val="000000"/>
                </a:solidFill>
                <a:latin typeface="黑体" panose="02010609060101010101" pitchFamily="2" charset="-122"/>
                <a:ea typeface="黑体" panose="02010609060101010101" pitchFamily="2" charset="-122"/>
                <a:sym typeface="+mn-ea"/>
              </a:rPr>
              <a:t>   </a:t>
            </a:r>
            <a:r>
              <a:rPr lang="zh-CN" altLang="en-US" sz="4000" b="1">
                <a:solidFill>
                  <a:srgbClr val="000000"/>
                </a:solidFill>
                <a:latin typeface="黑体" panose="02010609060101010101" pitchFamily="2" charset="-122"/>
                <a:ea typeface="黑体" panose="02010609060101010101" pitchFamily="2" charset="-122"/>
                <a:sym typeface="+mn-ea"/>
              </a:rPr>
              <a:t>进一步改革开放</a:t>
            </a:r>
            <a:r>
              <a:rPr lang="en-US" altLang="zh-CN" sz="4000" b="1">
                <a:solidFill>
                  <a:srgbClr val="000000"/>
                </a:solidFill>
                <a:latin typeface="黑体" panose="02010609060101010101" pitchFamily="2" charset="-122"/>
                <a:ea typeface="黑体" panose="02010609060101010101" pitchFamily="2" charset="-122"/>
                <a:sym typeface="+mn-ea"/>
              </a:rPr>
              <a:t>,</a:t>
            </a:r>
            <a:r>
              <a:rPr lang="zh-CN" altLang="en-US" sz="4000" b="1">
                <a:solidFill>
                  <a:srgbClr val="000000"/>
                </a:solidFill>
                <a:latin typeface="黑体" panose="02010609060101010101" pitchFamily="2" charset="-122"/>
                <a:ea typeface="黑体" panose="02010609060101010101" pitchFamily="2" charset="-122"/>
                <a:sym typeface="+mn-ea"/>
              </a:rPr>
              <a:t>坚持和平发展</a:t>
            </a:r>
            <a:r>
              <a:rPr lang="en-US" altLang="zh-CN" sz="4000" b="1">
                <a:solidFill>
                  <a:srgbClr val="000000"/>
                </a:solidFill>
                <a:latin typeface="黑体" panose="02010609060101010101" pitchFamily="2" charset="-122"/>
                <a:ea typeface="黑体" panose="02010609060101010101" pitchFamily="2" charset="-122"/>
                <a:sym typeface="+mn-ea"/>
              </a:rPr>
              <a:t>,</a:t>
            </a:r>
            <a:r>
              <a:rPr lang="zh-CN" altLang="en-US" sz="4000" b="1">
                <a:solidFill>
                  <a:srgbClr val="000000"/>
                </a:solidFill>
                <a:latin typeface="黑体" panose="02010609060101010101" pitchFamily="2" charset="-122"/>
                <a:ea typeface="黑体" panose="02010609060101010101" pitchFamily="2" charset="-122"/>
                <a:sym typeface="+mn-ea"/>
              </a:rPr>
              <a:t>积极开展多边外交</a:t>
            </a:r>
            <a:r>
              <a:rPr lang="en-US" altLang="zh-CN" sz="4000" b="1">
                <a:solidFill>
                  <a:srgbClr val="000000"/>
                </a:solidFill>
                <a:latin typeface="黑体" panose="02010609060101010101" pitchFamily="2" charset="-122"/>
                <a:ea typeface="黑体" panose="02010609060101010101" pitchFamily="2" charset="-122"/>
                <a:sym typeface="+mn-ea"/>
              </a:rPr>
              <a:t>,</a:t>
            </a:r>
            <a:r>
              <a:rPr lang="zh-CN" altLang="en-US" sz="4000" b="1">
                <a:solidFill>
                  <a:srgbClr val="000000"/>
                </a:solidFill>
                <a:latin typeface="黑体" panose="02010609060101010101" pitchFamily="2" charset="-122"/>
                <a:ea typeface="黑体" panose="02010609060101010101" pitchFamily="2" charset="-122"/>
                <a:sym typeface="+mn-ea"/>
              </a:rPr>
              <a:t>推动建设相互尊重、公平正义、合作共赢的新型国际关系</a:t>
            </a:r>
            <a:r>
              <a:rPr lang="en-US" altLang="zh-CN" sz="4000" b="1">
                <a:solidFill>
                  <a:srgbClr val="000000"/>
                </a:solidFill>
                <a:latin typeface="黑体" panose="02010609060101010101" pitchFamily="2" charset="-122"/>
                <a:ea typeface="黑体" panose="02010609060101010101" pitchFamily="2" charset="-122"/>
                <a:sym typeface="+mn-ea"/>
              </a:rPr>
              <a:t>,</a:t>
            </a:r>
            <a:r>
              <a:rPr lang="zh-CN" altLang="en-US" sz="4000" b="1">
                <a:solidFill>
                  <a:srgbClr val="000000"/>
                </a:solidFill>
                <a:latin typeface="黑体" panose="02010609060101010101" pitchFamily="2" charset="-122"/>
                <a:ea typeface="黑体" panose="02010609060101010101" pitchFamily="2" charset="-122"/>
                <a:sym typeface="+mn-ea"/>
              </a:rPr>
              <a:t>正在发挥并将继续发挥负责任大国的作用。</a:t>
            </a:r>
            <a:endParaRPr lang="zh-CN" altLang="en-US" sz="4000" b="1">
              <a:solidFill>
                <a:srgbClr val="000000"/>
              </a:solidFill>
              <a:latin typeface="黑体" pitchFamily="2" charset="-122"/>
              <a:ea typeface="黑体" panose="02010609060101010101" pitchFamily="2" charset="-122"/>
              <a:sym typeface="+mn-ea"/>
            </a:endParaRPr>
          </a:p>
        </p:txBody>
      </p:sp>
      <p:pic>
        <p:nvPicPr>
          <p:cNvPr id="6" name="图片 5"/>
          <p:cNvPicPr>
            <a:picLocks noChangeAspect="1"/>
          </p:cNvPicPr>
          <p:nvPr/>
        </p:nvPicPr>
        <p:blipFill>
          <a:blip r:embed="rId2"/>
          <a:stretch>
            <a:fillRect/>
          </a:stretch>
        </p:blipFill>
        <p:spPr>
          <a:xfrm>
            <a:off x="6156960" y="781050"/>
            <a:ext cx="5642610" cy="4782820"/>
          </a:xfrm>
          <a:prstGeom prst="rect">
            <a:avLst/>
          </a:prstGeom>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6882765" y="1262380"/>
            <a:ext cx="5085080" cy="4798695"/>
          </a:xfrm>
          <a:prstGeom prst="rect">
            <a:avLst/>
          </a:prstGeom>
        </p:spPr>
      </p:pic>
      <p:sp>
        <p:nvSpPr>
          <p:cNvPr id="81922" name="文本框 81921"/>
          <p:cNvSpPr txBox="1"/>
          <p:nvPr/>
        </p:nvSpPr>
        <p:spPr>
          <a:xfrm>
            <a:off x="413385" y="164465"/>
            <a:ext cx="2428240" cy="491490"/>
          </a:xfrm>
          <a:prstGeom prst="rect">
            <a:avLst/>
          </a:prstGeom>
          <a:solidFill>
            <a:srgbClr val="FFFF00"/>
          </a:solidFill>
          <a:ln w="15875">
            <a:solidFill>
              <a:srgbClr val="FF0000"/>
            </a:solidFill>
          </a:ln>
        </p:spPr>
        <p:txBody>
          <a:bodyPr wrap="square">
            <a:spAutoFit/>
          </a:bodyPr>
          <a:lstStyle/>
          <a:p>
            <a:pPr>
              <a:spcBef>
                <a:spcPct val="50000"/>
              </a:spcBef>
              <a:buClr>
                <a:schemeClr val="bg1"/>
              </a:buClr>
            </a:pPr>
            <a:r>
              <a:rPr lang="en-US" altLang="zh-CN" sz="2600" b="1">
                <a:solidFill>
                  <a:schemeClr val="tx1"/>
                </a:solidFill>
                <a:uFillTx/>
                <a:latin typeface="Times New Roman" panose="02020603050405020304" pitchFamily="18" charset="0"/>
                <a:ea typeface="黑体" panose="02010609060101010101" pitchFamily="2" charset="-122"/>
              </a:rPr>
              <a:t>6</a:t>
            </a:r>
            <a:r>
              <a:rPr lang="zh-CN" altLang="en-US" sz="2600" b="1">
                <a:solidFill>
                  <a:schemeClr val="tx1"/>
                </a:solidFill>
                <a:uFillTx/>
                <a:latin typeface="Times New Roman" panose="02020603050405020304" pitchFamily="18" charset="0"/>
                <a:ea typeface="黑体" panose="02010609060101010101" pitchFamily="2" charset="-122"/>
              </a:rPr>
              <a:t>、第三世界</a:t>
            </a:r>
            <a:endParaRPr lang="zh-CN" sz="2600" b="1">
              <a:solidFill>
                <a:schemeClr val="tx1"/>
              </a:solidFill>
              <a:uFillTx/>
              <a:latin typeface="Times New Roman" panose="02020603050405020304" pitchFamily="18" charset="0"/>
              <a:ea typeface="黑体" panose="02010609060101010101" pitchFamily="2" charset="-122"/>
            </a:endParaRPr>
          </a:p>
        </p:txBody>
      </p:sp>
      <p:sp>
        <p:nvSpPr>
          <p:cNvPr id="4" name="文本框 3"/>
          <p:cNvSpPr txBox="1"/>
          <p:nvPr/>
        </p:nvSpPr>
        <p:spPr>
          <a:xfrm>
            <a:off x="324485" y="846455"/>
            <a:ext cx="5882005" cy="5631180"/>
          </a:xfrm>
          <a:prstGeom prst="rect">
            <a:avLst/>
          </a:prstGeom>
          <a:noFill/>
        </p:spPr>
        <p:txBody>
          <a:bodyPr wrap="square" rtlCol="0">
            <a:spAutoFit/>
          </a:bodyPr>
          <a:lstStyle/>
          <a:p>
            <a:r>
              <a:rPr lang="en-US" altLang="zh-CN" sz="4000" b="1">
                <a:latin typeface="宋体" panose="02010600030101010101" pitchFamily="2" charset="-122"/>
                <a:cs typeface="宋体" panose="02010600030101010101" pitchFamily="2" charset="-122"/>
                <a:sym typeface="+mn-ea"/>
              </a:rPr>
              <a:t>  </a:t>
            </a:r>
            <a:r>
              <a:rPr lang="zh-CN" altLang="en-US" sz="4000" b="1">
                <a:latin typeface="宋体" panose="02010600030101010101" pitchFamily="2" charset="-122"/>
                <a:cs typeface="宋体" panose="02010600030101010101" pitchFamily="2" charset="-122"/>
                <a:sym typeface="+mn-ea"/>
              </a:rPr>
              <a:t>二战后</a:t>
            </a:r>
            <a:r>
              <a:rPr lang="en-US" altLang="zh-CN" sz="4000" b="1">
                <a:latin typeface="宋体" panose="02010600030101010101" pitchFamily="2" charset="-122"/>
                <a:cs typeface="宋体" panose="02010600030101010101" pitchFamily="2" charset="-122"/>
                <a:sym typeface="+mn-ea"/>
              </a:rPr>
              <a:t>取得独立后的第三世界国家纷纷加入联合国，使该组织内部的力量对比发生了重大的变化，改变了原来由少数几个大国操纵联合国的局面。</a:t>
            </a:r>
            <a:r>
              <a:rPr lang="zh-CN" altLang="en-US" sz="4000" b="1">
                <a:latin typeface="宋体" panose="02010600030101010101" pitchFamily="2" charset="-122"/>
                <a:cs typeface="宋体" panose="02010600030101010101" pitchFamily="2" charset="-122"/>
                <a:sym typeface="+mn-ea"/>
              </a:rPr>
              <a:t>第三世界</a:t>
            </a:r>
            <a:r>
              <a:rPr lang="zh-CN" altLang="en-US" sz="4000" b="1">
                <a:solidFill>
                  <a:srgbClr val="000000"/>
                </a:solidFill>
                <a:latin typeface="宋体" panose="02010600030101010101" pitchFamily="2" charset="-122"/>
                <a:cs typeface="宋体" panose="02010600030101010101" pitchFamily="2" charset="-122"/>
                <a:sym typeface="+mn-ea"/>
              </a:rPr>
              <a:t>总体实力不断增强</a:t>
            </a:r>
            <a:r>
              <a:rPr lang="en-US" altLang="zh-CN" sz="4000" b="1">
                <a:solidFill>
                  <a:srgbClr val="000000"/>
                </a:solidFill>
                <a:latin typeface="宋体" panose="02010600030101010101" pitchFamily="2" charset="-122"/>
                <a:cs typeface="宋体" panose="02010600030101010101" pitchFamily="2" charset="-122"/>
                <a:sym typeface="+mn-ea"/>
              </a:rPr>
              <a:t>,</a:t>
            </a:r>
            <a:r>
              <a:rPr lang="zh-CN" altLang="en-US" sz="4000" b="1">
                <a:solidFill>
                  <a:srgbClr val="000000"/>
                </a:solidFill>
                <a:latin typeface="宋体" panose="02010600030101010101" pitchFamily="2" charset="-122"/>
                <a:cs typeface="宋体" panose="02010600030101010101" pitchFamily="2" charset="-122"/>
                <a:sym typeface="+mn-ea"/>
              </a:rPr>
              <a:t>成为推动世界多极化的重要</a:t>
            </a:r>
            <a:r>
              <a:rPr lang="zh-CN" altLang="en-US" sz="4000" b="1" smtClean="0">
                <a:solidFill>
                  <a:srgbClr val="000000"/>
                </a:solidFill>
                <a:latin typeface="宋体" panose="02010600030101010101" pitchFamily="2" charset="-122"/>
                <a:cs typeface="宋体" panose="02010600030101010101" pitchFamily="2" charset="-122"/>
                <a:sym typeface="+mn-ea"/>
              </a:rPr>
              <a:t>力量。</a:t>
            </a:r>
            <a:endParaRPr lang="zh-CN" altLang="en-US" sz="4000" b="1" smtClean="0">
              <a:solidFill>
                <a:srgbClr val="000000"/>
              </a:solidFill>
              <a:latin typeface="宋体" pitchFamily="2" charset="-122"/>
              <a:cs typeface="宋体" pitchFamily="2" charset="-122"/>
              <a:sym typeface="+mn-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699895" y="833120"/>
            <a:ext cx="8516620" cy="9969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a:t>经济全球化</a:t>
            </a:r>
            <a:endParaRPr lang="zh-CN" altLang="en-US" sz="7200"/>
          </a:p>
        </p:txBody>
      </p:sp>
      <p:sp>
        <p:nvSpPr>
          <p:cNvPr id="3" name="矩形 2"/>
          <p:cNvSpPr/>
          <p:nvPr/>
        </p:nvSpPr>
        <p:spPr>
          <a:xfrm>
            <a:off x="1699895" y="4913630"/>
            <a:ext cx="8516620" cy="9969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a:t>经济区域集团化</a:t>
            </a:r>
            <a:endParaRPr lang="zh-CN" altLang="en-US" sz="7200"/>
          </a:p>
        </p:txBody>
      </p:sp>
      <p:sp>
        <p:nvSpPr>
          <p:cNvPr id="4" name="矩形 3"/>
          <p:cNvSpPr/>
          <p:nvPr/>
        </p:nvSpPr>
        <p:spPr>
          <a:xfrm>
            <a:off x="1699895" y="2848610"/>
            <a:ext cx="8516620" cy="9969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a:t>经济多极化</a:t>
            </a:r>
            <a:endParaRPr lang="zh-CN" altLang="en-US" sz="7200"/>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92075" y="73025"/>
            <a:ext cx="4355465" cy="521970"/>
          </a:xfrm>
          <a:prstGeom prst="rect">
            <a:avLst/>
          </a:prstGeom>
          <a:solidFill>
            <a:srgbClr val="FFFF00"/>
          </a:solidFill>
          <a:ln w="15875">
            <a:solidFill>
              <a:srgbClr val="FF0000"/>
            </a:solidFill>
          </a:ln>
        </p:spPr>
        <p:txBody>
          <a:bodyPr wrap="square" rtlCol="0">
            <a:spAutoFit/>
          </a:bodyPr>
          <a:lstStyle/>
          <a:p>
            <a:r>
              <a:rPr lang="zh-CN" altLang="en-US" sz="2800" b="1" smtClean="0">
                <a:latin typeface="黑体" panose="02010609060101010101" pitchFamily="2" charset="-122"/>
                <a:ea typeface="黑体" panose="02010609060101010101" pitchFamily="2" charset="-122"/>
              </a:rPr>
              <a:t>二、经济全球化进程加快</a:t>
            </a:r>
            <a:endParaRPr lang="zh-CN" altLang="en-US" sz="2800" b="1">
              <a:latin typeface="黑体" pitchFamily="2" charset="-122"/>
              <a:ea typeface="黑体" panose="02010609060101010101" pitchFamily="2" charset="-122"/>
            </a:endParaRPr>
          </a:p>
        </p:txBody>
      </p:sp>
      <p:sp>
        <p:nvSpPr>
          <p:cNvPr id="3" name="矩形 2"/>
          <p:cNvSpPr/>
          <p:nvPr/>
        </p:nvSpPr>
        <p:spPr>
          <a:xfrm>
            <a:off x="212090" y="1241425"/>
            <a:ext cx="11793220" cy="2122805"/>
          </a:xfrm>
          <a:prstGeom prst="rect">
            <a:avLst/>
          </a:prstGeom>
        </p:spPr>
        <p:txBody>
          <a:bodyPr wrap="square">
            <a:spAutoFit/>
          </a:bodyPr>
          <a:lstStyle/>
          <a:p>
            <a:pPr eaLnBrk="0" hangingPunct="0"/>
            <a:r>
              <a:rPr lang="zh-CN" altLang="en-US" sz="3600" b="1" smtClean="0">
                <a:latin typeface="华文行楷" pitchFamily="2" charset="-122"/>
                <a:ea typeface="华文行楷" pitchFamily="2" charset="-122"/>
              </a:rPr>
              <a:t>    </a:t>
            </a:r>
            <a:r>
              <a:rPr lang="zh-CN" altLang="en-US"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rPr>
              <a:t>经济全球化是指商品、劳务、技术、资金、信息、人员等生产要素在全球范围内流动和配置，从而使各国经济相互依赖程度日益加深的趋势。</a:t>
            </a:r>
            <a:endParaRPr lang="zh-CN" altLang="en-US" sz="3200" b="1" smtClean="0">
              <a:solidFill>
                <a:schemeClr val="tx1"/>
              </a:solidFill>
              <a:uFillTx/>
              <a:latin typeface="黑体" pitchFamily="2" charset="-122"/>
              <a:ea typeface="黑体" panose="02010609060101010101" pitchFamily="2" charset="-122"/>
              <a:cs typeface="黑体" panose="02010609060101010101" pitchFamily="2" charset="-122"/>
            </a:endParaRPr>
          </a:p>
          <a:p>
            <a:pPr eaLnBrk="0" hangingPunct="0"/>
            <a:r>
              <a:rPr lang="zh-CN" altLang="en-US"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rPr>
              <a:t>    其主要表现是生产全球化、贸易全球化和资本全球化。</a:t>
            </a:r>
            <a:endParaRPr lang="zh-CN" altLang="en-US" sz="3200" b="1" smtClean="0">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pic>
        <p:nvPicPr>
          <p:cNvPr id="4" name="图片 3"/>
          <p:cNvPicPr>
            <a:picLocks noChangeAspect="1"/>
          </p:cNvPicPr>
          <p:nvPr/>
        </p:nvPicPr>
        <p:blipFill>
          <a:blip r:embed="rId2"/>
          <a:stretch>
            <a:fillRect/>
          </a:stretch>
        </p:blipFill>
        <p:spPr>
          <a:xfrm>
            <a:off x="1793240" y="3441065"/>
            <a:ext cx="3324225" cy="2981325"/>
          </a:xfrm>
          <a:prstGeom prst="rect">
            <a:avLst/>
          </a:prstGeom>
        </p:spPr>
      </p:pic>
      <p:pic>
        <p:nvPicPr>
          <p:cNvPr id="6" name="图片 5"/>
          <p:cNvPicPr>
            <a:picLocks noChangeAspect="1"/>
          </p:cNvPicPr>
          <p:nvPr/>
        </p:nvPicPr>
        <p:blipFill>
          <a:blip r:embed="rId3"/>
          <a:stretch>
            <a:fillRect/>
          </a:stretch>
        </p:blipFill>
        <p:spPr>
          <a:xfrm>
            <a:off x="5803900" y="3441065"/>
            <a:ext cx="3887470" cy="2981325"/>
          </a:xfrm>
          <a:prstGeom prst="rect">
            <a:avLst/>
          </a:prstGeom>
        </p:spPr>
      </p:pic>
      <p:sp>
        <p:nvSpPr>
          <p:cNvPr id="5" name="文本框 4"/>
          <p:cNvSpPr txBox="1"/>
          <p:nvPr/>
        </p:nvSpPr>
        <p:spPr>
          <a:xfrm>
            <a:off x="92075" y="719455"/>
            <a:ext cx="1792605" cy="521970"/>
          </a:xfrm>
          <a:prstGeom prst="rect">
            <a:avLst/>
          </a:prstGeom>
          <a:solidFill>
            <a:srgbClr val="FFFF00"/>
          </a:solidFill>
          <a:ln w="15875">
            <a:solidFill>
              <a:srgbClr val="FF0000"/>
            </a:solidFill>
          </a:ln>
        </p:spPr>
        <p:txBody>
          <a:bodyPr wrap="none" rtlCol="0" anchor="t">
            <a:spAutoFit/>
          </a:bodyPr>
          <a:lstStyle/>
          <a:p>
            <a:r>
              <a:rPr lang="en-US" altLang="zh-CN" sz="2800" b="1" smtClean="0">
                <a:uFillTx/>
                <a:latin typeface="黑体" panose="02010609060101010101" pitchFamily="2" charset="-122"/>
                <a:ea typeface="黑体" panose="02010609060101010101" pitchFamily="2" charset="-122"/>
                <a:cs typeface="黑体" panose="02010609060101010101" pitchFamily="2" charset="-122"/>
                <a:sym typeface="+mn-ea"/>
              </a:rPr>
              <a:t>1</a:t>
            </a:r>
            <a:r>
              <a:rPr lang="zh-CN" altLang="en-US" sz="2800" b="1" smtClean="0">
                <a:uFillTx/>
                <a:latin typeface="黑体" panose="02010609060101010101" pitchFamily="2" charset="-122"/>
                <a:ea typeface="黑体" panose="02010609060101010101" pitchFamily="2" charset="-122"/>
                <a:cs typeface="黑体" panose="02010609060101010101" pitchFamily="2" charset="-122"/>
                <a:sym typeface="+mn-ea"/>
              </a:rPr>
              <a:t>、含义：</a:t>
            </a:r>
            <a:endParaRPr lang="zh-CN" altLang="en-US" sz="2800"/>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2" descr="ab006"/>
          <p:cNvPicPr>
            <a:picLocks noChangeAspect="1" noChangeArrowheads="1"/>
          </p:cNvPicPr>
          <p:nvPr/>
        </p:nvPicPr>
        <p:blipFill>
          <a:blip r:embed="rId2">
            <a:clrChange>
              <a:clrFrom>
                <a:srgbClr val="EBE7E6"/>
              </a:clrFrom>
              <a:clrTo>
                <a:srgbClr val="EBE7E6">
                  <a:alpha val="0"/>
                </a:srgbClr>
              </a:clrTo>
            </a:clrChange>
            <a:extLst>
              <a:ext uri="{28A0092B-C50C-407E-A947-70E740481C1C}">
                <a14:useLocalDpi xmlns:a14="http://schemas.microsoft.com/office/drawing/2010/main" val="0"/>
              </a:ext>
            </a:extLst>
          </a:blip>
          <a:stretch>
            <a:fillRect/>
          </a:stretch>
        </p:blipFill>
        <p:spPr bwMode="auto">
          <a:xfrm>
            <a:off x="4810436" y="1355018"/>
            <a:ext cx="4769567" cy="3010086"/>
          </a:xfrm>
          <a:prstGeom prst="rect">
            <a:avLst/>
          </a:prstGeom>
          <a:noFill/>
          <a:ln w="9525">
            <a:solidFill>
              <a:srgbClr val="FFFFFF"/>
            </a:solidFill>
            <a:miter lim="800000"/>
          </a:ln>
          <a:extLst>
            <a:ext uri="{909E8E84-426E-40DD-AFC4-6F175D3DCCD1}">
              <a14:hiddenFill xmlns:a14="http://schemas.microsoft.com/office/drawing/2010/main">
                <a:solidFill>
                  <a:schemeClr val="bg1"/>
                </a:solidFill>
              </a14:hiddenFill>
            </a:ext>
          </a:extLst>
        </p:spPr>
      </p:pic>
      <p:sp>
        <p:nvSpPr>
          <p:cNvPr id="5" name="Line 3"/>
          <p:cNvSpPr>
            <a:spLocks noChangeShapeType="1"/>
          </p:cNvSpPr>
          <p:nvPr/>
        </p:nvSpPr>
        <p:spPr bwMode="auto">
          <a:xfrm flipH="1">
            <a:off x="6466620" y="1052736"/>
            <a:ext cx="728569" cy="1357398"/>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4"/>
          <p:cNvSpPr>
            <a:spLocks noChangeShapeType="1"/>
          </p:cNvSpPr>
          <p:nvPr/>
        </p:nvSpPr>
        <p:spPr bwMode="auto">
          <a:xfrm flipH="1">
            <a:off x="6826660" y="1124744"/>
            <a:ext cx="459986" cy="1952065"/>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 name="Rectangle 5"/>
          <p:cNvSpPr>
            <a:spLocks noChangeArrowheads="1"/>
          </p:cNvSpPr>
          <p:nvPr/>
        </p:nvSpPr>
        <p:spPr bwMode="auto">
          <a:xfrm>
            <a:off x="7262843" y="860080"/>
            <a:ext cx="531180" cy="383197"/>
          </a:xfrm>
          <a:prstGeom prst="rect">
            <a:avLst/>
          </a:prstGeom>
          <a:solidFill>
            <a:schemeClr val="accent3">
              <a:lumMod val="20000"/>
              <a:lumOff val="80000"/>
            </a:schemeClr>
          </a:solidFill>
          <a:ln w="12700">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en-US" sz="2400" b="1">
                <a:ea typeface="华文中宋" pitchFamily="2" charset="-122"/>
              </a:rPr>
              <a:t>英国</a:t>
            </a:r>
            <a:endParaRPr lang="zh-CN" altLang="en-US" sz="2400" b="1">
              <a:ea typeface="华文中宋" pitchFamily="2" charset="-122"/>
            </a:endParaRPr>
          </a:p>
        </p:txBody>
      </p:sp>
      <p:sp>
        <p:nvSpPr>
          <p:cNvPr id="8" name="Line 6"/>
          <p:cNvSpPr>
            <a:spLocks noChangeShapeType="1"/>
          </p:cNvSpPr>
          <p:nvPr/>
        </p:nvSpPr>
        <p:spPr bwMode="auto">
          <a:xfrm>
            <a:off x="4384278" y="1497895"/>
            <a:ext cx="642182" cy="1931105"/>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 name="Rectangle 7"/>
          <p:cNvSpPr>
            <a:spLocks noChangeArrowheads="1"/>
          </p:cNvSpPr>
          <p:nvPr/>
        </p:nvSpPr>
        <p:spPr bwMode="auto">
          <a:xfrm>
            <a:off x="3890185" y="1145831"/>
            <a:ext cx="877427" cy="326746"/>
          </a:xfrm>
          <a:prstGeom prst="rect">
            <a:avLst/>
          </a:prstGeom>
          <a:solidFill>
            <a:schemeClr val="accent3">
              <a:lumMod val="40000"/>
              <a:lumOff val="60000"/>
            </a:schemeClr>
          </a:solidFill>
          <a:ln w="1587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en-US" sz="2800" b="1">
                <a:ea typeface="华文中宋" pitchFamily="2" charset="-122"/>
              </a:rPr>
              <a:t>法国</a:t>
            </a:r>
            <a:endParaRPr lang="zh-CN" altLang="en-US" sz="2800" b="1">
              <a:ea typeface="华文中宋" pitchFamily="2" charset="-122"/>
            </a:endParaRPr>
          </a:p>
        </p:txBody>
      </p:sp>
      <p:sp>
        <p:nvSpPr>
          <p:cNvPr id="10" name="Line 8"/>
          <p:cNvSpPr>
            <a:spLocks noChangeShapeType="1"/>
          </p:cNvSpPr>
          <p:nvPr/>
        </p:nvSpPr>
        <p:spPr bwMode="auto">
          <a:xfrm flipV="1">
            <a:off x="5943093" y="3717032"/>
            <a:ext cx="595535" cy="863512"/>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 name="Line 9"/>
          <p:cNvSpPr>
            <a:spLocks noChangeShapeType="1"/>
          </p:cNvSpPr>
          <p:nvPr/>
        </p:nvSpPr>
        <p:spPr bwMode="auto">
          <a:xfrm flipV="1">
            <a:off x="5458508" y="3356990"/>
            <a:ext cx="288032" cy="1440161"/>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Rectangle 10"/>
          <p:cNvSpPr>
            <a:spLocks noChangeArrowheads="1"/>
          </p:cNvSpPr>
          <p:nvPr/>
        </p:nvSpPr>
        <p:spPr bwMode="auto">
          <a:xfrm>
            <a:off x="5326141" y="4509120"/>
            <a:ext cx="1788551" cy="391330"/>
          </a:xfrm>
          <a:prstGeom prst="rect">
            <a:avLst/>
          </a:prstGeom>
          <a:solidFill>
            <a:schemeClr val="accent3">
              <a:lumMod val="40000"/>
              <a:lumOff val="60000"/>
            </a:schemeClr>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en-US" sz="2400" b="1">
                <a:ea typeface="华文中宋" pitchFamily="2" charset="-122"/>
              </a:rPr>
              <a:t>荷兰、比利时</a:t>
            </a:r>
            <a:endParaRPr lang="zh-CN" altLang="en-US" sz="2400" b="1">
              <a:ea typeface="华文中宋" pitchFamily="2" charset="-122"/>
            </a:endParaRPr>
          </a:p>
        </p:txBody>
      </p:sp>
      <p:sp>
        <p:nvSpPr>
          <p:cNvPr id="13" name="Line 11"/>
          <p:cNvSpPr>
            <a:spLocks noChangeShapeType="1"/>
          </p:cNvSpPr>
          <p:nvPr/>
        </p:nvSpPr>
        <p:spPr bwMode="auto">
          <a:xfrm flipV="1">
            <a:off x="8763636" y="2276872"/>
            <a:ext cx="79247" cy="2597879"/>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Line 12"/>
          <p:cNvSpPr>
            <a:spLocks noChangeShapeType="1"/>
          </p:cNvSpPr>
          <p:nvPr/>
        </p:nvSpPr>
        <p:spPr bwMode="auto">
          <a:xfrm flipH="1" flipV="1">
            <a:off x="8192308" y="1997958"/>
            <a:ext cx="40249" cy="2818787"/>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 name="Rectangle 13"/>
          <p:cNvSpPr>
            <a:spLocks noChangeArrowheads="1"/>
          </p:cNvSpPr>
          <p:nvPr/>
        </p:nvSpPr>
        <p:spPr bwMode="auto">
          <a:xfrm>
            <a:off x="8242778" y="4509120"/>
            <a:ext cx="837478" cy="391376"/>
          </a:xfrm>
          <a:prstGeom prst="rect">
            <a:avLst/>
          </a:prstGeom>
          <a:solidFill>
            <a:schemeClr val="accent3">
              <a:lumMod val="40000"/>
              <a:lumOff val="60000"/>
            </a:schemeClr>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en-US" sz="2400" b="1">
                <a:ea typeface="华文中宋" pitchFamily="2" charset="-122"/>
              </a:rPr>
              <a:t>西班牙</a:t>
            </a:r>
            <a:endParaRPr lang="zh-CN" altLang="en-US" sz="2400" b="1">
              <a:ea typeface="华文中宋" pitchFamily="2" charset="-122"/>
            </a:endParaRPr>
          </a:p>
        </p:txBody>
      </p:sp>
      <p:sp>
        <p:nvSpPr>
          <p:cNvPr id="16" name="Line 14"/>
          <p:cNvSpPr>
            <a:spLocks noChangeShapeType="1"/>
          </p:cNvSpPr>
          <p:nvPr/>
        </p:nvSpPr>
        <p:spPr bwMode="auto">
          <a:xfrm flipH="1" flipV="1">
            <a:off x="7643872" y="2859965"/>
            <a:ext cx="1841664" cy="167733"/>
          </a:xfrm>
          <a:prstGeom prst="line">
            <a:avLst/>
          </a:prstGeom>
          <a:noFill/>
          <a:ln w="9525">
            <a:solidFill>
              <a:srgbClr val="0000FF"/>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Rectangle 15"/>
          <p:cNvSpPr>
            <a:spLocks noChangeArrowheads="1"/>
          </p:cNvSpPr>
          <p:nvPr/>
        </p:nvSpPr>
        <p:spPr bwMode="auto">
          <a:xfrm>
            <a:off x="9623143" y="2888544"/>
            <a:ext cx="334728" cy="616320"/>
          </a:xfrm>
          <a:prstGeom prst="rect">
            <a:avLst/>
          </a:prstGeom>
          <a:solidFill>
            <a:schemeClr val="accent3">
              <a:lumMod val="40000"/>
              <a:lumOff val="60000"/>
            </a:schemeClr>
          </a:solidFill>
          <a:ln w="1587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en-US" sz="2400" b="1">
                <a:ea typeface="华文中宋" pitchFamily="2" charset="-122"/>
              </a:rPr>
              <a:t>德</a:t>
            </a:r>
            <a:endParaRPr lang="zh-CN" altLang="en-US" sz="2400" b="1">
              <a:ea typeface="华文中宋" pitchFamily="2" charset="-122"/>
            </a:endParaRPr>
          </a:p>
          <a:p>
            <a:pPr algn="ctr" eaLnBrk="0" hangingPunct="0"/>
            <a:r>
              <a:rPr lang="zh-CN" altLang="en-US" sz="2400" b="1">
                <a:ea typeface="华文中宋" pitchFamily="2" charset="-122"/>
              </a:rPr>
              <a:t>国</a:t>
            </a:r>
            <a:endParaRPr lang="zh-CN" altLang="en-US" sz="2400" b="1">
              <a:ea typeface="华文中宋" pitchFamily="2" charset="-122"/>
            </a:endParaRPr>
          </a:p>
        </p:txBody>
      </p:sp>
      <p:pic>
        <p:nvPicPr>
          <p:cNvPr id="18" name="Picture 16" descr="无标题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905656" y="764704"/>
            <a:ext cx="937228" cy="5243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7" descr="荷兰"/>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314447" y="4365104"/>
            <a:ext cx="1000045" cy="61139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8" descr="u=2744987520,2045601197&amp;gp=1"/>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130916" y="4365104"/>
            <a:ext cx="1195029" cy="59417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9" descr="u=4164151282,999176431&amp;gp=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562964" y="2102108"/>
            <a:ext cx="997532" cy="67119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0" descr="u=3120141977,3205380942&amp;gp=1"/>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810436" y="914055"/>
            <a:ext cx="1276942" cy="570729"/>
          </a:xfrm>
          <a:prstGeom prst="rect">
            <a:avLst/>
          </a:prstGeom>
          <a:noFill/>
          <a:extLst>
            <a:ext uri="{909E8E84-426E-40DD-AFC4-6F175D3DCCD1}">
              <a14:hiddenFill xmlns:a14="http://schemas.microsoft.com/office/drawing/2010/main">
                <a:solidFill>
                  <a:srgbClr val="FFFFFF"/>
                </a:solidFill>
              </a14:hiddenFill>
            </a:ext>
          </a:extLst>
        </p:spPr>
      </p:pic>
      <p:sp>
        <p:nvSpPr>
          <p:cNvPr id="23" name="Text Box 21"/>
          <p:cNvSpPr txBox="1">
            <a:spLocks noChangeArrowheads="1"/>
          </p:cNvSpPr>
          <p:nvPr/>
        </p:nvSpPr>
        <p:spPr bwMode="auto">
          <a:xfrm>
            <a:off x="2327037" y="2513893"/>
            <a:ext cx="551815" cy="75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eaLnBrk="0" hangingPunct="0"/>
            <a:endParaRPr lang="zh-CN" altLang="zh-CN" sz="2400" b="1">
              <a:solidFill>
                <a:srgbClr val="000000"/>
              </a:solidFill>
              <a:ea typeface="华文中宋" pitchFamily="2" charset="-122"/>
            </a:endParaRPr>
          </a:p>
        </p:txBody>
      </p:sp>
      <p:sp>
        <p:nvSpPr>
          <p:cNvPr id="24" name="Text Box 22"/>
          <p:cNvSpPr txBox="1">
            <a:spLocks noChangeArrowheads="1"/>
          </p:cNvSpPr>
          <p:nvPr/>
        </p:nvSpPr>
        <p:spPr bwMode="auto">
          <a:xfrm>
            <a:off x="9914607" y="72008"/>
            <a:ext cx="551815" cy="1988840"/>
          </a:xfrm>
          <a:prstGeom prst="rect">
            <a:avLst/>
          </a:prstGeom>
          <a:solidFill>
            <a:schemeClr val="accent3">
              <a:lumMod val="40000"/>
              <a:lumOff val="60000"/>
            </a:schemeClr>
          </a:solidFill>
          <a:ln w="15875">
            <a:solidFill>
              <a:srgbClr val="FF0000"/>
            </a:solid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a:buFont typeface="Wingdings" panose="05000000000000000000" pitchFamily="2" charset="2"/>
              <a:buNone/>
            </a:pPr>
            <a:r>
              <a:rPr lang="zh-CN" altLang="en-US" sz="2400" b="1">
                <a:ea typeface="黑体" panose="02010609060101010101" pitchFamily="2" charset="-122"/>
              </a:rPr>
              <a:t>生产的全球化</a:t>
            </a:r>
            <a:endParaRPr lang="zh-CN" altLang="en-US" sz="2400" b="1">
              <a:ea typeface="黑体" panose="02010609060101010101" pitchFamily="2" charset="-122"/>
            </a:endParaRPr>
          </a:p>
        </p:txBody>
      </p:sp>
      <p:sp>
        <p:nvSpPr>
          <p:cNvPr id="2" name="文本框 1"/>
          <p:cNvSpPr txBox="1"/>
          <p:nvPr/>
        </p:nvSpPr>
        <p:spPr>
          <a:xfrm>
            <a:off x="1694815" y="237490"/>
            <a:ext cx="3580130" cy="521970"/>
          </a:xfrm>
          <a:prstGeom prst="rect">
            <a:avLst/>
          </a:prstGeom>
          <a:solidFill>
            <a:srgbClr val="FFFF00"/>
          </a:solidFill>
          <a:ln w="15875">
            <a:solidFill>
              <a:srgbClr val="FF0000"/>
            </a:solidFill>
          </a:ln>
        </p:spPr>
        <p:txBody>
          <a:bodyPr wrap="none" rtlCol="0" anchor="t">
            <a:spAutoFit/>
          </a:bodyPr>
          <a:lstStyle/>
          <a:p>
            <a:r>
              <a:rPr lang="en-US" altLang="zh-CN" sz="2800" b="1" smtClean="0">
                <a:uFillTx/>
                <a:latin typeface="黑体" panose="02010609060101010101" pitchFamily="2" charset="-122"/>
                <a:ea typeface="黑体" panose="02010609060101010101" pitchFamily="2" charset="-122"/>
                <a:cs typeface="黑体" panose="02010609060101010101" pitchFamily="2" charset="-122"/>
                <a:sym typeface="+mn-ea"/>
              </a:rPr>
              <a:t>3</a:t>
            </a:r>
            <a:r>
              <a:rPr lang="zh-CN" altLang="en-US" sz="2800" b="1" smtClean="0">
                <a:uFillTx/>
                <a:latin typeface="黑体" panose="02010609060101010101" pitchFamily="2" charset="-122"/>
                <a:ea typeface="黑体" panose="02010609060101010101" pitchFamily="2" charset="-122"/>
                <a:cs typeface="黑体" panose="02010609060101010101" pitchFamily="2" charset="-122"/>
                <a:sym typeface="+mn-ea"/>
              </a:rPr>
              <a:t>、经济全球化的表现</a:t>
            </a:r>
            <a:endParaRPr lang="zh-CN" altLang="en-US" sz="2800"/>
          </a:p>
        </p:txBody>
      </p:sp>
      <p:pic>
        <p:nvPicPr>
          <p:cNvPr id="25" name="Picture 2" descr="http://p.ananas.chaoxing.com/star3/733_434/8c2fed66d2a266c98ce807dbb7fddfd2.jpg"/>
          <p:cNvPicPr>
            <a:picLocks noChangeAspect="1" noChangeArrowheads="1"/>
          </p:cNvPicPr>
          <p:nvPr/>
        </p:nvPicPr>
        <p:blipFill>
          <a:blip r:embed="rId8"/>
          <a:stretch>
            <a:fillRect/>
          </a:stretch>
        </p:blipFill>
        <p:spPr bwMode="auto">
          <a:xfrm>
            <a:off x="4905494" y="5085184"/>
            <a:ext cx="2846690" cy="1708802"/>
          </a:xfrm>
          <a:prstGeom prst="rect">
            <a:avLst/>
          </a:prstGeom>
          <a:noFill/>
        </p:spPr>
      </p:pic>
      <p:sp>
        <p:nvSpPr>
          <p:cNvPr id="26" name="TextBox 25"/>
          <p:cNvSpPr txBox="1"/>
          <p:nvPr/>
        </p:nvSpPr>
        <p:spPr>
          <a:xfrm>
            <a:off x="2855640" y="5631631"/>
            <a:ext cx="2016224" cy="460375"/>
          </a:xfrm>
          <a:prstGeom prst="rect">
            <a:avLst/>
          </a:prstGeom>
          <a:solidFill>
            <a:schemeClr val="accent3">
              <a:lumMod val="40000"/>
              <a:lumOff val="60000"/>
            </a:schemeClr>
          </a:solidFill>
          <a:ln w="15875">
            <a:solidFill>
              <a:srgbClr val="FF0000"/>
            </a:solidFill>
          </a:ln>
        </p:spPr>
        <p:txBody>
          <a:bodyPr wrap="square" rtlCol="0">
            <a:spAutoFit/>
          </a:bodyPr>
          <a:lstStyle/>
          <a:p>
            <a:pPr algn="ctr"/>
            <a:r>
              <a:rPr lang="zh-CN" altLang="en-US" sz="2400" b="1" smtClean="0">
                <a:ea typeface="黑体" panose="02010609060101010101" pitchFamily="2" charset="-122"/>
              </a:rPr>
              <a:t>贸易全球化</a:t>
            </a:r>
            <a:endParaRPr lang="zh-CN" altLang="en-US" sz="2400" b="1">
              <a:ea typeface="黑体" panose="02010609060101010101" pitchFamily="2" charset="-122"/>
            </a:endParaRPr>
          </a:p>
        </p:txBody>
      </p:sp>
      <p:pic>
        <p:nvPicPr>
          <p:cNvPr id="27" name="图片 26"/>
          <p:cNvPicPr>
            <a:picLocks noChangeAspect="1"/>
          </p:cNvPicPr>
          <p:nvPr/>
        </p:nvPicPr>
        <p:blipFill>
          <a:blip r:embed="rId9"/>
          <a:stretch>
            <a:fillRect/>
          </a:stretch>
        </p:blipFill>
        <p:spPr>
          <a:xfrm>
            <a:off x="1524000" y="1556792"/>
            <a:ext cx="2428813" cy="2154845"/>
          </a:xfrm>
          <a:prstGeom prst="rect">
            <a:avLst/>
          </a:prstGeom>
        </p:spPr>
      </p:pic>
      <p:sp>
        <p:nvSpPr>
          <p:cNvPr id="28" name="TextBox 27"/>
          <p:cNvSpPr txBox="1"/>
          <p:nvPr/>
        </p:nvSpPr>
        <p:spPr>
          <a:xfrm>
            <a:off x="1737604" y="3831431"/>
            <a:ext cx="1982132" cy="460375"/>
          </a:xfrm>
          <a:prstGeom prst="rect">
            <a:avLst/>
          </a:prstGeom>
          <a:solidFill>
            <a:schemeClr val="accent3">
              <a:lumMod val="40000"/>
              <a:lumOff val="60000"/>
            </a:schemeClr>
          </a:solidFill>
          <a:ln w="15875">
            <a:solidFill>
              <a:srgbClr val="FF0000"/>
            </a:solidFill>
          </a:ln>
        </p:spPr>
        <p:txBody>
          <a:bodyPr wrap="square" rtlCol="0">
            <a:spAutoFit/>
          </a:bodyPr>
          <a:lstStyle/>
          <a:p>
            <a:pPr algn="ctr"/>
            <a:r>
              <a:rPr lang="zh-CN" altLang="en-US" sz="2400" b="1" smtClean="0">
                <a:ea typeface="黑体" panose="02010609060101010101" pitchFamily="2" charset="-122"/>
              </a:rPr>
              <a:t>资本全球化</a:t>
            </a:r>
            <a:endParaRPr lang="zh-CN" altLang="en-US" sz="2400" b="1">
              <a:ea typeface="黑体" panose="02010609060101010101" pitchFamily="2"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2875" y="838200"/>
            <a:ext cx="4775200" cy="1383665"/>
          </a:xfrm>
          <a:prstGeom prst="rect">
            <a:avLst/>
          </a:prstGeom>
          <a:noFill/>
        </p:spPr>
        <p:txBody>
          <a:bodyPr wrap="square" rtlCol="0">
            <a:spAutoFit/>
          </a:bodyPr>
          <a:lstStyle/>
          <a:p>
            <a:pPr algn="l"/>
            <a:r>
              <a:rPr lang="zh-CN" altLang="en-US" sz="2800" b="1">
                <a:latin typeface="长城中隶体" panose="02010609010101010101" charset="0"/>
                <a:ea typeface="长城中隶体" panose="02010609010101010101" charset="0"/>
                <a:cs typeface="长城中隶体" panose="02010609010101010101" charset="0"/>
              </a:rPr>
              <a:t>（</a:t>
            </a:r>
            <a:r>
              <a:rPr lang="en-US" altLang="zh-CN" sz="2800" b="1">
                <a:latin typeface="长城中隶体" panose="02010609010101010101" charset="0"/>
                <a:ea typeface="长城中隶体" panose="02010609010101010101" charset="0"/>
                <a:cs typeface="长城中隶体" panose="02010609010101010101" charset="0"/>
              </a:rPr>
              <a:t>1</a:t>
            </a:r>
            <a:r>
              <a:rPr lang="zh-CN" altLang="en-US" sz="2800" b="1">
                <a:latin typeface="长城中隶体" panose="02010609010101010101" charset="0"/>
                <a:ea typeface="长城中隶体" panose="02010609010101010101" charset="0"/>
                <a:cs typeface="长城中隶体" panose="02010609010101010101" charset="0"/>
              </a:rPr>
              <a:t>）</a:t>
            </a:r>
            <a:r>
              <a:rPr lang="en-US" altLang="zh-CN" sz="2800" b="1">
                <a:latin typeface="长城中隶体" panose="02010609010101010101" charset="0"/>
                <a:ea typeface="长城中隶体" panose="02010609010101010101" charset="0"/>
                <a:cs typeface="长城中隶体" panose="02010609010101010101" charset="0"/>
              </a:rPr>
              <a:t>15—16</a:t>
            </a:r>
            <a:r>
              <a:rPr lang="zh-CN" altLang="en-US" sz="2800" b="1">
                <a:latin typeface="长城中隶体" panose="02010609010101010101" charset="0"/>
                <a:ea typeface="长城中隶体" panose="02010609010101010101" charset="0"/>
                <a:cs typeface="长城中隶体" panose="02010609010101010101" charset="0"/>
              </a:rPr>
              <a:t>世纪新航路开辟；打破孤立，建立联系；西欧为中心的世界市场雏形出现。</a:t>
            </a:r>
            <a:endParaRPr lang="zh-CN" altLang="en-US" sz="2800" b="1">
              <a:latin typeface="长城中隶体" panose="02010609010101010101" charset="0"/>
              <a:ea typeface="长城中隶体" panose="02010609010101010101" charset="0"/>
              <a:cs typeface="长城中隶体" panose="02010609010101010101" charset="0"/>
            </a:endParaRPr>
          </a:p>
        </p:txBody>
      </p:sp>
      <p:pic>
        <p:nvPicPr>
          <p:cNvPr id="2" name="图片 1"/>
          <p:cNvPicPr>
            <a:picLocks noChangeAspect="1"/>
          </p:cNvPicPr>
          <p:nvPr/>
        </p:nvPicPr>
        <p:blipFill>
          <a:blip r:embed="rId2"/>
          <a:stretch>
            <a:fillRect/>
          </a:stretch>
        </p:blipFill>
        <p:spPr>
          <a:xfrm>
            <a:off x="5274945" y="237490"/>
            <a:ext cx="5411470" cy="3322955"/>
          </a:xfrm>
          <a:prstGeom prst="rect">
            <a:avLst/>
          </a:prstGeom>
        </p:spPr>
      </p:pic>
      <p:sp>
        <p:nvSpPr>
          <p:cNvPr id="5" name="文本框 4"/>
          <p:cNvSpPr txBox="1"/>
          <p:nvPr/>
        </p:nvSpPr>
        <p:spPr>
          <a:xfrm>
            <a:off x="142240" y="138430"/>
            <a:ext cx="3580130" cy="521970"/>
          </a:xfrm>
          <a:prstGeom prst="rect">
            <a:avLst/>
          </a:prstGeom>
          <a:solidFill>
            <a:srgbClr val="FFFF00"/>
          </a:solidFill>
          <a:ln w="15875">
            <a:solidFill>
              <a:srgbClr val="FF0000"/>
            </a:solidFill>
          </a:ln>
        </p:spPr>
        <p:txBody>
          <a:bodyPr wrap="none" rtlCol="0" anchor="t">
            <a:spAutoFit/>
          </a:bodyPr>
          <a:lstStyle/>
          <a:p>
            <a:r>
              <a:rPr lang="en-US" altLang="zh-CN" sz="2800" b="1" smtClean="0">
                <a:uFillTx/>
                <a:latin typeface="黑体" panose="02010609060101010101" pitchFamily="2" charset="-122"/>
                <a:ea typeface="黑体" panose="02010609060101010101" pitchFamily="2" charset="-122"/>
                <a:cs typeface="黑体" panose="02010609060101010101" pitchFamily="2" charset="-122"/>
                <a:sym typeface="+mn-ea"/>
              </a:rPr>
              <a:t>2</a:t>
            </a:r>
            <a:r>
              <a:rPr lang="zh-CN" altLang="en-US" sz="2800" b="1" smtClean="0">
                <a:uFillTx/>
                <a:latin typeface="黑体" panose="02010609060101010101" pitchFamily="2" charset="-122"/>
                <a:ea typeface="黑体" panose="02010609060101010101" pitchFamily="2" charset="-122"/>
                <a:cs typeface="黑体" panose="02010609060101010101" pitchFamily="2" charset="-122"/>
                <a:sym typeface="+mn-ea"/>
              </a:rPr>
              <a:t>、经济全球化的进程</a:t>
            </a:r>
            <a:endParaRPr lang="zh-CN" altLang="en-US" sz="2800"/>
          </a:p>
        </p:txBody>
      </p:sp>
      <p:pic>
        <p:nvPicPr>
          <p:cNvPr id="3" name="图片 2"/>
          <p:cNvPicPr>
            <a:picLocks noChangeAspect="1"/>
          </p:cNvPicPr>
          <p:nvPr/>
        </p:nvPicPr>
        <p:blipFill>
          <a:blip r:embed="rId3"/>
          <a:stretch>
            <a:fillRect/>
          </a:stretch>
        </p:blipFill>
        <p:spPr>
          <a:xfrm>
            <a:off x="5274945" y="3560445"/>
            <a:ext cx="5344795" cy="3036570"/>
          </a:xfrm>
          <a:prstGeom prst="rect">
            <a:avLst/>
          </a:prstGeom>
        </p:spPr>
      </p:pic>
      <p:sp>
        <p:nvSpPr>
          <p:cNvPr id="6" name="文本框 5"/>
          <p:cNvSpPr txBox="1"/>
          <p:nvPr/>
        </p:nvSpPr>
        <p:spPr>
          <a:xfrm>
            <a:off x="142240" y="4321175"/>
            <a:ext cx="4641850" cy="1383665"/>
          </a:xfrm>
          <a:prstGeom prst="rect">
            <a:avLst/>
          </a:prstGeom>
          <a:noFill/>
        </p:spPr>
        <p:txBody>
          <a:bodyPr wrap="square" rtlCol="0">
            <a:spAutoFit/>
          </a:bodyPr>
          <a:lstStyle/>
          <a:p>
            <a:pPr algn="l"/>
            <a:r>
              <a:rPr lang="zh-CN" altLang="en-US" sz="2800" b="1">
                <a:latin typeface="长城中隶体" panose="02010609010101010101" charset="0"/>
                <a:ea typeface="长城中隶体" panose="02010609010101010101" charset="0"/>
                <a:cs typeface="长城中隶体" panose="02010609010101010101" charset="0"/>
                <a:sym typeface="+mn-ea"/>
              </a:rPr>
              <a:t>（</a:t>
            </a:r>
            <a:r>
              <a:rPr lang="en-US" altLang="zh-CN" sz="2800" b="1">
                <a:latin typeface="长城中隶体" panose="02010609010101010101" charset="0"/>
                <a:ea typeface="长城中隶体" panose="02010609010101010101" charset="0"/>
                <a:cs typeface="长城中隶体" panose="02010609010101010101" charset="0"/>
                <a:sym typeface="+mn-ea"/>
              </a:rPr>
              <a:t>2</a:t>
            </a:r>
            <a:r>
              <a:rPr lang="zh-CN" altLang="en-US" sz="2800" b="1">
                <a:latin typeface="长城中隶体" panose="02010609010101010101" charset="0"/>
                <a:ea typeface="长城中隶体" panose="02010609010101010101" charset="0"/>
                <a:cs typeface="长城中隶体" panose="02010609010101010101" charset="0"/>
                <a:sym typeface="+mn-ea"/>
              </a:rPr>
              <a:t>）</a:t>
            </a:r>
            <a:r>
              <a:rPr lang="en-US" altLang="zh-CN" sz="2800" b="1">
                <a:latin typeface="长城中隶体" panose="02010609010101010101" charset="0"/>
                <a:ea typeface="长城中隶体" panose="02010609010101010101" charset="0"/>
                <a:cs typeface="长城中隶体" panose="02010609010101010101" charset="0"/>
                <a:sym typeface="+mn-ea"/>
              </a:rPr>
              <a:t>17—18</a:t>
            </a:r>
            <a:r>
              <a:rPr lang="zh-CN" altLang="en-US" sz="2800" b="1">
                <a:latin typeface="长城中隶体" panose="02010609010101010101" charset="0"/>
                <a:ea typeface="长城中隶体" panose="02010609010101010101" charset="0"/>
                <a:cs typeface="长城中隶体" panose="02010609010101010101" charset="0"/>
                <a:sym typeface="+mn-ea"/>
              </a:rPr>
              <a:t>世纪英荷为代表的殖民扩张；世界市场进一步拓展。</a:t>
            </a:r>
            <a:endParaRPr lang="zh-CN" altLang="en-US" sz="2800"/>
          </a:p>
        </p:txBody>
      </p:sp>
    </p:spTree>
    <p:custDataLst>
      <p:tags r:id="rId4"/>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77825" y="967740"/>
            <a:ext cx="5506085" cy="953135"/>
          </a:xfrm>
          <a:prstGeom prst="rect">
            <a:avLst/>
          </a:prstGeom>
          <a:noFill/>
        </p:spPr>
        <p:txBody>
          <a:bodyPr wrap="square" rtlCol="0">
            <a:spAutoFit/>
          </a:bodyPr>
          <a:lstStyle/>
          <a:p>
            <a:pPr algn="l"/>
            <a:r>
              <a:rPr lang="en-US" altLang="zh-CN" sz="2800" b="1">
                <a:latin typeface="长城中隶体" panose="02010609010101010101" charset="0"/>
                <a:ea typeface="长城中隶体" panose="02010609010101010101" charset="0"/>
                <a:cs typeface="长城中隶体" panose="02010609010101010101" charset="0"/>
              </a:rPr>
              <a:t>  </a:t>
            </a:r>
            <a:r>
              <a:rPr lang="zh-CN" altLang="en-US" sz="2800" b="1">
                <a:latin typeface="长城中隶体" panose="02010609010101010101" charset="0"/>
                <a:ea typeface="长城中隶体" panose="02010609010101010101" charset="0"/>
                <a:cs typeface="长城中隶体" panose="02010609010101010101" charset="0"/>
              </a:rPr>
              <a:t>（</a:t>
            </a:r>
            <a:r>
              <a:rPr lang="en-US" altLang="zh-CN" sz="2800" b="1">
                <a:latin typeface="长城中隶体" panose="02010609010101010101" charset="0"/>
                <a:ea typeface="长城中隶体" panose="02010609010101010101" charset="0"/>
                <a:cs typeface="长城中隶体" panose="02010609010101010101" charset="0"/>
              </a:rPr>
              <a:t>3</a:t>
            </a:r>
            <a:r>
              <a:rPr lang="zh-CN" altLang="en-US" sz="2800" b="1">
                <a:latin typeface="长城中隶体" panose="02010609010101010101" charset="0"/>
                <a:ea typeface="长城中隶体" panose="02010609010101010101" charset="0"/>
                <a:cs typeface="长城中隶体" panose="02010609010101010101" charset="0"/>
              </a:rPr>
              <a:t>）</a:t>
            </a:r>
            <a:r>
              <a:rPr lang="en-US" altLang="zh-CN" sz="2800" b="1">
                <a:latin typeface="长城中隶体" panose="02010609010101010101" charset="0"/>
                <a:ea typeface="长城中隶体" panose="02010609010101010101" charset="0"/>
                <a:cs typeface="长城中隶体" panose="02010609010101010101" charset="0"/>
              </a:rPr>
              <a:t>19</a:t>
            </a:r>
            <a:r>
              <a:rPr lang="zh-CN" altLang="en-US" sz="2800" b="1">
                <a:latin typeface="长城中隶体" panose="02010609010101010101" charset="0"/>
                <a:ea typeface="长城中隶体" panose="02010609010101010101" charset="0"/>
                <a:cs typeface="长城中隶体" panose="02010609010101010101" charset="0"/>
              </a:rPr>
              <a:t>世纪中期工业革命推动资本主义世界市场基本形成</a:t>
            </a:r>
            <a:endParaRPr lang="zh-CN" altLang="en-US" sz="2800" b="1">
              <a:latin typeface="长城中隶体" panose="02010609010101010101" charset="0"/>
              <a:ea typeface="长城中隶体" panose="02010609010101010101" charset="0"/>
              <a:cs typeface="长城中隶体" panose="02010609010101010101" charset="0"/>
            </a:endParaRPr>
          </a:p>
        </p:txBody>
      </p:sp>
      <p:pic>
        <p:nvPicPr>
          <p:cNvPr id="2" name="图片 1"/>
          <p:cNvPicPr>
            <a:picLocks noChangeAspect="1"/>
          </p:cNvPicPr>
          <p:nvPr/>
        </p:nvPicPr>
        <p:blipFill>
          <a:blip r:embed="rId2"/>
          <a:stretch>
            <a:fillRect/>
          </a:stretch>
        </p:blipFill>
        <p:spPr>
          <a:xfrm>
            <a:off x="5992178" y="528955"/>
            <a:ext cx="4455319" cy="2977039"/>
          </a:xfrm>
          <a:prstGeom prst="rect">
            <a:avLst/>
          </a:prstGeom>
        </p:spPr>
      </p:pic>
      <p:pic>
        <p:nvPicPr>
          <p:cNvPr id="3" name="图片 2"/>
          <p:cNvPicPr>
            <a:picLocks noChangeAspect="1"/>
          </p:cNvPicPr>
          <p:nvPr/>
        </p:nvPicPr>
        <p:blipFill>
          <a:blip r:embed="rId3"/>
          <a:stretch>
            <a:fillRect/>
          </a:stretch>
        </p:blipFill>
        <p:spPr>
          <a:xfrm>
            <a:off x="5993130" y="3582035"/>
            <a:ext cx="4454525" cy="3141980"/>
          </a:xfrm>
          <a:prstGeom prst="rect">
            <a:avLst/>
          </a:prstGeom>
        </p:spPr>
      </p:pic>
      <p:sp>
        <p:nvSpPr>
          <p:cNvPr id="5" name="文本框 4"/>
          <p:cNvSpPr txBox="1"/>
          <p:nvPr/>
        </p:nvSpPr>
        <p:spPr>
          <a:xfrm>
            <a:off x="318135" y="4225925"/>
            <a:ext cx="5137785" cy="1383665"/>
          </a:xfrm>
          <a:prstGeom prst="rect">
            <a:avLst/>
          </a:prstGeom>
          <a:noFill/>
        </p:spPr>
        <p:txBody>
          <a:bodyPr wrap="square" rtlCol="0">
            <a:spAutoFit/>
          </a:bodyPr>
          <a:lstStyle/>
          <a:p>
            <a:pPr algn="l"/>
            <a:r>
              <a:rPr lang="zh-CN" altLang="en-US" sz="2800" b="1">
                <a:latin typeface="长城中隶体" panose="02010609010101010101" charset="0"/>
                <a:ea typeface="长城中隶体" panose="02010609010101010101" charset="0"/>
                <a:cs typeface="长城中隶体" panose="02010609010101010101" charset="0"/>
                <a:sym typeface="+mn-ea"/>
              </a:rPr>
              <a:t>（</a:t>
            </a:r>
            <a:r>
              <a:rPr lang="en-US" altLang="zh-CN" sz="2800" b="1">
                <a:latin typeface="长城中隶体" panose="02010609010101010101" charset="0"/>
                <a:ea typeface="长城中隶体" panose="02010609010101010101" charset="0"/>
                <a:cs typeface="长城中隶体" panose="02010609010101010101" charset="0"/>
                <a:sym typeface="+mn-ea"/>
              </a:rPr>
              <a:t>4</a:t>
            </a:r>
            <a:r>
              <a:rPr lang="zh-CN" altLang="en-US" sz="2800" b="1">
                <a:latin typeface="长城中隶体" panose="02010609010101010101" charset="0"/>
                <a:ea typeface="长城中隶体" panose="02010609010101010101" charset="0"/>
                <a:cs typeface="长城中隶体" panose="02010609010101010101" charset="0"/>
                <a:sym typeface="+mn-ea"/>
              </a:rPr>
              <a:t>）</a:t>
            </a:r>
            <a:r>
              <a:rPr lang="en-US" altLang="zh-CN" sz="2800" b="1">
                <a:latin typeface="长城中隶体" panose="02010609010101010101" charset="0"/>
                <a:ea typeface="长城中隶体" panose="02010609010101010101" charset="0"/>
                <a:cs typeface="长城中隶体" panose="02010609010101010101" charset="0"/>
                <a:sym typeface="+mn-ea"/>
              </a:rPr>
              <a:t>19</a:t>
            </a:r>
            <a:r>
              <a:rPr lang="zh-CN" altLang="en-US" sz="2800" b="1">
                <a:latin typeface="长城中隶体" panose="02010609010101010101" charset="0"/>
                <a:ea typeface="长城中隶体" panose="02010609010101010101" charset="0"/>
                <a:cs typeface="长城中隶体" panose="02010609010101010101" charset="0"/>
                <a:sym typeface="+mn-ea"/>
              </a:rPr>
              <a:t>世纪末</a:t>
            </a:r>
            <a:r>
              <a:rPr lang="en-US" altLang="zh-CN" sz="2800" b="1">
                <a:latin typeface="长城中隶体" panose="02010609010101010101" charset="0"/>
                <a:ea typeface="长城中隶体" panose="02010609010101010101" charset="0"/>
                <a:cs typeface="长城中隶体" panose="02010609010101010101" charset="0"/>
                <a:sym typeface="+mn-ea"/>
              </a:rPr>
              <a:t>20</a:t>
            </a:r>
            <a:r>
              <a:rPr lang="zh-CN" altLang="en-US" sz="2800" b="1">
                <a:latin typeface="长城中隶体" panose="02010609010101010101" charset="0"/>
                <a:ea typeface="长城中隶体" panose="02010609010101010101" charset="0"/>
                <a:cs typeface="长城中隶体" panose="02010609010101010101" charset="0"/>
                <a:sym typeface="+mn-ea"/>
              </a:rPr>
              <a:t>世纪初第二次工业革命推动资本主义世界市场体系和殖民体系最终建立</a:t>
            </a:r>
            <a:endParaRPr lang="zh-CN" altLang="en-US" sz="2800"/>
          </a:p>
        </p:txBody>
      </p:sp>
    </p:spTree>
    <p:custDataLst>
      <p:tags r:id="rId4"/>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78155" y="1096645"/>
            <a:ext cx="5189855" cy="1814830"/>
          </a:xfrm>
          <a:prstGeom prst="rect">
            <a:avLst/>
          </a:prstGeom>
          <a:noFill/>
        </p:spPr>
        <p:txBody>
          <a:bodyPr wrap="square" rtlCol="0">
            <a:spAutoFit/>
          </a:bodyPr>
          <a:lstStyle/>
          <a:p>
            <a:pPr algn="l"/>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a:t>
            </a:r>
            <a:r>
              <a:rPr lang="en-US" altLang="zh-CN" sz="2800" b="1">
                <a:solidFill>
                  <a:schemeClr val="tx1"/>
                </a:solidFill>
                <a:uFillTx/>
                <a:latin typeface="长城中隶体" panose="02010609010101010101" charset="0"/>
                <a:ea typeface="长城中隶体" panose="02010609010101010101" charset="0"/>
                <a:cs typeface="长城中隶体" panose="02010609010101010101" charset="0"/>
              </a:rPr>
              <a:t>5</a:t>
            </a:r>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）二战后资本主义世界货币金融体系和贸易体系建立；三大经济支柱活跃，世界经济向着体系化制度化方向发展</a:t>
            </a:r>
            <a:endPar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endParaRPr>
          </a:p>
        </p:txBody>
      </p:sp>
      <p:grpSp>
        <p:nvGrpSpPr>
          <p:cNvPr id="9" name="组合 8"/>
          <p:cNvGrpSpPr/>
          <p:nvPr/>
        </p:nvGrpSpPr>
        <p:grpSpPr>
          <a:xfrm>
            <a:off x="5927725" y="34925"/>
            <a:ext cx="4585335" cy="4028440"/>
            <a:chOff x="6917" y="194"/>
            <a:chExt cx="7221" cy="6845"/>
          </a:xfrm>
        </p:grpSpPr>
        <p:pic>
          <p:nvPicPr>
            <p:cNvPr id="3" name="图片 2"/>
            <p:cNvPicPr>
              <a:picLocks noChangeAspect="1"/>
            </p:cNvPicPr>
            <p:nvPr/>
          </p:nvPicPr>
          <p:blipFill>
            <a:blip r:embed="rId2"/>
            <a:stretch>
              <a:fillRect/>
            </a:stretch>
          </p:blipFill>
          <p:spPr>
            <a:xfrm>
              <a:off x="6917" y="194"/>
              <a:ext cx="3330" cy="4103"/>
            </a:xfrm>
            <a:prstGeom prst="rect">
              <a:avLst/>
            </a:prstGeom>
          </p:spPr>
        </p:pic>
        <p:pic>
          <p:nvPicPr>
            <p:cNvPr id="7" name="图片 6"/>
            <p:cNvPicPr>
              <a:picLocks noChangeAspect="1"/>
            </p:cNvPicPr>
            <p:nvPr/>
          </p:nvPicPr>
          <p:blipFill>
            <a:blip r:embed="rId3"/>
            <a:stretch>
              <a:fillRect/>
            </a:stretch>
          </p:blipFill>
          <p:spPr>
            <a:xfrm>
              <a:off x="10490" y="194"/>
              <a:ext cx="3649" cy="4216"/>
            </a:xfrm>
            <a:prstGeom prst="rect">
              <a:avLst/>
            </a:prstGeom>
          </p:spPr>
        </p:pic>
        <p:pic>
          <p:nvPicPr>
            <p:cNvPr id="8" name="图片 7"/>
            <p:cNvPicPr>
              <a:picLocks noChangeAspect="1"/>
            </p:cNvPicPr>
            <p:nvPr/>
          </p:nvPicPr>
          <p:blipFill>
            <a:blip r:embed="rId4"/>
            <a:stretch>
              <a:fillRect/>
            </a:stretch>
          </p:blipFill>
          <p:spPr>
            <a:xfrm>
              <a:off x="8282" y="4039"/>
              <a:ext cx="4815" cy="3000"/>
            </a:xfrm>
            <a:prstGeom prst="rect">
              <a:avLst/>
            </a:prstGeom>
          </p:spPr>
        </p:pic>
      </p:grpSp>
      <p:pic>
        <p:nvPicPr>
          <p:cNvPr id="10" name="图片 9"/>
          <p:cNvPicPr>
            <a:picLocks noChangeAspect="1"/>
          </p:cNvPicPr>
          <p:nvPr/>
        </p:nvPicPr>
        <p:blipFill>
          <a:blip r:embed="rId5"/>
          <a:stretch>
            <a:fillRect/>
          </a:stretch>
        </p:blipFill>
        <p:spPr>
          <a:xfrm>
            <a:off x="5927725" y="3978910"/>
            <a:ext cx="4732655" cy="2707005"/>
          </a:xfrm>
          <a:prstGeom prst="rect">
            <a:avLst/>
          </a:prstGeom>
        </p:spPr>
      </p:pic>
      <p:sp>
        <p:nvSpPr>
          <p:cNvPr id="11" name="文本框 10"/>
          <p:cNvSpPr txBox="1"/>
          <p:nvPr/>
        </p:nvSpPr>
        <p:spPr>
          <a:xfrm>
            <a:off x="478155" y="4855845"/>
            <a:ext cx="5250180" cy="953135"/>
          </a:xfrm>
          <a:prstGeom prst="rect">
            <a:avLst/>
          </a:prstGeom>
          <a:noFill/>
        </p:spPr>
        <p:txBody>
          <a:bodyPr wrap="square" rtlCol="0">
            <a:spAutoFit/>
          </a:bodyPr>
          <a:lstStyle/>
          <a:p>
            <a:pPr algn="l"/>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a:t>
            </a:r>
            <a:r>
              <a:rPr lang="en-US" altLang="zh-CN" sz="2800" b="1">
                <a:solidFill>
                  <a:schemeClr val="tx1"/>
                </a:solidFill>
                <a:uFillTx/>
                <a:latin typeface="长城中隶体" panose="02010609010101010101" charset="0"/>
                <a:ea typeface="长城中隶体" panose="02010609010101010101" charset="0"/>
                <a:cs typeface="长城中隶体" panose="02010609010101010101" charset="0"/>
              </a:rPr>
              <a:t>6</a:t>
            </a:r>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）二</a:t>
            </a:r>
            <a:r>
              <a:rPr lang="en-US" altLang="zh-CN" sz="2800" b="1">
                <a:solidFill>
                  <a:schemeClr val="tx1"/>
                </a:solidFill>
                <a:uFillTx/>
                <a:latin typeface="长城中隶体" panose="02010609010101010101" charset="0"/>
                <a:ea typeface="长城中隶体" panose="02010609010101010101" charset="0"/>
                <a:cs typeface="长城中隶体" panose="02010609010101010101" charset="0"/>
              </a:rPr>
              <a:t>20</a:t>
            </a:r>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世纪</a:t>
            </a:r>
            <a:r>
              <a:rPr lang="en-US" altLang="zh-CN" sz="2800" b="1">
                <a:solidFill>
                  <a:schemeClr val="tx1"/>
                </a:solidFill>
                <a:uFillTx/>
                <a:latin typeface="长城中隶体" panose="02010609010101010101" charset="0"/>
                <a:ea typeface="长城中隶体" panose="02010609010101010101" charset="0"/>
                <a:cs typeface="长城中隶体" panose="02010609010101010101" charset="0"/>
              </a:rPr>
              <a:t>90</a:t>
            </a:r>
            <a:r>
              <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rPr>
              <a:t>年代以来经济全球化进程加快。</a:t>
            </a:r>
            <a:endParaRPr lang="zh-CN" altLang="en-US" sz="2800" b="1">
              <a:solidFill>
                <a:schemeClr val="tx1"/>
              </a:solidFill>
              <a:uFillTx/>
              <a:latin typeface="长城中隶体" panose="02010609010101010101" charset="0"/>
              <a:ea typeface="长城中隶体" panose="02010609010101010101" charset="0"/>
              <a:cs typeface="长城中隶体" panose="02010609010101010101" charset="0"/>
            </a:endParaRPr>
          </a:p>
        </p:txBody>
      </p:sp>
    </p:spTree>
    <p:custDataLst>
      <p:tags r:id="rId6"/>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0" y="941705"/>
            <a:ext cx="8025765" cy="5631180"/>
          </a:xfrm>
          <a:prstGeom prst="rect">
            <a:avLst/>
          </a:prstGeom>
          <a:noFill/>
        </p:spPr>
        <p:txBody>
          <a:bodyPr wrap="square" rtlCol="0">
            <a:spAutoFit/>
          </a:bodyPr>
          <a:lstStyle/>
          <a:p>
            <a:pPr algn="l"/>
            <a:r>
              <a:rPr lang="zh-CN" altLang="en-US" sz="3600" b="1" smtClean="0">
                <a:solidFill>
                  <a:schemeClr val="tx1"/>
                </a:solidFill>
                <a:uFillTx/>
                <a:latin typeface="+mj-ea"/>
                <a:ea typeface="+mj-ea"/>
                <a:cs typeface="+mj-ea"/>
                <a:sym typeface="+mn-ea"/>
              </a:rPr>
              <a:t>（</a:t>
            </a:r>
            <a:r>
              <a:rPr lang="en-US" altLang="zh-CN" sz="3600" b="1" smtClean="0">
                <a:solidFill>
                  <a:schemeClr val="tx1"/>
                </a:solidFill>
                <a:uFillTx/>
                <a:latin typeface="+mj-ea"/>
                <a:ea typeface="+mj-ea"/>
                <a:cs typeface="+mj-ea"/>
                <a:sym typeface="+mn-ea"/>
              </a:rPr>
              <a:t>1</a:t>
            </a:r>
            <a:r>
              <a:rPr lang="zh-CN" altLang="en-US" sz="3600" b="1" smtClean="0">
                <a:solidFill>
                  <a:schemeClr val="tx1"/>
                </a:solidFill>
                <a:uFillTx/>
                <a:latin typeface="+mj-ea"/>
                <a:ea typeface="+mj-ea"/>
                <a:cs typeface="+mj-ea"/>
                <a:sym typeface="+mn-ea"/>
              </a:rPr>
              <a:t>）</a:t>
            </a:r>
            <a:r>
              <a:rPr lang="en-US" altLang="zh-CN" sz="3600" b="1" u="sng" smtClean="0">
                <a:solidFill>
                  <a:schemeClr val="tx1"/>
                </a:solidFill>
                <a:uFillTx/>
                <a:latin typeface="+mj-ea"/>
                <a:ea typeface="+mj-ea"/>
                <a:cs typeface="+mj-ea"/>
                <a:sym typeface="+mn-ea"/>
              </a:rPr>
              <a:t>20</a:t>
            </a:r>
            <a:r>
              <a:rPr lang="zh-CN" altLang="en-US" sz="3600" b="1" u="sng" smtClean="0">
                <a:solidFill>
                  <a:schemeClr val="tx1"/>
                </a:solidFill>
                <a:uFillTx/>
                <a:latin typeface="+mj-ea"/>
                <a:ea typeface="+mj-ea"/>
                <a:cs typeface="+mj-ea"/>
                <a:sym typeface="+mn-ea"/>
              </a:rPr>
              <a:t>世纪</a:t>
            </a:r>
            <a:r>
              <a:rPr lang="en-US" altLang="zh-CN" sz="3600" b="1" u="sng" smtClean="0">
                <a:solidFill>
                  <a:schemeClr val="tx1"/>
                </a:solidFill>
                <a:uFillTx/>
                <a:latin typeface="+mj-ea"/>
                <a:ea typeface="+mj-ea"/>
                <a:cs typeface="+mj-ea"/>
                <a:sym typeface="+mn-ea"/>
              </a:rPr>
              <a:t>70</a:t>
            </a:r>
            <a:r>
              <a:rPr lang="zh-CN" altLang="en-US" sz="3600" b="1" u="sng" smtClean="0">
                <a:solidFill>
                  <a:schemeClr val="tx1"/>
                </a:solidFill>
                <a:uFillTx/>
                <a:latin typeface="+mj-ea"/>
                <a:ea typeface="+mj-ea"/>
                <a:cs typeface="+mj-ea"/>
                <a:sym typeface="+mn-ea"/>
              </a:rPr>
              <a:t>年代以来</a:t>
            </a:r>
            <a:r>
              <a:rPr lang="zh-CN" altLang="en-US" sz="3600" b="1" smtClean="0">
                <a:solidFill>
                  <a:schemeClr val="tx1"/>
                </a:solidFill>
                <a:uFillTx/>
                <a:latin typeface="+mj-ea"/>
                <a:ea typeface="+mj-ea"/>
                <a:cs typeface="+mj-ea"/>
                <a:sym typeface="+mn-ea"/>
              </a:rPr>
              <a:t>，以信息技术为代表的</a:t>
            </a:r>
            <a:r>
              <a:rPr lang="zh-CN" altLang="en-US" sz="3600" b="1" smtClean="0">
                <a:solidFill>
                  <a:srgbClr val="FF0000"/>
                </a:solidFill>
                <a:uFillTx/>
                <a:latin typeface="+mj-ea"/>
                <a:ea typeface="+mj-ea"/>
                <a:cs typeface="+mj-ea"/>
                <a:sym typeface="+mn-ea"/>
              </a:rPr>
              <a:t>新的科学技术</a:t>
            </a:r>
            <a:r>
              <a:rPr lang="zh-CN" altLang="en-US" sz="3600" b="1" smtClean="0">
                <a:solidFill>
                  <a:schemeClr val="tx1"/>
                </a:solidFill>
                <a:uFillTx/>
                <a:latin typeface="+mj-ea"/>
                <a:ea typeface="+mj-ea"/>
                <a:cs typeface="+mj-ea"/>
                <a:sym typeface="+mn-ea"/>
              </a:rPr>
              <a:t>的发展成为经济全球化的主要推动力量。</a:t>
            </a:r>
            <a:endParaRPr lang="en-US" altLang="zh-CN" sz="3600" b="1" smtClean="0">
              <a:solidFill>
                <a:schemeClr val="tx1"/>
              </a:solidFill>
              <a:uFillTx/>
              <a:latin typeface="+mj-ea"/>
              <a:ea typeface="+mj-ea"/>
              <a:cs typeface="+mj-ea"/>
            </a:endParaRPr>
          </a:p>
          <a:p>
            <a:pPr algn="l"/>
            <a:r>
              <a:rPr lang="zh-CN" altLang="en-US" sz="3600" b="1" smtClean="0">
                <a:solidFill>
                  <a:schemeClr val="tx1"/>
                </a:solidFill>
                <a:uFillTx/>
                <a:latin typeface="+mj-ea"/>
                <a:ea typeface="+mj-ea"/>
                <a:cs typeface="+mj-ea"/>
                <a:sym typeface="+mn-ea"/>
              </a:rPr>
              <a:t>（</a:t>
            </a:r>
            <a:r>
              <a:rPr lang="en-US" altLang="zh-CN" sz="3600" b="1" smtClean="0">
                <a:solidFill>
                  <a:schemeClr val="tx1"/>
                </a:solidFill>
                <a:uFillTx/>
                <a:latin typeface="+mj-ea"/>
                <a:ea typeface="+mj-ea"/>
                <a:cs typeface="+mj-ea"/>
                <a:sym typeface="+mn-ea"/>
              </a:rPr>
              <a:t>2</a:t>
            </a:r>
            <a:r>
              <a:rPr lang="zh-CN" altLang="en-US" sz="3600" b="1" smtClean="0">
                <a:solidFill>
                  <a:schemeClr val="tx1"/>
                </a:solidFill>
                <a:uFillTx/>
                <a:latin typeface="+mj-ea"/>
                <a:ea typeface="+mj-ea"/>
                <a:cs typeface="+mj-ea"/>
                <a:sym typeface="+mn-ea"/>
              </a:rPr>
              <a:t>）</a:t>
            </a:r>
            <a:r>
              <a:rPr lang="zh-CN" altLang="en-US" sz="3600" b="1" u="sng" smtClean="0">
                <a:solidFill>
                  <a:schemeClr val="tx1"/>
                </a:solidFill>
                <a:uFillTx/>
                <a:latin typeface="+mj-ea"/>
                <a:ea typeface="+mj-ea"/>
                <a:cs typeface="+mj-ea"/>
                <a:sym typeface="+mn-ea"/>
              </a:rPr>
              <a:t>进入</a:t>
            </a:r>
            <a:r>
              <a:rPr lang="en-US" altLang="zh-CN" sz="3600" b="1" u="sng" smtClean="0">
                <a:solidFill>
                  <a:schemeClr val="tx1"/>
                </a:solidFill>
                <a:uFillTx/>
                <a:latin typeface="+mj-ea"/>
                <a:ea typeface="+mj-ea"/>
                <a:cs typeface="+mj-ea"/>
                <a:sym typeface="+mn-ea"/>
              </a:rPr>
              <a:t>90</a:t>
            </a:r>
            <a:r>
              <a:rPr lang="zh-CN" altLang="en-US" sz="3600" b="1" u="sng" smtClean="0">
                <a:solidFill>
                  <a:schemeClr val="tx1"/>
                </a:solidFill>
                <a:uFillTx/>
                <a:latin typeface="+mj-ea"/>
                <a:ea typeface="+mj-ea"/>
                <a:cs typeface="+mj-ea"/>
                <a:sym typeface="+mn-ea"/>
              </a:rPr>
              <a:t>年代</a:t>
            </a:r>
            <a:r>
              <a:rPr lang="zh-CN" altLang="en-US" sz="3600" b="1" smtClean="0">
                <a:solidFill>
                  <a:schemeClr val="tx1"/>
                </a:solidFill>
                <a:uFillTx/>
                <a:latin typeface="+mj-ea"/>
                <a:ea typeface="+mj-ea"/>
                <a:cs typeface="+mj-ea"/>
                <a:sym typeface="+mn-ea"/>
              </a:rPr>
              <a:t>，</a:t>
            </a:r>
            <a:r>
              <a:rPr lang="zh-CN" altLang="en-US" sz="3600" b="1" smtClean="0">
                <a:solidFill>
                  <a:srgbClr val="FF0000"/>
                </a:solidFill>
                <a:uFillTx/>
                <a:latin typeface="+mj-ea"/>
                <a:ea typeface="+mj-ea"/>
                <a:cs typeface="+mj-ea"/>
                <a:sym typeface="+mn-ea"/>
              </a:rPr>
              <a:t>跨国公司</a:t>
            </a:r>
            <a:r>
              <a:rPr lang="zh-CN" altLang="en-US" sz="3600" b="1" smtClean="0">
                <a:solidFill>
                  <a:schemeClr val="tx1"/>
                </a:solidFill>
                <a:uFillTx/>
                <a:latin typeface="+mj-ea"/>
                <a:ea typeface="+mj-ea"/>
                <a:cs typeface="+mj-ea"/>
                <a:sym typeface="+mn-ea"/>
              </a:rPr>
              <a:t>迅速发展、</a:t>
            </a:r>
            <a:r>
              <a:rPr lang="zh-CN" altLang="en-US" sz="3600" b="1" smtClean="0">
                <a:solidFill>
                  <a:srgbClr val="FF0000"/>
                </a:solidFill>
                <a:uFillTx/>
                <a:latin typeface="+mj-ea"/>
                <a:ea typeface="+mj-ea"/>
                <a:cs typeface="+mj-ea"/>
                <a:sym typeface="+mn-ea"/>
              </a:rPr>
              <a:t>世贸组织</a:t>
            </a:r>
            <a:r>
              <a:rPr lang="zh-CN" altLang="en-US" sz="3600" b="1" smtClean="0">
                <a:solidFill>
                  <a:schemeClr val="tx1"/>
                </a:solidFill>
                <a:uFillTx/>
                <a:latin typeface="+mj-ea"/>
                <a:ea typeface="+mj-ea"/>
                <a:cs typeface="+mj-ea"/>
                <a:sym typeface="+mn-ea"/>
              </a:rPr>
              <a:t>诞生，进一步促进了经济全球化发展。</a:t>
            </a:r>
            <a:endParaRPr lang="en-US" altLang="zh-CN" sz="3600" b="1" smtClean="0">
              <a:solidFill>
                <a:schemeClr val="tx1"/>
              </a:solidFill>
              <a:uFillTx/>
              <a:latin typeface="+mj-ea"/>
              <a:ea typeface="+mj-ea"/>
              <a:cs typeface="+mj-ea"/>
            </a:endParaRPr>
          </a:p>
          <a:p>
            <a:pPr algn="l"/>
            <a:r>
              <a:rPr lang="zh-CN" altLang="en-US" sz="3600" b="1" smtClean="0">
                <a:solidFill>
                  <a:schemeClr val="tx1"/>
                </a:solidFill>
                <a:uFillTx/>
                <a:latin typeface="+mj-ea"/>
                <a:ea typeface="+mj-ea"/>
                <a:cs typeface="+mj-ea"/>
                <a:sym typeface="+mn-ea"/>
              </a:rPr>
              <a:t>（</a:t>
            </a:r>
            <a:r>
              <a:rPr lang="en-US" altLang="zh-CN" sz="3600" b="1" smtClean="0">
                <a:solidFill>
                  <a:schemeClr val="tx1"/>
                </a:solidFill>
                <a:uFillTx/>
                <a:latin typeface="+mj-ea"/>
                <a:ea typeface="+mj-ea"/>
                <a:cs typeface="+mj-ea"/>
                <a:sym typeface="+mn-ea"/>
              </a:rPr>
              <a:t>3</a:t>
            </a:r>
            <a:r>
              <a:rPr lang="zh-CN" altLang="en-US" sz="3600" b="1" smtClean="0">
                <a:solidFill>
                  <a:schemeClr val="tx1"/>
                </a:solidFill>
                <a:uFillTx/>
                <a:latin typeface="+mj-ea"/>
                <a:ea typeface="+mj-ea"/>
                <a:cs typeface="+mj-ea"/>
                <a:sym typeface="+mn-ea"/>
              </a:rPr>
              <a:t>）</a:t>
            </a:r>
            <a:r>
              <a:rPr lang="zh-CN" altLang="en-US" sz="3600" b="1" u="sng" smtClean="0">
                <a:solidFill>
                  <a:schemeClr val="tx1"/>
                </a:solidFill>
                <a:uFillTx/>
                <a:latin typeface="+mj-ea"/>
                <a:ea typeface="+mj-ea"/>
                <a:cs typeface="+mj-ea"/>
                <a:sym typeface="+mn-ea"/>
              </a:rPr>
              <a:t>进入</a:t>
            </a:r>
            <a:r>
              <a:rPr lang="en-US" altLang="zh-CN" sz="3600" b="1" u="sng" smtClean="0">
                <a:solidFill>
                  <a:schemeClr val="tx1"/>
                </a:solidFill>
                <a:uFillTx/>
                <a:latin typeface="+mj-ea"/>
                <a:ea typeface="+mj-ea"/>
                <a:cs typeface="+mj-ea"/>
                <a:sym typeface="+mn-ea"/>
              </a:rPr>
              <a:t>21</a:t>
            </a:r>
            <a:r>
              <a:rPr lang="zh-CN" altLang="en-US" sz="3600" b="1" u="sng" smtClean="0">
                <a:solidFill>
                  <a:schemeClr val="tx1"/>
                </a:solidFill>
                <a:uFillTx/>
                <a:latin typeface="+mj-ea"/>
                <a:ea typeface="+mj-ea"/>
                <a:cs typeface="+mj-ea"/>
                <a:sym typeface="+mn-ea"/>
              </a:rPr>
              <a:t>世纪</a:t>
            </a:r>
            <a:r>
              <a:rPr lang="zh-CN" altLang="en-US" sz="3600" b="1" smtClean="0">
                <a:solidFill>
                  <a:schemeClr val="tx1"/>
                </a:solidFill>
                <a:uFillTx/>
                <a:latin typeface="+mj-ea"/>
                <a:ea typeface="+mj-ea"/>
                <a:cs typeface="+mj-ea"/>
                <a:sym typeface="+mn-ea"/>
              </a:rPr>
              <a:t>，随着互联网、人工智能等为代表的新一轮科技发展，经济全球化成为强劲的时代潮流。</a:t>
            </a:r>
            <a:endParaRPr lang="zh-CN" altLang="en-US" sz="3600" b="1" smtClean="0">
              <a:solidFill>
                <a:schemeClr val="tx1"/>
              </a:solidFill>
              <a:uFillTx/>
              <a:latin typeface="+mj-ea"/>
              <a:ea typeface="+mj-ea"/>
              <a:cs typeface="+mj-ea"/>
              <a:sym typeface="+mn-ea"/>
            </a:endParaRPr>
          </a:p>
          <a:p>
            <a:pPr algn="l"/>
            <a:r>
              <a:rPr lang="zh-CN" altLang="en-US" sz="3600" b="1">
                <a:solidFill>
                  <a:schemeClr val="tx1"/>
                </a:solidFill>
                <a:uFillTx/>
                <a:latin typeface="+mj-ea"/>
                <a:ea typeface="+mj-ea"/>
                <a:cs typeface="+mj-ea"/>
              </a:rPr>
              <a:t>（</a:t>
            </a:r>
            <a:r>
              <a:rPr lang="en-US" altLang="zh-CN" sz="3600" b="1">
                <a:solidFill>
                  <a:schemeClr val="tx1"/>
                </a:solidFill>
                <a:uFillTx/>
                <a:latin typeface="+mj-ea"/>
                <a:ea typeface="+mj-ea"/>
                <a:cs typeface="+mj-ea"/>
              </a:rPr>
              <a:t>4</a:t>
            </a:r>
            <a:r>
              <a:rPr lang="zh-CN" altLang="en-US" sz="3600" b="1">
                <a:solidFill>
                  <a:schemeClr val="tx1"/>
                </a:solidFill>
                <a:uFillTx/>
                <a:latin typeface="+mj-ea"/>
                <a:ea typeface="+mj-ea"/>
                <a:cs typeface="+mj-ea"/>
              </a:rPr>
              <a:t>）</a:t>
            </a:r>
            <a:r>
              <a:rPr lang="zh-CN" altLang="en-US" sz="3600" b="1">
                <a:solidFill>
                  <a:schemeClr val="tx1"/>
                </a:solidFill>
                <a:uFillTx/>
                <a:latin typeface="黑体" panose="02010609060101010101" pitchFamily="2" charset="-122"/>
                <a:ea typeface="黑体" panose="02010609060101010101" pitchFamily="2" charset="-122"/>
                <a:sym typeface="+mn-ea"/>
              </a:rPr>
              <a:t>两极格局的结束消除政治障碍。</a:t>
            </a:r>
            <a:endParaRPr lang="zh-CN" altLang="en-US" sz="3600" b="1">
              <a:solidFill>
                <a:schemeClr val="tx1"/>
              </a:solidFill>
              <a:uFillTx/>
              <a:latin typeface="黑体" pitchFamily="2" charset="-122"/>
              <a:ea typeface="黑体" panose="02010609060101010101" pitchFamily="2" charset="-122"/>
              <a:cs typeface="+mj-ea"/>
              <a:sym typeface="+mn-ea"/>
            </a:endParaRPr>
          </a:p>
        </p:txBody>
      </p:sp>
      <p:sp>
        <p:nvSpPr>
          <p:cNvPr id="5" name="文本框 4"/>
          <p:cNvSpPr txBox="1"/>
          <p:nvPr/>
        </p:nvSpPr>
        <p:spPr>
          <a:xfrm>
            <a:off x="0" y="168275"/>
            <a:ext cx="5367655" cy="521970"/>
          </a:xfrm>
          <a:prstGeom prst="rect">
            <a:avLst/>
          </a:prstGeom>
          <a:solidFill>
            <a:srgbClr val="FFFF00"/>
          </a:solidFill>
          <a:ln w="15875">
            <a:solidFill>
              <a:srgbClr val="FF0000"/>
            </a:solidFill>
          </a:ln>
        </p:spPr>
        <p:txBody>
          <a:bodyPr wrap="none" rtlCol="0" anchor="t">
            <a:spAutoFit/>
          </a:bodyPr>
          <a:lstStyle/>
          <a:p>
            <a:r>
              <a:rPr lang="en-US" altLang="zh-CN" sz="2800" b="1" smtClean="0">
                <a:uFillTx/>
                <a:latin typeface="黑体" panose="02010609060101010101" pitchFamily="2" charset="-122"/>
                <a:ea typeface="黑体" panose="02010609060101010101" pitchFamily="2" charset="-122"/>
                <a:cs typeface="黑体" panose="02010609060101010101" pitchFamily="2" charset="-122"/>
                <a:sym typeface="+mn-ea"/>
              </a:rPr>
              <a:t>3</a:t>
            </a:r>
            <a:r>
              <a:rPr lang="zh-CN" altLang="en-US" sz="2800" b="1" smtClean="0">
                <a:uFillTx/>
                <a:latin typeface="黑体" panose="02010609060101010101" pitchFamily="2" charset="-122"/>
                <a:ea typeface="黑体" panose="02010609060101010101" pitchFamily="2" charset="-122"/>
                <a:cs typeface="黑体" panose="02010609060101010101" pitchFamily="2" charset="-122"/>
                <a:sym typeface="+mn-ea"/>
              </a:rPr>
              <a:t>、经济全球化的进程加快的原因</a:t>
            </a:r>
            <a:endParaRPr lang="zh-CN" altLang="en-US" sz="2800"/>
          </a:p>
        </p:txBody>
      </p:sp>
      <p:pic>
        <p:nvPicPr>
          <p:cNvPr id="9" name="Picture 36" descr="信息技术"/>
          <p:cNvPicPr>
            <a:picLocks noChangeAspect="1"/>
          </p:cNvPicPr>
          <p:nvPr/>
        </p:nvPicPr>
        <p:blipFill>
          <a:blip r:embed="rId2"/>
          <a:stretch>
            <a:fillRect/>
          </a:stretch>
        </p:blipFill>
        <p:spPr>
          <a:xfrm>
            <a:off x="8352790" y="0"/>
            <a:ext cx="3776345" cy="3487420"/>
          </a:xfrm>
          <a:prstGeom prst="rect">
            <a:avLst/>
          </a:prstGeom>
          <a:noFill/>
          <a:ln w="9525">
            <a:noFill/>
          </a:ln>
        </p:spPr>
      </p:pic>
      <p:grpSp>
        <p:nvGrpSpPr>
          <p:cNvPr id="6" name="Group 67"/>
          <p:cNvGrpSpPr/>
          <p:nvPr/>
        </p:nvGrpSpPr>
        <p:grpSpPr>
          <a:xfrm>
            <a:off x="9105265" y="3716655"/>
            <a:ext cx="2681605" cy="2814320"/>
            <a:chOff x="2273" y="2044"/>
            <a:chExt cx="1046" cy="1016"/>
          </a:xfrm>
        </p:grpSpPr>
        <p:grpSp>
          <p:nvGrpSpPr>
            <p:cNvPr id="13355" name="Group 43"/>
            <p:cNvGrpSpPr/>
            <p:nvPr/>
          </p:nvGrpSpPr>
          <p:grpSpPr>
            <a:xfrm>
              <a:off x="2273" y="2044"/>
              <a:ext cx="1046" cy="1016"/>
              <a:chOff x="2457" y="2000"/>
              <a:chExt cx="901" cy="888"/>
            </a:xfrm>
          </p:grpSpPr>
          <p:pic>
            <p:nvPicPr>
              <p:cNvPr id="13357" name="Picture 44" descr="circuler_1"/>
              <p:cNvPicPr>
                <a:picLocks noChangeAspect="1"/>
              </p:cNvPicPr>
              <p:nvPr/>
            </p:nvPicPr>
            <p:blipFill>
              <a:blip r:embed="rId3"/>
              <a:stretch>
                <a:fillRect/>
              </a:stretch>
            </p:blipFill>
            <p:spPr>
              <a:xfrm>
                <a:off x="2457" y="2000"/>
                <a:ext cx="901" cy="886"/>
              </a:xfrm>
              <a:prstGeom prst="rect">
                <a:avLst/>
              </a:prstGeom>
              <a:noFill/>
              <a:ln w="9525">
                <a:noFill/>
              </a:ln>
            </p:spPr>
          </p:pic>
          <p:sp>
            <p:nvSpPr>
              <p:cNvPr id="26" name="Oval 45"/>
              <p:cNvSpPr>
                <a:spLocks noChangeArrowheads="1"/>
              </p:cNvSpPr>
              <p:nvPr/>
            </p:nvSpPr>
            <p:spPr bwMode="gray">
              <a:xfrm>
                <a:off x="2457" y="2000"/>
                <a:ext cx="895" cy="888"/>
              </a:xfrm>
              <a:prstGeom prst="ellipse">
                <a:avLst/>
              </a:prstGeom>
              <a:gradFill rotWithShape="1">
                <a:gsLst>
                  <a:gs pos="0">
                    <a:srgbClr val="FFFF99">
                      <a:gamma/>
                      <a:shade val="26275"/>
                      <a:invGamma/>
                      <a:alpha val="89999"/>
                    </a:srgbClr>
                  </a:gs>
                  <a:gs pos="50000">
                    <a:srgbClr val="FFFF99">
                      <a:alpha val="45000"/>
                    </a:srgbClr>
                  </a:gs>
                  <a:gs pos="100000">
                    <a:srgbClr val="FFFF99">
                      <a:gamma/>
                      <a:shade val="26275"/>
                      <a:invGamma/>
                      <a:alpha val="89999"/>
                    </a:srgbClr>
                  </a:gs>
                </a:gsLst>
                <a:lin ang="5400000" scaled="1"/>
              </a:gradFill>
              <a:ln w="57150" algn="ctr">
                <a:solidFill>
                  <a:srgbClr val="F8F8F8"/>
                </a:solidFill>
                <a:round/>
              </a:ln>
              <a:effectLst/>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rgbClr val="080808"/>
                  </a:solidFill>
                  <a:effectLst/>
                  <a:uLnTx/>
                  <a:uFillTx/>
                  <a:latin typeface="Arial" pitchFamily="34" charset="0"/>
                  <a:ea typeface="+mn-ea"/>
                  <a:cs typeface="+mn-cs"/>
                </a:endParaRPr>
              </a:p>
            </p:txBody>
          </p:sp>
          <p:sp>
            <p:nvSpPr>
              <p:cNvPr id="13361" name="Freeform 46"/>
              <p:cNvSpPr/>
              <p:nvPr/>
            </p:nvSpPr>
            <p:spPr>
              <a:xfrm>
                <a:off x="2550" y="2018"/>
                <a:ext cx="703" cy="308"/>
              </a:xfrm>
              <a:custGeom>
                <a:gdLst>
                  <a:gd name="txL" fmla="*/ 0 w 1321"/>
                  <a:gd name="txT" fmla="*/ 0 h 712"/>
                  <a:gd name="txR" fmla="*/ 1321 w 1321"/>
                  <a:gd name="txB" fmla="*/ 712 h 712"/>
                </a:gdLst>
                <a:cxnLst>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0" y="0"/>
                  </a:cxn>
                  <a:cxn ang="0">
                    <a:pos x="0"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Lst>
                <a:rect l="txL" t="txT" r="txR" b="tx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E2E1B7"/>
                  </a:gs>
                </a:gsLst>
                <a:lin ang="5400000" scaled="1"/>
              </a:gradFill>
              <a:ln w="0">
                <a:noFill/>
              </a:ln>
            </p:spPr>
            <p:txBody>
              <a:bodyPr/>
              <a:lstStyle/>
              <a:p>
                <a:endParaRPr lang="zh-CN" altLang="en-US">
                  <a:latin typeface="Arial" pitchFamily="34" charset="0"/>
                </a:endParaRPr>
              </a:p>
            </p:txBody>
          </p:sp>
          <p:grpSp>
            <p:nvGrpSpPr>
              <p:cNvPr id="13362" name="Group 47"/>
              <p:cNvGrpSpPr/>
              <p:nvPr/>
            </p:nvGrpSpPr>
            <p:grpSpPr>
              <a:xfrm rot="-1297425" flipH="1" flipV="1">
                <a:off x="2522" y="2688"/>
                <a:ext cx="787" cy="182"/>
                <a:chOff x="2524" y="1060"/>
                <a:chExt cx="898" cy="236"/>
              </a:xfrm>
            </p:grpSpPr>
            <p:grpSp>
              <p:nvGrpSpPr>
                <p:cNvPr id="13363" name="Group 48"/>
                <p:cNvGrpSpPr/>
                <p:nvPr/>
              </p:nvGrpSpPr>
              <p:grpSpPr>
                <a:xfrm>
                  <a:off x="2524" y="1060"/>
                  <a:ext cx="742" cy="186"/>
                  <a:chOff x="1565" y="2568"/>
                  <a:chExt cx="1118" cy="279"/>
                </a:xfrm>
              </p:grpSpPr>
              <p:sp>
                <p:nvSpPr>
                  <p:cNvPr id="13369" name="AutoShape 49"/>
                  <p:cNvSpPr/>
                  <p:nvPr/>
                </p:nvSpPr>
                <p:spPr>
                  <a:xfrm rot="5263130">
                    <a:off x="1859" y="2273"/>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70" name="AutoShape 50"/>
                  <p:cNvSpPr/>
                  <p:nvPr/>
                </p:nvSpPr>
                <p:spPr>
                  <a:xfrm rot="6078281">
                    <a:off x="1995" y="2273"/>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71" name="AutoShape 51"/>
                  <p:cNvSpPr/>
                  <p:nvPr/>
                </p:nvSpPr>
                <p:spPr>
                  <a:xfrm rot="6373927">
                    <a:off x="2071" y="2295"/>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72" name="AutoShape 52"/>
                  <p:cNvSpPr/>
                  <p:nvPr/>
                </p:nvSpPr>
                <p:spPr>
                  <a:xfrm rot="6906312">
                    <a:off x="2161" y="2325"/>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grpSp>
            <p:grpSp>
              <p:nvGrpSpPr>
                <p:cNvPr id="13364" name="Group 53"/>
                <p:cNvGrpSpPr/>
                <p:nvPr/>
              </p:nvGrpSpPr>
              <p:grpSpPr>
                <a:xfrm rot="1353540">
                  <a:off x="2680" y="1110"/>
                  <a:ext cx="742" cy="186"/>
                  <a:chOff x="1565" y="2568"/>
                  <a:chExt cx="1118" cy="279"/>
                </a:xfrm>
              </p:grpSpPr>
              <p:sp>
                <p:nvSpPr>
                  <p:cNvPr id="13365" name="AutoShape 54"/>
                  <p:cNvSpPr/>
                  <p:nvPr/>
                </p:nvSpPr>
                <p:spPr>
                  <a:xfrm rot="5263130">
                    <a:off x="1859" y="2273"/>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66" name="AutoShape 55"/>
                  <p:cNvSpPr/>
                  <p:nvPr/>
                </p:nvSpPr>
                <p:spPr>
                  <a:xfrm rot="6078281">
                    <a:off x="1995" y="2273"/>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67" name="AutoShape 56"/>
                  <p:cNvSpPr/>
                  <p:nvPr/>
                </p:nvSpPr>
                <p:spPr>
                  <a:xfrm rot="6373927">
                    <a:off x="2071" y="2295"/>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sp>
                <p:nvSpPr>
                  <p:cNvPr id="13368" name="AutoShape 57"/>
                  <p:cNvSpPr/>
                  <p:nvPr/>
                </p:nvSpPr>
                <p:spPr>
                  <a:xfrm rot="6906312">
                    <a:off x="2161" y="2325"/>
                    <a:ext cx="227" cy="816"/>
                  </a:xfrm>
                  <a:prstGeom prst="moon">
                    <a:avLst>
                      <a:gd name="adj" fmla="val 49773"/>
                    </a:avLst>
                  </a:prstGeom>
                  <a:solidFill>
                    <a:srgbClr val="F8F8F8">
                      <a:alpha val="3922"/>
                    </a:srgbClr>
                  </a:solidFill>
                  <a:ln w="9525">
                    <a:noFill/>
                  </a:ln>
                </p:spPr>
                <p:txBody>
                  <a:bodyPr vert="eaVert" wrap="none" anchor="ctr"/>
                  <a:lstStyle/>
                  <a:p>
                    <a:pPr>
                      <a:lnSpc>
                        <a:spcPct val="90000"/>
                      </a:lnSpc>
                      <a:buFont typeface="Arial" panose="020b0604020202020204" pitchFamily="34" charset="0"/>
                      <a:buChar char="•"/>
                    </a:pPr>
                    <a:endParaRPr lang="zh-CN" altLang="zh-CN">
                      <a:solidFill>
                        <a:srgbClr val="080808"/>
                      </a:solidFill>
                      <a:latin typeface="Calibri"/>
                    </a:endParaRPr>
                  </a:p>
                </p:txBody>
              </p:sp>
            </p:grpSp>
          </p:grpSp>
        </p:grpSp>
        <p:pic>
          <p:nvPicPr>
            <p:cNvPr id="13356" name="Picture 60" descr="1"/>
            <p:cNvPicPr>
              <a:picLocks noChangeAspect="1"/>
            </p:cNvPicPr>
            <p:nvPr/>
          </p:nvPicPr>
          <p:blipFill>
            <a:blip r:embed="rId4"/>
            <a:stretch>
              <a:fillRect/>
            </a:stretch>
          </p:blipFill>
          <p:spPr>
            <a:xfrm>
              <a:off x="2322" y="2105"/>
              <a:ext cx="953" cy="809"/>
            </a:xfrm>
            <a:prstGeom prst="rect">
              <a:avLst/>
            </a:prstGeom>
            <a:noFill/>
            <a:ln w="9525">
              <a:noFill/>
            </a:ln>
          </p:spPr>
        </p:pic>
      </p:grpSp>
    </p:spTree>
    <p:custDataLst>
      <p:tags r:id="rId5"/>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50850" y="280670"/>
            <a:ext cx="4973955" cy="113601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7200"/>
              <a:t>经济全球化</a:t>
            </a:r>
            <a:endParaRPr lang="zh-CN" altLang="en-US" sz="7200"/>
          </a:p>
        </p:txBody>
      </p:sp>
      <p:sp>
        <p:nvSpPr>
          <p:cNvPr id="3" name="等于号 2"/>
          <p:cNvSpPr/>
          <p:nvPr/>
        </p:nvSpPr>
        <p:spPr>
          <a:xfrm>
            <a:off x="5424805" y="497205"/>
            <a:ext cx="1473200" cy="70231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6767195" y="280035"/>
            <a:ext cx="4973955" cy="113601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7200"/>
              <a:t>风险全球化</a:t>
            </a:r>
            <a:endParaRPr lang="zh-CN" altLang="en-US" sz="7200"/>
          </a:p>
        </p:txBody>
      </p:sp>
      <p:sp>
        <p:nvSpPr>
          <p:cNvPr id="5" name="矩形 4"/>
          <p:cNvSpPr/>
          <p:nvPr/>
        </p:nvSpPr>
        <p:spPr>
          <a:xfrm>
            <a:off x="450850" y="1663700"/>
            <a:ext cx="11290300" cy="113601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7200"/>
              <a:t>抓住机遇，迎接挑战</a:t>
            </a:r>
            <a:endParaRPr lang="zh-CN" altLang="en-US" sz="7200"/>
          </a:p>
        </p:txBody>
      </p:sp>
      <p:pic>
        <p:nvPicPr>
          <p:cNvPr id="8" name="图片 7"/>
          <p:cNvPicPr>
            <a:picLocks noChangeAspect="1"/>
          </p:cNvPicPr>
          <p:nvPr/>
        </p:nvPicPr>
        <p:blipFill>
          <a:blip r:embed="rId2"/>
          <a:stretch>
            <a:fillRect/>
          </a:stretch>
        </p:blipFill>
        <p:spPr>
          <a:xfrm>
            <a:off x="450850" y="2885440"/>
            <a:ext cx="5236210" cy="3781425"/>
          </a:xfrm>
          <a:prstGeom prst="rect">
            <a:avLst/>
          </a:prstGeom>
          <a:ln>
            <a:noFill/>
          </a:ln>
          <a:effectLst>
            <a:outerShdw blurRad="190500" algn="tl" rotWithShape="0">
              <a:srgbClr val="000000">
                <a:alpha val="70000"/>
              </a:srgbClr>
            </a:outerShdw>
          </a:effectLst>
        </p:spPr>
      </p:pic>
      <p:pic>
        <p:nvPicPr>
          <p:cNvPr id="10" name="Picture 6" descr="https://img1.utuku.china.com/600x0/mili/20181006/c5e5e44d-cec4-4976-abe3-e5257f91aca9.jpg"/>
          <p:cNvPicPr>
            <a:picLocks noChangeAspect="1" noChangeArrowheads="1"/>
          </p:cNvPicPr>
          <p:nvPr/>
        </p:nvPicPr>
        <p:blipFill>
          <a:blip r:embed="rId3"/>
          <a:stretch>
            <a:fillRect/>
          </a:stretch>
        </p:blipFill>
        <p:spPr bwMode="auto">
          <a:xfrm>
            <a:off x="6241415" y="2885440"/>
            <a:ext cx="4915535" cy="3798570"/>
          </a:xfrm>
          <a:prstGeom prst="rect">
            <a:avLst/>
          </a:prstGeom>
          <a:ln>
            <a:noFill/>
          </a:ln>
          <a:effectLst>
            <a:outerShdw blurRad="190500" algn="tl" rotWithShape="0">
              <a:srgbClr val="000000">
                <a:alpha val="70000"/>
              </a:srgbClr>
            </a:outerShdw>
          </a:effectLst>
        </p:spPr>
      </p:pic>
    </p:spTree>
    <p:custDataLst>
      <p:tags r:id="rId4"/>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Picture 2" descr="https://img.51wendang.com/pic/f37ec19ed908de063eea9a13/2-810-jpg_6-1080-0-0-1080.jpg"/>
          <p:cNvPicPr>
            <a:picLocks noChangeAspect="1"/>
          </p:cNvPicPr>
          <p:nvPr/>
        </p:nvPicPr>
        <p:blipFill>
          <a:blip r:embed="rId2"/>
          <a:stretch>
            <a:fillRect/>
          </a:stretch>
        </p:blipFill>
        <p:spPr>
          <a:xfrm>
            <a:off x="290830" y="977217"/>
            <a:ext cx="5117260" cy="3432087"/>
          </a:xfrm>
          <a:prstGeom prst="rect">
            <a:avLst/>
          </a:prstGeom>
          <a:noFill/>
          <a:ln w="9525">
            <a:noFill/>
          </a:ln>
        </p:spPr>
      </p:pic>
      <p:sp>
        <p:nvSpPr>
          <p:cNvPr id="4" name="Text Box 12"/>
          <p:cNvSpPr txBox="1"/>
          <p:nvPr/>
        </p:nvSpPr>
        <p:spPr>
          <a:xfrm>
            <a:off x="7136876" y="2913118"/>
            <a:ext cx="930275" cy="420370"/>
          </a:xfrm>
          <a:prstGeom prst="rect">
            <a:avLst/>
          </a:prstGeom>
          <a:noFill/>
          <a:ln w="9525">
            <a:noFill/>
          </a:ln>
        </p:spPr>
        <p:txBody>
          <a:bodyPr wrap="none">
            <a:spAutoFit/>
          </a:bodyPr>
          <a:lstStyle/>
          <a:p>
            <a:r>
              <a:rPr lang="zh-CN" altLang="en-US" sz="2135" b="1">
                <a:latin typeface="Times New Roman" panose="02020603050405020304" pitchFamily="18" charset="0"/>
              </a:rPr>
              <a:t>欧   盟</a:t>
            </a:r>
            <a:endParaRPr lang="zh-CN" altLang="en-US" sz="2135" b="1">
              <a:latin typeface="Times New Roman" pitchFamily="18" charset="0"/>
            </a:endParaRPr>
          </a:p>
        </p:txBody>
      </p:sp>
      <p:sp>
        <p:nvSpPr>
          <p:cNvPr id="5" name="Text Box 13"/>
          <p:cNvSpPr txBox="1"/>
          <p:nvPr/>
        </p:nvSpPr>
        <p:spPr>
          <a:xfrm>
            <a:off x="9152546" y="2913118"/>
            <a:ext cx="822960" cy="372745"/>
          </a:xfrm>
          <a:prstGeom prst="rect">
            <a:avLst/>
          </a:prstGeom>
          <a:noFill/>
          <a:ln w="9525">
            <a:noFill/>
          </a:ln>
        </p:spPr>
        <p:txBody>
          <a:bodyPr wrap="none">
            <a:spAutoFit/>
          </a:bodyPr>
          <a:lstStyle/>
          <a:p>
            <a:r>
              <a:rPr lang="zh-CN" altLang="en-US" sz="1830" b="1">
                <a:latin typeface="Times New Roman" panose="02020603050405020304" pitchFamily="18" charset="0"/>
              </a:rPr>
              <a:t>东   盟</a:t>
            </a:r>
            <a:endParaRPr lang="zh-CN" altLang="en-US" sz="1830" b="1">
              <a:latin typeface="Times New Roman" pitchFamily="18" charset="0"/>
            </a:endParaRPr>
          </a:p>
        </p:txBody>
      </p:sp>
      <p:pic>
        <p:nvPicPr>
          <p:cNvPr id="6" name="Picture 14" descr="1"/>
          <p:cNvPicPr>
            <a:picLocks noChangeAspect="1"/>
          </p:cNvPicPr>
          <p:nvPr/>
        </p:nvPicPr>
        <p:blipFill>
          <a:blip r:embed="rId3"/>
          <a:stretch>
            <a:fillRect/>
          </a:stretch>
        </p:blipFill>
        <p:spPr>
          <a:xfrm>
            <a:off x="8553293" y="1660135"/>
            <a:ext cx="1785653" cy="1294145"/>
          </a:xfrm>
          <a:prstGeom prst="rect">
            <a:avLst/>
          </a:prstGeom>
          <a:noFill/>
          <a:ln w="9525">
            <a:noFill/>
          </a:ln>
        </p:spPr>
      </p:pic>
      <p:sp>
        <p:nvSpPr>
          <p:cNvPr id="7" name="Text Box 15"/>
          <p:cNvSpPr txBox="1"/>
          <p:nvPr/>
        </p:nvSpPr>
        <p:spPr>
          <a:xfrm>
            <a:off x="6606308" y="4664656"/>
            <a:ext cx="1809750" cy="372745"/>
          </a:xfrm>
          <a:prstGeom prst="rect">
            <a:avLst/>
          </a:prstGeom>
          <a:noFill/>
          <a:ln w="9525">
            <a:noFill/>
          </a:ln>
        </p:spPr>
        <p:txBody>
          <a:bodyPr wrap="none">
            <a:spAutoFit/>
          </a:bodyPr>
          <a:lstStyle/>
          <a:p>
            <a:r>
              <a:rPr lang="zh-CN" altLang="en-US" sz="1830" b="1">
                <a:latin typeface="Times New Roman" panose="02020603050405020304" pitchFamily="18" charset="0"/>
              </a:rPr>
              <a:t>北美自由贸易区</a:t>
            </a:r>
            <a:endParaRPr lang="zh-CN" altLang="en-US" sz="1830" b="1">
              <a:latin typeface="Times New Roman" panose="02020603050405020304" pitchFamily="18" charset="0"/>
            </a:endParaRPr>
          </a:p>
        </p:txBody>
      </p:sp>
      <p:pic>
        <p:nvPicPr>
          <p:cNvPr id="8" name="Picture 16" descr="1"/>
          <p:cNvPicPr>
            <a:picLocks noChangeAspect="1"/>
          </p:cNvPicPr>
          <p:nvPr/>
        </p:nvPicPr>
        <p:blipFill>
          <a:blip r:embed="rId4"/>
          <a:stretch>
            <a:fillRect/>
          </a:stretch>
        </p:blipFill>
        <p:spPr>
          <a:xfrm>
            <a:off x="6483515" y="3258399"/>
            <a:ext cx="1742071" cy="1452735"/>
          </a:xfrm>
          <a:prstGeom prst="rect">
            <a:avLst/>
          </a:prstGeom>
          <a:noFill/>
          <a:ln w="9525">
            <a:noFill/>
          </a:ln>
        </p:spPr>
      </p:pic>
      <p:sp>
        <p:nvSpPr>
          <p:cNvPr id="9" name="Text Box 17"/>
          <p:cNvSpPr txBox="1"/>
          <p:nvPr/>
        </p:nvSpPr>
        <p:spPr>
          <a:xfrm>
            <a:off x="8716725" y="4710879"/>
            <a:ext cx="1577340" cy="372745"/>
          </a:xfrm>
          <a:prstGeom prst="rect">
            <a:avLst/>
          </a:prstGeom>
          <a:noFill/>
          <a:ln w="9525">
            <a:noFill/>
          </a:ln>
        </p:spPr>
        <p:txBody>
          <a:bodyPr wrap="none">
            <a:spAutoFit/>
          </a:bodyPr>
          <a:lstStyle/>
          <a:p>
            <a:r>
              <a:rPr lang="zh-CN" altLang="en-US" sz="1830" b="1">
                <a:latin typeface="Times New Roman" panose="02020603050405020304" pitchFamily="18" charset="0"/>
              </a:rPr>
              <a:t>亚太经合组织</a:t>
            </a:r>
            <a:endParaRPr lang="zh-CN" altLang="en-US" sz="1830" b="1">
              <a:latin typeface="Times New Roman" panose="02020603050405020304" pitchFamily="18" charset="0"/>
            </a:endParaRPr>
          </a:p>
        </p:txBody>
      </p:sp>
      <p:pic>
        <p:nvPicPr>
          <p:cNvPr id="10" name="Picture 18" descr="1"/>
          <p:cNvPicPr>
            <a:picLocks noChangeAspect="1"/>
          </p:cNvPicPr>
          <p:nvPr/>
        </p:nvPicPr>
        <p:blipFill>
          <a:blip r:embed="rId5"/>
          <a:stretch>
            <a:fillRect/>
          </a:stretch>
        </p:blipFill>
        <p:spPr>
          <a:xfrm>
            <a:off x="8416493" y="3348939"/>
            <a:ext cx="2093150" cy="1315936"/>
          </a:xfrm>
          <a:prstGeom prst="rect">
            <a:avLst/>
          </a:prstGeom>
          <a:noFill/>
          <a:ln w="9525">
            <a:noFill/>
          </a:ln>
        </p:spPr>
      </p:pic>
      <p:pic>
        <p:nvPicPr>
          <p:cNvPr id="11" name="Picture 11" descr="huihui"/>
          <p:cNvPicPr>
            <a:picLocks noChangeAspect="1"/>
          </p:cNvPicPr>
          <p:nvPr/>
        </p:nvPicPr>
        <p:blipFill>
          <a:blip r:embed="rId6"/>
          <a:stretch>
            <a:fillRect/>
          </a:stretch>
        </p:blipFill>
        <p:spPr>
          <a:xfrm>
            <a:off x="6483145" y="1660135"/>
            <a:ext cx="2004775" cy="1252984"/>
          </a:xfrm>
          <a:prstGeom prst="rect">
            <a:avLst/>
          </a:prstGeom>
          <a:noFill/>
          <a:ln w="9525">
            <a:noFill/>
          </a:ln>
        </p:spPr>
      </p:pic>
      <p:sp>
        <p:nvSpPr>
          <p:cNvPr id="12" name="矩形 11"/>
          <p:cNvSpPr/>
          <p:nvPr/>
        </p:nvSpPr>
        <p:spPr>
          <a:xfrm>
            <a:off x="137160" y="4593590"/>
            <a:ext cx="5424805" cy="1938020"/>
          </a:xfrm>
          <a:prstGeom prst="rect">
            <a:avLst/>
          </a:prstGeom>
          <a:noFill/>
          <a:ln w="9525">
            <a:noFill/>
          </a:ln>
        </p:spPr>
        <p:txBody>
          <a:bodyPr wrap="square">
            <a:spAutoFit/>
          </a:bodyPr>
          <a:lstStyle/>
          <a:p>
            <a:r>
              <a:rPr lang="zh-CN" altLang="en-US" sz="2400" b="1">
                <a:solidFill>
                  <a:srgbClr val="FF0000"/>
                </a:solidFill>
                <a:latin typeface="黑体" panose="02010609060101010101" pitchFamily="2" charset="-122"/>
                <a:ea typeface="黑体" panose="02010609060101010101" pitchFamily="2" charset="-122"/>
              </a:rPr>
              <a:t>  区域经济集团化是指地理上相近的几个国家，为了获得区域内的经济聚集效应和互补效应，为促进生产要素和商品在一定区域进行自由流动和合理互补为宗旨而建立的跨国性的区域经济集团。</a:t>
            </a:r>
            <a:endParaRPr lang="zh-CN" altLang="en-US" sz="2400" b="1">
              <a:solidFill>
                <a:srgbClr val="FF0000"/>
              </a:solidFill>
              <a:latin typeface="黑体" pitchFamily="2" charset="-122"/>
              <a:ea typeface="黑体" panose="02010609060101010101" pitchFamily="2" charset="-122"/>
            </a:endParaRPr>
          </a:p>
        </p:txBody>
      </p:sp>
      <p:sp>
        <p:nvSpPr>
          <p:cNvPr id="13" name="文本框 12"/>
          <p:cNvSpPr txBox="1"/>
          <p:nvPr/>
        </p:nvSpPr>
        <p:spPr>
          <a:xfrm>
            <a:off x="290830" y="198120"/>
            <a:ext cx="3222625" cy="521970"/>
          </a:xfrm>
          <a:prstGeom prst="rect">
            <a:avLst/>
          </a:prstGeom>
          <a:solidFill>
            <a:srgbClr val="FFFF00"/>
          </a:solidFill>
          <a:ln w="15875">
            <a:solidFill>
              <a:srgbClr val="FF0000"/>
            </a:solidFill>
          </a:ln>
        </p:spPr>
        <p:txBody>
          <a:bodyPr wrap="none" rtlCol="0" anchor="t">
            <a:spAutoFit/>
          </a:bodyPr>
          <a:lstStyle/>
          <a:p>
            <a:pPr algn="l"/>
            <a:r>
              <a:rPr lang="en-US" altLang="zh-CN" sz="2800" b="1" smtClean="0">
                <a:uFillTx/>
                <a:latin typeface="黑体" panose="02010609060101010101" pitchFamily="2" charset="-122"/>
                <a:ea typeface="黑体" panose="02010609060101010101" pitchFamily="2" charset="-122"/>
                <a:cs typeface="黑体" panose="02010609060101010101" pitchFamily="2" charset="-122"/>
                <a:sym typeface="+mn-ea"/>
              </a:rPr>
              <a:t>6</a:t>
            </a:r>
            <a:r>
              <a:rPr lang="zh-CN" altLang="en-US" sz="2800" b="1" smtClean="0">
                <a:uFillTx/>
                <a:latin typeface="黑体" panose="02010609060101010101" pitchFamily="2" charset="-122"/>
                <a:ea typeface="黑体" panose="02010609060101010101" pitchFamily="2" charset="-122"/>
                <a:cs typeface="黑体" panose="02010609060101010101" pitchFamily="2" charset="-122"/>
                <a:sym typeface="+mn-ea"/>
              </a:rPr>
              <a:t>、</a:t>
            </a: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区域经济集团化</a:t>
            </a:r>
            <a:endParaRPr lang="zh-CN" altLang="en-US" sz="2800">
              <a:latin typeface="黑体" pitchFamily="2" charset="-122"/>
              <a:ea typeface="黑体" panose="02010609060101010101" pitchFamily="2" charset="-122"/>
              <a:cs typeface="黑体" panose="0201060906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9" name="직선 연결선 7"/>
          <p:cNvCxnSpPr/>
          <p:nvPr/>
        </p:nvCxnSpPr>
        <p:spPr>
          <a:xfrm>
            <a:off x="1514475" y="-531440"/>
            <a:ext cx="9153000" cy="9525"/>
          </a:xfrm>
          <a:prstGeom prst="line">
            <a:avLst/>
          </a:prstGeom>
          <a:ln>
            <a:gradFill flip="none" rotWithShape="1">
              <a:gsLst>
                <a:gs pos="0">
                  <a:schemeClr val="bg1">
                    <a:lumMod val="75000"/>
                  </a:schemeClr>
                </a:gs>
                <a:gs pos="0">
                  <a:schemeClr val="bg1">
                    <a:lumMod val="75000"/>
                  </a:schemeClr>
                </a:gs>
                <a:gs pos="81000">
                  <a:schemeClr val="bg1">
                    <a:lumMod val="95000"/>
                  </a:schemeClr>
                </a:gs>
                <a:gs pos="100000">
                  <a:schemeClr val="bg1">
                    <a:lumMod val="85000"/>
                    <a:alpha val="81000"/>
                  </a:schemeClr>
                </a:gs>
              </a:gsLst>
              <a:lin ang="0" scaled="1"/>
            </a:gradFill>
          </a:ln>
        </p:spPr>
        <p:style>
          <a:lnRef idx="1">
            <a:schemeClr val="accent1"/>
          </a:lnRef>
          <a:fillRef idx="0">
            <a:schemeClr val="accent1"/>
          </a:fillRef>
          <a:effectRef idx="0">
            <a:schemeClr val="accent1"/>
          </a:effectRef>
          <a:fontRef idx="minor">
            <a:schemeClr val="tx1"/>
          </a:fontRef>
        </p:style>
      </p:cxnSp>
      <p:sp>
        <p:nvSpPr>
          <p:cNvPr id="10" name="文本框 52"/>
          <p:cNvSpPr txBox="1"/>
          <p:nvPr/>
        </p:nvSpPr>
        <p:spPr>
          <a:xfrm>
            <a:off x="1635918" y="137280"/>
            <a:ext cx="4532089" cy="52197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CN" altLang="en-US" sz="2800" b="1" spc="200" smtClean="0">
                <a:solidFill>
                  <a:srgbClr val="0070C0"/>
                </a:solidFill>
                <a:uFillTx/>
                <a:latin typeface="微软雅黑" panose="020b0503020204020204" pitchFamily="34" charset="-122"/>
                <a:ea typeface="微软雅黑" panose="020b0503020204020204" pitchFamily="34" charset="-122"/>
              </a:rPr>
              <a:t>二、经</a:t>
            </a:r>
            <a:r>
              <a:rPr lang="zh-CN" altLang="en-US" sz="2800" b="1" spc="200">
                <a:solidFill>
                  <a:srgbClr val="0070C0"/>
                </a:solidFill>
                <a:uFillTx/>
                <a:latin typeface="微软雅黑" panose="020b0503020204020204" pitchFamily="34" charset="-122"/>
                <a:ea typeface="微软雅黑" panose="020b0503020204020204" pitchFamily="34" charset="-122"/>
              </a:rPr>
              <a:t>济全球化进程加快</a:t>
            </a:r>
            <a:endParaRPr lang="zh-CN" altLang="en-US" sz="2800" b="1" spc="200">
              <a:solidFill>
                <a:srgbClr val="0070C0"/>
              </a:solidFill>
              <a:uFillTx/>
              <a:latin typeface="微软雅黑" panose="020b0503020204020204" pitchFamily="34" charset="-122"/>
              <a:ea typeface="微软雅黑" panose="020b0503020204020204" pitchFamily="34" charset="-122"/>
            </a:endParaRPr>
          </a:p>
        </p:txBody>
      </p:sp>
      <p:graphicFrame>
        <p:nvGraphicFramePr>
          <p:cNvPr id="3" name="表格 2"/>
          <p:cNvGraphicFramePr>
            <a:graphicFrameLocks noGrp="1"/>
          </p:cNvGraphicFramePr>
          <p:nvPr>
            <p:custDataLst>
              <p:tags r:id="rId3"/>
            </p:custDataLst>
          </p:nvPr>
        </p:nvGraphicFramePr>
        <p:xfrm>
          <a:off x="1414780" y="204240"/>
          <a:ext cx="9025890" cy="6450457"/>
        </p:xfrm>
        <a:graphic>
          <a:graphicData uri="http://schemas.openxmlformats.org/drawingml/2006/table">
            <a:tbl>
              <a:tblPr firstRow="1" bandRow="1">
                <a:tableStyleId>{073A0DAA-6AF3-43AB-8588-CEC1D06C72B9}</a:tableStyleId>
              </a:tblPr>
              <a:tblGrid>
                <a:gridCol w="1397635"/>
                <a:gridCol w="1662430"/>
                <a:gridCol w="1832610"/>
                <a:gridCol w="2065655"/>
                <a:gridCol w="2067560"/>
              </a:tblGrid>
              <a:tr h="895350">
                <a:tc>
                  <a:txBody>
                    <a:bodyPr vert="horz" wrap="square"/>
                    <a:lstStyle/>
                    <a:p>
                      <a:pPr fontAlgn="auto">
                        <a:lnSpc>
                          <a:spcPct val="110000"/>
                        </a:lnSpc>
                        <a:buNone/>
                      </a:pPr>
                      <a:endParaRPr lang="zh-CN" altLang="en-US" sz="2400">
                        <a:solidFill>
                          <a:srgbClr val="FFFFFF"/>
                        </a:solidFill>
                        <a:latin typeface="黑体" panose="02010609060101010101" pitchFamily="2" charset="-122"/>
                        <a:ea typeface="黑体" panose="02010609060101010101" pitchFamily="2" charset="-122"/>
                      </a:endParaRPr>
                    </a:p>
                  </a:txBody>
                  <a:tcPr marL="68580" marR="68580">
                    <a:lnL w="19050" cap="rnd">
                      <a:solidFill>
                        <a:srgbClr val="144D73"/>
                      </a:solidFill>
                      <a:prstDash val="solid"/>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p>
                      <a:pPr algn="ctr" fontAlgn="auto">
                        <a:lnSpc>
                          <a:spcPct val="110000"/>
                        </a:lnSpc>
                        <a:buNone/>
                      </a:pPr>
                      <a:r>
                        <a:rPr lang="zh-CN" altLang="en-US" sz="2400">
                          <a:solidFill>
                            <a:srgbClr val="FFFFFF"/>
                          </a:solidFill>
                          <a:latin typeface="黑体" panose="02010609060101010101" pitchFamily="2" charset="-122"/>
                          <a:ea typeface="黑体" panose="02010609060101010101" pitchFamily="2" charset="-122"/>
                        </a:rPr>
                        <a:t>欧洲联盟</a:t>
                      </a:r>
                      <a:endParaRPr lang="zh-CN" altLang="en-US" sz="2400">
                        <a:solidFill>
                          <a:srgbClr val="FFFFFF"/>
                        </a:solidFill>
                        <a:latin typeface="黑体" panose="02010609060101010101" pitchFamily="2" charset="-122"/>
                        <a:ea typeface="黑体" panose="02010609060101010101" pitchFamily="2" charset="-122"/>
                      </a:endParaRPr>
                    </a:p>
                  </a:txBody>
                  <a:tcPr marL="68580" marR="68580" anchor="ct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p>
                      <a:pPr algn="ctr" fontAlgn="auto">
                        <a:lnSpc>
                          <a:spcPct val="110000"/>
                        </a:lnSpc>
                        <a:buNone/>
                      </a:pPr>
                      <a:r>
                        <a:rPr lang="zh-CN" altLang="en-US" sz="2400">
                          <a:solidFill>
                            <a:srgbClr val="FFFFFF"/>
                          </a:solidFill>
                          <a:latin typeface="黑体" panose="02010609060101010101" pitchFamily="2" charset="-122"/>
                          <a:ea typeface="黑体" panose="02010609060101010101" pitchFamily="2" charset="-122"/>
                        </a:rPr>
                        <a:t>北美自由贸易区</a:t>
                      </a:r>
                      <a:endParaRPr lang="zh-CN" altLang="en-US" sz="2400">
                        <a:solidFill>
                          <a:srgbClr val="FFFFFF"/>
                        </a:solidFill>
                        <a:latin typeface="黑体" panose="02010609060101010101" pitchFamily="2" charset="-122"/>
                        <a:ea typeface="黑体" panose="02010609060101010101" pitchFamily="2" charset="-122"/>
                      </a:endParaRPr>
                    </a:p>
                  </a:txBody>
                  <a:tcPr marL="68580" marR="68580" anchor="ct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p>
                      <a:pPr algn="ctr" fontAlgn="auto">
                        <a:lnSpc>
                          <a:spcPct val="110000"/>
                        </a:lnSpc>
                        <a:buNone/>
                      </a:pPr>
                      <a:r>
                        <a:rPr lang="zh-CN" altLang="en-US" sz="2400">
                          <a:solidFill>
                            <a:srgbClr val="FFFFFF"/>
                          </a:solidFill>
                          <a:latin typeface="黑体" panose="02010609060101010101" pitchFamily="2" charset="-122"/>
                          <a:ea typeface="黑体" panose="02010609060101010101" pitchFamily="2" charset="-122"/>
                        </a:rPr>
                        <a:t>东南亚国家联盟</a:t>
                      </a:r>
                      <a:endParaRPr lang="zh-CN" altLang="en-US" sz="2400">
                        <a:solidFill>
                          <a:srgbClr val="FFFFFF"/>
                        </a:solidFill>
                        <a:latin typeface="黑体" panose="02010609060101010101" pitchFamily="2" charset="-122"/>
                        <a:ea typeface="黑体" panose="02010609060101010101" pitchFamily="2" charset="-122"/>
                      </a:endParaRPr>
                    </a:p>
                  </a:txBody>
                  <a:tcPr marL="68580" marR="68580" anchor="ct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p>
                      <a:pPr algn="ctr" fontAlgn="auto">
                        <a:lnSpc>
                          <a:spcPct val="110000"/>
                        </a:lnSpc>
                        <a:buNone/>
                      </a:pPr>
                      <a:r>
                        <a:rPr lang="zh-CN" altLang="en-US" sz="2400">
                          <a:solidFill>
                            <a:srgbClr val="FFFFFF"/>
                          </a:solidFill>
                          <a:latin typeface="黑体" panose="02010609060101010101" pitchFamily="2" charset="-122"/>
                          <a:ea typeface="黑体" panose="02010609060101010101" pitchFamily="2" charset="-122"/>
                        </a:rPr>
                        <a:t>亚太经济合作组织</a:t>
                      </a:r>
                      <a:endParaRPr lang="zh-CN" altLang="en-US" sz="2400">
                        <a:solidFill>
                          <a:srgbClr val="FFFFFF"/>
                        </a:solidFill>
                        <a:latin typeface="黑体" pitchFamily="2" charset="-122"/>
                        <a:ea typeface="黑体" panose="02010609060101010101" pitchFamily="2" charset="-122"/>
                      </a:endParaRPr>
                    </a:p>
                  </a:txBody>
                  <a:tcPr marL="68580" marR="68580" anchor="ctr">
                    <a:lnL w="3175">
                      <a:solidFill>
                        <a:srgbClr val="FFFFFF"/>
                      </a:solidFill>
                      <a:prstDash val="dot"/>
                    </a:lnL>
                    <a:lnR w="19050" cap="rnd">
                      <a:solidFill>
                        <a:srgbClr val="144D73"/>
                      </a:solidFill>
                      <a:prstDash val="solid"/>
                    </a:lnR>
                    <a:lnT w="19050" cap="rnd">
                      <a:solidFill>
                        <a:srgbClr val="144D73"/>
                      </a:solidFill>
                      <a:prstDash val="solid"/>
                    </a:lnT>
                    <a:lnB w="19050">
                      <a:solidFill>
                        <a:srgbClr val="144D73"/>
                      </a:solidFill>
                      <a:prstDash val="solid"/>
                    </a:lnB>
                    <a:solidFill>
                      <a:srgbClr val="144D73"/>
                    </a:solidFill>
                  </a:tcPr>
                </a:tc>
              </a:tr>
              <a:tr h="1564005">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徽标</a:t>
                      </a:r>
                      <a:endParaRPr lang="zh-CN" altLang="en-US" sz="2000">
                        <a:solidFill>
                          <a:schemeClr val="tx1"/>
                        </a:solidFill>
                        <a:latin typeface="黑体" panose="02010609060101010101" pitchFamily="2" charset="-122"/>
                        <a:ea typeface="黑体" panose="02010609060101010101" pitchFamily="2" charset="-122"/>
                      </a:endParaRPr>
                    </a:p>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（旗帜）</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19050" cap="rnd">
                      <a:solidFill>
                        <a:srgbClr val="144D73"/>
                      </a:solidFill>
                      <a:prstDash val="solid"/>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p>
                      <a:pPr algn="ctr" fontAlgn="auto">
                        <a:lnSpc>
                          <a:spcPct val="110000"/>
                        </a:lnSpc>
                        <a:buNone/>
                      </a:pP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p>
                      <a:pPr algn="ctr" fontAlgn="auto">
                        <a:lnSpc>
                          <a:spcPct val="110000"/>
                        </a:lnSpc>
                        <a:buNone/>
                      </a:pP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p>
                      <a:pPr algn="ctr" fontAlgn="auto">
                        <a:lnSpc>
                          <a:spcPct val="110000"/>
                        </a:lnSpc>
                        <a:buNone/>
                      </a:pP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p>
                      <a:pPr algn="ctr" fontAlgn="auto">
                        <a:lnSpc>
                          <a:spcPct val="110000"/>
                        </a:lnSpc>
                        <a:buNone/>
                      </a:pP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19050" cap="rnd">
                      <a:solidFill>
                        <a:srgbClr val="144D73"/>
                      </a:solidFill>
                      <a:prstDash val="solid"/>
                    </a:lnR>
                    <a:lnT w="19050">
                      <a:solidFill>
                        <a:srgbClr val="144D73"/>
                      </a:solidFill>
                      <a:prstDash val="solid"/>
                    </a:lnT>
                    <a:lnB w="3175">
                      <a:solidFill>
                        <a:srgbClr val="144D73"/>
                      </a:solidFill>
                      <a:prstDash val="dot"/>
                    </a:lnB>
                    <a:solidFill>
                      <a:srgbClr val="F2F2F2"/>
                    </a:solidFill>
                  </a:tcPr>
                </a:tc>
              </a:tr>
              <a:tr h="486410">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建立时间</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19050" cap="rnd">
                      <a:solidFill>
                        <a:srgbClr val="144D73"/>
                      </a:solidFill>
                      <a:prstDash val="solid"/>
                    </a:lnL>
                    <a:lnR w="3175">
                      <a:solidFill>
                        <a:srgbClr val="144D73"/>
                      </a:solidFill>
                      <a:prstDash val="dot"/>
                    </a:lnR>
                    <a:lnT w="3175" cap="flat" cmpd="sng" algn="ctr">
                      <a:solidFill>
                        <a:srgbClr val="144D73"/>
                      </a:solidFill>
                      <a:prstDash val="dot"/>
                      <a:round/>
                      <a:headEnd type="none" w="med" len="med"/>
                      <a:tailEnd type="none" w="med" len="med"/>
                    </a:lnT>
                    <a:lnB w="3175">
                      <a:solidFill>
                        <a:srgbClr val="144D73"/>
                      </a:solidFill>
                      <a:prstDash val="dot"/>
                    </a:lnB>
                    <a:solidFill>
                      <a:srgbClr val="F2F2F2"/>
                    </a:solidFill>
                  </a:tcPr>
                </a:tc>
                <a:tc>
                  <a:txBody>
                    <a:bodyPr vert="horz" wrap="square"/>
                    <a:lstStyle/>
                    <a:p>
                      <a:pPr algn="ctr"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1993</a:t>
                      </a: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cap="flat" cmpd="sng" algn="ctr">
                      <a:solidFill>
                        <a:srgbClr val="144D73"/>
                      </a:solidFill>
                      <a:prstDash val="dot"/>
                      <a:round/>
                      <a:headEnd type="none" w="med" len="med"/>
                      <a:tailEnd type="none" w="med" len="med"/>
                    </a:lnT>
                    <a:lnB w="3175">
                      <a:solidFill>
                        <a:srgbClr val="144D73"/>
                      </a:solidFill>
                      <a:prstDash val="dot"/>
                    </a:lnB>
                    <a:solidFill>
                      <a:srgbClr val="F2F2F2"/>
                    </a:solidFill>
                  </a:tcPr>
                </a:tc>
                <a:tc>
                  <a:txBody>
                    <a:bodyPr vert="horz" wrap="square"/>
                    <a:lstStyle/>
                    <a:p>
                      <a:pPr algn="ctr"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1994</a:t>
                      </a: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cap="flat" cmpd="sng" algn="ctr">
                      <a:solidFill>
                        <a:srgbClr val="144D73"/>
                      </a:solidFill>
                      <a:prstDash val="dot"/>
                      <a:round/>
                      <a:headEnd type="none" w="med" len="med"/>
                      <a:tailEnd type="none" w="med" len="med"/>
                    </a:lnT>
                    <a:lnB w="3175">
                      <a:solidFill>
                        <a:srgbClr val="144D73"/>
                      </a:solidFill>
                      <a:prstDash val="dot"/>
                    </a:lnB>
                    <a:solidFill>
                      <a:srgbClr val="F2F2F2"/>
                    </a:solidFill>
                  </a:tcPr>
                </a:tc>
                <a:tc>
                  <a:txBody>
                    <a:bodyPr vert="horz" wrap="square"/>
                    <a:lstStyle/>
                    <a:p>
                      <a:pPr algn="ctr"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1967</a:t>
                      </a:r>
                      <a:endParaRPr lang="en-US" altLang="zh-CN"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cap="flat" cmpd="sng" algn="ctr">
                      <a:solidFill>
                        <a:srgbClr val="144D73"/>
                      </a:solidFill>
                      <a:prstDash val="dot"/>
                      <a:round/>
                      <a:headEnd type="none" w="med" len="med"/>
                      <a:tailEnd type="none" w="med" len="med"/>
                    </a:lnT>
                    <a:lnB w="3175">
                      <a:solidFill>
                        <a:srgbClr val="144D73"/>
                      </a:solidFill>
                      <a:prstDash val="dot"/>
                    </a:lnB>
                    <a:solidFill>
                      <a:srgbClr val="F2F2F2"/>
                    </a:solidFill>
                  </a:tcPr>
                </a:tc>
                <a:tc>
                  <a:txBody>
                    <a:bodyPr vert="horz" wrap="square"/>
                    <a:lstStyle/>
                    <a:p>
                      <a:pPr algn="ctr"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1989</a:t>
                      </a:r>
                      <a:endParaRPr lang="en-US" altLang="zh-CN" sz="2000">
                        <a:solidFill>
                          <a:schemeClr val="tx1"/>
                        </a:solidFill>
                        <a:latin typeface="黑体" pitchFamily="2" charset="-122"/>
                        <a:ea typeface="黑体" panose="02010609060101010101" pitchFamily="2" charset="-122"/>
                      </a:endParaRPr>
                    </a:p>
                  </a:txBody>
                  <a:tcPr marL="68580" marR="68580" anchor="ctr">
                    <a:lnL w="3175">
                      <a:solidFill>
                        <a:srgbClr val="144D73"/>
                      </a:solidFill>
                      <a:prstDash val="dot"/>
                    </a:lnL>
                    <a:lnR w="19050" cap="rnd">
                      <a:solidFill>
                        <a:srgbClr val="144D73"/>
                      </a:solidFill>
                      <a:prstDash val="solid"/>
                    </a:lnR>
                    <a:lnT w="3175" cap="flat" cmpd="sng" algn="ctr">
                      <a:solidFill>
                        <a:srgbClr val="144D73"/>
                      </a:solidFill>
                      <a:prstDash val="dot"/>
                      <a:round/>
                      <a:headEnd type="none" w="med" len="med"/>
                      <a:tailEnd type="none" w="med" len="med"/>
                    </a:lnT>
                    <a:lnB w="3175">
                      <a:solidFill>
                        <a:srgbClr val="144D73"/>
                      </a:solidFill>
                      <a:prstDash val="dot"/>
                    </a:lnB>
                    <a:solidFill>
                      <a:srgbClr val="F2F2F2"/>
                    </a:solidFill>
                  </a:tcPr>
                </a:tc>
              </a:tr>
              <a:tr h="762000">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成员国</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cs typeface="黑体" panose="02010609060101010101" pitchFamily="2" charset="-122"/>
                        </a:rPr>
                        <a:t>法、德等</a:t>
                      </a:r>
                      <a:r>
                        <a:rPr lang="en-US" altLang="zh-CN" sz="2000">
                          <a:solidFill>
                            <a:schemeClr val="tx1"/>
                          </a:solidFill>
                          <a:latin typeface="黑体" panose="02010609060101010101" pitchFamily="2" charset="-122"/>
                          <a:ea typeface="黑体" panose="02010609060101010101" pitchFamily="2" charset="-122"/>
                          <a:cs typeface="黑体" panose="02010609060101010101" pitchFamily="2" charset="-122"/>
                        </a:rPr>
                        <a:t>27</a:t>
                      </a:r>
                      <a:r>
                        <a:rPr lang="zh-CN" altLang="en-US" sz="2000">
                          <a:solidFill>
                            <a:schemeClr val="tx1"/>
                          </a:solidFill>
                          <a:latin typeface="黑体" panose="02010609060101010101" pitchFamily="2" charset="-122"/>
                          <a:ea typeface="黑体" panose="02010609060101010101" pitchFamily="2" charset="-122"/>
                          <a:cs typeface="黑体" panose="02010609060101010101" pitchFamily="2" charset="-122"/>
                        </a:rPr>
                        <a:t>国</a:t>
                      </a:r>
                      <a:endParaRPr lang="zh-CN" altLang="en-US" sz="2000">
                        <a:solidFill>
                          <a:schemeClr val="tx1"/>
                        </a:solidFill>
                        <a:latin typeface="黑体" pitchFamily="2" charset="-122"/>
                        <a:ea typeface="黑体" panose="02010609060101010101" pitchFamily="2" charset="-122"/>
                        <a:cs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美、加、墨</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印、</a:t>
                      </a:r>
                      <a:r>
                        <a:rPr lang="zh-CN" altLang="en-US" sz="2000">
                          <a:solidFill>
                            <a:schemeClr val="tx1"/>
                          </a:solidFill>
                          <a:latin typeface="黑体" panose="02010609060101010101" pitchFamily="2" charset="-122"/>
                          <a:ea typeface="黑体" panose="02010609060101010101" pitchFamily="2" charset="-122"/>
                          <a:sym typeface="+mn-ea"/>
                        </a:rPr>
                        <a:t>菲</a:t>
                      </a:r>
                      <a:r>
                        <a:rPr lang="zh-CN" altLang="en-US" sz="2000">
                          <a:solidFill>
                            <a:schemeClr val="tx1"/>
                          </a:solidFill>
                          <a:latin typeface="黑体" panose="02010609060101010101" pitchFamily="2" charset="-122"/>
                          <a:ea typeface="黑体" panose="02010609060101010101" pitchFamily="2" charset="-122"/>
                        </a:rPr>
                        <a:t>、</a:t>
                      </a:r>
                      <a:r>
                        <a:rPr lang="zh-CN" altLang="en-US" sz="2000">
                          <a:solidFill>
                            <a:schemeClr val="tx1"/>
                          </a:solidFill>
                          <a:latin typeface="黑体" panose="02010609060101010101" pitchFamily="2" charset="-122"/>
                          <a:ea typeface="黑体" panose="02010609060101010101" pitchFamily="2" charset="-122"/>
                          <a:sym typeface="+mn-ea"/>
                        </a:rPr>
                        <a:t>马</a:t>
                      </a:r>
                      <a:r>
                        <a:rPr lang="zh-CN" altLang="en-US" sz="2000">
                          <a:solidFill>
                            <a:schemeClr val="tx1"/>
                          </a:solidFill>
                          <a:latin typeface="黑体" panose="02010609060101010101" pitchFamily="2" charset="-122"/>
                          <a:ea typeface="黑体" panose="02010609060101010101" pitchFamily="2" charset="-122"/>
                        </a:rPr>
                        <a:t>等</a:t>
                      </a:r>
                      <a:r>
                        <a:rPr lang="en-US" altLang="zh-CN" sz="2000">
                          <a:solidFill>
                            <a:schemeClr val="tx1"/>
                          </a:solidFill>
                          <a:latin typeface="黑体" panose="02010609060101010101" pitchFamily="2" charset="-122"/>
                          <a:ea typeface="黑体" panose="02010609060101010101" pitchFamily="2" charset="-122"/>
                        </a:rPr>
                        <a:t>10</a:t>
                      </a:r>
                      <a:r>
                        <a:rPr lang="zh-CN" altLang="en-US" sz="2000">
                          <a:solidFill>
                            <a:schemeClr val="tx1"/>
                          </a:solidFill>
                          <a:latin typeface="黑体" panose="02010609060101010101" pitchFamily="2" charset="-122"/>
                          <a:ea typeface="黑体" panose="02010609060101010101" pitchFamily="2" charset="-122"/>
                        </a:rPr>
                        <a:t>国</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中、美、日等</a:t>
                      </a:r>
                      <a:r>
                        <a:rPr lang="en-US" altLang="zh-CN" sz="2000">
                          <a:solidFill>
                            <a:schemeClr val="tx1"/>
                          </a:solidFill>
                          <a:latin typeface="黑体" panose="02010609060101010101" pitchFamily="2" charset="-122"/>
                          <a:ea typeface="黑体" panose="02010609060101010101" pitchFamily="2" charset="-122"/>
                        </a:rPr>
                        <a:t>21</a:t>
                      </a:r>
                      <a:r>
                        <a:rPr lang="zh-CN" altLang="en-US" sz="2000">
                          <a:solidFill>
                            <a:schemeClr val="tx1"/>
                          </a:solidFill>
                          <a:latin typeface="黑体" panose="02010609060101010101" pitchFamily="2" charset="-122"/>
                          <a:ea typeface="黑体" panose="02010609060101010101" pitchFamily="2" charset="-122"/>
                        </a:rPr>
                        <a:t>国</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FFFFF"/>
                    </a:solidFill>
                  </a:tcPr>
                </a:tc>
              </a:tr>
              <a:tr h="882650">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成员差异</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发达国家占大多数</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发达国家与发展中国家</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发展中国家占大多数</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发达国家与发展中国家</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2F2F2"/>
                    </a:solidFill>
                  </a:tcPr>
                </a:tc>
              </a:tr>
              <a:tr h="762000">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合作领域</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政治、经济</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经济</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政治、经济、安全</a:t>
                      </a:r>
                      <a:endParaRPr lang="zh-CN" altLang="en-US" sz="2000">
                        <a:solidFill>
                          <a:schemeClr val="tx1"/>
                        </a:solidFill>
                        <a:latin typeface="黑体" panose="02010609060101010101" pitchFamily="2" charset="-122"/>
                        <a:ea typeface="黑体" panose="02010609060101010101" pitchFamily="2" charset="-122"/>
                        <a:sym typeface="+mn-ea"/>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经济</a:t>
                      </a:r>
                      <a:endParaRPr lang="zh-CN" altLang="en-US" sz="2000">
                        <a:solidFill>
                          <a:schemeClr val="tx1"/>
                        </a:solidFill>
                        <a:latin typeface="黑体" pitchFamily="2" charset="-122"/>
                        <a:ea typeface="黑体" panose="02010609060101010101" pitchFamily="2" charset="-122"/>
                        <a:sym typeface="+mn-ea"/>
                      </a:endParaRPr>
                    </a:p>
                  </a:txBody>
                  <a:tcPr marL="68580" marR="68580" anchor="ct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FFFFF"/>
                    </a:solidFill>
                  </a:tcPr>
                </a:tc>
              </a:tr>
              <a:tr h="1097280">
                <a:tc>
                  <a:txBody>
                    <a:bodyPr vert="horz" wrap="square"/>
                    <a:lstStyle/>
                    <a:p>
                      <a:pPr algn="ctr"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与中国关系</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19050" cap="rnd">
                      <a:solidFill>
                        <a:srgbClr val="144D73"/>
                      </a:solidFill>
                      <a:prstDash val="solid"/>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中国第一大贸易伙伴</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vert="horz" wrap="square"/>
                    <a:lstStyle/>
                    <a:p>
                      <a:pPr algn="just" fontAlgn="auto">
                        <a:lnSpc>
                          <a:spcPct val="110000"/>
                        </a:lnSpc>
                        <a:buNone/>
                      </a:pPr>
                      <a:r>
                        <a:rPr lang="zh-CN" altLang="en-US" sz="2000">
                          <a:solidFill>
                            <a:schemeClr val="tx1"/>
                          </a:solidFill>
                          <a:latin typeface="黑体" panose="02010609060101010101" pitchFamily="2" charset="-122"/>
                          <a:ea typeface="黑体" panose="02010609060101010101" pitchFamily="2" charset="-122"/>
                        </a:rPr>
                        <a:t>中国产品被挤出北美自由贸易区</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vert="horz" wrap="square"/>
                    <a:lstStyle/>
                    <a:p>
                      <a:pPr algn="just"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2010</a:t>
                      </a:r>
                      <a:r>
                        <a:rPr lang="zh-CN" altLang="en-US" sz="2000">
                          <a:solidFill>
                            <a:schemeClr val="tx1"/>
                          </a:solidFill>
                          <a:latin typeface="黑体" panose="02010609060101010101" pitchFamily="2" charset="-122"/>
                          <a:ea typeface="黑体" panose="02010609060101010101" pitchFamily="2" charset="-122"/>
                        </a:rPr>
                        <a:t>年建成中国</a:t>
                      </a:r>
                      <a:r>
                        <a:rPr lang="en-US" altLang="zh-CN" sz="2000">
                          <a:solidFill>
                            <a:schemeClr val="tx1"/>
                          </a:solidFill>
                          <a:latin typeface="黑体" panose="02010609060101010101" pitchFamily="2" charset="-122"/>
                          <a:ea typeface="黑体" panose="02010609060101010101" pitchFamily="2" charset="-122"/>
                        </a:rPr>
                        <a:t>-</a:t>
                      </a:r>
                      <a:r>
                        <a:rPr lang="zh-CN" altLang="en-US" sz="2000">
                          <a:solidFill>
                            <a:schemeClr val="tx1"/>
                          </a:solidFill>
                          <a:latin typeface="黑体" panose="02010609060101010101" pitchFamily="2" charset="-122"/>
                          <a:ea typeface="黑体" panose="02010609060101010101" pitchFamily="2" charset="-122"/>
                        </a:rPr>
                        <a:t>东盟自由贸易区</a:t>
                      </a:r>
                      <a:endParaRPr lang="zh-CN" altLang="en-US" sz="2000">
                        <a:solidFill>
                          <a:schemeClr val="tx1"/>
                        </a:solidFill>
                        <a:latin typeface="黑体" panose="02010609060101010101" pitchFamily="2" charset="-122"/>
                        <a:ea typeface="黑体" panose="02010609060101010101" pitchFamily="2" charset="-122"/>
                      </a:endParaRPr>
                    </a:p>
                  </a:txBody>
                  <a:tcPr marL="68580" marR="68580" anchor="ctr">
                    <a:lnL w="3175">
                      <a:solidFill>
                        <a:srgbClr val="144D73"/>
                      </a:solidFill>
                      <a:prstDash val="dot"/>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vert="horz" wrap="square"/>
                    <a:lstStyle/>
                    <a:p>
                      <a:pPr algn="ctr" fontAlgn="auto">
                        <a:lnSpc>
                          <a:spcPct val="110000"/>
                        </a:lnSpc>
                        <a:buNone/>
                      </a:pPr>
                      <a:r>
                        <a:rPr lang="en-US" altLang="zh-CN" sz="2000">
                          <a:solidFill>
                            <a:schemeClr val="tx1"/>
                          </a:solidFill>
                          <a:latin typeface="黑体" panose="02010609060101010101" pitchFamily="2" charset="-122"/>
                          <a:ea typeface="黑体" panose="02010609060101010101" pitchFamily="2" charset="-122"/>
                        </a:rPr>
                        <a:t>1991</a:t>
                      </a:r>
                      <a:r>
                        <a:rPr lang="zh-CN" altLang="en-US" sz="2000">
                          <a:solidFill>
                            <a:schemeClr val="tx1"/>
                          </a:solidFill>
                          <a:latin typeface="黑体" panose="02010609060101010101" pitchFamily="2" charset="-122"/>
                          <a:ea typeface="黑体" panose="02010609060101010101" pitchFamily="2" charset="-122"/>
                        </a:rPr>
                        <a:t>年中国加入</a:t>
                      </a:r>
                      <a:endParaRPr lang="zh-CN" altLang="en-US" sz="2000">
                        <a:solidFill>
                          <a:schemeClr val="tx1"/>
                        </a:solidFill>
                        <a:latin typeface="黑体" pitchFamily="2" charset="-122"/>
                        <a:ea typeface="黑体" panose="02010609060101010101" pitchFamily="2" charset="-122"/>
                      </a:endParaRPr>
                    </a:p>
                  </a:txBody>
                  <a:tcPr marL="68580" marR="68580" anchor="ctr">
                    <a:lnL w="3175">
                      <a:solidFill>
                        <a:srgbClr val="144D73"/>
                      </a:solidFill>
                      <a:prstDash val="dot"/>
                    </a:lnL>
                    <a:lnR w="19050" cap="rnd">
                      <a:solidFill>
                        <a:srgbClr val="144D73"/>
                      </a:solidFill>
                      <a:prstDash val="solid"/>
                    </a:lnR>
                    <a:lnT w="3175">
                      <a:solidFill>
                        <a:srgbClr val="144D73"/>
                      </a:solidFill>
                      <a:prstDash val="dot"/>
                    </a:lnT>
                    <a:lnB w="19050" cap="rnd">
                      <a:solidFill>
                        <a:srgbClr val="144D73"/>
                      </a:solidFill>
                      <a:prstDash val="solid"/>
                    </a:lnB>
                    <a:solidFill>
                      <a:srgbClr val="FFFFFF"/>
                    </a:solidFill>
                  </a:tcPr>
                </a:tc>
              </a:tr>
            </a:tbl>
          </a:graphicData>
        </a:graphic>
      </p:graphicFrame>
      <p:pic>
        <p:nvPicPr>
          <p:cNvPr id="4" name="图片 3"/>
          <p:cNvPicPr>
            <a:picLocks noChangeAspect="1"/>
          </p:cNvPicPr>
          <p:nvPr/>
        </p:nvPicPr>
        <p:blipFill>
          <a:blip r:embed="rId4"/>
          <a:stretch>
            <a:fillRect/>
          </a:stretch>
        </p:blipFill>
        <p:spPr>
          <a:xfrm>
            <a:off x="3162776" y="1267295"/>
            <a:ext cx="1215000" cy="1081714"/>
          </a:xfrm>
          <a:prstGeom prst="rect">
            <a:avLst/>
          </a:prstGeom>
        </p:spPr>
      </p:pic>
      <p:pic>
        <p:nvPicPr>
          <p:cNvPr id="16389" name="图片 2"/>
          <p:cNvPicPr>
            <a:picLocks noChangeAspect="1"/>
          </p:cNvPicPr>
          <p:nvPr/>
        </p:nvPicPr>
        <p:blipFill>
          <a:blip r:embed="rId5"/>
          <a:srcRect t="2676" b="4626"/>
          <a:stretch>
            <a:fillRect/>
          </a:stretch>
        </p:blipFill>
        <p:spPr>
          <a:xfrm>
            <a:off x="4717098" y="1160195"/>
            <a:ext cx="1281575" cy="1296000"/>
          </a:xfrm>
          <a:prstGeom prst="rect">
            <a:avLst/>
          </a:prstGeom>
          <a:noFill/>
          <a:ln w="9525">
            <a:noFill/>
          </a:ln>
        </p:spPr>
      </p:pic>
      <p:pic>
        <p:nvPicPr>
          <p:cNvPr id="6" name="图片 5"/>
          <p:cNvPicPr>
            <a:picLocks noChangeAspect="1"/>
          </p:cNvPicPr>
          <p:nvPr/>
        </p:nvPicPr>
        <p:blipFill>
          <a:blip r:embed="rId6">
            <a:clrChange>
              <a:clrFrom>
                <a:srgbClr val="FCFDFC">
                  <a:alpha val="100000"/>
                </a:srgbClr>
              </a:clrFrom>
              <a:clrTo>
                <a:srgbClr val="FCFDFC">
                  <a:alpha val="100000"/>
                  <a:alpha val="0"/>
                </a:srgbClr>
              </a:clrTo>
            </a:clrChange>
          </a:blip>
          <a:stretch>
            <a:fillRect/>
          </a:stretch>
        </p:blipFill>
        <p:spPr>
          <a:xfrm>
            <a:off x="6860381" y="1250365"/>
            <a:ext cx="968760" cy="1296000"/>
          </a:xfrm>
          <a:prstGeom prst="rect">
            <a:avLst/>
          </a:prstGeom>
        </p:spPr>
      </p:pic>
      <p:pic>
        <p:nvPicPr>
          <p:cNvPr id="26630" name="图片 1"/>
          <p:cNvPicPr>
            <a:picLocks noChangeAspect="1"/>
          </p:cNvPicPr>
          <p:nvPr/>
        </p:nvPicPr>
        <p:blipFill>
          <a:blip r:embed="rId7">
            <a:clrChange>
              <a:clrFrom>
                <a:srgbClr val="FFFFFF"/>
              </a:clrFrom>
              <a:clrTo>
                <a:srgbClr val="FFFFFF">
                  <a:alpha val="0"/>
                </a:srgbClr>
              </a:clrTo>
            </a:clrChange>
          </a:blip>
          <a:srcRect l="4997" t="16468" r="5769" b="16019"/>
          <a:stretch>
            <a:fillRect/>
          </a:stretch>
        </p:blipFill>
        <p:spPr>
          <a:xfrm>
            <a:off x="8673307" y="1250365"/>
            <a:ext cx="1400525" cy="1296000"/>
          </a:xfrm>
          <a:prstGeom prst="rect">
            <a:avLst/>
          </a:prstGeom>
          <a:noFill/>
          <a:ln w="9525">
            <a:noFill/>
          </a:ln>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文本框 4"/>
          <p:cNvSpPr txBox="1"/>
          <p:nvPr/>
        </p:nvSpPr>
        <p:spPr>
          <a:xfrm>
            <a:off x="1791176" y="164312"/>
            <a:ext cx="4830445" cy="521970"/>
          </a:xfrm>
          <a:prstGeom prst="rect">
            <a:avLst/>
          </a:prstGeom>
          <a:solidFill>
            <a:schemeClr val="accent3">
              <a:lumMod val="40000"/>
              <a:lumOff val="60000"/>
            </a:schemeClr>
          </a:solidFill>
          <a:ln w="19050">
            <a:solidFill>
              <a:srgbClr val="FF0000"/>
            </a:solidFill>
          </a:ln>
        </p:spPr>
        <p:txBody>
          <a:bodyPr wrap="none">
            <a:spAutoFit/>
          </a:bodyPr>
          <a:lstStyle/>
          <a:p>
            <a:r>
              <a:rPr lang="zh-CN" altLang="zh-CN" sz="2800" b="1">
                <a:solidFill>
                  <a:srgbClr val="FF0000"/>
                </a:solidFill>
                <a:latin typeface="黑体" panose="02010609060101010101" pitchFamily="2" charset="-122"/>
                <a:ea typeface="黑体" panose="02010609060101010101" pitchFamily="2" charset="-122"/>
              </a:rPr>
              <a:t>三、社会信息化和文化多样化</a:t>
            </a:r>
            <a:endParaRPr lang="zh-CN" altLang="zh-CN" sz="2800">
              <a:solidFill>
                <a:srgbClr val="FF0000"/>
              </a:solidFill>
              <a:latin typeface="黑体" pitchFamily="2" charset="-122"/>
              <a:ea typeface="黑体" panose="02010609060101010101" pitchFamily="2" charset="-122"/>
            </a:endParaRPr>
          </a:p>
        </p:txBody>
      </p:sp>
      <p:sp>
        <p:nvSpPr>
          <p:cNvPr id="6" name="矩形 5"/>
          <p:cNvSpPr/>
          <p:nvPr/>
        </p:nvSpPr>
        <p:spPr>
          <a:xfrm>
            <a:off x="676121" y="686255"/>
            <a:ext cx="2174240" cy="497205"/>
          </a:xfrm>
          <a:prstGeom prst="rect">
            <a:avLst/>
          </a:prstGeom>
        </p:spPr>
        <p:txBody>
          <a:bodyPr wrap="square">
            <a:spAutoFit/>
          </a:bodyPr>
          <a:lstStyle/>
          <a:p>
            <a:pPr marL="0" marR="0" lvl="0" indent="0" algn="just" defTabSz="914400" rtl="0" eaLnBrk="1" fontAlgn="base" latinLnBrk="0" hangingPunct="1">
              <a:lnSpc>
                <a:spcPct val="110000"/>
              </a:lnSpc>
              <a:spcBef>
                <a:spcPct val="0"/>
              </a:spcBef>
              <a:spcAft>
                <a:spcPct val="0"/>
              </a:spcAft>
              <a:buClrTx/>
              <a:buSzTx/>
              <a:buFontTx/>
              <a:buNone/>
              <a:defRPr/>
            </a:pPr>
            <a:r>
              <a:rPr kumimoji="0" lang="en-US" altLang="zh-CN" sz="24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1. </a:t>
            </a:r>
            <a:r>
              <a:rPr kumimoji="0" lang="zh-CN" altLang="zh-CN" sz="24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社会信息化</a:t>
            </a:r>
            <a:endParaRPr kumimoji="0" lang="zh-CN" altLang="zh-CN" sz="2400" b="1" i="0" u="none" strike="noStrike" kern="100" cap="none" spc="0" normalizeH="0" baseline="0" noProof="0">
              <a:ln>
                <a:noFill/>
              </a:ln>
              <a:solidFill>
                <a:schemeClr val="tx1"/>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7" name="矩形 6"/>
          <p:cNvSpPr/>
          <p:nvPr/>
        </p:nvSpPr>
        <p:spPr>
          <a:xfrm>
            <a:off x="2491740" y="3430905"/>
            <a:ext cx="9271000" cy="1038860"/>
          </a:xfrm>
          <a:prstGeom prst="rect">
            <a:avLst/>
          </a:prstGeom>
        </p:spPr>
        <p:txBody>
          <a:bodyPr wrap="square">
            <a:spAutoFit/>
          </a:bodyPr>
          <a:lstStyle/>
          <a:p>
            <a:pPr marL="0" marR="0" lvl="0" indent="0" algn="just" defTabSz="914400" rtl="0" eaLnBrk="1" fontAlgn="base" latinLnBrk="0" hangingPunct="1">
              <a:lnSpc>
                <a:spcPct val="110000"/>
              </a:lnSpc>
              <a:spcBef>
                <a:spcPct val="0"/>
              </a:spcBef>
              <a:spcAft>
                <a:spcPct val="0"/>
              </a:spcAft>
              <a:buClrTx/>
              <a:buSzTx/>
              <a:buFontTx/>
              <a:buNone/>
              <a:defRPr/>
            </a:pPr>
            <a:r>
              <a:rPr kumimoji="0" lang="zh-CN" altLang="zh-CN" sz="28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促进信息交流和知识共享，提高经济增长质量，使世界各国更加相互依存、相互影响。</a:t>
            </a:r>
            <a:endParaRPr kumimoji="0" lang="zh-CN" altLang="zh-CN" sz="2800" b="1" i="0" u="none" strike="noStrike" kern="1200" cap="none" spc="0" normalizeH="0" baseline="0" noProof="0">
              <a:ln>
                <a:noFill/>
              </a:ln>
              <a:solidFill>
                <a:schemeClr val="tx1"/>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8" name="矩形 7"/>
          <p:cNvSpPr/>
          <p:nvPr/>
        </p:nvSpPr>
        <p:spPr>
          <a:xfrm>
            <a:off x="2466340" y="4671060"/>
            <a:ext cx="9127490" cy="1272540"/>
          </a:xfrm>
          <a:prstGeom prst="rect">
            <a:avLst/>
          </a:prstGeom>
        </p:spPr>
        <p:txBody>
          <a:bodyPr wrap="square">
            <a:spAutoFit/>
          </a:bodyPr>
          <a:lstStyle/>
          <a:p>
            <a:pPr marL="0" marR="0" lvl="0" indent="0" algn="just" defTabSz="914400" rtl="0" eaLnBrk="1" fontAlgn="base" latinLnBrk="0" hangingPunct="1">
              <a:lnSpc>
                <a:spcPct val="120000"/>
              </a:lnSpc>
              <a:spcBef>
                <a:spcPct val="0"/>
              </a:spcBef>
              <a:spcAft>
                <a:spcPct val="0"/>
              </a:spcAft>
              <a:buClrTx/>
              <a:buSzTx/>
              <a:buFontTx/>
              <a:buNone/>
              <a:defRPr/>
            </a:pPr>
            <a:r>
              <a:rPr kumimoji="0" lang="zh-CN" altLang="zh-CN" sz="3200" b="1" i="0" u="none" strike="noStrike" kern="100" cap="none" spc="0" normalizeH="0" baseline="0" noProof="0">
                <a:ln>
                  <a:noFill/>
                </a:ln>
                <a:solidFill>
                  <a:srgbClr val="0033CC"/>
                </a:solidFill>
                <a:effectLst/>
                <a:uLnTx/>
                <a:uFillTx/>
                <a:latin typeface="黑体" panose="02010609060101010101" pitchFamily="2" charset="-122"/>
                <a:ea typeface="黑体" panose="02010609060101010101" pitchFamily="2" charset="-122"/>
                <a:cs typeface="Times New Roman" panose="02020603050405020304" pitchFamily="18" charset="0"/>
              </a:rPr>
              <a:t>如何保卫自己的（</a:t>
            </a:r>
            <a:r>
              <a:rPr kumimoji="0" lang="zh-CN" altLang="en-US" sz="3200" b="1" i="0" u="none" strike="noStrike" kern="100" cap="none" spc="0" normalizeH="0" baseline="0" noProof="0">
                <a:ln>
                  <a:noFill/>
                </a:ln>
                <a:solidFill>
                  <a:srgbClr val="0033CC"/>
                </a:solidFill>
                <a:effectLst/>
                <a:uLnTx/>
                <a:uFillTx/>
                <a:latin typeface="黑体" panose="02010609060101010101" pitchFamily="2" charset="-122"/>
                <a:ea typeface="黑体" panose="02010609060101010101" pitchFamily="2" charset="-122"/>
                <a:cs typeface="Times New Roman" panose="02020603050405020304" pitchFamily="18" charset="0"/>
              </a:rPr>
              <a:t>信息</a:t>
            </a:r>
            <a:r>
              <a:rPr kumimoji="0" lang="zh-CN" altLang="zh-CN" sz="3200" b="1" i="0" u="none" strike="noStrike" kern="100" cap="none" spc="0" normalizeH="0" baseline="0" noProof="0">
                <a:ln>
                  <a:noFill/>
                </a:ln>
                <a:solidFill>
                  <a:srgbClr val="0033CC"/>
                </a:solidFill>
                <a:effectLst/>
                <a:uLnTx/>
                <a:uFillTx/>
                <a:latin typeface="黑体" panose="02010609060101010101" pitchFamily="2" charset="-122"/>
                <a:ea typeface="黑体" panose="02010609060101010101" pitchFamily="2" charset="-122"/>
                <a:cs typeface="Times New Roman" panose="02020603050405020304" pitchFamily="18" charset="0"/>
              </a:rPr>
              <a:t>）安全，成为各国必须解决的现实问题。</a:t>
            </a:r>
            <a:endParaRPr kumimoji="0" lang="zh-CN" altLang="zh-CN" sz="3200" b="1" i="0" u="none" strike="noStrike" kern="100" cap="none" spc="0" normalizeH="0" baseline="0" noProof="0">
              <a:ln>
                <a:noFill/>
              </a:ln>
              <a:solidFill>
                <a:srgbClr val="0033CC"/>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9" name="矩形 8"/>
          <p:cNvSpPr/>
          <p:nvPr/>
        </p:nvSpPr>
        <p:spPr>
          <a:xfrm>
            <a:off x="211455" y="1343691"/>
            <a:ext cx="1866900" cy="4603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en-US"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1</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）含义：</a:t>
            </a:r>
            <a:endParaRPr kumimoji="0" lang="zh-CN" altLang="en-US" sz="2400" b="1" i="0" u="none" strike="noStrike" kern="1200" cap="none" spc="0" normalizeH="0" baseline="0" noProof="0">
              <a:ln>
                <a:noFill/>
              </a:ln>
              <a:solidFill>
                <a:schemeClr val="tx1"/>
              </a:solidFill>
              <a:effectLst/>
              <a:uLnTx/>
              <a:uFillTx/>
              <a:latin typeface="黑体" pitchFamily="2" charset="-122"/>
              <a:ea typeface="黑体" panose="02010609060101010101" pitchFamily="2" charset="-122"/>
              <a:cs typeface="+mn-cs"/>
            </a:endParaRPr>
          </a:p>
        </p:txBody>
      </p:sp>
      <p:sp>
        <p:nvSpPr>
          <p:cNvPr id="10" name="矩形 9"/>
          <p:cNvSpPr/>
          <p:nvPr/>
        </p:nvSpPr>
        <p:spPr>
          <a:xfrm>
            <a:off x="2336800" y="1183640"/>
            <a:ext cx="9580245" cy="138366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指发展以</a:t>
            </a:r>
            <a:r>
              <a:rPr kumimoji="0" lang="zh-CN" altLang="en-US"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计算机</a:t>
            </a: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为主的</a:t>
            </a:r>
            <a:r>
              <a:rPr kumimoji="0" lang="zh-CN" altLang="zh-CN"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智能化工具</a:t>
            </a: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为代表的新生产力，建立有组织的</a:t>
            </a:r>
            <a:r>
              <a:rPr kumimoji="0" lang="zh-CN" altLang="en-US"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信息网络</a:t>
            </a:r>
            <a:r>
              <a:rPr kumimoji="0" lang="zh-CN" altLang="zh-CN"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体系</a:t>
            </a:r>
            <a:r>
              <a:rPr kumimoji="0" lang="en-US"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促进信息交流和知识共享，提高经济增长，推动经济社会向高效、优质发展转型的历史进程。</a:t>
            </a:r>
            <a:endParaRPr kumimoji="0" lang="zh-CN" altLang="zh-CN" sz="2800" b="1" i="0" u="none" strike="noStrike" kern="100" cap="none" spc="0" normalizeH="0" baseline="0" noProof="0">
              <a:ln>
                <a:noFill/>
              </a:ln>
              <a:solidFill>
                <a:schemeClr val="tx1"/>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11" name="矩形 10"/>
          <p:cNvSpPr/>
          <p:nvPr/>
        </p:nvSpPr>
        <p:spPr>
          <a:xfrm>
            <a:off x="211455" y="2688963"/>
            <a:ext cx="1866900" cy="4603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en-US"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2</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zh-CN" altLang="en-US"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影响</a:t>
            </a:r>
            <a:r>
              <a:rPr kumimoji="0" lang="zh-CN" altLang="zh-CN" sz="24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a:t>
            </a:r>
            <a:endParaRPr kumimoji="0" lang="zh-CN" altLang="en-US" sz="24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mn-cs"/>
            </a:endParaRPr>
          </a:p>
        </p:txBody>
      </p:sp>
      <p:sp>
        <p:nvSpPr>
          <p:cNvPr id="12" name="矩形 11"/>
          <p:cNvSpPr/>
          <p:nvPr/>
        </p:nvSpPr>
        <p:spPr>
          <a:xfrm>
            <a:off x="752923" y="5077382"/>
            <a:ext cx="1713230" cy="4603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面临问题：</a:t>
            </a:r>
            <a:endParaRPr kumimoji="0" lang="zh-CN" altLang="zh-CN" sz="2400" b="1" i="0" u="none" strike="noStrike" kern="100" cap="none" spc="0" normalizeH="0" baseline="0" noProof="0">
              <a:ln>
                <a:noFill/>
              </a:ln>
              <a:solidFill>
                <a:srgbClr val="000000"/>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18443" name="左大括号 6156"/>
          <p:cNvSpPr/>
          <p:nvPr/>
        </p:nvSpPr>
        <p:spPr>
          <a:xfrm>
            <a:off x="370205" y="3965575"/>
            <a:ext cx="382905" cy="1259840"/>
          </a:xfrm>
          <a:prstGeom prst="leftBrace">
            <a:avLst>
              <a:gd name="adj1" fmla="val 35479"/>
              <a:gd name="adj2" fmla="val 50000"/>
            </a:avLst>
          </a:prstGeom>
          <a:noFill/>
          <a:ln w="38100" cap="flat" cmpd="sng">
            <a:solidFill>
              <a:srgbClr val="FF0000"/>
            </a:solidFill>
            <a:prstDash val="solid"/>
            <a:headEnd type="none" w="med" len="med"/>
            <a:tailEnd type="none" w="med" len="med"/>
          </a:ln>
        </p:spPr>
        <p:txBody>
          <a:bodyPr/>
          <a:lstStyle/>
          <a:p>
            <a:endParaRPr lang="zh-CN" altLang="en-US" sz="1525" b="1">
              <a:latin typeface="黑体" pitchFamily="2" charset="-122"/>
              <a:ea typeface="黑体" panose="02010609060101010101" pitchFamily="2" charset="-122"/>
            </a:endParaRPr>
          </a:p>
        </p:txBody>
      </p:sp>
      <p:sp>
        <p:nvSpPr>
          <p:cNvPr id="18" name="矩形 17"/>
          <p:cNvSpPr/>
          <p:nvPr/>
        </p:nvSpPr>
        <p:spPr>
          <a:xfrm>
            <a:off x="753426" y="3720679"/>
            <a:ext cx="1101090" cy="460375"/>
          </a:xfrm>
          <a:prstGeom prst="rect">
            <a:avLst/>
          </a:prstGeom>
          <a:noFill/>
          <a:ln w="9525">
            <a:noFill/>
          </a:ln>
        </p:spPr>
        <p:txBody>
          <a:bodyPr wrap="none">
            <a:spAutoFit/>
          </a:bodyPr>
          <a:lstStyle/>
          <a:p>
            <a:r>
              <a:rPr lang="zh-CN" altLang="en-US" sz="2400" b="1">
                <a:solidFill>
                  <a:srgbClr val="000000"/>
                </a:solidFill>
                <a:latin typeface="黑体" panose="02010609060101010101" pitchFamily="2" charset="-122"/>
                <a:ea typeface="黑体" panose="02010609060101010101" pitchFamily="2" charset="-122"/>
              </a:rPr>
              <a:t>积极：</a:t>
            </a:r>
            <a:endParaRPr lang="zh-CN" altLang="en-US" sz="2400">
              <a:latin typeface="Arial" pitchFamily="34" charset="0"/>
              <a:ea typeface="黑体" panose="02010609060101010101" pitchFamily="2"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288290" y="5506085"/>
            <a:ext cx="11739880" cy="1076325"/>
          </a:xfrm>
          <a:prstGeom prst="rect">
            <a:avLst/>
          </a:prstGeom>
          <a:noFill/>
          <a:ln w="9525">
            <a:noFill/>
          </a:ln>
        </p:spPr>
        <p:txBody>
          <a:bodyPr wrap="square">
            <a:spAutoFit/>
          </a:bodyPr>
          <a:lstStyle/>
          <a:p>
            <a:r>
              <a:rPr lang="zh-CN" altLang="en-US" sz="3200" b="1">
                <a:latin typeface="黑体" panose="02010609060101010101" pitchFamily="2" charset="-122"/>
                <a:ea typeface="黑体" panose="02010609060101010101" pitchFamily="2" charset="-122"/>
              </a:rPr>
              <a:t>文化多样性是人类文明进步的重要动力之一。在维护本国文化的同时，一定要尊重世界文化多样性，从而促进世界文明交流。</a:t>
            </a:r>
            <a:endParaRPr lang="zh-CN" altLang="en-US" sz="3200" b="1">
              <a:latin typeface="黑体" pitchFamily="2" charset="-122"/>
              <a:ea typeface="黑体" panose="02010609060101010101" pitchFamily="2" charset="-122"/>
            </a:endParaRPr>
          </a:p>
        </p:txBody>
      </p:sp>
      <p:sp>
        <p:nvSpPr>
          <p:cNvPr id="12" name="矩形 11"/>
          <p:cNvSpPr/>
          <p:nvPr/>
        </p:nvSpPr>
        <p:spPr>
          <a:xfrm>
            <a:off x="2876550" y="3465830"/>
            <a:ext cx="9023985" cy="138366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zh-CN"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在传承和传播中华优秀文化的同时，（</a:t>
            </a:r>
            <a:r>
              <a:rPr kumimoji="0" lang="zh-CN" altLang="en-US"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尊重</a:t>
            </a:r>
            <a:r>
              <a:rPr kumimoji="0" lang="zh-CN" altLang="zh-CN"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）世界文化多样性，促进（</a:t>
            </a:r>
            <a:r>
              <a:rPr kumimoji="0" lang="zh-CN" altLang="en-US"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和而不同、兼收并蓄</a:t>
            </a:r>
            <a:r>
              <a:rPr kumimoji="0" lang="zh-CN" altLang="zh-CN" sz="28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）文明交流，推动世界的和平与发展。 </a:t>
            </a:r>
            <a:endParaRPr kumimoji="0" lang="zh-CN" altLang="zh-CN" sz="2800" b="1" i="0" u="none" strike="noStrike" kern="100" cap="none" spc="0" normalizeH="0" baseline="0" noProof="0">
              <a:ln>
                <a:noFill/>
              </a:ln>
              <a:solidFill>
                <a:srgbClr val="FF0000"/>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13" name="矩形 12"/>
          <p:cNvSpPr/>
          <p:nvPr/>
        </p:nvSpPr>
        <p:spPr>
          <a:xfrm>
            <a:off x="214304" y="66257"/>
            <a:ext cx="7331075" cy="829945"/>
          </a:xfrm>
          <a:prstGeom prst="rect">
            <a:avLst/>
          </a:prstGeom>
        </p:spPr>
        <p:txBody>
          <a:bodyPr wrap="none">
            <a:spAutoFit/>
          </a:body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en-US" altLang="zh-CN" sz="32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2. </a:t>
            </a:r>
            <a:r>
              <a:rPr kumimoji="0" lang="zh-CN" altLang="zh-CN" sz="32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文化多样性</a:t>
            </a:r>
            <a:r>
              <a:rPr kumimoji="0" lang="zh-CN" altLang="en-US" sz="3200" b="1" i="0" u="none" strike="noStrike" kern="100" cap="none" spc="0" normalizeH="0" baseline="0" noProof="0">
                <a:ln>
                  <a:noFill/>
                </a:ln>
                <a:solidFill>
                  <a:srgbClr val="0070C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zh-CN" altLang="zh-CN" sz="32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世界文化的</a:t>
            </a:r>
            <a:r>
              <a:rPr kumimoji="0" lang="zh-CN" altLang="en-US" sz="3200" b="1" i="0" u="none" strike="noStrike" kern="100" cap="none" spc="0" normalizeH="0" baseline="0" noProof="0">
                <a:ln>
                  <a:noFill/>
                </a:ln>
                <a:solidFill>
                  <a:srgbClr val="FF0000"/>
                </a:solidFill>
                <a:effectLst/>
                <a:uLnTx/>
                <a:uFillTx/>
                <a:latin typeface="黑体" panose="02010609060101010101" pitchFamily="2" charset="-122"/>
                <a:ea typeface="黑体" panose="02010609060101010101" pitchFamily="2" charset="-122"/>
                <a:cs typeface="Times New Roman" panose="02020603050405020304" pitchFamily="18" charset="0"/>
              </a:rPr>
              <a:t>基本特征）</a:t>
            </a:r>
            <a:endParaRPr kumimoji="0" lang="zh-CN" altLang="en-US" sz="3200" b="1" i="0" u="none" strike="noStrike" kern="100" cap="none" spc="0" normalizeH="0" baseline="0" noProof="0">
              <a:ln>
                <a:noFill/>
              </a:ln>
              <a:solidFill>
                <a:srgbClr val="FF0000"/>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14" name="矩形 13"/>
          <p:cNvSpPr/>
          <p:nvPr/>
        </p:nvSpPr>
        <p:spPr>
          <a:xfrm>
            <a:off x="2031365" y="895985"/>
            <a:ext cx="9933305" cy="95313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200</a:t>
            </a:r>
            <a:r>
              <a:rPr kumimoji="0" lang="zh-CN" altLang="en-US"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多个国家和地区，</a:t>
            </a:r>
            <a:r>
              <a:rPr kumimoji="0" lang="en-US" altLang="zh-CN"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2500</a:t>
            </a:r>
            <a:r>
              <a:rPr kumimoji="0" lang="zh-CN" altLang="en-US"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多个民族，</a:t>
            </a:r>
            <a:r>
              <a:rPr kumimoji="0" lang="en-US" altLang="zh-CN"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6000</a:t>
            </a:r>
            <a:r>
              <a:rPr kumimoji="0" lang="zh-CN" altLang="en-US" sz="28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多种语言。文化丰富多彩，但在全球化和社会信息化的今天面临诸多挑战</a:t>
            </a:r>
            <a:endParaRPr kumimoji="0" lang="zh-CN" altLang="en-US" sz="2800" b="1" i="0" u="none" strike="noStrike" kern="100" cap="none" spc="0" normalizeH="0" baseline="0" noProof="0">
              <a:ln>
                <a:noFill/>
              </a:ln>
              <a:solidFill>
                <a:srgbClr val="000000"/>
              </a:solidFill>
              <a:effectLst/>
              <a:uLnTx/>
              <a:uFillTx/>
              <a:latin typeface="黑体" pitchFamily="2" charset="-122"/>
              <a:ea typeface="黑体" panose="02010609060101010101" pitchFamily="2" charset="-122"/>
              <a:cs typeface="Times New Roman" panose="02020603050405020304" pitchFamily="18" charset="0"/>
            </a:endParaRPr>
          </a:p>
        </p:txBody>
      </p:sp>
      <p:sp>
        <p:nvSpPr>
          <p:cNvPr id="15" name="矩形 14"/>
          <p:cNvSpPr/>
          <p:nvPr/>
        </p:nvSpPr>
        <p:spPr>
          <a:xfrm>
            <a:off x="288290" y="2411730"/>
            <a:ext cx="3113405" cy="46037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en-US"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2</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）各国的做法：</a:t>
            </a:r>
            <a:endParaRPr kumimoji="0" lang="zh-CN" altLang="en-US" sz="2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16" name="矩形 15"/>
          <p:cNvSpPr/>
          <p:nvPr/>
        </p:nvSpPr>
        <p:spPr>
          <a:xfrm>
            <a:off x="2966085" y="2134870"/>
            <a:ext cx="8501380" cy="737235"/>
          </a:xfrm>
          <a:prstGeom prst="rect">
            <a:avLst/>
          </a:prstGeom>
        </p:spPr>
        <p:txBody>
          <a:bodyPr wrap="square">
            <a:spAutoFit/>
          </a:bodyPr>
          <a:lstStyle/>
          <a:p>
            <a:pPr marL="0" marR="0" lvl="0" indent="0" algn="just" defTabSz="914400" rtl="0" eaLnBrk="1" fontAlgn="base" latinLnBrk="0" hangingPunct="1">
              <a:lnSpc>
                <a:spcPct val="150000"/>
              </a:lnSpc>
              <a:spcBef>
                <a:spcPct val="0"/>
              </a:spcBef>
              <a:spcAft>
                <a:spcPct val="0"/>
              </a:spcAft>
              <a:buClrTx/>
              <a:buSzTx/>
              <a:buFontTx/>
              <a:buNone/>
              <a:defRPr/>
            </a:pP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努力维护自己的</a:t>
            </a:r>
            <a:r>
              <a:rPr kumimoji="0" lang="zh-CN" altLang="en-US"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（文化特征）</a:t>
            </a:r>
            <a:r>
              <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rPr>
              <a:t>，维系自己的文化根脉。</a:t>
            </a:r>
            <a:endParaRPr kumimoji="0" lang="zh-CN" altLang="zh-CN" sz="2800" b="1" i="0" u="none" strike="noStrike" kern="1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Times New Roman" panose="02020603050405020304" pitchFamily="18" charset="0"/>
            </a:endParaRPr>
          </a:p>
        </p:txBody>
      </p:sp>
      <p:sp>
        <p:nvSpPr>
          <p:cNvPr id="17" name="矩形 16"/>
          <p:cNvSpPr/>
          <p:nvPr/>
        </p:nvSpPr>
        <p:spPr>
          <a:xfrm>
            <a:off x="213995" y="3927475"/>
            <a:ext cx="2603500" cy="46037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en-US"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3</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）中国的态度：</a:t>
            </a:r>
            <a:endParaRPr kumimoji="0" lang="zh-CN" altLang="en-US" sz="2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 name="矩形 17"/>
          <p:cNvSpPr/>
          <p:nvPr/>
        </p:nvSpPr>
        <p:spPr>
          <a:xfrm>
            <a:off x="288131" y="895778"/>
            <a:ext cx="1866900" cy="4603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en-US"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1</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r>
              <a:rPr kumimoji="0" lang="zh-CN" altLang="en-US"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概况</a:t>
            </a:r>
            <a:r>
              <a:rPr kumimoji="0" lang="zh-CN" altLang="zh-CN" sz="2400" b="1" i="0" u="none" strike="noStrike" kern="1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Times New Roman" panose="02020603050405020304" pitchFamily="18" charset="0"/>
              </a:rPr>
              <a:t>：</a:t>
            </a:r>
            <a:endParaRPr kumimoji="0" lang="zh-CN" altLang="en-US" sz="2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 name="矩形 18"/>
          <p:cNvSpPr/>
          <p:nvPr/>
        </p:nvSpPr>
        <p:spPr>
          <a:xfrm>
            <a:off x="288501" y="5045738"/>
            <a:ext cx="1101090" cy="460375"/>
          </a:xfrm>
          <a:prstGeom prst="rect">
            <a:avLst/>
          </a:prstGeom>
          <a:noFill/>
          <a:ln w="9525">
            <a:noFill/>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认识</a:t>
            </a:r>
            <a:r>
              <a:rPr lang="zh-CN" altLang="en-US" sz="2400" b="1">
                <a:solidFill>
                  <a:srgbClr val="000000"/>
                </a:solidFill>
                <a:latin typeface="黑体" panose="02010609060101010101" pitchFamily="2" charset="-122"/>
                <a:ea typeface="黑体" panose="02010609060101010101" pitchFamily="2" charset="-122"/>
              </a:rPr>
              <a:t>：</a:t>
            </a:r>
            <a:endParaRPr lang="zh-CN" altLang="en-US" sz="2400">
              <a:latin typeface="Arial" pitchFamily="34" charset="0"/>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9" name="직선 연결선 7"/>
          <p:cNvCxnSpPr/>
          <p:nvPr/>
        </p:nvCxnSpPr>
        <p:spPr>
          <a:xfrm>
            <a:off x="1514475" y="548680"/>
            <a:ext cx="9153000" cy="9525"/>
          </a:xfrm>
          <a:prstGeom prst="line">
            <a:avLst/>
          </a:prstGeom>
          <a:ln>
            <a:gradFill flip="none" rotWithShape="1">
              <a:gsLst>
                <a:gs pos="0">
                  <a:schemeClr val="bg1">
                    <a:lumMod val="75000"/>
                  </a:schemeClr>
                </a:gs>
                <a:gs pos="0">
                  <a:schemeClr val="bg1">
                    <a:lumMod val="75000"/>
                  </a:schemeClr>
                </a:gs>
                <a:gs pos="81000">
                  <a:schemeClr val="bg1">
                    <a:lumMod val="95000"/>
                  </a:schemeClr>
                </a:gs>
                <a:gs pos="100000">
                  <a:schemeClr val="bg1">
                    <a:lumMod val="85000"/>
                    <a:alpha val="81000"/>
                  </a:schemeClr>
                </a:gs>
              </a:gsLst>
              <a:lin ang="0" scaled="1"/>
            </a:gradFill>
          </a:ln>
        </p:spPr>
        <p:style>
          <a:lnRef idx="1">
            <a:schemeClr val="accent1"/>
          </a:lnRef>
          <a:fillRef idx="0">
            <a:schemeClr val="accent1"/>
          </a:fillRef>
          <a:effectRef idx="0">
            <a:schemeClr val="accent1"/>
          </a:effectRef>
          <a:fontRef idx="minor">
            <a:schemeClr val="tx1"/>
          </a:fontRef>
        </p:style>
      </p:cxnSp>
      <p:sp>
        <p:nvSpPr>
          <p:cNvPr id="10" name="文本框 52"/>
          <p:cNvSpPr txBox="1"/>
          <p:nvPr/>
        </p:nvSpPr>
        <p:spPr>
          <a:xfrm>
            <a:off x="1559496" y="98718"/>
            <a:ext cx="3432334" cy="52197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CN" altLang="en-US" sz="2800" b="1" spc="200">
                <a:solidFill>
                  <a:srgbClr val="0070C0"/>
                </a:solidFill>
                <a:uFillTx/>
                <a:latin typeface="微软雅黑" panose="020b0503020204020204" pitchFamily="34" charset="-122"/>
                <a:ea typeface="微软雅黑" panose="020b0503020204020204" pitchFamily="34" charset="-122"/>
              </a:rPr>
              <a:t>课堂总结</a:t>
            </a:r>
            <a:endParaRPr lang="zh-CN" altLang="en-US" sz="2800" b="1" spc="200">
              <a:solidFill>
                <a:srgbClr val="0070C0"/>
              </a:solidFill>
              <a:uFillTx/>
              <a:latin typeface="微软雅黑" panose="020b0503020204020204" pitchFamily="34" charset="-122"/>
              <a:ea typeface="微软雅黑" panose="020b0503020204020204" pitchFamily="34" charset="-122"/>
            </a:endParaRPr>
          </a:p>
        </p:txBody>
      </p:sp>
      <p:grpSp>
        <p:nvGrpSpPr>
          <p:cNvPr id="3" name="组合 24"/>
          <p:cNvGrpSpPr/>
          <p:nvPr/>
        </p:nvGrpSpPr>
        <p:grpSpPr>
          <a:xfrm>
            <a:off x="370205" y="784860"/>
            <a:ext cx="9949180" cy="5551170"/>
            <a:chOff x="235" y="1514"/>
            <a:chExt cx="17674" cy="8742"/>
          </a:xfrm>
        </p:grpSpPr>
        <p:sp>
          <p:nvSpPr>
            <p:cNvPr id="2" name="文本框 1"/>
            <p:cNvSpPr txBox="1"/>
            <p:nvPr/>
          </p:nvSpPr>
          <p:spPr>
            <a:xfrm>
              <a:off x="1489" y="2513"/>
              <a:ext cx="4730" cy="628"/>
            </a:xfrm>
            <a:prstGeom prst="rect">
              <a:avLst/>
            </a:prstGeom>
            <a:noFill/>
          </p:spPr>
          <p:txBody>
            <a:bodyPr wrap="square" rtlCol="0">
              <a:spAutoFit/>
            </a:bodyPr>
            <a:lstStyle/>
            <a:p>
              <a:r>
                <a:rPr sz="2000">
                  <a:latin typeface="黑体" panose="02010609060101010101" pitchFamily="2" charset="-122"/>
                  <a:ea typeface="黑体" panose="02010609060101010101" pitchFamily="2" charset="-122"/>
                  <a:cs typeface="黑体" panose="02010609060101010101" pitchFamily="2" charset="-122"/>
                </a:rPr>
                <a:t>世界多极化发展趋势</a:t>
              </a:r>
              <a:endParaRPr sz="2000">
                <a:latin typeface="黑体" pitchFamily="2" charset="-122"/>
                <a:ea typeface="黑体" panose="02010609060101010101" pitchFamily="2" charset="-122"/>
                <a:cs typeface="黑体" panose="02010609060101010101" pitchFamily="2" charset="-122"/>
              </a:endParaRPr>
            </a:p>
          </p:txBody>
        </p:sp>
        <p:sp>
          <p:nvSpPr>
            <p:cNvPr id="4" name="文本框 3"/>
            <p:cNvSpPr txBox="1"/>
            <p:nvPr/>
          </p:nvSpPr>
          <p:spPr>
            <a:xfrm>
              <a:off x="235" y="2646"/>
              <a:ext cx="945" cy="7608"/>
            </a:xfrm>
            <a:prstGeom prst="rect">
              <a:avLst/>
            </a:prstGeom>
            <a:noFill/>
          </p:spPr>
          <p:txBody>
            <a:bodyPr wrap="square" rtlCol="0" anchor="t">
              <a:spAutoFit/>
            </a:bodyPr>
            <a:lstStyle/>
            <a:p>
              <a:r>
                <a:rPr lang="zh-CN" altLang="en-US" sz="2800">
                  <a:latin typeface="黑体" panose="02010609060101010101" pitchFamily="2" charset="-122"/>
                  <a:ea typeface="黑体" panose="02010609060101010101" pitchFamily="2" charset="-122"/>
                </a:rPr>
                <a:t>世界多极化与经济全球化</a:t>
              </a:r>
              <a:endParaRPr lang="zh-CN" altLang="en-US" sz="2800">
                <a:latin typeface="黑体" pitchFamily="2" charset="-122"/>
                <a:ea typeface="黑体" panose="02010609060101010101" pitchFamily="2" charset="-122"/>
              </a:endParaRPr>
            </a:p>
          </p:txBody>
        </p:sp>
        <p:sp>
          <p:nvSpPr>
            <p:cNvPr id="5" name="文本框 4"/>
            <p:cNvSpPr txBox="1"/>
            <p:nvPr/>
          </p:nvSpPr>
          <p:spPr>
            <a:xfrm>
              <a:off x="6538" y="1514"/>
              <a:ext cx="5765" cy="725"/>
            </a:xfrm>
            <a:prstGeom prst="rect">
              <a:avLst/>
            </a:prstGeom>
            <a:noFill/>
          </p:spPr>
          <p:txBody>
            <a:bodyPr wrap="square" rtlCol="0">
              <a:spAutoFit/>
            </a:bodyPr>
            <a:lstStyle/>
            <a:p>
              <a:r>
                <a:rPr sz="2400">
                  <a:latin typeface="黑体" panose="02010609060101010101" pitchFamily="2" charset="-122"/>
                  <a:ea typeface="黑体" panose="02010609060101010101" pitchFamily="2" charset="-122"/>
                  <a:cs typeface="黑体" panose="02010609060101010101" pitchFamily="2" charset="-122"/>
                </a:rPr>
                <a:t>美国企图建立单极世界</a:t>
              </a:r>
              <a:endParaRPr sz="2400">
                <a:latin typeface="黑体" pitchFamily="2" charset="-122"/>
                <a:ea typeface="黑体" panose="02010609060101010101" pitchFamily="2" charset="-122"/>
                <a:cs typeface="黑体" panose="02010609060101010101" pitchFamily="2" charset="-122"/>
              </a:endParaRPr>
            </a:p>
          </p:txBody>
        </p:sp>
        <p:sp>
          <p:nvSpPr>
            <p:cNvPr id="6" name="文本框 5"/>
            <p:cNvSpPr txBox="1"/>
            <p:nvPr/>
          </p:nvSpPr>
          <p:spPr>
            <a:xfrm>
              <a:off x="6429" y="3393"/>
              <a:ext cx="5605" cy="628"/>
            </a:xfrm>
            <a:prstGeom prst="rect">
              <a:avLst/>
            </a:prstGeom>
            <a:noFill/>
          </p:spPr>
          <p:txBody>
            <a:bodyPr wrap="square" rtlCol="0">
              <a:spAutoFit/>
            </a:bodyPr>
            <a:lstStyle/>
            <a:p>
              <a:r>
                <a:rPr sz="2000">
                  <a:latin typeface="黑体" panose="02010609060101010101" pitchFamily="2" charset="-122"/>
                  <a:ea typeface="黑体" panose="02010609060101010101" pitchFamily="2" charset="-122"/>
                  <a:cs typeface="黑体" panose="02010609060101010101" pitchFamily="2" charset="-122"/>
                </a:rPr>
                <a:t>世界多极化趋势继续发展</a:t>
              </a:r>
              <a:endParaRPr sz="2000">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nvSpPr>
          <p:spPr>
            <a:xfrm>
              <a:off x="12304" y="2086"/>
              <a:ext cx="5605" cy="3340"/>
            </a:xfrm>
            <a:prstGeom prst="rect">
              <a:avLst/>
            </a:prstGeom>
            <a:noFill/>
          </p:spPr>
          <p:txBody>
            <a:bodyPr wrap="square" rtlCol="0">
              <a:spAutoFit/>
            </a:bodyPr>
            <a:lstStyle/>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欧盟</a:t>
              </a:r>
              <a:endParaRPr lang="zh-CN" sz="2400">
                <a:latin typeface="黑体"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俄罗斯</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日本</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中国</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发展中国家</a:t>
              </a:r>
              <a:endParaRPr lang="zh-CN" sz="2400">
                <a:latin typeface="黑体" panose="02010609060101010101" pitchFamily="2" charset="-122"/>
                <a:ea typeface="黑体" panose="02010609060101010101" pitchFamily="2" charset="-122"/>
                <a:cs typeface="黑体" panose="02010609060101010101" pitchFamily="2" charset="-122"/>
              </a:endParaRPr>
            </a:p>
          </p:txBody>
        </p:sp>
        <p:sp>
          <p:nvSpPr>
            <p:cNvPr id="12" name="文本框 11"/>
            <p:cNvSpPr txBox="1"/>
            <p:nvPr/>
          </p:nvSpPr>
          <p:spPr>
            <a:xfrm>
              <a:off x="1489" y="9628"/>
              <a:ext cx="5833" cy="628"/>
            </a:xfrm>
            <a:prstGeom prst="rect">
              <a:avLst/>
            </a:prstGeom>
            <a:noFill/>
          </p:spPr>
          <p:txBody>
            <a:bodyPr wrap="square" rtlCol="0">
              <a:spAutoFit/>
            </a:bodyPr>
            <a:lstStyle/>
            <a:p>
              <a:r>
                <a:rPr sz="2000">
                  <a:latin typeface="黑体" panose="02010609060101010101" pitchFamily="2" charset="-122"/>
                  <a:ea typeface="黑体" panose="02010609060101010101" pitchFamily="2" charset="-122"/>
                  <a:cs typeface="黑体" panose="02010609060101010101" pitchFamily="2" charset="-122"/>
                </a:rPr>
                <a:t>社会信息化和文化多样性</a:t>
              </a:r>
              <a:endParaRPr sz="2000">
                <a:latin typeface="黑体" panose="02010609060101010101" pitchFamily="2" charset="-122"/>
                <a:ea typeface="黑体" panose="02010609060101010101" pitchFamily="2" charset="-122"/>
                <a:cs typeface="黑体" panose="02010609060101010101" pitchFamily="2" charset="-122"/>
              </a:endParaRPr>
            </a:p>
          </p:txBody>
        </p:sp>
        <p:sp>
          <p:nvSpPr>
            <p:cNvPr id="13" name="文本框 12"/>
            <p:cNvSpPr txBox="1"/>
            <p:nvPr/>
          </p:nvSpPr>
          <p:spPr>
            <a:xfrm>
              <a:off x="1489" y="6609"/>
              <a:ext cx="4730" cy="628"/>
            </a:xfrm>
            <a:prstGeom prst="rect">
              <a:avLst/>
            </a:prstGeom>
            <a:noFill/>
          </p:spPr>
          <p:txBody>
            <a:bodyPr wrap="square" rtlCol="0">
              <a:spAutoFit/>
            </a:bodyPr>
            <a:lstStyle/>
            <a:p>
              <a:r>
                <a:rPr sz="2000">
                  <a:latin typeface="黑体" panose="02010609060101010101" pitchFamily="2" charset="-122"/>
                  <a:ea typeface="黑体" panose="02010609060101010101" pitchFamily="2" charset="-122"/>
                  <a:cs typeface="黑体" panose="02010609060101010101" pitchFamily="2" charset="-122"/>
                </a:rPr>
                <a:t>经济全球化进程加快</a:t>
              </a:r>
              <a:endParaRPr sz="2000">
                <a:latin typeface="黑体" panose="02010609060101010101" pitchFamily="2" charset="-122"/>
                <a:ea typeface="黑体" panose="02010609060101010101" pitchFamily="2" charset="-122"/>
                <a:cs typeface="黑体" panose="02010609060101010101" pitchFamily="2" charset="-122"/>
              </a:endParaRPr>
            </a:p>
          </p:txBody>
        </p:sp>
        <p:sp>
          <p:nvSpPr>
            <p:cNvPr id="14" name="文本框 13"/>
            <p:cNvSpPr txBox="1"/>
            <p:nvPr/>
          </p:nvSpPr>
          <p:spPr>
            <a:xfrm>
              <a:off x="6538" y="4771"/>
              <a:ext cx="5347" cy="628"/>
            </a:xfrm>
            <a:prstGeom prst="rect">
              <a:avLst/>
            </a:prstGeom>
            <a:noFill/>
          </p:spPr>
          <p:txBody>
            <a:bodyPr wrap="square" rtlCol="0">
              <a:spAutoFit/>
            </a:bodyPr>
            <a:lstStyle/>
            <a:p>
              <a:r>
                <a:rPr sz="2000" err="1">
                  <a:latin typeface="黑体" panose="02010609060101010101" pitchFamily="2" charset="-122"/>
                  <a:ea typeface="黑体" panose="02010609060101010101" pitchFamily="2" charset="-122"/>
                  <a:cs typeface="黑体" panose="02010609060101010101" pitchFamily="2" charset="-122"/>
                </a:rPr>
                <a:t>经济全球化的发展历程</a:t>
              </a:r>
              <a:endParaRPr sz="2000" err="1">
                <a:latin typeface="黑体" panose="02010609060101010101" pitchFamily="2" charset="-122"/>
                <a:ea typeface="黑体" panose="02010609060101010101" pitchFamily="2" charset="-122"/>
                <a:cs typeface="黑体" panose="02010609060101010101" pitchFamily="2" charset="-122"/>
              </a:endParaRPr>
            </a:p>
          </p:txBody>
        </p:sp>
        <p:sp>
          <p:nvSpPr>
            <p:cNvPr id="15" name="文本框 14"/>
            <p:cNvSpPr txBox="1"/>
            <p:nvPr/>
          </p:nvSpPr>
          <p:spPr>
            <a:xfrm>
              <a:off x="6538" y="6005"/>
              <a:ext cx="4230" cy="628"/>
            </a:xfrm>
            <a:prstGeom prst="rect">
              <a:avLst/>
            </a:prstGeom>
            <a:noFill/>
          </p:spPr>
          <p:txBody>
            <a:bodyPr wrap="square" rtlCol="0">
              <a:spAutoFit/>
            </a:bodyPr>
            <a:lstStyle/>
            <a:p>
              <a:r>
                <a:rPr sz="2000" err="1">
                  <a:latin typeface="黑体" panose="02010609060101010101" pitchFamily="2" charset="-122"/>
                  <a:ea typeface="黑体" panose="02010609060101010101" pitchFamily="2" charset="-122"/>
                  <a:cs typeface="黑体" panose="02010609060101010101" pitchFamily="2" charset="-122"/>
                </a:rPr>
                <a:t>经济全球化的风险</a:t>
              </a:r>
              <a:endParaRPr sz="2000" err="1">
                <a:latin typeface="黑体" panose="02010609060101010101" pitchFamily="2" charset="-122"/>
                <a:ea typeface="黑体" panose="02010609060101010101" pitchFamily="2" charset="-122"/>
                <a:cs typeface="黑体" panose="02010609060101010101" pitchFamily="2" charset="-122"/>
              </a:endParaRPr>
            </a:p>
          </p:txBody>
        </p:sp>
        <p:sp>
          <p:nvSpPr>
            <p:cNvPr id="16" name="文本框 15"/>
            <p:cNvSpPr txBox="1"/>
            <p:nvPr/>
          </p:nvSpPr>
          <p:spPr>
            <a:xfrm>
              <a:off x="6429" y="7916"/>
              <a:ext cx="4230" cy="725"/>
            </a:xfrm>
            <a:prstGeom prst="rect">
              <a:avLst/>
            </a:prstGeom>
            <a:noFill/>
          </p:spPr>
          <p:txBody>
            <a:bodyPr wrap="square" rtlCol="0">
              <a:spAutoFit/>
            </a:bodyPr>
            <a:lstStyle/>
            <a:p>
              <a:r>
                <a:rPr lang="zh-CN" altLang="en-US" sz="2400">
                  <a:latin typeface="黑体" panose="02010609060101010101" pitchFamily="2" charset="-122"/>
                  <a:ea typeface="黑体" panose="02010609060101010101" pitchFamily="2" charset="-122"/>
                  <a:cs typeface="黑体" panose="02010609060101010101" pitchFamily="2" charset="-122"/>
                  <a:sym typeface="+mn-ea"/>
                </a:rPr>
                <a:t>区域经济集团化</a:t>
              </a:r>
              <a:endParaRPr sz="2400">
                <a:latin typeface="黑体" panose="02010609060101010101" pitchFamily="2" charset="-122"/>
                <a:ea typeface="黑体" panose="02010609060101010101" pitchFamily="2" charset="-122"/>
                <a:cs typeface="黑体" panose="02010609060101010101" pitchFamily="2" charset="-122"/>
              </a:endParaRPr>
            </a:p>
          </p:txBody>
        </p:sp>
        <p:sp>
          <p:nvSpPr>
            <p:cNvPr id="17" name="文本框 16"/>
            <p:cNvSpPr txBox="1"/>
            <p:nvPr/>
          </p:nvSpPr>
          <p:spPr>
            <a:xfrm>
              <a:off x="10995" y="7174"/>
              <a:ext cx="5605" cy="2700"/>
            </a:xfrm>
            <a:prstGeom prst="rect">
              <a:avLst/>
            </a:prstGeom>
            <a:noFill/>
          </p:spPr>
          <p:txBody>
            <a:bodyPr wrap="square" rtlCol="0">
              <a:spAutoFit/>
            </a:bodyPr>
            <a:lstStyle/>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欧盟</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北美自由贸易区</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东南亚国家联盟</a:t>
              </a:r>
              <a:endParaRPr lang="zh-CN" sz="2400">
                <a:latin typeface="黑体" panose="02010609060101010101" pitchFamily="2" charset="-122"/>
                <a:ea typeface="黑体" panose="02010609060101010101" pitchFamily="2" charset="-122"/>
                <a:cs typeface="黑体" panose="02010609060101010101" pitchFamily="2" charset="-122"/>
              </a:endParaRPr>
            </a:p>
            <a:p>
              <a:pPr>
                <a:lnSpc>
                  <a:spcPct val="110000"/>
                </a:lnSpc>
              </a:pPr>
              <a:r>
                <a:rPr lang="zh-CN" sz="2400">
                  <a:latin typeface="黑体" panose="02010609060101010101" pitchFamily="2" charset="-122"/>
                  <a:ea typeface="黑体" panose="02010609060101010101" pitchFamily="2" charset="-122"/>
                  <a:cs typeface="黑体" panose="02010609060101010101" pitchFamily="2" charset="-122"/>
                </a:rPr>
                <a:t>亚太经济合作组织</a:t>
              </a:r>
              <a:endParaRPr lang="zh-CN" sz="2400">
                <a:latin typeface="黑体" panose="02010609060101010101" pitchFamily="2" charset="-122"/>
                <a:ea typeface="黑体" panose="02010609060101010101" pitchFamily="2" charset="-122"/>
                <a:cs typeface="黑体" panose="02010609060101010101" pitchFamily="2" charset="-122"/>
              </a:endParaRPr>
            </a:p>
          </p:txBody>
        </p:sp>
        <p:sp>
          <p:nvSpPr>
            <p:cNvPr id="18" name="文本框 17"/>
            <p:cNvSpPr txBox="1"/>
            <p:nvPr/>
          </p:nvSpPr>
          <p:spPr>
            <a:xfrm>
              <a:off x="10960" y="5578"/>
              <a:ext cx="6949" cy="1422"/>
            </a:xfrm>
            <a:prstGeom prst="rect">
              <a:avLst/>
            </a:prstGeom>
            <a:noFill/>
          </p:spPr>
          <p:txBody>
            <a:bodyPr wrap="square" rtlCol="0">
              <a:spAutoFit/>
            </a:bodyPr>
            <a:lstStyle/>
            <a:p>
              <a:pPr>
                <a:lnSpc>
                  <a:spcPct val="110000"/>
                </a:lnSpc>
              </a:pPr>
              <a:r>
                <a:rPr lang="zh-CN" altLang="en-US" sz="2400">
                  <a:latin typeface="黑体" panose="02010609060101010101" pitchFamily="2" charset="-122"/>
                  <a:ea typeface="黑体" panose="02010609060101010101" pitchFamily="2" charset="-122"/>
                  <a:cs typeface="黑体" panose="02010609060101010101" pitchFamily="2" charset="-122"/>
                </a:rPr>
                <a:t>发展中国家经济失控风险</a:t>
              </a:r>
              <a:endParaRPr lang="en-US" altLang="zh-CN" sz="2400">
                <a:latin typeface="黑体" pitchFamily="2" charset="-122"/>
                <a:ea typeface="黑体" panose="02010609060101010101" pitchFamily="2" charset="-122"/>
                <a:cs typeface="黑体" panose="02010609060101010101" pitchFamily="2" charset="-122"/>
              </a:endParaRPr>
            </a:p>
            <a:p>
              <a:pPr>
                <a:lnSpc>
                  <a:spcPct val="110000"/>
                </a:lnSpc>
              </a:pPr>
              <a:r>
                <a:rPr lang="en-US" altLang="zh-CN" sz="2400">
                  <a:latin typeface="黑体" panose="02010609060101010101" pitchFamily="2" charset="-122"/>
                  <a:ea typeface="黑体" panose="02010609060101010101" pitchFamily="2" charset="-122"/>
                  <a:cs typeface="黑体" panose="02010609060101010101" pitchFamily="2" charset="-122"/>
                </a:rPr>
                <a:t>“</a:t>
              </a:r>
              <a:r>
                <a:rPr lang="zh-CN" altLang="en-US" sz="2400">
                  <a:latin typeface="黑体" panose="02010609060101010101" pitchFamily="2" charset="-122"/>
                  <a:ea typeface="黑体" panose="02010609060101010101" pitchFamily="2" charset="-122"/>
                  <a:cs typeface="黑体" panose="02010609060101010101" pitchFamily="2" charset="-122"/>
                </a:rPr>
                <a:t>逆全球化</a:t>
              </a:r>
              <a:r>
                <a:rPr lang="en-US" altLang="zh-CN" sz="2400">
                  <a:latin typeface="黑体" panose="02010609060101010101" pitchFamily="2" charset="-122"/>
                  <a:ea typeface="黑体" panose="02010609060101010101" pitchFamily="2" charset="-122"/>
                  <a:cs typeface="黑体" panose="02010609060101010101" pitchFamily="2" charset="-122"/>
                </a:rPr>
                <a:t>”</a:t>
              </a:r>
              <a:endParaRPr lang="en-US" altLang="zh-CN" sz="2400">
                <a:latin typeface="黑体" panose="02010609060101010101" pitchFamily="2" charset="-122"/>
                <a:ea typeface="黑体" panose="02010609060101010101" pitchFamily="2" charset="-122"/>
                <a:cs typeface="黑体" panose="02010609060101010101" pitchFamily="2" charset="-122"/>
              </a:endParaRPr>
            </a:p>
          </p:txBody>
        </p:sp>
        <p:sp>
          <p:nvSpPr>
            <p:cNvPr id="19" name="左大括号 18"/>
            <p:cNvSpPr/>
            <p:nvPr/>
          </p:nvSpPr>
          <p:spPr>
            <a:xfrm>
              <a:off x="11917" y="2523"/>
              <a:ext cx="459" cy="2467"/>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左大括号 19"/>
            <p:cNvSpPr/>
            <p:nvPr/>
          </p:nvSpPr>
          <p:spPr>
            <a:xfrm>
              <a:off x="6079" y="1938"/>
              <a:ext cx="459" cy="1876"/>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左大括号 20"/>
            <p:cNvSpPr/>
            <p:nvPr/>
          </p:nvSpPr>
          <p:spPr>
            <a:xfrm>
              <a:off x="10547" y="7446"/>
              <a:ext cx="459" cy="1861"/>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左大括号 21"/>
            <p:cNvSpPr/>
            <p:nvPr/>
          </p:nvSpPr>
          <p:spPr>
            <a:xfrm>
              <a:off x="10659" y="5678"/>
              <a:ext cx="347" cy="1218"/>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左大括号 22"/>
            <p:cNvSpPr/>
            <p:nvPr/>
          </p:nvSpPr>
          <p:spPr>
            <a:xfrm>
              <a:off x="6079" y="5578"/>
              <a:ext cx="459" cy="2682"/>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左大括号 23"/>
            <p:cNvSpPr/>
            <p:nvPr/>
          </p:nvSpPr>
          <p:spPr>
            <a:xfrm>
              <a:off x="1030" y="2959"/>
              <a:ext cx="603" cy="7013"/>
            </a:xfrm>
            <a:prstGeom prst="leftBrace">
              <a:avLst>
                <a:gd name="adj1" fmla="val 6034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25" name="New picture" hidden="1"/>
          <p:cNvPicPr/>
          <p:nvPr/>
        </p:nvPicPr>
        <p:blipFill>
          <a:blip r:embed="rId3"/>
          <a:stretch>
            <a:fillRect/>
          </a:stretch>
        </p:blipFill>
        <p:spPr>
          <a:xfrm>
            <a:off x="12509500" y="11176000"/>
            <a:ext cx="317500" cy="266700"/>
          </a:xfrm>
          <a:prstGeom prst="cube">
            <a:avLst/>
          </a:prstGeom>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custom20187308_1*a*1"/>
  <p:tag name="KSO_WM_UNIT_INDEX" val="1"/>
  <p:tag name="KSO_WM_UNIT_ISCONTENTSTITLE" val="0"/>
  <p:tag name="KSO_WM_UNIT_LAYERLEVEL" val="1"/>
  <p:tag name="KSO_WM_UNIT_NOCLEAR" val="0"/>
  <p:tag name="KSO_WM_UNIT_PRESET_TEXT" val="空白演示"/>
  <p:tag name="KSO_WM_UNIT_TYPE" val="a"/>
  <p:tag name="KSO_WM_UNIT_VALUE" val="13"/>
</p:tagLst>
</file>

<file path=ppt/tags/tag64.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5.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6.xml><?xml version="1.0" encoding="utf-8"?>
<p:tagLst xmlns:p="http://schemas.openxmlformats.org/presentationml/2006/main">
  <p:tag name="KSO_WM_TEMPLATE_CATEGORY" val="basetag"/>
  <p:tag name="KSO_WM_TEMPLATE_INDEX" val="20161345"/>
</p:tagLst>
</file>

<file path=ppt/tags/tag67.xml><?xml version="1.0" encoding="utf-8"?>
<p:tagLst xmlns:p="http://schemas.openxmlformats.org/presentationml/2006/main">
  <p:tag name="KSO_WM_UNIT_TABLE_BEAUTIFY" val="smartTable{bcf6aece-332f-475b-a1ff-304bde612367}"/>
</p:tagLst>
</file>

<file path=ppt/tags/tag68.xml><?xml version="1.0" encoding="utf-8"?>
<p:tagLst xmlns:p="http://schemas.openxmlformats.org/presentationml/2006/main">
  <p:tag name="KSO_WM_TEMPLATE_CATEGORY" val="basetag"/>
  <p:tag name="KSO_WM_TEMPLATE_INDEX" val="20161345"/>
</p:tagLst>
</file>

<file path=ppt/tags/tag69.xml><?xml version="1.0" encoding="utf-8"?>
<p:tagLst xmlns:p="http://schemas.openxmlformats.org/presentationml/2006/main">
  <p:tag name="KSO_WM_TEMPLATE_CATEGORY" val="basetag"/>
  <p:tag name="KSO_WM_TEMPLATE_INDEX" val="20161345"/>
</p:tagLst>
</file>

<file path=ppt/tags/tag70.xml><?xml version="1.0" encoding="utf-8"?>
<p:tagLst xmlns:p="http://schemas.openxmlformats.org/presentationml/2006/main">
  <p:tag name="KSO_WM_TEMPLATE_CATEGORY" val="basetag"/>
  <p:tag name="KSO_WM_TEMPLATE_INDEX" val="20161345"/>
</p:tagLst>
</file>

<file path=ppt/tags/tag71.xml><?xml version="1.0" encoding="utf-8"?>
<p:tagLst xmlns:p="http://schemas.openxmlformats.org/presentationml/2006/main">
  <p:tag name="KSO_WM_TEMPLATE_CATEGORY" val="basetag"/>
  <p:tag name="KSO_WM_TEMPLATE_INDEX" val="20161345"/>
</p:tagLst>
</file>

<file path=ppt/tags/tag72.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3.xml><?xml version="1.0" encoding="utf-8"?>
<p:tagLst xmlns:p="http://schemas.openxmlformats.org/presentationml/2006/main">
  <p:tag name="KSO_WM_UNIT_TABLE_BEAUTIFY" val="smartTable{023e60f0-130e-4357-9815-91c638757772}"/>
  <p:tag name="TABLE_COLORIDX" val="a"/>
  <p:tag name="TABLE_EMPHASIZE_COLOR" val="1330547"/>
  <p:tag name="TABLE_SKINIDX" val="0"/>
</p:tagLst>
</file>

<file path=ppt/tags/tag7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103</Paragraphs>
  <Slides>22</Slides>
  <Notes>3</Notes>
  <TotalTime>0</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22</vt:i4>
      </vt:variant>
    </vt:vector>
  </HeadingPairs>
  <TitlesOfParts>
    <vt:vector baseType="lpstr" size="38">
      <vt:lpstr>Arial</vt:lpstr>
      <vt:lpstr>微软雅黑</vt:lpstr>
      <vt:lpstr>Wingdings</vt:lpstr>
      <vt:lpstr>Calibri Light</vt:lpstr>
      <vt:lpstr>Calibri</vt:lpstr>
      <vt:lpstr>仿宋</vt:lpstr>
      <vt:lpstr>方正粗黑宋简体</vt:lpstr>
      <vt:lpstr>楷体</vt:lpstr>
      <vt:lpstr>黑体</vt:lpstr>
      <vt:lpstr>Times New Roman</vt:lpstr>
      <vt:lpstr>宋体</vt:lpstr>
      <vt:lpstr>华文新魏</vt:lpstr>
      <vt:lpstr>华文行楷</vt:lpstr>
      <vt:lpstr>华文中宋</vt:lpstr>
      <vt:lpstr>长城中隶体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Administrator</cp:lastModifiedBy>
  <cp:revision>194</cp:revision>
  <dcterms:created xsi:type="dcterms:W3CDTF">2019-06-19T02:08:00Z</dcterms:created>
  <dcterms:modified xsi:type="dcterms:W3CDTF">2020-07-21T06:17:48Z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2052-11.1.0.9662</vt:lpwstr>
  </property>
</Properties>
</file>