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57" r:id="rId2"/>
    <p:sldId id="258" r:id="rId3"/>
    <p:sldId id="256" r:id="rId4"/>
    <p:sldId id="260" r:id="rId5"/>
    <p:sldId id="259" r:id="rId6"/>
    <p:sldId id="261" r:id="rId7"/>
    <p:sldId id="262" r:id="rId8"/>
    <p:sldId id="263" r:id="rId9"/>
    <p:sldId id="264" r:id="rId10"/>
    <p:sldId id="265" r:id="rId11"/>
    <p:sldId id="266" r:id="rId12"/>
    <p:sldId id="267" r:id="rId13"/>
    <p:sldId id="268" r:id="rId14"/>
    <p:sldId id="273" r:id="rId15"/>
    <p:sldId id="274" r:id="rId16"/>
    <p:sldId id="270" r:id="rId17"/>
    <p:sldId id="269" r:id="rId18"/>
    <p:sldId id="271" r:id="rId19"/>
    <p:sldId id="272" r:id="rId20"/>
  </p:sldIdLst>
  <p:sldSz cx="9144000" cy="6858000" type="screen4x3"/>
  <p:notesSz cx="6858000" cy="9144000"/>
  <p:custDataLst>
    <p:tags r:id="rId2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78"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8028800" cy="780288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tags" Target="tags/tag1.xml" /><Relationship Id="rId22" Type="http://schemas.openxmlformats.org/officeDocument/2006/relationships/presProps" Target="presProps.xml" /><Relationship Id="rId23" Type="http://schemas.openxmlformats.org/officeDocument/2006/relationships/viewProps" Target="viewProps.xml" /><Relationship Id="rId24" Type="http://schemas.openxmlformats.org/officeDocument/2006/relationships/theme" Target="theme/theme1.xml" /><Relationship Id="rId25"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7/8/2020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t>7/8/2020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t>7/8/2020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1D8BD707-D9CF-40AE-B4C6-C98DA3205C09}" type="datetimeFigureOut">
              <a:rPr lang="en-US" smtClean="0"/>
              <a:t>7/8/2020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7/8/2020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7/8/2020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7/8/2020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 Target="slide4.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image" Target="../media/image5.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7.xml" TargetMode="Internal" /><Relationship Id="rId3" Type="http://schemas.openxmlformats.org/officeDocument/2006/relationships/slide" Target="slide9.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 Id="rId3" Type="http://schemas.openxmlformats.org/officeDocument/2006/relationships/image" Target="../media/image9.jpeg" /><Relationship Id="rId4" Type="http://schemas.openxmlformats.org/officeDocument/2006/relationships/image" Target="../media/image1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1.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6.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jpeg" /><Relationship Id="rId3" Type="http://schemas.openxmlformats.org/officeDocument/2006/relationships/image" Target="../media/image16.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slide" Target="slide13.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62" name="文本框 4"/>
          <p:cNvSpPr txBox="1">
            <a:spLocks noChangeArrowheads="1"/>
          </p:cNvSpPr>
          <p:nvPr/>
        </p:nvSpPr>
        <p:spPr bwMode="auto">
          <a:xfrm>
            <a:off x="314325" y="1352551"/>
            <a:ext cx="8324850" cy="1315743"/>
          </a:xfrm>
          <a:prstGeom prst="rect">
            <a:avLst/>
          </a:prstGeom>
          <a:noFill/>
          <a:ln w="9525">
            <a:noFill/>
            <a:miter lim="800000"/>
          </a:ln>
        </p:spPr>
        <p:txBody>
          <a:bodyPr lIns="68576" tIns="34289" rIns="68576" bIns="34289">
            <a:spAutoFit/>
          </a:bodyPr>
          <a:lstStyle/>
          <a:p>
            <a:pPr algn="ctr" defTabSz="684213"/>
            <a:endParaRPr lang="en-US" altLang="zh-CN" sz="2700" b="1">
              <a:solidFill>
                <a:srgbClr val="FF0000"/>
              </a:solidFill>
              <a:latin typeface="微软雅黑" pitchFamily="34" charset="-122"/>
              <a:ea typeface="微软雅黑" panose="020b0503020204020204" pitchFamily="34" charset="-122"/>
            </a:endParaRPr>
          </a:p>
          <a:p>
            <a:pPr algn="ctr" defTabSz="684213"/>
            <a:r>
              <a:rPr lang="zh-CN" altLang="en-US" sz="2700" b="1">
                <a:solidFill>
                  <a:srgbClr val="000000"/>
                </a:solidFill>
                <a:latin typeface="微软雅黑" panose="020b0503020204020204" pitchFamily="34" charset="-122"/>
                <a:ea typeface="微软雅黑" panose="020b0503020204020204" pitchFamily="34" charset="-122"/>
              </a:rPr>
              <a:t>第</a:t>
            </a:r>
            <a:r>
              <a:rPr lang="en-US" altLang="zh-CN" sz="2700" b="1">
                <a:solidFill>
                  <a:srgbClr val="000000"/>
                </a:solidFill>
                <a:latin typeface="微软雅黑" panose="020b0503020204020204" pitchFamily="34" charset="-122"/>
                <a:ea typeface="微软雅黑" panose="020b0503020204020204" pitchFamily="34" charset="-122"/>
              </a:rPr>
              <a:t>12</a:t>
            </a:r>
            <a:r>
              <a:rPr lang="zh-CN" altLang="en-US" sz="2700" b="1">
                <a:solidFill>
                  <a:srgbClr val="000000"/>
                </a:solidFill>
                <a:latin typeface="微软雅黑" panose="020b0503020204020204" pitchFamily="34" charset="-122"/>
                <a:ea typeface="微软雅黑" panose="020b0503020204020204" pitchFamily="34" charset="-122"/>
              </a:rPr>
              <a:t>课</a:t>
            </a:r>
            <a:endParaRPr lang="en-US" altLang="zh-CN" sz="2700" b="1">
              <a:solidFill>
                <a:srgbClr val="000000"/>
              </a:solidFill>
              <a:latin typeface="微软雅黑" pitchFamily="34" charset="-122"/>
              <a:ea typeface="微软雅黑" panose="020b0503020204020204" pitchFamily="34" charset="-122"/>
            </a:endParaRPr>
          </a:p>
          <a:p>
            <a:pPr algn="ctr" defTabSz="684213"/>
            <a:r>
              <a:rPr lang="zh-CN" altLang="en-US" sz="2700" b="1">
                <a:solidFill>
                  <a:srgbClr val="000000"/>
                </a:solidFill>
                <a:latin typeface="微软雅黑" panose="020b0503020204020204" pitchFamily="34" charset="-122"/>
                <a:ea typeface="微软雅黑" panose="020b0503020204020204" pitchFamily="34" charset="-122"/>
              </a:rPr>
              <a:t>资本主义世界殖民体系的形成</a:t>
            </a:r>
            <a:endParaRPr lang="en-US" altLang="zh-CN" sz="2700" b="1">
              <a:solidFill>
                <a:srgbClr val="000000"/>
              </a:solidFill>
              <a:latin typeface="微软雅黑" panose="020b0503020204020204" pitchFamily="34" charset="-122"/>
              <a:ea typeface="微软雅黑" panose="020b0503020204020204" pitchFamily="34" charset="-122"/>
            </a:endParaRPr>
          </a:p>
        </p:txBody>
      </p:sp>
      <p:sp>
        <p:nvSpPr>
          <p:cNvPr id="40963" name="TextBox 2"/>
          <p:cNvSpPr txBox="1">
            <a:spLocks noChangeArrowheads="1"/>
          </p:cNvSpPr>
          <p:nvPr/>
        </p:nvSpPr>
        <p:spPr bwMode="auto">
          <a:xfrm>
            <a:off x="669925" y="690033"/>
            <a:ext cx="4968875" cy="369332"/>
          </a:xfrm>
          <a:prstGeom prst="rect">
            <a:avLst/>
          </a:prstGeom>
          <a:noFill/>
          <a:ln w="9525">
            <a:noFill/>
            <a:miter lim="800000"/>
          </a:ln>
        </p:spPr>
        <p:txBody>
          <a:bodyPr>
            <a:spAutoFit/>
          </a:bodyPr>
          <a:lstStyle/>
          <a:p>
            <a:r>
              <a:rPr lang="zh-CN" altLang="en-US" b="1" i="1">
                <a:solidFill>
                  <a:srgbClr val="FF0000"/>
                </a:solidFill>
              </a:rPr>
              <a:t>第六单元   世界殖民体系与亚非拉民族独立运动</a:t>
            </a:r>
          </a:p>
        </p:txBody>
      </p:sp>
      <p:pic>
        <p:nvPicPr>
          <p:cNvPr id="16386" name="Picture 2" descr="http://p3.pstatp.com/large/40190001f1994991be35"/>
          <p:cNvPicPr>
            <a:picLocks noChangeAspect="1" noChangeArrowheads="1"/>
          </p:cNvPicPr>
          <p:nvPr/>
        </p:nvPicPr>
        <p:blipFill>
          <a:blip r:embed="rId2"/>
          <a:stretch>
            <a:fillRect/>
          </a:stretch>
        </p:blipFill>
        <p:spPr bwMode="auto">
          <a:xfrm>
            <a:off x="4876800" y="3276600"/>
            <a:ext cx="3733800" cy="2895600"/>
          </a:xfrm>
          <a:prstGeom prst="rect">
            <a:avLst/>
          </a:prstGeom>
          <a:noFill/>
        </p:spPr>
      </p:pic>
      <p:sp>
        <p:nvSpPr>
          <p:cNvPr id="16388" name="AutoShape 4" descr="http://redirect.sogou.com/proxy?url=aHR0cHM6Ly9nc3MwLmJhaWR1LmNvbS8tdm8zZFNhZ194STRraEdrbzlXVEFuRjZoaHkvemhpZGFvL3BpYy9pdGVtLzBkZjQzMWFkY2JlZjc2MDlkZWJkNzg0YjI1ZGRhM2NjN2RkOTllYjQuanBn&amp;md5=b2ccfbd2f0fc1deb4825baa90cc8c5e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16390" name="AutoShape 6" descr="http://redirect.sogou.com/proxy?url=aHR0cHM6Ly9nc3MwLmJhaWR1LmNvbS8tdm8zZFNhZ194STRraEdrbzlXVEFuRjZoaHkvemhpZGFvL3BpYy9pdGVtLzBkZjQzMWFkY2JlZjc2MDlkZWJkNzg0YjI1ZGRhM2NjN2RkOTllYjQuanBn&amp;md5=b2ccfbd2f0fc1deb4825baa90cc8c5e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16392" name="AutoShape 8" descr="http://redirect.sogou.com/proxy?url=aHR0cHM6Ly9nc3MwLmJhaWR1LmNvbS8tdm8zZFNhZ194STRraEdrbzlXVEFuRjZoaHkvemhpZGFvL3BpYy9pdGVtLzBkZjQzMWFkY2JlZjc2MDlkZWJkNzg0YjI1ZGRhM2NjN2RkOTllYjQuanBn&amp;md5=b2ccfbd2f0fc1deb4825baa90cc8c5e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pic>
        <p:nvPicPr>
          <p:cNvPr id="8" name="图片 7" descr="22.jpg"/>
          <p:cNvPicPr>
            <a:picLocks noChangeAspect="1"/>
          </p:cNvPicPr>
          <p:nvPr/>
        </p:nvPicPr>
        <p:blipFill>
          <a:blip r:embed="rId3"/>
          <a:stretch>
            <a:fillRect/>
          </a:stretch>
        </p:blipFill>
        <p:spPr>
          <a:xfrm>
            <a:off x="457200" y="3276600"/>
            <a:ext cx="3886200" cy="2924175"/>
          </a:xfrm>
          <a:prstGeom prst="rect">
            <a:avLst/>
          </a:prstGeom>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内容占位符 3"/>
          <p:cNvGraphicFramePr>
            <a:graphicFrameLocks noGrp="1"/>
          </p:cNvGraphicFramePr>
          <p:nvPr>
            <p:ph idx="4294967295"/>
          </p:nvPr>
        </p:nvGraphicFramePr>
        <p:xfrm>
          <a:off x="405736" y="861444"/>
          <a:ext cx="8229600" cy="5091648"/>
        </p:xfrm>
        <a:graphic>
          <a:graphicData uri="http://schemas.openxmlformats.org/drawingml/2006/table">
            <a:tbl>
              <a:tblPr firstRow="1" bandRow="1">
                <a:tableStyleId>{5C22544A-7EE6-4342-B048-85BDC9FD1C3A}</a:tableStyleId>
              </a:tblPr>
              <a:tblGrid>
                <a:gridCol w="2448272"/>
                <a:gridCol w="5781328"/>
              </a:tblGrid>
              <a:tr h="864096">
                <a:tc>
                  <a:txBody>
                    <a:bodyPr vert="horz" wrap="square"/>
                    <a:lstStyle/>
                    <a:p>
                      <a:pPr algn="ctr"/>
                      <a:r>
                        <a:rPr lang="zh-CN" altLang="en-US" sz="2800" smtClean="0">
                          <a:solidFill>
                            <a:srgbClr val="FF0000"/>
                          </a:solidFill>
                        </a:rPr>
                        <a:t>课程标准</a:t>
                      </a:r>
                      <a:endParaRPr lang="zh-CN" altLang="en-US" sz="2800">
                        <a:solidFill>
                          <a:srgbClr val="FF0000"/>
                        </a:solidFill>
                      </a:endParaRPr>
                    </a:p>
                  </a:txBody>
                  <a:tcPr/>
                </a:tc>
                <a:tc>
                  <a:txBody>
                    <a:bodyPr vert="horz" wrap="square"/>
                    <a:lstStyle/>
                    <a:p>
                      <a:pPr algn="ctr"/>
                      <a:r>
                        <a:rPr lang="zh-CN" altLang="en-US" sz="2800" smtClean="0">
                          <a:solidFill>
                            <a:srgbClr val="FF0000"/>
                          </a:solidFill>
                        </a:rPr>
                        <a:t>核心素养</a:t>
                      </a:r>
                      <a:endParaRPr lang="zh-CN" altLang="en-US" sz="2800">
                        <a:solidFill>
                          <a:srgbClr val="FF0000"/>
                        </a:solidFill>
                      </a:endParaRPr>
                    </a:p>
                  </a:txBody>
                  <a:tcPr/>
                </a:tc>
              </a:tr>
              <a:tr h="864096">
                <a:tc rowSpan="4">
                  <a:txBody>
                    <a:bodyPr vert="horz" wrap="square"/>
                    <a:lstStyle/>
                    <a:p>
                      <a:pPr algn="ctr"/>
                      <a:endParaRPr lang="en-US" altLang="zh-CN" sz="2400" b="1" smtClean="0">
                        <a:solidFill>
                          <a:srgbClr val="FF0000"/>
                        </a:solidFill>
                      </a:endParaRPr>
                    </a:p>
                    <a:p>
                      <a:pPr algn="ctr"/>
                      <a:r>
                        <a:rPr lang="en-US" altLang="zh-CN" sz="2400" b="1" smtClean="0"/>
                        <a:t>1.</a:t>
                      </a:r>
                      <a:r>
                        <a:rPr lang="zh-CN" altLang="en-US" sz="2400" b="1" smtClean="0"/>
                        <a:t>了解西方列强对亚非拉的殖民扩张和世界殖民体系的建立；</a:t>
                      </a:r>
                      <a:endParaRPr lang="en-US" altLang="zh-CN" sz="2400" b="1" smtClean="0"/>
                    </a:p>
                    <a:p>
                      <a:pPr algn="ctr"/>
                      <a:endParaRPr lang="en-US" altLang="zh-CN" sz="2400" b="1" smtClean="0"/>
                    </a:p>
                    <a:p>
                      <a:pPr algn="ctr"/>
                      <a:r>
                        <a:rPr lang="en-US" altLang="zh-CN" sz="2400" b="1" smtClean="0"/>
                        <a:t>2.</a:t>
                      </a:r>
                      <a:r>
                        <a:rPr lang="zh-CN" altLang="en-US" sz="2400" b="1" smtClean="0"/>
                        <a:t>理解世界殖民体系的建立对世界历史发展的影响。</a:t>
                      </a:r>
                    </a:p>
                    <a:p>
                      <a:pPr algn="ctr"/>
                      <a:endParaRPr lang="en-US" altLang="zh-CN" sz="2400" b="1" smtClean="0">
                        <a:solidFill>
                          <a:srgbClr val="FF0000"/>
                        </a:solidFill>
                      </a:endParaRPr>
                    </a:p>
                  </a:txBody>
                  <a:tcPr/>
                </a:tc>
                <a:tc>
                  <a:txBody>
                    <a:bodyPr vert="horz" wrap="square"/>
                    <a:lstStyle/>
                    <a:p>
                      <a:pPr algn="l"/>
                      <a:r>
                        <a:rPr lang="zh-CN" altLang="en-US" sz="2400" b="1" smtClean="0">
                          <a:solidFill>
                            <a:srgbClr val="FF0000"/>
                          </a:solidFill>
                        </a:rPr>
                        <a:t>（时空观念）</a:t>
                      </a:r>
                      <a:r>
                        <a:rPr lang="zh-CN" altLang="en-US" sz="2000" b="1" smtClean="0">
                          <a:solidFill>
                            <a:schemeClr val="tx1"/>
                          </a:solidFill>
                        </a:rPr>
                        <a:t>掌握列强在亚非拉殖民扩张的史实，勾勒时间线索、强化时空观念；</a:t>
                      </a:r>
                      <a:endParaRPr lang="zh-CN" altLang="en-US" sz="2000" b="1">
                        <a:solidFill>
                          <a:schemeClr val="tx1"/>
                        </a:solidFill>
                      </a:endParaRPr>
                    </a:p>
                  </a:txBody>
                  <a:tcPr/>
                </a:tc>
              </a:tr>
              <a:tr h="864096">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rPr>
                        <a:t>（唯物史观）</a:t>
                      </a:r>
                      <a:r>
                        <a:rPr lang="zh-CN" altLang="en-US" sz="2000" b="1" smtClean="0">
                          <a:solidFill>
                            <a:schemeClr val="tx1"/>
                          </a:solidFill>
                        </a:rPr>
                        <a:t>认识殖民扩张有征服与改造世界的双重作用，培养学生运用历史唯物主义与辩证唯物主义观点与方法分析解决问题的能力；</a:t>
                      </a:r>
                    </a:p>
                    <a:p>
                      <a:pPr algn="l"/>
                      <a:endParaRPr lang="zh-CN" altLang="en-US" sz="2000" b="1">
                        <a:solidFill>
                          <a:schemeClr val="tx1"/>
                        </a:solidFill>
                      </a:endParaRPr>
                    </a:p>
                  </a:txBody>
                  <a:tcPr/>
                </a:tc>
              </a:tr>
              <a:tr h="864096">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rPr>
                        <a:t>（历史解释）</a:t>
                      </a:r>
                      <a:r>
                        <a:rPr lang="zh-CN" altLang="en-US" sz="2000" b="1" smtClean="0">
                          <a:solidFill>
                            <a:schemeClr val="tx1"/>
                          </a:solidFill>
                        </a:rPr>
                        <a:t>结合史料认识西方殖民扩张与殖民体系建立对世界历史发展的影响；</a:t>
                      </a:r>
                    </a:p>
                    <a:p>
                      <a:pPr algn="l"/>
                      <a:endParaRPr lang="zh-CN" altLang="en-US" sz="2400" b="1"/>
                    </a:p>
                  </a:txBody>
                  <a:tcPr/>
                </a:tc>
              </a:tr>
              <a:tr h="864096">
                <a:tc vMerge="1">
                  <a:txBody>
                    <a:bodyPr vert="horz" wrap="square"/>
                    <a:lstStyle/>
                    <a:p>
                      <a:endParaRPr lang="zh-CN"/>
                    </a:p>
                  </a:txBody>
                  <a:tcPr/>
                </a:tc>
                <a:tc>
                  <a:txBody>
                    <a:bodyPr vert="horz" wrap="square"/>
                    <a:lstStyle/>
                    <a:p>
                      <a:pPr algn="l"/>
                      <a:r>
                        <a:rPr lang="zh-CN" altLang="en-US" sz="2400" b="1" smtClean="0">
                          <a:solidFill>
                            <a:srgbClr val="FF0000"/>
                          </a:solidFill>
                        </a:rPr>
                        <a:t>（家国情怀）</a:t>
                      </a:r>
                      <a:r>
                        <a:rPr lang="zh-CN" altLang="en-US" sz="2000" b="1" smtClean="0">
                          <a:solidFill>
                            <a:schemeClr val="tx1"/>
                          </a:solidFill>
                        </a:rPr>
                        <a:t>认识殖民主义的罪恶，感受建立和谐世界的重要性，树立多元文化观。</a:t>
                      </a:r>
                      <a:endParaRPr lang="zh-CN" altLang="en-US" sz="2000" b="1">
                        <a:solidFill>
                          <a:schemeClr val="tx1"/>
                        </a:solidFill>
                      </a:endParaRPr>
                    </a:p>
                  </a:txBody>
                  <a:tcPr/>
                </a:tc>
              </a:tr>
            </a:tbl>
          </a:graphicData>
        </a:graphic>
      </p:graphicFrame>
      <p:sp>
        <p:nvSpPr>
          <p:cNvPr id="3" name="TextBox 5"/>
          <p:cNvSpPr txBox="1"/>
          <p:nvPr/>
        </p:nvSpPr>
        <p:spPr>
          <a:xfrm>
            <a:off x="3152396" y="169602"/>
            <a:ext cx="1876804" cy="584775"/>
          </a:xfrm>
          <a:prstGeom prst="rect">
            <a:avLst/>
          </a:prstGeom>
          <a:solidFill>
            <a:schemeClr val="accent2">
              <a:lumMod val="40000"/>
              <a:lumOff val="60000"/>
            </a:schemeClr>
          </a:solidFill>
        </p:spPr>
        <p:txBody>
          <a:bodyPr wrap="square">
            <a:sp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zh-CN" altLang="en-US" sz="3200" b="1" smtClean="0">
                <a:solidFill>
                  <a:srgbClr val="FF0000"/>
                </a:solidFill>
              </a:rPr>
              <a:t>学习目标</a:t>
            </a:r>
            <a:endParaRPr lang="zh-CN" altLang="en-US" sz="3200" b="1">
              <a:solidFill>
                <a:srgbClr val="FF0000"/>
              </a:solidFill>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8"/>
          <p:cNvSpPr txBox="1">
            <a:spLocks noChangeArrowheads="1"/>
          </p:cNvSpPr>
          <p:nvPr/>
        </p:nvSpPr>
        <p:spPr bwMode="auto">
          <a:xfrm>
            <a:off x="611188" y="534988"/>
            <a:ext cx="6308725" cy="523214"/>
          </a:xfrm>
          <a:prstGeom prst="rect">
            <a:avLst/>
          </a:prstGeom>
          <a:noFill/>
          <a:ln w="9525">
            <a:noFill/>
            <a:miter lim="800000"/>
          </a:ln>
        </p:spPr>
        <p:txBody>
          <a:bodyPr lIns="91434" tIns="45717" rIns="91434" bIns="45717">
            <a:spAutoFit/>
          </a:bodyPr>
          <a:lstStyle/>
          <a:p>
            <a:r>
              <a:rPr lang="zh-CN" altLang="en-US" sz="2800" b="1">
                <a:solidFill>
                  <a:srgbClr val="FF0000"/>
                </a:solidFill>
                <a:latin typeface="黑体" pitchFamily="49" charset="-122"/>
                <a:ea typeface="黑体" pitchFamily="49" charset="-122"/>
              </a:rPr>
              <a:t>一、</a:t>
            </a:r>
            <a:r>
              <a:rPr lang="zh-CN" altLang="en-US" sz="2800" b="1">
                <a:solidFill>
                  <a:srgbClr val="FF0000"/>
                </a:solidFill>
                <a:latin typeface="黑体" pitchFamily="49" charset="-122"/>
                <a:ea typeface="黑体" pitchFamily="49" charset="-122"/>
                <a:hlinkClick r:id="rId2" action="ppaction://hlinksldjump"/>
              </a:rPr>
              <a:t>拉丁美洲的殖民地化</a:t>
            </a:r>
            <a:endParaRPr lang="zh-CN" altLang="en-US" sz="2800" b="1">
              <a:solidFill>
                <a:srgbClr val="FF0000"/>
              </a:solidFill>
              <a:latin typeface="黑体" pitchFamily="49" charset="-122"/>
              <a:ea typeface="黑体" pitchFamily="49" charset="-122"/>
            </a:endParaRPr>
          </a:p>
        </p:txBody>
      </p:sp>
      <p:sp>
        <p:nvSpPr>
          <p:cNvPr id="5" name="矩形 2"/>
          <p:cNvSpPr>
            <a:spLocks noChangeArrowheads="1"/>
          </p:cNvSpPr>
          <p:nvPr/>
        </p:nvSpPr>
        <p:spPr bwMode="auto">
          <a:xfrm>
            <a:off x="1001713" y="1139825"/>
            <a:ext cx="7658100" cy="2862322"/>
          </a:xfrm>
          <a:prstGeom prst="rect">
            <a:avLst/>
          </a:prstGeom>
          <a:noFill/>
          <a:ln w="9525">
            <a:noFill/>
            <a:miter lim="800000"/>
          </a:ln>
        </p:spPr>
        <p:txBody>
          <a:bodyPr>
            <a:spAutoFit/>
          </a:bodyPr>
          <a:lstStyle/>
          <a:p>
            <a:pPr eaLnBrk="0" hangingPunct="0">
              <a:lnSpc>
                <a:spcPct val="150000"/>
              </a:lnSpc>
            </a:pPr>
            <a:r>
              <a:rPr lang="en-US" altLang="zh-CN" sz="2000" b="1">
                <a:solidFill>
                  <a:srgbClr val="000000"/>
                </a:solidFill>
                <a:latin typeface="+mn-ea"/>
              </a:rPr>
              <a:t>1.</a:t>
            </a:r>
            <a:r>
              <a:rPr lang="zh-CN" altLang="en-US" sz="2000" b="1">
                <a:solidFill>
                  <a:srgbClr val="000000"/>
                </a:solidFill>
                <a:latin typeface="+mn-ea"/>
              </a:rPr>
              <a:t>过程：</a:t>
            </a:r>
          </a:p>
          <a:p>
            <a:pPr eaLnBrk="0" hangingPunct="0">
              <a:lnSpc>
                <a:spcPct val="150000"/>
              </a:lnSpc>
            </a:pPr>
            <a:r>
              <a:rPr lang="en-US" altLang="zh-CN" sz="2000" b="1">
                <a:solidFill>
                  <a:srgbClr val="FF0000"/>
                </a:solidFill>
                <a:latin typeface="+mn-ea"/>
              </a:rPr>
              <a:t>(1)</a:t>
            </a:r>
            <a:r>
              <a:rPr lang="zh-CN" altLang="en-US" sz="2000" b="1">
                <a:solidFill>
                  <a:srgbClr val="FF0000"/>
                </a:solidFill>
                <a:latin typeface="+mn-ea"/>
              </a:rPr>
              <a:t>西班牙</a:t>
            </a:r>
            <a:r>
              <a:rPr lang="en-US" altLang="zh-CN" sz="2000" b="1" smtClean="0">
                <a:solidFill>
                  <a:srgbClr val="FF0000"/>
                </a:solidFill>
                <a:latin typeface="+mn-ea"/>
              </a:rPr>
              <a:t>:</a:t>
            </a:r>
          </a:p>
          <a:p>
            <a:pPr eaLnBrk="0" hangingPunct="0">
              <a:lnSpc>
                <a:spcPct val="150000"/>
              </a:lnSpc>
            </a:pPr>
            <a:r>
              <a:rPr lang="zh-CN" altLang="en-US" sz="2000" b="1" smtClean="0">
                <a:solidFill>
                  <a:srgbClr val="FF0000"/>
                </a:solidFill>
                <a:latin typeface="+mn-ea"/>
              </a:rPr>
              <a:t>范围：</a:t>
            </a:r>
            <a:r>
              <a:rPr lang="zh-CN" altLang="en-US" sz="2000" b="1" smtClean="0">
                <a:solidFill>
                  <a:srgbClr val="000000"/>
                </a:solidFill>
                <a:latin typeface="+mn-ea"/>
              </a:rPr>
              <a:t>除</a:t>
            </a:r>
            <a:r>
              <a:rPr lang="zh-CN" altLang="en-US" sz="2000" b="1">
                <a:solidFill>
                  <a:srgbClr val="000000"/>
                </a:solidFill>
                <a:latin typeface="+mn-ea"/>
              </a:rPr>
              <a:t>巴西之外的大部分南美洲、整个中美洲和部分北美洲 </a:t>
            </a:r>
            <a:endParaRPr lang="en-US" altLang="zh-CN" sz="2000" b="1" smtClean="0">
              <a:solidFill>
                <a:srgbClr val="000000"/>
              </a:solidFill>
              <a:latin typeface="+mn-ea"/>
            </a:endParaRPr>
          </a:p>
          <a:p>
            <a:pPr eaLnBrk="0" hangingPunct="0">
              <a:lnSpc>
                <a:spcPct val="150000"/>
              </a:lnSpc>
            </a:pPr>
            <a:r>
              <a:rPr lang="zh-CN" altLang="en-US" sz="2000" b="1" smtClean="0">
                <a:solidFill>
                  <a:srgbClr val="FF0000"/>
                </a:solidFill>
                <a:latin typeface="+mn-ea"/>
              </a:rPr>
              <a:t>方式：</a:t>
            </a:r>
            <a:r>
              <a:rPr lang="zh-CN" altLang="en-US" sz="2000" b="1" smtClean="0">
                <a:latin typeface="+mn-ea"/>
              </a:rPr>
              <a:t>总</a:t>
            </a:r>
            <a:r>
              <a:rPr lang="zh-CN" altLang="en-US" sz="2000" b="1">
                <a:latin typeface="+mn-ea"/>
              </a:rPr>
              <a:t>督</a:t>
            </a:r>
          </a:p>
          <a:p>
            <a:pPr eaLnBrk="0" hangingPunct="0">
              <a:lnSpc>
                <a:spcPct val="150000"/>
              </a:lnSpc>
            </a:pPr>
            <a:r>
              <a:rPr lang="en-US" altLang="zh-CN" sz="2000" b="1">
                <a:solidFill>
                  <a:srgbClr val="FF0000"/>
                </a:solidFill>
                <a:latin typeface="+mn-ea"/>
              </a:rPr>
              <a:t>(2)</a:t>
            </a:r>
            <a:r>
              <a:rPr lang="zh-CN" altLang="en-US" sz="2000" b="1">
                <a:solidFill>
                  <a:srgbClr val="FF0000"/>
                </a:solidFill>
                <a:latin typeface="+mn-ea"/>
              </a:rPr>
              <a:t>葡萄牙</a:t>
            </a:r>
            <a:r>
              <a:rPr lang="en-US" altLang="zh-CN" sz="2000" b="1" smtClean="0">
                <a:solidFill>
                  <a:srgbClr val="FF0000"/>
                </a:solidFill>
                <a:latin typeface="+mn-ea"/>
              </a:rPr>
              <a:t>:  </a:t>
            </a:r>
            <a:r>
              <a:rPr lang="zh-CN" altLang="en-US" sz="2000" b="1" smtClean="0">
                <a:solidFill>
                  <a:srgbClr val="000000"/>
                </a:solidFill>
                <a:latin typeface="+mn-ea"/>
              </a:rPr>
              <a:t>巴</a:t>
            </a:r>
            <a:r>
              <a:rPr lang="zh-CN" altLang="en-US" sz="2000" b="1">
                <a:solidFill>
                  <a:srgbClr val="000000"/>
                </a:solidFill>
                <a:latin typeface="+mn-ea"/>
              </a:rPr>
              <a:t>西殖民地 </a:t>
            </a:r>
            <a:r>
              <a:rPr lang="en-US" altLang="zh-CN" sz="2000" b="1">
                <a:solidFill>
                  <a:srgbClr val="000000"/>
                </a:solidFill>
                <a:latin typeface="+mn-ea"/>
              </a:rPr>
              <a:t>/ </a:t>
            </a:r>
            <a:r>
              <a:rPr lang="zh-CN" altLang="en-US" sz="2000" b="1">
                <a:solidFill>
                  <a:srgbClr val="FF0000"/>
                </a:solidFill>
                <a:latin typeface="+mn-ea"/>
              </a:rPr>
              <a:t>总督</a:t>
            </a:r>
          </a:p>
          <a:p>
            <a:pPr eaLnBrk="0" hangingPunct="0">
              <a:lnSpc>
                <a:spcPct val="150000"/>
              </a:lnSpc>
            </a:pPr>
            <a:r>
              <a:rPr lang="en-US" altLang="zh-CN" sz="2000" b="1">
                <a:solidFill>
                  <a:srgbClr val="000000"/>
                </a:solidFill>
                <a:latin typeface="+mn-ea"/>
              </a:rPr>
              <a:t>2.</a:t>
            </a:r>
            <a:r>
              <a:rPr lang="zh-CN" altLang="en-US" sz="2000" b="1">
                <a:solidFill>
                  <a:srgbClr val="000000"/>
                </a:solidFill>
                <a:latin typeface="+mn-ea"/>
              </a:rPr>
              <a:t>结果：到</a:t>
            </a:r>
            <a:r>
              <a:rPr lang="en-US" altLang="zh-CN" sz="2000" b="1">
                <a:solidFill>
                  <a:srgbClr val="000000"/>
                </a:solidFill>
                <a:latin typeface="+mn-ea"/>
              </a:rPr>
              <a:t>18</a:t>
            </a:r>
            <a:r>
              <a:rPr lang="zh-CN" altLang="en-US" sz="2000" b="1">
                <a:solidFill>
                  <a:srgbClr val="000000"/>
                </a:solidFill>
                <a:latin typeface="+mn-ea"/>
              </a:rPr>
              <a:t>世纪晚期</a:t>
            </a:r>
            <a:r>
              <a:rPr lang="en-US" altLang="zh-CN" sz="2000" b="1">
                <a:solidFill>
                  <a:srgbClr val="000000"/>
                </a:solidFill>
                <a:latin typeface="+mn-ea"/>
              </a:rPr>
              <a:t>,</a:t>
            </a:r>
            <a:r>
              <a:rPr lang="zh-CN" altLang="en-US" sz="2000" b="1">
                <a:solidFill>
                  <a:srgbClr val="000000"/>
                </a:solidFill>
                <a:latin typeface="+mn-ea"/>
              </a:rPr>
              <a:t>已完全处于欧洲列强的殖民统治之下。</a:t>
            </a:r>
          </a:p>
        </p:txBody>
      </p:sp>
      <p:sp>
        <p:nvSpPr>
          <p:cNvPr id="6" name="矩形 5"/>
          <p:cNvSpPr/>
          <p:nvPr/>
        </p:nvSpPr>
        <p:spPr>
          <a:xfrm>
            <a:off x="1066800" y="4114800"/>
            <a:ext cx="6781800" cy="1938992"/>
          </a:xfrm>
          <a:prstGeom prst="rect">
            <a:avLst/>
          </a:prstGeom>
        </p:spPr>
        <p:txBody>
          <a:bodyPr wrap="square">
            <a:spAutoFit/>
          </a:bodyPr>
          <a:lstStyle/>
          <a:p>
            <a:pPr eaLnBrk="0" hangingPunct="0">
              <a:lnSpc>
                <a:spcPct val="150000"/>
              </a:lnSpc>
            </a:pPr>
            <a:r>
              <a:rPr lang="en-US" altLang="zh-CN" sz="2000" b="1" smtClean="0">
                <a:solidFill>
                  <a:srgbClr val="000000"/>
                </a:solidFill>
                <a:latin typeface="黑体" pitchFamily="49" charset="-122"/>
                <a:ea typeface="黑体" pitchFamily="49" charset="-122"/>
              </a:rPr>
              <a:t>3.</a:t>
            </a:r>
            <a:r>
              <a:rPr lang="zh-CN" altLang="en-US" sz="2000" b="1" smtClean="0">
                <a:solidFill>
                  <a:srgbClr val="000000"/>
                </a:solidFill>
                <a:latin typeface="黑体" pitchFamily="49" charset="-122"/>
                <a:ea typeface="黑体" pitchFamily="49" charset="-122"/>
              </a:rPr>
              <a:t>影响</a:t>
            </a:r>
            <a:r>
              <a:rPr lang="en-US" altLang="zh-CN" sz="2000" b="1" smtClean="0">
                <a:solidFill>
                  <a:srgbClr val="000000"/>
                </a:solidFill>
                <a:latin typeface="黑体" pitchFamily="49" charset="-122"/>
                <a:ea typeface="黑体" pitchFamily="49" charset="-122"/>
              </a:rPr>
              <a:t>:</a:t>
            </a:r>
          </a:p>
          <a:p>
            <a:pPr eaLnBrk="0" hangingPunct="0">
              <a:lnSpc>
                <a:spcPct val="150000"/>
              </a:lnSpc>
            </a:pPr>
            <a:r>
              <a:rPr lang="zh-CN" altLang="en-US" sz="2000" b="1" smtClean="0">
                <a:solidFill>
                  <a:srgbClr val="000000"/>
                </a:solidFill>
                <a:latin typeface="黑体" pitchFamily="49" charset="-122"/>
                <a:ea typeface="黑体" pitchFamily="49" charset="-122"/>
              </a:rPr>
              <a:t>①制度：实行专制统治 </a:t>
            </a:r>
            <a:r>
              <a:rPr lang="en-US" altLang="zh-CN" sz="2000" b="1" smtClean="0">
                <a:solidFill>
                  <a:srgbClr val="000000"/>
                </a:solidFill>
                <a:latin typeface="黑体" pitchFamily="49" charset="-122"/>
                <a:ea typeface="黑体" pitchFamily="49" charset="-122"/>
              </a:rPr>
              <a:t>/ </a:t>
            </a:r>
            <a:r>
              <a:rPr lang="zh-CN" altLang="en-US" sz="2000" b="1" smtClean="0">
                <a:solidFill>
                  <a:srgbClr val="000000"/>
                </a:solidFill>
                <a:latin typeface="黑体" pitchFamily="49" charset="-122"/>
                <a:ea typeface="黑体" pitchFamily="49" charset="-122"/>
              </a:rPr>
              <a:t>推行农奴制；</a:t>
            </a:r>
            <a:endParaRPr lang="en-US" altLang="zh-CN" sz="2000" b="1" smtClean="0">
              <a:solidFill>
                <a:srgbClr val="000000"/>
              </a:solidFill>
              <a:latin typeface="黑体" pitchFamily="49" charset="-122"/>
              <a:ea typeface="黑体" pitchFamily="49" charset="-122"/>
            </a:endParaRPr>
          </a:p>
          <a:p>
            <a:pPr eaLnBrk="0" hangingPunct="0">
              <a:lnSpc>
                <a:spcPct val="150000"/>
              </a:lnSpc>
            </a:pPr>
            <a:r>
              <a:rPr lang="zh-CN" altLang="en-US" sz="2000" b="1" smtClean="0">
                <a:solidFill>
                  <a:srgbClr val="000000"/>
                </a:solidFill>
                <a:latin typeface="黑体" pitchFamily="49" charset="-122"/>
                <a:ea typeface="黑体" pitchFamily="49" charset="-122"/>
              </a:rPr>
              <a:t>②经济：发展种植园经济 </a:t>
            </a:r>
            <a:r>
              <a:rPr lang="en-US" altLang="zh-CN" sz="2000" b="1" smtClean="0">
                <a:solidFill>
                  <a:srgbClr val="000000"/>
                </a:solidFill>
                <a:latin typeface="黑体" pitchFamily="49" charset="-122"/>
                <a:ea typeface="黑体" pitchFamily="49" charset="-122"/>
              </a:rPr>
              <a:t>/ </a:t>
            </a:r>
            <a:r>
              <a:rPr lang="zh-CN" altLang="en-US" sz="2000" b="1" smtClean="0">
                <a:solidFill>
                  <a:srgbClr val="000000"/>
                </a:solidFill>
                <a:latin typeface="黑体" pitchFamily="49" charset="-122"/>
                <a:ea typeface="黑体" pitchFamily="49" charset="-122"/>
              </a:rPr>
              <a:t>开采金银矿；</a:t>
            </a:r>
            <a:endParaRPr lang="en-US" altLang="zh-CN" sz="2000" b="1" smtClean="0">
              <a:solidFill>
                <a:srgbClr val="000000"/>
              </a:solidFill>
              <a:latin typeface="黑体" pitchFamily="49" charset="-122"/>
              <a:ea typeface="黑体" pitchFamily="49" charset="-122"/>
            </a:endParaRPr>
          </a:p>
          <a:p>
            <a:pPr eaLnBrk="0" hangingPunct="0">
              <a:lnSpc>
                <a:spcPct val="150000"/>
              </a:lnSpc>
            </a:pPr>
            <a:r>
              <a:rPr lang="zh-CN" altLang="en-US" sz="2000" b="1" smtClean="0">
                <a:solidFill>
                  <a:srgbClr val="000000"/>
                </a:solidFill>
                <a:latin typeface="黑体" pitchFamily="49" charset="-122"/>
                <a:ea typeface="黑体" pitchFamily="49" charset="-122"/>
              </a:rPr>
              <a:t>③人口：奴役和屠杀印第安人 </a:t>
            </a:r>
            <a:r>
              <a:rPr lang="en-US" altLang="zh-CN" sz="2000" b="1" smtClean="0">
                <a:solidFill>
                  <a:srgbClr val="000000"/>
                </a:solidFill>
                <a:latin typeface="黑体" pitchFamily="49" charset="-122"/>
                <a:ea typeface="黑体" pitchFamily="49" charset="-122"/>
              </a:rPr>
              <a:t>/ </a:t>
            </a:r>
            <a:r>
              <a:rPr lang="zh-CN" altLang="en-US" sz="2000" b="1" smtClean="0">
                <a:solidFill>
                  <a:srgbClr val="000000"/>
                </a:solidFill>
                <a:latin typeface="黑体" pitchFamily="49" charset="-122"/>
                <a:ea typeface="黑体" pitchFamily="49" charset="-122"/>
              </a:rPr>
              <a:t>从非洲贩入黑人奴隶。</a:t>
            </a:r>
            <a:endParaRPr lang="zh-CN" altLang="en-US" sz="2000" b="1">
              <a:solidFill>
                <a:srgbClr val="000000"/>
              </a:solidFill>
              <a:latin typeface="黑体" pitchFamily="49" charset="-122"/>
              <a:ea typeface="黑体" pitchFamily="49"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http://preview.21cnjy.net/files/71/89/71898024ae10836338c26fe960b02cde.png"/>
          <p:cNvPicPr>
            <a:picLocks noChangeAspect="1" noChangeArrowheads="1"/>
          </p:cNvPicPr>
          <p:nvPr/>
        </p:nvPicPr>
        <p:blipFill>
          <a:blip r:embed="rId2"/>
          <a:stretch>
            <a:fillRect/>
          </a:stretch>
        </p:blipFill>
        <p:spPr bwMode="auto">
          <a:xfrm>
            <a:off x="457200" y="1905000"/>
            <a:ext cx="8229600" cy="4702630"/>
          </a:xfrm>
          <a:prstGeom prst="rect">
            <a:avLst/>
          </a:prstGeom>
          <a:noFill/>
        </p:spPr>
      </p:pic>
      <p:sp>
        <p:nvSpPr>
          <p:cNvPr id="5" name="TextBox 4"/>
          <p:cNvSpPr txBox="1"/>
          <p:nvPr/>
        </p:nvSpPr>
        <p:spPr>
          <a:xfrm>
            <a:off x="533400" y="533400"/>
            <a:ext cx="5943600"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材料一  “拉丁美洲” 这一名称的来历？</a:t>
            </a:r>
            <a:endParaRPr lang="zh-CN" altLang="en-US" sz="2400" b="1">
              <a:latin typeface="黑体" pitchFamily="49" charset="-122"/>
              <a:ea typeface="黑体" pitchFamily="49" charset="-122"/>
            </a:endParaRPr>
          </a:p>
        </p:txBody>
      </p:sp>
      <p:sp>
        <p:nvSpPr>
          <p:cNvPr id="6" name="TextBox 5"/>
          <p:cNvSpPr txBox="1"/>
          <p:nvPr/>
        </p:nvSpPr>
        <p:spPr>
          <a:xfrm>
            <a:off x="533400" y="1295400"/>
            <a:ext cx="4343400"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材料二   拉丁美洲的殖民地化</a:t>
            </a:r>
            <a:endParaRPr lang="zh-CN" altLang="en-US" sz="2400" b="1">
              <a:latin typeface="黑体" pitchFamily="49" charset="-122"/>
              <a:ea typeface="黑体" pitchFamily="49"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11"/>
          <p:cNvPicPr>
            <a:picLocks noChangeAspect="1" noChangeArrowheads="1"/>
          </p:cNvPicPr>
          <p:nvPr/>
        </p:nvPicPr>
        <p:blipFill>
          <a:blip r:embed="rId2"/>
          <a:stretch>
            <a:fillRect/>
          </a:stretch>
        </p:blipFill>
        <p:spPr bwMode="auto">
          <a:xfrm>
            <a:off x="228600" y="228600"/>
            <a:ext cx="4216742" cy="3429000"/>
          </a:xfrm>
          <a:prstGeom prst="rect">
            <a:avLst/>
          </a:prstGeom>
          <a:solidFill>
            <a:sysClr val="window" lastClr="FFFFFF"/>
          </a:solidFill>
          <a:ln w="12700" cap="flat" cmpd="sng" algn="ctr">
            <a:solidFill>
              <a:sysClr val="windowText" lastClr="000000"/>
            </a:solidFill>
            <a:prstDash val="solid"/>
            <a:miter lim="800000"/>
          </a:ln>
          <a:effectLst/>
        </p:spPr>
      </p:pic>
      <p:sp>
        <p:nvSpPr>
          <p:cNvPr id="6" name="矩形 10"/>
          <p:cNvSpPr>
            <a:spLocks noChangeArrowheads="1"/>
          </p:cNvSpPr>
          <p:nvPr/>
        </p:nvSpPr>
        <p:spPr bwMode="auto">
          <a:xfrm>
            <a:off x="838200" y="4038600"/>
            <a:ext cx="3048000" cy="461665"/>
          </a:xfrm>
          <a:prstGeom prst="rect">
            <a:avLst/>
          </a:prstGeom>
          <a:solidFill>
            <a:srgbClr val="793738"/>
          </a:solidFill>
          <a:ln w="9525">
            <a:noFill/>
            <a:miter lim="800000"/>
          </a:ln>
        </p:spPr>
        <p:txBody>
          <a:bodyPr wrap="square">
            <a:spAutoFit/>
          </a:bodyPr>
          <a:lstStyle/>
          <a:p>
            <a:pPr eaLnBrk="0" hangingPunct="0"/>
            <a:r>
              <a:rPr lang="zh-CN" altLang="en-US" sz="2400" b="1">
                <a:solidFill>
                  <a:srgbClr val="FFFFFF"/>
                </a:solidFill>
                <a:latin typeface="黑体" pitchFamily="49" charset="-122"/>
                <a:ea typeface="黑体" pitchFamily="49" charset="-122"/>
              </a:rPr>
              <a:t>殖民者屠杀印第安人</a:t>
            </a:r>
          </a:p>
        </p:txBody>
      </p:sp>
      <p:pic>
        <p:nvPicPr>
          <p:cNvPr id="2050" name="Picture 2" descr="https://i03piccdn.sogoucdn.com/bf284d813b1c03a5"/>
          <p:cNvPicPr>
            <a:picLocks noChangeAspect="1" noChangeArrowheads="1"/>
          </p:cNvPicPr>
          <p:nvPr/>
        </p:nvPicPr>
        <p:blipFill>
          <a:blip r:embed="rId3"/>
          <a:stretch>
            <a:fillRect/>
          </a:stretch>
        </p:blipFill>
        <p:spPr bwMode="auto">
          <a:xfrm>
            <a:off x="4267200" y="2514600"/>
            <a:ext cx="4703022" cy="3523282"/>
          </a:xfrm>
          <a:prstGeom prst="rect">
            <a:avLst/>
          </a:prstGeom>
          <a:noFill/>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8"/>
          <p:cNvSpPr txBox="1">
            <a:spLocks noChangeArrowheads="1"/>
          </p:cNvSpPr>
          <p:nvPr/>
        </p:nvSpPr>
        <p:spPr bwMode="auto">
          <a:xfrm>
            <a:off x="611188" y="534988"/>
            <a:ext cx="6308725" cy="523214"/>
          </a:xfrm>
          <a:prstGeom prst="rect">
            <a:avLst/>
          </a:prstGeom>
          <a:noFill/>
          <a:ln w="9525">
            <a:noFill/>
            <a:miter lim="800000"/>
          </a:ln>
        </p:spPr>
        <p:txBody>
          <a:bodyPr lIns="91434" tIns="45717" rIns="91434" bIns="45717">
            <a:spAutoFit/>
          </a:bodyPr>
          <a:lstStyle/>
          <a:p>
            <a:r>
              <a:rPr lang="zh-CN" altLang="en-US" sz="2800" b="1">
                <a:solidFill>
                  <a:srgbClr val="FF0000"/>
                </a:solidFill>
                <a:latin typeface="黑体" pitchFamily="49" charset="-122"/>
                <a:ea typeface="黑体" pitchFamily="49" charset="-122"/>
              </a:rPr>
              <a:t>二、亚洲沦为殖民地半殖民地</a:t>
            </a:r>
          </a:p>
        </p:txBody>
      </p:sp>
      <p:sp>
        <p:nvSpPr>
          <p:cNvPr id="7" name="TextBox 6"/>
          <p:cNvSpPr txBox="1"/>
          <p:nvPr/>
        </p:nvSpPr>
        <p:spPr>
          <a:xfrm>
            <a:off x="762000" y="1219200"/>
            <a:ext cx="7924800" cy="2308324"/>
          </a:xfrm>
          <a:prstGeom prst="rect">
            <a:avLst/>
          </a:prstGeom>
          <a:noFill/>
        </p:spPr>
        <p:txBody>
          <a:bodyPr wrap="square" rtlCol="0">
            <a:spAutoFit/>
          </a:bodyPr>
          <a:lstStyle/>
          <a:p>
            <a:r>
              <a:rPr lang="en-US" altLang="zh-CN" sz="2400" b="1" smtClean="0">
                <a:solidFill>
                  <a:srgbClr val="FF0000"/>
                </a:solidFill>
              </a:rPr>
              <a:t>1.</a:t>
            </a:r>
            <a:r>
              <a:rPr lang="zh-CN" altLang="en-US" sz="2400" b="1" smtClean="0">
                <a:solidFill>
                  <a:srgbClr val="FF0000"/>
                </a:solidFill>
              </a:rPr>
              <a:t>早期：葡萄牙语西班牙在亚洲的殖民活动</a:t>
            </a:r>
            <a:endParaRPr lang="en-US" altLang="zh-CN" sz="2400" b="1" smtClean="0">
              <a:solidFill>
                <a:srgbClr val="FF0000"/>
              </a:solidFill>
            </a:endParaRPr>
          </a:p>
          <a:p>
            <a:r>
              <a:rPr lang="zh-CN" altLang="en-US" sz="2400" b="1" smtClean="0"/>
              <a:t>（</a:t>
            </a:r>
            <a:r>
              <a:rPr lang="en-US" altLang="zh-CN" sz="2400" b="1" smtClean="0"/>
              <a:t>1</a:t>
            </a:r>
            <a:r>
              <a:rPr lang="zh-CN" altLang="en-US" sz="2400" b="1" smtClean="0"/>
              <a:t>）背景：新航路的开辟</a:t>
            </a:r>
            <a:endParaRPr lang="en-US" altLang="zh-CN" sz="2400" b="1" smtClean="0"/>
          </a:p>
          <a:p>
            <a:r>
              <a:rPr lang="zh-CN" altLang="en-US" sz="2400" b="1" smtClean="0"/>
              <a:t>（</a:t>
            </a:r>
            <a:r>
              <a:rPr lang="en-US" altLang="zh-CN" sz="2400" b="1" smtClean="0"/>
              <a:t>2</a:t>
            </a:r>
            <a:r>
              <a:rPr lang="zh-CN" altLang="en-US" sz="2400" b="1" smtClean="0"/>
              <a:t>）方式：建立商站、控制商路</a:t>
            </a:r>
            <a:endParaRPr lang="en-US" altLang="zh-CN" sz="2400" b="1" smtClean="0"/>
          </a:p>
          <a:p>
            <a:r>
              <a:rPr lang="zh-CN" altLang="en-US" sz="2400" b="1" smtClean="0"/>
              <a:t>（</a:t>
            </a:r>
            <a:r>
              <a:rPr lang="en-US" altLang="zh-CN" sz="2400" b="1" smtClean="0"/>
              <a:t>3</a:t>
            </a:r>
            <a:r>
              <a:rPr lang="zh-CN" altLang="en-US" sz="2400" b="1" smtClean="0"/>
              <a:t>）概况：</a:t>
            </a:r>
            <a:endParaRPr lang="en-US" altLang="zh-CN" sz="2400" b="1" smtClean="0"/>
          </a:p>
          <a:p>
            <a:r>
              <a:rPr lang="en-US" altLang="zh-CN" sz="2400" b="1" smtClean="0"/>
              <a:t>A.</a:t>
            </a:r>
            <a:r>
              <a:rPr lang="zh-CN" altLang="en-US" sz="2400" b="1" smtClean="0"/>
              <a:t>葡萄牙：</a:t>
            </a:r>
            <a:r>
              <a:rPr lang="zh-CN" altLang="en-US" sz="2400" b="1" smtClean="0">
                <a:hlinkClick r:id="rId2" action="ppaction://hlinksldjump"/>
              </a:rPr>
              <a:t>澳门</a:t>
            </a:r>
            <a:endParaRPr lang="en-US" altLang="zh-CN" sz="2400" b="1" smtClean="0"/>
          </a:p>
          <a:p>
            <a:r>
              <a:rPr lang="en-US" altLang="zh-CN" sz="2400" b="1" smtClean="0"/>
              <a:t>B.</a:t>
            </a:r>
            <a:r>
              <a:rPr lang="zh-CN" altLang="en-US" sz="2400" b="1" smtClean="0"/>
              <a:t>西班牙：菲律宾</a:t>
            </a:r>
            <a:endParaRPr lang="zh-CN" altLang="en-US" sz="2400" b="1"/>
          </a:p>
        </p:txBody>
      </p:sp>
      <p:sp>
        <p:nvSpPr>
          <p:cNvPr id="10" name="TextBox 9"/>
          <p:cNvSpPr txBox="1"/>
          <p:nvPr/>
        </p:nvSpPr>
        <p:spPr>
          <a:xfrm>
            <a:off x="838200" y="3581400"/>
            <a:ext cx="4038600" cy="461665"/>
          </a:xfrm>
          <a:prstGeom prst="rect">
            <a:avLst/>
          </a:prstGeom>
          <a:noFill/>
        </p:spPr>
        <p:txBody>
          <a:bodyPr wrap="square" rtlCol="0">
            <a:spAutoFit/>
          </a:bodyPr>
          <a:lstStyle/>
          <a:p>
            <a:r>
              <a:rPr lang="en-US" altLang="zh-CN" sz="2400" b="1" smtClean="0">
                <a:solidFill>
                  <a:srgbClr val="FF0000"/>
                </a:solidFill>
                <a:latin typeface="黑体" pitchFamily="49" charset="-122"/>
                <a:ea typeface="黑体" pitchFamily="49" charset="-122"/>
              </a:rPr>
              <a:t>2.</a:t>
            </a:r>
            <a:r>
              <a:rPr lang="zh-CN" altLang="en-US" sz="2400" b="1" smtClean="0">
                <a:solidFill>
                  <a:srgbClr val="FF0000"/>
                </a:solidFill>
                <a:latin typeface="黑体" pitchFamily="49" charset="-122"/>
                <a:ea typeface="黑体" pitchFamily="49" charset="-122"/>
              </a:rPr>
              <a:t>英法荷在亚洲的殖民活动</a:t>
            </a:r>
            <a:endParaRPr lang="zh-CN" altLang="en-US" sz="2400" b="1">
              <a:solidFill>
                <a:srgbClr val="FF0000"/>
              </a:solidFill>
              <a:latin typeface="黑体" pitchFamily="49" charset="-122"/>
              <a:ea typeface="黑体" pitchFamily="49" charset="-122"/>
            </a:endParaRPr>
          </a:p>
        </p:txBody>
      </p:sp>
      <p:sp>
        <p:nvSpPr>
          <p:cNvPr id="11" name="TextBox 10"/>
          <p:cNvSpPr txBox="1"/>
          <p:nvPr/>
        </p:nvSpPr>
        <p:spPr>
          <a:xfrm>
            <a:off x="1066800" y="4191000"/>
            <a:ext cx="6400800" cy="1569660"/>
          </a:xfrm>
          <a:prstGeom prst="rect">
            <a:avLst/>
          </a:prstGeom>
          <a:noFill/>
        </p:spPr>
        <p:txBody>
          <a:bodyPr wrap="square" rtlCol="0">
            <a:spAutoFit/>
          </a:bodyPr>
          <a:lstStyle/>
          <a:p>
            <a:r>
              <a:rPr lang="zh-CN" altLang="en-US" sz="2400" b="1" smtClean="0"/>
              <a:t>（</a:t>
            </a:r>
            <a:r>
              <a:rPr lang="en-US" altLang="zh-CN" sz="2400" b="1" smtClean="0"/>
              <a:t>1</a:t>
            </a:r>
            <a:r>
              <a:rPr lang="zh-CN" altLang="en-US" sz="2400" b="1" smtClean="0"/>
              <a:t>）</a:t>
            </a:r>
            <a:r>
              <a:rPr lang="zh-CN" altLang="en-US" sz="2400" b="1" smtClean="0">
                <a:hlinkClick r:id="rId3" action="ppaction://hlinksldjump"/>
              </a:rPr>
              <a:t>英国对印度的殖民侵略与掠夺</a:t>
            </a:r>
            <a:endParaRPr lang="en-US" altLang="zh-CN" sz="2400" b="1" smtClean="0"/>
          </a:p>
          <a:p>
            <a:r>
              <a:rPr lang="zh-CN" altLang="en-US" sz="2400" b="1" smtClean="0"/>
              <a:t>时间：</a:t>
            </a:r>
            <a:r>
              <a:rPr lang="en-US" altLang="zh-CN" sz="2400" b="1" smtClean="0"/>
              <a:t>17</a:t>
            </a:r>
            <a:r>
              <a:rPr lang="zh-CN" altLang="en-US" sz="2400" b="1" smtClean="0"/>
              <a:t>世纪初</a:t>
            </a:r>
            <a:r>
              <a:rPr lang="en-US" altLang="zh-CN" sz="2400" b="1" smtClean="0"/>
              <a:t>---1947</a:t>
            </a:r>
            <a:r>
              <a:rPr lang="zh-CN" altLang="en-US" sz="2400" b="1" smtClean="0"/>
              <a:t>年</a:t>
            </a:r>
            <a:endParaRPr lang="en-US" altLang="zh-CN" sz="2400" b="1" smtClean="0"/>
          </a:p>
          <a:p>
            <a:r>
              <a:rPr lang="zh-CN" altLang="en-US" sz="2400" b="1" smtClean="0"/>
              <a:t>方式：东印度公司   商业掠夺与武力侵略</a:t>
            </a:r>
            <a:endParaRPr lang="en-US" altLang="zh-CN" sz="2400" b="1" smtClean="0"/>
          </a:p>
          <a:p>
            <a:endParaRPr lang="en-US" altLang="zh-CN" sz="2400" b="1" smtClean="0"/>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5" descr="http://5b0988e595225.cdn.sohucs.com/images/20191219/ab863739d3834c8f831540c2a7f0dc34.jpeg"/>
          <p:cNvPicPr>
            <a:picLocks noChangeAspect="1" noChangeArrowheads="1"/>
          </p:cNvPicPr>
          <p:nvPr/>
        </p:nvPicPr>
        <p:blipFill>
          <a:blip r:embed="rId2"/>
          <a:stretch>
            <a:fillRect/>
          </a:stretch>
        </p:blipFill>
        <p:spPr bwMode="auto">
          <a:xfrm>
            <a:off x="914400" y="2438400"/>
            <a:ext cx="7086600" cy="3657600"/>
          </a:xfrm>
          <a:prstGeom prst="rect">
            <a:avLst/>
          </a:prstGeom>
          <a:noFill/>
        </p:spPr>
      </p:pic>
      <p:sp>
        <p:nvSpPr>
          <p:cNvPr id="5" name="矩形 4"/>
          <p:cNvSpPr/>
          <p:nvPr/>
        </p:nvSpPr>
        <p:spPr>
          <a:xfrm>
            <a:off x="381000" y="381000"/>
            <a:ext cx="8077200" cy="1938992"/>
          </a:xfrm>
          <a:prstGeom prst="rect">
            <a:avLst/>
          </a:prstGeom>
        </p:spPr>
        <p:txBody>
          <a:bodyPr wrap="square">
            <a:spAutoFit/>
          </a:bodyPr>
          <a:lstStyle/>
          <a:p>
            <a:r>
              <a:rPr lang="en-US" altLang="zh-CN" sz="2400" b="1" smtClean="0">
                <a:latin typeface="黑体" pitchFamily="49" charset="-122"/>
                <a:ea typeface="黑体" pitchFamily="49" charset="-122"/>
              </a:rPr>
              <a:t>1553</a:t>
            </a:r>
            <a:r>
              <a:rPr lang="zh-CN" altLang="en-US" sz="2400" b="1" smtClean="0">
                <a:latin typeface="黑体" pitchFamily="49" charset="-122"/>
                <a:ea typeface="黑体" pitchFamily="49" charset="-122"/>
              </a:rPr>
              <a:t>年第一批葡萄牙商人登上澳门岛，此后</a:t>
            </a:r>
            <a:r>
              <a:rPr lang="en-US" altLang="zh-CN" sz="2400" b="1" smtClean="0">
                <a:latin typeface="黑体" pitchFamily="49" charset="-122"/>
                <a:ea typeface="黑体" pitchFamily="49" charset="-122"/>
              </a:rPr>
              <a:t>300</a:t>
            </a:r>
            <a:r>
              <a:rPr lang="zh-CN" altLang="en-US" sz="2400" b="1" smtClean="0">
                <a:latin typeface="黑体" pitchFamily="49" charset="-122"/>
                <a:ea typeface="黑体" pitchFamily="49" charset="-122"/>
              </a:rPr>
              <a:t>多年间，葡萄牙人软硬兼施，逐渐侵吞澳门。</a:t>
            </a:r>
            <a:r>
              <a:rPr lang="en-US" altLang="zh-CN" sz="2400" b="1" smtClean="0">
                <a:latin typeface="黑体" pitchFamily="49" charset="-122"/>
                <a:ea typeface="黑体" pitchFamily="49" charset="-122"/>
              </a:rPr>
              <a:t>1887</a:t>
            </a:r>
            <a:r>
              <a:rPr lang="zh-CN" altLang="en-US" sz="2400" b="1" smtClean="0">
                <a:latin typeface="黑体" pitchFamily="49" charset="-122"/>
                <a:ea typeface="黑体" pitchFamily="49" charset="-122"/>
              </a:rPr>
              <a:t>年，清政府被迫与葡萄牙签订</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中葡里斯本条约</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（即</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中葡和好通商条约</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），澳门正式沦为葡萄牙人的领地。</a:t>
            </a:r>
            <a:r>
              <a:rPr lang="en-US" altLang="zh-CN" sz="2400" b="1" smtClean="0">
                <a:latin typeface="黑体" pitchFamily="49" charset="-122"/>
                <a:ea typeface="黑体" pitchFamily="49" charset="-122"/>
              </a:rPr>
              <a:t>1999</a:t>
            </a:r>
            <a:r>
              <a:rPr lang="zh-CN" altLang="en-US" sz="2400" b="1" smtClean="0">
                <a:latin typeface="黑体" pitchFamily="49" charset="-122"/>
                <a:ea typeface="黑体" pitchFamily="49" charset="-122"/>
              </a:rPr>
              <a:t>年</a:t>
            </a:r>
            <a:r>
              <a:rPr lang="en-US" altLang="zh-CN" sz="2400" b="1" smtClean="0">
                <a:latin typeface="黑体" pitchFamily="49" charset="-122"/>
                <a:ea typeface="黑体" pitchFamily="49" charset="-122"/>
              </a:rPr>
              <a:t>12</a:t>
            </a:r>
            <a:r>
              <a:rPr lang="zh-CN" altLang="en-US" sz="2400" b="1" smtClean="0">
                <a:latin typeface="黑体" pitchFamily="49" charset="-122"/>
                <a:ea typeface="黑体" pitchFamily="49" charset="-122"/>
              </a:rPr>
              <a:t>月</a:t>
            </a:r>
            <a:r>
              <a:rPr lang="en-US" altLang="zh-CN" sz="2400" b="1" smtClean="0">
                <a:latin typeface="黑体" pitchFamily="49" charset="-122"/>
                <a:ea typeface="黑体" pitchFamily="49" charset="-122"/>
              </a:rPr>
              <a:t>20</a:t>
            </a:r>
            <a:r>
              <a:rPr lang="zh-CN" altLang="en-US" sz="2400" b="1" smtClean="0">
                <a:latin typeface="黑体" pitchFamily="49" charset="-122"/>
                <a:ea typeface="黑体" pitchFamily="49" charset="-122"/>
              </a:rPr>
              <a:t>日，中央政府对澳门恢复行使主权。</a:t>
            </a:r>
            <a:endParaRPr lang="zh-CN" altLang="en-US" sz="2400" b="1">
              <a:latin typeface="黑体" pitchFamily="49" charset="-122"/>
              <a:ea typeface="黑体" pitchFamily="49" charset="-122"/>
            </a:endParaRPr>
          </a:p>
        </p:txBody>
      </p:sp>
      <p:sp>
        <p:nvSpPr>
          <p:cNvPr id="6" name="矩形 5"/>
          <p:cNvSpPr/>
          <p:nvPr/>
        </p:nvSpPr>
        <p:spPr>
          <a:xfrm>
            <a:off x="2514600" y="6172200"/>
            <a:ext cx="4136069" cy="369332"/>
          </a:xfrm>
          <a:prstGeom prst="rect">
            <a:avLst/>
          </a:prstGeom>
        </p:spPr>
        <p:txBody>
          <a:bodyPr wrap="none">
            <a:spAutoFit/>
          </a:bodyPr>
          <a:lstStyle/>
          <a:p>
            <a:r>
              <a:rPr lang="zh-CN" altLang="en-US" b="1" smtClean="0">
                <a:solidFill>
                  <a:srgbClr val="FF0000"/>
                </a:solidFill>
              </a:rPr>
              <a:t>葡萄牙人绘制的</a:t>
            </a:r>
            <a:r>
              <a:rPr lang="en-US" altLang="zh-CN" b="1" smtClean="0">
                <a:solidFill>
                  <a:srgbClr val="FF0000"/>
                </a:solidFill>
              </a:rPr>
              <a:t>《</a:t>
            </a:r>
            <a:r>
              <a:rPr lang="zh-CN" altLang="en-US" b="1" smtClean="0">
                <a:solidFill>
                  <a:srgbClr val="FF0000"/>
                </a:solidFill>
              </a:rPr>
              <a:t>葡萄牙占领澳门</a:t>
            </a:r>
            <a:r>
              <a:rPr lang="en-US" altLang="zh-CN" b="1" smtClean="0">
                <a:solidFill>
                  <a:srgbClr val="FF0000"/>
                </a:solidFill>
              </a:rPr>
              <a:t>》</a:t>
            </a:r>
            <a:r>
              <a:rPr lang="zh-CN" altLang="en-US" b="1" smtClean="0">
                <a:solidFill>
                  <a:srgbClr val="FF0000"/>
                </a:solidFill>
              </a:rPr>
              <a:t>图</a:t>
            </a:r>
            <a:endParaRPr lang="zh-CN" altLang="en-US">
              <a:solidFill>
                <a:srgbClr val="FF0000"/>
              </a:solidFill>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482" name="Picture 2" descr="http://www.guang-an.gov.cn/gasrmzfw/rdgz/2019-12/21/feeeab89a0dd4ad1841be9226123d15a/images/1e3e20a28a7443b39c095606f402748a.jpg"/>
          <p:cNvPicPr>
            <a:picLocks noChangeAspect="1" noChangeArrowheads="1"/>
          </p:cNvPicPr>
          <p:nvPr/>
        </p:nvPicPr>
        <p:blipFill>
          <a:blip r:embed="rId2"/>
          <a:stretch>
            <a:fillRect/>
          </a:stretch>
        </p:blipFill>
        <p:spPr bwMode="auto">
          <a:xfrm>
            <a:off x="381000" y="304800"/>
            <a:ext cx="8229600" cy="5334000"/>
          </a:xfrm>
          <a:prstGeom prst="rect">
            <a:avLst/>
          </a:prstGeom>
          <a:noFill/>
        </p:spPr>
      </p:pic>
      <p:sp>
        <p:nvSpPr>
          <p:cNvPr id="5" name="矩形 4"/>
          <p:cNvSpPr/>
          <p:nvPr/>
        </p:nvSpPr>
        <p:spPr>
          <a:xfrm>
            <a:off x="1295400" y="6172200"/>
            <a:ext cx="7391400" cy="400110"/>
          </a:xfrm>
          <a:prstGeom prst="rect">
            <a:avLst/>
          </a:prstGeom>
        </p:spPr>
        <p:txBody>
          <a:bodyPr wrap="square">
            <a:spAutoFit/>
          </a:bodyPr>
          <a:lstStyle/>
          <a:p>
            <a:r>
              <a:rPr lang="zh-CN" altLang="en-US" sz="2000" b="1" smtClean="0">
                <a:solidFill>
                  <a:srgbClr val="FF0000"/>
                </a:solidFill>
                <a:latin typeface="黑体" pitchFamily="49" charset="-122"/>
                <a:ea typeface="黑体" pitchFamily="49" charset="-122"/>
              </a:rPr>
              <a:t>习近平监誓，澳门特别行政区第五任行政长官贺一诚宣誓就职</a:t>
            </a:r>
            <a:endParaRPr lang="zh-CN" altLang="en-US" sz="2000" b="1">
              <a:solidFill>
                <a:srgbClr val="FF0000"/>
              </a:solidFill>
              <a:latin typeface="黑体" pitchFamily="49" charset="-122"/>
              <a:ea typeface="黑体" pitchFamily="49" charset="-122"/>
            </a:endParaRPr>
          </a:p>
        </p:txBody>
      </p:sp>
      <p:sp>
        <p:nvSpPr>
          <p:cNvPr id="6" name="TextBox 5"/>
          <p:cNvSpPr txBox="1"/>
          <p:nvPr/>
        </p:nvSpPr>
        <p:spPr>
          <a:xfrm>
            <a:off x="2743200" y="5715000"/>
            <a:ext cx="3276600" cy="523220"/>
          </a:xfrm>
          <a:prstGeom prst="rect">
            <a:avLst/>
          </a:prstGeom>
          <a:noFill/>
        </p:spPr>
        <p:txBody>
          <a:bodyPr wrap="square" rtlCol="0">
            <a:spAutoFit/>
          </a:bodyPr>
          <a:lstStyle/>
          <a:p>
            <a:r>
              <a:rPr lang="zh-CN" altLang="en-US" sz="2800" b="1" smtClean="0">
                <a:solidFill>
                  <a:srgbClr val="FF0000"/>
                </a:solidFill>
              </a:rPr>
              <a:t>（</a:t>
            </a:r>
            <a:r>
              <a:rPr lang="en-US" altLang="zh-CN" sz="2800" b="1" smtClean="0">
                <a:solidFill>
                  <a:srgbClr val="FF0000"/>
                </a:solidFill>
              </a:rPr>
              <a:t>1999~2019</a:t>
            </a:r>
            <a:r>
              <a:rPr lang="zh-CN" altLang="en-US" sz="2800" b="1" smtClean="0">
                <a:solidFill>
                  <a:srgbClr val="FF0000"/>
                </a:solidFill>
              </a:rPr>
              <a:t>）</a:t>
            </a:r>
            <a:endParaRPr lang="zh-CN" altLang="en-US" sz="2800" b="1">
              <a:solidFill>
                <a:srgbClr val="FF0000"/>
              </a:solidFill>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1506" name="Picture 2" descr="http://5b0988e595225.cdn.sohucs.com/images/20200405/39275e329ed34130a9d2eabd5cb9f9ae.jpeg"/>
          <p:cNvPicPr>
            <a:picLocks noChangeAspect="1" noChangeArrowheads="1"/>
          </p:cNvPicPr>
          <p:nvPr/>
        </p:nvPicPr>
        <p:blipFill>
          <a:blip r:embed="rId2"/>
          <a:stretch>
            <a:fillRect/>
          </a:stretch>
        </p:blipFill>
        <p:spPr bwMode="auto">
          <a:xfrm>
            <a:off x="304800" y="152400"/>
            <a:ext cx="5105400" cy="3810000"/>
          </a:xfrm>
          <a:prstGeom prst="rect">
            <a:avLst/>
          </a:prstGeom>
          <a:noFill/>
        </p:spPr>
      </p:pic>
      <p:sp>
        <p:nvSpPr>
          <p:cNvPr id="6" name="矩形 5"/>
          <p:cNvSpPr/>
          <p:nvPr/>
        </p:nvSpPr>
        <p:spPr>
          <a:xfrm>
            <a:off x="5638800" y="3124200"/>
            <a:ext cx="2350323" cy="461665"/>
          </a:xfrm>
          <a:prstGeom prst="rect">
            <a:avLst/>
          </a:prstGeom>
        </p:spPr>
        <p:txBody>
          <a:bodyPr wrap="none">
            <a:spAutoFit/>
          </a:bodyPr>
          <a:lstStyle/>
          <a:p>
            <a:r>
              <a:rPr lang="zh-CN" altLang="en-US" sz="2400" b="1" smtClean="0">
                <a:solidFill>
                  <a:srgbClr val="FF0000"/>
                </a:solidFill>
                <a:latin typeface="方正粗黑宋简体" pitchFamily="2" charset="-122"/>
                <a:ea typeface="方正粗黑宋简体" pitchFamily="2" charset="-122"/>
              </a:rPr>
              <a:t>英属东印度公司</a:t>
            </a:r>
            <a:endParaRPr lang="zh-CN" altLang="en-US" sz="2400" b="1">
              <a:solidFill>
                <a:srgbClr val="FF0000"/>
              </a:solidFill>
              <a:latin typeface="方正粗黑宋简体" pitchFamily="2" charset="-122"/>
              <a:ea typeface="方正粗黑宋简体" pitchFamily="2" charset="-122"/>
            </a:endParaRPr>
          </a:p>
        </p:txBody>
      </p:sp>
      <p:pic>
        <p:nvPicPr>
          <p:cNvPr id="21510" name="Picture 6" descr="http://n1.itc.cn/img8/wb/recom/2016/05/09/146279313631945435.JPEG"/>
          <p:cNvPicPr>
            <a:picLocks noChangeAspect="1" noChangeArrowheads="1"/>
          </p:cNvPicPr>
          <p:nvPr/>
        </p:nvPicPr>
        <p:blipFill>
          <a:blip r:embed="rId3"/>
          <a:stretch>
            <a:fillRect/>
          </a:stretch>
        </p:blipFill>
        <p:spPr bwMode="auto">
          <a:xfrm>
            <a:off x="228600" y="3733800"/>
            <a:ext cx="3810000" cy="2686051"/>
          </a:xfrm>
          <a:prstGeom prst="rect">
            <a:avLst/>
          </a:prstGeom>
          <a:noFill/>
        </p:spPr>
      </p:pic>
      <p:sp>
        <p:nvSpPr>
          <p:cNvPr id="8" name="TextBox 7"/>
          <p:cNvSpPr txBox="1"/>
          <p:nvPr/>
        </p:nvSpPr>
        <p:spPr>
          <a:xfrm>
            <a:off x="990600" y="6457890"/>
            <a:ext cx="2971800" cy="400110"/>
          </a:xfrm>
          <a:prstGeom prst="rect">
            <a:avLst/>
          </a:prstGeom>
          <a:noFill/>
        </p:spPr>
        <p:txBody>
          <a:bodyPr wrap="square" rtlCol="0">
            <a:spAutoFit/>
          </a:bodyPr>
          <a:lstStyle/>
          <a:p>
            <a:r>
              <a:rPr lang="zh-CN" altLang="en-US" sz="2000" b="1" smtClean="0">
                <a:solidFill>
                  <a:srgbClr val="FF0000"/>
                </a:solidFill>
                <a:latin typeface="黑体" pitchFamily="49" charset="-122"/>
                <a:ea typeface="黑体" pitchFamily="49" charset="-122"/>
              </a:rPr>
              <a:t>东印度公司鸦片仓库</a:t>
            </a:r>
            <a:endParaRPr lang="zh-CN" altLang="en-US" sz="2000" b="1">
              <a:solidFill>
                <a:srgbClr val="FF0000"/>
              </a:solidFill>
              <a:latin typeface="黑体" pitchFamily="49" charset="-122"/>
              <a:ea typeface="黑体" pitchFamily="49" charset="-122"/>
            </a:endParaRPr>
          </a:p>
        </p:txBody>
      </p:sp>
      <p:pic>
        <p:nvPicPr>
          <p:cNvPr id="21512" name="Picture 8" descr="https://i02piccdn.sogoucdn.com/29ec98001e97b1f6"/>
          <p:cNvPicPr>
            <a:picLocks noChangeAspect="1" noChangeArrowheads="1"/>
          </p:cNvPicPr>
          <p:nvPr/>
        </p:nvPicPr>
        <p:blipFill>
          <a:blip r:embed="rId4"/>
          <a:stretch>
            <a:fillRect/>
          </a:stretch>
        </p:blipFill>
        <p:spPr bwMode="auto">
          <a:xfrm>
            <a:off x="4648200" y="3733800"/>
            <a:ext cx="4038600" cy="2743200"/>
          </a:xfrm>
          <a:prstGeom prst="rect">
            <a:avLst/>
          </a:prstGeom>
          <a:noFill/>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8"/>
          <p:cNvSpPr txBox="1">
            <a:spLocks noChangeArrowheads="1"/>
          </p:cNvSpPr>
          <p:nvPr/>
        </p:nvSpPr>
        <p:spPr bwMode="auto">
          <a:xfrm>
            <a:off x="611188" y="534988"/>
            <a:ext cx="6308725" cy="492125"/>
          </a:xfrm>
          <a:prstGeom prst="rect">
            <a:avLst/>
          </a:prstGeom>
          <a:noFill/>
          <a:ln w="9525">
            <a:noFill/>
            <a:miter lim="800000"/>
          </a:ln>
        </p:spPr>
        <p:txBody>
          <a:bodyPr lIns="91434" tIns="45717" rIns="91434" bIns="45717">
            <a:spAutoFit/>
          </a:bodyPr>
          <a:lstStyle/>
          <a:p>
            <a:r>
              <a:rPr lang="zh-CN" altLang="en-US" sz="2600">
                <a:solidFill>
                  <a:srgbClr val="990033"/>
                </a:solidFill>
                <a:latin typeface="黑体" pitchFamily="49" charset="-122"/>
                <a:ea typeface="黑体" pitchFamily="49" charset="-122"/>
              </a:rPr>
              <a:t>三、</a:t>
            </a:r>
            <a:r>
              <a:rPr lang="zh-CN" altLang="en-US" sz="2600">
                <a:solidFill>
                  <a:srgbClr val="990033"/>
                </a:solidFill>
                <a:latin typeface="黑体" pitchFamily="49" charset="-122"/>
                <a:ea typeface="黑体" pitchFamily="49" charset="-122"/>
                <a:hlinkClick r:id="rId2" action="ppaction://hlinksldjump"/>
              </a:rPr>
              <a:t>西方列强瓜分非洲</a:t>
            </a:r>
            <a:endParaRPr lang="zh-CN" altLang="en-US" sz="2600">
              <a:solidFill>
                <a:srgbClr val="990033"/>
              </a:solidFill>
              <a:latin typeface="黑体" pitchFamily="49" charset="-122"/>
              <a:ea typeface="黑体" pitchFamily="49" charset="-122"/>
            </a:endParaRPr>
          </a:p>
        </p:txBody>
      </p:sp>
      <p:sp>
        <p:nvSpPr>
          <p:cNvPr id="5" name="矩形 4"/>
          <p:cNvSpPr/>
          <p:nvPr/>
        </p:nvSpPr>
        <p:spPr>
          <a:xfrm>
            <a:off x="1371600" y="1295400"/>
            <a:ext cx="7010400" cy="1754326"/>
          </a:xfrm>
          <a:prstGeom prst="rect">
            <a:avLst/>
          </a:prstGeom>
        </p:spPr>
        <p:txBody>
          <a:bodyPr wrap="square">
            <a:spAutoFit/>
          </a:bodyPr>
          <a:lstStyle/>
          <a:p>
            <a:pPr eaLnBrk="0" hangingPunct="0">
              <a:lnSpc>
                <a:spcPct val="150000"/>
              </a:lnSpc>
            </a:pPr>
            <a:r>
              <a:rPr lang="en-US" altLang="zh-CN" sz="2400" smtClean="0">
                <a:solidFill>
                  <a:srgbClr val="000000"/>
                </a:solidFill>
                <a:latin typeface="黑体" pitchFamily="49" charset="-122"/>
                <a:ea typeface="黑体" pitchFamily="49" charset="-122"/>
              </a:rPr>
              <a:t>1.</a:t>
            </a:r>
            <a:r>
              <a:rPr lang="zh-CN" altLang="en-US" sz="2400" smtClean="0">
                <a:solidFill>
                  <a:srgbClr val="000000"/>
                </a:solidFill>
                <a:latin typeface="黑体" pitchFamily="49" charset="-122"/>
                <a:ea typeface="黑体" pitchFamily="49" charset="-122"/>
              </a:rPr>
              <a:t>北非</a:t>
            </a:r>
          </a:p>
          <a:p>
            <a:pPr eaLnBrk="0" hangingPunct="0">
              <a:lnSpc>
                <a:spcPct val="150000"/>
              </a:lnSpc>
            </a:pPr>
            <a:r>
              <a:rPr lang="en-US" altLang="zh-CN" sz="2400" smtClean="0">
                <a:solidFill>
                  <a:srgbClr val="000000"/>
                </a:solidFill>
                <a:latin typeface="黑体" pitchFamily="49" charset="-122"/>
                <a:ea typeface="黑体" pitchFamily="49" charset="-122"/>
              </a:rPr>
              <a:t>(1)</a:t>
            </a:r>
            <a:r>
              <a:rPr lang="zh-CN" altLang="en-US" sz="2400" smtClean="0">
                <a:solidFill>
                  <a:srgbClr val="000000"/>
                </a:solidFill>
                <a:latin typeface="黑体" pitchFamily="49" charset="-122"/>
                <a:ea typeface="黑体" pitchFamily="49" charset="-122"/>
              </a:rPr>
              <a:t>英、法等国争夺埃及</a:t>
            </a:r>
            <a:r>
              <a:rPr lang="en-US" altLang="zh-CN" sz="2400" smtClean="0">
                <a:solidFill>
                  <a:srgbClr val="000000"/>
                </a:solidFill>
                <a:latin typeface="黑体" pitchFamily="49" charset="-122"/>
                <a:ea typeface="黑体" pitchFamily="49" charset="-122"/>
              </a:rPr>
              <a:t>,</a:t>
            </a:r>
            <a:r>
              <a:rPr lang="zh-CN" altLang="en-US" sz="2400" smtClean="0">
                <a:solidFill>
                  <a:srgbClr val="000000"/>
                </a:solidFill>
                <a:latin typeface="黑体" pitchFamily="49" charset="-122"/>
                <a:ea typeface="黑体" pitchFamily="49" charset="-122"/>
              </a:rPr>
              <a:t>控制了苏伊士运河</a:t>
            </a:r>
          </a:p>
          <a:p>
            <a:pPr eaLnBrk="0" hangingPunct="0">
              <a:lnSpc>
                <a:spcPct val="150000"/>
              </a:lnSpc>
            </a:pPr>
            <a:r>
              <a:rPr lang="en-US" altLang="zh-CN" sz="2400" smtClean="0">
                <a:solidFill>
                  <a:srgbClr val="000000"/>
                </a:solidFill>
                <a:latin typeface="黑体" pitchFamily="49" charset="-122"/>
                <a:ea typeface="黑体" pitchFamily="49" charset="-122"/>
              </a:rPr>
              <a:t>(2)</a:t>
            </a:r>
            <a:r>
              <a:rPr lang="zh-CN" altLang="en-US" sz="2400" smtClean="0">
                <a:solidFill>
                  <a:srgbClr val="000000"/>
                </a:solidFill>
                <a:latin typeface="黑体" pitchFamily="49" charset="-122"/>
                <a:ea typeface="黑体" pitchFamily="49" charset="-122"/>
              </a:rPr>
              <a:t>法国入侵阿尔及利亚</a:t>
            </a:r>
            <a:r>
              <a:rPr lang="en-US" altLang="zh-CN" sz="2400" smtClean="0">
                <a:solidFill>
                  <a:srgbClr val="000000"/>
                </a:solidFill>
                <a:latin typeface="黑体" pitchFamily="49" charset="-122"/>
                <a:ea typeface="黑体" pitchFamily="49" charset="-122"/>
              </a:rPr>
              <a:t>,</a:t>
            </a:r>
            <a:r>
              <a:rPr lang="zh-CN" altLang="en-US" sz="2400" smtClean="0">
                <a:solidFill>
                  <a:srgbClr val="000000"/>
                </a:solidFill>
                <a:latin typeface="黑体" pitchFamily="49" charset="-122"/>
                <a:ea typeface="黑体" pitchFamily="49" charset="-122"/>
              </a:rPr>
              <a:t>并向突尼斯和摩洛哥扩张</a:t>
            </a:r>
            <a:endParaRPr lang="zh-CN" altLang="en-US" sz="2400">
              <a:solidFill>
                <a:srgbClr val="000000"/>
              </a:solidFill>
              <a:latin typeface="黑体" pitchFamily="49" charset="-122"/>
              <a:ea typeface="黑体" pitchFamily="49" charset="-122"/>
            </a:endParaRPr>
          </a:p>
        </p:txBody>
      </p:sp>
      <p:sp>
        <p:nvSpPr>
          <p:cNvPr id="6" name="矩形 5"/>
          <p:cNvSpPr/>
          <p:nvPr/>
        </p:nvSpPr>
        <p:spPr>
          <a:xfrm>
            <a:off x="1371600" y="3200400"/>
            <a:ext cx="7162800" cy="2400657"/>
          </a:xfrm>
          <a:prstGeom prst="rect">
            <a:avLst/>
          </a:prstGeom>
        </p:spPr>
        <p:txBody>
          <a:bodyPr wrap="square">
            <a:spAutoFit/>
          </a:bodyPr>
          <a:lstStyle/>
          <a:p>
            <a:pPr eaLnBrk="0" hangingPunct="0">
              <a:lnSpc>
                <a:spcPct val="150000"/>
              </a:lnSpc>
            </a:pPr>
            <a:r>
              <a:rPr lang="en-US" altLang="zh-CN" sz="2000" b="1" smtClean="0">
                <a:solidFill>
                  <a:srgbClr val="000000"/>
                </a:solidFill>
                <a:latin typeface="黑体" pitchFamily="49" charset="-122"/>
                <a:ea typeface="黑体" pitchFamily="49" charset="-122"/>
              </a:rPr>
              <a:t>2.</a:t>
            </a:r>
            <a:r>
              <a:rPr lang="zh-CN" altLang="en-US" sz="2000" b="1" smtClean="0">
                <a:solidFill>
                  <a:srgbClr val="000000"/>
                </a:solidFill>
                <a:latin typeface="黑体" pitchFamily="49" charset="-122"/>
                <a:ea typeface="黑体" pitchFamily="49" charset="-122"/>
              </a:rPr>
              <a:t>南非：德国</a:t>
            </a:r>
          </a:p>
          <a:p>
            <a:pPr eaLnBrk="0" hangingPunct="0">
              <a:lnSpc>
                <a:spcPct val="150000"/>
              </a:lnSpc>
            </a:pPr>
            <a:r>
              <a:rPr lang="en-US" altLang="zh-CN" sz="2000" b="1" smtClean="0">
                <a:solidFill>
                  <a:srgbClr val="FF0000"/>
                </a:solidFill>
                <a:latin typeface="黑体" pitchFamily="49" charset="-122"/>
                <a:ea typeface="黑体" pitchFamily="49" charset="-122"/>
              </a:rPr>
              <a:t>3.</a:t>
            </a:r>
            <a:r>
              <a:rPr lang="zh-CN" altLang="en-US" sz="2000" b="1" smtClean="0">
                <a:solidFill>
                  <a:srgbClr val="FF0000"/>
                </a:solidFill>
                <a:latin typeface="黑体" pitchFamily="49" charset="-122"/>
                <a:ea typeface="黑体" pitchFamily="49" charset="-122"/>
              </a:rPr>
              <a:t>柏林会议</a:t>
            </a:r>
            <a:r>
              <a:rPr lang="en-US" altLang="zh-CN" sz="2000" b="1" smtClean="0">
                <a:solidFill>
                  <a:srgbClr val="FF0000"/>
                </a:solidFill>
                <a:latin typeface="黑体" pitchFamily="49" charset="-122"/>
                <a:ea typeface="黑体" pitchFamily="49" charset="-122"/>
              </a:rPr>
              <a:t>:</a:t>
            </a:r>
            <a:r>
              <a:rPr lang="en-US" altLang="zh-CN" sz="2000" b="1" smtClean="0">
                <a:solidFill>
                  <a:srgbClr val="000000"/>
                </a:solidFill>
                <a:latin typeface="黑体" pitchFamily="49" charset="-122"/>
                <a:ea typeface="黑体" pitchFamily="49" charset="-122"/>
              </a:rPr>
              <a:t>1884</a:t>
            </a:r>
            <a:r>
              <a:rPr lang="zh-CN" altLang="en-US" sz="2000" b="1" smtClean="0">
                <a:solidFill>
                  <a:srgbClr val="000000"/>
                </a:solidFill>
                <a:latin typeface="黑体" pitchFamily="49" charset="-122"/>
                <a:ea typeface="黑体" pitchFamily="49" charset="-122"/>
              </a:rPr>
              <a:t>年</a:t>
            </a:r>
            <a:r>
              <a:rPr lang="en-US" altLang="zh-CN" sz="2000" b="1" smtClean="0">
                <a:solidFill>
                  <a:srgbClr val="000000"/>
                </a:solidFill>
                <a:latin typeface="黑体" pitchFamily="49" charset="-122"/>
                <a:ea typeface="黑体" pitchFamily="49" charset="-122"/>
              </a:rPr>
              <a:t>,</a:t>
            </a:r>
            <a:r>
              <a:rPr lang="zh-CN" altLang="en-US" sz="2000" b="1" smtClean="0">
                <a:solidFill>
                  <a:srgbClr val="000000"/>
                </a:solidFill>
                <a:latin typeface="黑体" pitchFamily="49" charset="-122"/>
                <a:ea typeface="黑体" pitchFamily="49" charset="-122"/>
              </a:rPr>
              <a:t>英、法、德等国</a:t>
            </a:r>
            <a:endParaRPr lang="en-US" altLang="zh-CN" sz="2000" b="1" smtClean="0">
              <a:solidFill>
                <a:srgbClr val="000000"/>
              </a:solidFill>
              <a:latin typeface="黑体" pitchFamily="49" charset="-122"/>
              <a:ea typeface="黑体" pitchFamily="49" charset="-122"/>
            </a:endParaRPr>
          </a:p>
          <a:p>
            <a:pPr eaLnBrk="0" hangingPunct="0">
              <a:lnSpc>
                <a:spcPct val="150000"/>
              </a:lnSpc>
            </a:pPr>
            <a:r>
              <a:rPr lang="zh-CN" altLang="en-US" sz="2000" b="1" smtClean="0">
                <a:solidFill>
                  <a:srgbClr val="000000"/>
                </a:solidFill>
                <a:latin typeface="黑体" pitchFamily="49" charset="-122"/>
                <a:ea typeface="黑体" pitchFamily="49" charset="-122"/>
              </a:rPr>
              <a:t>（</a:t>
            </a:r>
            <a:r>
              <a:rPr lang="en-US" altLang="zh-CN" sz="2000" b="1" smtClean="0">
                <a:solidFill>
                  <a:srgbClr val="000000"/>
                </a:solidFill>
                <a:latin typeface="黑体" pitchFamily="49" charset="-122"/>
                <a:ea typeface="黑体" pitchFamily="49" charset="-122"/>
              </a:rPr>
              <a:t>1</a:t>
            </a:r>
            <a:r>
              <a:rPr lang="zh-CN" altLang="en-US" sz="2000" b="1" smtClean="0">
                <a:solidFill>
                  <a:srgbClr val="000000"/>
                </a:solidFill>
                <a:latin typeface="黑体" pitchFamily="49" charset="-122"/>
                <a:ea typeface="黑体" pitchFamily="49" charset="-122"/>
              </a:rPr>
              <a:t>）“有效占领”原则</a:t>
            </a:r>
            <a:endParaRPr lang="en-US" altLang="zh-CN" sz="2000" b="1" smtClean="0">
              <a:solidFill>
                <a:srgbClr val="000000"/>
              </a:solidFill>
              <a:latin typeface="黑体" pitchFamily="49" charset="-122"/>
              <a:ea typeface="黑体" pitchFamily="49" charset="-122"/>
            </a:endParaRPr>
          </a:p>
          <a:p>
            <a:pPr eaLnBrk="0" hangingPunct="0">
              <a:lnSpc>
                <a:spcPct val="150000"/>
              </a:lnSpc>
            </a:pPr>
            <a:r>
              <a:rPr lang="zh-CN" altLang="en-US" sz="2000" b="1" smtClean="0">
                <a:solidFill>
                  <a:srgbClr val="000000"/>
                </a:solidFill>
                <a:latin typeface="黑体" pitchFamily="49" charset="-122"/>
                <a:ea typeface="黑体" pitchFamily="49" charset="-122"/>
              </a:rPr>
              <a:t>（</a:t>
            </a:r>
            <a:r>
              <a:rPr lang="en-US" altLang="zh-CN" sz="2000" b="1" smtClean="0">
                <a:solidFill>
                  <a:srgbClr val="000000"/>
                </a:solidFill>
                <a:latin typeface="黑体" pitchFamily="49" charset="-122"/>
                <a:ea typeface="黑体" pitchFamily="49" charset="-122"/>
              </a:rPr>
              <a:t>2</a:t>
            </a:r>
            <a:r>
              <a:rPr lang="zh-CN" altLang="en-US" sz="2000" b="1" smtClean="0">
                <a:solidFill>
                  <a:srgbClr val="000000"/>
                </a:solidFill>
                <a:latin typeface="黑体" pitchFamily="49" charset="-122"/>
                <a:ea typeface="黑体" pitchFamily="49" charset="-122"/>
              </a:rPr>
              <a:t>）各国可以先在地图上划定彼此的势力范围</a:t>
            </a:r>
            <a:r>
              <a:rPr lang="en-US" altLang="zh-CN" sz="2000" b="1" smtClean="0">
                <a:solidFill>
                  <a:srgbClr val="000000"/>
                </a:solidFill>
                <a:latin typeface="黑体" pitchFamily="49" charset="-122"/>
                <a:ea typeface="黑体" pitchFamily="49" charset="-122"/>
              </a:rPr>
              <a:t>,</a:t>
            </a:r>
            <a:r>
              <a:rPr lang="zh-CN" altLang="en-US" sz="2000" b="1" smtClean="0">
                <a:solidFill>
                  <a:srgbClr val="000000"/>
                </a:solidFill>
                <a:latin typeface="黑体" pitchFamily="49" charset="-122"/>
                <a:ea typeface="黑体" pitchFamily="49" charset="-122"/>
              </a:rPr>
              <a:t>然后再去占领 </a:t>
            </a:r>
            <a:endParaRPr lang="en-US" altLang="zh-CN" sz="2000" b="1" smtClean="0">
              <a:solidFill>
                <a:srgbClr val="000000"/>
              </a:solidFill>
              <a:latin typeface="黑体" pitchFamily="49" charset="-122"/>
              <a:ea typeface="黑体" pitchFamily="49" charset="-122"/>
            </a:endParaRPr>
          </a:p>
          <a:p>
            <a:pPr eaLnBrk="0" hangingPunct="0">
              <a:lnSpc>
                <a:spcPct val="150000"/>
              </a:lnSpc>
            </a:pPr>
            <a:r>
              <a:rPr lang="zh-CN" altLang="en-US" sz="2000" b="1" i="1" smtClean="0">
                <a:solidFill>
                  <a:srgbClr val="000000"/>
                </a:solidFill>
                <a:latin typeface="黑体" pitchFamily="49" charset="-122"/>
                <a:ea typeface="黑体" pitchFamily="49" charset="-122"/>
              </a:rPr>
              <a:t>结果</a:t>
            </a:r>
            <a:r>
              <a:rPr lang="en-US" altLang="zh-CN" sz="2000" b="1" i="1" smtClean="0">
                <a:solidFill>
                  <a:srgbClr val="000000"/>
                </a:solidFill>
                <a:latin typeface="黑体" pitchFamily="49" charset="-122"/>
                <a:ea typeface="黑体" pitchFamily="49" charset="-122"/>
              </a:rPr>
              <a:t>: </a:t>
            </a:r>
            <a:r>
              <a:rPr lang="en-US" altLang="zh-CN" sz="2000" b="1" smtClean="0">
                <a:solidFill>
                  <a:srgbClr val="000000"/>
                </a:solidFill>
                <a:latin typeface="黑体" pitchFamily="49" charset="-122"/>
                <a:ea typeface="黑体" pitchFamily="49" charset="-122"/>
              </a:rPr>
              <a:t>19</a:t>
            </a:r>
            <a:r>
              <a:rPr lang="zh-CN" altLang="en-US" sz="2000" b="1" smtClean="0">
                <a:solidFill>
                  <a:srgbClr val="000000"/>
                </a:solidFill>
                <a:latin typeface="黑体" pitchFamily="49" charset="-122"/>
                <a:ea typeface="黑体" pitchFamily="49" charset="-122"/>
              </a:rPr>
              <a:t>世纪末</a:t>
            </a:r>
            <a:r>
              <a:rPr lang="en-US" altLang="zh-CN" sz="2000" b="1" smtClean="0">
                <a:solidFill>
                  <a:srgbClr val="000000"/>
                </a:solidFill>
                <a:latin typeface="黑体" pitchFamily="49" charset="-122"/>
                <a:ea typeface="黑体" pitchFamily="49" charset="-122"/>
              </a:rPr>
              <a:t>20</a:t>
            </a:r>
            <a:r>
              <a:rPr lang="zh-CN" altLang="en-US" sz="2000" b="1" smtClean="0">
                <a:solidFill>
                  <a:srgbClr val="000000"/>
                </a:solidFill>
                <a:latin typeface="黑体" pitchFamily="49" charset="-122"/>
                <a:ea typeface="黑体" pitchFamily="49" charset="-122"/>
              </a:rPr>
              <a:t>世纪初</a:t>
            </a:r>
            <a:r>
              <a:rPr lang="en-US" altLang="zh-CN" sz="2000" b="1" smtClean="0">
                <a:solidFill>
                  <a:srgbClr val="000000"/>
                </a:solidFill>
                <a:latin typeface="黑体" pitchFamily="49" charset="-122"/>
                <a:ea typeface="黑体" pitchFamily="49" charset="-122"/>
              </a:rPr>
              <a:t>,</a:t>
            </a:r>
            <a:r>
              <a:rPr lang="zh-CN" altLang="en-US" sz="2000" b="1" smtClean="0">
                <a:solidFill>
                  <a:srgbClr val="000000"/>
                </a:solidFill>
                <a:latin typeface="黑体" pitchFamily="49" charset="-122"/>
                <a:ea typeface="黑体" pitchFamily="49" charset="-122"/>
              </a:rPr>
              <a:t>侵占了几乎整个非洲。</a:t>
            </a:r>
            <a:endParaRPr lang="zh-CN" altLang="en-US" sz="2000" b="1">
              <a:solidFill>
                <a:srgbClr val="000000"/>
              </a:solidFill>
              <a:latin typeface="黑体" pitchFamily="49" charset="-122"/>
              <a:ea typeface="黑体" pitchFamily="49"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10"/>
          <p:cNvPicPr>
            <a:picLocks noChangeAspect="1" noChangeArrowheads="1"/>
          </p:cNvPicPr>
          <p:nvPr/>
        </p:nvPicPr>
        <p:blipFill>
          <a:blip r:embed="rId2"/>
          <a:stretch>
            <a:fillRect/>
          </a:stretch>
        </p:blipFill>
        <p:spPr bwMode="auto">
          <a:xfrm>
            <a:off x="381000" y="228600"/>
            <a:ext cx="4572000" cy="6096000"/>
          </a:xfrm>
          <a:prstGeom prst="rect">
            <a:avLst/>
          </a:prstGeom>
        </p:spPr>
        <p:style>
          <a:lnRef idx="2">
            <a:schemeClr val="dk1"/>
          </a:lnRef>
          <a:fillRef idx="1">
            <a:schemeClr val="lt1"/>
          </a:fillRef>
          <a:effectRef idx="0">
            <a:schemeClr val="dk1"/>
          </a:effectRef>
          <a:fontRef idx="minor">
            <a:schemeClr val="dk1"/>
          </a:fontRef>
        </p:style>
      </p:pic>
      <p:sp>
        <p:nvSpPr>
          <p:cNvPr id="5" name="矩形 9"/>
          <p:cNvSpPr>
            <a:spLocks noChangeArrowheads="1"/>
          </p:cNvSpPr>
          <p:nvPr/>
        </p:nvSpPr>
        <p:spPr bwMode="auto">
          <a:xfrm>
            <a:off x="5181600" y="1295400"/>
            <a:ext cx="3581400" cy="2308324"/>
          </a:xfrm>
          <a:prstGeom prst="rect">
            <a:avLst/>
          </a:prstGeom>
          <a:solidFill>
            <a:srgbClr val="793738"/>
          </a:solidFill>
          <a:ln w="9525">
            <a:noFill/>
            <a:miter lim="800000"/>
          </a:ln>
        </p:spPr>
        <p:txBody>
          <a:bodyPr wrap="square">
            <a:spAutoFit/>
          </a:bodyPr>
          <a:lstStyle/>
          <a:p>
            <a:pPr eaLnBrk="0" hangingPunct="0"/>
            <a:r>
              <a:rPr lang="zh-CN" altLang="en-US" sz="2400" b="1" smtClean="0">
                <a:solidFill>
                  <a:srgbClr val="FFFFFF"/>
                </a:solidFill>
                <a:latin typeface="黑体" pitchFamily="49" charset="-122"/>
                <a:ea typeface="黑体" pitchFamily="49" charset="-122"/>
              </a:rPr>
              <a:t>这</a:t>
            </a:r>
            <a:r>
              <a:rPr lang="zh-CN" altLang="en-US" sz="2400" b="1">
                <a:solidFill>
                  <a:srgbClr val="FFFFFF"/>
                </a:solidFill>
                <a:latin typeface="黑体" pitchFamily="49" charset="-122"/>
                <a:ea typeface="黑体" pitchFamily="49" charset="-122"/>
              </a:rPr>
              <a:t>幅漫画反映了</a:t>
            </a:r>
            <a:r>
              <a:rPr lang="en-US" altLang="zh-CN" sz="2400" b="1">
                <a:solidFill>
                  <a:srgbClr val="FFFFFF"/>
                </a:solidFill>
                <a:latin typeface="黑体" pitchFamily="49" charset="-122"/>
                <a:ea typeface="黑体" pitchFamily="49" charset="-122"/>
              </a:rPr>
              <a:t>19 </a:t>
            </a:r>
            <a:r>
              <a:rPr lang="zh-CN" altLang="en-US" sz="2400" b="1">
                <a:solidFill>
                  <a:srgbClr val="FFFFFF"/>
                </a:solidFill>
                <a:latin typeface="黑体" pitchFamily="49" charset="-122"/>
                <a:ea typeface="黑体" pitchFamily="49" charset="-122"/>
              </a:rPr>
              <a:t>世纪末</a:t>
            </a:r>
            <a:r>
              <a:rPr lang="en-US" altLang="zh-CN" sz="2400" b="1">
                <a:solidFill>
                  <a:srgbClr val="FFFFFF"/>
                </a:solidFill>
                <a:latin typeface="黑体" pitchFamily="49" charset="-122"/>
                <a:ea typeface="黑体" pitchFamily="49" charset="-122"/>
              </a:rPr>
              <a:t>20 </a:t>
            </a:r>
            <a:r>
              <a:rPr lang="zh-CN" altLang="en-US" sz="2400" b="1">
                <a:solidFill>
                  <a:srgbClr val="FFFFFF"/>
                </a:solidFill>
                <a:latin typeface="黑体" pitchFamily="49" charset="-122"/>
                <a:ea typeface="黑体" pitchFamily="49" charset="-122"/>
              </a:rPr>
              <a:t>世纪初英国在南非的殖民头目罗得斯的侵略野心，即要建立从南非开普敦到埃及开罗的殖民帝国。</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11"/>
          <p:cNvPicPr>
            <a:picLocks noChangeAspect="1" noChangeArrowheads="1"/>
          </p:cNvPicPr>
          <p:nvPr/>
        </p:nvPicPr>
        <p:blipFill>
          <a:blip r:embed="rId2"/>
          <a:stretch>
            <a:fillRect/>
          </a:stretch>
        </p:blipFill>
        <p:spPr bwMode="auto">
          <a:xfrm>
            <a:off x="228600" y="304800"/>
            <a:ext cx="5029200" cy="5562600"/>
          </a:xfrm>
          <a:prstGeom prst="rect">
            <a:avLst/>
          </a:prstGeom>
        </p:spPr>
        <p:style>
          <a:lnRef idx="2">
            <a:schemeClr val="dk1"/>
          </a:lnRef>
          <a:fillRef idx="1">
            <a:schemeClr val="lt1"/>
          </a:fillRef>
          <a:effectRef idx="0">
            <a:schemeClr val="dk1"/>
          </a:effectRef>
          <a:fontRef idx="minor">
            <a:schemeClr val="dk1"/>
          </a:fontRef>
        </p:style>
      </p:pic>
      <p:pic>
        <p:nvPicPr>
          <p:cNvPr id="5" name="Picture 2"/>
          <p:cNvPicPr>
            <a:picLocks noChangeAspect="1" noChangeArrowheads="1"/>
          </p:cNvPicPr>
          <p:nvPr/>
        </p:nvPicPr>
        <p:blipFill>
          <a:blip r:embed="rId3"/>
          <a:stretch>
            <a:fillRect/>
          </a:stretch>
        </p:blipFill>
        <p:spPr bwMode="auto">
          <a:xfrm>
            <a:off x="5410200" y="381000"/>
            <a:ext cx="3573463" cy="3171825"/>
          </a:xfrm>
          <a:prstGeom prst="rect">
            <a:avLst/>
          </a:prstGeom>
        </p:spPr>
        <p:style>
          <a:lnRef idx="2">
            <a:schemeClr val="dk1"/>
          </a:lnRef>
          <a:fillRef idx="1">
            <a:schemeClr val="lt1"/>
          </a:fillRef>
          <a:effectRef idx="0">
            <a:schemeClr val="dk1"/>
          </a:effectRef>
          <a:fontRef idx="minor">
            <a:schemeClr val="dk1"/>
          </a:fontRef>
        </p:style>
      </p:pic>
      <p:sp>
        <p:nvSpPr>
          <p:cNvPr id="6" name="矩形 9"/>
          <p:cNvSpPr>
            <a:spLocks noChangeArrowheads="1"/>
          </p:cNvSpPr>
          <p:nvPr/>
        </p:nvSpPr>
        <p:spPr bwMode="auto">
          <a:xfrm>
            <a:off x="1295400" y="6096000"/>
            <a:ext cx="2514600" cy="400110"/>
          </a:xfrm>
          <a:prstGeom prst="rect">
            <a:avLst/>
          </a:prstGeom>
          <a:solidFill>
            <a:srgbClr val="793738"/>
          </a:solidFill>
          <a:ln w="9525">
            <a:noFill/>
            <a:miter lim="800000"/>
          </a:ln>
        </p:spPr>
        <p:txBody>
          <a:bodyPr wrap="square">
            <a:spAutoFit/>
          </a:bodyPr>
          <a:lstStyle/>
          <a:p>
            <a:pPr eaLnBrk="0" hangingPunct="0"/>
            <a:r>
              <a:rPr lang="zh-CN" altLang="en-US" sz="2000" b="1">
                <a:solidFill>
                  <a:srgbClr val="FFFFFF"/>
                </a:solidFill>
                <a:latin typeface="黑体" pitchFamily="49" charset="-122"/>
                <a:ea typeface="黑体" pitchFamily="49" charset="-122"/>
              </a:rPr>
              <a:t>帝国主义瓜分非洲</a:t>
            </a:r>
          </a:p>
        </p:txBody>
      </p:sp>
      <p:sp>
        <p:nvSpPr>
          <p:cNvPr id="7" name="矩形 10"/>
          <p:cNvSpPr>
            <a:spLocks noChangeArrowheads="1"/>
          </p:cNvSpPr>
          <p:nvPr/>
        </p:nvSpPr>
        <p:spPr bwMode="auto">
          <a:xfrm>
            <a:off x="5486400" y="3962400"/>
            <a:ext cx="3197225" cy="369887"/>
          </a:xfrm>
          <a:prstGeom prst="rect">
            <a:avLst/>
          </a:prstGeom>
          <a:solidFill>
            <a:srgbClr val="793738"/>
          </a:solidFill>
          <a:ln w="9525">
            <a:noFill/>
            <a:miter lim="800000"/>
          </a:ln>
        </p:spPr>
        <p:txBody>
          <a:bodyPr>
            <a:spAutoFit/>
          </a:bodyPr>
          <a:lstStyle/>
          <a:p>
            <a:pPr eaLnBrk="0" hangingPunct="0"/>
            <a:r>
              <a:rPr lang="en-US" altLang="zh-CN" b="1">
                <a:solidFill>
                  <a:srgbClr val="FFFFFF"/>
                </a:solidFill>
                <a:latin typeface="黑体" pitchFamily="49" charset="-122"/>
                <a:ea typeface="黑体" pitchFamily="49" charset="-122"/>
              </a:rPr>
              <a:t>1914</a:t>
            </a:r>
            <a:r>
              <a:rPr lang="zh-CN" altLang="en-US" b="1">
                <a:solidFill>
                  <a:srgbClr val="FFFFFF"/>
                </a:solidFill>
                <a:latin typeface="黑体" pitchFamily="49" charset="-122"/>
                <a:ea typeface="黑体" pitchFamily="49" charset="-122"/>
              </a:rPr>
              <a:t>年欧洲列强殖民地统计表</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8"/>
          <p:cNvSpPr txBox="1">
            <a:spLocks noChangeArrowheads="1"/>
          </p:cNvSpPr>
          <p:nvPr/>
        </p:nvSpPr>
        <p:spPr bwMode="auto">
          <a:xfrm>
            <a:off x="611188" y="534988"/>
            <a:ext cx="6308725" cy="492125"/>
          </a:xfrm>
          <a:prstGeom prst="rect">
            <a:avLst/>
          </a:prstGeom>
          <a:noFill/>
          <a:ln w="9525">
            <a:noFill/>
            <a:miter lim="800000"/>
          </a:ln>
        </p:spPr>
        <p:txBody>
          <a:bodyPr lIns="91434" tIns="45717" rIns="91434" bIns="45717">
            <a:spAutoFit/>
          </a:bodyPr>
          <a:lstStyle/>
          <a:p>
            <a:r>
              <a:rPr lang="zh-CN" altLang="en-US" sz="2600" b="1">
                <a:solidFill>
                  <a:srgbClr val="FF0000"/>
                </a:solidFill>
                <a:latin typeface="黑体" pitchFamily="49" charset="-122"/>
                <a:ea typeface="黑体" pitchFamily="49" charset="-122"/>
              </a:rPr>
              <a:t>四、世界殖民体系的形成</a:t>
            </a:r>
          </a:p>
        </p:txBody>
      </p:sp>
      <p:sp>
        <p:nvSpPr>
          <p:cNvPr id="5" name="矩形 4"/>
          <p:cNvSpPr/>
          <p:nvPr/>
        </p:nvSpPr>
        <p:spPr>
          <a:xfrm>
            <a:off x="1066800" y="1143000"/>
            <a:ext cx="3877985" cy="559769"/>
          </a:xfrm>
          <a:prstGeom prst="rect">
            <a:avLst/>
          </a:prstGeom>
        </p:spPr>
        <p:txBody>
          <a:bodyPr wrap="none">
            <a:spAutoFit/>
          </a:bodyPr>
          <a:lstStyle/>
          <a:p>
            <a:pPr eaLnBrk="0" hangingPunct="0">
              <a:lnSpc>
                <a:spcPct val="150000"/>
              </a:lnSpc>
            </a:pPr>
            <a:r>
              <a:rPr lang="en-US" altLang="zh-CN" sz="2400" b="1" smtClean="0">
                <a:solidFill>
                  <a:srgbClr val="000000"/>
                </a:solidFill>
                <a:latin typeface="黑体" pitchFamily="49" charset="-122"/>
                <a:ea typeface="黑体" pitchFamily="49" charset="-122"/>
              </a:rPr>
              <a:t>1.</a:t>
            </a:r>
            <a:r>
              <a:rPr lang="zh-CN" altLang="en-US" sz="2400" b="1" smtClean="0">
                <a:solidFill>
                  <a:srgbClr val="000000"/>
                </a:solidFill>
                <a:latin typeface="黑体" pitchFamily="49" charset="-122"/>
                <a:ea typeface="黑体" pitchFamily="49" charset="-122"/>
              </a:rPr>
              <a:t>形成</a:t>
            </a:r>
            <a:r>
              <a:rPr lang="en-US" altLang="zh-CN" sz="2400" b="1" smtClean="0">
                <a:solidFill>
                  <a:srgbClr val="000000"/>
                </a:solidFill>
                <a:latin typeface="黑体" pitchFamily="49" charset="-122"/>
                <a:ea typeface="黑体" pitchFamily="49" charset="-122"/>
              </a:rPr>
              <a:t>: 19</a:t>
            </a:r>
            <a:r>
              <a:rPr lang="zh-CN" altLang="en-US" sz="2400" b="1" smtClean="0">
                <a:solidFill>
                  <a:srgbClr val="000000"/>
                </a:solidFill>
                <a:latin typeface="黑体" pitchFamily="49" charset="-122"/>
                <a:ea typeface="黑体" pitchFamily="49" charset="-122"/>
              </a:rPr>
              <a:t>世纪末</a:t>
            </a:r>
            <a:r>
              <a:rPr lang="en-US" altLang="zh-CN" sz="2400" b="1" smtClean="0">
                <a:solidFill>
                  <a:srgbClr val="000000"/>
                </a:solidFill>
                <a:latin typeface="黑体" pitchFamily="49" charset="-122"/>
                <a:ea typeface="黑体" pitchFamily="49" charset="-122"/>
              </a:rPr>
              <a:t>20</a:t>
            </a:r>
            <a:r>
              <a:rPr lang="zh-CN" altLang="en-US" sz="2400" b="1" smtClean="0">
                <a:solidFill>
                  <a:srgbClr val="000000"/>
                </a:solidFill>
                <a:latin typeface="黑体" pitchFamily="49" charset="-122"/>
                <a:ea typeface="黑体" pitchFamily="49" charset="-122"/>
              </a:rPr>
              <a:t>世纪初</a:t>
            </a:r>
            <a:endParaRPr lang="zh-CN" altLang="en-US" sz="2400" b="1">
              <a:solidFill>
                <a:srgbClr val="000000"/>
              </a:solidFill>
              <a:latin typeface="黑体" pitchFamily="49" charset="-122"/>
              <a:ea typeface="黑体" pitchFamily="49" charset="-122"/>
            </a:endParaRPr>
          </a:p>
        </p:txBody>
      </p:sp>
      <p:sp>
        <p:nvSpPr>
          <p:cNvPr id="6" name="矩形 5"/>
          <p:cNvSpPr/>
          <p:nvPr/>
        </p:nvSpPr>
        <p:spPr>
          <a:xfrm>
            <a:off x="1219200" y="1981200"/>
            <a:ext cx="7239000" cy="3416320"/>
          </a:xfrm>
          <a:prstGeom prst="rect">
            <a:avLst/>
          </a:prstGeom>
        </p:spPr>
        <p:txBody>
          <a:bodyPr wrap="square">
            <a:spAutoFit/>
          </a:bodyPr>
          <a:lstStyle/>
          <a:p>
            <a:pPr eaLnBrk="0" hangingPunct="0">
              <a:lnSpc>
                <a:spcPct val="150000"/>
              </a:lnSpc>
            </a:pPr>
            <a:r>
              <a:rPr lang="en-US" altLang="zh-CN" sz="2400" b="1" smtClean="0">
                <a:solidFill>
                  <a:srgbClr val="000000"/>
                </a:solidFill>
                <a:latin typeface="黑体" pitchFamily="49" charset="-122"/>
                <a:ea typeface="黑体" pitchFamily="49" charset="-122"/>
              </a:rPr>
              <a:t>2.</a:t>
            </a:r>
            <a:r>
              <a:rPr lang="zh-CN" altLang="en-US" sz="2400" b="1" smtClean="0">
                <a:solidFill>
                  <a:srgbClr val="000000"/>
                </a:solidFill>
                <a:latin typeface="黑体" pitchFamily="49" charset="-122"/>
                <a:ea typeface="黑体" pitchFamily="49" charset="-122"/>
              </a:rPr>
              <a:t>评价：</a:t>
            </a:r>
          </a:p>
          <a:p>
            <a:pPr eaLnBrk="0" hangingPunct="0">
              <a:lnSpc>
                <a:spcPct val="150000"/>
              </a:lnSpc>
            </a:pPr>
            <a:r>
              <a:rPr lang="en-US" altLang="zh-CN" sz="2400" b="1" smtClean="0">
                <a:solidFill>
                  <a:srgbClr val="FF0000"/>
                </a:solidFill>
                <a:latin typeface="黑体" pitchFamily="49" charset="-122"/>
                <a:ea typeface="黑体" pitchFamily="49" charset="-122"/>
              </a:rPr>
              <a:t>(1)</a:t>
            </a:r>
            <a:r>
              <a:rPr lang="zh-CN" altLang="en-US" sz="2400" b="1" smtClean="0">
                <a:solidFill>
                  <a:srgbClr val="FF0000"/>
                </a:solidFill>
                <a:latin typeface="黑体" pitchFamily="49" charset="-122"/>
                <a:ea typeface="黑体" pitchFamily="49" charset="-122"/>
              </a:rPr>
              <a:t>对殖民者</a:t>
            </a:r>
            <a:r>
              <a:rPr lang="en-US" altLang="zh-CN" sz="2400" b="1" smtClean="0">
                <a:solidFill>
                  <a:srgbClr val="FF0000"/>
                </a:solidFill>
                <a:latin typeface="黑体" pitchFamily="49" charset="-122"/>
                <a:ea typeface="黑体" pitchFamily="49" charset="-122"/>
              </a:rPr>
              <a:t>:</a:t>
            </a:r>
            <a:r>
              <a:rPr lang="zh-CN" altLang="en-US" sz="2400" b="1" smtClean="0">
                <a:latin typeface="黑体" pitchFamily="49" charset="-122"/>
                <a:ea typeface="黑体" pitchFamily="49" charset="-122"/>
              </a:rPr>
              <a:t>资本积累与矛盾日益尖锐</a:t>
            </a:r>
            <a:r>
              <a:rPr lang="zh-CN" altLang="en-US" sz="2400" b="1" smtClean="0">
                <a:solidFill>
                  <a:srgbClr val="000000"/>
                </a:solidFill>
                <a:latin typeface="黑体" pitchFamily="49" charset="-122"/>
                <a:ea typeface="黑体" pitchFamily="49" charset="-122"/>
              </a:rPr>
              <a:t> </a:t>
            </a:r>
          </a:p>
          <a:p>
            <a:pPr eaLnBrk="0" hangingPunct="0">
              <a:lnSpc>
                <a:spcPct val="150000"/>
              </a:lnSpc>
            </a:pPr>
            <a:r>
              <a:rPr lang="en-US" altLang="zh-CN" sz="2400" b="1" smtClean="0">
                <a:solidFill>
                  <a:srgbClr val="FF0000"/>
                </a:solidFill>
                <a:latin typeface="黑体" pitchFamily="49" charset="-122"/>
                <a:ea typeface="黑体" pitchFamily="49" charset="-122"/>
              </a:rPr>
              <a:t>(2)</a:t>
            </a:r>
            <a:r>
              <a:rPr lang="zh-CN" altLang="en-US" sz="2400" b="1" smtClean="0">
                <a:solidFill>
                  <a:srgbClr val="FF0000"/>
                </a:solidFill>
                <a:latin typeface="黑体" pitchFamily="49" charset="-122"/>
                <a:ea typeface="黑体" pitchFamily="49" charset="-122"/>
              </a:rPr>
              <a:t>对世界</a:t>
            </a:r>
            <a:r>
              <a:rPr lang="en-US" altLang="zh-CN" sz="2400" b="1" smtClean="0">
                <a:solidFill>
                  <a:srgbClr val="FF0000"/>
                </a:solidFill>
                <a:latin typeface="黑体" pitchFamily="49" charset="-122"/>
                <a:ea typeface="黑体" pitchFamily="49" charset="-122"/>
              </a:rPr>
              <a:t>:</a:t>
            </a:r>
            <a:r>
              <a:rPr lang="zh-CN" altLang="en-US" sz="2400" b="1" smtClean="0">
                <a:solidFill>
                  <a:srgbClr val="000000"/>
                </a:solidFill>
                <a:latin typeface="黑体" pitchFamily="49" charset="-122"/>
                <a:ea typeface="黑体" pitchFamily="49" charset="-122"/>
              </a:rPr>
              <a:t>资本主义世界市场最终形成</a:t>
            </a:r>
          </a:p>
          <a:p>
            <a:pPr eaLnBrk="0" hangingPunct="0">
              <a:lnSpc>
                <a:spcPct val="150000"/>
              </a:lnSpc>
            </a:pPr>
            <a:r>
              <a:rPr lang="en-US" altLang="zh-CN" sz="2400" b="1" smtClean="0">
                <a:solidFill>
                  <a:srgbClr val="FF0000"/>
                </a:solidFill>
                <a:latin typeface="黑体" pitchFamily="49" charset="-122"/>
                <a:ea typeface="黑体" pitchFamily="49" charset="-122"/>
                <a:hlinkClick r:id="rId2" action="ppaction://hlinksldjump"/>
              </a:rPr>
              <a:t>(3)</a:t>
            </a:r>
            <a:r>
              <a:rPr lang="zh-CN" altLang="en-US" sz="2400" b="1" smtClean="0">
                <a:solidFill>
                  <a:srgbClr val="FF0000"/>
                </a:solidFill>
                <a:latin typeface="黑体" pitchFamily="49" charset="-122"/>
                <a:ea typeface="黑体" pitchFamily="49" charset="-122"/>
                <a:hlinkClick r:id="rId2" action="ppaction://hlinksldjump"/>
              </a:rPr>
              <a:t>对殖民地</a:t>
            </a:r>
            <a:r>
              <a:rPr lang="en-US" altLang="zh-CN" sz="2400" b="1" smtClean="0">
                <a:solidFill>
                  <a:srgbClr val="FF0000"/>
                </a:solidFill>
                <a:latin typeface="黑体" pitchFamily="49" charset="-122"/>
                <a:ea typeface="黑体" pitchFamily="49" charset="-122"/>
                <a:hlinkClick r:id="rId2" action="ppaction://hlinksldjump"/>
              </a:rPr>
              <a:t>:</a:t>
            </a:r>
            <a:endParaRPr lang="en-US" altLang="zh-CN" sz="2400" b="1" smtClean="0">
              <a:solidFill>
                <a:srgbClr val="FF0000"/>
              </a:solidFill>
              <a:latin typeface="黑体" pitchFamily="49" charset="-122"/>
              <a:ea typeface="黑体" pitchFamily="49" charset="-122"/>
            </a:endParaRPr>
          </a:p>
          <a:p>
            <a:pPr eaLnBrk="0" hangingPunct="0">
              <a:lnSpc>
                <a:spcPct val="150000"/>
              </a:lnSpc>
            </a:pPr>
            <a:r>
              <a:rPr lang="en-US" altLang="zh-CN" sz="2400" b="1" smtClean="0">
                <a:latin typeface="黑体" pitchFamily="49" charset="-122"/>
                <a:ea typeface="黑体" pitchFamily="49" charset="-122"/>
              </a:rPr>
              <a:t>A.</a:t>
            </a:r>
            <a:r>
              <a:rPr lang="zh-CN" altLang="en-US" sz="2400" b="1" smtClean="0">
                <a:latin typeface="黑体" pitchFamily="49" charset="-122"/>
                <a:ea typeface="黑体" pitchFamily="49" charset="-122"/>
              </a:rPr>
              <a:t>征服与灾难</a:t>
            </a:r>
            <a:endParaRPr lang="en-US" altLang="zh-CN" sz="2400" b="1" smtClean="0">
              <a:latin typeface="黑体" pitchFamily="49" charset="-122"/>
              <a:ea typeface="黑体" pitchFamily="49" charset="-122"/>
            </a:endParaRPr>
          </a:p>
          <a:p>
            <a:pPr eaLnBrk="0" hangingPunct="0">
              <a:lnSpc>
                <a:spcPct val="150000"/>
              </a:lnSpc>
            </a:pPr>
            <a:r>
              <a:rPr lang="en-US" altLang="zh-CN" sz="2400" b="1" smtClean="0">
                <a:latin typeface="黑体" pitchFamily="49" charset="-122"/>
                <a:ea typeface="黑体" pitchFamily="49" charset="-122"/>
              </a:rPr>
              <a:t>B.</a:t>
            </a:r>
            <a:r>
              <a:rPr lang="zh-CN" altLang="en-US" sz="2400" b="1" smtClean="0">
                <a:latin typeface="黑体" pitchFamily="49" charset="-122"/>
                <a:ea typeface="黑体" pitchFamily="49" charset="-122"/>
              </a:rPr>
              <a:t>改造与进步</a:t>
            </a:r>
            <a:endParaRPr lang="zh-CN" altLang="en-US" sz="2400" b="1">
              <a:latin typeface="黑体" pitchFamily="49" charset="-122"/>
              <a:ea typeface="黑体" pitchFamily="49"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22" name="Picture 2" descr="ææ­¤å¨æ°çªå£æµè§å¾ç"/>
          <p:cNvPicPr>
            <a:picLocks noChangeAspect="1" noChangeArrowheads="1"/>
          </p:cNvPicPr>
          <p:nvPr/>
        </p:nvPicPr>
        <p:blipFill>
          <a:blip r:embed="rId2"/>
          <a:stretch>
            <a:fillRect/>
          </a:stretch>
        </p:blipFill>
        <p:spPr bwMode="auto">
          <a:xfrm>
            <a:off x="914400" y="304800"/>
            <a:ext cx="6858000" cy="5181600"/>
          </a:xfrm>
          <a:prstGeom prst="rect">
            <a:avLst/>
          </a:prstGeom>
          <a:noFill/>
        </p:spPr>
      </p:pic>
      <p:sp>
        <p:nvSpPr>
          <p:cNvPr id="5" name="矩形 4"/>
          <p:cNvSpPr/>
          <p:nvPr/>
        </p:nvSpPr>
        <p:spPr>
          <a:xfrm>
            <a:off x="1371600" y="5638800"/>
            <a:ext cx="6066084" cy="461665"/>
          </a:xfrm>
          <a:prstGeom prst="rect">
            <a:avLst/>
          </a:prstGeom>
        </p:spPr>
        <p:txBody>
          <a:bodyPr wrap="none">
            <a:spAutoFit/>
          </a:bodyPr>
          <a:lstStyle/>
          <a:p>
            <a:r>
              <a:rPr lang="en-US" altLang="zh-CN" sz="2400" b="1" smtClean="0">
                <a:solidFill>
                  <a:srgbClr val="FF0000"/>
                </a:solidFill>
              </a:rPr>
              <a:t>1911</a:t>
            </a:r>
            <a:r>
              <a:rPr lang="zh-CN" altLang="en-US" sz="2400" b="1" smtClean="0">
                <a:solidFill>
                  <a:srgbClr val="FF0000"/>
                </a:solidFill>
              </a:rPr>
              <a:t>年，乔治五世国王与玛丽王后抵达德里</a:t>
            </a:r>
            <a:endParaRPr lang="zh-CN" altLang="en-US" sz="2400" b="1">
              <a:solidFill>
                <a:srgbClr val="FF0000"/>
              </a:solidFill>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1746" name="Picture 2" descr="https://5b0988e595225.cdn.sohucs.com/images/20180508/0f248e23544545a3a7756cf33d1bd0d2.jpeg"/>
          <p:cNvPicPr>
            <a:picLocks noChangeAspect="1" noChangeArrowheads="1"/>
          </p:cNvPicPr>
          <p:nvPr/>
        </p:nvPicPr>
        <p:blipFill>
          <a:blip r:embed="rId2"/>
          <a:stretch>
            <a:fillRect/>
          </a:stretch>
        </p:blipFill>
        <p:spPr bwMode="auto">
          <a:xfrm>
            <a:off x="228600" y="228600"/>
            <a:ext cx="5410200" cy="3886200"/>
          </a:xfrm>
          <a:prstGeom prst="rect">
            <a:avLst/>
          </a:prstGeom>
          <a:noFill/>
        </p:spPr>
      </p:pic>
      <p:pic>
        <p:nvPicPr>
          <p:cNvPr id="31748" name="Picture 4" descr="https://5b0988e595225.cdn.sohucs.com/images/20180508/28e320a6a83241bf985cb954ff43705c.jpeg"/>
          <p:cNvPicPr>
            <a:picLocks noChangeAspect="1" noChangeArrowheads="1"/>
          </p:cNvPicPr>
          <p:nvPr/>
        </p:nvPicPr>
        <p:blipFill>
          <a:blip r:embed="rId3"/>
          <a:stretch>
            <a:fillRect/>
          </a:stretch>
        </p:blipFill>
        <p:spPr bwMode="auto">
          <a:xfrm>
            <a:off x="2819400" y="2743200"/>
            <a:ext cx="6096000" cy="3933826"/>
          </a:xfrm>
          <a:prstGeom prst="rect">
            <a:avLst/>
          </a:prstGeom>
          <a:noFill/>
        </p:spPr>
      </p:pic>
      <p:sp>
        <p:nvSpPr>
          <p:cNvPr id="6" name="TextBox 5"/>
          <p:cNvSpPr txBox="1"/>
          <p:nvPr/>
        </p:nvSpPr>
        <p:spPr>
          <a:xfrm>
            <a:off x="5943600" y="1447800"/>
            <a:ext cx="2743200"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itchFamily="49" charset="-122"/>
              </a:rPr>
              <a:t>印度的汽轮与火车</a:t>
            </a:r>
            <a:endParaRPr lang="zh-CN" altLang="en-US" sz="2400" b="1">
              <a:solidFill>
                <a:srgbClr val="FF0000"/>
              </a:solidFill>
              <a:latin typeface="黑体" pitchFamily="49" charset="-122"/>
              <a:ea typeface="黑体" pitchFamily="49"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09600" y="914400"/>
            <a:ext cx="7848600" cy="3416320"/>
          </a:xfrm>
          <a:prstGeom prst="rect">
            <a:avLst/>
          </a:prstGeom>
        </p:spPr>
        <p:txBody>
          <a:bodyPr wrap="square">
            <a:spAutoFit/>
          </a:bodyPr>
          <a:lstStyle/>
          <a:p>
            <a:r>
              <a:rPr lang="zh-CN" altLang="en-US" sz="2400" b="1" smtClean="0">
                <a:latin typeface="黑体" pitchFamily="49" charset="-122"/>
                <a:ea typeface="黑体" pitchFamily="49" charset="-122"/>
              </a:rPr>
              <a:t>材料  马克思在</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不列颠在印度统治的未来结果</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一文中则谈到了殖民主义的“双重使命”，他说：“英国在印度要完成双重的使命：一个是破坏的使命</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即消灭旧的亚洲式的社会；另一个是重建的使命</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即在亚洲为西方式的社会奠定物质基础。</a:t>
            </a:r>
            <a:r>
              <a:rPr lang="en-US" altLang="zh-CN" sz="2400" b="1" smtClean="0">
                <a:latin typeface="黑体" pitchFamily="49" charset="-122"/>
                <a:ea typeface="黑体" pitchFamily="49" charset="-122"/>
              </a:rPr>
              <a:t>”</a:t>
            </a:r>
            <a:r>
              <a:rPr lang="zh-CN" altLang="en-US" sz="2400" b="1" smtClean="0">
                <a:solidFill>
                  <a:srgbClr val="002060"/>
                </a:solidFill>
              </a:rPr>
              <a:t>对此理论历史学家有如下观点：第一，殖民主义对东方世界的破坏是本质的，实在的，长远的和多重的。第二，殖民主义对东方世界的重建是现象的，被动的和想象的。</a:t>
            </a:r>
          </a:p>
          <a:p>
            <a:endParaRPr lang="en-US" altLang="zh-CN" sz="2400" b="1" smtClean="0">
              <a:latin typeface="黑体" pitchFamily="49" charset="-122"/>
              <a:ea typeface="黑体" pitchFamily="49" charset="-122"/>
            </a:endParaRPr>
          </a:p>
        </p:txBody>
      </p:sp>
      <p:sp>
        <p:nvSpPr>
          <p:cNvPr id="5" name="矩形 4"/>
          <p:cNvSpPr/>
          <p:nvPr/>
        </p:nvSpPr>
        <p:spPr>
          <a:xfrm>
            <a:off x="762000" y="4191000"/>
            <a:ext cx="7772400" cy="1200329"/>
          </a:xfrm>
          <a:prstGeom prst="rect">
            <a:avLst/>
          </a:prstGeom>
        </p:spPr>
        <p:txBody>
          <a:bodyPr wrap="square">
            <a:spAutoFit/>
          </a:bodyPr>
          <a:lstStyle/>
          <a:p>
            <a:r>
              <a:rPr lang="zh-CN" altLang="en-US" sz="2400" b="1" smtClean="0">
                <a:solidFill>
                  <a:srgbClr val="FF0000"/>
                </a:solidFill>
              </a:rPr>
              <a:t>将以上理论与历史事实进行比照，对其中有关殖民主义的观点进行阐释。（可对其中任意一种观点进行阐释，另有观点亦可）（</a:t>
            </a:r>
            <a:r>
              <a:rPr lang="en-US" altLang="zh-CN" sz="2400" b="1" smtClean="0">
                <a:solidFill>
                  <a:srgbClr val="FF0000"/>
                </a:solidFill>
              </a:rPr>
              <a:t>9</a:t>
            </a:r>
            <a:r>
              <a:rPr lang="zh-CN" altLang="en-US" sz="2400" b="1" smtClean="0">
                <a:solidFill>
                  <a:srgbClr val="FF0000"/>
                </a:solidFill>
              </a:rPr>
              <a:t>分）</a:t>
            </a:r>
            <a:endParaRPr lang="zh-CN" altLang="en-US" sz="2400" b="1">
              <a:solidFill>
                <a:srgbClr val="FF0000"/>
              </a:solidFill>
            </a:endParaRPr>
          </a:p>
        </p:txBody>
      </p:sp>
      <p:sp>
        <p:nvSpPr>
          <p:cNvPr id="6" name="TextBox 5"/>
          <p:cNvSpPr txBox="1"/>
          <p:nvPr/>
        </p:nvSpPr>
        <p:spPr>
          <a:xfrm>
            <a:off x="381000" y="228600"/>
            <a:ext cx="1752600" cy="523220"/>
          </a:xfrm>
          <a:prstGeom prst="rect">
            <a:avLst/>
          </a:prstGeom>
          <a:solidFill>
            <a:schemeClr val="tx2">
              <a:lumMod val="20000"/>
              <a:lumOff val="80000"/>
            </a:schemeClr>
          </a:solidFill>
        </p:spPr>
        <p:txBody>
          <a:bodyPr wrap="square" rtlCol="0">
            <a:spAutoFit/>
          </a:bodyPr>
          <a:lstStyle/>
          <a:p>
            <a:r>
              <a:rPr lang="zh-CN" altLang="en-US" sz="2800" b="1" i="1" smtClean="0">
                <a:solidFill>
                  <a:srgbClr val="FF0000"/>
                </a:solidFill>
                <a:latin typeface="黑体" pitchFamily="49" charset="-122"/>
                <a:ea typeface="黑体" pitchFamily="49" charset="-122"/>
              </a:rPr>
              <a:t>自主探究</a:t>
            </a:r>
            <a:endParaRPr lang="zh-CN" altLang="en-US" sz="2800" b="1" i="1">
              <a:solidFill>
                <a:srgbClr val="FF0000"/>
              </a:solidFill>
              <a:latin typeface="黑体" pitchFamily="49" charset="-122"/>
              <a:ea typeface="黑体" pitchFamily="49"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descr="搜狗截图20年07月07日2205_1.png"/>
          <p:cNvPicPr>
            <a:picLocks noChangeAspect="1"/>
          </p:cNvPicPr>
          <p:nvPr/>
        </p:nvPicPr>
        <p:blipFill>
          <a:blip r:embed="rId2"/>
          <a:stretch>
            <a:fillRect/>
          </a:stretch>
        </p:blipFill>
        <p:spPr>
          <a:xfrm>
            <a:off x="457200" y="990600"/>
            <a:ext cx="8249939" cy="5562600"/>
          </a:xfrm>
          <a:prstGeom prst="rect">
            <a:avLst/>
          </a:prstGeom>
        </p:spPr>
      </p:pic>
      <p:sp>
        <p:nvSpPr>
          <p:cNvPr id="10" name="TextBox 9"/>
          <p:cNvSpPr txBox="1"/>
          <p:nvPr/>
        </p:nvSpPr>
        <p:spPr>
          <a:xfrm>
            <a:off x="533400" y="381000"/>
            <a:ext cx="1447800" cy="461665"/>
          </a:xfrm>
          <a:prstGeom prst="rect">
            <a:avLst/>
          </a:prstGeom>
          <a:solidFill>
            <a:schemeClr val="bg2">
              <a:lumMod val="90000"/>
            </a:schemeClr>
          </a:solidFill>
        </p:spPr>
        <p:txBody>
          <a:bodyPr wrap="square" rtlCol="0">
            <a:spAutoFit/>
          </a:bodyPr>
          <a:lstStyle/>
          <a:p>
            <a:r>
              <a:rPr lang="zh-CN" altLang="en-US" sz="2400" b="1" i="1" smtClean="0">
                <a:solidFill>
                  <a:srgbClr val="FF0000"/>
                </a:solidFill>
                <a:latin typeface="黑体" pitchFamily="49" charset="-122"/>
                <a:ea typeface="黑体" pitchFamily="49" charset="-122"/>
              </a:rPr>
              <a:t>参考答案</a:t>
            </a:r>
            <a:endParaRPr lang="zh-CN" altLang="en-US" sz="2400" b="1" i="1">
              <a:solidFill>
                <a:srgbClr val="FF0000"/>
              </a:solidFill>
              <a:latin typeface="黑体" pitchFamily="49" charset="-122"/>
              <a:ea typeface="黑体" pitchFamily="49" charset="-122"/>
            </a:endParaRPr>
          </a:p>
        </p:txBody>
      </p:sp>
      <p:sp>
        <p:nvSpPr>
          <p:cNvPr id="4" name="左箭头 3">
            <a:hlinkClick r:id="rId3" action="ppaction://hlinksldjump"/>
          </p:cNvPr>
          <p:cNvSpPr/>
          <p:nvPr/>
        </p:nvSpPr>
        <p:spPr>
          <a:xfrm>
            <a:off x="6553200" y="6400800"/>
            <a:ext cx="533400" cy="2286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5" name="Rectangle 1"/>
          <p:cNvSpPr>
            <a:spLocks noChangeArrowheads="1"/>
          </p:cNvSpPr>
          <p:nvPr/>
        </p:nvSpPr>
        <p:spPr bwMode="auto">
          <a:xfrm>
            <a:off x="685800" y="1131332"/>
            <a:ext cx="7924800" cy="4524315"/>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1. </a:t>
            </a:r>
            <a:r>
              <a:rPr kumimoji="0" lang="zh-CN" altLang="en-US" sz="2400" b="1" i="0" u="none" strike="noStrike" cap="none" normalizeH="0" baseline="0" smtClean="0">
                <a:ln>
                  <a:noFill/>
                </a:ln>
                <a:solidFill>
                  <a:schemeClr val="tx1"/>
                </a:solidFill>
                <a:effectLst/>
                <a:latin typeface="+mn-ea"/>
                <a:cs typeface="Times New Roman" pitchFamily="18" charset="0"/>
              </a:rPr>
              <a:t>下列国家中，在拉丁美洲殖民地最广阔的是</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A. </a:t>
            </a:r>
            <a:r>
              <a:rPr kumimoji="0" lang="zh-CN" altLang="en-US" sz="2400" b="1" i="0" u="none" strike="noStrike" cap="none" normalizeH="0" baseline="0" smtClean="0">
                <a:ln>
                  <a:noFill/>
                </a:ln>
                <a:solidFill>
                  <a:schemeClr val="tx1"/>
                </a:solidFill>
                <a:effectLst/>
                <a:latin typeface="+mn-ea"/>
                <a:cs typeface="Times New Roman" pitchFamily="18" charset="0"/>
              </a:rPr>
              <a:t>英国                     </a:t>
            </a:r>
            <a:r>
              <a:rPr kumimoji="0" lang="en-US" altLang="zh-CN" sz="2400" b="1" i="0" u="none" strike="noStrike" cap="none" normalizeH="0" baseline="0" smtClean="0">
                <a:ln>
                  <a:noFill/>
                </a:ln>
                <a:solidFill>
                  <a:schemeClr val="tx1"/>
                </a:solidFill>
                <a:effectLst/>
                <a:latin typeface="+mn-ea"/>
                <a:cs typeface="Times New Roman" pitchFamily="18" charset="0"/>
              </a:rPr>
              <a:t>B. </a:t>
            </a:r>
            <a:r>
              <a:rPr kumimoji="0" lang="zh-CN" altLang="en-US" sz="2400" b="1" i="0" u="none" strike="noStrike" cap="none" normalizeH="0" baseline="0" smtClean="0">
                <a:ln>
                  <a:noFill/>
                </a:ln>
                <a:solidFill>
                  <a:schemeClr val="tx1"/>
                </a:solidFill>
                <a:effectLst/>
                <a:latin typeface="+mn-ea"/>
                <a:cs typeface="Times New Roman" pitchFamily="18" charset="0"/>
              </a:rPr>
              <a:t>葡萄牙</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C. </a:t>
            </a:r>
            <a:r>
              <a:rPr kumimoji="0" lang="zh-CN" altLang="en-US" sz="2400" b="1" i="0" u="none" strike="noStrike" cap="none" normalizeH="0" baseline="0" smtClean="0">
                <a:ln>
                  <a:noFill/>
                </a:ln>
                <a:solidFill>
                  <a:schemeClr val="tx1"/>
                </a:solidFill>
                <a:effectLst/>
                <a:latin typeface="+mn-ea"/>
                <a:cs typeface="Times New Roman" pitchFamily="18" charset="0"/>
              </a:rPr>
              <a:t>法国                     </a:t>
            </a:r>
            <a:r>
              <a:rPr kumimoji="0" lang="en-US" altLang="zh-CN" sz="2400" b="1" i="0" u="none" strike="noStrike" cap="none" normalizeH="0" baseline="0" smtClean="0">
                <a:ln>
                  <a:noFill/>
                </a:ln>
                <a:solidFill>
                  <a:schemeClr val="tx1"/>
                </a:solidFill>
                <a:effectLst/>
                <a:latin typeface="+mn-ea"/>
                <a:cs typeface="Times New Roman" pitchFamily="18" charset="0"/>
              </a:rPr>
              <a:t>D. </a:t>
            </a:r>
            <a:r>
              <a:rPr kumimoji="0" lang="zh-CN" altLang="en-US" sz="2400" b="1" i="0" u="none" strike="noStrike" cap="none" normalizeH="0" baseline="0" smtClean="0">
                <a:ln>
                  <a:noFill/>
                </a:ln>
                <a:solidFill>
                  <a:schemeClr val="tx1"/>
                </a:solidFill>
                <a:effectLst/>
                <a:latin typeface="+mn-ea"/>
                <a:cs typeface="Times New Roman" pitchFamily="18" charset="0"/>
              </a:rPr>
              <a:t>西班牙</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400" b="1" i="0" u="none" strike="noStrike" cap="none" normalizeH="0" baseline="0" smtClean="0">
              <a:ln>
                <a:noFill/>
              </a:ln>
              <a:solidFill>
                <a:schemeClr val="tx1"/>
              </a:solidFill>
              <a:effectLst/>
              <a:latin typeface="+mn-ea"/>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lang="en-US" altLang="zh-CN" sz="2400" b="1" smtClean="0">
              <a:latin typeface="+mn-ea"/>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2.“1630</a:t>
            </a:r>
            <a:r>
              <a:rPr kumimoji="0" lang="zh-CN" altLang="en-US" sz="2400" b="1" i="0" u="none" strike="noStrike" cap="none" normalizeH="0" baseline="0" smtClean="0">
                <a:ln>
                  <a:noFill/>
                </a:ln>
                <a:solidFill>
                  <a:schemeClr val="tx1"/>
                </a:solidFill>
                <a:effectLst/>
                <a:latin typeface="+mn-ea"/>
                <a:cs typeface="Times New Roman" pitchFamily="18" charset="0"/>
              </a:rPr>
              <a:t>年，美洲加勒比海地区的巴巴多斯经济主要依靠烟草，多数种植者是来自于欧洲的自由民和契约佣工</a:t>
            </a:r>
            <a:r>
              <a:rPr kumimoji="0" lang="en-US" altLang="zh-CN" sz="2400" b="1" i="0" u="none" strike="noStrike" cap="none" normalizeH="0" baseline="0" smtClean="0">
                <a:ln>
                  <a:noFill/>
                </a:ln>
                <a:solidFill>
                  <a:schemeClr val="tx1"/>
                </a:solidFill>
                <a:effectLst/>
                <a:latin typeface="+mn-ea"/>
                <a:cs typeface="Times New Roman" pitchFamily="18" charset="0"/>
              </a:rPr>
              <a:t>……1680</a:t>
            </a:r>
            <a:r>
              <a:rPr kumimoji="0" lang="zh-CN" altLang="en-US" sz="2400" b="1" i="0" u="none" strike="noStrike" cap="none" normalizeH="0" baseline="0" smtClean="0">
                <a:ln>
                  <a:noFill/>
                </a:ln>
                <a:solidFill>
                  <a:schemeClr val="tx1"/>
                </a:solidFill>
                <a:effectLst/>
                <a:latin typeface="+mn-ea"/>
                <a:cs typeface="Times New Roman" pitchFamily="18" charset="0"/>
              </a:rPr>
              <a:t>年，甘蔗成为巴巴多斯最重要的经济作物，非洲奴隶已是欧洲人的三倍。”巴巴多斯劳动力构成的上述变化的直接原因是</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A. </a:t>
            </a:r>
            <a:r>
              <a:rPr kumimoji="0" lang="zh-CN" altLang="en-US" sz="2400" b="1" i="0" u="none" strike="noStrike" cap="none" normalizeH="0" baseline="0" smtClean="0">
                <a:ln>
                  <a:noFill/>
                </a:ln>
                <a:solidFill>
                  <a:schemeClr val="tx1"/>
                </a:solidFill>
                <a:effectLst/>
                <a:latin typeface="+mn-ea"/>
                <a:cs typeface="Times New Roman" pitchFamily="18" charset="0"/>
              </a:rPr>
              <a:t>新航路的开辟            </a:t>
            </a:r>
            <a:r>
              <a:rPr kumimoji="0" lang="en-US" altLang="zh-CN" sz="2400" b="1" i="0" u="none" strike="noStrike" cap="none" normalizeH="0" baseline="0" smtClean="0">
                <a:ln>
                  <a:noFill/>
                </a:ln>
                <a:solidFill>
                  <a:schemeClr val="tx1"/>
                </a:solidFill>
                <a:effectLst/>
                <a:latin typeface="+mn-ea"/>
                <a:cs typeface="Times New Roman" pitchFamily="18" charset="0"/>
              </a:rPr>
              <a:t>B. </a:t>
            </a:r>
            <a:r>
              <a:rPr kumimoji="0" lang="zh-CN" altLang="en-US" sz="2400" b="1" i="0" u="none" strike="noStrike" cap="none" normalizeH="0" baseline="0" smtClean="0">
                <a:ln>
                  <a:noFill/>
                </a:ln>
                <a:solidFill>
                  <a:schemeClr val="tx1"/>
                </a:solidFill>
                <a:effectLst/>
                <a:latin typeface="+mn-ea"/>
                <a:cs typeface="Times New Roman" pitchFamily="18" charset="0"/>
              </a:rPr>
              <a:t>奴隶贸易的猖獗</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C. </a:t>
            </a:r>
            <a:r>
              <a:rPr kumimoji="0" lang="zh-CN" altLang="en-US" sz="2400" b="1" i="0" u="none" strike="noStrike" cap="none" normalizeH="0" baseline="0" smtClean="0">
                <a:ln>
                  <a:noFill/>
                </a:ln>
                <a:solidFill>
                  <a:schemeClr val="tx1"/>
                </a:solidFill>
                <a:effectLst/>
                <a:latin typeface="+mn-ea"/>
                <a:cs typeface="Times New Roman" pitchFamily="18" charset="0"/>
              </a:rPr>
              <a:t>工业革命的完成          </a:t>
            </a:r>
            <a:r>
              <a:rPr kumimoji="0" lang="en-US" altLang="zh-CN" sz="2400" b="1" i="0" u="none" strike="noStrike" cap="none" normalizeH="0" baseline="0" smtClean="0">
                <a:ln>
                  <a:noFill/>
                </a:ln>
                <a:solidFill>
                  <a:schemeClr val="tx1"/>
                </a:solidFill>
                <a:effectLst/>
                <a:latin typeface="+mn-ea"/>
                <a:cs typeface="Times New Roman" pitchFamily="18" charset="0"/>
              </a:rPr>
              <a:t>D. </a:t>
            </a:r>
            <a:r>
              <a:rPr kumimoji="0" lang="zh-CN" altLang="en-US" sz="2400" b="1" i="0" u="none" strike="noStrike" cap="none" normalizeH="0" baseline="0" smtClean="0">
                <a:ln>
                  <a:noFill/>
                </a:ln>
                <a:solidFill>
                  <a:schemeClr val="tx1"/>
                </a:solidFill>
                <a:effectLst/>
                <a:latin typeface="+mn-ea"/>
                <a:cs typeface="Times New Roman" pitchFamily="18" charset="0"/>
              </a:rPr>
              <a:t>美国国家的独立</a:t>
            </a:r>
            <a:r>
              <a:rPr kumimoji="0" lang="zh-CN" altLang="en-US" sz="2400" b="1" i="0" u="none" strike="noStrike" cap="none" normalizeH="0" baseline="0" smtClean="0">
                <a:ln>
                  <a:noFill/>
                </a:ln>
                <a:solidFill>
                  <a:schemeClr val="tx1"/>
                </a:solidFill>
                <a:effectLst/>
                <a:latin typeface="+mn-ea"/>
                <a:cs typeface="宋体" panose="02010600030101010101" pitchFamily="2" charset="-122"/>
              </a:rPr>
              <a:t> </a:t>
            </a:r>
          </a:p>
        </p:txBody>
      </p:sp>
      <p:sp>
        <p:nvSpPr>
          <p:cNvPr id="5" name="TextBox 4"/>
          <p:cNvSpPr txBox="1"/>
          <p:nvPr/>
        </p:nvSpPr>
        <p:spPr>
          <a:xfrm>
            <a:off x="762000" y="457200"/>
            <a:ext cx="1981200" cy="523220"/>
          </a:xfrm>
          <a:prstGeom prst="rect">
            <a:avLst/>
          </a:prstGeom>
          <a:solidFill>
            <a:schemeClr val="tx2">
              <a:lumMod val="40000"/>
              <a:lumOff val="60000"/>
            </a:schemeClr>
          </a:solidFill>
        </p:spPr>
        <p:txBody>
          <a:bodyPr wrap="square" rtlCol="0">
            <a:spAutoFit/>
          </a:bodyPr>
          <a:lstStyle/>
          <a:p>
            <a:r>
              <a:rPr lang="zh-CN" altLang="en-US" sz="2800" b="1" i="1" smtClean="0">
                <a:solidFill>
                  <a:srgbClr val="FF0000"/>
                </a:solidFill>
                <a:latin typeface="黑体" pitchFamily="49" charset="-122"/>
                <a:ea typeface="黑体" pitchFamily="49" charset="-122"/>
              </a:rPr>
              <a:t>达标检测</a:t>
            </a:r>
            <a:endParaRPr lang="zh-CN" altLang="en-US" sz="2800" b="1" i="1">
              <a:solidFill>
                <a:srgbClr val="FF0000"/>
              </a:solidFill>
              <a:latin typeface="黑体" pitchFamily="49" charset="-122"/>
              <a:ea typeface="黑体" pitchFamily="49" charset="-122"/>
            </a:endParaRPr>
          </a:p>
        </p:txBody>
      </p:sp>
      <p:sp>
        <p:nvSpPr>
          <p:cNvPr id="6" name="矩形 5"/>
          <p:cNvSpPr/>
          <p:nvPr/>
        </p:nvSpPr>
        <p:spPr>
          <a:xfrm>
            <a:off x="3657600" y="1600200"/>
            <a:ext cx="960519" cy="156966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96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a:t>
            </a:r>
            <a:endParaRPr lang="zh-CN" altLang="en-US" sz="9600" b="1" i="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矩形 6"/>
          <p:cNvSpPr/>
          <p:nvPr/>
        </p:nvSpPr>
        <p:spPr>
          <a:xfrm>
            <a:off x="3928679" y="4724400"/>
            <a:ext cx="875560" cy="156966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9600" b="1" i="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a:t>
            </a:r>
            <a:endParaRPr lang="zh-CN" altLang="en-US" sz="9600" b="1" i="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697" name="Rectangle 1"/>
          <p:cNvSpPr>
            <a:spLocks noChangeArrowheads="1"/>
          </p:cNvSpPr>
          <p:nvPr/>
        </p:nvSpPr>
        <p:spPr bwMode="auto">
          <a:xfrm>
            <a:off x="762000" y="990600"/>
            <a:ext cx="7772400" cy="4154984"/>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3. </a:t>
            </a:r>
            <a:r>
              <a:rPr kumimoji="0" lang="zh-CN" altLang="en-US" sz="2400" b="1" i="0" u="none" strike="noStrike" cap="none" normalizeH="0" baseline="0" smtClean="0">
                <a:ln>
                  <a:noFill/>
                </a:ln>
                <a:solidFill>
                  <a:schemeClr val="tx1"/>
                </a:solidFill>
                <a:effectLst/>
                <a:latin typeface="+mn-ea"/>
                <a:cs typeface="Times New Roman" pitchFamily="18" charset="0"/>
              </a:rPr>
              <a:t>在欧洲列强的殖民扩张中，对非洲人民造成的最严重的伤害的是</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A. </a:t>
            </a:r>
            <a:r>
              <a:rPr kumimoji="0" lang="zh-CN" altLang="en-US" sz="2400" b="1" i="0" u="none" strike="noStrike" cap="none" normalizeH="0" baseline="0" smtClean="0">
                <a:ln>
                  <a:noFill/>
                </a:ln>
                <a:solidFill>
                  <a:schemeClr val="tx1"/>
                </a:solidFill>
                <a:effectLst/>
                <a:latin typeface="+mn-ea"/>
                <a:cs typeface="Times New Roman" pitchFamily="18" charset="0"/>
              </a:rPr>
              <a:t>金银掠夺                </a:t>
            </a:r>
            <a:r>
              <a:rPr kumimoji="0" lang="en-US" altLang="zh-CN" sz="2400" b="1" i="0" u="none" strike="noStrike" cap="none" normalizeH="0" baseline="0" smtClean="0">
                <a:ln>
                  <a:noFill/>
                </a:ln>
                <a:solidFill>
                  <a:schemeClr val="tx1"/>
                </a:solidFill>
                <a:effectLst/>
                <a:latin typeface="+mn-ea"/>
                <a:cs typeface="Times New Roman" pitchFamily="18" charset="0"/>
              </a:rPr>
              <a:t>B. </a:t>
            </a:r>
            <a:r>
              <a:rPr kumimoji="0" lang="zh-CN" altLang="en-US" sz="2400" b="1" i="0" u="none" strike="noStrike" cap="none" normalizeH="0" baseline="0" smtClean="0">
                <a:ln>
                  <a:noFill/>
                </a:ln>
                <a:solidFill>
                  <a:schemeClr val="tx1"/>
                </a:solidFill>
                <a:effectLst/>
                <a:latin typeface="+mn-ea"/>
                <a:cs typeface="Times New Roman" pitchFamily="18" charset="0"/>
              </a:rPr>
              <a:t>商品倾销</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C. </a:t>
            </a:r>
            <a:r>
              <a:rPr kumimoji="0" lang="zh-CN" altLang="en-US" sz="2400" b="1" i="0" u="none" strike="noStrike" cap="none" normalizeH="0" baseline="0" smtClean="0">
                <a:ln>
                  <a:noFill/>
                </a:ln>
                <a:solidFill>
                  <a:schemeClr val="tx1"/>
                </a:solidFill>
                <a:effectLst/>
                <a:latin typeface="+mn-ea"/>
                <a:cs typeface="Times New Roman" pitchFamily="18" charset="0"/>
              </a:rPr>
              <a:t>黑奴贸易                </a:t>
            </a:r>
            <a:r>
              <a:rPr kumimoji="0" lang="en-US" altLang="zh-CN" sz="2400" b="1" i="0" u="none" strike="noStrike" cap="none" normalizeH="0" baseline="0" smtClean="0">
                <a:ln>
                  <a:noFill/>
                </a:ln>
                <a:solidFill>
                  <a:schemeClr val="tx1"/>
                </a:solidFill>
                <a:effectLst/>
                <a:latin typeface="+mn-ea"/>
                <a:cs typeface="Times New Roman" pitchFamily="18" charset="0"/>
              </a:rPr>
              <a:t>D. </a:t>
            </a:r>
            <a:r>
              <a:rPr kumimoji="0" lang="zh-CN" altLang="en-US" sz="2400" b="1" i="0" u="none" strike="noStrike" cap="none" normalizeH="0" baseline="0" smtClean="0">
                <a:ln>
                  <a:noFill/>
                </a:ln>
                <a:solidFill>
                  <a:schemeClr val="tx1"/>
                </a:solidFill>
                <a:effectLst/>
                <a:latin typeface="+mn-ea"/>
                <a:cs typeface="Times New Roman" pitchFamily="18" charset="0"/>
              </a:rPr>
              <a:t>香料贸易</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en-US" altLang="zh-CN" sz="2400" b="1" i="0" u="none" strike="noStrike" cap="none" normalizeH="0" baseline="0" smtClean="0">
              <a:ln>
                <a:noFill/>
              </a:ln>
              <a:solidFill>
                <a:schemeClr val="tx1"/>
              </a:solidFill>
              <a:effectLst/>
              <a:latin typeface="+mn-ea"/>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lang="en-US" altLang="zh-CN" sz="2400" b="1" smtClean="0">
              <a:latin typeface="+mn-ea"/>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4. </a:t>
            </a:r>
            <a:r>
              <a:rPr kumimoji="0" lang="zh-CN" altLang="en-US" sz="2400" b="1" i="0" u="none" strike="noStrike" cap="none" normalizeH="0" baseline="0" smtClean="0">
                <a:ln>
                  <a:noFill/>
                </a:ln>
                <a:solidFill>
                  <a:schemeClr val="tx1"/>
                </a:solidFill>
                <a:effectLst/>
                <a:latin typeface="+mn-ea"/>
                <a:cs typeface="Times New Roman" pitchFamily="18" charset="0"/>
              </a:rPr>
              <a:t>同学们喜欢的</a:t>
            </a:r>
            <a:r>
              <a:rPr kumimoji="0" lang="en-US" altLang="zh-CN" sz="2400" b="1" i="0" u="none" strike="noStrike" cap="none" normalizeH="0" baseline="0" smtClean="0">
                <a:ln>
                  <a:noFill/>
                </a:ln>
                <a:solidFill>
                  <a:schemeClr val="tx1"/>
                </a:solidFill>
                <a:effectLst/>
                <a:latin typeface="+mn-ea"/>
                <a:cs typeface="Times New Roman" pitchFamily="18" charset="0"/>
              </a:rPr>
              <a:t>NBA </a:t>
            </a:r>
            <a:r>
              <a:rPr kumimoji="0" lang="zh-CN" altLang="en-US" sz="2400" b="1" i="0" u="none" strike="noStrike" cap="none" normalizeH="0" baseline="0" smtClean="0">
                <a:ln>
                  <a:noFill/>
                </a:ln>
                <a:solidFill>
                  <a:schemeClr val="tx1"/>
                </a:solidFill>
                <a:effectLst/>
                <a:latin typeface="+mn-ea"/>
                <a:cs typeface="Times New Roman" pitchFamily="18" charset="0"/>
              </a:rPr>
              <a:t>球星中有很多黑人，他们的祖先来自非洲大陆。历史上与非洲黑人大批来到北美有关的史实是</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A. </a:t>
            </a:r>
            <a:r>
              <a:rPr kumimoji="0" lang="zh-CN" altLang="en-US" sz="2400" b="1" i="0" u="none" strike="noStrike" cap="none" normalizeH="0" baseline="0" smtClean="0">
                <a:ln>
                  <a:noFill/>
                </a:ln>
                <a:solidFill>
                  <a:schemeClr val="tx1"/>
                </a:solidFill>
                <a:effectLst/>
                <a:latin typeface="+mn-ea"/>
                <a:cs typeface="Times New Roman" pitchFamily="18" charset="0"/>
              </a:rPr>
              <a:t>英国成立东印度公司       </a:t>
            </a:r>
            <a:r>
              <a:rPr kumimoji="0" lang="en-US" altLang="zh-CN" sz="2400" b="1" i="0" u="none" strike="noStrike" cap="none" normalizeH="0" baseline="0" smtClean="0">
                <a:ln>
                  <a:noFill/>
                </a:ln>
                <a:solidFill>
                  <a:schemeClr val="tx1"/>
                </a:solidFill>
                <a:effectLst/>
                <a:latin typeface="+mn-ea"/>
                <a:cs typeface="Times New Roman" pitchFamily="18" charset="0"/>
              </a:rPr>
              <a:t>B. </a:t>
            </a:r>
            <a:r>
              <a:rPr kumimoji="0" lang="zh-CN" altLang="en-US" sz="2400" b="1" i="0" u="none" strike="noStrike" cap="none" normalizeH="0" baseline="0" smtClean="0">
                <a:ln>
                  <a:noFill/>
                </a:ln>
                <a:solidFill>
                  <a:schemeClr val="tx1"/>
                </a:solidFill>
                <a:effectLst/>
                <a:latin typeface="+mn-ea"/>
                <a:cs typeface="Times New Roman" pitchFamily="18" charset="0"/>
              </a:rPr>
              <a:t>罪恶的“三角贸易”</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mn-ea"/>
                <a:cs typeface="Times New Roman" pitchFamily="18" charset="0"/>
              </a:rPr>
              <a:t>C. </a:t>
            </a:r>
            <a:r>
              <a:rPr kumimoji="0" lang="zh-CN" altLang="en-US" sz="2400" b="1" i="0" u="none" strike="noStrike" cap="none" normalizeH="0" baseline="0" smtClean="0">
                <a:ln>
                  <a:noFill/>
                </a:ln>
                <a:solidFill>
                  <a:schemeClr val="tx1"/>
                </a:solidFill>
                <a:effectLst/>
                <a:latin typeface="+mn-ea"/>
                <a:cs typeface="Times New Roman" pitchFamily="18" charset="0"/>
              </a:rPr>
              <a:t>美国政府的移民政策       </a:t>
            </a:r>
            <a:r>
              <a:rPr kumimoji="0" lang="en-US" altLang="zh-CN" sz="2400" b="1" i="0" u="none" strike="noStrike" cap="none" normalizeH="0" baseline="0" smtClean="0">
                <a:ln>
                  <a:noFill/>
                </a:ln>
                <a:solidFill>
                  <a:schemeClr val="tx1"/>
                </a:solidFill>
                <a:effectLst/>
                <a:latin typeface="+mn-ea"/>
                <a:cs typeface="Times New Roman" pitchFamily="18" charset="0"/>
              </a:rPr>
              <a:t>D. </a:t>
            </a:r>
            <a:r>
              <a:rPr kumimoji="0" lang="zh-CN" altLang="en-US" sz="2400" b="1" i="0" u="none" strike="noStrike" cap="none" normalizeH="0" baseline="0" smtClean="0">
                <a:ln>
                  <a:noFill/>
                </a:ln>
                <a:solidFill>
                  <a:schemeClr val="tx1"/>
                </a:solidFill>
                <a:effectLst/>
                <a:latin typeface="+mn-ea"/>
                <a:cs typeface="Times New Roman" pitchFamily="18" charset="0"/>
              </a:rPr>
              <a:t>拉丁美洲的独立运动</a:t>
            </a:r>
            <a:endParaRPr kumimoji="0" lang="zh-CN" altLang="en-US" sz="2400" b="1" i="0" u="none" strike="noStrike" cap="none" normalizeH="0" baseline="0" smtClean="0">
              <a:ln>
                <a:noFill/>
              </a:ln>
              <a:solidFill>
                <a:schemeClr val="tx1"/>
              </a:solidFill>
              <a:effectLst/>
              <a:latin typeface="+mn-ea"/>
              <a:cs typeface="宋体" panose="02010600030101010101" pitchFamily="2" charset="-122"/>
            </a:endParaRPr>
          </a:p>
        </p:txBody>
      </p:sp>
      <p:sp>
        <p:nvSpPr>
          <p:cNvPr id="5" name="矩形 4"/>
          <p:cNvSpPr/>
          <p:nvPr/>
        </p:nvSpPr>
        <p:spPr>
          <a:xfrm>
            <a:off x="3979346" y="2057400"/>
            <a:ext cx="829074"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9600" b="1" i="1" cap="none" spc="50" smtClean="0">
                <a:ln w="11430"/>
                <a:solidFill>
                  <a:srgbClr val="FF0000"/>
                </a:solidFill>
                <a:effectLst>
                  <a:outerShdw blurRad="76200" dist="50800" dir="5400000" algn="tl" rotWithShape="0">
                    <a:srgbClr val="000000">
                      <a:alpha val="65000"/>
                    </a:srgbClr>
                  </a:outerShdw>
                </a:effectLst>
              </a:rPr>
              <a:t>C</a:t>
            </a:r>
            <a:endParaRPr lang="zh-CN" altLang="en-US" sz="9600" b="1" i="1" cap="none" spc="50">
              <a:ln w="11430"/>
              <a:solidFill>
                <a:srgbClr val="FF0000"/>
              </a:solidFill>
              <a:effectLst>
                <a:outerShdw blurRad="76200" dist="50800" dir="5400000" algn="tl" rotWithShape="0">
                  <a:srgbClr val="000000">
                    <a:alpha val="65000"/>
                  </a:srgbClr>
                </a:outerShdw>
              </a:effectLst>
            </a:endParaRPr>
          </a:p>
        </p:txBody>
      </p:sp>
      <p:sp>
        <p:nvSpPr>
          <p:cNvPr id="6" name="矩形 5"/>
          <p:cNvSpPr/>
          <p:nvPr/>
        </p:nvSpPr>
        <p:spPr>
          <a:xfrm>
            <a:off x="4316951" y="4800600"/>
            <a:ext cx="881973"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9600" b="1" i="1" cap="none" spc="50" smtClean="0">
                <a:ln w="11430"/>
                <a:solidFill>
                  <a:srgbClr val="FF0000"/>
                </a:solidFill>
                <a:effectLst>
                  <a:outerShdw blurRad="76200" dist="50800" dir="5400000" algn="tl" rotWithShape="0">
                    <a:srgbClr val="000000">
                      <a:alpha val="65000"/>
                    </a:srgbClr>
                  </a:outerShdw>
                </a:effectLst>
              </a:rPr>
              <a:t>B</a:t>
            </a:r>
            <a:endParaRPr lang="zh-CN" altLang="en-US" sz="9600" b="1" i="1" cap="none" spc="50">
              <a:ln w="11430"/>
              <a:solidFill>
                <a:srgbClr val="FF0000"/>
              </a:solidFill>
              <a:effectLst>
                <a:outerShdw blurRad="76200" dist="50800" dir="5400000" algn="tl" rotWithShape="0">
                  <a:srgbClr val="000000">
                    <a:alpha val="65000"/>
                  </a:srgbClr>
                </a:outerShdw>
              </a:effectLst>
            </a:endParaRPr>
          </a:p>
        </p:txBody>
      </p:sp>
      <p:pic>
        <p:nvPicPr>
          <p:cNvPr id="29699" name="New picture" hidden="1"/>
          <p:cNvPicPr/>
          <p:nvPr/>
        </p:nvPicPr>
        <p:blipFill>
          <a:blip r:embed="rId2"/>
          <a:stretch>
            <a:fillRect/>
          </a:stretch>
        </p:blipFill>
        <p:spPr>
          <a:xfrm>
            <a:off x="10807700" y="10261600"/>
            <a:ext cx="482600" cy="3302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2" fill="hold" grpId="1"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78</Paragraphs>
  <Slides>19</Slides>
  <Notes>0</Notes>
  <TotalTime>108</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19</vt:i4>
      </vt:variant>
    </vt:vector>
  </HeadingPairs>
  <TitlesOfParts>
    <vt:vector baseType="lpstr" size="27">
      <vt:lpstr>Arial</vt:lpstr>
      <vt:lpstr>Calibri</vt:lpstr>
      <vt:lpstr>微软雅黑</vt:lpstr>
      <vt:lpstr>黑体</vt:lpstr>
      <vt:lpstr>方正粗黑宋简体</vt:lpstr>
      <vt:lpstr>Times New Roman</vt:lpstr>
      <vt:lpstr>宋体</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cp:lastModifiedBy>xbany</cp:lastModifiedBy>
  <cp:revision>4</cp:revision>
  <dcterms:created xsi:type="dcterms:W3CDTF">2006-08-16T00:00:00Z</dcterms:created>
  <dcterms:modified xsi:type="dcterms:W3CDTF">2021-01-01T14:25:54Z</dcterms:modified>
</cp:coreProperties>
</file>