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8" r:id="rId3"/>
  </p:sldMasterIdLst>
  <p:notesMasterIdLst>
    <p:notesMasterId r:id="rId6"/>
  </p:notesMasterIdLst>
  <p:sldIdLst>
    <p:sldId id="256" r:id="rId4"/>
    <p:sldId id="328" r:id="rId5"/>
    <p:sldId id="329" r:id="rId7"/>
    <p:sldId id="330" r:id="rId8"/>
    <p:sldId id="331" r:id="rId9"/>
    <p:sldId id="332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290" r:id="rId22"/>
    <p:sldId id="291" r:id="rId23"/>
    <p:sldId id="292" r:id="rId24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9" Type="http://schemas.openxmlformats.org/officeDocument/2006/relationships/tags" Target="tags/tag128.xml"/><Relationship Id="rId28" Type="http://schemas.openxmlformats.org/officeDocument/2006/relationships/commentAuthors" Target="commentAuthors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921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7891" name="文本占位符 921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37892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2969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文本占位符 2969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710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2969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7107" name="文本占位符 2969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710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4A411-5B71-4C88-BE44-2D94B1A595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4A411-5B71-4C88-BE44-2D94B1A595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4A411-5B71-4C88-BE44-2D94B1A595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4A411-5B71-4C88-BE44-2D94B1A595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0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image" Target="../media/image1.png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33.xml"/><Relationship Id="rId8" Type="http://schemas.openxmlformats.org/officeDocument/2006/relationships/tags" Target="../tags/tag32.xml"/><Relationship Id="rId7" Type="http://schemas.openxmlformats.org/officeDocument/2006/relationships/tags" Target="../tags/tag31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60.xml"/><Relationship Id="rId8" Type="http://schemas.openxmlformats.org/officeDocument/2006/relationships/tags" Target="../tags/tag59.xml"/><Relationship Id="rId7" Type="http://schemas.openxmlformats.org/officeDocument/2006/relationships/image" Target="../media/image4.png"/><Relationship Id="rId6" Type="http://schemas.openxmlformats.org/officeDocument/2006/relationships/tags" Target="../tags/tag58.xml"/><Relationship Id="rId5" Type="http://schemas.openxmlformats.org/officeDocument/2006/relationships/image" Target="../media/image3.png"/><Relationship Id="rId4" Type="http://schemas.openxmlformats.org/officeDocument/2006/relationships/tags" Target="../tags/tag57.xml"/><Relationship Id="rId3" Type="http://schemas.openxmlformats.org/officeDocument/2006/relationships/image" Target="../media/image2.png"/><Relationship Id="rId2" Type="http://schemas.openxmlformats.org/officeDocument/2006/relationships/tags" Target="../tags/tag56.xml"/><Relationship Id="rId12" Type="http://schemas.openxmlformats.org/officeDocument/2006/relationships/tags" Target="../tags/tag63.xml"/><Relationship Id="rId11" Type="http://schemas.openxmlformats.org/officeDocument/2006/relationships/tags" Target="../tags/tag62.xml"/><Relationship Id="rId10" Type="http://schemas.openxmlformats.org/officeDocument/2006/relationships/tags" Target="../tags/tag61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7" Type="http://schemas.openxmlformats.org/officeDocument/2006/relationships/tags" Target="../tags/tag68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image" Target="../media/image5.png"/><Relationship Id="rId2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75.xml"/><Relationship Id="rId8" Type="http://schemas.openxmlformats.org/officeDocument/2006/relationships/tags" Target="../tags/tag74.xml"/><Relationship Id="rId7" Type="http://schemas.openxmlformats.org/officeDocument/2006/relationships/tags" Target="../tags/tag73.xml"/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image" Target="../media/image5.png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0" Type="http://schemas.openxmlformats.org/officeDocument/2006/relationships/tags" Target="../tags/tag76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83.xml"/><Relationship Id="rId8" Type="http://schemas.openxmlformats.org/officeDocument/2006/relationships/tags" Target="../tags/tag82.xml"/><Relationship Id="rId7" Type="http://schemas.openxmlformats.org/officeDocument/2006/relationships/tags" Target="../tags/tag81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4" Type="http://schemas.openxmlformats.org/officeDocument/2006/relationships/image" Target="../media/image6.png"/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0" Type="http://schemas.openxmlformats.org/officeDocument/2006/relationships/tags" Target="../tags/tag84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image" Target="../media/image6.png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0" Type="http://schemas.openxmlformats.org/officeDocument/2006/relationships/tags" Target="../tags/tag92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9.xml"/><Relationship Id="rId8" Type="http://schemas.openxmlformats.org/officeDocument/2006/relationships/tags" Target="../tags/tag98.xml"/><Relationship Id="rId7" Type="http://schemas.openxmlformats.org/officeDocument/2006/relationships/tags" Target="../tags/tag97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3" Type="http://schemas.openxmlformats.org/officeDocument/2006/relationships/image" Target="../media/image6.png"/><Relationship Id="rId2" Type="http://schemas.openxmlformats.org/officeDocument/2006/relationships/tags" Target="../tags/tag93.xml"/><Relationship Id="rId10" Type="http://schemas.openxmlformats.org/officeDocument/2006/relationships/tags" Target="../tags/tag100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07.xml"/><Relationship Id="rId8" Type="http://schemas.openxmlformats.org/officeDocument/2006/relationships/tags" Target="../tags/tag106.xml"/><Relationship Id="rId7" Type="http://schemas.openxmlformats.org/officeDocument/2006/relationships/tags" Target="../tags/tag105.xml"/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image" Target="../media/image7.png"/><Relationship Id="rId2" Type="http://schemas.openxmlformats.org/officeDocument/2006/relationships/tags" Target="../tags/tag101.xml"/><Relationship Id="rId12" Type="http://schemas.openxmlformats.org/officeDocument/2006/relationships/tags" Target="../tags/tag110.xml"/><Relationship Id="rId11" Type="http://schemas.openxmlformats.org/officeDocument/2006/relationships/tags" Target="../tags/tag109.xml"/><Relationship Id="rId10" Type="http://schemas.openxmlformats.org/officeDocument/2006/relationships/tags" Target="../tags/tag108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tags" Target="../tags/tag117.xml"/><Relationship Id="rId7" Type="http://schemas.openxmlformats.org/officeDocument/2006/relationships/tags" Target="../tags/tag116.xml"/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tags" Target="../tags/tag113.xml"/><Relationship Id="rId3" Type="http://schemas.openxmlformats.org/officeDocument/2006/relationships/tags" Target="../tags/tag112.xml"/><Relationship Id="rId2" Type="http://schemas.openxmlformats.org/officeDocument/2006/relationships/tags" Target="../tags/tag111.xml"/><Relationship Id="rId11" Type="http://schemas.openxmlformats.org/officeDocument/2006/relationships/image" Target="../media/image8.png"/><Relationship Id="rId10" Type="http://schemas.openxmlformats.org/officeDocument/2006/relationships/tags" Target="../tags/tag118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组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576580"/>
            <a:ext cx="12216765" cy="6281420"/>
          </a:xfrm>
          <a:prstGeom prst="rect">
            <a:avLst/>
          </a:prstGeom>
          <a:noFill/>
        </p:spPr>
      </p:pic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2090419" y="3550774"/>
            <a:ext cx="8011160" cy="560472"/>
          </a:xfrm>
        </p:spPr>
        <p:txBody>
          <a:bodyPr lIns="91440" tIns="45720" rIns="91440" bIns="4572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8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8"/>
            </p:custDataLst>
          </p:nvPr>
        </p:nvSpPr>
        <p:spPr>
          <a:xfrm>
            <a:off x="2089943" y="4225239"/>
            <a:ext cx="8012112" cy="444500"/>
          </a:xfrm>
        </p:spPr>
        <p:txBody>
          <a:bodyPr lIns="91440" tIns="45720" rIns="91440" bIns="45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/>
              <a:t>单击此处编辑正文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 hasCustomPrompt="1"/>
            <p:custDataLst>
              <p:tags r:id="rId9"/>
            </p:custDataLst>
          </p:nvPr>
        </p:nvSpPr>
        <p:spPr>
          <a:xfrm>
            <a:off x="2090420" y="4783732"/>
            <a:ext cx="8011159" cy="444500"/>
          </a:xfrm>
        </p:spPr>
        <p:txBody>
          <a:bodyPr lIns="91440" tIns="45720" rIns="91440" bIns="45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/>
              <a:t>单击此处编辑正文</a:t>
            </a: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0"/>
            </p:custDataLst>
          </p:nvPr>
        </p:nvSpPr>
        <p:spPr>
          <a:xfrm>
            <a:off x="990598" y="885372"/>
            <a:ext cx="10210802" cy="2614178"/>
          </a:xfrm>
        </p:spPr>
        <p:txBody>
          <a:bodyPr lIns="91440" tIns="45720" rIns="91440" bIns="45720" anchor="b" anchorCtr="0">
            <a:normAutofit/>
          </a:bodyPr>
          <a:lstStyle>
            <a:lvl1pPr algn="ctr" eaLnBrk="1" fontAlgn="auto" latinLnBrk="0" hangingPunct="1">
              <a:defRPr sz="11500" b="0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组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-28575" y="575945"/>
            <a:ext cx="12216765" cy="628142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4116001" y="2614109"/>
            <a:ext cx="5060272" cy="872790"/>
          </a:xfrm>
        </p:spPr>
        <p:txBody>
          <a:bodyPr lIns="91440" tIns="45720" rIns="91440" bIns="45720" anchor="b" anchorCtr="0">
            <a:normAutofit/>
          </a:bodyPr>
          <a:lstStyle>
            <a:lvl1pPr>
              <a:defRPr sz="4400" b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4115996" y="3543482"/>
            <a:ext cx="5060272" cy="1077985"/>
          </a:xfrm>
        </p:spPr>
        <p:txBody>
          <a:bodyPr lIns="91440" tIns="45720" rIns="91440" bIns="45720">
            <a:normAutofit/>
          </a:bodyPr>
          <a:lstStyle>
            <a:lvl1pPr marL="0" indent="0" eaLnBrk="1" fontAlgn="auto" latinLnBrk="0" hangingPunct="1">
              <a:buNone/>
              <a:defRPr kumimoji="0" lang="zh-CN" altLang="en-US" sz="20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组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781685"/>
            <a:ext cx="12209780" cy="6085205"/>
          </a:xfrm>
          <a:prstGeom prst="rect">
            <a:avLst/>
          </a:prstGeom>
          <a:noFill/>
        </p:spPr>
      </p:pic>
      <p:pic>
        <p:nvPicPr>
          <p:cNvPr id="7" name="图片 6" descr="图层 2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34340" y="5936615"/>
            <a:ext cx="628650" cy="619125"/>
          </a:xfrm>
          <a:prstGeom prst="rect">
            <a:avLst/>
          </a:prstGeom>
          <a:effectLst/>
        </p:spPr>
      </p:pic>
      <p:pic>
        <p:nvPicPr>
          <p:cNvPr id="8" name="图片 7" descr="图层 2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2235835" y="2644458"/>
            <a:ext cx="970280" cy="95567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3356387" y="2377440"/>
            <a:ext cx="6411558" cy="1247885"/>
          </a:xfrm>
        </p:spPr>
        <p:txBody>
          <a:bodyPr vert="horz" lIns="90170" tIns="46990" rIns="90170" bIns="0" rtlCol="0" anchor="b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7200" b="0" i="0" u="none" strike="noStrike" kern="1200" cap="none" spc="6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3355975" y="3690097"/>
            <a:ext cx="6411558" cy="526901"/>
          </a:xfrm>
        </p:spPr>
        <p:txBody>
          <a:bodyPr lIns="90170" tIns="0" rIns="90170" bIns="46990">
            <a:normAutofit/>
          </a:bodyPr>
          <a:lstStyle>
            <a:lvl1pPr marL="0" indent="0">
              <a:lnSpc>
                <a:spcPct val="100000"/>
              </a:lnSpc>
              <a:buNone/>
              <a:defRPr sz="2800" baseline="0">
                <a:ea typeface="隶书" panose="02010509060101010101" pitchFamily="49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400" y="5250562"/>
            <a:ext cx="1625600" cy="16074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400" y="5250562"/>
            <a:ext cx="1625600" cy="160743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7018"/>
            <a:ext cx="1625600" cy="16074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281600" y="1249200"/>
            <a:ext cx="9626400" cy="723600"/>
          </a:xfrm>
        </p:spPr>
        <p:txBody>
          <a:bodyPr lIns="91440" tIns="45720" rIns="91440" bIns="45720" anchor="ctr">
            <a:normAutofit/>
          </a:bodyPr>
          <a:lstStyle>
            <a:lvl1pPr>
              <a:defRPr sz="3200"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1281113" y="2163600"/>
            <a:ext cx="9626600" cy="34452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56114"/>
            <a:ext cx="3403600" cy="10018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3200" y="770400"/>
            <a:ext cx="3960000" cy="882000"/>
          </a:xfrm>
        </p:spPr>
        <p:txBody>
          <a:bodyPr lIns="91440" tIns="45720" rIns="91440" bIns="45720" anchor="ctr">
            <a:normAutofit/>
          </a:bodyPr>
          <a:lstStyle>
            <a:lvl1pPr>
              <a:defRPr sz="3600"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586800" y="1764000"/>
            <a:ext cx="3956400" cy="40932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5101200" y="769938"/>
            <a:ext cx="6480000" cy="5087937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796800" y="0"/>
            <a:ext cx="3403600" cy="10018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12000" y="781200"/>
            <a:ext cx="10976400" cy="626400"/>
          </a:xfrm>
        </p:spPr>
        <p:txBody>
          <a:bodyPr lIns="91440" tIns="45720" rIns="91440" bIns="45720" anchor="ctr">
            <a:normAutofit/>
          </a:bodyPr>
          <a:lstStyle>
            <a:lvl1pPr algn="ctr">
              <a:defRPr sz="3600"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612000" y="1659600"/>
            <a:ext cx="10975975" cy="828000"/>
          </a:xfrm>
        </p:spPr>
        <p:txBody>
          <a:bodyPr lIns="91440" tIns="45720" rIns="91440" bIns="45720">
            <a:normAutofit/>
          </a:bodyPr>
          <a:lstStyle>
            <a:lvl1pPr algn="ctr"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12775" y="2808000"/>
            <a:ext cx="10965600" cy="34308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796800" y="0"/>
            <a:ext cx="3403600" cy="1001885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04800" y="669600"/>
            <a:ext cx="10976400" cy="565200"/>
          </a:xfrm>
        </p:spPr>
        <p:txBody>
          <a:bodyPr lIns="91440" tIns="45720" rIns="91440" bIns="45720" anchor="ctr">
            <a:normAutofit/>
          </a:bodyPr>
          <a:lstStyle>
            <a:lvl1pPr algn="ctr">
              <a:defRPr sz="3200"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04837" y="1681200"/>
            <a:ext cx="10990800" cy="32112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0"/>
            </p:custDataLst>
          </p:nvPr>
        </p:nvSpPr>
        <p:spPr>
          <a:xfrm>
            <a:off x="594000" y="5180400"/>
            <a:ext cx="11001600" cy="10116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914122" y="5594400"/>
            <a:ext cx="1277877" cy="1263599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79600" y="237600"/>
            <a:ext cx="11037600" cy="441964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579600" y="1663200"/>
            <a:ext cx="5342400" cy="28944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242400" y="1663200"/>
            <a:ext cx="5367600" cy="28944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1"/>
            </p:custDataLst>
          </p:nvPr>
        </p:nvSpPr>
        <p:spPr>
          <a:xfrm>
            <a:off x="572400" y="4816800"/>
            <a:ext cx="5342400" cy="7812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2"/>
            </p:custDataLst>
          </p:nvPr>
        </p:nvSpPr>
        <p:spPr>
          <a:xfrm>
            <a:off x="6253200" y="4813200"/>
            <a:ext cx="5367600" cy="781200"/>
          </a:xfrm>
        </p:spPr>
        <p:txBody>
          <a:bodyPr lIns="91440" tIns="45720" rIns="91440" bIns="45720">
            <a:normAutofit/>
          </a:bodyPr>
          <a:lstStyle>
            <a:lvl1pPr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lIns="91440" tIns="45720" rIns="91440" bIns="45720" anchor="b">
            <a:normAutofit/>
          </a:bodyPr>
          <a:lstStyle>
            <a:lvl1pPr algn="ctr">
              <a:defRPr sz="6000"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 lIns="91440" tIns="45720" rIns="91440" bIns="45720">
            <a:normAutofit/>
          </a:bodyPr>
          <a:lstStyle>
            <a:lvl1pPr algn="ctr">
              <a:defRPr u="none" strike="noStrike" kern="1200" cap="none" spc="-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3200" y="3793822"/>
            <a:ext cx="3098800" cy="306417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-4101"/>
            <a:ext cx="5759907" cy="373010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 descr="历史园地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0500" y="6129020"/>
            <a:ext cx="509905" cy="508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6" Type="http://schemas.openxmlformats.org/officeDocument/2006/relationships/theme" Target="../theme/theme1.xml"/><Relationship Id="rId25" Type="http://schemas.openxmlformats.org/officeDocument/2006/relationships/tags" Target="../tags/tag124.xml"/><Relationship Id="rId24" Type="http://schemas.openxmlformats.org/officeDocument/2006/relationships/tags" Target="../tags/tag123.xml"/><Relationship Id="rId23" Type="http://schemas.openxmlformats.org/officeDocument/2006/relationships/tags" Target="../tags/tag122.xml"/><Relationship Id="rId22" Type="http://schemas.openxmlformats.org/officeDocument/2006/relationships/tags" Target="../tags/tag121.xml"/><Relationship Id="rId21" Type="http://schemas.openxmlformats.org/officeDocument/2006/relationships/tags" Target="../tags/tag120.xml"/><Relationship Id="rId20" Type="http://schemas.openxmlformats.org/officeDocument/2006/relationships/tags" Target="../tags/tag119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7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tags" Target="../tags/tag126.xml"/><Relationship Id="rId1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6.x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27.png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/>
          </p:nvPr>
        </p:nvSpPr>
        <p:spPr>
          <a:xfrm>
            <a:off x="1393825" y="1258570"/>
            <a:ext cx="9194800" cy="4715510"/>
          </a:xfrm>
        </p:spPr>
        <p:txBody>
          <a:bodyPr>
            <a:normAutofit/>
          </a:bodyPr>
          <a:lstStyle/>
          <a:p>
            <a:r>
              <a:rPr lang="zh-CN" altLang="en-US" sz="8000" b="1" smtClean="0">
                <a:solidFill>
                  <a:srgbClr val="6A3535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第</a:t>
            </a:r>
            <a:r>
              <a:rPr lang="en-US" altLang="zh-CN" sz="8000" b="1" smtClean="0">
                <a:solidFill>
                  <a:srgbClr val="6A3535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7</a:t>
            </a:r>
            <a:r>
              <a:rPr lang="zh-CN" altLang="en-US" sz="8000" b="1" smtClean="0">
                <a:solidFill>
                  <a:srgbClr val="6A3535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课 战</a:t>
            </a:r>
            <a:r>
              <a:rPr lang="zh-CN" altLang="en-US" sz="8000" b="1">
                <a:solidFill>
                  <a:srgbClr val="6A3535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国时期的社会变化</a:t>
            </a:r>
            <a:br>
              <a:rPr lang="zh-CN" altLang="en-US" b="1">
                <a:solidFill>
                  <a:srgbClr val="6A3535"/>
                </a:solidFill>
                <a:uFillTx/>
                <a:latin typeface="华文隶书" panose="02010800040101010101" charset="-122"/>
                <a:ea typeface="华文隶书" panose="02010800040101010101" charset="-122"/>
              </a:rPr>
            </a:br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8193"/>
          <p:cNvSpPr txBox="1"/>
          <p:nvPr/>
        </p:nvSpPr>
        <p:spPr>
          <a:xfrm>
            <a:off x="1992313" y="549275"/>
            <a:ext cx="78486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2"/>
                </a:solidFill>
                <a:latin typeface="Times New Roman" panose="02020603050405020304" pitchFamily="18" charset="0"/>
              </a:rPr>
              <a:t>一、战国七雄</a:t>
            </a:r>
            <a:endParaRPr lang="zh-CN" altLang="en-US" sz="44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5" name="文本框 8194"/>
          <p:cNvSpPr txBox="1"/>
          <p:nvPr/>
        </p:nvSpPr>
        <p:spPr>
          <a:xfrm>
            <a:off x="1774825" y="2565400"/>
            <a:ext cx="27368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七雄形成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8196" name="左大括号 8195"/>
          <p:cNvSpPr/>
          <p:nvPr/>
        </p:nvSpPr>
        <p:spPr>
          <a:xfrm>
            <a:off x="3792538" y="1989138"/>
            <a:ext cx="215900" cy="1800225"/>
          </a:xfrm>
          <a:prstGeom prst="leftBrace">
            <a:avLst>
              <a:gd name="adj1" fmla="val 6933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en-US" b="1">
              <a:latin typeface="Arial" panose="020B0604020202020204" pitchFamily="34" charset="0"/>
            </a:endParaRPr>
          </a:p>
        </p:txBody>
      </p:sp>
      <p:sp>
        <p:nvSpPr>
          <p:cNvPr id="8197" name="文本框 8196"/>
          <p:cNvSpPr txBox="1"/>
          <p:nvPr/>
        </p:nvSpPr>
        <p:spPr>
          <a:xfrm>
            <a:off x="4224338" y="1662748"/>
            <a:ext cx="48244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三家分晋：赵、魏、韩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8198" name="文本框 8197"/>
          <p:cNvSpPr txBox="1"/>
          <p:nvPr/>
        </p:nvSpPr>
        <p:spPr>
          <a:xfrm>
            <a:off x="4224655" y="3258185"/>
            <a:ext cx="626554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田氏代齐                             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                             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78355" y="4734560"/>
            <a:ext cx="170878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七雄：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15367" name="Text Box 15"/>
          <p:cNvSpPr txBox="1"/>
          <p:nvPr/>
        </p:nvSpPr>
        <p:spPr>
          <a:xfrm>
            <a:off x="3536315" y="4734560"/>
            <a:ext cx="498157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3300"/>
                </a:solidFill>
                <a:latin typeface="Arial" panose="020B0604020202020204" pitchFamily="34" charset="0"/>
              </a:rPr>
              <a:t>齐</a:t>
            </a:r>
            <a:r>
              <a:rPr lang="zh-CN" altLang="en-US" sz="3600" b="1">
                <a:solidFill>
                  <a:srgbClr val="CC00CC"/>
                </a:solidFill>
                <a:latin typeface="Arial" panose="020B0604020202020204" pitchFamily="34" charset="0"/>
              </a:rPr>
              <a:t>楚秦燕</a:t>
            </a:r>
            <a:r>
              <a:rPr lang="zh-CN" altLang="en-US" sz="3600" b="1">
                <a:latin typeface="Arial" panose="020B0604020202020204" pitchFamily="34" charset="0"/>
              </a:rPr>
              <a:t>赵魏韩</a:t>
            </a:r>
            <a:endParaRPr lang="en-US" altLang="zh-CN" sz="3600" b="1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</a:rPr>
              <a:t>东南西北到中来</a:t>
            </a:r>
            <a:endParaRPr lang="zh-CN" altLang="en-US" sz="36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5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 animBg="1"/>
      <p:bldP spid="8197" grpId="1"/>
      <p:bldP spid="8198" grpId="2"/>
      <p:bldP spid="2" grpId="3"/>
      <p:bldP spid="15367" grpId="4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9380" y="108585"/>
            <a:ext cx="11941810" cy="6644640"/>
          </a:xfrm>
          <a:prstGeom prst="rect">
            <a:avLst/>
          </a:prstGeom>
          <a:noFill/>
          <a:ln w="15875">
            <a:solidFill>
              <a:srgbClr val="7E4949"/>
            </a:solidFill>
          </a:ln>
        </p:spPr>
        <p:style>
          <a:lnRef idx="2">
            <a:srgbClr val="5B9BD5">
              <a:shade val="50000"/>
            </a:srgbClr>
          </a:lnRef>
          <a:fillRef idx="1">
            <a:srgbClr val="5B9BD5"/>
          </a:fillRef>
          <a:effectRef idx="0">
            <a:srgbClr val="5B9BD5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93040" y="185420"/>
            <a:ext cx="5379085" cy="671830"/>
            <a:chOff x="15301" y="171"/>
            <a:chExt cx="3998" cy="1010"/>
          </a:xfrm>
        </p:grpSpPr>
        <p:pic>
          <p:nvPicPr>
            <p:cNvPr id="34" name="图片 33" descr="标题框蓝色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301" y="171"/>
              <a:ext cx="3693" cy="1010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15666" y="217"/>
              <a:ext cx="3633" cy="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>
                  <a:solidFill>
                    <a:srgbClr val="ED7D31">
                      <a:lumMod val="50000"/>
                    </a:srgbClr>
                  </a:solidFill>
                </a:rPr>
                <a:t>4</a:t>
              </a:r>
              <a:r>
                <a:rPr lang="zh-CN" altLang="en-US" sz="3200" b="1">
                  <a:solidFill>
                    <a:srgbClr val="ED7D31">
                      <a:lumMod val="50000"/>
                    </a:srgbClr>
                  </a:solidFill>
                </a:rPr>
                <a:t>，战国三次经典战役</a:t>
              </a:r>
              <a:endParaRPr lang="zh-CN" altLang="en-US" sz="3200" b="1">
                <a:solidFill>
                  <a:srgbClr val="ED7D31">
                    <a:lumMod val="50000"/>
                  </a:srgbClr>
                </a:solidFill>
              </a:endParaRPr>
            </a:p>
          </p:txBody>
        </p:sp>
      </p:grpSp>
      <p:graphicFrame>
        <p:nvGraphicFramePr>
          <p:cNvPr id="77826" name="Group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07035" y="1083419"/>
          <a:ext cx="8661400" cy="4502785"/>
        </p:xfrm>
        <a:graphic>
          <a:graphicData uri="http://schemas.openxmlformats.org/drawingml/2006/table">
            <a:tbl>
              <a:tblPr>
                <a:effectLst/>
                <a:tableStyleId>{5940675A-B579-460E-94D1-54222C63F5DA}</a:tableStyleId>
              </a:tblPr>
              <a:tblGrid>
                <a:gridCol w="2092960"/>
                <a:gridCol w="1651635"/>
                <a:gridCol w="2017395"/>
                <a:gridCol w="2899410"/>
              </a:tblGrid>
              <a:tr h="728345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latin typeface="宋体" panose="02010600030101010101" pitchFamily="2" charset="-122"/>
                          <a:ea typeface="黑体" panose="02010609060101010101" charset="-122"/>
                        </a:rPr>
                        <a:t>战役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89999" marR="89999" marT="46799" marB="46799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latin typeface="宋体" panose="02010600030101010101" pitchFamily="2" charset="-122"/>
                          <a:ea typeface="黑体" panose="02010609060101010101" charset="-122"/>
                        </a:rPr>
                        <a:t>交战双方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宋体" panose="02010600030101010101" pitchFamily="2" charset="-122"/>
                        <a:ea typeface="黑体" panose="02010609060101010101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军事策略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latin typeface="宋体" panose="02010600030101010101" pitchFamily="2" charset="-122"/>
                          <a:ea typeface="黑体" panose="02010609060101010101" charset="-122"/>
                        </a:rPr>
                        <a:t>结果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3480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</a:endParaRPr>
                    </a:p>
                  </a:txBody>
                  <a:tcPr marL="89999" marR="89999" marT="46799" marB="46799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华文中宋" panose="02010600040101010101" charset="-122"/>
                        <a:ea typeface="华文中宋" panose="02010600040101010101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0300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</a:endParaRPr>
                    </a:p>
                  </a:txBody>
                  <a:tcPr marL="89999" marR="89999" marT="46799" marB="46799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华文中宋" panose="02010600040101010101" charset="-122"/>
                        <a:ea typeface="华文中宋" panose="02010600040101010101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0660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</a:endParaRPr>
                    </a:p>
                  </a:txBody>
                  <a:tcPr marL="89999" marR="89999" marT="46799" marB="46799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华文中宋" panose="02010600040101010101" charset="-122"/>
                        <a:ea typeface="华文中宋" panose="02010600040101010101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 vert="horz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06" name="Rectangle 31"/>
          <p:cNvSpPr/>
          <p:nvPr/>
        </p:nvSpPr>
        <p:spPr>
          <a:xfrm>
            <a:off x="625082" y="2037927"/>
            <a:ext cx="2231571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/>
            <a:r>
              <a:rPr lang="zh-CN" altLang="en-US" sz="2800" b="1" strike="noStrike" noProof="1">
                <a:solidFill>
                  <a:srgbClr val="0070C0"/>
                </a:solidFill>
                <a:latin typeface="Arial" panose="020B0604020202020204" pitchFamily="34" charset="0"/>
                <a:ea typeface="黑体" panose="02010609060101010101" charset="-122"/>
                <a:cs typeface="+mn-ea"/>
              </a:rPr>
              <a:t>桂陵之战</a:t>
            </a:r>
            <a:endParaRPr lang="zh-CN" altLang="en-US" sz="2800" b="1" strike="noStrike" noProof="1">
              <a:solidFill>
                <a:srgbClr val="0070C0"/>
              </a:solidFill>
              <a:latin typeface="Arial" panose="020B0604020202020204" pitchFamily="34" charset="0"/>
              <a:ea typeface="黑体" panose="02010609060101010101" charset="-122"/>
              <a:cs typeface="+mn-ea"/>
            </a:endParaRPr>
          </a:p>
        </p:txBody>
      </p:sp>
      <p:sp>
        <p:nvSpPr>
          <p:cNvPr id="7" name="Rectangle 31"/>
          <p:cNvSpPr/>
          <p:nvPr/>
        </p:nvSpPr>
        <p:spPr>
          <a:xfrm>
            <a:off x="625082" y="3264747"/>
            <a:ext cx="2231571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/>
            <a:r>
              <a:rPr lang="zh-CN" altLang="en-US" sz="2800" b="1" strike="noStrike" noProof="1">
                <a:solidFill>
                  <a:srgbClr val="0070C0"/>
                </a:solidFill>
                <a:latin typeface="Arial" panose="020B0604020202020204" pitchFamily="34" charset="0"/>
                <a:ea typeface="黑体" panose="02010609060101010101" charset="-122"/>
                <a:cs typeface="+mn-ea"/>
              </a:rPr>
              <a:t>马陵之战</a:t>
            </a:r>
            <a:endParaRPr lang="zh-CN" altLang="en-US" sz="2800" b="1" strike="noStrike" noProof="1">
              <a:solidFill>
                <a:srgbClr val="0070C0"/>
              </a:solidFill>
              <a:latin typeface="Arial" panose="020B0604020202020204" pitchFamily="34" charset="0"/>
              <a:ea typeface="黑体" panose="02010609060101010101" charset="-122"/>
              <a:cs typeface="+mn-ea"/>
            </a:endParaRPr>
          </a:p>
        </p:txBody>
      </p:sp>
      <p:sp>
        <p:nvSpPr>
          <p:cNvPr id="24612" name="Rectangle 38"/>
          <p:cNvSpPr/>
          <p:nvPr/>
        </p:nvSpPr>
        <p:spPr>
          <a:xfrm>
            <a:off x="4313464" y="2170642"/>
            <a:ext cx="194431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/>
            <a:r>
              <a:rPr lang="zh-CN" altLang="en-US" sz="2800" b="1" strike="noStrike" noProof="1">
                <a:solidFill>
                  <a:srgbClr val="00B050"/>
                </a:solidFill>
                <a:latin typeface="Arial" panose="020B0604020202020204" pitchFamily="34" charset="0"/>
                <a:ea typeface="黑体" panose="02010609060101010101" charset="-122"/>
                <a:cs typeface="+mn-ea"/>
              </a:rPr>
              <a:t>围魏救赵</a:t>
            </a:r>
            <a:endParaRPr lang="zh-CN" altLang="en-US" sz="2800" b="1" strike="noStrike" noProof="1">
              <a:solidFill>
                <a:srgbClr val="00B050"/>
              </a:solidFill>
              <a:latin typeface="Arial" panose="020B0604020202020204" pitchFamily="34" charset="0"/>
              <a:ea typeface="黑体" panose="02010609060101010101" charset="-122"/>
              <a:cs typeface="+mn-ea"/>
            </a:endParaRPr>
          </a:p>
        </p:txBody>
      </p:sp>
      <p:sp>
        <p:nvSpPr>
          <p:cNvPr id="22567" name="Rectangle 39"/>
          <p:cNvSpPr/>
          <p:nvPr/>
        </p:nvSpPr>
        <p:spPr>
          <a:xfrm>
            <a:off x="4400762" y="3344576"/>
            <a:ext cx="151039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/>
            <a:r>
              <a:rPr lang="zh-CN" altLang="en-US" sz="2800" b="1" strike="noStrike" noProof="1">
                <a:solidFill>
                  <a:srgbClr val="00B050"/>
                </a:solidFill>
                <a:latin typeface="Arial" panose="020B0604020202020204" pitchFamily="34" charset="0"/>
                <a:ea typeface="黑体" panose="02010609060101010101" charset="-122"/>
                <a:cs typeface="+mn-ea"/>
              </a:rPr>
              <a:t>减灶计</a:t>
            </a:r>
            <a:endParaRPr lang="zh-CN" altLang="en-US" sz="2800" b="1" strike="noStrike" noProof="1">
              <a:solidFill>
                <a:srgbClr val="00B050"/>
              </a:solidFill>
              <a:latin typeface="Arial" panose="020B0604020202020204" pitchFamily="34" charset="0"/>
              <a:ea typeface="黑体" panose="02010609060101010101" charset="-122"/>
              <a:cs typeface="+mn-ea"/>
            </a:endParaRPr>
          </a:p>
        </p:txBody>
      </p:sp>
      <p:sp>
        <p:nvSpPr>
          <p:cNvPr id="8" name="Rectangle 31"/>
          <p:cNvSpPr/>
          <p:nvPr/>
        </p:nvSpPr>
        <p:spPr>
          <a:xfrm>
            <a:off x="605143" y="4584658"/>
            <a:ext cx="2231571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/>
            <a:r>
              <a:rPr lang="zh-CN" altLang="en-US" sz="2800" b="1" strike="noStrike" noProof="1">
                <a:solidFill>
                  <a:srgbClr val="0070C0"/>
                </a:solidFill>
                <a:latin typeface="Arial" panose="020B0604020202020204" pitchFamily="34" charset="0"/>
                <a:ea typeface="黑体" panose="02010609060101010101" charset="-122"/>
                <a:cs typeface="+mn-ea"/>
              </a:rPr>
              <a:t>长平之战</a:t>
            </a:r>
            <a:endParaRPr lang="zh-CN" altLang="en-US" sz="2800" b="1" strike="noStrike" noProof="1">
              <a:solidFill>
                <a:srgbClr val="0070C0"/>
              </a:solidFill>
              <a:latin typeface="Arial" panose="020B0604020202020204" pitchFamily="34" charset="0"/>
              <a:ea typeface="黑体" panose="02010609060101010101" charset="-122"/>
              <a:cs typeface="+mn-ea"/>
            </a:endParaRPr>
          </a:p>
        </p:txBody>
      </p:sp>
      <p:sp>
        <p:nvSpPr>
          <p:cNvPr id="9" name="Rectangle 39"/>
          <p:cNvSpPr/>
          <p:nvPr/>
        </p:nvSpPr>
        <p:spPr>
          <a:xfrm>
            <a:off x="4400369" y="4718655"/>
            <a:ext cx="151039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/>
            <a:r>
              <a:rPr lang="zh-CN" altLang="en-US" sz="2800" b="1" strike="noStrike" noProof="1">
                <a:solidFill>
                  <a:srgbClr val="00B050"/>
                </a:solidFill>
                <a:latin typeface="Arial" panose="020B0604020202020204" pitchFamily="34" charset="0"/>
                <a:ea typeface="黑体" panose="02010609060101010101" charset="-122"/>
                <a:cs typeface="+mn-ea"/>
              </a:rPr>
              <a:t>离间计</a:t>
            </a:r>
            <a:endParaRPr lang="zh-CN" altLang="en-US" sz="2800" b="1" strike="noStrike" noProof="1">
              <a:solidFill>
                <a:srgbClr val="00B050"/>
              </a:solidFill>
              <a:latin typeface="Arial" panose="020B0604020202020204" pitchFamily="34" charset="0"/>
              <a:ea typeface="黑体" panose="02010609060101010101" charset="-122"/>
              <a:cs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068435" y="4584700"/>
            <a:ext cx="290957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/>
              <a:t>       </a:t>
            </a:r>
            <a:r>
              <a:rPr lang="zh-CN" altLang="en-US" sz="2800" b="1"/>
              <a:t>战国铜壶</a:t>
            </a:r>
            <a:endParaRPr lang="zh-CN" altLang="en-US" sz="2800" b="1"/>
          </a:p>
          <a:p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</a:rPr>
              <a:t>壶身有水陆攻战图</a:t>
            </a:r>
            <a:endParaRPr lang="zh-CN" altLang="en-US" sz="2400" b="1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2004" name="Text Box 8"/>
          <p:cNvSpPr txBox="1"/>
          <p:nvPr/>
        </p:nvSpPr>
        <p:spPr>
          <a:xfrm>
            <a:off x="2588260" y="2453640"/>
            <a:ext cx="2093595" cy="46037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663300"/>
                </a:solidFill>
                <a:latin typeface="黑体" panose="02010609060101010101" charset="-122"/>
                <a:ea typeface="黑体" panose="02010609060101010101" charset="-122"/>
              </a:rPr>
              <a:t>孙膑</a:t>
            </a:r>
            <a:r>
              <a:rPr lang="en-US" altLang="zh-CN" sz="2400" b="1">
                <a:solidFill>
                  <a:srgbClr val="6633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2400" b="1">
                <a:solidFill>
                  <a:srgbClr val="663300"/>
                </a:solidFill>
                <a:latin typeface="黑体" panose="02010609060101010101" charset="-122"/>
                <a:ea typeface="黑体" panose="02010609060101010101" charset="-122"/>
              </a:rPr>
              <a:t>庞涓</a:t>
            </a:r>
            <a:endParaRPr lang="zh-CN" altLang="en-US" sz="2400" b="1">
              <a:solidFill>
                <a:srgbClr val="66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708275" y="1838325"/>
            <a:ext cx="12941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 smtClean="0">
                <a:ln>
                  <a:noFill/>
                </a:ln>
                <a:effectLst/>
                <a:latin typeface="华文中宋" panose="02010600040101010101" charset="-122"/>
                <a:ea typeface="华文中宋" panose="02010600040101010101" charset="-122"/>
                <a:sym typeface="微软雅黑" panose="020B0503020204020204" charset="-122"/>
              </a:rPr>
              <a:t>齐魏</a:t>
            </a:r>
            <a:endParaRPr lang="zh-CN" altLang="en-US" sz="2800"/>
          </a:p>
        </p:txBody>
      </p:sp>
      <p:sp>
        <p:nvSpPr>
          <p:cNvPr id="18" name="Text Box 8"/>
          <p:cNvSpPr txBox="1"/>
          <p:nvPr/>
        </p:nvSpPr>
        <p:spPr>
          <a:xfrm>
            <a:off x="2470785" y="3596005"/>
            <a:ext cx="2093595" cy="46037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663300"/>
                </a:solidFill>
                <a:latin typeface="黑体" panose="02010609060101010101" charset="-122"/>
                <a:ea typeface="黑体" panose="02010609060101010101" charset="-122"/>
              </a:rPr>
              <a:t>孙膑</a:t>
            </a:r>
            <a:r>
              <a:rPr lang="en-US" altLang="zh-CN" sz="2400" b="1">
                <a:solidFill>
                  <a:srgbClr val="6633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2400" b="1">
                <a:solidFill>
                  <a:srgbClr val="663300"/>
                </a:solidFill>
                <a:latin typeface="黑体" panose="02010609060101010101" charset="-122"/>
                <a:ea typeface="黑体" panose="02010609060101010101" charset="-122"/>
              </a:rPr>
              <a:t>庞涓</a:t>
            </a:r>
            <a:endParaRPr lang="zh-CN" altLang="en-US" sz="2400" b="1">
              <a:solidFill>
                <a:srgbClr val="66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708275" y="3074035"/>
            <a:ext cx="12941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 smtClean="0">
                <a:ln>
                  <a:noFill/>
                </a:ln>
                <a:effectLst/>
                <a:latin typeface="华文中宋" panose="02010600040101010101" charset="-122"/>
                <a:ea typeface="华文中宋" panose="02010600040101010101" charset="-122"/>
                <a:sym typeface="微软雅黑" panose="020B0503020204020204" charset="-122"/>
              </a:rPr>
              <a:t>齐魏</a:t>
            </a:r>
            <a:endParaRPr lang="zh-CN" altLang="en-US" sz="2800"/>
          </a:p>
        </p:txBody>
      </p:sp>
      <p:pic>
        <p:nvPicPr>
          <p:cNvPr id="11" name="图片 10" descr="5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165" y="84455"/>
            <a:ext cx="1035050" cy="999490"/>
          </a:xfrm>
          <a:prstGeom prst="rect">
            <a:avLst/>
          </a:prstGeom>
        </p:spPr>
      </p:pic>
      <p:pic>
        <p:nvPicPr>
          <p:cNvPr id="20" name="图片 19" descr="4 (1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8435" y="1167765"/>
            <a:ext cx="2856865" cy="2888615"/>
          </a:xfrm>
          <a:prstGeom prst="rect">
            <a:avLst/>
          </a:prstGeom>
        </p:spPr>
      </p:pic>
      <p:sp>
        <p:nvSpPr>
          <p:cNvPr id="26" name="Rectangle 38"/>
          <p:cNvSpPr/>
          <p:nvPr/>
        </p:nvSpPr>
        <p:spPr>
          <a:xfrm>
            <a:off x="6651280" y="2149306"/>
            <a:ext cx="194431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latin typeface="Arial" panose="020B0604020202020204" pitchFamily="34" charset="0"/>
                <a:ea typeface="宋体" panose="02010600030101010101" pitchFamily="2" charset="-122"/>
              </a:rPr>
              <a:t>齐胜魏败</a:t>
            </a:r>
            <a:endParaRPr lang="zh-CN" altLang="en-US" sz="2800" b="1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" name="Rectangle 39"/>
          <p:cNvSpPr/>
          <p:nvPr/>
        </p:nvSpPr>
        <p:spPr>
          <a:xfrm>
            <a:off x="6317954" y="3076352"/>
            <a:ext cx="2679742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latin typeface="Arial" panose="020B0604020202020204" pitchFamily="34" charset="0"/>
                <a:ea typeface="宋体" panose="02010600030101010101" pitchFamily="2" charset="-122"/>
              </a:rPr>
              <a:t>魏削弱，</a:t>
            </a:r>
            <a:endParaRPr lang="en-US" altLang="zh-CN" sz="2800" b="1" smtClean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latin typeface="Arial" panose="020B0604020202020204" pitchFamily="34" charset="0"/>
                <a:ea typeface="宋体" panose="02010600030101010101" pitchFamily="2" charset="-122"/>
              </a:rPr>
              <a:t>齐强大</a:t>
            </a:r>
            <a:endParaRPr lang="zh-CN" altLang="en-US" sz="2800" b="1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文本框 18"/>
          <p:cNvSpPr txBox="1"/>
          <p:nvPr/>
        </p:nvSpPr>
        <p:spPr>
          <a:xfrm>
            <a:off x="2513202" y="4296283"/>
            <a:ext cx="172046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latin typeface="华文中宋" panose="02010600040101010101" charset="-122"/>
                <a:ea typeface="华文中宋" panose="02010600040101010101" charset="-122"/>
              </a:rPr>
              <a:t>赵秦</a:t>
            </a:r>
            <a:endParaRPr lang="en-US" altLang="zh-CN" sz="2800" b="1" smtClean="0">
              <a:latin typeface="华文中宋" panose="02010600040101010101" charset="-122"/>
              <a:ea typeface="华文中宋" panose="02010600040101010101" charset="-122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mtClean="0">
                <a:solidFill>
                  <a:srgbClr val="6A3535"/>
                </a:solidFill>
                <a:latin typeface="华文中宋" panose="02010600040101010101" charset="-122"/>
                <a:ea typeface="华文中宋" panose="02010600040101010101" charset="-122"/>
              </a:rPr>
              <a:t>廉颇、赵括</a:t>
            </a:r>
            <a:r>
              <a:rPr lang="en-US" altLang="zh-CN" sz="2000" b="1" smtClean="0">
                <a:solidFill>
                  <a:srgbClr val="6A3535"/>
                </a:solidFill>
                <a:latin typeface="华文中宋" panose="02010600040101010101" charset="-122"/>
                <a:ea typeface="华文中宋" panose="02010600040101010101" charset="-122"/>
              </a:rPr>
              <a:t>/</a:t>
            </a:r>
            <a:r>
              <a:rPr lang="zh-CN" altLang="en-US" sz="2000" b="1" smtClean="0">
                <a:solidFill>
                  <a:srgbClr val="6A3535"/>
                </a:solidFill>
                <a:latin typeface="华文中宋" panose="02010600040101010101" charset="-122"/>
                <a:ea typeface="华文中宋" panose="02010600040101010101" charset="-122"/>
              </a:rPr>
              <a:t>白起</a:t>
            </a:r>
            <a:endParaRPr lang="zh-CN" altLang="en-US" sz="2000" b="1" smtClean="0">
              <a:solidFill>
                <a:srgbClr val="6A3535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29" name="Rectangle 39"/>
          <p:cNvSpPr/>
          <p:nvPr/>
        </p:nvSpPr>
        <p:spPr>
          <a:xfrm>
            <a:off x="6409001" y="4422999"/>
            <a:ext cx="2652703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latin typeface="Arial" panose="020B0604020202020204" pitchFamily="34" charset="0"/>
                <a:ea typeface="宋体" panose="02010600030101010101" pitchFamily="2" charset="-122"/>
              </a:rPr>
              <a:t>秦国大胜，</a:t>
            </a:r>
            <a:endParaRPr lang="zh-CN" altLang="en-US" sz="2800" b="1" smtClean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latin typeface="Arial" panose="020B0604020202020204" pitchFamily="34" charset="0"/>
                <a:ea typeface="宋体" panose="02010600030101010101" pitchFamily="2" charset="-122"/>
              </a:rPr>
              <a:t>加速统一进程</a:t>
            </a:r>
            <a:endParaRPr lang="zh-CN" altLang="en-US" sz="2800" b="1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" presetClass="entr" presetSubtype="16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4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" presetClass="entr" presetSubtype="16" fill="hold" grpId="1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4" presetClass="entr" presetSubtype="16" fill="hold" grpId="3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2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4" presetClass="entr" presetSubtype="16" fill="hold" grpId="1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4" presetClass="entr" presetSubtype="16" fill="hold" grpId="5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4" presetClass="entr" presetSubtype="16" fill="hold" grpId="13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6" grpId="0"/>
      <p:bldP spid="7" grpId="1"/>
      <p:bldP spid="24612" grpId="2"/>
      <p:bldP spid="22567" grpId="3"/>
      <p:bldP spid="8" grpId="4"/>
      <p:bldP spid="9" grpId="5"/>
      <p:bldP spid="42004" grpId="6"/>
      <p:bldP spid="17" grpId="7"/>
      <p:bldP spid="18" grpId="8"/>
      <p:bldP spid="19" grpId="9"/>
      <p:bldP spid="26" grpId="10"/>
      <p:bldP spid="27" grpId="11"/>
      <p:bldP spid="28" grpId="12"/>
      <p:bldP spid="29" grpId="1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"/>
          <p:cNvSpPr txBox="1">
            <a:spLocks noChangeArrowheads="1"/>
          </p:cNvSpPr>
          <p:nvPr/>
        </p:nvSpPr>
        <p:spPr bwMode="auto">
          <a:xfrm>
            <a:off x="545260" y="1730400"/>
            <a:ext cx="247008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sz="3200" b="1">
                <a:latin typeface="宋体" panose="02010600030101010101" pitchFamily="2" charset="-122"/>
              </a:rPr>
              <a:t>5</a:t>
            </a:r>
            <a:r>
              <a:rPr lang="zh-CN" altLang="en-US" sz="3200" b="1">
                <a:latin typeface="宋体" panose="02010600030101010101" pitchFamily="2" charset="-122"/>
              </a:rPr>
              <a:t>，</a:t>
            </a:r>
            <a:r>
              <a:rPr lang="zh-CN" altLang="en-US" sz="3200" b="1" smtClean="0">
                <a:latin typeface="宋体" panose="02010600030101010101" pitchFamily="2" charset="-122"/>
              </a:rPr>
              <a:t>特点：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7" name="文本框 2"/>
          <p:cNvSpPr txBox="1">
            <a:spLocks noChangeArrowheads="1"/>
          </p:cNvSpPr>
          <p:nvPr/>
        </p:nvSpPr>
        <p:spPr bwMode="auto">
          <a:xfrm>
            <a:off x="3245348" y="1730401"/>
            <a:ext cx="8089900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/>
              <a:t>规模大，参战兵力多，交战区域广，持续时间长，伤亡大</a:t>
            </a:r>
            <a:endParaRPr lang="zh-CN" altLang="en-US" sz="3600" b="1"/>
          </a:p>
        </p:txBody>
      </p:sp>
      <p:sp>
        <p:nvSpPr>
          <p:cNvPr id="8" name="文本框 9"/>
          <p:cNvSpPr txBox="1">
            <a:spLocks noChangeArrowheads="1"/>
          </p:cNvSpPr>
          <p:nvPr/>
        </p:nvSpPr>
        <p:spPr bwMode="auto">
          <a:xfrm>
            <a:off x="545465" y="3794125"/>
            <a:ext cx="7063740" cy="11372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3600" b="1"/>
              <a:t>6</a:t>
            </a:r>
            <a:r>
              <a:rPr lang="zh-CN" altLang="en-US" sz="3600" b="1"/>
              <a:t>，</a:t>
            </a:r>
            <a:r>
              <a:rPr lang="zh-CN" altLang="en-US" sz="3600" b="1">
                <a:sym typeface="+mn-ea"/>
              </a:rPr>
              <a:t>性质</a:t>
            </a:r>
            <a:r>
              <a:rPr lang="zh-CN" altLang="en-US" sz="3600" b="1"/>
              <a:t>：</a:t>
            </a:r>
            <a:r>
              <a:rPr lang="zh-CN" altLang="en-US" sz="3600" b="1">
                <a:sym typeface="+mn-ea"/>
              </a:rPr>
              <a:t>兼并战争，统一战争</a:t>
            </a:r>
            <a:endParaRPr lang="zh-CN" altLang="en-US" sz="3600" b="1"/>
          </a:p>
          <a:p>
            <a:endParaRPr lang="zh-CN" altLang="en-US" sz="32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28673"/>
          <p:cNvSpPr txBox="1"/>
          <p:nvPr/>
        </p:nvSpPr>
        <p:spPr>
          <a:xfrm>
            <a:off x="127635" y="466725"/>
            <a:ext cx="1195895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想一想：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春秋与战国时期</a:t>
            </a:r>
            <a:r>
              <a:rPr lang="zh-CN" altLang="en-US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战争的最大不同？</a:t>
            </a:r>
            <a:endParaRPr lang="zh-CN" altLang="en-US" sz="4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77" name="文本框 28676"/>
          <p:cNvSpPr txBox="1"/>
          <p:nvPr/>
        </p:nvSpPr>
        <p:spPr>
          <a:xfrm>
            <a:off x="906780" y="2922905"/>
            <a:ext cx="283527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春秋</a:t>
            </a:r>
            <a:r>
              <a:rPr lang="en-US" altLang="zh-CN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endParaRPr lang="zh-CN" altLang="en-US" sz="4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8680" name="文本框 28679"/>
          <p:cNvSpPr txBox="1"/>
          <p:nvPr/>
        </p:nvSpPr>
        <p:spPr>
          <a:xfrm>
            <a:off x="6416040" y="2922905"/>
            <a:ext cx="415480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战国</a:t>
            </a:r>
            <a:r>
              <a:rPr lang="en-US" altLang="zh-CN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endParaRPr lang="zh-CN" altLang="en-US" sz="4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等腰三角形 11"/>
          <p:cNvSpPr/>
          <p:nvPr/>
        </p:nvSpPr>
        <p:spPr>
          <a:xfrm>
            <a:off x="5709322" y="2009289"/>
            <a:ext cx="167640" cy="357602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559175" y="2844165"/>
            <a:ext cx="2233967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60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争霸分裂</a:t>
            </a:r>
            <a:endParaRPr lang="zh-CN" altLang="en-US" sz="6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235440" y="2824480"/>
            <a:ext cx="2302136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60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兼并统一</a:t>
            </a:r>
            <a:endParaRPr lang="zh-CN" altLang="en-US" sz="6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28673"/>
          <p:cNvSpPr txBox="1"/>
          <p:nvPr/>
        </p:nvSpPr>
        <p:spPr>
          <a:xfrm>
            <a:off x="2063750" y="549275"/>
            <a:ext cx="76327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2"/>
                </a:solidFill>
                <a:latin typeface="Times New Roman" panose="02020603050405020304" pitchFamily="18" charset="0"/>
              </a:rPr>
              <a:t>春秋战国战争的不同点</a:t>
            </a:r>
            <a:endParaRPr lang="zh-CN" altLang="en-US" sz="44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文本框 28674"/>
          <p:cNvSpPr txBox="1"/>
          <p:nvPr/>
        </p:nvSpPr>
        <p:spPr>
          <a:xfrm>
            <a:off x="2135188" y="1341438"/>
            <a:ext cx="28813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660033"/>
                </a:solidFill>
                <a:latin typeface="Arial" panose="020B0604020202020204" pitchFamily="34" charset="0"/>
                <a:ea typeface="楷体_GB2312" pitchFamily="49" charset="-122"/>
              </a:rPr>
              <a:t>春秋的</a:t>
            </a:r>
            <a:r>
              <a:rPr lang="zh-CN" altLang="en-US" sz="3600" b="1">
                <a:solidFill>
                  <a:srgbClr val="CC00CC"/>
                </a:solidFill>
                <a:latin typeface="Arial" panose="020B0604020202020204" pitchFamily="34" charset="0"/>
                <a:ea typeface="楷体_GB2312" pitchFamily="49" charset="-122"/>
              </a:rPr>
              <a:t>争霸</a:t>
            </a:r>
            <a:endParaRPr lang="zh-CN" altLang="en-US" sz="3600" b="1">
              <a:solidFill>
                <a:srgbClr val="CC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8676" name="文本框 28675"/>
          <p:cNvSpPr txBox="1"/>
          <p:nvPr/>
        </p:nvSpPr>
        <p:spPr>
          <a:xfrm>
            <a:off x="2063750" y="2708275"/>
            <a:ext cx="388937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33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、军队数量较少，往往一天就决定战争胜负。</a:t>
            </a:r>
            <a:endParaRPr lang="zh-CN" altLang="en-US" sz="3200" b="1" i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28677" name="文本框 28676"/>
          <p:cNvSpPr txBox="1"/>
          <p:nvPr/>
        </p:nvSpPr>
        <p:spPr>
          <a:xfrm>
            <a:off x="2063750" y="5084763"/>
            <a:ext cx="360045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33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、强者通过召集盟会确立霸主地位</a:t>
            </a:r>
            <a:endParaRPr lang="zh-CN" altLang="en-US" sz="3200" b="1" i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14342" name="文本框 28677"/>
          <p:cNvSpPr txBox="1"/>
          <p:nvPr/>
        </p:nvSpPr>
        <p:spPr>
          <a:xfrm>
            <a:off x="6672263" y="1341438"/>
            <a:ext cx="28797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660033"/>
                </a:solidFill>
                <a:latin typeface="Arial" panose="020B0604020202020204" pitchFamily="34" charset="0"/>
                <a:ea typeface="楷体_GB2312" pitchFamily="49" charset="-122"/>
              </a:rPr>
              <a:t>战国的</a:t>
            </a:r>
            <a:r>
              <a:rPr lang="zh-CN" altLang="en-US" sz="3600" b="1">
                <a:solidFill>
                  <a:srgbClr val="CC00CC"/>
                </a:solidFill>
                <a:latin typeface="Arial" panose="020B0604020202020204" pitchFamily="34" charset="0"/>
                <a:ea typeface="楷体_GB2312" pitchFamily="49" charset="-122"/>
              </a:rPr>
              <a:t>兼并</a:t>
            </a:r>
            <a:endParaRPr lang="zh-CN" altLang="en-US" sz="3600" b="1">
              <a:solidFill>
                <a:srgbClr val="CC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8679" name="文本框 28678"/>
          <p:cNvSpPr txBox="1"/>
          <p:nvPr/>
        </p:nvSpPr>
        <p:spPr>
          <a:xfrm>
            <a:off x="6167438" y="2636838"/>
            <a:ext cx="38163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33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、几十万大军，持续几个月，死伤几万几十万。</a:t>
            </a:r>
            <a:endParaRPr lang="zh-CN" altLang="en-US" sz="3200" b="1" i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28680" name="文本框 28679"/>
          <p:cNvSpPr txBox="1"/>
          <p:nvPr/>
        </p:nvSpPr>
        <p:spPr>
          <a:xfrm>
            <a:off x="6167438" y="5084763"/>
            <a:ext cx="374491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33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、强者吃掉弱者，进而统一中国。</a:t>
            </a:r>
            <a:endParaRPr lang="zh-CN" altLang="en-US" sz="3200" b="1" i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pic>
        <p:nvPicPr>
          <p:cNvPr id="14345" name="图片 28680" descr="line1"/>
          <p:cNvPicPr>
            <a:picLocks noChangeAspect="1"/>
          </p:cNvPicPr>
          <p:nvPr/>
        </p:nvPicPr>
        <p:blipFill>
          <a:blip r:embed="rId1">
            <a:lum bright="-23999"/>
          </a:blip>
          <a:stretch>
            <a:fillRect/>
          </a:stretch>
        </p:blipFill>
        <p:spPr>
          <a:xfrm>
            <a:off x="5880100" y="1196975"/>
            <a:ext cx="355600" cy="5113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6" name="文本框 28681"/>
          <p:cNvSpPr txBox="1"/>
          <p:nvPr/>
        </p:nvSpPr>
        <p:spPr>
          <a:xfrm>
            <a:off x="2279650" y="2060575"/>
            <a:ext cx="30241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军队数量：</a:t>
            </a:r>
            <a:endParaRPr lang="zh-CN" altLang="en-US" sz="3200" b="1" i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14347" name="文本框 28682"/>
          <p:cNvSpPr txBox="1"/>
          <p:nvPr/>
        </p:nvSpPr>
        <p:spPr>
          <a:xfrm>
            <a:off x="2279650" y="4437063"/>
            <a:ext cx="35290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称霸方式：</a:t>
            </a:r>
            <a:endParaRPr lang="zh-CN" altLang="en-US" sz="3200" b="1" i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3"/>
          <p:cNvPicPr>
            <a:picLocks noChangeAspect="1"/>
          </p:cNvPicPr>
          <p:nvPr/>
        </p:nvPicPr>
        <p:blipFill>
          <a:blip r:embed="rId1">
            <a:lum bright="12000"/>
          </a:blip>
          <a:stretch>
            <a:fillRect/>
          </a:stretch>
        </p:blipFill>
        <p:spPr>
          <a:xfrm>
            <a:off x="346075" y="1120775"/>
            <a:ext cx="6637020" cy="46691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3351" name="Text Box 7"/>
          <p:cNvSpPr txBox="1">
            <a:spLocks noChangeArrowheads="1"/>
          </p:cNvSpPr>
          <p:nvPr/>
        </p:nvSpPr>
        <p:spPr bwMode="auto">
          <a:xfrm>
            <a:off x="7186930" y="1120775"/>
            <a:ext cx="4843780" cy="295465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48000" tIns="0" rIns="0" bIns="0" anchor="ctr" anchorCtr="1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3200" b="1" smtClean="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sz="3200" b="1" smtClean="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为了适应社会政治经济的发展，确立新的政治经济秩序，以求富国强兵，在兼并战争中取胜。</a:t>
            </a:r>
            <a:endParaRPr sz="3200" b="1" smtClean="0">
              <a:solidFill>
                <a:schemeClr val="tx1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34815" y="200025"/>
            <a:ext cx="71856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为什么各国竞相变法？</a:t>
            </a:r>
            <a:endParaRPr lang="zh-CN" altLang="en-US" sz="400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Text Box 55"/>
          <p:cNvSpPr txBox="1">
            <a:spLocks noChangeArrowheads="1"/>
          </p:cNvSpPr>
          <p:nvPr/>
        </p:nvSpPr>
        <p:spPr bwMode="auto">
          <a:xfrm>
            <a:off x="346075" y="200025"/>
            <a:ext cx="2086610" cy="6680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 fontAlgn="ctr">
              <a:lnSpc>
                <a:spcPts val="4500"/>
              </a:lnSpc>
            </a:pPr>
            <a:r>
              <a:rPr kumimoji="0" lang="zh-CN" altLang="en-US" sz="4400" smtClean="0">
                <a:solidFill>
                  <a:schemeClr val="bg1"/>
                </a:solidFill>
                <a:effectLst/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思考</a:t>
            </a:r>
            <a:endParaRPr kumimoji="0" lang="zh-CN" altLang="en-US" sz="4400" smtClean="0">
              <a:solidFill>
                <a:schemeClr val="bg1"/>
              </a:solidFill>
              <a:effectLst/>
              <a:latin typeface="汉仪雁翎体简" panose="02010600000101010101" charset="-122"/>
              <a:ea typeface="汉仪雁翎体简" panose="02010600000101010101" charset="-122"/>
              <a:cs typeface="汉仪雁翎体简" panose="0201060000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86930" y="4406265"/>
            <a:ext cx="484314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“争霸”是春秋时代的主题，</a:t>
            </a:r>
            <a:endParaRPr lang="zh-CN" altLang="en-US" sz="28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“变法”是战国时代的主旋律。</a:t>
            </a:r>
            <a:endParaRPr lang="zh-CN" altLang="en-US" sz="28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6062" y="126894"/>
            <a:ext cx="4659630" cy="993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58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二</a:t>
            </a:r>
            <a:r>
              <a:rPr lang="en-US" altLang="zh-CN" sz="58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. </a:t>
            </a:r>
            <a:r>
              <a:rPr lang="zh-CN" altLang="en-US" sz="58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商鞅变法</a:t>
            </a:r>
            <a:endParaRPr lang="zh-CN" altLang="en-US" sz="5865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雁翎体简" panose="02010600000101010101" charset="-122"/>
              <a:ea typeface="汉仪雁翎体简" panose="02010600000101010101" charset="-122"/>
              <a:cs typeface="汉仪雁翎体简" panose="0201060000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3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51" grpId="0" bldLvl="0" animBg="1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0480" y="-6350"/>
            <a:ext cx="12265660" cy="682752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30480" y="-61595"/>
            <a:ext cx="12322175" cy="6938645"/>
          </a:xfrm>
          <a:prstGeom prst="rect">
            <a:avLst/>
          </a:prstGeom>
          <a:solidFill>
            <a:schemeClr val="accent6">
              <a:lumMod val="20000"/>
              <a:lumOff val="80000"/>
              <a:alpha val="4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02260" y="2024380"/>
            <a:ext cx="1158748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岂曰无衣？与子同袍。王于兴师，修我戈矛。与子同仇！ </a:t>
            </a:r>
            <a:endParaRPr lang="zh-CN" altLang="en-US" sz="3200" b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岂曰无衣？与子同泽。王于兴师，修我矛戟。与子偕作！ </a:t>
            </a:r>
            <a:endParaRPr lang="zh-CN" altLang="en-US" sz="3200" b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岂曰无衣？与子同裳。王于兴师，修我甲兵。与子偕行！</a:t>
            </a:r>
            <a:endParaRPr lang="zh-CN" altLang="en-US" sz="3200" b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4977" name="Freeform 1821"/>
          <p:cNvSpPr>
            <a:spLocks noEditPoints="1"/>
          </p:cNvSpPr>
          <p:nvPr/>
        </p:nvSpPr>
        <p:spPr bwMode="auto">
          <a:xfrm rot="1140000">
            <a:off x="-670560" y="-1105535"/>
            <a:ext cx="5822315" cy="3300730"/>
          </a:xfrm>
          <a:custGeom>
            <a:avLst/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21285" y="253365"/>
            <a:ext cx="34690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《秦风·无衣》</a:t>
            </a:r>
            <a:endParaRPr lang="zh-CN" altLang="en-US" sz="3200">
              <a:solidFill>
                <a:schemeClr val="bg1"/>
              </a:solidFill>
              <a:latin typeface="汉仪雁翎体简" panose="02010600000101010101" charset="-122"/>
              <a:ea typeface="汉仪雁翎体简" panose="02010600000101010101" charset="-122"/>
              <a:cs typeface="汉仪雁翎体简" panose="02010600000101010101" charset="-122"/>
            </a:endParaRPr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7" name="Freeform 1821"/>
          <p:cNvSpPr>
            <a:spLocks noEditPoints="1"/>
          </p:cNvSpPr>
          <p:nvPr/>
        </p:nvSpPr>
        <p:spPr bwMode="auto">
          <a:xfrm rot="1140000">
            <a:off x="-670560" y="-1105535"/>
            <a:ext cx="5822315" cy="3300730"/>
          </a:xfrm>
          <a:custGeom>
            <a:avLst/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47980" y="253365"/>
            <a:ext cx="34690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雄霸西戎</a:t>
            </a:r>
            <a:endParaRPr lang="zh-CN" altLang="en-US" sz="3200">
              <a:solidFill>
                <a:schemeClr val="bg1"/>
              </a:solidFill>
              <a:latin typeface="汉仪雁翎体简" panose="02010600000101010101" charset="-122"/>
              <a:ea typeface="汉仪雁翎体简" panose="02010600000101010101" charset="-122"/>
              <a:cs typeface="汉仪雁翎体简" panose="0201060000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30215" y="1266825"/>
            <a:ext cx="6504305" cy="5406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“秦人，其生民也狭厄，其使民也酷烈。”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——《荀子·议兵篇》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“秦据河山之固，东向以制诸侯，此帝王之业也！”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——《史记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·商君列传》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“民愚，则知可以王； 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世知，则力可以王。”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——《商君书⋅开塞》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2485" y="6151245"/>
            <a:ext cx="358457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dist"/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重农尚武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+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文化落后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7980" y="1443355"/>
            <a:ext cx="4962525" cy="45720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17170" y="-11430"/>
            <a:ext cx="1865630" cy="57188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1648460" y="431800"/>
            <a:ext cx="7710805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“也可看出变法意义不仅是单纯的改变法令规章，不仅是单纯的只改变上层建筑，而是彻底地改变，军事改变，政治改变，政府组织和社会结构、风俗习惯改变，甚至道德价值标准和人生观念都要改变。”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——柏杨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9944735" y="121920"/>
            <a:ext cx="2298065" cy="2976880"/>
            <a:chOff x="10148" y="81"/>
            <a:chExt cx="3062" cy="3516"/>
          </a:xfrm>
        </p:grpSpPr>
        <p:sp>
          <p:nvSpPr>
            <p:cNvPr id="9" name="竖卷形 8"/>
            <p:cNvSpPr/>
            <p:nvPr/>
          </p:nvSpPr>
          <p:spPr>
            <a:xfrm>
              <a:off x="10148" y="81"/>
              <a:ext cx="3062" cy="3516"/>
            </a:xfrm>
            <a:prstGeom prst="verticalScroll">
              <a:avLst/>
            </a:prstGeom>
            <a:solidFill>
              <a:schemeClr val="bg1"/>
            </a:solidFill>
            <a:ln w="28575" cmpd="sng">
              <a:solidFill>
                <a:schemeClr val="tx1">
                  <a:alpha val="94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1" name="Text Box 3"/>
            <p:cNvSpPr txBox="1">
              <a:spLocks noChangeArrowheads="1"/>
            </p:cNvSpPr>
            <p:nvPr/>
          </p:nvSpPr>
          <p:spPr bwMode="auto">
            <a:xfrm>
              <a:off x="10608" y="560"/>
              <a:ext cx="2212" cy="28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kumimoji="0" lang="zh-CN" altLang="en-US" sz="3200" b="1">
                  <a:solidFill>
                    <a:srgbClr val="FF0000"/>
                  </a:solidFill>
                  <a:effectLst/>
                  <a:latin typeface="楷体" panose="02010609060101010101" pitchFamily="49" charset="-122"/>
                  <a:ea typeface="楷体" panose="02010609060101010101" pitchFamily="49" charset="-122"/>
                </a:rPr>
                <a:t>治世不</a:t>
              </a:r>
              <a:r>
                <a:rPr kumimoji="0" lang="zh-CN" altLang="en-US" sz="3200" b="1" smtClean="0">
                  <a:solidFill>
                    <a:srgbClr val="FF0000"/>
                  </a:solidFill>
                  <a:effectLst/>
                  <a:latin typeface="楷体" panose="02010609060101010101" pitchFamily="49" charset="-122"/>
                  <a:ea typeface="楷体" panose="02010609060101010101" pitchFamily="49" charset="-122"/>
                </a:rPr>
                <a:t>一道，</a:t>
              </a:r>
              <a:r>
                <a:rPr kumimoji="0" lang="zh-CN" altLang="en-US" sz="3200" b="1">
                  <a:solidFill>
                    <a:srgbClr val="FF0000"/>
                  </a:solidFill>
                  <a:effectLst/>
                  <a:latin typeface="楷体" panose="02010609060101010101" pitchFamily="49" charset="-122"/>
                  <a:ea typeface="楷体" panose="02010609060101010101" pitchFamily="49" charset="-122"/>
                </a:rPr>
                <a:t>变国不法</a:t>
              </a:r>
              <a:r>
                <a:rPr kumimoji="0" lang="zh-CN" altLang="en-US" sz="3200" b="1" smtClean="0">
                  <a:solidFill>
                    <a:srgbClr val="FF0000"/>
                  </a:solidFill>
                  <a:effectLst/>
                  <a:latin typeface="楷体" panose="02010609060101010101" pitchFamily="49" charset="-122"/>
                  <a:ea typeface="楷体" panose="02010609060101010101" pitchFamily="49" charset="-122"/>
                </a:rPr>
                <a:t>古。</a:t>
              </a:r>
              <a:endParaRPr kumimoji="0" lang="zh-CN" altLang="en-US" sz="3200" b="1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18157" r="15306"/>
          <a:stretch>
            <a:fillRect/>
          </a:stretch>
        </p:blipFill>
        <p:spPr>
          <a:xfrm>
            <a:off x="8350885" y="3302635"/>
            <a:ext cx="3891915" cy="3533140"/>
          </a:xfrm>
          <a:prstGeom prst="rect">
            <a:avLst/>
          </a:prstGeom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338070" y="5304790"/>
            <a:ext cx="5671185" cy="768350"/>
          </a:xfrm>
          <a:prstGeom prst="rect">
            <a:avLst/>
          </a:prstGeom>
          <a:noFill/>
          <a:ln w="63500">
            <a:noFill/>
            <a:prstDash val="sysDot"/>
            <a:miter lim="800000"/>
          </a:ln>
        </p:spPr>
        <p:txBody>
          <a:bodyPr wrap="square">
            <a:spAutoFit/>
          </a:bodyPr>
          <a:lstStyle/>
          <a:p>
            <a:pPr marR="0" algn="ctr" defTabSz="914400" eaLnBrk="0" hangingPunct="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4400" kern="1200" cap="none" spc="0" normalizeH="0" baseline="0" noProof="0">
                <a:solidFill>
                  <a:srgbClr val="FF0000"/>
                </a:solidFill>
                <a:effectLst/>
                <a:latin typeface="汉仪雁翎体简" panose="02010600000101010101" charset="-122"/>
                <a:ea typeface="汉仪雁翎体简" panose="02010600000101010101" charset="-122"/>
                <a:sym typeface="Arial" panose="020B0604020202020204" pitchFamily="34" charset="0"/>
              </a:rPr>
              <a:t>法家思想</a:t>
            </a:r>
            <a:r>
              <a:rPr kumimoji="0" lang="en-US" altLang="zh-CN" sz="4400" kern="1200" cap="none" spc="0" normalizeH="0" baseline="0" noProof="0">
                <a:solidFill>
                  <a:srgbClr val="FF0000"/>
                </a:solidFill>
                <a:effectLst/>
                <a:latin typeface="汉仪雁翎体简" panose="02010600000101010101" charset="-122"/>
                <a:ea typeface="汉仪雁翎体简" panose="02010600000101010101" charset="-122"/>
                <a:sym typeface="Arial" panose="020B0604020202020204" pitchFamily="34" charset="0"/>
              </a:rPr>
              <a:t>+</a:t>
            </a:r>
            <a:r>
              <a:rPr kumimoji="0" lang="zh-CN" altLang="en-US" sz="4400" kern="1200" cap="none" spc="0" normalizeH="0" baseline="0" noProof="0">
                <a:solidFill>
                  <a:srgbClr val="FF0000"/>
                </a:solidFill>
                <a:effectLst/>
                <a:latin typeface="汉仪雁翎体简" panose="02010600000101010101" charset="-122"/>
                <a:ea typeface="汉仪雁翎体简" panose="02010600000101010101" charset="-122"/>
                <a:sym typeface="Arial" panose="020B0604020202020204" pitchFamily="34" charset="0"/>
              </a:rPr>
              <a:t>奠定格局</a:t>
            </a:r>
            <a:endParaRPr kumimoji="0" lang="zh-CN" altLang="en-US" sz="4400" kern="1200" cap="none" spc="0" normalizeH="0" baseline="0" noProof="0">
              <a:solidFill>
                <a:srgbClr val="FF0000"/>
              </a:solidFill>
              <a:effectLst/>
              <a:latin typeface="汉仪雁翎体简" panose="02010600000101010101" charset="-122"/>
              <a:ea typeface="汉仪雁翎体简" panose="0201060000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6964045" y="92710"/>
          <a:ext cx="5144135" cy="5934075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5144135"/>
              </a:tblGrid>
              <a:tr h="69278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75311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5311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2263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5311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5311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5311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5311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964045" y="3082290"/>
            <a:ext cx="483044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经典细隶书简" panose="02010609000101010101" charset="-122"/>
                <a:sym typeface="+mn-ea"/>
              </a:rPr>
              <a:t>使封建土地所有制得以建立。</a:t>
            </a:r>
            <a:endParaRPr lang="zh-CN" altLang="en-US" sz="28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31660" y="3666490"/>
            <a:ext cx="486283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有利于提高人民的劳动积极性， 促进经济的发展。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64045" y="5460365"/>
            <a:ext cx="447294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经典细隶书简" panose="02010609000101010101" charset="-122"/>
                <a:sym typeface="+mn-ea"/>
              </a:rPr>
              <a:t>有利于提高军队的战斗力。</a:t>
            </a:r>
            <a:endParaRPr lang="zh-CN" altLang="en-US" sz="28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64045" y="189865"/>
            <a:ext cx="268541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经典细隶书简" panose="02010609000101010101" charset="-122"/>
                <a:sym typeface="+mn-ea"/>
              </a:rPr>
              <a:t>加强中央集权。</a:t>
            </a:r>
            <a:endParaRPr lang="zh-CN" altLang="en-US" sz="28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950075" y="1613535"/>
            <a:ext cx="518795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经典细隶书简" panose="02010609000101010101" charset="-122"/>
                <a:sym typeface="+mn-ea"/>
              </a:rPr>
              <a:t>强化基层管理，加强专制统治。</a:t>
            </a:r>
            <a:endParaRPr lang="zh-CN" altLang="en-US" sz="28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964045" y="900430"/>
            <a:ext cx="2327910" cy="52197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 noProof="0"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经典细隶书简" panose="02010609000101010101" charset="-122"/>
                <a:sym typeface="+mn-ea"/>
              </a:rPr>
              <a:t>打击旧贵族。</a:t>
            </a:r>
            <a:endParaRPr lang="zh-CN" altLang="en-US" sz="2800" b="1" noProof="0"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950075" y="2393315"/>
            <a:ext cx="3757930" cy="52197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2800" b="1" noProof="0"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经典细隶书简" panose="02010609000101010101" charset="-122"/>
                <a:sym typeface="+mn-ea"/>
              </a:rPr>
              <a:t>法治，增强了军事力量</a:t>
            </a:r>
            <a:endParaRPr lang="zh-CN" altLang="en-US" sz="2800" b="1" noProof="0"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48170" y="4507230"/>
            <a:ext cx="518985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方正魏碑简体" panose="02010601030101010101" charset="-122"/>
              </a:rPr>
              <a:t>便利赋税征收，为经济活动提供便利。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方正魏碑简体" panose="02010601030101010101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-12700" y="-576"/>
            <a:ext cx="6947535" cy="6054031"/>
            <a:chOff x="-20" y="33"/>
            <a:chExt cx="10941" cy="10653"/>
          </a:xfrm>
        </p:grpSpPr>
        <p:sp>
          <p:nvSpPr>
            <p:cNvPr id="22" name="矩形 21"/>
            <p:cNvSpPr/>
            <p:nvPr/>
          </p:nvSpPr>
          <p:spPr>
            <a:xfrm>
              <a:off x="6" y="9098"/>
              <a:ext cx="1596" cy="15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rcRect l="22965" t="-549" r="6719"/>
            <a:stretch>
              <a:fillRect/>
            </a:stretch>
          </p:blipFill>
          <p:spPr>
            <a:xfrm>
              <a:off x="1576" y="33"/>
              <a:ext cx="9345" cy="10649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-20" y="91"/>
              <a:ext cx="1596" cy="5113"/>
            </a:xfrm>
            <a:prstGeom prst="rect">
              <a:avLst/>
            </a:prstGeom>
            <a:solidFill>
              <a:schemeClr val="accent6">
                <a:lumMod val="40000"/>
                <a:lumOff val="60000"/>
                <a:alpha val="47000"/>
              </a:schemeClr>
            </a:solidFill>
          </p:spPr>
          <p:txBody>
            <a:bodyPr vert="eaVert"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3600">
                  <a:latin typeface="微软雅黑" panose="020B0503020204020204" charset="-122"/>
                  <a:ea typeface="微软雅黑" panose="020B0503020204020204" charset="-122"/>
                </a:rPr>
                <a:t>政治</a:t>
              </a:r>
              <a:endParaRPr lang="zh-CN" altLang="en-US" sz="36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-20" y="5204"/>
              <a:ext cx="1596" cy="3894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47000"/>
              </a:schemeClr>
            </a:solidFill>
          </p:spPr>
          <p:txBody>
            <a:bodyPr vert="eaVert"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3600">
                  <a:latin typeface="微软雅黑" panose="020B0503020204020204" charset="-122"/>
                  <a:ea typeface="微软雅黑" panose="020B0503020204020204" charset="-122"/>
                </a:rPr>
                <a:t>经济</a:t>
              </a:r>
              <a:endParaRPr lang="zh-CN" altLang="en-US" sz="36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" y="9530"/>
              <a:ext cx="1571" cy="1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>
                  <a:latin typeface="微软雅黑" panose="020B0503020204020204" charset="-122"/>
                  <a:ea typeface="微软雅黑" panose="020B0503020204020204" charset="-122"/>
                </a:rPr>
                <a:t>军事</a:t>
              </a:r>
              <a:endParaRPr lang="zh-CN" altLang="en-US" sz="32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082800" y="6211570"/>
            <a:ext cx="98412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第一次是公元前356年，第二次是公元前350年，先后两次改革</a:t>
            </a:r>
            <a:endParaRPr kumimoji="1" lang="zh-CN" altLang="en-US" sz="28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516245" y="370840"/>
            <a:ext cx="979805" cy="1734185"/>
            <a:chOff x="8735" y="617"/>
            <a:chExt cx="1543" cy="3034"/>
          </a:xfrm>
        </p:grpSpPr>
        <p:pic>
          <p:nvPicPr>
            <p:cNvPr id="25" name="图片 24" descr="3639108"/>
            <p:cNvPicPr>
              <a:picLocks noChangeAspect="1"/>
            </p:cNvPicPr>
            <p:nvPr/>
          </p:nvPicPr>
          <p:blipFill>
            <a:blip/>
            <a:stretch>
              <a:fillRect/>
            </a:stretch>
          </p:blipFill>
          <p:spPr>
            <a:xfrm>
              <a:off x="8735" y="617"/>
              <a:ext cx="1543" cy="3034"/>
            </a:xfrm>
            <a:prstGeom prst="rect">
              <a:avLst/>
            </a:prstGeom>
          </p:spPr>
        </p:pic>
        <p:sp>
          <p:nvSpPr>
            <p:cNvPr id="26" name="文本框 25"/>
            <p:cNvSpPr txBox="1"/>
            <p:nvPr/>
          </p:nvSpPr>
          <p:spPr>
            <a:xfrm>
              <a:off x="8915" y="1214"/>
              <a:ext cx="1257" cy="210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000">
                  <a:solidFill>
                    <a:srgbClr val="FF0000"/>
                  </a:solidFill>
                  <a:latin typeface="华文行楷" panose="02010800040101010101" charset="-122"/>
                  <a:ea typeface="华文行楷" panose="02010800040101010101" charset="-122"/>
                </a:rPr>
                <a:t>集权</a:t>
              </a:r>
              <a:endParaRPr lang="zh-CN" altLang="en-US" sz="40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61410" y="2954655"/>
            <a:ext cx="967105" cy="1664970"/>
            <a:chOff x="8753" y="693"/>
            <a:chExt cx="1523" cy="2622"/>
          </a:xfrm>
        </p:grpSpPr>
        <p:pic>
          <p:nvPicPr>
            <p:cNvPr id="29" name="图片 28" descr="3639108"/>
            <p:cNvPicPr>
              <a:picLocks noChangeAspect="1"/>
            </p:cNvPicPr>
            <p:nvPr/>
          </p:nvPicPr>
          <p:blipFill>
            <a:blip/>
            <a:stretch>
              <a:fillRect/>
            </a:stretch>
          </p:blipFill>
          <p:spPr>
            <a:xfrm>
              <a:off x="8753" y="693"/>
              <a:ext cx="1523" cy="2621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8880" y="1267"/>
              <a:ext cx="1257" cy="204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000">
                  <a:solidFill>
                    <a:srgbClr val="FF0000"/>
                  </a:solidFill>
                  <a:latin typeface="华文行楷" panose="02010800040101010101" charset="-122"/>
                  <a:ea typeface="华文行楷" panose="02010800040101010101" charset="-122"/>
                </a:rPr>
                <a:t>富国</a:t>
              </a:r>
              <a:endParaRPr lang="zh-CN" altLang="en-US" sz="40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17270" y="4576445"/>
            <a:ext cx="923925" cy="1813560"/>
            <a:chOff x="8753" y="631"/>
            <a:chExt cx="1526" cy="2684"/>
          </a:xfrm>
        </p:grpSpPr>
        <p:pic>
          <p:nvPicPr>
            <p:cNvPr id="32" name="图片 31" descr="3639108"/>
            <p:cNvPicPr>
              <a:picLocks noChangeAspect="1"/>
            </p:cNvPicPr>
            <p:nvPr/>
          </p:nvPicPr>
          <p:blipFill>
            <a:blip/>
            <a:stretch>
              <a:fillRect/>
            </a:stretch>
          </p:blipFill>
          <p:spPr>
            <a:xfrm>
              <a:off x="8753" y="631"/>
              <a:ext cx="1526" cy="2683"/>
            </a:xfrm>
            <a:prstGeom prst="rect">
              <a:avLst/>
            </a:prstGeom>
          </p:spPr>
        </p:pic>
        <p:sp>
          <p:nvSpPr>
            <p:cNvPr id="37" name="文本框 36"/>
            <p:cNvSpPr txBox="1"/>
            <p:nvPr/>
          </p:nvSpPr>
          <p:spPr>
            <a:xfrm>
              <a:off x="8959" y="1336"/>
              <a:ext cx="1318" cy="197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000">
                  <a:solidFill>
                    <a:srgbClr val="FF0000"/>
                  </a:solidFill>
                  <a:latin typeface="华文行楷" panose="02010800040101010101" charset="-122"/>
                  <a:ea typeface="华文行楷" panose="02010800040101010101" charset="-122"/>
                </a:rPr>
                <a:t>强兵</a:t>
              </a:r>
              <a:endParaRPr lang="zh-CN" altLang="en-US" sz="40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7" grpId="2"/>
      <p:bldP spid="8" grpId="3"/>
      <p:bldP spid="13" grpId="4"/>
      <p:bldP spid="14" grpId="5"/>
      <p:bldP spid="15" grpId="6"/>
      <p:bldP spid="16" grpId="7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47980" y="1724025"/>
            <a:ext cx="5715635" cy="4225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分户政策，把大宗族拆分为个体小家庭，打破基层组织天然的有机性；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什伍连坐，把原子化的乡民重组为新的共同体，使人与人之间的关系成为赤裸裸的相互监察。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43520" y="3053080"/>
            <a:ext cx="38404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便于集权政府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对基层的直接管理。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77" name="Freeform 1821"/>
          <p:cNvSpPr>
            <a:spLocks noEditPoints="1"/>
          </p:cNvSpPr>
          <p:nvPr/>
        </p:nvSpPr>
        <p:spPr bwMode="auto">
          <a:xfrm rot="1140000">
            <a:off x="-670560" y="-1105535"/>
            <a:ext cx="5822315" cy="3300730"/>
          </a:xfrm>
          <a:custGeom>
            <a:avLst/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47980" y="253365"/>
            <a:ext cx="34690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众说纷纭</a:t>
            </a:r>
            <a:endParaRPr lang="zh-CN" altLang="en-US" sz="3200">
              <a:solidFill>
                <a:schemeClr val="bg1"/>
              </a:solidFill>
              <a:latin typeface="汉仪雁翎体简" panose="02010600000101010101" charset="-122"/>
              <a:ea typeface="汉仪雁翎体简" panose="02010600000101010101" charset="-122"/>
              <a:cs typeface="汉仪雁翎体简" panose="02010600000101010101" charset="-122"/>
            </a:endParaRPr>
          </a:p>
        </p:txBody>
      </p:sp>
      <p:sp>
        <p:nvSpPr>
          <p:cNvPr id="21519" name="AutoShape 15"/>
          <p:cNvSpPr>
            <a:spLocks noChangeArrowheads="1"/>
          </p:cNvSpPr>
          <p:nvPr/>
        </p:nvSpPr>
        <p:spPr bwMode="auto">
          <a:xfrm>
            <a:off x="5892165" y="3219450"/>
            <a:ext cx="1951355" cy="12350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12700" cmpd="sng">
            <a:noFill/>
            <a:prstDash val="sysDot"/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000"/>
          </a:p>
        </p:txBody>
      </p:sp>
      <p:sp>
        <p:nvSpPr>
          <p:cNvPr id="9" name="文本框 8"/>
          <p:cNvSpPr txBox="1"/>
          <p:nvPr/>
        </p:nvSpPr>
        <p:spPr>
          <a:xfrm>
            <a:off x="4123055" y="253365"/>
            <a:ext cx="811784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魏碑简体" panose="02010601030101010101" charset="-122"/>
                <a:ea typeface="方正魏碑简体" panose="02010601030101010101" charset="-122"/>
                <a:cs typeface="方正魏碑简体" panose="02010601030101010101" charset="-122"/>
              </a:rPr>
              <a:t>以改造乡村为中心，以建设新型基层行政组织和铺设法网为基本点，自下而上地修正整个“格局”。</a:t>
            </a:r>
            <a:endParaRPr lang="zh-CN" altLang="en-US" sz="2800">
              <a:solidFill>
                <a:srgbClr val="FF0000"/>
              </a:solidFill>
              <a:latin typeface="方正魏碑简体" panose="02010601030101010101" charset="-122"/>
              <a:ea typeface="方正魏碑简体" panose="02010601030101010101" charset="-122"/>
              <a:cs typeface="方正魏碑简体" panose="0201060103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23055" y="5949315"/>
            <a:ext cx="772287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“民弱国强，国强民弱。”——商鞅</a:t>
            </a:r>
            <a:endParaRPr lang="zh-CN" altLang="en-US" sz="36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9" grpId="0" bldLvl="0" animBg="1"/>
      <p:bldP spid="7" grpId="1"/>
      <p:bldP spid="9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606425" y="760095"/>
            <a:ext cx="10885170" cy="3378835"/>
          </a:xfrm>
          <a:prstGeom prst="roundRect">
            <a:avLst/>
          </a:prstGeom>
          <a:solidFill>
            <a:schemeClr val="bg1"/>
          </a:solidFill>
          <a:ln w="25400" cmpd="sng">
            <a:solidFill>
              <a:schemeClr val="tx1"/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102870" y="678180"/>
            <a:ext cx="11388725" cy="3460750"/>
            <a:chOff x="189" y="1798"/>
            <a:chExt cx="17935" cy="545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F">
                    <a:alpha val="100000"/>
                  </a:srgbClr>
                </a:clrFrom>
                <a:clrTo>
                  <a:srgbClr val="FFFE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9" y="1798"/>
              <a:ext cx="6377" cy="5275"/>
            </a:xfrm>
            <a:prstGeom prst="rect">
              <a:avLst/>
            </a:prstGeom>
          </p:spPr>
        </p:pic>
        <p:sp>
          <p:nvSpPr>
            <p:cNvPr id="31749" name="Text Box 8"/>
            <p:cNvSpPr txBox="1"/>
            <p:nvPr/>
          </p:nvSpPr>
          <p:spPr>
            <a:xfrm>
              <a:off x="6012" y="1870"/>
              <a:ext cx="12112" cy="53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3600">
                  <a:solidFill>
                    <a:schemeClr val="tx1"/>
                  </a:solidFill>
                  <a:latin typeface="方正魏碑简体" panose="02010601030101010101" charset="-122"/>
                  <a:ea typeface="方正魏碑简体" panose="02010601030101010101" charset="-122"/>
                  <a:cs typeface="方正魏碑简体" panose="02010601030101010101" charset="-122"/>
                </a:rPr>
                <a:t>          商鞅变法十八年，秦国面貌为之大变。可是秦孝公去世后，商鞅惨遭“车裂”而死，商鞅变法是成功还是失败了？ </a:t>
              </a:r>
              <a:endParaRPr lang="zh-CN" altLang="en-US" sz="3600">
                <a:solidFill>
                  <a:schemeClr val="tx1"/>
                </a:solidFill>
                <a:latin typeface="方正魏碑简体" panose="02010601030101010101" charset="-122"/>
                <a:ea typeface="方正魏碑简体" panose="02010601030101010101" charset="-122"/>
                <a:cs typeface="方正魏碑简体" panose="02010601030101010101" charset="-122"/>
              </a:endParaRPr>
            </a:p>
          </p:txBody>
        </p:sp>
      </p:grpSp>
      <p:sp>
        <p:nvSpPr>
          <p:cNvPr id="31750" name="Text Box 6"/>
          <p:cNvSpPr txBox="1"/>
          <p:nvPr/>
        </p:nvSpPr>
        <p:spPr>
          <a:xfrm>
            <a:off x="842010" y="4347845"/>
            <a:ext cx="105079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一场变革的成败标准，在于变法的目的是否达到</a:t>
            </a:r>
            <a:endParaRPr lang="zh-CN" altLang="en-US" sz="3600" b="1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77" name="Freeform 1821"/>
          <p:cNvSpPr>
            <a:spLocks noEditPoints="1"/>
          </p:cNvSpPr>
          <p:nvPr/>
        </p:nvSpPr>
        <p:spPr bwMode="auto">
          <a:xfrm rot="1140000">
            <a:off x="-670560" y="-1283335"/>
            <a:ext cx="5822315" cy="3300730"/>
          </a:xfrm>
          <a:custGeom>
            <a:avLst/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47980" y="253365"/>
            <a:ext cx="34690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众说纷纭</a:t>
            </a:r>
            <a:endParaRPr lang="zh-CN" altLang="en-US" sz="3200">
              <a:solidFill>
                <a:schemeClr val="bg1"/>
              </a:solidFill>
              <a:latin typeface="汉仪雁翎体简" panose="02010600000101010101" charset="-122"/>
              <a:ea typeface="汉仪雁翎体简" panose="02010600000101010101" charset="-122"/>
              <a:cs typeface="汉仪雁翎体简" panose="0201060000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42010" y="5059680"/>
            <a:ext cx="10507345" cy="1568450"/>
          </a:xfrm>
          <a:prstGeom prst="rect">
            <a:avLst/>
          </a:prstGeom>
          <a:noFill/>
          <a:ln w="12700" cmpd="sng">
            <a:solidFill>
              <a:schemeClr val="tx1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rgbClr val="C00000"/>
                </a:solidFill>
                <a:latin typeface="华文行楷" panose="02010800040101010101" charset="-122"/>
                <a:ea typeface="华文行楷" panose="02010800040101010101" charset="-122"/>
              </a:rPr>
              <a:t>意义：使秦国的国力大为增强，提高了军队的战斗力，</a:t>
            </a:r>
            <a:endParaRPr lang="zh-CN" altLang="en-US" sz="3200" b="1">
              <a:solidFill>
                <a:srgbClr val="C00000"/>
              </a:solidFill>
              <a:latin typeface="华文行楷" panose="02010800040101010101" charset="-122"/>
              <a:ea typeface="华文行楷" panose="0201080004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rgbClr val="C00000"/>
                </a:solidFill>
                <a:latin typeface="华文行楷" panose="02010800040101010101" charset="-122"/>
                <a:ea typeface="华文行楷" panose="02010800040101010101" charset="-122"/>
              </a:rPr>
              <a:t>一跃成为最强盛的诸侯国，为以后统一全国奠定了基础。</a:t>
            </a:r>
            <a:endParaRPr lang="zh-CN" altLang="en-US" sz="3200" b="1">
              <a:solidFill>
                <a:srgbClr val="C0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5" grpId="1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1">
            <a:duotone>
              <a:prstClr val="black"/>
              <a:schemeClr val="tx2">
                <a:tint val="45000"/>
                <a:satMod val="400000"/>
              </a:schemeClr>
            </a:duotone>
          </a:blip>
          <a:srcRect t="-2554"/>
          <a:stretch>
            <a:fillRect/>
          </a:stretch>
        </p:blipFill>
        <p:spPr>
          <a:xfrm>
            <a:off x="7613099" y="990848"/>
            <a:ext cx="1055909" cy="2342141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0" y="1767971"/>
            <a:ext cx="12192000" cy="8605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23" name="组合 22"/>
          <p:cNvGrpSpPr/>
          <p:nvPr/>
        </p:nvGrpSpPr>
        <p:grpSpPr>
          <a:xfrm>
            <a:off x="344" y="1758264"/>
            <a:ext cx="12151439" cy="869839"/>
            <a:chOff x="22483" y="1322508"/>
            <a:chExt cx="9113579" cy="652379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483" y="1322508"/>
              <a:ext cx="4832215" cy="652379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4854698" y="1322508"/>
              <a:ext cx="4281364" cy="652379"/>
            </a:xfrm>
            <a:prstGeom prst="rect">
              <a:avLst/>
            </a:prstGeom>
          </p:spPr>
        </p:pic>
      </p:grpSp>
      <p:grpSp>
        <p:nvGrpSpPr>
          <p:cNvPr id="26" name="组合 25"/>
          <p:cNvGrpSpPr/>
          <p:nvPr/>
        </p:nvGrpSpPr>
        <p:grpSpPr>
          <a:xfrm>
            <a:off x="7452849" y="1530841"/>
            <a:ext cx="1345211" cy="1334843"/>
            <a:chOff x="-900608" y="1965370"/>
            <a:chExt cx="1008908" cy="1001132"/>
          </a:xfrm>
        </p:grpSpPr>
        <p:sp>
          <p:nvSpPr>
            <p:cNvPr id="27" name="椭圆 26"/>
            <p:cNvSpPr/>
            <p:nvPr/>
          </p:nvSpPr>
          <p:spPr>
            <a:xfrm>
              <a:off x="-869807" y="1992283"/>
              <a:ext cx="947306" cy="94730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900608" y="1965370"/>
              <a:ext cx="1008908" cy="1001132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" y="6229351"/>
            <a:ext cx="12191999" cy="6286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48453" y="3651243"/>
            <a:ext cx="5466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  <a:latin typeface="汉仪雁翎体简" panose="02010600000101010101" charset="-122"/>
                <a:ea typeface="汉仪雁翎体简" panose="02010600000101010101" charset="-122"/>
              </a:rPr>
              <a:t>水利工程与国家发展的关系？</a:t>
            </a:r>
            <a:endParaRPr lang="zh-CN" altLang="en-US" sz="320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  <a:latin typeface="汉仪雁翎体简" panose="02010600000101010101" charset="-122"/>
              <a:ea typeface="汉仪雁翎体简" panose="02010600000101010101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0" y="6213309"/>
            <a:ext cx="12192000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23647" y="1648989"/>
            <a:ext cx="3913505" cy="993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865" b="1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三</a:t>
            </a:r>
            <a:r>
              <a:rPr lang="en-US" altLang="zh-CN" sz="5865" b="1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. </a:t>
            </a:r>
            <a:r>
              <a:rPr lang="zh-CN" altLang="en-US" sz="5865" b="1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都江堰</a:t>
            </a:r>
            <a:endParaRPr lang="zh-CN" altLang="en-US" sz="5865" b="1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  <a:latin typeface="汉仪雁翎体简" panose="02010600000101010101" charset="-122"/>
              <a:ea typeface="汉仪雁翎体简" panose="02010600000101010101" charset="-122"/>
              <a:cs typeface="汉仪雁翎体简" panose="0201060000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04" y="7213"/>
            <a:ext cx="3581300" cy="6205819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未命名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730500" y="0"/>
            <a:ext cx="9525000" cy="6858000"/>
          </a:xfrm>
        </p:spPr>
      </p:pic>
      <p:sp>
        <p:nvSpPr>
          <p:cNvPr id="4977" name="Freeform 1821"/>
          <p:cNvSpPr>
            <a:spLocks noEditPoints="1"/>
          </p:cNvSpPr>
          <p:nvPr/>
        </p:nvSpPr>
        <p:spPr bwMode="auto">
          <a:xfrm rot="1140000">
            <a:off x="-729615" y="-972185"/>
            <a:ext cx="5100320" cy="2957195"/>
          </a:xfrm>
          <a:custGeom>
            <a:avLst/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74015" y="214630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汉仪雁翎体简" panose="02010600000101010101" charset="-122"/>
                <a:ea typeface="汉仪雁翎体简" panose="02010600000101010101" charset="-122"/>
                <a:sym typeface="+mn-ea"/>
              </a:rPr>
              <a:t>造福千秋</a:t>
            </a:r>
            <a:endParaRPr lang="zh-CN" altLang="en-US" sz="3200">
              <a:solidFill>
                <a:schemeClr val="bg1"/>
              </a:solidFill>
              <a:latin typeface="汉仪雁翎体简" panose="02010600000101010101" charset="-122"/>
              <a:ea typeface="汉仪雁翎体简" panose="02010600000101010101" charset="-122"/>
              <a:sym typeface="+mn-ea"/>
            </a:endParaRPr>
          </a:p>
        </p:txBody>
      </p:sp>
      <p:sp>
        <p:nvSpPr>
          <p:cNvPr id="4" name="Freeform 144"/>
          <p:cNvSpPr/>
          <p:nvPr/>
        </p:nvSpPr>
        <p:spPr bwMode="auto">
          <a:xfrm>
            <a:off x="6035675" y="1950085"/>
            <a:ext cx="5617845" cy="734695"/>
          </a:xfrm>
          <a:custGeom>
            <a:avLst/>
            <a:gdLst>
              <a:gd name="T0" fmla="*/ 350 w 350"/>
              <a:gd name="T1" fmla="*/ 54 h 97"/>
              <a:gd name="T2" fmla="*/ 349 w 350"/>
              <a:gd name="T3" fmla="*/ 52 h 97"/>
              <a:gd name="T4" fmla="*/ 348 w 350"/>
              <a:gd name="T5" fmla="*/ 53 h 97"/>
              <a:gd name="T6" fmla="*/ 339 w 350"/>
              <a:gd name="T7" fmla="*/ 52 h 97"/>
              <a:gd name="T8" fmla="*/ 344 w 350"/>
              <a:gd name="T9" fmla="*/ 51 h 97"/>
              <a:gd name="T10" fmla="*/ 336 w 350"/>
              <a:gd name="T11" fmla="*/ 50 h 97"/>
              <a:gd name="T12" fmla="*/ 338 w 350"/>
              <a:gd name="T13" fmla="*/ 49 h 97"/>
              <a:gd name="T14" fmla="*/ 337 w 350"/>
              <a:gd name="T15" fmla="*/ 48 h 97"/>
              <a:gd name="T16" fmla="*/ 345 w 350"/>
              <a:gd name="T17" fmla="*/ 46 h 97"/>
              <a:gd name="T18" fmla="*/ 332 w 350"/>
              <a:gd name="T19" fmla="*/ 45 h 97"/>
              <a:gd name="T20" fmla="*/ 346 w 350"/>
              <a:gd name="T21" fmla="*/ 40 h 97"/>
              <a:gd name="T22" fmla="*/ 337 w 350"/>
              <a:gd name="T23" fmla="*/ 38 h 97"/>
              <a:gd name="T24" fmla="*/ 337 w 350"/>
              <a:gd name="T25" fmla="*/ 35 h 97"/>
              <a:gd name="T26" fmla="*/ 332 w 350"/>
              <a:gd name="T27" fmla="*/ 33 h 97"/>
              <a:gd name="T28" fmla="*/ 336 w 350"/>
              <a:gd name="T29" fmla="*/ 32 h 97"/>
              <a:gd name="T30" fmla="*/ 327 w 350"/>
              <a:gd name="T31" fmla="*/ 31 h 97"/>
              <a:gd name="T32" fmla="*/ 337 w 350"/>
              <a:gd name="T33" fmla="*/ 29 h 97"/>
              <a:gd name="T34" fmla="*/ 332 w 350"/>
              <a:gd name="T35" fmla="*/ 28 h 97"/>
              <a:gd name="T36" fmla="*/ 332 w 350"/>
              <a:gd name="T37" fmla="*/ 21 h 97"/>
              <a:gd name="T38" fmla="*/ 319 w 350"/>
              <a:gd name="T39" fmla="*/ 20 h 97"/>
              <a:gd name="T40" fmla="*/ 322 w 350"/>
              <a:gd name="T41" fmla="*/ 18 h 97"/>
              <a:gd name="T42" fmla="*/ 305 w 350"/>
              <a:gd name="T43" fmla="*/ 16 h 97"/>
              <a:gd name="T44" fmla="*/ 307 w 350"/>
              <a:gd name="T45" fmla="*/ 16 h 97"/>
              <a:gd name="T46" fmla="*/ 296 w 350"/>
              <a:gd name="T47" fmla="*/ 13 h 97"/>
              <a:gd name="T48" fmla="*/ 317 w 350"/>
              <a:gd name="T49" fmla="*/ 11 h 97"/>
              <a:gd name="T50" fmla="*/ 317 w 350"/>
              <a:gd name="T51" fmla="*/ 11 h 97"/>
              <a:gd name="T52" fmla="*/ 277 w 350"/>
              <a:gd name="T53" fmla="*/ 8 h 97"/>
              <a:gd name="T54" fmla="*/ 275 w 350"/>
              <a:gd name="T55" fmla="*/ 8 h 97"/>
              <a:gd name="T56" fmla="*/ 282 w 350"/>
              <a:gd name="T57" fmla="*/ 6 h 97"/>
              <a:gd name="T58" fmla="*/ 231 w 350"/>
              <a:gd name="T59" fmla="*/ 4 h 97"/>
              <a:gd name="T60" fmla="*/ 37 w 350"/>
              <a:gd name="T61" fmla="*/ 8 h 97"/>
              <a:gd name="T62" fmla="*/ 20 w 350"/>
              <a:gd name="T63" fmla="*/ 13 h 97"/>
              <a:gd name="T64" fmla="*/ 13 w 350"/>
              <a:gd name="T65" fmla="*/ 17 h 97"/>
              <a:gd name="T66" fmla="*/ 16 w 350"/>
              <a:gd name="T67" fmla="*/ 18 h 97"/>
              <a:gd name="T68" fmla="*/ 15 w 350"/>
              <a:gd name="T69" fmla="*/ 19 h 97"/>
              <a:gd name="T70" fmla="*/ 15 w 350"/>
              <a:gd name="T71" fmla="*/ 24 h 97"/>
              <a:gd name="T72" fmla="*/ 5 w 350"/>
              <a:gd name="T73" fmla="*/ 29 h 97"/>
              <a:gd name="T74" fmla="*/ 7 w 350"/>
              <a:gd name="T75" fmla="*/ 34 h 97"/>
              <a:gd name="T76" fmla="*/ 1 w 350"/>
              <a:gd name="T77" fmla="*/ 38 h 97"/>
              <a:gd name="T78" fmla="*/ 4 w 350"/>
              <a:gd name="T79" fmla="*/ 39 h 97"/>
              <a:gd name="T80" fmla="*/ 14 w 350"/>
              <a:gd name="T81" fmla="*/ 46 h 97"/>
              <a:gd name="T82" fmla="*/ 6 w 350"/>
              <a:gd name="T83" fmla="*/ 52 h 97"/>
              <a:gd name="T84" fmla="*/ 7 w 350"/>
              <a:gd name="T85" fmla="*/ 53 h 97"/>
              <a:gd name="T86" fmla="*/ 2 w 350"/>
              <a:gd name="T87" fmla="*/ 55 h 97"/>
              <a:gd name="T88" fmla="*/ 13 w 350"/>
              <a:gd name="T89" fmla="*/ 67 h 97"/>
              <a:gd name="T90" fmla="*/ 7 w 350"/>
              <a:gd name="T91" fmla="*/ 70 h 97"/>
              <a:gd name="T92" fmla="*/ 8 w 350"/>
              <a:gd name="T93" fmla="*/ 73 h 97"/>
              <a:gd name="T94" fmla="*/ 7 w 350"/>
              <a:gd name="T95" fmla="*/ 73 h 97"/>
              <a:gd name="T96" fmla="*/ 5 w 350"/>
              <a:gd name="T97" fmla="*/ 74 h 97"/>
              <a:gd name="T98" fmla="*/ 33 w 350"/>
              <a:gd name="T99" fmla="*/ 85 h 97"/>
              <a:gd name="T100" fmla="*/ 68 w 350"/>
              <a:gd name="T101" fmla="*/ 90 h 97"/>
              <a:gd name="T102" fmla="*/ 193 w 350"/>
              <a:gd name="T103" fmla="*/ 91 h 97"/>
              <a:gd name="T104" fmla="*/ 257 w 350"/>
              <a:gd name="T105" fmla="*/ 87 h 97"/>
              <a:gd name="T106" fmla="*/ 332 w 350"/>
              <a:gd name="T107" fmla="*/ 71 h 97"/>
              <a:gd name="T108" fmla="*/ 327 w 350"/>
              <a:gd name="T109" fmla="*/ 71 h 97"/>
              <a:gd name="T110" fmla="*/ 334 w 350"/>
              <a:gd name="T111" fmla="*/ 68 h 97"/>
              <a:gd name="T112" fmla="*/ 335 w 350"/>
              <a:gd name="T113" fmla="*/ 65 h 97"/>
              <a:gd name="T114" fmla="*/ 343 w 350"/>
              <a:gd name="T115" fmla="*/ 62 h 97"/>
              <a:gd name="T116" fmla="*/ 332 w 350"/>
              <a:gd name="T117" fmla="*/ 61 h 97"/>
              <a:gd name="T118" fmla="*/ 350 w 350"/>
              <a:gd name="T119" fmla="*/ 5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50" h="97">
                <a:moveTo>
                  <a:pt x="350" y="54"/>
                </a:moveTo>
                <a:cubicBezTo>
                  <a:pt x="350" y="53"/>
                  <a:pt x="350" y="53"/>
                  <a:pt x="349" y="52"/>
                </a:cubicBezTo>
                <a:cubicBezTo>
                  <a:pt x="348" y="53"/>
                  <a:pt x="348" y="53"/>
                  <a:pt x="348" y="53"/>
                </a:cubicBezTo>
                <a:cubicBezTo>
                  <a:pt x="345" y="53"/>
                  <a:pt x="341" y="54"/>
                  <a:pt x="339" y="52"/>
                </a:cubicBezTo>
                <a:cubicBezTo>
                  <a:pt x="340" y="51"/>
                  <a:pt x="343" y="52"/>
                  <a:pt x="344" y="51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5" y="49"/>
                  <a:pt x="340" y="49"/>
                  <a:pt x="338" y="49"/>
                </a:cubicBezTo>
                <a:cubicBezTo>
                  <a:pt x="337" y="48"/>
                  <a:pt x="337" y="48"/>
                  <a:pt x="337" y="48"/>
                </a:cubicBezTo>
                <a:cubicBezTo>
                  <a:pt x="345" y="46"/>
                  <a:pt x="345" y="46"/>
                  <a:pt x="345" y="46"/>
                </a:cubicBezTo>
                <a:cubicBezTo>
                  <a:pt x="341" y="45"/>
                  <a:pt x="336" y="46"/>
                  <a:pt x="332" y="45"/>
                </a:cubicBezTo>
                <a:cubicBezTo>
                  <a:pt x="337" y="44"/>
                  <a:pt x="340" y="41"/>
                  <a:pt x="346" y="40"/>
                </a:cubicBezTo>
                <a:cubicBezTo>
                  <a:pt x="344" y="38"/>
                  <a:pt x="338" y="40"/>
                  <a:pt x="337" y="38"/>
                </a:cubicBezTo>
                <a:cubicBezTo>
                  <a:pt x="337" y="37"/>
                  <a:pt x="341" y="36"/>
                  <a:pt x="337" y="35"/>
                </a:cubicBezTo>
                <a:cubicBezTo>
                  <a:pt x="342" y="33"/>
                  <a:pt x="333" y="35"/>
                  <a:pt x="332" y="33"/>
                </a:cubicBezTo>
                <a:cubicBezTo>
                  <a:pt x="333" y="32"/>
                  <a:pt x="335" y="32"/>
                  <a:pt x="336" y="32"/>
                </a:cubicBezTo>
                <a:cubicBezTo>
                  <a:pt x="333" y="31"/>
                  <a:pt x="330" y="32"/>
                  <a:pt x="327" y="31"/>
                </a:cubicBezTo>
                <a:cubicBezTo>
                  <a:pt x="329" y="30"/>
                  <a:pt x="334" y="30"/>
                  <a:pt x="337" y="29"/>
                </a:cubicBezTo>
                <a:cubicBezTo>
                  <a:pt x="332" y="28"/>
                  <a:pt x="332" y="28"/>
                  <a:pt x="332" y="28"/>
                </a:cubicBezTo>
                <a:cubicBezTo>
                  <a:pt x="342" y="27"/>
                  <a:pt x="335" y="23"/>
                  <a:pt x="332" y="21"/>
                </a:cubicBezTo>
                <a:cubicBezTo>
                  <a:pt x="327" y="21"/>
                  <a:pt x="323" y="21"/>
                  <a:pt x="319" y="20"/>
                </a:cubicBezTo>
                <a:cubicBezTo>
                  <a:pt x="322" y="18"/>
                  <a:pt x="322" y="18"/>
                  <a:pt x="322" y="18"/>
                </a:cubicBezTo>
                <a:cubicBezTo>
                  <a:pt x="317" y="17"/>
                  <a:pt x="309" y="19"/>
                  <a:pt x="305" y="16"/>
                </a:cubicBezTo>
                <a:cubicBezTo>
                  <a:pt x="306" y="16"/>
                  <a:pt x="306" y="16"/>
                  <a:pt x="307" y="16"/>
                </a:cubicBezTo>
                <a:cubicBezTo>
                  <a:pt x="305" y="15"/>
                  <a:pt x="300" y="14"/>
                  <a:pt x="296" y="13"/>
                </a:cubicBezTo>
                <a:cubicBezTo>
                  <a:pt x="302" y="11"/>
                  <a:pt x="311" y="13"/>
                  <a:pt x="317" y="11"/>
                </a:cubicBezTo>
                <a:cubicBezTo>
                  <a:pt x="317" y="11"/>
                  <a:pt x="317" y="11"/>
                  <a:pt x="317" y="11"/>
                </a:cubicBezTo>
                <a:cubicBezTo>
                  <a:pt x="277" y="8"/>
                  <a:pt x="277" y="8"/>
                  <a:pt x="277" y="8"/>
                </a:cubicBezTo>
                <a:cubicBezTo>
                  <a:pt x="275" y="8"/>
                  <a:pt x="275" y="8"/>
                  <a:pt x="275" y="8"/>
                </a:cubicBezTo>
                <a:cubicBezTo>
                  <a:pt x="282" y="6"/>
                  <a:pt x="282" y="6"/>
                  <a:pt x="282" y="6"/>
                </a:cubicBezTo>
                <a:cubicBezTo>
                  <a:pt x="266" y="4"/>
                  <a:pt x="248" y="2"/>
                  <a:pt x="231" y="4"/>
                </a:cubicBezTo>
                <a:cubicBezTo>
                  <a:pt x="166" y="0"/>
                  <a:pt x="100" y="4"/>
                  <a:pt x="37" y="8"/>
                </a:cubicBezTo>
                <a:cubicBezTo>
                  <a:pt x="32" y="9"/>
                  <a:pt x="24" y="10"/>
                  <a:pt x="20" y="13"/>
                </a:cubicBezTo>
                <a:cubicBezTo>
                  <a:pt x="19" y="15"/>
                  <a:pt x="13" y="15"/>
                  <a:pt x="13" y="17"/>
                </a:cubicBezTo>
                <a:cubicBezTo>
                  <a:pt x="14" y="17"/>
                  <a:pt x="15" y="18"/>
                  <a:pt x="16" y="18"/>
                </a:cubicBezTo>
                <a:cubicBezTo>
                  <a:pt x="15" y="19"/>
                  <a:pt x="15" y="19"/>
                  <a:pt x="15" y="19"/>
                </a:cubicBezTo>
                <a:cubicBezTo>
                  <a:pt x="21" y="19"/>
                  <a:pt x="16" y="22"/>
                  <a:pt x="15" y="24"/>
                </a:cubicBezTo>
                <a:cubicBezTo>
                  <a:pt x="9" y="24"/>
                  <a:pt x="9" y="27"/>
                  <a:pt x="5" y="29"/>
                </a:cubicBezTo>
                <a:cubicBezTo>
                  <a:pt x="6" y="30"/>
                  <a:pt x="0" y="33"/>
                  <a:pt x="7" y="34"/>
                </a:cubicBezTo>
                <a:cubicBezTo>
                  <a:pt x="3" y="35"/>
                  <a:pt x="8" y="39"/>
                  <a:pt x="1" y="38"/>
                </a:cubicBezTo>
                <a:cubicBezTo>
                  <a:pt x="4" y="39"/>
                  <a:pt x="4" y="39"/>
                  <a:pt x="4" y="39"/>
                </a:cubicBezTo>
                <a:cubicBezTo>
                  <a:pt x="2" y="44"/>
                  <a:pt x="16" y="42"/>
                  <a:pt x="14" y="46"/>
                </a:cubicBezTo>
                <a:cubicBezTo>
                  <a:pt x="8" y="48"/>
                  <a:pt x="8" y="50"/>
                  <a:pt x="6" y="52"/>
                </a:cubicBezTo>
                <a:cubicBezTo>
                  <a:pt x="7" y="53"/>
                  <a:pt x="7" y="53"/>
                  <a:pt x="7" y="53"/>
                </a:cubicBezTo>
                <a:cubicBezTo>
                  <a:pt x="2" y="55"/>
                  <a:pt x="2" y="55"/>
                  <a:pt x="2" y="55"/>
                </a:cubicBezTo>
                <a:cubicBezTo>
                  <a:pt x="11" y="57"/>
                  <a:pt x="6" y="63"/>
                  <a:pt x="13" y="67"/>
                </a:cubicBezTo>
                <a:cubicBezTo>
                  <a:pt x="7" y="70"/>
                  <a:pt x="7" y="70"/>
                  <a:pt x="7" y="70"/>
                </a:cubicBezTo>
                <a:cubicBezTo>
                  <a:pt x="8" y="71"/>
                  <a:pt x="10" y="72"/>
                  <a:pt x="8" y="73"/>
                </a:cubicBezTo>
                <a:cubicBezTo>
                  <a:pt x="7" y="73"/>
                  <a:pt x="7" y="73"/>
                  <a:pt x="7" y="73"/>
                </a:cubicBezTo>
                <a:cubicBezTo>
                  <a:pt x="5" y="74"/>
                  <a:pt x="5" y="74"/>
                  <a:pt x="5" y="74"/>
                </a:cubicBezTo>
                <a:cubicBezTo>
                  <a:pt x="9" y="80"/>
                  <a:pt x="23" y="81"/>
                  <a:pt x="33" y="85"/>
                </a:cubicBezTo>
                <a:cubicBezTo>
                  <a:pt x="42" y="90"/>
                  <a:pt x="57" y="87"/>
                  <a:pt x="68" y="90"/>
                </a:cubicBezTo>
                <a:cubicBezTo>
                  <a:pt x="107" y="97"/>
                  <a:pt x="154" y="93"/>
                  <a:pt x="193" y="91"/>
                </a:cubicBezTo>
                <a:cubicBezTo>
                  <a:pt x="213" y="87"/>
                  <a:pt x="236" y="88"/>
                  <a:pt x="257" y="87"/>
                </a:cubicBezTo>
                <a:cubicBezTo>
                  <a:pt x="282" y="82"/>
                  <a:pt x="312" y="81"/>
                  <a:pt x="332" y="71"/>
                </a:cubicBezTo>
                <a:cubicBezTo>
                  <a:pt x="331" y="71"/>
                  <a:pt x="328" y="72"/>
                  <a:pt x="327" y="71"/>
                </a:cubicBezTo>
                <a:cubicBezTo>
                  <a:pt x="329" y="70"/>
                  <a:pt x="332" y="69"/>
                  <a:pt x="334" y="68"/>
                </a:cubicBezTo>
                <a:cubicBezTo>
                  <a:pt x="334" y="67"/>
                  <a:pt x="338" y="66"/>
                  <a:pt x="335" y="65"/>
                </a:cubicBezTo>
                <a:cubicBezTo>
                  <a:pt x="337" y="64"/>
                  <a:pt x="342" y="65"/>
                  <a:pt x="343" y="62"/>
                </a:cubicBezTo>
                <a:cubicBezTo>
                  <a:pt x="340" y="62"/>
                  <a:pt x="336" y="61"/>
                  <a:pt x="332" y="61"/>
                </a:cubicBezTo>
                <a:cubicBezTo>
                  <a:pt x="326" y="56"/>
                  <a:pt x="344" y="57"/>
                  <a:pt x="350" y="5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222" name="Freeform 144"/>
          <p:cNvSpPr/>
          <p:nvPr/>
        </p:nvSpPr>
        <p:spPr bwMode="auto">
          <a:xfrm>
            <a:off x="4428490" y="530225"/>
            <a:ext cx="6819265" cy="734695"/>
          </a:xfrm>
          <a:custGeom>
            <a:avLst/>
            <a:gdLst>
              <a:gd name="T0" fmla="*/ 350 w 350"/>
              <a:gd name="T1" fmla="*/ 54 h 97"/>
              <a:gd name="T2" fmla="*/ 349 w 350"/>
              <a:gd name="T3" fmla="*/ 52 h 97"/>
              <a:gd name="T4" fmla="*/ 348 w 350"/>
              <a:gd name="T5" fmla="*/ 53 h 97"/>
              <a:gd name="T6" fmla="*/ 339 w 350"/>
              <a:gd name="T7" fmla="*/ 52 h 97"/>
              <a:gd name="T8" fmla="*/ 344 w 350"/>
              <a:gd name="T9" fmla="*/ 51 h 97"/>
              <a:gd name="T10" fmla="*/ 336 w 350"/>
              <a:gd name="T11" fmla="*/ 50 h 97"/>
              <a:gd name="T12" fmla="*/ 338 w 350"/>
              <a:gd name="T13" fmla="*/ 49 h 97"/>
              <a:gd name="T14" fmla="*/ 337 w 350"/>
              <a:gd name="T15" fmla="*/ 48 h 97"/>
              <a:gd name="T16" fmla="*/ 345 w 350"/>
              <a:gd name="T17" fmla="*/ 46 h 97"/>
              <a:gd name="T18" fmla="*/ 332 w 350"/>
              <a:gd name="T19" fmla="*/ 45 h 97"/>
              <a:gd name="T20" fmla="*/ 346 w 350"/>
              <a:gd name="T21" fmla="*/ 40 h 97"/>
              <a:gd name="T22" fmla="*/ 337 w 350"/>
              <a:gd name="T23" fmla="*/ 38 h 97"/>
              <a:gd name="T24" fmla="*/ 337 w 350"/>
              <a:gd name="T25" fmla="*/ 35 h 97"/>
              <a:gd name="T26" fmla="*/ 332 w 350"/>
              <a:gd name="T27" fmla="*/ 33 h 97"/>
              <a:gd name="T28" fmla="*/ 336 w 350"/>
              <a:gd name="T29" fmla="*/ 32 h 97"/>
              <a:gd name="T30" fmla="*/ 327 w 350"/>
              <a:gd name="T31" fmla="*/ 31 h 97"/>
              <a:gd name="T32" fmla="*/ 337 w 350"/>
              <a:gd name="T33" fmla="*/ 29 h 97"/>
              <a:gd name="T34" fmla="*/ 332 w 350"/>
              <a:gd name="T35" fmla="*/ 28 h 97"/>
              <a:gd name="T36" fmla="*/ 332 w 350"/>
              <a:gd name="T37" fmla="*/ 21 h 97"/>
              <a:gd name="T38" fmla="*/ 319 w 350"/>
              <a:gd name="T39" fmla="*/ 20 h 97"/>
              <a:gd name="T40" fmla="*/ 322 w 350"/>
              <a:gd name="T41" fmla="*/ 18 h 97"/>
              <a:gd name="T42" fmla="*/ 305 w 350"/>
              <a:gd name="T43" fmla="*/ 16 h 97"/>
              <a:gd name="T44" fmla="*/ 307 w 350"/>
              <a:gd name="T45" fmla="*/ 16 h 97"/>
              <a:gd name="T46" fmla="*/ 296 w 350"/>
              <a:gd name="T47" fmla="*/ 13 h 97"/>
              <a:gd name="T48" fmla="*/ 317 w 350"/>
              <a:gd name="T49" fmla="*/ 11 h 97"/>
              <a:gd name="T50" fmla="*/ 317 w 350"/>
              <a:gd name="T51" fmla="*/ 11 h 97"/>
              <a:gd name="T52" fmla="*/ 277 w 350"/>
              <a:gd name="T53" fmla="*/ 8 h 97"/>
              <a:gd name="T54" fmla="*/ 275 w 350"/>
              <a:gd name="T55" fmla="*/ 8 h 97"/>
              <a:gd name="T56" fmla="*/ 282 w 350"/>
              <a:gd name="T57" fmla="*/ 6 h 97"/>
              <a:gd name="T58" fmla="*/ 231 w 350"/>
              <a:gd name="T59" fmla="*/ 4 h 97"/>
              <a:gd name="T60" fmla="*/ 37 w 350"/>
              <a:gd name="T61" fmla="*/ 8 h 97"/>
              <a:gd name="T62" fmla="*/ 20 w 350"/>
              <a:gd name="T63" fmla="*/ 13 h 97"/>
              <a:gd name="T64" fmla="*/ 13 w 350"/>
              <a:gd name="T65" fmla="*/ 17 h 97"/>
              <a:gd name="T66" fmla="*/ 16 w 350"/>
              <a:gd name="T67" fmla="*/ 18 h 97"/>
              <a:gd name="T68" fmla="*/ 15 w 350"/>
              <a:gd name="T69" fmla="*/ 19 h 97"/>
              <a:gd name="T70" fmla="*/ 15 w 350"/>
              <a:gd name="T71" fmla="*/ 24 h 97"/>
              <a:gd name="T72" fmla="*/ 5 w 350"/>
              <a:gd name="T73" fmla="*/ 29 h 97"/>
              <a:gd name="T74" fmla="*/ 7 w 350"/>
              <a:gd name="T75" fmla="*/ 34 h 97"/>
              <a:gd name="T76" fmla="*/ 1 w 350"/>
              <a:gd name="T77" fmla="*/ 38 h 97"/>
              <a:gd name="T78" fmla="*/ 4 w 350"/>
              <a:gd name="T79" fmla="*/ 39 h 97"/>
              <a:gd name="T80" fmla="*/ 14 w 350"/>
              <a:gd name="T81" fmla="*/ 46 h 97"/>
              <a:gd name="T82" fmla="*/ 6 w 350"/>
              <a:gd name="T83" fmla="*/ 52 h 97"/>
              <a:gd name="T84" fmla="*/ 7 w 350"/>
              <a:gd name="T85" fmla="*/ 53 h 97"/>
              <a:gd name="T86" fmla="*/ 2 w 350"/>
              <a:gd name="T87" fmla="*/ 55 h 97"/>
              <a:gd name="T88" fmla="*/ 13 w 350"/>
              <a:gd name="T89" fmla="*/ 67 h 97"/>
              <a:gd name="T90" fmla="*/ 7 w 350"/>
              <a:gd name="T91" fmla="*/ 70 h 97"/>
              <a:gd name="T92" fmla="*/ 8 w 350"/>
              <a:gd name="T93" fmla="*/ 73 h 97"/>
              <a:gd name="T94" fmla="*/ 7 w 350"/>
              <a:gd name="T95" fmla="*/ 73 h 97"/>
              <a:gd name="T96" fmla="*/ 5 w 350"/>
              <a:gd name="T97" fmla="*/ 74 h 97"/>
              <a:gd name="T98" fmla="*/ 33 w 350"/>
              <a:gd name="T99" fmla="*/ 85 h 97"/>
              <a:gd name="T100" fmla="*/ 68 w 350"/>
              <a:gd name="T101" fmla="*/ 90 h 97"/>
              <a:gd name="T102" fmla="*/ 193 w 350"/>
              <a:gd name="T103" fmla="*/ 91 h 97"/>
              <a:gd name="T104" fmla="*/ 257 w 350"/>
              <a:gd name="T105" fmla="*/ 87 h 97"/>
              <a:gd name="T106" fmla="*/ 332 w 350"/>
              <a:gd name="T107" fmla="*/ 71 h 97"/>
              <a:gd name="T108" fmla="*/ 327 w 350"/>
              <a:gd name="T109" fmla="*/ 71 h 97"/>
              <a:gd name="T110" fmla="*/ 334 w 350"/>
              <a:gd name="T111" fmla="*/ 68 h 97"/>
              <a:gd name="T112" fmla="*/ 335 w 350"/>
              <a:gd name="T113" fmla="*/ 65 h 97"/>
              <a:gd name="T114" fmla="*/ 343 w 350"/>
              <a:gd name="T115" fmla="*/ 62 h 97"/>
              <a:gd name="T116" fmla="*/ 332 w 350"/>
              <a:gd name="T117" fmla="*/ 61 h 97"/>
              <a:gd name="T118" fmla="*/ 350 w 350"/>
              <a:gd name="T119" fmla="*/ 5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50" h="97">
                <a:moveTo>
                  <a:pt x="350" y="54"/>
                </a:moveTo>
                <a:cubicBezTo>
                  <a:pt x="350" y="53"/>
                  <a:pt x="350" y="53"/>
                  <a:pt x="349" y="52"/>
                </a:cubicBezTo>
                <a:cubicBezTo>
                  <a:pt x="348" y="53"/>
                  <a:pt x="348" y="53"/>
                  <a:pt x="348" y="53"/>
                </a:cubicBezTo>
                <a:cubicBezTo>
                  <a:pt x="345" y="53"/>
                  <a:pt x="341" y="54"/>
                  <a:pt x="339" y="52"/>
                </a:cubicBezTo>
                <a:cubicBezTo>
                  <a:pt x="340" y="51"/>
                  <a:pt x="343" y="52"/>
                  <a:pt x="344" y="51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5" y="49"/>
                  <a:pt x="340" y="49"/>
                  <a:pt x="338" y="49"/>
                </a:cubicBezTo>
                <a:cubicBezTo>
                  <a:pt x="337" y="48"/>
                  <a:pt x="337" y="48"/>
                  <a:pt x="337" y="48"/>
                </a:cubicBezTo>
                <a:cubicBezTo>
                  <a:pt x="345" y="46"/>
                  <a:pt x="345" y="46"/>
                  <a:pt x="345" y="46"/>
                </a:cubicBezTo>
                <a:cubicBezTo>
                  <a:pt x="341" y="45"/>
                  <a:pt x="336" y="46"/>
                  <a:pt x="332" y="45"/>
                </a:cubicBezTo>
                <a:cubicBezTo>
                  <a:pt x="337" y="44"/>
                  <a:pt x="340" y="41"/>
                  <a:pt x="346" y="40"/>
                </a:cubicBezTo>
                <a:cubicBezTo>
                  <a:pt x="344" y="38"/>
                  <a:pt x="338" y="40"/>
                  <a:pt x="337" y="38"/>
                </a:cubicBezTo>
                <a:cubicBezTo>
                  <a:pt x="337" y="37"/>
                  <a:pt x="341" y="36"/>
                  <a:pt x="337" y="35"/>
                </a:cubicBezTo>
                <a:cubicBezTo>
                  <a:pt x="342" y="33"/>
                  <a:pt x="333" y="35"/>
                  <a:pt x="332" y="33"/>
                </a:cubicBezTo>
                <a:cubicBezTo>
                  <a:pt x="333" y="32"/>
                  <a:pt x="335" y="32"/>
                  <a:pt x="336" y="32"/>
                </a:cubicBezTo>
                <a:cubicBezTo>
                  <a:pt x="333" y="31"/>
                  <a:pt x="330" y="32"/>
                  <a:pt x="327" y="31"/>
                </a:cubicBezTo>
                <a:cubicBezTo>
                  <a:pt x="329" y="30"/>
                  <a:pt x="334" y="30"/>
                  <a:pt x="337" y="29"/>
                </a:cubicBezTo>
                <a:cubicBezTo>
                  <a:pt x="332" y="28"/>
                  <a:pt x="332" y="28"/>
                  <a:pt x="332" y="28"/>
                </a:cubicBezTo>
                <a:cubicBezTo>
                  <a:pt x="342" y="27"/>
                  <a:pt x="335" y="23"/>
                  <a:pt x="332" y="21"/>
                </a:cubicBezTo>
                <a:cubicBezTo>
                  <a:pt x="327" y="21"/>
                  <a:pt x="323" y="21"/>
                  <a:pt x="319" y="20"/>
                </a:cubicBezTo>
                <a:cubicBezTo>
                  <a:pt x="322" y="18"/>
                  <a:pt x="322" y="18"/>
                  <a:pt x="322" y="18"/>
                </a:cubicBezTo>
                <a:cubicBezTo>
                  <a:pt x="317" y="17"/>
                  <a:pt x="309" y="19"/>
                  <a:pt x="305" y="16"/>
                </a:cubicBezTo>
                <a:cubicBezTo>
                  <a:pt x="306" y="16"/>
                  <a:pt x="306" y="16"/>
                  <a:pt x="307" y="16"/>
                </a:cubicBezTo>
                <a:cubicBezTo>
                  <a:pt x="305" y="15"/>
                  <a:pt x="300" y="14"/>
                  <a:pt x="296" y="13"/>
                </a:cubicBezTo>
                <a:cubicBezTo>
                  <a:pt x="302" y="11"/>
                  <a:pt x="311" y="13"/>
                  <a:pt x="317" y="11"/>
                </a:cubicBezTo>
                <a:cubicBezTo>
                  <a:pt x="317" y="11"/>
                  <a:pt x="317" y="11"/>
                  <a:pt x="317" y="11"/>
                </a:cubicBezTo>
                <a:cubicBezTo>
                  <a:pt x="277" y="8"/>
                  <a:pt x="277" y="8"/>
                  <a:pt x="277" y="8"/>
                </a:cubicBezTo>
                <a:cubicBezTo>
                  <a:pt x="275" y="8"/>
                  <a:pt x="275" y="8"/>
                  <a:pt x="275" y="8"/>
                </a:cubicBezTo>
                <a:cubicBezTo>
                  <a:pt x="282" y="6"/>
                  <a:pt x="282" y="6"/>
                  <a:pt x="282" y="6"/>
                </a:cubicBezTo>
                <a:cubicBezTo>
                  <a:pt x="266" y="4"/>
                  <a:pt x="248" y="2"/>
                  <a:pt x="231" y="4"/>
                </a:cubicBezTo>
                <a:cubicBezTo>
                  <a:pt x="166" y="0"/>
                  <a:pt x="100" y="4"/>
                  <a:pt x="37" y="8"/>
                </a:cubicBezTo>
                <a:cubicBezTo>
                  <a:pt x="32" y="9"/>
                  <a:pt x="24" y="10"/>
                  <a:pt x="20" y="13"/>
                </a:cubicBezTo>
                <a:cubicBezTo>
                  <a:pt x="19" y="15"/>
                  <a:pt x="13" y="15"/>
                  <a:pt x="13" y="17"/>
                </a:cubicBezTo>
                <a:cubicBezTo>
                  <a:pt x="14" y="17"/>
                  <a:pt x="15" y="18"/>
                  <a:pt x="16" y="18"/>
                </a:cubicBezTo>
                <a:cubicBezTo>
                  <a:pt x="15" y="19"/>
                  <a:pt x="15" y="19"/>
                  <a:pt x="15" y="19"/>
                </a:cubicBezTo>
                <a:cubicBezTo>
                  <a:pt x="21" y="19"/>
                  <a:pt x="16" y="22"/>
                  <a:pt x="15" y="24"/>
                </a:cubicBezTo>
                <a:cubicBezTo>
                  <a:pt x="9" y="24"/>
                  <a:pt x="9" y="27"/>
                  <a:pt x="5" y="29"/>
                </a:cubicBezTo>
                <a:cubicBezTo>
                  <a:pt x="6" y="30"/>
                  <a:pt x="0" y="33"/>
                  <a:pt x="7" y="34"/>
                </a:cubicBezTo>
                <a:cubicBezTo>
                  <a:pt x="3" y="35"/>
                  <a:pt x="8" y="39"/>
                  <a:pt x="1" y="38"/>
                </a:cubicBezTo>
                <a:cubicBezTo>
                  <a:pt x="4" y="39"/>
                  <a:pt x="4" y="39"/>
                  <a:pt x="4" y="39"/>
                </a:cubicBezTo>
                <a:cubicBezTo>
                  <a:pt x="2" y="44"/>
                  <a:pt x="16" y="42"/>
                  <a:pt x="14" y="46"/>
                </a:cubicBezTo>
                <a:cubicBezTo>
                  <a:pt x="8" y="48"/>
                  <a:pt x="8" y="50"/>
                  <a:pt x="6" y="52"/>
                </a:cubicBezTo>
                <a:cubicBezTo>
                  <a:pt x="7" y="53"/>
                  <a:pt x="7" y="53"/>
                  <a:pt x="7" y="53"/>
                </a:cubicBezTo>
                <a:cubicBezTo>
                  <a:pt x="2" y="55"/>
                  <a:pt x="2" y="55"/>
                  <a:pt x="2" y="55"/>
                </a:cubicBezTo>
                <a:cubicBezTo>
                  <a:pt x="11" y="57"/>
                  <a:pt x="6" y="63"/>
                  <a:pt x="13" y="67"/>
                </a:cubicBezTo>
                <a:cubicBezTo>
                  <a:pt x="7" y="70"/>
                  <a:pt x="7" y="70"/>
                  <a:pt x="7" y="70"/>
                </a:cubicBezTo>
                <a:cubicBezTo>
                  <a:pt x="8" y="71"/>
                  <a:pt x="10" y="72"/>
                  <a:pt x="8" y="73"/>
                </a:cubicBezTo>
                <a:cubicBezTo>
                  <a:pt x="7" y="73"/>
                  <a:pt x="7" y="73"/>
                  <a:pt x="7" y="73"/>
                </a:cubicBezTo>
                <a:cubicBezTo>
                  <a:pt x="5" y="74"/>
                  <a:pt x="5" y="74"/>
                  <a:pt x="5" y="74"/>
                </a:cubicBezTo>
                <a:cubicBezTo>
                  <a:pt x="9" y="80"/>
                  <a:pt x="23" y="81"/>
                  <a:pt x="33" y="85"/>
                </a:cubicBezTo>
                <a:cubicBezTo>
                  <a:pt x="42" y="90"/>
                  <a:pt x="57" y="87"/>
                  <a:pt x="68" y="90"/>
                </a:cubicBezTo>
                <a:cubicBezTo>
                  <a:pt x="107" y="97"/>
                  <a:pt x="154" y="93"/>
                  <a:pt x="193" y="91"/>
                </a:cubicBezTo>
                <a:cubicBezTo>
                  <a:pt x="213" y="87"/>
                  <a:pt x="236" y="88"/>
                  <a:pt x="257" y="87"/>
                </a:cubicBezTo>
                <a:cubicBezTo>
                  <a:pt x="282" y="82"/>
                  <a:pt x="312" y="81"/>
                  <a:pt x="332" y="71"/>
                </a:cubicBezTo>
                <a:cubicBezTo>
                  <a:pt x="331" y="71"/>
                  <a:pt x="328" y="72"/>
                  <a:pt x="327" y="71"/>
                </a:cubicBezTo>
                <a:cubicBezTo>
                  <a:pt x="329" y="70"/>
                  <a:pt x="332" y="69"/>
                  <a:pt x="334" y="68"/>
                </a:cubicBezTo>
                <a:cubicBezTo>
                  <a:pt x="334" y="67"/>
                  <a:pt x="338" y="66"/>
                  <a:pt x="335" y="65"/>
                </a:cubicBezTo>
                <a:cubicBezTo>
                  <a:pt x="337" y="64"/>
                  <a:pt x="342" y="65"/>
                  <a:pt x="343" y="62"/>
                </a:cubicBezTo>
                <a:cubicBezTo>
                  <a:pt x="340" y="62"/>
                  <a:pt x="336" y="61"/>
                  <a:pt x="332" y="61"/>
                </a:cubicBezTo>
                <a:cubicBezTo>
                  <a:pt x="326" y="56"/>
                  <a:pt x="344" y="57"/>
                  <a:pt x="350" y="5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322" name="Text Box 10"/>
          <p:cNvSpPr txBox="1"/>
          <p:nvPr/>
        </p:nvSpPr>
        <p:spPr>
          <a:xfrm>
            <a:off x="4838065" y="667385"/>
            <a:ext cx="60007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将岷江分为内江和外江，调节内、外江流量</a:t>
            </a:r>
            <a:endParaRPr lang="zh-CN" altLang="en-US" sz="24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Freeform 144"/>
          <p:cNvSpPr/>
          <p:nvPr/>
        </p:nvSpPr>
        <p:spPr bwMode="auto">
          <a:xfrm>
            <a:off x="8445500" y="2944495"/>
            <a:ext cx="3649980" cy="607060"/>
          </a:xfrm>
          <a:custGeom>
            <a:avLst/>
            <a:gdLst>
              <a:gd name="T0" fmla="*/ 350 w 350"/>
              <a:gd name="T1" fmla="*/ 54 h 97"/>
              <a:gd name="T2" fmla="*/ 349 w 350"/>
              <a:gd name="T3" fmla="*/ 52 h 97"/>
              <a:gd name="T4" fmla="*/ 348 w 350"/>
              <a:gd name="T5" fmla="*/ 53 h 97"/>
              <a:gd name="T6" fmla="*/ 339 w 350"/>
              <a:gd name="T7" fmla="*/ 52 h 97"/>
              <a:gd name="T8" fmla="*/ 344 w 350"/>
              <a:gd name="T9" fmla="*/ 51 h 97"/>
              <a:gd name="T10" fmla="*/ 336 w 350"/>
              <a:gd name="T11" fmla="*/ 50 h 97"/>
              <a:gd name="T12" fmla="*/ 338 w 350"/>
              <a:gd name="T13" fmla="*/ 49 h 97"/>
              <a:gd name="T14" fmla="*/ 337 w 350"/>
              <a:gd name="T15" fmla="*/ 48 h 97"/>
              <a:gd name="T16" fmla="*/ 345 w 350"/>
              <a:gd name="T17" fmla="*/ 46 h 97"/>
              <a:gd name="T18" fmla="*/ 332 w 350"/>
              <a:gd name="T19" fmla="*/ 45 h 97"/>
              <a:gd name="T20" fmla="*/ 346 w 350"/>
              <a:gd name="T21" fmla="*/ 40 h 97"/>
              <a:gd name="T22" fmla="*/ 337 w 350"/>
              <a:gd name="T23" fmla="*/ 38 h 97"/>
              <a:gd name="T24" fmla="*/ 337 w 350"/>
              <a:gd name="T25" fmla="*/ 35 h 97"/>
              <a:gd name="T26" fmla="*/ 332 w 350"/>
              <a:gd name="T27" fmla="*/ 33 h 97"/>
              <a:gd name="T28" fmla="*/ 336 w 350"/>
              <a:gd name="T29" fmla="*/ 32 h 97"/>
              <a:gd name="T30" fmla="*/ 327 w 350"/>
              <a:gd name="T31" fmla="*/ 31 h 97"/>
              <a:gd name="T32" fmla="*/ 337 w 350"/>
              <a:gd name="T33" fmla="*/ 29 h 97"/>
              <a:gd name="T34" fmla="*/ 332 w 350"/>
              <a:gd name="T35" fmla="*/ 28 h 97"/>
              <a:gd name="T36" fmla="*/ 332 w 350"/>
              <a:gd name="T37" fmla="*/ 21 h 97"/>
              <a:gd name="T38" fmla="*/ 319 w 350"/>
              <a:gd name="T39" fmla="*/ 20 h 97"/>
              <a:gd name="T40" fmla="*/ 322 w 350"/>
              <a:gd name="T41" fmla="*/ 18 h 97"/>
              <a:gd name="T42" fmla="*/ 305 w 350"/>
              <a:gd name="T43" fmla="*/ 16 h 97"/>
              <a:gd name="T44" fmla="*/ 307 w 350"/>
              <a:gd name="T45" fmla="*/ 16 h 97"/>
              <a:gd name="T46" fmla="*/ 296 w 350"/>
              <a:gd name="T47" fmla="*/ 13 h 97"/>
              <a:gd name="T48" fmla="*/ 317 w 350"/>
              <a:gd name="T49" fmla="*/ 11 h 97"/>
              <a:gd name="T50" fmla="*/ 317 w 350"/>
              <a:gd name="T51" fmla="*/ 11 h 97"/>
              <a:gd name="T52" fmla="*/ 277 w 350"/>
              <a:gd name="T53" fmla="*/ 8 h 97"/>
              <a:gd name="T54" fmla="*/ 275 w 350"/>
              <a:gd name="T55" fmla="*/ 8 h 97"/>
              <a:gd name="T56" fmla="*/ 282 w 350"/>
              <a:gd name="T57" fmla="*/ 6 h 97"/>
              <a:gd name="T58" fmla="*/ 231 w 350"/>
              <a:gd name="T59" fmla="*/ 4 h 97"/>
              <a:gd name="T60" fmla="*/ 37 w 350"/>
              <a:gd name="T61" fmla="*/ 8 h 97"/>
              <a:gd name="T62" fmla="*/ 20 w 350"/>
              <a:gd name="T63" fmla="*/ 13 h 97"/>
              <a:gd name="T64" fmla="*/ 13 w 350"/>
              <a:gd name="T65" fmla="*/ 17 h 97"/>
              <a:gd name="T66" fmla="*/ 16 w 350"/>
              <a:gd name="T67" fmla="*/ 18 h 97"/>
              <a:gd name="T68" fmla="*/ 15 w 350"/>
              <a:gd name="T69" fmla="*/ 19 h 97"/>
              <a:gd name="T70" fmla="*/ 15 w 350"/>
              <a:gd name="T71" fmla="*/ 24 h 97"/>
              <a:gd name="T72" fmla="*/ 5 w 350"/>
              <a:gd name="T73" fmla="*/ 29 h 97"/>
              <a:gd name="T74" fmla="*/ 7 w 350"/>
              <a:gd name="T75" fmla="*/ 34 h 97"/>
              <a:gd name="T76" fmla="*/ 1 w 350"/>
              <a:gd name="T77" fmla="*/ 38 h 97"/>
              <a:gd name="T78" fmla="*/ 4 w 350"/>
              <a:gd name="T79" fmla="*/ 39 h 97"/>
              <a:gd name="T80" fmla="*/ 14 w 350"/>
              <a:gd name="T81" fmla="*/ 46 h 97"/>
              <a:gd name="T82" fmla="*/ 6 w 350"/>
              <a:gd name="T83" fmla="*/ 52 h 97"/>
              <a:gd name="T84" fmla="*/ 7 w 350"/>
              <a:gd name="T85" fmla="*/ 53 h 97"/>
              <a:gd name="T86" fmla="*/ 2 w 350"/>
              <a:gd name="T87" fmla="*/ 55 h 97"/>
              <a:gd name="T88" fmla="*/ 13 w 350"/>
              <a:gd name="T89" fmla="*/ 67 h 97"/>
              <a:gd name="T90" fmla="*/ 7 w 350"/>
              <a:gd name="T91" fmla="*/ 70 h 97"/>
              <a:gd name="T92" fmla="*/ 8 w 350"/>
              <a:gd name="T93" fmla="*/ 73 h 97"/>
              <a:gd name="T94" fmla="*/ 7 w 350"/>
              <a:gd name="T95" fmla="*/ 73 h 97"/>
              <a:gd name="T96" fmla="*/ 5 w 350"/>
              <a:gd name="T97" fmla="*/ 74 h 97"/>
              <a:gd name="T98" fmla="*/ 33 w 350"/>
              <a:gd name="T99" fmla="*/ 85 h 97"/>
              <a:gd name="T100" fmla="*/ 68 w 350"/>
              <a:gd name="T101" fmla="*/ 90 h 97"/>
              <a:gd name="T102" fmla="*/ 193 w 350"/>
              <a:gd name="T103" fmla="*/ 91 h 97"/>
              <a:gd name="T104" fmla="*/ 257 w 350"/>
              <a:gd name="T105" fmla="*/ 87 h 97"/>
              <a:gd name="T106" fmla="*/ 332 w 350"/>
              <a:gd name="T107" fmla="*/ 71 h 97"/>
              <a:gd name="T108" fmla="*/ 327 w 350"/>
              <a:gd name="T109" fmla="*/ 71 h 97"/>
              <a:gd name="T110" fmla="*/ 334 w 350"/>
              <a:gd name="T111" fmla="*/ 68 h 97"/>
              <a:gd name="T112" fmla="*/ 335 w 350"/>
              <a:gd name="T113" fmla="*/ 65 h 97"/>
              <a:gd name="T114" fmla="*/ 343 w 350"/>
              <a:gd name="T115" fmla="*/ 62 h 97"/>
              <a:gd name="T116" fmla="*/ 332 w 350"/>
              <a:gd name="T117" fmla="*/ 61 h 97"/>
              <a:gd name="T118" fmla="*/ 350 w 350"/>
              <a:gd name="T119" fmla="*/ 5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50" h="97">
                <a:moveTo>
                  <a:pt x="350" y="54"/>
                </a:moveTo>
                <a:cubicBezTo>
                  <a:pt x="350" y="53"/>
                  <a:pt x="350" y="53"/>
                  <a:pt x="349" y="52"/>
                </a:cubicBezTo>
                <a:cubicBezTo>
                  <a:pt x="348" y="53"/>
                  <a:pt x="348" y="53"/>
                  <a:pt x="348" y="53"/>
                </a:cubicBezTo>
                <a:cubicBezTo>
                  <a:pt x="345" y="53"/>
                  <a:pt x="341" y="54"/>
                  <a:pt x="339" y="52"/>
                </a:cubicBezTo>
                <a:cubicBezTo>
                  <a:pt x="340" y="51"/>
                  <a:pt x="343" y="52"/>
                  <a:pt x="344" y="51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5" y="49"/>
                  <a:pt x="340" y="49"/>
                  <a:pt x="338" y="49"/>
                </a:cubicBezTo>
                <a:cubicBezTo>
                  <a:pt x="337" y="48"/>
                  <a:pt x="337" y="48"/>
                  <a:pt x="337" y="48"/>
                </a:cubicBezTo>
                <a:cubicBezTo>
                  <a:pt x="345" y="46"/>
                  <a:pt x="345" y="46"/>
                  <a:pt x="345" y="46"/>
                </a:cubicBezTo>
                <a:cubicBezTo>
                  <a:pt x="341" y="45"/>
                  <a:pt x="336" y="46"/>
                  <a:pt x="332" y="45"/>
                </a:cubicBezTo>
                <a:cubicBezTo>
                  <a:pt x="337" y="44"/>
                  <a:pt x="340" y="41"/>
                  <a:pt x="346" y="40"/>
                </a:cubicBezTo>
                <a:cubicBezTo>
                  <a:pt x="344" y="38"/>
                  <a:pt x="338" y="40"/>
                  <a:pt x="337" y="38"/>
                </a:cubicBezTo>
                <a:cubicBezTo>
                  <a:pt x="337" y="37"/>
                  <a:pt x="341" y="36"/>
                  <a:pt x="337" y="35"/>
                </a:cubicBezTo>
                <a:cubicBezTo>
                  <a:pt x="342" y="33"/>
                  <a:pt x="333" y="35"/>
                  <a:pt x="332" y="33"/>
                </a:cubicBezTo>
                <a:cubicBezTo>
                  <a:pt x="333" y="32"/>
                  <a:pt x="335" y="32"/>
                  <a:pt x="336" y="32"/>
                </a:cubicBezTo>
                <a:cubicBezTo>
                  <a:pt x="333" y="31"/>
                  <a:pt x="330" y="32"/>
                  <a:pt x="327" y="31"/>
                </a:cubicBezTo>
                <a:cubicBezTo>
                  <a:pt x="329" y="30"/>
                  <a:pt x="334" y="30"/>
                  <a:pt x="337" y="29"/>
                </a:cubicBezTo>
                <a:cubicBezTo>
                  <a:pt x="332" y="28"/>
                  <a:pt x="332" y="28"/>
                  <a:pt x="332" y="28"/>
                </a:cubicBezTo>
                <a:cubicBezTo>
                  <a:pt x="342" y="27"/>
                  <a:pt x="335" y="23"/>
                  <a:pt x="332" y="21"/>
                </a:cubicBezTo>
                <a:cubicBezTo>
                  <a:pt x="327" y="21"/>
                  <a:pt x="323" y="21"/>
                  <a:pt x="319" y="20"/>
                </a:cubicBezTo>
                <a:cubicBezTo>
                  <a:pt x="322" y="18"/>
                  <a:pt x="322" y="18"/>
                  <a:pt x="322" y="18"/>
                </a:cubicBezTo>
                <a:cubicBezTo>
                  <a:pt x="317" y="17"/>
                  <a:pt x="309" y="19"/>
                  <a:pt x="305" y="16"/>
                </a:cubicBezTo>
                <a:cubicBezTo>
                  <a:pt x="306" y="16"/>
                  <a:pt x="306" y="16"/>
                  <a:pt x="307" y="16"/>
                </a:cubicBezTo>
                <a:cubicBezTo>
                  <a:pt x="305" y="15"/>
                  <a:pt x="300" y="14"/>
                  <a:pt x="296" y="13"/>
                </a:cubicBezTo>
                <a:cubicBezTo>
                  <a:pt x="302" y="11"/>
                  <a:pt x="311" y="13"/>
                  <a:pt x="317" y="11"/>
                </a:cubicBezTo>
                <a:cubicBezTo>
                  <a:pt x="317" y="11"/>
                  <a:pt x="317" y="11"/>
                  <a:pt x="317" y="11"/>
                </a:cubicBezTo>
                <a:cubicBezTo>
                  <a:pt x="277" y="8"/>
                  <a:pt x="277" y="8"/>
                  <a:pt x="277" y="8"/>
                </a:cubicBezTo>
                <a:cubicBezTo>
                  <a:pt x="275" y="8"/>
                  <a:pt x="275" y="8"/>
                  <a:pt x="275" y="8"/>
                </a:cubicBezTo>
                <a:cubicBezTo>
                  <a:pt x="282" y="6"/>
                  <a:pt x="282" y="6"/>
                  <a:pt x="282" y="6"/>
                </a:cubicBezTo>
                <a:cubicBezTo>
                  <a:pt x="266" y="4"/>
                  <a:pt x="248" y="2"/>
                  <a:pt x="231" y="4"/>
                </a:cubicBezTo>
                <a:cubicBezTo>
                  <a:pt x="166" y="0"/>
                  <a:pt x="100" y="4"/>
                  <a:pt x="37" y="8"/>
                </a:cubicBezTo>
                <a:cubicBezTo>
                  <a:pt x="32" y="9"/>
                  <a:pt x="24" y="10"/>
                  <a:pt x="20" y="13"/>
                </a:cubicBezTo>
                <a:cubicBezTo>
                  <a:pt x="19" y="15"/>
                  <a:pt x="13" y="15"/>
                  <a:pt x="13" y="17"/>
                </a:cubicBezTo>
                <a:cubicBezTo>
                  <a:pt x="14" y="17"/>
                  <a:pt x="15" y="18"/>
                  <a:pt x="16" y="18"/>
                </a:cubicBezTo>
                <a:cubicBezTo>
                  <a:pt x="15" y="19"/>
                  <a:pt x="15" y="19"/>
                  <a:pt x="15" y="19"/>
                </a:cubicBezTo>
                <a:cubicBezTo>
                  <a:pt x="21" y="19"/>
                  <a:pt x="16" y="22"/>
                  <a:pt x="15" y="24"/>
                </a:cubicBezTo>
                <a:cubicBezTo>
                  <a:pt x="9" y="24"/>
                  <a:pt x="9" y="27"/>
                  <a:pt x="5" y="29"/>
                </a:cubicBezTo>
                <a:cubicBezTo>
                  <a:pt x="6" y="30"/>
                  <a:pt x="0" y="33"/>
                  <a:pt x="7" y="34"/>
                </a:cubicBezTo>
                <a:cubicBezTo>
                  <a:pt x="3" y="35"/>
                  <a:pt x="8" y="39"/>
                  <a:pt x="1" y="38"/>
                </a:cubicBezTo>
                <a:cubicBezTo>
                  <a:pt x="4" y="39"/>
                  <a:pt x="4" y="39"/>
                  <a:pt x="4" y="39"/>
                </a:cubicBezTo>
                <a:cubicBezTo>
                  <a:pt x="2" y="44"/>
                  <a:pt x="16" y="42"/>
                  <a:pt x="14" y="46"/>
                </a:cubicBezTo>
                <a:cubicBezTo>
                  <a:pt x="8" y="48"/>
                  <a:pt x="8" y="50"/>
                  <a:pt x="6" y="52"/>
                </a:cubicBezTo>
                <a:cubicBezTo>
                  <a:pt x="7" y="53"/>
                  <a:pt x="7" y="53"/>
                  <a:pt x="7" y="53"/>
                </a:cubicBezTo>
                <a:cubicBezTo>
                  <a:pt x="2" y="55"/>
                  <a:pt x="2" y="55"/>
                  <a:pt x="2" y="55"/>
                </a:cubicBezTo>
                <a:cubicBezTo>
                  <a:pt x="11" y="57"/>
                  <a:pt x="6" y="63"/>
                  <a:pt x="13" y="67"/>
                </a:cubicBezTo>
                <a:cubicBezTo>
                  <a:pt x="7" y="70"/>
                  <a:pt x="7" y="70"/>
                  <a:pt x="7" y="70"/>
                </a:cubicBezTo>
                <a:cubicBezTo>
                  <a:pt x="8" y="71"/>
                  <a:pt x="10" y="72"/>
                  <a:pt x="8" y="73"/>
                </a:cubicBezTo>
                <a:cubicBezTo>
                  <a:pt x="7" y="73"/>
                  <a:pt x="7" y="73"/>
                  <a:pt x="7" y="73"/>
                </a:cubicBezTo>
                <a:cubicBezTo>
                  <a:pt x="5" y="74"/>
                  <a:pt x="5" y="74"/>
                  <a:pt x="5" y="74"/>
                </a:cubicBezTo>
                <a:cubicBezTo>
                  <a:pt x="9" y="80"/>
                  <a:pt x="23" y="81"/>
                  <a:pt x="33" y="85"/>
                </a:cubicBezTo>
                <a:cubicBezTo>
                  <a:pt x="42" y="90"/>
                  <a:pt x="57" y="87"/>
                  <a:pt x="68" y="90"/>
                </a:cubicBezTo>
                <a:cubicBezTo>
                  <a:pt x="107" y="97"/>
                  <a:pt x="154" y="93"/>
                  <a:pt x="193" y="91"/>
                </a:cubicBezTo>
                <a:cubicBezTo>
                  <a:pt x="213" y="87"/>
                  <a:pt x="236" y="88"/>
                  <a:pt x="257" y="87"/>
                </a:cubicBezTo>
                <a:cubicBezTo>
                  <a:pt x="282" y="82"/>
                  <a:pt x="312" y="81"/>
                  <a:pt x="332" y="71"/>
                </a:cubicBezTo>
                <a:cubicBezTo>
                  <a:pt x="331" y="71"/>
                  <a:pt x="328" y="72"/>
                  <a:pt x="327" y="71"/>
                </a:cubicBezTo>
                <a:cubicBezTo>
                  <a:pt x="329" y="70"/>
                  <a:pt x="332" y="69"/>
                  <a:pt x="334" y="68"/>
                </a:cubicBezTo>
                <a:cubicBezTo>
                  <a:pt x="334" y="67"/>
                  <a:pt x="338" y="66"/>
                  <a:pt x="335" y="65"/>
                </a:cubicBezTo>
                <a:cubicBezTo>
                  <a:pt x="337" y="64"/>
                  <a:pt x="342" y="65"/>
                  <a:pt x="343" y="62"/>
                </a:cubicBezTo>
                <a:cubicBezTo>
                  <a:pt x="340" y="62"/>
                  <a:pt x="336" y="61"/>
                  <a:pt x="332" y="61"/>
                </a:cubicBezTo>
                <a:cubicBezTo>
                  <a:pt x="326" y="56"/>
                  <a:pt x="344" y="57"/>
                  <a:pt x="350" y="5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324" name="Text Box 12"/>
          <p:cNvSpPr txBox="1"/>
          <p:nvPr/>
        </p:nvSpPr>
        <p:spPr>
          <a:xfrm>
            <a:off x="6651625" y="2087245"/>
            <a:ext cx="48742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eaLnBrk="1" hangingPunct="1">
              <a:buClrTx/>
              <a:buSzTx/>
              <a:buFontTx/>
            </a:pPr>
            <a:r>
              <a:rPr lang="zh-CN" altLang="en-US" sz="2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排泄进入内江过量的洪水和泥沙</a:t>
            </a:r>
            <a:endParaRPr lang="zh-CN" altLang="en-US" sz="24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6" name="Text Box 14"/>
          <p:cNvSpPr txBox="1"/>
          <p:nvPr/>
        </p:nvSpPr>
        <p:spPr>
          <a:xfrm>
            <a:off x="8756015" y="2967990"/>
            <a:ext cx="30289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buClrTx/>
              <a:buSzTx/>
              <a:buFontTx/>
            </a:pPr>
            <a:r>
              <a:rPr lang="zh-CN" altLang="en-US" sz="2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控制内江的喉咙</a:t>
            </a:r>
            <a:endParaRPr lang="zh-CN" altLang="en-US" sz="24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255" y="1536065"/>
            <a:ext cx="2722245" cy="47415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</a:t>
            </a:r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公元前256年，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秦国</a:t>
            </a:r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蜀郡郡守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李冰</a:t>
            </a:r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主持，在成都附近的岷江上修建了都江堰。</a:t>
            </a:r>
            <a:endParaRPr lang="zh-CN" altLang="en-US" sz="36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2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2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/>
      <p:bldP spid="1332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664460" y="-2676525"/>
            <a:ext cx="6862445" cy="1225486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258445" y="-205105"/>
            <a:ext cx="12753975" cy="7241540"/>
          </a:xfrm>
          <a:prstGeom prst="rect">
            <a:avLst/>
          </a:prstGeom>
          <a:solidFill>
            <a:schemeClr val="bg1">
              <a:alpha val="8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/>
        </p:nvSpPr>
        <p:spPr bwMode="auto">
          <a:xfrm rot="1140000">
            <a:off x="-739140" y="-1160780"/>
            <a:ext cx="5822315" cy="3300730"/>
          </a:xfrm>
          <a:custGeom>
            <a:avLst/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0490" y="115570"/>
            <a:ext cx="2468880" cy="1143000"/>
          </a:xfrm>
        </p:spPr>
        <p:txBody>
          <a:bodyPr/>
          <a:lstStyle/>
          <a:p>
            <a:r>
              <a:rPr lang="zh-CN" altLang="en-US" sz="3200">
                <a:solidFill>
                  <a:schemeClr val="bg1"/>
                </a:solidFill>
                <a:latin typeface="汉仪雁翎体简" panose="02010600000101010101" charset="-122"/>
                <a:ea typeface="汉仪雁翎体简" panose="02010600000101010101" charset="-122"/>
              </a:rPr>
              <a:t>造福千秋</a:t>
            </a:r>
            <a:endParaRPr lang="zh-CN" altLang="en-US" sz="3200">
              <a:solidFill>
                <a:schemeClr val="bg1"/>
              </a:solidFill>
              <a:latin typeface="汉仪雁翎体简" panose="02010600000101010101" charset="-122"/>
              <a:ea typeface="汉仪雁翎体简" panose="0201060000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4665" y="1258570"/>
            <a:ext cx="11247755" cy="4225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“于是蜀沃野千里，号为“陆海”。旱则引水浸润，雨则杜塞水门，故曰：水旱从人，不知饥馑，时无荒年，天下谓之“天府”也。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——《华阳国志》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“都江水系，川流甚急，川中多鱼，船舶往来甚众，运载商货，往来上下游。”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——《马可·波罗游记》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4665" y="5688330"/>
            <a:ext cx="1124775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影响：建成之后，成都平原成为沃野，被称为天府之国。</a:t>
            </a:r>
            <a:endParaRPr lang="zh-CN" altLang="en-US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7" name="Freeform 1821"/>
          <p:cNvSpPr>
            <a:spLocks noEditPoints="1"/>
          </p:cNvSpPr>
          <p:nvPr/>
        </p:nvSpPr>
        <p:spPr bwMode="auto">
          <a:xfrm rot="1140000">
            <a:off x="-693420" y="-1229360"/>
            <a:ext cx="5822315" cy="3300730"/>
          </a:xfrm>
          <a:custGeom>
            <a:avLst/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526" name="Text Box 22"/>
          <p:cNvSpPr txBox="1">
            <a:spLocks noChangeArrowheads="1"/>
          </p:cNvSpPr>
          <p:nvPr/>
        </p:nvSpPr>
        <p:spPr bwMode="auto">
          <a:xfrm>
            <a:off x="-175260" y="36830"/>
            <a:ext cx="3364865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sz="4400">
                <a:solidFill>
                  <a:schemeClr val="bg1"/>
                </a:solidFill>
                <a:effectLst/>
                <a:latin typeface="汉仪雁翎体简" panose="02010600000101010101" charset="-122"/>
                <a:ea typeface="汉仪雁翎体简" panose="02010600000101010101" charset="-122"/>
              </a:rPr>
              <a:t>本课小结</a:t>
            </a:r>
            <a:endParaRPr lang="zh-CN" altLang="en-US" sz="4400" smtClean="0">
              <a:solidFill>
                <a:schemeClr val="bg1"/>
              </a:solidFill>
              <a:effectLst/>
              <a:latin typeface="汉仪雁翎体简" panose="02010600000101010101" charset="-122"/>
              <a:ea typeface="汉仪雁翎体简" panose="0201060000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1402" t="3991" r="1383" b="3629"/>
          <a:stretch>
            <a:fillRect/>
          </a:stretch>
        </p:blipFill>
        <p:spPr>
          <a:xfrm>
            <a:off x="463550" y="1127125"/>
            <a:ext cx="11475085" cy="41268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51155" y="1843405"/>
            <a:ext cx="20186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兼并战争</a:t>
            </a:r>
            <a:endParaRPr lang="zh-CN" altLang="en-US" sz="32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39895" y="1843405"/>
            <a:ext cx="20186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变法运动</a:t>
            </a:r>
            <a:endParaRPr lang="zh-CN" altLang="en-US" sz="32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219565" y="1843405"/>
            <a:ext cx="20186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兴修水利</a:t>
            </a:r>
            <a:endParaRPr lang="zh-CN" altLang="en-US" sz="32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AutoShape 15"/>
          <p:cNvSpPr>
            <a:spLocks noChangeArrowheads="1"/>
          </p:cNvSpPr>
          <p:nvPr/>
        </p:nvSpPr>
        <p:spPr bwMode="auto">
          <a:xfrm rot="5400000">
            <a:off x="7821295" y="4672330"/>
            <a:ext cx="1000125" cy="12350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12700" cmpd="sng">
            <a:noFill/>
            <a:prstDash val="sysDot"/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000"/>
          </a:p>
        </p:txBody>
      </p:sp>
      <p:sp>
        <p:nvSpPr>
          <p:cNvPr id="8" name="文本框 7"/>
          <p:cNvSpPr txBox="1"/>
          <p:nvPr/>
        </p:nvSpPr>
        <p:spPr>
          <a:xfrm>
            <a:off x="4640580" y="5789930"/>
            <a:ext cx="75514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秦完成统一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63550" y="5253990"/>
            <a:ext cx="6864985" cy="1223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旧制度和旧秩序不断瓦解，</a:t>
            </a:r>
            <a:endParaRPr kumimoji="0" lang="zh-CN" altLang="en-US" sz="32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新制度逐渐建立。</a:t>
            </a:r>
            <a:endParaRPr kumimoji="0" lang="zh-CN" altLang="en-US" sz="32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2152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201400" y="126111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6" grpId="0" bldLvl="0" animBg="1"/>
      <p:bldP spid="7" grpId="1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23643" y="2958548"/>
            <a:ext cx="2182812" cy="128400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>
                <a:latin typeface="+mn-ea"/>
              </a:rPr>
              <a:t>战国时期的社会变化</a:t>
            </a:r>
            <a:endParaRPr lang="zh-CN" altLang="en-US" sz="2800" b="1">
              <a:latin typeface="+mn-ea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367433" y="514006"/>
            <a:ext cx="3020115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+mn-ea"/>
              </a:rPr>
              <a:t>本课小结</a:t>
            </a:r>
            <a:endParaRPr lang="zh-CN" altLang="en-US" sz="48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2638977" y="1841086"/>
            <a:ext cx="90971" cy="3791088"/>
          </a:xfrm>
          <a:prstGeom prst="leftBrac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noProof="1">
              <a:latin typeface="+mn-ea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875515" y="1920461"/>
            <a:ext cx="374808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+mn-ea"/>
              </a:rPr>
              <a:t>战国七雄</a:t>
            </a:r>
            <a:endParaRPr lang="zh-CN" altLang="en-US" sz="2800" b="1">
              <a:latin typeface="+mn-ea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840590" y="3195224"/>
            <a:ext cx="207962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+mn-ea"/>
              </a:rPr>
              <a:t>商鞅变法</a:t>
            </a:r>
            <a:endParaRPr lang="zh-CN" altLang="en-US" sz="2800" b="1">
              <a:latin typeface="+mn-ea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807252" y="4714461"/>
            <a:ext cx="30416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+mn-ea"/>
              </a:rPr>
              <a:t>造福千秋的都江堰</a:t>
            </a:r>
            <a:endParaRPr lang="zh-CN" altLang="en-US" sz="2800" b="1">
              <a:latin typeface="+mn-ea"/>
            </a:endParaRPr>
          </a:p>
        </p:txBody>
      </p:sp>
      <p:sp>
        <p:nvSpPr>
          <p:cNvPr id="8" name="文本框 5"/>
          <p:cNvSpPr txBox="1">
            <a:spLocks noChangeArrowheads="1"/>
          </p:cNvSpPr>
          <p:nvPr/>
        </p:nvSpPr>
        <p:spPr bwMode="auto">
          <a:xfrm>
            <a:off x="3322224" y="2461868"/>
            <a:ext cx="59675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+mn-ea"/>
              </a:rPr>
              <a:t>齐楚秦燕赵魏韩，东南西北到</a:t>
            </a:r>
            <a:r>
              <a:rPr lang="zh-CN" altLang="en-US" sz="2800" b="1" smtClean="0">
                <a:solidFill>
                  <a:srgbClr val="FF0000"/>
                </a:solidFill>
                <a:latin typeface="+mn-ea"/>
              </a:rPr>
              <a:t>中间</a:t>
            </a:r>
            <a:endParaRPr lang="zh-CN" altLang="en-US" sz="28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3483803" y="3932377"/>
            <a:ext cx="381952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+mn-ea"/>
              </a:rPr>
              <a:t>背景、内容、意义</a:t>
            </a:r>
            <a:endParaRPr lang="zh-CN" altLang="en-US" sz="28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0" name="文本框 8"/>
          <p:cNvSpPr txBox="1">
            <a:spLocks noChangeArrowheads="1"/>
          </p:cNvSpPr>
          <p:nvPr/>
        </p:nvSpPr>
        <p:spPr bwMode="auto">
          <a:xfrm>
            <a:off x="3569666" y="5430631"/>
            <a:ext cx="337447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+mn-ea"/>
              </a:rPr>
              <a:t>建造、结构、影响</a:t>
            </a:r>
            <a:endParaRPr lang="zh-CN" altLang="en-US" sz="2800" b="1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63826" y="1497289"/>
            <a:ext cx="11237844" cy="507831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square" anchor="ctr">
            <a:spAutoFit/>
          </a:bodyPr>
          <a:lstStyle/>
          <a:p>
            <a:pPr indent="200025" eaLnBrk="0" hangingPunct="0">
              <a:tabLst>
                <a:tab pos="1350645" algn="l"/>
                <a:tab pos="2609850" algn="l"/>
                <a:tab pos="2790825" algn="l"/>
                <a:tab pos="4140200" algn="l"/>
              </a:tabLst>
            </a:pPr>
            <a:r>
              <a:rPr lang="en-US" altLang="zh-CN" sz="3600" b="1">
                <a:latin typeface="+mn-ea"/>
              </a:rPr>
              <a:t>1.</a:t>
            </a:r>
            <a:r>
              <a:rPr lang="zh-CN" altLang="en-US" sz="3600" b="1">
                <a:latin typeface="+mn-ea"/>
              </a:rPr>
              <a:t>春秋战国时期发生社会大变革的根本原因是 </a:t>
            </a:r>
            <a:r>
              <a:rPr lang="en-US" altLang="zh-CN" sz="3600" b="1">
                <a:latin typeface="+mn-ea"/>
              </a:rPr>
              <a:t>(   )</a:t>
            </a:r>
            <a:endParaRPr lang="en-US" altLang="zh-CN" sz="3600" b="1">
              <a:latin typeface="+mn-ea"/>
            </a:endParaRPr>
          </a:p>
          <a:p>
            <a:pPr indent="200025" eaLnBrk="0" hangingPunct="0">
              <a:tabLst>
                <a:tab pos="1350645" algn="l"/>
                <a:tab pos="2609850" algn="l"/>
                <a:tab pos="2790825" algn="l"/>
                <a:tab pos="4140200" algn="l"/>
              </a:tabLst>
            </a:pPr>
            <a:r>
              <a:rPr lang="en-US" altLang="zh-CN" sz="3600" b="1">
                <a:latin typeface="+mn-ea"/>
              </a:rPr>
              <a:t>A.</a:t>
            </a:r>
            <a:r>
              <a:rPr lang="zh-CN" altLang="en-US" sz="3600" b="1">
                <a:latin typeface="+mn-ea"/>
              </a:rPr>
              <a:t>诸侯争霸	</a:t>
            </a:r>
            <a:r>
              <a:rPr lang="zh-CN" altLang="en-US" sz="3600" b="1" smtClean="0">
                <a:latin typeface="+mn-ea"/>
              </a:rPr>
              <a:t>        </a:t>
            </a:r>
            <a:r>
              <a:rPr lang="en-US" altLang="zh-CN" sz="3600" b="1" smtClean="0">
                <a:latin typeface="+mn-ea"/>
              </a:rPr>
              <a:t>B</a:t>
            </a:r>
            <a:r>
              <a:rPr lang="en-US" altLang="zh-CN" sz="3600" b="1">
                <a:latin typeface="+mn-ea"/>
              </a:rPr>
              <a:t>.</a:t>
            </a:r>
            <a:r>
              <a:rPr lang="zh-CN" altLang="en-US" sz="3600" b="1">
                <a:latin typeface="+mn-ea"/>
              </a:rPr>
              <a:t>百家争鸣	</a:t>
            </a:r>
            <a:endParaRPr lang="zh-CN" altLang="en-US" sz="3600" b="1">
              <a:latin typeface="+mn-ea"/>
            </a:endParaRPr>
          </a:p>
          <a:p>
            <a:pPr indent="200025" eaLnBrk="0" hangingPunct="0">
              <a:tabLst>
                <a:tab pos="1350645" algn=""/>
                <a:tab pos="2609850" algn=""/>
                <a:tab pos="2790825" algn=""/>
                <a:tab pos="4140200" algn=""/>
              </a:tabLst>
            </a:pPr>
            <a:r>
              <a:rPr lang="en-US" altLang="zh-CN" sz="3600" b="1">
                <a:latin typeface="+mn-ea"/>
              </a:rPr>
              <a:t>C.</a:t>
            </a:r>
            <a:r>
              <a:rPr lang="zh-CN" altLang="en-US" sz="3600" b="1">
                <a:latin typeface="+mn-ea"/>
              </a:rPr>
              <a:t>商鞅变法	</a:t>
            </a:r>
            <a:r>
              <a:rPr lang="zh-CN" altLang="en-US" sz="3600" b="1" smtClean="0">
                <a:latin typeface="+mn-ea"/>
              </a:rPr>
              <a:t>        </a:t>
            </a:r>
            <a:r>
              <a:rPr lang="en-US" altLang="zh-CN" sz="3600" b="1" smtClean="0">
                <a:latin typeface="+mn-ea"/>
              </a:rPr>
              <a:t>D</a:t>
            </a:r>
            <a:r>
              <a:rPr lang="en-US" altLang="zh-CN" sz="3600" b="1">
                <a:latin typeface="+mn-ea"/>
              </a:rPr>
              <a:t>.</a:t>
            </a:r>
            <a:r>
              <a:rPr lang="zh-CN" altLang="en-US" sz="3600" b="1">
                <a:latin typeface="+mn-ea"/>
              </a:rPr>
              <a:t>铁器与牛耕 </a:t>
            </a:r>
            <a:endParaRPr lang="en-US" altLang="zh-CN" sz="3600" b="1" smtClean="0">
              <a:latin typeface="+mn-ea"/>
            </a:endParaRPr>
          </a:p>
          <a:p>
            <a:pPr indent="200025" eaLnBrk="0" hangingPunct="0">
              <a:tabLst>
                <a:tab pos="1350645" algn="l"/>
                <a:tab pos="2609850" algn="l"/>
                <a:tab pos="2790825" algn="l"/>
                <a:tab pos="4140200" algn="l"/>
              </a:tabLst>
            </a:pPr>
            <a:endParaRPr lang="zh-CN" altLang="en-US" sz="3600" b="1">
              <a:latin typeface="+mn-ea"/>
            </a:endParaRPr>
          </a:p>
          <a:p>
            <a:pPr indent="200025" eaLnBrk="0" hangingPunct="0">
              <a:tabLst>
                <a:tab pos="1350645" algn="l"/>
                <a:tab pos="2609850" algn="l"/>
                <a:tab pos="2790825" algn="l"/>
                <a:tab pos="4140200" algn="l"/>
              </a:tabLst>
            </a:pPr>
            <a:r>
              <a:rPr lang="en-US" altLang="zh-CN" sz="3600" b="1">
                <a:latin typeface="+mn-ea"/>
              </a:rPr>
              <a:t>2</a:t>
            </a:r>
            <a:r>
              <a:rPr lang="zh-CN" altLang="en-US" sz="3600" b="1">
                <a:latin typeface="+mn-ea"/>
              </a:rPr>
              <a:t>．战国时期，使秦国能够最终兼并六国，统一中国打下坚实基础的事件是</a:t>
            </a:r>
            <a:r>
              <a:rPr lang="en-US" altLang="zh-CN" sz="3600" b="1">
                <a:latin typeface="+mn-ea"/>
              </a:rPr>
              <a:t>(   )</a:t>
            </a:r>
            <a:endParaRPr lang="en-US" altLang="zh-CN" sz="3600" b="1">
              <a:latin typeface="+mn-ea"/>
            </a:endParaRPr>
          </a:p>
          <a:p>
            <a:pPr indent="200025" eaLnBrk="0" hangingPunct="0">
              <a:tabLst>
                <a:tab pos="1350645" algn=""/>
                <a:tab pos="2609850" algn="l"/>
                <a:tab pos="2790825" algn="l"/>
                <a:tab pos="4140200" algn="l"/>
              </a:tabLst>
            </a:pPr>
            <a:r>
              <a:rPr lang="en-US" altLang="zh-CN" sz="3600" b="1">
                <a:latin typeface="+mn-ea"/>
              </a:rPr>
              <a:t>A</a:t>
            </a:r>
            <a:r>
              <a:rPr lang="zh-CN" altLang="en-US" sz="3600" b="1">
                <a:latin typeface="+mn-ea"/>
              </a:rPr>
              <a:t>．商鞅变法        </a:t>
            </a:r>
            <a:r>
              <a:rPr lang="zh-CN" altLang="en-US" sz="3600" b="1" smtClean="0">
                <a:latin typeface="+mn-ea"/>
              </a:rPr>
              <a:t> </a:t>
            </a:r>
            <a:r>
              <a:rPr lang="en-US" altLang="zh-CN" sz="3600" b="1">
                <a:latin typeface="+mn-ea"/>
              </a:rPr>
              <a:t>B</a:t>
            </a:r>
            <a:r>
              <a:rPr lang="zh-CN" altLang="en-US" sz="3600" b="1">
                <a:latin typeface="+mn-ea"/>
              </a:rPr>
              <a:t>．李悝变法               </a:t>
            </a:r>
            <a:endParaRPr lang="zh-CN" altLang="en-US" sz="3600" b="1">
              <a:latin typeface="+mn-ea"/>
            </a:endParaRPr>
          </a:p>
          <a:p>
            <a:pPr indent="200025" eaLnBrk="0" hangingPunct="0">
              <a:tabLst>
                <a:tab pos="1350645" algn="l"/>
                <a:tab pos="2609850" algn="l"/>
                <a:tab pos="2790825" algn="l"/>
                <a:tab pos="4140200" algn="l"/>
              </a:tabLst>
            </a:pPr>
            <a:r>
              <a:rPr lang="en-US" altLang="zh-CN" sz="3600" b="1">
                <a:latin typeface="+mn-ea"/>
              </a:rPr>
              <a:t>C</a:t>
            </a:r>
            <a:r>
              <a:rPr lang="zh-CN" altLang="en-US" sz="3600" b="1">
                <a:latin typeface="+mn-ea"/>
              </a:rPr>
              <a:t>．管仲改革         </a:t>
            </a:r>
            <a:r>
              <a:rPr lang="en-US" altLang="zh-CN" sz="3600" b="1" smtClean="0">
                <a:latin typeface="+mn-ea"/>
              </a:rPr>
              <a:t>D</a:t>
            </a:r>
            <a:r>
              <a:rPr lang="zh-CN" altLang="en-US" sz="3600" b="1">
                <a:latin typeface="+mn-ea"/>
              </a:rPr>
              <a:t>．秦孝公改制</a:t>
            </a:r>
            <a:endParaRPr lang="zh-CN" altLang="en-US" sz="3600" b="1">
              <a:latin typeface="+mn-ea"/>
            </a:endParaRPr>
          </a:p>
          <a:p>
            <a:pPr indent="200025" eaLnBrk="0" hangingPunct="0">
              <a:tabLst>
                <a:tab pos="1350645" algn="l"/>
                <a:tab pos="2609850" algn="l"/>
                <a:tab pos="2790825" algn="l"/>
                <a:tab pos="4140200" algn="l"/>
              </a:tabLst>
            </a:pPr>
            <a:endParaRPr lang="zh-CN" altLang="en-US" sz="3600" b="1"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09059" y="323932"/>
            <a:ext cx="2967480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defRPr/>
            </a:pPr>
            <a:r>
              <a:rPr lang="zh-CN" altLang="en-US" sz="5400" b="1" noProof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课后检测</a:t>
            </a:r>
            <a:endParaRPr lang="zh-CN" altLang="en-US" sz="5400" b="1" noProof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034737" y="2367229"/>
            <a:ext cx="104408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defRPr/>
            </a:pPr>
            <a:r>
              <a:rPr lang="en-US" altLang="zh-CN" sz="8000" b="1" noProof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D</a:t>
            </a:r>
            <a:endParaRPr lang="zh-CN" altLang="en-US" sz="8000" b="1" noProof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386734" y="5033275"/>
            <a:ext cx="744114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defRPr/>
            </a:pPr>
            <a:r>
              <a:rPr lang="en-US" altLang="zh-CN" sz="7200" b="1" noProof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A</a:t>
            </a:r>
            <a:endParaRPr lang="zh-CN" altLang="en-US" sz="7200" b="1" noProof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1791" y="190500"/>
            <a:ext cx="10946295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00025" eaLnBrk="0" fontAlgn="auto" hangingPunct="0">
              <a:tabLst>
                <a:tab pos="1350645" algn="l"/>
                <a:tab pos="2609850" algn="l"/>
                <a:tab pos="2790825" algn="l"/>
                <a:tab pos="4140200" algn="l"/>
              </a:tabLst>
              <a:defRPr/>
            </a:pPr>
            <a:endParaRPr lang="zh-CN" altLang="en-US" sz="3200" b="1" noProof="1">
              <a:latin typeface="+mn-ea"/>
            </a:endParaRPr>
          </a:p>
          <a:p>
            <a:pPr fontAlgn="auto">
              <a:defRPr/>
            </a:pPr>
            <a:r>
              <a:rPr lang="en-US" altLang="zh-CN" sz="3200" b="1" noProof="1">
                <a:latin typeface="+mn-ea"/>
              </a:rPr>
              <a:t>3</a:t>
            </a:r>
            <a:r>
              <a:rPr lang="zh-CN" altLang="en-US" sz="3200" b="1" noProof="1">
                <a:latin typeface="+mn-ea"/>
              </a:rPr>
              <a:t>．改革是兴利除弊、振兴国家的重要手段。商鞅变法的措施中，对后世地方行政制度影响最深远的是</a:t>
            </a:r>
            <a:r>
              <a:rPr lang="en-US" altLang="zh-CN" sz="3200" b="1" noProof="1">
                <a:latin typeface="+mn-ea"/>
              </a:rPr>
              <a:t>(    )</a:t>
            </a:r>
            <a:endParaRPr lang="en-US" altLang="zh-CN" sz="3200" b="1" noProof="1">
              <a:latin typeface="+mn-ea"/>
            </a:endParaRPr>
          </a:p>
          <a:p>
            <a:pPr fontAlgn="auto">
              <a:defRPr/>
            </a:pPr>
            <a:r>
              <a:rPr lang="en-US" sz="3200" b="1" noProof="1">
                <a:latin typeface="+mn-ea"/>
              </a:rPr>
              <a:t>   A</a:t>
            </a:r>
            <a:r>
              <a:rPr lang="zh-CN" altLang="en-US" sz="3200" b="1" noProof="1">
                <a:latin typeface="+mn-ea"/>
              </a:rPr>
              <a:t>．奖励耕战</a:t>
            </a:r>
            <a:r>
              <a:rPr lang="en-US" sz="3200" b="1" noProof="1">
                <a:latin typeface="+mn-ea"/>
              </a:rPr>
              <a:t>               </a:t>
            </a:r>
            <a:r>
              <a:rPr lang="en-US" sz="3200" b="1" noProof="1" smtClean="0">
                <a:latin typeface="+mn-ea"/>
              </a:rPr>
              <a:t>  </a:t>
            </a:r>
            <a:r>
              <a:rPr lang="en-US" sz="3200" b="1" noProof="1">
                <a:latin typeface="+mn-ea"/>
              </a:rPr>
              <a:t>B</a:t>
            </a:r>
            <a:r>
              <a:rPr lang="zh-CN" altLang="en-US" sz="3200" b="1" noProof="1">
                <a:latin typeface="+mn-ea"/>
              </a:rPr>
              <a:t>．承认土地私有</a:t>
            </a:r>
            <a:r>
              <a:rPr lang="en-US" sz="3200" b="1" noProof="1">
                <a:latin typeface="+mn-ea"/>
              </a:rPr>
              <a:t>    </a:t>
            </a:r>
            <a:endParaRPr lang="en-US" sz="3200" b="1" noProof="1">
              <a:latin typeface="+mn-ea"/>
            </a:endParaRPr>
          </a:p>
          <a:p>
            <a:pPr fontAlgn="auto">
              <a:defRPr/>
            </a:pPr>
            <a:r>
              <a:rPr lang="en-US" sz="3200" b="1" noProof="1">
                <a:latin typeface="+mn-ea"/>
              </a:rPr>
              <a:t> </a:t>
            </a:r>
            <a:r>
              <a:rPr lang="en-US" sz="3200" b="1" noProof="1" smtClean="0">
                <a:latin typeface="+mn-ea"/>
              </a:rPr>
              <a:t>  </a:t>
            </a:r>
            <a:r>
              <a:rPr lang="en-US" sz="3200" b="1" noProof="1">
                <a:latin typeface="+mn-ea"/>
              </a:rPr>
              <a:t>C</a:t>
            </a:r>
            <a:r>
              <a:rPr lang="zh-CN" altLang="en-US" sz="3200" b="1" noProof="1">
                <a:latin typeface="+mn-ea"/>
              </a:rPr>
              <a:t>．废除旧贵族特权</a:t>
            </a:r>
            <a:r>
              <a:rPr lang="en-US" sz="3200" b="1" noProof="1">
                <a:latin typeface="+mn-ea"/>
              </a:rPr>
              <a:t>  </a:t>
            </a:r>
            <a:r>
              <a:rPr lang="en-US" sz="3200" b="1" noProof="1" smtClean="0">
                <a:latin typeface="+mn-ea"/>
              </a:rPr>
              <a:t>    </a:t>
            </a:r>
            <a:r>
              <a:rPr lang="en-US" sz="3200" b="1" noProof="1">
                <a:latin typeface="+mn-ea"/>
              </a:rPr>
              <a:t>D</a:t>
            </a:r>
            <a:r>
              <a:rPr lang="zh-CN" altLang="en-US" sz="3200" b="1" noProof="1">
                <a:latin typeface="+mn-ea"/>
              </a:rPr>
              <a:t>．建立县制</a:t>
            </a:r>
            <a:endParaRPr lang="zh-CN" altLang="en-US" sz="3200" b="1" noProof="1">
              <a:latin typeface="+mn-ea"/>
            </a:endParaRPr>
          </a:p>
          <a:p>
            <a:pPr fontAlgn="auto">
              <a:defRPr/>
            </a:pPr>
            <a:endParaRPr lang="zh-CN" altLang="en-US" sz="3200" b="1" noProof="1">
              <a:latin typeface="+mn-ea"/>
            </a:endParaRPr>
          </a:p>
          <a:p>
            <a:pPr fontAlgn="auto">
              <a:defRPr/>
            </a:pPr>
            <a:r>
              <a:rPr lang="en-US" altLang="zh-CN" sz="3200" b="1" noProof="1">
                <a:latin typeface="+mn-ea"/>
              </a:rPr>
              <a:t>4.</a:t>
            </a:r>
            <a:r>
              <a:rPr lang="zh-CN" altLang="en-US" sz="3200" b="1" noProof="1">
                <a:latin typeface="+mn-ea"/>
              </a:rPr>
              <a:t>都江堰位于四川省都江堰市城西，是中国古代建设并使用至今的大型水利工程，被誉为“世界水利文化的鼻祖”，是四川著名的旅游胜地。通常认为，该水利工程修筑于（</a:t>
            </a:r>
            <a:r>
              <a:rPr lang="en-US" sz="3200" b="1" noProof="1">
                <a:latin typeface="+mn-ea"/>
              </a:rPr>
              <a:t>   </a:t>
            </a:r>
            <a:r>
              <a:rPr lang="zh-CN" altLang="en-US" sz="3200" b="1" noProof="1">
                <a:latin typeface="+mn-ea"/>
              </a:rPr>
              <a:t>）</a:t>
            </a:r>
            <a:endParaRPr lang="zh-CN" altLang="en-US" sz="3200" b="1" noProof="1">
              <a:latin typeface="+mn-ea"/>
            </a:endParaRPr>
          </a:p>
          <a:p>
            <a:pPr fontAlgn="auto">
              <a:defRPr/>
            </a:pPr>
            <a:r>
              <a:rPr lang="en-US" sz="3200" b="1" noProof="1">
                <a:latin typeface="+mn-ea"/>
              </a:rPr>
              <a:t>    A</a:t>
            </a:r>
            <a:r>
              <a:rPr lang="zh-CN" altLang="en-US" sz="3200" b="1" noProof="1">
                <a:latin typeface="+mn-ea"/>
              </a:rPr>
              <a:t>．春秋时期秦国</a:t>
            </a:r>
            <a:r>
              <a:rPr lang="en-US" sz="3200" b="1" noProof="1">
                <a:latin typeface="+mn-ea"/>
              </a:rPr>
              <a:t>        </a:t>
            </a:r>
            <a:r>
              <a:rPr lang="en-US" sz="3200" b="1" noProof="1" smtClean="0">
                <a:latin typeface="+mn-ea"/>
              </a:rPr>
              <a:t>   </a:t>
            </a:r>
            <a:r>
              <a:rPr lang="en-US" sz="3200" b="1" noProof="1">
                <a:latin typeface="+mn-ea"/>
              </a:rPr>
              <a:t>B</a:t>
            </a:r>
            <a:r>
              <a:rPr lang="zh-CN" altLang="en-US" sz="3200" b="1" noProof="1">
                <a:latin typeface="+mn-ea"/>
              </a:rPr>
              <a:t>．春秋时期楚国</a:t>
            </a:r>
            <a:r>
              <a:rPr lang="en-US" sz="3200" b="1" noProof="1">
                <a:latin typeface="+mn-ea"/>
              </a:rPr>
              <a:t>     </a:t>
            </a:r>
            <a:endParaRPr lang="en-US" sz="3200" b="1" noProof="1">
              <a:latin typeface="+mn-ea"/>
            </a:endParaRPr>
          </a:p>
          <a:p>
            <a:pPr fontAlgn="auto">
              <a:defRPr/>
            </a:pPr>
            <a:r>
              <a:rPr lang="en-US" sz="3200" b="1" noProof="1">
                <a:latin typeface="+mn-ea"/>
              </a:rPr>
              <a:t>    C</a:t>
            </a:r>
            <a:r>
              <a:rPr lang="zh-CN" altLang="en-US" sz="3200" b="1" noProof="1">
                <a:latin typeface="+mn-ea"/>
              </a:rPr>
              <a:t>．战国时期秦国 </a:t>
            </a:r>
            <a:r>
              <a:rPr lang="en-US" sz="3200" b="1" noProof="1">
                <a:latin typeface="+mn-ea"/>
              </a:rPr>
              <a:t>         D</a:t>
            </a:r>
            <a:r>
              <a:rPr lang="zh-CN" altLang="en-US" sz="3200" b="1" noProof="1">
                <a:latin typeface="+mn-ea"/>
              </a:rPr>
              <a:t>．战国时期楚国</a:t>
            </a:r>
            <a:endParaRPr lang="zh-CN" altLang="en-US" sz="3200" b="1" noProof="1">
              <a:latin typeface="+mn-ea"/>
            </a:endParaRPr>
          </a:p>
          <a:p>
            <a:pPr fontAlgn="auto">
              <a:defRPr/>
            </a:pPr>
            <a:endParaRPr lang="zh-CN" altLang="en-US" sz="3200" b="1" noProof="1">
              <a:latin typeface="+mn-ea"/>
            </a:endParaRPr>
          </a:p>
          <a:p>
            <a:pPr fontAlgn="auto">
              <a:defRPr/>
            </a:pPr>
            <a:endParaRPr lang="zh-CN" altLang="en-US" sz="3200" b="1" noProof="1">
              <a:latin typeface="+mn-ea"/>
            </a:endParaRPr>
          </a:p>
          <a:p>
            <a:pPr fontAlgn="auto">
              <a:defRPr/>
            </a:pPr>
            <a:endParaRPr lang="zh-CN" altLang="en-US" sz="3200" b="1" noProof="1"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396219" y="2076174"/>
            <a:ext cx="105346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defRPr/>
            </a:pPr>
            <a:r>
              <a:rPr lang="en-US" altLang="zh-CN" sz="7200" b="1" noProof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D</a:t>
            </a:r>
            <a:endParaRPr lang="zh-CN" altLang="en-US" sz="7200" b="1" noProof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629817" y="4852781"/>
            <a:ext cx="11684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defRPr/>
            </a:pPr>
            <a:r>
              <a:rPr lang="en-US" altLang="zh-CN" sz="7200" b="1" noProof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C</a:t>
            </a:r>
            <a:endParaRPr lang="zh-CN" altLang="en-US" sz="7200" b="1" noProof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New picture" hidden="1"/>
          <p:cNvPicPr/>
          <p:nvPr/>
        </p:nvPicPr>
        <p:blipFill>
          <a:blip r:embed="rId1"/>
          <a:stretch>
            <a:fillRect/>
          </a:stretch>
        </p:blipFill>
        <p:spPr>
          <a:xfrm>
            <a:off x="12674600" y="11277600"/>
            <a:ext cx="419100" cy="444500"/>
          </a:xfrm>
          <a:prstGeom prst="cube">
            <a:avLst/>
          </a:prstGeom>
        </p:spPr>
      </p:pic>
      <p:pic>
        <p:nvPicPr>
          <p:cNvPr id="7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642600" y="11671300"/>
            <a:ext cx="317500" cy="2794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  <p:tag name="KSO_WM_UNIT_PLACING_PICTURE_USER_VIEWPORT" val="{&quot;height&quot;:9892,&quot;width&quot;:19239}"/>
  <p:tag name="REFSHAPE" val="1360756260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5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6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7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8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9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70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71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72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73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74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75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76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77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78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79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80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81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82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83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84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85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SUBTYPE" val="h"/>
  <p:tag name="KSO_WM_UNIT_TYPE" val="i"/>
</p:tagLst>
</file>

<file path=ppt/tags/tag86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87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88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89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90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91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92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93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94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95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96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97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98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99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00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01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02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SUBTYPE" val="h"/>
  <p:tag name="KSO_WM_UNIT_TYPE" val="i"/>
</p:tagLst>
</file>

<file path=ppt/tags/tag103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04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05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06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07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0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0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10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11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112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13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14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1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1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1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1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1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497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497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4975"/>
  <p:tag name="KSO_WM_TEMPLATE_MASTER_THUMB_INDEX" val="12"/>
  <p:tag name="KSO_WM_TEMPLATE_MASTER_TYPE" val="1"/>
  <p:tag name="KSO_WM_TEMPLATE_SUBCATEGORY" val="0"/>
  <p:tag name="KSO_WM_TEMPLATE_THUMBS_INDEX" val="1、4、7、10、13、15、17、18、19、20、22"/>
</p:tagLst>
</file>

<file path=ppt/tags/tag125.xml><?xml version="1.0" encoding="utf-8"?>
<p:tagLst xmlns:p="http://schemas.openxmlformats.org/presentationml/2006/main">
  <p:tag name="KSO_WM_TEMPLATE_CATEGORY" val="custom"/>
  <p:tag name="KSO_WM_TEMPLATE_INDEX" val="20204975"/>
</p:tagLst>
</file>

<file path=ppt/tags/tag126.xml><?xml version="1.0" encoding="utf-8"?>
<p:tagLst xmlns:p="http://schemas.openxmlformats.org/presentationml/2006/main">
  <p:tag name="KSO_WM_UNIT_TABLE_BEAUTIFY" val="smartTable{a8675ece-aa43-42d4-b988-cb818b648b93}"/>
</p:tagLst>
</file>

<file path=ppt/tags/tag127.xml><?xml version="1.0" encoding="utf-8"?>
<p:tagLst xmlns:p="http://schemas.openxmlformats.org/presentationml/2006/main">
  <p:tag name="KSO_WM_TEMPLATE_CATEGORY" val="custom"/>
  <p:tag name="KSO_WM_TEMPLATE_INDEX" val="20204975"/>
</p:tagLst>
</file>

<file path=ppt/tags/tag128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1_Office 主题​​">
  <a:themeElements>
    <a:clrScheme name="自定义 1">
      <a:dk1>
        <a:sysClr val="windowText" lastClr="000000"/>
      </a:dk1>
      <a:lt1>
        <a:sysClr val="window" lastClr="FFFFFF"/>
      </a:lt1>
      <a:dk2>
        <a:srgbClr val="FAF2E6"/>
      </a:dk2>
      <a:lt2>
        <a:srgbClr val="FFFFFF"/>
      </a:lt2>
      <a:accent1>
        <a:srgbClr val="88000A"/>
      </a:accent1>
      <a:accent2>
        <a:srgbClr val="872D00"/>
      </a:accent2>
      <a:accent3>
        <a:srgbClr val="7E4900"/>
      </a:accent3>
      <a:accent4>
        <a:srgbClr val="6B6100"/>
      </a:accent4>
      <a:accent5>
        <a:srgbClr val="4F7600"/>
      </a:accent5>
      <a:accent6>
        <a:srgbClr val="0A8800"/>
      </a:accent6>
      <a:hlink>
        <a:srgbClr val="926C00"/>
      </a:hlink>
      <a:folHlink>
        <a:srgbClr val="B2B2B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2050</Words>
  <Application>WPS 演示</Application>
  <PresentationFormat/>
  <Paragraphs>264</Paragraphs>
  <Slides>20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47" baseType="lpstr">
      <vt:lpstr>Arial</vt:lpstr>
      <vt:lpstr>宋体</vt:lpstr>
      <vt:lpstr>Wingdings</vt:lpstr>
      <vt:lpstr>隶书</vt:lpstr>
      <vt:lpstr>汉仪尚巍手书W</vt:lpstr>
      <vt:lpstr>华文隶书</vt:lpstr>
      <vt:lpstr>微软雅黑</vt:lpstr>
      <vt:lpstr>华文新魏</vt:lpstr>
      <vt:lpstr>文悦古典明朝体 (非商业使用) W5</vt:lpstr>
      <vt:lpstr>楷体</vt:lpstr>
      <vt:lpstr>黑体</vt:lpstr>
      <vt:lpstr>Times New Roman</vt:lpstr>
      <vt:lpstr>华文中宋</vt:lpstr>
      <vt:lpstr>Calibri</vt:lpstr>
      <vt:lpstr>迷你简超粗圆</vt:lpstr>
      <vt:lpstr>迷你简太极</vt:lpstr>
      <vt:lpstr>迷你简菱心</vt:lpstr>
      <vt:lpstr>新宋体</vt:lpstr>
      <vt:lpstr>华文行楷</vt:lpstr>
      <vt:lpstr>Arial Unicode MS</vt:lpstr>
      <vt:lpstr>Tahoma</vt:lpstr>
      <vt:lpstr>楷体_GB2312</vt:lpstr>
      <vt:lpstr>汉仪雁翎体简</vt:lpstr>
      <vt:lpstr>经典细隶书简</vt:lpstr>
      <vt:lpstr>方正魏碑简体</vt:lpstr>
      <vt:lpstr>1_Office 主题​​</vt:lpstr>
      <vt:lpstr>Office 主题</vt:lpstr>
      <vt:lpstr>第7课 战国时期的社会变化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造福千秋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Printed>2020-10-15T17:00:00Z</cp:lastPrinted>
  <dcterms:created xsi:type="dcterms:W3CDTF">2020-10-15T17:00:00Z</dcterms:created>
  <dcterms:modified xsi:type="dcterms:W3CDTF">2020-10-16T03:26:10Z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2052-11.1.0.10072</vt:lpwstr>
  </property>
</Properties>
</file>