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01" r:id="rId3"/>
    <p:sldId id="302" r:id="rId4"/>
    <p:sldId id="303" r:id="rId5"/>
    <p:sldId id="304" r:id="rId6"/>
    <p:sldId id="305" r:id="rId7"/>
    <p:sldId id="330" r:id="rId8"/>
    <p:sldId id="306" r:id="rId9"/>
    <p:sldId id="307" r:id="rId10"/>
    <p:sldId id="308" r:id="rId11"/>
    <p:sldId id="331" r:id="rId12"/>
    <p:sldId id="309" r:id="rId13"/>
    <p:sldId id="311" r:id="rId14"/>
    <p:sldId id="312" r:id="rId15"/>
    <p:sldId id="313" r:id="rId16"/>
    <p:sldId id="315" r:id="rId17"/>
    <p:sldId id="314" r:id="rId18"/>
    <p:sldId id="319" r:id="rId19"/>
    <p:sldId id="321" r:id="rId20"/>
    <p:sldId id="316" r:id="rId21"/>
    <p:sldId id="318" r:id="rId22"/>
    <p:sldId id="322" r:id="rId23"/>
    <p:sldId id="320" r:id="rId24"/>
    <p:sldId id="328" r:id="rId25"/>
    <p:sldId id="323" r:id="rId26"/>
    <p:sldId id="334" r:id="rId27"/>
    <p:sldId id="329" r:id="rId28"/>
    <p:sldId id="332" r:id="rId29"/>
    <p:sldId id="333" r:id="rId30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DDDC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354" y="-72"/>
      </p:cViewPr>
      <p:guideLst>
        <p:guide orient="horz" pos="2172"/>
        <p:guide pos="388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tags" Target="tags/tag2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401D2-3AB3-47AB-B913-E8E4C83E2EC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CF590-B959-4FFA-90F2-4245EC445D5C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《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伊里亚特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》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主要叙述了</a:t>
            </a:r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特洛伊战争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最后一年的故事。</a:t>
            </a:r>
            <a:endParaRPr lang="zh-CN" altLang="en-US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《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奥德赛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》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讲叙的是</a:t>
            </a:r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特洛伊战争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结束以后，希腊联军的“智囊”</a:t>
            </a:r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奥德修斯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渡海返乡的故事。</a:t>
            </a:r>
            <a:endParaRPr lang="zh-CN" altLang="en-US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《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荷马史诗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》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有神话、传说内容，也反映出前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11</a:t>
            </a:r>
            <a:r>
              <a:rPr lang="en-US" altLang="zh-CN">
                <a:latin typeface="Calibri"/>
                <a:ea typeface="黑体" panose="02010609060101010101" charset="-122"/>
                <a:sym typeface="+mn-ea"/>
              </a:rPr>
              <a:t>—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前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sym typeface="+mn-ea"/>
              </a:rPr>
              <a:t>9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世纪希腊的社会状况。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幻灯片图像占位符 111617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684213"/>
            <a:ext cx="4572000" cy="3429000"/>
          </a:xfrm>
        </p:spPr>
      </p:sp>
      <p:sp>
        <p:nvSpPr>
          <p:cNvPr id="8195" name="文本占位符 111618"/>
          <p:cNvSpPr>
            <a:spLocks noGrp="1" noRot="1" noChangeArrowheads="1"/>
          </p:cNvSpPr>
          <p:nvPr>
            <p:ph type="body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Relationship Id="rId6" Type="http://schemas.openxmlformats.org/officeDocument/2006/relationships/image" Target="../media/image5.jpeg" /><Relationship Id="rId7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slide" Target="slide1.xml" TargetMode="Internal" /><Relationship Id="rId6" Type="http://schemas.openxmlformats.org/officeDocument/2006/relationships/image" Target="../media/image1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3.jpeg" /><Relationship Id="rId4" Type="http://schemas.openxmlformats.org/officeDocument/2006/relationships/image" Target="../media/image1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jpe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Relationship Id="rId4" Type="http://schemas.openxmlformats.org/officeDocument/2006/relationships/image" Target="../media/image3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33.png" /><Relationship Id="rId4" Type="http://schemas.openxmlformats.org/officeDocument/2006/relationships/image" Target="../media/image36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7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584200" y="1497330"/>
            <a:ext cx="11022965" cy="23069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80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“光荣属于希腊，伟大属于罗马。”</a:t>
            </a:r>
            <a:endParaRPr lang="en-US" altLang="zh-CN" sz="480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480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</a:t>
            </a:r>
          </a:p>
          <a:p>
            <a:pPr algn="r"/>
            <a:r>
              <a:rPr lang="en-US" altLang="zh-CN" sz="480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80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爱伦坡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4"/>
          <p:cNvSpPr txBox="1"/>
          <p:nvPr/>
        </p:nvSpPr>
        <p:spPr>
          <a:xfrm>
            <a:off x="1777365" y="547370"/>
            <a:ext cx="863727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720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</a:t>
            </a:r>
            <a:r>
              <a:rPr lang="en-US" altLang="zh-CN" sz="720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sz="720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</a:t>
            </a:r>
            <a:endParaRPr lang="en-US" altLang="zh-CN" sz="720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 fontAlgn="auto">
              <a:lnSpc>
                <a:spcPct val="150000"/>
              </a:lnSpc>
            </a:pPr>
            <a:r>
              <a:rPr lang="zh-CN" altLang="en-US" sz="720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希腊罗马古典文化</a:t>
            </a:r>
          </a:p>
        </p:txBody>
      </p:sp>
      <p:pic>
        <p:nvPicPr>
          <p:cNvPr id="3074" name="Picture 2" descr="https://timgsa.baidu.com/timg?image&amp;quality=80&amp;size=b9999_10000&amp;sec=1525170285015&amp;di=b661eeffb9f0479e526aaf8501be0a0c&amp;imgtype=0&amp;src=http%3A%2F%2Fimgsrc.baidu.com%2Fimgad%2Fpic%2Fitem%2F9358d109b3de9c82a77deb126681800a19d84316.jpg"/>
          <p:cNvPicPr>
            <a:picLocks noChangeAspect="1" noChangeArrowheads="1"/>
          </p:cNvPicPr>
          <p:nvPr/>
        </p:nvPicPr>
        <p:blipFill>
          <a:blip r:embed="rId3"/>
          <a:srcRect l="2244" r="4934" b="14771"/>
          <a:stretch>
            <a:fillRect/>
          </a:stretch>
        </p:blipFill>
        <p:spPr bwMode="auto">
          <a:xfrm>
            <a:off x="2959100" y="4364990"/>
            <a:ext cx="3177540" cy="1946275"/>
          </a:xfrm>
          <a:prstGeom prst="rect">
            <a:avLst/>
          </a:prstGeom>
          <a:noFill/>
        </p:spPr>
      </p:pic>
      <p:pic>
        <p:nvPicPr>
          <p:cNvPr id="3082" name="Picture 10" descr="https://timgsa.baidu.com/timg?image&amp;quality=80&amp;size=b9999_10000&amp;sec=1525170961725&amp;di=5334500c21228e81e8da1f8dc99e2b1a&amp;imgtype=0&amp;src=http%3A%2F%2Fphotocdn.sohu.com%2F20160517%2FImg449944513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6215" y="4364990"/>
            <a:ext cx="2762250" cy="1946275"/>
          </a:xfrm>
          <a:prstGeom prst="rect">
            <a:avLst/>
          </a:prstGeom>
          <a:noFill/>
        </p:spPr>
      </p:pic>
      <p:pic>
        <p:nvPicPr>
          <p:cNvPr id="3076" name="Picture 4" descr="https://timgsa.baidu.com/timg?image&amp;quality=80&amp;size=b9999_10000&amp;sec=1525170332927&amp;di=907da06b40d6cbf0eeb7e719a472e455&amp;imgtype=0&amp;src=http%3A%2F%2Fimg15.3lian.com%2F2015%2Fa1%2F02%2Fd%2F163.jpg"/>
          <p:cNvPicPr>
            <a:picLocks noChangeAspect="1" noChangeArrowheads="1"/>
          </p:cNvPicPr>
          <p:nvPr/>
        </p:nvPicPr>
        <p:blipFill>
          <a:blip r:embed="rId5"/>
          <a:srcRect r="-11944"/>
          <a:stretch>
            <a:fillRect/>
          </a:stretch>
        </p:blipFill>
        <p:spPr bwMode="auto">
          <a:xfrm>
            <a:off x="6121400" y="4347845"/>
            <a:ext cx="3166110" cy="1962785"/>
          </a:xfrm>
          <a:prstGeom prst="rect">
            <a:avLst/>
          </a:prstGeom>
          <a:noFill/>
        </p:spPr>
      </p:pic>
      <p:pic>
        <p:nvPicPr>
          <p:cNvPr id="3080" name="Picture 8" descr="https://timgsa.baidu.com/timg?image&amp;quality=80&amp;size=b9999_10000&amp;sec=1525170894241&amp;di=c159480a4268309f7880225094af9df2&amp;imgtype=0&amp;src=http%3A%2F%2Fimgsrc.baidu.com%2Fimage%2Fc0%253Dshijue1%252C0%252C0%252C294%252C40%2Fsign%3Dae840ef3f71f4134f43a0d3d4d76ffbf%2F960a304e251f95cad95201a6c3177f3e6709527e.jpg"/>
          <p:cNvPicPr>
            <a:picLocks noChangeAspect="1" noChangeArrowheads="1"/>
          </p:cNvPicPr>
          <p:nvPr/>
        </p:nvPicPr>
        <p:blipFill>
          <a:blip r:embed="rId6"/>
          <a:srcRect l="5879" t="11255" r="6552" b="9867"/>
          <a:stretch>
            <a:fillRect/>
          </a:stretch>
        </p:blipFill>
        <p:spPr bwMode="auto">
          <a:xfrm>
            <a:off x="8949055" y="4347845"/>
            <a:ext cx="3065145" cy="1962785"/>
          </a:xfrm>
          <a:prstGeom prst="rect">
            <a:avLst/>
          </a:prstGeom>
          <a:noFill/>
        </p:spPr>
      </p:pic>
      <p:cxnSp>
        <p:nvCxnSpPr>
          <p:cNvPr id="11" name="直接连接符 10"/>
          <p:cNvCxnSpPr/>
          <p:nvPr/>
        </p:nvCxnSpPr>
        <p:spPr>
          <a:xfrm flipV="1">
            <a:off x="165735" y="4326890"/>
            <a:ext cx="11870690" cy="20955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49860" y="6290310"/>
            <a:ext cx="11870690" cy="20955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51520" y="87015"/>
            <a:ext cx="352839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 古代欧洲文明</a:t>
            </a:r>
            <a:endParaRPr lang="zh-CN" altLang="en-US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7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57480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一、文学和雕塑</a:t>
            </a:r>
          </a:p>
        </p:txBody>
      </p:sp>
      <p:sp>
        <p:nvSpPr>
          <p:cNvPr id="4" name="矩形 3"/>
          <p:cNvSpPr/>
          <p:nvPr/>
        </p:nvSpPr>
        <p:spPr>
          <a:xfrm>
            <a:off x="323850" y="1990090"/>
            <a:ext cx="140716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文学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1876425" y="1432878"/>
            <a:ext cx="288925" cy="1943100"/>
          </a:xfrm>
          <a:prstGeom prst="leftBrace">
            <a:avLst>
              <a:gd name="adj1" fmla="val 56043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471103" y="1053465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/>
                <a:ea typeface="黑体" panose="02010609060101010101" charset="-122"/>
              </a:rPr>
              <a:t>希腊神话</a:t>
            </a:r>
          </a:p>
        </p:txBody>
      </p:sp>
      <p:pic>
        <p:nvPicPr>
          <p:cNvPr id="7" name="图片 6" descr="4230492-2018010317180842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5" y="3755390"/>
            <a:ext cx="3505835" cy="3044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 descr="timg (2)"/>
          <p:cNvPicPr>
            <a:picLocks noChangeAspect="1"/>
          </p:cNvPicPr>
          <p:nvPr/>
        </p:nvPicPr>
        <p:blipFill>
          <a:blip r:embed="rId3"/>
          <a:srcRect b="8536"/>
          <a:stretch>
            <a:fillRect/>
          </a:stretch>
        </p:blipFill>
        <p:spPr>
          <a:xfrm>
            <a:off x="8611235" y="3755390"/>
            <a:ext cx="3318510" cy="305879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744085" y="1053465"/>
            <a:ext cx="51523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/>
              <a:t>特点：神人同形同性</a:t>
            </a:r>
          </a:p>
        </p:txBody>
      </p:sp>
      <p:pic>
        <p:nvPicPr>
          <p:cNvPr id="11" name="图片 10" descr="20140418165049-20504777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1205" y="3755390"/>
            <a:ext cx="3404235" cy="30568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5310182" y="1857364"/>
            <a:ext cx="6810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（</a:t>
            </a:r>
            <a:r>
              <a:rPr lang="en-US" altLang="zh-CN" sz="2800" b="1" smtClean="0"/>
              <a:t>1</a:t>
            </a:r>
            <a:r>
              <a:rPr lang="zh-CN" altLang="en-US" sz="2800" b="1" smtClean="0"/>
              <a:t>）神具有人的形态美</a:t>
            </a:r>
            <a:endParaRPr lang="en-US" altLang="zh-CN" sz="2800" b="1" smtClean="0"/>
          </a:p>
          <a:p>
            <a:r>
              <a:rPr lang="zh-CN" altLang="en-US" sz="2800" b="1" smtClean="0"/>
              <a:t>（</a:t>
            </a:r>
            <a:r>
              <a:rPr lang="en-US" altLang="zh-CN" sz="2800" b="1" smtClean="0"/>
              <a:t>2</a:t>
            </a:r>
            <a:r>
              <a:rPr lang="zh-CN" altLang="en-US" sz="2800" b="1" smtClean="0"/>
              <a:t>）神又有人的七情六欲，参与人的活动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1"/>
      <p:bldP spid="1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57480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一、文学和雕塑</a:t>
            </a:r>
          </a:p>
        </p:txBody>
      </p:sp>
      <p:sp>
        <p:nvSpPr>
          <p:cNvPr id="4" name="矩形 3"/>
          <p:cNvSpPr/>
          <p:nvPr/>
        </p:nvSpPr>
        <p:spPr>
          <a:xfrm>
            <a:off x="415290" y="1698625"/>
            <a:ext cx="140716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文学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2091690" y="1294765"/>
            <a:ext cx="104775" cy="1697355"/>
          </a:xfrm>
          <a:prstGeom prst="leftBrace">
            <a:avLst>
              <a:gd name="adj1" fmla="val 56043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316798" y="1053465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/>
                <a:ea typeface="黑体" panose="02010609060101010101" charset="-122"/>
              </a:rPr>
              <a:t>希腊神话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118100" y="1053465"/>
            <a:ext cx="51523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/>
              <a:t>特点：神人同形同性</a:t>
            </a:r>
          </a:p>
        </p:txBody>
      </p:sp>
      <p:sp>
        <p:nvSpPr>
          <p:cNvPr id="2" name="矩形 1"/>
          <p:cNvSpPr/>
          <p:nvPr/>
        </p:nvSpPr>
        <p:spPr>
          <a:xfrm>
            <a:off x="1980883" y="2676525"/>
            <a:ext cx="293751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/>
                <a:ea typeface="黑体" panose="02010609060101010101" charset="-122"/>
              </a:rPr>
              <a:t>《荷马史诗》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118100" y="2676525"/>
            <a:ext cx="65836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包括</a:t>
            </a:r>
            <a:r>
              <a:rPr lang="en-US" altLang="zh-CN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《</a:t>
            </a:r>
            <a:r>
              <a:rPr lang="zh-CN" altLang="en-US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伊里亚特</a:t>
            </a:r>
            <a:r>
              <a:rPr lang="en-US" altLang="zh-CN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》</a:t>
            </a:r>
            <a:r>
              <a:rPr lang="zh-CN" altLang="en-US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和</a:t>
            </a:r>
            <a:r>
              <a:rPr lang="en-US" altLang="zh-CN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《</a:t>
            </a:r>
            <a:r>
              <a:rPr lang="zh-CN" altLang="en-US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奥德赛</a:t>
            </a:r>
            <a:r>
              <a:rPr lang="en-US" altLang="zh-CN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》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990" y="3393440"/>
            <a:ext cx="3420110" cy="2715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2381250" y="6287770"/>
            <a:ext cx="21380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盲诗人荷马</a:t>
            </a:r>
          </a:p>
        </p:txBody>
      </p:sp>
      <p:pic>
        <p:nvPicPr>
          <p:cNvPr id="29704" name="图片 29703" descr="《伊利亚特》封面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7625" y="3321685"/>
            <a:ext cx="2309495" cy="3359150"/>
          </a:xfrm>
          <a:prstGeom prst="rect">
            <a:avLst/>
          </a:prstGeom>
          <a:noFill/>
          <a:ln w="508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2774" name="图片 32773" descr="《奥德赛》封面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11640" y="3293110"/>
            <a:ext cx="2369820" cy="3416300"/>
          </a:xfrm>
          <a:prstGeom prst="rect">
            <a:avLst/>
          </a:prstGeom>
          <a:noFill/>
          <a:ln w="508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4" name="TextBox 4"/>
          <p:cNvSpPr txBox="1"/>
          <p:nvPr/>
        </p:nvSpPr>
        <p:spPr>
          <a:xfrm>
            <a:off x="1822450" y="4151630"/>
            <a:ext cx="10042525" cy="11988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smtClean="0">
                <a:solidFill>
                  <a:schemeClr val="tx1"/>
                </a:solidFill>
                <a:latin typeface="+mn-ea"/>
              </a:rPr>
              <a:t>    《</a:t>
            </a:r>
            <a:r>
              <a:rPr lang="zh-CN" altLang="en-US" sz="3600" b="1" smtClean="0">
                <a:solidFill>
                  <a:schemeClr val="tx1"/>
                </a:solidFill>
                <a:latin typeface="+mn-ea"/>
              </a:rPr>
              <a:t>荷马史诗</a:t>
            </a:r>
            <a:r>
              <a:rPr lang="en-US" altLang="zh-CN" sz="3600" b="1" smtClean="0">
                <a:solidFill>
                  <a:schemeClr val="tx1"/>
                </a:solidFill>
                <a:latin typeface="+mn-ea"/>
              </a:rPr>
              <a:t>》</a:t>
            </a:r>
            <a:r>
              <a:rPr lang="zh-CN" altLang="en-US" sz="3600" b="1" smtClean="0">
                <a:solidFill>
                  <a:schemeClr val="tx1"/>
                </a:solidFill>
                <a:latin typeface="+mn-ea"/>
              </a:rPr>
              <a:t>是宝贵的文学遗产，也是了解早期希腊社会的重要文献。</a:t>
            </a:r>
            <a:endParaRPr lang="zh-CN" altLang="en-US" sz="3600" b="1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1"/>
      <p:bldP spid="13" grpId="2"/>
      <p:bldP spid="14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57480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一、文学和雕塑</a:t>
            </a:r>
          </a:p>
        </p:txBody>
      </p:sp>
      <p:sp>
        <p:nvSpPr>
          <p:cNvPr id="4" name="矩形 3"/>
          <p:cNvSpPr/>
          <p:nvPr/>
        </p:nvSpPr>
        <p:spPr>
          <a:xfrm>
            <a:off x="574040" y="1163955"/>
            <a:ext cx="140716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雕塑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891155" y="1163955"/>
            <a:ext cx="706945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Arial" pitchFamily="34" charset="0"/>
                <a:sym typeface="+mn-ea"/>
              </a:rPr>
              <a:t>代表：宙斯像、</a:t>
            </a:r>
            <a:r>
              <a:rPr lang="en-US" altLang="zh-CN" sz="3600" b="1">
                <a:solidFill>
                  <a:schemeClr val="tx1"/>
                </a:solidFill>
                <a:latin typeface="Arial" pitchFamily="34" charset="0"/>
                <a:sym typeface="+mn-ea"/>
              </a:rPr>
              <a:t>《</a:t>
            </a:r>
            <a:r>
              <a:rPr lang="zh-CN" altLang="en-US" sz="3600" b="1">
                <a:solidFill>
                  <a:schemeClr val="tx1"/>
                </a:solidFill>
                <a:latin typeface="Arial" pitchFamily="34" charset="0"/>
                <a:sym typeface="+mn-ea"/>
              </a:rPr>
              <a:t>掷铁饼者</a:t>
            </a:r>
            <a:r>
              <a:rPr lang="en-US" altLang="zh-CN" sz="3600" b="1">
                <a:solidFill>
                  <a:schemeClr val="tx1"/>
                </a:solidFill>
                <a:latin typeface="Arial" pitchFamily="34" charset="0"/>
                <a:sym typeface="+mn-ea"/>
              </a:rPr>
              <a:t>》</a:t>
            </a:r>
            <a:r>
              <a:rPr lang="zh-CN" altLang="en-US" sz="3600" b="1">
                <a:solidFill>
                  <a:schemeClr val="tx1"/>
                </a:solidFill>
                <a:latin typeface="Arial" pitchFamily="34" charset="0"/>
                <a:sym typeface="+mn-ea"/>
              </a:rPr>
              <a:t>等。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6910" y="1857364"/>
            <a:ext cx="3786214" cy="471453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0594" name="图片 110593" descr="米隆的《掷铁饼者》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981075"/>
            <a:ext cx="4751917" cy="56165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0595" name="文本框 110594"/>
          <p:cNvSpPr txBox="1">
            <a:spLocks noChangeArrowheads="1"/>
          </p:cNvSpPr>
          <p:nvPr/>
        </p:nvSpPr>
        <p:spPr bwMode="auto">
          <a:xfrm>
            <a:off x="6479118" y="476251"/>
            <a:ext cx="533823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不完整，却是完美！</a:t>
            </a:r>
            <a:endParaRPr lang="zh-CN" altLang="en-US" b="1"/>
          </a:p>
        </p:txBody>
      </p:sp>
      <p:sp>
        <p:nvSpPr>
          <p:cNvPr id="110596" name="文本框 110595"/>
          <p:cNvSpPr txBox="1">
            <a:spLocks noChangeArrowheads="1"/>
          </p:cNvSpPr>
          <p:nvPr/>
        </p:nvSpPr>
        <p:spPr bwMode="auto">
          <a:xfrm>
            <a:off x="5334398" y="981076"/>
            <a:ext cx="615553" cy="5400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</a:rPr>
              <a:t>精神和肉体协调统一</a:t>
            </a:r>
            <a:r>
              <a:rPr lang="en-US" altLang="zh-CN" sz="2800" b="1">
                <a:solidFill>
                  <a:schemeClr val="hlink"/>
                </a:solidFill>
              </a:rPr>
              <a:t>——</a:t>
            </a:r>
            <a:r>
              <a:rPr lang="zh-CN" altLang="en-US" sz="2800" b="1">
                <a:solidFill>
                  <a:schemeClr val="hlink"/>
                </a:solidFill>
              </a:rPr>
              <a:t>掷铁饼者</a:t>
            </a:r>
          </a:p>
        </p:txBody>
      </p:sp>
      <p:pic>
        <p:nvPicPr>
          <p:cNvPr id="110597" name="图片 110596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383867" y="1412876"/>
            <a:ext cx="3937000" cy="50387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0598" name="文本框 110597"/>
          <p:cNvSpPr txBox="1">
            <a:spLocks noChangeArrowheads="1"/>
          </p:cNvSpPr>
          <p:nvPr/>
        </p:nvSpPr>
        <p:spPr bwMode="auto">
          <a:xfrm>
            <a:off x="10952945" y="1989139"/>
            <a:ext cx="1046440" cy="39892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</a:rPr>
              <a:t>纯洁如光芒、如和谐乐音</a:t>
            </a:r>
          </a:p>
          <a:p>
            <a:r>
              <a:rPr lang="zh-CN" altLang="en-US" sz="2800" b="1">
                <a:solidFill>
                  <a:schemeClr val="accent2"/>
                </a:solidFill>
              </a:rPr>
              <a:t>的完美女神</a:t>
            </a:r>
            <a:r>
              <a:rPr lang="en-US" altLang="zh-CN" sz="2800" b="1">
                <a:solidFill>
                  <a:schemeClr val="accent2"/>
                </a:solidFill>
              </a:rPr>
              <a:t>——</a:t>
            </a:r>
            <a:r>
              <a:rPr lang="zh-CN" altLang="en-US" sz="2800" b="1">
                <a:solidFill>
                  <a:schemeClr val="accent2"/>
                </a:solidFill>
              </a:rPr>
              <a:t>维纳斯</a:t>
            </a:r>
          </a:p>
        </p:txBody>
      </p:sp>
      <p:sp>
        <p:nvSpPr>
          <p:cNvPr id="7175" name="矩形 110598"/>
          <p:cNvSpPr>
            <a:spLocks noChangeArrowheads="1"/>
          </p:cNvSpPr>
          <p:nvPr/>
        </p:nvSpPr>
        <p:spPr bwMode="auto">
          <a:xfrm>
            <a:off x="-33867" y="1"/>
            <a:ext cx="1422184" cy="830997"/>
          </a:xfrm>
          <a:prstGeom prst="rect">
            <a:avLst/>
          </a:prstGeom>
          <a:solidFill>
            <a:schemeClr val="bg1"/>
          </a:solidFill>
          <a:ln w="63500">
            <a:solidFill>
              <a:srgbClr val="8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</a:rPr>
              <a:t>雕塑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1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grpId="2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6" grpId="1"/>
      <p:bldP spid="110598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二、建筑艺术</a:t>
            </a:r>
          </a:p>
        </p:txBody>
      </p:sp>
      <p:pic>
        <p:nvPicPr>
          <p:cNvPr id="4" name="图片 3" descr="20120623131327211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435" y="1346200"/>
            <a:ext cx="5681345" cy="4559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TextBox 5"/>
          <p:cNvSpPr txBox="1"/>
          <p:nvPr/>
        </p:nvSpPr>
        <p:spPr>
          <a:xfrm>
            <a:off x="2238058" y="6048693"/>
            <a:ext cx="28797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帕特农神庙遗址</a:t>
            </a:r>
          </a:p>
        </p:txBody>
      </p:sp>
      <p:sp>
        <p:nvSpPr>
          <p:cNvPr id="21507" name="文本框 2"/>
          <p:cNvSpPr txBox="1"/>
          <p:nvPr/>
        </p:nvSpPr>
        <p:spPr>
          <a:xfrm>
            <a:off x="6953256" y="1643050"/>
            <a:ext cx="4411980" cy="37856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希腊建筑艺术主要体现在                  </a:t>
            </a:r>
            <a:r>
              <a:rPr lang="en-US" altLang="zh-CN" sz="320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,</a:t>
            </a:r>
            <a:r>
              <a:rPr lang="zh-CN" altLang="en-US" sz="320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神庙四周以     </a:t>
            </a:r>
          </a:p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                       环绕，柱身有粗有细</a:t>
            </a:r>
            <a:r>
              <a:rPr lang="en-US" altLang="zh-CN" sz="3200" smtClean="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,</a:t>
            </a:r>
            <a:r>
              <a:rPr lang="zh-CN" altLang="en-US" sz="3200" smtClean="0">
                <a:latin typeface="Calibri"/>
                <a:ea typeface="黑体" panose="02010609060101010101" charset="-122"/>
              </a:rPr>
              <a:t>                       </a:t>
            </a:r>
            <a:r>
              <a:rPr lang="zh-CN" altLang="en-US" sz="3200" smtClean="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是 典型</a:t>
            </a:r>
            <a:r>
              <a:rPr lang="zh-CN" altLang="en-US" sz="3200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代表。</a:t>
            </a:r>
          </a:p>
        </p:txBody>
      </p:sp>
      <p:cxnSp>
        <p:nvCxnSpPr>
          <p:cNvPr id="2" name="直接连接符 1"/>
          <p:cNvCxnSpPr/>
          <p:nvPr/>
        </p:nvCxnSpPr>
        <p:spPr>
          <a:xfrm>
            <a:off x="7573010" y="3200400"/>
            <a:ext cx="1691640" cy="12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7429500" y="3972560"/>
            <a:ext cx="1691640" cy="12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7737475" y="2555240"/>
            <a:ext cx="13836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神 庙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096396" y="4058671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帕特农神庙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67834" y="4641858"/>
            <a:ext cx="228601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6"/>
          <p:cNvSpPr txBox="1"/>
          <p:nvPr/>
        </p:nvSpPr>
        <p:spPr>
          <a:xfrm>
            <a:off x="7667636" y="3357562"/>
            <a:ext cx="12401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廊 柱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53190" y="5763300"/>
            <a:ext cx="164307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庄重典雅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10578" y="5786454"/>
            <a:ext cx="164307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气势恢宏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167966" y="5786454"/>
            <a:ext cx="164307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华美壮丽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19458" name="Picture 2" descr="https://p2-q.mafengwo.net/s10/M00/39/0E/wKgBZ1nczQyAIRsNAADEpyDtttw31.jpeg?imageView2%2F2%2Fw%2F600%2Fq%2F90%7CimageMogr2%2Fstrip%2Fquality%2F90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23836" y="1500174"/>
            <a:ext cx="5715000" cy="42862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13" grpId="2"/>
      <p:bldP spid="16" grpId="3"/>
      <p:bldP spid="17" grpId="4"/>
      <p:bldP spid="18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二、建筑艺术</a:t>
            </a:r>
          </a:p>
        </p:txBody>
      </p:sp>
      <p:pic>
        <p:nvPicPr>
          <p:cNvPr id="2" name="Picture 5" descr="https://timgsa.baidu.com/timg?image&amp;quality=80&amp;size=b9999_10000&amp;sec=1525192804366&amp;di=e2ec5f98a41aa10c3ea2e422386cbd23&amp;imgtype=0&amp;src=http%3A%2F%2Fn1.itc.cn%2Fimg8%2Fwb%2Frecom%2F2016%2F08%2F16%2F147135940898280212.JPE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88620" y="1486535"/>
            <a:ext cx="6317615" cy="41459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510" name="TextBox 5"/>
          <p:cNvSpPr txBox="1"/>
          <p:nvPr/>
        </p:nvSpPr>
        <p:spPr>
          <a:xfrm>
            <a:off x="2473325" y="5821045"/>
            <a:ext cx="26447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罗马大竞技场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433945" y="2238375"/>
            <a:ext cx="4564380" cy="2861310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>
            <a:spAutoFit/>
          </a:bodyPr>
          <a:lstStyle/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latin typeface="+mn-ea"/>
              </a:rPr>
              <a:t> </a:t>
            </a:r>
            <a:r>
              <a:rPr lang="zh-CN" altLang="en-US" sz="3600" b="1" smtClean="0">
                <a:latin typeface="+mn-ea"/>
              </a:rPr>
              <a:t>   罗马建筑吸收了希腊建筑的特点，并有所创新。如石拱门、穹顶等，</a:t>
            </a:r>
            <a:r>
              <a:rPr lang="zh-CN" altLang="en-US" sz="3600" b="1" smtClean="0">
                <a:solidFill>
                  <a:srgbClr val="FF0000"/>
                </a:solidFill>
                <a:latin typeface="+mn-ea"/>
              </a:rPr>
              <a:t>既坚固结实，又华丽宏伟</a:t>
            </a:r>
            <a:r>
              <a:rPr lang="zh-CN" altLang="en-US" sz="3600" b="1" smtClean="0">
                <a:latin typeface="+mn-ea"/>
              </a:rPr>
              <a:t>。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8" name="图片 6" descr="954126_103350692149_2"/>
          <p:cNvPicPr>
            <a:picLocks noChangeAspect="1"/>
          </p:cNvPicPr>
          <p:nvPr/>
        </p:nvPicPr>
        <p:blipFill>
          <a:blip r:embed="rId2"/>
          <a:srcRect l="4900" t="5135" b="4596"/>
          <a:stretch>
            <a:fillRect/>
          </a:stretch>
        </p:blipFill>
        <p:spPr>
          <a:xfrm>
            <a:off x="2238375" y="428625"/>
            <a:ext cx="7287895" cy="518797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167306" y="6072206"/>
            <a:ext cx="17424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/>
              <a:t>凯旋门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fayou24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09654" y="4500570"/>
            <a:ext cx="4321175" cy="18653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" name="图片 3" descr="pic_5d56b00df0240fa7ecc5fcf64fa0a80a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810248" y="642918"/>
            <a:ext cx="5903913" cy="33845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extBox 20"/>
          <p:cNvSpPr txBox="1">
            <a:spLocks noChangeArrowheads="1"/>
          </p:cNvSpPr>
          <p:nvPr/>
        </p:nvSpPr>
        <p:spPr bwMode="auto">
          <a:xfrm>
            <a:off x="6024562" y="4214818"/>
            <a:ext cx="30241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latin typeface="宋体" panose="02010600030101010101" pitchFamily="2" charset="-122"/>
              </a:rPr>
              <a:t>高架水道桥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 descr="57820589715903056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6145" y="2321560"/>
            <a:ext cx="6152515" cy="44551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57820589715903056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" y="103505"/>
            <a:ext cx="6399530" cy="4280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402840" y="4485005"/>
            <a:ext cx="17424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/>
              <a:t>万神庙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9094" name="文本框 89093"/>
          <p:cNvSpPr txBox="1"/>
          <p:nvPr/>
        </p:nvSpPr>
        <p:spPr>
          <a:xfrm>
            <a:off x="932815" y="183515"/>
            <a:ext cx="10680065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i="1">
                <a:solidFill>
                  <a:srgbClr val="0000FF"/>
                </a:solidFill>
                <a:latin typeface="Arial" pitchFamily="34" charset="0"/>
                <a:ea typeface="黑体" panose="02010609060101010101" charset="-122"/>
              </a:rPr>
              <a:t>比较图片，看看今天的建筑与古希腊、古罗马建筑有什么相似之处？</a:t>
            </a:r>
          </a:p>
        </p:txBody>
      </p:sp>
      <p:pic>
        <p:nvPicPr>
          <p:cNvPr id="89090" name="图片 89089" descr="美国议会大厦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795" y="1012190"/>
            <a:ext cx="4572000" cy="27584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9091" name="图片 89090" descr="罗马万神殿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515" y="1972945"/>
            <a:ext cx="4597400" cy="31267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9095" name="图片 89094" descr="比利时议会大厦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95" y="4033838"/>
            <a:ext cx="457200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2" name="文本框 89091"/>
          <p:cNvSpPr txBox="1"/>
          <p:nvPr/>
        </p:nvSpPr>
        <p:spPr>
          <a:xfrm>
            <a:off x="1559560" y="5106670"/>
            <a:ext cx="28606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罗马万神殿</a:t>
            </a:r>
          </a:p>
        </p:txBody>
      </p:sp>
      <p:sp>
        <p:nvSpPr>
          <p:cNvPr id="89093" name="矩形 89092"/>
          <p:cNvSpPr/>
          <p:nvPr/>
        </p:nvSpPr>
        <p:spPr>
          <a:xfrm>
            <a:off x="11367770" y="1483995"/>
            <a:ext cx="42608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美国白宫</a:t>
            </a:r>
          </a:p>
        </p:txBody>
      </p:sp>
      <p:sp>
        <p:nvSpPr>
          <p:cNvPr id="89096" name="矩形 89095"/>
          <p:cNvSpPr/>
          <p:nvPr/>
        </p:nvSpPr>
        <p:spPr>
          <a:xfrm>
            <a:off x="11330305" y="3813810"/>
            <a:ext cx="70802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itchFamily="2" charset="-122"/>
              </a:rPr>
              <a:t>比利时议会大厦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9094" name="文本框 89093"/>
          <p:cNvSpPr txBox="1"/>
          <p:nvPr/>
        </p:nvSpPr>
        <p:spPr>
          <a:xfrm>
            <a:off x="932815" y="183515"/>
            <a:ext cx="10680065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i="1">
                <a:solidFill>
                  <a:srgbClr val="0000FF"/>
                </a:solidFill>
                <a:latin typeface="Arial" pitchFamily="34" charset="0"/>
                <a:ea typeface="黑体" panose="02010609060101010101" charset="-122"/>
              </a:rPr>
              <a:t>比较图片，看看今天的建筑与古希腊、古罗马建筑有什么相似之处？</a:t>
            </a:r>
          </a:p>
        </p:txBody>
      </p:sp>
      <p:pic>
        <p:nvPicPr>
          <p:cNvPr id="2" name="Picture 4" descr="http://www.rugesy.cn/pic/YjIuYWMtaW1hZ2VzLmNkbm15c3BhY2UuY24vY25pbWFnZXMwMS8yL2xfMzg1NjUwMTU0YTA2NTRmMTY2NmZmMGE1ZDI4YTk0N2MuanBn.jpg"/>
          <p:cNvPicPr>
            <a:picLocks noChangeAspect="1" noChangeArrowheads="1"/>
          </p:cNvPicPr>
          <p:nvPr/>
        </p:nvPicPr>
        <p:blipFill>
          <a:blip r:embed="rId2"/>
          <a:srcRect b="8429"/>
          <a:stretch>
            <a:fillRect/>
          </a:stretch>
        </p:blipFill>
        <p:spPr bwMode="auto">
          <a:xfrm>
            <a:off x="705798" y="2098905"/>
            <a:ext cx="4896544" cy="2661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163" name="矩形 4"/>
          <p:cNvSpPr/>
          <p:nvPr/>
        </p:nvSpPr>
        <p:spPr>
          <a:xfrm>
            <a:off x="1821498" y="4759960"/>
            <a:ext cx="2663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古罗马竞技场</a:t>
            </a:r>
          </a:p>
        </p:txBody>
      </p:sp>
      <p:pic>
        <p:nvPicPr>
          <p:cNvPr id="921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1360" y="948055"/>
            <a:ext cx="4137025" cy="25908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</p:pic>
      <p:sp>
        <p:nvSpPr>
          <p:cNvPr id="92166" name="矩形 8"/>
          <p:cNvSpPr/>
          <p:nvPr/>
        </p:nvSpPr>
        <p:spPr>
          <a:xfrm>
            <a:off x="7479030" y="3538855"/>
            <a:ext cx="33216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Calibri"/>
                <a:ea typeface="宋体" pitchFamily="2" charset="-122"/>
              </a:rPr>
              <a:t>荷兰现代歌剧院</a:t>
            </a:r>
          </a:p>
        </p:txBody>
      </p:sp>
      <p:sp>
        <p:nvSpPr>
          <p:cNvPr id="92169" name="矩形 8"/>
          <p:cNvSpPr/>
          <p:nvPr/>
        </p:nvSpPr>
        <p:spPr>
          <a:xfrm>
            <a:off x="7098665" y="6171565"/>
            <a:ext cx="40817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Calibri"/>
                <a:ea typeface="宋体" pitchFamily="2" charset="-122"/>
              </a:rPr>
              <a:t>伦敦奥林匹克体育场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15189" r="9975"/>
          <a:stretch>
            <a:fillRect/>
          </a:stretch>
        </p:blipFill>
        <p:spPr>
          <a:xfrm>
            <a:off x="6857365" y="4060825"/>
            <a:ext cx="4565015" cy="211074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三、哲学和法学</a:t>
            </a:r>
            <a:endParaRPr lang="en-US" altLang="zh-CN" sz="48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8440" name="Picture 7" descr="雅典学院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060" y="1003300"/>
            <a:ext cx="9431020" cy="5657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1025222" y="2500306"/>
            <a:ext cx="800219" cy="21431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b="1" smtClean="0">
                <a:solidFill>
                  <a:srgbClr val="002060"/>
                </a:solidFill>
              </a:rPr>
              <a:t>雅典学院</a:t>
            </a:r>
            <a:endParaRPr lang="zh-CN" altLang="en-US" sz="40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三、哲学和法学</a:t>
            </a:r>
            <a:endParaRPr lang="en-US" altLang="zh-CN" sz="4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2670" y="1157605"/>
            <a:ext cx="202184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哲学</a:t>
            </a:r>
          </a:p>
        </p:txBody>
      </p:sp>
      <p:sp>
        <p:nvSpPr>
          <p:cNvPr id="76807" name="矩形 76806"/>
          <p:cNvSpPr/>
          <p:nvPr/>
        </p:nvSpPr>
        <p:spPr>
          <a:xfrm>
            <a:off x="3600450" y="2500948"/>
            <a:ext cx="8446770" cy="236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德谟克里特：</a:t>
            </a:r>
          </a:p>
          <a:p>
            <a:endParaRPr lang="zh-CN" altLang="en-US" sz="40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提出了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“原子论”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</a:p>
          <a:p>
            <a:r>
              <a:rPr lang="zh-CN" altLang="en-US" sz="36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认为宇宙万物是由微小的“原子”组成。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777875" y="2148205"/>
            <a:ext cx="2552065" cy="4026535"/>
            <a:chOff x="777875" y="2148205"/>
            <a:chExt cx="2552065" cy="4026535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7875" y="2148205"/>
              <a:ext cx="2552065" cy="3504565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1073785" y="5652770"/>
              <a:ext cx="1970405" cy="52197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2800" b="1">
                  <a:solidFill>
                    <a:schemeClr val="tx1"/>
                  </a:solidFill>
                  <a:latin typeface="Calibri"/>
                  <a:ea typeface="楷体_GB2312" pitchFamily="49" charset="-122"/>
                  <a:sym typeface="+mn-ea"/>
                </a:rPr>
                <a:t>德谟克里特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381356" y="1071546"/>
            <a:ext cx="8810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“哲学”的本义是</a:t>
            </a:r>
            <a:r>
              <a:rPr lang="zh-CN" altLang="en-US" sz="2400" b="1" smtClean="0">
                <a:solidFill>
                  <a:srgbClr val="FF0000"/>
                </a:solidFill>
              </a:rPr>
              <a:t>“爱好智慧之学”</a:t>
            </a:r>
            <a:r>
              <a:rPr lang="zh-CN" altLang="en-US" sz="2400" b="1" smtClean="0"/>
              <a:t>，它在古希腊被视作知识的总汇。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/>
      <p:bldP spid="9" grpId="1"/>
      <p:bldP spid="9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435" y="1734185"/>
            <a:ext cx="2447925" cy="3063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3940" y="1734185"/>
            <a:ext cx="2391410" cy="30962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0500" y="1734185"/>
            <a:ext cx="2371725" cy="3072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文本框 4"/>
          <p:cNvSpPr txBox="1"/>
          <p:nvPr/>
        </p:nvSpPr>
        <p:spPr>
          <a:xfrm>
            <a:off x="4727575" y="948690"/>
            <a:ext cx="29889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Calibri"/>
              </a:rPr>
              <a:t>古希腊三贤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29143" y="4940618"/>
            <a:ext cx="20431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Calibri"/>
              </a:rPr>
              <a:t>苏格拉底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02568" y="4940618"/>
            <a:ext cx="14938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Calibri"/>
              </a:rPr>
              <a:t>柏拉图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025765" y="4940618"/>
            <a:ext cx="23923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Calibri"/>
              </a:rPr>
              <a:t>亚里士多德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8" grpId="1"/>
      <p:bldP spid="9" grpId="2"/>
      <p:bldP spid="10" grpId="3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905" y="2308225"/>
            <a:ext cx="2447925" cy="3063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1598613" y="5514658"/>
            <a:ext cx="20431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Calibri"/>
              </a:rPr>
              <a:t>苏格拉底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三、哲学和法学</a:t>
            </a:r>
            <a:endParaRPr lang="en-US" altLang="zh-CN" sz="4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2670" y="1157605"/>
            <a:ext cx="202184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哲学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733925" y="2308225"/>
            <a:ext cx="63480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探讨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人的灵魂、美德和幸福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等问题。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386195" y="3208020"/>
            <a:ext cx="559879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①求得知识的最好办法是有系统的问和答；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②“认识你自己”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826000" y="3302000"/>
            <a:ext cx="156019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latin typeface="宋体" panose="02010600030101010101" pitchFamily="2" charset="-122"/>
                <a:ea typeface="宋体" pitchFamily="2" charset="-122"/>
                <a:sym typeface="+mn-ea"/>
              </a:rPr>
              <a:t>观点：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3972" name="Picture 2" descr="%CB%D5%B8%F1%C0%AD%B5%D7%D6%AE%CB%C0"/>
          <p:cNvPicPr>
            <a:picLocks noGrp="1" noChangeAspect="1"/>
          </p:cNvPicPr>
          <p:nvPr>
            <p:ph type="body" idx="1"/>
          </p:nvPr>
        </p:nvPicPr>
        <p:blipFill>
          <a:blip r:embed="rId2"/>
          <a:stretch>
            <a:fillRect/>
          </a:stretch>
        </p:blipFill>
        <p:spPr>
          <a:xfrm>
            <a:off x="575310" y="122555"/>
            <a:ext cx="6647815" cy="3905250"/>
          </a:xfrm>
        </p:spPr>
      </p:pic>
      <p:sp>
        <p:nvSpPr>
          <p:cNvPr id="83973" name="Text Box 5"/>
          <p:cNvSpPr txBox="1"/>
          <p:nvPr/>
        </p:nvSpPr>
        <p:spPr>
          <a:xfrm>
            <a:off x="8085138" y="1783398"/>
            <a:ext cx="3048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itchFamily="34" charset="0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0000FF"/>
                </a:solidFill>
                <a:latin typeface="Arial" pitchFamily="34" charset="0"/>
                <a:ea typeface="楷体_GB2312" pitchFamily="49" charset="-122"/>
              </a:rPr>
              <a:t>苏格拉底之死</a:t>
            </a:r>
            <a:r>
              <a:rPr lang="en-US" altLang="zh-CN" sz="3200" b="1">
                <a:solidFill>
                  <a:srgbClr val="0000FF"/>
                </a:solidFill>
                <a:latin typeface="Arial" pitchFamily="34" charset="0"/>
                <a:ea typeface="楷体_GB2312" pitchFamily="49" charset="-122"/>
              </a:rPr>
              <a:t>》</a:t>
            </a:r>
          </a:p>
        </p:txBody>
      </p:sp>
      <p:sp>
        <p:nvSpPr>
          <p:cNvPr id="120836" name="Text Box 4"/>
          <p:cNvSpPr txBox="1"/>
          <p:nvPr/>
        </p:nvSpPr>
        <p:spPr>
          <a:xfrm>
            <a:off x="1922145" y="6028055"/>
            <a:ext cx="89154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在他心目中，言论自由与真理，更甚于生命。</a:t>
            </a:r>
          </a:p>
        </p:txBody>
      </p:sp>
      <p:sp>
        <p:nvSpPr>
          <p:cNvPr id="83975" name="矩形 83974"/>
          <p:cNvSpPr/>
          <p:nvPr/>
        </p:nvSpPr>
        <p:spPr>
          <a:xfrm>
            <a:off x="1774825" y="4181475"/>
            <a:ext cx="7955280" cy="17532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  <a:latin typeface="Calibri"/>
                <a:ea typeface="黑体" panose="02010609060101010101" charset="-122"/>
              </a:rPr>
              <a:t>真理可能在少数人一边。</a:t>
            </a:r>
          </a:p>
          <a:p>
            <a:r>
              <a:rPr lang="zh-CN" altLang="en-US" sz="3600">
                <a:solidFill>
                  <a:srgbClr val="0000FF"/>
                </a:solidFill>
                <a:latin typeface="Calibri"/>
                <a:ea typeface="黑体" panose="02010609060101010101" charset="-122"/>
              </a:rPr>
              <a:t>不知道自己的无知，乃是双倍的无知</a:t>
            </a:r>
            <a:r>
              <a:rPr lang="zh-CN" altLang="en-US" sz="3600">
                <a:latin typeface="Calibri"/>
                <a:ea typeface="楷体_GB2312" pitchFamily="49" charset="-122"/>
              </a:rPr>
              <a:t>。</a:t>
            </a:r>
          </a:p>
          <a:p>
            <a:pPr algn="r"/>
            <a:r>
              <a:rPr lang="en-US" altLang="zh-CN" sz="3600">
                <a:solidFill>
                  <a:srgbClr val="0000FF"/>
                </a:solidFill>
                <a:latin typeface="Calibri"/>
                <a:ea typeface="黑体" panose="02010609060101010101" charset="-122"/>
              </a:rPr>
              <a:t>                            ——</a:t>
            </a:r>
            <a:r>
              <a:rPr lang="zh-CN" altLang="en-US" sz="3600">
                <a:solidFill>
                  <a:srgbClr val="0000FF"/>
                </a:solidFill>
                <a:latin typeface="Calibri"/>
                <a:ea typeface="黑体" panose="02010609060101010101" charset="-122"/>
              </a:rPr>
              <a:t>苏格拉底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5297" name="图片 92161" descr="达芬奇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070" y="0"/>
            <a:ext cx="52419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63" name="文本框 92162"/>
          <p:cNvSpPr txBox="1"/>
          <p:nvPr/>
        </p:nvSpPr>
        <p:spPr>
          <a:xfrm>
            <a:off x="6888480" y="333375"/>
            <a:ext cx="46145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猜一猜：</a:t>
            </a:r>
            <a:r>
              <a:rPr lang="zh-CN" altLang="en-US" sz="3600" b="1">
                <a:latin typeface="Arial" pitchFamily="34" charset="0"/>
                <a:ea typeface="宋体" pitchFamily="2" charset="-122"/>
              </a:rPr>
              <a:t>他们之间发生了什么？</a:t>
            </a:r>
          </a:p>
        </p:txBody>
      </p:sp>
      <p:sp>
        <p:nvSpPr>
          <p:cNvPr id="55299" name="文本框 92163"/>
          <p:cNvSpPr txBox="1"/>
          <p:nvPr/>
        </p:nvSpPr>
        <p:spPr>
          <a:xfrm>
            <a:off x="1285240" y="5302250"/>
            <a:ext cx="2171065" cy="8299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>
                <a:latin typeface="Arial" pitchFamily="34" charset="0"/>
                <a:ea typeface="宋体" pitchFamily="2" charset="-122"/>
              </a:rPr>
              <a:t>古希腊哲学家：</a:t>
            </a:r>
          </a:p>
          <a:p>
            <a:pPr algn="ctr"/>
            <a:r>
              <a:rPr lang="zh-CN" altLang="en-US" sz="2400" b="1">
                <a:latin typeface="Arial" pitchFamily="34" charset="0"/>
                <a:ea typeface="宋体" pitchFamily="2" charset="-122"/>
              </a:rPr>
              <a:t>柏拉图</a:t>
            </a:r>
          </a:p>
        </p:txBody>
      </p:sp>
      <p:sp>
        <p:nvSpPr>
          <p:cNvPr id="55300" name="文本框 92164"/>
          <p:cNvSpPr txBox="1"/>
          <p:nvPr/>
        </p:nvSpPr>
        <p:spPr>
          <a:xfrm>
            <a:off x="3629025" y="5302250"/>
            <a:ext cx="2207895" cy="8299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>
                <a:latin typeface="Arial" pitchFamily="34" charset="0"/>
                <a:ea typeface="宋体" pitchFamily="2" charset="-122"/>
              </a:rPr>
              <a:t>古希腊哲学家：</a:t>
            </a:r>
          </a:p>
          <a:p>
            <a:pPr algn="ctr"/>
            <a:r>
              <a:rPr lang="zh-CN" altLang="en-US" sz="2400" b="1">
                <a:latin typeface="Arial" pitchFamily="34" charset="0"/>
                <a:ea typeface="宋体" pitchFamily="2" charset="-122"/>
              </a:rPr>
              <a:t>亚里士多德</a:t>
            </a:r>
          </a:p>
        </p:txBody>
      </p:sp>
      <p:sp>
        <p:nvSpPr>
          <p:cNvPr id="92167" name="文本框 92166"/>
          <p:cNvSpPr txBox="1"/>
          <p:nvPr/>
        </p:nvSpPr>
        <p:spPr>
          <a:xfrm>
            <a:off x="7016115" y="1754505"/>
            <a:ext cx="435864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latin typeface="宋体" panose="02010600030101010101" pitchFamily="2" charset="-122"/>
                <a:ea typeface="宋体" pitchFamily="2" charset="-122"/>
              </a:rPr>
              <a:t>    </a:t>
            </a:r>
            <a:r>
              <a:rPr lang="zh-CN" altLang="en-US" sz="3200" b="1">
                <a:latin typeface="宋体" panose="02010600030101010101" pitchFamily="2" charset="-122"/>
                <a:ea typeface="宋体" pitchFamily="2" charset="-122"/>
              </a:rPr>
              <a:t>亚里士多德伸出右手，手掌向下，好象在说明：现实世界才是他的研究课题；</a:t>
            </a:r>
          </a:p>
          <a:p>
            <a:r>
              <a:rPr lang="zh-CN" altLang="en-US" sz="3200" b="1">
                <a:latin typeface="宋体" panose="02010600030101010101" pitchFamily="2" charset="-122"/>
                <a:ea typeface="宋体" pitchFamily="2" charset="-122"/>
              </a:rPr>
              <a:t>    柏拉图则右手手指向上，表示一切源于神灵的启示。这两个对立的手势，表达了他们思想上的原则分歧。</a:t>
            </a: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  <p:bldP spid="92167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77470"/>
            <a:ext cx="2371725" cy="3072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1097280" y="3149283"/>
            <a:ext cx="23923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Calibri"/>
              </a:rPr>
              <a:t>亚里士多德</a:t>
            </a:r>
          </a:p>
        </p:txBody>
      </p:sp>
      <p:sp>
        <p:nvSpPr>
          <p:cNvPr id="3" name="圆角矩形标注 2"/>
          <p:cNvSpPr/>
          <p:nvPr/>
        </p:nvSpPr>
        <p:spPr>
          <a:xfrm>
            <a:off x="4864735" y="1410970"/>
            <a:ext cx="6283325" cy="1186180"/>
          </a:xfrm>
          <a:prstGeom prst="wedgeRoundRectCallout">
            <a:avLst>
              <a:gd name="adj1" fmla="val -69050"/>
              <a:gd name="adj2" fmla="val 4737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600" b="1" strike="noStrike" noProof="1">
                <a:solidFill>
                  <a:schemeClr val="tx1"/>
                </a:solidFill>
              </a:rPr>
              <a:t>吾爱吾师，吾更爱真理。</a:t>
            </a:r>
          </a:p>
        </p:txBody>
      </p:sp>
      <p:sp>
        <p:nvSpPr>
          <p:cNvPr id="56334" name="Rectangle 7"/>
          <p:cNvSpPr/>
          <p:nvPr/>
        </p:nvSpPr>
        <p:spPr>
          <a:xfrm>
            <a:off x="3738546" y="1357298"/>
            <a:ext cx="7921625" cy="12776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 b="1">
                <a:solidFill>
                  <a:srgbClr val="800080"/>
                </a:solidFill>
                <a:latin typeface="Arial" pitchFamily="34" charset="0"/>
                <a:ea typeface="黑体" panose="02010609060101010101" charset="-122"/>
              </a:rPr>
              <a:t>真理高于一切。</a:t>
            </a:r>
          </a:p>
        </p:txBody>
      </p:sp>
      <p:sp>
        <p:nvSpPr>
          <p:cNvPr id="45067" name="Rectangle 9"/>
          <p:cNvSpPr/>
          <p:nvPr/>
        </p:nvSpPr>
        <p:spPr>
          <a:xfrm>
            <a:off x="122555" y="3954146"/>
            <a:ext cx="9603105" cy="25533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algn="ctr" fontAlgn="base"/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与柏拉图为友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宋体" pitchFamily="2" charset="-122"/>
                <a:cs typeface="+mn-cs"/>
              </a:rPr>
              <a:t>Amicus Plato,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" pitchFamily="34" charset="0"/>
                <a:ea typeface="宋体" pitchFamily="2" charset="-122"/>
                <a:cs typeface="+mn-cs"/>
              </a:rPr>
              <a:t> </a:t>
            </a:r>
          </a:p>
          <a:p>
            <a:pPr algn="ctr" fontAlgn="base"/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与亚里士多德为友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itchFamily="2" charset="-122"/>
                <a:cs typeface="+mn-cs"/>
              </a:rPr>
              <a:t>，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Arial" pitchFamily="34" charset="0"/>
                <a:ea typeface="宋体" pitchFamily="2" charset="-122"/>
                <a:cs typeface="+mn-cs"/>
              </a:rPr>
              <a:t> 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宋体" pitchFamily="2" charset="-122"/>
                <a:cs typeface="+mn-cs"/>
              </a:rPr>
              <a:t>Amicus Aristotle, </a:t>
            </a:r>
          </a:p>
          <a:p>
            <a:pPr algn="ctr" fontAlgn="base"/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更要与真理为友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itchFamily="2" charset="-122"/>
                <a:cs typeface="+mn-cs"/>
              </a:rPr>
              <a:t>。 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宋体" pitchFamily="2" charset="-122"/>
                <a:cs typeface="+mn-cs"/>
              </a:rPr>
              <a:t>Sed Magis Amicus Veritas.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" pitchFamily="34" charset="0"/>
                <a:ea typeface="宋体" pitchFamily="2" charset="-122"/>
                <a:cs typeface="+mn-cs"/>
              </a:rPr>
              <a:t> </a:t>
            </a:r>
          </a:p>
          <a:p>
            <a:pPr algn="ctr" fontAlgn="base"/>
            <a:endParaRPr lang="en-US" altLang="zh-CN" sz="3200" b="1" strike="noStrike" noProof="1"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+mn-cs"/>
            </a:endParaRPr>
          </a:p>
          <a:p>
            <a:pPr algn="ctr" fontAlgn="base"/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" pitchFamily="34" charset="0"/>
                <a:ea typeface="宋体" pitchFamily="2" charset="-122"/>
                <a:cs typeface="+mn-cs"/>
              </a:rPr>
              <a:t>                                                  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Arial" pitchFamily="34" charset="0"/>
                <a:ea typeface="幼圆" panose="02010509060101010101" pitchFamily="49" charset="-122"/>
                <a:cs typeface="+mn-cs"/>
              </a:rPr>
              <a:t>——</a:t>
            </a:r>
            <a:r>
              <a:rPr lang="en-US" altLang="zh-CN" sz="3200" b="1" strike="noStrike" noProof="1">
                <a:solidFill>
                  <a:srgbClr val="FF0000"/>
                </a:solidFill>
                <a:effectLst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+mn-cs"/>
              </a:rPr>
              <a:t>哈佛大学校训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5660" y="4058920"/>
            <a:ext cx="2409190" cy="23437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38546" y="2905780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百科全书式</a:t>
            </a:r>
            <a:r>
              <a:rPr lang="zh-CN" altLang="en-US" sz="2800" smtClean="0"/>
              <a:t>的学者，还创立了</a:t>
            </a:r>
            <a:r>
              <a:rPr lang="zh-CN" altLang="en-US" sz="2800" smtClean="0">
                <a:solidFill>
                  <a:srgbClr val="FF0000"/>
                </a:solidFill>
              </a:rPr>
              <a:t>逻辑学</a:t>
            </a:r>
            <a:r>
              <a:rPr lang="zh-CN" altLang="en-US" sz="2800" smtClean="0"/>
              <a:t>等新的学科。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6334" grpId="1"/>
      <p:bldP spid="45067" grpId="2"/>
      <p:bldP spid="8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1191" name="Rectangle 7"/>
          <p:cNvSpPr/>
          <p:nvPr/>
        </p:nvSpPr>
        <p:spPr>
          <a:xfrm>
            <a:off x="4727575" y="4612640"/>
            <a:ext cx="720407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00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00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法学家对法律进行了广泛论证，包括用于罗马公民和非公民之间关系的</a:t>
            </a:r>
            <a:r>
              <a:rPr lang="zh-CN" altLang="en-US" sz="3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万民法</a:t>
            </a:r>
            <a:r>
              <a:rPr lang="zh-CN" altLang="en-US" sz="300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、关于商品生产和交换的</a:t>
            </a:r>
            <a:r>
              <a:rPr lang="zh-CN" altLang="en-US" sz="3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经济法</a:t>
            </a:r>
            <a:r>
              <a:rPr lang="zh-CN" altLang="en-US" sz="300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，以及众多的法律概念。</a:t>
            </a:r>
          </a:p>
        </p:txBody>
      </p:sp>
      <p:sp>
        <p:nvSpPr>
          <p:cNvPr id="81930" name="Rectangle 8"/>
          <p:cNvSpPr/>
          <p:nvPr/>
        </p:nvSpPr>
        <p:spPr>
          <a:xfrm>
            <a:off x="4727575" y="1987550"/>
            <a:ext cx="72047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十二铜表法</a:t>
            </a:r>
            <a:r>
              <a:rPr lang="en-US" altLang="zh-CN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是罗马法制建设的第一步，是后世罗马法典乃至欧洲法学的渊源。</a:t>
            </a:r>
          </a:p>
        </p:txBody>
      </p:sp>
      <p:sp>
        <p:nvSpPr>
          <p:cNvPr id="81931" name="文本框 81930"/>
          <p:cNvSpPr txBox="1"/>
          <p:nvPr/>
        </p:nvSpPr>
        <p:spPr>
          <a:xfrm>
            <a:off x="1631950" y="2345373"/>
            <a:ext cx="22148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>
                <a:latin typeface="Calibri"/>
                <a:ea typeface="黑体" panose="02010609060101010101" charset="-122"/>
              </a:rPr>
              <a:t>罗马共和国</a:t>
            </a:r>
          </a:p>
        </p:txBody>
      </p:sp>
      <p:sp>
        <p:nvSpPr>
          <p:cNvPr id="81932" name="直接连接符 81931"/>
          <p:cNvSpPr/>
          <p:nvPr/>
        </p:nvSpPr>
        <p:spPr>
          <a:xfrm>
            <a:off x="3935413" y="2705735"/>
            <a:ext cx="6477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81933" name="文本框 81932"/>
          <p:cNvSpPr txBox="1"/>
          <p:nvPr/>
        </p:nvSpPr>
        <p:spPr>
          <a:xfrm>
            <a:off x="1937703" y="4938078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>
                <a:latin typeface="Calibri"/>
                <a:ea typeface="黑体" panose="02010609060101010101" charset="-122"/>
              </a:rPr>
              <a:t>罗马帝国</a:t>
            </a:r>
          </a:p>
        </p:txBody>
      </p:sp>
      <p:sp>
        <p:nvSpPr>
          <p:cNvPr id="81934" name="直接连接符 81933"/>
          <p:cNvSpPr/>
          <p:nvPr/>
        </p:nvSpPr>
        <p:spPr>
          <a:xfrm>
            <a:off x="3863023" y="5229860"/>
            <a:ext cx="792162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81937" name="文本框 81936"/>
          <p:cNvSpPr txBox="1"/>
          <p:nvPr/>
        </p:nvSpPr>
        <p:spPr>
          <a:xfrm>
            <a:off x="2458720" y="3413760"/>
            <a:ext cx="8423275" cy="1198880"/>
          </a:xfrm>
          <a:prstGeom prst="rect">
            <a:avLst/>
          </a:prstGeom>
          <a:solidFill>
            <a:srgbClr val="F3FBA3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>
                <a:latin typeface="Calibri"/>
                <a:ea typeface="黑体" panose="02010609060101010101" charset="-122"/>
              </a:rPr>
              <a:t>构成完整的罗马法学系统，对后世影响深远，法学是罗马人最伟大的成就之一。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三、哲学和法学</a:t>
            </a:r>
            <a:endParaRPr lang="en-US" altLang="zh-CN" sz="4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2670" y="1157605"/>
            <a:ext cx="202184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法学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91" grpId="0"/>
      <p:bldP spid="81930" grpId="1"/>
      <p:bldP spid="81931" grpId="2"/>
      <p:bldP spid="81933" grpId="3"/>
      <p:bldP spid="81937" grpId="4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latin typeface="黑体" panose="02010609060101010101" charset="-122"/>
                <a:ea typeface="黑体" panose="02010609060101010101" charset="-122"/>
              </a:rPr>
              <a:t>三、哲学和法学</a:t>
            </a:r>
            <a:endParaRPr lang="en-US" altLang="zh-CN" sz="4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2670" y="1157605"/>
            <a:ext cx="202184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4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法学</a:t>
            </a:r>
          </a:p>
        </p:txBody>
      </p:sp>
      <p:sp>
        <p:nvSpPr>
          <p:cNvPr id="80901" name="矩形 80900"/>
          <p:cNvSpPr/>
          <p:nvPr/>
        </p:nvSpPr>
        <p:spPr>
          <a:xfrm>
            <a:off x="1196340" y="2264410"/>
            <a:ext cx="10106025" cy="6451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i="1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“</a:t>
            </a:r>
            <a:r>
              <a:rPr lang="zh-CN" altLang="en-US" sz="3600" i="1">
                <a:solidFill>
                  <a:schemeClr val="tx1"/>
                </a:solidFill>
                <a:latin typeface="Calibri"/>
                <a:ea typeface="黑体" panose="02010609060101010101" charset="-122"/>
              </a:rPr>
              <a:t>宁可让罪犯逃脱惩罚，也不可枉屈一人”  </a:t>
            </a:r>
            <a:r>
              <a:rPr lang="zh-CN" altLang="en-US" sz="3600">
                <a:solidFill>
                  <a:schemeClr val="tx1"/>
                </a:solidFill>
                <a:latin typeface="Calibri"/>
                <a:ea typeface="楷体_GB2312" pitchFamily="49" charset="-122"/>
              </a:rPr>
              <a:t> </a:t>
            </a:r>
            <a:r>
              <a:rPr lang="zh-CN" altLang="en-US" sz="3200">
                <a:solidFill>
                  <a:schemeClr val="tx1"/>
                </a:solidFill>
                <a:latin typeface="Calibri"/>
                <a:ea typeface="楷体_GB2312" pitchFamily="49" charset="-122"/>
              </a:rPr>
              <a:t>      </a:t>
            </a:r>
          </a:p>
        </p:txBody>
      </p:sp>
      <p:sp>
        <p:nvSpPr>
          <p:cNvPr id="80902" name="TextBox 4"/>
          <p:cNvSpPr txBox="1"/>
          <p:nvPr/>
        </p:nvSpPr>
        <p:spPr>
          <a:xfrm>
            <a:off x="1196340" y="3772535"/>
            <a:ext cx="10105390" cy="14509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i="1">
                <a:latin typeface="黑体" panose="02010609060101010101" charset="-122"/>
                <a:ea typeface="黑体" panose="02010609060101010101" charset="-122"/>
              </a:rPr>
              <a:t>真正的法律应该对一切人有效，应该永远有效。</a:t>
            </a:r>
          </a:p>
          <a:p>
            <a:pPr>
              <a:lnSpc>
                <a:spcPct val="130000"/>
              </a:lnSpc>
            </a:pPr>
            <a:r>
              <a:rPr lang="en-US" altLang="zh-CN" sz="3200" i="1">
                <a:latin typeface="黑体" panose="02010609060101010101" charset="-122"/>
                <a:ea typeface="黑体" panose="02010609060101010101" charset="-122"/>
              </a:rPr>
              <a:t>                  </a:t>
            </a:r>
            <a:r>
              <a:rPr lang="en-US" altLang="zh-CN" sz="3200" i="1">
                <a:latin typeface="宋体" panose="02010600030101010101" pitchFamily="2" charset="-122"/>
                <a:ea typeface="黑体" panose="02010609060101010101" charset="-122"/>
              </a:rPr>
              <a:t>——</a:t>
            </a:r>
            <a:r>
              <a:rPr lang="zh-CN" altLang="en-US" sz="3200" i="1">
                <a:latin typeface="黑体" panose="02010609060101010101" charset="-122"/>
                <a:ea typeface="黑体" panose="02010609060101010101" charset="-122"/>
              </a:rPr>
              <a:t>罗马政治家西塞罗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/>
      <p:bldP spid="8090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0100" y="134620"/>
            <a:ext cx="10972800" cy="4525963"/>
          </a:xfrm>
        </p:spPr>
        <p:txBody>
          <a:bodyPr/>
          <a:lstStyle/>
          <a:p>
            <a:r>
              <a:rPr lang="en-US" altLang="zh-CN" b="1"/>
              <a:t>         </a:t>
            </a:r>
            <a:r>
              <a:rPr lang="zh-CN" altLang="en-US" b="1"/>
              <a:t>"罗马帝国曾三次征服世界，第一次以武力，第二次以宗教(基督教)，第三次以法律。武力因罗马帝国的灭亡而消失，宗教随着人民思想觉悟的提高、科学的发展而缩小了影响，唯有法律征服世界是最为持久的征服。"</a:t>
            </a:r>
          </a:p>
          <a:p>
            <a:r>
              <a:rPr lang="zh-CN" altLang="en-US"/>
              <a:t>                                                                 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---</a:t>
            </a:r>
            <a:r>
              <a:rPr lang="zh-CN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耶林《罗马法精神》</a:t>
            </a:r>
          </a:p>
        </p:txBody>
      </p:sp>
      <p:sp>
        <p:nvSpPr>
          <p:cNvPr id="93189" name="矩形 93188"/>
          <p:cNvSpPr/>
          <p:nvPr/>
        </p:nvSpPr>
        <p:spPr>
          <a:xfrm>
            <a:off x="1091565" y="2834640"/>
            <a:ext cx="10390505" cy="20612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材料一：法国是接受罗马法最早的国家之一。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1804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年，</a:t>
            </a:r>
          </a:p>
          <a:p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法国民法典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》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接受了罗马法学关于人和物划分的体系，</a:t>
            </a:r>
          </a:p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沿袭了罗马法学。这部法典经过修改，至今仍为法兰西</a:t>
            </a:r>
          </a:p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共和国民法典。</a:t>
            </a:r>
          </a:p>
        </p:txBody>
      </p:sp>
      <p:sp>
        <p:nvSpPr>
          <p:cNvPr id="93190" name="矩形 93189"/>
          <p:cNvSpPr/>
          <p:nvPr/>
        </p:nvSpPr>
        <p:spPr>
          <a:xfrm>
            <a:off x="1091565" y="5169535"/>
            <a:ext cx="10389870" cy="15684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材料二：德国历届皇帝都宣布罗马法的效力遍及全国，</a:t>
            </a:r>
          </a:p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视罗马法为其帝国法。德国大学普遍设置罗马法教程，</a:t>
            </a:r>
          </a:p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广输人才学习罗马法。罗马法在德国司法中得以确认。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31875" y="2834640"/>
            <a:ext cx="10450195" cy="29845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</a:p>
          <a:p>
            <a:r>
              <a:rPr lang="en-US" altLang="zh-CN" sz="2800" b="1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欧美各国在不同程度上无不受到罗马法的影响。20世纪初罗马法的影响经过日本，延伸到了中国。国民党政府的民法即沿袭了罗马法。我国现行的《民法通则》、《继承法》也在一定程度上继承了罗马法的原则。</a:t>
            </a:r>
          </a:p>
          <a:p>
            <a:endParaRPr lang="zh-CN" altLang="en-US" sz="3200" b="1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/>
      <p:bldP spid="93190" grpId="1"/>
      <p:bldP spid="5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2555" y="173355"/>
            <a:ext cx="49955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4800" b="1">
                <a:latin typeface="黑体" panose="02010609060101010101" charset="-122"/>
                <a:ea typeface="黑体" panose="02010609060101010101" charset="-122"/>
              </a:rPr>
              <a:t>四、公历的缘起</a:t>
            </a:r>
          </a:p>
        </p:txBody>
      </p:sp>
      <p:sp>
        <p:nvSpPr>
          <p:cNvPr id="104453" name="文本框 104452"/>
          <p:cNvSpPr txBox="1"/>
          <p:nvPr/>
        </p:nvSpPr>
        <p:spPr>
          <a:xfrm>
            <a:off x="927418" y="947420"/>
            <a:ext cx="1554480" cy="50774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</a:rPr>
              <a:t>来源：</a:t>
            </a: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</a:rPr>
              <a:t>基础：</a:t>
            </a:r>
          </a:p>
          <a:p>
            <a:pPr>
              <a:lnSpc>
                <a:spcPct val="150000"/>
              </a:lnSpc>
            </a:pPr>
            <a:endParaRPr lang="zh-CN" altLang="en-US" sz="360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</a:rPr>
              <a:t>内容：</a:t>
            </a:r>
          </a:p>
          <a:p>
            <a:pPr>
              <a:lnSpc>
                <a:spcPct val="150000"/>
              </a:lnSpc>
            </a:pPr>
            <a:endParaRPr lang="zh-CN" altLang="en-US" sz="360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charset="-122"/>
                <a:ea typeface="黑体" panose="02010609060101010101" charset="-122"/>
              </a:rPr>
              <a:t>影响：</a:t>
            </a:r>
          </a:p>
        </p:txBody>
      </p:sp>
      <p:sp>
        <p:nvSpPr>
          <p:cNvPr id="104454" name="矩形 104453"/>
          <p:cNvSpPr/>
          <p:nvPr/>
        </p:nvSpPr>
        <p:spPr>
          <a:xfrm>
            <a:off x="2553970" y="1241743"/>
            <a:ext cx="304101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埃及人的太阳历</a:t>
            </a:r>
          </a:p>
        </p:txBody>
      </p:sp>
      <p:sp>
        <p:nvSpPr>
          <p:cNvPr id="104455" name="矩形 104454"/>
          <p:cNvSpPr/>
          <p:nvPr/>
        </p:nvSpPr>
        <p:spPr>
          <a:xfrm>
            <a:off x="2553970" y="2009140"/>
            <a:ext cx="722312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凯撒命人以太阳历为蓝本编制新的历法，</a:t>
            </a:r>
          </a:p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称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“儒略历”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。</a:t>
            </a:r>
          </a:p>
        </p:txBody>
      </p:sp>
      <p:sp>
        <p:nvSpPr>
          <p:cNvPr id="104456" name="矩形 104455"/>
          <p:cNvSpPr/>
          <p:nvPr/>
        </p:nvSpPr>
        <p:spPr>
          <a:xfrm>
            <a:off x="2482215" y="3590290"/>
            <a:ext cx="91605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纠正每年将近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6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小时的误差，采取每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4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年增加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天的办法进行调整，逢被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4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整除的那一年为闰年，在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月份增加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天。</a:t>
            </a:r>
          </a:p>
        </p:txBody>
      </p:sp>
      <p:sp>
        <p:nvSpPr>
          <p:cNvPr id="104457" name="矩形 104456"/>
          <p:cNvSpPr/>
          <p:nvPr/>
        </p:nvSpPr>
        <p:spPr>
          <a:xfrm>
            <a:off x="2482215" y="5315585"/>
            <a:ext cx="916051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4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世纪，罗马皇帝以此作为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基督教历法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。儒略历后来成为今天人们使用的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公历的基础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3" grpId="0"/>
      <p:bldP spid="104454" grpId="1"/>
      <p:bldP spid="104455" grpId="2"/>
      <p:bldP spid="104456" grpId="3"/>
      <p:bldP spid="104457" grpId="4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309522" y="928670"/>
            <a:ext cx="116443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结合所学，分析归纳古代希腊、罗马取得了辉煌文化成就的原因有哪些？</a:t>
            </a:r>
            <a:endParaRPr lang="zh-CN" altLang="en-US" sz="3200" b="1"/>
          </a:p>
        </p:txBody>
      </p:sp>
      <p:sp>
        <p:nvSpPr>
          <p:cNvPr id="3" name="TextBox 2"/>
          <p:cNvSpPr txBox="1"/>
          <p:nvPr/>
        </p:nvSpPr>
        <p:spPr>
          <a:xfrm>
            <a:off x="380960" y="2285992"/>
            <a:ext cx="10001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/>
              <a:t>1.</a:t>
            </a:r>
            <a:r>
              <a:rPr lang="zh-CN" altLang="en-US" sz="2800" b="1" smtClean="0"/>
              <a:t>发达的经济和政治是文化繁荣的基础。</a:t>
            </a:r>
            <a:r>
              <a:rPr lang="zh-CN" altLang="en-US" sz="2800" b="1" smtClean="0">
                <a:solidFill>
                  <a:srgbClr val="FF0000"/>
                </a:solidFill>
              </a:rPr>
              <a:t>（主要原因）</a:t>
            </a:r>
            <a:endParaRPr lang="en-US" altLang="zh-CN" sz="2800" b="1" smtClean="0">
              <a:solidFill>
                <a:srgbClr val="FF0000"/>
              </a:solidFill>
            </a:endParaRPr>
          </a:p>
          <a:p>
            <a:r>
              <a:rPr lang="en-US" altLang="zh-CN" sz="2800" b="1" smtClean="0"/>
              <a:t>2.</a:t>
            </a:r>
            <a:r>
              <a:rPr lang="zh-CN" altLang="en-US" sz="2800" b="1" smtClean="0"/>
              <a:t>海洋交通的开拓，便于交流和吸收别人的长处。</a:t>
            </a:r>
            <a:endParaRPr lang="en-US" altLang="zh-CN" sz="2800" b="1" smtClean="0"/>
          </a:p>
          <a:p>
            <a:r>
              <a:rPr lang="en-US" altLang="zh-CN" sz="2800" b="1" smtClean="0"/>
              <a:t>3.</a:t>
            </a:r>
            <a:r>
              <a:rPr lang="zh-CN" altLang="en-US" sz="2800" b="1" smtClean="0"/>
              <a:t>人民的辛勤劳动是文化的源泉。</a:t>
            </a:r>
            <a:endParaRPr lang="en-US" altLang="zh-CN" sz="2800" b="1" smtClean="0"/>
          </a:p>
          <a:p>
            <a:r>
              <a:rPr lang="en-US" altLang="zh-CN" sz="2800" b="1" smtClean="0"/>
              <a:t>4.</a:t>
            </a:r>
            <a:r>
              <a:rPr lang="zh-CN" altLang="en-US" sz="2800" b="1" smtClean="0"/>
              <a:t>文人学者、艺术家与科学家刻苦钻研与总结人民群众实践，形成了伟大的成就。</a:t>
            </a:r>
            <a:endParaRPr lang="en-US" altLang="zh-CN" sz="2800" b="1" smtClean="0"/>
          </a:p>
          <a:p>
            <a:endParaRPr lang="en-US" altLang="zh-CN" sz="28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166778" y="1285860"/>
          <a:ext cx="9644130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98"/>
                <a:gridCol w="3918468"/>
                <a:gridCol w="422546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古代希腊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古代罗马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文学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b="1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altLang="zh-CN" sz="2400" b="1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雕塑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建筑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b="1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b="1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哲学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b="1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法学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b="1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smtClean="0">
                          <a:solidFill>
                            <a:schemeClr val="tx1"/>
                          </a:solidFill>
                        </a:rPr>
                        <a:t>天文历法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cxnSp>
        <p:nvCxnSpPr>
          <p:cNvPr id="5" name="直接连接符 4"/>
          <p:cNvCxnSpPr/>
          <p:nvPr/>
        </p:nvCxnSpPr>
        <p:spPr>
          <a:xfrm>
            <a:off x="6596066" y="1785926"/>
            <a:ext cx="4214842" cy="78581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2666976" y="4643446"/>
            <a:ext cx="3929090" cy="78581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524628" y="3857628"/>
            <a:ext cx="4286280" cy="78581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524628" y="2571744"/>
            <a:ext cx="4214842" cy="42862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666976" y="5500702"/>
            <a:ext cx="3929090" cy="42862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095604" y="2571744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宙斯像、</a:t>
            </a:r>
            <a:r>
              <a:rPr lang="en-US" altLang="zh-CN" sz="2400" b="1" smtClean="0"/>
              <a:t>《</a:t>
            </a:r>
            <a:r>
              <a:rPr lang="zh-CN" altLang="en-US" sz="2400" b="1" smtClean="0"/>
              <a:t>掷铁饼者</a:t>
            </a:r>
            <a:r>
              <a:rPr lang="en-US" altLang="zh-CN" sz="2400" b="1" smtClean="0"/>
              <a:t>》</a:t>
            </a:r>
            <a:endParaRPr lang="zh-CN" altLang="en-US" sz="2400" b="1"/>
          </a:p>
        </p:txBody>
      </p:sp>
      <p:sp>
        <p:nvSpPr>
          <p:cNvPr id="18" name="TextBox 17"/>
          <p:cNvSpPr txBox="1"/>
          <p:nvPr/>
        </p:nvSpPr>
        <p:spPr>
          <a:xfrm>
            <a:off x="3095604" y="1785926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“神人同人同性论”</a:t>
            </a:r>
            <a:endParaRPr lang="en-US" altLang="zh-CN" sz="2400" b="1" smtClean="0"/>
          </a:p>
          <a:p>
            <a:pPr algn="ctr"/>
            <a:r>
              <a:rPr lang="en-US" altLang="zh-CN" sz="2400" b="1" smtClean="0"/>
              <a:t>《</a:t>
            </a:r>
            <a:r>
              <a:rPr lang="zh-CN" altLang="en-US" sz="2400" b="1" smtClean="0"/>
              <a:t>荷马史诗</a:t>
            </a:r>
            <a:r>
              <a:rPr lang="en-US" altLang="zh-CN" sz="2400" b="1" smtClean="0"/>
              <a:t>》</a:t>
            </a:r>
            <a:endParaRPr lang="zh-CN" altLang="en-US" sz="2400" b="1"/>
          </a:p>
        </p:txBody>
      </p:sp>
      <p:sp>
        <p:nvSpPr>
          <p:cNvPr id="19" name="TextBox 18"/>
          <p:cNvSpPr txBox="1"/>
          <p:nvPr/>
        </p:nvSpPr>
        <p:spPr>
          <a:xfrm>
            <a:off x="2666976" y="3857628"/>
            <a:ext cx="3929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德谟克利特、苏格拉底、柏拉图、亚里士多德等</a:t>
            </a:r>
            <a:endParaRPr lang="zh-CN" altLang="en-US" sz="2400" b="1"/>
          </a:p>
        </p:txBody>
      </p:sp>
      <p:sp>
        <p:nvSpPr>
          <p:cNvPr id="20" name="TextBox 19"/>
          <p:cNvSpPr txBox="1"/>
          <p:nvPr/>
        </p:nvSpPr>
        <p:spPr>
          <a:xfrm>
            <a:off x="3095604" y="321468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帕特农神庙</a:t>
            </a:r>
            <a:endParaRPr lang="zh-CN" altLang="en-US" sz="2400" b="1"/>
          </a:p>
        </p:txBody>
      </p:sp>
      <p:sp>
        <p:nvSpPr>
          <p:cNvPr id="21" name="TextBox 20"/>
          <p:cNvSpPr txBox="1"/>
          <p:nvPr/>
        </p:nvSpPr>
        <p:spPr>
          <a:xfrm>
            <a:off x="6881818" y="3000372"/>
            <a:ext cx="371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罗马大竞技场、引水道工程、方尖碑、万神庙</a:t>
            </a:r>
            <a:endParaRPr lang="zh-CN" altLang="en-US" sz="2400" b="1"/>
          </a:p>
        </p:txBody>
      </p:sp>
      <p:sp>
        <p:nvSpPr>
          <p:cNvPr id="22" name="TextBox 21"/>
          <p:cNvSpPr txBox="1"/>
          <p:nvPr/>
        </p:nvSpPr>
        <p:spPr>
          <a:xfrm>
            <a:off x="6596066" y="4643446"/>
            <a:ext cx="4214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/>
              <a:t>《</a:t>
            </a:r>
            <a:r>
              <a:rPr lang="zh-CN" altLang="en-US" sz="2400" b="1" smtClean="0"/>
              <a:t>十二铜表法</a:t>
            </a:r>
            <a:r>
              <a:rPr lang="en-US" altLang="zh-CN" sz="2400" b="1" smtClean="0"/>
              <a:t>》</a:t>
            </a:r>
            <a:r>
              <a:rPr lang="zh-CN" altLang="en-US" sz="2400" b="1" smtClean="0"/>
              <a:t>、万民法、经济法</a:t>
            </a:r>
            <a:endParaRPr lang="zh-CN" altLang="en-US" sz="2400" b="1"/>
          </a:p>
        </p:txBody>
      </p:sp>
      <p:sp>
        <p:nvSpPr>
          <p:cNvPr id="23" name="TextBox 22"/>
          <p:cNvSpPr txBox="1"/>
          <p:nvPr/>
        </p:nvSpPr>
        <p:spPr>
          <a:xfrm>
            <a:off x="7167570" y="5500702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/>
              <a:t>儒略历</a:t>
            </a:r>
            <a:endParaRPr lang="zh-CN" altLang="en-US" sz="2400" b="1"/>
          </a:p>
        </p:txBody>
      </p:sp>
      <p:sp>
        <p:nvSpPr>
          <p:cNvPr id="24" name="TextBox 23"/>
          <p:cNvSpPr txBox="1"/>
          <p:nvPr/>
        </p:nvSpPr>
        <p:spPr>
          <a:xfrm>
            <a:off x="3595670" y="568091"/>
            <a:ext cx="4929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/>
              <a:t>希腊罗马古典文化</a:t>
            </a:r>
            <a:endParaRPr lang="zh-CN" altLang="en-US" sz="3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1"/>
      <p:bldP spid="19" grpId="2"/>
      <p:bldP spid="20" grpId="3"/>
      <p:bldP spid="21" grpId="4"/>
      <p:bldP spid="22" grpId="5"/>
      <p:bldP spid="23" grpId="6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523836" y="857232"/>
            <a:ext cx="1128720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1.</a:t>
            </a:r>
            <a:r>
              <a:rPr lang="zh-CN" altLang="en-US" sz="2800" smtClean="0"/>
              <a:t>这是一部不朽的世界文学名著，它再现了古代希腊社会的图景，是研究早期希腊社会的重要史料，请问这部文学名著是</a:t>
            </a:r>
            <a:endParaRPr lang="en-US" altLang="zh-CN" sz="2800" smtClean="0"/>
          </a:p>
          <a:p>
            <a:r>
              <a:rPr lang="en-US" altLang="zh-CN" sz="2800" smtClean="0"/>
              <a:t>A《</a:t>
            </a:r>
            <a:r>
              <a:rPr lang="zh-CN" altLang="en-US" sz="2800" smtClean="0"/>
              <a:t>一千零一夜</a:t>
            </a:r>
            <a:r>
              <a:rPr lang="en-US" altLang="zh-CN" sz="2800" smtClean="0"/>
              <a:t>》   B《</a:t>
            </a:r>
            <a:r>
              <a:rPr lang="zh-CN" altLang="en-US" sz="2800" smtClean="0"/>
              <a:t>荷马史诗</a:t>
            </a:r>
            <a:r>
              <a:rPr lang="en-US" altLang="zh-CN" sz="2800" smtClean="0"/>
              <a:t>》  C《</a:t>
            </a:r>
            <a:r>
              <a:rPr lang="zh-CN" altLang="en-US" sz="2800" smtClean="0"/>
              <a:t>俄狄浦斯王</a:t>
            </a:r>
            <a:r>
              <a:rPr lang="en-US" altLang="zh-CN" sz="2800" smtClean="0"/>
              <a:t>》  D《</a:t>
            </a:r>
            <a:r>
              <a:rPr lang="zh-CN" altLang="en-US" sz="2800" smtClean="0"/>
              <a:t>史记</a:t>
            </a:r>
            <a:r>
              <a:rPr lang="en-US" altLang="zh-CN" sz="2800" smtClean="0"/>
              <a:t>》</a:t>
            </a:r>
          </a:p>
          <a:p>
            <a:r>
              <a:rPr lang="en-US" altLang="zh-CN" sz="2800" smtClean="0"/>
              <a:t>2.</a:t>
            </a:r>
            <a:r>
              <a:rPr lang="zh-CN" altLang="en-US" sz="2800" smtClean="0"/>
              <a:t>它是希腊建筑艺术的典范之作，其显著特色是圆柱柱廊和装点着美妙浮雕的三角形山墙和山楣，它还是古希腊宗教活动地点。据此推断，它是</a:t>
            </a:r>
            <a:endParaRPr lang="en-US" altLang="zh-CN" sz="2800" smtClean="0"/>
          </a:p>
          <a:p>
            <a:r>
              <a:rPr lang="en-US" altLang="zh-CN" sz="2800" smtClean="0"/>
              <a:t>A</a:t>
            </a:r>
            <a:r>
              <a:rPr lang="zh-CN" altLang="en-US" sz="2800" smtClean="0"/>
              <a:t>帕特农神庙    </a:t>
            </a:r>
            <a:r>
              <a:rPr lang="en-US" altLang="zh-CN" sz="2800" smtClean="0"/>
              <a:t>B</a:t>
            </a:r>
            <a:r>
              <a:rPr lang="zh-CN" altLang="en-US" sz="2800" smtClean="0"/>
              <a:t>圆形大剧场    </a:t>
            </a:r>
            <a:r>
              <a:rPr lang="en-US" altLang="zh-CN" sz="2800" smtClean="0"/>
              <a:t>C</a:t>
            </a:r>
            <a:r>
              <a:rPr lang="zh-CN" altLang="en-US" sz="2800" smtClean="0"/>
              <a:t>巴黎圣母院    </a:t>
            </a:r>
            <a:r>
              <a:rPr lang="en-US" altLang="zh-CN" sz="2800" smtClean="0"/>
              <a:t>D</a:t>
            </a:r>
            <a:r>
              <a:rPr lang="zh-CN" altLang="en-US" sz="2800" smtClean="0"/>
              <a:t>万神庙</a:t>
            </a:r>
            <a:endParaRPr lang="en-US" altLang="zh-CN" sz="2800" smtClean="0"/>
          </a:p>
          <a:p>
            <a:r>
              <a:rPr lang="en-US" altLang="zh-CN" sz="2800" smtClean="0"/>
              <a:t>3.</a:t>
            </a:r>
            <a:r>
              <a:rPr lang="zh-CN" altLang="en-US" sz="2800" smtClean="0"/>
              <a:t>建筑以其特有的结构体系、优美的艺术造型、丰富的艺术装饰，被称为凝固的艺术。下列对这一艺术的表述错误的是 </a:t>
            </a:r>
            <a:endParaRPr lang="en-US" altLang="zh-CN" sz="2800" smtClean="0"/>
          </a:p>
          <a:p>
            <a:r>
              <a:rPr lang="en-US" altLang="zh-CN" sz="2800" smtClean="0"/>
              <a:t>A</a:t>
            </a:r>
            <a:r>
              <a:rPr lang="zh-CN" altLang="en-US" sz="2800" smtClean="0"/>
              <a:t>神庙建筑是古希腊建筑艺术的主要体现</a:t>
            </a:r>
            <a:endParaRPr lang="en-US" altLang="zh-CN" sz="2800" smtClean="0"/>
          </a:p>
          <a:p>
            <a:r>
              <a:rPr lang="en-US" altLang="zh-CN" sz="2800" smtClean="0"/>
              <a:t>B</a:t>
            </a:r>
            <a:r>
              <a:rPr lang="zh-CN" altLang="en-US" sz="2800" smtClean="0"/>
              <a:t>古希腊罗马的建筑艺术相互影响</a:t>
            </a:r>
            <a:endParaRPr lang="en-US" altLang="zh-CN" sz="2800" smtClean="0"/>
          </a:p>
          <a:p>
            <a:r>
              <a:rPr lang="en-US" altLang="zh-CN" sz="2800" smtClean="0"/>
              <a:t>C</a:t>
            </a:r>
            <a:r>
              <a:rPr lang="zh-CN" altLang="en-US" sz="2800" smtClean="0"/>
              <a:t>大竞技场和万神庙体现了古罗马的建筑特色</a:t>
            </a:r>
            <a:endParaRPr lang="en-US" altLang="zh-CN" sz="2800" smtClean="0"/>
          </a:p>
          <a:p>
            <a:r>
              <a:rPr lang="en-US" altLang="zh-CN" sz="2800" smtClean="0"/>
              <a:t>D</a:t>
            </a:r>
            <a:r>
              <a:rPr lang="zh-CN" altLang="en-US" sz="2800" smtClean="0"/>
              <a:t>四周以廊柱环绕是古希腊建筑的特点之一</a:t>
            </a:r>
            <a:endParaRPr lang="zh-CN" altLang="en-US" sz="2800"/>
          </a:p>
        </p:txBody>
      </p:sp>
      <p:sp>
        <p:nvSpPr>
          <p:cNvPr id="3" name="TextBox 2"/>
          <p:cNvSpPr txBox="1"/>
          <p:nvPr/>
        </p:nvSpPr>
        <p:spPr>
          <a:xfrm>
            <a:off x="10525156" y="1285860"/>
            <a:ext cx="50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FF0000"/>
                </a:solidFill>
              </a:rPr>
              <a:t>B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25090" y="3000372"/>
            <a:ext cx="50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FF0000"/>
                </a:solidFill>
              </a:rPr>
              <a:t>A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25024" y="4500570"/>
            <a:ext cx="50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FF0000"/>
                </a:solidFill>
              </a:rPr>
              <a:t>B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523836" y="857232"/>
            <a:ext cx="1128720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4.</a:t>
            </a:r>
            <a:r>
              <a:rPr lang="zh-CN" altLang="en-US" sz="2800" smtClean="0"/>
              <a:t>此人最先把哲学研究的方向转向人类社会，终生探讨人的灵魂，认为人应该“认识你自己”。这位“哲人”是</a:t>
            </a:r>
            <a:endParaRPr lang="en-US" altLang="zh-CN" sz="2800" smtClean="0"/>
          </a:p>
          <a:p>
            <a:r>
              <a:rPr lang="en-US" altLang="zh-CN" sz="2800" smtClean="0"/>
              <a:t>A</a:t>
            </a:r>
            <a:r>
              <a:rPr lang="zh-CN" altLang="en-US" sz="2800" smtClean="0"/>
              <a:t>汉谟拉比    </a:t>
            </a:r>
            <a:r>
              <a:rPr lang="en-US" altLang="zh-CN" sz="2800" smtClean="0"/>
              <a:t>B</a:t>
            </a:r>
            <a:r>
              <a:rPr lang="zh-CN" altLang="en-US" sz="2800" smtClean="0"/>
              <a:t>亚历山大    </a:t>
            </a:r>
            <a:r>
              <a:rPr lang="en-US" altLang="zh-CN" sz="2800" smtClean="0"/>
              <a:t>C</a:t>
            </a:r>
            <a:r>
              <a:rPr lang="zh-CN" altLang="en-US" sz="2800" smtClean="0"/>
              <a:t>苏格拉底    </a:t>
            </a:r>
            <a:r>
              <a:rPr lang="en-US" altLang="zh-CN" sz="2800" smtClean="0"/>
              <a:t>D</a:t>
            </a:r>
            <a:r>
              <a:rPr lang="zh-CN" altLang="en-US" sz="2800" smtClean="0"/>
              <a:t>德谟克利特</a:t>
            </a:r>
            <a:endParaRPr lang="en-US" altLang="zh-CN" sz="2800" smtClean="0"/>
          </a:p>
          <a:p>
            <a:r>
              <a:rPr lang="en-US" altLang="zh-CN" sz="2800" smtClean="0"/>
              <a:t>5.</a:t>
            </a:r>
            <a:r>
              <a:rPr lang="zh-CN" altLang="en-US" sz="2800" smtClean="0"/>
              <a:t>亚里士多德曾对一位学生说：“我们希腊人有个很有趣的谚语：如果你的钱包在你的口袋里，而你的钱又在你的钱包里，那么，你的钱肯定在你的口袋里。”这句话反映了亚里士多德的</a:t>
            </a:r>
            <a:endParaRPr lang="en-US" altLang="zh-CN" sz="2800" smtClean="0"/>
          </a:p>
          <a:p>
            <a:r>
              <a:rPr lang="en-US" altLang="zh-CN" sz="2800" smtClean="0"/>
              <a:t>A</a:t>
            </a:r>
            <a:r>
              <a:rPr lang="zh-CN" altLang="en-US" sz="2800" smtClean="0"/>
              <a:t>政治学说    </a:t>
            </a:r>
            <a:r>
              <a:rPr lang="en-US" altLang="zh-CN" sz="2800" smtClean="0"/>
              <a:t>B</a:t>
            </a:r>
            <a:r>
              <a:rPr lang="zh-CN" altLang="en-US" sz="2800" smtClean="0"/>
              <a:t>教育学说    </a:t>
            </a:r>
            <a:r>
              <a:rPr lang="en-US" altLang="zh-CN" sz="2800" smtClean="0"/>
              <a:t>C</a:t>
            </a:r>
            <a:r>
              <a:rPr lang="zh-CN" altLang="en-US" sz="2800" smtClean="0"/>
              <a:t>伦理学说    </a:t>
            </a:r>
            <a:r>
              <a:rPr lang="en-US" altLang="zh-CN" sz="2800" smtClean="0"/>
              <a:t>D</a:t>
            </a:r>
            <a:r>
              <a:rPr lang="zh-CN" altLang="en-US" sz="2800" smtClean="0"/>
              <a:t>逻辑学</a:t>
            </a:r>
            <a:endParaRPr lang="en-US" altLang="zh-CN" sz="2800" smtClean="0"/>
          </a:p>
          <a:p>
            <a:r>
              <a:rPr lang="en-US" altLang="zh-CN" sz="2800" smtClean="0"/>
              <a:t>6.</a:t>
            </a:r>
            <a:r>
              <a:rPr lang="zh-CN" altLang="en-US" sz="2800" smtClean="0"/>
              <a:t>法学是罗马人最伟大的成就之一。罗马帝国的法学家们对法律进行了广泛论证，构成了完整的罗马法学系统。它不包括</a:t>
            </a:r>
            <a:endParaRPr lang="en-US" altLang="zh-CN" sz="2800" smtClean="0"/>
          </a:p>
          <a:p>
            <a:r>
              <a:rPr lang="en-US" altLang="zh-CN" sz="2800" smtClean="0"/>
              <a:t>A</a:t>
            </a:r>
            <a:r>
              <a:rPr lang="zh-CN" altLang="en-US" sz="2800" smtClean="0"/>
              <a:t>调整公民与非公民关系的万民法</a:t>
            </a:r>
            <a:endParaRPr lang="en-US" altLang="zh-CN" sz="2800" smtClean="0"/>
          </a:p>
          <a:p>
            <a:r>
              <a:rPr lang="en-US" altLang="zh-CN" sz="2800" smtClean="0"/>
              <a:t>B</a:t>
            </a:r>
            <a:r>
              <a:rPr lang="zh-CN" altLang="en-US" sz="2800" smtClean="0"/>
              <a:t>人民当家作主</a:t>
            </a:r>
            <a:endParaRPr lang="en-US" altLang="zh-CN" sz="2800" smtClean="0"/>
          </a:p>
          <a:p>
            <a:r>
              <a:rPr lang="en-US" altLang="zh-CN" sz="2800" smtClean="0"/>
              <a:t>C</a:t>
            </a:r>
            <a:r>
              <a:rPr lang="zh-CN" altLang="en-US" sz="2800" smtClean="0"/>
              <a:t>商品生产与交换的经济法</a:t>
            </a:r>
            <a:endParaRPr lang="en-US" altLang="zh-CN" sz="2800" smtClean="0"/>
          </a:p>
          <a:p>
            <a:r>
              <a:rPr lang="en-US" altLang="zh-CN" sz="2800" smtClean="0"/>
              <a:t>D</a:t>
            </a:r>
            <a:r>
              <a:rPr lang="zh-CN" altLang="en-US" sz="2800" smtClean="0"/>
              <a:t>许多法律概念</a:t>
            </a:r>
            <a:endParaRPr lang="zh-CN" altLang="en-US" sz="2800"/>
          </a:p>
        </p:txBody>
      </p:sp>
      <p:sp>
        <p:nvSpPr>
          <p:cNvPr id="3" name="TextBox 2"/>
          <p:cNvSpPr txBox="1"/>
          <p:nvPr/>
        </p:nvSpPr>
        <p:spPr>
          <a:xfrm>
            <a:off x="10525156" y="1285860"/>
            <a:ext cx="50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FF0000"/>
                </a:solidFill>
              </a:rPr>
              <a:t>C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53652" y="3143248"/>
            <a:ext cx="50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FF0000"/>
                </a:solidFill>
              </a:rPr>
              <a:t>D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39206" y="4500570"/>
            <a:ext cx="50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FF0000"/>
                </a:solidFill>
              </a:rPr>
              <a:t>B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255500" y="105791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</p:bldLst>
  </p:timing>
</p:sld>
</file>

<file path=ppt/tags/tag1.xml><?xml version="1.0" encoding="utf-8"?>
<p:tagLst xmlns:p="http://schemas.openxmlformats.org/presentationml/2006/main">
  <p:tag name="KSO_WM_BEAUTIFY_FLAG" val="#wm#"/>
  <p:tag name="KSO_WM_SLIDE_ID" val="custom20184553_1"/>
  <p:tag name="KSO_WM_SLIDE_INDEX" val="1"/>
  <p:tag name="KSO_WM_SLIDE_ITEM_CNT" val="2"/>
  <p:tag name="KSO_WM_SLIDE_LAYOUT" val="a_b"/>
  <p:tag name="KSO_WM_SLIDE_LAYOUT_CNT" val="1_1"/>
  <p:tag name="KSO_WM_SLIDE_POSITION" val="66*144"/>
  <p:tag name="KSO_WM_SLIDE_SIZE" val="828*343"/>
  <p:tag name="KSO_WM_SLIDE_SUBTYPE" val="pureTxt"/>
  <p:tag name="KSO_WM_SLIDE_TYPE" val="title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163</Paragraphs>
  <Slides>28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2020-12-18T18:07:50Z</cp:lastPrinted>
  <dcterms:created xsi:type="dcterms:W3CDTF">2020-12-18T18:07:50Z</dcterms:created>
  <dcterms:modified xsi:type="dcterms:W3CDTF">2020-12-18T10:07:52Z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